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9" r:id="rId9"/>
    <p:sldId id="268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63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4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775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87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470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3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79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8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7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1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1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3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05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10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495D5C-7261-4652-9633-6DB503FBE711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3F3BC9-122A-434F-A316-CE01F2C25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34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amex-default-predic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8D13-DF3E-9C86-81CD-17DA12C92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Machine learning and deep learning model to predict loan defaults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DB091-7AC2-CEB9-D300-696EF16CC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</a:t>
            </a:r>
            <a:r>
              <a:rPr lang="en-GB" dirty="0" err="1"/>
              <a:t>Jóni</a:t>
            </a:r>
            <a:r>
              <a:rPr lang="en-GB" dirty="0"/>
              <a:t> Morgado Fortunato</a:t>
            </a:r>
          </a:p>
          <a:p>
            <a:r>
              <a:rPr lang="en-GB" dirty="0"/>
              <a:t>Date: 6/12/2022</a:t>
            </a:r>
          </a:p>
        </p:txBody>
      </p:sp>
    </p:spTree>
    <p:extLst>
      <p:ext uri="{BB962C8B-B14F-4D97-AF65-F5344CB8AC3E}">
        <p14:creationId xmlns:p14="http://schemas.microsoft.com/office/powerpoint/2010/main" val="234221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09E73F5-BD39-189A-FADF-B5AFE19CF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09" y="260911"/>
            <a:ext cx="7064877" cy="633617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F12F4A-4B6D-F945-5E1F-AEEA06327656}"/>
              </a:ext>
            </a:extLst>
          </p:cNvPr>
          <p:cNvSpPr txBox="1"/>
          <p:nvPr/>
        </p:nvSpPr>
        <p:spPr>
          <a:xfrm>
            <a:off x="125914" y="185920"/>
            <a:ext cx="487529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Models:</a:t>
            </a:r>
            <a:br>
              <a:rPr lang="en-GB" dirty="0"/>
            </a:b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 err="1"/>
              <a:t>lr_ac</a:t>
            </a:r>
            <a:r>
              <a:rPr lang="en-GB" sz="1600" dirty="0"/>
              <a:t>: a logistic Regressor-</a:t>
            </a:r>
          </a:p>
          <a:p>
            <a:r>
              <a:rPr lang="en-GB" sz="1600" dirty="0"/>
              <a:t>train for higher accuracy.</a:t>
            </a:r>
          </a:p>
          <a:p>
            <a:endParaRPr lang="en-GB" sz="1600" dirty="0"/>
          </a:p>
          <a:p>
            <a:r>
              <a:rPr lang="en-GB" sz="1600" dirty="0"/>
              <a:t>-  </a:t>
            </a:r>
            <a:r>
              <a:rPr lang="en-GB" sz="1600" dirty="0" err="1"/>
              <a:t>lr_pre</a:t>
            </a:r>
            <a:r>
              <a:rPr lang="en-GB" sz="1600" dirty="0"/>
              <a:t>: a logistic Regressor-</a:t>
            </a:r>
            <a:br>
              <a:rPr lang="en-GB" sz="1600" dirty="0"/>
            </a:br>
            <a:r>
              <a:rPr lang="en-GB" sz="1600" dirty="0"/>
              <a:t>train for higher precision.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-  </a:t>
            </a:r>
            <a:r>
              <a:rPr lang="en-GB" sz="1600" dirty="0" err="1"/>
              <a:t>lr_re</a:t>
            </a:r>
            <a:r>
              <a:rPr lang="en-GB" sz="1600" dirty="0"/>
              <a:t>: a logistic Regressor-</a:t>
            </a:r>
            <a:br>
              <a:rPr lang="en-GB" sz="1600" dirty="0"/>
            </a:br>
            <a:r>
              <a:rPr lang="en-GB" sz="1600" dirty="0"/>
              <a:t>train for higher recall.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-  </a:t>
            </a:r>
            <a:r>
              <a:rPr lang="en-GB" sz="1600" dirty="0" err="1"/>
              <a:t>rfc_ac</a:t>
            </a:r>
            <a:r>
              <a:rPr lang="en-GB" sz="1600" dirty="0"/>
              <a:t>: Random Forest Classifier-</a:t>
            </a:r>
            <a:br>
              <a:rPr lang="en-GB" sz="1600" dirty="0"/>
            </a:br>
            <a:r>
              <a:rPr lang="en-GB" sz="1600" dirty="0"/>
              <a:t>train for higher accuracy.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-  </a:t>
            </a:r>
            <a:r>
              <a:rPr lang="en-GB" sz="1600" dirty="0" err="1"/>
              <a:t>rfc_re</a:t>
            </a:r>
            <a:r>
              <a:rPr lang="en-GB" sz="1600" dirty="0"/>
              <a:t>: Random Forest Classifier</a:t>
            </a:r>
            <a:br>
              <a:rPr lang="en-GB" sz="1600" dirty="0"/>
            </a:br>
            <a:r>
              <a:rPr lang="en-GB" sz="1600" dirty="0"/>
              <a:t>train for higher recall.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- </a:t>
            </a:r>
            <a:r>
              <a:rPr lang="en-GB" sz="1600" dirty="0" err="1"/>
              <a:t>rfc_pr</a:t>
            </a:r>
            <a:r>
              <a:rPr lang="en-GB" sz="1600" dirty="0"/>
              <a:t>: Random Forest Classifier-</a:t>
            </a:r>
            <a:br>
              <a:rPr lang="en-GB" sz="1600" dirty="0"/>
            </a:br>
            <a:r>
              <a:rPr lang="en-GB" sz="1600" dirty="0"/>
              <a:t>train for higher precision.</a:t>
            </a:r>
          </a:p>
          <a:p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/>
              <a:t>Neuro network with 6 layers</a:t>
            </a:r>
          </a:p>
          <a:p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/>
              <a:t>“dictature” : Voting ensemble hard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/>
              <a:t>“democracy”: Voting ensemble soft</a:t>
            </a:r>
            <a:br>
              <a:rPr lang="en-GB" sz="1600" dirty="0"/>
            </a:b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7410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C555-FE5B-B451-C789-33182CD9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53" y="86499"/>
            <a:ext cx="3981094" cy="1064383"/>
          </a:xfrm>
        </p:spPr>
        <p:txBody>
          <a:bodyPr/>
          <a:lstStyle/>
          <a:p>
            <a:r>
              <a:rPr lang="en-GB" dirty="0"/>
              <a:t>Scores in train</a:t>
            </a:r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7C145935-1D45-19F5-12C2-F3BD98784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1" y="3090041"/>
            <a:ext cx="5619096" cy="3712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C966F4-CEB0-BCEF-22F0-D462B0B28DE9}"/>
              </a:ext>
            </a:extLst>
          </p:cNvPr>
          <p:cNvSpPr txBox="1"/>
          <p:nvPr/>
        </p:nvSpPr>
        <p:spPr>
          <a:xfrm>
            <a:off x="212834" y="1058716"/>
            <a:ext cx="605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we see the correlation between the true target and each model prediction we can see the forest models have 1 in training this is due to overfitting the model.</a:t>
            </a:r>
          </a:p>
          <a:p>
            <a:r>
              <a:rPr lang="en-GB" dirty="0"/>
              <a:t>The Second best score is the “democracy” model, soft voting, followed by “dictator”, hard voting, and </a:t>
            </a:r>
          </a:p>
          <a:p>
            <a:r>
              <a:rPr lang="en-GB" dirty="0"/>
              <a:t>neuro-network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E6861-7778-53CA-CF5E-9C0BF4D2C576}"/>
              </a:ext>
            </a:extLst>
          </p:cNvPr>
          <p:cNvSpPr txBox="1"/>
          <p:nvPr/>
        </p:nvSpPr>
        <p:spPr>
          <a:xfrm>
            <a:off x="6510172" y="2720709"/>
            <a:ext cx="562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we see the different scores for each model</a:t>
            </a:r>
          </a:p>
        </p:txBody>
      </p:sp>
      <p:pic>
        <p:nvPicPr>
          <p:cNvPr id="9" name="Content Placeholder 8" descr="A picture containing text, window, plaque&#10;&#10;Description automatically generated">
            <a:extLst>
              <a:ext uri="{FF2B5EF4-FFF2-40B4-BE49-F238E27FC236}">
                <a16:creationId xmlns:a16="http://schemas.microsoft.com/office/drawing/2014/main" id="{3201899C-E63B-D104-5C07-58DB184FD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57" y="3090041"/>
            <a:ext cx="5311008" cy="3712780"/>
          </a:xfrm>
        </p:spPr>
      </p:pic>
    </p:spTree>
    <p:extLst>
      <p:ext uri="{BB962C8B-B14F-4D97-AF65-F5344CB8AC3E}">
        <p14:creationId xmlns:p14="http://schemas.microsoft.com/office/powerpoint/2010/main" val="205554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C555-FE5B-B451-C789-33182CD9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53" y="86499"/>
            <a:ext cx="3981094" cy="1064383"/>
          </a:xfrm>
        </p:spPr>
        <p:txBody>
          <a:bodyPr/>
          <a:lstStyle/>
          <a:p>
            <a:r>
              <a:rPr lang="en-GB" dirty="0"/>
              <a:t>Scores in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966F4-CEB0-BCEF-22F0-D462B0B28DE9}"/>
              </a:ext>
            </a:extLst>
          </p:cNvPr>
          <p:cNvSpPr txBox="1"/>
          <p:nvPr/>
        </p:nvSpPr>
        <p:spPr>
          <a:xfrm>
            <a:off x="212834" y="1058716"/>
            <a:ext cx="605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we see that the forest models were indeed overfitted as there value of correlation to the target drop from 1 to 0.6. </a:t>
            </a:r>
          </a:p>
          <a:p>
            <a:r>
              <a:rPr lang="en-GB" dirty="0"/>
              <a:t>The voting models also had a reduction in correlation to the target, but the neuro-network maintained it’s correlation value, the logistic r</a:t>
            </a:r>
            <a:r>
              <a:rPr lang="en-GB" sz="1800" dirty="0"/>
              <a:t>egressors also maintain there’s.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E6861-7778-53CA-CF5E-9C0BF4D2C576}"/>
              </a:ext>
            </a:extLst>
          </p:cNvPr>
          <p:cNvSpPr txBox="1"/>
          <p:nvPr/>
        </p:nvSpPr>
        <p:spPr>
          <a:xfrm>
            <a:off x="6435616" y="1335714"/>
            <a:ext cx="562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we see that the forests still command the lead but there drop in correlation and with the target and the accuracy score would recommend the neuro-network that seem more robust with unknown data.</a:t>
            </a:r>
          </a:p>
        </p:txBody>
      </p:sp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6882F43A-8C2B-DCD1-5654-892B3D39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1" y="3090041"/>
            <a:ext cx="5796459" cy="3712780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1C0D22E-7AEA-2B91-D335-7E557A31B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79" y="3188083"/>
            <a:ext cx="5367480" cy="3614738"/>
          </a:xfrm>
        </p:spPr>
      </p:pic>
    </p:spTree>
    <p:extLst>
      <p:ext uri="{BB962C8B-B14F-4D97-AF65-F5344CB8AC3E}">
        <p14:creationId xmlns:p14="http://schemas.microsoft.com/office/powerpoint/2010/main" val="17903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DFE7-269D-ADD9-6B47-C3C59749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330" y="362398"/>
            <a:ext cx="8534400" cy="1032851"/>
          </a:xfrm>
        </p:spPr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19DED-B08D-1843-3945-B8006EBCCD9A}"/>
              </a:ext>
            </a:extLst>
          </p:cNvPr>
          <p:cNvSpPr txBox="1"/>
          <p:nvPr/>
        </p:nvSpPr>
        <p:spPr>
          <a:xfrm>
            <a:off x="261203" y="1702677"/>
            <a:ext cx="5628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accuracy the accuracy fit forest had the best result  with 82.3% .</a:t>
            </a:r>
          </a:p>
          <a:p>
            <a:endParaRPr lang="en-GB" dirty="0"/>
          </a:p>
          <a:p>
            <a:r>
              <a:rPr lang="en-GB" dirty="0"/>
              <a:t>However if recall is wanted one could use the neuro-network with a recall of 84.9%.</a:t>
            </a:r>
          </a:p>
          <a:p>
            <a:endParaRPr lang="en-GB" dirty="0"/>
          </a:p>
          <a:p>
            <a:r>
              <a:rPr lang="en-GB" dirty="0"/>
              <a:t>For precision the logistic Regressor trained with a reverse y for 86%.</a:t>
            </a:r>
          </a:p>
          <a:p>
            <a:endParaRPr lang="en-GB" dirty="0"/>
          </a:p>
          <a:p>
            <a:r>
              <a:rPr lang="en-GB" dirty="0"/>
              <a:t>And finally for specificity the logistic Regressor trained with a reverse y with a 94.1%</a:t>
            </a:r>
          </a:p>
          <a:p>
            <a:endParaRPr lang="en-GB" dirty="0"/>
          </a:p>
          <a:p>
            <a:r>
              <a:rPr lang="en-GB" dirty="0"/>
              <a:t>Personally I would say the best is the neuro-network due to its robustness.</a:t>
            </a:r>
          </a:p>
        </p:txBody>
      </p:sp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1A0A7CD-A76E-5561-734C-69AB5020D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59" y="1702677"/>
            <a:ext cx="1362161" cy="686360"/>
          </a:xfr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9A2C4497-DE37-6633-9566-D205147F8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13" y="2761129"/>
            <a:ext cx="1362161" cy="556796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653D4BAD-F36F-C0BD-D135-A7155B4B9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13" y="3869613"/>
            <a:ext cx="1286054" cy="704948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9BD90A62-F64F-9FB6-039C-9B9D02746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398" y="1419395"/>
            <a:ext cx="3438902" cy="49004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F873D9-C065-1D8F-EF7C-458544D553CF}"/>
              </a:ext>
            </a:extLst>
          </p:cNvPr>
          <p:cNvSpPr txBox="1"/>
          <p:nvPr/>
        </p:nvSpPr>
        <p:spPr>
          <a:xfrm>
            <a:off x="8105397" y="667587"/>
            <a:ext cx="343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Correlation from </a:t>
            </a:r>
            <a:r>
              <a:rPr lang="en-GB" dirty="0" err="1"/>
              <a:t>y_test</a:t>
            </a:r>
            <a:r>
              <a:rPr lang="en-GB" dirty="0"/>
              <a:t> to models predictions </a:t>
            </a:r>
          </a:p>
        </p:txBody>
      </p:sp>
    </p:spTree>
    <p:extLst>
      <p:ext uri="{BB962C8B-B14F-4D97-AF65-F5344CB8AC3E}">
        <p14:creationId xmlns:p14="http://schemas.microsoft.com/office/powerpoint/2010/main" val="153425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E49D53B-0A3A-85FD-E707-D441468CE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09" y="942974"/>
            <a:ext cx="6844260" cy="57435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76132-1BC9-106B-11F2-212487F5D762}"/>
              </a:ext>
            </a:extLst>
          </p:cNvPr>
          <p:cNvSpPr txBox="1"/>
          <p:nvPr/>
        </p:nvSpPr>
        <p:spPr>
          <a:xfrm>
            <a:off x="3074791" y="414337"/>
            <a:ext cx="593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Correlation between model for </a:t>
            </a:r>
            <a:r>
              <a:rPr lang="en-GB"/>
              <a:t>correct predictions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87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1376-E0FC-F6A0-49F9-5379A5A7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159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3830-ABF4-2DDE-F703-769BE656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1111"/>
            <a:ext cx="12191999" cy="53601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The data for this project was from the Kaggle competition, 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zeitung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American Express - Default Prediction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zeitung"/>
              </a:rPr>
              <a:t>, </a:t>
            </a:r>
            <a:r>
              <a:rPr lang="en-GB" sz="1800" dirty="0">
                <a:solidFill>
                  <a:schemeClr val="tx1"/>
                </a:solidFill>
              </a:rPr>
              <a:t>the original data had 16 </a:t>
            </a:r>
            <a:r>
              <a:rPr lang="en-GB" sz="1800" dirty="0" err="1">
                <a:solidFill>
                  <a:schemeClr val="tx1"/>
                </a:solidFill>
              </a:rPr>
              <a:t>gb</a:t>
            </a:r>
            <a:r>
              <a:rPr lang="en-GB" sz="1800" dirty="0">
                <a:solidFill>
                  <a:schemeClr val="tx1"/>
                </a:solidFill>
              </a:rPr>
              <a:t> of training data as 30 </a:t>
            </a:r>
            <a:r>
              <a:rPr lang="en-GB" sz="1800" dirty="0" err="1">
                <a:solidFill>
                  <a:schemeClr val="tx1"/>
                </a:solidFill>
              </a:rPr>
              <a:t>gb</a:t>
            </a:r>
            <a:r>
              <a:rPr lang="en-GB" sz="1800" dirty="0">
                <a:solidFill>
                  <a:schemeClr val="tx1"/>
                </a:solidFill>
              </a:rPr>
              <a:t> of testing data, because of that the data was too big to open in a single data frame and it had to be fragmented in several csv.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The data is made of columns 190 consisting of theses variables:</a:t>
            </a:r>
          </a:p>
          <a:p>
            <a:pPr>
              <a:buFontTx/>
              <a:buChar char="-"/>
            </a:pPr>
            <a:r>
              <a:rPr lang="en-GB" sz="1600" dirty="0" err="1">
                <a:solidFill>
                  <a:schemeClr val="tx1"/>
                </a:solidFill>
              </a:rPr>
              <a:t>customer_ID</a:t>
            </a:r>
            <a:endParaRPr lang="en-GB" sz="16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sz="1600" dirty="0">
                <a:solidFill>
                  <a:schemeClr val="tx1"/>
                </a:solidFill>
              </a:rPr>
              <a:t>Date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</a:rPr>
              <a:t>D_* = Delinquency variables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</a:rPr>
              <a:t>S_* = Spend variables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</a:rPr>
              <a:t>P_* = Payment variables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</a:rPr>
              <a:t>B_* = Balance variables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</a:rPr>
              <a:t>R_* = Risk variables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</a:rPr>
              <a:t>Target in binary, being 1 default</a:t>
            </a:r>
          </a:p>
          <a:p>
            <a:pPr marL="0" indent="0" algn="l" fontAlgn="base">
              <a:buNone/>
            </a:pPr>
            <a:r>
              <a:rPr lang="en-GB" sz="1600" b="0" i="0" dirty="0">
                <a:solidFill>
                  <a:schemeClr val="tx1"/>
                </a:solidFill>
                <a:effectLst/>
              </a:rPr>
              <a:t>The date was monthly</a:t>
            </a:r>
            <a:r>
              <a:rPr lang="en-GB" sz="1600" dirty="0">
                <a:solidFill>
                  <a:schemeClr val="tx1"/>
                </a:solidFill>
              </a:rPr>
              <a:t>, and each customer could have 1 to 13 months of data, this will complicate things for prediction have to be made out of data with different size arrays.</a:t>
            </a:r>
          </a:p>
          <a:p>
            <a:pPr marL="0" indent="0" algn="l" fontAlgn="base">
              <a:buNone/>
            </a:pPr>
            <a:r>
              <a:rPr lang="en-GB" sz="1600" b="0" i="0" dirty="0">
                <a:solidFill>
                  <a:schemeClr val="tx1"/>
                </a:solidFill>
                <a:effectLst/>
              </a:rPr>
              <a:t>To solve this I separated the csv by months, drop all columns with less then 75% of data and picked 1 to 7 month costumers, picking the last month of each entry, to train and test my models.</a:t>
            </a:r>
            <a:endParaRPr lang="en-GB" b="1" i="0" dirty="0">
              <a:solidFill>
                <a:schemeClr val="tx1"/>
              </a:solidFill>
              <a:effectLst/>
              <a:latin typeface="zeitung"/>
            </a:endParaRPr>
          </a:p>
        </p:txBody>
      </p:sp>
    </p:spTree>
    <p:extLst>
      <p:ext uri="{BB962C8B-B14F-4D97-AF65-F5344CB8AC3E}">
        <p14:creationId xmlns:p14="http://schemas.microsoft.com/office/powerpoint/2010/main" val="145054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A218E39-8016-0DEE-7725-0043C14D4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93" y="527180"/>
            <a:ext cx="5119429" cy="2901820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9294668-27AF-E38D-AF34-FC314E006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93" y="3740066"/>
            <a:ext cx="5119429" cy="2901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039805-3601-9418-05A9-34BF381C9474}"/>
              </a:ext>
            </a:extLst>
          </p:cNvPr>
          <p:cNvSpPr txBox="1"/>
          <p:nvPr/>
        </p:nvSpPr>
        <p:spPr>
          <a:xfrm>
            <a:off x="260131" y="1028343"/>
            <a:ext cx="5651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To begin I look at the distribution of the target data, as we can see the target data does not have a equal distribution, so a sampling must use needed, to improve predictive power.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sampling I reduce the data from 37053 observations to 23228 observations.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5724B-816C-2A0C-FAFE-61D2C1CF6E36}"/>
              </a:ext>
            </a:extLst>
          </p:cNvPr>
          <p:cNvSpPr txBox="1"/>
          <p:nvPr/>
        </p:nvSpPr>
        <p:spPr>
          <a:xfrm>
            <a:off x="8426669" y="105261"/>
            <a:ext cx="178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Original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237A0-5451-4D80-F8E9-241DBC308C08}"/>
              </a:ext>
            </a:extLst>
          </p:cNvPr>
          <p:cNvSpPr txBox="1"/>
          <p:nvPr/>
        </p:nvSpPr>
        <p:spPr>
          <a:xfrm>
            <a:off x="8560676" y="3370734"/>
            <a:ext cx="165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3FF63-F32B-3234-8DFF-3D60ECAB0488}"/>
              </a:ext>
            </a:extLst>
          </p:cNvPr>
          <p:cNvSpPr txBox="1"/>
          <p:nvPr/>
        </p:nvSpPr>
        <p:spPr>
          <a:xfrm>
            <a:off x="331076" y="283672"/>
            <a:ext cx="3708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Sampling Data</a:t>
            </a:r>
          </a:p>
        </p:txBody>
      </p:sp>
    </p:spTree>
    <p:extLst>
      <p:ext uri="{BB962C8B-B14F-4D97-AF65-F5344CB8AC3E}">
        <p14:creationId xmlns:p14="http://schemas.microsoft.com/office/powerpoint/2010/main" val="330568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7A5D-722A-F346-D280-71022971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05" y="740351"/>
            <a:ext cx="6171160" cy="5971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Because the columns with different months do not have the same proportion </a:t>
            </a:r>
            <a:r>
              <a:rPr lang="en-GB" sz="1800" dirty="0" err="1">
                <a:solidFill>
                  <a:schemeClr val="tx1"/>
                </a:solidFill>
              </a:rPr>
              <a:t>NaNs</a:t>
            </a:r>
            <a:r>
              <a:rPr lang="en-GB" sz="1800" dirty="0">
                <a:solidFill>
                  <a:schemeClr val="tx1"/>
                </a:solidFill>
              </a:rPr>
              <a:t> in the same columns, the 13 month data had different columns then the 1 to 7 month.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Because of that all columns had to be intercepted from both data samples. After that the 1 to 7 month data was broken in to the test and train samples.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After that the training data was place in a pipeline to input </a:t>
            </a:r>
            <a:r>
              <a:rPr lang="en-GB" sz="1800" dirty="0" err="1">
                <a:solidFill>
                  <a:schemeClr val="tx1"/>
                </a:solidFill>
              </a:rPr>
              <a:t>NaNs</a:t>
            </a:r>
            <a:r>
              <a:rPr lang="en-GB" sz="1800" dirty="0">
                <a:solidFill>
                  <a:schemeClr val="tx1"/>
                </a:solidFill>
              </a:rPr>
              <a:t> values, to encode categorical variables and scale values.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Now that I will check of the importance of each column.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As it can be seen there is a single column, S_5 spending column, that has an extremely high importance both in train and test.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 This can be a blessing as this column alone can make it possible for a single decision tree to have a 83% accuracy rate in train. But….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D05FE755-56A4-CD7E-B0AE-95B4957D6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51" y="515114"/>
            <a:ext cx="5514391" cy="2913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4C5EF-2FE4-2F57-8909-C45C2AEB0DC6}"/>
              </a:ext>
            </a:extLst>
          </p:cNvPr>
          <p:cNvSpPr txBox="1"/>
          <p:nvPr/>
        </p:nvSpPr>
        <p:spPr>
          <a:xfrm>
            <a:off x="7457090" y="145782"/>
            <a:ext cx="395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Column importance in train Data</a:t>
            </a:r>
          </a:p>
        </p:txBody>
      </p:sp>
      <p:pic>
        <p:nvPicPr>
          <p:cNvPr id="8" name="Picture 7" descr="Shape, square&#10;&#10;Description automatically generated">
            <a:extLst>
              <a:ext uri="{FF2B5EF4-FFF2-40B4-BE49-F238E27FC236}">
                <a16:creationId xmlns:a16="http://schemas.microsoft.com/office/drawing/2014/main" id="{67FA059B-AA60-13F2-98CC-BEAA2014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51" y="3798332"/>
            <a:ext cx="5514391" cy="2913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BF599-5A8F-1B66-C4B6-0C0B573B562D}"/>
              </a:ext>
            </a:extLst>
          </p:cNvPr>
          <p:cNvSpPr txBox="1"/>
          <p:nvPr/>
        </p:nvSpPr>
        <p:spPr>
          <a:xfrm>
            <a:off x="7634854" y="3446711"/>
            <a:ext cx="377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Column importance in test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6C5CE-83BB-489C-66E3-80F6B4E9CB22}"/>
              </a:ext>
            </a:extLst>
          </p:cNvPr>
          <p:cNvSpPr txBox="1"/>
          <p:nvPr/>
        </p:nvSpPr>
        <p:spPr>
          <a:xfrm>
            <a:off x="245405" y="155576"/>
            <a:ext cx="4212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110371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0BC36EE-D1A4-7087-3C99-5717DA49D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33" y="736719"/>
            <a:ext cx="4903894" cy="269228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4AFABD-A357-743A-2310-976926F0ABB4}"/>
              </a:ext>
            </a:extLst>
          </p:cNvPr>
          <p:cNvSpPr txBox="1"/>
          <p:nvPr/>
        </p:nvSpPr>
        <p:spPr>
          <a:xfrm>
            <a:off x="7101795" y="413553"/>
            <a:ext cx="471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Column importance in 13 month Data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8A40A-DD9B-AF46-6A21-24DD7CC2B519}"/>
              </a:ext>
            </a:extLst>
          </p:cNvPr>
          <p:cNvSpPr txBox="1"/>
          <p:nvPr/>
        </p:nvSpPr>
        <p:spPr>
          <a:xfrm>
            <a:off x="693683" y="2306161"/>
            <a:ext cx="5644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Look at the last months of the 13 month data I see that there is no column with a big spick in importance.</a:t>
            </a:r>
          </a:p>
          <a:p>
            <a:r>
              <a:rPr lang="en-GB" dirty="0"/>
              <a:t>Though in this project using this column could yell good results, there is possibility that this data being corrupt in that column.</a:t>
            </a:r>
          </a:p>
          <a:p>
            <a:r>
              <a:rPr lang="en-GB" dirty="0"/>
              <a:t>Because of that the column is discarded, and the top 25 are selected.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51D8B56-D95C-B99C-A9B5-10A4E2936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036" y="3921988"/>
            <a:ext cx="4903894" cy="28456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7B7EDE-E1E5-4114-D41B-99A3794C528F}"/>
              </a:ext>
            </a:extLst>
          </p:cNvPr>
          <p:cNvSpPr txBox="1"/>
          <p:nvPr/>
        </p:nvSpPr>
        <p:spPr>
          <a:xfrm>
            <a:off x="7101795" y="3598822"/>
            <a:ext cx="463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Top 25 column importance in train Data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41F3F-247F-A8B2-1A88-7E5B135BE815}"/>
              </a:ext>
            </a:extLst>
          </p:cNvPr>
          <p:cNvSpPr txBox="1"/>
          <p:nvPr/>
        </p:nvSpPr>
        <p:spPr>
          <a:xfrm>
            <a:off x="376315" y="151943"/>
            <a:ext cx="4212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49683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5F46-3B2F-379D-0A01-042B4285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59644"/>
            <a:ext cx="9995076" cy="891824"/>
          </a:xfrm>
        </p:spPr>
        <p:txBody>
          <a:bodyPr/>
          <a:lstStyle/>
          <a:p>
            <a:r>
              <a:rPr lang="en-GB" dirty="0" err="1"/>
              <a:t>Pairplot</a:t>
            </a:r>
            <a:r>
              <a:rPr lang="en-GB" dirty="0"/>
              <a:t> selected columns</a:t>
            </a:r>
          </a:p>
        </p:txBody>
      </p: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A215974-9848-BD93-B692-401506BCC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7" y="1250342"/>
            <a:ext cx="11977752" cy="5511702"/>
          </a:xfrm>
        </p:spPr>
      </p:pic>
    </p:spTree>
    <p:extLst>
      <p:ext uri="{BB962C8B-B14F-4D97-AF65-F5344CB8AC3E}">
        <p14:creationId xmlns:p14="http://schemas.microsoft.com/office/powerpoint/2010/main" val="129768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5F46-3B2F-379D-0A01-042B4285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59644"/>
            <a:ext cx="9995076" cy="891824"/>
          </a:xfrm>
        </p:spPr>
        <p:txBody>
          <a:bodyPr/>
          <a:lstStyle/>
          <a:p>
            <a:r>
              <a:rPr lang="en-GB" dirty="0" err="1"/>
              <a:t>Pairplot</a:t>
            </a:r>
            <a:r>
              <a:rPr lang="en-GB" dirty="0"/>
              <a:t> selected columns</a:t>
            </a:r>
          </a:p>
        </p:txBody>
      </p:sp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A20EC0BF-269F-A98B-4F86-BD805320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9" y="1042989"/>
            <a:ext cx="11934931" cy="5672136"/>
          </a:xfrm>
        </p:spPr>
      </p:pic>
    </p:spTree>
    <p:extLst>
      <p:ext uri="{BB962C8B-B14F-4D97-AF65-F5344CB8AC3E}">
        <p14:creationId xmlns:p14="http://schemas.microsoft.com/office/powerpoint/2010/main" val="246551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5F46-3B2F-379D-0A01-042B4285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59644"/>
            <a:ext cx="9995076" cy="891824"/>
          </a:xfrm>
        </p:spPr>
        <p:txBody>
          <a:bodyPr/>
          <a:lstStyle/>
          <a:p>
            <a:r>
              <a:rPr lang="en-GB" dirty="0" err="1"/>
              <a:t>Pairplot</a:t>
            </a:r>
            <a:r>
              <a:rPr lang="en-GB" dirty="0"/>
              <a:t> selected columns</a:t>
            </a:r>
          </a:p>
        </p:txBody>
      </p:sp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FE15B542-4DC2-7F84-A791-A2762D490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6" y="1151468"/>
            <a:ext cx="11524891" cy="5446888"/>
          </a:xfrm>
        </p:spPr>
      </p:pic>
    </p:spTree>
    <p:extLst>
      <p:ext uri="{BB962C8B-B14F-4D97-AF65-F5344CB8AC3E}">
        <p14:creationId xmlns:p14="http://schemas.microsoft.com/office/powerpoint/2010/main" val="319845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A5BB-6A2B-B4F7-0779-D5B6BB52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33176"/>
            <a:ext cx="8534400" cy="1022933"/>
          </a:xfrm>
        </p:spPr>
        <p:txBody>
          <a:bodyPr/>
          <a:lstStyle/>
          <a:p>
            <a:pPr algn="ctr"/>
            <a:r>
              <a:rPr lang="en-GB" dirty="0"/>
              <a:t>Top 5 columns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A2DB41B-0F39-1391-60B4-78A2A18DD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78" y="3956929"/>
            <a:ext cx="3640520" cy="2619717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97C3D3-BFC8-970A-3C49-19D0C2FBF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50" y="1209206"/>
            <a:ext cx="3640520" cy="261971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60B4E52-0B38-0350-ED12-F23AB45C3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3956930"/>
            <a:ext cx="3640519" cy="2619717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18F29A4C-B46A-3B73-5D8E-D41D1F233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32" y="1232317"/>
            <a:ext cx="3640520" cy="2596606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291F3FE-E1CE-CC83-8BFF-F54F5257C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40" y="3981339"/>
            <a:ext cx="3640519" cy="25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301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878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 3</vt:lpstr>
      <vt:lpstr>zeitung</vt:lpstr>
      <vt:lpstr>Slice</vt:lpstr>
      <vt:lpstr>Machine learning and deep learning model to predict loan defaults</vt:lpstr>
      <vt:lpstr>project</vt:lpstr>
      <vt:lpstr>PowerPoint Presentation</vt:lpstr>
      <vt:lpstr>PowerPoint Presentation</vt:lpstr>
      <vt:lpstr>PowerPoint Presentation</vt:lpstr>
      <vt:lpstr>Pairplot selected columns</vt:lpstr>
      <vt:lpstr>Pairplot selected columns</vt:lpstr>
      <vt:lpstr>Pairplot selected columns</vt:lpstr>
      <vt:lpstr>Top 5 columns </vt:lpstr>
      <vt:lpstr>PowerPoint Presentation</vt:lpstr>
      <vt:lpstr>Scores in train</vt:lpstr>
      <vt:lpstr>Scores in test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deep learning model to predict loan defaults</dc:title>
  <dc:creator>Joni Morgado</dc:creator>
  <cp:lastModifiedBy>Joni Morgado</cp:lastModifiedBy>
  <cp:revision>8</cp:revision>
  <dcterms:created xsi:type="dcterms:W3CDTF">2022-12-06T11:05:26Z</dcterms:created>
  <dcterms:modified xsi:type="dcterms:W3CDTF">2022-12-12T14:39:42Z</dcterms:modified>
</cp:coreProperties>
</file>