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h53bvEYqxtdwUw/bF0pbO/yB2k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bild"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 och lodrät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drät rubrik och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 och innehåll"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vsnittsrubrik"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vå delar"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ämförelse"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ast rubrik"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m"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med bildtext"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ed bildtext"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p:nvPr>
            <p:ph idx="2" type="pic"/>
          </p:nvPr>
        </p:nvSpPr>
        <p:spPr>
          <a:xfrm>
            <a:off x="5183188" y="987425"/>
            <a:ext cx="6172200" cy="4873625"/>
          </a:xfrm>
          <a:prstGeom prst="rect">
            <a:avLst/>
          </a:prstGeom>
          <a:noFill/>
          <a:ln>
            <a:noFill/>
          </a:ln>
        </p:spPr>
      </p:sp>
      <p:sp>
        <p:nvSpPr>
          <p:cNvPr id="68" name="Google Shape;68;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En bild som visar diagram&#10;&#10;Automatiskt genererad beskrivning" id="88" name="Google Shape;88;p1"/>
          <p:cNvPicPr preferRelativeResize="0"/>
          <p:nvPr/>
        </p:nvPicPr>
        <p:blipFill rotWithShape="1">
          <a:blip r:embed="rId3">
            <a:alphaModFix/>
          </a:blip>
          <a:srcRect b="0" l="0" r="55341" t="74687"/>
          <a:stretch/>
        </p:blipFill>
        <p:spPr>
          <a:xfrm rot="-5400000">
            <a:off x="10241339" y="4907339"/>
            <a:ext cx="2165338" cy="1735985"/>
          </a:xfrm>
          <a:prstGeom prst="rect">
            <a:avLst/>
          </a:prstGeom>
          <a:noFill/>
          <a:ln>
            <a:noFill/>
          </a:ln>
        </p:spPr>
      </p:pic>
      <p:sp>
        <p:nvSpPr>
          <p:cNvPr id="89" name="Google Shape;89;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pic>
        <p:nvPicPr>
          <p:cNvPr descr="Arduino, board, circuit, circuit diagram, electronic components, mcu icon,  sensor icon - Download on Iconfinder" id="90" name="Google Shape;90;p1"/>
          <p:cNvPicPr preferRelativeResize="0"/>
          <p:nvPr/>
        </p:nvPicPr>
        <p:blipFill rotWithShape="1">
          <a:blip r:embed="rId4">
            <a:alphaModFix/>
          </a:blip>
          <a:srcRect b="16402" l="0" r="0" t="16671"/>
          <a:stretch/>
        </p:blipFill>
        <p:spPr>
          <a:xfrm>
            <a:off x="4153375" y="2382253"/>
            <a:ext cx="3885250" cy="2725152"/>
          </a:xfrm>
          <a:prstGeom prst="rect">
            <a:avLst/>
          </a:prstGeom>
          <a:noFill/>
          <a:ln>
            <a:noFill/>
          </a:ln>
        </p:spPr>
      </p:pic>
      <p:sp>
        <p:nvSpPr>
          <p:cNvPr id="91" name="Google Shape;91;p1"/>
          <p:cNvSpPr/>
          <p:nvPr/>
        </p:nvSpPr>
        <p:spPr>
          <a:xfrm>
            <a:off x="3695946" y="285245"/>
            <a:ext cx="4342679" cy="1199071"/>
          </a:xfrm>
          <a:prstGeom prst="roundRect">
            <a:avLst>
              <a:gd fmla="val 16667"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CA" sz="3200" u="none" cap="none" strike="noStrike">
                <a:solidFill>
                  <a:schemeClr val="dk1"/>
                </a:solidFill>
                <a:latin typeface="Calibri"/>
                <a:ea typeface="Calibri"/>
                <a:cs typeface="Calibri"/>
                <a:sym typeface="Calibri"/>
              </a:rPr>
              <a:t>Arduino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descr="En bild som visar diagram&#10;&#10;Automatiskt genererad beskrivning" id="96" name="Google Shape;96;p2"/>
          <p:cNvPicPr preferRelativeResize="0"/>
          <p:nvPr/>
        </p:nvPicPr>
        <p:blipFill rotWithShape="1">
          <a:blip r:embed="rId3">
            <a:alphaModFix/>
          </a:blip>
          <a:srcRect b="0" l="0" r="55341" t="74687"/>
          <a:stretch/>
        </p:blipFill>
        <p:spPr>
          <a:xfrm rot="-5400000">
            <a:off x="10241339" y="4907339"/>
            <a:ext cx="2165338" cy="1735985"/>
          </a:xfrm>
          <a:prstGeom prst="rect">
            <a:avLst/>
          </a:prstGeom>
          <a:noFill/>
          <a:ln>
            <a:noFill/>
          </a:ln>
        </p:spPr>
      </p:pic>
      <p:sp>
        <p:nvSpPr>
          <p:cNvPr id="97" name="Google Shape;97;p2"/>
          <p:cNvSpPr/>
          <p:nvPr/>
        </p:nvSpPr>
        <p:spPr>
          <a:xfrm>
            <a:off x="7747000" y="0"/>
            <a:ext cx="4445000" cy="6858000"/>
          </a:xfrm>
          <a:prstGeom prst="rect">
            <a:avLst/>
          </a:prstGeom>
          <a:solidFill>
            <a:srgbClr val="E2F0D9">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txBox="1"/>
          <p:nvPr/>
        </p:nvSpPr>
        <p:spPr>
          <a:xfrm>
            <a:off x="8255000" y="587360"/>
            <a:ext cx="37592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CA" sz="1800" u="none" cap="none" strike="noStrike">
                <a:solidFill>
                  <a:schemeClr val="dk1"/>
                </a:solidFill>
                <a:latin typeface="Avenir"/>
                <a:ea typeface="Avenir"/>
                <a:cs typeface="Avenir"/>
                <a:sym typeface="Avenir"/>
              </a:rPr>
              <a:t>Precis som man gör scratch I scratch-programmet och spelar musik i musikprogrammet så skriver man Arduino-kod I ett speciellt arduino-program. </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CA" sz="1800">
                <a:solidFill>
                  <a:schemeClr val="dk1"/>
                </a:solidFill>
                <a:latin typeface="Avenir"/>
                <a:ea typeface="Avenir"/>
                <a:cs typeface="Avenir"/>
                <a:sym typeface="Avenir"/>
              </a:rPr>
              <a:t>Det heter “Arduino IDE”. Det är gratis att installera från internet, men på många av GirlCoders datorer finns det redan. </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CA" sz="1800">
                <a:solidFill>
                  <a:schemeClr val="dk1"/>
                </a:solidFill>
                <a:latin typeface="Avenir"/>
                <a:ea typeface="Avenir"/>
                <a:cs typeface="Avenir"/>
                <a:sym typeface="Avenir"/>
              </a:rPr>
              <a:t>Öppna programmet. </a:t>
            </a:r>
            <a:endParaRPr/>
          </a:p>
        </p:txBody>
      </p:sp>
      <p:pic>
        <p:nvPicPr>
          <p:cNvPr descr="Software | Arduino" id="99" name="Google Shape;99;p2"/>
          <p:cNvPicPr preferRelativeResize="0"/>
          <p:nvPr/>
        </p:nvPicPr>
        <p:blipFill rotWithShape="1">
          <a:blip r:embed="rId4">
            <a:alphaModFix/>
          </a:blip>
          <a:srcRect b="0" l="0" r="0" t="0"/>
          <a:stretch/>
        </p:blipFill>
        <p:spPr>
          <a:xfrm>
            <a:off x="1092200" y="1365249"/>
            <a:ext cx="5715000" cy="3000375"/>
          </a:xfrm>
          <a:prstGeom prst="rect">
            <a:avLst/>
          </a:prstGeom>
          <a:noFill/>
          <a:ln>
            <a:noFill/>
          </a:ln>
        </p:spPr>
      </p:pic>
      <p:sp>
        <p:nvSpPr>
          <p:cNvPr id="100" name="Google Shape;10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En bild som visar diagram&#10;&#10;Automatiskt genererad beskrivning" id="105" name="Google Shape;105;p3"/>
          <p:cNvPicPr preferRelativeResize="0"/>
          <p:nvPr/>
        </p:nvPicPr>
        <p:blipFill rotWithShape="1">
          <a:blip r:embed="rId3">
            <a:alphaModFix/>
          </a:blip>
          <a:srcRect b="0" l="0" r="55341" t="74687"/>
          <a:stretch/>
        </p:blipFill>
        <p:spPr>
          <a:xfrm rot="-5400000">
            <a:off x="10241339" y="4907339"/>
            <a:ext cx="2165338" cy="1735985"/>
          </a:xfrm>
          <a:prstGeom prst="rect">
            <a:avLst/>
          </a:prstGeom>
          <a:noFill/>
          <a:ln>
            <a:noFill/>
          </a:ln>
        </p:spPr>
      </p:pic>
      <p:sp>
        <p:nvSpPr>
          <p:cNvPr id="106" name="Google Shape;106;p3"/>
          <p:cNvSpPr/>
          <p:nvPr/>
        </p:nvSpPr>
        <p:spPr>
          <a:xfrm>
            <a:off x="7747000" y="0"/>
            <a:ext cx="4445000" cy="6858000"/>
          </a:xfrm>
          <a:prstGeom prst="rect">
            <a:avLst/>
          </a:prstGeom>
          <a:solidFill>
            <a:srgbClr val="E2F0D9">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3"/>
          <p:cNvSpPr txBox="1"/>
          <p:nvPr/>
        </p:nvSpPr>
        <p:spPr>
          <a:xfrm>
            <a:off x="8255000" y="587360"/>
            <a:ext cx="37592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venir"/>
                <a:ea typeface="Avenir"/>
                <a:cs typeface="Avenir"/>
                <a:sym typeface="Avenir"/>
              </a:rPr>
              <a:t>Det finns många olika sorters arduinos. Det första vi måste göra är att välja vilken vi har kopplat in idag. Man säger vilken port man kopplat den på, och vilken typ det är. Det står på arduinon vilken typ det är. </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CA" sz="1800">
                <a:solidFill>
                  <a:schemeClr val="dk1"/>
                </a:solidFill>
                <a:latin typeface="Avenir"/>
                <a:ea typeface="Avenir"/>
                <a:cs typeface="Avenir"/>
                <a:sym typeface="Avenir"/>
              </a:rPr>
              <a:t>För att hitta porten:</a:t>
            </a:r>
            <a:endParaRPr/>
          </a:p>
          <a:p>
            <a:pPr indent="0" lvl="0" marL="0" marR="0" rtl="0" algn="l">
              <a:spcBef>
                <a:spcPts val="0"/>
              </a:spcBef>
              <a:spcAft>
                <a:spcPts val="0"/>
              </a:spcAft>
              <a:buNone/>
            </a:pPr>
            <a:r>
              <a:rPr lang="en-CA" sz="1800">
                <a:solidFill>
                  <a:schemeClr val="dk1"/>
                </a:solidFill>
                <a:latin typeface="Avenir"/>
                <a:ea typeface="Avenir"/>
                <a:cs typeface="Avenir"/>
                <a:sym typeface="Avenir"/>
              </a:rPr>
              <a:t>- Dra ut arduinons sladd</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CA" sz="1800">
                <a:solidFill>
                  <a:schemeClr val="dk1"/>
                </a:solidFill>
                <a:latin typeface="Avenir"/>
                <a:ea typeface="Avenir"/>
                <a:cs typeface="Avenir"/>
                <a:sym typeface="Avenir"/>
              </a:rPr>
              <a:t>- Kolla i listan vilka portar du har</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CA" sz="1800">
                <a:solidFill>
                  <a:schemeClr val="dk1"/>
                </a:solidFill>
                <a:latin typeface="Avenir"/>
                <a:ea typeface="Avenir"/>
                <a:cs typeface="Avenir"/>
                <a:sym typeface="Avenir"/>
              </a:rPr>
              <a:t>- Koppla in arduinons sladd igen</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CA" sz="1800">
                <a:solidFill>
                  <a:schemeClr val="dk1"/>
                </a:solidFill>
                <a:latin typeface="Avenir"/>
                <a:ea typeface="Avenir"/>
                <a:cs typeface="Avenir"/>
                <a:sym typeface="Avenir"/>
              </a:rPr>
              <a:t>- Kolla i listan igen. Nu dök det upp en port som inte var där nyss; den är det.</a:t>
            </a:r>
            <a:endParaRPr/>
          </a:p>
        </p:txBody>
      </p:sp>
      <p:sp>
        <p:nvSpPr>
          <p:cNvPr id="108" name="Google Shape;10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pic>
        <p:nvPicPr>
          <p:cNvPr id="109" name="Google Shape;109;p3"/>
          <p:cNvPicPr preferRelativeResize="0"/>
          <p:nvPr/>
        </p:nvPicPr>
        <p:blipFill rotWithShape="1">
          <a:blip r:embed="rId4">
            <a:alphaModFix/>
          </a:blip>
          <a:srcRect b="0" l="0" r="0" t="0"/>
          <a:stretch/>
        </p:blipFill>
        <p:spPr>
          <a:xfrm>
            <a:off x="721803" y="1485900"/>
            <a:ext cx="6610489" cy="3729789"/>
          </a:xfrm>
          <a:prstGeom prst="rect">
            <a:avLst/>
          </a:prstGeom>
          <a:noFill/>
          <a:ln>
            <a:noFill/>
          </a:ln>
        </p:spPr>
      </p:pic>
      <p:pic>
        <p:nvPicPr>
          <p:cNvPr id="110" name="Google Shape;110;p3"/>
          <p:cNvPicPr preferRelativeResize="0"/>
          <p:nvPr/>
        </p:nvPicPr>
        <p:blipFill rotWithShape="1">
          <a:blip r:embed="rId5">
            <a:alphaModFix/>
          </a:blip>
          <a:srcRect b="86989" l="5249" r="62535" t="1559"/>
          <a:stretch/>
        </p:blipFill>
        <p:spPr>
          <a:xfrm>
            <a:off x="1068302" y="1543926"/>
            <a:ext cx="2129591" cy="4271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En bild som visar diagram&#10;&#10;Automatiskt genererad beskrivning" id="115" name="Google Shape;115;p4"/>
          <p:cNvPicPr preferRelativeResize="0"/>
          <p:nvPr/>
        </p:nvPicPr>
        <p:blipFill rotWithShape="1">
          <a:blip r:embed="rId3">
            <a:alphaModFix/>
          </a:blip>
          <a:srcRect b="0" l="0" r="55341" t="74687"/>
          <a:stretch/>
        </p:blipFill>
        <p:spPr>
          <a:xfrm rot="-5400000">
            <a:off x="10241339" y="4907339"/>
            <a:ext cx="2165338" cy="1735985"/>
          </a:xfrm>
          <a:prstGeom prst="rect">
            <a:avLst/>
          </a:prstGeom>
          <a:noFill/>
          <a:ln>
            <a:noFill/>
          </a:ln>
        </p:spPr>
      </p:pic>
      <p:sp>
        <p:nvSpPr>
          <p:cNvPr id="116" name="Google Shape;116;p4"/>
          <p:cNvSpPr/>
          <p:nvPr/>
        </p:nvSpPr>
        <p:spPr>
          <a:xfrm>
            <a:off x="7747000" y="0"/>
            <a:ext cx="4445000" cy="6858000"/>
          </a:xfrm>
          <a:prstGeom prst="rect">
            <a:avLst/>
          </a:prstGeom>
          <a:solidFill>
            <a:srgbClr val="E2F0D9">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4"/>
          <p:cNvSpPr txBox="1"/>
          <p:nvPr/>
        </p:nvSpPr>
        <p:spPr>
          <a:xfrm>
            <a:off x="8255000" y="587360"/>
            <a:ext cx="37592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venir"/>
                <a:ea typeface="Avenir"/>
                <a:cs typeface="Avenir"/>
                <a:sym typeface="Avenir"/>
              </a:rPr>
              <a:t>Nu ska vi öppna programmet!</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CA" sz="1800">
                <a:solidFill>
                  <a:schemeClr val="dk1"/>
                </a:solidFill>
                <a:latin typeface="Avenir"/>
                <a:ea typeface="Avenir"/>
                <a:cs typeface="Avenir"/>
                <a:sym typeface="Avenir"/>
              </a:rPr>
              <a:t>Gå till File &gt; Open och hitta filen där du laddat ner den.</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118" name="Google Shape;118;p4"/>
          <p:cNvGrpSpPr/>
          <p:nvPr/>
        </p:nvGrpSpPr>
        <p:grpSpPr>
          <a:xfrm>
            <a:off x="459445" y="910572"/>
            <a:ext cx="7287553" cy="4575828"/>
            <a:chOff x="1094446" y="955022"/>
            <a:chExt cx="10984875" cy="5551428"/>
          </a:xfrm>
        </p:grpSpPr>
        <p:pic>
          <p:nvPicPr>
            <p:cNvPr id="119" name="Google Shape;119;p4"/>
            <p:cNvPicPr preferRelativeResize="0"/>
            <p:nvPr/>
          </p:nvPicPr>
          <p:blipFill rotWithShape="1">
            <a:blip r:embed="rId4">
              <a:alphaModFix/>
            </a:blip>
            <a:srcRect b="0" l="0" r="0" t="0"/>
            <a:stretch/>
          </p:blipFill>
          <p:spPr>
            <a:xfrm>
              <a:off x="1288821" y="955022"/>
              <a:ext cx="10790500" cy="5551428"/>
            </a:xfrm>
            <a:prstGeom prst="rect">
              <a:avLst/>
            </a:prstGeom>
            <a:noFill/>
            <a:ln>
              <a:noFill/>
            </a:ln>
          </p:spPr>
        </p:pic>
        <p:pic>
          <p:nvPicPr>
            <p:cNvPr id="120" name="Google Shape;120;p4"/>
            <p:cNvPicPr preferRelativeResize="0"/>
            <p:nvPr/>
          </p:nvPicPr>
          <p:blipFill rotWithShape="1">
            <a:blip r:embed="rId5">
              <a:alphaModFix/>
            </a:blip>
            <a:srcRect b="0" l="0" r="0" t="0"/>
            <a:stretch/>
          </p:blipFill>
          <p:spPr>
            <a:xfrm>
              <a:off x="1094446" y="955022"/>
              <a:ext cx="2880610" cy="3978928"/>
            </a:xfrm>
            <a:prstGeom prst="rect">
              <a:avLst/>
            </a:prstGeom>
            <a:noFill/>
            <a:ln>
              <a:noFill/>
            </a:ln>
          </p:spPr>
        </p:pic>
      </p:grpSp>
      <p:sp>
        <p:nvSpPr>
          <p:cNvPr id="121" name="Google Shape;12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En bild som visar diagram&#10;&#10;Automatiskt genererad beskrivning" id="126" name="Google Shape;126;p5"/>
          <p:cNvPicPr preferRelativeResize="0"/>
          <p:nvPr/>
        </p:nvPicPr>
        <p:blipFill rotWithShape="1">
          <a:blip r:embed="rId3">
            <a:alphaModFix/>
          </a:blip>
          <a:srcRect b="0" l="0" r="55341" t="74687"/>
          <a:stretch/>
        </p:blipFill>
        <p:spPr>
          <a:xfrm rot="-5400000">
            <a:off x="10241339" y="4907339"/>
            <a:ext cx="2165338" cy="1735985"/>
          </a:xfrm>
          <a:prstGeom prst="rect">
            <a:avLst/>
          </a:prstGeom>
          <a:noFill/>
          <a:ln>
            <a:noFill/>
          </a:ln>
        </p:spPr>
      </p:pic>
      <p:sp>
        <p:nvSpPr>
          <p:cNvPr id="127" name="Google Shape;127;p5"/>
          <p:cNvSpPr/>
          <p:nvPr/>
        </p:nvSpPr>
        <p:spPr>
          <a:xfrm>
            <a:off x="7747000" y="0"/>
            <a:ext cx="4445000" cy="6858000"/>
          </a:xfrm>
          <a:prstGeom prst="rect">
            <a:avLst/>
          </a:prstGeom>
          <a:solidFill>
            <a:srgbClr val="E2F0D9">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5"/>
          <p:cNvSpPr txBox="1"/>
          <p:nvPr/>
        </p:nvSpPr>
        <p:spPr>
          <a:xfrm>
            <a:off x="8109360" y="650860"/>
            <a:ext cx="3759200" cy="58631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500">
                <a:solidFill>
                  <a:schemeClr val="dk1"/>
                </a:solidFill>
                <a:latin typeface="Avenir"/>
                <a:ea typeface="Avenir"/>
                <a:cs typeface="Avenir"/>
                <a:sym typeface="Avenir"/>
              </a:rPr>
              <a:t>Alla arduino-program följer samma utseende-regler (“syntax”).</a:t>
            </a:r>
            <a:endParaRPr/>
          </a:p>
          <a:p>
            <a:pPr indent="0" lvl="0" marL="0" marR="0" rtl="0" algn="l">
              <a:spcBef>
                <a:spcPts val="0"/>
              </a:spcBef>
              <a:spcAft>
                <a:spcPts val="0"/>
              </a:spcAft>
              <a:buNone/>
            </a:pPr>
            <a:r>
              <a:t/>
            </a:r>
            <a:endParaRPr sz="1500">
              <a:solidFill>
                <a:schemeClr val="dk1"/>
              </a:solidFill>
              <a:latin typeface="Avenir"/>
              <a:ea typeface="Avenir"/>
              <a:cs typeface="Avenir"/>
              <a:sym typeface="Avenir"/>
            </a:endParaRPr>
          </a:p>
          <a:p>
            <a:pPr indent="0" lvl="0" marL="0" marR="0" rtl="0" algn="l">
              <a:spcBef>
                <a:spcPts val="0"/>
              </a:spcBef>
              <a:spcAft>
                <a:spcPts val="0"/>
              </a:spcAft>
              <a:buNone/>
            </a:pPr>
            <a:r>
              <a:rPr lang="en-CA" sz="1500">
                <a:solidFill>
                  <a:schemeClr val="dk1"/>
                </a:solidFill>
                <a:latin typeface="Avenir"/>
                <a:ea typeface="Avenir"/>
                <a:cs typeface="Avenir"/>
                <a:sym typeface="Avenir"/>
              </a:rPr>
              <a:t>Först är en bit där man förbereder vilka variabler man vill använda, och vilken sort de ska vara. “Int” som står för integer, heltal, är en vanlig sorts variabel till exempel.</a:t>
            </a:r>
            <a:endParaRPr/>
          </a:p>
          <a:p>
            <a:pPr indent="0" lvl="0" marL="0" marR="0" rtl="0" algn="l">
              <a:spcBef>
                <a:spcPts val="0"/>
              </a:spcBef>
              <a:spcAft>
                <a:spcPts val="0"/>
              </a:spcAft>
              <a:buNone/>
            </a:pPr>
            <a:r>
              <a:t/>
            </a:r>
            <a:endParaRPr sz="1500">
              <a:solidFill>
                <a:schemeClr val="dk1"/>
              </a:solidFill>
              <a:latin typeface="Avenir"/>
              <a:ea typeface="Avenir"/>
              <a:cs typeface="Avenir"/>
              <a:sym typeface="Avenir"/>
            </a:endParaRPr>
          </a:p>
          <a:p>
            <a:pPr indent="0" lvl="0" marL="0" marR="0" rtl="0" algn="l">
              <a:spcBef>
                <a:spcPts val="0"/>
              </a:spcBef>
              <a:spcAft>
                <a:spcPts val="0"/>
              </a:spcAft>
              <a:buNone/>
            </a:pPr>
            <a:r>
              <a:rPr lang="en-CA" sz="1500">
                <a:solidFill>
                  <a:schemeClr val="dk1"/>
                </a:solidFill>
                <a:latin typeface="Avenir"/>
                <a:ea typeface="Avenir"/>
                <a:cs typeface="Avenir"/>
                <a:sym typeface="Avenir"/>
              </a:rPr>
              <a:t>Sen kommer en bit där man förbereder vad arduinon ska göra strax innan den börjar köra, och varje gång den startar om med ditt program. Den måste inte göra något här om du inte vill.</a:t>
            </a:r>
            <a:endParaRPr/>
          </a:p>
          <a:p>
            <a:pPr indent="0" lvl="0" marL="0" marR="0" rtl="0" algn="l">
              <a:spcBef>
                <a:spcPts val="0"/>
              </a:spcBef>
              <a:spcAft>
                <a:spcPts val="0"/>
              </a:spcAft>
              <a:buNone/>
            </a:pPr>
            <a:r>
              <a:rPr lang="en-CA" sz="1500">
                <a:solidFill>
                  <a:schemeClr val="dk1"/>
                </a:solidFill>
                <a:latin typeface="Avenir"/>
                <a:ea typeface="Avenir"/>
                <a:cs typeface="Avenir"/>
                <a:sym typeface="Avenir"/>
              </a:rPr>
              <a:t> </a:t>
            </a:r>
            <a:endParaRPr/>
          </a:p>
          <a:p>
            <a:pPr indent="0" lvl="0" marL="0" marR="0" rtl="0" algn="l">
              <a:spcBef>
                <a:spcPts val="0"/>
              </a:spcBef>
              <a:spcAft>
                <a:spcPts val="0"/>
              </a:spcAft>
              <a:buNone/>
            </a:pPr>
            <a:r>
              <a:rPr lang="en-CA" sz="1500">
                <a:solidFill>
                  <a:schemeClr val="dk1"/>
                </a:solidFill>
                <a:latin typeface="Avenir"/>
                <a:ea typeface="Avenir"/>
                <a:cs typeface="Avenir"/>
                <a:sym typeface="Avenir"/>
              </a:rPr>
              <a:t>Till slut kommer den del där man skriver kod som kommer “Loopas” alltså köra om och om igen. Det är här du kommer skriva det mesta av din kod. </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CA" sz="1800">
                <a:solidFill>
                  <a:schemeClr val="dk1"/>
                </a:solidFill>
                <a:latin typeface="Avenir"/>
                <a:ea typeface="Avenir"/>
                <a:cs typeface="Avenir"/>
                <a:sym typeface="Avenir"/>
              </a:rPr>
              <a:t>Olika delar börjar och tar slut med </a:t>
            </a:r>
            <a:r>
              <a:rPr b="1" lang="en-CA" sz="1800">
                <a:solidFill>
                  <a:schemeClr val="dk1"/>
                </a:solidFill>
                <a:latin typeface="Avenir"/>
                <a:ea typeface="Avenir"/>
                <a:cs typeface="Avenir"/>
                <a:sym typeface="Avenir"/>
              </a:rPr>
              <a:t>{ }</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pic>
        <p:nvPicPr>
          <p:cNvPr id="129" name="Google Shape;129;p5"/>
          <p:cNvPicPr preferRelativeResize="0"/>
          <p:nvPr/>
        </p:nvPicPr>
        <p:blipFill rotWithShape="1">
          <a:blip r:embed="rId4">
            <a:alphaModFix/>
          </a:blip>
          <a:srcRect b="0" l="0" r="0" t="0"/>
          <a:stretch/>
        </p:blipFill>
        <p:spPr>
          <a:xfrm>
            <a:off x="238455" y="820202"/>
            <a:ext cx="7041490" cy="5014395"/>
          </a:xfrm>
          <a:prstGeom prst="rect">
            <a:avLst/>
          </a:prstGeom>
          <a:noFill/>
          <a:ln>
            <a:noFill/>
          </a:ln>
        </p:spPr>
      </p:pic>
      <p:sp>
        <p:nvSpPr>
          <p:cNvPr id="130" name="Google Shape;130;p5"/>
          <p:cNvSpPr/>
          <p:nvPr/>
        </p:nvSpPr>
        <p:spPr>
          <a:xfrm>
            <a:off x="1317295" y="2056108"/>
            <a:ext cx="5892800" cy="1011141"/>
          </a:xfrm>
          <a:prstGeom prst="roundRect">
            <a:avLst>
              <a:gd fmla="val 16667" name="adj"/>
            </a:avLst>
          </a:prstGeom>
          <a:solidFill>
            <a:srgbClr val="D995ED">
              <a:alpha val="3411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5"/>
          <p:cNvSpPr/>
          <p:nvPr/>
        </p:nvSpPr>
        <p:spPr>
          <a:xfrm>
            <a:off x="1317295" y="3126516"/>
            <a:ext cx="5892800" cy="1187450"/>
          </a:xfrm>
          <a:prstGeom prst="roundRect">
            <a:avLst>
              <a:gd fmla="val 16667" name="adj"/>
            </a:avLst>
          </a:prstGeom>
          <a:solidFill>
            <a:srgbClr val="71E5E9">
              <a:alpha val="3254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5"/>
          <p:cNvSpPr/>
          <p:nvPr/>
        </p:nvSpPr>
        <p:spPr>
          <a:xfrm>
            <a:off x="1317295" y="4587881"/>
            <a:ext cx="5892800" cy="1187450"/>
          </a:xfrm>
          <a:prstGeom prst="roundRect">
            <a:avLst>
              <a:gd fmla="val 16667" name="adj"/>
            </a:avLst>
          </a:prstGeom>
          <a:solidFill>
            <a:srgbClr val="D0E678">
              <a:alpha val="3215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5"/>
          <p:cNvSpPr/>
          <p:nvPr/>
        </p:nvSpPr>
        <p:spPr>
          <a:xfrm>
            <a:off x="7720053" y="1347650"/>
            <a:ext cx="460045" cy="1249499"/>
          </a:xfrm>
          <a:prstGeom prst="roundRect">
            <a:avLst>
              <a:gd fmla="val 16667" name="adj"/>
            </a:avLst>
          </a:prstGeom>
          <a:solidFill>
            <a:srgbClr val="D995ED">
              <a:alpha val="3411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5"/>
          <p:cNvSpPr/>
          <p:nvPr/>
        </p:nvSpPr>
        <p:spPr>
          <a:xfrm>
            <a:off x="7741463" y="2654284"/>
            <a:ext cx="424231" cy="1187450"/>
          </a:xfrm>
          <a:prstGeom prst="roundRect">
            <a:avLst>
              <a:gd fmla="val 16667" name="adj"/>
            </a:avLst>
          </a:prstGeom>
          <a:solidFill>
            <a:srgbClr val="71E5E9">
              <a:alpha val="3254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5"/>
          <p:cNvSpPr/>
          <p:nvPr/>
        </p:nvSpPr>
        <p:spPr>
          <a:xfrm>
            <a:off x="7741463" y="4098937"/>
            <a:ext cx="420727" cy="1187450"/>
          </a:xfrm>
          <a:prstGeom prst="roundRect">
            <a:avLst>
              <a:gd fmla="val 16667" name="adj"/>
            </a:avLst>
          </a:prstGeom>
          <a:solidFill>
            <a:srgbClr val="D0E678">
              <a:alpha val="3215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6"/>
          <p:cNvPicPr preferRelativeResize="0"/>
          <p:nvPr/>
        </p:nvPicPr>
        <p:blipFill rotWithShape="1">
          <a:blip r:embed="rId3">
            <a:alphaModFix/>
          </a:blip>
          <a:srcRect b="0" l="12128" r="0" t="0"/>
          <a:stretch/>
        </p:blipFill>
        <p:spPr>
          <a:xfrm>
            <a:off x="532247" y="221981"/>
            <a:ext cx="6368246" cy="621083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descr="En bild som visar diagram&#10;&#10;Automatiskt genererad beskrivning" id="142" name="Google Shape;142;p6"/>
          <p:cNvPicPr preferRelativeResize="0"/>
          <p:nvPr/>
        </p:nvPicPr>
        <p:blipFill rotWithShape="1">
          <a:blip r:embed="rId4">
            <a:alphaModFix/>
          </a:blip>
          <a:srcRect b="0" l="0" r="55341" t="74687"/>
          <a:stretch/>
        </p:blipFill>
        <p:spPr>
          <a:xfrm rot="-5400000">
            <a:off x="10241339" y="4907339"/>
            <a:ext cx="2165338" cy="1735985"/>
          </a:xfrm>
          <a:prstGeom prst="rect">
            <a:avLst/>
          </a:prstGeom>
          <a:noFill/>
          <a:ln>
            <a:noFill/>
          </a:ln>
        </p:spPr>
      </p:pic>
      <p:sp>
        <p:nvSpPr>
          <p:cNvPr id="143" name="Google Shape;143;p6"/>
          <p:cNvSpPr/>
          <p:nvPr/>
        </p:nvSpPr>
        <p:spPr>
          <a:xfrm>
            <a:off x="7747000" y="0"/>
            <a:ext cx="4445000" cy="6858000"/>
          </a:xfrm>
          <a:prstGeom prst="rect">
            <a:avLst/>
          </a:prstGeom>
          <a:solidFill>
            <a:srgbClr val="E2F0D9">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6"/>
          <p:cNvSpPr txBox="1"/>
          <p:nvPr/>
        </p:nvSpPr>
        <p:spPr>
          <a:xfrm>
            <a:off x="8255000" y="587360"/>
            <a:ext cx="37592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venir"/>
                <a:ea typeface="Avenir"/>
                <a:cs typeface="Avenir"/>
                <a:sym typeface="Avenir"/>
              </a:rPr>
              <a:t>Programmet är förberett för att skicka precis rätt instruktioner till arduinon så att den skickar rätt ström till buzzern. </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CA" sz="1800">
                <a:solidFill>
                  <a:schemeClr val="dk1"/>
                </a:solidFill>
                <a:latin typeface="Avenir"/>
                <a:ea typeface="Avenir"/>
                <a:cs typeface="Avenir"/>
                <a:sym typeface="Avenir"/>
              </a:rPr>
              <a:t>Saker den behöver veta är exempelvis </a:t>
            </a:r>
            <a:endParaRPr/>
          </a:p>
          <a:p>
            <a:pPr indent="-285750" lvl="0" marL="285750" marR="0" rtl="0" algn="l">
              <a:spcBef>
                <a:spcPts val="0"/>
              </a:spcBef>
              <a:spcAft>
                <a:spcPts val="0"/>
              </a:spcAft>
              <a:buClr>
                <a:schemeClr val="dk1"/>
              </a:buClr>
              <a:buSzPts val="1800"/>
              <a:buFont typeface="Arial"/>
              <a:buChar char="•"/>
            </a:pPr>
            <a:r>
              <a:rPr lang="en-CA" sz="1800">
                <a:solidFill>
                  <a:schemeClr val="dk1"/>
                </a:solidFill>
                <a:latin typeface="Avenir"/>
                <a:ea typeface="Avenir"/>
                <a:cs typeface="Avenir"/>
                <a:sym typeface="Avenir"/>
              </a:rPr>
              <a:t>vilken not den ska spela, </a:t>
            </a:r>
            <a:endParaRPr/>
          </a:p>
          <a:p>
            <a:pPr indent="-285750" lvl="0" marL="285750" marR="0" rtl="0" algn="l">
              <a:spcBef>
                <a:spcPts val="0"/>
              </a:spcBef>
              <a:spcAft>
                <a:spcPts val="0"/>
              </a:spcAft>
              <a:buClr>
                <a:schemeClr val="dk1"/>
              </a:buClr>
              <a:buSzPts val="1800"/>
              <a:buFont typeface="Arial"/>
              <a:buChar char="•"/>
            </a:pPr>
            <a:r>
              <a:rPr lang="en-CA" sz="1800">
                <a:solidFill>
                  <a:schemeClr val="dk1"/>
                </a:solidFill>
                <a:latin typeface="Avenir"/>
                <a:ea typeface="Avenir"/>
                <a:cs typeface="Avenir"/>
                <a:sym typeface="Avenir"/>
              </a:rPr>
              <a:t>i vilken ordning den ska spela noterna</a:t>
            </a:r>
            <a:endParaRPr sz="18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800"/>
              <a:buFont typeface="Arial"/>
              <a:buChar char="•"/>
            </a:pPr>
            <a:r>
              <a:rPr lang="en-CA" sz="1800">
                <a:solidFill>
                  <a:schemeClr val="dk1"/>
                </a:solidFill>
                <a:latin typeface="Avenir"/>
                <a:ea typeface="Avenir"/>
                <a:cs typeface="Avenir"/>
                <a:sym typeface="Avenir"/>
              </a:rPr>
              <a:t>hur länge en not ska pågå</a:t>
            </a:r>
            <a:endParaRPr sz="18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800"/>
              <a:buFont typeface="Arial"/>
              <a:buChar char="•"/>
            </a:pPr>
            <a:r>
              <a:rPr lang="en-CA" sz="1800">
                <a:solidFill>
                  <a:schemeClr val="dk1"/>
                </a:solidFill>
                <a:latin typeface="Avenir"/>
                <a:ea typeface="Avenir"/>
                <a:cs typeface="Avenir"/>
                <a:sym typeface="Avenir"/>
              </a:rPr>
              <a:t>hur lång paus den ska ta innan den kör vidare till nästa not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CA" sz="1800">
                <a:solidFill>
                  <a:schemeClr val="dk1"/>
                </a:solidFill>
                <a:latin typeface="Avenir"/>
                <a:ea typeface="Avenir"/>
                <a:cs typeface="Avenir"/>
                <a:sym typeface="Avenir"/>
              </a:rPr>
              <a:t>Se om du kan hitta vilka variabler som gör vad!</a:t>
            </a:r>
            <a:endParaRPr/>
          </a:p>
        </p:txBody>
      </p:sp>
      <p:sp>
        <p:nvSpPr>
          <p:cNvPr id="145" name="Google Shape;145;p6"/>
          <p:cNvSpPr/>
          <p:nvPr/>
        </p:nvSpPr>
        <p:spPr>
          <a:xfrm>
            <a:off x="1034388" y="971550"/>
            <a:ext cx="378155" cy="2130398"/>
          </a:xfrm>
          <a:prstGeom prst="roundRect">
            <a:avLst>
              <a:gd fmla="val 16667" name="adj"/>
            </a:avLst>
          </a:prstGeom>
          <a:solidFill>
            <a:srgbClr val="D995ED">
              <a:alpha val="3411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6"/>
          <p:cNvSpPr/>
          <p:nvPr/>
        </p:nvSpPr>
        <p:spPr>
          <a:xfrm>
            <a:off x="974190" y="3178820"/>
            <a:ext cx="424231" cy="500359"/>
          </a:xfrm>
          <a:prstGeom prst="roundRect">
            <a:avLst>
              <a:gd fmla="val 16667" name="adj"/>
            </a:avLst>
          </a:prstGeom>
          <a:solidFill>
            <a:srgbClr val="71E5E9">
              <a:alpha val="3254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6"/>
          <p:cNvSpPr/>
          <p:nvPr/>
        </p:nvSpPr>
        <p:spPr>
          <a:xfrm>
            <a:off x="1001216" y="3783965"/>
            <a:ext cx="420727" cy="2483485"/>
          </a:xfrm>
          <a:prstGeom prst="roundRect">
            <a:avLst>
              <a:gd fmla="val 16667" name="adj"/>
            </a:avLst>
          </a:prstGeom>
          <a:solidFill>
            <a:srgbClr val="D0E678">
              <a:alpha val="3215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7"/>
          <p:cNvPicPr preferRelativeResize="0"/>
          <p:nvPr/>
        </p:nvPicPr>
        <p:blipFill rotWithShape="1">
          <a:blip r:embed="rId3">
            <a:alphaModFix/>
          </a:blip>
          <a:srcRect b="53303" l="12127" r="2578" t="0"/>
          <a:stretch/>
        </p:blipFill>
        <p:spPr>
          <a:xfrm>
            <a:off x="532247" y="221981"/>
            <a:ext cx="6181374" cy="290021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descr="En bild som visar diagram&#10;&#10;Automatiskt genererad beskrivning" id="154" name="Google Shape;154;p7"/>
          <p:cNvPicPr preferRelativeResize="0"/>
          <p:nvPr/>
        </p:nvPicPr>
        <p:blipFill rotWithShape="1">
          <a:blip r:embed="rId4">
            <a:alphaModFix/>
          </a:blip>
          <a:srcRect b="0" l="0" r="55341" t="74687"/>
          <a:stretch/>
        </p:blipFill>
        <p:spPr>
          <a:xfrm rot="-5400000">
            <a:off x="10241339" y="4907339"/>
            <a:ext cx="2165338" cy="1735985"/>
          </a:xfrm>
          <a:prstGeom prst="rect">
            <a:avLst/>
          </a:prstGeom>
          <a:noFill/>
          <a:ln>
            <a:noFill/>
          </a:ln>
        </p:spPr>
      </p:pic>
      <p:sp>
        <p:nvSpPr>
          <p:cNvPr id="155" name="Google Shape;155;p7"/>
          <p:cNvSpPr/>
          <p:nvPr/>
        </p:nvSpPr>
        <p:spPr>
          <a:xfrm>
            <a:off x="7747000" y="0"/>
            <a:ext cx="4445000" cy="6858000"/>
          </a:xfrm>
          <a:prstGeom prst="rect">
            <a:avLst/>
          </a:prstGeom>
          <a:solidFill>
            <a:srgbClr val="E2F0D9">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7"/>
          <p:cNvSpPr txBox="1"/>
          <p:nvPr/>
        </p:nvSpPr>
        <p:spPr>
          <a:xfrm>
            <a:off x="7996806" y="310515"/>
            <a:ext cx="375920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venir"/>
                <a:ea typeface="Avenir"/>
                <a:cs typeface="Avenir"/>
                <a:sym typeface="Avenir"/>
              </a:rPr>
              <a:t>Vissa program börjar med “#include nånting.h”</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CA" sz="1800">
                <a:solidFill>
                  <a:schemeClr val="dk1"/>
                </a:solidFill>
                <a:latin typeface="Avenir"/>
                <a:ea typeface="Avenir"/>
                <a:cs typeface="Avenir"/>
                <a:sym typeface="Avenir"/>
              </a:rPr>
              <a:t>Detta betyder att arduinon ska hämta ett bibliotek, alltså en förberedd uppsättning med funktioner så att vi slipper skriva allt från början.</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CA" sz="1800">
                <a:solidFill>
                  <a:schemeClr val="dk1"/>
                </a:solidFill>
                <a:latin typeface="Avenir"/>
                <a:ea typeface="Avenir"/>
                <a:cs typeface="Avenir"/>
                <a:sym typeface="Avenir"/>
              </a:rPr>
              <a:t>Det finns massor av bibliotek så man måste hämta hem det bibliotek man vill ha. </a:t>
            </a:r>
            <a:endParaRPr/>
          </a:p>
          <a:p>
            <a:pPr indent="-342900" lvl="0" marL="342900" marR="0" rtl="0" algn="l">
              <a:spcBef>
                <a:spcPts val="0"/>
              </a:spcBef>
              <a:spcAft>
                <a:spcPts val="0"/>
              </a:spcAft>
              <a:buClr>
                <a:schemeClr val="dk1"/>
              </a:buClr>
              <a:buSzPts val="1800"/>
              <a:buFont typeface="Avenir"/>
              <a:buAutoNum type="arabicPeriod"/>
            </a:pPr>
            <a:r>
              <a:rPr lang="en-CA" sz="1800">
                <a:solidFill>
                  <a:schemeClr val="dk1"/>
                </a:solidFill>
                <a:latin typeface="Avenir"/>
                <a:ea typeface="Avenir"/>
                <a:cs typeface="Avenir"/>
                <a:sym typeface="Avenir"/>
              </a:rPr>
              <a:t>Klicka på biblioteks-ikonen till vänster</a:t>
            </a:r>
            <a:endParaRPr sz="1800">
              <a:solidFill>
                <a:schemeClr val="dk1"/>
              </a:solidFill>
              <a:latin typeface="Avenir"/>
              <a:ea typeface="Avenir"/>
              <a:cs typeface="Avenir"/>
              <a:sym typeface="Avenir"/>
            </a:endParaRPr>
          </a:p>
          <a:p>
            <a:pPr indent="-342900" lvl="0" marL="342900" marR="0" rtl="0" algn="l">
              <a:spcBef>
                <a:spcPts val="0"/>
              </a:spcBef>
              <a:spcAft>
                <a:spcPts val="0"/>
              </a:spcAft>
              <a:buClr>
                <a:schemeClr val="dk1"/>
              </a:buClr>
              <a:buSzPts val="1800"/>
              <a:buFont typeface="Avenir"/>
              <a:buAutoNum type="arabicPeriod"/>
            </a:pPr>
            <a:r>
              <a:rPr lang="en-CA" sz="1800">
                <a:solidFill>
                  <a:schemeClr val="dk1"/>
                </a:solidFill>
                <a:latin typeface="Avenir"/>
                <a:ea typeface="Avenir"/>
                <a:cs typeface="Avenir"/>
                <a:sym typeface="Avenir"/>
              </a:rPr>
              <a:t>Sök efter bibliotekets namn</a:t>
            </a:r>
            <a:endParaRPr sz="1800">
              <a:solidFill>
                <a:schemeClr val="dk1"/>
              </a:solidFill>
              <a:latin typeface="Avenir"/>
              <a:ea typeface="Avenir"/>
              <a:cs typeface="Avenir"/>
              <a:sym typeface="Avenir"/>
            </a:endParaRPr>
          </a:p>
          <a:p>
            <a:pPr indent="-342900" lvl="0" marL="342900" marR="0" rtl="0" algn="l">
              <a:spcBef>
                <a:spcPts val="0"/>
              </a:spcBef>
              <a:spcAft>
                <a:spcPts val="0"/>
              </a:spcAft>
              <a:buClr>
                <a:schemeClr val="dk1"/>
              </a:buClr>
              <a:buSzPts val="1800"/>
              <a:buFont typeface="Avenir"/>
              <a:buAutoNum type="arabicPeriod"/>
            </a:pPr>
            <a:r>
              <a:rPr lang="en-CA" sz="1800">
                <a:solidFill>
                  <a:schemeClr val="dk1"/>
                </a:solidFill>
                <a:latin typeface="Avenir"/>
                <a:ea typeface="Avenir"/>
                <a:cs typeface="Avenir"/>
                <a:sym typeface="Avenir"/>
              </a:rPr>
              <a:t>Välj </a:t>
            </a:r>
            <a:r>
              <a:rPr i="1" lang="en-CA" sz="1800">
                <a:solidFill>
                  <a:schemeClr val="dk1"/>
                </a:solidFill>
                <a:latin typeface="Avenir"/>
                <a:ea typeface="Avenir"/>
                <a:cs typeface="Avenir"/>
                <a:sym typeface="Avenir"/>
              </a:rPr>
              <a:t>installera</a:t>
            </a:r>
            <a:r>
              <a:rPr lang="en-CA" sz="1800">
                <a:solidFill>
                  <a:schemeClr val="dk1"/>
                </a:solidFill>
                <a:latin typeface="Avenir"/>
                <a:ea typeface="Avenir"/>
                <a:cs typeface="Avenir"/>
                <a:sym typeface="Avenir"/>
              </a:rPr>
              <a:t>. Om det bara står “remove” så är det redan installerat.</a:t>
            </a:r>
            <a:endParaRPr/>
          </a:p>
        </p:txBody>
      </p:sp>
      <p:sp>
        <p:nvSpPr>
          <p:cNvPr id="157" name="Google Shape;15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pic>
        <p:nvPicPr>
          <p:cNvPr id="158" name="Google Shape;158;p7"/>
          <p:cNvPicPr preferRelativeResize="0"/>
          <p:nvPr/>
        </p:nvPicPr>
        <p:blipFill rotWithShape="1">
          <a:blip r:embed="rId5">
            <a:alphaModFix/>
          </a:blip>
          <a:srcRect b="72321" l="12128" r="83207" t="22158"/>
          <a:stretch/>
        </p:blipFill>
        <p:spPr>
          <a:xfrm>
            <a:off x="532246" y="1642310"/>
            <a:ext cx="338037" cy="342900"/>
          </a:xfrm>
          <a:prstGeom prst="rect">
            <a:avLst/>
          </a:prstGeom>
          <a:noFill/>
          <a:ln>
            <a:noFill/>
          </a:ln>
          <a:effectLst>
            <a:outerShdw blurRad="292100" rotWithShape="0" algn="tl" dir="2700000" dist="139700">
              <a:srgbClr val="333333">
                <a:alpha val="64705"/>
              </a:srgbClr>
            </a:outerShdw>
          </a:effectLst>
        </p:spPr>
      </p:pic>
      <p:pic>
        <p:nvPicPr>
          <p:cNvPr id="159" name="Google Shape;159;p7"/>
          <p:cNvPicPr preferRelativeResize="0"/>
          <p:nvPr/>
        </p:nvPicPr>
        <p:blipFill rotWithShape="1">
          <a:blip r:embed="rId6">
            <a:alphaModFix/>
          </a:blip>
          <a:srcRect b="0" l="0" r="0" t="0"/>
          <a:stretch/>
        </p:blipFill>
        <p:spPr>
          <a:xfrm>
            <a:off x="979890" y="3934327"/>
            <a:ext cx="3195068" cy="2483418"/>
          </a:xfrm>
          <a:prstGeom prst="rect">
            <a:avLst/>
          </a:prstGeom>
          <a:noFill/>
          <a:ln>
            <a:noFill/>
          </a:ln>
        </p:spPr>
      </p:pic>
      <p:sp>
        <p:nvSpPr>
          <p:cNvPr id="160" name="Google Shape;160;p7"/>
          <p:cNvSpPr/>
          <p:nvPr/>
        </p:nvSpPr>
        <p:spPr>
          <a:xfrm>
            <a:off x="4464920" y="4550314"/>
            <a:ext cx="2992118" cy="1136975"/>
          </a:xfrm>
          <a:prstGeom prst="roundRect">
            <a:avLst>
              <a:gd fmla="val 16667" name="adj"/>
            </a:avLst>
          </a:prstGeom>
          <a:solidFill>
            <a:srgbClr val="D8E2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600">
                <a:solidFill>
                  <a:schemeClr val="dk1"/>
                </a:solidFill>
                <a:latin typeface="Avenir"/>
                <a:ea typeface="Avenir"/>
                <a:cs typeface="Avenir"/>
                <a:sym typeface="Avenir"/>
              </a:rPr>
              <a:t>I vissa fall har du biblioteket som en .zip-fil. Då får be Arduino IDE att inkludera det såhär.</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descr="En bild som visar diagram&#10;&#10;Automatiskt genererad beskrivning" id="165" name="Google Shape;165;p8"/>
          <p:cNvPicPr preferRelativeResize="0"/>
          <p:nvPr/>
        </p:nvPicPr>
        <p:blipFill rotWithShape="1">
          <a:blip r:embed="rId3">
            <a:alphaModFix/>
          </a:blip>
          <a:srcRect b="0" l="0" r="55341" t="74687"/>
          <a:stretch/>
        </p:blipFill>
        <p:spPr>
          <a:xfrm rot="-5400000">
            <a:off x="10241339" y="4907339"/>
            <a:ext cx="2165338" cy="1735985"/>
          </a:xfrm>
          <a:prstGeom prst="rect">
            <a:avLst/>
          </a:prstGeom>
          <a:noFill/>
          <a:ln>
            <a:noFill/>
          </a:ln>
        </p:spPr>
      </p:pic>
      <p:sp>
        <p:nvSpPr>
          <p:cNvPr id="166" name="Google Shape;166;p8"/>
          <p:cNvSpPr/>
          <p:nvPr/>
        </p:nvSpPr>
        <p:spPr>
          <a:xfrm>
            <a:off x="7747000" y="0"/>
            <a:ext cx="4445000" cy="6858000"/>
          </a:xfrm>
          <a:prstGeom prst="rect">
            <a:avLst/>
          </a:prstGeom>
          <a:solidFill>
            <a:srgbClr val="E2F0D9">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8"/>
          <p:cNvSpPr txBox="1"/>
          <p:nvPr/>
        </p:nvSpPr>
        <p:spPr>
          <a:xfrm>
            <a:off x="8229600" y="1576888"/>
            <a:ext cx="37592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venir"/>
                <a:ea typeface="Avenir"/>
                <a:cs typeface="Avenir"/>
                <a:sym typeface="Avenir"/>
              </a:rPr>
              <a:t>Nu kan du köra programmet!</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CA" sz="1800">
                <a:solidFill>
                  <a:schemeClr val="dk1"/>
                </a:solidFill>
                <a:latin typeface="Avenir"/>
                <a:ea typeface="Avenir"/>
                <a:cs typeface="Avenir"/>
                <a:sym typeface="Avenir"/>
              </a:rPr>
              <a:t>För det programmeringsspråk arduinon pratar behöver man alltid göra 2 steg:</a:t>
            </a:r>
            <a:endParaRPr/>
          </a:p>
          <a:p>
            <a:pPr indent="-342900" lvl="0" marL="342900" marR="0" rtl="0" algn="l">
              <a:spcBef>
                <a:spcPts val="0"/>
              </a:spcBef>
              <a:spcAft>
                <a:spcPts val="0"/>
              </a:spcAft>
              <a:buClr>
                <a:schemeClr val="dk1"/>
              </a:buClr>
              <a:buSzPts val="1800"/>
              <a:buFont typeface="Avenir"/>
              <a:buAutoNum type="arabicPeriod"/>
            </a:pPr>
            <a:r>
              <a:rPr lang="en-CA" sz="1800">
                <a:solidFill>
                  <a:schemeClr val="dk1"/>
                </a:solidFill>
                <a:latin typeface="Avenir"/>
                <a:ea typeface="Avenir"/>
                <a:cs typeface="Avenir"/>
                <a:sym typeface="Avenir"/>
              </a:rPr>
              <a:t>Verifiera (dubbelkolla)</a:t>
            </a:r>
            <a:endParaRPr/>
          </a:p>
          <a:p>
            <a:pPr indent="-342900" lvl="0" marL="342900" marR="0" rtl="0" algn="l">
              <a:spcBef>
                <a:spcPts val="0"/>
              </a:spcBef>
              <a:spcAft>
                <a:spcPts val="0"/>
              </a:spcAft>
              <a:buClr>
                <a:schemeClr val="dk1"/>
              </a:buClr>
              <a:buSzPts val="1800"/>
              <a:buFont typeface="Avenir"/>
              <a:buAutoNum type="arabicPeriod"/>
            </a:pPr>
            <a:r>
              <a:rPr lang="en-CA" sz="1800">
                <a:solidFill>
                  <a:schemeClr val="dk1"/>
                </a:solidFill>
                <a:latin typeface="Avenir"/>
                <a:ea typeface="Avenir"/>
                <a:cs typeface="Avenir"/>
                <a:sym typeface="Avenir"/>
              </a:rPr>
              <a:t>Upload (ladda upp)</a:t>
            </a:r>
            <a:endParaRPr/>
          </a:p>
          <a:p>
            <a:pPr indent="0" lvl="0" marL="0" marR="0" rtl="0" algn="l">
              <a:spcBef>
                <a:spcPts val="0"/>
              </a:spcBef>
              <a:spcAft>
                <a:spcPts val="0"/>
              </a:spcAft>
              <a:buNone/>
            </a:pPr>
            <a:r>
              <a:rPr lang="en-CA" sz="1800">
                <a:solidFill>
                  <a:schemeClr val="dk1"/>
                </a:solidFill>
                <a:latin typeface="Avenir"/>
                <a:ea typeface="Avenir"/>
                <a:cs typeface="Avenir"/>
                <a:sym typeface="Avenir"/>
              </a:rPr>
              <a:t>Gör det genom att klicka på bocken (1) och högerpilen. (2)</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Avenir"/>
              <a:ea typeface="Avenir"/>
              <a:cs typeface="Avenir"/>
              <a:sym typeface="Avenir"/>
            </a:endParaRPr>
          </a:p>
        </p:txBody>
      </p:sp>
      <p:pic>
        <p:nvPicPr>
          <p:cNvPr id="168" name="Google Shape;168;p8"/>
          <p:cNvPicPr preferRelativeResize="0"/>
          <p:nvPr/>
        </p:nvPicPr>
        <p:blipFill rotWithShape="1">
          <a:blip r:embed="rId4">
            <a:alphaModFix/>
          </a:blip>
          <a:srcRect b="0" l="0" r="0" t="0"/>
          <a:stretch/>
        </p:blipFill>
        <p:spPr>
          <a:xfrm>
            <a:off x="981540" y="2454260"/>
            <a:ext cx="6010791" cy="242068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169" name="Google Shape;16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2023-05-28T19:38:51Z</dcterms:created>
  <dc:creator>Louise Stjern</dc:creator>
</cp:coreProperties>
</file>