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9E5"/>
    <a:srgbClr val="00FF00"/>
    <a:srgbClr val="0000FF"/>
    <a:srgbClr val="00A8FF"/>
    <a:srgbClr val="68247D"/>
    <a:srgbClr val="FFFE00"/>
    <a:srgbClr val="FFFC00"/>
    <a:srgbClr val="FFF800"/>
    <a:srgbClr val="FFF000"/>
    <a:srgbClr val="FF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>
        <p:scale>
          <a:sx n="125" d="100"/>
          <a:sy n="125" d="100"/>
        </p:scale>
        <p:origin x="115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F3003-BB87-4110-BD8F-444BD12223C8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BDDA8-5EEA-4520-BCC9-A20BCA7EB0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23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742E-2F1E-C4DD-40A0-7CEE8E57E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F3284-B8BC-06B1-95E2-9B5FA2360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F813-84FA-54A5-00F8-C042E02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9D26-0F67-43F1-9559-E40068C734A9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D39C-2835-9E4B-2FF4-D6DC9E5B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5B72-5F6D-8124-5277-474C14F3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87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5ECF-739C-52F9-EC59-8D68A108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3EBB-6010-01D1-A368-8C6FEC353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0C0B-F2A5-63BF-9388-6EF5E502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6A39-C8C5-4D7C-A446-4384552A68F6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D732-AAF9-85A2-9487-32E21DC4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26F5-1978-7D45-3F2A-A6465AF1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90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DC5E4-DBAF-8EE7-3843-885675014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0052E-193D-F48D-9AC4-1E2BC91B0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4C6F2-28AB-34CD-B5C5-AE67420F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3A7-D616-4F52-9CB9-B40CCBC6073E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1928-FEA5-1FDA-51E6-14928E97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8DBA-1F19-5B8B-79E4-EC6FC338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6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6619-1A29-DA10-6282-A03FFF7A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EDD5-F99C-C3ED-4F27-F6FE370A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AC11-4DF7-F43A-3420-210F0230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FF4-A67B-4F48-85A2-27F42F399E2F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59D4-26F3-194E-DE51-60DC8DD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0DCA-3559-FCF4-2851-049ADB9E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8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1671-8F13-96BD-E216-1936F242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9A57-F36A-6E70-E1CF-6A611156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4D7E-8CD8-3355-508E-B42506BD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251-16C9-4973-AEDC-80F5DEBB5484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53FB-3D4E-1F3D-2AC3-E259C2BF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0F78-B28C-3CCB-691B-8FA0FE01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2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859F-AAE9-0163-2CFD-B64552AB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266C-81B6-7D81-CDEA-706885B6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ECF20-5F64-EE66-96BD-B2A84107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09B9-E462-9DF2-4C29-62170208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374-8A61-498A-9E0A-EAB657BFC971}" type="datetime1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EC581-FE14-5E0B-4C5E-5E0F1950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A3739-1E2B-7494-2A7D-13BD8648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DF0-E801-AA1A-CCFD-F982610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92EE4-A3C6-C1BE-E992-09D07C9E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1E10-A19B-AD6E-D3D9-2F4E9F7B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CF08E-EBCC-EFE4-8FD2-10F113387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37083-8B4F-3F92-96F7-9E92B85E3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E38E1-B4BD-7DDE-242D-940D2515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6D71-081D-4036-AF08-FC72D7B78190}" type="datetime1">
              <a:rPr lang="en-CA" smtClean="0"/>
              <a:t>2023-11-26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2D2A8-CBCD-EE95-E8EA-46AD40E0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E0624-9A12-841F-1224-E717DEAC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41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B6A0-854D-661B-C836-5BDC1ADE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DE4A-4D82-5DF2-9146-5365002F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059A-3149-4C4D-8FE9-650FC5FACA8F}" type="datetime1">
              <a:rPr lang="en-CA" smtClean="0"/>
              <a:t>2023-11-26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AB4E1-C50D-DD9C-094B-BCC1EE19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BA951-CC86-7B98-FD76-86B455C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06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10C71-7F5D-8BB9-31CB-336BC75D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E129-E228-41A0-ADA3-D77D023A1BB8}" type="datetime1">
              <a:rPr lang="en-CA" smtClean="0"/>
              <a:t>2023-11-26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A2BCC-30A8-5B25-BDAC-828BD947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F6E7F-0166-D7F0-60BD-D1ED9B4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7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84D1-C4B4-9812-CF53-3C077AE8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D026-846C-D2D5-8DC9-E96E3063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342E0-062D-BE24-4A9B-7306459D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9745B-BA73-356D-4F9F-5EA3C32F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857D-625A-47AA-8C99-1592D9179DBF}" type="datetime1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AC8A-D92A-2115-9089-8303359E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0724-193A-58C4-14E7-CD4FA0D2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0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7A17-D53D-A7FE-AAF9-2C1279D6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F7E8B-12D3-CA81-1155-2030C0A3D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C506-5625-402D-E1FD-85DC53A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96B5-4620-5642-340C-E569E73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D24-6FA1-4E0C-8067-B14897898741}" type="datetime1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66E41-1A0F-1168-E689-0241FEC4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A1A8A-F437-A10A-97A4-9C3A686F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1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4DA8-6EF3-9340-DB3F-4124F36D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6B2F-73AF-76F2-FD5F-0162A289C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CB48-7541-104C-E9D5-6BC9E68F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6477-EB04-4B86-BE8A-4B063E2567DC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0FB9-A8B3-A52D-8DF2-32BDB02DA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2488-48D5-A93E-50B8-ABCE3F30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F34E-71F3-4821-B3CA-B4175401B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0351D5-34F5-6D97-A996-01AD192671C7}"/>
              </a:ext>
            </a:extLst>
          </p:cNvPr>
          <p:cNvSpPr/>
          <p:nvPr/>
        </p:nvSpPr>
        <p:spPr>
          <a:xfrm>
            <a:off x="3924660" y="498007"/>
            <a:ext cx="4342679" cy="1199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Juleljus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0EBD-5464-BEE8-DA2D-9A03646C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1</a:t>
            </a:fld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AA757-4552-6C3D-B0A1-5284DACC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45" y="1951805"/>
            <a:ext cx="4737309" cy="35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3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diagram&#10;&#10;Automatiskt genererad beskrivning">
            <a:extLst>
              <a:ext uri="{FF2B5EF4-FFF2-40B4-BE49-F238E27FC236}">
                <a16:creationId xmlns:a16="http://schemas.microsoft.com/office/drawing/2014/main" id="{0ECE5F23-1D25-B524-04FB-9D2D177E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7" r="55341"/>
          <a:stretch/>
        </p:blipFill>
        <p:spPr>
          <a:xfrm rot="16200000">
            <a:off x="10241339" y="4907339"/>
            <a:ext cx="2165338" cy="1735985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5DEECC68-7F74-F55C-459D-1B8C6813677C}"/>
              </a:ext>
            </a:extLst>
          </p:cNvPr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C76A695-631D-619D-9F12-1C1002B5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515-C6C8-412A-AB13-D362DDC19611}" type="slidenum">
              <a:rPr lang="en-CA" smtClean="0"/>
              <a:t>2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76377-3922-ACD1-41FD-925FD32958C2}"/>
              </a:ext>
            </a:extLst>
          </p:cNvPr>
          <p:cNvSpPr txBox="1"/>
          <p:nvPr/>
        </p:nvSpPr>
        <p:spPr>
          <a:xfrm>
            <a:off x="8241631" y="950955"/>
            <a:ext cx="36515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chemeClr val="tx1"/>
                </a:solidFill>
              </a:rPr>
              <a:t>Vissa färger har datorn lärt sig på engelska! Men ibland måste vi beskriva fägen på datorns sätt. </a:t>
            </a:r>
          </a:p>
          <a:p>
            <a:endParaRPr lang="sv-SE" sz="1800" dirty="0">
              <a:solidFill>
                <a:schemeClr val="tx1"/>
              </a:solidFill>
            </a:endParaRPr>
          </a:p>
          <a:p>
            <a:r>
              <a:rPr lang="sv-SE" sz="1800" dirty="0">
                <a:solidFill>
                  <a:schemeClr val="tx1"/>
                </a:solidFill>
              </a:rPr>
              <a:t>Ett av de vanligaste systemen heter </a:t>
            </a:r>
            <a:r>
              <a:rPr lang="sv-SE" sz="1800" b="1" dirty="0">
                <a:solidFill>
                  <a:schemeClr val="tx1"/>
                </a:solidFill>
              </a:rPr>
              <a:t>RGB </a:t>
            </a:r>
            <a:r>
              <a:rPr lang="sv-SE" sz="1800" dirty="0">
                <a:solidFill>
                  <a:schemeClr val="tx1"/>
                </a:solidFill>
              </a:rPr>
              <a:t>som står för Rött, Grönt och Blått eftersom alla andra färger kan blandas av rött, grönt och blått.</a:t>
            </a:r>
          </a:p>
          <a:p>
            <a:endParaRPr lang="sv-SE" sz="1800" dirty="0">
              <a:solidFill>
                <a:schemeClr val="tx1"/>
              </a:solidFill>
            </a:endParaRPr>
          </a:p>
          <a:p>
            <a:r>
              <a:rPr lang="sv-SE" sz="1800" dirty="0">
                <a:solidFill>
                  <a:schemeClr val="tx1"/>
                </a:solidFill>
              </a:rPr>
              <a:t>På en skala från 0 till 255 så säger du till datorn hur mycket Rött, Grönt och Blått din färg har. </a:t>
            </a:r>
          </a:p>
          <a:p>
            <a:endParaRPr lang="sv-SE" sz="1800" dirty="0">
              <a:solidFill>
                <a:schemeClr val="tx1"/>
              </a:solidFill>
            </a:endParaRPr>
          </a:p>
          <a:p>
            <a:r>
              <a:rPr lang="sv-SE" sz="1800" dirty="0">
                <a:solidFill>
                  <a:schemeClr val="tx1"/>
                </a:solidFill>
              </a:rPr>
              <a:t>”HEX” är ett annat system som funkar på liknande vis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7BB7A2-786B-920B-3951-35ED536A027F}"/>
              </a:ext>
            </a:extLst>
          </p:cNvPr>
          <p:cNvSpPr/>
          <p:nvPr/>
        </p:nvSpPr>
        <p:spPr>
          <a:xfrm>
            <a:off x="1680903" y="351419"/>
            <a:ext cx="4342679" cy="1199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Hur en </a:t>
            </a:r>
            <a:r>
              <a:rPr lang="en-CA" sz="3200" dirty="0" err="1">
                <a:solidFill>
                  <a:schemeClr val="tx1"/>
                </a:solidFill>
              </a:rPr>
              <a:t>dator</a:t>
            </a:r>
            <a:r>
              <a:rPr lang="en-CA" sz="3200" dirty="0">
                <a:solidFill>
                  <a:schemeClr val="tx1"/>
                </a:solidFill>
              </a:rPr>
              <a:t> ser </a:t>
            </a:r>
            <a:r>
              <a:rPr lang="en-CA" sz="3200" dirty="0" err="1">
                <a:solidFill>
                  <a:schemeClr val="tx1"/>
                </a:solidFill>
              </a:rPr>
              <a:t>färger</a:t>
            </a:r>
            <a:endParaRPr lang="en-CA" sz="3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91053-4267-5E78-D223-7529F6F5D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3" t="5455" r="13570" b="16634"/>
          <a:stretch/>
        </p:blipFill>
        <p:spPr>
          <a:xfrm>
            <a:off x="2915023" y="4073437"/>
            <a:ext cx="1873547" cy="1836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114383-3B12-F029-6232-65CD708F5AF7}"/>
              </a:ext>
            </a:extLst>
          </p:cNvPr>
          <p:cNvGrpSpPr/>
          <p:nvPr/>
        </p:nvGrpSpPr>
        <p:grpSpPr>
          <a:xfrm>
            <a:off x="1956172" y="2127593"/>
            <a:ext cx="3902909" cy="1666502"/>
            <a:chOff x="948686" y="2285196"/>
            <a:chExt cx="3902909" cy="166650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353A17D-DBE1-90A8-7CA7-6902EBAB6C94}"/>
                </a:ext>
              </a:extLst>
            </p:cNvPr>
            <p:cNvSpPr/>
            <p:nvPr/>
          </p:nvSpPr>
          <p:spPr>
            <a:xfrm>
              <a:off x="948686" y="2285196"/>
              <a:ext cx="3902909" cy="16665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v-SE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207F39-AF1B-6448-B5AB-C6265FF13371}"/>
                </a:ext>
              </a:extLst>
            </p:cNvPr>
            <p:cNvSpPr txBox="1"/>
            <p:nvPr/>
          </p:nvSpPr>
          <p:spPr>
            <a:xfrm>
              <a:off x="2301454" y="2333871"/>
              <a:ext cx="2400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	</a:t>
              </a:r>
              <a:r>
                <a:rPr lang="en-CA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 </a:t>
              </a:r>
              <a:r>
                <a:rPr lang="en-CA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</a:t>
              </a:r>
              <a:r>
                <a:rPr lang="en-CA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  <a:p>
              <a:r>
                <a:rPr lang="en-CA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	0	255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DB4EE7-9315-BCFC-869F-FD82217D7FEC}"/>
                </a:ext>
              </a:extLst>
            </p:cNvPr>
            <p:cNvSpPr/>
            <p:nvPr/>
          </p:nvSpPr>
          <p:spPr>
            <a:xfrm>
              <a:off x="2530416" y="3009654"/>
              <a:ext cx="1786285" cy="77813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E982E4-D788-713B-64A4-A5039811848F}"/>
                </a:ext>
              </a:extLst>
            </p:cNvPr>
            <p:cNvSpPr txBox="1"/>
            <p:nvPr/>
          </p:nvSpPr>
          <p:spPr>
            <a:xfrm>
              <a:off x="957413" y="2596349"/>
              <a:ext cx="12682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sv-SE" sz="1200" dirty="0"/>
                <a:t>Hä</a:t>
              </a:r>
              <a:r>
                <a:rPr lang="sv-SE" sz="1200" dirty="0">
                  <a:solidFill>
                    <a:schemeClr val="tx1"/>
                  </a:solidFill>
                </a:rPr>
                <a:t>r är enfärg som har</a:t>
              </a:r>
            </a:p>
            <a:p>
              <a:r>
                <a:rPr lang="sv-SE" sz="1200" dirty="0">
                  <a:solidFill>
                    <a:schemeClr val="tx1"/>
                  </a:solidFill>
                </a:rPr>
                <a:t>Rött: 0 av 255</a:t>
              </a:r>
            </a:p>
            <a:p>
              <a:r>
                <a:rPr lang="sv-SE" sz="1200" dirty="0">
                  <a:solidFill>
                    <a:schemeClr val="tx1"/>
                  </a:solidFill>
                </a:rPr>
                <a:t>Grönt: 0 av 255</a:t>
              </a:r>
            </a:p>
            <a:p>
              <a:r>
                <a:rPr lang="sv-SE" sz="1200" dirty="0">
                  <a:solidFill>
                    <a:schemeClr val="tx1"/>
                  </a:solidFill>
                </a:rPr>
                <a:t>Blått: 255 av 255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BC387-0A45-3F48-A94A-58EE07B7E693}"/>
              </a:ext>
            </a:extLst>
          </p:cNvPr>
          <p:cNvSpPr txBox="1"/>
          <p:nvPr/>
        </p:nvSpPr>
        <p:spPr>
          <a:xfrm>
            <a:off x="2437332" y="6079351"/>
            <a:ext cx="3181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/>
              <a:t>Lite fler exempel. Googla  för att hitta fler!</a:t>
            </a:r>
            <a:endParaRPr lang="sv-S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8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diagram&#10;&#10;Automatiskt genererad beskrivning">
            <a:extLst>
              <a:ext uri="{FF2B5EF4-FFF2-40B4-BE49-F238E27FC236}">
                <a16:creationId xmlns:a16="http://schemas.microsoft.com/office/drawing/2014/main" id="{0ECE5F23-1D25-B524-04FB-9D2D177E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7" r="55341"/>
          <a:stretch/>
        </p:blipFill>
        <p:spPr>
          <a:xfrm rot="16200000">
            <a:off x="10241339" y="4907339"/>
            <a:ext cx="2165338" cy="1735985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5DEECC68-7F74-F55C-459D-1B8C68136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C76A695-631D-619D-9F12-1C1002B5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515-C6C8-412A-AB13-D362DDC19611}" type="slidenum">
              <a:rPr lang="en-CA" smtClean="0"/>
              <a:t>3</a:t>
            </a:fld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87EF62-D373-0848-69A4-9EA34B0B2F03}"/>
              </a:ext>
            </a:extLst>
          </p:cNvPr>
          <p:cNvSpPr/>
          <p:nvPr/>
        </p:nvSpPr>
        <p:spPr>
          <a:xfrm>
            <a:off x="1680903" y="351419"/>
            <a:ext cx="4342679" cy="1199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Skapa </a:t>
            </a:r>
            <a:r>
              <a:rPr lang="en-CA" sz="3200" dirty="0" err="1">
                <a:solidFill>
                  <a:schemeClr val="tx1"/>
                </a:solidFill>
              </a:rPr>
              <a:t>en</a:t>
            </a:r>
            <a:r>
              <a:rPr lang="en-CA" sz="3200" dirty="0">
                <a:solidFill>
                  <a:schemeClr val="tx1"/>
                </a:solidFill>
              </a:rPr>
              <a:t> palette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ADD85-F844-7A46-4671-E7E6A04FA2C0}"/>
              </a:ext>
            </a:extLst>
          </p:cNvPr>
          <p:cNvSpPr/>
          <p:nvPr/>
        </p:nvSpPr>
        <p:spPr>
          <a:xfrm>
            <a:off x="326529" y="3390729"/>
            <a:ext cx="4901243" cy="33383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044AB9-DE08-B715-2517-5C4ABFDD1C12}"/>
              </a:ext>
            </a:extLst>
          </p:cNvPr>
          <p:cNvGrpSpPr/>
          <p:nvPr/>
        </p:nvGrpSpPr>
        <p:grpSpPr>
          <a:xfrm>
            <a:off x="373647" y="3868444"/>
            <a:ext cx="4651637" cy="512085"/>
            <a:chOff x="904335" y="3640246"/>
            <a:chExt cx="5364193" cy="512085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F839EE9A-EB37-EA33-5F41-352FFF4A9BA3}"/>
                </a:ext>
              </a:extLst>
            </p:cNvPr>
            <p:cNvSpPr/>
            <p:nvPr/>
          </p:nvSpPr>
          <p:spPr>
            <a:xfrm rot="10800000">
              <a:off x="904335" y="3640246"/>
              <a:ext cx="345057" cy="431320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626DABED-8671-4A99-B8E1-D74E6524BE00}"/>
                </a:ext>
              </a:extLst>
            </p:cNvPr>
            <p:cNvSpPr/>
            <p:nvPr/>
          </p:nvSpPr>
          <p:spPr>
            <a:xfrm rot="10800000">
              <a:off x="5923471" y="3640246"/>
              <a:ext cx="345057" cy="431320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D0463A-C14E-7A4B-A9CF-229464C91911}"/>
                </a:ext>
              </a:extLst>
            </p:cNvPr>
            <p:cNvSpPr txBox="1"/>
            <p:nvPr/>
          </p:nvSpPr>
          <p:spPr>
            <a:xfrm>
              <a:off x="1181368" y="3936887"/>
              <a:ext cx="13597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>
                  <a:latin typeface="Bradley Hand ITC" panose="03070402050302030203" pitchFamily="66" charset="0"/>
                </a:rPr>
                <a:t>Del 0 ska </a:t>
              </a:r>
              <a:r>
                <a:rPr lang="en-CA" sz="800" dirty="0" err="1">
                  <a:latin typeface="Bradley Hand ITC" panose="03070402050302030203" pitchFamily="66" charset="0"/>
                </a:rPr>
                <a:t>vara</a:t>
              </a:r>
              <a:r>
                <a:rPr lang="en-CA" sz="800" dirty="0">
                  <a:latin typeface="Bradley Hand ITC" panose="03070402050302030203" pitchFamily="66" charset="0"/>
                </a:rPr>
                <a:t> </a:t>
              </a:r>
              <a:r>
                <a:rPr lang="en-CA" sz="800" dirty="0" err="1">
                  <a:latin typeface="Bradley Hand ITC" panose="03070402050302030203" pitchFamily="66" charset="0"/>
                </a:rPr>
                <a:t>röd</a:t>
              </a:r>
              <a:r>
                <a:rPr lang="en-CA" sz="800" dirty="0">
                  <a:latin typeface="Bradley Hand ITC" panose="03070402050302030203" pitchFamily="66" charset="0"/>
                </a:rPr>
                <a:t>!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97B9D8-064C-6820-2083-21385D4325C5}"/>
                </a:ext>
              </a:extLst>
            </p:cNvPr>
            <p:cNvSpPr txBox="1"/>
            <p:nvPr/>
          </p:nvSpPr>
          <p:spPr>
            <a:xfrm>
              <a:off x="4837950" y="3785966"/>
              <a:ext cx="1250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>
                  <a:latin typeface="Bradley Hand ITC" panose="03070402050302030203" pitchFamily="66" charset="0"/>
                </a:rPr>
                <a:t>Del 255 ska var gul!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725EBD7-6BF0-97FD-DE3A-4635B87E3AE7}"/>
              </a:ext>
            </a:extLst>
          </p:cNvPr>
          <p:cNvSpPr/>
          <p:nvPr/>
        </p:nvSpPr>
        <p:spPr>
          <a:xfrm>
            <a:off x="326528" y="2170301"/>
            <a:ext cx="3917811" cy="905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b="1" dirty="0">
                <a:solidFill>
                  <a:schemeClr val="tx1"/>
                </a:solidFill>
              </a:rPr>
              <a:t>Gradient</a:t>
            </a:r>
          </a:p>
          <a:p>
            <a:r>
              <a:rPr lang="en-CA" sz="1200" dirty="0">
                <a:solidFill>
                  <a:schemeClr val="tx1"/>
                </a:solidFill>
              </a:rPr>
              <a:t>Du </a:t>
            </a:r>
            <a:r>
              <a:rPr lang="en-CA" sz="1200" dirty="0" err="1">
                <a:solidFill>
                  <a:schemeClr val="tx1"/>
                </a:solidFill>
              </a:rPr>
              <a:t>bestämmer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vad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minst</a:t>
            </a:r>
            <a:r>
              <a:rPr lang="en-CA" sz="1200" dirty="0">
                <a:solidFill>
                  <a:schemeClr val="tx1"/>
                </a:solidFill>
              </a:rPr>
              <a:t> 2 </a:t>
            </a:r>
            <a:r>
              <a:rPr lang="en-CA" sz="1200" dirty="0" err="1">
                <a:solidFill>
                  <a:schemeClr val="tx1"/>
                </a:solidFill>
              </a:rPr>
              <a:t>olika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delar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triangeln</a:t>
            </a:r>
            <a:r>
              <a:rPr lang="en-CA" sz="1200" dirty="0">
                <a:solidFill>
                  <a:schemeClr val="tx1"/>
                </a:solidFill>
              </a:rPr>
              <a:t> ska ha för </a:t>
            </a:r>
            <a:r>
              <a:rPr lang="en-CA" sz="1200" dirty="0" err="1">
                <a:solidFill>
                  <a:schemeClr val="tx1"/>
                </a:solidFill>
              </a:rPr>
              <a:t>färg</a:t>
            </a:r>
            <a:r>
              <a:rPr lang="en-CA" sz="1200" dirty="0">
                <a:solidFill>
                  <a:schemeClr val="tx1"/>
                </a:solidFill>
              </a:rPr>
              <a:t>, </a:t>
            </a:r>
            <a:r>
              <a:rPr lang="en-CA" sz="1200" dirty="0" err="1">
                <a:solidFill>
                  <a:schemeClr val="tx1"/>
                </a:solidFill>
              </a:rPr>
              <a:t>och</a:t>
            </a:r>
            <a:r>
              <a:rPr lang="en-CA" sz="1200" dirty="0">
                <a:solidFill>
                  <a:schemeClr val="tx1"/>
                </a:solidFill>
              </a:rPr>
              <a:t> arduinon </a:t>
            </a:r>
            <a:r>
              <a:rPr lang="en-CA" sz="1200" dirty="0" err="1">
                <a:solidFill>
                  <a:schemeClr val="tx1"/>
                </a:solidFill>
              </a:rPr>
              <a:t>fyller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resten</a:t>
            </a:r>
            <a:r>
              <a:rPr lang="en-CA" sz="1200" dirty="0">
                <a:solidFill>
                  <a:schemeClr val="tx1"/>
                </a:solidFill>
              </a:rPr>
              <a:t>. Det </a:t>
            </a:r>
            <a:r>
              <a:rPr lang="en-CA" sz="1200" dirty="0" err="1">
                <a:solidFill>
                  <a:schemeClr val="tx1"/>
                </a:solidFill>
              </a:rPr>
              <a:t>finns</a:t>
            </a:r>
            <a:r>
              <a:rPr lang="en-CA" sz="1200" dirty="0">
                <a:solidFill>
                  <a:schemeClr val="tx1"/>
                </a:solidFill>
              </a:rPr>
              <a:t> 255 </a:t>
            </a:r>
            <a:r>
              <a:rPr lang="en-CA" sz="1200" dirty="0" err="1">
                <a:solidFill>
                  <a:schemeClr val="tx1"/>
                </a:solidFill>
              </a:rPr>
              <a:t>olika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delar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och</a:t>
            </a:r>
            <a:r>
              <a:rPr lang="en-CA" sz="1200" dirty="0">
                <a:solidFill>
                  <a:schemeClr val="tx1"/>
                </a:solidFill>
              </a:rPr>
              <a:t> du </a:t>
            </a:r>
            <a:r>
              <a:rPr lang="en-CA" sz="1200" dirty="0" err="1">
                <a:solidFill>
                  <a:schemeClr val="tx1"/>
                </a:solidFill>
              </a:rPr>
              <a:t>måste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bestämma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alla</a:t>
            </a:r>
            <a:r>
              <a:rPr lang="en-CA" sz="1200" dirty="0">
                <a:solidFill>
                  <a:schemeClr val="tx1"/>
                </a:solidFill>
              </a:rPr>
              <a:t> fall </a:t>
            </a:r>
            <a:r>
              <a:rPr lang="en-CA" sz="1200" dirty="0" err="1">
                <a:solidFill>
                  <a:schemeClr val="tx1"/>
                </a:solidFill>
              </a:rPr>
              <a:t>första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och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sista</a:t>
            </a:r>
            <a:r>
              <a:rPr lang="en-CA" sz="1200" dirty="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1BA94-8DB8-CBBE-7934-EBD40B950682}"/>
              </a:ext>
            </a:extLst>
          </p:cNvPr>
          <p:cNvGrpSpPr/>
          <p:nvPr/>
        </p:nvGrpSpPr>
        <p:grpSpPr>
          <a:xfrm>
            <a:off x="2784255" y="5677353"/>
            <a:ext cx="4901243" cy="365125"/>
            <a:chOff x="1145874" y="5174856"/>
            <a:chExt cx="4901243" cy="7259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E37B44-C9B3-E936-B9FB-B65EADB564FF}"/>
                </a:ext>
              </a:extLst>
            </p:cNvPr>
            <p:cNvSpPr/>
            <p:nvPr/>
          </p:nvSpPr>
          <p:spPr>
            <a:xfrm>
              <a:off x="1145874" y="5174856"/>
              <a:ext cx="4901243" cy="7259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9BE311-EFDE-D31F-F76F-EDDEBA84A5B1}"/>
                </a:ext>
              </a:extLst>
            </p:cNvPr>
            <p:cNvSpPr/>
            <p:nvPr/>
          </p:nvSpPr>
          <p:spPr>
            <a:xfrm>
              <a:off x="1168881" y="5194932"/>
              <a:ext cx="306000" cy="685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61239E-9839-DA51-0848-CA489C74E257}"/>
                </a:ext>
              </a:extLst>
            </p:cNvPr>
            <p:cNvSpPr/>
            <p:nvPr/>
          </p:nvSpPr>
          <p:spPr>
            <a:xfrm>
              <a:off x="1474881" y="5194932"/>
              <a:ext cx="306000" cy="685843"/>
            </a:xfrm>
            <a:prstGeom prst="rect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04D2E3-6F26-7659-FADF-4D3305543534}"/>
                </a:ext>
              </a:extLst>
            </p:cNvPr>
            <p:cNvSpPr/>
            <p:nvPr/>
          </p:nvSpPr>
          <p:spPr>
            <a:xfrm>
              <a:off x="1780881" y="5194932"/>
              <a:ext cx="306000" cy="685843"/>
            </a:xfrm>
            <a:prstGeom prst="rect">
              <a:avLst/>
            </a:prstGeom>
            <a:solidFill>
              <a:srgbClr val="FF4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B5D07A-0F1E-0FF7-7093-7461EFA64542}"/>
                </a:ext>
              </a:extLst>
            </p:cNvPr>
            <p:cNvSpPr/>
            <p:nvPr/>
          </p:nvSpPr>
          <p:spPr>
            <a:xfrm>
              <a:off x="2086881" y="5194932"/>
              <a:ext cx="306000" cy="685843"/>
            </a:xfrm>
            <a:prstGeom prst="rect">
              <a:avLst/>
            </a:prstGeom>
            <a:solidFill>
              <a:srgbClr val="FF5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3680E5-641F-3C31-1682-D089EBC9D071}"/>
                </a:ext>
              </a:extLst>
            </p:cNvPr>
            <p:cNvSpPr/>
            <p:nvPr/>
          </p:nvSpPr>
          <p:spPr>
            <a:xfrm>
              <a:off x="2392881" y="5194932"/>
              <a:ext cx="306000" cy="685843"/>
            </a:xfrm>
            <a:prstGeom prst="rect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CC1B68-BAC9-3385-9740-44EF3B8CE8A0}"/>
                </a:ext>
              </a:extLst>
            </p:cNvPr>
            <p:cNvSpPr/>
            <p:nvPr/>
          </p:nvSpPr>
          <p:spPr>
            <a:xfrm>
              <a:off x="2698881" y="5194932"/>
              <a:ext cx="306000" cy="685843"/>
            </a:xfrm>
            <a:prstGeom prst="rect">
              <a:avLst/>
            </a:prstGeom>
            <a:solidFill>
              <a:srgbClr val="FF8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A0A010-D5D9-CF74-4AAA-14069F147E81}"/>
                </a:ext>
              </a:extLst>
            </p:cNvPr>
            <p:cNvSpPr/>
            <p:nvPr/>
          </p:nvSpPr>
          <p:spPr>
            <a:xfrm>
              <a:off x="3004881" y="5194932"/>
              <a:ext cx="306000" cy="685843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94B43C-62B1-F0DB-ABAB-0CFCA1C35D8B}"/>
                </a:ext>
              </a:extLst>
            </p:cNvPr>
            <p:cNvSpPr/>
            <p:nvPr/>
          </p:nvSpPr>
          <p:spPr>
            <a:xfrm>
              <a:off x="3310881" y="5194932"/>
              <a:ext cx="306000" cy="685843"/>
            </a:xfrm>
            <a:prstGeom prst="rect">
              <a:avLst/>
            </a:prstGeom>
            <a:solidFill>
              <a:srgbClr val="FFB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6E09FC-F6AA-C28A-CE36-B09D7C344594}"/>
                </a:ext>
              </a:extLst>
            </p:cNvPr>
            <p:cNvSpPr/>
            <p:nvPr/>
          </p:nvSpPr>
          <p:spPr>
            <a:xfrm>
              <a:off x="3599117" y="5194932"/>
              <a:ext cx="306000" cy="68584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CB2F87-F655-B742-2D7B-E23C10BA5FD9}"/>
                </a:ext>
              </a:extLst>
            </p:cNvPr>
            <p:cNvSpPr/>
            <p:nvPr/>
          </p:nvSpPr>
          <p:spPr>
            <a:xfrm>
              <a:off x="3905117" y="5194932"/>
              <a:ext cx="306000" cy="68584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5BABEC-B8E0-F767-BDD1-79FD267058D8}"/>
                </a:ext>
              </a:extLst>
            </p:cNvPr>
            <p:cNvSpPr/>
            <p:nvPr/>
          </p:nvSpPr>
          <p:spPr>
            <a:xfrm>
              <a:off x="4211117" y="5194932"/>
              <a:ext cx="306000" cy="685843"/>
            </a:xfrm>
            <a:prstGeom prst="rect">
              <a:avLst/>
            </a:prstGeom>
            <a:solidFill>
              <a:srgbClr val="FFD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4EAD49-2540-2D40-61E3-302C898BB3FE}"/>
                </a:ext>
              </a:extLst>
            </p:cNvPr>
            <p:cNvSpPr/>
            <p:nvPr/>
          </p:nvSpPr>
          <p:spPr>
            <a:xfrm>
              <a:off x="4517117" y="5194932"/>
              <a:ext cx="306000" cy="685843"/>
            </a:xfrm>
            <a:prstGeom prst="rect">
              <a:avLst/>
            </a:prstGeom>
            <a:solidFill>
              <a:srgbClr val="FFE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C61F09-22E3-3062-CFDB-266FFC86F926}"/>
                </a:ext>
              </a:extLst>
            </p:cNvPr>
            <p:cNvSpPr/>
            <p:nvPr/>
          </p:nvSpPr>
          <p:spPr>
            <a:xfrm>
              <a:off x="4823117" y="5194932"/>
              <a:ext cx="306000" cy="685843"/>
            </a:xfrm>
            <a:prstGeom prst="rect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BDBAB5-4C69-02EE-A49F-576043995BF1}"/>
                </a:ext>
              </a:extLst>
            </p:cNvPr>
            <p:cNvSpPr/>
            <p:nvPr/>
          </p:nvSpPr>
          <p:spPr>
            <a:xfrm>
              <a:off x="5129117" y="5194932"/>
              <a:ext cx="306000" cy="685843"/>
            </a:xfrm>
            <a:prstGeom prst="rect">
              <a:avLst/>
            </a:prstGeom>
            <a:solidFill>
              <a:srgbClr val="FFF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3C955-635C-19BE-E73D-45B2F631CBE6}"/>
                </a:ext>
              </a:extLst>
            </p:cNvPr>
            <p:cNvSpPr/>
            <p:nvPr/>
          </p:nvSpPr>
          <p:spPr>
            <a:xfrm>
              <a:off x="5435117" y="5194932"/>
              <a:ext cx="306000" cy="685843"/>
            </a:xfrm>
            <a:prstGeom prst="rect">
              <a:avLst/>
            </a:prstGeom>
            <a:solidFill>
              <a:srgbClr val="FFF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3EC519-4578-F422-E3A7-EB3EB813BF51}"/>
                </a:ext>
              </a:extLst>
            </p:cNvPr>
            <p:cNvSpPr/>
            <p:nvPr/>
          </p:nvSpPr>
          <p:spPr>
            <a:xfrm>
              <a:off x="5741117" y="5194932"/>
              <a:ext cx="306000" cy="685843"/>
            </a:xfrm>
            <a:prstGeom prst="rect">
              <a:avLst/>
            </a:prstGeom>
            <a:solidFill>
              <a:srgbClr val="FFF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9EC2E7B-D676-C82B-F1F7-CAC981696CD2}"/>
              </a:ext>
            </a:extLst>
          </p:cNvPr>
          <p:cNvSpPr/>
          <p:nvPr/>
        </p:nvSpPr>
        <p:spPr>
          <a:xfrm rot="10800000">
            <a:off x="2786877" y="6068189"/>
            <a:ext cx="345057" cy="43132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C29107-B573-60A8-7889-D09B05F5CB76}"/>
              </a:ext>
            </a:extLst>
          </p:cNvPr>
          <p:cNvSpPr txBox="1"/>
          <p:nvPr/>
        </p:nvSpPr>
        <p:spPr>
          <a:xfrm>
            <a:off x="2701695" y="6507031"/>
            <a:ext cx="53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err="1">
                <a:latin typeface="Bradley Hand ITC" panose="03070402050302030203" pitchFamily="66" charset="0"/>
              </a:rPr>
              <a:t>Röd</a:t>
            </a:r>
            <a:endParaRPr lang="en-CA" sz="1050" dirty="0">
              <a:latin typeface="Bradley Hand ITC" panose="03070402050302030203" pitchFamily="66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A389376-520A-E616-6C1A-72016B5518BE}"/>
              </a:ext>
            </a:extLst>
          </p:cNvPr>
          <p:cNvSpPr/>
          <p:nvPr/>
        </p:nvSpPr>
        <p:spPr>
          <a:xfrm rot="10063605">
            <a:off x="3136415" y="6054147"/>
            <a:ext cx="345057" cy="43132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83199E-50B3-C556-635C-0EED0216A9E6}"/>
              </a:ext>
            </a:extLst>
          </p:cNvPr>
          <p:cNvSpPr txBox="1"/>
          <p:nvPr/>
        </p:nvSpPr>
        <p:spPr>
          <a:xfrm>
            <a:off x="3106417" y="6501396"/>
            <a:ext cx="900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err="1">
                <a:latin typeface="Bradley Hand ITC" panose="03070402050302030203" pitchFamily="66" charset="0"/>
              </a:rPr>
              <a:t>Röd</a:t>
            </a:r>
            <a:r>
              <a:rPr lang="en-CA" sz="1050" dirty="0">
                <a:latin typeface="Bradley Hand ITC" panose="03070402050302030203" pitchFamily="66" charset="0"/>
              </a:rPr>
              <a:t>-orange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39497-20E2-3C5A-75EF-3185A2F81F61}"/>
              </a:ext>
            </a:extLst>
          </p:cNvPr>
          <p:cNvSpPr txBox="1"/>
          <p:nvPr/>
        </p:nvSpPr>
        <p:spPr>
          <a:xfrm>
            <a:off x="3751505" y="6255604"/>
            <a:ext cx="900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err="1">
                <a:latin typeface="Bradley Hand ITC" panose="03070402050302030203" pitchFamily="66" charset="0"/>
              </a:rPr>
              <a:t>Osv</a:t>
            </a:r>
            <a:r>
              <a:rPr lang="en-CA" sz="1050" dirty="0">
                <a:latin typeface="Bradley Hand ITC" panose="03070402050302030203" pitchFamily="66" charset="0"/>
              </a:rPr>
              <a:t>...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A4A77D2-49AB-E4EB-DFD2-79BC6038CDC3}"/>
              </a:ext>
            </a:extLst>
          </p:cNvPr>
          <p:cNvSpPr/>
          <p:nvPr/>
        </p:nvSpPr>
        <p:spPr>
          <a:xfrm>
            <a:off x="3975354" y="4777091"/>
            <a:ext cx="3557144" cy="687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b="1" dirty="0">
                <a:solidFill>
                  <a:schemeClr val="tx1"/>
                </a:solidFill>
              </a:rPr>
              <a:t>16-färgs-palett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Tänk</a:t>
            </a:r>
            <a:r>
              <a:rPr lang="en-CA" sz="1200" dirty="0">
                <a:solidFill>
                  <a:schemeClr val="tx1"/>
                </a:solidFill>
              </a:rPr>
              <a:t> dig </a:t>
            </a:r>
            <a:r>
              <a:rPr lang="en-CA" sz="1200" dirty="0" err="1">
                <a:solidFill>
                  <a:schemeClr val="tx1"/>
                </a:solidFill>
              </a:rPr>
              <a:t>att</a:t>
            </a:r>
            <a:r>
              <a:rPr lang="en-CA" sz="1200" dirty="0">
                <a:solidFill>
                  <a:schemeClr val="tx1"/>
                </a:solidFill>
              </a:rPr>
              <a:t> du </a:t>
            </a:r>
            <a:r>
              <a:rPr lang="en-CA" sz="1200" dirty="0" err="1">
                <a:solidFill>
                  <a:schemeClr val="tx1"/>
                </a:solidFill>
              </a:rPr>
              <a:t>delar</a:t>
            </a:r>
            <a:r>
              <a:rPr lang="en-CA" sz="1200" dirty="0">
                <a:solidFill>
                  <a:schemeClr val="tx1"/>
                </a:solidFill>
              </a:rPr>
              <a:t> in </a:t>
            </a:r>
            <a:r>
              <a:rPr lang="en-CA" sz="1200" dirty="0" err="1">
                <a:solidFill>
                  <a:schemeClr val="tx1"/>
                </a:solidFill>
              </a:rPr>
              <a:t>rektangeln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</a:t>
            </a:r>
            <a:r>
              <a:rPr lang="en-CA" sz="1200" dirty="0">
                <a:solidFill>
                  <a:schemeClr val="tx1"/>
                </a:solidFill>
              </a:rPr>
              <a:t> 16 </a:t>
            </a:r>
            <a:r>
              <a:rPr lang="en-CA" sz="1200" dirty="0" err="1">
                <a:solidFill>
                  <a:schemeClr val="tx1"/>
                </a:solidFill>
              </a:rPr>
              <a:t>olika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delar</a:t>
            </a:r>
            <a:r>
              <a:rPr lang="en-CA" sz="1200" dirty="0">
                <a:solidFill>
                  <a:schemeClr val="tx1"/>
                </a:solidFill>
              </a:rPr>
              <a:t>, </a:t>
            </a:r>
            <a:r>
              <a:rPr lang="en-CA" sz="1200" dirty="0" err="1">
                <a:solidFill>
                  <a:schemeClr val="tx1"/>
                </a:solidFill>
              </a:rPr>
              <a:t>och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skriver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exakt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vilken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färg</a:t>
            </a:r>
            <a:r>
              <a:rPr lang="en-CA" sz="1200" dirty="0">
                <a:solidFill>
                  <a:schemeClr val="tx1"/>
                </a:solidFill>
              </a:rPr>
              <a:t> de </a:t>
            </a:r>
            <a:r>
              <a:rPr lang="en-CA" sz="1200" dirty="0" err="1">
                <a:solidFill>
                  <a:schemeClr val="tx1"/>
                </a:solidFill>
              </a:rPr>
              <a:t>olika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delarna</a:t>
            </a:r>
            <a:r>
              <a:rPr lang="en-CA" sz="1200" dirty="0">
                <a:solidFill>
                  <a:schemeClr val="tx1"/>
                </a:solidFill>
              </a:rPr>
              <a:t> ska ha.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3E3308-789D-9B38-FF6D-AC45055E3782}"/>
              </a:ext>
            </a:extLst>
          </p:cNvPr>
          <p:cNvSpPr txBox="1"/>
          <p:nvPr/>
        </p:nvSpPr>
        <p:spPr>
          <a:xfrm>
            <a:off x="8119812" y="651121"/>
            <a:ext cx="32801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Arduinon </a:t>
            </a:r>
            <a:r>
              <a:rPr lang="en-CA" dirty="0" err="1">
                <a:solidFill>
                  <a:schemeClr val="tx1"/>
                </a:solidFill>
              </a:rPr>
              <a:t>vill</a:t>
            </a:r>
            <a:r>
              <a:rPr lang="en-CA" dirty="0">
                <a:solidFill>
                  <a:schemeClr val="tx1"/>
                </a:solidFill>
              </a:rPr>
              <a:t> ha </a:t>
            </a:r>
            <a:r>
              <a:rPr lang="en-CA" dirty="0" err="1">
                <a:solidFill>
                  <a:schemeClr val="tx1"/>
                </a:solidFill>
              </a:rPr>
              <a:t>en</a:t>
            </a:r>
            <a:r>
              <a:rPr lang="en-CA" dirty="0">
                <a:solidFill>
                  <a:schemeClr val="tx1"/>
                </a:solidFill>
              </a:rPr>
              <a:t> palette (</a:t>
            </a:r>
            <a:r>
              <a:rPr lang="en-CA" dirty="0" err="1">
                <a:solidFill>
                  <a:schemeClr val="tx1"/>
                </a:solidFill>
              </a:rPr>
              <a:t>alltså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grupp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färger</a:t>
            </a:r>
            <a:r>
              <a:rPr lang="en-CA" dirty="0">
                <a:solidFill>
                  <a:schemeClr val="tx1"/>
                </a:solidFill>
              </a:rPr>
              <a:t>) </a:t>
            </a:r>
            <a:r>
              <a:rPr lang="en-CA" dirty="0" err="1">
                <a:solidFill>
                  <a:schemeClr val="tx1"/>
                </a:solidFill>
              </a:rPr>
              <a:t>som</a:t>
            </a:r>
            <a:r>
              <a:rPr lang="en-CA" dirty="0">
                <a:solidFill>
                  <a:schemeClr val="tx1"/>
                </a:solidFill>
              </a:rPr>
              <a:t> den </a:t>
            </a:r>
            <a:r>
              <a:rPr lang="en-CA" dirty="0" err="1">
                <a:solidFill>
                  <a:schemeClr val="tx1"/>
                </a:solidFill>
              </a:rPr>
              <a:t>kan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spara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minnet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och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använda</a:t>
            </a:r>
            <a:r>
              <a:rPr lang="en-CA" dirty="0">
                <a:solidFill>
                  <a:schemeClr val="tx1"/>
                </a:solidFill>
              </a:rPr>
              <a:t> för </a:t>
            </a:r>
            <a:r>
              <a:rPr lang="en-CA" dirty="0" err="1">
                <a:solidFill>
                  <a:schemeClr val="tx1"/>
                </a:solidFill>
              </a:rPr>
              <a:t>att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lysa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upp</a:t>
            </a:r>
            <a:r>
              <a:rPr lang="en-CA" dirty="0">
                <a:solidFill>
                  <a:schemeClr val="tx1"/>
                </a:solidFill>
              </a:rPr>
              <a:t> LED-</a:t>
            </a:r>
            <a:r>
              <a:rPr lang="en-CA" dirty="0" err="1">
                <a:solidFill>
                  <a:schemeClr val="tx1"/>
                </a:solidFill>
              </a:rPr>
              <a:t>lamporna</a:t>
            </a:r>
            <a:r>
              <a:rPr lang="en-CA" dirty="0">
                <a:solidFill>
                  <a:schemeClr val="tx1"/>
                </a:solidFill>
              </a:rPr>
              <a:t>. </a:t>
            </a:r>
          </a:p>
          <a:p>
            <a:endParaRPr lang="en-CA" dirty="0"/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En </a:t>
            </a:r>
            <a:r>
              <a:rPr lang="en-CA" dirty="0" err="1">
                <a:solidFill>
                  <a:schemeClr val="tx1"/>
                </a:solidFill>
              </a:rPr>
              <a:t>arduino-palett</a:t>
            </a:r>
            <a:r>
              <a:rPr lang="en-CA" dirty="0">
                <a:solidFill>
                  <a:schemeClr val="tx1"/>
                </a:solidFill>
              </a:rPr>
              <a:t> ser </a:t>
            </a:r>
            <a:r>
              <a:rPr lang="en-CA" dirty="0" err="1">
                <a:solidFill>
                  <a:schemeClr val="tx1"/>
                </a:solidFill>
              </a:rPr>
              <a:t>ut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som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rektangel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där</a:t>
            </a:r>
            <a:r>
              <a:rPr lang="en-CA" dirty="0">
                <a:solidFill>
                  <a:schemeClr val="tx1"/>
                </a:solidFill>
              </a:rPr>
              <a:t> du talar om </a:t>
            </a:r>
            <a:r>
              <a:rPr lang="en-CA" dirty="0" err="1">
                <a:solidFill>
                  <a:schemeClr val="tx1"/>
                </a:solidFill>
              </a:rPr>
              <a:t>vilken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färg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olika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delar</a:t>
            </a:r>
            <a:r>
              <a:rPr lang="en-CA" dirty="0">
                <a:solidFill>
                  <a:schemeClr val="tx1"/>
                </a:solidFill>
              </a:rPr>
              <a:t> ska ha. Det </a:t>
            </a:r>
            <a:r>
              <a:rPr lang="en-CA" dirty="0" err="1">
                <a:solidFill>
                  <a:schemeClr val="tx1"/>
                </a:solidFill>
              </a:rPr>
              <a:t>finns</a:t>
            </a:r>
            <a:r>
              <a:rPr lang="en-CA" dirty="0">
                <a:solidFill>
                  <a:schemeClr val="tx1"/>
                </a:solidFill>
              </a:rPr>
              <a:t> 2 </a:t>
            </a:r>
            <a:r>
              <a:rPr lang="en-CA" dirty="0" err="1">
                <a:solidFill>
                  <a:schemeClr val="tx1"/>
                </a:solidFill>
              </a:rPr>
              <a:t>vanliga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typer</a:t>
            </a:r>
            <a:r>
              <a:rPr lang="en-CA" dirty="0">
                <a:solidFill>
                  <a:schemeClr val="tx1"/>
                </a:solidFill>
              </a:rPr>
              <a:t>: Gradient-</a:t>
            </a:r>
            <a:r>
              <a:rPr lang="en-CA" dirty="0" err="1">
                <a:solidFill>
                  <a:schemeClr val="tx1"/>
                </a:solidFill>
              </a:rPr>
              <a:t>paletter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och</a:t>
            </a:r>
            <a:r>
              <a:rPr lang="en-CA" dirty="0">
                <a:solidFill>
                  <a:schemeClr val="tx1"/>
                </a:solidFill>
              </a:rPr>
              <a:t> 16-färgspaletter.</a:t>
            </a:r>
          </a:p>
        </p:txBody>
      </p:sp>
      <p:pic>
        <p:nvPicPr>
          <p:cNvPr id="48" name="Picture 2" descr="Färgpalett Med Borste Färgpalett Målar Palett  Vektorillustration-vektorgrafik och fler bilder på Palett - iStock">
            <a:extLst>
              <a:ext uri="{FF2B5EF4-FFF2-40B4-BE49-F238E27FC236}">
                <a16:creationId xmlns:a16="http://schemas.microsoft.com/office/drawing/2014/main" id="{FB63033E-2F61-939A-5205-80ABF9697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071" y="608262"/>
            <a:ext cx="712008" cy="7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9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diagram&#10;&#10;Automatiskt genererad beskrivning">
            <a:extLst>
              <a:ext uri="{FF2B5EF4-FFF2-40B4-BE49-F238E27FC236}">
                <a16:creationId xmlns:a16="http://schemas.microsoft.com/office/drawing/2014/main" id="{0ECE5F23-1D25-B524-04FB-9D2D177E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7" r="55341"/>
          <a:stretch/>
        </p:blipFill>
        <p:spPr>
          <a:xfrm rot="16200000">
            <a:off x="10241339" y="4907339"/>
            <a:ext cx="2165338" cy="1735985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5DEECC68-7F74-F55C-459D-1B8C68136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C76A695-631D-619D-9F12-1C1002B5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515-C6C8-412A-AB13-D362DDC19611}" type="slidenum">
              <a:rPr lang="en-CA" smtClean="0"/>
              <a:t>4</a:t>
            </a:fld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259F7D-9A00-F76E-0D68-B6F872CD74C5}"/>
              </a:ext>
            </a:extLst>
          </p:cNvPr>
          <p:cNvSpPr/>
          <p:nvPr/>
        </p:nvSpPr>
        <p:spPr>
          <a:xfrm>
            <a:off x="1680903" y="351419"/>
            <a:ext cx="4342679" cy="1199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>
                <a:solidFill>
                  <a:schemeClr val="tx1"/>
                </a:solidFill>
              </a:rPr>
              <a:t>Gradient-palett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AB28CB-03C2-DB2A-5E67-DB0C018367B5}"/>
              </a:ext>
            </a:extLst>
          </p:cNvPr>
          <p:cNvSpPr/>
          <p:nvPr/>
        </p:nvSpPr>
        <p:spPr>
          <a:xfrm>
            <a:off x="1045234" y="2570873"/>
            <a:ext cx="4901243" cy="390944"/>
          </a:xfrm>
          <a:prstGeom prst="rect">
            <a:avLst/>
          </a:prstGeom>
          <a:gradFill flip="none" rotWithShape="1">
            <a:gsLst>
              <a:gs pos="0">
                <a:srgbClr val="00A8FF"/>
              </a:gs>
              <a:gs pos="50000">
                <a:srgbClr val="68247D"/>
              </a:gs>
              <a:gs pos="100000">
                <a:srgbClr val="00A8FF"/>
              </a:gs>
            </a:gsLst>
            <a:lin ang="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1AC0C0-3418-62D0-6B58-170232838D02}"/>
              </a:ext>
            </a:extLst>
          </p:cNvPr>
          <p:cNvGrpSpPr/>
          <p:nvPr/>
        </p:nvGrpSpPr>
        <p:grpSpPr>
          <a:xfrm>
            <a:off x="595223" y="3005695"/>
            <a:ext cx="6091550" cy="790356"/>
            <a:chOff x="636918" y="3597428"/>
            <a:chExt cx="6091550" cy="790356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64F3CAEA-6417-A5EC-58F6-D9E32EEAF86C}"/>
                </a:ext>
              </a:extLst>
            </p:cNvPr>
            <p:cNvSpPr/>
            <p:nvPr/>
          </p:nvSpPr>
          <p:spPr>
            <a:xfrm rot="10800000">
              <a:off x="904335" y="3640246"/>
              <a:ext cx="345057" cy="431320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2894719-CE95-C90C-390D-414FD0C740F0}"/>
                </a:ext>
              </a:extLst>
            </p:cNvPr>
            <p:cNvSpPr/>
            <p:nvPr/>
          </p:nvSpPr>
          <p:spPr>
            <a:xfrm rot="10800000">
              <a:off x="5815643" y="3597428"/>
              <a:ext cx="345057" cy="431320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F9FC0E-9ED1-8C53-CCBD-839E98115740}"/>
                </a:ext>
              </a:extLst>
            </p:cNvPr>
            <p:cNvSpPr txBox="1"/>
            <p:nvPr/>
          </p:nvSpPr>
          <p:spPr>
            <a:xfrm>
              <a:off x="636918" y="4018452"/>
              <a:ext cx="1568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Bradley Hand ITC" panose="03070402050302030203" pitchFamily="66" charset="0"/>
                </a:rPr>
                <a:t>Del 0 ska </a:t>
              </a:r>
              <a:r>
                <a:rPr lang="en-CA" dirty="0" err="1">
                  <a:latin typeface="Bradley Hand ITC" panose="03070402050302030203" pitchFamily="66" charset="0"/>
                </a:rPr>
                <a:t>vara</a:t>
              </a:r>
              <a:endParaRPr lang="en-CA" dirty="0">
                <a:latin typeface="Bradley Hand ITC" panose="03070402050302030203" pitchFamily="66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5E7507-9958-B919-69BA-1C0248298120}"/>
                </a:ext>
              </a:extLst>
            </p:cNvPr>
            <p:cNvSpPr txBox="1"/>
            <p:nvPr/>
          </p:nvSpPr>
          <p:spPr>
            <a:xfrm>
              <a:off x="4834109" y="4005794"/>
              <a:ext cx="189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Bradley Hand ITC" panose="03070402050302030203" pitchFamily="66" charset="0"/>
                </a:rPr>
                <a:t>Del 255 ska </a:t>
              </a:r>
              <a:r>
                <a:rPr lang="en-CA" dirty="0" err="1">
                  <a:latin typeface="Bradley Hand ITC" panose="03070402050302030203" pitchFamily="66" charset="0"/>
                </a:rPr>
                <a:t>vara</a:t>
              </a:r>
              <a:endParaRPr lang="en-CA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EBEF921-01A2-ED0B-3A25-73404F32E970}"/>
              </a:ext>
            </a:extLst>
          </p:cNvPr>
          <p:cNvSpPr/>
          <p:nvPr/>
        </p:nvSpPr>
        <p:spPr>
          <a:xfrm>
            <a:off x="895711" y="4047870"/>
            <a:ext cx="5050766" cy="1708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accent2"/>
                </a:solidFill>
              </a:rPr>
              <a:t>DEFINE_GRADIENT_PALETTE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minPalette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0,          0,    160,     252,</a:t>
            </a:r>
          </a:p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128,     104,      30,     126,</a:t>
            </a:r>
          </a:p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0,          0,    160,     252,</a:t>
            </a:r>
          </a:p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11236-ABB7-78AF-B346-51A933EE707D}"/>
              </a:ext>
            </a:extLst>
          </p:cNvPr>
          <p:cNvSpPr/>
          <p:nvPr/>
        </p:nvSpPr>
        <p:spPr>
          <a:xfrm>
            <a:off x="2095941" y="3503196"/>
            <a:ext cx="242246" cy="216378"/>
          </a:xfrm>
          <a:prstGeom prst="rect">
            <a:avLst/>
          </a:prstGeom>
          <a:solidFill>
            <a:srgbClr val="00A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8D630-F7FE-669A-0906-99EC13D02114}"/>
              </a:ext>
            </a:extLst>
          </p:cNvPr>
          <p:cNvSpPr/>
          <p:nvPr/>
        </p:nvSpPr>
        <p:spPr>
          <a:xfrm>
            <a:off x="4398007" y="3489071"/>
            <a:ext cx="262146" cy="238515"/>
          </a:xfrm>
          <a:prstGeom prst="rect">
            <a:avLst/>
          </a:prstGeom>
          <a:solidFill>
            <a:srgbClr val="682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0BB3AE8-B7F8-CCFA-BA77-EA48F8D70BA1}"/>
              </a:ext>
            </a:extLst>
          </p:cNvPr>
          <p:cNvSpPr/>
          <p:nvPr/>
        </p:nvSpPr>
        <p:spPr>
          <a:xfrm rot="10800000">
            <a:off x="3181594" y="3057914"/>
            <a:ext cx="345057" cy="43132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80C54-C50B-2A95-02C2-7060E147DD94}"/>
              </a:ext>
            </a:extLst>
          </p:cNvPr>
          <p:cNvSpPr txBox="1"/>
          <p:nvPr/>
        </p:nvSpPr>
        <p:spPr>
          <a:xfrm>
            <a:off x="2669265" y="3435630"/>
            <a:ext cx="19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Bradley Hand ITC" panose="03070402050302030203" pitchFamily="66" charset="0"/>
              </a:rPr>
              <a:t>Del 128 ska </a:t>
            </a:r>
            <a:r>
              <a:rPr lang="en-CA" dirty="0" err="1">
                <a:latin typeface="Bradley Hand ITC" panose="03070402050302030203" pitchFamily="66" charset="0"/>
              </a:rPr>
              <a:t>vara</a:t>
            </a:r>
            <a:endParaRPr lang="en-CA" dirty="0">
              <a:latin typeface="Bradley Hand ITC" panose="03070402050302030203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6F75D6-4359-8504-9A68-2B686A165B52}"/>
              </a:ext>
            </a:extLst>
          </p:cNvPr>
          <p:cNvSpPr/>
          <p:nvPr/>
        </p:nvSpPr>
        <p:spPr>
          <a:xfrm>
            <a:off x="6537689" y="3490538"/>
            <a:ext cx="242246" cy="216378"/>
          </a:xfrm>
          <a:prstGeom prst="rect">
            <a:avLst/>
          </a:prstGeom>
          <a:solidFill>
            <a:srgbClr val="00A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9F714-941E-8623-E6F3-EF2EF904E67D}"/>
              </a:ext>
            </a:extLst>
          </p:cNvPr>
          <p:cNvSpPr/>
          <p:nvPr/>
        </p:nvSpPr>
        <p:spPr>
          <a:xfrm>
            <a:off x="567408" y="4466182"/>
            <a:ext cx="242246" cy="216378"/>
          </a:xfrm>
          <a:prstGeom prst="rect">
            <a:avLst/>
          </a:prstGeom>
          <a:solidFill>
            <a:srgbClr val="00A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C92BB-9C68-CAD7-D3EC-194D3AEF9BFF}"/>
              </a:ext>
            </a:extLst>
          </p:cNvPr>
          <p:cNvSpPr/>
          <p:nvPr/>
        </p:nvSpPr>
        <p:spPr>
          <a:xfrm>
            <a:off x="572856" y="4743174"/>
            <a:ext cx="231350" cy="238515"/>
          </a:xfrm>
          <a:prstGeom prst="rect">
            <a:avLst/>
          </a:prstGeom>
          <a:solidFill>
            <a:srgbClr val="682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8D4527-9DD2-8A23-D409-187F521C3BC8}"/>
              </a:ext>
            </a:extLst>
          </p:cNvPr>
          <p:cNvSpPr/>
          <p:nvPr/>
        </p:nvSpPr>
        <p:spPr>
          <a:xfrm>
            <a:off x="568273" y="5042304"/>
            <a:ext cx="242246" cy="216378"/>
          </a:xfrm>
          <a:prstGeom prst="rect">
            <a:avLst/>
          </a:prstGeom>
          <a:solidFill>
            <a:srgbClr val="00A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61E0A9-4A9C-DE04-58BC-A2CEB47A564D}"/>
              </a:ext>
            </a:extLst>
          </p:cNvPr>
          <p:cNvSpPr txBox="1"/>
          <p:nvPr/>
        </p:nvSpPr>
        <p:spPr>
          <a:xfrm>
            <a:off x="8232844" y="765999"/>
            <a:ext cx="31970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Arduinon </a:t>
            </a:r>
            <a:r>
              <a:rPr lang="en-CA" dirty="0" err="1">
                <a:solidFill>
                  <a:schemeClr val="tx1"/>
                </a:solidFill>
              </a:rPr>
              <a:t>behöver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veta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vilken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färg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som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gäller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början</a:t>
            </a:r>
            <a:r>
              <a:rPr lang="en-CA" dirty="0">
                <a:solidFill>
                  <a:schemeClr val="tx1"/>
                </a:solidFill>
              </a:rPr>
              <a:t> (del 0) </a:t>
            </a:r>
            <a:r>
              <a:rPr lang="en-CA" dirty="0" err="1">
                <a:solidFill>
                  <a:schemeClr val="tx1"/>
                </a:solidFill>
              </a:rPr>
              <a:t>och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slutet</a:t>
            </a:r>
            <a:r>
              <a:rPr lang="en-CA" dirty="0">
                <a:solidFill>
                  <a:schemeClr val="tx1"/>
                </a:solidFill>
              </a:rPr>
              <a:t> (del 255).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Du </a:t>
            </a:r>
            <a:r>
              <a:rPr lang="en-CA" dirty="0" err="1">
                <a:solidFill>
                  <a:schemeClr val="tx1"/>
                </a:solidFill>
              </a:rPr>
              <a:t>kan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bestämma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färgen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på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ännu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fler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delar</a:t>
            </a:r>
            <a:r>
              <a:rPr lang="en-CA" dirty="0">
                <a:solidFill>
                  <a:schemeClr val="tx1"/>
                </a:solidFill>
              </a:rPr>
              <a:t> om du </a:t>
            </a:r>
            <a:r>
              <a:rPr lang="en-CA" dirty="0" err="1">
                <a:solidFill>
                  <a:schemeClr val="tx1"/>
                </a:solidFill>
              </a:rPr>
              <a:t>vill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skriv</a:t>
            </a:r>
            <a:r>
              <a:rPr lang="en-CA" dirty="0">
                <a:solidFill>
                  <a:schemeClr val="tx1"/>
                </a:solidFill>
              </a:rPr>
              <a:t> dem </a:t>
            </a:r>
            <a:r>
              <a:rPr lang="en-CA" dirty="0" err="1">
                <a:solidFill>
                  <a:schemeClr val="tx1"/>
                </a:solidFill>
              </a:rPr>
              <a:t>då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plats-</a:t>
            </a:r>
            <a:r>
              <a:rPr lang="en-CA" dirty="0" err="1">
                <a:solidFill>
                  <a:schemeClr val="tx1"/>
                </a:solidFill>
              </a:rPr>
              <a:t>ordning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 </a:t>
            </a:r>
            <a:r>
              <a:rPr lang="en-CA" dirty="0" err="1">
                <a:solidFill>
                  <a:schemeClr val="tx1"/>
                </a:solidFill>
              </a:rPr>
              <a:t>mittenraden</a:t>
            </a:r>
            <a:r>
              <a:rPr lang="en-CA" dirty="0">
                <a:solidFill>
                  <a:schemeClr val="tx1"/>
                </a:solidFill>
              </a:rPr>
              <a:t> till </a:t>
            </a:r>
            <a:r>
              <a:rPr lang="en-CA" dirty="0" err="1">
                <a:solidFill>
                  <a:schemeClr val="tx1"/>
                </a:solidFill>
              </a:rPr>
              <a:t>vänster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står</a:t>
            </a:r>
            <a:r>
              <a:rPr lang="en-CA" dirty="0">
                <a:solidFill>
                  <a:schemeClr val="tx1"/>
                </a:solidFill>
              </a:rPr>
              <a:t> det till </a:t>
            </a:r>
            <a:r>
              <a:rPr lang="en-CA" dirty="0" err="1">
                <a:solidFill>
                  <a:schemeClr val="tx1"/>
                </a:solidFill>
              </a:rPr>
              <a:t>exempel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att</a:t>
            </a:r>
            <a:r>
              <a:rPr lang="en-CA" dirty="0">
                <a:solidFill>
                  <a:schemeClr val="tx1"/>
                </a:solidFill>
              </a:rPr>
              <a:t> del 128 ska  ha </a:t>
            </a:r>
            <a:r>
              <a:rPr lang="en-CA" dirty="0" err="1">
                <a:solidFill>
                  <a:schemeClr val="tx1"/>
                </a:solidFill>
              </a:rPr>
              <a:t>färgen</a:t>
            </a:r>
            <a:r>
              <a:rPr lang="en-CA" dirty="0">
                <a:solidFill>
                  <a:schemeClr val="tx1"/>
                </a:solidFill>
              </a:rPr>
              <a:t> (104,30,125)</a:t>
            </a:r>
          </a:p>
        </p:txBody>
      </p:sp>
    </p:spTree>
    <p:extLst>
      <p:ext uri="{BB962C8B-B14F-4D97-AF65-F5344CB8AC3E}">
        <p14:creationId xmlns:p14="http://schemas.microsoft.com/office/powerpoint/2010/main" val="364239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diagram&#10;&#10;Automatiskt genererad beskrivning">
            <a:extLst>
              <a:ext uri="{FF2B5EF4-FFF2-40B4-BE49-F238E27FC236}">
                <a16:creationId xmlns:a16="http://schemas.microsoft.com/office/drawing/2014/main" id="{0ECE5F23-1D25-B524-04FB-9D2D177E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7" r="55341"/>
          <a:stretch/>
        </p:blipFill>
        <p:spPr>
          <a:xfrm rot="16200000">
            <a:off x="10241339" y="4907339"/>
            <a:ext cx="2165338" cy="1735985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5DEECC68-7F74-F55C-459D-1B8C68136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C76A695-631D-619D-9F12-1C1002B5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515-C6C8-412A-AB13-D362DDC19611}" type="slidenum">
              <a:rPr lang="en-CA" smtClean="0"/>
              <a:t>5</a:t>
            </a:fld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259F7D-9A00-F76E-0D68-B6F872CD74C5}"/>
              </a:ext>
            </a:extLst>
          </p:cNvPr>
          <p:cNvSpPr/>
          <p:nvPr/>
        </p:nvSpPr>
        <p:spPr>
          <a:xfrm>
            <a:off x="1680903" y="351419"/>
            <a:ext cx="4342679" cy="1199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16-färgs-palettet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B0D29-9E43-6BDD-DCA2-A9DA6D9F2ED2}"/>
              </a:ext>
            </a:extLst>
          </p:cNvPr>
          <p:cNvSpPr/>
          <p:nvPr/>
        </p:nvSpPr>
        <p:spPr>
          <a:xfrm>
            <a:off x="1020241" y="4099501"/>
            <a:ext cx="5050766" cy="1708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err="1">
                <a:solidFill>
                  <a:schemeClr val="accent2"/>
                </a:solidFill>
              </a:rPr>
              <a:t>CRGBPalette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minPalett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 err="1">
                <a:solidFill>
                  <a:schemeClr val="accent2"/>
                </a:solidFill>
              </a:rPr>
              <a:t>CRGBPalette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(</a:t>
            </a:r>
          </a:p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CRGB::Red,</a:t>
            </a:r>
          </a:p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CRGB::Red,</a:t>
            </a:r>
          </a:p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CRGB::Orange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//</a:t>
            </a:r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osv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tills du </a:t>
            </a:r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skrivit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alla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16</a:t>
            </a:r>
          </a:p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CA" dirty="0">
              <a:solidFill>
                <a:schemeClr val="accent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E0A497-4EEF-2AD3-EE68-6A6C3D4E5900}"/>
              </a:ext>
            </a:extLst>
          </p:cNvPr>
          <p:cNvGrpSpPr/>
          <p:nvPr/>
        </p:nvGrpSpPr>
        <p:grpSpPr>
          <a:xfrm>
            <a:off x="1058526" y="2392452"/>
            <a:ext cx="4901243" cy="331984"/>
            <a:chOff x="1145874" y="5174856"/>
            <a:chExt cx="4901243" cy="7259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259509-7185-CDBF-6EE9-48EC583AC1ED}"/>
                </a:ext>
              </a:extLst>
            </p:cNvPr>
            <p:cNvSpPr/>
            <p:nvPr/>
          </p:nvSpPr>
          <p:spPr>
            <a:xfrm>
              <a:off x="1145874" y="5174856"/>
              <a:ext cx="4901243" cy="7259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D79FD8-56FB-3D65-A973-40031F3402D6}"/>
                </a:ext>
              </a:extLst>
            </p:cNvPr>
            <p:cNvSpPr/>
            <p:nvPr/>
          </p:nvSpPr>
          <p:spPr>
            <a:xfrm>
              <a:off x="1168881" y="5194932"/>
              <a:ext cx="306000" cy="685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402DD3-AAC7-FE17-789C-9E113BFD8EC0}"/>
                </a:ext>
              </a:extLst>
            </p:cNvPr>
            <p:cNvSpPr/>
            <p:nvPr/>
          </p:nvSpPr>
          <p:spPr>
            <a:xfrm>
              <a:off x="1780881" y="5194932"/>
              <a:ext cx="306000" cy="685843"/>
            </a:xfrm>
            <a:prstGeom prst="rect">
              <a:avLst/>
            </a:prstGeom>
            <a:solidFill>
              <a:srgbClr val="FF4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E361C-69B6-5540-795F-6A7838DC33BC}"/>
                </a:ext>
              </a:extLst>
            </p:cNvPr>
            <p:cNvSpPr/>
            <p:nvPr/>
          </p:nvSpPr>
          <p:spPr>
            <a:xfrm>
              <a:off x="2086881" y="5194932"/>
              <a:ext cx="306000" cy="685843"/>
            </a:xfrm>
            <a:prstGeom prst="rect">
              <a:avLst/>
            </a:prstGeom>
            <a:solidFill>
              <a:srgbClr val="FF5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756C9-11A7-443D-23C9-7C296AAF2163}"/>
                </a:ext>
              </a:extLst>
            </p:cNvPr>
            <p:cNvSpPr/>
            <p:nvPr/>
          </p:nvSpPr>
          <p:spPr>
            <a:xfrm>
              <a:off x="2392881" y="5194932"/>
              <a:ext cx="306000" cy="685843"/>
            </a:xfrm>
            <a:prstGeom prst="rect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E5060F-BE0F-ED77-33F7-EF22801ED8B9}"/>
                </a:ext>
              </a:extLst>
            </p:cNvPr>
            <p:cNvSpPr/>
            <p:nvPr/>
          </p:nvSpPr>
          <p:spPr>
            <a:xfrm>
              <a:off x="2698881" y="5194932"/>
              <a:ext cx="306000" cy="685843"/>
            </a:xfrm>
            <a:prstGeom prst="rect">
              <a:avLst/>
            </a:prstGeom>
            <a:solidFill>
              <a:srgbClr val="FF8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B4B695-0780-609A-140F-C07362607C65}"/>
                </a:ext>
              </a:extLst>
            </p:cNvPr>
            <p:cNvSpPr/>
            <p:nvPr/>
          </p:nvSpPr>
          <p:spPr>
            <a:xfrm>
              <a:off x="3004881" y="5194932"/>
              <a:ext cx="306000" cy="685843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36F8B-1BD8-832F-7591-FB6B8AA47360}"/>
                </a:ext>
              </a:extLst>
            </p:cNvPr>
            <p:cNvSpPr/>
            <p:nvPr/>
          </p:nvSpPr>
          <p:spPr>
            <a:xfrm>
              <a:off x="3310881" y="5194932"/>
              <a:ext cx="306000" cy="685843"/>
            </a:xfrm>
            <a:prstGeom prst="rect">
              <a:avLst/>
            </a:prstGeom>
            <a:solidFill>
              <a:srgbClr val="FFB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4EAEA9-4A37-BCA1-E9E9-C68D2576F627}"/>
                </a:ext>
              </a:extLst>
            </p:cNvPr>
            <p:cNvSpPr/>
            <p:nvPr/>
          </p:nvSpPr>
          <p:spPr>
            <a:xfrm>
              <a:off x="3599117" y="5194932"/>
              <a:ext cx="306000" cy="68584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E9C4E5-5CEF-F925-6995-B45B602630F1}"/>
                </a:ext>
              </a:extLst>
            </p:cNvPr>
            <p:cNvSpPr/>
            <p:nvPr/>
          </p:nvSpPr>
          <p:spPr>
            <a:xfrm>
              <a:off x="3905117" y="5194932"/>
              <a:ext cx="306000" cy="68584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3D02F-51D0-A5E2-C79A-7EA4E4E652F0}"/>
                </a:ext>
              </a:extLst>
            </p:cNvPr>
            <p:cNvSpPr/>
            <p:nvPr/>
          </p:nvSpPr>
          <p:spPr>
            <a:xfrm>
              <a:off x="4211117" y="5194932"/>
              <a:ext cx="306000" cy="685843"/>
            </a:xfrm>
            <a:prstGeom prst="rect">
              <a:avLst/>
            </a:prstGeom>
            <a:solidFill>
              <a:srgbClr val="FFD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76866D-A341-17FA-F9DA-43E902E8049E}"/>
                </a:ext>
              </a:extLst>
            </p:cNvPr>
            <p:cNvSpPr/>
            <p:nvPr/>
          </p:nvSpPr>
          <p:spPr>
            <a:xfrm>
              <a:off x="4517117" y="5194932"/>
              <a:ext cx="306000" cy="685843"/>
            </a:xfrm>
            <a:prstGeom prst="rect">
              <a:avLst/>
            </a:prstGeom>
            <a:solidFill>
              <a:srgbClr val="FFE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282FC5-7BF1-B08F-4223-F279B024751F}"/>
                </a:ext>
              </a:extLst>
            </p:cNvPr>
            <p:cNvSpPr/>
            <p:nvPr/>
          </p:nvSpPr>
          <p:spPr>
            <a:xfrm>
              <a:off x="4823117" y="5194932"/>
              <a:ext cx="306000" cy="685843"/>
            </a:xfrm>
            <a:prstGeom prst="rect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34DB7-12CE-6436-9152-002243FB9328}"/>
                </a:ext>
              </a:extLst>
            </p:cNvPr>
            <p:cNvSpPr/>
            <p:nvPr/>
          </p:nvSpPr>
          <p:spPr>
            <a:xfrm>
              <a:off x="5129117" y="5194932"/>
              <a:ext cx="306000" cy="685843"/>
            </a:xfrm>
            <a:prstGeom prst="rect">
              <a:avLst/>
            </a:prstGeom>
            <a:solidFill>
              <a:srgbClr val="FFF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54866E-9D2E-5D10-48BD-0D298FB006BD}"/>
                </a:ext>
              </a:extLst>
            </p:cNvPr>
            <p:cNvSpPr/>
            <p:nvPr/>
          </p:nvSpPr>
          <p:spPr>
            <a:xfrm>
              <a:off x="5435117" y="5194932"/>
              <a:ext cx="306000" cy="685843"/>
            </a:xfrm>
            <a:prstGeom prst="rect">
              <a:avLst/>
            </a:prstGeom>
            <a:solidFill>
              <a:srgbClr val="FFF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FB7A75-8875-03D1-9FEA-6F2726021FB8}"/>
                </a:ext>
              </a:extLst>
            </p:cNvPr>
            <p:cNvSpPr/>
            <p:nvPr/>
          </p:nvSpPr>
          <p:spPr>
            <a:xfrm>
              <a:off x="5741117" y="5194932"/>
              <a:ext cx="306000" cy="685843"/>
            </a:xfrm>
            <a:prstGeom prst="rect">
              <a:avLst/>
            </a:prstGeom>
            <a:solidFill>
              <a:srgbClr val="FFF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7A37AA8-BBC3-4F8A-7B83-962D8AD90C10}"/>
              </a:ext>
            </a:extLst>
          </p:cNvPr>
          <p:cNvSpPr/>
          <p:nvPr/>
        </p:nvSpPr>
        <p:spPr>
          <a:xfrm rot="10800000">
            <a:off x="1034905" y="2804287"/>
            <a:ext cx="345057" cy="43132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37E15-23C2-AB09-F200-C970F2D97E8D}"/>
              </a:ext>
            </a:extLst>
          </p:cNvPr>
          <p:cNvSpPr txBox="1"/>
          <p:nvPr/>
        </p:nvSpPr>
        <p:spPr>
          <a:xfrm>
            <a:off x="949723" y="3243129"/>
            <a:ext cx="53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Bradley Hand ITC" panose="03070402050302030203" pitchFamily="66" charset="0"/>
              </a:rPr>
              <a:t>Röd</a:t>
            </a:r>
            <a:endParaRPr lang="en-CA" sz="1400" dirty="0">
              <a:latin typeface="Bradley Hand ITC" panose="03070402050302030203" pitchFamily="66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F609E3C-602D-C981-6410-D24F3A4AA812}"/>
              </a:ext>
            </a:extLst>
          </p:cNvPr>
          <p:cNvSpPr/>
          <p:nvPr/>
        </p:nvSpPr>
        <p:spPr>
          <a:xfrm rot="10063605">
            <a:off x="1384443" y="2790245"/>
            <a:ext cx="345057" cy="43132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14282-73C3-BA6E-B44D-9D0F0C1C09FD}"/>
              </a:ext>
            </a:extLst>
          </p:cNvPr>
          <p:cNvSpPr txBox="1"/>
          <p:nvPr/>
        </p:nvSpPr>
        <p:spPr>
          <a:xfrm>
            <a:off x="1354445" y="3237494"/>
            <a:ext cx="9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Bradley Hand ITC" panose="03070402050302030203" pitchFamily="66" charset="0"/>
              </a:rPr>
              <a:t>Röd</a:t>
            </a:r>
            <a:r>
              <a:rPr lang="en-CA" sz="1400" dirty="0">
                <a:latin typeface="Bradley Hand ITC" panose="03070402050302030203" pitchFamily="66" charset="0"/>
              </a:rPr>
              <a:t>-orange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425F4-C9B4-086A-24C7-732B59AB365D}"/>
              </a:ext>
            </a:extLst>
          </p:cNvPr>
          <p:cNvSpPr txBox="1"/>
          <p:nvPr/>
        </p:nvSpPr>
        <p:spPr>
          <a:xfrm>
            <a:off x="1999533" y="2991702"/>
            <a:ext cx="9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Bradley Hand ITC" panose="03070402050302030203" pitchFamily="66" charset="0"/>
              </a:rPr>
              <a:t>Osv</a:t>
            </a:r>
            <a:r>
              <a:rPr lang="en-CA" sz="1400" dirty="0">
                <a:latin typeface="Bradley Hand ITC" panose="03070402050302030203" pitchFamily="66" charset="0"/>
              </a:rPr>
              <a:t>...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2B76F-7E5A-FE58-5879-CA529E0338C8}"/>
              </a:ext>
            </a:extLst>
          </p:cNvPr>
          <p:cNvSpPr/>
          <p:nvPr/>
        </p:nvSpPr>
        <p:spPr>
          <a:xfrm>
            <a:off x="1387533" y="2401632"/>
            <a:ext cx="306000" cy="313622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4DC59-2627-F5BC-4140-3D78A3D76636}"/>
              </a:ext>
            </a:extLst>
          </p:cNvPr>
          <p:cNvSpPr txBox="1"/>
          <p:nvPr/>
        </p:nvSpPr>
        <p:spPr>
          <a:xfrm>
            <a:off x="8077482" y="600777"/>
            <a:ext cx="37840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solidFill>
                <a:schemeClr val="tx1"/>
              </a:solidFill>
            </a:endParaRPr>
          </a:p>
          <a:p>
            <a:r>
              <a:rPr lang="en-CA" b="1" dirty="0">
                <a:solidFill>
                  <a:schemeClr val="tx1"/>
                </a:solidFill>
              </a:rPr>
              <a:t>16-färgs-palett</a:t>
            </a:r>
          </a:p>
          <a:p>
            <a:r>
              <a:rPr lang="en-CA" dirty="0">
                <a:solidFill>
                  <a:schemeClr val="tx1"/>
                </a:solidFill>
              </a:rPr>
              <a:t>Arduinon </a:t>
            </a:r>
            <a:r>
              <a:rPr lang="en-CA" dirty="0" err="1">
                <a:solidFill>
                  <a:schemeClr val="tx1"/>
                </a:solidFill>
              </a:rPr>
              <a:t>har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lärt</a:t>
            </a:r>
            <a:r>
              <a:rPr lang="en-CA" dirty="0">
                <a:solidFill>
                  <a:schemeClr val="tx1"/>
                </a:solidFill>
              </a:rPr>
              <a:t> sig </a:t>
            </a:r>
            <a:r>
              <a:rPr lang="en-CA" dirty="0" err="1">
                <a:solidFill>
                  <a:schemeClr val="tx1"/>
                </a:solidFill>
              </a:rPr>
              <a:t>många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färger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på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engelska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och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sparat</a:t>
            </a:r>
            <a:r>
              <a:rPr lang="en-CA" dirty="0">
                <a:solidFill>
                  <a:schemeClr val="tx1"/>
                </a:solidFill>
              </a:rPr>
              <a:t> dem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biblioteket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FastLED.h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Brunt </a:t>
            </a:r>
            <a:r>
              <a:rPr lang="en-CA" dirty="0" err="1">
                <a:solidFill>
                  <a:schemeClr val="tx1"/>
                </a:solidFill>
              </a:rPr>
              <a:t>heter</a:t>
            </a:r>
            <a:r>
              <a:rPr lang="en-CA" dirty="0">
                <a:solidFill>
                  <a:schemeClr val="tx1"/>
                </a:solidFill>
              </a:rPr>
              <a:t> till </a:t>
            </a:r>
            <a:r>
              <a:rPr lang="en-CA" dirty="0" err="1">
                <a:solidFill>
                  <a:schemeClr val="tx1"/>
                </a:solidFill>
              </a:rPr>
              <a:t>exempel</a:t>
            </a:r>
            <a:r>
              <a:rPr lang="en-CA" dirty="0">
                <a:solidFill>
                  <a:schemeClr val="tx1"/>
                </a:solidFill>
              </a:rPr>
              <a:t> “</a:t>
            </a:r>
            <a:r>
              <a:rPr lang="sv-SE" b="0" i="0" dirty="0">
                <a:solidFill>
                  <a:srgbClr val="1F2328"/>
                </a:solidFill>
                <a:effectLst/>
                <a:latin typeface="-apple-system"/>
              </a:rPr>
              <a:t>CRGB::Brown”.</a:t>
            </a:r>
          </a:p>
          <a:p>
            <a:endParaRPr lang="sv-SE" dirty="0">
              <a:solidFill>
                <a:srgbClr val="1F2328"/>
              </a:solidFill>
              <a:latin typeface="-apple-system"/>
            </a:endParaRPr>
          </a:p>
          <a:p>
            <a:r>
              <a:rPr lang="sv-SE" b="0" i="0" dirty="0">
                <a:solidFill>
                  <a:srgbClr val="1F2328"/>
                </a:solidFill>
                <a:effectLst/>
                <a:latin typeface="-apple-system"/>
              </a:rPr>
              <a:t>Mörkblått heter </a:t>
            </a:r>
          </a:p>
          <a:p>
            <a:r>
              <a:rPr lang="sv-SE" b="0" i="0" dirty="0">
                <a:solidFill>
                  <a:srgbClr val="1F2328"/>
                </a:solidFill>
                <a:effectLst/>
                <a:latin typeface="-apple-system"/>
              </a:rPr>
              <a:t>”CRGB::Darkblue”</a:t>
            </a:r>
          </a:p>
          <a:p>
            <a:endParaRPr lang="sv-SE" dirty="0">
              <a:solidFill>
                <a:srgbClr val="1F2328"/>
              </a:solidFill>
              <a:latin typeface="-apple-system"/>
            </a:endParaRPr>
          </a:p>
          <a:p>
            <a:r>
              <a:rPr lang="sv-SE" dirty="0">
                <a:solidFill>
                  <a:srgbClr val="1F2328"/>
                </a:solidFill>
                <a:latin typeface="-apple-system"/>
              </a:rPr>
              <a:t>Skapa en palett som i exemplet, och skriv in vilken färg du vill ha på varje av de 16 delarna med ett komma mellan.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diagram&#10;&#10;Automatiskt genererad beskrivning">
            <a:extLst>
              <a:ext uri="{FF2B5EF4-FFF2-40B4-BE49-F238E27FC236}">
                <a16:creationId xmlns:a16="http://schemas.microsoft.com/office/drawing/2014/main" id="{0ECE5F23-1D25-B524-04FB-9D2D177E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7" r="55341"/>
          <a:stretch/>
        </p:blipFill>
        <p:spPr>
          <a:xfrm rot="16200000">
            <a:off x="10241339" y="4907339"/>
            <a:ext cx="2165338" cy="1735985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5DEECC68-7F74-F55C-459D-1B8C68136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C76A695-631D-619D-9F12-1C1002B5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515-C6C8-412A-AB13-D362DDC19611}" type="slidenum">
              <a:rPr lang="en-CA" smtClean="0"/>
              <a:t>6</a:t>
            </a:fld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259F7D-9A00-F76E-0D68-B6F872CD74C5}"/>
              </a:ext>
            </a:extLst>
          </p:cNvPr>
          <p:cNvSpPr/>
          <p:nvPr/>
        </p:nvSpPr>
        <p:spPr>
          <a:xfrm>
            <a:off x="1680903" y="351419"/>
            <a:ext cx="4342679" cy="1199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Nu </a:t>
            </a:r>
            <a:r>
              <a:rPr lang="en-CA" sz="3200" dirty="0" err="1">
                <a:solidFill>
                  <a:schemeClr val="tx1"/>
                </a:solidFill>
              </a:rPr>
              <a:t>kör</a:t>
            </a:r>
            <a:r>
              <a:rPr lang="en-CA" sz="3200" dirty="0">
                <a:solidFill>
                  <a:schemeClr val="tx1"/>
                </a:solidFill>
              </a:rPr>
              <a:t> vi!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6533F-692E-B7A7-6282-70AB7F462247}"/>
              </a:ext>
            </a:extLst>
          </p:cNvPr>
          <p:cNvSpPr txBox="1"/>
          <p:nvPr/>
        </p:nvSpPr>
        <p:spPr>
          <a:xfrm>
            <a:off x="7813007" y="271035"/>
            <a:ext cx="41163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Koppla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ihop</a:t>
            </a:r>
            <a:r>
              <a:rPr lang="en-CA" dirty="0">
                <a:solidFill>
                  <a:schemeClr val="tx1"/>
                </a:solidFill>
              </a:rPr>
              <a:t> arduinon med </a:t>
            </a:r>
            <a:r>
              <a:rPr lang="en-CA" dirty="0" err="1">
                <a:solidFill>
                  <a:schemeClr val="tx1"/>
                </a:solidFill>
              </a:rPr>
              <a:t>datorn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och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koppla</a:t>
            </a:r>
            <a:r>
              <a:rPr lang="en-CA" dirty="0">
                <a:solidFill>
                  <a:schemeClr val="tx1"/>
                </a:solidFill>
              </a:rPr>
              <a:t> LED-</a:t>
            </a:r>
            <a:r>
              <a:rPr lang="en-CA" dirty="0" err="1">
                <a:solidFill>
                  <a:schemeClr val="tx1"/>
                </a:solidFill>
              </a:rPr>
              <a:t>stripen</a:t>
            </a:r>
            <a:r>
              <a:rPr lang="en-CA" dirty="0">
                <a:solidFill>
                  <a:schemeClr val="tx1"/>
                </a:solidFill>
              </a:rPr>
              <a:t> till arduinon </a:t>
            </a:r>
            <a:r>
              <a:rPr lang="en-CA" dirty="0" err="1">
                <a:solidFill>
                  <a:schemeClr val="tx1"/>
                </a:solidFill>
              </a:rPr>
              <a:t>enligt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bilden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på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första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sidan</a:t>
            </a: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Öppna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filen</a:t>
            </a:r>
            <a:r>
              <a:rPr lang="en-CA" dirty="0">
                <a:solidFill>
                  <a:schemeClr val="tx1"/>
                </a:solidFill>
              </a:rPr>
              <a:t> “</a:t>
            </a:r>
            <a:r>
              <a:rPr lang="en-CA" dirty="0" err="1">
                <a:solidFill>
                  <a:schemeClr val="tx1"/>
                </a:solidFill>
              </a:rPr>
              <a:t>juleljus</a:t>
            </a:r>
            <a:r>
              <a:rPr lang="en-CA" dirty="0">
                <a:solidFill>
                  <a:schemeClr val="tx1"/>
                </a:solidFill>
              </a:rPr>
              <a:t>” </a:t>
            </a:r>
            <a:r>
              <a:rPr lang="en-CA" dirty="0" err="1">
                <a:solidFill>
                  <a:schemeClr val="tx1"/>
                </a:solidFill>
              </a:rPr>
              <a:t>och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skapa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paletten</a:t>
            </a:r>
            <a:r>
              <a:rPr lang="en-CA" dirty="0">
                <a:solidFill>
                  <a:schemeClr val="tx1"/>
                </a:solidFill>
              </a:rPr>
              <a:t> du </a:t>
            </a:r>
            <a:r>
              <a:rPr lang="en-CA" dirty="0" err="1">
                <a:solidFill>
                  <a:schemeClr val="tx1"/>
                </a:solidFill>
              </a:rPr>
              <a:t>vill</a:t>
            </a:r>
            <a:r>
              <a:rPr lang="en-CA" dirty="0">
                <a:solidFill>
                  <a:schemeClr val="tx1"/>
                </a:solidFill>
              </a:rPr>
              <a:t> ha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Tala om för </a:t>
            </a:r>
            <a:r>
              <a:rPr lang="en-CA" dirty="0" err="1">
                <a:solidFill>
                  <a:schemeClr val="tx1"/>
                </a:solidFill>
              </a:rPr>
              <a:t>datorn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vad</a:t>
            </a:r>
            <a:r>
              <a:rPr lang="en-CA" dirty="0">
                <a:solidFill>
                  <a:schemeClr val="tx1"/>
                </a:solidFill>
              </a:rPr>
              <a:t> du </a:t>
            </a:r>
            <a:r>
              <a:rPr lang="en-CA" dirty="0" err="1">
                <a:solidFill>
                  <a:schemeClr val="tx1"/>
                </a:solidFill>
              </a:rPr>
              <a:t>har</a:t>
            </a:r>
            <a:r>
              <a:rPr lang="en-CA" dirty="0">
                <a:solidFill>
                  <a:schemeClr val="tx1"/>
                </a:solidFill>
              </a:rPr>
              <a:t> för board (du </a:t>
            </a:r>
            <a:r>
              <a:rPr lang="en-CA" dirty="0" err="1">
                <a:solidFill>
                  <a:schemeClr val="tx1"/>
                </a:solidFill>
              </a:rPr>
              <a:t>har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en</a:t>
            </a:r>
            <a:r>
              <a:rPr lang="en-CA" dirty="0">
                <a:solidFill>
                  <a:schemeClr val="tx1"/>
                </a:solidFill>
              </a:rPr>
              <a:t> “Nano”)</a:t>
            </a:r>
          </a:p>
          <a:p>
            <a:pPr marL="342900" indent="-342900"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Klicka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på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bocken</a:t>
            </a:r>
            <a:r>
              <a:rPr lang="en-CA" dirty="0">
                <a:solidFill>
                  <a:schemeClr val="tx1"/>
                </a:solidFill>
              </a:rPr>
              <a:t> för </a:t>
            </a:r>
            <a:r>
              <a:rPr lang="en-CA" dirty="0" err="1">
                <a:solidFill>
                  <a:schemeClr val="tx1"/>
                </a:solidFill>
              </a:rPr>
              <a:t>att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kolla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att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koden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är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rätt</a:t>
            </a:r>
            <a:r>
              <a:rPr lang="en-CA" dirty="0">
                <a:solidFill>
                  <a:schemeClr val="tx1"/>
                </a:solidFill>
              </a:rPr>
              <a:t>. Det </a:t>
            </a:r>
            <a:r>
              <a:rPr lang="en-CA" dirty="0" err="1">
                <a:solidFill>
                  <a:schemeClr val="tx1"/>
                </a:solidFill>
              </a:rPr>
              <a:t>är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sällan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rätt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på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första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försöket</a:t>
            </a:r>
            <a:r>
              <a:rPr lang="en-CA" dirty="0">
                <a:solidFill>
                  <a:schemeClr val="tx1"/>
                </a:solidFill>
              </a:rPr>
              <a:t>. </a:t>
            </a:r>
            <a:r>
              <a:rPr lang="en-CA" dirty="0" err="1">
                <a:solidFill>
                  <a:schemeClr val="tx1"/>
                </a:solidFill>
              </a:rPr>
              <a:t>Läs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alltid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texten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högst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upp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först</a:t>
            </a:r>
            <a:r>
              <a:rPr lang="en-CA" dirty="0">
                <a:solidFill>
                  <a:schemeClr val="tx1"/>
                </a:solidFill>
              </a:rPr>
              <a:t> för </a:t>
            </a:r>
            <a:r>
              <a:rPr lang="en-CA" dirty="0" err="1">
                <a:solidFill>
                  <a:schemeClr val="tx1"/>
                </a:solidFill>
              </a:rPr>
              <a:t>att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hitta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problemet</a:t>
            </a:r>
            <a:r>
              <a:rPr lang="en-CA" dirty="0">
                <a:solidFill>
                  <a:schemeClr val="tx1"/>
                </a:solidFill>
              </a:rPr>
              <a:t>.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Klicka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på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pilen</a:t>
            </a:r>
            <a:r>
              <a:rPr lang="en-CA" dirty="0">
                <a:solidFill>
                  <a:schemeClr val="tx1"/>
                </a:solidFill>
              </a:rPr>
              <a:t> för </a:t>
            </a:r>
            <a:r>
              <a:rPr lang="en-CA" dirty="0" err="1">
                <a:solidFill>
                  <a:schemeClr val="tx1"/>
                </a:solidFill>
              </a:rPr>
              <a:t>att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ladda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upp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programmet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på</a:t>
            </a:r>
            <a:r>
              <a:rPr lang="en-CA" dirty="0">
                <a:solidFill>
                  <a:schemeClr val="tx1"/>
                </a:solidFill>
              </a:rPr>
              <a:t> arduinon!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A7A70-4234-FA5F-3B74-60BC75640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71"/>
          <a:stretch/>
        </p:blipFill>
        <p:spPr>
          <a:xfrm>
            <a:off x="8706913" y="2286750"/>
            <a:ext cx="2148266" cy="44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C723B-678A-98C7-518B-82C98527F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457" y="3907079"/>
            <a:ext cx="428685" cy="41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8D9929-8869-94E9-DCE6-87517878E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457" y="4985838"/>
            <a:ext cx="485843" cy="4477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CAF168-62A6-71DC-7FF5-C0278021ED2A}"/>
              </a:ext>
            </a:extLst>
          </p:cNvPr>
          <p:cNvSpPr/>
          <p:nvPr/>
        </p:nvSpPr>
        <p:spPr>
          <a:xfrm>
            <a:off x="412819" y="4706826"/>
            <a:ext cx="5050766" cy="411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8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FastLED</a:t>
            </a:r>
            <a:r>
              <a:rPr lang="sv-SE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v-SE" sz="18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sv-SE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sv-SE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B6B7C-0F39-4FDC-11B3-077FED161AFA}"/>
              </a:ext>
            </a:extLst>
          </p:cNvPr>
          <p:cNvSpPr/>
          <p:nvPr/>
        </p:nvSpPr>
        <p:spPr>
          <a:xfrm>
            <a:off x="4736459" y="5253378"/>
            <a:ext cx="2748816" cy="1199071"/>
          </a:xfrm>
          <a:prstGeom prst="roundRect">
            <a:avLst/>
          </a:prstGeom>
          <a:solidFill>
            <a:srgbClr val="DCB9E5">
              <a:alpha val="74118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Utmaning</a:t>
            </a:r>
            <a:endParaRPr lang="en-CA" sz="1200" b="1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För </a:t>
            </a:r>
            <a:r>
              <a:rPr lang="en-CA" sz="1200" dirty="0" err="1">
                <a:solidFill>
                  <a:schemeClr val="tx1"/>
                </a:solidFill>
              </a:rPr>
              <a:t>att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välja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ljusstyrka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har</a:t>
            </a:r>
            <a:r>
              <a:rPr lang="en-CA" sz="1200" dirty="0">
                <a:solidFill>
                  <a:schemeClr val="tx1"/>
                </a:solidFill>
              </a:rPr>
              <a:t> du </a:t>
            </a:r>
            <a:r>
              <a:rPr lang="en-CA" sz="1200" dirty="0" err="1">
                <a:solidFill>
                  <a:schemeClr val="tx1"/>
                </a:solidFill>
              </a:rPr>
              <a:t>funktionen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här</a:t>
            </a:r>
            <a:r>
              <a:rPr lang="en-CA" sz="1200" dirty="0">
                <a:solidFill>
                  <a:schemeClr val="tx1"/>
                </a:solidFill>
              </a:rPr>
              <a:t> till </a:t>
            </a:r>
            <a:r>
              <a:rPr lang="en-CA" sz="1200" dirty="0" err="1">
                <a:solidFill>
                  <a:schemeClr val="tx1"/>
                </a:solidFill>
              </a:rPr>
              <a:t>vänster</a:t>
            </a:r>
            <a:r>
              <a:rPr lang="en-CA" sz="1200" dirty="0">
                <a:solidFill>
                  <a:schemeClr val="tx1"/>
                </a:solidFill>
              </a:rPr>
              <a:t>. Kan du </a:t>
            </a:r>
            <a:r>
              <a:rPr lang="en-CA" sz="1200" dirty="0" err="1">
                <a:solidFill>
                  <a:schemeClr val="tx1"/>
                </a:solidFill>
              </a:rPr>
              <a:t>skriva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kod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som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får</a:t>
            </a:r>
            <a:r>
              <a:rPr lang="en-CA" sz="1200" dirty="0">
                <a:solidFill>
                  <a:schemeClr val="tx1"/>
                </a:solidFill>
              </a:rPr>
              <a:t> led-</a:t>
            </a:r>
            <a:r>
              <a:rPr lang="en-CA" sz="1200" dirty="0" err="1">
                <a:solidFill>
                  <a:schemeClr val="tx1"/>
                </a:solidFill>
              </a:rPr>
              <a:t>strippen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att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dimma</a:t>
            </a:r>
            <a:r>
              <a:rPr lang="en-CA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A23C6-0011-0CBC-BE6A-4063C96913D2}"/>
              </a:ext>
            </a:extLst>
          </p:cNvPr>
          <p:cNvSpPr/>
          <p:nvPr/>
        </p:nvSpPr>
        <p:spPr>
          <a:xfrm>
            <a:off x="1437987" y="5860330"/>
            <a:ext cx="2894245" cy="277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FastLED</a:t>
            </a:r>
            <a:r>
              <a:rPr lang="sv-SE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v-SE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sv-SE" sz="105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ljusstyrka</a:t>
            </a:r>
            <a:r>
              <a:rPr lang="sv-SE" sz="105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v-SE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CA" sz="600" dirty="0">
              <a:solidFill>
                <a:schemeClr val="accent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D2C03C-4977-16B5-B4D1-01F11CEE9199}"/>
              </a:ext>
            </a:extLst>
          </p:cNvPr>
          <p:cNvSpPr/>
          <p:nvPr/>
        </p:nvSpPr>
        <p:spPr>
          <a:xfrm>
            <a:off x="412819" y="3850114"/>
            <a:ext cx="3604724" cy="711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 err="1">
                <a:solidFill>
                  <a:schemeClr val="tx1"/>
                </a:solidFill>
              </a:rPr>
              <a:t>Kom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ihåg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att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kommandot</a:t>
            </a:r>
            <a:r>
              <a:rPr lang="en-CA" sz="1200" dirty="0">
                <a:solidFill>
                  <a:schemeClr val="tx1"/>
                </a:solidFill>
              </a:rPr>
              <a:t> “</a:t>
            </a:r>
            <a:r>
              <a:rPr lang="en-CA" sz="1200" dirty="0" err="1">
                <a:solidFill>
                  <a:schemeClr val="tx1"/>
                </a:solidFill>
              </a:rPr>
              <a:t>FastLED.show</a:t>
            </a:r>
            <a:r>
              <a:rPr lang="en-CA" sz="1200" dirty="0">
                <a:solidFill>
                  <a:schemeClr val="tx1"/>
                </a:solidFill>
              </a:rPr>
              <a:t>();” </a:t>
            </a:r>
            <a:r>
              <a:rPr lang="en-CA" sz="1200" dirty="0" err="1">
                <a:solidFill>
                  <a:schemeClr val="tx1"/>
                </a:solidFill>
              </a:rPr>
              <a:t>alltid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måste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stå</a:t>
            </a:r>
            <a:r>
              <a:rPr lang="en-CA" sz="1200" dirty="0">
                <a:solidFill>
                  <a:schemeClr val="tx1"/>
                </a:solidFill>
              </a:rPr>
              <a:t> med </a:t>
            </a:r>
            <a:r>
              <a:rPr lang="en-CA" sz="1200" dirty="0" err="1">
                <a:solidFill>
                  <a:schemeClr val="tx1"/>
                </a:solidFill>
              </a:rPr>
              <a:t>i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slutet</a:t>
            </a:r>
            <a:r>
              <a:rPr lang="en-CA" sz="1200" dirty="0">
                <a:solidFill>
                  <a:schemeClr val="tx1"/>
                </a:solidFill>
              </a:rPr>
              <a:t> av </a:t>
            </a:r>
            <a:r>
              <a:rPr lang="en-CA" sz="1200" dirty="0" err="1">
                <a:solidFill>
                  <a:schemeClr val="tx1"/>
                </a:solidFill>
              </a:rPr>
              <a:t>koden</a:t>
            </a:r>
            <a:r>
              <a:rPr lang="en-CA" sz="1200" dirty="0">
                <a:solidFill>
                  <a:schemeClr val="tx1"/>
                </a:solidFill>
              </a:rPr>
              <a:t> för </a:t>
            </a:r>
            <a:r>
              <a:rPr lang="en-CA" sz="1200" dirty="0" err="1">
                <a:solidFill>
                  <a:schemeClr val="tx1"/>
                </a:solidFill>
              </a:rPr>
              <a:t>att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kicka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igång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lamporna</a:t>
            </a:r>
            <a:r>
              <a:rPr lang="en-CA" sz="120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345397-A11F-A481-88E9-2921910CE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838" y="1701553"/>
            <a:ext cx="3271233" cy="19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4B74-85CF-AEC9-2CB1-839E5404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Troubleshooting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6C756-2CB8-2DAC-62A3-88036F1E8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0467" y="1130148"/>
            <a:ext cx="27379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E3864-91FD-256C-1AC6-A9B8F4903EBC}"/>
              </a:ext>
            </a:extLst>
          </p:cNvPr>
          <p:cNvSpPr txBox="1"/>
          <p:nvPr/>
        </p:nvSpPr>
        <p:spPr>
          <a:xfrm>
            <a:off x="661737" y="1828800"/>
            <a:ext cx="6226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the library </a:t>
            </a:r>
            <a:r>
              <a:rPr lang="en-CA" dirty="0" err="1"/>
              <a:t>fastLED</a:t>
            </a:r>
            <a:r>
              <a:rPr lang="en-CA" dirty="0"/>
              <a:t> installed? Check the library tab to the left to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there a dangling parentheses?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Are they just reading the bottom error message? Check the line where the </a:t>
            </a:r>
            <a:r>
              <a:rPr lang="en-CA" i="1" dirty="0"/>
              <a:t>first</a:t>
            </a:r>
            <a:r>
              <a:rPr lang="en-CA" dirty="0"/>
              <a:t> error message comes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there a variable without a type? C++ is a strongly typed language and needs to no if a variable is an integer, float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the wrong port chosen? Pull the </a:t>
            </a:r>
            <a:r>
              <a:rPr lang="en-CA" dirty="0" err="1"/>
              <a:t>arduino</a:t>
            </a:r>
            <a:r>
              <a:rPr lang="en-CA" dirty="0"/>
              <a:t> out, check the dropdown, then put it back in and check it again. The new port that appeared is the </a:t>
            </a:r>
            <a:r>
              <a:rPr lang="en-CA" dirty="0" err="1"/>
              <a:t>arduino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F767C-2103-4DB4-5FA7-E1771555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F34E-71F3-4821-B3CA-B4175401B64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83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8630</TotalTime>
  <Words>716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Bradley Hand ITC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Stjern</dc:creator>
  <cp:lastModifiedBy>Louise Stjern</cp:lastModifiedBy>
  <cp:revision>6</cp:revision>
  <dcterms:created xsi:type="dcterms:W3CDTF">2023-11-19T12:13:39Z</dcterms:created>
  <dcterms:modified xsi:type="dcterms:W3CDTF">2023-11-26T21:51:48Z</dcterms:modified>
</cp:coreProperties>
</file>