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FF"/>
    <a:srgbClr val="CF01A8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7" autoAdjust="0"/>
  </p:normalViewPr>
  <p:slideViewPr>
    <p:cSldViewPr snapToGrid="0">
      <p:cViewPr varScale="1">
        <p:scale>
          <a:sx n="58" d="100"/>
          <a:sy n="58" d="100"/>
        </p:scale>
        <p:origin x="10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3E05-44D7-461A-9AE4-38441C06FC1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F7D2-82A2-4FF5-A771-58557537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V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Depth Buffers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6"/>
            <a:ext cx="4895056" cy="3522663"/>
          </a:xfrm>
        </p:spPr>
        <p:txBody>
          <a:bodyPr/>
          <a:lstStyle/>
          <a:p>
            <a:r>
              <a:rPr lang="en-US" dirty="0"/>
              <a:t>Goes from Zero to the Far Plane.</a:t>
            </a:r>
          </a:p>
          <a:p>
            <a:r>
              <a:rPr lang="en-US" dirty="0"/>
              <a:t>Linear depth precision.</a:t>
            </a:r>
          </a:p>
          <a:p>
            <a:r>
              <a:rPr lang="en-US" dirty="0"/>
              <a:t>Better than exponential for distant pixels.</a:t>
            </a:r>
          </a:p>
          <a:p>
            <a:r>
              <a:rPr lang="en-US" dirty="0"/>
              <a:t>Not as precise up close where you need it.</a:t>
            </a:r>
          </a:p>
          <a:p>
            <a:r>
              <a:rPr lang="en-US" dirty="0"/>
              <a:t>Not affected by tiny Near Plane distances.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Exponential Z (Z/W)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3522663"/>
          </a:xfrm>
        </p:spPr>
        <p:txBody>
          <a:bodyPr>
            <a:normAutofit/>
          </a:bodyPr>
          <a:lstStyle/>
          <a:p>
            <a:r>
              <a:rPr lang="en-US" dirty="0"/>
              <a:t>Always Zero to One</a:t>
            </a:r>
          </a:p>
          <a:p>
            <a:r>
              <a:rPr lang="en-US" dirty="0"/>
              <a:t>Precision drops off exponentially.</a:t>
            </a:r>
          </a:p>
          <a:p>
            <a:r>
              <a:rPr lang="en-US" dirty="0"/>
              <a:t>Very accurate up close.</a:t>
            </a:r>
          </a:p>
          <a:p>
            <a:r>
              <a:rPr lang="en-US" dirty="0"/>
              <a:t>Loss of precision is usually acceptable for distant pixels.</a:t>
            </a:r>
          </a:p>
          <a:p>
            <a:r>
              <a:rPr lang="en-US" dirty="0"/>
              <a:t>Sensitive to tiny Near Plane distances, push it forward as far as you can tolerate.</a:t>
            </a:r>
          </a:p>
          <a:p>
            <a:r>
              <a:rPr lang="en-US" dirty="0"/>
              <a:t>The Standard! Used by most 3D Hardware. </a:t>
            </a:r>
          </a:p>
        </p:txBody>
      </p:sp>
    </p:spTree>
    <p:extLst>
      <p:ext uri="{BB962C8B-B14F-4D97-AF65-F5344CB8AC3E}">
        <p14:creationId xmlns:p14="http://schemas.microsoft.com/office/powerpoint/2010/main" val="246465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3237" y="2438399"/>
            <a:ext cx="4137891" cy="393469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Isosceles Triangle 2"/>
          <p:cNvSpPr/>
          <p:nvPr/>
        </p:nvSpPr>
        <p:spPr>
          <a:xfrm rot="10800000">
            <a:off x="7119895" y="3380110"/>
            <a:ext cx="2541341" cy="2420324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60" y="2576944"/>
            <a:ext cx="2359152" cy="3657600"/>
          </a:xfrm>
          <a:prstGeom prst="rect">
            <a:avLst/>
          </a:prstGeom>
          <a:ln w="38100">
            <a:noFill/>
          </a:ln>
        </p:spPr>
      </p:pic>
      <p:sp>
        <p:nvSpPr>
          <p:cNvPr id="5" name="Isosceles Triangle 4"/>
          <p:cNvSpPr/>
          <p:nvPr/>
        </p:nvSpPr>
        <p:spPr>
          <a:xfrm>
            <a:off x="2893660" y="2576945"/>
            <a:ext cx="2359152" cy="3657600"/>
          </a:xfrm>
          <a:prstGeom prst="triangle">
            <a:avLst/>
          </a:prstGeom>
          <a:noFill/>
          <a:ln w="38100">
            <a:solidFill>
              <a:srgbClr val="FFFF00"/>
            </a:solidFill>
            <a:prstDash val="sysDash"/>
          </a:ln>
          <a:scene3d>
            <a:camera prst="orthographicFront">
              <a:rot lat="0" lon="20999978" rev="0"/>
            </a:camera>
            <a:lightRig rig="threePt" dir="t">
              <a:rot lat="0" lon="0" rev="24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92776" y="6174508"/>
            <a:ext cx="120072" cy="120072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34558" y="2803235"/>
            <a:ext cx="120072" cy="120072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3624" y="6174507"/>
            <a:ext cx="120072" cy="12007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13200" y="2516908"/>
            <a:ext cx="120072" cy="120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36873" y="5458690"/>
            <a:ext cx="120072" cy="120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047822" y="4396506"/>
            <a:ext cx="120072" cy="12007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0"/>
            <a:endCxn id="11" idx="1"/>
          </p:cNvCxnSpPr>
          <p:nvPr/>
        </p:nvCxnSpPr>
        <p:spPr>
          <a:xfrm>
            <a:off x="4073236" y="2576944"/>
            <a:ext cx="3481221" cy="289933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5295264" y="2905723"/>
            <a:ext cx="2856878" cy="3286369"/>
          </a:xfrm>
          <a:prstGeom prst="straightConnector1">
            <a:avLst/>
          </a:prstGeom>
          <a:ln w="19050">
            <a:solidFill>
              <a:srgbClr val="00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2" idx="2"/>
          </p:cNvCxnSpPr>
          <p:nvPr/>
        </p:nvCxnSpPr>
        <p:spPr>
          <a:xfrm flipV="1">
            <a:off x="2953696" y="4456542"/>
            <a:ext cx="7094126" cy="177800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02884" y="5697055"/>
            <a:ext cx="120072" cy="120072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45915" y="3798254"/>
            <a:ext cx="120072" cy="120072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4222956" y="3858290"/>
            <a:ext cx="4622959" cy="1879598"/>
          </a:xfrm>
          <a:prstGeom prst="straightConnector1">
            <a:avLst/>
          </a:prstGeom>
          <a:ln w="19050">
            <a:solidFill>
              <a:srgbClr val="66FFFF"/>
            </a:solidFill>
            <a:prstDash val="lgDash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6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5199326" cy="1371600"/>
          </a:xfrm>
        </p:spPr>
        <p:txBody>
          <a:bodyPr/>
          <a:lstStyle/>
          <a:p>
            <a:r>
              <a:rPr lang="en-US"/>
              <a:t>Texture </a:t>
            </a:r>
            <a:r>
              <a:rPr lang="en-US" dirty="0"/>
              <a:t>Coordinates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5199326" cy="2819400"/>
          </a:xfrm>
        </p:spPr>
        <p:txBody>
          <a:bodyPr>
            <a:normAutofit/>
          </a:bodyPr>
          <a:lstStyle/>
          <a:p>
            <a:r>
              <a:rPr lang="en-US" dirty="0"/>
              <a:t>Often referred to as UV Coordinates, U is a horizontal measure of Ratio across an image while V is the vertical Ratio.</a:t>
            </a:r>
          </a:p>
          <a:p>
            <a:r>
              <a:rPr lang="en-US" dirty="0"/>
              <a:t>Using a Ratio is preferable to pixel coordinates because it allows us more flexibility if we later decide to change the resolution of our image.</a:t>
            </a:r>
          </a:p>
          <a:p>
            <a:r>
              <a:rPr lang="en-US" dirty="0"/>
              <a:t>A pixel described in terms of UV is known as a “Texel”.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7" y="1969532"/>
            <a:ext cx="362712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581409" y="1600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( 0, 0 )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1409" y="56271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( 0, 1 )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2609" y="36136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( 0.5, 0.5 )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8530" y="56271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( 1, 1 )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08529" y="1600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( 1, 0 )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07167" y="1080531"/>
            <a:ext cx="3627119" cy="519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Axis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9388851" y="3538497"/>
            <a:ext cx="3657600" cy="519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Axis</a:t>
            </a:r>
          </a:p>
        </p:txBody>
      </p:sp>
    </p:spTree>
    <p:extLst>
      <p:ext uri="{BB962C8B-B14F-4D97-AF65-F5344CB8AC3E}">
        <p14:creationId xmlns:p14="http://schemas.microsoft.com/office/powerpoint/2010/main" val="331734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977027"/>
          </a:xfrm>
        </p:spPr>
        <p:txBody>
          <a:bodyPr anchor="ctr"/>
          <a:lstStyle/>
          <a:p>
            <a:r>
              <a:rPr lang="en-US" dirty="0"/>
              <a:t>UV Data &amp; Triangles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3" y="1600200"/>
            <a:ext cx="6612172" cy="37964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577228"/>
            <a:ext cx="3549121" cy="2819400"/>
          </a:xfrm>
        </p:spPr>
        <p:txBody>
          <a:bodyPr>
            <a:normAutofit/>
          </a:bodyPr>
          <a:lstStyle/>
          <a:p>
            <a:r>
              <a:rPr lang="en-US" dirty="0"/>
              <a:t>By adding UV data to your vertex structure you can describe how a 2D image “falls” across the surface of a specific triangle.</a:t>
            </a:r>
          </a:p>
          <a:p>
            <a:r>
              <a:rPr lang="en-US" dirty="0"/>
              <a:t>By adding multiple triangles each showing a different part of the texture, the entire image is revealed (mapped) across a 3D shape.</a:t>
            </a:r>
          </a:p>
          <a:p>
            <a:r>
              <a:rPr lang="en-US" dirty="0"/>
              <a:t>Remember: A UV is a Texture Coordinate! A location of a color! </a:t>
            </a:r>
          </a:p>
        </p:txBody>
      </p:sp>
    </p:spTree>
    <p:extLst>
      <p:ext uri="{BB962C8B-B14F-4D97-AF65-F5344CB8AC3E}">
        <p14:creationId xmlns:p14="http://schemas.microsoft.com/office/powerpoint/2010/main" val="331110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Rasterization: Finding the “Texel” of a Pixel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Texture Mapping is a </a:t>
            </a:r>
            <a:r>
              <a:rPr lang="en-US" dirty="0">
                <a:solidFill>
                  <a:srgbClr val="C00000"/>
                </a:solidFill>
              </a:rPr>
              <a:t>per-pixel operation</a:t>
            </a:r>
            <a:r>
              <a:rPr lang="en-US" dirty="0"/>
              <a:t>. We need to color each pixel based on what part of the 2D image is supposed to be covering a specific pixel.</a:t>
            </a:r>
          </a:p>
          <a:p>
            <a:r>
              <a:rPr lang="en-US" dirty="0"/>
              <a:t>Unfortunately we only know the “</a:t>
            </a:r>
            <a:r>
              <a:rPr lang="en-US" dirty="0" err="1"/>
              <a:t>Texels</a:t>
            </a:r>
            <a:r>
              <a:rPr lang="en-US" dirty="0"/>
              <a:t>” of the three vertices, not any of the pixels themselves…</a:t>
            </a:r>
          </a:p>
          <a:p>
            <a:r>
              <a:rPr lang="en-US" dirty="0"/>
              <a:t>Good news! We have already solved this problem when dealing with color!</a:t>
            </a:r>
          </a:p>
          <a:p>
            <a:r>
              <a:rPr lang="en-US" b="1" dirty="0">
                <a:solidFill>
                  <a:srgbClr val="00B050"/>
                </a:solidFill>
              </a:rPr>
              <a:t>Solution: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Barycentric</a:t>
            </a:r>
            <a:r>
              <a:rPr lang="en-US" dirty="0"/>
              <a:t> </a:t>
            </a:r>
            <a:r>
              <a:rPr lang="en-US" dirty="0">
                <a:solidFill>
                  <a:srgbClr val="CF01A8"/>
                </a:solidFill>
              </a:rPr>
              <a:t>Interpolation!</a:t>
            </a:r>
          </a:p>
        </p:txBody>
      </p:sp>
      <p:pic>
        <p:nvPicPr>
          <p:cNvPr id="5" name="Picture 4" descr="UVCoords.png"/>
          <p:cNvPicPr>
            <a:picLocks noChangeAspect="1"/>
          </p:cNvPicPr>
          <p:nvPr/>
        </p:nvPicPr>
        <p:blipFill>
          <a:blip r:embed="rId2" cstate="print"/>
          <a:srcRect r="60396"/>
          <a:stretch>
            <a:fillRect/>
          </a:stretch>
        </p:blipFill>
        <p:spPr>
          <a:xfrm>
            <a:off x="6494993" y="1371599"/>
            <a:ext cx="4170680" cy="42048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076606" flipV="1">
            <a:off x="9433622" y="1270498"/>
            <a:ext cx="1164431" cy="702886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0.4u, 0.9v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30982" y="3962399"/>
            <a:ext cx="1174035" cy="683491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0.1u, 0.3v</a:t>
            </a:r>
          </a:p>
        </p:txBody>
      </p:sp>
      <p:sp>
        <p:nvSpPr>
          <p:cNvPr id="8" name="Right Arrow 7"/>
          <p:cNvSpPr/>
          <p:nvPr/>
        </p:nvSpPr>
        <p:spPr>
          <a:xfrm rot="10800000" flipV="1">
            <a:off x="10674906" y="4756728"/>
            <a:ext cx="1193820" cy="71739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0.9u, 0.1v</a:t>
            </a: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338882" y="2944506"/>
            <a:ext cx="1978741" cy="652037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26000" endPos="32000" dist="12700" dir="5400000" sy="-100000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317623" y="2754006"/>
            <a:ext cx="16764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0.32u, 0.301v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312727" y="3598395"/>
            <a:ext cx="2281383" cy="1481605"/>
          </a:xfrm>
          <a:prstGeom prst="straightConnector1">
            <a:avLst/>
          </a:prstGeom>
          <a:ln w="38100">
            <a:solidFill>
              <a:srgbClr val="CF01A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613236" y="3598395"/>
            <a:ext cx="1699491" cy="687278"/>
          </a:xfrm>
          <a:prstGeom prst="straightConnector1">
            <a:avLst/>
          </a:prstGeom>
          <a:ln w="38100">
            <a:solidFill>
              <a:srgbClr val="CF01A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12727" y="2048813"/>
            <a:ext cx="1274495" cy="1527403"/>
          </a:xfrm>
          <a:prstGeom prst="straightConnector1">
            <a:avLst/>
          </a:prstGeom>
          <a:ln w="38100">
            <a:solidFill>
              <a:srgbClr val="CF01A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94993" y="5576454"/>
            <a:ext cx="417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FINDING PIXEL TEXELS</a:t>
            </a:r>
          </a:p>
        </p:txBody>
      </p:sp>
    </p:spTree>
    <p:extLst>
      <p:ext uri="{BB962C8B-B14F-4D97-AF65-F5344CB8AC3E}">
        <p14:creationId xmlns:p14="http://schemas.microsoft.com/office/powerpoint/2010/main" val="174623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2D Texturing for Triangles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4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1: Add UV coordinates to your Vertex structure.</a:t>
            </a:r>
          </a:p>
          <a:p>
            <a:pPr lvl="1"/>
            <a:r>
              <a:rPr lang="en-US" dirty="0"/>
              <a:t>Use values between 0 – 1 when filling them out. (Ratios!)</a:t>
            </a:r>
          </a:p>
          <a:p>
            <a:r>
              <a:rPr lang="en-US" dirty="0"/>
              <a:t>Step 2: In the same way that you did your Z coordinate, interpolate your UVs across the surface of the triangle. (Interpolation is great isn’t it?)</a:t>
            </a:r>
          </a:p>
          <a:p>
            <a:r>
              <a:rPr lang="en-US" dirty="0"/>
              <a:t>Step 3: Pass the interpolated UV to a custom pixel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Pixel Shaders should be called before plotting any pixel to determine color.</a:t>
            </a:r>
          </a:p>
          <a:p>
            <a:r>
              <a:rPr lang="en-US" dirty="0"/>
              <a:t>Step 4: In the Pixel </a:t>
            </a:r>
            <a:r>
              <a:rPr lang="en-US" dirty="0" err="1"/>
              <a:t>Shader</a:t>
            </a:r>
            <a:r>
              <a:rPr lang="en-US" dirty="0"/>
              <a:t> convert the UV or “Texel” to an actual pixel XY that resides on the 2D texture of your choice. This will be the final color of the new Pixel.</a:t>
            </a:r>
          </a:p>
          <a:p>
            <a:pPr lvl="1"/>
            <a:r>
              <a:rPr lang="en-US" dirty="0"/>
              <a:t>Remember that a UV is in the form of a Ratio, you will need to know the texture’s dimensions.</a:t>
            </a:r>
          </a:p>
        </p:txBody>
      </p:sp>
    </p:spTree>
    <p:extLst>
      <p:ext uri="{BB962C8B-B14F-4D97-AF65-F5344CB8AC3E}">
        <p14:creationId xmlns:p14="http://schemas.microsoft.com/office/powerpoint/2010/main" val="121512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Shaders: Texturing Pipeline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55" y="4349638"/>
            <a:ext cx="1403424" cy="217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870701" y="4022433"/>
            <a:ext cx="2632323" cy="250305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9193012" y="4621503"/>
            <a:ext cx="1616676" cy="1539691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484311" y="4504115"/>
            <a:ext cx="1616676" cy="1539691"/>
          </a:xfrm>
          <a:prstGeom prst="triangle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84310" y="3653101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DrawTriangle</a:t>
            </a:r>
            <a:r>
              <a:rPr lang="en-US" dirty="0"/>
              <a:t>(…)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0526" y="243839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PixelShaderBrick</a:t>
            </a:r>
            <a:r>
              <a:rPr lang="en-US" dirty="0"/>
              <a:t>(…)</a:t>
            </a:r>
          </a:p>
        </p:txBody>
      </p:sp>
      <p:cxnSp>
        <p:nvCxnSpPr>
          <p:cNvPr id="13" name="Curved Connector 12"/>
          <p:cNvCxnSpPr>
            <a:endCxn id="11" idx="1"/>
          </p:cNvCxnSpPr>
          <p:nvPr/>
        </p:nvCxnSpPr>
        <p:spPr>
          <a:xfrm flipV="1">
            <a:off x="2443232" y="2623065"/>
            <a:ext cx="2947294" cy="2370381"/>
          </a:xfrm>
          <a:prstGeom prst="curvedConnector3">
            <a:avLst/>
          </a:prstGeom>
          <a:ln w="57150">
            <a:solidFill>
              <a:srgbClr val="CF01A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6571650" y="2805350"/>
            <a:ext cx="796734" cy="1455240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PIXEL XY</a:t>
            </a:r>
          </a:p>
        </p:txBody>
      </p:sp>
      <p:sp>
        <p:nvSpPr>
          <p:cNvPr id="24" name="Up Arrow 23"/>
          <p:cNvSpPr/>
          <p:nvPr/>
        </p:nvSpPr>
        <p:spPr>
          <a:xfrm rot="10800000">
            <a:off x="5663935" y="2837677"/>
            <a:ext cx="796734" cy="1455240"/>
          </a:xfrm>
          <a:prstGeom prst="upArrow">
            <a:avLst/>
          </a:prstGeom>
          <a:solidFill>
            <a:srgbClr val="CF01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TEXEL UV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6479142" y="5754255"/>
            <a:ext cx="244931" cy="24493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97084" y="4913745"/>
            <a:ext cx="166254" cy="1662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21455" y="4994293"/>
            <a:ext cx="166254" cy="1662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1" idx="3"/>
            <a:endCxn id="28" idx="0"/>
          </p:cNvCxnSpPr>
          <p:nvPr/>
        </p:nvCxnSpPr>
        <p:spPr>
          <a:xfrm>
            <a:off x="7716804" y="2623065"/>
            <a:ext cx="2387778" cy="2371228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8" idx="1"/>
          </p:cNvCxnSpPr>
          <p:nvPr/>
        </p:nvCxnSpPr>
        <p:spPr>
          <a:xfrm flipV="1">
            <a:off x="6724073" y="5077420"/>
            <a:ext cx="3297382" cy="77039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4508233" y="524829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TEXTURE PIXELS</a:t>
            </a:r>
          </a:p>
        </p:txBody>
      </p:sp>
    </p:spTree>
    <p:extLst>
      <p:ext uri="{BB962C8B-B14F-4D97-AF65-F5344CB8AC3E}">
        <p14:creationId xmlns:p14="http://schemas.microsoft.com/office/powerpoint/2010/main" val="1788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 Lab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73" y="1692728"/>
            <a:ext cx="5572387" cy="39563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7771" y="1930567"/>
            <a:ext cx="58117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INTERPOLATE!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0003" y="5469288"/>
            <a:ext cx="73073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ALL THE THINGS!!!</a:t>
            </a:r>
          </a:p>
        </p:txBody>
      </p:sp>
    </p:spTree>
    <p:extLst>
      <p:ext uri="{BB962C8B-B14F-4D97-AF65-F5344CB8AC3E}">
        <p14:creationId xmlns:p14="http://schemas.microsoft.com/office/powerpoint/2010/main" val="49322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Applicable </a:t>
            </a:r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8 The Graphics Pipeline:</a:t>
            </a:r>
          </a:p>
          <a:p>
            <a:pPr lvl="2"/>
            <a:r>
              <a:rPr lang="en-US" dirty="0"/>
              <a:t>Read section 8.3 – 8.4</a:t>
            </a:r>
          </a:p>
          <a:p>
            <a:pPr lvl="1"/>
            <a:r>
              <a:rPr lang="en-US" dirty="0"/>
              <a:t>In Chapter 11 Texture Mapping </a:t>
            </a:r>
          </a:p>
          <a:p>
            <a:pPr lvl="2"/>
            <a:r>
              <a:rPr lang="en-US" dirty="0"/>
              <a:t>Read sections 11.3 – 11.7 </a:t>
            </a:r>
          </a:p>
          <a:p>
            <a:pPr lvl="1"/>
            <a:r>
              <a:rPr lang="en-US" dirty="0"/>
              <a:t>In Chapter 12 Data Structures for Graphics:</a:t>
            </a:r>
          </a:p>
          <a:p>
            <a:pPr lvl="2"/>
            <a:r>
              <a:rPr lang="en-US" dirty="0"/>
              <a:t>Read section 12.2 </a:t>
            </a:r>
          </a:p>
        </p:txBody>
      </p:sp>
    </p:spTree>
    <p:extLst>
      <p:ext uri="{BB962C8B-B14F-4D97-AF65-F5344CB8AC3E}">
        <p14:creationId xmlns:p14="http://schemas.microsoft.com/office/powerpoint/2010/main" val="16965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Primitive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Now that we can draw shapes in 3D a problem arises... </a:t>
            </a:r>
          </a:p>
          <a:p>
            <a:r>
              <a:rPr lang="en-US" dirty="0"/>
              <a:t>If we continue to draw shapes in any order we please, our scene will look incorrect.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96" y="224871"/>
            <a:ext cx="3049333" cy="305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96" y="3480543"/>
            <a:ext cx="3049333" cy="304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6296" y="2910995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SORTED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6296" y="6160544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BY Z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228" y="442585"/>
            <a:ext cx="558801" cy="558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49" y="3469239"/>
            <a:ext cx="950558" cy="9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7" y="2078322"/>
            <a:ext cx="5578341" cy="3437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37" y="4718063"/>
            <a:ext cx="1676095" cy="1356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62" y="4100679"/>
            <a:ext cx="1228954" cy="172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41" y="4001675"/>
            <a:ext cx="1228954" cy="1726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" y="2177512"/>
            <a:ext cx="5578341" cy="3437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Painter’s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" y="4046405"/>
            <a:ext cx="1228954" cy="1726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8" y="4001489"/>
            <a:ext cx="1228954" cy="1726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37" y="3902485"/>
            <a:ext cx="1228954" cy="1726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7" y="3947215"/>
            <a:ext cx="1228954" cy="1726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33" y="4618873"/>
            <a:ext cx="1676095" cy="1356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7" y="1880543"/>
            <a:ext cx="1450624" cy="14506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0" y="2145322"/>
            <a:ext cx="921065" cy="9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your primitives by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Simple idea, easy to understand.</a:t>
            </a:r>
          </a:p>
          <a:p>
            <a:r>
              <a:rPr lang="en-US" dirty="0"/>
              <a:t>Easy to implement in a naïve way.</a:t>
            </a:r>
          </a:p>
          <a:p>
            <a:r>
              <a:rPr lang="en-US" dirty="0"/>
              <a:t>No extra memory required.</a:t>
            </a:r>
          </a:p>
          <a:p>
            <a:r>
              <a:rPr lang="en-US" dirty="0"/>
              <a:t>Once sorted you could use insertion sort for new items.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Naïve implementation processing cost scales exponentially.</a:t>
            </a:r>
          </a:p>
          <a:p>
            <a:r>
              <a:rPr lang="en-US" dirty="0"/>
              <a:t>Moving the camera requires a full re-sort. </a:t>
            </a:r>
          </a:p>
          <a:p>
            <a:r>
              <a:rPr lang="en-US" dirty="0"/>
              <a:t>Poor solution for highly dynamic scenes.</a:t>
            </a:r>
          </a:p>
          <a:p>
            <a:r>
              <a:rPr lang="en-US" dirty="0"/>
              <a:t>Not Robust. Fails certain edge cases.</a:t>
            </a:r>
          </a:p>
          <a:p>
            <a:r>
              <a:rPr lang="en-US" dirty="0"/>
              <a:t>Requires polygon splitting for edge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Painter’s Algorithm: Edge Cases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22" y="2438650"/>
            <a:ext cx="4249782" cy="40956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4" y="2438399"/>
            <a:ext cx="4632796" cy="40961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171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93667" y="3024908"/>
            <a:ext cx="5061024" cy="2452255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9000">
                <a:schemeClr val="bg1"/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93667" y="2438400"/>
            <a:ext cx="5061024" cy="37490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9752" b="1539"/>
          <a:stretch/>
        </p:blipFill>
        <p:spPr>
          <a:xfrm>
            <a:off x="2315230" y="2438399"/>
            <a:ext cx="3749040" cy="3749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 Buffer Algorithm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3149599" y="3011054"/>
            <a:ext cx="2650837" cy="2466109"/>
          </a:xfrm>
          <a:prstGeom prst="rtTriangle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100000">
                <a:schemeClr val="tx1">
                  <a:alpha val="96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93667" y="3906980"/>
            <a:ext cx="5009357" cy="0"/>
          </a:xfrm>
          <a:prstGeom prst="straightConnector1">
            <a:avLst/>
          </a:prstGeom>
          <a:ln w="57150">
            <a:solidFill>
              <a:srgbClr val="66FF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93667" y="3666835"/>
            <a:ext cx="479788" cy="0"/>
          </a:xfrm>
          <a:prstGeom prst="straightConnector1">
            <a:avLst/>
          </a:prstGeom>
          <a:ln w="57150">
            <a:solidFill>
              <a:srgbClr val="FF000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93667" y="4839853"/>
            <a:ext cx="1283351" cy="0"/>
          </a:xfrm>
          <a:prstGeom prst="straightConnector1">
            <a:avLst/>
          </a:prstGeom>
          <a:ln w="57150">
            <a:solidFill>
              <a:srgbClr val="FFFF0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93667" y="5306289"/>
            <a:ext cx="4396006" cy="0"/>
          </a:xfrm>
          <a:prstGeom prst="straightConnector1">
            <a:avLst/>
          </a:prstGeom>
          <a:ln w="57150">
            <a:solidFill>
              <a:srgbClr val="00FF0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74951" y="3614953"/>
            <a:ext cx="1143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58584" y="4429700"/>
            <a:ext cx="114300" cy="114300"/>
          </a:xfrm>
          <a:prstGeom prst="rect">
            <a:avLst/>
          </a:prstGeom>
          <a:solidFill>
            <a:srgbClr val="CF01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58793" y="4780034"/>
            <a:ext cx="114300" cy="114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09355" y="3844563"/>
            <a:ext cx="114300" cy="11430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42068" y="5249139"/>
            <a:ext cx="114300" cy="1143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93667" y="255847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93667" y="267392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93667" y="2794001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93667" y="290945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93667" y="302491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93667" y="3140364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93667" y="326043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3667" y="3375892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93667" y="348672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93667" y="3602182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93667" y="3722256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93667" y="383771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93667" y="395316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93667" y="4068619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93667" y="418869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3667" y="430414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93667" y="4428836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93667" y="4664364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93667" y="477981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93667" y="489527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93667" y="501072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93667" y="5130801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93667" y="524625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93667" y="535247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93667" y="546792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93667" y="5588001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93667" y="570345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93667" y="581891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3667" y="5934364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93667" y="605443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93667" y="6169892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15230" y="6233042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 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93667" y="6229468"/>
            <a:ext cx="50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5011" y="4780033"/>
            <a:ext cx="114300" cy="1143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93667" y="4839853"/>
            <a:ext cx="2593183" cy="0"/>
          </a:xfrm>
          <a:prstGeom prst="straightConnector1">
            <a:avLst/>
          </a:prstGeom>
          <a:ln w="57150" cmpd="thickThin">
            <a:solidFill>
              <a:srgbClr val="0000FF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/>
          <p:cNvSpPr/>
          <p:nvPr/>
        </p:nvSpPr>
        <p:spPr>
          <a:xfrm>
            <a:off x="2752547" y="1944830"/>
            <a:ext cx="3047889" cy="47076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X</a:t>
            </a:r>
          </a:p>
        </p:txBody>
      </p:sp>
      <p:sp>
        <p:nvSpPr>
          <p:cNvPr id="81" name="Right Arrow 80"/>
          <p:cNvSpPr/>
          <p:nvPr/>
        </p:nvSpPr>
        <p:spPr>
          <a:xfrm rot="5400000">
            <a:off x="762921" y="4030267"/>
            <a:ext cx="2576949" cy="47076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068672" y="1944830"/>
            <a:ext cx="3821001" cy="470767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Cartesian Z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493667" y="454429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93667" y="4479635"/>
            <a:ext cx="5009357" cy="0"/>
          </a:xfrm>
          <a:prstGeom prst="straightConnector1">
            <a:avLst/>
          </a:prstGeom>
          <a:ln w="57150">
            <a:solidFill>
              <a:srgbClr val="CF01A8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your pixels by depth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Per-Pixel Accuracy!</a:t>
            </a:r>
          </a:p>
          <a:p>
            <a:r>
              <a:rPr lang="en-US" dirty="0"/>
              <a:t>Great for highly dynamic environments!</a:t>
            </a:r>
          </a:p>
          <a:p>
            <a:r>
              <a:rPr lang="en-US" dirty="0"/>
              <a:t>Handles all pervious edges cases!</a:t>
            </a:r>
          </a:p>
          <a:p>
            <a:r>
              <a:rPr lang="en-US" dirty="0"/>
              <a:t>Straightforward addition to a rasterizer.</a:t>
            </a:r>
          </a:p>
          <a:p>
            <a:r>
              <a:rPr lang="en-US" dirty="0"/>
              <a:t>Speed! Fast to accept or reject new pixels!</a:t>
            </a:r>
          </a:p>
          <a:p>
            <a:r>
              <a:rPr lang="en-US" dirty="0"/>
              <a:t>Did I mention </a:t>
            </a:r>
            <a:r>
              <a:rPr lang="en-US" b="1" dirty="0">
                <a:solidFill>
                  <a:srgbClr val="FF0000"/>
                </a:solidFill>
              </a:rPr>
              <a:t>not sorting </a:t>
            </a:r>
            <a:r>
              <a:rPr lang="en-US" dirty="0"/>
              <a:t>your primitives!?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memory. (One depth per pixel)</a:t>
            </a:r>
          </a:p>
          <a:p>
            <a:r>
              <a:rPr lang="en-US" dirty="0"/>
              <a:t>Depth Buffer must be cleared every frame.</a:t>
            </a:r>
          </a:p>
          <a:p>
            <a:r>
              <a:rPr lang="en-US" dirty="0"/>
              <a:t>Only works on opaque geometry.</a:t>
            </a:r>
          </a:p>
          <a:p>
            <a:r>
              <a:rPr lang="en-US" dirty="0"/>
              <a:t>Transparent objects must still be Z sorted.</a:t>
            </a:r>
          </a:p>
        </p:txBody>
      </p:sp>
    </p:spTree>
    <p:extLst>
      <p:ext uri="{BB962C8B-B14F-4D97-AF65-F5344CB8AC3E}">
        <p14:creationId xmlns:p14="http://schemas.microsoft.com/office/powerpoint/2010/main" val="36767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Buffer Visualized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40687" y="2438399"/>
            <a:ext cx="5199091" cy="3011056"/>
          </a:xfrm>
          <a:prstGeom prst="rect">
            <a:avLst/>
          </a:prstGeom>
          <a:ln w="12700" cap="sq">
            <a:headEnd type="none" w="sm" len="sm"/>
            <a:tailEnd type="none" w="sm" len="sm"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11" y="2438399"/>
            <a:ext cx="5199091" cy="30110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1484311" y="5449455"/>
            <a:ext cx="519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Buffer X8R8G8B8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0686" y="5477042"/>
            <a:ext cx="519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Buffer Float32</a:t>
            </a:r>
          </a:p>
        </p:txBody>
      </p:sp>
    </p:spTree>
    <p:extLst>
      <p:ext uri="{BB962C8B-B14F-4D97-AF65-F5344CB8AC3E}">
        <p14:creationId xmlns:p14="http://schemas.microsoft.com/office/powerpoint/2010/main" val="155872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Z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28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Allocate a buffer of floating point information the same size as your frame buffer. This will be your “Z Buffer” </a:t>
            </a:r>
            <a:r>
              <a:rPr lang="en-US" dirty="0" err="1"/>
              <a:t>a.k.a</a:t>
            </a:r>
            <a:r>
              <a:rPr lang="en-US" dirty="0"/>
              <a:t> “Depth Buffer”.</a:t>
            </a:r>
          </a:p>
          <a:p>
            <a:pPr lvl="1"/>
            <a:r>
              <a:rPr lang="en-US" dirty="0"/>
              <a:t>Each float represents the current Z of the matching pixel on the screen.</a:t>
            </a:r>
          </a:p>
          <a:p>
            <a:r>
              <a:rPr lang="en-US" dirty="0"/>
              <a:t>Step 2: During </a:t>
            </a:r>
            <a:r>
              <a:rPr lang="en-US" dirty="0" err="1"/>
              <a:t>rasterization</a:t>
            </a:r>
            <a:r>
              <a:rPr lang="en-US" dirty="0"/>
              <a:t> compute the interpolated Z for any new pixel you wish to draw to the screen. (Linear for Lines, Barycentric for Triangles)</a:t>
            </a:r>
          </a:p>
          <a:p>
            <a:pPr lvl="1"/>
            <a:r>
              <a:rPr lang="en-US" dirty="0"/>
              <a:t>Now we actually have a use for those Z coordinates!</a:t>
            </a:r>
          </a:p>
          <a:p>
            <a:r>
              <a:rPr lang="en-US" dirty="0"/>
              <a:t>Step 3: Compare the “new depth” to the “existing depth” of the overlapping pixel that is currently stored in the “Z Buffer”.</a:t>
            </a:r>
          </a:p>
          <a:p>
            <a:pPr lvl="1"/>
            <a:r>
              <a:rPr lang="en-US" dirty="0"/>
              <a:t>You can modify your “Plot Pixel” pixel function to accept a depth value.</a:t>
            </a:r>
          </a:p>
          <a:p>
            <a:r>
              <a:rPr lang="en-US" dirty="0"/>
              <a:t>Step 4: If the new pixel is closer than the old one then keep it. Otherwise reject it!</a:t>
            </a:r>
          </a:p>
          <a:p>
            <a:pPr lvl="1"/>
            <a:r>
              <a:rPr lang="en-US" dirty="0"/>
              <a:t>Don’t forget to Clear the Z buffer before every new frame! (Hmm… clear it to what?)    </a:t>
            </a:r>
          </a:p>
        </p:txBody>
      </p:sp>
    </p:spTree>
    <p:extLst>
      <p:ext uri="{BB962C8B-B14F-4D97-AF65-F5344CB8AC3E}">
        <p14:creationId xmlns:p14="http://schemas.microsoft.com/office/powerpoint/2010/main" val="202186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5819</TotalTime>
  <Words>982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Parallax</vt:lpstr>
      <vt:lpstr>Computer Graphics</vt:lpstr>
      <vt:lpstr>Sorting Primitive Data</vt:lpstr>
      <vt:lpstr>The Painter’s Algorithm</vt:lpstr>
      <vt:lpstr>Sorting your primitives by distance</vt:lpstr>
      <vt:lpstr>The Painter’s Algorithm: Edge Cases</vt:lpstr>
      <vt:lpstr>The Z Buffer Algorithm</vt:lpstr>
      <vt:lpstr>Sorting your pixels by depth</vt:lpstr>
      <vt:lpstr>Z Buffer Visualized</vt:lpstr>
      <vt:lpstr>Implementing a Z Buffer</vt:lpstr>
      <vt:lpstr>Types of Depth Buffers</vt:lpstr>
      <vt:lpstr>Texture Mapping</vt:lpstr>
      <vt:lpstr>Texture Coordinates</vt:lpstr>
      <vt:lpstr>UV Data &amp; Triangles</vt:lpstr>
      <vt:lpstr>Rasterization: Finding the “Texel” of a Pixel</vt:lpstr>
      <vt:lpstr>Implementing 2D Texturing for Triangles</vt:lpstr>
      <vt:lpstr>Pixel Shaders: Texturing Pipeline</vt:lpstr>
      <vt:lpstr>Recap: For Lab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433</cp:revision>
  <dcterms:created xsi:type="dcterms:W3CDTF">2014-10-08T17:14:56Z</dcterms:created>
  <dcterms:modified xsi:type="dcterms:W3CDTF">2018-07-17T16:46:34Z</dcterms:modified>
</cp:coreProperties>
</file>