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6" r:id="rId29"/>
    <p:sldId id="287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0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034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035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BEB7B-1512-4CEC-9C21-B24E882F9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83851-B7C6-43CC-8425-B751EAAC6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DFCFC-45AD-4220-A572-718F8A401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A767-1D3F-4AA1-BDCF-DD4C06CFD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C7B67-DC4D-44E1-8328-2962CC912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2B9EB-F600-43F7-8C42-453C2CAA3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EE334-6263-4C2B-9F14-855BB08A4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F5177-0F0A-43AE-B3B6-AD355B569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86819-EBA8-4D6B-85DA-E3662AE6B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4ED99-CEEE-4171-BE65-D3912D916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FD237-B2BD-4C2A-85FF-D22425254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3379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79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79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79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79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4010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60A0DA44-F71D-4054-A778-45A083B24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4011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12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13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14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736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Singly Linked Lists</a:t>
            </a:r>
            <a:br>
              <a:rPr lang="en-US" smtClean="0">
                <a:latin typeface="Microsoft Sans Serif" pitchFamily="34" charset="0"/>
              </a:rPr>
            </a:br>
            <a:r>
              <a:rPr lang="en-US" smtClean="0">
                <a:latin typeface="Microsoft Sans Serif" pitchFamily="34" charset="0"/>
              </a:rPr>
              <a:t>and Iterators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4038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Tahoma" charset="0"/>
              </a:rPr>
              <a:t>- Data Structures -</a:t>
            </a:r>
            <a:endParaRPr lang="en-US" sz="2000" b="1" smtClean="0">
              <a:latin typeface="Tahoma" charset="0"/>
            </a:endParaRPr>
          </a:p>
          <a:p>
            <a:pPr eaLnBrk="1" hangingPunct="1">
              <a:defRPr/>
            </a:pPr>
            <a:r>
              <a:rPr lang="en-US" sz="2000" smtClean="0">
                <a:latin typeface="Tahoma" charset="0"/>
              </a:rPr>
              <a:t>Lecture</a:t>
            </a:r>
            <a:r>
              <a:rPr lang="en-US" sz="2000" b="1" smtClean="0">
                <a:latin typeface="Tahoma" charset="0"/>
              </a:rPr>
              <a:t> 3</a:t>
            </a:r>
            <a:endParaRPr lang="en-US" smtClean="0">
              <a:latin typeface="Tahoma" charset="0"/>
            </a:endParaRPr>
          </a:p>
        </p:txBody>
      </p:sp>
      <p:pic>
        <p:nvPicPr>
          <p:cNvPr id="3076" name="Picture 5" descr="universityBANNER_86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638800"/>
            <a:ext cx="2686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Some Common and Uncommon Linked List Code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914400" y="22098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Node *n = new Node;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419600" y="1981200"/>
            <a:ext cx="1524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886200" y="1981200"/>
            <a:ext cx="5334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chemeClr val="bg2"/>
              </a:solidFill>
              <a:latin typeface="Lucida Console" pitchFamily="49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343400" y="2819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 flipV="1">
            <a:off x="4114800" y="2514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Some Common and Uncommon Linked List Code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914400" y="32766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n-&gt;next = new Node;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4572000" y="3352800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419600" y="3124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886200" y="3124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chemeClr val="bg2"/>
              </a:solidFill>
              <a:latin typeface="Lucida Console" pitchFamily="49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486400" y="3124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chemeClr val="bg2"/>
              </a:solidFill>
              <a:latin typeface="Lucida Console" pitchFamily="49" charset="0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914400" y="22098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Node *n = new Node;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4419600" y="20574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chemeClr val="bg2"/>
              </a:solidFill>
              <a:latin typeface="Lucida Console" pitchFamily="49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4196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 flipV="1">
            <a:off x="4191000" y="2590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419600" y="3733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 flipV="1">
            <a:off x="41910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14400" y="32766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n-&gt;next = new Node;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419600" y="3124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886200" y="3124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14400" y="22098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Node *n = new Node;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419600" y="20574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4196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 flipV="1">
            <a:off x="4191000" y="2590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419600" y="3733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 flipV="1">
            <a:off x="41910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Some Common and Uncommon Linked List Code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85800" y="43434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n-&gt;next-&gt;next = NULL;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572000" y="449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419600" y="4267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3886200" y="4267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4419600" y="4876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 flipV="1">
            <a:off x="4191000" y="4800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5486400" y="4267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953000" y="4267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5638800" y="4495800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60198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5486400" y="3124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45720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914400" y="32766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n-&gt;next = new Node;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419600" y="3124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886200" y="3124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914400" y="22098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Node *n = new Node;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20574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4196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 flipV="1">
            <a:off x="4191000" y="2590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419600" y="3733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 flipV="1">
            <a:off x="41910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Sans Serif" pitchFamily="34" charset="0"/>
              </a:rPr>
              <a:t>Some Common (and Uncommon) Linked List Code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685800" y="43434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n-&gt;next-&gt;next = NULL;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4572000" y="449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4419600" y="4267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886200" y="4267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419600" y="4876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H="1" flipV="1">
            <a:off x="4191000" y="4800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486400" y="4267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953000" y="4267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5638800" y="449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60198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5486400" y="3124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45720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685800" y="54864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n-&gt;next = new Node;</a:t>
            </a: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4572000" y="5638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4419600" y="5410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5410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4419600" y="601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 flipV="1">
            <a:off x="4191000" y="5943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486400" y="5410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4953000" y="5410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5638800" y="563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6019800" y="5410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5486400" y="6172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4953000" y="6172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5943600" y="62484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// #!&amp;*%*!!!</a:t>
            </a: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6248400" y="1905000"/>
            <a:ext cx="252571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800" b="1"/>
              <a:t> (Ex) C Style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 b="1"/>
              <a:t>  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Singly Linked List Algorithms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AddHead </a:t>
            </a:r>
            <a:r>
              <a:rPr lang="en-US" sz="2000" smtClean="0"/>
              <a:t>(append to the head) O(1)</a:t>
            </a:r>
          </a:p>
          <a:p>
            <a:pPr eaLnBrk="1" hangingPunct="1">
              <a:defRPr/>
            </a:pPr>
            <a:r>
              <a:rPr lang="en-US" smtClean="0"/>
              <a:t>AddTail </a:t>
            </a:r>
            <a:r>
              <a:rPr lang="en-US" sz="2000" smtClean="0"/>
              <a:t>(W/O tail O(N), With Tail O(1))</a:t>
            </a:r>
          </a:p>
          <a:p>
            <a:pPr eaLnBrk="1" hangingPunct="1">
              <a:defRPr/>
            </a:pPr>
            <a:r>
              <a:rPr lang="en-US" smtClean="0"/>
              <a:t>Clear </a:t>
            </a:r>
            <a:r>
              <a:rPr lang="en-US" sz="2000" smtClean="0"/>
              <a:t>O(N)</a:t>
            </a:r>
          </a:p>
          <a:p>
            <a:pPr eaLnBrk="1" hangingPunct="1">
              <a:defRPr/>
            </a:pPr>
            <a:r>
              <a:rPr lang="en-US" smtClean="0"/>
              <a:t>SeqSearch </a:t>
            </a:r>
            <a:r>
              <a:rPr lang="en-US" sz="2000" smtClean="0"/>
              <a:t>O(N)</a:t>
            </a:r>
          </a:p>
          <a:p>
            <a:pPr eaLnBrk="1" hangingPunct="1">
              <a:defRPr/>
            </a:pPr>
            <a:r>
              <a:rPr lang="en-US" smtClean="0"/>
              <a:t>Insert </a:t>
            </a:r>
            <a:r>
              <a:rPr lang="en-US" sz="2000" smtClean="0"/>
              <a:t>O(1)</a:t>
            </a:r>
            <a:endParaRPr lang="en-US" smtClean="0"/>
          </a:p>
          <a:p>
            <a:pPr eaLnBrk="1" hangingPunct="1">
              <a:defRPr/>
            </a:pPr>
            <a:r>
              <a:rPr lang="en-US" smtClean="0"/>
              <a:t>Remove </a:t>
            </a:r>
            <a:r>
              <a:rPr lang="en-US" sz="2000" smtClean="0"/>
              <a:t>O(1)</a:t>
            </a:r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AddHead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Allocate a new node and connect it to the head</a:t>
            </a:r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0668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5240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676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5814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447800" y="3657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 flipV="1">
            <a:off x="1295400" y="3505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1905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23622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514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27432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32004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33528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16002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7526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3657600" y="419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524000" y="4800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 flipV="1">
            <a:off x="13716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1981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24384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5908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2819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32766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34290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286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6858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609600" y="4800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H="1" flipV="1">
            <a:off x="4572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12192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16764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18288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3733800" y="5410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1600200" y="601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 flipH="1" flipV="1">
            <a:off x="1447800" y="5867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20574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25146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>
            <a:off x="26670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28956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33528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35052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3048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8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7620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685800" y="601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7455" name="Line 47"/>
          <p:cNvSpPr>
            <a:spLocks noChangeShapeType="1"/>
          </p:cNvSpPr>
          <p:nvPr/>
        </p:nvSpPr>
        <p:spPr bwMode="auto">
          <a:xfrm flipH="1" flipV="1">
            <a:off x="533400" y="5867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7457" name="Rectangle 49"/>
          <p:cNvSpPr>
            <a:spLocks noChangeArrowheads="1"/>
          </p:cNvSpPr>
          <p:nvPr/>
        </p:nvSpPr>
        <p:spPr bwMode="auto">
          <a:xfrm>
            <a:off x="60960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8" name="Line 50"/>
          <p:cNvSpPr>
            <a:spLocks noChangeShapeType="1"/>
          </p:cNvSpPr>
          <p:nvPr/>
        </p:nvSpPr>
        <p:spPr bwMode="auto">
          <a:xfrm>
            <a:off x="6248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81534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7460" name="Text Box 52"/>
          <p:cNvSpPr txBox="1">
            <a:spLocks noChangeArrowheads="1"/>
          </p:cNvSpPr>
          <p:nvPr/>
        </p:nvSpPr>
        <p:spPr bwMode="auto">
          <a:xfrm>
            <a:off x="6019800" y="3657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 flipH="1" flipV="1">
            <a:off x="5867400" y="3505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6477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69342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4" name="Line 56"/>
          <p:cNvSpPr>
            <a:spLocks noChangeShapeType="1"/>
          </p:cNvSpPr>
          <p:nvPr/>
        </p:nvSpPr>
        <p:spPr bwMode="auto">
          <a:xfrm>
            <a:off x="7086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65" name="Rectangle 57"/>
          <p:cNvSpPr>
            <a:spLocks noChangeArrowheads="1"/>
          </p:cNvSpPr>
          <p:nvPr/>
        </p:nvSpPr>
        <p:spPr bwMode="auto">
          <a:xfrm>
            <a:off x="73152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7466" name="Rectangle 58"/>
          <p:cNvSpPr>
            <a:spLocks noChangeArrowheads="1"/>
          </p:cNvSpPr>
          <p:nvPr/>
        </p:nvSpPr>
        <p:spPr bwMode="auto">
          <a:xfrm>
            <a:off x="77724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7" name="Line 59"/>
          <p:cNvSpPr>
            <a:spLocks noChangeShapeType="1"/>
          </p:cNvSpPr>
          <p:nvPr/>
        </p:nvSpPr>
        <p:spPr bwMode="auto">
          <a:xfrm>
            <a:off x="79248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68" name="Rectangle 60"/>
          <p:cNvSpPr>
            <a:spLocks noChangeArrowheads="1"/>
          </p:cNvSpPr>
          <p:nvPr/>
        </p:nvSpPr>
        <p:spPr bwMode="auto">
          <a:xfrm>
            <a:off x="4800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8</a:t>
            </a:r>
          </a:p>
        </p:txBody>
      </p:sp>
      <p:sp>
        <p:nvSpPr>
          <p:cNvPr id="17469" name="Rectangle 61"/>
          <p:cNvSpPr>
            <a:spLocks noChangeArrowheads="1"/>
          </p:cNvSpPr>
          <p:nvPr/>
        </p:nvSpPr>
        <p:spPr bwMode="auto">
          <a:xfrm>
            <a:off x="52578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70" name="Text Box 62"/>
          <p:cNvSpPr txBox="1">
            <a:spLocks noChangeArrowheads="1"/>
          </p:cNvSpPr>
          <p:nvPr/>
        </p:nvSpPr>
        <p:spPr bwMode="auto">
          <a:xfrm>
            <a:off x="5181600" y="3657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H="1" flipV="1">
            <a:off x="5029200" y="3505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4419600" y="2971800"/>
            <a:ext cx="0" cy="3581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73" name="Line 65"/>
          <p:cNvSpPr>
            <a:spLocks noChangeShapeType="1"/>
          </p:cNvSpPr>
          <p:nvPr/>
        </p:nvSpPr>
        <p:spPr bwMode="auto">
          <a:xfrm>
            <a:off x="54102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74" name="Rectangle 66"/>
          <p:cNvSpPr>
            <a:spLocks noChangeArrowheads="1"/>
          </p:cNvSpPr>
          <p:nvPr/>
        </p:nvSpPr>
        <p:spPr bwMode="auto">
          <a:xfrm>
            <a:off x="56388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7475" name="Rectangle 67"/>
          <p:cNvSpPr>
            <a:spLocks noChangeArrowheads="1"/>
          </p:cNvSpPr>
          <p:nvPr/>
        </p:nvSpPr>
        <p:spPr bwMode="auto">
          <a:xfrm>
            <a:off x="60960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76" name="Line 68"/>
          <p:cNvSpPr>
            <a:spLocks noChangeShapeType="1"/>
          </p:cNvSpPr>
          <p:nvPr/>
        </p:nvSpPr>
        <p:spPr bwMode="auto">
          <a:xfrm>
            <a:off x="62484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77" name="Text Box 69"/>
          <p:cNvSpPr txBox="1">
            <a:spLocks noChangeArrowheads="1"/>
          </p:cNvSpPr>
          <p:nvPr/>
        </p:nvSpPr>
        <p:spPr bwMode="auto">
          <a:xfrm>
            <a:off x="8153400" y="419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7478" name="Text Box 70"/>
          <p:cNvSpPr txBox="1">
            <a:spLocks noChangeArrowheads="1"/>
          </p:cNvSpPr>
          <p:nvPr/>
        </p:nvSpPr>
        <p:spPr bwMode="auto">
          <a:xfrm>
            <a:off x="5105400" y="4876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7479" name="Line 71"/>
          <p:cNvSpPr>
            <a:spLocks noChangeShapeType="1"/>
          </p:cNvSpPr>
          <p:nvPr/>
        </p:nvSpPr>
        <p:spPr bwMode="auto">
          <a:xfrm flipH="1" flipV="1">
            <a:off x="50292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80" name="Rectangle 72"/>
          <p:cNvSpPr>
            <a:spLocks noChangeArrowheads="1"/>
          </p:cNvSpPr>
          <p:nvPr/>
        </p:nvSpPr>
        <p:spPr bwMode="auto">
          <a:xfrm>
            <a:off x="64770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7481" name="Rectangle 73"/>
          <p:cNvSpPr>
            <a:spLocks noChangeArrowheads="1"/>
          </p:cNvSpPr>
          <p:nvPr/>
        </p:nvSpPr>
        <p:spPr bwMode="auto">
          <a:xfrm>
            <a:off x="69342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2" name="Line 74"/>
          <p:cNvSpPr>
            <a:spLocks noChangeShapeType="1"/>
          </p:cNvSpPr>
          <p:nvPr/>
        </p:nvSpPr>
        <p:spPr bwMode="auto">
          <a:xfrm>
            <a:off x="70866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83" name="Rectangle 75"/>
          <p:cNvSpPr>
            <a:spLocks noChangeArrowheads="1"/>
          </p:cNvSpPr>
          <p:nvPr/>
        </p:nvSpPr>
        <p:spPr bwMode="auto">
          <a:xfrm>
            <a:off x="7315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7484" name="Rectangle 76"/>
          <p:cNvSpPr>
            <a:spLocks noChangeArrowheads="1"/>
          </p:cNvSpPr>
          <p:nvPr/>
        </p:nvSpPr>
        <p:spPr bwMode="auto">
          <a:xfrm>
            <a:off x="77724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5" name="Line 77"/>
          <p:cNvSpPr>
            <a:spLocks noChangeShapeType="1"/>
          </p:cNvSpPr>
          <p:nvPr/>
        </p:nvSpPr>
        <p:spPr bwMode="auto">
          <a:xfrm>
            <a:off x="79248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86" name="Rectangle 78"/>
          <p:cNvSpPr>
            <a:spLocks noChangeArrowheads="1"/>
          </p:cNvSpPr>
          <p:nvPr/>
        </p:nvSpPr>
        <p:spPr bwMode="auto">
          <a:xfrm>
            <a:off x="48006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8</a:t>
            </a:r>
          </a:p>
        </p:txBody>
      </p:sp>
      <p:sp>
        <p:nvSpPr>
          <p:cNvPr id="17487" name="Rectangle 79"/>
          <p:cNvSpPr>
            <a:spLocks noChangeArrowheads="1"/>
          </p:cNvSpPr>
          <p:nvPr/>
        </p:nvSpPr>
        <p:spPr bwMode="auto">
          <a:xfrm>
            <a:off x="52578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8" name="Text Box 80"/>
          <p:cNvSpPr txBox="1">
            <a:spLocks noChangeArrowheads="1"/>
          </p:cNvSpPr>
          <p:nvPr/>
        </p:nvSpPr>
        <p:spPr bwMode="auto">
          <a:xfrm>
            <a:off x="4419600" y="4876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7489" name="Line 81"/>
          <p:cNvSpPr>
            <a:spLocks noChangeShapeType="1"/>
          </p:cNvSpPr>
          <p:nvPr/>
        </p:nvSpPr>
        <p:spPr bwMode="auto">
          <a:xfrm flipV="1">
            <a:off x="48006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>
            <a:off x="54102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91" name="Rectangle 83"/>
          <p:cNvSpPr>
            <a:spLocks noChangeArrowheads="1"/>
          </p:cNvSpPr>
          <p:nvPr/>
        </p:nvSpPr>
        <p:spPr bwMode="auto">
          <a:xfrm>
            <a:off x="56388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7492" name="Rectangle 84"/>
          <p:cNvSpPr>
            <a:spLocks noChangeArrowheads="1"/>
          </p:cNvSpPr>
          <p:nvPr/>
        </p:nvSpPr>
        <p:spPr bwMode="auto">
          <a:xfrm>
            <a:off x="60960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93" name="Line 85"/>
          <p:cNvSpPr>
            <a:spLocks noChangeShapeType="1"/>
          </p:cNvSpPr>
          <p:nvPr/>
        </p:nvSpPr>
        <p:spPr bwMode="auto">
          <a:xfrm>
            <a:off x="62484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94" name="Text Box 86"/>
          <p:cNvSpPr txBox="1">
            <a:spLocks noChangeArrowheads="1"/>
          </p:cNvSpPr>
          <p:nvPr/>
        </p:nvSpPr>
        <p:spPr bwMode="auto">
          <a:xfrm>
            <a:off x="8153400" y="5410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5105400" y="6096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7496" name="Line 88"/>
          <p:cNvSpPr>
            <a:spLocks noChangeShapeType="1"/>
          </p:cNvSpPr>
          <p:nvPr/>
        </p:nvSpPr>
        <p:spPr bwMode="auto">
          <a:xfrm flipH="1" flipV="1">
            <a:off x="5029200" y="5867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97" name="Rectangle 89"/>
          <p:cNvSpPr>
            <a:spLocks noChangeArrowheads="1"/>
          </p:cNvSpPr>
          <p:nvPr/>
        </p:nvSpPr>
        <p:spPr bwMode="auto">
          <a:xfrm>
            <a:off x="64770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7498" name="Rectangle 90"/>
          <p:cNvSpPr>
            <a:spLocks noChangeArrowheads="1"/>
          </p:cNvSpPr>
          <p:nvPr/>
        </p:nvSpPr>
        <p:spPr bwMode="auto">
          <a:xfrm>
            <a:off x="69342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99" name="Line 91"/>
          <p:cNvSpPr>
            <a:spLocks noChangeShapeType="1"/>
          </p:cNvSpPr>
          <p:nvPr/>
        </p:nvSpPr>
        <p:spPr bwMode="auto">
          <a:xfrm>
            <a:off x="70866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00" name="Rectangle 92"/>
          <p:cNvSpPr>
            <a:spLocks noChangeArrowheads="1"/>
          </p:cNvSpPr>
          <p:nvPr/>
        </p:nvSpPr>
        <p:spPr bwMode="auto">
          <a:xfrm>
            <a:off x="73152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7501" name="Rectangle 93"/>
          <p:cNvSpPr>
            <a:spLocks noChangeArrowheads="1"/>
          </p:cNvSpPr>
          <p:nvPr/>
        </p:nvSpPr>
        <p:spPr bwMode="auto">
          <a:xfrm>
            <a:off x="77724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02" name="Line 94"/>
          <p:cNvSpPr>
            <a:spLocks noChangeShapeType="1"/>
          </p:cNvSpPr>
          <p:nvPr/>
        </p:nvSpPr>
        <p:spPr bwMode="auto">
          <a:xfrm>
            <a:off x="79248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03" name="Rectangle 95"/>
          <p:cNvSpPr>
            <a:spLocks noChangeArrowheads="1"/>
          </p:cNvSpPr>
          <p:nvPr/>
        </p:nvSpPr>
        <p:spPr bwMode="auto">
          <a:xfrm>
            <a:off x="48006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8</a:t>
            </a:r>
          </a:p>
        </p:txBody>
      </p:sp>
      <p:sp>
        <p:nvSpPr>
          <p:cNvPr id="17504" name="Rectangle 96"/>
          <p:cNvSpPr>
            <a:spLocks noChangeArrowheads="1"/>
          </p:cNvSpPr>
          <p:nvPr/>
        </p:nvSpPr>
        <p:spPr bwMode="auto">
          <a:xfrm>
            <a:off x="52578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05" name="Line 97"/>
          <p:cNvSpPr>
            <a:spLocks noChangeShapeType="1"/>
          </p:cNvSpPr>
          <p:nvPr/>
        </p:nvSpPr>
        <p:spPr bwMode="auto">
          <a:xfrm>
            <a:off x="54102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06" name="Line 98"/>
          <p:cNvSpPr>
            <a:spLocks noChangeShapeType="1"/>
          </p:cNvSpPr>
          <p:nvPr/>
        </p:nvSpPr>
        <p:spPr bwMode="auto">
          <a:xfrm>
            <a:off x="0" y="4114800"/>
            <a:ext cx="441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507" name="Line 99"/>
          <p:cNvSpPr>
            <a:spLocks noChangeShapeType="1"/>
          </p:cNvSpPr>
          <p:nvPr/>
        </p:nvSpPr>
        <p:spPr bwMode="auto">
          <a:xfrm>
            <a:off x="4419600" y="4114800"/>
            <a:ext cx="472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508" name="Line 100"/>
          <p:cNvSpPr>
            <a:spLocks noChangeShapeType="1"/>
          </p:cNvSpPr>
          <p:nvPr/>
        </p:nvSpPr>
        <p:spPr bwMode="auto">
          <a:xfrm>
            <a:off x="0" y="29718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509" name="Line 101"/>
          <p:cNvSpPr>
            <a:spLocks noChangeShapeType="1"/>
          </p:cNvSpPr>
          <p:nvPr/>
        </p:nvSpPr>
        <p:spPr bwMode="auto">
          <a:xfrm>
            <a:off x="0" y="53340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510" name="Line 102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Clear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Continually delete the head node until the list is empty</a:t>
            </a:r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0668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5240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676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5814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447800" y="3657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 flipV="1">
            <a:off x="1295400" y="3505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905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3622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514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7432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32004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33528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16002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17526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657600" y="419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524000" y="4800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H="1" flipV="1">
            <a:off x="13716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1981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24384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25908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2819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32766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34290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609600" y="4800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V="1">
            <a:off x="11430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12192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16764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18288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3733800" y="5410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2362200" y="601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H="1" flipV="1">
            <a:off x="2209800" y="5867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20574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25146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>
            <a:off x="26670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28956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33528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>
            <a:off x="35052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685800" y="601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 flipV="1">
            <a:off x="1143000" y="5867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4419600" y="2971800"/>
            <a:ext cx="0" cy="3581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0" y="4114800"/>
            <a:ext cx="441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4419600" y="4114800"/>
            <a:ext cx="472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Line 47"/>
          <p:cNvSpPr>
            <a:spLocks noChangeShapeType="1"/>
          </p:cNvSpPr>
          <p:nvPr/>
        </p:nvSpPr>
        <p:spPr bwMode="auto">
          <a:xfrm>
            <a:off x="0" y="29718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0" name="Line 48"/>
          <p:cNvSpPr>
            <a:spLocks noChangeShapeType="1"/>
          </p:cNvSpPr>
          <p:nvPr/>
        </p:nvSpPr>
        <p:spPr bwMode="auto">
          <a:xfrm>
            <a:off x="0" y="53340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76962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8483" name="Text Box 51"/>
          <p:cNvSpPr txBox="1">
            <a:spLocks noChangeArrowheads="1"/>
          </p:cNvSpPr>
          <p:nvPr/>
        </p:nvSpPr>
        <p:spPr bwMode="auto">
          <a:xfrm>
            <a:off x="6324600" y="3657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8484" name="Line 52"/>
          <p:cNvSpPr>
            <a:spLocks noChangeShapeType="1"/>
          </p:cNvSpPr>
          <p:nvPr/>
        </p:nvSpPr>
        <p:spPr bwMode="auto">
          <a:xfrm flipH="1" flipV="1">
            <a:off x="6172200" y="3505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5" name="Rectangle 53"/>
          <p:cNvSpPr>
            <a:spLocks noChangeArrowheads="1"/>
          </p:cNvSpPr>
          <p:nvPr/>
        </p:nvSpPr>
        <p:spPr bwMode="auto">
          <a:xfrm>
            <a:off x="60198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8486" name="Rectangle 54"/>
          <p:cNvSpPr>
            <a:spLocks noChangeArrowheads="1"/>
          </p:cNvSpPr>
          <p:nvPr/>
        </p:nvSpPr>
        <p:spPr bwMode="auto">
          <a:xfrm>
            <a:off x="64770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7" name="Line 55"/>
          <p:cNvSpPr>
            <a:spLocks noChangeShapeType="1"/>
          </p:cNvSpPr>
          <p:nvPr/>
        </p:nvSpPr>
        <p:spPr bwMode="auto">
          <a:xfrm>
            <a:off x="6629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6858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8489" name="Rectangle 57"/>
          <p:cNvSpPr>
            <a:spLocks noChangeArrowheads="1"/>
          </p:cNvSpPr>
          <p:nvPr/>
        </p:nvSpPr>
        <p:spPr bwMode="auto">
          <a:xfrm>
            <a:off x="73152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0" name="Line 58"/>
          <p:cNvSpPr>
            <a:spLocks noChangeShapeType="1"/>
          </p:cNvSpPr>
          <p:nvPr/>
        </p:nvSpPr>
        <p:spPr bwMode="auto">
          <a:xfrm>
            <a:off x="7467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1" name="Text Box 59"/>
          <p:cNvSpPr txBox="1">
            <a:spLocks noChangeArrowheads="1"/>
          </p:cNvSpPr>
          <p:nvPr/>
        </p:nvSpPr>
        <p:spPr bwMode="auto">
          <a:xfrm>
            <a:off x="4648200" y="3657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8492" name="Line 60"/>
          <p:cNvSpPr>
            <a:spLocks noChangeShapeType="1"/>
          </p:cNvSpPr>
          <p:nvPr/>
        </p:nvSpPr>
        <p:spPr bwMode="auto">
          <a:xfrm flipV="1">
            <a:off x="5105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3" name="Text Box 61"/>
          <p:cNvSpPr txBox="1">
            <a:spLocks noChangeArrowheads="1"/>
          </p:cNvSpPr>
          <p:nvPr/>
        </p:nvSpPr>
        <p:spPr bwMode="auto">
          <a:xfrm>
            <a:off x="6248400" y="601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8494" name="Line 62"/>
          <p:cNvSpPr>
            <a:spLocks noChangeShapeType="1"/>
          </p:cNvSpPr>
          <p:nvPr/>
        </p:nvSpPr>
        <p:spPr bwMode="auto">
          <a:xfrm flipH="1" flipV="1">
            <a:off x="6096000" y="5867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5" name="Text Box 63"/>
          <p:cNvSpPr txBox="1">
            <a:spLocks noChangeArrowheads="1"/>
          </p:cNvSpPr>
          <p:nvPr/>
        </p:nvSpPr>
        <p:spPr bwMode="auto">
          <a:xfrm>
            <a:off x="5943600" y="5486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6400800" y="4267200"/>
            <a:ext cx="762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Remove (First Version)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</a:t>
            </a:r>
            <a:r>
              <a:rPr lang="en-US" sz="1800" smtClean="0"/>
              <a:t>Walk list with prev and cur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== v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then found,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delete the cur and reconnect the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hits NULL exit</a:t>
            </a:r>
          </a:p>
          <a:p>
            <a:pPr eaLnBrk="1" hangingPunct="1">
              <a:defRPr/>
            </a:pPr>
            <a:endParaRPr lang="en-US" sz="18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752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209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362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7818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1336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 flipV="1">
            <a:off x="19812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752600" y="541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1828800" y="4876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590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30480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2004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4290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8862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0386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47244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48768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51054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55626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5715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6400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6553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762000" y="541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V="1">
            <a:off x="990600" y="4953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990600" y="4495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7239000" y="5486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Remove (First Version)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</a:t>
            </a:r>
            <a:r>
              <a:rPr lang="en-US" sz="1800" smtClean="0"/>
              <a:t>Walk list with prev and cur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== v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then found,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delete the cur and reconnect the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hits NULL exit</a:t>
            </a:r>
          </a:p>
          <a:p>
            <a:pPr eaLnBrk="1" hangingPunct="1">
              <a:defRPr/>
            </a:pPr>
            <a:endParaRPr lang="en-US" sz="18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752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209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362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7818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1336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 flipV="1">
            <a:off x="19812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7432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2895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590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30480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32004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4290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38862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40386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47244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48768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51054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55626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5715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6400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6553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16002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V="1">
            <a:off x="1828800" y="4876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7239000" y="5486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Remove (First Version)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</a:t>
            </a:r>
            <a:r>
              <a:rPr lang="en-US" sz="1800" smtClean="0"/>
              <a:t>Walk list with prev and cur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== v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then found,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delete the cur and reconnect the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hits NULL exit</a:t>
            </a:r>
          </a:p>
          <a:p>
            <a:pPr eaLnBrk="1" hangingPunct="1">
              <a:defRPr/>
            </a:pPr>
            <a:endParaRPr lang="en-US" sz="18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52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209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362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7818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1336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 flipV="1">
            <a:off x="19812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590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0480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2004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34290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38862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40386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47244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48768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51054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5626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5715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6400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6553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7239000" y="5486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v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34290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V="1">
            <a:off x="3657600" y="4876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25908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 flipV="1">
            <a:off x="2819400" y="4876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Topics To Cover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Comparing Array with Linked List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Diagram Building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Core Review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Singly Linked List Algorithms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AddHead, Clear, FindAndRemove, SeqSearch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Singly Linked List Iterator Class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Insert and Remove (Iterator)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Remove (First Version)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sz="1800" dirty="0" smtClean="0"/>
              <a:t>Walk list with </a:t>
            </a:r>
            <a:r>
              <a:rPr lang="en-US" sz="1800" dirty="0" err="1" smtClean="0"/>
              <a:t>prev</a:t>
            </a:r>
            <a:r>
              <a:rPr lang="en-US" sz="1800" dirty="0" smtClean="0"/>
              <a:t> and cur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		If cur == v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			then found,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			reconnect the list and delete the cur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		if cur hits NULL exit</a:t>
            </a:r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752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209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362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7818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1336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 flipV="1">
            <a:off x="19812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590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0480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32004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34290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8862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40386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47244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48768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1054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55626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5715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6400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6553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7239000" y="5486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v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2672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V="1">
            <a:off x="4495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34290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 flipV="1">
            <a:off x="3657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Remove (First Version)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</a:t>
            </a:r>
            <a:r>
              <a:rPr lang="en-US" sz="1800" smtClean="0"/>
              <a:t>Walk list with prev and cur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== v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then found,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delete the cur and reconnect the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hits NULL exit</a:t>
            </a:r>
          </a:p>
          <a:p>
            <a:pPr eaLnBrk="1" hangingPunct="1">
              <a:defRPr/>
            </a:pPr>
            <a:endParaRPr lang="en-US" sz="18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752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209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362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818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1336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 flipV="1">
            <a:off x="19812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2590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0480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32004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34290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38862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7244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8768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51054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5626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5715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6400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6553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7239000" y="5486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v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42672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4495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34290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V="1">
            <a:off x="3657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4038600" y="46482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 flipV="1">
            <a:off x="4191000" y="434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>
            <a:off x="4191000" y="43434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4953000" y="4343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Remove (First Version)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</a:t>
            </a:r>
            <a:r>
              <a:rPr lang="en-US" sz="1800" smtClean="0"/>
              <a:t>Walk list with prev and cur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== v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then found,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delete the cur and reconnect the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hits NULL exit</a:t>
            </a:r>
          </a:p>
          <a:p>
            <a:pPr eaLnBrk="1" hangingPunct="1">
              <a:defRPr/>
            </a:pPr>
            <a:endParaRPr lang="en-US" sz="18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52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209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2362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7818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1336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 flipV="1">
            <a:off x="19812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90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0480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32004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4290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8862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1054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55626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5715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6400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6553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7239000" y="5486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v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2672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 flipV="1">
            <a:off x="4495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34290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V="1">
            <a:off x="3657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038600" y="46482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V="1">
            <a:off x="4191000" y="434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4191000" y="43434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4953000" y="4343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Singly Linked List</a:t>
            </a:r>
            <a:br>
              <a:rPr lang="en-US" smtClean="0">
                <a:latin typeface="Microsoft Sans Serif" pitchFamily="34" charset="0"/>
              </a:rPr>
            </a:br>
            <a:r>
              <a:rPr lang="en-US" smtClean="0">
                <a:latin typeface="Microsoft Sans Serif" pitchFamily="34" charset="0"/>
              </a:rPr>
              <a:t>Access Techniques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[ ] operator – access like an array</a:t>
            </a: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066800" y="2514600"/>
            <a:ext cx="7239000" cy="3668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Type &amp;operator [] (index)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Node *loc = head;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for (int i = 0; i &lt; index; ++i)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 loc = loc-&gt;next;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return loc-&gt;element;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b="1">
              <a:latin typeface="Lucida Console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// O(N</a:t>
            </a:r>
            <a:r>
              <a:rPr lang="en-US" b="1" baseline="30000">
                <a:latin typeface="Lucida Console" pitchFamily="49" charset="0"/>
              </a:rPr>
              <a:t>2</a:t>
            </a:r>
            <a:r>
              <a:rPr lang="en-US" b="1">
                <a:latin typeface="Lucida Console" pitchFamily="49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for (int j = 0; j &lt; N; ++j)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cout &lt;&lt; linkedList[j] &lt;&lt; ‘ ‘;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Singly Linked List</a:t>
            </a:r>
            <a:br>
              <a:rPr lang="en-US" smtClean="0">
                <a:latin typeface="Microsoft Sans Serif" pitchFamily="34" charset="0"/>
              </a:rPr>
            </a:br>
            <a:r>
              <a:rPr lang="en-US" smtClean="0">
                <a:latin typeface="Microsoft Sans Serif" pitchFamily="34" charset="0"/>
              </a:rPr>
              <a:t>Access Techniques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traverse () function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400" dirty="0" smtClean="0"/>
              <a:t>Node * direct access (walking the list manually)</a:t>
            </a:r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066800" y="2362200"/>
            <a:ext cx="7239000" cy="1687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void traverse (void (*function) (const Type &amp;v))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for (Node *i = head; i; i = i-&gt;next)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 function (i-&gt;element);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143000" y="4800600"/>
            <a:ext cx="7239000" cy="1357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b="1">
              <a:latin typeface="Lucida Console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for (Node *i = head; i; i = i-&gt;next)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// do whatever line of code you want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// per element in the linked list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Iterator Design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mtClean="0"/>
              <a:t>Encapsulated Node * with functions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Allows flexible Linked List access from inside of a class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begin () -&gt; set Node * to the start of the list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end () -&gt; test to see if Node * hit NULL yet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current () -&gt; return the item at the current index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++ -&gt; move the Node * ahead 1 node</a:t>
            </a:r>
            <a:endParaRPr lang="en-US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smtClean="0"/>
          </a:p>
          <a:p>
            <a:pPr eaLnBrk="1" hangingPunct="1">
              <a:lnSpc>
                <a:spcPct val="80000"/>
              </a:lnSpc>
              <a:defRPr/>
            </a:pPr>
            <a:endParaRPr lang="en-US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0668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6002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6764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5146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5908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4290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35052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3434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44196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2578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53340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1722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62484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6553200" y="2667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1066800" y="3505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 flipV="1">
            <a:off x="12954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19812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28956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38100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47244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6388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4191000" y="3505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iter</a:t>
            </a:r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 flipV="1">
            <a:off x="41148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5" name="Oval 27"/>
          <p:cNvSpPr>
            <a:spLocks noChangeArrowheads="1"/>
          </p:cNvSpPr>
          <p:nvPr/>
        </p:nvSpPr>
        <p:spPr bwMode="auto">
          <a:xfrm>
            <a:off x="4191000" y="3505200"/>
            <a:ext cx="533400" cy="381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Template classes with </a:t>
            </a:r>
            <a:br>
              <a:rPr lang="en-US" smtClean="0">
                <a:latin typeface="Microsoft Sans Serif" pitchFamily="34" charset="0"/>
              </a:rPr>
            </a:br>
            <a:r>
              <a:rPr lang="en-US" smtClean="0">
                <a:latin typeface="Microsoft Sans Serif" pitchFamily="34" charset="0"/>
              </a:rPr>
              <a:t>‘friend’-ship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62000" y="2057400"/>
            <a:ext cx="7848600" cy="4989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template &lt;typename Type&gt; class Iterator;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b="1">
              <a:latin typeface="Lucida Console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template &lt;typename Type&gt;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class LinkedList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friend class Iterator&lt;Type&gt;;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b="1">
              <a:latin typeface="Lucida Console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template &lt;typename Type&gt;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class Iterator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friend class LinkedList&lt;Type&gt;;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b="1">
              <a:latin typeface="Lucida Console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b="1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Final Iterator Design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000" b="1"/>
          </a:p>
          <a:p>
            <a:pPr marL="2057400" lvl="4" indent="-2286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 b="1" i="1"/>
          </a:p>
          <a:p>
            <a:pPr marL="1600200" lvl="3" indent="-228600" eaLnBrk="1" hangingPunct="1">
              <a:spcBef>
                <a:spcPct val="20000"/>
              </a:spcBef>
            </a:pPr>
            <a:r>
              <a:rPr lang="en-US" sz="1600" b="1"/>
              <a:t>	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4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000" b="1"/>
              <a:t>SLLIter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: store pointers to cur and prev in the iterator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: (allows insert and remove at an iterator position)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sz="20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000" b="1"/>
          </a:p>
          <a:p>
            <a:pPr marL="2057400" lvl="4" indent="-2286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 b="1" i="1"/>
          </a:p>
          <a:p>
            <a:pPr marL="1600200" lvl="3" indent="-228600" eaLnBrk="1" hangingPunct="1">
              <a:spcBef>
                <a:spcPct val="20000"/>
              </a:spcBef>
            </a:pPr>
            <a:r>
              <a:rPr lang="en-US" sz="1600" b="1"/>
              <a:t>	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4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905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3622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2514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4196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7432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2004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33528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35814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386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41910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438400" y="42672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870200" y="42672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2606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28702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 flipH="1" flipV="1">
            <a:off x="2108200" y="3505200"/>
            <a:ext cx="5334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 flipV="1">
            <a:off x="2870200" y="3505200"/>
            <a:ext cx="2286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Insert (Efficient Version)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000" b="1"/>
          </a:p>
          <a:p>
            <a:pPr marL="2057400" lvl="4" indent="-2286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 b="1" i="1"/>
          </a:p>
          <a:p>
            <a:pPr marL="1600200" lvl="3" indent="-228600" eaLnBrk="1" hangingPunct="1">
              <a:spcBef>
                <a:spcPct val="20000"/>
              </a:spcBef>
            </a:pPr>
            <a:r>
              <a:rPr lang="en-US" sz="1600" b="1"/>
              <a:t>	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4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000" b="1"/>
              <a:t>insert (SLLIter &amp;, const Type &amp;)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: create a new node, initialize it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: insert between prev and cur, reset cur to new node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	Special Case : head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000" b="1"/>
          </a:p>
          <a:p>
            <a:pPr marL="2057400" lvl="4" indent="-2286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 b="1" i="1"/>
          </a:p>
          <a:p>
            <a:pPr marL="1600200" lvl="3" indent="-228600" eaLnBrk="1" hangingPunct="1">
              <a:spcBef>
                <a:spcPct val="20000"/>
              </a:spcBef>
            </a:pPr>
            <a:r>
              <a:rPr lang="en-US" sz="1600" b="1"/>
              <a:t>	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4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9144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3716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5240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4290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 flipV="1">
            <a:off x="11430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7526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2098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2362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25908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32004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1295400" y="4953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4191000" y="3962400"/>
            <a:ext cx="0" cy="2895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2540000" y="55626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2971800" y="55626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2971800" y="586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H="1" flipV="1">
            <a:off x="2209800" y="4800600"/>
            <a:ext cx="5334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H="1" flipV="1">
            <a:off x="2971800" y="4800600"/>
            <a:ext cx="2286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44958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49530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51054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78486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flipH="1" flipV="1">
            <a:off x="47244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3340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57912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59436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70104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74676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76200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4876800" y="4953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6121400" y="55626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6553200" y="55626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5943600" y="586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6553200" y="586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 flipH="1" flipV="1">
            <a:off x="5791200" y="4800600"/>
            <a:ext cx="5334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 flipH="1" flipV="1">
            <a:off x="6553200" y="4800600"/>
            <a:ext cx="2286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4" name="Rectangle 44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5</a:t>
            </a:r>
          </a:p>
        </p:txBody>
      </p:sp>
      <p:sp>
        <p:nvSpPr>
          <p:cNvPr id="30765" name="Rectangle 45"/>
          <p:cNvSpPr>
            <a:spLocks noChangeArrowheads="1"/>
          </p:cNvSpPr>
          <p:nvPr/>
        </p:nvSpPr>
        <p:spPr bwMode="auto">
          <a:xfrm>
            <a:off x="66294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>
            <a:off x="678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Remove (Efficient Version)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000" b="1"/>
          </a:p>
          <a:p>
            <a:pPr marL="2057400" lvl="4" indent="-2286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 b="1" i="1"/>
          </a:p>
          <a:p>
            <a:pPr marL="1600200" lvl="3" indent="-228600" eaLnBrk="1" hangingPunct="1">
              <a:spcBef>
                <a:spcPct val="20000"/>
              </a:spcBef>
            </a:pPr>
            <a:r>
              <a:rPr lang="en-US" sz="1600" b="1"/>
              <a:t>	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4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000" b="1"/>
              <a:t>remove (SLLIter &amp;)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: reconnect around cur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: take the cur node and delete it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: reset the cur node to the next after the one removed  	  (NULL if it was the last one like in this case)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	Special Case : head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sz="20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000" b="1" i="1"/>
          </a:p>
          <a:p>
            <a:pPr marL="1600200" lvl="3" indent="-228600" eaLnBrk="1" hangingPunct="1">
              <a:spcBef>
                <a:spcPct val="20000"/>
              </a:spcBef>
            </a:pPr>
            <a:r>
              <a:rPr lang="en-US" sz="1600" b="1"/>
              <a:t>	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4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9144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3716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15240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4290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 flipV="1">
            <a:off x="11430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7526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2098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362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5908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32004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1295400" y="4953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4191000" y="3962400"/>
            <a:ext cx="0" cy="2895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2540000" y="55626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2971800" y="55626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2971800" y="586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 flipH="1" flipV="1">
            <a:off x="2209800" y="4800600"/>
            <a:ext cx="5334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 flipV="1">
            <a:off x="2971800" y="4800600"/>
            <a:ext cx="2286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51816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56388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5791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68580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H="1" flipV="1">
            <a:off x="54102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60198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64770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>
            <a:off x="66294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5562600" y="4953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6807200" y="55626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7239000" y="55626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6629400" y="586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7239000" y="586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 flipH="1" flipV="1">
            <a:off x="6477000" y="4800600"/>
            <a:ext cx="5334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 flipH="1" flipV="1">
            <a:off x="7086600" y="4724400"/>
            <a:ext cx="38100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Comparing Array / Linked List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22738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3200" b="1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800" b="1"/>
              <a:t>Arrays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 b="1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 b="1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000" b="1"/>
              <a:t>Memory is Contiguous and Linear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000" b="1"/>
              <a:t>Good for hardware and block memory operations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000" b="1"/>
              <a:t>Fixed Size (Resizing O(N) -&gt; bad)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000" b="1"/>
              <a:t>Indexing (All locations are O(1) -&gt; good)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000" b="1"/>
              <a:t>Inserting at various locations (O(N) -&gt; bad)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</p:txBody>
      </p:sp>
      <p:graphicFrame>
        <p:nvGraphicFramePr>
          <p:cNvPr id="5180" name="Group 60"/>
          <p:cNvGraphicFramePr>
            <a:graphicFrameLocks noGrp="1"/>
          </p:cNvGraphicFramePr>
          <p:nvPr/>
        </p:nvGraphicFramePr>
        <p:xfrm>
          <a:off x="1524000" y="2590800"/>
          <a:ext cx="6477000" cy="396240"/>
        </p:xfrm>
        <a:graphic>
          <a:graphicData uri="http://schemas.openxmlformats.org/drawingml/2006/table">
            <a:tbl>
              <a:tblPr/>
              <a:tblGrid>
                <a:gridCol w="260350"/>
                <a:gridCol w="257175"/>
                <a:gridCol w="261938"/>
                <a:gridCol w="258762"/>
                <a:gridCol w="258763"/>
                <a:gridCol w="260350"/>
                <a:gridCol w="260350"/>
                <a:gridCol w="260350"/>
                <a:gridCol w="258762"/>
                <a:gridCol w="260350"/>
                <a:gridCol w="258763"/>
                <a:gridCol w="258762"/>
                <a:gridCol w="261938"/>
                <a:gridCol w="258762"/>
                <a:gridCol w="258763"/>
                <a:gridCol w="260350"/>
                <a:gridCol w="258762"/>
                <a:gridCol w="260350"/>
                <a:gridCol w="260350"/>
                <a:gridCol w="260350"/>
                <a:gridCol w="258763"/>
                <a:gridCol w="258762"/>
                <a:gridCol w="261938"/>
                <a:gridCol w="257175"/>
                <a:gridCol w="2460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Linked List Optimizations / Alternatives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Make add() take in a Node, not Type</a:t>
            </a:r>
          </a:p>
          <a:p>
            <a:pPr lvl="2" eaLnBrk="1" hangingPunct="1">
              <a:defRPr/>
            </a:pPr>
            <a:r>
              <a:rPr lang="en-US" smtClean="0"/>
              <a:t>Node allocation done by user of list, not list itself, which can improve performance</a:t>
            </a:r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Pre-allocate nodes (free list)</a:t>
            </a:r>
          </a:p>
          <a:p>
            <a:pPr lvl="2" eaLnBrk="1" hangingPunct="1">
              <a:defRPr/>
            </a:pPr>
            <a:r>
              <a:rPr lang="en-US" smtClean="0"/>
              <a:t>Add/Insert/Remove/Clear move nodes instead of allocating or deallocating</a:t>
            </a:r>
          </a:p>
          <a:p>
            <a:pPr lvl="2" eaLnBrk="1" hangingPunct="1">
              <a:defRPr/>
            </a:pPr>
            <a:r>
              <a:rPr lang="en-US" smtClean="0"/>
              <a:t>See Day 8</a:t>
            </a:r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Future Topics and Schedule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Day 4 Doubly Linked Lists, Stack, Queue</a:t>
            </a:r>
          </a:p>
          <a:p>
            <a:pPr lvl="1" eaLnBrk="1" hangingPunct="1">
              <a:defRPr/>
            </a:pPr>
            <a:r>
              <a:rPr lang="en-US" dirty="0" smtClean="0"/>
              <a:t>Read chapter 16 – Stacks and Queues</a:t>
            </a:r>
          </a:p>
          <a:p>
            <a:pPr lvl="1" eaLnBrk="1" hangingPunct="1">
              <a:defRPr/>
            </a:pPr>
            <a:r>
              <a:rPr lang="en-US" dirty="0" smtClean="0"/>
              <a:t>Read chapter 17 – Linked Lists</a:t>
            </a:r>
          </a:p>
          <a:p>
            <a:pPr lvl="1" eaLnBrk="1" hangingPunct="1">
              <a:defRPr/>
            </a:pPr>
            <a:r>
              <a:rPr lang="en-US" dirty="0" smtClean="0"/>
              <a:t>Work on Project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85800" y="5638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Comparing Array / Linked List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Linked Lists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endParaRPr lang="en-US" sz="1800" smtClean="0"/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endParaRPr lang="en-US" sz="1800" smtClean="0"/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endParaRPr lang="en-US" sz="1800" smtClean="0"/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endParaRPr lang="en-US" sz="1800" smtClean="0"/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endParaRPr lang="en-US" sz="1800" smtClean="0"/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r>
              <a:rPr lang="en-US" sz="2000" smtClean="0"/>
              <a:t>Each Node’s memory location may be independent of others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r>
              <a:rPr lang="en-US" sz="2000" smtClean="0"/>
              <a:t>Dynamic Size (Resizing is automatic and O(1))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r>
              <a:rPr lang="en-US" sz="2000" smtClean="0"/>
              <a:t>Indexing (O(N) at a random index)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600" smtClean="0"/>
              <a:t>Iteration for all items is the same performance as arrays, though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r>
              <a:rPr lang="en-US" sz="2000" smtClean="0"/>
              <a:t>Inserting/Removing at various locations (O(1))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r>
              <a:rPr lang="en-US" sz="2000" smtClean="0"/>
              <a:t>Takes up more memory than an equivalent sized array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endParaRPr lang="en-US" sz="200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0574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2133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4384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9718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0480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3528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8862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3962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42672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48006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48768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51816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57150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57912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60960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66294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6705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010400" y="2286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752600" y="3124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H="1" flipV="1">
            <a:off x="1752600" y="2819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Memory Usage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Array &lt;-&gt; Singly Linked List</a:t>
            </a:r>
          </a:p>
          <a:p>
            <a:pPr eaLnBrk="1" hangingPunct="1">
              <a:defRPr/>
            </a:pPr>
            <a:endParaRPr lang="en-US" dirty="0" smtClean="0"/>
          </a:p>
        </p:txBody>
      </p:sp>
      <p:graphicFrame>
        <p:nvGraphicFramePr>
          <p:cNvPr id="7211" name="Group 43"/>
          <p:cNvGraphicFramePr>
            <a:graphicFrameLocks noGrp="1"/>
          </p:cNvGraphicFramePr>
          <p:nvPr/>
        </p:nvGraphicFramePr>
        <p:xfrm>
          <a:off x="1524000" y="2667000"/>
          <a:ext cx="1825625" cy="381000"/>
        </p:xfrm>
        <a:graphic>
          <a:graphicData uri="http://schemas.openxmlformats.org/drawingml/2006/table">
            <a:tbl>
              <a:tblPr/>
              <a:tblGrid>
                <a:gridCol w="306388"/>
                <a:gridCol w="301625"/>
                <a:gridCol w="307975"/>
                <a:gridCol w="303212"/>
                <a:gridCol w="303213"/>
                <a:gridCol w="3032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1524000" y="3886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2057400" y="3886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21336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971800" y="3886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3048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3886200" y="3886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39624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4800600" y="3886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48768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5715000" y="3886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6629400" y="3886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67056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7010400" y="396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1524000" y="4800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 flipH="1" flipV="1">
            <a:off x="1752600" y="4495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2438400" y="3886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3352800" y="3886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4267200" y="3886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5181600" y="3886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6096000" y="3886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889000" y="3246438"/>
            <a:ext cx="3360738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// total mem = 24 bytes</a:t>
            </a:r>
          </a:p>
        </p:txBody>
      </p:sp>
      <p:sp>
        <p:nvSpPr>
          <p:cNvPr id="7210" name="Rectangle 42"/>
          <p:cNvSpPr>
            <a:spLocks noChangeArrowheads="1"/>
          </p:cNvSpPr>
          <p:nvPr/>
        </p:nvSpPr>
        <p:spPr bwMode="auto">
          <a:xfrm>
            <a:off x="914400" y="5334000"/>
            <a:ext cx="7018268" cy="70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 dirty="0" smtClean="0">
                <a:latin typeface="Lucida Console" pitchFamily="49" charset="0"/>
              </a:rPr>
              <a:t>// total </a:t>
            </a:r>
            <a:r>
              <a:rPr lang="en-US" b="1" dirty="0" err="1" smtClean="0">
                <a:latin typeface="Lucida Console" pitchFamily="49" charset="0"/>
              </a:rPr>
              <a:t>mem</a:t>
            </a:r>
            <a:r>
              <a:rPr lang="en-US" b="1" dirty="0" smtClean="0">
                <a:latin typeface="Lucida Console" pitchFamily="49" charset="0"/>
              </a:rPr>
              <a:t> = 4 bytes(head) + N * (</a:t>
            </a:r>
            <a:r>
              <a:rPr lang="en-US" b="1" dirty="0" err="1" smtClean="0">
                <a:latin typeface="Lucida Console" pitchFamily="49" charset="0"/>
              </a:rPr>
              <a:t>sizeof</a:t>
            </a:r>
            <a:r>
              <a:rPr lang="en-US" b="1" dirty="0" smtClean="0">
                <a:latin typeface="Lucida Console" pitchFamily="49" charset="0"/>
              </a:rPr>
              <a:t>(Node))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 dirty="0" smtClean="0">
                <a:latin typeface="Lucida Console" pitchFamily="49" charset="0"/>
              </a:rPr>
              <a:t>// in this case, 52 </a:t>
            </a:r>
            <a:r>
              <a:rPr lang="en-US" b="1" dirty="0">
                <a:latin typeface="Lucida Console" pitchFamily="49" charset="0"/>
              </a:rPr>
              <a:t>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Fundamental Review / Diagram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Node</a:t>
            </a:r>
          </a:p>
          <a:p>
            <a:pPr lvl="2" eaLnBrk="1" hangingPunct="1">
              <a:defRPr/>
            </a:pPr>
            <a:r>
              <a:rPr lang="en-US" smtClean="0"/>
              <a:t>1 per item</a:t>
            </a:r>
          </a:p>
          <a:p>
            <a:pPr lvl="2" eaLnBrk="1" hangingPunct="1">
              <a:defRPr/>
            </a:pPr>
            <a:r>
              <a:rPr lang="en-US" smtClean="0"/>
              <a:t>Contain :</a:t>
            </a:r>
          </a:p>
          <a:p>
            <a:pPr lvl="3" eaLnBrk="1" hangingPunct="1">
              <a:defRPr/>
            </a:pPr>
            <a:r>
              <a:rPr lang="en-US" smtClean="0"/>
              <a:t>1 item (element)</a:t>
            </a:r>
          </a:p>
          <a:p>
            <a:pPr lvl="3" eaLnBrk="1" hangingPunct="1">
              <a:defRPr/>
            </a:pPr>
            <a:r>
              <a:rPr lang="en-US" smtClean="0"/>
              <a:t>1 pointer (next)</a:t>
            </a:r>
          </a:p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343400" y="4343400"/>
            <a:ext cx="3810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47244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505200" y="4343400"/>
            <a:ext cx="838200" cy="762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791200" y="3581400"/>
            <a:ext cx="2255838" cy="1687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struct Node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int element;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Node *next;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Fundamental Review / Diagram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Node *</a:t>
            </a:r>
          </a:p>
          <a:p>
            <a:pPr lvl="2" eaLnBrk="1" hangingPunct="1">
              <a:defRPr/>
            </a:pPr>
            <a:r>
              <a:rPr lang="en-US" dirty="0" smtClean="0"/>
              <a:t>Memory address of a node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743200" y="3276600"/>
            <a:ext cx="3810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905000" y="3276600"/>
            <a:ext cx="838200" cy="762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191000" y="3352800"/>
            <a:ext cx="3962400" cy="1643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 dirty="0">
                <a:latin typeface="Lucida Console" pitchFamily="49" charset="0"/>
              </a:rPr>
              <a:t>Node *n = new Node;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 dirty="0">
                <a:latin typeface="Lucida Console" pitchFamily="49" charset="0"/>
              </a:rPr>
              <a:t>n-&gt;element = 4;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 dirty="0">
                <a:latin typeface="Lucida Console" pitchFamily="49" charset="0"/>
              </a:rPr>
              <a:t>// 2 Addresses to the same // node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 dirty="0">
                <a:latin typeface="Lucida Console" pitchFamily="49" charset="0"/>
              </a:rPr>
              <a:t>Node *</a:t>
            </a:r>
            <a:r>
              <a:rPr lang="en-US" b="1" dirty="0" err="1">
                <a:latin typeface="Lucida Console" pitchFamily="49" charset="0"/>
              </a:rPr>
              <a:t>tmp</a:t>
            </a:r>
            <a:r>
              <a:rPr lang="en-US" b="1" dirty="0">
                <a:latin typeface="Lucida Console" pitchFamily="49" charset="0"/>
              </a:rPr>
              <a:t> = </a:t>
            </a:r>
            <a:r>
              <a:rPr lang="en-US" b="1" dirty="0" smtClean="0">
                <a:latin typeface="Lucida Console" pitchFamily="49" charset="0"/>
              </a:rPr>
              <a:t>n;</a:t>
            </a:r>
            <a:endParaRPr lang="en-US" b="1" dirty="0">
              <a:latin typeface="Lucida Console" pitchFamily="49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90800" y="4343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 flipV="1">
            <a:off x="2362200" y="4038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600200" y="4343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1905000" y="4038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248400" y="220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ptr</a:t>
            </a: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6553200" y="1905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096000" y="1752600"/>
            <a:ext cx="10668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Fundamental Review / Diagram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Completed Linked List Diagram</a:t>
            </a:r>
          </a:p>
          <a:p>
            <a:pPr eaLnBrk="1" hangingPunct="1">
              <a:defRPr/>
            </a:pPr>
            <a:endParaRPr lang="en-US" sz="2800" smtClean="0"/>
          </a:p>
          <a:p>
            <a:pPr eaLnBrk="1" hangingPunct="1">
              <a:defRPr/>
            </a:pPr>
            <a:endParaRPr lang="en-US" sz="2800" smtClean="0"/>
          </a:p>
          <a:p>
            <a:pPr eaLnBrk="1" hangingPunct="1">
              <a:defRPr/>
            </a:pPr>
            <a:endParaRPr lang="en-US" sz="2800" smtClean="0"/>
          </a:p>
          <a:p>
            <a:pPr lvl="2" eaLnBrk="1" hangingPunct="1">
              <a:defRPr/>
            </a:pPr>
            <a:r>
              <a:rPr lang="en-US" sz="2000" smtClean="0"/>
              <a:t>The </a:t>
            </a:r>
            <a:r>
              <a:rPr lang="en-US" sz="2000" i="1" smtClean="0"/>
              <a:t>head</a:t>
            </a:r>
            <a:r>
              <a:rPr lang="en-US" sz="2000" smtClean="0"/>
              <a:t> is a pointer stored by the class</a:t>
            </a:r>
          </a:p>
          <a:p>
            <a:pPr lvl="2" eaLnBrk="1" hangingPunct="1">
              <a:defRPr/>
            </a:pPr>
            <a:r>
              <a:rPr lang="en-US" sz="2000" smtClean="0"/>
              <a:t>Each node’s </a:t>
            </a:r>
            <a:r>
              <a:rPr lang="en-US" sz="2000" i="1" smtClean="0"/>
              <a:t>next</a:t>
            </a:r>
            <a:r>
              <a:rPr lang="en-US" sz="2000" smtClean="0"/>
              <a:t> points at the subsequent node</a:t>
            </a:r>
          </a:p>
          <a:p>
            <a:pPr lvl="2" eaLnBrk="1" hangingPunct="1">
              <a:defRPr/>
            </a:pPr>
            <a:r>
              <a:rPr lang="en-US" sz="2000" smtClean="0"/>
              <a:t>The last node in the list has </a:t>
            </a:r>
            <a:r>
              <a:rPr lang="en-US" sz="2000" i="1" smtClean="0"/>
              <a:t>next</a:t>
            </a:r>
            <a:r>
              <a:rPr lang="en-US" sz="2000" smtClean="0"/>
              <a:t> that points at NULL, which is generally shown as an arrow to an 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1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4478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812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057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8956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9718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8100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38862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7244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800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6388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57150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65532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6629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934200" y="2286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447800" y="3124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 flipV="1">
            <a:off x="1676400" y="2819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23622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32766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41910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51054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0198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Alternate Implementations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smtClean="0"/>
              <a:t>Double Ended Singly Linked List</a:t>
            </a:r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z="1000" smtClean="0"/>
          </a:p>
          <a:p>
            <a:pPr eaLnBrk="1" hangingPunct="1">
              <a:defRPr/>
            </a:pPr>
            <a:r>
              <a:rPr lang="en-US" sz="2000" smtClean="0"/>
              <a:t>Header Node</a:t>
            </a:r>
          </a:p>
          <a:p>
            <a:pPr eaLnBrk="1" hangingPunct="1">
              <a:defRPr/>
            </a:pPr>
            <a:endParaRPr lang="en-US" sz="2400" smtClean="0"/>
          </a:p>
          <a:p>
            <a:pPr eaLnBrk="1" hangingPunct="1">
              <a:defRPr/>
            </a:pPr>
            <a:endParaRPr lang="en-US" sz="2400" smtClean="0"/>
          </a:p>
          <a:p>
            <a:pPr eaLnBrk="1" hangingPunct="1">
              <a:defRPr/>
            </a:pPr>
            <a:endParaRPr lang="en-US" sz="1000" smtClean="0"/>
          </a:p>
          <a:p>
            <a:pPr eaLnBrk="1" hangingPunct="1">
              <a:defRPr/>
            </a:pPr>
            <a:r>
              <a:rPr lang="en-US" sz="2000" smtClean="0"/>
              <a:t>Circularly Linked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828800" y="2057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286000" y="2057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4384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858000" y="205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2098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 flipV="1">
            <a:off x="2057400" y="2514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4008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 flipV="1">
            <a:off x="6248400" y="2514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2667000" y="2057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3124200" y="2057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32766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3505200" y="2057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3962400" y="2057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1148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4343400" y="2057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4800600" y="2057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49530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181600" y="2057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638800" y="2057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57912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6019800" y="2057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6477000" y="2057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66294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26670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3124200" y="3581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32766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7696200" y="3581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2209800" y="4191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 flipH="1" flipV="1">
            <a:off x="2057400" y="4038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35052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3962400" y="3581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41148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43434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4800600" y="3581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49530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51816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5638800" y="3581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57912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60198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6477000" y="3581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66294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68580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7315200" y="3581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74676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18288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2286000" y="3581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Line 50"/>
          <p:cNvSpPr>
            <a:spLocks noChangeShapeType="1"/>
          </p:cNvSpPr>
          <p:nvPr/>
        </p:nvSpPr>
        <p:spPr bwMode="auto">
          <a:xfrm>
            <a:off x="24384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2286000" y="5181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7" name="Line 53"/>
          <p:cNvSpPr>
            <a:spLocks noChangeShapeType="1"/>
          </p:cNvSpPr>
          <p:nvPr/>
        </p:nvSpPr>
        <p:spPr bwMode="auto">
          <a:xfrm>
            <a:off x="2438400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18" name="Text Box 54"/>
          <p:cNvSpPr txBox="1">
            <a:spLocks noChangeArrowheads="1"/>
          </p:cNvSpPr>
          <p:nvPr/>
        </p:nvSpPr>
        <p:spPr bwMode="auto">
          <a:xfrm>
            <a:off x="2209800" y="5791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1319" name="Line 55"/>
          <p:cNvSpPr>
            <a:spLocks noChangeShapeType="1"/>
          </p:cNvSpPr>
          <p:nvPr/>
        </p:nvSpPr>
        <p:spPr bwMode="auto">
          <a:xfrm flipH="1" flipV="1">
            <a:off x="2057400" y="5638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2667000" y="5181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3124200" y="5181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Line 58"/>
          <p:cNvSpPr>
            <a:spLocks noChangeShapeType="1"/>
          </p:cNvSpPr>
          <p:nvPr/>
        </p:nvSpPr>
        <p:spPr bwMode="auto">
          <a:xfrm>
            <a:off x="3276600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3505200" y="5181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1324" name="Rectangle 60"/>
          <p:cNvSpPr>
            <a:spLocks noChangeArrowheads="1"/>
          </p:cNvSpPr>
          <p:nvPr/>
        </p:nvSpPr>
        <p:spPr bwMode="auto">
          <a:xfrm>
            <a:off x="3962400" y="5181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>
            <a:off x="4114800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1327" name="Rectangle 63"/>
          <p:cNvSpPr>
            <a:spLocks noChangeArrowheads="1"/>
          </p:cNvSpPr>
          <p:nvPr/>
        </p:nvSpPr>
        <p:spPr bwMode="auto">
          <a:xfrm>
            <a:off x="4800600" y="5181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>
            <a:off x="4953000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29" name="Rectangle 65"/>
          <p:cNvSpPr>
            <a:spLocks noChangeArrowheads="1"/>
          </p:cNvSpPr>
          <p:nvPr/>
        </p:nvSpPr>
        <p:spPr bwMode="auto">
          <a:xfrm>
            <a:off x="5181600" y="5181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11330" name="Rectangle 66"/>
          <p:cNvSpPr>
            <a:spLocks noChangeArrowheads="1"/>
          </p:cNvSpPr>
          <p:nvPr/>
        </p:nvSpPr>
        <p:spPr bwMode="auto">
          <a:xfrm>
            <a:off x="5638800" y="5181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1" name="Line 67"/>
          <p:cNvSpPr>
            <a:spLocks noChangeShapeType="1"/>
          </p:cNvSpPr>
          <p:nvPr/>
        </p:nvSpPr>
        <p:spPr bwMode="auto">
          <a:xfrm>
            <a:off x="5791200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32" name="Rectangle 68"/>
          <p:cNvSpPr>
            <a:spLocks noChangeArrowheads="1"/>
          </p:cNvSpPr>
          <p:nvPr/>
        </p:nvSpPr>
        <p:spPr bwMode="auto">
          <a:xfrm>
            <a:off x="6019800" y="5181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1333" name="Rectangle 69"/>
          <p:cNvSpPr>
            <a:spLocks noChangeArrowheads="1"/>
          </p:cNvSpPr>
          <p:nvPr/>
        </p:nvSpPr>
        <p:spPr bwMode="auto">
          <a:xfrm>
            <a:off x="6477000" y="5181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4" name="Line 70"/>
          <p:cNvSpPr>
            <a:spLocks noChangeShapeType="1"/>
          </p:cNvSpPr>
          <p:nvPr/>
        </p:nvSpPr>
        <p:spPr bwMode="auto">
          <a:xfrm flipH="1">
            <a:off x="1600200" y="5029200"/>
            <a:ext cx="525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>
            <a:off x="6629400" y="54102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36" name="Line 72"/>
          <p:cNvSpPr>
            <a:spLocks noChangeShapeType="1"/>
          </p:cNvSpPr>
          <p:nvPr/>
        </p:nvSpPr>
        <p:spPr bwMode="auto">
          <a:xfrm flipV="1">
            <a:off x="6858000" y="5029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37" name="Line 73"/>
          <p:cNvSpPr>
            <a:spLocks noChangeShapeType="1"/>
          </p:cNvSpPr>
          <p:nvPr/>
        </p:nvSpPr>
        <p:spPr bwMode="auto">
          <a:xfrm flipV="1">
            <a:off x="1600200" y="5029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38" name="Line 74"/>
          <p:cNvSpPr>
            <a:spLocks noChangeShapeType="1"/>
          </p:cNvSpPr>
          <p:nvPr/>
        </p:nvSpPr>
        <p:spPr bwMode="auto">
          <a:xfrm>
            <a:off x="1600200" y="54102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552</TotalTime>
  <Words>1063</Words>
  <Application>Microsoft Office PowerPoint</Application>
  <PresentationFormat>On-screen Show (4:3)</PresentationFormat>
  <Paragraphs>525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Digital Dots</vt:lpstr>
      <vt:lpstr>Singly Linked Lists and Iterators</vt:lpstr>
      <vt:lpstr>Topics To Cover</vt:lpstr>
      <vt:lpstr>Comparing Array / Linked List</vt:lpstr>
      <vt:lpstr>Comparing Array / Linked List</vt:lpstr>
      <vt:lpstr>Memory Usage</vt:lpstr>
      <vt:lpstr>Fundamental Review / Diagram</vt:lpstr>
      <vt:lpstr>Fundamental Review / Diagram</vt:lpstr>
      <vt:lpstr>Fundamental Review / Diagram</vt:lpstr>
      <vt:lpstr>Alternate Implementations</vt:lpstr>
      <vt:lpstr>Some Common and Uncommon Linked List Code</vt:lpstr>
      <vt:lpstr>Some Common and Uncommon Linked List Code</vt:lpstr>
      <vt:lpstr>Some Common and Uncommon Linked List Code</vt:lpstr>
      <vt:lpstr> </vt:lpstr>
      <vt:lpstr>Singly Linked List Algorithms</vt:lpstr>
      <vt:lpstr>AddHead</vt:lpstr>
      <vt:lpstr>Clear</vt:lpstr>
      <vt:lpstr>Remove (First Version)</vt:lpstr>
      <vt:lpstr>Remove (First Version)</vt:lpstr>
      <vt:lpstr>Remove (First Version)</vt:lpstr>
      <vt:lpstr>Remove (First Version)</vt:lpstr>
      <vt:lpstr>Remove (First Version)</vt:lpstr>
      <vt:lpstr>Remove (First Version)</vt:lpstr>
      <vt:lpstr>Singly Linked List Access Techniques</vt:lpstr>
      <vt:lpstr>Singly Linked List Access Techniques</vt:lpstr>
      <vt:lpstr>Iterator Design</vt:lpstr>
      <vt:lpstr>Template classes with  ‘friend’-ship</vt:lpstr>
      <vt:lpstr>Final Iterator Design</vt:lpstr>
      <vt:lpstr>Insert (Efficient Version)</vt:lpstr>
      <vt:lpstr>Remove (Efficient Version)</vt:lpstr>
      <vt:lpstr>Linked List Optimizations / Alternatives</vt:lpstr>
      <vt:lpstr>Future Topics and Schedule</vt:lpstr>
    </vt:vector>
  </TitlesOfParts>
  <Company>Full Sail Real World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Slides</dc:title>
  <dc:subject>Singly Linked Lists and Iterators</dc:subject>
  <dc:creator>Rodney Stoeffler</dc:creator>
  <dc:description>Property of Full Sail University, Data Structures Course.</dc:description>
  <cp:lastModifiedBy>Rodney Stoeffler</cp:lastModifiedBy>
  <cp:revision>26</cp:revision>
  <dcterms:created xsi:type="dcterms:W3CDTF">2008-03-24T02:10:44Z</dcterms:created>
  <dcterms:modified xsi:type="dcterms:W3CDTF">2012-06-08T14:36:20Z</dcterms:modified>
</cp:coreProperties>
</file>