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E5B44-9897-4F04-8068-68F69D0B8549}" v="200" dt="2022-05-27T00:54:2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/>
          <p:nvPr/>
        </p:nvPicPr>
        <p:blipFill>
          <a:blip r:embed="rId15"/>
          <a:srcRect l="23308" r="589" b="48525"/>
          <a:stretch/>
        </p:blipFill>
        <p:spPr>
          <a:xfrm>
            <a:off x="0" y="4385880"/>
            <a:ext cx="6420960" cy="2471760"/>
          </a:xfrm>
          <a:prstGeom prst="rect">
            <a:avLst/>
          </a:prstGeom>
          <a:ln>
            <a:noFill/>
          </a:ln>
        </p:spPr>
      </p:pic>
      <p:pic>
        <p:nvPicPr>
          <p:cNvPr id="14" name="Рисунок 16"/>
          <p:cNvPicPr/>
          <p:nvPr/>
        </p:nvPicPr>
        <p:blipFill>
          <a:blip r:embed="rId16"/>
          <a:stretch/>
        </p:blipFill>
        <p:spPr>
          <a:xfrm>
            <a:off x="2513880" y="2213280"/>
            <a:ext cx="6918840" cy="24307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7"/>
          <p:cNvPicPr/>
          <p:nvPr/>
        </p:nvPicPr>
        <p:blipFill>
          <a:blip r:embed="rId15"/>
          <a:srcRect l="23308" r="589" b="48525"/>
          <a:stretch/>
        </p:blipFill>
        <p:spPr>
          <a:xfrm rot="10800000">
            <a:off x="5771160" y="0"/>
            <a:ext cx="6420960" cy="2471760"/>
          </a:xfrm>
          <a:prstGeom prst="rect">
            <a:avLst/>
          </a:prstGeom>
          <a:ln>
            <a:noFill/>
          </a:ln>
        </p:spPr>
      </p:pic>
      <p:grpSp>
        <p:nvGrpSpPr>
          <p:cNvPr id="3" name="Group 1"/>
          <p:cNvGrpSpPr/>
          <p:nvPr/>
        </p:nvGrpSpPr>
        <p:grpSpPr>
          <a:xfrm>
            <a:off x="226800" y="256320"/>
            <a:ext cx="563040" cy="130320"/>
            <a:chOff x="226800" y="256320"/>
            <a:chExt cx="563040" cy="130320"/>
          </a:xfrm>
        </p:grpSpPr>
        <p:sp>
          <p:nvSpPr>
            <p:cNvPr id="4" name="CustomShape 2"/>
            <p:cNvSpPr/>
            <p:nvPr/>
          </p:nvSpPr>
          <p:spPr>
            <a:xfrm rot="5400000">
              <a:off x="65952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3"/>
            <p:cNvSpPr/>
            <p:nvPr/>
          </p:nvSpPr>
          <p:spPr>
            <a:xfrm rot="5400000">
              <a:off x="43380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4"/>
            <p:cNvSpPr/>
            <p:nvPr/>
          </p:nvSpPr>
          <p:spPr>
            <a:xfrm rot="5400000">
              <a:off x="22680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" name="Group 5"/>
          <p:cNvGrpSpPr/>
          <p:nvPr/>
        </p:nvGrpSpPr>
        <p:grpSpPr>
          <a:xfrm>
            <a:off x="1014480" y="256320"/>
            <a:ext cx="562680" cy="130320"/>
            <a:chOff x="1014480" y="256320"/>
            <a:chExt cx="562680" cy="130320"/>
          </a:xfrm>
        </p:grpSpPr>
        <p:sp>
          <p:nvSpPr>
            <p:cNvPr id="8" name="CustomShape 6"/>
            <p:cNvSpPr/>
            <p:nvPr/>
          </p:nvSpPr>
          <p:spPr>
            <a:xfrm rot="5400000">
              <a:off x="144684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7"/>
            <p:cNvSpPr/>
            <p:nvPr/>
          </p:nvSpPr>
          <p:spPr>
            <a:xfrm rot="5400000">
              <a:off x="122148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8"/>
            <p:cNvSpPr/>
            <p:nvPr/>
          </p:nvSpPr>
          <p:spPr>
            <a:xfrm rot="5400000">
              <a:off x="101448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Для правки текста заглавия щёлкните мышью</a:t>
            </a:r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SamsungOne 450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3129840"/>
            <a:ext cx="9143640" cy="136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6000" b="0" strike="noStrike" spc="-1">
                <a:solidFill>
                  <a:srgbClr val="FFFFFF"/>
                </a:solidFill>
                <a:latin typeface="SamsungOne 800C"/>
              </a:rPr>
              <a:t>Образец заголовка</a:t>
            </a:r>
            <a:endParaRPr lang="ru-RU" sz="60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657F163-CAF3-43B7-A6E4-153B48BDF49B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23A25-5939-43F4-9669-F6A39A8371F7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53" name="Рисунок 6"/>
          <p:cNvPicPr/>
          <p:nvPr/>
        </p:nvPicPr>
        <p:blipFill>
          <a:blip r:embed="rId15"/>
          <a:stretch/>
        </p:blipFill>
        <p:spPr>
          <a:xfrm>
            <a:off x="3497400" y="1300680"/>
            <a:ext cx="4748400" cy="1668240"/>
          </a:xfrm>
          <a:prstGeom prst="rect">
            <a:avLst/>
          </a:prstGeom>
          <a:ln>
            <a:noFill/>
          </a:ln>
        </p:spPr>
      </p:pic>
      <p:grpSp>
        <p:nvGrpSpPr>
          <p:cNvPr id="54" name="Group 5"/>
          <p:cNvGrpSpPr/>
          <p:nvPr/>
        </p:nvGrpSpPr>
        <p:grpSpPr>
          <a:xfrm>
            <a:off x="0" y="9360"/>
            <a:ext cx="1608480" cy="6839280"/>
            <a:chOff x="0" y="9360"/>
            <a:chExt cx="1608480" cy="6839280"/>
          </a:xfrm>
        </p:grpSpPr>
        <p:pic>
          <p:nvPicPr>
            <p:cNvPr id="55" name="Рисунок 7"/>
            <p:cNvPicPr/>
            <p:nvPr/>
          </p:nvPicPr>
          <p:blipFill>
            <a:blip r:embed="rId16"/>
            <a:srcRect l="50001" t="13963" b="54736"/>
            <a:stretch/>
          </p:blipFill>
          <p:spPr>
            <a:xfrm rot="5400000">
              <a:off x="-1029960" y="1039320"/>
              <a:ext cx="3200760" cy="1140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Рисунок 8"/>
            <p:cNvPicPr/>
            <p:nvPr/>
          </p:nvPicPr>
          <p:blipFill>
            <a:blip r:embed="rId17"/>
            <a:srcRect l="50000" t="55843"/>
            <a:stretch/>
          </p:blipFill>
          <p:spPr>
            <a:xfrm rot="16200000">
              <a:off x="-795960" y="4443840"/>
              <a:ext cx="3200760" cy="1608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7" name="Group 6"/>
          <p:cNvGrpSpPr/>
          <p:nvPr/>
        </p:nvGrpSpPr>
        <p:grpSpPr>
          <a:xfrm>
            <a:off x="10549800" y="0"/>
            <a:ext cx="1608480" cy="6839280"/>
            <a:chOff x="10549800" y="0"/>
            <a:chExt cx="1608480" cy="6839280"/>
          </a:xfrm>
        </p:grpSpPr>
        <p:pic>
          <p:nvPicPr>
            <p:cNvPr id="58" name="Рисунок 13"/>
            <p:cNvPicPr/>
            <p:nvPr/>
          </p:nvPicPr>
          <p:blipFill>
            <a:blip r:embed="rId16"/>
            <a:srcRect l="50001" t="13963" b="54736"/>
            <a:stretch/>
          </p:blipFill>
          <p:spPr>
            <a:xfrm rot="16200000">
              <a:off x="9987480" y="4668840"/>
              <a:ext cx="3200760" cy="1140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Рисунок 14"/>
            <p:cNvPicPr/>
            <p:nvPr/>
          </p:nvPicPr>
          <p:blipFill>
            <a:blip r:embed="rId17"/>
            <a:srcRect l="50000" t="55843"/>
            <a:stretch/>
          </p:blipFill>
          <p:spPr>
            <a:xfrm rot="5400000">
              <a:off x="9753480" y="795960"/>
              <a:ext cx="3200760" cy="1608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SamsungOne 450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DDBEB8-7358-4901-A90E-330ED1C303CB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A543F71-4078-45A0-BFD5-2E9539E3D826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</a:rPr>
              <a:t>Образец заголовка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101" name="Рисунок 7"/>
          <p:cNvPicPr/>
          <p:nvPr/>
        </p:nvPicPr>
        <p:blipFill>
          <a:blip r:embed="rId15"/>
          <a:stretch/>
        </p:blipFill>
        <p:spPr>
          <a:xfrm>
            <a:off x="9841680" y="284760"/>
            <a:ext cx="2255760" cy="792360"/>
          </a:xfrm>
          <a:prstGeom prst="rect">
            <a:avLst/>
          </a:prstGeom>
          <a:ln>
            <a:noFill/>
          </a:ln>
        </p:spPr>
      </p:pic>
      <p:pic>
        <p:nvPicPr>
          <p:cNvPr id="102" name="Рисунок 8"/>
          <p:cNvPicPr/>
          <p:nvPr/>
        </p:nvPicPr>
        <p:blipFill>
          <a:blip r:embed="rId16"/>
          <a:srcRect l="50001" t="13963" b="54736"/>
          <a:stretch/>
        </p:blipFill>
        <p:spPr>
          <a:xfrm rot="5400000">
            <a:off x="-1029960" y="1039320"/>
            <a:ext cx="3200760" cy="1140120"/>
          </a:xfrm>
          <a:prstGeom prst="rect">
            <a:avLst/>
          </a:prstGeom>
          <a:ln>
            <a:noFill/>
          </a:ln>
        </p:spPr>
      </p:pic>
      <p:pic>
        <p:nvPicPr>
          <p:cNvPr id="103" name="Рисунок 9"/>
          <p:cNvPicPr/>
          <p:nvPr/>
        </p:nvPicPr>
        <p:blipFill>
          <a:blip r:embed="rId17"/>
          <a:srcRect l="50000" t="55843"/>
          <a:stretch/>
        </p:blipFill>
        <p:spPr>
          <a:xfrm rot="16200000">
            <a:off x="-795960" y="4443840"/>
            <a:ext cx="3200760" cy="1608480"/>
          </a:xfrm>
          <a:prstGeom prst="rect">
            <a:avLst/>
          </a:prstGeom>
          <a:ln>
            <a:noFill/>
          </a:ln>
        </p:spPr>
      </p:pic>
      <p:pic>
        <p:nvPicPr>
          <p:cNvPr id="104" name="Рисунок 11"/>
          <p:cNvPicPr/>
          <p:nvPr/>
        </p:nvPicPr>
        <p:blipFill>
          <a:blip r:embed="rId16"/>
          <a:srcRect l="50001" t="13963" b="54736"/>
          <a:stretch/>
        </p:blipFill>
        <p:spPr>
          <a:xfrm rot="16200000">
            <a:off x="9987480" y="4668840"/>
            <a:ext cx="3200760" cy="1140120"/>
          </a:xfrm>
          <a:prstGeom prst="rect">
            <a:avLst/>
          </a:prstGeom>
          <a:ln>
            <a:noFill/>
          </a:ln>
        </p:spPr>
      </p:pic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SamsungOne 450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Рисунок 12"/>
          <p:cNvPicPr/>
          <p:nvPr/>
        </p:nvPicPr>
        <p:blipFill>
          <a:blip r:embed="rId15"/>
          <a:srcRect l="23308" r="589" b="48525"/>
          <a:stretch/>
        </p:blipFill>
        <p:spPr>
          <a:xfrm>
            <a:off x="0" y="4385880"/>
            <a:ext cx="6420960" cy="2471760"/>
          </a:xfrm>
          <a:prstGeom prst="rect">
            <a:avLst/>
          </a:prstGeom>
          <a:ln>
            <a:noFill/>
          </a:ln>
        </p:spPr>
      </p:pic>
      <p:pic>
        <p:nvPicPr>
          <p:cNvPr id="143" name="Рисунок 17"/>
          <p:cNvPicPr/>
          <p:nvPr/>
        </p:nvPicPr>
        <p:blipFill>
          <a:blip r:embed="rId15"/>
          <a:srcRect l="23308" r="589" b="48525"/>
          <a:stretch/>
        </p:blipFill>
        <p:spPr>
          <a:xfrm rot="10800000">
            <a:off x="5771160" y="0"/>
            <a:ext cx="6420960" cy="2471760"/>
          </a:xfrm>
          <a:prstGeom prst="rect">
            <a:avLst/>
          </a:prstGeom>
          <a:ln>
            <a:noFill/>
          </a:ln>
        </p:spPr>
      </p:pic>
      <p:grpSp>
        <p:nvGrpSpPr>
          <p:cNvPr id="144" name="Group 1"/>
          <p:cNvGrpSpPr/>
          <p:nvPr/>
        </p:nvGrpSpPr>
        <p:grpSpPr>
          <a:xfrm>
            <a:off x="226800" y="256320"/>
            <a:ext cx="563040" cy="130320"/>
            <a:chOff x="226800" y="256320"/>
            <a:chExt cx="563040" cy="130320"/>
          </a:xfrm>
        </p:grpSpPr>
        <p:sp>
          <p:nvSpPr>
            <p:cNvPr id="145" name="CustomShape 2"/>
            <p:cNvSpPr/>
            <p:nvPr/>
          </p:nvSpPr>
          <p:spPr>
            <a:xfrm rot="5400000">
              <a:off x="65952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3"/>
            <p:cNvSpPr/>
            <p:nvPr/>
          </p:nvSpPr>
          <p:spPr>
            <a:xfrm rot="5400000">
              <a:off x="43380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4"/>
            <p:cNvSpPr/>
            <p:nvPr/>
          </p:nvSpPr>
          <p:spPr>
            <a:xfrm rot="5400000">
              <a:off x="22680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8" name="Group 5"/>
          <p:cNvGrpSpPr/>
          <p:nvPr/>
        </p:nvGrpSpPr>
        <p:grpSpPr>
          <a:xfrm>
            <a:off x="1014480" y="256320"/>
            <a:ext cx="562680" cy="130320"/>
            <a:chOff x="1014480" y="256320"/>
            <a:chExt cx="562680" cy="130320"/>
          </a:xfrm>
        </p:grpSpPr>
        <p:sp>
          <p:nvSpPr>
            <p:cNvPr id="149" name="CustomShape 6"/>
            <p:cNvSpPr/>
            <p:nvPr/>
          </p:nvSpPr>
          <p:spPr>
            <a:xfrm rot="5400000">
              <a:off x="144684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7"/>
            <p:cNvSpPr/>
            <p:nvPr/>
          </p:nvSpPr>
          <p:spPr>
            <a:xfrm rot="5400000">
              <a:off x="122148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8"/>
            <p:cNvSpPr/>
            <p:nvPr/>
          </p:nvSpPr>
          <p:spPr>
            <a:xfrm rot="5400000">
              <a:off x="1014480" y="2563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Для правки текста заглавия щёлкните мышью</a:t>
            </a:r>
          </a:p>
        </p:txBody>
      </p:sp>
      <p:sp>
        <p:nvSpPr>
          <p:cNvPr id="153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SamsungOne 450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SamsungOne 450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A4E7F25-9512-40A4-A357-B5E13DCED1BB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A412C5-ED5E-4E40-A25C-3134F787483E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  <a:ea typeface="SamsungOne 800C"/>
              </a:rPr>
              <a:t>Потенциал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842400" y="1101240"/>
            <a:ext cx="927000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В игру можно добавить разные типы врагов, разные фоны, сюжет и уровни, мини-игры, механику улучшения персонажа, различные анимации, фоновую музыку и различные звуковые эффекты, и тогда она не будет уступать именитым конкурентам.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F945C8B-B1B1-4E20-BD19-F0423C9C702D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94489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69E98DD-1BF8-4874-B76D-E532FC1D94EA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255" name="Рисунок 4"/>
          <p:cNvPicPr/>
          <p:nvPr/>
        </p:nvPicPr>
        <p:blipFill>
          <a:blip r:embed="rId2"/>
          <a:stretch/>
        </p:blipFill>
        <p:spPr>
          <a:xfrm>
            <a:off x="4856040" y="3239280"/>
            <a:ext cx="2479320" cy="37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-107789" y="2550565"/>
            <a:ext cx="11079986" cy="13505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>
            <a:normAutofit fontScale="94500"/>
          </a:bodyPr>
          <a:lstStyle/>
          <a:p>
            <a:pPr algn="just">
              <a:lnSpc>
                <a:spcPct val="80000"/>
              </a:lnSpc>
            </a:pPr>
            <a:r>
              <a:rPr lang="ru-RU" sz="6000" b="1" spc="-1" dirty="0">
                <a:solidFill>
                  <a:srgbClr val="FFFFFF"/>
                </a:solidFill>
                <a:latin typeface="SamsungOne 800C"/>
                <a:ea typeface="SamsungOne 800C"/>
              </a:rPr>
              <a:t>                игра </a:t>
            </a:r>
            <a:r>
              <a:rPr lang="ru-RU" sz="4800" b="1" strike="noStrike" spc="-1" dirty="0">
                <a:solidFill>
                  <a:srgbClr val="FFFFFF"/>
                </a:solidFill>
                <a:latin typeface="SamsungOne 800C"/>
                <a:ea typeface="SamsungOne 800C"/>
              </a:rPr>
              <a:t>"</a:t>
            </a:r>
            <a:r>
              <a:rPr lang="ru-RU" sz="4800" b="1" strike="noStrike" spc="-1" dirty="0" err="1">
                <a:solidFill>
                  <a:srgbClr val="FFFFFF"/>
                </a:solidFill>
                <a:latin typeface="SamsungOne 800C"/>
                <a:ea typeface="SamsungOne 800C"/>
              </a:rPr>
              <a:t>Lonsent</a:t>
            </a:r>
            <a:r>
              <a:rPr lang="ru-RU" sz="4800" b="1" strike="noStrike" spc="-1" dirty="0">
                <a:solidFill>
                  <a:srgbClr val="FFFFFF"/>
                </a:solidFill>
                <a:latin typeface="SamsungOne 800C"/>
                <a:ea typeface="SamsungOne 800C"/>
              </a:rPr>
              <a:t> </a:t>
            </a:r>
            <a:r>
              <a:rPr lang="ru-RU" sz="4800" b="1" strike="noStrike" spc="-1" dirty="0" err="1">
                <a:solidFill>
                  <a:srgbClr val="FFFFFF"/>
                </a:solidFill>
                <a:latin typeface="SamsungOne 800C"/>
                <a:ea typeface="SamsungOne 800C"/>
              </a:rPr>
              <a:t>vs</a:t>
            </a:r>
            <a:r>
              <a:rPr lang="ru-RU" sz="4800" b="1" strike="noStrike" spc="-1" dirty="0">
                <a:solidFill>
                  <a:srgbClr val="FFFFFF"/>
                </a:solidFill>
                <a:latin typeface="SamsungOne 800C"/>
                <a:ea typeface="SamsungOne 800C"/>
              </a:rPr>
              <a:t> </a:t>
            </a:r>
            <a:r>
              <a:rPr lang="ru-RU" sz="4800" b="1" strike="noStrike" spc="-1" dirty="0" err="1">
                <a:solidFill>
                  <a:srgbClr val="FFFFFF"/>
                </a:solidFill>
                <a:latin typeface="SamsungOne 800C"/>
                <a:ea typeface="SamsungOne 800C"/>
              </a:rPr>
              <a:t>slimes</a:t>
            </a:r>
            <a:r>
              <a:rPr lang="ru-RU" sz="4800" b="1" strike="noStrike" spc="-1" dirty="0">
                <a:solidFill>
                  <a:srgbClr val="FFFFFF"/>
                </a:solidFill>
                <a:latin typeface="SamsungOne 800C"/>
                <a:ea typeface="SamsungOne 800C"/>
              </a:rPr>
              <a:t>"</a:t>
            </a:r>
            <a:endParaRPr lang="ru-RU" sz="4800" b="0" strike="noStrike" spc="-1" dirty="0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523880" y="4582440"/>
            <a:ext cx="9143640" cy="865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5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 dirty="0">
                <a:solidFill>
                  <a:srgbClr val="FFFFFF"/>
                </a:solidFill>
                <a:latin typeface="SamsungOne 450C"/>
                <a:ea typeface="SamsungOne 450C"/>
              </a:rPr>
              <a:t>Уфа Лицей №83 </a:t>
            </a:r>
            <a:endParaRPr lang="ru-RU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2400" spc="-1" dirty="0">
                <a:solidFill>
                  <a:srgbClr val="FFFFFF"/>
                </a:solidFill>
                <a:latin typeface="SamsungOne 450C"/>
                <a:ea typeface="SamsungOne 450C"/>
              </a:rPr>
              <a:t>Выполнил: </a:t>
            </a:r>
            <a:r>
              <a:rPr lang="ru-RU" sz="2400" spc="-1" dirty="0" err="1">
                <a:solidFill>
                  <a:srgbClr val="FFFFFF"/>
                </a:solidFill>
                <a:latin typeface="SamsungOne 450C"/>
                <a:ea typeface="SamsungOne 450C"/>
              </a:rPr>
              <a:t>Саяпов</a:t>
            </a:r>
            <a:r>
              <a:rPr lang="ru-RU" sz="2400" b="0" strike="noStrike" spc="-1" dirty="0">
                <a:solidFill>
                  <a:srgbClr val="FFFFFF"/>
                </a:solidFill>
                <a:latin typeface="SamsungOne 450C"/>
                <a:ea typeface="SamsungOne 450C"/>
              </a:rPr>
              <a:t> Тагир</a:t>
            </a:r>
            <a:endParaRPr lang="ru-RU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2400" spc="-1" dirty="0">
                <a:solidFill>
                  <a:srgbClr val="FFFFFF"/>
                </a:solidFill>
                <a:latin typeface="SamsungOne 450C"/>
                <a:ea typeface="SamsungOne 450C"/>
              </a:rPr>
              <a:t>Преподаватель: </a:t>
            </a:r>
            <a:r>
              <a:rPr lang="ru-RU" sz="2400" spc="-1" dirty="0" err="1">
                <a:solidFill>
                  <a:srgbClr val="FFFFFF"/>
                </a:solidFill>
                <a:latin typeface="SamsungOne 450C"/>
                <a:ea typeface="SamsungOne 450C"/>
              </a:rPr>
              <a:t>Дружинская</a:t>
            </a:r>
            <a:r>
              <a:rPr lang="ru-RU" sz="2400" b="0" strike="noStrike" spc="-1" dirty="0">
                <a:solidFill>
                  <a:srgbClr val="FFFFFF"/>
                </a:solidFill>
                <a:latin typeface="SamsungOne 450C"/>
                <a:ea typeface="SamsungOne 450C"/>
              </a:rPr>
              <a:t> Е.В.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4929AC7-6CBA-47B3-AD84-B51E3F2F00F1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2AC75AF-E0A1-419A-BC4B-C0020A4BD78C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  <a:ea typeface="SamsungOne 800C"/>
              </a:rPr>
              <a:t>Цель работы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grpSp>
        <p:nvGrpSpPr>
          <p:cNvPr id="196" name="Group 2"/>
          <p:cNvGrpSpPr/>
          <p:nvPr/>
        </p:nvGrpSpPr>
        <p:grpSpPr>
          <a:xfrm>
            <a:off x="10451520" y="3983400"/>
            <a:ext cx="130320" cy="562680"/>
            <a:chOff x="10451520" y="3983400"/>
            <a:chExt cx="130320" cy="562680"/>
          </a:xfrm>
        </p:grpSpPr>
        <p:sp>
          <p:nvSpPr>
            <p:cNvPr id="197" name="CustomShape 3"/>
            <p:cNvSpPr/>
            <p:nvPr/>
          </p:nvSpPr>
          <p:spPr>
            <a:xfrm>
              <a:off x="10451520" y="398340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4"/>
            <p:cNvSpPr/>
            <p:nvPr/>
          </p:nvSpPr>
          <p:spPr>
            <a:xfrm>
              <a:off x="10451520" y="4208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5"/>
            <p:cNvSpPr/>
            <p:nvPr/>
          </p:nvSpPr>
          <p:spPr>
            <a:xfrm>
              <a:off x="10451520" y="4415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0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392A46B-13AA-4A3E-ADAE-BF322F82B8EF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1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2D3E9F-00A6-4A93-AB62-507445323D64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842400" y="1158840"/>
            <a:ext cx="906876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Научится на практике создавать игры на java для операционной системы Android с использованием SurfaceView и Canvas.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Создать аркадную игру для коротания времени.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B24E84F-CE65-4E6E-B225-77457B0310F8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B99ADF8-0EF6-4093-AB06-E892D8F8FDD0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</a:rPr>
              <a:t>Задачи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724320" y="1055880"/>
            <a:ext cx="925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11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Реализовать передвижение персонажа по карте</a:t>
            </a:r>
            <a:endParaRPr lang="ru-RU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Реализовать таймер</a:t>
            </a:r>
            <a:endParaRPr lang="ru-RU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Реализовать сохранение в файл и считывание из файла рекордного счёта</a:t>
            </a:r>
            <a:endParaRPr lang="ru-RU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Реализовать смену спрайта главного героя при атаке и обратную смену при её </a:t>
            </a:r>
            <a:r>
              <a:rPr lang="ru-RU" spc="-1" dirty="0">
                <a:solidFill>
                  <a:srgbClr val="FFFFFF"/>
                </a:solidFill>
                <a:latin typeface="SamsungOne 450C"/>
              </a:rPr>
              <a:t>прекращении</a:t>
            </a: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.</a:t>
            </a:r>
            <a:endParaRPr lang="ru-RU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Реализовать потерю здоровья главного героя при близости с врагами(в том числе дополнительные 50 единиц урона в секунду при коллизии).</a:t>
            </a:r>
            <a:endParaRPr lang="ru-RU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Реализовать механику бега с убавлением выносливости и её восстановлением после бега.</a:t>
            </a:r>
            <a:endParaRPr lang="ru-RU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Реализовать </a:t>
            </a:r>
            <a:r>
              <a:rPr lang="ru-RU" sz="1800" b="0" strike="noStrike" spc="-1" dirty="0" err="1">
                <a:solidFill>
                  <a:srgbClr val="FFFFFF"/>
                </a:solidFill>
                <a:latin typeface="SamsungOne 450C"/>
              </a:rPr>
              <a:t>респаун</a:t>
            </a:r>
            <a:r>
              <a:rPr lang="ru-RU" sz="1800" b="0" strike="noStrike" spc="-1" dirty="0">
                <a:solidFill>
                  <a:srgbClr val="FFFFFF"/>
                </a:solidFill>
                <a:latin typeface="SamsungOne 450C"/>
              </a:rPr>
              <a:t> врага с увлечением его урона при отхождении от него главного героя на определённое расстояние от места, где был враг, и частичное восстановление здоровья главного героя при убийстве врага.</a:t>
            </a:r>
            <a:endParaRPr lang="ru-RU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  <a:ea typeface="SamsungOne 800C"/>
              </a:rPr>
              <a:t>Продукт</a:t>
            </a:r>
            <a:br/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grpSp>
        <p:nvGrpSpPr>
          <p:cNvPr id="208" name="Group 2"/>
          <p:cNvGrpSpPr/>
          <p:nvPr/>
        </p:nvGrpSpPr>
        <p:grpSpPr>
          <a:xfrm>
            <a:off x="10451520" y="3983400"/>
            <a:ext cx="130320" cy="562680"/>
            <a:chOff x="10451520" y="3983400"/>
            <a:chExt cx="130320" cy="562680"/>
          </a:xfrm>
        </p:grpSpPr>
        <p:sp>
          <p:nvSpPr>
            <p:cNvPr id="209" name="CustomShape 3"/>
            <p:cNvSpPr/>
            <p:nvPr/>
          </p:nvSpPr>
          <p:spPr>
            <a:xfrm>
              <a:off x="10451520" y="398340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4"/>
            <p:cNvSpPr/>
            <p:nvPr/>
          </p:nvSpPr>
          <p:spPr>
            <a:xfrm>
              <a:off x="10451520" y="4208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5"/>
            <p:cNvSpPr/>
            <p:nvPr/>
          </p:nvSpPr>
          <p:spPr>
            <a:xfrm>
              <a:off x="10451520" y="4415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BDB7079-3E5E-4A80-80DB-D796B45C8C2D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1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9AFF7D7-4B7F-4748-84C5-95F520B73F07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842400" y="1158840"/>
            <a:ext cx="906876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5" name="Рисунок 3"/>
          <p:cNvPicPr/>
          <p:nvPr/>
        </p:nvPicPr>
        <p:blipFill>
          <a:blip r:embed="rId2"/>
          <a:stretch/>
        </p:blipFill>
        <p:spPr>
          <a:xfrm>
            <a:off x="838080" y="1200240"/>
            <a:ext cx="10272240" cy="453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  <a:ea typeface="SamsungOne 800C"/>
              </a:rPr>
              <a:t>Механика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grpSp>
        <p:nvGrpSpPr>
          <p:cNvPr id="217" name="Group 2"/>
          <p:cNvGrpSpPr/>
          <p:nvPr/>
        </p:nvGrpSpPr>
        <p:grpSpPr>
          <a:xfrm>
            <a:off x="10451520" y="3983400"/>
            <a:ext cx="130320" cy="562680"/>
            <a:chOff x="10451520" y="3983400"/>
            <a:chExt cx="130320" cy="562680"/>
          </a:xfrm>
        </p:grpSpPr>
        <p:sp>
          <p:nvSpPr>
            <p:cNvPr id="218" name="CustomShape 3"/>
            <p:cNvSpPr/>
            <p:nvPr/>
          </p:nvSpPr>
          <p:spPr>
            <a:xfrm>
              <a:off x="10451520" y="398340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4"/>
            <p:cNvSpPr/>
            <p:nvPr/>
          </p:nvSpPr>
          <p:spPr>
            <a:xfrm>
              <a:off x="10451520" y="4208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10451520" y="4415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C9DB9F0-B487-4146-BCF8-F8D2E40AF616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2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8069AC1-0C31-4643-99D4-0F26BA06031D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928800" y="928800"/>
            <a:ext cx="9270000" cy="612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Враги находятся на одном месте, здоровье главного героя убавляется при приближении не смотря на пассивность врагов, т.к. они их слизь и её испарения ядовиты. Игроку необходимо убить как можно больше слизней. Слизни появляются снова после смерти, после того, как главный герой отходит на достаточное расстояние. При убийстве слизня восстанавливается </a:t>
            </a:r>
            <a:r>
              <a:rPr lang="ru-RU" sz="1800" b="0" strike="noStrike" spc="-1">
                <a:solidFill>
                  <a:srgbClr val="FFFFFF"/>
                </a:solidFill>
                <a:latin typeface="Segoe UI"/>
                <a:ea typeface="SamsungOne 450C"/>
              </a:rPr>
              <a:t>на некоторую величину </a:t>
            </a: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 здоровье главного героя, но в тоже время урон этого противника при его возрождении увеличивается в 1.25 раз, добавляется одно очко счёта. В интерфейсе игры 6 кнопок(4 для передвижения, по одной для бега и атаки). Бег реализован следующим образом: пока нажата кнопка, логическая переменная равна true, и в это время при нажатой кнопке направления в 2 раза возрастает скорость и начинает убавляться полоска выносливости до тех пор пока игрок не перестанет нажимать одну из кнопок или полоска не доходит до нуля. Если бега кнопка не нажата и главный герой не атакует полоска выносливости восстанавливается до начального значения, логическая переменная равна false. Для убийства врага нужно кликнуть на кнопку атаки находясь рядом с ним определённое количество раз.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 При смерти главного героя игра останавливается выводится счёт и рекордый счёт.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Кнопки не пропадают, т.к. две из них используются для комбинации перезапуска(R+X).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Передвижение не возможно при нажатой кнопке атаки.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  <a:ea typeface="SamsungOne 800C"/>
              </a:rPr>
              <a:t>Структура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grpSp>
        <p:nvGrpSpPr>
          <p:cNvPr id="225" name="Group 2"/>
          <p:cNvGrpSpPr/>
          <p:nvPr/>
        </p:nvGrpSpPr>
        <p:grpSpPr>
          <a:xfrm>
            <a:off x="11634840" y="2414520"/>
            <a:ext cx="130320" cy="563040"/>
            <a:chOff x="11634840" y="2414520"/>
            <a:chExt cx="130320" cy="563040"/>
          </a:xfrm>
        </p:grpSpPr>
        <p:sp>
          <p:nvSpPr>
            <p:cNvPr id="226" name="CustomShape 3"/>
            <p:cNvSpPr/>
            <p:nvPr/>
          </p:nvSpPr>
          <p:spPr>
            <a:xfrm>
              <a:off x="11634840" y="241452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4"/>
            <p:cNvSpPr/>
            <p:nvPr/>
          </p:nvSpPr>
          <p:spPr>
            <a:xfrm>
              <a:off x="11634840" y="264024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5"/>
            <p:cNvSpPr/>
            <p:nvPr/>
          </p:nvSpPr>
          <p:spPr>
            <a:xfrm>
              <a:off x="11634840" y="284724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9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696D4B4-16E1-47FE-A5D7-A417C849BE3F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30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D10E606-5ECC-4200-BF2E-0E5DF5E2D929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231" name="Рисунок 3"/>
          <p:cNvPicPr/>
          <p:nvPr/>
        </p:nvPicPr>
        <p:blipFill>
          <a:blip r:embed="rId2"/>
          <a:stretch/>
        </p:blipFill>
        <p:spPr>
          <a:xfrm>
            <a:off x="957960" y="1437840"/>
            <a:ext cx="10328040" cy="413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  <a:ea typeface="SamsungOne 800C"/>
              </a:rPr>
              <a:t>Реализация таймера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grpSp>
        <p:nvGrpSpPr>
          <p:cNvPr id="233" name="Group 2"/>
          <p:cNvGrpSpPr/>
          <p:nvPr/>
        </p:nvGrpSpPr>
        <p:grpSpPr>
          <a:xfrm>
            <a:off x="10451520" y="3983400"/>
            <a:ext cx="130320" cy="562680"/>
            <a:chOff x="10451520" y="3983400"/>
            <a:chExt cx="130320" cy="562680"/>
          </a:xfrm>
        </p:grpSpPr>
        <p:sp>
          <p:nvSpPr>
            <p:cNvPr id="234" name="CustomShape 3"/>
            <p:cNvSpPr/>
            <p:nvPr/>
          </p:nvSpPr>
          <p:spPr>
            <a:xfrm>
              <a:off x="10451520" y="398340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4"/>
            <p:cNvSpPr/>
            <p:nvPr/>
          </p:nvSpPr>
          <p:spPr>
            <a:xfrm>
              <a:off x="10451520" y="4208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5"/>
            <p:cNvSpPr/>
            <p:nvPr/>
          </p:nvSpPr>
          <p:spPr>
            <a:xfrm>
              <a:off x="10451520" y="4415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7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C6E6DF5-E976-4DA2-85DC-77DCE1709E4C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38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1CA438-F585-4E72-8046-DDB876BE74AD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833400" y="1158840"/>
            <a:ext cx="907776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Таймер был реализован с помощью комбинации инкрементации числа в цикле  и замером времени через метод nanoTime.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40" name="Рисунок 5"/>
          <p:cNvPicPr/>
          <p:nvPr/>
        </p:nvPicPr>
        <p:blipFill>
          <a:blip r:embed="rId2"/>
          <a:stretch/>
        </p:blipFill>
        <p:spPr>
          <a:xfrm>
            <a:off x="842760" y="2205000"/>
            <a:ext cx="9072000" cy="255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amsungOne 800C"/>
                <a:ea typeface="SamsungOne 800C"/>
              </a:rPr>
              <a:t>Реализация перемещения главного героя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grpSp>
        <p:nvGrpSpPr>
          <p:cNvPr id="242" name="Group 2"/>
          <p:cNvGrpSpPr/>
          <p:nvPr/>
        </p:nvGrpSpPr>
        <p:grpSpPr>
          <a:xfrm>
            <a:off x="10451520" y="3983400"/>
            <a:ext cx="130320" cy="562680"/>
            <a:chOff x="10451520" y="3983400"/>
            <a:chExt cx="130320" cy="562680"/>
          </a:xfrm>
        </p:grpSpPr>
        <p:sp>
          <p:nvSpPr>
            <p:cNvPr id="243" name="CustomShape 3"/>
            <p:cNvSpPr/>
            <p:nvPr/>
          </p:nvSpPr>
          <p:spPr>
            <a:xfrm>
              <a:off x="10451520" y="398340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4"/>
            <p:cNvSpPr/>
            <p:nvPr/>
          </p:nvSpPr>
          <p:spPr>
            <a:xfrm>
              <a:off x="10451520" y="4208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5"/>
            <p:cNvSpPr/>
            <p:nvPr/>
          </p:nvSpPr>
          <p:spPr>
            <a:xfrm>
              <a:off x="10451520" y="4415760"/>
              <a:ext cx="130320" cy="130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0A065FE-F946-4540-BBA0-D3B0645E7E39}" type="datetime1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26.05.2022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896DC0C-8FF0-483E-82A7-284048BF9B98}" type="slidenum">
              <a:rPr lang="ru-RU" sz="1200" b="0" strike="noStrike" spc="-1">
                <a:solidFill>
                  <a:srgbClr val="FFFFFF"/>
                </a:solidFill>
                <a:latin typeface="SamsungOne 450C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842400" y="1158840"/>
            <a:ext cx="9068760" cy="20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SamsungOne 450C"/>
                <a:ea typeface="SamsungOne 450C"/>
              </a:rPr>
              <a:t>С технической точки зрения главный герой остаётся на месте, а враги и фон сдвигаются в обратном от нажатой кнопки движения направлении на величину, равную скорости главного героя за кадр до определённой координаты.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Microsoft Office PowerPoint</Application>
  <PresentationFormat>Широкоэкранный</PresentationFormat>
  <Slides>11</Slides>
  <Notes>0</Notes>
  <HiddenSlides>2</HiddenSlide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Presentation</dc:title>
  <dc:subject/>
  <dc:creator>Roman Lesovoy</dc:creator>
  <dc:description/>
  <cp:lastModifiedBy/>
  <cp:revision>77</cp:revision>
  <dcterms:created xsi:type="dcterms:W3CDTF">2020-05-25T08:37:09Z</dcterms:created>
  <dcterms:modified xsi:type="dcterms:W3CDTF">2022-05-27T00:54:59Z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SCPROP">
    <vt:lpwstr>NSCCustomProperty</vt:lpwstr>
  </property>
  <property fmtid="{D5CDD505-2E9C-101B-9397-08002B2CF9AE}" pid="7" name="NSCPROP_SA">
    <vt:lpwstr>C:\Users\grebenkina.a\Downloads\SAMSUNG_IT_School_Presentation_Template_2020_PR (2).pptx</vt:lpwstr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