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8" r:id="rId3"/>
    <p:sldId id="273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69" r:id="rId15"/>
  </p:sldIdLst>
  <p:sldSz cx="4597400" cy="3454400"/>
  <p:notesSz cx="4597400" cy="3454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DKHAP+CMSSI8" panose="020B0604020202020204"/>
      <p:regular r:id="rId20"/>
    </p:embeddedFont>
    <p:embeddedFont>
      <p:font typeface="HIBMAI+CMMI8" panose="020B0604020202020204"/>
      <p:regular r:id="rId21"/>
    </p:embeddedFont>
    <p:embeddedFont>
      <p:font typeface="MMAPOB+CMSS8" panose="020B0604020202020204"/>
      <p:regular r:id="rId22"/>
    </p:embeddedFont>
    <p:embeddedFont>
      <p:font typeface="NLPNJO+CMSSI10" panose="020B0604020202020204"/>
      <p:regular r:id="rId23"/>
    </p:embeddedFont>
    <p:embeddedFont>
      <p:font typeface="PAEDPD+CMSSBX10" panose="020B0604020202020204"/>
      <p:regular r:id="rId24"/>
    </p:embeddedFont>
    <p:embeddedFont>
      <p:font typeface="SVOCIK+CMSS10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6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306" y="1066911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4662" y="1066911"/>
            <a:ext cx="223889" cy="120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  <a:p>
            <a:pPr marL="0" marR="0">
              <a:lnSpc>
                <a:spcPts val="1005"/>
              </a:lnSpc>
              <a:spcBef>
                <a:spcPts val="719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2043" y="1353426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4908" y="1527163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326" y="1815195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2857" y="2159623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874BB-31C4-883E-D6C5-1F1F97416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6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53" y="559284"/>
            <a:ext cx="3946342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adjacent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to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must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SVOCIK+CMSS10"/>
                <a:cs typeface="SVOCIK+CMSS10"/>
              </a:rPr>
              <a:t>be</a:t>
            </a:r>
            <a:r>
              <a:rPr sz="11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  <a:r>
              <a:rPr sz="11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them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blue</a:t>
            </a:r>
            <a:r>
              <a:rPr sz="11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1244" y="845935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5704" y="845935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1745" y="1307707"/>
            <a:ext cx="29537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spc="-51" dirty="0">
                <a:solidFill>
                  <a:srgbClr val="0000FF"/>
                </a:solidFill>
                <a:latin typeface="NLPNJO+CMSSI10"/>
                <a:cs typeface="NLPNJO+CMSSI10"/>
              </a:rPr>
              <a:t>d</a:t>
            </a: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5952" y="1307707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5704" y="1767955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69719" y="1824343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661" y="2118338"/>
            <a:ext cx="1675984" cy="52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  <a:p>
            <a:pPr marL="1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2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(Red)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  <a:p>
            <a:pPr marL="0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2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(Red)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87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???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9662" y="2709647"/>
            <a:ext cx="3986519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As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soon</a:t>
            </a:r>
            <a:r>
              <a:rPr sz="11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as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must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have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diﬀerent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colors,</a:t>
            </a:r>
            <a:r>
              <a:rPr sz="1100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not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bipartite.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9923" y="3361180"/>
            <a:ext cx="197806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6ADB53-FD5C-8645-CA67-40C4B7C2D6FF}"/>
              </a:ext>
            </a:extLst>
          </p:cNvPr>
          <p:cNvSpPr/>
          <p:nvPr/>
        </p:nvSpPr>
        <p:spPr>
          <a:xfrm>
            <a:off x="2836540" y="884374"/>
            <a:ext cx="129164" cy="1291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C9E330-DC84-214D-C902-7C09D4CF9AD4}"/>
              </a:ext>
            </a:extLst>
          </p:cNvPr>
          <p:cNvSpPr/>
          <p:nvPr/>
        </p:nvSpPr>
        <p:spPr>
          <a:xfrm>
            <a:off x="2836540" y="1721710"/>
            <a:ext cx="129164" cy="1291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1208BE-7BF6-E49F-F02E-A91CA25157D0}"/>
              </a:ext>
            </a:extLst>
          </p:cNvPr>
          <p:cNvSpPr/>
          <p:nvPr/>
        </p:nvSpPr>
        <p:spPr>
          <a:xfrm>
            <a:off x="3296788" y="1332448"/>
            <a:ext cx="129164" cy="1291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E90ADB-7BC3-E852-0291-C1C2F2270BBC}"/>
              </a:ext>
            </a:extLst>
          </p:cNvPr>
          <p:cNvSpPr/>
          <p:nvPr/>
        </p:nvSpPr>
        <p:spPr>
          <a:xfrm>
            <a:off x="1637024" y="1732429"/>
            <a:ext cx="129164" cy="1291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A512D7-3EEB-1FBD-CCB2-D200A484CD5E}"/>
              </a:ext>
            </a:extLst>
          </p:cNvPr>
          <p:cNvSpPr/>
          <p:nvPr/>
        </p:nvSpPr>
        <p:spPr>
          <a:xfrm>
            <a:off x="1201479" y="1365157"/>
            <a:ext cx="129164" cy="1291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82A96C-B44E-0113-7EF2-14CAD6FC3E4E}"/>
              </a:ext>
            </a:extLst>
          </p:cNvPr>
          <p:cNvSpPr/>
          <p:nvPr/>
        </p:nvSpPr>
        <p:spPr>
          <a:xfrm>
            <a:off x="1212772" y="1300575"/>
            <a:ext cx="129164" cy="1291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598908"/>
            <a:ext cx="717250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SVOCIK+CMSS10"/>
                <a:cs typeface="SVOCIK+CMSS10"/>
              </a:rPr>
              <a:t>Deﬁnition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62" y="795504"/>
            <a:ext cx="3979033" cy="86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complete</a:t>
            </a:r>
            <a:r>
              <a:rPr sz="1100" spc="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bipartite</a:t>
            </a:r>
            <a:r>
              <a:rPr sz="11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graph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spc="1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m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n</a:t>
            </a:r>
            <a:r>
              <a:rPr sz="1200" spc="125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has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its</a:t>
            </a:r>
          </a:p>
          <a:p>
            <a:pPr marL="2" marR="0">
              <a:lnSpc>
                <a:spcPts val="1090"/>
              </a:lnSpc>
              <a:spcBef>
                <a:spcPts val="21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partitioned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into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subsets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m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n</a:t>
            </a:r>
            <a:r>
              <a:rPr sz="11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vertices,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respectively.</a:t>
            </a:r>
            <a:r>
              <a:rPr sz="11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There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only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</a:p>
          <a:p>
            <a:pPr marL="7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second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629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  <a:r>
              <a:rPr sz="800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4975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2799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152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97806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33813-49F9-6220-2BC4-925835D3F222}"/>
              </a:ext>
            </a:extLst>
          </p:cNvPr>
          <p:cNvSpPr txBox="1"/>
          <p:nvPr/>
        </p:nvSpPr>
        <p:spPr>
          <a:xfrm>
            <a:off x="1" y="-69878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AEDPD+CMSSBX10"/>
                <a:cs typeface="PAEDPD+CMSSBX10"/>
              </a:rPr>
              <a:t>complete</a:t>
            </a:r>
            <a:r>
              <a:rPr lang="en-US" sz="1800" spc="12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PAEDPD+CMSSBX10"/>
                <a:cs typeface="PAEDPD+CMSSBX10"/>
              </a:rPr>
              <a:t>bipartite</a:t>
            </a:r>
            <a:r>
              <a:rPr lang="en-US" sz="1800" spc="12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PAEDPD+CMSSBX10"/>
                <a:cs typeface="PAEDPD+CMSSBX10"/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598908"/>
            <a:ext cx="717250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SVOCIK+CMSS10"/>
                <a:cs typeface="SVOCIK+CMSS10"/>
              </a:rPr>
              <a:t>Deﬁnition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62" y="795504"/>
            <a:ext cx="3979033" cy="86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complete</a:t>
            </a:r>
            <a:r>
              <a:rPr sz="1100" spc="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bipartite</a:t>
            </a:r>
            <a:r>
              <a:rPr sz="11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graph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spc="1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m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n</a:t>
            </a:r>
            <a:r>
              <a:rPr sz="1200" spc="125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has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its</a:t>
            </a:r>
          </a:p>
          <a:p>
            <a:pPr marL="2" marR="0">
              <a:lnSpc>
                <a:spcPts val="1090"/>
              </a:lnSpc>
              <a:spcBef>
                <a:spcPts val="21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partitioned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into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subsets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m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n</a:t>
            </a:r>
            <a:r>
              <a:rPr sz="11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vertices,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respectively.</a:t>
            </a:r>
            <a:r>
              <a:rPr sz="11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There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only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</a:p>
          <a:p>
            <a:pPr marL="7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second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629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  <a:r>
              <a:rPr sz="800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4975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2799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152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97806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11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59F38-C9C3-7665-E840-D90947774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587B1-A813-9DC6-8266-90841CD83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36" y="-14333"/>
            <a:ext cx="4597400" cy="2964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AB919D-FEE2-3F2D-E5AF-8FD357360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83383"/>
            <a:ext cx="4597400" cy="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598908"/>
            <a:ext cx="717250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SVOCIK+CMSS10"/>
                <a:cs typeface="SVOCIK+CMSS10"/>
              </a:rPr>
              <a:t>Deﬁnition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62" y="795504"/>
            <a:ext cx="3979033" cy="86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complete</a:t>
            </a:r>
            <a:r>
              <a:rPr sz="1100" spc="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bipartite</a:t>
            </a:r>
            <a:r>
              <a:rPr sz="11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graph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spc="1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m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n</a:t>
            </a:r>
            <a:r>
              <a:rPr sz="1200" spc="125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has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its</a:t>
            </a:r>
          </a:p>
          <a:p>
            <a:pPr marL="2" marR="0">
              <a:lnSpc>
                <a:spcPts val="1090"/>
              </a:lnSpc>
              <a:spcBef>
                <a:spcPts val="21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partitioned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into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subsets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m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n</a:t>
            </a:r>
            <a:r>
              <a:rPr sz="11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vertices,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respectively.</a:t>
            </a:r>
            <a:r>
              <a:rPr sz="11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There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only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</a:p>
          <a:p>
            <a:pPr marL="7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second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629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  <a:r>
              <a:rPr sz="800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4975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2799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152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97806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11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DAB17B-F551-1AD7-E54F-3F02F51F5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1B27B-4AE3-39C8-4285-02F4D6A4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736" y="-14873"/>
            <a:ext cx="4597400" cy="2964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CFA2A4-A466-CA86-0526-A9AC2CBD9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736" y="3383384"/>
            <a:ext cx="4597400" cy="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9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598908"/>
            <a:ext cx="717250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SVOCIK+CMSS10"/>
                <a:cs typeface="SVOCIK+CMSS10"/>
              </a:rPr>
              <a:t>Deﬁnition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62" y="795504"/>
            <a:ext cx="3979033" cy="86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complete</a:t>
            </a:r>
            <a:r>
              <a:rPr sz="1100" spc="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bipartite</a:t>
            </a:r>
            <a:r>
              <a:rPr sz="11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graph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spc="1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m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GDKHAP+CMSSI8"/>
                <a:cs typeface="GDKHAP+CMSSI8"/>
              </a:rPr>
              <a:t>n</a:t>
            </a:r>
            <a:r>
              <a:rPr sz="1200" spc="125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has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its</a:t>
            </a:r>
          </a:p>
          <a:p>
            <a:pPr marL="2" marR="0">
              <a:lnSpc>
                <a:spcPts val="1090"/>
              </a:lnSpc>
              <a:spcBef>
                <a:spcPts val="216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partitioned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into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subsets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m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n</a:t>
            </a:r>
            <a:r>
              <a:rPr sz="11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vertices,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respectively.</a:t>
            </a:r>
            <a:r>
              <a:rPr sz="11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There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only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</a:p>
          <a:p>
            <a:pPr marL="7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second</a:t>
            </a:r>
          </a:p>
          <a:p>
            <a:pPr marL="7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5629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  <a:r>
              <a:rPr sz="800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4975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2799" y="2900288"/>
            <a:ext cx="385982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152" y="2900288"/>
            <a:ext cx="385977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K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  <a:r>
              <a:rPr sz="1200" baseline="-15273" dirty="0">
                <a:solidFill>
                  <a:srgbClr val="000000"/>
                </a:solidFill>
                <a:latin typeface="HIBMAI+CMMI8"/>
                <a:cs typeface="HIBMAI+CMMI8"/>
              </a:rPr>
              <a:t>,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97806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11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17BF7-60E2-E85B-E494-CB7936376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306" y="1066911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4662" y="1066911"/>
            <a:ext cx="223889" cy="120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  <a:p>
            <a:pPr marL="0" marR="0">
              <a:lnSpc>
                <a:spcPts val="1005"/>
              </a:lnSpc>
              <a:spcBef>
                <a:spcPts val="719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2043" y="1353426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4908" y="1527163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326" y="1815195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2857" y="2159623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ABE8E0-EDBB-0AB5-2092-FD1EE229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5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0306" y="1066911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4662" y="1066911"/>
            <a:ext cx="223889" cy="1200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  <a:p>
            <a:pPr marL="0" marR="0">
              <a:lnSpc>
                <a:spcPts val="1005"/>
              </a:lnSpc>
              <a:spcBef>
                <a:spcPts val="719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2043" y="1353426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4908" y="1527163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326" y="1815195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2857" y="2159623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ABE8E0-EDBB-0AB5-2092-FD1EE229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0"/>
            <a:ext cx="4573928" cy="345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F8AD5B-1254-0FD2-AE12-66ED1D8D9B38}"/>
              </a:ext>
            </a:extLst>
          </p:cNvPr>
          <p:cNvSpPr/>
          <p:nvPr/>
        </p:nvSpPr>
        <p:spPr>
          <a:xfrm>
            <a:off x="426491" y="0"/>
            <a:ext cx="4146361" cy="3224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Bipertite</a:t>
            </a:r>
            <a:r>
              <a:rPr lang="en-US" dirty="0">
                <a:solidFill>
                  <a:schemeClr val="tx1"/>
                </a:solidFill>
              </a:rPr>
              <a:t> or not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Complete </a:t>
            </a:r>
            <a:r>
              <a:rPr lang="en-US" dirty="0" err="1">
                <a:solidFill>
                  <a:schemeClr val="tx1"/>
                </a:solidFill>
              </a:rPr>
              <a:t>Bipertite</a:t>
            </a:r>
            <a:r>
              <a:rPr lang="en-US" dirty="0">
                <a:solidFill>
                  <a:schemeClr val="tx1"/>
                </a:solidFill>
              </a:rPr>
              <a:t>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Real Life Applications of </a:t>
            </a:r>
            <a:r>
              <a:rPr lang="en-US" dirty="0" err="1">
                <a:solidFill>
                  <a:schemeClr val="tx1"/>
                </a:solidFill>
              </a:rPr>
              <a:t>Bipertite</a:t>
            </a:r>
            <a:r>
              <a:rPr lang="en-US" dirty="0">
                <a:solidFill>
                  <a:schemeClr val="tx1"/>
                </a:solidFill>
              </a:rPr>
              <a:t>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A427A-84D8-BF3C-7579-1C932A55E9A0}"/>
              </a:ext>
            </a:extLst>
          </p:cNvPr>
          <p:cNvSpPr txBox="1"/>
          <p:nvPr/>
        </p:nvSpPr>
        <p:spPr>
          <a:xfrm>
            <a:off x="12811" y="31783"/>
            <a:ext cx="45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of contents</a:t>
            </a:r>
          </a:p>
          <a:p>
            <a:pPr algn="ctr"/>
            <a:r>
              <a:rPr lang="en-US" dirty="0"/>
              <a:t>-------------------------------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520F10-ED79-9ED8-FB32-748C86DB53E3}"/>
              </a:ext>
            </a:extLst>
          </p:cNvPr>
          <p:cNvSpPr/>
          <p:nvPr/>
        </p:nvSpPr>
        <p:spPr>
          <a:xfrm>
            <a:off x="11736" y="0"/>
            <a:ext cx="486764" cy="3239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484608"/>
            <a:ext cx="717250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FFFF"/>
                </a:solidFill>
                <a:latin typeface="SVOCIK+CMSS10"/>
                <a:cs typeface="SVOCIK+CMSS10"/>
              </a:rPr>
              <a:t>Deﬁnition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659" y="682728"/>
            <a:ext cx="3921255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simple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  <a:r>
              <a:rPr sz="11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called</a:t>
            </a:r>
            <a:r>
              <a:rPr sz="1100" spc="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bipartite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its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100" spc="2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can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SVOCIK+CMSS10"/>
                <a:cs typeface="SVOCIK+CMSS10"/>
              </a:rPr>
              <a:t>be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partitioned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into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SVOCIK+CMSS10"/>
                <a:cs typeface="SVOCIK+CMSS10"/>
              </a:rPr>
              <a:t>two</a:t>
            </a:r>
            <a:r>
              <a:rPr sz="11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disjoint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sets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100" spc="5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100" spc="5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such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every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2862" y="907816"/>
            <a:ext cx="206148" cy="13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9661" y="907816"/>
            <a:ext cx="3964746" cy="294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7355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</a:p>
          <a:p>
            <a:pPr marL="0" marR="0">
              <a:lnSpc>
                <a:spcPts val="1090"/>
              </a:lnSpc>
              <a:spcBef>
                <a:spcPts val="19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connects</a:t>
            </a:r>
            <a:r>
              <a:rPr sz="1100" spc="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100" spc="5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100" spc="5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8" dirty="0">
                <a:solidFill>
                  <a:srgbClr val="000000"/>
                </a:solidFill>
                <a:latin typeface="SVOCIK+CMSS10"/>
                <a:cs typeface="SVOCIK+CMSS10"/>
              </a:rPr>
              <a:t>(or,</a:t>
            </a:r>
            <a:r>
              <a:rPr sz="1100" spc="1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0959" y="1078502"/>
            <a:ext cx="206148" cy="13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3474" y="1078502"/>
            <a:ext cx="206148" cy="131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9646" y="1197843"/>
            <a:ext cx="3899224" cy="35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no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edge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  <a:r>
              <a:rPr sz="1200" spc="102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between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</a:p>
          <a:p>
            <a:pPr marL="0" marR="0">
              <a:lnSpc>
                <a:spcPts val="1090"/>
              </a:lnSpc>
              <a:spcBef>
                <a:spcPts val="207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subset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spc="43" baseline="-15269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8697" y="1706995"/>
            <a:ext cx="270154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90471" y="1706995"/>
            <a:ext cx="270154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1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6394" y="1764910"/>
            <a:ext cx="270154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50334" y="1937118"/>
            <a:ext cx="270153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06394" y="2109333"/>
            <a:ext cx="270154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650" baseline="210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800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9699" y="2167246"/>
            <a:ext cx="270158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69" dirty="0">
                <a:solidFill>
                  <a:srgbClr val="000000"/>
                </a:solidFill>
                <a:latin typeface="MMAPOB+CMSS8"/>
                <a:cs typeface="MMAPOB+CMSS8"/>
              </a:rPr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39463" y="2167246"/>
            <a:ext cx="270158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69" dirty="0">
                <a:solidFill>
                  <a:srgbClr val="000000"/>
                </a:solidFill>
                <a:latin typeface="MMAPOB+CMSS8"/>
                <a:cs typeface="MMAPOB+CMSS8"/>
              </a:rPr>
              <a:t>3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50334" y="2283070"/>
            <a:ext cx="270153" cy="465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  <a:p>
            <a:pPr marL="0" marR="0">
              <a:lnSpc>
                <a:spcPts val="1005"/>
              </a:lnSpc>
              <a:spcBef>
                <a:spcPts val="1194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6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6394" y="2455279"/>
            <a:ext cx="270154" cy="1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28697" y="2685406"/>
            <a:ext cx="270154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69" dirty="0">
                <a:solidFill>
                  <a:srgbClr val="000000"/>
                </a:solidFill>
                <a:latin typeface="MMAPOB+CMSS8"/>
                <a:cs typeface="MMAPOB+CMSS8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90472" y="2685405"/>
            <a:ext cx="270154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0" dirty="0">
                <a:solidFill>
                  <a:srgbClr val="000000"/>
                </a:solidFill>
                <a:latin typeface="MMAPOB+CMSS8"/>
                <a:cs typeface="MMAPOB+CMSS8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25851" y="2799707"/>
            <a:ext cx="299111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0" dirty="0">
                <a:solidFill>
                  <a:srgbClr val="000000"/>
                </a:solidFill>
                <a:latin typeface="MMAPOB+CMSS8"/>
                <a:cs typeface="MMAPOB+CMSS8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144011" y="2799707"/>
            <a:ext cx="299111" cy="17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V</a:t>
            </a:r>
            <a:r>
              <a:rPr sz="1200" baseline="-15270" dirty="0">
                <a:solidFill>
                  <a:srgbClr val="000000"/>
                </a:solidFill>
                <a:latin typeface="MMAPOB+CMSS8"/>
                <a:cs typeface="MMAPOB+CMSS8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93518" y="3089126"/>
            <a:ext cx="1774351" cy="183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Showing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that</a:t>
            </a:r>
            <a:r>
              <a:rPr sz="11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  <a:r>
              <a:rPr sz="1200" baseline="-15273" dirty="0">
                <a:solidFill>
                  <a:srgbClr val="000000"/>
                </a:solidFill>
                <a:latin typeface="MMAPOB+CMSS8"/>
                <a:cs typeface="MMAPOB+CMSS8"/>
              </a:rPr>
              <a:t>6</a:t>
            </a:r>
            <a:r>
              <a:rPr sz="1200" spc="115" baseline="-15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bipartite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728448"/>
            <a:ext cx="3714960" cy="521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000000"/>
                </a:solidFill>
                <a:latin typeface="SVOCIK+CMSS10"/>
                <a:cs typeface="SVOCIK+CMSS10"/>
              </a:rPr>
              <a:t>color</a:t>
            </a:r>
            <a:r>
              <a:rPr sz="1100" spc="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blue.</a:t>
            </a:r>
            <a:r>
              <a:rPr sz="11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28" dirty="0">
                <a:solidFill>
                  <a:srgbClr val="000000"/>
                </a:solidFill>
                <a:latin typeface="SVOCIK+CMSS10"/>
                <a:cs typeface="SVOCIK+CMSS10"/>
              </a:rPr>
              <a:t>How</a:t>
            </a:r>
            <a:r>
              <a:rPr sz="11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to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choose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this</a:t>
            </a:r>
            <a:r>
              <a:rPr sz="1100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vertex?</a:t>
            </a:r>
            <a:r>
              <a:rPr sz="11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Simply</a:t>
            </a:r>
            <a:r>
              <a:rPr sz="1100" spc="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choose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</a:p>
          <a:p>
            <a:pPr marL="0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lexicographic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order.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0304" y="1233031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4661" y="1233031"/>
            <a:ext cx="221672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2041" y="1521068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4908" y="1693279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8324" y="1981313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94660" y="2269351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2854" y="2327264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9664" y="2619733"/>
            <a:ext cx="1188164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3AB70-5AB4-7E45-F87B-19B9DEA1111C}"/>
              </a:ext>
            </a:extLst>
          </p:cNvPr>
          <p:cNvSpPr txBox="1"/>
          <p:nvPr/>
        </p:nvSpPr>
        <p:spPr>
          <a:xfrm>
            <a:off x="1" y="-33526"/>
            <a:ext cx="459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 this graph bipartite or not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116911-8672-9C26-7B1F-B251B01EA92A}"/>
              </a:ext>
            </a:extLst>
          </p:cNvPr>
          <p:cNvSpPr/>
          <p:nvPr/>
        </p:nvSpPr>
        <p:spPr>
          <a:xfrm>
            <a:off x="3341096" y="1770647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58" y="739116"/>
            <a:ext cx="3894525" cy="34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adjacent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  <a:r>
              <a:rPr sz="11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  <a:r>
              <a:rPr sz="1100" spc="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must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SVOCIK+CMSS10"/>
                <a:cs typeface="SVOCIK+CMSS10"/>
              </a:rPr>
              <a:t>be</a:t>
            </a:r>
            <a:r>
              <a:rPr sz="11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  <a:r>
              <a:rPr sz="11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them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red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0304" y="1045579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4661" y="1045579"/>
            <a:ext cx="221672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2039" y="1333615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4908" y="1505827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8322" y="1793866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94660" y="2081899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2853" y="2138288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9662" y="2432280"/>
            <a:ext cx="1690810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2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(Red)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E258B-5197-1D58-CD95-2F8C2E1E379A}"/>
              </a:ext>
            </a:extLst>
          </p:cNvPr>
          <p:cNvSpPr/>
          <p:nvPr/>
        </p:nvSpPr>
        <p:spPr>
          <a:xfrm>
            <a:off x="3332911" y="1591196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040F0-A83D-B1DA-DD73-0D0E5001C49D}"/>
              </a:ext>
            </a:extLst>
          </p:cNvPr>
          <p:cNvSpPr/>
          <p:nvPr/>
        </p:nvSpPr>
        <p:spPr>
          <a:xfrm>
            <a:off x="2881682" y="1986699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F1FC2A-24FD-96F6-9F50-BA0C90F5146C}"/>
              </a:ext>
            </a:extLst>
          </p:cNvPr>
          <p:cNvSpPr/>
          <p:nvPr/>
        </p:nvSpPr>
        <p:spPr>
          <a:xfrm>
            <a:off x="2872663" y="1137627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527BD-3D28-F635-AEAD-586C1E4431BF}"/>
              </a:ext>
            </a:extLst>
          </p:cNvPr>
          <p:cNvSpPr/>
          <p:nvPr/>
        </p:nvSpPr>
        <p:spPr>
          <a:xfrm>
            <a:off x="1563584" y="1173678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54" y="505944"/>
            <a:ext cx="3828025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adjacent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to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  <a:r>
              <a:rPr sz="11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must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SVOCIK+CMSS10"/>
                <a:cs typeface="SVOCIK+CMSS10"/>
              </a:rPr>
              <a:t>be</a:t>
            </a:r>
            <a:r>
              <a:rPr sz="11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them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blue</a:t>
            </a:r>
            <a:r>
              <a:rPr sz="11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0304" y="812406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4661" y="812406"/>
            <a:ext cx="221672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2039" y="1098919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4908" y="1272655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8322" y="1559169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94660" y="1847203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82853" y="1905115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9662" y="2197583"/>
            <a:ext cx="1728773" cy="521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2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(Red)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g</a:t>
            </a:r>
          </a:p>
          <a:p>
            <a:pPr marL="2" marR="0">
              <a:lnSpc>
                <a:spcPts val="1090"/>
              </a:lnSpc>
              <a:spcBef>
                <a:spcPts val="26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3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87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665" y="2790422"/>
            <a:ext cx="4041939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36" dirty="0">
                <a:solidFill>
                  <a:srgbClr val="000000"/>
                </a:solidFill>
                <a:latin typeface="SVOCIK+CMSS10"/>
                <a:cs typeface="SVOCIK+CMSS10"/>
              </a:rPr>
              <a:t>At</a:t>
            </a:r>
            <a:r>
              <a:rPr sz="1100" spc="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end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process,</a:t>
            </a:r>
            <a:r>
              <a:rPr sz="1100" spc="1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if</a:t>
            </a:r>
            <a:r>
              <a:rPr sz="11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all</a:t>
            </a:r>
            <a:r>
              <a:rPr sz="1100" spc="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have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PAEDPD+CMSSBX10"/>
                <a:cs typeface="PAEDPD+CMSSBX10"/>
              </a:rPr>
              <a:t>unique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label,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then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is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bipartite.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1DBA6-A6A6-41C3-C182-4E31C5589792}"/>
              </a:ext>
            </a:extLst>
          </p:cNvPr>
          <p:cNvSpPr/>
          <p:nvPr/>
        </p:nvSpPr>
        <p:spPr>
          <a:xfrm>
            <a:off x="3306812" y="1367159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6BC609-CD40-C32E-D7C1-8534BFF64CB9}"/>
              </a:ext>
            </a:extLst>
          </p:cNvPr>
          <p:cNvSpPr/>
          <p:nvPr/>
        </p:nvSpPr>
        <p:spPr>
          <a:xfrm>
            <a:off x="1163049" y="1592016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5AD792-1D09-2891-5B05-F9A8F88A58A8}"/>
              </a:ext>
            </a:extLst>
          </p:cNvPr>
          <p:cNvSpPr/>
          <p:nvPr/>
        </p:nvSpPr>
        <p:spPr>
          <a:xfrm>
            <a:off x="1152980" y="1190825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3E4F29-71E7-0B1C-E434-B834894D23B9}"/>
              </a:ext>
            </a:extLst>
          </p:cNvPr>
          <p:cNvSpPr/>
          <p:nvPr/>
        </p:nvSpPr>
        <p:spPr>
          <a:xfrm>
            <a:off x="1554810" y="1825040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454E05-D60E-098F-5515-5400734ADE01}"/>
              </a:ext>
            </a:extLst>
          </p:cNvPr>
          <p:cNvSpPr/>
          <p:nvPr/>
        </p:nvSpPr>
        <p:spPr>
          <a:xfrm>
            <a:off x="1554810" y="927986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AD1754-2AB2-5A13-C159-B4B676FA6014}"/>
              </a:ext>
            </a:extLst>
          </p:cNvPr>
          <p:cNvSpPr/>
          <p:nvPr/>
        </p:nvSpPr>
        <p:spPr>
          <a:xfrm>
            <a:off x="2872663" y="918780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99F4D4-0D21-EF3A-BE51-B5A3EB34661E}"/>
              </a:ext>
            </a:extLst>
          </p:cNvPr>
          <p:cNvSpPr/>
          <p:nvPr/>
        </p:nvSpPr>
        <p:spPr>
          <a:xfrm>
            <a:off x="2872663" y="1771957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62" y="850368"/>
            <a:ext cx="3970574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one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graph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000000"/>
                </a:solidFill>
                <a:latin typeface="SVOCIK+CMSS10"/>
                <a:cs typeface="SVOCIK+CMSS10"/>
              </a:rPr>
              <a:t>color</a:t>
            </a:r>
            <a:r>
              <a:rPr sz="1100" spc="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blue.</a:t>
            </a:r>
            <a:r>
              <a:rPr sz="1100" spc="2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For</a:t>
            </a:r>
            <a:r>
              <a:rPr sz="11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this,</a:t>
            </a:r>
            <a:r>
              <a:rPr sz="1100" spc="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3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choose</a:t>
            </a:r>
            <a:r>
              <a:rPr sz="11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in</a:t>
            </a:r>
            <a:r>
              <a:rPr sz="11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lexicographic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1" dirty="0">
                <a:solidFill>
                  <a:srgbClr val="000000"/>
                </a:solidFill>
                <a:latin typeface="SVOCIK+CMSS10"/>
                <a:cs typeface="SVOCIK+CMSS10"/>
              </a:rPr>
              <a:t>order.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1242" y="1165975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5704" y="1165974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7279" y="1626225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5952" y="1626223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5704" y="2086471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69719" y="2144385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664" y="2436851"/>
            <a:ext cx="1188164" cy="17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92F34-9C17-B315-048B-10BEC55CFDCA}"/>
              </a:ext>
            </a:extLst>
          </p:cNvPr>
          <p:cNvSpPr txBox="1"/>
          <p:nvPr/>
        </p:nvSpPr>
        <p:spPr>
          <a:xfrm>
            <a:off x="0" y="-33526"/>
            <a:ext cx="459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 this graph bipartite or not 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623F-A3FA-2A14-302B-3850F89AA5A2}"/>
              </a:ext>
            </a:extLst>
          </p:cNvPr>
          <p:cNvSpPr/>
          <p:nvPr/>
        </p:nvSpPr>
        <p:spPr>
          <a:xfrm>
            <a:off x="3307233" y="1670065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45974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657" y="792456"/>
            <a:ext cx="3894525" cy="34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adjacent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vertices</a:t>
            </a:r>
            <a:r>
              <a:rPr sz="11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  <a:r>
              <a:rPr sz="1100" spc="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  <a:r>
              <a:rPr sz="1100" spc="1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ﬁrst</a:t>
            </a:r>
            <a:r>
              <a:rPr sz="11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vertex</a:t>
            </a:r>
            <a:r>
              <a:rPr sz="1100" spc="1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  <a:r>
              <a:rPr sz="1100" spc="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must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SVOCIK+CMSS10"/>
                <a:cs typeface="SVOCIK+CMSS10"/>
              </a:rPr>
              <a:t>be</a:t>
            </a:r>
            <a:r>
              <a:rPr sz="1100" spc="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SVOCIK+CMSS10"/>
                <a:cs typeface="SVOCIK+CMSS10"/>
              </a:rPr>
              <a:t>of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other</a:t>
            </a:r>
            <a:r>
              <a:rPr sz="11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  <a:r>
              <a:rPr sz="11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41" dirty="0">
                <a:solidFill>
                  <a:srgbClr val="000000"/>
                </a:solidFill>
                <a:latin typeface="SVOCIK+CMSS10"/>
                <a:cs typeface="SVOCIK+CMSS10"/>
              </a:rPr>
              <a:t>We</a:t>
            </a:r>
            <a:r>
              <a:rPr sz="11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label</a:t>
            </a:r>
            <a:r>
              <a:rPr sz="11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them</a:t>
            </a:r>
            <a:r>
              <a:rPr sz="1100" spc="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with</a:t>
            </a:r>
            <a:r>
              <a:rPr sz="1100" spc="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the</a:t>
            </a:r>
            <a:r>
              <a:rPr sz="1100" spc="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red</a:t>
            </a:r>
            <a:r>
              <a:rPr sz="11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-12" dirty="0">
                <a:solidFill>
                  <a:srgbClr val="000000"/>
                </a:solidFill>
                <a:latin typeface="SVOCIK+CMSS10"/>
                <a:cs typeface="SVOCIK+CMSS10"/>
              </a:rPr>
              <a:t>color.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1244" y="1080631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65704" y="1080630"/>
            <a:ext cx="194656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7280" y="1540879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5952" y="1540879"/>
            <a:ext cx="218901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FF"/>
                </a:solidFill>
                <a:latin typeface="NLPNJO+CMSSI10"/>
                <a:cs typeface="NLPNJO+CMSSI10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65704" y="2001127"/>
            <a:ext cx="223889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F0000"/>
                </a:solidFill>
                <a:latin typeface="NLPNJO+CMSSI10"/>
                <a:cs typeface="NLPNJO+CMSSI10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69719" y="2059039"/>
            <a:ext cx="213914" cy="165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662" y="2351506"/>
            <a:ext cx="1675982" cy="34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1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(Blue)</a:t>
            </a:r>
            <a:r>
              <a:rPr sz="11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a</a:t>
            </a:r>
          </a:p>
          <a:p>
            <a:pPr marL="0" marR="0">
              <a:lnSpc>
                <a:spcPts val="1090"/>
              </a:lnSpc>
              <a:spcBef>
                <a:spcPts val="215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Level</a:t>
            </a:r>
            <a:r>
              <a:rPr sz="11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2</a:t>
            </a:r>
            <a:r>
              <a:rPr sz="11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(Red)</a:t>
            </a:r>
            <a:r>
              <a:rPr sz="11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:</a:t>
            </a:r>
            <a:r>
              <a:rPr sz="11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spc="31" dirty="0">
                <a:solidFill>
                  <a:srgbClr val="000000"/>
                </a:solidFill>
                <a:latin typeface="NLPNJO+CMSSI10"/>
                <a:cs typeface="NLPNJO+CMSSI10"/>
              </a:rPr>
              <a:t>b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,</a:t>
            </a:r>
            <a:r>
              <a:rPr sz="11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d</a:t>
            </a:r>
            <a:r>
              <a:rPr sz="11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VOCIK+CMSS10"/>
                <a:cs typeface="SVOCIK+CMSS10"/>
              </a:rPr>
              <a:t>and</a:t>
            </a:r>
            <a:r>
              <a:rPr sz="1100" spc="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NLPNJO+CMSSI10"/>
                <a:cs typeface="NLPNJO+CMSSI10"/>
              </a:rPr>
              <a:t>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24583" y="3361180"/>
            <a:ext cx="686928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Bipartite</a:t>
            </a:r>
            <a:r>
              <a:rPr sz="600" spc="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Graphs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39923" y="3361180"/>
            <a:ext cx="156053" cy="108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PAEDPD+CMSSBX10"/>
                <a:cs typeface="PAEDPD+CMSSBX1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8968E4-BD8C-9999-ABB8-DF8428461E43}"/>
              </a:ext>
            </a:extLst>
          </p:cNvPr>
          <p:cNvSpPr/>
          <p:nvPr/>
        </p:nvSpPr>
        <p:spPr>
          <a:xfrm>
            <a:off x="3297549" y="1584721"/>
            <a:ext cx="121997" cy="121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79F169-CE9D-24D9-FACC-B7346B23B5FA}"/>
              </a:ext>
            </a:extLst>
          </p:cNvPr>
          <p:cNvSpPr/>
          <p:nvPr/>
        </p:nvSpPr>
        <p:spPr>
          <a:xfrm>
            <a:off x="2840195" y="1124472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6846CA-68E5-589B-EB18-618688BF6C37}"/>
              </a:ext>
            </a:extLst>
          </p:cNvPr>
          <p:cNvSpPr/>
          <p:nvPr/>
        </p:nvSpPr>
        <p:spPr>
          <a:xfrm>
            <a:off x="1177084" y="1592157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BDAF2-3615-1E11-3039-01BBF798B22F}"/>
              </a:ext>
            </a:extLst>
          </p:cNvPr>
          <p:cNvSpPr/>
          <p:nvPr/>
        </p:nvSpPr>
        <p:spPr>
          <a:xfrm>
            <a:off x="2840195" y="1977027"/>
            <a:ext cx="121997" cy="1219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757</Words>
  <Application>Microsoft Office PowerPoint</Application>
  <PresentationFormat>Custom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SVOCIK+CMSS10</vt:lpstr>
      <vt:lpstr>Calibri</vt:lpstr>
      <vt:lpstr>PAEDPD+CMSSBX10</vt:lpstr>
      <vt:lpstr>NLPNJO+CMSSI10</vt:lpstr>
      <vt:lpstr>Wingdings</vt:lpstr>
      <vt:lpstr>Times New Roman</vt:lpstr>
      <vt:lpstr>GDKHAP+CMSSI8</vt:lpstr>
      <vt:lpstr>MMAPOB+CMSS8</vt:lpstr>
      <vt:lpstr>HIBMAI+CMMI8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Mehedi Hasan</cp:lastModifiedBy>
  <cp:revision>5</cp:revision>
  <dcterms:modified xsi:type="dcterms:W3CDTF">2022-11-19T13:52:41Z</dcterms:modified>
</cp:coreProperties>
</file>