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29" r:id="rId6"/>
    <p:sldId id="330" r:id="rId7"/>
    <p:sldId id="310" r:id="rId8"/>
    <p:sldId id="311" r:id="rId9"/>
    <p:sldId id="336" r:id="rId10"/>
    <p:sldId id="317" r:id="rId11"/>
    <p:sldId id="318" r:id="rId12"/>
    <p:sldId id="319" r:id="rId13"/>
    <p:sldId id="332" r:id="rId14"/>
    <p:sldId id="333" r:id="rId15"/>
    <p:sldId id="320" r:id="rId16"/>
    <p:sldId id="321" r:id="rId17"/>
    <p:sldId id="334" r:id="rId18"/>
    <p:sldId id="335" r:id="rId19"/>
    <p:sldId id="322" r:id="rId20"/>
    <p:sldId id="323" r:id="rId21"/>
    <p:sldId id="324" r:id="rId22"/>
    <p:sldId id="325" r:id="rId23"/>
    <p:sldId id="326" r:id="rId24"/>
    <p:sldId id="327" r:id="rId25"/>
    <p:sldId id="314" r:id="rId26"/>
    <p:sldId id="316" r:id="rId27"/>
    <p:sldId id="331" r:id="rId28"/>
    <p:sldId id="32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9355A22-BF8C-4001-821A-6CC3BBE394FB}">
          <p14:sldIdLst>
            <p14:sldId id="266"/>
            <p14:sldId id="329"/>
            <p14:sldId id="330"/>
            <p14:sldId id="310"/>
            <p14:sldId id="311"/>
            <p14:sldId id="336"/>
            <p14:sldId id="317"/>
            <p14:sldId id="318"/>
            <p14:sldId id="319"/>
            <p14:sldId id="332"/>
            <p14:sldId id="333"/>
            <p14:sldId id="320"/>
            <p14:sldId id="321"/>
            <p14:sldId id="334"/>
            <p14:sldId id="335"/>
            <p14:sldId id="322"/>
            <p14:sldId id="323"/>
            <p14:sldId id="324"/>
            <p14:sldId id="325"/>
            <p14:sldId id="326"/>
            <p14:sldId id="327"/>
          </p14:sldIdLst>
        </p14:section>
        <p14:section name="Untitled Section" id="{F03F2109-1CC5-43D5-B36E-4B6D9737A458}">
          <p14:sldIdLst>
            <p14:sldId id="314"/>
            <p14:sldId id="316"/>
            <p14:sldId id="331"/>
            <p14:sldId id="32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t kumar" initials="ak" lastIdx="1" clrIdx="0">
    <p:extLst>
      <p:ext uri="{19B8F6BF-5375-455C-9EA6-DF929625EA0E}">
        <p15:presenceInfo xmlns:p15="http://schemas.microsoft.com/office/powerpoint/2012/main" userId="2920af51e349714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00D2"/>
    <a:srgbClr val="F8F8F8"/>
    <a:srgbClr val="FA7660"/>
    <a:srgbClr val="F6DACD"/>
    <a:srgbClr val="181919"/>
    <a:srgbClr val="000000"/>
    <a:srgbClr val="2EBA43"/>
    <a:srgbClr val="E2E5E8"/>
    <a:srgbClr val="FF0000"/>
    <a:srgbClr val="9A22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85" d="100"/>
          <a:sy n="85" d="100"/>
        </p:scale>
        <p:origin x="54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3/29/2022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3/29/2022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3/29/2022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3/29/2022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3/29/2022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3/29/2022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3/29/2022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3/29/2022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3/29/2022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3/29/2022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307667" y="639097"/>
            <a:ext cx="5235405" cy="3494791"/>
          </a:xfrm>
        </p:spPr>
        <p:txBody>
          <a:bodyPr>
            <a:normAutofit/>
          </a:bodyPr>
          <a:lstStyle/>
          <a:p>
            <a:r>
              <a:rPr lang="en-US" sz="5400" b="1" dirty="0"/>
              <a:t>Global Sequence Alignment</a:t>
            </a:r>
            <a:br>
              <a:rPr lang="en-US" sz="5400" b="1" dirty="0"/>
            </a:br>
            <a:endParaRPr lang="en-US" sz="5400" b="1"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0"/>
            <a:ext cx="4829101" cy="1763279"/>
          </a:xfrm>
        </p:spPr>
        <p:txBody>
          <a:bodyPr>
            <a:normAutofit fontScale="62500" lnSpcReduction="20000"/>
          </a:bodyPr>
          <a:lstStyle/>
          <a:p>
            <a:r>
              <a:rPr lang="en-US" b="1" cap="none" dirty="0">
                <a:latin typeface="Arial" panose="020B0604020202020204" pitchFamily="34" charset="0"/>
                <a:cs typeface="Arial" panose="020B0604020202020204" pitchFamily="34" charset="0"/>
              </a:rPr>
              <a:t>Course Title</a:t>
            </a:r>
            <a:r>
              <a:rPr lang="en-US" cap="none" dirty="0">
                <a:latin typeface="Arial" panose="020B0604020202020204" pitchFamily="34" charset="0"/>
                <a:cs typeface="Arial" panose="020B0604020202020204" pitchFamily="34" charset="0"/>
              </a:rPr>
              <a:t>: Introduction to Chemistry 		        and Biology for computation</a:t>
            </a:r>
          </a:p>
          <a:p>
            <a:r>
              <a:rPr lang="en-US" b="1" cap="none" dirty="0">
                <a:latin typeface="Arial" panose="020B0604020202020204" pitchFamily="34" charset="0"/>
                <a:cs typeface="Arial" panose="020B0604020202020204" pitchFamily="34" charset="0"/>
              </a:rPr>
              <a:t>Course Code</a:t>
            </a:r>
            <a:r>
              <a:rPr lang="en-US" cap="none" dirty="0">
                <a:latin typeface="Arial" panose="020B0604020202020204" pitchFamily="34" charset="0"/>
                <a:cs typeface="Arial" panose="020B0604020202020204" pitchFamily="34" charset="0"/>
              </a:rPr>
              <a:t>: CSE-115</a:t>
            </a:r>
          </a:p>
          <a:p>
            <a:r>
              <a:rPr lang="en-US" b="1" cap="none" dirty="0">
                <a:latin typeface="Arial" panose="020B0604020202020204" pitchFamily="34" charset="0"/>
                <a:cs typeface="Arial" panose="020B0604020202020204" pitchFamily="34" charset="0"/>
              </a:rPr>
              <a:t>Course Teacher</a:t>
            </a:r>
            <a:r>
              <a:rPr lang="en-US" cap="none" dirty="0">
                <a:latin typeface="Arial" panose="020B0604020202020204" pitchFamily="34" charset="0"/>
                <a:cs typeface="Arial" panose="020B0604020202020204" pitchFamily="34" charset="0"/>
              </a:rPr>
              <a:t>: </a:t>
            </a:r>
            <a:r>
              <a:rPr lang="en-US" cap="none" dirty="0" err="1">
                <a:latin typeface="Arial" panose="020B0604020202020204" pitchFamily="34" charset="0"/>
                <a:cs typeface="Arial" panose="020B0604020202020204" pitchFamily="34" charset="0"/>
              </a:rPr>
              <a:t>Tanim</a:t>
            </a:r>
            <a:r>
              <a:rPr lang="en-US" cap="none" dirty="0">
                <a:latin typeface="Arial" panose="020B0604020202020204" pitchFamily="34" charset="0"/>
                <a:cs typeface="Arial" panose="020B0604020202020204" pitchFamily="34" charset="0"/>
              </a:rPr>
              <a:t> Ahmed</a:t>
            </a:r>
          </a:p>
          <a:p>
            <a:r>
              <a:rPr lang="en-US" cap="none" dirty="0">
                <a:latin typeface="Arial" panose="020B0604020202020204" pitchFamily="34" charset="0"/>
                <a:cs typeface="Arial" panose="020B0604020202020204" pitchFamily="34" charset="0"/>
              </a:rPr>
              <a:t>Department of </a:t>
            </a:r>
            <a:r>
              <a:rPr lang="en-US" b="1" cap="none" dirty="0">
                <a:latin typeface="Arial" panose="020B0604020202020204" pitchFamily="34" charset="0"/>
                <a:cs typeface="Arial" panose="020B0604020202020204" pitchFamily="34" charset="0"/>
              </a:rPr>
              <a:t>CSE</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C7DBE-D65C-40A6-8440-3B875F85F9F3}"/>
              </a:ext>
            </a:extLst>
          </p:cNvPr>
          <p:cNvSpPr>
            <a:spLocks noGrp="1"/>
          </p:cNvSpPr>
          <p:nvPr>
            <p:ph type="title"/>
          </p:nvPr>
        </p:nvSpPr>
        <p:spPr>
          <a:xfrm>
            <a:off x="1066800" y="684556"/>
            <a:ext cx="10058400" cy="1450757"/>
          </a:xfrm>
        </p:spPr>
        <p:txBody>
          <a:bodyPr anchor="ctr"/>
          <a:lstStyle/>
          <a:p>
            <a:pPr algn="ctr"/>
            <a:r>
              <a:rPr lang="en-SG" b="1" dirty="0">
                <a:solidFill>
                  <a:srgbClr val="1E00D2"/>
                </a:solidFill>
              </a:rPr>
              <a:t>Global Sequence Alignment</a:t>
            </a:r>
          </a:p>
        </p:txBody>
      </p:sp>
      <p:graphicFrame>
        <p:nvGraphicFramePr>
          <p:cNvPr id="4" name="Table 4">
            <a:extLst>
              <a:ext uri="{FF2B5EF4-FFF2-40B4-BE49-F238E27FC236}">
                <a16:creationId xmlns:a16="http://schemas.microsoft.com/office/drawing/2014/main" id="{E0A430CD-E7AC-4F61-A94C-86125FD774A2}"/>
              </a:ext>
            </a:extLst>
          </p:cNvPr>
          <p:cNvGraphicFramePr>
            <a:graphicFrameLocks noGrp="1"/>
          </p:cNvGraphicFramePr>
          <p:nvPr>
            <p:ph sz="half" idx="1"/>
            <p:extLst>
              <p:ext uri="{D42A27DB-BD31-4B8C-83A1-F6EECF244321}">
                <p14:modId xmlns:p14="http://schemas.microsoft.com/office/powerpoint/2010/main" val="4228249745"/>
              </p:ext>
            </p:extLst>
          </p:nvPr>
        </p:nvGraphicFramePr>
        <p:xfrm>
          <a:off x="1096963" y="2120900"/>
          <a:ext cx="5106613" cy="3143796"/>
        </p:xfrm>
        <a:graphic>
          <a:graphicData uri="http://schemas.openxmlformats.org/drawingml/2006/table">
            <a:tbl>
              <a:tblPr firstRow="1" bandRow="1">
                <a:tableStyleId>{5C22544A-7EE6-4342-B048-85BDC9FD1C3A}</a:tableStyleId>
              </a:tblPr>
              <a:tblGrid>
                <a:gridCol w="580032">
                  <a:extLst>
                    <a:ext uri="{9D8B030D-6E8A-4147-A177-3AD203B41FA5}">
                      <a16:colId xmlns:a16="http://schemas.microsoft.com/office/drawing/2014/main" val="1109086376"/>
                    </a:ext>
                  </a:extLst>
                </a:gridCol>
                <a:gridCol w="580032">
                  <a:extLst>
                    <a:ext uri="{9D8B030D-6E8A-4147-A177-3AD203B41FA5}">
                      <a16:colId xmlns:a16="http://schemas.microsoft.com/office/drawing/2014/main" val="3003337155"/>
                    </a:ext>
                  </a:extLst>
                </a:gridCol>
                <a:gridCol w="1230244">
                  <a:extLst>
                    <a:ext uri="{9D8B030D-6E8A-4147-A177-3AD203B41FA5}">
                      <a16:colId xmlns:a16="http://schemas.microsoft.com/office/drawing/2014/main" val="595205643"/>
                    </a:ext>
                  </a:extLst>
                </a:gridCol>
                <a:gridCol w="519953">
                  <a:extLst>
                    <a:ext uri="{9D8B030D-6E8A-4147-A177-3AD203B41FA5}">
                      <a16:colId xmlns:a16="http://schemas.microsoft.com/office/drawing/2014/main" val="1797322905"/>
                    </a:ext>
                  </a:extLst>
                </a:gridCol>
                <a:gridCol w="546847">
                  <a:extLst>
                    <a:ext uri="{9D8B030D-6E8A-4147-A177-3AD203B41FA5}">
                      <a16:colId xmlns:a16="http://schemas.microsoft.com/office/drawing/2014/main" val="1749347696"/>
                    </a:ext>
                  </a:extLst>
                </a:gridCol>
                <a:gridCol w="493058">
                  <a:extLst>
                    <a:ext uri="{9D8B030D-6E8A-4147-A177-3AD203B41FA5}">
                      <a16:colId xmlns:a16="http://schemas.microsoft.com/office/drawing/2014/main" val="2673791538"/>
                    </a:ext>
                  </a:extLst>
                </a:gridCol>
                <a:gridCol w="600636">
                  <a:extLst>
                    <a:ext uri="{9D8B030D-6E8A-4147-A177-3AD203B41FA5}">
                      <a16:colId xmlns:a16="http://schemas.microsoft.com/office/drawing/2014/main" val="2523505204"/>
                    </a:ext>
                  </a:extLst>
                </a:gridCol>
                <a:gridCol w="555811">
                  <a:extLst>
                    <a:ext uri="{9D8B030D-6E8A-4147-A177-3AD203B41FA5}">
                      <a16:colId xmlns:a16="http://schemas.microsoft.com/office/drawing/2014/main" val="1696466450"/>
                    </a:ext>
                  </a:extLst>
                </a:gridCol>
              </a:tblGrid>
              <a:tr h="417286">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SG"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EBA43"/>
                    </a:solidFill>
                  </a:tcPr>
                </a:tc>
                <a:tc>
                  <a:txBody>
                    <a:bodyPr/>
                    <a:lstStyle/>
                    <a:p>
                      <a:pPr algn="ctr"/>
                      <a:r>
                        <a:rPr lang="en-SG"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extLst>
                  <a:ext uri="{0D108BD9-81ED-4DB2-BD59-A6C34878D82A}">
                    <a16:rowId xmlns:a16="http://schemas.microsoft.com/office/drawing/2014/main" val="3274616571"/>
                  </a:ext>
                </a:extLst>
              </a:tr>
              <a:tr h="417286">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SG"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SG"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1880704"/>
                  </a:ext>
                </a:extLst>
              </a:tr>
              <a:tr h="417286">
                <a:tc>
                  <a:txBody>
                    <a:bodyPr/>
                    <a:lstStyle/>
                    <a:p>
                      <a:pPr algn="ctr"/>
                      <a:r>
                        <a:rPr lang="en-SG"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EBA43"/>
                    </a:solidFill>
                  </a:tcPr>
                </a:tc>
                <a:tc>
                  <a:txBody>
                    <a:bodyPr/>
                    <a:lstStyle/>
                    <a:p>
                      <a:pPr algn="ctr"/>
                      <a:r>
                        <a:rPr lang="en-SG"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pPr algn="ctr"/>
                      <a:r>
                        <a:rPr lang="en-SG" b="1" dirty="0">
                          <a:solidFill>
                            <a:schemeClr val="tx1"/>
                          </a:solidFill>
                        </a:rPr>
                        <a:t>0+1=1</a:t>
                      </a:r>
                    </a:p>
                    <a:p>
                      <a:pPr algn="ctr"/>
                      <a:r>
                        <a:rPr lang="en-SG" b="1" dirty="0">
                          <a:solidFill>
                            <a:srgbClr val="FF0000"/>
                          </a:solidFill>
                        </a:rPr>
                        <a:t>-2-2=-4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34134963"/>
                  </a:ext>
                </a:extLst>
              </a:tr>
              <a:tr h="417286">
                <a:tc>
                  <a:txBody>
                    <a:bodyPr/>
                    <a:lstStyle/>
                    <a:p>
                      <a:pPr algn="ctr"/>
                      <a:r>
                        <a:rPr lang="en-SG"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59862122"/>
                  </a:ext>
                </a:extLst>
              </a:tr>
              <a:tr h="417286">
                <a:tc>
                  <a:txBody>
                    <a:bodyPr/>
                    <a:lstStyle/>
                    <a:p>
                      <a:pPr algn="ctr"/>
                      <a:r>
                        <a:rPr lang="en-SG" b="1"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85684176"/>
                  </a:ext>
                </a:extLst>
              </a:tr>
              <a:tr h="417286">
                <a:tc>
                  <a:txBody>
                    <a:bodyPr/>
                    <a:lstStyle/>
                    <a:p>
                      <a:pPr algn="ctr"/>
                      <a:r>
                        <a:rPr lang="en-SG"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17685540"/>
                  </a:ext>
                </a:extLst>
              </a:tr>
              <a:tr h="417286">
                <a:tc>
                  <a:txBody>
                    <a:bodyPr/>
                    <a:lstStyle/>
                    <a:p>
                      <a:pPr algn="ctr"/>
                      <a:r>
                        <a:rPr lang="en-SG" b="1"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86549070"/>
                  </a:ext>
                </a:extLst>
              </a:tr>
            </a:tbl>
          </a:graphicData>
        </a:graphic>
      </p:graphicFrame>
      <p:sp>
        <p:nvSpPr>
          <p:cNvPr id="5" name="Content Placeholder 4">
            <a:extLst>
              <a:ext uri="{FF2B5EF4-FFF2-40B4-BE49-F238E27FC236}">
                <a16:creationId xmlns:a16="http://schemas.microsoft.com/office/drawing/2014/main" id="{F9E5406A-7282-4C08-A59C-FDA90673DBF9}"/>
              </a:ext>
            </a:extLst>
          </p:cNvPr>
          <p:cNvSpPr>
            <a:spLocks noGrp="1"/>
          </p:cNvSpPr>
          <p:nvPr>
            <p:ph sz="half" idx="2"/>
          </p:nvPr>
        </p:nvSpPr>
        <p:spPr/>
        <p:txBody>
          <a:bodyPr/>
          <a:lstStyle/>
          <a:p>
            <a:r>
              <a:rPr lang="en-US" b="1" dirty="0"/>
              <a:t> Rewards and Penalties</a:t>
            </a:r>
          </a:p>
          <a:p>
            <a:r>
              <a:rPr lang="en-US" b="1" dirty="0"/>
              <a:t>Match     : 1  </a:t>
            </a:r>
          </a:p>
          <a:p>
            <a:r>
              <a:rPr lang="en-US" b="1" dirty="0"/>
              <a:t>Mismatch : -1</a:t>
            </a:r>
          </a:p>
          <a:p>
            <a:r>
              <a:rPr lang="en-US" b="1" dirty="0"/>
              <a:t>Gap         : -2</a:t>
            </a:r>
          </a:p>
          <a:p>
            <a:r>
              <a:rPr lang="en-US" b="1" dirty="0"/>
              <a:t>                   Sequences</a:t>
            </a:r>
          </a:p>
          <a:p>
            <a:r>
              <a:rPr lang="en-US" b="1" dirty="0"/>
              <a:t>Seq1 = CCGTCG</a:t>
            </a:r>
          </a:p>
          <a:p>
            <a:r>
              <a:rPr lang="en-US" b="1" dirty="0"/>
              <a:t>Seq2 = CCGCG</a:t>
            </a:r>
            <a:endParaRPr lang="en-SG" dirty="0"/>
          </a:p>
        </p:txBody>
      </p:sp>
      <p:sp>
        <p:nvSpPr>
          <p:cNvPr id="6" name="Rectangle 5">
            <a:extLst>
              <a:ext uri="{FF2B5EF4-FFF2-40B4-BE49-F238E27FC236}">
                <a16:creationId xmlns:a16="http://schemas.microsoft.com/office/drawing/2014/main" id="{1CF463CA-AC1A-47FF-BD36-129B6081BAE8}"/>
              </a:ext>
            </a:extLst>
          </p:cNvPr>
          <p:cNvSpPr/>
          <p:nvPr/>
        </p:nvSpPr>
        <p:spPr>
          <a:xfrm>
            <a:off x="8471646" y="2552699"/>
            <a:ext cx="591478" cy="43030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1FF6998A-1C09-4C0E-AEB1-22A9E0BC18C0}"/>
              </a:ext>
            </a:extLst>
          </p:cNvPr>
          <p:cNvSpPr/>
          <p:nvPr/>
        </p:nvSpPr>
        <p:spPr>
          <a:xfrm>
            <a:off x="8471646" y="3151095"/>
            <a:ext cx="591478" cy="430306"/>
          </a:xfrm>
          <a:prstGeom prst="rect">
            <a:avLst/>
          </a:prstGeom>
          <a:solidFill>
            <a:srgbClr val="FF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EAEC6D12-A02F-492E-88E1-F574A9029602}"/>
              </a:ext>
            </a:extLst>
          </p:cNvPr>
          <p:cNvSpPr/>
          <p:nvPr/>
        </p:nvSpPr>
        <p:spPr>
          <a:xfrm>
            <a:off x="8471646" y="3729321"/>
            <a:ext cx="591478" cy="430306"/>
          </a:xfrm>
          <a:prstGeom prst="rect">
            <a:avLst/>
          </a:prstGeom>
          <a:solidFill>
            <a:srgbClr val="FA766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3" name="Arrow: Right 2">
            <a:extLst>
              <a:ext uri="{FF2B5EF4-FFF2-40B4-BE49-F238E27FC236}">
                <a16:creationId xmlns:a16="http://schemas.microsoft.com/office/drawing/2014/main" id="{DC90A342-3268-42DC-84C2-3C323DF84907}"/>
              </a:ext>
            </a:extLst>
          </p:cNvPr>
          <p:cNvSpPr/>
          <p:nvPr/>
        </p:nvSpPr>
        <p:spPr>
          <a:xfrm rot="5400000">
            <a:off x="3127211" y="2918724"/>
            <a:ext cx="421340" cy="1613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SG"/>
          </a:p>
        </p:txBody>
      </p:sp>
      <p:sp>
        <p:nvSpPr>
          <p:cNvPr id="9" name="TextBox 8">
            <a:extLst>
              <a:ext uri="{FF2B5EF4-FFF2-40B4-BE49-F238E27FC236}">
                <a16:creationId xmlns:a16="http://schemas.microsoft.com/office/drawing/2014/main" id="{E4954CC9-D989-489D-8F0E-5091574AA234}"/>
              </a:ext>
            </a:extLst>
          </p:cNvPr>
          <p:cNvSpPr txBox="1"/>
          <p:nvPr/>
        </p:nvSpPr>
        <p:spPr>
          <a:xfrm>
            <a:off x="2397108" y="5531052"/>
            <a:ext cx="914400" cy="369332"/>
          </a:xfrm>
          <a:prstGeom prst="rect">
            <a:avLst/>
          </a:prstGeom>
          <a:noFill/>
        </p:spPr>
        <p:txBody>
          <a:bodyPr wrap="square" rtlCol="0">
            <a:spAutoFit/>
          </a:bodyPr>
          <a:lstStyle/>
          <a:p>
            <a:r>
              <a:rPr lang="en-SG" b="1" dirty="0">
                <a:cs typeface="Arial" panose="020B0604020202020204" pitchFamily="34" charset="0"/>
              </a:rPr>
              <a:t>C = C</a:t>
            </a:r>
          </a:p>
        </p:txBody>
      </p:sp>
      <p:sp>
        <p:nvSpPr>
          <p:cNvPr id="10" name="Rectangle 9">
            <a:extLst>
              <a:ext uri="{FF2B5EF4-FFF2-40B4-BE49-F238E27FC236}">
                <a16:creationId xmlns:a16="http://schemas.microsoft.com/office/drawing/2014/main" id="{51726BBC-DD90-4479-8971-6B5E7B350B66}"/>
              </a:ext>
            </a:extLst>
          </p:cNvPr>
          <p:cNvSpPr/>
          <p:nvPr/>
        </p:nvSpPr>
        <p:spPr>
          <a:xfrm>
            <a:off x="3969561" y="5500565"/>
            <a:ext cx="591478" cy="43030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11" name="Arrow: Right 10">
            <a:extLst>
              <a:ext uri="{FF2B5EF4-FFF2-40B4-BE49-F238E27FC236}">
                <a16:creationId xmlns:a16="http://schemas.microsoft.com/office/drawing/2014/main" id="{834FB9FE-AAAC-472F-935A-3444A1B3FD8A}"/>
              </a:ext>
            </a:extLst>
          </p:cNvPr>
          <p:cNvSpPr/>
          <p:nvPr/>
        </p:nvSpPr>
        <p:spPr>
          <a:xfrm>
            <a:off x="3311508" y="5651138"/>
            <a:ext cx="421341" cy="18601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SG"/>
          </a:p>
        </p:txBody>
      </p:sp>
      <p:sp>
        <p:nvSpPr>
          <p:cNvPr id="12" name="TextBox 11">
            <a:extLst>
              <a:ext uri="{FF2B5EF4-FFF2-40B4-BE49-F238E27FC236}">
                <a16:creationId xmlns:a16="http://schemas.microsoft.com/office/drawing/2014/main" id="{74DC59E9-19E6-4196-BA79-B31B01815D1F}"/>
              </a:ext>
            </a:extLst>
          </p:cNvPr>
          <p:cNvSpPr txBox="1"/>
          <p:nvPr/>
        </p:nvSpPr>
        <p:spPr>
          <a:xfrm>
            <a:off x="2847064" y="5918119"/>
            <a:ext cx="1143000" cy="369332"/>
          </a:xfrm>
          <a:prstGeom prst="rect">
            <a:avLst/>
          </a:prstGeom>
          <a:noFill/>
        </p:spPr>
        <p:txBody>
          <a:bodyPr wrap="square" rtlCol="0">
            <a:spAutoFit/>
          </a:bodyPr>
          <a:lstStyle/>
          <a:p>
            <a:r>
              <a:rPr lang="en-US" b="1" dirty="0"/>
              <a:t>Matched</a:t>
            </a:r>
          </a:p>
        </p:txBody>
      </p:sp>
    </p:spTree>
    <p:extLst>
      <p:ext uri="{BB962C8B-B14F-4D97-AF65-F5344CB8AC3E}">
        <p14:creationId xmlns:p14="http://schemas.microsoft.com/office/powerpoint/2010/main" val="3589043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C7DBE-D65C-40A6-8440-3B875F85F9F3}"/>
              </a:ext>
            </a:extLst>
          </p:cNvPr>
          <p:cNvSpPr>
            <a:spLocks noGrp="1"/>
          </p:cNvSpPr>
          <p:nvPr>
            <p:ph type="title"/>
          </p:nvPr>
        </p:nvSpPr>
        <p:spPr>
          <a:xfrm>
            <a:off x="1066800" y="684556"/>
            <a:ext cx="10058400" cy="1450757"/>
          </a:xfrm>
        </p:spPr>
        <p:txBody>
          <a:bodyPr anchor="ctr"/>
          <a:lstStyle/>
          <a:p>
            <a:pPr algn="ctr"/>
            <a:r>
              <a:rPr lang="en-SG" b="1" dirty="0">
                <a:solidFill>
                  <a:srgbClr val="1E00D2"/>
                </a:solidFill>
              </a:rPr>
              <a:t>Global Sequence Alignment</a:t>
            </a:r>
          </a:p>
        </p:txBody>
      </p:sp>
      <p:graphicFrame>
        <p:nvGraphicFramePr>
          <p:cNvPr id="4" name="Table 4">
            <a:extLst>
              <a:ext uri="{FF2B5EF4-FFF2-40B4-BE49-F238E27FC236}">
                <a16:creationId xmlns:a16="http://schemas.microsoft.com/office/drawing/2014/main" id="{E0A430CD-E7AC-4F61-A94C-86125FD774A2}"/>
              </a:ext>
            </a:extLst>
          </p:cNvPr>
          <p:cNvGraphicFramePr>
            <a:graphicFrameLocks noGrp="1"/>
          </p:cNvGraphicFramePr>
          <p:nvPr>
            <p:ph sz="half" idx="1"/>
            <p:extLst>
              <p:ext uri="{D42A27DB-BD31-4B8C-83A1-F6EECF244321}">
                <p14:modId xmlns:p14="http://schemas.microsoft.com/office/powerpoint/2010/main" val="2073441096"/>
              </p:ext>
            </p:extLst>
          </p:nvPr>
        </p:nvGraphicFramePr>
        <p:xfrm>
          <a:off x="1096963" y="2120900"/>
          <a:ext cx="5106613" cy="3418116"/>
        </p:xfrm>
        <a:graphic>
          <a:graphicData uri="http://schemas.openxmlformats.org/drawingml/2006/table">
            <a:tbl>
              <a:tblPr firstRow="1" bandRow="1">
                <a:tableStyleId>{5C22544A-7EE6-4342-B048-85BDC9FD1C3A}</a:tableStyleId>
              </a:tblPr>
              <a:tblGrid>
                <a:gridCol w="580032">
                  <a:extLst>
                    <a:ext uri="{9D8B030D-6E8A-4147-A177-3AD203B41FA5}">
                      <a16:colId xmlns:a16="http://schemas.microsoft.com/office/drawing/2014/main" val="1109086376"/>
                    </a:ext>
                  </a:extLst>
                </a:gridCol>
                <a:gridCol w="580032">
                  <a:extLst>
                    <a:ext uri="{9D8B030D-6E8A-4147-A177-3AD203B41FA5}">
                      <a16:colId xmlns:a16="http://schemas.microsoft.com/office/drawing/2014/main" val="3003337155"/>
                    </a:ext>
                  </a:extLst>
                </a:gridCol>
                <a:gridCol w="1230244">
                  <a:extLst>
                    <a:ext uri="{9D8B030D-6E8A-4147-A177-3AD203B41FA5}">
                      <a16:colId xmlns:a16="http://schemas.microsoft.com/office/drawing/2014/main" val="595205643"/>
                    </a:ext>
                  </a:extLst>
                </a:gridCol>
                <a:gridCol w="519953">
                  <a:extLst>
                    <a:ext uri="{9D8B030D-6E8A-4147-A177-3AD203B41FA5}">
                      <a16:colId xmlns:a16="http://schemas.microsoft.com/office/drawing/2014/main" val="1797322905"/>
                    </a:ext>
                  </a:extLst>
                </a:gridCol>
                <a:gridCol w="546847">
                  <a:extLst>
                    <a:ext uri="{9D8B030D-6E8A-4147-A177-3AD203B41FA5}">
                      <a16:colId xmlns:a16="http://schemas.microsoft.com/office/drawing/2014/main" val="1749347696"/>
                    </a:ext>
                  </a:extLst>
                </a:gridCol>
                <a:gridCol w="493058">
                  <a:extLst>
                    <a:ext uri="{9D8B030D-6E8A-4147-A177-3AD203B41FA5}">
                      <a16:colId xmlns:a16="http://schemas.microsoft.com/office/drawing/2014/main" val="2673791538"/>
                    </a:ext>
                  </a:extLst>
                </a:gridCol>
                <a:gridCol w="600636">
                  <a:extLst>
                    <a:ext uri="{9D8B030D-6E8A-4147-A177-3AD203B41FA5}">
                      <a16:colId xmlns:a16="http://schemas.microsoft.com/office/drawing/2014/main" val="2523505204"/>
                    </a:ext>
                  </a:extLst>
                </a:gridCol>
                <a:gridCol w="555811">
                  <a:extLst>
                    <a:ext uri="{9D8B030D-6E8A-4147-A177-3AD203B41FA5}">
                      <a16:colId xmlns:a16="http://schemas.microsoft.com/office/drawing/2014/main" val="1696466450"/>
                    </a:ext>
                  </a:extLst>
                </a:gridCol>
              </a:tblGrid>
              <a:tr h="417286">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SG"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EBA43"/>
                    </a:solidFill>
                  </a:tcPr>
                </a:tc>
                <a:tc>
                  <a:txBody>
                    <a:bodyPr/>
                    <a:lstStyle/>
                    <a:p>
                      <a:pPr algn="ctr"/>
                      <a:r>
                        <a:rPr lang="en-SG"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extLst>
                  <a:ext uri="{0D108BD9-81ED-4DB2-BD59-A6C34878D82A}">
                    <a16:rowId xmlns:a16="http://schemas.microsoft.com/office/drawing/2014/main" val="3274616571"/>
                  </a:ext>
                </a:extLst>
              </a:tr>
              <a:tr h="417286">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SG"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SG"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1880704"/>
                  </a:ext>
                </a:extLst>
              </a:tr>
              <a:tr h="417286">
                <a:tc>
                  <a:txBody>
                    <a:bodyPr/>
                    <a:lstStyle/>
                    <a:p>
                      <a:pPr algn="ctr"/>
                      <a:r>
                        <a:rPr lang="en-SG"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EBA43"/>
                    </a:solidFill>
                  </a:tcPr>
                </a:tc>
                <a:tc>
                  <a:txBody>
                    <a:bodyPr/>
                    <a:lstStyle/>
                    <a:p>
                      <a:pPr algn="ctr"/>
                      <a:r>
                        <a:rPr lang="en-SG"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pPr algn="ctr"/>
                      <a:r>
                        <a:rPr lang="en-SG" b="1" dirty="0">
                          <a:solidFill>
                            <a:schemeClr val="tx1"/>
                          </a:solidFill>
                        </a:rPr>
                        <a:t>0+1=1</a:t>
                      </a:r>
                    </a:p>
                    <a:p>
                      <a:pPr algn="ctr"/>
                      <a:r>
                        <a:rPr lang="en-SG" b="1" dirty="0">
                          <a:solidFill>
                            <a:schemeClr val="tx1"/>
                          </a:solidFill>
                        </a:rPr>
                        <a:t>-2-2=-4</a:t>
                      </a:r>
                    </a:p>
                    <a:p>
                      <a:pPr algn="ctr"/>
                      <a:r>
                        <a:rPr lang="en-SG" b="1" dirty="0">
                          <a:solidFill>
                            <a:srgbClr val="FF0000"/>
                          </a:solidFill>
                        </a:rPr>
                        <a:t>-2-2=-4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34134963"/>
                  </a:ext>
                </a:extLst>
              </a:tr>
              <a:tr h="417286">
                <a:tc>
                  <a:txBody>
                    <a:bodyPr/>
                    <a:lstStyle/>
                    <a:p>
                      <a:pPr algn="ctr"/>
                      <a:r>
                        <a:rPr lang="en-SG"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59862122"/>
                  </a:ext>
                </a:extLst>
              </a:tr>
              <a:tr h="417286">
                <a:tc>
                  <a:txBody>
                    <a:bodyPr/>
                    <a:lstStyle/>
                    <a:p>
                      <a:pPr algn="ctr"/>
                      <a:r>
                        <a:rPr lang="en-SG" b="1"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85684176"/>
                  </a:ext>
                </a:extLst>
              </a:tr>
              <a:tr h="417286">
                <a:tc>
                  <a:txBody>
                    <a:bodyPr/>
                    <a:lstStyle/>
                    <a:p>
                      <a:pPr algn="ctr"/>
                      <a:r>
                        <a:rPr lang="en-SG"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17685540"/>
                  </a:ext>
                </a:extLst>
              </a:tr>
              <a:tr h="417286">
                <a:tc>
                  <a:txBody>
                    <a:bodyPr/>
                    <a:lstStyle/>
                    <a:p>
                      <a:pPr algn="ctr"/>
                      <a:r>
                        <a:rPr lang="en-SG" b="1"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86549070"/>
                  </a:ext>
                </a:extLst>
              </a:tr>
            </a:tbl>
          </a:graphicData>
        </a:graphic>
      </p:graphicFrame>
      <p:sp>
        <p:nvSpPr>
          <p:cNvPr id="5" name="Content Placeholder 4">
            <a:extLst>
              <a:ext uri="{FF2B5EF4-FFF2-40B4-BE49-F238E27FC236}">
                <a16:creationId xmlns:a16="http://schemas.microsoft.com/office/drawing/2014/main" id="{F9E5406A-7282-4C08-A59C-FDA90673DBF9}"/>
              </a:ext>
            </a:extLst>
          </p:cNvPr>
          <p:cNvSpPr>
            <a:spLocks noGrp="1"/>
          </p:cNvSpPr>
          <p:nvPr>
            <p:ph sz="half" idx="2"/>
          </p:nvPr>
        </p:nvSpPr>
        <p:spPr/>
        <p:txBody>
          <a:bodyPr/>
          <a:lstStyle/>
          <a:p>
            <a:r>
              <a:rPr lang="en-US" b="1" dirty="0"/>
              <a:t> Rewards and Penalties</a:t>
            </a:r>
          </a:p>
          <a:p>
            <a:r>
              <a:rPr lang="en-US" b="1" dirty="0"/>
              <a:t>Match     : 1  </a:t>
            </a:r>
          </a:p>
          <a:p>
            <a:r>
              <a:rPr lang="en-US" b="1" dirty="0"/>
              <a:t>Mismatch : -1</a:t>
            </a:r>
          </a:p>
          <a:p>
            <a:r>
              <a:rPr lang="en-US" b="1" dirty="0"/>
              <a:t>Gap         : -2</a:t>
            </a:r>
          </a:p>
          <a:p>
            <a:r>
              <a:rPr lang="en-US" b="1" dirty="0"/>
              <a:t>                   Sequences</a:t>
            </a:r>
          </a:p>
          <a:p>
            <a:r>
              <a:rPr lang="en-US" b="1" dirty="0"/>
              <a:t>Seq1 = CCGTCG</a:t>
            </a:r>
          </a:p>
          <a:p>
            <a:r>
              <a:rPr lang="en-US" b="1" dirty="0"/>
              <a:t>Seq2 = CCGCG</a:t>
            </a:r>
            <a:endParaRPr lang="en-SG" dirty="0"/>
          </a:p>
        </p:txBody>
      </p:sp>
      <p:sp>
        <p:nvSpPr>
          <p:cNvPr id="6" name="Rectangle 5">
            <a:extLst>
              <a:ext uri="{FF2B5EF4-FFF2-40B4-BE49-F238E27FC236}">
                <a16:creationId xmlns:a16="http://schemas.microsoft.com/office/drawing/2014/main" id="{1CF463CA-AC1A-47FF-BD36-129B6081BAE8}"/>
              </a:ext>
            </a:extLst>
          </p:cNvPr>
          <p:cNvSpPr/>
          <p:nvPr/>
        </p:nvSpPr>
        <p:spPr>
          <a:xfrm>
            <a:off x="8471646" y="2552699"/>
            <a:ext cx="591478" cy="43030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1FF6998A-1C09-4C0E-AEB1-22A9E0BC18C0}"/>
              </a:ext>
            </a:extLst>
          </p:cNvPr>
          <p:cNvSpPr/>
          <p:nvPr/>
        </p:nvSpPr>
        <p:spPr>
          <a:xfrm>
            <a:off x="8471646" y="3151095"/>
            <a:ext cx="591478" cy="430306"/>
          </a:xfrm>
          <a:prstGeom prst="rect">
            <a:avLst/>
          </a:prstGeom>
          <a:solidFill>
            <a:srgbClr val="FF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EAEC6D12-A02F-492E-88E1-F574A9029602}"/>
              </a:ext>
            </a:extLst>
          </p:cNvPr>
          <p:cNvSpPr/>
          <p:nvPr/>
        </p:nvSpPr>
        <p:spPr>
          <a:xfrm>
            <a:off x="8471646" y="3729321"/>
            <a:ext cx="591478" cy="430306"/>
          </a:xfrm>
          <a:prstGeom prst="rect">
            <a:avLst/>
          </a:prstGeom>
          <a:solidFill>
            <a:srgbClr val="FA766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3" name="Arrow: Right 2">
            <a:extLst>
              <a:ext uri="{FF2B5EF4-FFF2-40B4-BE49-F238E27FC236}">
                <a16:creationId xmlns:a16="http://schemas.microsoft.com/office/drawing/2014/main" id="{DC90A342-3268-42DC-84C2-3C323DF84907}"/>
              </a:ext>
            </a:extLst>
          </p:cNvPr>
          <p:cNvSpPr/>
          <p:nvPr/>
        </p:nvSpPr>
        <p:spPr>
          <a:xfrm>
            <a:off x="1975768" y="3648638"/>
            <a:ext cx="421340" cy="1613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SG"/>
          </a:p>
        </p:txBody>
      </p:sp>
      <p:sp>
        <p:nvSpPr>
          <p:cNvPr id="9" name="TextBox 8">
            <a:extLst>
              <a:ext uri="{FF2B5EF4-FFF2-40B4-BE49-F238E27FC236}">
                <a16:creationId xmlns:a16="http://schemas.microsoft.com/office/drawing/2014/main" id="{E4954CC9-D989-489D-8F0E-5091574AA234}"/>
              </a:ext>
            </a:extLst>
          </p:cNvPr>
          <p:cNvSpPr txBox="1"/>
          <p:nvPr/>
        </p:nvSpPr>
        <p:spPr>
          <a:xfrm>
            <a:off x="2397108" y="5531052"/>
            <a:ext cx="914400" cy="369332"/>
          </a:xfrm>
          <a:prstGeom prst="rect">
            <a:avLst/>
          </a:prstGeom>
          <a:noFill/>
        </p:spPr>
        <p:txBody>
          <a:bodyPr wrap="square" rtlCol="0">
            <a:spAutoFit/>
          </a:bodyPr>
          <a:lstStyle/>
          <a:p>
            <a:r>
              <a:rPr lang="en-SG" b="1" dirty="0">
                <a:cs typeface="Arial" panose="020B0604020202020204" pitchFamily="34" charset="0"/>
              </a:rPr>
              <a:t>C = C</a:t>
            </a:r>
          </a:p>
        </p:txBody>
      </p:sp>
      <p:sp>
        <p:nvSpPr>
          <p:cNvPr id="10" name="Rectangle 9">
            <a:extLst>
              <a:ext uri="{FF2B5EF4-FFF2-40B4-BE49-F238E27FC236}">
                <a16:creationId xmlns:a16="http://schemas.microsoft.com/office/drawing/2014/main" id="{51726BBC-DD90-4479-8971-6B5E7B350B66}"/>
              </a:ext>
            </a:extLst>
          </p:cNvPr>
          <p:cNvSpPr/>
          <p:nvPr/>
        </p:nvSpPr>
        <p:spPr>
          <a:xfrm>
            <a:off x="3969561" y="5500565"/>
            <a:ext cx="591478" cy="43030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11" name="Arrow: Right 10">
            <a:extLst>
              <a:ext uri="{FF2B5EF4-FFF2-40B4-BE49-F238E27FC236}">
                <a16:creationId xmlns:a16="http://schemas.microsoft.com/office/drawing/2014/main" id="{834FB9FE-AAAC-472F-935A-3444A1B3FD8A}"/>
              </a:ext>
            </a:extLst>
          </p:cNvPr>
          <p:cNvSpPr/>
          <p:nvPr/>
        </p:nvSpPr>
        <p:spPr>
          <a:xfrm>
            <a:off x="3311508" y="5651138"/>
            <a:ext cx="421341" cy="18601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SG"/>
          </a:p>
        </p:txBody>
      </p:sp>
      <p:sp>
        <p:nvSpPr>
          <p:cNvPr id="12" name="TextBox 11">
            <a:extLst>
              <a:ext uri="{FF2B5EF4-FFF2-40B4-BE49-F238E27FC236}">
                <a16:creationId xmlns:a16="http://schemas.microsoft.com/office/drawing/2014/main" id="{74DC59E9-19E6-4196-BA79-B31B01815D1F}"/>
              </a:ext>
            </a:extLst>
          </p:cNvPr>
          <p:cNvSpPr txBox="1"/>
          <p:nvPr/>
        </p:nvSpPr>
        <p:spPr>
          <a:xfrm>
            <a:off x="2847064" y="5918119"/>
            <a:ext cx="1143000" cy="369332"/>
          </a:xfrm>
          <a:prstGeom prst="rect">
            <a:avLst/>
          </a:prstGeom>
          <a:noFill/>
        </p:spPr>
        <p:txBody>
          <a:bodyPr wrap="square" rtlCol="0">
            <a:spAutoFit/>
          </a:bodyPr>
          <a:lstStyle/>
          <a:p>
            <a:r>
              <a:rPr lang="en-US" b="1" dirty="0"/>
              <a:t>Matched</a:t>
            </a:r>
          </a:p>
        </p:txBody>
      </p:sp>
    </p:spTree>
    <p:extLst>
      <p:ext uri="{BB962C8B-B14F-4D97-AF65-F5344CB8AC3E}">
        <p14:creationId xmlns:p14="http://schemas.microsoft.com/office/powerpoint/2010/main" val="1987190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C7DBE-D65C-40A6-8440-3B875F85F9F3}"/>
              </a:ext>
            </a:extLst>
          </p:cNvPr>
          <p:cNvSpPr>
            <a:spLocks noGrp="1"/>
          </p:cNvSpPr>
          <p:nvPr>
            <p:ph type="title"/>
          </p:nvPr>
        </p:nvSpPr>
        <p:spPr>
          <a:xfrm>
            <a:off x="1097280" y="670143"/>
            <a:ext cx="10058400" cy="1450757"/>
          </a:xfrm>
        </p:spPr>
        <p:txBody>
          <a:bodyPr anchor="ctr"/>
          <a:lstStyle/>
          <a:p>
            <a:pPr algn="ctr"/>
            <a:r>
              <a:rPr lang="en-SG" b="1" dirty="0">
                <a:solidFill>
                  <a:srgbClr val="1E00D2"/>
                </a:solidFill>
              </a:rPr>
              <a:t>Global Sequence Alignment</a:t>
            </a:r>
          </a:p>
        </p:txBody>
      </p:sp>
      <p:graphicFrame>
        <p:nvGraphicFramePr>
          <p:cNvPr id="4" name="Table 4">
            <a:extLst>
              <a:ext uri="{FF2B5EF4-FFF2-40B4-BE49-F238E27FC236}">
                <a16:creationId xmlns:a16="http://schemas.microsoft.com/office/drawing/2014/main" id="{E0A430CD-E7AC-4F61-A94C-86125FD774A2}"/>
              </a:ext>
            </a:extLst>
          </p:cNvPr>
          <p:cNvGraphicFramePr>
            <a:graphicFrameLocks noGrp="1"/>
          </p:cNvGraphicFramePr>
          <p:nvPr>
            <p:ph sz="half" idx="1"/>
            <p:extLst>
              <p:ext uri="{D42A27DB-BD31-4B8C-83A1-F6EECF244321}">
                <p14:modId xmlns:p14="http://schemas.microsoft.com/office/powerpoint/2010/main" val="2938157342"/>
              </p:ext>
            </p:extLst>
          </p:nvPr>
        </p:nvGraphicFramePr>
        <p:xfrm>
          <a:off x="1096963" y="2120900"/>
          <a:ext cx="4640256" cy="2921002"/>
        </p:xfrm>
        <a:graphic>
          <a:graphicData uri="http://schemas.openxmlformats.org/drawingml/2006/table">
            <a:tbl>
              <a:tblPr firstRow="1" bandRow="1">
                <a:tableStyleId>{5C22544A-7EE6-4342-B048-85BDC9FD1C3A}</a:tableStyleId>
              </a:tblPr>
              <a:tblGrid>
                <a:gridCol w="580032">
                  <a:extLst>
                    <a:ext uri="{9D8B030D-6E8A-4147-A177-3AD203B41FA5}">
                      <a16:colId xmlns:a16="http://schemas.microsoft.com/office/drawing/2014/main" val="1109086376"/>
                    </a:ext>
                  </a:extLst>
                </a:gridCol>
                <a:gridCol w="580032">
                  <a:extLst>
                    <a:ext uri="{9D8B030D-6E8A-4147-A177-3AD203B41FA5}">
                      <a16:colId xmlns:a16="http://schemas.microsoft.com/office/drawing/2014/main" val="3003337155"/>
                    </a:ext>
                  </a:extLst>
                </a:gridCol>
                <a:gridCol w="656502">
                  <a:extLst>
                    <a:ext uri="{9D8B030D-6E8A-4147-A177-3AD203B41FA5}">
                      <a16:colId xmlns:a16="http://schemas.microsoft.com/office/drawing/2014/main" val="595205643"/>
                    </a:ext>
                  </a:extLst>
                </a:gridCol>
                <a:gridCol w="503562">
                  <a:extLst>
                    <a:ext uri="{9D8B030D-6E8A-4147-A177-3AD203B41FA5}">
                      <a16:colId xmlns:a16="http://schemas.microsoft.com/office/drawing/2014/main" val="1797322905"/>
                    </a:ext>
                  </a:extLst>
                </a:gridCol>
                <a:gridCol w="580032">
                  <a:extLst>
                    <a:ext uri="{9D8B030D-6E8A-4147-A177-3AD203B41FA5}">
                      <a16:colId xmlns:a16="http://schemas.microsoft.com/office/drawing/2014/main" val="1749347696"/>
                    </a:ext>
                  </a:extLst>
                </a:gridCol>
                <a:gridCol w="580032">
                  <a:extLst>
                    <a:ext uri="{9D8B030D-6E8A-4147-A177-3AD203B41FA5}">
                      <a16:colId xmlns:a16="http://schemas.microsoft.com/office/drawing/2014/main" val="2673791538"/>
                    </a:ext>
                  </a:extLst>
                </a:gridCol>
                <a:gridCol w="580032">
                  <a:extLst>
                    <a:ext uri="{9D8B030D-6E8A-4147-A177-3AD203B41FA5}">
                      <a16:colId xmlns:a16="http://schemas.microsoft.com/office/drawing/2014/main" val="2523505204"/>
                    </a:ext>
                  </a:extLst>
                </a:gridCol>
                <a:gridCol w="580032">
                  <a:extLst>
                    <a:ext uri="{9D8B030D-6E8A-4147-A177-3AD203B41FA5}">
                      <a16:colId xmlns:a16="http://schemas.microsoft.com/office/drawing/2014/main" val="1696466450"/>
                    </a:ext>
                  </a:extLst>
                </a:gridCol>
              </a:tblGrid>
              <a:tr h="417286">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SG"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extLst>
                  <a:ext uri="{0D108BD9-81ED-4DB2-BD59-A6C34878D82A}">
                    <a16:rowId xmlns:a16="http://schemas.microsoft.com/office/drawing/2014/main" val="3274616571"/>
                  </a:ext>
                </a:extLst>
              </a:tr>
              <a:tr h="417286">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SG"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SG"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1880704"/>
                  </a:ext>
                </a:extLst>
              </a:tr>
              <a:tr h="417286">
                <a:tc>
                  <a:txBody>
                    <a:bodyPr/>
                    <a:lstStyle/>
                    <a:p>
                      <a:pPr algn="ctr"/>
                      <a:r>
                        <a:rPr lang="en-SG"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pPr algn="ctr"/>
                      <a:r>
                        <a:rPr lang="en-SG"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34134963"/>
                  </a:ext>
                </a:extLst>
              </a:tr>
              <a:tr h="417286">
                <a:tc>
                  <a:txBody>
                    <a:bodyPr/>
                    <a:lstStyle/>
                    <a:p>
                      <a:pPr algn="ctr"/>
                      <a:r>
                        <a:rPr lang="en-SG"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59862122"/>
                  </a:ext>
                </a:extLst>
              </a:tr>
              <a:tr h="417286">
                <a:tc>
                  <a:txBody>
                    <a:bodyPr/>
                    <a:lstStyle/>
                    <a:p>
                      <a:pPr algn="ctr"/>
                      <a:r>
                        <a:rPr lang="en-SG" b="1"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85684176"/>
                  </a:ext>
                </a:extLst>
              </a:tr>
              <a:tr h="417286">
                <a:tc>
                  <a:txBody>
                    <a:bodyPr/>
                    <a:lstStyle/>
                    <a:p>
                      <a:pPr algn="ctr"/>
                      <a:r>
                        <a:rPr lang="en-SG"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17685540"/>
                  </a:ext>
                </a:extLst>
              </a:tr>
              <a:tr h="417286">
                <a:tc>
                  <a:txBody>
                    <a:bodyPr/>
                    <a:lstStyle/>
                    <a:p>
                      <a:pPr algn="ctr"/>
                      <a:r>
                        <a:rPr lang="en-SG" b="1"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86549070"/>
                  </a:ext>
                </a:extLst>
              </a:tr>
            </a:tbl>
          </a:graphicData>
        </a:graphic>
      </p:graphicFrame>
      <p:sp>
        <p:nvSpPr>
          <p:cNvPr id="5" name="Content Placeholder 4">
            <a:extLst>
              <a:ext uri="{FF2B5EF4-FFF2-40B4-BE49-F238E27FC236}">
                <a16:creationId xmlns:a16="http://schemas.microsoft.com/office/drawing/2014/main" id="{F9E5406A-7282-4C08-A59C-FDA90673DBF9}"/>
              </a:ext>
            </a:extLst>
          </p:cNvPr>
          <p:cNvSpPr>
            <a:spLocks noGrp="1"/>
          </p:cNvSpPr>
          <p:nvPr>
            <p:ph sz="half" idx="2"/>
          </p:nvPr>
        </p:nvSpPr>
        <p:spPr/>
        <p:txBody>
          <a:bodyPr/>
          <a:lstStyle/>
          <a:p>
            <a:r>
              <a:rPr lang="en-US" b="1" dirty="0"/>
              <a:t> Rewards and Penalties</a:t>
            </a:r>
          </a:p>
          <a:p>
            <a:r>
              <a:rPr lang="en-US" b="1" dirty="0"/>
              <a:t>Match     : 1  </a:t>
            </a:r>
          </a:p>
          <a:p>
            <a:r>
              <a:rPr lang="en-US" b="1" dirty="0"/>
              <a:t>Mismatch : -1</a:t>
            </a:r>
          </a:p>
          <a:p>
            <a:r>
              <a:rPr lang="en-US" b="1" dirty="0"/>
              <a:t>Gap         : -2</a:t>
            </a:r>
          </a:p>
          <a:p>
            <a:r>
              <a:rPr lang="en-US" b="1" dirty="0"/>
              <a:t>                   Sequences</a:t>
            </a:r>
          </a:p>
          <a:p>
            <a:r>
              <a:rPr lang="en-US" b="1" dirty="0"/>
              <a:t>Seq1 = CCGTCG</a:t>
            </a:r>
          </a:p>
          <a:p>
            <a:r>
              <a:rPr lang="en-US" b="1" dirty="0"/>
              <a:t>Seq2 = CCGCG</a:t>
            </a:r>
            <a:endParaRPr lang="en-SG" dirty="0"/>
          </a:p>
        </p:txBody>
      </p:sp>
      <p:sp>
        <p:nvSpPr>
          <p:cNvPr id="6" name="Rectangle 5">
            <a:extLst>
              <a:ext uri="{FF2B5EF4-FFF2-40B4-BE49-F238E27FC236}">
                <a16:creationId xmlns:a16="http://schemas.microsoft.com/office/drawing/2014/main" id="{1CF463CA-AC1A-47FF-BD36-129B6081BAE8}"/>
              </a:ext>
            </a:extLst>
          </p:cNvPr>
          <p:cNvSpPr/>
          <p:nvPr/>
        </p:nvSpPr>
        <p:spPr>
          <a:xfrm>
            <a:off x="8471646" y="2552699"/>
            <a:ext cx="591478" cy="43030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1FF6998A-1C09-4C0E-AEB1-22A9E0BC18C0}"/>
              </a:ext>
            </a:extLst>
          </p:cNvPr>
          <p:cNvSpPr/>
          <p:nvPr/>
        </p:nvSpPr>
        <p:spPr>
          <a:xfrm>
            <a:off x="8471646" y="3151095"/>
            <a:ext cx="591478" cy="430306"/>
          </a:xfrm>
          <a:prstGeom prst="rect">
            <a:avLst/>
          </a:prstGeom>
          <a:solidFill>
            <a:srgbClr val="FF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EAEC6D12-A02F-492E-88E1-F574A9029602}"/>
              </a:ext>
            </a:extLst>
          </p:cNvPr>
          <p:cNvSpPr/>
          <p:nvPr/>
        </p:nvSpPr>
        <p:spPr>
          <a:xfrm>
            <a:off x="8471646" y="3729321"/>
            <a:ext cx="591478" cy="430306"/>
          </a:xfrm>
          <a:prstGeom prst="rect">
            <a:avLst/>
          </a:prstGeom>
          <a:solidFill>
            <a:srgbClr val="FA766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192067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C7DBE-D65C-40A6-8440-3B875F85F9F3}"/>
              </a:ext>
            </a:extLst>
          </p:cNvPr>
          <p:cNvSpPr>
            <a:spLocks noGrp="1"/>
          </p:cNvSpPr>
          <p:nvPr>
            <p:ph type="title"/>
          </p:nvPr>
        </p:nvSpPr>
        <p:spPr>
          <a:xfrm>
            <a:off x="1096963" y="670143"/>
            <a:ext cx="10058400" cy="1450757"/>
          </a:xfrm>
        </p:spPr>
        <p:txBody>
          <a:bodyPr anchor="ctr"/>
          <a:lstStyle/>
          <a:p>
            <a:pPr algn="ctr"/>
            <a:r>
              <a:rPr lang="en-SG" b="1" dirty="0">
                <a:solidFill>
                  <a:srgbClr val="1E00D2"/>
                </a:solidFill>
              </a:rPr>
              <a:t>Global Sequence Alignment</a:t>
            </a:r>
          </a:p>
        </p:txBody>
      </p:sp>
      <p:graphicFrame>
        <p:nvGraphicFramePr>
          <p:cNvPr id="4" name="Table 4">
            <a:extLst>
              <a:ext uri="{FF2B5EF4-FFF2-40B4-BE49-F238E27FC236}">
                <a16:creationId xmlns:a16="http://schemas.microsoft.com/office/drawing/2014/main" id="{E0A430CD-E7AC-4F61-A94C-86125FD774A2}"/>
              </a:ext>
            </a:extLst>
          </p:cNvPr>
          <p:cNvGraphicFramePr>
            <a:graphicFrameLocks noGrp="1"/>
          </p:cNvGraphicFramePr>
          <p:nvPr>
            <p:ph sz="half" idx="1"/>
            <p:extLst>
              <p:ext uri="{D42A27DB-BD31-4B8C-83A1-F6EECF244321}">
                <p14:modId xmlns:p14="http://schemas.microsoft.com/office/powerpoint/2010/main" val="3006541092"/>
              </p:ext>
            </p:extLst>
          </p:nvPr>
        </p:nvGraphicFramePr>
        <p:xfrm>
          <a:off x="1096963" y="2120900"/>
          <a:ext cx="5151437" cy="2869476"/>
        </p:xfrm>
        <a:graphic>
          <a:graphicData uri="http://schemas.openxmlformats.org/drawingml/2006/table">
            <a:tbl>
              <a:tblPr firstRow="1" bandRow="1">
                <a:tableStyleId>{5C22544A-7EE6-4342-B048-85BDC9FD1C3A}</a:tableStyleId>
              </a:tblPr>
              <a:tblGrid>
                <a:gridCol w="580032">
                  <a:extLst>
                    <a:ext uri="{9D8B030D-6E8A-4147-A177-3AD203B41FA5}">
                      <a16:colId xmlns:a16="http://schemas.microsoft.com/office/drawing/2014/main" val="1109086376"/>
                    </a:ext>
                  </a:extLst>
                </a:gridCol>
                <a:gridCol w="580032">
                  <a:extLst>
                    <a:ext uri="{9D8B030D-6E8A-4147-A177-3AD203B41FA5}">
                      <a16:colId xmlns:a16="http://schemas.microsoft.com/office/drawing/2014/main" val="3003337155"/>
                    </a:ext>
                  </a:extLst>
                </a:gridCol>
                <a:gridCol w="656502">
                  <a:extLst>
                    <a:ext uri="{9D8B030D-6E8A-4147-A177-3AD203B41FA5}">
                      <a16:colId xmlns:a16="http://schemas.microsoft.com/office/drawing/2014/main" val="595205643"/>
                    </a:ext>
                  </a:extLst>
                </a:gridCol>
                <a:gridCol w="1156447">
                  <a:extLst>
                    <a:ext uri="{9D8B030D-6E8A-4147-A177-3AD203B41FA5}">
                      <a16:colId xmlns:a16="http://schemas.microsoft.com/office/drawing/2014/main" val="1797322905"/>
                    </a:ext>
                  </a:extLst>
                </a:gridCol>
                <a:gridCol w="457200">
                  <a:extLst>
                    <a:ext uri="{9D8B030D-6E8A-4147-A177-3AD203B41FA5}">
                      <a16:colId xmlns:a16="http://schemas.microsoft.com/office/drawing/2014/main" val="1749347696"/>
                    </a:ext>
                  </a:extLst>
                </a:gridCol>
                <a:gridCol w="430306">
                  <a:extLst>
                    <a:ext uri="{9D8B030D-6E8A-4147-A177-3AD203B41FA5}">
                      <a16:colId xmlns:a16="http://schemas.microsoft.com/office/drawing/2014/main" val="2673791538"/>
                    </a:ext>
                  </a:extLst>
                </a:gridCol>
                <a:gridCol w="582706">
                  <a:extLst>
                    <a:ext uri="{9D8B030D-6E8A-4147-A177-3AD203B41FA5}">
                      <a16:colId xmlns:a16="http://schemas.microsoft.com/office/drawing/2014/main" val="2523505204"/>
                    </a:ext>
                  </a:extLst>
                </a:gridCol>
                <a:gridCol w="708212">
                  <a:extLst>
                    <a:ext uri="{9D8B030D-6E8A-4147-A177-3AD203B41FA5}">
                      <a16:colId xmlns:a16="http://schemas.microsoft.com/office/drawing/2014/main" val="1696466450"/>
                    </a:ext>
                  </a:extLst>
                </a:gridCol>
              </a:tblGrid>
              <a:tr h="417286">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SG"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EBA43"/>
                    </a:solidFill>
                  </a:tcPr>
                </a:tc>
                <a:tc>
                  <a:txBody>
                    <a:bodyPr/>
                    <a:lstStyle/>
                    <a:p>
                      <a:pPr algn="ctr"/>
                      <a:r>
                        <a:rPr lang="en-SG" dirty="0">
                          <a:solidFill>
                            <a:schemeClr val="tx1"/>
                          </a:solidFill>
                        </a:rPr>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extLst>
                  <a:ext uri="{0D108BD9-81ED-4DB2-BD59-A6C34878D82A}">
                    <a16:rowId xmlns:a16="http://schemas.microsoft.com/office/drawing/2014/main" val="3274616571"/>
                  </a:ext>
                </a:extLst>
              </a:tr>
              <a:tr h="224267">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SG"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SG"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1880704"/>
                  </a:ext>
                </a:extLst>
              </a:tr>
              <a:tr h="417286">
                <a:tc>
                  <a:txBody>
                    <a:bodyPr/>
                    <a:lstStyle/>
                    <a:p>
                      <a:pPr algn="ctr"/>
                      <a:r>
                        <a:rPr lang="en-SG"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EBA43"/>
                    </a:solidFill>
                  </a:tcPr>
                </a:tc>
                <a:tc>
                  <a:txBody>
                    <a:bodyPr/>
                    <a:lstStyle/>
                    <a:p>
                      <a:pPr algn="ctr"/>
                      <a:r>
                        <a:rPr lang="en-SG"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pPr algn="ctr"/>
                      <a:r>
                        <a:rPr lang="en-SG"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SG" b="1" dirty="0">
                          <a:solidFill>
                            <a:srgbClr val="FF0000"/>
                          </a:solidFill>
                        </a:rPr>
                        <a:t>-2+1=-1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34134963"/>
                  </a:ext>
                </a:extLst>
              </a:tr>
              <a:tr h="417286">
                <a:tc>
                  <a:txBody>
                    <a:bodyPr/>
                    <a:lstStyle/>
                    <a:p>
                      <a:pPr algn="ctr"/>
                      <a:r>
                        <a:rPr lang="en-SG"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59862122"/>
                  </a:ext>
                </a:extLst>
              </a:tr>
              <a:tr h="417286">
                <a:tc>
                  <a:txBody>
                    <a:bodyPr/>
                    <a:lstStyle/>
                    <a:p>
                      <a:pPr algn="ctr"/>
                      <a:r>
                        <a:rPr lang="en-SG" b="1"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85684176"/>
                  </a:ext>
                </a:extLst>
              </a:tr>
              <a:tr h="417286">
                <a:tc>
                  <a:txBody>
                    <a:bodyPr/>
                    <a:lstStyle/>
                    <a:p>
                      <a:pPr algn="ctr"/>
                      <a:r>
                        <a:rPr lang="en-SG"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17685540"/>
                  </a:ext>
                </a:extLst>
              </a:tr>
              <a:tr h="417286">
                <a:tc>
                  <a:txBody>
                    <a:bodyPr/>
                    <a:lstStyle/>
                    <a:p>
                      <a:pPr algn="ctr"/>
                      <a:r>
                        <a:rPr lang="en-SG" b="1"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86549070"/>
                  </a:ext>
                </a:extLst>
              </a:tr>
            </a:tbl>
          </a:graphicData>
        </a:graphic>
      </p:graphicFrame>
      <p:sp>
        <p:nvSpPr>
          <p:cNvPr id="5" name="Content Placeholder 4">
            <a:extLst>
              <a:ext uri="{FF2B5EF4-FFF2-40B4-BE49-F238E27FC236}">
                <a16:creationId xmlns:a16="http://schemas.microsoft.com/office/drawing/2014/main" id="{F9E5406A-7282-4C08-A59C-FDA90673DBF9}"/>
              </a:ext>
            </a:extLst>
          </p:cNvPr>
          <p:cNvSpPr>
            <a:spLocks noGrp="1"/>
          </p:cNvSpPr>
          <p:nvPr>
            <p:ph sz="half" idx="2"/>
          </p:nvPr>
        </p:nvSpPr>
        <p:spPr/>
        <p:txBody>
          <a:bodyPr/>
          <a:lstStyle/>
          <a:p>
            <a:r>
              <a:rPr lang="en-US" b="1" dirty="0"/>
              <a:t> Rewards and Penalties</a:t>
            </a:r>
          </a:p>
          <a:p>
            <a:r>
              <a:rPr lang="en-US" b="1" dirty="0"/>
              <a:t>Match     : 1  </a:t>
            </a:r>
          </a:p>
          <a:p>
            <a:r>
              <a:rPr lang="en-US" b="1" dirty="0"/>
              <a:t>Mismatch : -1</a:t>
            </a:r>
          </a:p>
          <a:p>
            <a:r>
              <a:rPr lang="en-US" b="1" dirty="0"/>
              <a:t>Gap         : -2</a:t>
            </a:r>
          </a:p>
          <a:p>
            <a:r>
              <a:rPr lang="en-US" b="1" dirty="0"/>
              <a:t>                   Sequences</a:t>
            </a:r>
          </a:p>
          <a:p>
            <a:r>
              <a:rPr lang="en-US" b="1" dirty="0"/>
              <a:t>Seq1 = CCGTCG</a:t>
            </a:r>
          </a:p>
          <a:p>
            <a:r>
              <a:rPr lang="en-US" b="1" dirty="0"/>
              <a:t>Seq2 = CCGCG</a:t>
            </a:r>
            <a:endParaRPr lang="en-SG" dirty="0"/>
          </a:p>
        </p:txBody>
      </p:sp>
      <p:sp>
        <p:nvSpPr>
          <p:cNvPr id="6" name="Rectangle 5">
            <a:extLst>
              <a:ext uri="{FF2B5EF4-FFF2-40B4-BE49-F238E27FC236}">
                <a16:creationId xmlns:a16="http://schemas.microsoft.com/office/drawing/2014/main" id="{1CF463CA-AC1A-47FF-BD36-129B6081BAE8}"/>
              </a:ext>
            </a:extLst>
          </p:cNvPr>
          <p:cNvSpPr/>
          <p:nvPr/>
        </p:nvSpPr>
        <p:spPr>
          <a:xfrm>
            <a:off x="8471646" y="2552699"/>
            <a:ext cx="591478" cy="43030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1FF6998A-1C09-4C0E-AEB1-22A9E0BC18C0}"/>
              </a:ext>
            </a:extLst>
          </p:cNvPr>
          <p:cNvSpPr/>
          <p:nvPr/>
        </p:nvSpPr>
        <p:spPr>
          <a:xfrm>
            <a:off x="8471646" y="3151095"/>
            <a:ext cx="591478" cy="430306"/>
          </a:xfrm>
          <a:prstGeom prst="rect">
            <a:avLst/>
          </a:prstGeom>
          <a:solidFill>
            <a:srgbClr val="FF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EAEC6D12-A02F-492E-88E1-F574A9029602}"/>
              </a:ext>
            </a:extLst>
          </p:cNvPr>
          <p:cNvSpPr/>
          <p:nvPr/>
        </p:nvSpPr>
        <p:spPr>
          <a:xfrm>
            <a:off x="8471646" y="3729321"/>
            <a:ext cx="591478" cy="430306"/>
          </a:xfrm>
          <a:prstGeom prst="rect">
            <a:avLst/>
          </a:prstGeom>
          <a:solidFill>
            <a:srgbClr val="FA766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3" name="Arrow: Right 2">
            <a:extLst>
              <a:ext uri="{FF2B5EF4-FFF2-40B4-BE49-F238E27FC236}">
                <a16:creationId xmlns:a16="http://schemas.microsoft.com/office/drawing/2014/main" id="{F05BF644-98D4-4198-AACE-5BE25F26331B}"/>
              </a:ext>
            </a:extLst>
          </p:cNvPr>
          <p:cNvSpPr/>
          <p:nvPr/>
        </p:nvSpPr>
        <p:spPr>
          <a:xfrm rot="2507811">
            <a:off x="2698376" y="2784748"/>
            <a:ext cx="421341" cy="13447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SG"/>
          </a:p>
        </p:txBody>
      </p:sp>
      <p:sp>
        <p:nvSpPr>
          <p:cNvPr id="9" name="TextBox 8">
            <a:extLst>
              <a:ext uri="{FF2B5EF4-FFF2-40B4-BE49-F238E27FC236}">
                <a16:creationId xmlns:a16="http://schemas.microsoft.com/office/drawing/2014/main" id="{B213C54C-B459-4B9F-B701-D6EDEAFDCB8C}"/>
              </a:ext>
            </a:extLst>
          </p:cNvPr>
          <p:cNvSpPr txBox="1"/>
          <p:nvPr/>
        </p:nvSpPr>
        <p:spPr>
          <a:xfrm>
            <a:off x="2412679" y="5410306"/>
            <a:ext cx="914400" cy="369332"/>
          </a:xfrm>
          <a:prstGeom prst="rect">
            <a:avLst/>
          </a:prstGeom>
          <a:noFill/>
        </p:spPr>
        <p:txBody>
          <a:bodyPr wrap="square" rtlCol="0">
            <a:spAutoFit/>
          </a:bodyPr>
          <a:lstStyle/>
          <a:p>
            <a:r>
              <a:rPr lang="en-SG" b="1" dirty="0"/>
              <a:t>C = C </a:t>
            </a:r>
          </a:p>
        </p:txBody>
      </p:sp>
      <p:sp>
        <p:nvSpPr>
          <p:cNvPr id="10" name="Arrow: Right 9">
            <a:extLst>
              <a:ext uri="{FF2B5EF4-FFF2-40B4-BE49-F238E27FC236}">
                <a16:creationId xmlns:a16="http://schemas.microsoft.com/office/drawing/2014/main" id="{B1FB5782-BCD5-4A0B-A0C4-8F5D2812EDD7}"/>
              </a:ext>
            </a:extLst>
          </p:cNvPr>
          <p:cNvSpPr/>
          <p:nvPr/>
        </p:nvSpPr>
        <p:spPr>
          <a:xfrm>
            <a:off x="3327079" y="5521833"/>
            <a:ext cx="421341" cy="13447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SG"/>
          </a:p>
        </p:txBody>
      </p:sp>
      <p:sp>
        <p:nvSpPr>
          <p:cNvPr id="11" name="Rectangle 10">
            <a:extLst>
              <a:ext uri="{FF2B5EF4-FFF2-40B4-BE49-F238E27FC236}">
                <a16:creationId xmlns:a16="http://schemas.microsoft.com/office/drawing/2014/main" id="{ACDDA781-04D2-4AE7-8FC4-9DB9523ED3D7}"/>
              </a:ext>
            </a:extLst>
          </p:cNvPr>
          <p:cNvSpPr/>
          <p:nvPr/>
        </p:nvSpPr>
        <p:spPr>
          <a:xfrm>
            <a:off x="4069161" y="5373916"/>
            <a:ext cx="591478" cy="43030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12" name="TextBox 11">
            <a:extLst>
              <a:ext uri="{FF2B5EF4-FFF2-40B4-BE49-F238E27FC236}">
                <a16:creationId xmlns:a16="http://schemas.microsoft.com/office/drawing/2014/main" id="{1B858423-B2C3-4B3B-8C39-E148CBE45F6A}"/>
              </a:ext>
            </a:extLst>
          </p:cNvPr>
          <p:cNvSpPr txBox="1"/>
          <p:nvPr/>
        </p:nvSpPr>
        <p:spPr>
          <a:xfrm>
            <a:off x="2909046" y="5804222"/>
            <a:ext cx="1264298" cy="369332"/>
          </a:xfrm>
          <a:prstGeom prst="rect">
            <a:avLst/>
          </a:prstGeom>
          <a:noFill/>
        </p:spPr>
        <p:txBody>
          <a:bodyPr wrap="square" rtlCol="0">
            <a:spAutoFit/>
          </a:bodyPr>
          <a:lstStyle/>
          <a:p>
            <a:r>
              <a:rPr lang="en-US" b="1" dirty="0"/>
              <a:t>Matched</a:t>
            </a:r>
          </a:p>
        </p:txBody>
      </p:sp>
    </p:spTree>
    <p:extLst>
      <p:ext uri="{BB962C8B-B14F-4D97-AF65-F5344CB8AC3E}">
        <p14:creationId xmlns:p14="http://schemas.microsoft.com/office/powerpoint/2010/main" val="2956267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C7DBE-D65C-40A6-8440-3B875F85F9F3}"/>
              </a:ext>
            </a:extLst>
          </p:cNvPr>
          <p:cNvSpPr>
            <a:spLocks noGrp="1"/>
          </p:cNvSpPr>
          <p:nvPr>
            <p:ph type="title"/>
          </p:nvPr>
        </p:nvSpPr>
        <p:spPr>
          <a:xfrm>
            <a:off x="1096963" y="670143"/>
            <a:ext cx="10058400" cy="1450757"/>
          </a:xfrm>
        </p:spPr>
        <p:txBody>
          <a:bodyPr anchor="ctr"/>
          <a:lstStyle/>
          <a:p>
            <a:pPr algn="ctr"/>
            <a:r>
              <a:rPr lang="en-SG" b="1" dirty="0">
                <a:solidFill>
                  <a:srgbClr val="1E00D2"/>
                </a:solidFill>
              </a:rPr>
              <a:t>Global Sequence Alignment</a:t>
            </a:r>
          </a:p>
        </p:txBody>
      </p:sp>
      <p:graphicFrame>
        <p:nvGraphicFramePr>
          <p:cNvPr id="4" name="Table 4">
            <a:extLst>
              <a:ext uri="{FF2B5EF4-FFF2-40B4-BE49-F238E27FC236}">
                <a16:creationId xmlns:a16="http://schemas.microsoft.com/office/drawing/2014/main" id="{E0A430CD-E7AC-4F61-A94C-86125FD774A2}"/>
              </a:ext>
            </a:extLst>
          </p:cNvPr>
          <p:cNvGraphicFramePr>
            <a:graphicFrameLocks noGrp="1"/>
          </p:cNvGraphicFramePr>
          <p:nvPr>
            <p:ph sz="half" idx="1"/>
            <p:extLst>
              <p:ext uri="{D42A27DB-BD31-4B8C-83A1-F6EECF244321}">
                <p14:modId xmlns:p14="http://schemas.microsoft.com/office/powerpoint/2010/main" val="4070365019"/>
              </p:ext>
            </p:extLst>
          </p:nvPr>
        </p:nvGraphicFramePr>
        <p:xfrm>
          <a:off x="1096963" y="2120900"/>
          <a:ext cx="5151437" cy="3092270"/>
        </p:xfrm>
        <a:graphic>
          <a:graphicData uri="http://schemas.openxmlformats.org/drawingml/2006/table">
            <a:tbl>
              <a:tblPr firstRow="1" bandRow="1">
                <a:tableStyleId>{5C22544A-7EE6-4342-B048-85BDC9FD1C3A}</a:tableStyleId>
              </a:tblPr>
              <a:tblGrid>
                <a:gridCol w="580032">
                  <a:extLst>
                    <a:ext uri="{9D8B030D-6E8A-4147-A177-3AD203B41FA5}">
                      <a16:colId xmlns:a16="http://schemas.microsoft.com/office/drawing/2014/main" val="1109086376"/>
                    </a:ext>
                  </a:extLst>
                </a:gridCol>
                <a:gridCol w="580032">
                  <a:extLst>
                    <a:ext uri="{9D8B030D-6E8A-4147-A177-3AD203B41FA5}">
                      <a16:colId xmlns:a16="http://schemas.microsoft.com/office/drawing/2014/main" val="3003337155"/>
                    </a:ext>
                  </a:extLst>
                </a:gridCol>
                <a:gridCol w="656502">
                  <a:extLst>
                    <a:ext uri="{9D8B030D-6E8A-4147-A177-3AD203B41FA5}">
                      <a16:colId xmlns:a16="http://schemas.microsoft.com/office/drawing/2014/main" val="595205643"/>
                    </a:ext>
                  </a:extLst>
                </a:gridCol>
                <a:gridCol w="1246095">
                  <a:extLst>
                    <a:ext uri="{9D8B030D-6E8A-4147-A177-3AD203B41FA5}">
                      <a16:colId xmlns:a16="http://schemas.microsoft.com/office/drawing/2014/main" val="1797322905"/>
                    </a:ext>
                  </a:extLst>
                </a:gridCol>
                <a:gridCol w="457200">
                  <a:extLst>
                    <a:ext uri="{9D8B030D-6E8A-4147-A177-3AD203B41FA5}">
                      <a16:colId xmlns:a16="http://schemas.microsoft.com/office/drawing/2014/main" val="1749347696"/>
                    </a:ext>
                  </a:extLst>
                </a:gridCol>
                <a:gridCol w="457200">
                  <a:extLst>
                    <a:ext uri="{9D8B030D-6E8A-4147-A177-3AD203B41FA5}">
                      <a16:colId xmlns:a16="http://schemas.microsoft.com/office/drawing/2014/main" val="2673791538"/>
                    </a:ext>
                  </a:extLst>
                </a:gridCol>
                <a:gridCol w="618564">
                  <a:extLst>
                    <a:ext uri="{9D8B030D-6E8A-4147-A177-3AD203B41FA5}">
                      <a16:colId xmlns:a16="http://schemas.microsoft.com/office/drawing/2014/main" val="2523505204"/>
                    </a:ext>
                  </a:extLst>
                </a:gridCol>
                <a:gridCol w="555812">
                  <a:extLst>
                    <a:ext uri="{9D8B030D-6E8A-4147-A177-3AD203B41FA5}">
                      <a16:colId xmlns:a16="http://schemas.microsoft.com/office/drawing/2014/main" val="1696466450"/>
                    </a:ext>
                  </a:extLst>
                </a:gridCol>
              </a:tblGrid>
              <a:tr h="417286">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SG"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EBA43"/>
                    </a:solidFill>
                  </a:tcPr>
                </a:tc>
                <a:tc>
                  <a:txBody>
                    <a:bodyPr/>
                    <a:lstStyle/>
                    <a:p>
                      <a:pPr algn="ctr"/>
                      <a:r>
                        <a:rPr lang="en-SG" dirty="0">
                          <a:solidFill>
                            <a:schemeClr val="tx1"/>
                          </a:solidFill>
                        </a:rPr>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extLst>
                  <a:ext uri="{0D108BD9-81ED-4DB2-BD59-A6C34878D82A}">
                    <a16:rowId xmlns:a16="http://schemas.microsoft.com/office/drawing/2014/main" val="3274616571"/>
                  </a:ext>
                </a:extLst>
              </a:tr>
              <a:tr h="224267">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SG"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SG"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1880704"/>
                  </a:ext>
                </a:extLst>
              </a:tr>
              <a:tr h="417286">
                <a:tc>
                  <a:txBody>
                    <a:bodyPr/>
                    <a:lstStyle/>
                    <a:p>
                      <a:pPr algn="ctr"/>
                      <a:r>
                        <a:rPr lang="en-SG"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EBA43"/>
                    </a:solidFill>
                  </a:tcPr>
                </a:tc>
                <a:tc>
                  <a:txBody>
                    <a:bodyPr/>
                    <a:lstStyle/>
                    <a:p>
                      <a:pPr algn="ctr"/>
                      <a:r>
                        <a:rPr lang="en-SG"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pPr algn="ctr"/>
                      <a:r>
                        <a:rPr lang="en-SG"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SG" b="1" dirty="0">
                          <a:solidFill>
                            <a:schemeClr val="tx1"/>
                          </a:solidFill>
                        </a:rPr>
                        <a:t>-2+1=-1</a:t>
                      </a:r>
                    </a:p>
                    <a:p>
                      <a:pPr algn="ctr"/>
                      <a:r>
                        <a:rPr lang="en-SG" b="1" dirty="0">
                          <a:solidFill>
                            <a:srgbClr val="FF0000"/>
                          </a:solidFill>
                        </a:rPr>
                        <a:t>-4-2=-6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34134963"/>
                  </a:ext>
                </a:extLst>
              </a:tr>
              <a:tr h="417286">
                <a:tc>
                  <a:txBody>
                    <a:bodyPr/>
                    <a:lstStyle/>
                    <a:p>
                      <a:pPr algn="ctr"/>
                      <a:r>
                        <a:rPr lang="en-SG"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59862122"/>
                  </a:ext>
                </a:extLst>
              </a:tr>
              <a:tr h="417286">
                <a:tc>
                  <a:txBody>
                    <a:bodyPr/>
                    <a:lstStyle/>
                    <a:p>
                      <a:pPr algn="ctr"/>
                      <a:r>
                        <a:rPr lang="en-SG" b="1"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85684176"/>
                  </a:ext>
                </a:extLst>
              </a:tr>
              <a:tr h="417286">
                <a:tc>
                  <a:txBody>
                    <a:bodyPr/>
                    <a:lstStyle/>
                    <a:p>
                      <a:pPr algn="ctr"/>
                      <a:r>
                        <a:rPr lang="en-SG"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17685540"/>
                  </a:ext>
                </a:extLst>
              </a:tr>
              <a:tr h="417286">
                <a:tc>
                  <a:txBody>
                    <a:bodyPr/>
                    <a:lstStyle/>
                    <a:p>
                      <a:pPr algn="ctr"/>
                      <a:r>
                        <a:rPr lang="en-SG" b="1"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86549070"/>
                  </a:ext>
                </a:extLst>
              </a:tr>
            </a:tbl>
          </a:graphicData>
        </a:graphic>
      </p:graphicFrame>
      <p:sp>
        <p:nvSpPr>
          <p:cNvPr id="5" name="Content Placeholder 4">
            <a:extLst>
              <a:ext uri="{FF2B5EF4-FFF2-40B4-BE49-F238E27FC236}">
                <a16:creationId xmlns:a16="http://schemas.microsoft.com/office/drawing/2014/main" id="{F9E5406A-7282-4C08-A59C-FDA90673DBF9}"/>
              </a:ext>
            </a:extLst>
          </p:cNvPr>
          <p:cNvSpPr>
            <a:spLocks noGrp="1"/>
          </p:cNvSpPr>
          <p:nvPr>
            <p:ph sz="half" idx="2"/>
          </p:nvPr>
        </p:nvSpPr>
        <p:spPr/>
        <p:txBody>
          <a:bodyPr/>
          <a:lstStyle/>
          <a:p>
            <a:r>
              <a:rPr lang="en-US" b="1" dirty="0"/>
              <a:t> Rewards and Penalties</a:t>
            </a:r>
          </a:p>
          <a:p>
            <a:r>
              <a:rPr lang="en-US" b="1" dirty="0"/>
              <a:t>Match     : 1  </a:t>
            </a:r>
          </a:p>
          <a:p>
            <a:r>
              <a:rPr lang="en-US" b="1" dirty="0"/>
              <a:t>Mismatch : -1</a:t>
            </a:r>
          </a:p>
          <a:p>
            <a:r>
              <a:rPr lang="en-US" b="1" dirty="0"/>
              <a:t>Gap         : -2</a:t>
            </a:r>
          </a:p>
          <a:p>
            <a:r>
              <a:rPr lang="en-US" b="1" dirty="0"/>
              <a:t>                   Sequences</a:t>
            </a:r>
          </a:p>
          <a:p>
            <a:r>
              <a:rPr lang="en-US" b="1" dirty="0"/>
              <a:t>Seq1 = CCGTCG</a:t>
            </a:r>
          </a:p>
          <a:p>
            <a:r>
              <a:rPr lang="en-US" b="1" dirty="0"/>
              <a:t>Seq2 = CCGCG</a:t>
            </a:r>
            <a:endParaRPr lang="en-SG" dirty="0"/>
          </a:p>
        </p:txBody>
      </p:sp>
      <p:sp>
        <p:nvSpPr>
          <p:cNvPr id="6" name="Rectangle 5">
            <a:extLst>
              <a:ext uri="{FF2B5EF4-FFF2-40B4-BE49-F238E27FC236}">
                <a16:creationId xmlns:a16="http://schemas.microsoft.com/office/drawing/2014/main" id="{1CF463CA-AC1A-47FF-BD36-129B6081BAE8}"/>
              </a:ext>
            </a:extLst>
          </p:cNvPr>
          <p:cNvSpPr/>
          <p:nvPr/>
        </p:nvSpPr>
        <p:spPr>
          <a:xfrm>
            <a:off x="8471646" y="2552699"/>
            <a:ext cx="591478" cy="43030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1FF6998A-1C09-4C0E-AEB1-22A9E0BC18C0}"/>
              </a:ext>
            </a:extLst>
          </p:cNvPr>
          <p:cNvSpPr/>
          <p:nvPr/>
        </p:nvSpPr>
        <p:spPr>
          <a:xfrm>
            <a:off x="8471646" y="3151095"/>
            <a:ext cx="591478" cy="430306"/>
          </a:xfrm>
          <a:prstGeom prst="rect">
            <a:avLst/>
          </a:prstGeom>
          <a:solidFill>
            <a:srgbClr val="FF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EAEC6D12-A02F-492E-88E1-F574A9029602}"/>
              </a:ext>
            </a:extLst>
          </p:cNvPr>
          <p:cNvSpPr/>
          <p:nvPr/>
        </p:nvSpPr>
        <p:spPr>
          <a:xfrm>
            <a:off x="8471646" y="3729321"/>
            <a:ext cx="591478" cy="430306"/>
          </a:xfrm>
          <a:prstGeom prst="rect">
            <a:avLst/>
          </a:prstGeom>
          <a:solidFill>
            <a:srgbClr val="FA766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3" name="Arrow: Right 2">
            <a:extLst>
              <a:ext uri="{FF2B5EF4-FFF2-40B4-BE49-F238E27FC236}">
                <a16:creationId xmlns:a16="http://schemas.microsoft.com/office/drawing/2014/main" id="{F05BF644-98D4-4198-AACE-5BE25F26331B}"/>
              </a:ext>
            </a:extLst>
          </p:cNvPr>
          <p:cNvSpPr/>
          <p:nvPr/>
        </p:nvSpPr>
        <p:spPr>
          <a:xfrm rot="5400000">
            <a:off x="3791255" y="2733199"/>
            <a:ext cx="421341" cy="13447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SG"/>
          </a:p>
        </p:txBody>
      </p:sp>
      <p:sp>
        <p:nvSpPr>
          <p:cNvPr id="9" name="TextBox 8">
            <a:extLst>
              <a:ext uri="{FF2B5EF4-FFF2-40B4-BE49-F238E27FC236}">
                <a16:creationId xmlns:a16="http://schemas.microsoft.com/office/drawing/2014/main" id="{B213C54C-B459-4B9F-B701-D6EDEAFDCB8C}"/>
              </a:ext>
            </a:extLst>
          </p:cNvPr>
          <p:cNvSpPr txBox="1"/>
          <p:nvPr/>
        </p:nvSpPr>
        <p:spPr>
          <a:xfrm>
            <a:off x="2412679" y="5410306"/>
            <a:ext cx="914400" cy="369332"/>
          </a:xfrm>
          <a:prstGeom prst="rect">
            <a:avLst/>
          </a:prstGeom>
          <a:noFill/>
        </p:spPr>
        <p:txBody>
          <a:bodyPr wrap="square" rtlCol="0">
            <a:spAutoFit/>
          </a:bodyPr>
          <a:lstStyle/>
          <a:p>
            <a:r>
              <a:rPr lang="en-SG" b="1" dirty="0"/>
              <a:t>C = C </a:t>
            </a:r>
          </a:p>
        </p:txBody>
      </p:sp>
      <p:sp>
        <p:nvSpPr>
          <p:cNvPr id="10" name="Arrow: Right 9">
            <a:extLst>
              <a:ext uri="{FF2B5EF4-FFF2-40B4-BE49-F238E27FC236}">
                <a16:creationId xmlns:a16="http://schemas.microsoft.com/office/drawing/2014/main" id="{B1FB5782-BCD5-4A0B-A0C4-8F5D2812EDD7}"/>
              </a:ext>
            </a:extLst>
          </p:cNvPr>
          <p:cNvSpPr/>
          <p:nvPr/>
        </p:nvSpPr>
        <p:spPr>
          <a:xfrm>
            <a:off x="3327079" y="5521833"/>
            <a:ext cx="421341" cy="13447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SG"/>
          </a:p>
        </p:txBody>
      </p:sp>
      <p:sp>
        <p:nvSpPr>
          <p:cNvPr id="11" name="Rectangle 10">
            <a:extLst>
              <a:ext uri="{FF2B5EF4-FFF2-40B4-BE49-F238E27FC236}">
                <a16:creationId xmlns:a16="http://schemas.microsoft.com/office/drawing/2014/main" id="{ACDDA781-04D2-4AE7-8FC4-9DB9523ED3D7}"/>
              </a:ext>
            </a:extLst>
          </p:cNvPr>
          <p:cNvSpPr/>
          <p:nvPr/>
        </p:nvSpPr>
        <p:spPr>
          <a:xfrm>
            <a:off x="4069161" y="5373916"/>
            <a:ext cx="591478" cy="43030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12" name="TextBox 11">
            <a:extLst>
              <a:ext uri="{FF2B5EF4-FFF2-40B4-BE49-F238E27FC236}">
                <a16:creationId xmlns:a16="http://schemas.microsoft.com/office/drawing/2014/main" id="{1B858423-B2C3-4B3B-8C39-E148CBE45F6A}"/>
              </a:ext>
            </a:extLst>
          </p:cNvPr>
          <p:cNvSpPr txBox="1"/>
          <p:nvPr/>
        </p:nvSpPr>
        <p:spPr>
          <a:xfrm>
            <a:off x="2909046" y="5804222"/>
            <a:ext cx="1264298" cy="369332"/>
          </a:xfrm>
          <a:prstGeom prst="rect">
            <a:avLst/>
          </a:prstGeom>
          <a:noFill/>
        </p:spPr>
        <p:txBody>
          <a:bodyPr wrap="square" rtlCol="0">
            <a:spAutoFit/>
          </a:bodyPr>
          <a:lstStyle/>
          <a:p>
            <a:r>
              <a:rPr lang="en-US" b="1" dirty="0"/>
              <a:t>Matched</a:t>
            </a:r>
          </a:p>
        </p:txBody>
      </p:sp>
    </p:spTree>
    <p:extLst>
      <p:ext uri="{BB962C8B-B14F-4D97-AF65-F5344CB8AC3E}">
        <p14:creationId xmlns:p14="http://schemas.microsoft.com/office/powerpoint/2010/main" val="1551438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C7DBE-D65C-40A6-8440-3B875F85F9F3}"/>
              </a:ext>
            </a:extLst>
          </p:cNvPr>
          <p:cNvSpPr>
            <a:spLocks noGrp="1"/>
          </p:cNvSpPr>
          <p:nvPr>
            <p:ph type="title"/>
          </p:nvPr>
        </p:nvSpPr>
        <p:spPr>
          <a:xfrm>
            <a:off x="1096963" y="670143"/>
            <a:ext cx="10058400" cy="1450757"/>
          </a:xfrm>
        </p:spPr>
        <p:txBody>
          <a:bodyPr anchor="ctr"/>
          <a:lstStyle/>
          <a:p>
            <a:pPr algn="ctr"/>
            <a:r>
              <a:rPr lang="en-SG" b="1" dirty="0">
                <a:solidFill>
                  <a:srgbClr val="1E00D2"/>
                </a:solidFill>
              </a:rPr>
              <a:t>Global Sequence Alignment</a:t>
            </a:r>
          </a:p>
        </p:txBody>
      </p:sp>
      <p:graphicFrame>
        <p:nvGraphicFramePr>
          <p:cNvPr id="4" name="Table 4">
            <a:extLst>
              <a:ext uri="{FF2B5EF4-FFF2-40B4-BE49-F238E27FC236}">
                <a16:creationId xmlns:a16="http://schemas.microsoft.com/office/drawing/2014/main" id="{E0A430CD-E7AC-4F61-A94C-86125FD774A2}"/>
              </a:ext>
            </a:extLst>
          </p:cNvPr>
          <p:cNvGraphicFramePr>
            <a:graphicFrameLocks noGrp="1"/>
          </p:cNvGraphicFramePr>
          <p:nvPr>
            <p:ph sz="half" idx="1"/>
            <p:extLst>
              <p:ext uri="{D42A27DB-BD31-4B8C-83A1-F6EECF244321}">
                <p14:modId xmlns:p14="http://schemas.microsoft.com/office/powerpoint/2010/main" val="297323677"/>
              </p:ext>
            </p:extLst>
          </p:nvPr>
        </p:nvGraphicFramePr>
        <p:xfrm>
          <a:off x="1096963" y="2120900"/>
          <a:ext cx="5151437" cy="3366590"/>
        </p:xfrm>
        <a:graphic>
          <a:graphicData uri="http://schemas.openxmlformats.org/drawingml/2006/table">
            <a:tbl>
              <a:tblPr firstRow="1" bandRow="1">
                <a:tableStyleId>{5C22544A-7EE6-4342-B048-85BDC9FD1C3A}</a:tableStyleId>
              </a:tblPr>
              <a:tblGrid>
                <a:gridCol w="580032">
                  <a:extLst>
                    <a:ext uri="{9D8B030D-6E8A-4147-A177-3AD203B41FA5}">
                      <a16:colId xmlns:a16="http://schemas.microsoft.com/office/drawing/2014/main" val="1109086376"/>
                    </a:ext>
                  </a:extLst>
                </a:gridCol>
                <a:gridCol w="580032">
                  <a:extLst>
                    <a:ext uri="{9D8B030D-6E8A-4147-A177-3AD203B41FA5}">
                      <a16:colId xmlns:a16="http://schemas.microsoft.com/office/drawing/2014/main" val="3003337155"/>
                    </a:ext>
                  </a:extLst>
                </a:gridCol>
                <a:gridCol w="656502">
                  <a:extLst>
                    <a:ext uri="{9D8B030D-6E8A-4147-A177-3AD203B41FA5}">
                      <a16:colId xmlns:a16="http://schemas.microsoft.com/office/drawing/2014/main" val="595205643"/>
                    </a:ext>
                  </a:extLst>
                </a:gridCol>
                <a:gridCol w="1246095">
                  <a:extLst>
                    <a:ext uri="{9D8B030D-6E8A-4147-A177-3AD203B41FA5}">
                      <a16:colId xmlns:a16="http://schemas.microsoft.com/office/drawing/2014/main" val="1797322905"/>
                    </a:ext>
                  </a:extLst>
                </a:gridCol>
                <a:gridCol w="457200">
                  <a:extLst>
                    <a:ext uri="{9D8B030D-6E8A-4147-A177-3AD203B41FA5}">
                      <a16:colId xmlns:a16="http://schemas.microsoft.com/office/drawing/2014/main" val="1749347696"/>
                    </a:ext>
                  </a:extLst>
                </a:gridCol>
                <a:gridCol w="457200">
                  <a:extLst>
                    <a:ext uri="{9D8B030D-6E8A-4147-A177-3AD203B41FA5}">
                      <a16:colId xmlns:a16="http://schemas.microsoft.com/office/drawing/2014/main" val="2673791538"/>
                    </a:ext>
                  </a:extLst>
                </a:gridCol>
                <a:gridCol w="618564">
                  <a:extLst>
                    <a:ext uri="{9D8B030D-6E8A-4147-A177-3AD203B41FA5}">
                      <a16:colId xmlns:a16="http://schemas.microsoft.com/office/drawing/2014/main" val="2523505204"/>
                    </a:ext>
                  </a:extLst>
                </a:gridCol>
                <a:gridCol w="555812">
                  <a:extLst>
                    <a:ext uri="{9D8B030D-6E8A-4147-A177-3AD203B41FA5}">
                      <a16:colId xmlns:a16="http://schemas.microsoft.com/office/drawing/2014/main" val="1696466450"/>
                    </a:ext>
                  </a:extLst>
                </a:gridCol>
              </a:tblGrid>
              <a:tr h="417286">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SG"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EBA43"/>
                    </a:solidFill>
                  </a:tcPr>
                </a:tc>
                <a:tc>
                  <a:txBody>
                    <a:bodyPr/>
                    <a:lstStyle/>
                    <a:p>
                      <a:pPr algn="ctr"/>
                      <a:r>
                        <a:rPr lang="en-SG" dirty="0">
                          <a:solidFill>
                            <a:schemeClr val="tx1"/>
                          </a:solidFill>
                        </a:rPr>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extLst>
                  <a:ext uri="{0D108BD9-81ED-4DB2-BD59-A6C34878D82A}">
                    <a16:rowId xmlns:a16="http://schemas.microsoft.com/office/drawing/2014/main" val="3274616571"/>
                  </a:ext>
                </a:extLst>
              </a:tr>
              <a:tr h="224267">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SG"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SG"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1880704"/>
                  </a:ext>
                </a:extLst>
              </a:tr>
              <a:tr h="417286">
                <a:tc>
                  <a:txBody>
                    <a:bodyPr/>
                    <a:lstStyle/>
                    <a:p>
                      <a:pPr algn="ctr"/>
                      <a:r>
                        <a:rPr lang="en-SG"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EBA43"/>
                    </a:solidFill>
                  </a:tcPr>
                </a:tc>
                <a:tc>
                  <a:txBody>
                    <a:bodyPr/>
                    <a:lstStyle/>
                    <a:p>
                      <a:pPr algn="ctr"/>
                      <a:r>
                        <a:rPr lang="en-SG"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pPr algn="ctr"/>
                      <a:r>
                        <a:rPr lang="en-SG"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SG" b="1" dirty="0">
                          <a:solidFill>
                            <a:schemeClr val="tx1"/>
                          </a:solidFill>
                        </a:rPr>
                        <a:t>-2+1=-1</a:t>
                      </a:r>
                    </a:p>
                    <a:p>
                      <a:pPr algn="ctr"/>
                      <a:r>
                        <a:rPr lang="en-SG" b="1" dirty="0">
                          <a:solidFill>
                            <a:schemeClr val="tx1"/>
                          </a:solidFill>
                        </a:rPr>
                        <a:t>-4-2=-6</a:t>
                      </a:r>
                    </a:p>
                    <a:p>
                      <a:pPr algn="ctr"/>
                      <a:r>
                        <a:rPr lang="en-SG" b="1" dirty="0">
                          <a:solidFill>
                            <a:srgbClr val="FF0000"/>
                          </a:solidFill>
                        </a:rPr>
                        <a:t>1-2=-1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34134963"/>
                  </a:ext>
                </a:extLst>
              </a:tr>
              <a:tr h="417286">
                <a:tc>
                  <a:txBody>
                    <a:bodyPr/>
                    <a:lstStyle/>
                    <a:p>
                      <a:pPr algn="ctr"/>
                      <a:r>
                        <a:rPr lang="en-SG"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59862122"/>
                  </a:ext>
                </a:extLst>
              </a:tr>
              <a:tr h="417286">
                <a:tc>
                  <a:txBody>
                    <a:bodyPr/>
                    <a:lstStyle/>
                    <a:p>
                      <a:pPr algn="ctr"/>
                      <a:r>
                        <a:rPr lang="en-SG" b="1"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85684176"/>
                  </a:ext>
                </a:extLst>
              </a:tr>
              <a:tr h="417286">
                <a:tc>
                  <a:txBody>
                    <a:bodyPr/>
                    <a:lstStyle/>
                    <a:p>
                      <a:pPr algn="ctr"/>
                      <a:r>
                        <a:rPr lang="en-SG"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17685540"/>
                  </a:ext>
                </a:extLst>
              </a:tr>
              <a:tr h="417286">
                <a:tc>
                  <a:txBody>
                    <a:bodyPr/>
                    <a:lstStyle/>
                    <a:p>
                      <a:pPr algn="ctr"/>
                      <a:r>
                        <a:rPr lang="en-SG" b="1"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86549070"/>
                  </a:ext>
                </a:extLst>
              </a:tr>
            </a:tbl>
          </a:graphicData>
        </a:graphic>
      </p:graphicFrame>
      <p:sp>
        <p:nvSpPr>
          <p:cNvPr id="5" name="Content Placeholder 4">
            <a:extLst>
              <a:ext uri="{FF2B5EF4-FFF2-40B4-BE49-F238E27FC236}">
                <a16:creationId xmlns:a16="http://schemas.microsoft.com/office/drawing/2014/main" id="{F9E5406A-7282-4C08-A59C-FDA90673DBF9}"/>
              </a:ext>
            </a:extLst>
          </p:cNvPr>
          <p:cNvSpPr>
            <a:spLocks noGrp="1"/>
          </p:cNvSpPr>
          <p:nvPr>
            <p:ph sz="half" idx="2"/>
          </p:nvPr>
        </p:nvSpPr>
        <p:spPr/>
        <p:txBody>
          <a:bodyPr/>
          <a:lstStyle/>
          <a:p>
            <a:r>
              <a:rPr lang="en-US" b="1" dirty="0"/>
              <a:t> Rewards and Penalties</a:t>
            </a:r>
          </a:p>
          <a:p>
            <a:r>
              <a:rPr lang="en-US" b="1" dirty="0"/>
              <a:t>Match     : 1  </a:t>
            </a:r>
          </a:p>
          <a:p>
            <a:r>
              <a:rPr lang="en-US" b="1" dirty="0"/>
              <a:t>Mismatch : -1</a:t>
            </a:r>
          </a:p>
          <a:p>
            <a:r>
              <a:rPr lang="en-US" b="1" dirty="0"/>
              <a:t>Gap         : -2</a:t>
            </a:r>
          </a:p>
          <a:p>
            <a:r>
              <a:rPr lang="en-US" b="1" dirty="0"/>
              <a:t>                   Sequences</a:t>
            </a:r>
          </a:p>
          <a:p>
            <a:r>
              <a:rPr lang="en-US" b="1" dirty="0"/>
              <a:t>Seq1 = CCGTCG</a:t>
            </a:r>
          </a:p>
          <a:p>
            <a:r>
              <a:rPr lang="en-US" b="1" dirty="0"/>
              <a:t>Seq2 = CCGCG</a:t>
            </a:r>
            <a:endParaRPr lang="en-SG" dirty="0"/>
          </a:p>
        </p:txBody>
      </p:sp>
      <p:sp>
        <p:nvSpPr>
          <p:cNvPr id="6" name="Rectangle 5">
            <a:extLst>
              <a:ext uri="{FF2B5EF4-FFF2-40B4-BE49-F238E27FC236}">
                <a16:creationId xmlns:a16="http://schemas.microsoft.com/office/drawing/2014/main" id="{1CF463CA-AC1A-47FF-BD36-129B6081BAE8}"/>
              </a:ext>
            </a:extLst>
          </p:cNvPr>
          <p:cNvSpPr/>
          <p:nvPr/>
        </p:nvSpPr>
        <p:spPr>
          <a:xfrm>
            <a:off x="8471646" y="2552699"/>
            <a:ext cx="591478" cy="43030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1FF6998A-1C09-4C0E-AEB1-22A9E0BC18C0}"/>
              </a:ext>
            </a:extLst>
          </p:cNvPr>
          <p:cNvSpPr/>
          <p:nvPr/>
        </p:nvSpPr>
        <p:spPr>
          <a:xfrm>
            <a:off x="8471646" y="3151095"/>
            <a:ext cx="591478" cy="430306"/>
          </a:xfrm>
          <a:prstGeom prst="rect">
            <a:avLst/>
          </a:prstGeom>
          <a:solidFill>
            <a:srgbClr val="FF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EAEC6D12-A02F-492E-88E1-F574A9029602}"/>
              </a:ext>
            </a:extLst>
          </p:cNvPr>
          <p:cNvSpPr/>
          <p:nvPr/>
        </p:nvSpPr>
        <p:spPr>
          <a:xfrm>
            <a:off x="8471646" y="3729321"/>
            <a:ext cx="591478" cy="430306"/>
          </a:xfrm>
          <a:prstGeom prst="rect">
            <a:avLst/>
          </a:prstGeom>
          <a:solidFill>
            <a:srgbClr val="FA766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3" name="Arrow: Right 2">
            <a:extLst>
              <a:ext uri="{FF2B5EF4-FFF2-40B4-BE49-F238E27FC236}">
                <a16:creationId xmlns:a16="http://schemas.microsoft.com/office/drawing/2014/main" id="{F05BF644-98D4-4198-AACE-5BE25F26331B}"/>
              </a:ext>
            </a:extLst>
          </p:cNvPr>
          <p:cNvSpPr/>
          <p:nvPr/>
        </p:nvSpPr>
        <p:spPr>
          <a:xfrm>
            <a:off x="2659208" y="3617423"/>
            <a:ext cx="421341" cy="13447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SG"/>
          </a:p>
        </p:txBody>
      </p:sp>
      <p:sp>
        <p:nvSpPr>
          <p:cNvPr id="9" name="TextBox 8">
            <a:extLst>
              <a:ext uri="{FF2B5EF4-FFF2-40B4-BE49-F238E27FC236}">
                <a16:creationId xmlns:a16="http://schemas.microsoft.com/office/drawing/2014/main" id="{B213C54C-B459-4B9F-B701-D6EDEAFDCB8C}"/>
              </a:ext>
            </a:extLst>
          </p:cNvPr>
          <p:cNvSpPr txBox="1"/>
          <p:nvPr/>
        </p:nvSpPr>
        <p:spPr>
          <a:xfrm>
            <a:off x="2449560" y="5619131"/>
            <a:ext cx="914400" cy="369332"/>
          </a:xfrm>
          <a:prstGeom prst="rect">
            <a:avLst/>
          </a:prstGeom>
          <a:noFill/>
        </p:spPr>
        <p:txBody>
          <a:bodyPr wrap="square" rtlCol="0">
            <a:spAutoFit/>
          </a:bodyPr>
          <a:lstStyle/>
          <a:p>
            <a:r>
              <a:rPr lang="en-SG" b="1" dirty="0"/>
              <a:t>C = C </a:t>
            </a:r>
          </a:p>
        </p:txBody>
      </p:sp>
      <p:sp>
        <p:nvSpPr>
          <p:cNvPr id="10" name="Arrow: Right 9">
            <a:extLst>
              <a:ext uri="{FF2B5EF4-FFF2-40B4-BE49-F238E27FC236}">
                <a16:creationId xmlns:a16="http://schemas.microsoft.com/office/drawing/2014/main" id="{B1FB5782-BCD5-4A0B-A0C4-8F5D2812EDD7}"/>
              </a:ext>
            </a:extLst>
          </p:cNvPr>
          <p:cNvSpPr/>
          <p:nvPr/>
        </p:nvSpPr>
        <p:spPr>
          <a:xfrm>
            <a:off x="3382170" y="5735711"/>
            <a:ext cx="421341" cy="13338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SG"/>
          </a:p>
        </p:txBody>
      </p:sp>
      <p:sp>
        <p:nvSpPr>
          <p:cNvPr id="11" name="Rectangle 10">
            <a:extLst>
              <a:ext uri="{FF2B5EF4-FFF2-40B4-BE49-F238E27FC236}">
                <a16:creationId xmlns:a16="http://schemas.microsoft.com/office/drawing/2014/main" id="{ACDDA781-04D2-4AE7-8FC4-9DB9523ED3D7}"/>
              </a:ext>
            </a:extLst>
          </p:cNvPr>
          <p:cNvSpPr/>
          <p:nvPr/>
        </p:nvSpPr>
        <p:spPr>
          <a:xfrm>
            <a:off x="4128698" y="5587249"/>
            <a:ext cx="591478" cy="43030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12" name="TextBox 11">
            <a:extLst>
              <a:ext uri="{FF2B5EF4-FFF2-40B4-BE49-F238E27FC236}">
                <a16:creationId xmlns:a16="http://schemas.microsoft.com/office/drawing/2014/main" id="{1B858423-B2C3-4B3B-8C39-E148CBE45F6A}"/>
              </a:ext>
            </a:extLst>
          </p:cNvPr>
          <p:cNvSpPr txBox="1"/>
          <p:nvPr/>
        </p:nvSpPr>
        <p:spPr>
          <a:xfrm>
            <a:off x="3040532" y="5947364"/>
            <a:ext cx="1264298" cy="369332"/>
          </a:xfrm>
          <a:prstGeom prst="rect">
            <a:avLst/>
          </a:prstGeom>
          <a:noFill/>
        </p:spPr>
        <p:txBody>
          <a:bodyPr wrap="square" rtlCol="0">
            <a:spAutoFit/>
          </a:bodyPr>
          <a:lstStyle/>
          <a:p>
            <a:r>
              <a:rPr lang="en-US" b="1" dirty="0"/>
              <a:t>Matched</a:t>
            </a:r>
          </a:p>
        </p:txBody>
      </p:sp>
    </p:spTree>
    <p:extLst>
      <p:ext uri="{BB962C8B-B14F-4D97-AF65-F5344CB8AC3E}">
        <p14:creationId xmlns:p14="http://schemas.microsoft.com/office/powerpoint/2010/main" val="1234317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C7DBE-D65C-40A6-8440-3B875F85F9F3}"/>
              </a:ext>
            </a:extLst>
          </p:cNvPr>
          <p:cNvSpPr>
            <a:spLocks noGrp="1"/>
          </p:cNvSpPr>
          <p:nvPr>
            <p:ph type="title"/>
          </p:nvPr>
        </p:nvSpPr>
        <p:spPr>
          <a:xfrm>
            <a:off x="1097280" y="716249"/>
            <a:ext cx="10058400" cy="1450757"/>
          </a:xfrm>
        </p:spPr>
        <p:txBody>
          <a:bodyPr anchor="ctr"/>
          <a:lstStyle/>
          <a:p>
            <a:pPr algn="ctr"/>
            <a:r>
              <a:rPr lang="en-SG" b="1" dirty="0">
                <a:solidFill>
                  <a:srgbClr val="1E00D2"/>
                </a:solidFill>
              </a:rPr>
              <a:t>Global Sequence Alignment</a:t>
            </a:r>
          </a:p>
        </p:txBody>
      </p:sp>
      <p:graphicFrame>
        <p:nvGraphicFramePr>
          <p:cNvPr id="4" name="Table 4">
            <a:extLst>
              <a:ext uri="{FF2B5EF4-FFF2-40B4-BE49-F238E27FC236}">
                <a16:creationId xmlns:a16="http://schemas.microsoft.com/office/drawing/2014/main" id="{E0A430CD-E7AC-4F61-A94C-86125FD774A2}"/>
              </a:ext>
            </a:extLst>
          </p:cNvPr>
          <p:cNvGraphicFramePr>
            <a:graphicFrameLocks noGrp="1"/>
          </p:cNvGraphicFramePr>
          <p:nvPr>
            <p:ph sz="half" idx="1"/>
            <p:extLst>
              <p:ext uri="{D42A27DB-BD31-4B8C-83A1-F6EECF244321}">
                <p14:modId xmlns:p14="http://schemas.microsoft.com/office/powerpoint/2010/main" val="426990067"/>
              </p:ext>
            </p:extLst>
          </p:nvPr>
        </p:nvGraphicFramePr>
        <p:xfrm>
          <a:off x="1096963" y="2120900"/>
          <a:ext cx="4640256" cy="2869476"/>
        </p:xfrm>
        <a:graphic>
          <a:graphicData uri="http://schemas.openxmlformats.org/drawingml/2006/table">
            <a:tbl>
              <a:tblPr firstRow="1" bandRow="1">
                <a:tableStyleId>{5C22544A-7EE6-4342-B048-85BDC9FD1C3A}</a:tableStyleId>
              </a:tblPr>
              <a:tblGrid>
                <a:gridCol w="580032">
                  <a:extLst>
                    <a:ext uri="{9D8B030D-6E8A-4147-A177-3AD203B41FA5}">
                      <a16:colId xmlns:a16="http://schemas.microsoft.com/office/drawing/2014/main" val="1109086376"/>
                    </a:ext>
                  </a:extLst>
                </a:gridCol>
                <a:gridCol w="580032">
                  <a:extLst>
                    <a:ext uri="{9D8B030D-6E8A-4147-A177-3AD203B41FA5}">
                      <a16:colId xmlns:a16="http://schemas.microsoft.com/office/drawing/2014/main" val="3003337155"/>
                    </a:ext>
                  </a:extLst>
                </a:gridCol>
                <a:gridCol w="656502">
                  <a:extLst>
                    <a:ext uri="{9D8B030D-6E8A-4147-A177-3AD203B41FA5}">
                      <a16:colId xmlns:a16="http://schemas.microsoft.com/office/drawing/2014/main" val="595205643"/>
                    </a:ext>
                  </a:extLst>
                </a:gridCol>
                <a:gridCol w="708212">
                  <a:extLst>
                    <a:ext uri="{9D8B030D-6E8A-4147-A177-3AD203B41FA5}">
                      <a16:colId xmlns:a16="http://schemas.microsoft.com/office/drawing/2014/main" val="1797322905"/>
                    </a:ext>
                  </a:extLst>
                </a:gridCol>
                <a:gridCol w="493059">
                  <a:extLst>
                    <a:ext uri="{9D8B030D-6E8A-4147-A177-3AD203B41FA5}">
                      <a16:colId xmlns:a16="http://schemas.microsoft.com/office/drawing/2014/main" val="1749347696"/>
                    </a:ext>
                  </a:extLst>
                </a:gridCol>
                <a:gridCol w="462355">
                  <a:extLst>
                    <a:ext uri="{9D8B030D-6E8A-4147-A177-3AD203B41FA5}">
                      <a16:colId xmlns:a16="http://schemas.microsoft.com/office/drawing/2014/main" val="2673791538"/>
                    </a:ext>
                  </a:extLst>
                </a:gridCol>
                <a:gridCol w="580032">
                  <a:extLst>
                    <a:ext uri="{9D8B030D-6E8A-4147-A177-3AD203B41FA5}">
                      <a16:colId xmlns:a16="http://schemas.microsoft.com/office/drawing/2014/main" val="2523505204"/>
                    </a:ext>
                  </a:extLst>
                </a:gridCol>
                <a:gridCol w="580032">
                  <a:extLst>
                    <a:ext uri="{9D8B030D-6E8A-4147-A177-3AD203B41FA5}">
                      <a16:colId xmlns:a16="http://schemas.microsoft.com/office/drawing/2014/main" val="1696466450"/>
                    </a:ext>
                  </a:extLst>
                </a:gridCol>
              </a:tblGrid>
              <a:tr h="417286">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SG"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extLst>
                  <a:ext uri="{0D108BD9-81ED-4DB2-BD59-A6C34878D82A}">
                    <a16:rowId xmlns:a16="http://schemas.microsoft.com/office/drawing/2014/main" val="3274616571"/>
                  </a:ext>
                </a:extLst>
              </a:tr>
              <a:tr h="224267">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SG"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SG"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1880704"/>
                  </a:ext>
                </a:extLst>
              </a:tr>
              <a:tr h="417286">
                <a:tc>
                  <a:txBody>
                    <a:bodyPr/>
                    <a:lstStyle/>
                    <a:p>
                      <a:pPr algn="ctr"/>
                      <a:r>
                        <a:rPr lang="en-SG"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pPr algn="ctr"/>
                      <a:r>
                        <a:rPr lang="en-SG"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SG"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34134963"/>
                  </a:ext>
                </a:extLst>
              </a:tr>
              <a:tr h="417286">
                <a:tc>
                  <a:txBody>
                    <a:bodyPr/>
                    <a:lstStyle/>
                    <a:p>
                      <a:pPr algn="ctr"/>
                      <a:r>
                        <a:rPr lang="en-SG"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59862122"/>
                  </a:ext>
                </a:extLst>
              </a:tr>
              <a:tr h="417286">
                <a:tc>
                  <a:txBody>
                    <a:bodyPr/>
                    <a:lstStyle/>
                    <a:p>
                      <a:pPr algn="ctr"/>
                      <a:r>
                        <a:rPr lang="en-SG" b="1"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85684176"/>
                  </a:ext>
                </a:extLst>
              </a:tr>
              <a:tr h="417286">
                <a:tc>
                  <a:txBody>
                    <a:bodyPr/>
                    <a:lstStyle/>
                    <a:p>
                      <a:pPr algn="ctr"/>
                      <a:r>
                        <a:rPr lang="en-SG"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17685540"/>
                  </a:ext>
                </a:extLst>
              </a:tr>
              <a:tr h="417286">
                <a:tc>
                  <a:txBody>
                    <a:bodyPr/>
                    <a:lstStyle/>
                    <a:p>
                      <a:pPr algn="ctr"/>
                      <a:r>
                        <a:rPr lang="en-SG" b="1"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86549070"/>
                  </a:ext>
                </a:extLst>
              </a:tr>
            </a:tbl>
          </a:graphicData>
        </a:graphic>
      </p:graphicFrame>
      <p:sp>
        <p:nvSpPr>
          <p:cNvPr id="5" name="Content Placeholder 4">
            <a:extLst>
              <a:ext uri="{FF2B5EF4-FFF2-40B4-BE49-F238E27FC236}">
                <a16:creationId xmlns:a16="http://schemas.microsoft.com/office/drawing/2014/main" id="{F9E5406A-7282-4C08-A59C-FDA90673DBF9}"/>
              </a:ext>
            </a:extLst>
          </p:cNvPr>
          <p:cNvSpPr>
            <a:spLocks noGrp="1"/>
          </p:cNvSpPr>
          <p:nvPr>
            <p:ph sz="half" idx="2"/>
          </p:nvPr>
        </p:nvSpPr>
        <p:spPr/>
        <p:txBody>
          <a:bodyPr/>
          <a:lstStyle/>
          <a:p>
            <a:r>
              <a:rPr lang="en-US" b="1" dirty="0"/>
              <a:t> Rewards and Penalties</a:t>
            </a:r>
          </a:p>
          <a:p>
            <a:r>
              <a:rPr lang="en-US" b="1" dirty="0"/>
              <a:t>Match     : 1  </a:t>
            </a:r>
          </a:p>
          <a:p>
            <a:r>
              <a:rPr lang="en-US" b="1" dirty="0"/>
              <a:t>Mismatch : -1</a:t>
            </a:r>
          </a:p>
          <a:p>
            <a:r>
              <a:rPr lang="en-US" b="1" dirty="0"/>
              <a:t>Gap         : -2</a:t>
            </a:r>
          </a:p>
          <a:p>
            <a:r>
              <a:rPr lang="en-US" b="1" dirty="0"/>
              <a:t>                   Sequences</a:t>
            </a:r>
          </a:p>
          <a:p>
            <a:r>
              <a:rPr lang="en-US" b="1" dirty="0"/>
              <a:t>Seq1 = CCGTCG</a:t>
            </a:r>
          </a:p>
          <a:p>
            <a:r>
              <a:rPr lang="en-US" b="1" dirty="0"/>
              <a:t>Seq2 = CCGCG</a:t>
            </a:r>
            <a:endParaRPr lang="en-SG" dirty="0"/>
          </a:p>
        </p:txBody>
      </p:sp>
      <p:sp>
        <p:nvSpPr>
          <p:cNvPr id="6" name="Rectangle 5">
            <a:extLst>
              <a:ext uri="{FF2B5EF4-FFF2-40B4-BE49-F238E27FC236}">
                <a16:creationId xmlns:a16="http://schemas.microsoft.com/office/drawing/2014/main" id="{1CF463CA-AC1A-47FF-BD36-129B6081BAE8}"/>
              </a:ext>
            </a:extLst>
          </p:cNvPr>
          <p:cNvSpPr/>
          <p:nvPr/>
        </p:nvSpPr>
        <p:spPr>
          <a:xfrm>
            <a:off x="8471646" y="2552699"/>
            <a:ext cx="591478" cy="43030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1FF6998A-1C09-4C0E-AEB1-22A9E0BC18C0}"/>
              </a:ext>
            </a:extLst>
          </p:cNvPr>
          <p:cNvSpPr/>
          <p:nvPr/>
        </p:nvSpPr>
        <p:spPr>
          <a:xfrm>
            <a:off x="8471646" y="3151095"/>
            <a:ext cx="591478" cy="430306"/>
          </a:xfrm>
          <a:prstGeom prst="rect">
            <a:avLst/>
          </a:prstGeom>
          <a:solidFill>
            <a:srgbClr val="FF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EAEC6D12-A02F-492E-88E1-F574A9029602}"/>
              </a:ext>
            </a:extLst>
          </p:cNvPr>
          <p:cNvSpPr/>
          <p:nvPr/>
        </p:nvSpPr>
        <p:spPr>
          <a:xfrm>
            <a:off x="8471646" y="3729321"/>
            <a:ext cx="591478" cy="430306"/>
          </a:xfrm>
          <a:prstGeom prst="rect">
            <a:avLst/>
          </a:prstGeom>
          <a:solidFill>
            <a:srgbClr val="FA766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790769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C7DBE-D65C-40A6-8440-3B875F85F9F3}"/>
              </a:ext>
            </a:extLst>
          </p:cNvPr>
          <p:cNvSpPr>
            <a:spLocks noGrp="1"/>
          </p:cNvSpPr>
          <p:nvPr>
            <p:ph type="title"/>
          </p:nvPr>
        </p:nvSpPr>
        <p:spPr>
          <a:xfrm>
            <a:off x="1097280" y="716249"/>
            <a:ext cx="10058400" cy="1450757"/>
          </a:xfrm>
        </p:spPr>
        <p:txBody>
          <a:bodyPr anchor="ctr"/>
          <a:lstStyle/>
          <a:p>
            <a:pPr algn="ctr"/>
            <a:r>
              <a:rPr lang="en-SG" b="1" dirty="0">
                <a:solidFill>
                  <a:srgbClr val="1E00D2"/>
                </a:solidFill>
              </a:rPr>
              <a:t>Global Sequence Alignment</a:t>
            </a:r>
          </a:p>
        </p:txBody>
      </p:sp>
      <p:graphicFrame>
        <p:nvGraphicFramePr>
          <p:cNvPr id="4" name="Table 4">
            <a:extLst>
              <a:ext uri="{FF2B5EF4-FFF2-40B4-BE49-F238E27FC236}">
                <a16:creationId xmlns:a16="http://schemas.microsoft.com/office/drawing/2014/main" id="{E0A430CD-E7AC-4F61-A94C-86125FD774A2}"/>
              </a:ext>
            </a:extLst>
          </p:cNvPr>
          <p:cNvGraphicFramePr>
            <a:graphicFrameLocks noGrp="1"/>
          </p:cNvGraphicFramePr>
          <p:nvPr>
            <p:ph sz="half" idx="1"/>
            <p:extLst>
              <p:ext uri="{D42A27DB-BD31-4B8C-83A1-F6EECF244321}">
                <p14:modId xmlns:p14="http://schemas.microsoft.com/office/powerpoint/2010/main" val="644633873"/>
              </p:ext>
            </p:extLst>
          </p:nvPr>
        </p:nvGraphicFramePr>
        <p:xfrm>
          <a:off x="418442" y="2134348"/>
          <a:ext cx="5498264" cy="2869476"/>
        </p:xfrm>
        <a:graphic>
          <a:graphicData uri="http://schemas.openxmlformats.org/drawingml/2006/table">
            <a:tbl>
              <a:tblPr firstRow="1" bandRow="1">
                <a:tableStyleId>{5C22544A-7EE6-4342-B048-85BDC9FD1C3A}</a:tableStyleId>
              </a:tblPr>
              <a:tblGrid>
                <a:gridCol w="580032">
                  <a:extLst>
                    <a:ext uri="{9D8B030D-6E8A-4147-A177-3AD203B41FA5}">
                      <a16:colId xmlns:a16="http://schemas.microsoft.com/office/drawing/2014/main" val="1109086376"/>
                    </a:ext>
                  </a:extLst>
                </a:gridCol>
                <a:gridCol w="580032">
                  <a:extLst>
                    <a:ext uri="{9D8B030D-6E8A-4147-A177-3AD203B41FA5}">
                      <a16:colId xmlns:a16="http://schemas.microsoft.com/office/drawing/2014/main" val="3003337155"/>
                    </a:ext>
                  </a:extLst>
                </a:gridCol>
                <a:gridCol w="656502">
                  <a:extLst>
                    <a:ext uri="{9D8B030D-6E8A-4147-A177-3AD203B41FA5}">
                      <a16:colId xmlns:a16="http://schemas.microsoft.com/office/drawing/2014/main" val="595205643"/>
                    </a:ext>
                  </a:extLst>
                </a:gridCol>
                <a:gridCol w="708212">
                  <a:extLst>
                    <a:ext uri="{9D8B030D-6E8A-4147-A177-3AD203B41FA5}">
                      <a16:colId xmlns:a16="http://schemas.microsoft.com/office/drawing/2014/main" val="1797322905"/>
                    </a:ext>
                  </a:extLst>
                </a:gridCol>
                <a:gridCol w="1201271">
                  <a:extLst>
                    <a:ext uri="{9D8B030D-6E8A-4147-A177-3AD203B41FA5}">
                      <a16:colId xmlns:a16="http://schemas.microsoft.com/office/drawing/2014/main" val="1749347696"/>
                    </a:ext>
                  </a:extLst>
                </a:gridCol>
                <a:gridCol w="497647">
                  <a:extLst>
                    <a:ext uri="{9D8B030D-6E8A-4147-A177-3AD203B41FA5}">
                      <a16:colId xmlns:a16="http://schemas.microsoft.com/office/drawing/2014/main" val="2673791538"/>
                    </a:ext>
                  </a:extLst>
                </a:gridCol>
                <a:gridCol w="640870">
                  <a:extLst>
                    <a:ext uri="{9D8B030D-6E8A-4147-A177-3AD203B41FA5}">
                      <a16:colId xmlns:a16="http://schemas.microsoft.com/office/drawing/2014/main" val="2523505204"/>
                    </a:ext>
                  </a:extLst>
                </a:gridCol>
                <a:gridCol w="633698">
                  <a:extLst>
                    <a:ext uri="{9D8B030D-6E8A-4147-A177-3AD203B41FA5}">
                      <a16:colId xmlns:a16="http://schemas.microsoft.com/office/drawing/2014/main" val="1696466450"/>
                    </a:ext>
                  </a:extLst>
                </a:gridCol>
              </a:tblGrid>
              <a:tr h="417286">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SG"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SG" dirty="0">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274616571"/>
                  </a:ext>
                </a:extLst>
              </a:tr>
              <a:tr h="224267">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SG"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SG"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1880704"/>
                  </a:ext>
                </a:extLst>
              </a:tr>
              <a:tr h="417286">
                <a:tc>
                  <a:txBody>
                    <a:bodyPr/>
                    <a:lstStyle/>
                    <a:p>
                      <a:pPr algn="ctr"/>
                      <a:r>
                        <a:rPr lang="en-SG"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SG"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pPr algn="ctr"/>
                      <a:r>
                        <a:rPr lang="en-SG"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SG"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SG" b="1" dirty="0">
                          <a:solidFill>
                            <a:srgbClr val="FF0000"/>
                          </a:solidFill>
                        </a:rPr>
                        <a:t>-4-1=-5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34134963"/>
                  </a:ext>
                </a:extLst>
              </a:tr>
              <a:tr h="417286">
                <a:tc>
                  <a:txBody>
                    <a:bodyPr/>
                    <a:lstStyle/>
                    <a:p>
                      <a:pPr algn="ctr"/>
                      <a:r>
                        <a:rPr lang="en-SG"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59862122"/>
                  </a:ext>
                </a:extLst>
              </a:tr>
              <a:tr h="417286">
                <a:tc>
                  <a:txBody>
                    <a:bodyPr/>
                    <a:lstStyle/>
                    <a:p>
                      <a:pPr algn="ctr"/>
                      <a:r>
                        <a:rPr lang="en-SG" b="1"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85684176"/>
                  </a:ext>
                </a:extLst>
              </a:tr>
              <a:tr h="417286">
                <a:tc>
                  <a:txBody>
                    <a:bodyPr/>
                    <a:lstStyle/>
                    <a:p>
                      <a:pPr algn="ctr"/>
                      <a:r>
                        <a:rPr lang="en-SG"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17685540"/>
                  </a:ext>
                </a:extLst>
              </a:tr>
              <a:tr h="417286">
                <a:tc>
                  <a:txBody>
                    <a:bodyPr/>
                    <a:lstStyle/>
                    <a:p>
                      <a:pPr algn="ctr"/>
                      <a:r>
                        <a:rPr lang="en-SG" b="1"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86549070"/>
                  </a:ext>
                </a:extLst>
              </a:tr>
            </a:tbl>
          </a:graphicData>
        </a:graphic>
      </p:graphicFrame>
      <p:sp>
        <p:nvSpPr>
          <p:cNvPr id="5" name="Content Placeholder 4">
            <a:extLst>
              <a:ext uri="{FF2B5EF4-FFF2-40B4-BE49-F238E27FC236}">
                <a16:creationId xmlns:a16="http://schemas.microsoft.com/office/drawing/2014/main" id="{F9E5406A-7282-4C08-A59C-FDA90673DBF9}"/>
              </a:ext>
            </a:extLst>
          </p:cNvPr>
          <p:cNvSpPr>
            <a:spLocks noGrp="1"/>
          </p:cNvSpPr>
          <p:nvPr>
            <p:ph sz="half" idx="2"/>
          </p:nvPr>
        </p:nvSpPr>
        <p:spPr/>
        <p:txBody>
          <a:bodyPr/>
          <a:lstStyle/>
          <a:p>
            <a:r>
              <a:rPr lang="en-US" b="1" dirty="0"/>
              <a:t> Rewards and Penalties</a:t>
            </a:r>
          </a:p>
          <a:p>
            <a:r>
              <a:rPr lang="en-US" b="1" dirty="0"/>
              <a:t>Match     : 1  </a:t>
            </a:r>
          </a:p>
          <a:p>
            <a:r>
              <a:rPr lang="en-US" b="1" dirty="0"/>
              <a:t>Mismatch : -1</a:t>
            </a:r>
          </a:p>
          <a:p>
            <a:r>
              <a:rPr lang="en-US" b="1" dirty="0"/>
              <a:t>Gap         : -2</a:t>
            </a:r>
          </a:p>
          <a:p>
            <a:r>
              <a:rPr lang="en-US" b="1" dirty="0"/>
              <a:t>                   Sequences</a:t>
            </a:r>
          </a:p>
          <a:p>
            <a:r>
              <a:rPr lang="en-US" b="1" dirty="0"/>
              <a:t>Seq1 = CCGTCG</a:t>
            </a:r>
          </a:p>
          <a:p>
            <a:r>
              <a:rPr lang="en-US" b="1" dirty="0"/>
              <a:t>Seq2 = CCGCG</a:t>
            </a:r>
            <a:endParaRPr lang="en-SG" dirty="0"/>
          </a:p>
        </p:txBody>
      </p:sp>
      <p:sp>
        <p:nvSpPr>
          <p:cNvPr id="6" name="Rectangle 5">
            <a:extLst>
              <a:ext uri="{FF2B5EF4-FFF2-40B4-BE49-F238E27FC236}">
                <a16:creationId xmlns:a16="http://schemas.microsoft.com/office/drawing/2014/main" id="{1CF463CA-AC1A-47FF-BD36-129B6081BAE8}"/>
              </a:ext>
            </a:extLst>
          </p:cNvPr>
          <p:cNvSpPr/>
          <p:nvPr/>
        </p:nvSpPr>
        <p:spPr>
          <a:xfrm>
            <a:off x="8471646" y="2552699"/>
            <a:ext cx="591478" cy="43030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1FF6998A-1C09-4C0E-AEB1-22A9E0BC18C0}"/>
              </a:ext>
            </a:extLst>
          </p:cNvPr>
          <p:cNvSpPr/>
          <p:nvPr/>
        </p:nvSpPr>
        <p:spPr>
          <a:xfrm>
            <a:off x="8471646" y="3151095"/>
            <a:ext cx="591478" cy="430306"/>
          </a:xfrm>
          <a:prstGeom prst="rect">
            <a:avLst/>
          </a:prstGeom>
          <a:solidFill>
            <a:srgbClr val="FF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EAEC6D12-A02F-492E-88E1-F574A9029602}"/>
              </a:ext>
            </a:extLst>
          </p:cNvPr>
          <p:cNvSpPr/>
          <p:nvPr/>
        </p:nvSpPr>
        <p:spPr>
          <a:xfrm>
            <a:off x="8471646" y="3729321"/>
            <a:ext cx="591478" cy="430306"/>
          </a:xfrm>
          <a:prstGeom prst="rect">
            <a:avLst/>
          </a:prstGeom>
          <a:solidFill>
            <a:srgbClr val="FA766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3" name="Arrow: Right 2">
            <a:extLst>
              <a:ext uri="{FF2B5EF4-FFF2-40B4-BE49-F238E27FC236}">
                <a16:creationId xmlns:a16="http://schemas.microsoft.com/office/drawing/2014/main" id="{CAFED19F-721F-4ADE-B15A-8780DA32698A}"/>
              </a:ext>
            </a:extLst>
          </p:cNvPr>
          <p:cNvSpPr/>
          <p:nvPr/>
        </p:nvSpPr>
        <p:spPr>
          <a:xfrm rot="2536115">
            <a:off x="2761845" y="2856606"/>
            <a:ext cx="394447" cy="18601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SG"/>
          </a:p>
        </p:txBody>
      </p:sp>
      <p:sp>
        <p:nvSpPr>
          <p:cNvPr id="9" name="TextBox 8">
            <a:extLst>
              <a:ext uri="{FF2B5EF4-FFF2-40B4-BE49-F238E27FC236}">
                <a16:creationId xmlns:a16="http://schemas.microsoft.com/office/drawing/2014/main" id="{777DA33E-F417-4FD6-B66B-0D6A51DBFE97}"/>
              </a:ext>
            </a:extLst>
          </p:cNvPr>
          <p:cNvSpPr txBox="1"/>
          <p:nvPr/>
        </p:nvSpPr>
        <p:spPr>
          <a:xfrm>
            <a:off x="2405048" y="5403786"/>
            <a:ext cx="914400" cy="369332"/>
          </a:xfrm>
          <a:prstGeom prst="rect">
            <a:avLst/>
          </a:prstGeom>
          <a:noFill/>
        </p:spPr>
        <p:txBody>
          <a:bodyPr wrap="square" rtlCol="0">
            <a:spAutoFit/>
          </a:bodyPr>
          <a:lstStyle/>
          <a:p>
            <a:r>
              <a:rPr lang="en-SG" b="1" dirty="0"/>
              <a:t>C </a:t>
            </a:r>
            <a:r>
              <a:rPr lang="en-SG" b="1" dirty="0">
                <a:latin typeface="Times New Roman" panose="02020603050405020304" pitchFamily="18" charset="0"/>
                <a:cs typeface="Times New Roman" panose="02020603050405020304" pitchFamily="18" charset="0"/>
              </a:rPr>
              <a:t>≠</a:t>
            </a:r>
            <a:r>
              <a:rPr lang="en-SG" b="1" dirty="0"/>
              <a:t> G</a:t>
            </a:r>
          </a:p>
        </p:txBody>
      </p:sp>
      <p:sp>
        <p:nvSpPr>
          <p:cNvPr id="10" name="Arrow: Right 9">
            <a:extLst>
              <a:ext uri="{FF2B5EF4-FFF2-40B4-BE49-F238E27FC236}">
                <a16:creationId xmlns:a16="http://schemas.microsoft.com/office/drawing/2014/main" id="{B0127C4F-5DD6-4F5E-BB63-062CBCD43AD6}"/>
              </a:ext>
            </a:extLst>
          </p:cNvPr>
          <p:cNvSpPr/>
          <p:nvPr/>
        </p:nvSpPr>
        <p:spPr>
          <a:xfrm>
            <a:off x="3384273" y="5496952"/>
            <a:ext cx="394447" cy="18601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SG"/>
          </a:p>
        </p:txBody>
      </p:sp>
      <p:sp>
        <p:nvSpPr>
          <p:cNvPr id="11" name="Rectangle 10">
            <a:extLst>
              <a:ext uri="{FF2B5EF4-FFF2-40B4-BE49-F238E27FC236}">
                <a16:creationId xmlns:a16="http://schemas.microsoft.com/office/drawing/2014/main" id="{FCD8EA1E-2142-4110-A3B4-9068BBB7CCA7}"/>
              </a:ext>
            </a:extLst>
          </p:cNvPr>
          <p:cNvSpPr/>
          <p:nvPr/>
        </p:nvSpPr>
        <p:spPr>
          <a:xfrm>
            <a:off x="4078339" y="5354278"/>
            <a:ext cx="591478" cy="430306"/>
          </a:xfrm>
          <a:prstGeom prst="rect">
            <a:avLst/>
          </a:prstGeom>
          <a:solidFill>
            <a:srgbClr val="FF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12" name="TextBox 11">
            <a:extLst>
              <a:ext uri="{FF2B5EF4-FFF2-40B4-BE49-F238E27FC236}">
                <a16:creationId xmlns:a16="http://schemas.microsoft.com/office/drawing/2014/main" id="{4D5CC412-7C12-448E-A5F2-63DFDDA9EDE5}"/>
              </a:ext>
            </a:extLst>
          </p:cNvPr>
          <p:cNvSpPr txBox="1"/>
          <p:nvPr/>
        </p:nvSpPr>
        <p:spPr>
          <a:xfrm>
            <a:off x="2926020" y="5896914"/>
            <a:ext cx="1310951" cy="369332"/>
          </a:xfrm>
          <a:prstGeom prst="rect">
            <a:avLst/>
          </a:prstGeom>
          <a:noFill/>
        </p:spPr>
        <p:txBody>
          <a:bodyPr wrap="square" rtlCol="0">
            <a:spAutoFit/>
          </a:bodyPr>
          <a:lstStyle/>
          <a:p>
            <a:r>
              <a:rPr lang="en-US" b="1" dirty="0"/>
              <a:t>Mismatched</a:t>
            </a:r>
          </a:p>
        </p:txBody>
      </p:sp>
    </p:spTree>
    <p:extLst>
      <p:ext uri="{BB962C8B-B14F-4D97-AF65-F5344CB8AC3E}">
        <p14:creationId xmlns:p14="http://schemas.microsoft.com/office/powerpoint/2010/main" val="399314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C7DBE-D65C-40A6-8440-3B875F85F9F3}"/>
              </a:ext>
            </a:extLst>
          </p:cNvPr>
          <p:cNvSpPr>
            <a:spLocks noGrp="1"/>
          </p:cNvSpPr>
          <p:nvPr>
            <p:ph type="title"/>
          </p:nvPr>
        </p:nvSpPr>
        <p:spPr>
          <a:xfrm>
            <a:off x="1097280" y="716249"/>
            <a:ext cx="10058400" cy="1450757"/>
          </a:xfrm>
        </p:spPr>
        <p:txBody>
          <a:bodyPr anchor="ctr"/>
          <a:lstStyle/>
          <a:p>
            <a:pPr algn="ctr"/>
            <a:r>
              <a:rPr lang="en-SG" b="1" dirty="0">
                <a:solidFill>
                  <a:srgbClr val="1E00D2"/>
                </a:solidFill>
              </a:rPr>
              <a:t>Global Sequence Alignment</a:t>
            </a:r>
          </a:p>
        </p:txBody>
      </p:sp>
      <p:graphicFrame>
        <p:nvGraphicFramePr>
          <p:cNvPr id="4" name="Table 4">
            <a:extLst>
              <a:ext uri="{FF2B5EF4-FFF2-40B4-BE49-F238E27FC236}">
                <a16:creationId xmlns:a16="http://schemas.microsoft.com/office/drawing/2014/main" id="{E0A430CD-E7AC-4F61-A94C-86125FD774A2}"/>
              </a:ext>
            </a:extLst>
          </p:cNvPr>
          <p:cNvGraphicFramePr>
            <a:graphicFrameLocks noGrp="1"/>
          </p:cNvGraphicFramePr>
          <p:nvPr>
            <p:ph sz="half" idx="1"/>
            <p:extLst>
              <p:ext uri="{D42A27DB-BD31-4B8C-83A1-F6EECF244321}">
                <p14:modId xmlns:p14="http://schemas.microsoft.com/office/powerpoint/2010/main" val="1744453200"/>
              </p:ext>
            </p:extLst>
          </p:nvPr>
        </p:nvGraphicFramePr>
        <p:xfrm>
          <a:off x="418442" y="2134348"/>
          <a:ext cx="5498264" cy="3092270"/>
        </p:xfrm>
        <a:graphic>
          <a:graphicData uri="http://schemas.openxmlformats.org/drawingml/2006/table">
            <a:tbl>
              <a:tblPr firstRow="1" bandRow="1">
                <a:tableStyleId>{5C22544A-7EE6-4342-B048-85BDC9FD1C3A}</a:tableStyleId>
              </a:tblPr>
              <a:tblGrid>
                <a:gridCol w="580032">
                  <a:extLst>
                    <a:ext uri="{9D8B030D-6E8A-4147-A177-3AD203B41FA5}">
                      <a16:colId xmlns:a16="http://schemas.microsoft.com/office/drawing/2014/main" val="1109086376"/>
                    </a:ext>
                  </a:extLst>
                </a:gridCol>
                <a:gridCol w="580032">
                  <a:extLst>
                    <a:ext uri="{9D8B030D-6E8A-4147-A177-3AD203B41FA5}">
                      <a16:colId xmlns:a16="http://schemas.microsoft.com/office/drawing/2014/main" val="3003337155"/>
                    </a:ext>
                  </a:extLst>
                </a:gridCol>
                <a:gridCol w="656502">
                  <a:extLst>
                    <a:ext uri="{9D8B030D-6E8A-4147-A177-3AD203B41FA5}">
                      <a16:colId xmlns:a16="http://schemas.microsoft.com/office/drawing/2014/main" val="595205643"/>
                    </a:ext>
                  </a:extLst>
                </a:gridCol>
                <a:gridCol w="708212">
                  <a:extLst>
                    <a:ext uri="{9D8B030D-6E8A-4147-A177-3AD203B41FA5}">
                      <a16:colId xmlns:a16="http://schemas.microsoft.com/office/drawing/2014/main" val="1797322905"/>
                    </a:ext>
                  </a:extLst>
                </a:gridCol>
                <a:gridCol w="1207439">
                  <a:extLst>
                    <a:ext uri="{9D8B030D-6E8A-4147-A177-3AD203B41FA5}">
                      <a16:colId xmlns:a16="http://schemas.microsoft.com/office/drawing/2014/main" val="1749347696"/>
                    </a:ext>
                  </a:extLst>
                </a:gridCol>
                <a:gridCol w="491479">
                  <a:extLst>
                    <a:ext uri="{9D8B030D-6E8A-4147-A177-3AD203B41FA5}">
                      <a16:colId xmlns:a16="http://schemas.microsoft.com/office/drawing/2014/main" val="2673791538"/>
                    </a:ext>
                  </a:extLst>
                </a:gridCol>
                <a:gridCol w="640870">
                  <a:extLst>
                    <a:ext uri="{9D8B030D-6E8A-4147-A177-3AD203B41FA5}">
                      <a16:colId xmlns:a16="http://schemas.microsoft.com/office/drawing/2014/main" val="2523505204"/>
                    </a:ext>
                  </a:extLst>
                </a:gridCol>
                <a:gridCol w="633698">
                  <a:extLst>
                    <a:ext uri="{9D8B030D-6E8A-4147-A177-3AD203B41FA5}">
                      <a16:colId xmlns:a16="http://schemas.microsoft.com/office/drawing/2014/main" val="1696466450"/>
                    </a:ext>
                  </a:extLst>
                </a:gridCol>
              </a:tblGrid>
              <a:tr h="417286">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SG"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SG" dirty="0">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extLst>
                  <a:ext uri="{0D108BD9-81ED-4DB2-BD59-A6C34878D82A}">
                    <a16:rowId xmlns:a16="http://schemas.microsoft.com/office/drawing/2014/main" val="3274616571"/>
                  </a:ext>
                </a:extLst>
              </a:tr>
              <a:tr h="224267">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SG"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SG"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1880704"/>
                  </a:ext>
                </a:extLst>
              </a:tr>
              <a:tr h="417286">
                <a:tc>
                  <a:txBody>
                    <a:bodyPr/>
                    <a:lstStyle/>
                    <a:p>
                      <a:pPr algn="ctr"/>
                      <a:r>
                        <a:rPr lang="en-SG"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SG"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pPr algn="ctr"/>
                      <a:r>
                        <a:rPr lang="en-SG"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SG"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SG" b="1" dirty="0"/>
                        <a:t>-4-1=-5</a:t>
                      </a:r>
                    </a:p>
                    <a:p>
                      <a:pPr algn="ctr"/>
                      <a:r>
                        <a:rPr lang="en-SG" b="1" dirty="0">
                          <a:solidFill>
                            <a:srgbClr val="FF0000"/>
                          </a:solidFill>
                        </a:rPr>
                        <a:t>-6-2=-8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34134963"/>
                  </a:ext>
                </a:extLst>
              </a:tr>
              <a:tr h="417286">
                <a:tc>
                  <a:txBody>
                    <a:bodyPr/>
                    <a:lstStyle/>
                    <a:p>
                      <a:pPr algn="ctr"/>
                      <a:r>
                        <a:rPr lang="en-SG"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59862122"/>
                  </a:ext>
                </a:extLst>
              </a:tr>
              <a:tr h="417286">
                <a:tc>
                  <a:txBody>
                    <a:bodyPr/>
                    <a:lstStyle/>
                    <a:p>
                      <a:pPr algn="ctr"/>
                      <a:r>
                        <a:rPr lang="en-SG" b="1"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85684176"/>
                  </a:ext>
                </a:extLst>
              </a:tr>
              <a:tr h="417286">
                <a:tc>
                  <a:txBody>
                    <a:bodyPr/>
                    <a:lstStyle/>
                    <a:p>
                      <a:pPr algn="ctr"/>
                      <a:r>
                        <a:rPr lang="en-SG"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17685540"/>
                  </a:ext>
                </a:extLst>
              </a:tr>
              <a:tr h="417286">
                <a:tc>
                  <a:txBody>
                    <a:bodyPr/>
                    <a:lstStyle/>
                    <a:p>
                      <a:pPr algn="ctr"/>
                      <a:r>
                        <a:rPr lang="en-SG" b="1"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86549070"/>
                  </a:ext>
                </a:extLst>
              </a:tr>
            </a:tbl>
          </a:graphicData>
        </a:graphic>
      </p:graphicFrame>
      <p:sp>
        <p:nvSpPr>
          <p:cNvPr id="5" name="Content Placeholder 4">
            <a:extLst>
              <a:ext uri="{FF2B5EF4-FFF2-40B4-BE49-F238E27FC236}">
                <a16:creationId xmlns:a16="http://schemas.microsoft.com/office/drawing/2014/main" id="{F9E5406A-7282-4C08-A59C-FDA90673DBF9}"/>
              </a:ext>
            </a:extLst>
          </p:cNvPr>
          <p:cNvSpPr>
            <a:spLocks noGrp="1"/>
          </p:cNvSpPr>
          <p:nvPr>
            <p:ph sz="half" idx="2"/>
          </p:nvPr>
        </p:nvSpPr>
        <p:spPr/>
        <p:txBody>
          <a:bodyPr/>
          <a:lstStyle/>
          <a:p>
            <a:r>
              <a:rPr lang="en-US" b="1" dirty="0"/>
              <a:t> Rewards and Penalties</a:t>
            </a:r>
          </a:p>
          <a:p>
            <a:r>
              <a:rPr lang="en-US" b="1" dirty="0"/>
              <a:t>Match     : 1  </a:t>
            </a:r>
          </a:p>
          <a:p>
            <a:r>
              <a:rPr lang="en-US" b="1" dirty="0"/>
              <a:t>Mismatch : -1</a:t>
            </a:r>
          </a:p>
          <a:p>
            <a:r>
              <a:rPr lang="en-US" b="1" dirty="0"/>
              <a:t>Gap         : -2</a:t>
            </a:r>
          </a:p>
          <a:p>
            <a:r>
              <a:rPr lang="en-US" b="1" dirty="0"/>
              <a:t>                   Sequences</a:t>
            </a:r>
          </a:p>
          <a:p>
            <a:r>
              <a:rPr lang="en-US" b="1" dirty="0"/>
              <a:t>Seq1 = CCGTCG</a:t>
            </a:r>
          </a:p>
          <a:p>
            <a:r>
              <a:rPr lang="en-US" b="1" dirty="0"/>
              <a:t>Seq2 = CCGCG</a:t>
            </a:r>
            <a:endParaRPr lang="en-SG" dirty="0"/>
          </a:p>
        </p:txBody>
      </p:sp>
      <p:sp>
        <p:nvSpPr>
          <p:cNvPr id="6" name="Rectangle 5">
            <a:extLst>
              <a:ext uri="{FF2B5EF4-FFF2-40B4-BE49-F238E27FC236}">
                <a16:creationId xmlns:a16="http://schemas.microsoft.com/office/drawing/2014/main" id="{1CF463CA-AC1A-47FF-BD36-129B6081BAE8}"/>
              </a:ext>
            </a:extLst>
          </p:cNvPr>
          <p:cNvSpPr/>
          <p:nvPr/>
        </p:nvSpPr>
        <p:spPr>
          <a:xfrm>
            <a:off x="8471646" y="2552699"/>
            <a:ext cx="591478" cy="43030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1FF6998A-1C09-4C0E-AEB1-22A9E0BC18C0}"/>
              </a:ext>
            </a:extLst>
          </p:cNvPr>
          <p:cNvSpPr/>
          <p:nvPr/>
        </p:nvSpPr>
        <p:spPr>
          <a:xfrm>
            <a:off x="8471646" y="3151095"/>
            <a:ext cx="591478" cy="430306"/>
          </a:xfrm>
          <a:prstGeom prst="rect">
            <a:avLst/>
          </a:prstGeom>
          <a:solidFill>
            <a:srgbClr val="FF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EAEC6D12-A02F-492E-88E1-F574A9029602}"/>
              </a:ext>
            </a:extLst>
          </p:cNvPr>
          <p:cNvSpPr/>
          <p:nvPr/>
        </p:nvSpPr>
        <p:spPr>
          <a:xfrm>
            <a:off x="8471646" y="3729321"/>
            <a:ext cx="591478" cy="430306"/>
          </a:xfrm>
          <a:prstGeom prst="rect">
            <a:avLst/>
          </a:prstGeom>
          <a:solidFill>
            <a:srgbClr val="FA766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3" name="Arrow: Right 2">
            <a:extLst>
              <a:ext uri="{FF2B5EF4-FFF2-40B4-BE49-F238E27FC236}">
                <a16:creationId xmlns:a16="http://schemas.microsoft.com/office/drawing/2014/main" id="{5540FF90-5875-4722-97FB-C3A28054C9B1}"/>
              </a:ext>
            </a:extLst>
          </p:cNvPr>
          <p:cNvSpPr/>
          <p:nvPr/>
        </p:nvSpPr>
        <p:spPr>
          <a:xfrm rot="5400000" flipV="1">
            <a:off x="3772358" y="2748788"/>
            <a:ext cx="452023" cy="21537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SG"/>
          </a:p>
        </p:txBody>
      </p:sp>
    </p:spTree>
    <p:extLst>
      <p:ext uri="{BB962C8B-B14F-4D97-AF65-F5344CB8AC3E}">
        <p14:creationId xmlns:p14="http://schemas.microsoft.com/office/powerpoint/2010/main" val="2700258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C7DBE-D65C-40A6-8440-3B875F85F9F3}"/>
              </a:ext>
            </a:extLst>
          </p:cNvPr>
          <p:cNvSpPr>
            <a:spLocks noGrp="1"/>
          </p:cNvSpPr>
          <p:nvPr>
            <p:ph type="title"/>
          </p:nvPr>
        </p:nvSpPr>
        <p:spPr>
          <a:xfrm>
            <a:off x="1097280" y="734778"/>
            <a:ext cx="10058400" cy="1450757"/>
          </a:xfrm>
        </p:spPr>
        <p:txBody>
          <a:bodyPr anchor="ctr"/>
          <a:lstStyle/>
          <a:p>
            <a:pPr algn="ctr"/>
            <a:r>
              <a:rPr lang="en-SG" b="1" dirty="0">
                <a:solidFill>
                  <a:srgbClr val="1E00D2"/>
                </a:solidFill>
              </a:rPr>
              <a:t>Global Sequence Alignment</a:t>
            </a:r>
          </a:p>
        </p:txBody>
      </p:sp>
      <p:graphicFrame>
        <p:nvGraphicFramePr>
          <p:cNvPr id="4" name="Table 4">
            <a:extLst>
              <a:ext uri="{FF2B5EF4-FFF2-40B4-BE49-F238E27FC236}">
                <a16:creationId xmlns:a16="http://schemas.microsoft.com/office/drawing/2014/main" id="{E0A430CD-E7AC-4F61-A94C-86125FD774A2}"/>
              </a:ext>
            </a:extLst>
          </p:cNvPr>
          <p:cNvGraphicFramePr>
            <a:graphicFrameLocks noGrp="1"/>
          </p:cNvGraphicFramePr>
          <p:nvPr>
            <p:ph sz="half" idx="1"/>
            <p:extLst>
              <p:ext uri="{D42A27DB-BD31-4B8C-83A1-F6EECF244321}">
                <p14:modId xmlns:p14="http://schemas.microsoft.com/office/powerpoint/2010/main" val="658262536"/>
              </p:ext>
            </p:extLst>
          </p:nvPr>
        </p:nvGraphicFramePr>
        <p:xfrm>
          <a:off x="418442" y="2134348"/>
          <a:ext cx="5498264" cy="3366590"/>
        </p:xfrm>
        <a:graphic>
          <a:graphicData uri="http://schemas.openxmlformats.org/drawingml/2006/table">
            <a:tbl>
              <a:tblPr firstRow="1" bandRow="1">
                <a:tableStyleId>{5C22544A-7EE6-4342-B048-85BDC9FD1C3A}</a:tableStyleId>
              </a:tblPr>
              <a:tblGrid>
                <a:gridCol w="580032">
                  <a:extLst>
                    <a:ext uri="{9D8B030D-6E8A-4147-A177-3AD203B41FA5}">
                      <a16:colId xmlns:a16="http://schemas.microsoft.com/office/drawing/2014/main" val="1109086376"/>
                    </a:ext>
                  </a:extLst>
                </a:gridCol>
                <a:gridCol w="580032">
                  <a:extLst>
                    <a:ext uri="{9D8B030D-6E8A-4147-A177-3AD203B41FA5}">
                      <a16:colId xmlns:a16="http://schemas.microsoft.com/office/drawing/2014/main" val="3003337155"/>
                    </a:ext>
                  </a:extLst>
                </a:gridCol>
                <a:gridCol w="656502">
                  <a:extLst>
                    <a:ext uri="{9D8B030D-6E8A-4147-A177-3AD203B41FA5}">
                      <a16:colId xmlns:a16="http://schemas.microsoft.com/office/drawing/2014/main" val="595205643"/>
                    </a:ext>
                  </a:extLst>
                </a:gridCol>
                <a:gridCol w="708212">
                  <a:extLst>
                    <a:ext uri="{9D8B030D-6E8A-4147-A177-3AD203B41FA5}">
                      <a16:colId xmlns:a16="http://schemas.microsoft.com/office/drawing/2014/main" val="1797322905"/>
                    </a:ext>
                  </a:extLst>
                </a:gridCol>
                <a:gridCol w="1207439">
                  <a:extLst>
                    <a:ext uri="{9D8B030D-6E8A-4147-A177-3AD203B41FA5}">
                      <a16:colId xmlns:a16="http://schemas.microsoft.com/office/drawing/2014/main" val="1749347696"/>
                    </a:ext>
                  </a:extLst>
                </a:gridCol>
                <a:gridCol w="491479">
                  <a:extLst>
                    <a:ext uri="{9D8B030D-6E8A-4147-A177-3AD203B41FA5}">
                      <a16:colId xmlns:a16="http://schemas.microsoft.com/office/drawing/2014/main" val="2673791538"/>
                    </a:ext>
                  </a:extLst>
                </a:gridCol>
                <a:gridCol w="640870">
                  <a:extLst>
                    <a:ext uri="{9D8B030D-6E8A-4147-A177-3AD203B41FA5}">
                      <a16:colId xmlns:a16="http://schemas.microsoft.com/office/drawing/2014/main" val="2523505204"/>
                    </a:ext>
                  </a:extLst>
                </a:gridCol>
                <a:gridCol w="633698">
                  <a:extLst>
                    <a:ext uri="{9D8B030D-6E8A-4147-A177-3AD203B41FA5}">
                      <a16:colId xmlns:a16="http://schemas.microsoft.com/office/drawing/2014/main" val="1696466450"/>
                    </a:ext>
                  </a:extLst>
                </a:gridCol>
              </a:tblGrid>
              <a:tr h="417286">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SG"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SG" dirty="0">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extLst>
                  <a:ext uri="{0D108BD9-81ED-4DB2-BD59-A6C34878D82A}">
                    <a16:rowId xmlns:a16="http://schemas.microsoft.com/office/drawing/2014/main" val="3274616571"/>
                  </a:ext>
                </a:extLst>
              </a:tr>
              <a:tr h="224267">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SG"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SG"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1880704"/>
                  </a:ext>
                </a:extLst>
              </a:tr>
              <a:tr h="417286">
                <a:tc>
                  <a:txBody>
                    <a:bodyPr/>
                    <a:lstStyle/>
                    <a:p>
                      <a:pPr algn="ctr"/>
                      <a:r>
                        <a:rPr lang="en-SG"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SG"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pPr algn="ctr"/>
                      <a:r>
                        <a:rPr lang="en-SG"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SG"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SG" b="1" dirty="0"/>
                        <a:t>-4-1=-5</a:t>
                      </a:r>
                    </a:p>
                    <a:p>
                      <a:pPr algn="ctr"/>
                      <a:r>
                        <a:rPr lang="en-SG" b="1" dirty="0"/>
                        <a:t>-6-2=-8</a:t>
                      </a:r>
                    </a:p>
                    <a:p>
                      <a:pPr algn="ctr"/>
                      <a:r>
                        <a:rPr lang="en-SG" b="1" dirty="0">
                          <a:solidFill>
                            <a:srgbClr val="FF0000"/>
                          </a:solidFill>
                        </a:rPr>
                        <a:t>-1-2=-3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34134963"/>
                  </a:ext>
                </a:extLst>
              </a:tr>
              <a:tr h="417286">
                <a:tc>
                  <a:txBody>
                    <a:bodyPr/>
                    <a:lstStyle/>
                    <a:p>
                      <a:pPr algn="ctr"/>
                      <a:r>
                        <a:rPr lang="en-SG"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59862122"/>
                  </a:ext>
                </a:extLst>
              </a:tr>
              <a:tr h="417286">
                <a:tc>
                  <a:txBody>
                    <a:bodyPr/>
                    <a:lstStyle/>
                    <a:p>
                      <a:pPr algn="ctr"/>
                      <a:r>
                        <a:rPr lang="en-SG" b="1"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85684176"/>
                  </a:ext>
                </a:extLst>
              </a:tr>
              <a:tr h="417286">
                <a:tc>
                  <a:txBody>
                    <a:bodyPr/>
                    <a:lstStyle/>
                    <a:p>
                      <a:pPr algn="ctr"/>
                      <a:r>
                        <a:rPr lang="en-SG"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17685540"/>
                  </a:ext>
                </a:extLst>
              </a:tr>
              <a:tr h="417286">
                <a:tc>
                  <a:txBody>
                    <a:bodyPr/>
                    <a:lstStyle/>
                    <a:p>
                      <a:pPr algn="ctr"/>
                      <a:r>
                        <a:rPr lang="en-SG" b="1"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86549070"/>
                  </a:ext>
                </a:extLst>
              </a:tr>
            </a:tbl>
          </a:graphicData>
        </a:graphic>
      </p:graphicFrame>
      <p:sp>
        <p:nvSpPr>
          <p:cNvPr id="5" name="Content Placeholder 4">
            <a:extLst>
              <a:ext uri="{FF2B5EF4-FFF2-40B4-BE49-F238E27FC236}">
                <a16:creationId xmlns:a16="http://schemas.microsoft.com/office/drawing/2014/main" id="{F9E5406A-7282-4C08-A59C-FDA90673DBF9}"/>
              </a:ext>
            </a:extLst>
          </p:cNvPr>
          <p:cNvSpPr>
            <a:spLocks noGrp="1"/>
          </p:cNvSpPr>
          <p:nvPr>
            <p:ph sz="half" idx="2"/>
          </p:nvPr>
        </p:nvSpPr>
        <p:spPr/>
        <p:txBody>
          <a:bodyPr/>
          <a:lstStyle/>
          <a:p>
            <a:r>
              <a:rPr lang="en-US" b="1" dirty="0"/>
              <a:t> Rewards and Penalties</a:t>
            </a:r>
          </a:p>
          <a:p>
            <a:r>
              <a:rPr lang="en-US" b="1" dirty="0"/>
              <a:t>Match     : 1  </a:t>
            </a:r>
          </a:p>
          <a:p>
            <a:r>
              <a:rPr lang="en-US" b="1" dirty="0"/>
              <a:t>Mismatch : -1</a:t>
            </a:r>
          </a:p>
          <a:p>
            <a:r>
              <a:rPr lang="en-US" b="1" dirty="0"/>
              <a:t>Gap         : -2</a:t>
            </a:r>
          </a:p>
          <a:p>
            <a:r>
              <a:rPr lang="en-US" b="1" dirty="0"/>
              <a:t>                   Sequences</a:t>
            </a:r>
          </a:p>
          <a:p>
            <a:r>
              <a:rPr lang="en-US" b="1" dirty="0"/>
              <a:t>Seq1 = CCGTCG</a:t>
            </a:r>
          </a:p>
          <a:p>
            <a:r>
              <a:rPr lang="en-US" b="1" dirty="0"/>
              <a:t>Seq2 = CCGCG</a:t>
            </a:r>
            <a:endParaRPr lang="en-SG" dirty="0"/>
          </a:p>
        </p:txBody>
      </p:sp>
      <p:sp>
        <p:nvSpPr>
          <p:cNvPr id="6" name="Rectangle 5">
            <a:extLst>
              <a:ext uri="{FF2B5EF4-FFF2-40B4-BE49-F238E27FC236}">
                <a16:creationId xmlns:a16="http://schemas.microsoft.com/office/drawing/2014/main" id="{1CF463CA-AC1A-47FF-BD36-129B6081BAE8}"/>
              </a:ext>
            </a:extLst>
          </p:cNvPr>
          <p:cNvSpPr/>
          <p:nvPr/>
        </p:nvSpPr>
        <p:spPr>
          <a:xfrm>
            <a:off x="8471646" y="2552699"/>
            <a:ext cx="591478" cy="43030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1FF6998A-1C09-4C0E-AEB1-22A9E0BC18C0}"/>
              </a:ext>
            </a:extLst>
          </p:cNvPr>
          <p:cNvSpPr/>
          <p:nvPr/>
        </p:nvSpPr>
        <p:spPr>
          <a:xfrm>
            <a:off x="8471646" y="3151095"/>
            <a:ext cx="591478" cy="430306"/>
          </a:xfrm>
          <a:prstGeom prst="rect">
            <a:avLst/>
          </a:prstGeom>
          <a:solidFill>
            <a:srgbClr val="FF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EAEC6D12-A02F-492E-88E1-F574A9029602}"/>
              </a:ext>
            </a:extLst>
          </p:cNvPr>
          <p:cNvSpPr/>
          <p:nvPr/>
        </p:nvSpPr>
        <p:spPr>
          <a:xfrm>
            <a:off x="8471646" y="3729321"/>
            <a:ext cx="591478" cy="430306"/>
          </a:xfrm>
          <a:prstGeom prst="rect">
            <a:avLst/>
          </a:prstGeom>
          <a:solidFill>
            <a:srgbClr val="FA766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3" name="Arrow: Right 2">
            <a:extLst>
              <a:ext uri="{FF2B5EF4-FFF2-40B4-BE49-F238E27FC236}">
                <a16:creationId xmlns:a16="http://schemas.microsoft.com/office/drawing/2014/main" id="{6BCDE413-F4DE-41E3-9983-9749F170A02D}"/>
              </a:ext>
            </a:extLst>
          </p:cNvPr>
          <p:cNvSpPr/>
          <p:nvPr/>
        </p:nvSpPr>
        <p:spPr>
          <a:xfrm>
            <a:off x="2692445" y="3581401"/>
            <a:ext cx="394447" cy="22859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SG"/>
          </a:p>
        </p:txBody>
      </p:sp>
    </p:spTree>
    <p:extLst>
      <p:ext uri="{BB962C8B-B14F-4D97-AF65-F5344CB8AC3E}">
        <p14:creationId xmlns:p14="http://schemas.microsoft.com/office/powerpoint/2010/main" val="350027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181919"/>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3E435A-EC5F-4F2C-BA76-2159BD127135}"/>
              </a:ext>
            </a:extLst>
          </p:cNvPr>
          <p:cNvPicPr>
            <a:picLocks noChangeAspect="1"/>
          </p:cNvPicPr>
          <p:nvPr/>
        </p:nvPicPr>
        <p:blipFill>
          <a:blip r:embed="rId2"/>
          <a:stretch>
            <a:fillRect/>
          </a:stretch>
        </p:blipFill>
        <p:spPr>
          <a:xfrm>
            <a:off x="1524000" y="0"/>
            <a:ext cx="9144000" cy="6858000"/>
          </a:xfrm>
          <a:prstGeom prst="rect">
            <a:avLst/>
          </a:prstGeom>
        </p:spPr>
      </p:pic>
    </p:spTree>
    <p:extLst>
      <p:ext uri="{BB962C8B-B14F-4D97-AF65-F5344CB8AC3E}">
        <p14:creationId xmlns:p14="http://schemas.microsoft.com/office/powerpoint/2010/main" val="3952098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C7DBE-D65C-40A6-8440-3B875F85F9F3}"/>
              </a:ext>
            </a:extLst>
          </p:cNvPr>
          <p:cNvSpPr>
            <a:spLocks noGrp="1"/>
          </p:cNvSpPr>
          <p:nvPr>
            <p:ph type="title"/>
          </p:nvPr>
        </p:nvSpPr>
        <p:spPr>
          <a:xfrm>
            <a:off x="1097280" y="716249"/>
            <a:ext cx="10058400" cy="1450757"/>
          </a:xfrm>
        </p:spPr>
        <p:txBody>
          <a:bodyPr anchor="ctr"/>
          <a:lstStyle/>
          <a:p>
            <a:pPr algn="ctr"/>
            <a:r>
              <a:rPr lang="en-SG" b="1" dirty="0">
                <a:solidFill>
                  <a:srgbClr val="1E00D2"/>
                </a:solidFill>
              </a:rPr>
              <a:t>Global Sequence Alignment</a:t>
            </a:r>
          </a:p>
        </p:txBody>
      </p:sp>
      <p:graphicFrame>
        <p:nvGraphicFramePr>
          <p:cNvPr id="4" name="Table 4">
            <a:extLst>
              <a:ext uri="{FF2B5EF4-FFF2-40B4-BE49-F238E27FC236}">
                <a16:creationId xmlns:a16="http://schemas.microsoft.com/office/drawing/2014/main" id="{E0A430CD-E7AC-4F61-A94C-86125FD774A2}"/>
              </a:ext>
            </a:extLst>
          </p:cNvPr>
          <p:cNvGraphicFramePr>
            <a:graphicFrameLocks noGrp="1"/>
          </p:cNvGraphicFramePr>
          <p:nvPr>
            <p:ph sz="half" idx="1"/>
            <p:extLst>
              <p:ext uri="{D42A27DB-BD31-4B8C-83A1-F6EECF244321}">
                <p14:modId xmlns:p14="http://schemas.microsoft.com/office/powerpoint/2010/main" val="325890604"/>
              </p:ext>
            </p:extLst>
          </p:nvPr>
        </p:nvGraphicFramePr>
        <p:xfrm>
          <a:off x="418442" y="2134348"/>
          <a:ext cx="5498264" cy="2869476"/>
        </p:xfrm>
        <a:graphic>
          <a:graphicData uri="http://schemas.openxmlformats.org/drawingml/2006/table">
            <a:tbl>
              <a:tblPr firstRow="1" bandRow="1">
                <a:tableStyleId>{5C22544A-7EE6-4342-B048-85BDC9FD1C3A}</a:tableStyleId>
              </a:tblPr>
              <a:tblGrid>
                <a:gridCol w="580032">
                  <a:extLst>
                    <a:ext uri="{9D8B030D-6E8A-4147-A177-3AD203B41FA5}">
                      <a16:colId xmlns:a16="http://schemas.microsoft.com/office/drawing/2014/main" val="1109086376"/>
                    </a:ext>
                  </a:extLst>
                </a:gridCol>
                <a:gridCol w="580032">
                  <a:extLst>
                    <a:ext uri="{9D8B030D-6E8A-4147-A177-3AD203B41FA5}">
                      <a16:colId xmlns:a16="http://schemas.microsoft.com/office/drawing/2014/main" val="3003337155"/>
                    </a:ext>
                  </a:extLst>
                </a:gridCol>
                <a:gridCol w="656502">
                  <a:extLst>
                    <a:ext uri="{9D8B030D-6E8A-4147-A177-3AD203B41FA5}">
                      <a16:colId xmlns:a16="http://schemas.microsoft.com/office/drawing/2014/main" val="595205643"/>
                    </a:ext>
                  </a:extLst>
                </a:gridCol>
                <a:gridCol w="708212">
                  <a:extLst>
                    <a:ext uri="{9D8B030D-6E8A-4147-A177-3AD203B41FA5}">
                      <a16:colId xmlns:a16="http://schemas.microsoft.com/office/drawing/2014/main" val="1797322905"/>
                    </a:ext>
                  </a:extLst>
                </a:gridCol>
                <a:gridCol w="570945">
                  <a:extLst>
                    <a:ext uri="{9D8B030D-6E8A-4147-A177-3AD203B41FA5}">
                      <a16:colId xmlns:a16="http://schemas.microsoft.com/office/drawing/2014/main" val="1749347696"/>
                    </a:ext>
                  </a:extLst>
                </a:gridCol>
                <a:gridCol w="573741">
                  <a:extLst>
                    <a:ext uri="{9D8B030D-6E8A-4147-A177-3AD203B41FA5}">
                      <a16:colId xmlns:a16="http://schemas.microsoft.com/office/drawing/2014/main" val="2673791538"/>
                    </a:ext>
                  </a:extLst>
                </a:gridCol>
                <a:gridCol w="887506">
                  <a:extLst>
                    <a:ext uri="{9D8B030D-6E8A-4147-A177-3AD203B41FA5}">
                      <a16:colId xmlns:a16="http://schemas.microsoft.com/office/drawing/2014/main" val="2523505204"/>
                    </a:ext>
                  </a:extLst>
                </a:gridCol>
                <a:gridCol w="941294">
                  <a:extLst>
                    <a:ext uri="{9D8B030D-6E8A-4147-A177-3AD203B41FA5}">
                      <a16:colId xmlns:a16="http://schemas.microsoft.com/office/drawing/2014/main" val="1696466450"/>
                    </a:ext>
                  </a:extLst>
                </a:gridCol>
              </a:tblGrid>
              <a:tr h="417286">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SG"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extLst>
                  <a:ext uri="{0D108BD9-81ED-4DB2-BD59-A6C34878D82A}">
                    <a16:rowId xmlns:a16="http://schemas.microsoft.com/office/drawing/2014/main" val="3274616571"/>
                  </a:ext>
                </a:extLst>
              </a:tr>
              <a:tr h="224267">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SG"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SG"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1880704"/>
                  </a:ext>
                </a:extLst>
              </a:tr>
              <a:tr h="417286">
                <a:tc>
                  <a:txBody>
                    <a:bodyPr/>
                    <a:lstStyle/>
                    <a:p>
                      <a:pPr algn="ctr"/>
                      <a:r>
                        <a:rPr lang="en-SG"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pPr algn="ctr"/>
                      <a:r>
                        <a:rPr lang="en-SG"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SG"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SG" b="1"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34134963"/>
                  </a:ext>
                </a:extLst>
              </a:tr>
              <a:tr h="417286">
                <a:tc>
                  <a:txBody>
                    <a:bodyPr/>
                    <a:lstStyle/>
                    <a:p>
                      <a:pPr algn="ctr"/>
                      <a:r>
                        <a:rPr lang="en-SG"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59862122"/>
                  </a:ext>
                </a:extLst>
              </a:tr>
              <a:tr h="417286">
                <a:tc>
                  <a:txBody>
                    <a:bodyPr/>
                    <a:lstStyle/>
                    <a:p>
                      <a:pPr algn="ctr"/>
                      <a:r>
                        <a:rPr lang="en-SG" b="1"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85684176"/>
                  </a:ext>
                </a:extLst>
              </a:tr>
              <a:tr h="417286">
                <a:tc>
                  <a:txBody>
                    <a:bodyPr/>
                    <a:lstStyle/>
                    <a:p>
                      <a:pPr algn="ctr"/>
                      <a:r>
                        <a:rPr lang="en-SG"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17685540"/>
                  </a:ext>
                </a:extLst>
              </a:tr>
              <a:tr h="417286">
                <a:tc>
                  <a:txBody>
                    <a:bodyPr/>
                    <a:lstStyle/>
                    <a:p>
                      <a:pPr algn="ctr"/>
                      <a:r>
                        <a:rPr lang="en-SG" b="1"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86549070"/>
                  </a:ext>
                </a:extLst>
              </a:tr>
            </a:tbl>
          </a:graphicData>
        </a:graphic>
      </p:graphicFrame>
      <p:sp>
        <p:nvSpPr>
          <p:cNvPr id="5" name="Content Placeholder 4">
            <a:extLst>
              <a:ext uri="{FF2B5EF4-FFF2-40B4-BE49-F238E27FC236}">
                <a16:creationId xmlns:a16="http://schemas.microsoft.com/office/drawing/2014/main" id="{F9E5406A-7282-4C08-A59C-FDA90673DBF9}"/>
              </a:ext>
            </a:extLst>
          </p:cNvPr>
          <p:cNvSpPr>
            <a:spLocks noGrp="1"/>
          </p:cNvSpPr>
          <p:nvPr>
            <p:ph sz="half" idx="2"/>
          </p:nvPr>
        </p:nvSpPr>
        <p:spPr/>
        <p:txBody>
          <a:bodyPr/>
          <a:lstStyle/>
          <a:p>
            <a:r>
              <a:rPr lang="en-US" b="1" dirty="0"/>
              <a:t> Rewards and Penalties</a:t>
            </a:r>
          </a:p>
          <a:p>
            <a:r>
              <a:rPr lang="en-US" b="1" dirty="0"/>
              <a:t>Match     : 1  </a:t>
            </a:r>
          </a:p>
          <a:p>
            <a:r>
              <a:rPr lang="en-US" b="1" dirty="0"/>
              <a:t>Mismatch : -1</a:t>
            </a:r>
          </a:p>
          <a:p>
            <a:r>
              <a:rPr lang="en-US" b="1" dirty="0"/>
              <a:t>Gap         : -2</a:t>
            </a:r>
          </a:p>
          <a:p>
            <a:r>
              <a:rPr lang="en-US" b="1" dirty="0"/>
              <a:t>                   Sequences</a:t>
            </a:r>
          </a:p>
          <a:p>
            <a:r>
              <a:rPr lang="en-US" b="1" dirty="0"/>
              <a:t>Seq1 = CCGTCG</a:t>
            </a:r>
          </a:p>
          <a:p>
            <a:r>
              <a:rPr lang="en-US" b="1" dirty="0"/>
              <a:t>Seq2 = CCGCG</a:t>
            </a:r>
            <a:endParaRPr lang="en-SG" dirty="0"/>
          </a:p>
        </p:txBody>
      </p:sp>
      <p:sp>
        <p:nvSpPr>
          <p:cNvPr id="6" name="Rectangle 5">
            <a:extLst>
              <a:ext uri="{FF2B5EF4-FFF2-40B4-BE49-F238E27FC236}">
                <a16:creationId xmlns:a16="http://schemas.microsoft.com/office/drawing/2014/main" id="{1CF463CA-AC1A-47FF-BD36-129B6081BAE8}"/>
              </a:ext>
            </a:extLst>
          </p:cNvPr>
          <p:cNvSpPr/>
          <p:nvPr/>
        </p:nvSpPr>
        <p:spPr>
          <a:xfrm>
            <a:off x="8471646" y="2552699"/>
            <a:ext cx="591478" cy="43030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1FF6998A-1C09-4C0E-AEB1-22A9E0BC18C0}"/>
              </a:ext>
            </a:extLst>
          </p:cNvPr>
          <p:cNvSpPr/>
          <p:nvPr/>
        </p:nvSpPr>
        <p:spPr>
          <a:xfrm>
            <a:off x="8471646" y="3151095"/>
            <a:ext cx="591478" cy="430306"/>
          </a:xfrm>
          <a:prstGeom prst="rect">
            <a:avLst/>
          </a:prstGeom>
          <a:solidFill>
            <a:srgbClr val="FF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EAEC6D12-A02F-492E-88E1-F574A9029602}"/>
              </a:ext>
            </a:extLst>
          </p:cNvPr>
          <p:cNvSpPr/>
          <p:nvPr/>
        </p:nvSpPr>
        <p:spPr>
          <a:xfrm>
            <a:off x="8471646" y="3729321"/>
            <a:ext cx="591478" cy="430306"/>
          </a:xfrm>
          <a:prstGeom prst="rect">
            <a:avLst/>
          </a:prstGeom>
          <a:solidFill>
            <a:srgbClr val="FA766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542074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C7DBE-D65C-40A6-8440-3B875F85F9F3}"/>
              </a:ext>
            </a:extLst>
          </p:cNvPr>
          <p:cNvSpPr>
            <a:spLocks noGrp="1"/>
          </p:cNvSpPr>
          <p:nvPr>
            <p:ph type="title"/>
          </p:nvPr>
        </p:nvSpPr>
        <p:spPr>
          <a:xfrm>
            <a:off x="1066800" y="716249"/>
            <a:ext cx="10058400" cy="1450757"/>
          </a:xfrm>
        </p:spPr>
        <p:txBody>
          <a:bodyPr anchor="ctr"/>
          <a:lstStyle/>
          <a:p>
            <a:pPr algn="ctr"/>
            <a:r>
              <a:rPr lang="en-SG" b="1" dirty="0">
                <a:solidFill>
                  <a:srgbClr val="1E00D2"/>
                </a:solidFill>
              </a:rPr>
              <a:t>Global Sequence Alignment</a:t>
            </a:r>
          </a:p>
        </p:txBody>
      </p:sp>
      <p:graphicFrame>
        <p:nvGraphicFramePr>
          <p:cNvPr id="4" name="Table 4">
            <a:extLst>
              <a:ext uri="{FF2B5EF4-FFF2-40B4-BE49-F238E27FC236}">
                <a16:creationId xmlns:a16="http://schemas.microsoft.com/office/drawing/2014/main" id="{E0A430CD-E7AC-4F61-A94C-86125FD774A2}"/>
              </a:ext>
            </a:extLst>
          </p:cNvPr>
          <p:cNvGraphicFramePr>
            <a:graphicFrameLocks noGrp="1"/>
          </p:cNvGraphicFramePr>
          <p:nvPr>
            <p:ph sz="half" idx="1"/>
            <p:extLst>
              <p:ext uri="{D42A27DB-BD31-4B8C-83A1-F6EECF244321}">
                <p14:modId xmlns:p14="http://schemas.microsoft.com/office/powerpoint/2010/main" val="2059513951"/>
              </p:ext>
            </p:extLst>
          </p:nvPr>
        </p:nvGraphicFramePr>
        <p:xfrm>
          <a:off x="418442" y="2134348"/>
          <a:ext cx="5202429" cy="2869476"/>
        </p:xfrm>
        <a:graphic>
          <a:graphicData uri="http://schemas.openxmlformats.org/drawingml/2006/table">
            <a:tbl>
              <a:tblPr firstRow="1" bandRow="1">
                <a:tableStyleId>{5C22544A-7EE6-4342-B048-85BDC9FD1C3A}</a:tableStyleId>
              </a:tblPr>
              <a:tblGrid>
                <a:gridCol w="580032">
                  <a:extLst>
                    <a:ext uri="{9D8B030D-6E8A-4147-A177-3AD203B41FA5}">
                      <a16:colId xmlns:a16="http://schemas.microsoft.com/office/drawing/2014/main" val="1109086376"/>
                    </a:ext>
                  </a:extLst>
                </a:gridCol>
                <a:gridCol w="580032">
                  <a:extLst>
                    <a:ext uri="{9D8B030D-6E8A-4147-A177-3AD203B41FA5}">
                      <a16:colId xmlns:a16="http://schemas.microsoft.com/office/drawing/2014/main" val="3003337155"/>
                    </a:ext>
                  </a:extLst>
                </a:gridCol>
                <a:gridCol w="656502">
                  <a:extLst>
                    <a:ext uri="{9D8B030D-6E8A-4147-A177-3AD203B41FA5}">
                      <a16:colId xmlns:a16="http://schemas.microsoft.com/office/drawing/2014/main" val="595205643"/>
                    </a:ext>
                  </a:extLst>
                </a:gridCol>
                <a:gridCol w="708212">
                  <a:extLst>
                    <a:ext uri="{9D8B030D-6E8A-4147-A177-3AD203B41FA5}">
                      <a16:colId xmlns:a16="http://schemas.microsoft.com/office/drawing/2014/main" val="1797322905"/>
                    </a:ext>
                  </a:extLst>
                </a:gridCol>
                <a:gridCol w="633698">
                  <a:extLst>
                    <a:ext uri="{9D8B030D-6E8A-4147-A177-3AD203B41FA5}">
                      <a16:colId xmlns:a16="http://schemas.microsoft.com/office/drawing/2014/main" val="1749347696"/>
                    </a:ext>
                  </a:extLst>
                </a:gridCol>
                <a:gridCol w="600635">
                  <a:extLst>
                    <a:ext uri="{9D8B030D-6E8A-4147-A177-3AD203B41FA5}">
                      <a16:colId xmlns:a16="http://schemas.microsoft.com/office/drawing/2014/main" val="2673791538"/>
                    </a:ext>
                  </a:extLst>
                </a:gridCol>
                <a:gridCol w="681318">
                  <a:extLst>
                    <a:ext uri="{9D8B030D-6E8A-4147-A177-3AD203B41FA5}">
                      <a16:colId xmlns:a16="http://schemas.microsoft.com/office/drawing/2014/main" val="2523505204"/>
                    </a:ext>
                  </a:extLst>
                </a:gridCol>
                <a:gridCol w="762000">
                  <a:extLst>
                    <a:ext uri="{9D8B030D-6E8A-4147-A177-3AD203B41FA5}">
                      <a16:colId xmlns:a16="http://schemas.microsoft.com/office/drawing/2014/main" val="1696466450"/>
                    </a:ext>
                  </a:extLst>
                </a:gridCol>
              </a:tblGrid>
              <a:tr h="417286">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SG"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extLst>
                  <a:ext uri="{0D108BD9-81ED-4DB2-BD59-A6C34878D82A}">
                    <a16:rowId xmlns:a16="http://schemas.microsoft.com/office/drawing/2014/main" val="3274616571"/>
                  </a:ext>
                </a:extLst>
              </a:tr>
              <a:tr h="224267">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SG"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SG"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1880704"/>
                  </a:ext>
                </a:extLst>
              </a:tr>
              <a:tr h="417286">
                <a:tc>
                  <a:txBody>
                    <a:bodyPr/>
                    <a:lstStyle/>
                    <a:p>
                      <a:pPr algn="ctr"/>
                      <a:r>
                        <a:rPr lang="en-SG"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pPr algn="ctr"/>
                      <a:r>
                        <a:rPr lang="en-SG"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SG"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SG" b="1"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SG" b="1"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SG" b="1"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SG" b="1"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34134963"/>
                  </a:ext>
                </a:extLst>
              </a:tr>
              <a:tr h="417286">
                <a:tc>
                  <a:txBody>
                    <a:bodyPr/>
                    <a:lstStyle/>
                    <a:p>
                      <a:pPr algn="ctr"/>
                      <a:r>
                        <a:rPr lang="en-SG"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pPr algn="ctr"/>
                      <a:r>
                        <a:rPr lang="en-SG"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SG"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SG"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SG"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SG" b="1"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SG" b="1"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59862122"/>
                  </a:ext>
                </a:extLst>
              </a:tr>
              <a:tr h="417286">
                <a:tc>
                  <a:txBody>
                    <a:bodyPr/>
                    <a:lstStyle/>
                    <a:p>
                      <a:pPr algn="ctr"/>
                      <a:r>
                        <a:rPr lang="en-SG" b="1"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pPr algn="ctr"/>
                      <a:r>
                        <a:rPr lang="en-SG" b="1"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SG"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SG" b="1"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SG"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SG"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SG" b="1"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85684176"/>
                  </a:ext>
                </a:extLst>
              </a:tr>
              <a:tr h="417286">
                <a:tc>
                  <a:txBody>
                    <a:bodyPr/>
                    <a:lstStyle/>
                    <a:p>
                      <a:pPr algn="ctr"/>
                      <a:r>
                        <a:rPr lang="en-SG"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pPr algn="ctr"/>
                      <a:r>
                        <a:rPr lang="en-US" b="1"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17685540"/>
                  </a:ext>
                </a:extLst>
              </a:tr>
              <a:tr h="417286">
                <a:tc>
                  <a:txBody>
                    <a:bodyPr/>
                    <a:lstStyle/>
                    <a:p>
                      <a:pPr algn="ctr"/>
                      <a:r>
                        <a:rPr lang="en-SG" b="1"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pPr algn="ctr"/>
                      <a:r>
                        <a:rPr lang="en-US" b="1"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b="1"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b="1"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86549070"/>
                  </a:ext>
                </a:extLst>
              </a:tr>
            </a:tbl>
          </a:graphicData>
        </a:graphic>
      </p:graphicFrame>
      <p:sp>
        <p:nvSpPr>
          <p:cNvPr id="5" name="Content Placeholder 4">
            <a:extLst>
              <a:ext uri="{FF2B5EF4-FFF2-40B4-BE49-F238E27FC236}">
                <a16:creationId xmlns:a16="http://schemas.microsoft.com/office/drawing/2014/main" id="{F9E5406A-7282-4C08-A59C-FDA90673DBF9}"/>
              </a:ext>
            </a:extLst>
          </p:cNvPr>
          <p:cNvSpPr>
            <a:spLocks noGrp="1"/>
          </p:cNvSpPr>
          <p:nvPr>
            <p:ph sz="half" idx="2"/>
          </p:nvPr>
        </p:nvSpPr>
        <p:spPr/>
        <p:txBody>
          <a:bodyPr/>
          <a:lstStyle/>
          <a:p>
            <a:r>
              <a:rPr lang="en-US" b="1" dirty="0"/>
              <a:t> Rewards and Penalties</a:t>
            </a:r>
          </a:p>
          <a:p>
            <a:r>
              <a:rPr lang="en-US" b="1" dirty="0"/>
              <a:t>Match     : 1  </a:t>
            </a:r>
          </a:p>
          <a:p>
            <a:r>
              <a:rPr lang="en-US" b="1" dirty="0"/>
              <a:t>Mismatch : -1</a:t>
            </a:r>
          </a:p>
          <a:p>
            <a:r>
              <a:rPr lang="en-US" b="1" dirty="0"/>
              <a:t>Gap         : -2</a:t>
            </a:r>
          </a:p>
          <a:p>
            <a:r>
              <a:rPr lang="en-US" b="1" dirty="0"/>
              <a:t>                   Sequences</a:t>
            </a:r>
          </a:p>
          <a:p>
            <a:r>
              <a:rPr lang="en-US" b="1" dirty="0"/>
              <a:t>Seq1 = CCGTCG</a:t>
            </a:r>
          </a:p>
          <a:p>
            <a:r>
              <a:rPr lang="en-US" b="1" dirty="0"/>
              <a:t>Seq2 = CCGCG</a:t>
            </a:r>
            <a:endParaRPr lang="en-SG" dirty="0"/>
          </a:p>
        </p:txBody>
      </p:sp>
      <p:sp>
        <p:nvSpPr>
          <p:cNvPr id="6" name="Rectangle 5">
            <a:extLst>
              <a:ext uri="{FF2B5EF4-FFF2-40B4-BE49-F238E27FC236}">
                <a16:creationId xmlns:a16="http://schemas.microsoft.com/office/drawing/2014/main" id="{1CF463CA-AC1A-47FF-BD36-129B6081BAE8}"/>
              </a:ext>
            </a:extLst>
          </p:cNvPr>
          <p:cNvSpPr/>
          <p:nvPr/>
        </p:nvSpPr>
        <p:spPr>
          <a:xfrm>
            <a:off x="8471646" y="2552699"/>
            <a:ext cx="591478" cy="43030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1FF6998A-1C09-4C0E-AEB1-22A9E0BC18C0}"/>
              </a:ext>
            </a:extLst>
          </p:cNvPr>
          <p:cNvSpPr/>
          <p:nvPr/>
        </p:nvSpPr>
        <p:spPr>
          <a:xfrm>
            <a:off x="8471646" y="3151095"/>
            <a:ext cx="591478" cy="430306"/>
          </a:xfrm>
          <a:prstGeom prst="rect">
            <a:avLst/>
          </a:prstGeom>
          <a:solidFill>
            <a:srgbClr val="FF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EAEC6D12-A02F-492E-88E1-F574A9029602}"/>
              </a:ext>
            </a:extLst>
          </p:cNvPr>
          <p:cNvSpPr/>
          <p:nvPr/>
        </p:nvSpPr>
        <p:spPr>
          <a:xfrm>
            <a:off x="8471646" y="3729321"/>
            <a:ext cx="591478" cy="430306"/>
          </a:xfrm>
          <a:prstGeom prst="rect">
            <a:avLst/>
          </a:prstGeom>
          <a:solidFill>
            <a:srgbClr val="FA766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607151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BD150-649B-4B31-962D-0153960D1B45}"/>
              </a:ext>
            </a:extLst>
          </p:cNvPr>
          <p:cNvSpPr>
            <a:spLocks noGrp="1"/>
          </p:cNvSpPr>
          <p:nvPr>
            <p:ph type="title"/>
          </p:nvPr>
        </p:nvSpPr>
        <p:spPr>
          <a:xfrm>
            <a:off x="1097280" y="225842"/>
            <a:ext cx="10058400" cy="1450757"/>
          </a:xfrm>
        </p:spPr>
        <p:txBody>
          <a:bodyPr/>
          <a:lstStyle/>
          <a:p>
            <a:pPr algn="ctr"/>
            <a:r>
              <a:rPr lang="en-US" b="1" dirty="0">
                <a:solidFill>
                  <a:srgbClr val="1E00D2"/>
                </a:solidFill>
              </a:rPr>
              <a:t>Traceback</a:t>
            </a:r>
          </a:p>
        </p:txBody>
      </p:sp>
      <p:graphicFrame>
        <p:nvGraphicFramePr>
          <p:cNvPr id="11" name="Table 11">
            <a:extLst>
              <a:ext uri="{FF2B5EF4-FFF2-40B4-BE49-F238E27FC236}">
                <a16:creationId xmlns:a16="http://schemas.microsoft.com/office/drawing/2014/main" id="{EE4C44F3-9D64-4E6C-8795-C5B7AE3515EE}"/>
              </a:ext>
            </a:extLst>
          </p:cNvPr>
          <p:cNvGraphicFramePr>
            <a:graphicFrameLocks noGrp="1"/>
          </p:cNvGraphicFramePr>
          <p:nvPr>
            <p:ph sz="half" idx="2"/>
            <p:extLst>
              <p:ext uri="{D42A27DB-BD31-4B8C-83A1-F6EECF244321}">
                <p14:modId xmlns:p14="http://schemas.microsoft.com/office/powerpoint/2010/main" val="4009724069"/>
              </p:ext>
            </p:extLst>
          </p:nvPr>
        </p:nvGraphicFramePr>
        <p:xfrm>
          <a:off x="1157376" y="4011137"/>
          <a:ext cx="1869618" cy="1072620"/>
        </p:xfrm>
        <a:graphic>
          <a:graphicData uri="http://schemas.openxmlformats.org/drawingml/2006/table">
            <a:tbl>
              <a:tblPr firstRow="1" bandRow="1">
                <a:tableStyleId>{5C22544A-7EE6-4342-B048-85BDC9FD1C3A}</a:tableStyleId>
              </a:tblPr>
              <a:tblGrid>
                <a:gridCol w="934809">
                  <a:extLst>
                    <a:ext uri="{9D8B030D-6E8A-4147-A177-3AD203B41FA5}">
                      <a16:colId xmlns:a16="http://schemas.microsoft.com/office/drawing/2014/main" val="2242117029"/>
                    </a:ext>
                  </a:extLst>
                </a:gridCol>
                <a:gridCol w="934809">
                  <a:extLst>
                    <a:ext uri="{9D8B030D-6E8A-4147-A177-3AD203B41FA5}">
                      <a16:colId xmlns:a16="http://schemas.microsoft.com/office/drawing/2014/main" val="2980775182"/>
                    </a:ext>
                  </a:extLst>
                </a:gridCol>
              </a:tblGrid>
              <a:tr h="536310">
                <a:tc>
                  <a:txBody>
                    <a:bodyPr/>
                    <a:lstStyle/>
                    <a:p>
                      <a:pPr algn="ctr"/>
                      <a:r>
                        <a:rPr lang="en-US" sz="2800" dirty="0">
                          <a:solidFill>
                            <a:schemeClr val="tx1"/>
                          </a:solidFill>
                        </a:rPr>
                        <a:t>0</a:t>
                      </a:r>
                    </a:p>
                  </a:txBody>
                  <a:tcPr>
                    <a:solidFill>
                      <a:schemeClr val="accent4"/>
                    </a:solidFill>
                  </a:tcPr>
                </a:tc>
                <a:tc>
                  <a:txBody>
                    <a:bodyPr/>
                    <a:lstStyle/>
                    <a:p>
                      <a:r>
                        <a:rPr lang="en-US" sz="2800" b="1" dirty="0">
                          <a:solidFill>
                            <a:schemeClr val="tx1"/>
                          </a:solidFill>
                        </a:rPr>
                        <a:t>1</a:t>
                      </a:r>
                    </a:p>
                  </a:txBody>
                  <a:tcPr>
                    <a:solidFill>
                      <a:schemeClr val="bg1">
                        <a:lumMod val="75000"/>
                      </a:schemeClr>
                    </a:solidFill>
                  </a:tcPr>
                </a:tc>
                <a:extLst>
                  <a:ext uri="{0D108BD9-81ED-4DB2-BD59-A6C34878D82A}">
                    <a16:rowId xmlns:a16="http://schemas.microsoft.com/office/drawing/2014/main" val="1550211390"/>
                  </a:ext>
                </a:extLst>
              </a:tr>
              <a:tr h="536310">
                <a:tc>
                  <a:txBody>
                    <a:bodyPr/>
                    <a:lstStyle/>
                    <a:p>
                      <a:pPr algn="ctr"/>
                      <a:r>
                        <a:rPr lang="en-US" sz="2800" b="1" dirty="0"/>
                        <a:t>2</a:t>
                      </a:r>
                    </a:p>
                  </a:txBody>
                  <a:tcPr>
                    <a:solidFill>
                      <a:schemeClr val="bg1">
                        <a:lumMod val="75000"/>
                      </a:schemeClr>
                    </a:solidFill>
                  </a:tcPr>
                </a:tc>
                <a:tc>
                  <a:txBody>
                    <a:bodyPr/>
                    <a:lstStyle/>
                    <a:p>
                      <a:r>
                        <a:rPr lang="en-US" dirty="0"/>
                        <a:t>  </a:t>
                      </a:r>
                      <a:r>
                        <a:rPr lang="en-US" sz="2800" b="1" dirty="0"/>
                        <a:t> 3</a:t>
                      </a:r>
                    </a:p>
                  </a:txBody>
                  <a:tcPr>
                    <a:solidFill>
                      <a:schemeClr val="accent4"/>
                    </a:solidFill>
                  </a:tcPr>
                </a:tc>
                <a:extLst>
                  <a:ext uri="{0D108BD9-81ED-4DB2-BD59-A6C34878D82A}">
                    <a16:rowId xmlns:a16="http://schemas.microsoft.com/office/drawing/2014/main" val="1406955553"/>
                  </a:ext>
                </a:extLst>
              </a:tr>
            </a:tbl>
          </a:graphicData>
        </a:graphic>
      </p:graphicFrame>
      <p:sp>
        <p:nvSpPr>
          <p:cNvPr id="10" name="TextBox 9">
            <a:extLst>
              <a:ext uri="{FF2B5EF4-FFF2-40B4-BE49-F238E27FC236}">
                <a16:creationId xmlns:a16="http://schemas.microsoft.com/office/drawing/2014/main" id="{2BEC6529-BA53-4D6F-84EF-6ECA88C34E3A}"/>
              </a:ext>
            </a:extLst>
          </p:cNvPr>
          <p:cNvSpPr txBox="1"/>
          <p:nvPr/>
        </p:nvSpPr>
        <p:spPr>
          <a:xfrm>
            <a:off x="1390674" y="2168519"/>
            <a:ext cx="9504879" cy="830997"/>
          </a:xfrm>
          <a:prstGeom prst="rect">
            <a:avLst/>
          </a:prstGeom>
          <a:noFill/>
        </p:spPr>
        <p:txBody>
          <a:bodyPr wrap="square" rtlCol="0">
            <a:spAutoFit/>
          </a:bodyPr>
          <a:lstStyle/>
          <a:p>
            <a:pPr algn="just"/>
            <a:r>
              <a:rPr lang="en-US" sz="2400" b="1" dirty="0"/>
              <a:t>-Traceback is the process of deduction of the best alignment from the traceback matrix. The traceback always begins with the last cell.</a:t>
            </a:r>
          </a:p>
        </p:txBody>
      </p:sp>
      <p:graphicFrame>
        <p:nvGraphicFramePr>
          <p:cNvPr id="12" name="Table 11">
            <a:extLst>
              <a:ext uri="{FF2B5EF4-FFF2-40B4-BE49-F238E27FC236}">
                <a16:creationId xmlns:a16="http://schemas.microsoft.com/office/drawing/2014/main" id="{A845CC74-B83F-4D1D-95EE-DC929AEE32DC}"/>
              </a:ext>
            </a:extLst>
          </p:cNvPr>
          <p:cNvGraphicFramePr>
            <a:graphicFrameLocks/>
          </p:cNvGraphicFramePr>
          <p:nvPr>
            <p:extLst>
              <p:ext uri="{D42A27DB-BD31-4B8C-83A1-F6EECF244321}">
                <p14:modId xmlns:p14="http://schemas.microsoft.com/office/powerpoint/2010/main" val="1614636981"/>
              </p:ext>
            </p:extLst>
          </p:nvPr>
        </p:nvGraphicFramePr>
        <p:xfrm>
          <a:off x="6126480" y="4019441"/>
          <a:ext cx="1869618" cy="1072620"/>
        </p:xfrm>
        <a:graphic>
          <a:graphicData uri="http://schemas.openxmlformats.org/drawingml/2006/table">
            <a:tbl>
              <a:tblPr firstRow="1" bandRow="1">
                <a:tableStyleId>{5C22544A-7EE6-4342-B048-85BDC9FD1C3A}</a:tableStyleId>
              </a:tblPr>
              <a:tblGrid>
                <a:gridCol w="934809">
                  <a:extLst>
                    <a:ext uri="{9D8B030D-6E8A-4147-A177-3AD203B41FA5}">
                      <a16:colId xmlns:a16="http://schemas.microsoft.com/office/drawing/2014/main" val="2242117029"/>
                    </a:ext>
                  </a:extLst>
                </a:gridCol>
                <a:gridCol w="934809">
                  <a:extLst>
                    <a:ext uri="{9D8B030D-6E8A-4147-A177-3AD203B41FA5}">
                      <a16:colId xmlns:a16="http://schemas.microsoft.com/office/drawing/2014/main" val="2980775182"/>
                    </a:ext>
                  </a:extLst>
                </a:gridCol>
              </a:tblGrid>
              <a:tr h="536310">
                <a:tc>
                  <a:txBody>
                    <a:bodyPr/>
                    <a:lstStyle/>
                    <a:p>
                      <a:pPr algn="ctr"/>
                      <a:r>
                        <a:rPr lang="en-US" sz="2800" dirty="0">
                          <a:solidFill>
                            <a:schemeClr val="tx1"/>
                          </a:solidFill>
                        </a:rPr>
                        <a:t>0</a:t>
                      </a:r>
                    </a:p>
                  </a:txBody>
                  <a:tcPr>
                    <a:solidFill>
                      <a:schemeClr val="accent4"/>
                    </a:solidFill>
                  </a:tcPr>
                </a:tc>
                <a:tc>
                  <a:txBody>
                    <a:bodyPr/>
                    <a:lstStyle/>
                    <a:p>
                      <a:pPr algn="ctr"/>
                      <a:r>
                        <a:rPr lang="en-US" sz="2800" dirty="0">
                          <a:solidFill>
                            <a:schemeClr val="tx1"/>
                          </a:solidFill>
                        </a:rPr>
                        <a:t>-1</a:t>
                      </a:r>
                    </a:p>
                  </a:txBody>
                  <a:tcPr>
                    <a:solidFill>
                      <a:schemeClr val="bg1">
                        <a:lumMod val="75000"/>
                      </a:schemeClr>
                    </a:solidFill>
                  </a:tcPr>
                </a:tc>
                <a:extLst>
                  <a:ext uri="{0D108BD9-81ED-4DB2-BD59-A6C34878D82A}">
                    <a16:rowId xmlns:a16="http://schemas.microsoft.com/office/drawing/2014/main" val="1550211390"/>
                  </a:ext>
                </a:extLst>
              </a:tr>
              <a:tr h="536310">
                <a:tc>
                  <a:txBody>
                    <a:bodyPr/>
                    <a:lstStyle/>
                    <a:p>
                      <a:pPr algn="ctr"/>
                      <a:r>
                        <a:rPr lang="en-US" sz="2800" b="1" dirty="0"/>
                        <a:t>-3</a:t>
                      </a:r>
                    </a:p>
                  </a:txBody>
                  <a:tcPr>
                    <a:solidFill>
                      <a:schemeClr val="bg1">
                        <a:lumMod val="75000"/>
                      </a:schemeClr>
                    </a:solidFill>
                  </a:tcPr>
                </a:tc>
                <a:tc>
                  <a:txBody>
                    <a:bodyPr/>
                    <a:lstStyle/>
                    <a:p>
                      <a:r>
                        <a:rPr lang="en-US" dirty="0"/>
                        <a:t>    </a:t>
                      </a:r>
                      <a:r>
                        <a:rPr lang="en-US" sz="2800" b="1" dirty="0"/>
                        <a:t>3</a:t>
                      </a:r>
                    </a:p>
                  </a:txBody>
                  <a:tcPr>
                    <a:solidFill>
                      <a:schemeClr val="accent4"/>
                    </a:solidFill>
                  </a:tcPr>
                </a:tc>
                <a:extLst>
                  <a:ext uri="{0D108BD9-81ED-4DB2-BD59-A6C34878D82A}">
                    <a16:rowId xmlns:a16="http://schemas.microsoft.com/office/drawing/2014/main" val="1406955553"/>
                  </a:ext>
                </a:extLst>
              </a:tr>
            </a:tbl>
          </a:graphicData>
        </a:graphic>
      </p:graphicFrame>
      <p:graphicFrame>
        <p:nvGraphicFramePr>
          <p:cNvPr id="13" name="Table 11">
            <a:extLst>
              <a:ext uri="{FF2B5EF4-FFF2-40B4-BE49-F238E27FC236}">
                <a16:creationId xmlns:a16="http://schemas.microsoft.com/office/drawing/2014/main" id="{A7A45624-5770-4824-8235-3E5849D69EB1}"/>
              </a:ext>
            </a:extLst>
          </p:cNvPr>
          <p:cNvGraphicFramePr>
            <a:graphicFrameLocks/>
          </p:cNvGraphicFramePr>
          <p:nvPr>
            <p:extLst>
              <p:ext uri="{D42A27DB-BD31-4B8C-83A1-F6EECF244321}">
                <p14:modId xmlns:p14="http://schemas.microsoft.com/office/powerpoint/2010/main" val="2816491988"/>
              </p:ext>
            </p:extLst>
          </p:nvPr>
        </p:nvGraphicFramePr>
        <p:xfrm>
          <a:off x="9347200" y="4011137"/>
          <a:ext cx="1876215" cy="1072620"/>
        </p:xfrm>
        <a:graphic>
          <a:graphicData uri="http://schemas.openxmlformats.org/drawingml/2006/table">
            <a:tbl>
              <a:tblPr firstRow="1" bandRow="1">
                <a:tableStyleId>{5C22544A-7EE6-4342-B048-85BDC9FD1C3A}</a:tableStyleId>
              </a:tblPr>
              <a:tblGrid>
                <a:gridCol w="914397">
                  <a:extLst>
                    <a:ext uri="{9D8B030D-6E8A-4147-A177-3AD203B41FA5}">
                      <a16:colId xmlns:a16="http://schemas.microsoft.com/office/drawing/2014/main" val="2242117029"/>
                    </a:ext>
                  </a:extLst>
                </a:gridCol>
                <a:gridCol w="961818">
                  <a:extLst>
                    <a:ext uri="{9D8B030D-6E8A-4147-A177-3AD203B41FA5}">
                      <a16:colId xmlns:a16="http://schemas.microsoft.com/office/drawing/2014/main" val="2980775182"/>
                    </a:ext>
                  </a:extLst>
                </a:gridCol>
              </a:tblGrid>
              <a:tr h="536310">
                <a:tc>
                  <a:txBody>
                    <a:bodyPr/>
                    <a:lstStyle/>
                    <a:p>
                      <a:pPr algn="ctr"/>
                      <a:r>
                        <a:rPr lang="en-US" sz="2800" dirty="0">
                          <a:solidFill>
                            <a:schemeClr val="tx1"/>
                          </a:solidFill>
                        </a:rPr>
                        <a:t>-2</a:t>
                      </a:r>
                    </a:p>
                  </a:txBody>
                  <a:tcPr>
                    <a:solidFill>
                      <a:schemeClr val="accent4"/>
                    </a:solidFill>
                  </a:tcPr>
                </a:tc>
                <a:tc>
                  <a:txBody>
                    <a:bodyPr/>
                    <a:lstStyle/>
                    <a:p>
                      <a:pPr algn="ctr"/>
                      <a:r>
                        <a:rPr lang="en-US" sz="2800" dirty="0">
                          <a:solidFill>
                            <a:schemeClr val="tx1"/>
                          </a:solidFill>
                        </a:rPr>
                        <a:t>-1</a:t>
                      </a:r>
                    </a:p>
                  </a:txBody>
                  <a:tcPr>
                    <a:solidFill>
                      <a:schemeClr val="bg1">
                        <a:lumMod val="75000"/>
                      </a:schemeClr>
                    </a:solidFill>
                  </a:tcPr>
                </a:tc>
                <a:extLst>
                  <a:ext uri="{0D108BD9-81ED-4DB2-BD59-A6C34878D82A}">
                    <a16:rowId xmlns:a16="http://schemas.microsoft.com/office/drawing/2014/main" val="1550211390"/>
                  </a:ext>
                </a:extLst>
              </a:tr>
              <a:tr h="536310">
                <a:tc>
                  <a:txBody>
                    <a:bodyPr/>
                    <a:lstStyle/>
                    <a:p>
                      <a:pPr algn="ctr"/>
                      <a:r>
                        <a:rPr lang="en-US" sz="2800" b="1" dirty="0"/>
                        <a:t>  0</a:t>
                      </a:r>
                    </a:p>
                  </a:txBody>
                  <a:tcPr>
                    <a:solidFill>
                      <a:schemeClr val="bg1">
                        <a:lumMod val="75000"/>
                      </a:schemeClr>
                    </a:solidFill>
                  </a:tcPr>
                </a:tc>
                <a:tc>
                  <a:txBody>
                    <a:bodyPr/>
                    <a:lstStyle/>
                    <a:p>
                      <a:pPr algn="ctr"/>
                      <a:r>
                        <a:rPr lang="en-US" dirty="0"/>
                        <a:t>     </a:t>
                      </a:r>
                      <a:r>
                        <a:rPr lang="en-US" sz="2800" b="1" dirty="0"/>
                        <a:t>3</a:t>
                      </a:r>
                    </a:p>
                  </a:txBody>
                  <a:tcPr>
                    <a:solidFill>
                      <a:schemeClr val="accent4"/>
                    </a:solidFill>
                  </a:tcPr>
                </a:tc>
                <a:extLst>
                  <a:ext uri="{0D108BD9-81ED-4DB2-BD59-A6C34878D82A}">
                    <a16:rowId xmlns:a16="http://schemas.microsoft.com/office/drawing/2014/main" val="1406955553"/>
                  </a:ext>
                </a:extLst>
              </a:tr>
            </a:tbl>
          </a:graphicData>
        </a:graphic>
      </p:graphicFrame>
      <p:sp>
        <p:nvSpPr>
          <p:cNvPr id="17" name="TextBox 16">
            <a:extLst>
              <a:ext uri="{FF2B5EF4-FFF2-40B4-BE49-F238E27FC236}">
                <a16:creationId xmlns:a16="http://schemas.microsoft.com/office/drawing/2014/main" id="{69CEC0BF-892B-4BBE-85C6-9A67A723D832}"/>
              </a:ext>
            </a:extLst>
          </p:cNvPr>
          <p:cNvSpPr txBox="1"/>
          <p:nvPr/>
        </p:nvSpPr>
        <p:spPr>
          <a:xfrm>
            <a:off x="2286160" y="3429000"/>
            <a:ext cx="1481667" cy="646331"/>
          </a:xfrm>
          <a:prstGeom prst="rect">
            <a:avLst/>
          </a:prstGeom>
          <a:noFill/>
        </p:spPr>
        <p:txBody>
          <a:bodyPr wrap="square" rtlCol="0">
            <a:spAutoFit/>
          </a:bodyPr>
          <a:lstStyle/>
          <a:p>
            <a:r>
              <a:rPr lang="en-US" sz="3600" b="1" dirty="0"/>
              <a:t>C</a:t>
            </a:r>
          </a:p>
        </p:txBody>
      </p:sp>
      <p:sp>
        <p:nvSpPr>
          <p:cNvPr id="18" name="TextBox 17">
            <a:extLst>
              <a:ext uri="{FF2B5EF4-FFF2-40B4-BE49-F238E27FC236}">
                <a16:creationId xmlns:a16="http://schemas.microsoft.com/office/drawing/2014/main" id="{68159C3B-4B46-423F-8F71-8CDE4AF57AA9}"/>
              </a:ext>
            </a:extLst>
          </p:cNvPr>
          <p:cNvSpPr txBox="1"/>
          <p:nvPr/>
        </p:nvSpPr>
        <p:spPr>
          <a:xfrm>
            <a:off x="10414846" y="3429000"/>
            <a:ext cx="1481667" cy="646331"/>
          </a:xfrm>
          <a:prstGeom prst="rect">
            <a:avLst/>
          </a:prstGeom>
          <a:noFill/>
        </p:spPr>
        <p:txBody>
          <a:bodyPr wrap="square" rtlCol="0">
            <a:spAutoFit/>
          </a:bodyPr>
          <a:lstStyle/>
          <a:p>
            <a:r>
              <a:rPr lang="en-US" sz="3600" b="1" dirty="0"/>
              <a:t>C</a:t>
            </a:r>
          </a:p>
        </p:txBody>
      </p:sp>
      <p:sp>
        <p:nvSpPr>
          <p:cNvPr id="19" name="TextBox 18">
            <a:extLst>
              <a:ext uri="{FF2B5EF4-FFF2-40B4-BE49-F238E27FC236}">
                <a16:creationId xmlns:a16="http://schemas.microsoft.com/office/drawing/2014/main" id="{9B7B41CE-2ED3-485C-B6D7-064C9BEF407B}"/>
              </a:ext>
            </a:extLst>
          </p:cNvPr>
          <p:cNvSpPr txBox="1"/>
          <p:nvPr/>
        </p:nvSpPr>
        <p:spPr>
          <a:xfrm>
            <a:off x="7255264" y="3400885"/>
            <a:ext cx="1481667" cy="646331"/>
          </a:xfrm>
          <a:prstGeom prst="rect">
            <a:avLst/>
          </a:prstGeom>
          <a:noFill/>
        </p:spPr>
        <p:txBody>
          <a:bodyPr wrap="square" rtlCol="0">
            <a:spAutoFit/>
          </a:bodyPr>
          <a:lstStyle/>
          <a:p>
            <a:r>
              <a:rPr lang="en-US" sz="3600" b="1" dirty="0"/>
              <a:t>C</a:t>
            </a:r>
          </a:p>
        </p:txBody>
      </p:sp>
      <p:sp>
        <p:nvSpPr>
          <p:cNvPr id="20" name="TextBox 19">
            <a:extLst>
              <a:ext uri="{FF2B5EF4-FFF2-40B4-BE49-F238E27FC236}">
                <a16:creationId xmlns:a16="http://schemas.microsoft.com/office/drawing/2014/main" id="{FB750D11-B19D-4B51-8268-E65B2F1B4486}"/>
              </a:ext>
            </a:extLst>
          </p:cNvPr>
          <p:cNvSpPr txBox="1"/>
          <p:nvPr/>
        </p:nvSpPr>
        <p:spPr>
          <a:xfrm>
            <a:off x="722485" y="4547447"/>
            <a:ext cx="572915" cy="646331"/>
          </a:xfrm>
          <a:prstGeom prst="rect">
            <a:avLst/>
          </a:prstGeom>
          <a:noFill/>
        </p:spPr>
        <p:txBody>
          <a:bodyPr wrap="square" rtlCol="0">
            <a:spAutoFit/>
          </a:bodyPr>
          <a:lstStyle/>
          <a:p>
            <a:r>
              <a:rPr lang="en-US" sz="3600" b="1" dirty="0"/>
              <a:t>C</a:t>
            </a:r>
          </a:p>
        </p:txBody>
      </p:sp>
      <p:sp>
        <p:nvSpPr>
          <p:cNvPr id="21" name="TextBox 20">
            <a:extLst>
              <a:ext uri="{FF2B5EF4-FFF2-40B4-BE49-F238E27FC236}">
                <a16:creationId xmlns:a16="http://schemas.microsoft.com/office/drawing/2014/main" id="{DD61E75E-269C-49ED-9387-CA91C697E831}"/>
              </a:ext>
            </a:extLst>
          </p:cNvPr>
          <p:cNvSpPr txBox="1"/>
          <p:nvPr/>
        </p:nvSpPr>
        <p:spPr>
          <a:xfrm>
            <a:off x="8812106" y="4547446"/>
            <a:ext cx="568962" cy="646331"/>
          </a:xfrm>
          <a:prstGeom prst="rect">
            <a:avLst/>
          </a:prstGeom>
          <a:noFill/>
        </p:spPr>
        <p:txBody>
          <a:bodyPr wrap="square" rtlCol="0">
            <a:spAutoFit/>
          </a:bodyPr>
          <a:lstStyle/>
          <a:p>
            <a:r>
              <a:rPr lang="en-US" sz="3600" b="1" dirty="0"/>
              <a:t>G</a:t>
            </a:r>
          </a:p>
        </p:txBody>
      </p:sp>
      <p:sp>
        <p:nvSpPr>
          <p:cNvPr id="22" name="TextBox 21">
            <a:extLst>
              <a:ext uri="{FF2B5EF4-FFF2-40B4-BE49-F238E27FC236}">
                <a16:creationId xmlns:a16="http://schemas.microsoft.com/office/drawing/2014/main" id="{C379ADDB-D136-4488-8BF5-91E693BD3986}"/>
              </a:ext>
            </a:extLst>
          </p:cNvPr>
          <p:cNvSpPr txBox="1"/>
          <p:nvPr/>
        </p:nvSpPr>
        <p:spPr>
          <a:xfrm>
            <a:off x="5670062" y="4547446"/>
            <a:ext cx="395459" cy="646331"/>
          </a:xfrm>
          <a:prstGeom prst="rect">
            <a:avLst/>
          </a:prstGeom>
          <a:noFill/>
        </p:spPr>
        <p:txBody>
          <a:bodyPr wrap="square" rtlCol="0">
            <a:spAutoFit/>
          </a:bodyPr>
          <a:lstStyle/>
          <a:p>
            <a:r>
              <a:rPr lang="en-US" sz="3600" b="1" dirty="0"/>
              <a:t>G</a:t>
            </a:r>
          </a:p>
        </p:txBody>
      </p:sp>
      <p:sp>
        <p:nvSpPr>
          <p:cNvPr id="23" name="Arrow: Down 22">
            <a:extLst>
              <a:ext uri="{FF2B5EF4-FFF2-40B4-BE49-F238E27FC236}">
                <a16:creationId xmlns:a16="http://schemas.microsoft.com/office/drawing/2014/main" id="{FDD19D1B-8F6D-4A1B-911A-7E34CB011447}"/>
              </a:ext>
            </a:extLst>
          </p:cNvPr>
          <p:cNvSpPr/>
          <p:nvPr/>
        </p:nvSpPr>
        <p:spPr>
          <a:xfrm rot="7991421">
            <a:off x="1946497" y="4215749"/>
            <a:ext cx="236828" cy="652106"/>
          </a:xfrm>
          <a:prstGeom prst="downArrow">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23">
            <a:extLst>
              <a:ext uri="{FF2B5EF4-FFF2-40B4-BE49-F238E27FC236}">
                <a16:creationId xmlns:a16="http://schemas.microsoft.com/office/drawing/2014/main" id="{B7639807-3560-4D87-AEB0-8E82C73FEB59}"/>
              </a:ext>
            </a:extLst>
          </p:cNvPr>
          <p:cNvSpPr/>
          <p:nvPr/>
        </p:nvSpPr>
        <p:spPr>
          <a:xfrm rot="5400000">
            <a:off x="10201181" y="4539228"/>
            <a:ext cx="236828" cy="454657"/>
          </a:xfrm>
          <a:prstGeom prst="downArrow">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24">
            <a:extLst>
              <a:ext uri="{FF2B5EF4-FFF2-40B4-BE49-F238E27FC236}">
                <a16:creationId xmlns:a16="http://schemas.microsoft.com/office/drawing/2014/main" id="{5D973F24-06A9-4A0B-9BA0-478CC2EAEF5D}"/>
              </a:ext>
            </a:extLst>
          </p:cNvPr>
          <p:cNvSpPr/>
          <p:nvPr/>
        </p:nvSpPr>
        <p:spPr>
          <a:xfrm rot="7991421">
            <a:off x="6942874" y="4249167"/>
            <a:ext cx="236828" cy="652106"/>
          </a:xfrm>
          <a:prstGeom prst="downArrow">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A1DC36C7-F14A-49EE-ADB4-CFF72A7EDB45}"/>
              </a:ext>
            </a:extLst>
          </p:cNvPr>
          <p:cNvSpPr txBox="1"/>
          <p:nvPr/>
        </p:nvSpPr>
        <p:spPr>
          <a:xfrm>
            <a:off x="7764021" y="5358456"/>
            <a:ext cx="2096169" cy="523220"/>
          </a:xfrm>
          <a:prstGeom prst="rect">
            <a:avLst/>
          </a:prstGeom>
          <a:noFill/>
        </p:spPr>
        <p:txBody>
          <a:bodyPr wrap="square" rtlCol="0">
            <a:spAutoFit/>
          </a:bodyPr>
          <a:lstStyle/>
          <a:p>
            <a:r>
              <a:rPr lang="en-US" sz="2800" b="1" dirty="0"/>
              <a:t>Mismatched</a:t>
            </a:r>
          </a:p>
        </p:txBody>
      </p:sp>
      <p:sp>
        <p:nvSpPr>
          <p:cNvPr id="27" name="TextBox 26">
            <a:extLst>
              <a:ext uri="{FF2B5EF4-FFF2-40B4-BE49-F238E27FC236}">
                <a16:creationId xmlns:a16="http://schemas.microsoft.com/office/drawing/2014/main" id="{DDB4AAFA-743B-4C0B-8EFC-B5899B85CCCE}"/>
              </a:ext>
            </a:extLst>
          </p:cNvPr>
          <p:cNvSpPr txBox="1"/>
          <p:nvPr/>
        </p:nvSpPr>
        <p:spPr>
          <a:xfrm>
            <a:off x="1389611" y="5240735"/>
            <a:ext cx="1675642" cy="523220"/>
          </a:xfrm>
          <a:prstGeom prst="rect">
            <a:avLst/>
          </a:prstGeom>
          <a:noFill/>
        </p:spPr>
        <p:txBody>
          <a:bodyPr wrap="square" rtlCol="0">
            <a:spAutoFit/>
          </a:bodyPr>
          <a:lstStyle/>
          <a:p>
            <a:r>
              <a:rPr lang="en-US" sz="2800" b="1" dirty="0"/>
              <a:t>Matched</a:t>
            </a:r>
          </a:p>
        </p:txBody>
      </p:sp>
    </p:spTree>
    <p:extLst>
      <p:ext uri="{BB962C8B-B14F-4D97-AF65-F5344CB8AC3E}">
        <p14:creationId xmlns:p14="http://schemas.microsoft.com/office/powerpoint/2010/main" val="1399509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CBD51-D9EC-43B5-A252-21A5F98BD3F5}"/>
              </a:ext>
            </a:extLst>
          </p:cNvPr>
          <p:cNvSpPr>
            <a:spLocks noGrp="1"/>
          </p:cNvSpPr>
          <p:nvPr>
            <p:ph type="title"/>
          </p:nvPr>
        </p:nvSpPr>
        <p:spPr/>
        <p:txBody>
          <a:bodyPr/>
          <a:lstStyle/>
          <a:p>
            <a:pPr algn="ctr"/>
            <a:r>
              <a:rPr lang="en-US" b="1" dirty="0">
                <a:solidFill>
                  <a:srgbClr val="1E00D2"/>
                </a:solidFill>
              </a:rPr>
              <a:t>Trace-back</a:t>
            </a:r>
          </a:p>
        </p:txBody>
      </p:sp>
      <p:sp>
        <p:nvSpPr>
          <p:cNvPr id="4" name="Content Placeholder 3">
            <a:extLst>
              <a:ext uri="{FF2B5EF4-FFF2-40B4-BE49-F238E27FC236}">
                <a16:creationId xmlns:a16="http://schemas.microsoft.com/office/drawing/2014/main" id="{EBE38147-AB7C-4045-B9B3-7F3BE9331BC0}"/>
              </a:ext>
            </a:extLst>
          </p:cNvPr>
          <p:cNvSpPr>
            <a:spLocks noGrp="1"/>
          </p:cNvSpPr>
          <p:nvPr>
            <p:ph sz="half" idx="2"/>
          </p:nvPr>
        </p:nvSpPr>
        <p:spPr/>
        <p:txBody>
          <a:bodyPr/>
          <a:lstStyle/>
          <a:p>
            <a:r>
              <a:rPr lang="en-US" b="1" dirty="0"/>
              <a:t>            </a:t>
            </a:r>
            <a:r>
              <a:rPr lang="en-US" sz="2400" b="1" dirty="0"/>
              <a:t>Result:</a:t>
            </a:r>
            <a:endParaRPr lang="en-US" b="1" dirty="0"/>
          </a:p>
        </p:txBody>
      </p:sp>
      <p:graphicFrame>
        <p:nvGraphicFramePr>
          <p:cNvPr id="7" name="Table 7">
            <a:extLst>
              <a:ext uri="{FF2B5EF4-FFF2-40B4-BE49-F238E27FC236}">
                <a16:creationId xmlns:a16="http://schemas.microsoft.com/office/drawing/2014/main" id="{50DAB2E1-AFBC-465B-A39E-C9DFB1C5592C}"/>
              </a:ext>
            </a:extLst>
          </p:cNvPr>
          <p:cNvGraphicFramePr>
            <a:graphicFrameLocks noGrp="1"/>
          </p:cNvGraphicFramePr>
          <p:nvPr>
            <p:ph sz="half" idx="1"/>
            <p:extLst>
              <p:ext uri="{D42A27DB-BD31-4B8C-83A1-F6EECF244321}">
                <p14:modId xmlns:p14="http://schemas.microsoft.com/office/powerpoint/2010/main" val="1429579581"/>
              </p:ext>
            </p:extLst>
          </p:nvPr>
        </p:nvGraphicFramePr>
        <p:xfrm>
          <a:off x="1185333" y="2658533"/>
          <a:ext cx="4636552" cy="2634401"/>
        </p:xfrm>
        <a:graphic>
          <a:graphicData uri="http://schemas.openxmlformats.org/drawingml/2006/table">
            <a:tbl>
              <a:tblPr firstRow="1" bandRow="1">
                <a:tableStyleId>{9D7B26C5-4107-4FEC-AEDC-1716B250A1EF}</a:tableStyleId>
              </a:tblPr>
              <a:tblGrid>
                <a:gridCol w="576328">
                  <a:extLst>
                    <a:ext uri="{9D8B030D-6E8A-4147-A177-3AD203B41FA5}">
                      <a16:colId xmlns:a16="http://schemas.microsoft.com/office/drawing/2014/main" val="1305132304"/>
                    </a:ext>
                  </a:extLst>
                </a:gridCol>
                <a:gridCol w="580032">
                  <a:extLst>
                    <a:ext uri="{9D8B030D-6E8A-4147-A177-3AD203B41FA5}">
                      <a16:colId xmlns:a16="http://schemas.microsoft.com/office/drawing/2014/main" val="1551758512"/>
                    </a:ext>
                  </a:extLst>
                </a:gridCol>
                <a:gridCol w="580032">
                  <a:extLst>
                    <a:ext uri="{9D8B030D-6E8A-4147-A177-3AD203B41FA5}">
                      <a16:colId xmlns:a16="http://schemas.microsoft.com/office/drawing/2014/main" val="2769046689"/>
                    </a:ext>
                  </a:extLst>
                </a:gridCol>
                <a:gridCol w="580032">
                  <a:extLst>
                    <a:ext uri="{9D8B030D-6E8A-4147-A177-3AD203B41FA5}">
                      <a16:colId xmlns:a16="http://schemas.microsoft.com/office/drawing/2014/main" val="2399352085"/>
                    </a:ext>
                  </a:extLst>
                </a:gridCol>
                <a:gridCol w="580032">
                  <a:extLst>
                    <a:ext uri="{9D8B030D-6E8A-4147-A177-3AD203B41FA5}">
                      <a16:colId xmlns:a16="http://schemas.microsoft.com/office/drawing/2014/main" val="2642001325"/>
                    </a:ext>
                  </a:extLst>
                </a:gridCol>
                <a:gridCol w="580032">
                  <a:extLst>
                    <a:ext uri="{9D8B030D-6E8A-4147-A177-3AD203B41FA5}">
                      <a16:colId xmlns:a16="http://schemas.microsoft.com/office/drawing/2014/main" val="75638359"/>
                    </a:ext>
                  </a:extLst>
                </a:gridCol>
                <a:gridCol w="580032">
                  <a:extLst>
                    <a:ext uri="{9D8B030D-6E8A-4147-A177-3AD203B41FA5}">
                      <a16:colId xmlns:a16="http://schemas.microsoft.com/office/drawing/2014/main" val="1787140736"/>
                    </a:ext>
                  </a:extLst>
                </a:gridCol>
                <a:gridCol w="580032">
                  <a:extLst>
                    <a:ext uri="{9D8B030D-6E8A-4147-A177-3AD203B41FA5}">
                      <a16:colId xmlns:a16="http://schemas.microsoft.com/office/drawing/2014/main" val="2908869967"/>
                    </a:ext>
                  </a:extLst>
                </a:gridCol>
              </a:tblGrid>
              <a:tr h="37634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lumOff val="50000"/>
                      </a:schemeClr>
                    </a:solidFill>
                  </a:tcPr>
                </a:tc>
                <a:tc>
                  <a:txBody>
                    <a:bodyPr/>
                    <a:lstStyle/>
                    <a:p>
                      <a:r>
                        <a:rPr lang="en-US"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lumOff val="50000"/>
                      </a:schemeClr>
                    </a:solidFill>
                  </a:tcPr>
                </a:tc>
                <a:tc>
                  <a:txBody>
                    <a:bodyPr/>
                    <a:lstStyle/>
                    <a:p>
                      <a:r>
                        <a:rPr lang="en-US" b="1"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lumOff val="50000"/>
                      </a:schemeClr>
                    </a:solidFill>
                  </a:tcPr>
                </a:tc>
                <a:tc>
                  <a:txBody>
                    <a:bodyPr/>
                    <a:lstStyle/>
                    <a:p>
                      <a:r>
                        <a:rPr lang="en-US" b="1" dirty="0"/>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lumOff val="50000"/>
                      </a:schemeClr>
                    </a:solidFill>
                  </a:tcPr>
                </a:tc>
                <a:tc>
                  <a:txBody>
                    <a:bodyPr/>
                    <a:lstStyle/>
                    <a:p>
                      <a:r>
                        <a:rPr lang="en-US"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lumOff val="50000"/>
                      </a:schemeClr>
                    </a:solidFill>
                  </a:tcPr>
                </a:tc>
                <a:tc>
                  <a:txBody>
                    <a:bodyPr/>
                    <a:lstStyle/>
                    <a:p>
                      <a:r>
                        <a:rPr lang="en-US" b="1"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lumOff val="50000"/>
                      </a:schemeClr>
                    </a:solidFill>
                  </a:tcPr>
                </a:tc>
                <a:extLst>
                  <a:ext uri="{0D108BD9-81ED-4DB2-BD59-A6C34878D82A}">
                    <a16:rowId xmlns:a16="http://schemas.microsoft.com/office/drawing/2014/main" val="2471661458"/>
                  </a:ext>
                </a:extLst>
              </a:tr>
              <a:tr h="37634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alpha val="20000"/>
                      </a:schemeClr>
                    </a:solidFill>
                  </a:tcPr>
                </a:tc>
                <a:tc>
                  <a:txBody>
                    <a:bodyPr/>
                    <a:lstStyle/>
                    <a:p>
                      <a:pPr algn="ctr"/>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EBA43"/>
                    </a:solidFill>
                  </a:tcPr>
                </a:tc>
                <a:tc>
                  <a:txBody>
                    <a:bodyPr/>
                    <a:lstStyle/>
                    <a:p>
                      <a:pPr algn="ctr"/>
                      <a:r>
                        <a:rPr lang="en-US"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3F1A">
                        <a:alpha val="20000"/>
                      </a:srgbClr>
                    </a:solidFill>
                  </a:tcPr>
                </a:tc>
                <a:tc>
                  <a:txBody>
                    <a:bodyPr/>
                    <a:lstStyle/>
                    <a:p>
                      <a:pPr algn="ctr"/>
                      <a:r>
                        <a:rPr lang="en-US" b="1"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3F1A">
                        <a:alpha val="20000"/>
                      </a:srgbClr>
                    </a:solidFill>
                  </a:tcPr>
                </a:tc>
                <a:tc>
                  <a:txBody>
                    <a:bodyPr/>
                    <a:lstStyle/>
                    <a:p>
                      <a:pPr algn="ctr"/>
                      <a:r>
                        <a:rPr lang="en-US" b="1"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3F1A">
                        <a:alpha val="20000"/>
                      </a:srgbClr>
                    </a:solidFill>
                  </a:tcPr>
                </a:tc>
                <a:tc>
                  <a:txBody>
                    <a:bodyPr/>
                    <a:lstStyle/>
                    <a:p>
                      <a:pPr algn="ctr"/>
                      <a:r>
                        <a:rPr lang="en-US"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3F1A">
                        <a:alpha val="20000"/>
                      </a:srgbClr>
                    </a:solidFill>
                  </a:tcPr>
                </a:tc>
                <a:tc>
                  <a:txBody>
                    <a:bodyPr/>
                    <a:lstStyle/>
                    <a:p>
                      <a:pPr algn="ctr"/>
                      <a:r>
                        <a:rPr lang="en-US"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3F1A">
                        <a:alpha val="20000"/>
                      </a:srgbClr>
                    </a:solidFill>
                  </a:tcPr>
                </a:tc>
                <a:tc>
                  <a:txBody>
                    <a:bodyPr/>
                    <a:lstStyle/>
                    <a:p>
                      <a:pPr algn="ctr"/>
                      <a:r>
                        <a:rPr lang="en-US" b="1"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3F1A">
                        <a:alpha val="20000"/>
                      </a:srgbClr>
                    </a:solidFill>
                  </a:tcPr>
                </a:tc>
                <a:extLst>
                  <a:ext uri="{0D108BD9-81ED-4DB2-BD59-A6C34878D82A}">
                    <a16:rowId xmlns:a16="http://schemas.microsoft.com/office/drawing/2014/main" val="3273994579"/>
                  </a:ext>
                </a:extLst>
              </a:tr>
              <a:tr h="376343">
                <a:tc>
                  <a:txBody>
                    <a:bodyPr/>
                    <a:lstStyle/>
                    <a:p>
                      <a:r>
                        <a:rPr lang="en-US"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lumOff val="50000"/>
                      </a:schemeClr>
                    </a:solidFill>
                  </a:tcPr>
                </a:tc>
                <a:tc>
                  <a:txBody>
                    <a:bodyPr/>
                    <a:lstStyle/>
                    <a:p>
                      <a:pPr algn="ctr"/>
                      <a:r>
                        <a:rPr lang="en-US"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D9D1"/>
                    </a:solidFill>
                  </a:tcPr>
                </a:tc>
                <a:tc>
                  <a:txBody>
                    <a:bodyPr/>
                    <a:lstStyle/>
                    <a:p>
                      <a:pPr algn="ctr"/>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EBA43"/>
                    </a:solidFill>
                  </a:tcPr>
                </a:tc>
                <a:tc>
                  <a:txBody>
                    <a:bodyPr/>
                    <a:lstStyle/>
                    <a:p>
                      <a:pPr algn="ctr"/>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9840146"/>
                  </a:ext>
                </a:extLst>
              </a:tr>
              <a:tr h="376343">
                <a:tc>
                  <a:txBody>
                    <a:bodyPr/>
                    <a:lstStyle/>
                    <a:p>
                      <a:r>
                        <a:rPr lang="en-US"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lumOff val="50000"/>
                      </a:schemeClr>
                    </a:solidFill>
                  </a:tcPr>
                </a:tc>
                <a:tc>
                  <a:txBody>
                    <a:bodyPr/>
                    <a:lstStyle/>
                    <a:p>
                      <a:pPr algn="ctr"/>
                      <a:r>
                        <a:rPr lang="en-US" b="1"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D9D1"/>
                    </a:solidFill>
                  </a:tcPr>
                </a:tc>
                <a:tc>
                  <a:txBody>
                    <a:bodyPr/>
                    <a:lstStyle/>
                    <a:p>
                      <a:pPr algn="ctr"/>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algn="ctr"/>
                      <a:r>
                        <a:rPr lang="en-US"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EBA43"/>
                    </a:solidFill>
                  </a:tcPr>
                </a:tc>
                <a:tc>
                  <a:txBody>
                    <a:bodyPr/>
                    <a:lstStyle/>
                    <a:p>
                      <a:pPr algn="ctr"/>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algn="ctr"/>
                      <a:r>
                        <a:rPr lang="en-US"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algn="ctr"/>
                      <a:r>
                        <a:rPr lang="en-US" b="1"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algn="ctr"/>
                      <a:r>
                        <a:rPr lang="en-US" b="1"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1546920039"/>
                  </a:ext>
                </a:extLst>
              </a:tr>
              <a:tr h="376343">
                <a:tc>
                  <a:txBody>
                    <a:bodyPr/>
                    <a:lstStyle/>
                    <a:p>
                      <a:r>
                        <a:rPr lang="en-US" b="1"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lumOff val="50000"/>
                      </a:schemeClr>
                    </a:solidFill>
                  </a:tcPr>
                </a:tc>
                <a:tc>
                  <a:txBody>
                    <a:bodyPr/>
                    <a:lstStyle/>
                    <a:p>
                      <a:pPr algn="ctr"/>
                      <a:r>
                        <a:rPr lang="en-US" b="1"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D9D1"/>
                    </a:solidFill>
                  </a:tcPr>
                </a:tc>
                <a:tc>
                  <a:txBody>
                    <a:bodyPr/>
                    <a:lstStyle/>
                    <a:p>
                      <a:pPr algn="ctr"/>
                      <a:r>
                        <a:rPr lang="en-US" b="1"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EBA43"/>
                    </a:solidFill>
                  </a:tcPr>
                </a:tc>
                <a:tc>
                  <a:txBody>
                    <a:bodyPr/>
                    <a:lstStyle/>
                    <a:p>
                      <a:pPr algn="ctr"/>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EBA43"/>
                    </a:solidFill>
                  </a:tcPr>
                </a:tc>
                <a:tc>
                  <a:txBody>
                    <a:bodyPr/>
                    <a:lstStyle/>
                    <a:p>
                      <a:pPr algn="ctr"/>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8063529"/>
                  </a:ext>
                </a:extLst>
              </a:tr>
              <a:tr h="376343">
                <a:tc>
                  <a:txBody>
                    <a:bodyPr/>
                    <a:lstStyle/>
                    <a:p>
                      <a:r>
                        <a:rPr lang="en-US"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lumOff val="50000"/>
                      </a:schemeClr>
                    </a:solidFill>
                  </a:tcPr>
                </a:tc>
                <a:tc>
                  <a:txBody>
                    <a:bodyPr/>
                    <a:lstStyle/>
                    <a:p>
                      <a:pPr algn="ctr"/>
                      <a:r>
                        <a:rPr lang="en-US"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D9D1"/>
                    </a:solidFill>
                  </a:tcPr>
                </a:tc>
                <a:tc>
                  <a:txBody>
                    <a:bodyPr/>
                    <a:lstStyle/>
                    <a:p>
                      <a:pPr algn="ctr"/>
                      <a:r>
                        <a:rPr lang="en-US" b="1"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algn="ctr"/>
                      <a:r>
                        <a:rPr lang="en-US"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algn="ctr"/>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algn="ctr"/>
                      <a:r>
                        <a:rPr lang="en-US"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tc>
                  <a:txBody>
                    <a:bodyPr/>
                    <a:lstStyle/>
                    <a:p>
                      <a:pPr algn="ctr"/>
                      <a:r>
                        <a:rPr lang="en-US"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EBA43"/>
                    </a:solidFill>
                  </a:tcPr>
                </a:tc>
                <a:tc>
                  <a:txBody>
                    <a:bodyPr/>
                    <a:lstStyle/>
                    <a:p>
                      <a:pPr algn="ctr"/>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206647262"/>
                  </a:ext>
                </a:extLst>
              </a:tr>
              <a:tr h="376343">
                <a:tc>
                  <a:txBody>
                    <a:bodyPr/>
                    <a:lstStyle/>
                    <a:p>
                      <a:r>
                        <a:rPr lang="en-US" b="1"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50000"/>
                        <a:lumOff val="50000"/>
                      </a:schemeClr>
                    </a:solidFill>
                  </a:tcPr>
                </a:tc>
                <a:tc>
                  <a:txBody>
                    <a:bodyPr/>
                    <a:lstStyle/>
                    <a:p>
                      <a:pPr algn="ctr"/>
                      <a:r>
                        <a:rPr lang="en-US"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D9D1"/>
                    </a:solidFill>
                  </a:tcPr>
                </a:tc>
                <a:tc>
                  <a:txBody>
                    <a:bodyPr/>
                    <a:lstStyle/>
                    <a:p>
                      <a:pPr algn="ctr"/>
                      <a:r>
                        <a:rPr lang="en-US" b="1"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EBA43"/>
                    </a:solidFill>
                  </a:tcPr>
                </a:tc>
                <a:extLst>
                  <a:ext uri="{0D108BD9-81ED-4DB2-BD59-A6C34878D82A}">
                    <a16:rowId xmlns:a16="http://schemas.microsoft.com/office/drawing/2014/main" val="38944214"/>
                  </a:ext>
                </a:extLst>
              </a:tr>
            </a:tbl>
          </a:graphicData>
        </a:graphic>
      </p:graphicFrame>
      <p:sp>
        <p:nvSpPr>
          <p:cNvPr id="3" name="Arrow: Right 2">
            <a:extLst>
              <a:ext uri="{FF2B5EF4-FFF2-40B4-BE49-F238E27FC236}">
                <a16:creationId xmlns:a16="http://schemas.microsoft.com/office/drawing/2014/main" id="{A7C02C17-E3C7-4457-9A50-82E987A1EC16}"/>
              </a:ext>
            </a:extLst>
          </p:cNvPr>
          <p:cNvSpPr/>
          <p:nvPr/>
        </p:nvSpPr>
        <p:spPr>
          <a:xfrm rot="13306261">
            <a:off x="5091954" y="4885765"/>
            <a:ext cx="322729" cy="6275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11" name="Arrow: Right 10">
            <a:extLst>
              <a:ext uri="{FF2B5EF4-FFF2-40B4-BE49-F238E27FC236}">
                <a16:creationId xmlns:a16="http://schemas.microsoft.com/office/drawing/2014/main" id="{A9762CC7-703E-4213-B83C-619A1907EC3E}"/>
              </a:ext>
            </a:extLst>
          </p:cNvPr>
          <p:cNvSpPr/>
          <p:nvPr/>
        </p:nvSpPr>
        <p:spPr>
          <a:xfrm rot="13306261">
            <a:off x="4514423" y="4500284"/>
            <a:ext cx="322729" cy="6275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13" name="Arrow: Right 12">
            <a:extLst>
              <a:ext uri="{FF2B5EF4-FFF2-40B4-BE49-F238E27FC236}">
                <a16:creationId xmlns:a16="http://schemas.microsoft.com/office/drawing/2014/main" id="{E430CEAB-E24D-4014-9B26-10C5BE237E02}"/>
              </a:ext>
            </a:extLst>
          </p:cNvPr>
          <p:cNvSpPr/>
          <p:nvPr/>
        </p:nvSpPr>
        <p:spPr>
          <a:xfrm rot="10800000">
            <a:off x="3920753" y="4311862"/>
            <a:ext cx="322729" cy="6275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14" name="Arrow: Right 13">
            <a:extLst>
              <a:ext uri="{FF2B5EF4-FFF2-40B4-BE49-F238E27FC236}">
                <a16:creationId xmlns:a16="http://schemas.microsoft.com/office/drawing/2014/main" id="{E1EFF899-DAAB-49C3-BD83-DE20536FDD5E}"/>
              </a:ext>
            </a:extLst>
          </p:cNvPr>
          <p:cNvSpPr/>
          <p:nvPr/>
        </p:nvSpPr>
        <p:spPr>
          <a:xfrm rot="13306261">
            <a:off x="3342245" y="4113354"/>
            <a:ext cx="322729" cy="6275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15" name="Arrow: Right 14">
            <a:extLst>
              <a:ext uri="{FF2B5EF4-FFF2-40B4-BE49-F238E27FC236}">
                <a16:creationId xmlns:a16="http://schemas.microsoft.com/office/drawing/2014/main" id="{7C8721A1-5EBC-4095-8EC2-A71B9917813A}"/>
              </a:ext>
            </a:extLst>
          </p:cNvPr>
          <p:cNvSpPr/>
          <p:nvPr/>
        </p:nvSpPr>
        <p:spPr>
          <a:xfrm rot="13306261">
            <a:off x="2761130" y="3747633"/>
            <a:ext cx="322729" cy="6275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16" name="Arrow: Right 15">
            <a:extLst>
              <a:ext uri="{FF2B5EF4-FFF2-40B4-BE49-F238E27FC236}">
                <a16:creationId xmlns:a16="http://schemas.microsoft.com/office/drawing/2014/main" id="{D9E543BD-F3B4-482B-8110-6C20520F4A4F}"/>
              </a:ext>
            </a:extLst>
          </p:cNvPr>
          <p:cNvSpPr/>
          <p:nvPr/>
        </p:nvSpPr>
        <p:spPr>
          <a:xfrm rot="13306261">
            <a:off x="2160495" y="3364093"/>
            <a:ext cx="322729" cy="6275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18" name="TextBox 17">
            <a:extLst>
              <a:ext uri="{FF2B5EF4-FFF2-40B4-BE49-F238E27FC236}">
                <a16:creationId xmlns:a16="http://schemas.microsoft.com/office/drawing/2014/main" id="{CA520B23-E241-4A97-864A-9CCF0F42394C}"/>
              </a:ext>
            </a:extLst>
          </p:cNvPr>
          <p:cNvSpPr txBox="1"/>
          <p:nvPr/>
        </p:nvSpPr>
        <p:spPr>
          <a:xfrm>
            <a:off x="7503457" y="2589191"/>
            <a:ext cx="3854823" cy="1200329"/>
          </a:xfrm>
          <a:prstGeom prst="rect">
            <a:avLst/>
          </a:prstGeom>
          <a:noFill/>
        </p:spPr>
        <p:txBody>
          <a:bodyPr wrap="square" rtlCol="0">
            <a:spAutoFit/>
          </a:bodyPr>
          <a:lstStyle/>
          <a:p>
            <a:r>
              <a:rPr lang="en-SG" b="1" dirty="0"/>
              <a:t>Seq1 = C C G T C G</a:t>
            </a:r>
          </a:p>
          <a:p>
            <a:r>
              <a:rPr lang="en-SG" b="1" dirty="0"/>
              <a:t>Seq2 = C C G -  C G</a:t>
            </a:r>
          </a:p>
          <a:p>
            <a:endParaRPr lang="en-SG" b="1" dirty="0"/>
          </a:p>
          <a:p>
            <a:endParaRPr lang="en-SG" b="1" dirty="0"/>
          </a:p>
        </p:txBody>
      </p:sp>
      <p:sp>
        <p:nvSpPr>
          <p:cNvPr id="23" name="Arrow: Right 22">
            <a:extLst>
              <a:ext uri="{FF2B5EF4-FFF2-40B4-BE49-F238E27FC236}">
                <a16:creationId xmlns:a16="http://schemas.microsoft.com/office/drawing/2014/main" id="{6CDCDF61-44ED-4D02-BFDC-87558F8808FB}"/>
              </a:ext>
            </a:extLst>
          </p:cNvPr>
          <p:cNvSpPr/>
          <p:nvPr/>
        </p:nvSpPr>
        <p:spPr>
          <a:xfrm rot="10800000">
            <a:off x="8970498" y="3197194"/>
            <a:ext cx="145009" cy="6557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SG"/>
          </a:p>
        </p:txBody>
      </p:sp>
      <p:sp>
        <p:nvSpPr>
          <p:cNvPr id="24" name="Arrow: Right 23">
            <a:extLst>
              <a:ext uri="{FF2B5EF4-FFF2-40B4-BE49-F238E27FC236}">
                <a16:creationId xmlns:a16="http://schemas.microsoft.com/office/drawing/2014/main" id="{FF2BB2DA-940E-4BBB-904E-94D6DD583135}"/>
              </a:ext>
            </a:extLst>
          </p:cNvPr>
          <p:cNvSpPr/>
          <p:nvPr/>
        </p:nvSpPr>
        <p:spPr>
          <a:xfrm rot="13134440">
            <a:off x="8764796" y="3237149"/>
            <a:ext cx="143380" cy="4571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SG"/>
          </a:p>
        </p:txBody>
      </p:sp>
      <p:sp>
        <p:nvSpPr>
          <p:cNvPr id="25" name="Arrow: Right 24">
            <a:extLst>
              <a:ext uri="{FF2B5EF4-FFF2-40B4-BE49-F238E27FC236}">
                <a16:creationId xmlns:a16="http://schemas.microsoft.com/office/drawing/2014/main" id="{DA13CAEA-A57F-4214-826F-4B549CE65C41}"/>
              </a:ext>
            </a:extLst>
          </p:cNvPr>
          <p:cNvSpPr/>
          <p:nvPr/>
        </p:nvSpPr>
        <p:spPr>
          <a:xfrm rot="13134440">
            <a:off x="8394627" y="3242418"/>
            <a:ext cx="143727" cy="4571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SG"/>
          </a:p>
        </p:txBody>
      </p:sp>
      <p:sp>
        <p:nvSpPr>
          <p:cNvPr id="17" name="Arrow: Right 24">
            <a:extLst>
              <a:ext uri="{FF2B5EF4-FFF2-40B4-BE49-F238E27FC236}">
                <a16:creationId xmlns:a16="http://schemas.microsoft.com/office/drawing/2014/main" id="{DA13CAEA-A57F-4214-826F-4B549CE65C41}"/>
              </a:ext>
            </a:extLst>
          </p:cNvPr>
          <p:cNvSpPr/>
          <p:nvPr/>
        </p:nvSpPr>
        <p:spPr>
          <a:xfrm rot="13134440">
            <a:off x="8583059" y="3232065"/>
            <a:ext cx="143727" cy="4571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SG"/>
          </a:p>
        </p:txBody>
      </p:sp>
      <p:sp>
        <p:nvSpPr>
          <p:cNvPr id="19" name="Arrow: Right 23">
            <a:extLst>
              <a:ext uri="{FF2B5EF4-FFF2-40B4-BE49-F238E27FC236}">
                <a16:creationId xmlns:a16="http://schemas.microsoft.com/office/drawing/2014/main" id="{FF2BB2DA-940E-4BBB-904E-94D6DD583135}"/>
              </a:ext>
            </a:extLst>
          </p:cNvPr>
          <p:cNvSpPr/>
          <p:nvPr/>
        </p:nvSpPr>
        <p:spPr>
          <a:xfrm rot="13134440">
            <a:off x="9216147" y="3229309"/>
            <a:ext cx="143380" cy="4571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SG"/>
          </a:p>
        </p:txBody>
      </p:sp>
      <p:sp>
        <p:nvSpPr>
          <p:cNvPr id="20" name="Arrow: Right 23">
            <a:extLst>
              <a:ext uri="{FF2B5EF4-FFF2-40B4-BE49-F238E27FC236}">
                <a16:creationId xmlns:a16="http://schemas.microsoft.com/office/drawing/2014/main" id="{FF2BB2DA-940E-4BBB-904E-94D6DD583135}"/>
              </a:ext>
            </a:extLst>
          </p:cNvPr>
          <p:cNvSpPr/>
          <p:nvPr/>
        </p:nvSpPr>
        <p:spPr>
          <a:xfrm rot="13134440">
            <a:off x="9455363" y="3237149"/>
            <a:ext cx="143380" cy="4571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SG"/>
          </a:p>
        </p:txBody>
      </p:sp>
      <p:sp>
        <p:nvSpPr>
          <p:cNvPr id="6" name="TextBox 5">
            <a:extLst>
              <a:ext uri="{FF2B5EF4-FFF2-40B4-BE49-F238E27FC236}">
                <a16:creationId xmlns:a16="http://schemas.microsoft.com/office/drawing/2014/main" id="{C1CADA16-3330-47A9-9403-EFBD1D72C289}"/>
              </a:ext>
            </a:extLst>
          </p:cNvPr>
          <p:cNvSpPr txBox="1"/>
          <p:nvPr/>
        </p:nvSpPr>
        <p:spPr>
          <a:xfrm>
            <a:off x="6248400" y="3675461"/>
            <a:ext cx="5325036" cy="1754326"/>
          </a:xfrm>
          <a:prstGeom prst="rect">
            <a:avLst/>
          </a:prstGeom>
          <a:noFill/>
        </p:spPr>
        <p:txBody>
          <a:bodyPr wrap="square" rtlCol="0">
            <a:spAutoFit/>
          </a:bodyPr>
          <a:lstStyle/>
          <a:p>
            <a:pPr algn="just"/>
            <a:r>
              <a:rPr lang="en-US" b="1" dirty="0"/>
              <a:t>BEGINNING From the right bottom in the matrix where the highest score is present, continuing up-to the upper left corner </a:t>
            </a:r>
          </a:p>
          <a:p>
            <a:pPr algn="just"/>
            <a:r>
              <a:rPr lang="en-US" b="1" dirty="0"/>
              <a:t>You can trace the arrows back that lead to the starting point</a:t>
            </a:r>
          </a:p>
          <a:p>
            <a:pPr algn="just"/>
            <a:endParaRPr lang="en-SG" dirty="0"/>
          </a:p>
        </p:txBody>
      </p:sp>
    </p:spTree>
    <p:extLst>
      <p:ext uri="{BB962C8B-B14F-4D97-AF65-F5344CB8AC3E}">
        <p14:creationId xmlns:p14="http://schemas.microsoft.com/office/powerpoint/2010/main" val="2570447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BC2F4-A06B-4461-AC7E-8B8DF114FCC0}"/>
              </a:ext>
            </a:extLst>
          </p:cNvPr>
          <p:cNvSpPr>
            <a:spLocks noGrp="1"/>
          </p:cNvSpPr>
          <p:nvPr>
            <p:ph type="title"/>
          </p:nvPr>
        </p:nvSpPr>
        <p:spPr>
          <a:xfrm>
            <a:off x="1066800" y="454554"/>
            <a:ext cx="10058400" cy="1450757"/>
          </a:xfrm>
        </p:spPr>
        <p:txBody>
          <a:bodyPr/>
          <a:lstStyle/>
          <a:p>
            <a:pPr algn="ctr"/>
            <a:r>
              <a:rPr lang="en-US" b="1" dirty="0">
                <a:solidFill>
                  <a:srgbClr val="1E00D2"/>
                </a:solidFill>
              </a:rPr>
              <a:t>Conclusion</a:t>
            </a:r>
          </a:p>
        </p:txBody>
      </p:sp>
      <p:sp>
        <p:nvSpPr>
          <p:cNvPr id="3" name="TextBox 2">
            <a:extLst>
              <a:ext uri="{FF2B5EF4-FFF2-40B4-BE49-F238E27FC236}">
                <a16:creationId xmlns:a16="http://schemas.microsoft.com/office/drawing/2014/main" id="{77A9AD3A-F0D6-499B-AA27-3C7361E96A7F}"/>
              </a:ext>
            </a:extLst>
          </p:cNvPr>
          <p:cNvSpPr txBox="1"/>
          <p:nvPr/>
        </p:nvSpPr>
        <p:spPr>
          <a:xfrm>
            <a:off x="1194319" y="2197360"/>
            <a:ext cx="9930882" cy="2246769"/>
          </a:xfrm>
          <a:prstGeom prst="rect">
            <a:avLst/>
          </a:prstGeom>
          <a:noFill/>
        </p:spPr>
        <p:txBody>
          <a:bodyPr wrap="square" rtlCol="0">
            <a:spAutoFit/>
          </a:bodyPr>
          <a:lstStyle/>
          <a:p>
            <a:pPr algn="just"/>
            <a:r>
              <a:rPr lang="en-US" sz="2800" b="1" dirty="0"/>
              <a:t>Global sequence alignment is a method that we use to determine the functional similarity, structural similarity and evolutionary similarity between two sequences and also used for producing phylogenetic trees and developing homology models of protein structures . </a:t>
            </a:r>
          </a:p>
        </p:txBody>
      </p:sp>
    </p:spTree>
    <p:extLst>
      <p:ext uri="{BB962C8B-B14F-4D97-AF65-F5344CB8AC3E}">
        <p14:creationId xmlns:p14="http://schemas.microsoft.com/office/powerpoint/2010/main" val="42084050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40000">
              <a:schemeClr val="accent1">
                <a:lumMod val="75000"/>
              </a:schemeClr>
            </a:gs>
            <a:gs pos="100000">
              <a:schemeClr val="tx1"/>
            </a:gs>
            <a:gs pos="100000">
              <a:srgbClr val="FFFF00"/>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6D2248-7C14-4F94-9FCA-D8A3EC61F588}"/>
              </a:ext>
            </a:extLst>
          </p:cNvPr>
          <p:cNvSpPr txBox="1"/>
          <p:nvPr/>
        </p:nvSpPr>
        <p:spPr>
          <a:xfrm>
            <a:off x="2508998" y="5334469"/>
            <a:ext cx="7174004" cy="523220"/>
          </a:xfrm>
          <a:prstGeom prst="rect">
            <a:avLst/>
          </a:prstGeom>
          <a:noFill/>
          <a:effectLst>
            <a:reflection blurRad="38100" stA="25000" endPos="99000" dir="5400000" sy="-100000" algn="bl" rotWithShape="0"/>
          </a:effectLst>
        </p:spPr>
        <p:txBody>
          <a:bodyPr wrap="square" rtlCol="0">
            <a:spAutoFit/>
          </a:bodyPr>
          <a:lstStyle/>
          <a:p>
            <a:pPr algn="ctr"/>
            <a:r>
              <a:rPr lang="en-SG" sz="2800" b="1" dirty="0">
                <a:solidFill>
                  <a:schemeClr val="bg1"/>
                </a:solidFill>
              </a:rPr>
              <a:t>If Anyone Have Any Question, Feel Free To Ask </a:t>
            </a: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artisticMarker/>
                    </a14:imgEffect>
                  </a14:imgLayer>
                </a14:imgProps>
              </a:ext>
              <a:ext uri="{28A0092B-C50C-407E-A947-70E740481C1C}">
                <a14:useLocalDpi xmlns:a14="http://schemas.microsoft.com/office/drawing/2010/main" val="0"/>
              </a:ext>
            </a:extLst>
          </a:blip>
          <a:stretch>
            <a:fillRect/>
          </a:stretch>
        </p:blipFill>
        <p:spPr>
          <a:xfrm>
            <a:off x="3200400" y="524435"/>
            <a:ext cx="5257800" cy="5257800"/>
          </a:xfrm>
          <a:prstGeom prst="rect">
            <a:avLst/>
          </a:prstGeom>
          <a:effectLst>
            <a:glow rad="127000">
              <a:schemeClr val="accent2">
                <a:alpha val="80000"/>
              </a:schemeClr>
            </a:glow>
            <a:reflection blurRad="6350" stA="50000" endA="300" endPos="38500" dist="50800" dir="5400000" sy="-100000" algn="bl" rotWithShape="0"/>
          </a:effectLst>
        </p:spPr>
      </p:pic>
    </p:spTree>
    <p:extLst>
      <p:ext uri="{BB962C8B-B14F-4D97-AF65-F5344CB8AC3E}">
        <p14:creationId xmlns:p14="http://schemas.microsoft.com/office/powerpoint/2010/main" val="1811081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A6D5B-BE5C-406C-8014-111BEA9735FC}"/>
              </a:ext>
            </a:extLst>
          </p:cNvPr>
          <p:cNvSpPr>
            <a:spLocks noGrp="1"/>
          </p:cNvSpPr>
          <p:nvPr>
            <p:ph type="title"/>
          </p:nvPr>
        </p:nvSpPr>
        <p:spPr/>
        <p:txBody>
          <a:bodyPr>
            <a:normAutofit/>
          </a:bodyPr>
          <a:lstStyle/>
          <a:p>
            <a:r>
              <a:rPr lang="en-US" sz="5400" b="1" dirty="0">
                <a:solidFill>
                  <a:srgbClr val="1E00D2"/>
                </a:solidFill>
              </a:rPr>
              <a:t>Outline</a:t>
            </a:r>
          </a:p>
        </p:txBody>
      </p:sp>
      <p:sp>
        <p:nvSpPr>
          <p:cNvPr id="3" name="TextBox 2">
            <a:extLst>
              <a:ext uri="{FF2B5EF4-FFF2-40B4-BE49-F238E27FC236}">
                <a16:creationId xmlns:a16="http://schemas.microsoft.com/office/drawing/2014/main" id="{D3A5EC2F-42D5-459F-B5E7-AB5B6D0FB122}"/>
              </a:ext>
            </a:extLst>
          </p:cNvPr>
          <p:cNvSpPr txBox="1"/>
          <p:nvPr/>
        </p:nvSpPr>
        <p:spPr>
          <a:xfrm>
            <a:off x="1097280" y="2094722"/>
            <a:ext cx="7113659" cy="2954655"/>
          </a:xfrm>
          <a:prstGeom prst="rect">
            <a:avLst/>
          </a:prstGeom>
          <a:noFill/>
        </p:spPr>
        <p:txBody>
          <a:bodyPr wrap="square" rtlCol="0">
            <a:spAutoFit/>
          </a:bodyPr>
          <a:lstStyle/>
          <a:p>
            <a:pPr marL="285750" indent="-285750">
              <a:buFont typeface="Wingdings" panose="05000000000000000000" pitchFamily="2" charset="2"/>
              <a:buChar char="§"/>
            </a:pPr>
            <a:r>
              <a:rPr lang="en-US" sz="2800" b="1" dirty="0"/>
              <a:t>Introducing team members</a:t>
            </a:r>
          </a:p>
          <a:p>
            <a:pPr marL="285750" indent="-285750">
              <a:buFont typeface="Wingdings" panose="05000000000000000000" pitchFamily="2" charset="2"/>
              <a:buChar char="§"/>
            </a:pPr>
            <a:r>
              <a:rPr lang="en-US" sz="2800" b="1" dirty="0"/>
              <a:t>What is Global Sequence Alignment?</a:t>
            </a:r>
          </a:p>
          <a:p>
            <a:pPr marL="285750" indent="-285750">
              <a:buFont typeface="Wingdings" panose="05000000000000000000" pitchFamily="2" charset="2"/>
              <a:buChar char="§"/>
            </a:pPr>
            <a:r>
              <a:rPr lang="en-US" sz="2800" b="1" dirty="0"/>
              <a:t>Why we need global sequence alignment?</a:t>
            </a:r>
          </a:p>
          <a:p>
            <a:pPr marL="285750" indent="-285750">
              <a:buFont typeface="Wingdings" panose="05000000000000000000" pitchFamily="2" charset="2"/>
              <a:buChar char="§"/>
            </a:pPr>
            <a:r>
              <a:rPr lang="en-SG" sz="2800" b="1" dirty="0"/>
              <a:t>Global Sequence Alignment</a:t>
            </a:r>
          </a:p>
          <a:p>
            <a:pPr marL="285750" indent="-285750">
              <a:buFont typeface="Wingdings" panose="05000000000000000000" pitchFamily="2" charset="2"/>
              <a:buChar char="§"/>
            </a:pPr>
            <a:r>
              <a:rPr lang="en-US" sz="2800" b="1" dirty="0"/>
              <a:t>Traceback</a:t>
            </a:r>
          </a:p>
          <a:p>
            <a:pPr marL="285750" indent="-285750">
              <a:buFont typeface="Wingdings" panose="05000000000000000000" pitchFamily="2" charset="2"/>
              <a:buChar char="§"/>
            </a:pPr>
            <a:r>
              <a:rPr lang="en-US" sz="2800" b="1" dirty="0"/>
              <a:t>Conclusion</a:t>
            </a:r>
          </a:p>
          <a:p>
            <a:pPr marL="285750" indent="-285750">
              <a:buFont typeface="Wingdings" panose="05000000000000000000" pitchFamily="2" charset="2"/>
              <a:buChar char="§"/>
            </a:pPr>
            <a:endParaRPr lang="en-US" b="1" dirty="0"/>
          </a:p>
        </p:txBody>
      </p:sp>
    </p:spTree>
    <p:extLst>
      <p:ext uri="{BB962C8B-B14F-4D97-AF65-F5344CB8AC3E}">
        <p14:creationId xmlns:p14="http://schemas.microsoft.com/office/powerpoint/2010/main" val="3622707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65CAD-C3F9-4AC5-A6B2-C3E5C4F17BFF}"/>
              </a:ext>
            </a:extLst>
          </p:cNvPr>
          <p:cNvSpPr>
            <a:spLocks noGrp="1"/>
          </p:cNvSpPr>
          <p:nvPr>
            <p:ph type="title"/>
          </p:nvPr>
        </p:nvSpPr>
        <p:spPr/>
        <p:txBody>
          <a:bodyPr/>
          <a:lstStyle/>
          <a:p>
            <a:r>
              <a:rPr lang="en-US" b="1" dirty="0">
                <a:solidFill>
                  <a:srgbClr val="1E00D2"/>
                </a:solidFill>
              </a:rPr>
              <a:t>What is Global Sequence Alignment ?</a:t>
            </a:r>
          </a:p>
        </p:txBody>
      </p:sp>
      <p:sp>
        <p:nvSpPr>
          <p:cNvPr id="3" name="Content Placeholder 2">
            <a:extLst>
              <a:ext uri="{FF2B5EF4-FFF2-40B4-BE49-F238E27FC236}">
                <a16:creationId xmlns:a16="http://schemas.microsoft.com/office/drawing/2014/main" id="{8CA9A545-2ABF-4E5C-8F7E-3A693226FB6B}"/>
              </a:ext>
            </a:extLst>
          </p:cNvPr>
          <p:cNvSpPr>
            <a:spLocks noGrp="1"/>
          </p:cNvSpPr>
          <p:nvPr>
            <p:ph sz="half" idx="1"/>
          </p:nvPr>
        </p:nvSpPr>
        <p:spPr>
          <a:xfrm>
            <a:off x="1097279" y="2120900"/>
            <a:ext cx="5596469" cy="3748193"/>
          </a:xfrm>
        </p:spPr>
        <p:txBody>
          <a:bodyPr>
            <a:normAutofit/>
          </a:bodyPr>
          <a:lstStyle/>
          <a:p>
            <a:pPr algn="just"/>
            <a:endParaRPr lang="en-US" sz="2400" b="1" dirty="0"/>
          </a:p>
          <a:p>
            <a:pPr algn="just"/>
            <a:r>
              <a:rPr lang="en-US" sz="2400" b="1" dirty="0"/>
              <a:t>A sequence alignment that aligns two sequences from beginning to end, aligning each letter in each sequence only once is called Global sequence alignment</a:t>
            </a:r>
          </a:p>
        </p:txBody>
      </p:sp>
      <p:sp>
        <p:nvSpPr>
          <p:cNvPr id="8" name="TextBox 7">
            <a:extLst>
              <a:ext uri="{FF2B5EF4-FFF2-40B4-BE49-F238E27FC236}">
                <a16:creationId xmlns:a16="http://schemas.microsoft.com/office/drawing/2014/main" id="{3D9AC3D7-4145-48FF-898F-4970F33CC7CA}"/>
              </a:ext>
            </a:extLst>
          </p:cNvPr>
          <p:cNvSpPr txBox="1"/>
          <p:nvPr/>
        </p:nvSpPr>
        <p:spPr>
          <a:xfrm flipH="1">
            <a:off x="7581051" y="2379133"/>
            <a:ext cx="1588348" cy="665666"/>
          </a:xfrm>
          <a:prstGeom prst="rect">
            <a:avLst/>
          </a:prstGeom>
          <a:solidFill>
            <a:schemeClr val="bg1"/>
          </a:solidFill>
        </p:spPr>
        <p:txBody>
          <a:bodyPr wrap="square" rtlCol="0">
            <a:spAutoFit/>
          </a:bodyPr>
          <a:lstStyle/>
          <a:p>
            <a:endParaRPr lang="en-US"/>
          </a:p>
        </p:txBody>
      </p:sp>
      <p:sp>
        <p:nvSpPr>
          <p:cNvPr id="9" name="TextBox 8">
            <a:extLst>
              <a:ext uri="{FF2B5EF4-FFF2-40B4-BE49-F238E27FC236}">
                <a16:creationId xmlns:a16="http://schemas.microsoft.com/office/drawing/2014/main" id="{5F3A58D8-485E-47DD-A87B-8B623C83D230}"/>
              </a:ext>
            </a:extLst>
          </p:cNvPr>
          <p:cNvSpPr txBox="1"/>
          <p:nvPr/>
        </p:nvSpPr>
        <p:spPr>
          <a:xfrm>
            <a:off x="7120466" y="3716206"/>
            <a:ext cx="3801533" cy="923899"/>
          </a:xfrm>
          <a:prstGeom prst="rect">
            <a:avLst/>
          </a:prstGeom>
          <a:solidFill>
            <a:schemeClr val="bg1"/>
          </a:solidFill>
        </p:spPr>
        <p:txBody>
          <a:bodyPr wrap="square" rtlCol="0">
            <a:spAutoFit/>
          </a:bodyPr>
          <a:lstStyle/>
          <a:p>
            <a:endParaRPr lang="en-US" dirty="0"/>
          </a:p>
        </p:txBody>
      </p:sp>
      <p:sp>
        <p:nvSpPr>
          <p:cNvPr id="10" name="TextBox 9">
            <a:extLst>
              <a:ext uri="{FF2B5EF4-FFF2-40B4-BE49-F238E27FC236}">
                <a16:creationId xmlns:a16="http://schemas.microsoft.com/office/drawing/2014/main" id="{C287CDE5-AF62-4AAF-BCD8-F787BB243175}"/>
              </a:ext>
            </a:extLst>
          </p:cNvPr>
          <p:cNvSpPr txBox="1"/>
          <p:nvPr/>
        </p:nvSpPr>
        <p:spPr>
          <a:xfrm>
            <a:off x="7430348" y="3531540"/>
            <a:ext cx="3064933" cy="369332"/>
          </a:xfrm>
          <a:prstGeom prst="rect">
            <a:avLst/>
          </a:prstGeom>
          <a:solidFill>
            <a:schemeClr val="bg1"/>
          </a:solidFill>
        </p:spPr>
        <p:txBody>
          <a:bodyPr wrap="square" rtlCol="0">
            <a:spAutoFit/>
          </a:bodyPr>
          <a:lstStyle/>
          <a:p>
            <a:endParaRPr lang="en-US" dirty="0"/>
          </a:p>
        </p:txBody>
      </p:sp>
      <p:pic>
        <p:nvPicPr>
          <p:cNvPr id="26" name="Content Placeholder 25">
            <a:extLst>
              <a:ext uri="{FF2B5EF4-FFF2-40B4-BE49-F238E27FC236}">
                <a16:creationId xmlns:a16="http://schemas.microsoft.com/office/drawing/2014/main" id="{E4227304-882A-4CB8-B0F0-2397C64D8542}"/>
              </a:ext>
            </a:extLst>
          </p:cNvPr>
          <p:cNvPicPr>
            <a:picLocks noGrp="1" noChangeAspect="1"/>
          </p:cNvPicPr>
          <p:nvPr>
            <p:ph sz="half" idx="2"/>
          </p:nvPr>
        </p:nvPicPr>
        <p:blipFill>
          <a:blip r:embed="rId2"/>
          <a:stretch>
            <a:fillRect/>
          </a:stretch>
        </p:blipFill>
        <p:spPr>
          <a:xfrm>
            <a:off x="6849531" y="1976703"/>
            <a:ext cx="4639735" cy="3479006"/>
          </a:xfrm>
        </p:spPr>
      </p:pic>
    </p:spTree>
    <p:extLst>
      <p:ext uri="{BB962C8B-B14F-4D97-AF65-F5344CB8AC3E}">
        <p14:creationId xmlns:p14="http://schemas.microsoft.com/office/powerpoint/2010/main" val="1013940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2CF72-D177-4631-A561-EC7F49CDFBB7}"/>
              </a:ext>
            </a:extLst>
          </p:cNvPr>
          <p:cNvSpPr>
            <a:spLocks noGrp="1"/>
          </p:cNvSpPr>
          <p:nvPr>
            <p:ph type="title"/>
          </p:nvPr>
        </p:nvSpPr>
        <p:spPr/>
        <p:txBody>
          <a:bodyPr/>
          <a:lstStyle/>
          <a:p>
            <a:r>
              <a:rPr lang="en-US" b="1" dirty="0">
                <a:solidFill>
                  <a:srgbClr val="1E00D2"/>
                </a:solidFill>
              </a:rPr>
              <a:t>Why we need global sequence alignment ?</a:t>
            </a:r>
          </a:p>
        </p:txBody>
      </p:sp>
      <p:sp>
        <p:nvSpPr>
          <p:cNvPr id="3" name="Content Placeholder 2">
            <a:extLst>
              <a:ext uri="{FF2B5EF4-FFF2-40B4-BE49-F238E27FC236}">
                <a16:creationId xmlns:a16="http://schemas.microsoft.com/office/drawing/2014/main" id="{77002318-D0C8-4F01-B32F-F0A7152F853C}"/>
              </a:ext>
            </a:extLst>
          </p:cNvPr>
          <p:cNvSpPr>
            <a:spLocks noGrp="1"/>
          </p:cNvSpPr>
          <p:nvPr>
            <p:ph idx="1"/>
          </p:nvPr>
        </p:nvSpPr>
        <p:spPr>
          <a:xfrm>
            <a:off x="1496486" y="2177442"/>
            <a:ext cx="10058400" cy="3522316"/>
          </a:xfrm>
        </p:spPr>
        <p:txBody>
          <a:bodyPr>
            <a:normAutofit/>
          </a:bodyPr>
          <a:lstStyle/>
          <a:p>
            <a:pPr marL="0" indent="0">
              <a:buNone/>
            </a:pPr>
            <a:r>
              <a:rPr lang="en-US" sz="2400" b="1" dirty="0"/>
              <a:t>We need global sequence alignment to understand the functional similarity, structural similarity and evolutionary similarity between two sequences.</a:t>
            </a:r>
          </a:p>
        </p:txBody>
      </p:sp>
      <p:sp>
        <p:nvSpPr>
          <p:cNvPr id="5" name="TextBox 4">
            <a:extLst>
              <a:ext uri="{FF2B5EF4-FFF2-40B4-BE49-F238E27FC236}">
                <a16:creationId xmlns:a16="http://schemas.microsoft.com/office/drawing/2014/main" id="{BA3C0E8A-18E1-48E1-AF56-9B1FAD0FE04B}"/>
              </a:ext>
            </a:extLst>
          </p:cNvPr>
          <p:cNvSpPr txBox="1"/>
          <p:nvPr/>
        </p:nvSpPr>
        <p:spPr>
          <a:xfrm>
            <a:off x="2209798" y="4248757"/>
            <a:ext cx="1837267" cy="1618825"/>
          </a:xfrm>
          <a:prstGeom prst="rect">
            <a:avLst/>
          </a:prstGeom>
          <a:solidFill>
            <a:schemeClr val="accent4">
              <a:lumMod val="75000"/>
            </a:schemeClr>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95115657-70FE-49EB-970D-57E90BA0D5E0}"/>
              </a:ext>
            </a:extLst>
          </p:cNvPr>
          <p:cNvSpPr txBox="1"/>
          <p:nvPr/>
        </p:nvSpPr>
        <p:spPr>
          <a:xfrm>
            <a:off x="5263725" y="4680558"/>
            <a:ext cx="1837267" cy="1187025"/>
          </a:xfrm>
          <a:prstGeom prst="rect">
            <a:avLst/>
          </a:prstGeom>
          <a:solidFill>
            <a:srgbClr val="00B0F0"/>
          </a:solidFill>
        </p:spPr>
        <p:txBody>
          <a:bodyPr wrap="square" rtlCol="0">
            <a:spAutoFit/>
          </a:bodyPr>
          <a:lstStyle/>
          <a:p>
            <a:endParaRPr lang="en-US" dirty="0"/>
          </a:p>
        </p:txBody>
      </p:sp>
      <p:sp>
        <p:nvSpPr>
          <p:cNvPr id="8" name="TextBox 7">
            <a:extLst>
              <a:ext uri="{FF2B5EF4-FFF2-40B4-BE49-F238E27FC236}">
                <a16:creationId xmlns:a16="http://schemas.microsoft.com/office/drawing/2014/main" id="{96252B67-20B1-44E9-B1DE-1DBC61E91009}"/>
              </a:ext>
            </a:extLst>
          </p:cNvPr>
          <p:cNvSpPr txBox="1"/>
          <p:nvPr/>
        </p:nvSpPr>
        <p:spPr>
          <a:xfrm>
            <a:off x="8317652" y="4954691"/>
            <a:ext cx="1774616" cy="914400"/>
          </a:xfrm>
          <a:prstGeom prst="rect">
            <a:avLst/>
          </a:prstGeom>
          <a:solidFill>
            <a:srgbClr val="7030A0"/>
          </a:solidFill>
        </p:spPr>
        <p:txBody>
          <a:bodyPr wrap="square" rtlCol="0">
            <a:spAutoFit/>
          </a:bodyPr>
          <a:lstStyle/>
          <a:p>
            <a:endParaRPr lang="en-US" dirty="0"/>
          </a:p>
        </p:txBody>
      </p:sp>
      <p:sp>
        <p:nvSpPr>
          <p:cNvPr id="9" name="TextBox 8">
            <a:extLst>
              <a:ext uri="{FF2B5EF4-FFF2-40B4-BE49-F238E27FC236}">
                <a16:creationId xmlns:a16="http://schemas.microsoft.com/office/drawing/2014/main" id="{E9104AE6-D261-4864-A6A9-498E2F95883E}"/>
              </a:ext>
            </a:extLst>
          </p:cNvPr>
          <p:cNvSpPr txBox="1"/>
          <p:nvPr/>
        </p:nvSpPr>
        <p:spPr>
          <a:xfrm>
            <a:off x="1905000" y="3848647"/>
            <a:ext cx="2734733" cy="400110"/>
          </a:xfrm>
          <a:prstGeom prst="rect">
            <a:avLst/>
          </a:prstGeom>
          <a:noFill/>
        </p:spPr>
        <p:txBody>
          <a:bodyPr wrap="square" rtlCol="0">
            <a:spAutoFit/>
          </a:bodyPr>
          <a:lstStyle/>
          <a:p>
            <a:r>
              <a:rPr lang="en-US" sz="2000" b="1" dirty="0"/>
              <a:t>Functional Relationship</a:t>
            </a:r>
          </a:p>
        </p:txBody>
      </p:sp>
      <p:sp>
        <p:nvSpPr>
          <p:cNvPr id="10" name="TextBox 9">
            <a:extLst>
              <a:ext uri="{FF2B5EF4-FFF2-40B4-BE49-F238E27FC236}">
                <a16:creationId xmlns:a16="http://schemas.microsoft.com/office/drawing/2014/main" id="{6C600BF1-5BC5-4C99-AD2A-E62CFEE60DFA}"/>
              </a:ext>
            </a:extLst>
          </p:cNvPr>
          <p:cNvSpPr txBox="1"/>
          <p:nvPr/>
        </p:nvSpPr>
        <p:spPr>
          <a:xfrm>
            <a:off x="4895004" y="4280448"/>
            <a:ext cx="2647105" cy="400110"/>
          </a:xfrm>
          <a:prstGeom prst="rect">
            <a:avLst/>
          </a:prstGeom>
          <a:noFill/>
        </p:spPr>
        <p:txBody>
          <a:bodyPr wrap="square" rtlCol="0">
            <a:spAutoFit/>
          </a:bodyPr>
          <a:lstStyle/>
          <a:p>
            <a:r>
              <a:rPr lang="en-US" sz="2000" b="1" dirty="0"/>
              <a:t>Structural Relationship</a:t>
            </a:r>
          </a:p>
        </p:txBody>
      </p:sp>
      <p:sp>
        <p:nvSpPr>
          <p:cNvPr id="11" name="TextBox 10">
            <a:extLst>
              <a:ext uri="{FF2B5EF4-FFF2-40B4-BE49-F238E27FC236}">
                <a16:creationId xmlns:a16="http://schemas.microsoft.com/office/drawing/2014/main" id="{9D4A54C3-BBC6-4CF7-8A77-ED0620F040CD}"/>
              </a:ext>
            </a:extLst>
          </p:cNvPr>
          <p:cNvSpPr txBox="1"/>
          <p:nvPr/>
        </p:nvSpPr>
        <p:spPr>
          <a:xfrm>
            <a:off x="7910830" y="4554581"/>
            <a:ext cx="2784684" cy="400110"/>
          </a:xfrm>
          <a:prstGeom prst="rect">
            <a:avLst/>
          </a:prstGeom>
          <a:noFill/>
        </p:spPr>
        <p:txBody>
          <a:bodyPr wrap="square" rtlCol="0">
            <a:spAutoFit/>
          </a:bodyPr>
          <a:lstStyle/>
          <a:p>
            <a:r>
              <a:rPr lang="en-US" sz="2000" b="1" dirty="0"/>
              <a:t>Evolutionary Relationship</a:t>
            </a:r>
          </a:p>
        </p:txBody>
      </p:sp>
    </p:spTree>
    <p:extLst>
      <p:ext uri="{BB962C8B-B14F-4D97-AF65-F5344CB8AC3E}">
        <p14:creationId xmlns:p14="http://schemas.microsoft.com/office/powerpoint/2010/main" val="3501660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68302-9F2C-40C9-96E2-860AC2126451}"/>
              </a:ext>
            </a:extLst>
          </p:cNvPr>
          <p:cNvSpPr>
            <a:spLocks noGrp="1"/>
          </p:cNvSpPr>
          <p:nvPr>
            <p:ph type="title"/>
          </p:nvPr>
        </p:nvSpPr>
        <p:spPr/>
        <p:txBody>
          <a:bodyPr/>
          <a:lstStyle/>
          <a:p>
            <a:pPr algn="ctr"/>
            <a:r>
              <a:rPr lang="en-SG" b="1" dirty="0">
                <a:solidFill>
                  <a:srgbClr val="1E00D2"/>
                </a:solidFill>
              </a:rPr>
              <a:t>Benefits of Global Sequence Alignment</a:t>
            </a:r>
          </a:p>
        </p:txBody>
      </p:sp>
      <p:sp>
        <p:nvSpPr>
          <p:cNvPr id="4" name="TextBox 3">
            <a:extLst>
              <a:ext uri="{FF2B5EF4-FFF2-40B4-BE49-F238E27FC236}">
                <a16:creationId xmlns:a16="http://schemas.microsoft.com/office/drawing/2014/main" id="{2FE652CF-D483-4A22-9851-BC9AA39F3423}"/>
              </a:ext>
            </a:extLst>
          </p:cNvPr>
          <p:cNvSpPr txBox="1"/>
          <p:nvPr/>
        </p:nvSpPr>
        <p:spPr>
          <a:xfrm>
            <a:off x="1075765" y="2218765"/>
            <a:ext cx="9726706" cy="2554545"/>
          </a:xfrm>
          <a:prstGeom prst="rect">
            <a:avLst/>
          </a:prstGeom>
          <a:noFill/>
        </p:spPr>
        <p:txBody>
          <a:bodyPr wrap="square" rtlCol="0">
            <a:spAutoFit/>
          </a:bodyPr>
          <a:lstStyle/>
          <a:p>
            <a:pPr marL="285750" indent="-285750">
              <a:buFont typeface="Wingdings" panose="05000000000000000000" pitchFamily="2" charset="2"/>
              <a:buChar char="§"/>
            </a:pPr>
            <a:r>
              <a:rPr lang="en-SG" sz="3200" b="1" dirty="0"/>
              <a:t>Tries to align entire sequence</a:t>
            </a:r>
          </a:p>
          <a:p>
            <a:pPr marL="285750" indent="-285750">
              <a:buFont typeface="Wingdings" panose="05000000000000000000" pitchFamily="2" charset="2"/>
              <a:buChar char="§"/>
            </a:pPr>
            <a:r>
              <a:rPr lang="en-SG" sz="3200" b="1" dirty="0"/>
              <a:t>Align all letters from query and target</a:t>
            </a:r>
          </a:p>
          <a:p>
            <a:pPr marL="285750" indent="-285750">
              <a:buFont typeface="Wingdings" panose="05000000000000000000" pitchFamily="2" charset="2"/>
              <a:buChar char="§"/>
            </a:pPr>
            <a:r>
              <a:rPr lang="en-SG" sz="3200" b="1" dirty="0"/>
              <a:t>Suitable for closely related sequences</a:t>
            </a:r>
          </a:p>
          <a:p>
            <a:pPr marL="285750" indent="-285750">
              <a:buFont typeface="Wingdings" panose="05000000000000000000" pitchFamily="2" charset="2"/>
              <a:buChar char="§"/>
            </a:pPr>
            <a:r>
              <a:rPr lang="en-SG" sz="3200" b="1" dirty="0"/>
              <a:t>A general Global Alignment Method is “NEEDLEMAN-WUNSCH”.</a:t>
            </a:r>
          </a:p>
        </p:txBody>
      </p:sp>
    </p:spTree>
    <p:extLst>
      <p:ext uri="{BB962C8B-B14F-4D97-AF65-F5344CB8AC3E}">
        <p14:creationId xmlns:p14="http://schemas.microsoft.com/office/powerpoint/2010/main" val="678034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C7DBE-D65C-40A6-8440-3B875F85F9F3}"/>
              </a:ext>
            </a:extLst>
          </p:cNvPr>
          <p:cNvSpPr>
            <a:spLocks noGrp="1"/>
          </p:cNvSpPr>
          <p:nvPr>
            <p:ph type="title"/>
          </p:nvPr>
        </p:nvSpPr>
        <p:spPr>
          <a:xfrm>
            <a:off x="1096963" y="670143"/>
            <a:ext cx="10058400" cy="1450757"/>
          </a:xfrm>
        </p:spPr>
        <p:txBody>
          <a:bodyPr anchor="ctr"/>
          <a:lstStyle/>
          <a:p>
            <a:pPr algn="ctr"/>
            <a:r>
              <a:rPr lang="en-SG" b="1" dirty="0">
                <a:solidFill>
                  <a:srgbClr val="1E00D2"/>
                </a:solidFill>
              </a:rPr>
              <a:t>Global Sequence Alignment</a:t>
            </a:r>
          </a:p>
        </p:txBody>
      </p:sp>
      <p:graphicFrame>
        <p:nvGraphicFramePr>
          <p:cNvPr id="4" name="Table 4">
            <a:extLst>
              <a:ext uri="{FF2B5EF4-FFF2-40B4-BE49-F238E27FC236}">
                <a16:creationId xmlns:a16="http://schemas.microsoft.com/office/drawing/2014/main" id="{E0A430CD-E7AC-4F61-A94C-86125FD774A2}"/>
              </a:ext>
            </a:extLst>
          </p:cNvPr>
          <p:cNvGraphicFramePr>
            <a:graphicFrameLocks noGrp="1"/>
          </p:cNvGraphicFramePr>
          <p:nvPr>
            <p:ph sz="half" idx="1"/>
            <p:extLst>
              <p:ext uri="{D42A27DB-BD31-4B8C-83A1-F6EECF244321}">
                <p14:modId xmlns:p14="http://schemas.microsoft.com/office/powerpoint/2010/main" val="204326702"/>
              </p:ext>
            </p:extLst>
          </p:nvPr>
        </p:nvGraphicFramePr>
        <p:xfrm>
          <a:off x="1096963" y="2120900"/>
          <a:ext cx="4640256" cy="2921002"/>
        </p:xfrm>
        <a:graphic>
          <a:graphicData uri="http://schemas.openxmlformats.org/drawingml/2006/table">
            <a:tbl>
              <a:tblPr firstRow="1" bandRow="1">
                <a:tableStyleId>{5C22544A-7EE6-4342-B048-85BDC9FD1C3A}</a:tableStyleId>
              </a:tblPr>
              <a:tblGrid>
                <a:gridCol w="580032">
                  <a:extLst>
                    <a:ext uri="{9D8B030D-6E8A-4147-A177-3AD203B41FA5}">
                      <a16:colId xmlns:a16="http://schemas.microsoft.com/office/drawing/2014/main" val="1109086376"/>
                    </a:ext>
                  </a:extLst>
                </a:gridCol>
                <a:gridCol w="580032">
                  <a:extLst>
                    <a:ext uri="{9D8B030D-6E8A-4147-A177-3AD203B41FA5}">
                      <a16:colId xmlns:a16="http://schemas.microsoft.com/office/drawing/2014/main" val="3003337155"/>
                    </a:ext>
                  </a:extLst>
                </a:gridCol>
                <a:gridCol w="580032">
                  <a:extLst>
                    <a:ext uri="{9D8B030D-6E8A-4147-A177-3AD203B41FA5}">
                      <a16:colId xmlns:a16="http://schemas.microsoft.com/office/drawing/2014/main" val="595205643"/>
                    </a:ext>
                  </a:extLst>
                </a:gridCol>
                <a:gridCol w="580032">
                  <a:extLst>
                    <a:ext uri="{9D8B030D-6E8A-4147-A177-3AD203B41FA5}">
                      <a16:colId xmlns:a16="http://schemas.microsoft.com/office/drawing/2014/main" val="1797322905"/>
                    </a:ext>
                  </a:extLst>
                </a:gridCol>
                <a:gridCol w="580032">
                  <a:extLst>
                    <a:ext uri="{9D8B030D-6E8A-4147-A177-3AD203B41FA5}">
                      <a16:colId xmlns:a16="http://schemas.microsoft.com/office/drawing/2014/main" val="1749347696"/>
                    </a:ext>
                  </a:extLst>
                </a:gridCol>
                <a:gridCol w="580032">
                  <a:extLst>
                    <a:ext uri="{9D8B030D-6E8A-4147-A177-3AD203B41FA5}">
                      <a16:colId xmlns:a16="http://schemas.microsoft.com/office/drawing/2014/main" val="2673791538"/>
                    </a:ext>
                  </a:extLst>
                </a:gridCol>
                <a:gridCol w="580032">
                  <a:extLst>
                    <a:ext uri="{9D8B030D-6E8A-4147-A177-3AD203B41FA5}">
                      <a16:colId xmlns:a16="http://schemas.microsoft.com/office/drawing/2014/main" val="2523505204"/>
                    </a:ext>
                  </a:extLst>
                </a:gridCol>
                <a:gridCol w="580032">
                  <a:extLst>
                    <a:ext uri="{9D8B030D-6E8A-4147-A177-3AD203B41FA5}">
                      <a16:colId xmlns:a16="http://schemas.microsoft.com/office/drawing/2014/main" val="1696466450"/>
                    </a:ext>
                  </a:extLst>
                </a:gridCol>
              </a:tblGrid>
              <a:tr h="417286">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SG"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extLst>
                  <a:ext uri="{0D108BD9-81ED-4DB2-BD59-A6C34878D82A}">
                    <a16:rowId xmlns:a16="http://schemas.microsoft.com/office/drawing/2014/main" val="3274616571"/>
                  </a:ext>
                </a:extLst>
              </a:tr>
              <a:tr h="417286">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SG"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1880704"/>
                  </a:ext>
                </a:extLst>
              </a:tr>
              <a:tr h="417286">
                <a:tc>
                  <a:txBody>
                    <a:bodyPr/>
                    <a:lstStyle/>
                    <a:p>
                      <a:pPr algn="ctr"/>
                      <a:r>
                        <a:rPr lang="en-SG"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34134963"/>
                  </a:ext>
                </a:extLst>
              </a:tr>
              <a:tr h="417286">
                <a:tc>
                  <a:txBody>
                    <a:bodyPr/>
                    <a:lstStyle/>
                    <a:p>
                      <a:pPr algn="ctr"/>
                      <a:r>
                        <a:rPr lang="en-SG"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59862122"/>
                  </a:ext>
                </a:extLst>
              </a:tr>
              <a:tr h="417286">
                <a:tc>
                  <a:txBody>
                    <a:bodyPr/>
                    <a:lstStyle/>
                    <a:p>
                      <a:pPr algn="ctr"/>
                      <a:r>
                        <a:rPr lang="en-SG" b="1"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85684176"/>
                  </a:ext>
                </a:extLst>
              </a:tr>
              <a:tr h="417286">
                <a:tc>
                  <a:txBody>
                    <a:bodyPr/>
                    <a:lstStyle/>
                    <a:p>
                      <a:pPr algn="ctr"/>
                      <a:r>
                        <a:rPr lang="en-SG"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17685540"/>
                  </a:ext>
                </a:extLst>
              </a:tr>
              <a:tr h="417286">
                <a:tc>
                  <a:txBody>
                    <a:bodyPr/>
                    <a:lstStyle/>
                    <a:p>
                      <a:pPr algn="ctr"/>
                      <a:r>
                        <a:rPr lang="en-SG" b="1"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86549070"/>
                  </a:ext>
                </a:extLst>
              </a:tr>
            </a:tbl>
          </a:graphicData>
        </a:graphic>
      </p:graphicFrame>
      <p:sp>
        <p:nvSpPr>
          <p:cNvPr id="5" name="Content Placeholder 4">
            <a:extLst>
              <a:ext uri="{FF2B5EF4-FFF2-40B4-BE49-F238E27FC236}">
                <a16:creationId xmlns:a16="http://schemas.microsoft.com/office/drawing/2014/main" id="{F9E5406A-7282-4C08-A59C-FDA90673DBF9}"/>
              </a:ext>
            </a:extLst>
          </p:cNvPr>
          <p:cNvSpPr>
            <a:spLocks noGrp="1"/>
          </p:cNvSpPr>
          <p:nvPr>
            <p:ph sz="half" idx="2"/>
          </p:nvPr>
        </p:nvSpPr>
        <p:spPr/>
        <p:txBody>
          <a:bodyPr/>
          <a:lstStyle/>
          <a:p>
            <a:r>
              <a:rPr lang="en-US" b="1" dirty="0"/>
              <a:t> Rewards and Penalties</a:t>
            </a:r>
          </a:p>
          <a:p>
            <a:r>
              <a:rPr lang="en-US" b="1" dirty="0"/>
              <a:t>Match     : 1  </a:t>
            </a:r>
          </a:p>
          <a:p>
            <a:r>
              <a:rPr lang="en-US" b="1" dirty="0"/>
              <a:t>Mismatch : -1</a:t>
            </a:r>
          </a:p>
          <a:p>
            <a:r>
              <a:rPr lang="en-US" b="1" dirty="0"/>
              <a:t>Gap         : -2</a:t>
            </a:r>
          </a:p>
          <a:p>
            <a:r>
              <a:rPr lang="en-US" b="1" dirty="0"/>
              <a:t>                   Sequences</a:t>
            </a:r>
          </a:p>
          <a:p>
            <a:r>
              <a:rPr lang="en-US" b="1" dirty="0"/>
              <a:t>Seq1 = CCGTCG</a:t>
            </a:r>
          </a:p>
          <a:p>
            <a:r>
              <a:rPr lang="en-US" b="1" dirty="0"/>
              <a:t>Seq2 = CCGCG</a:t>
            </a:r>
            <a:endParaRPr lang="en-SG" dirty="0"/>
          </a:p>
        </p:txBody>
      </p:sp>
      <p:sp>
        <p:nvSpPr>
          <p:cNvPr id="6" name="Rectangle 5">
            <a:extLst>
              <a:ext uri="{FF2B5EF4-FFF2-40B4-BE49-F238E27FC236}">
                <a16:creationId xmlns:a16="http://schemas.microsoft.com/office/drawing/2014/main" id="{1CF463CA-AC1A-47FF-BD36-129B6081BAE8}"/>
              </a:ext>
            </a:extLst>
          </p:cNvPr>
          <p:cNvSpPr/>
          <p:nvPr/>
        </p:nvSpPr>
        <p:spPr>
          <a:xfrm>
            <a:off x="8471646" y="2552699"/>
            <a:ext cx="591478" cy="43030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1FF6998A-1C09-4C0E-AEB1-22A9E0BC18C0}"/>
              </a:ext>
            </a:extLst>
          </p:cNvPr>
          <p:cNvSpPr/>
          <p:nvPr/>
        </p:nvSpPr>
        <p:spPr>
          <a:xfrm>
            <a:off x="8471646" y="3151095"/>
            <a:ext cx="591478" cy="430306"/>
          </a:xfrm>
          <a:prstGeom prst="rect">
            <a:avLst/>
          </a:prstGeom>
          <a:solidFill>
            <a:srgbClr val="FF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EAEC6D12-A02F-492E-88E1-F574A9029602}"/>
              </a:ext>
            </a:extLst>
          </p:cNvPr>
          <p:cNvSpPr/>
          <p:nvPr/>
        </p:nvSpPr>
        <p:spPr>
          <a:xfrm>
            <a:off x="8471646" y="3729321"/>
            <a:ext cx="591478" cy="430306"/>
          </a:xfrm>
          <a:prstGeom prst="rect">
            <a:avLst/>
          </a:prstGeom>
          <a:solidFill>
            <a:srgbClr val="FA766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273156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C7DBE-D65C-40A6-8440-3B875F85F9F3}"/>
              </a:ext>
            </a:extLst>
          </p:cNvPr>
          <p:cNvSpPr>
            <a:spLocks noGrp="1"/>
          </p:cNvSpPr>
          <p:nvPr>
            <p:ph type="title"/>
          </p:nvPr>
        </p:nvSpPr>
        <p:spPr>
          <a:xfrm>
            <a:off x="1097280" y="670143"/>
            <a:ext cx="10058400" cy="1450757"/>
          </a:xfrm>
        </p:spPr>
        <p:txBody>
          <a:bodyPr anchor="ctr"/>
          <a:lstStyle/>
          <a:p>
            <a:pPr algn="ctr"/>
            <a:r>
              <a:rPr lang="en-SG" b="1" dirty="0">
                <a:solidFill>
                  <a:srgbClr val="1E00D2"/>
                </a:solidFill>
              </a:rPr>
              <a:t>Global Sequence Alignment</a:t>
            </a:r>
          </a:p>
        </p:txBody>
      </p:sp>
      <p:graphicFrame>
        <p:nvGraphicFramePr>
          <p:cNvPr id="4" name="Table 4">
            <a:extLst>
              <a:ext uri="{FF2B5EF4-FFF2-40B4-BE49-F238E27FC236}">
                <a16:creationId xmlns:a16="http://schemas.microsoft.com/office/drawing/2014/main" id="{E0A430CD-E7AC-4F61-A94C-86125FD774A2}"/>
              </a:ext>
            </a:extLst>
          </p:cNvPr>
          <p:cNvGraphicFramePr>
            <a:graphicFrameLocks noGrp="1"/>
          </p:cNvGraphicFramePr>
          <p:nvPr>
            <p:ph sz="half" idx="1"/>
            <p:extLst>
              <p:ext uri="{D42A27DB-BD31-4B8C-83A1-F6EECF244321}">
                <p14:modId xmlns:p14="http://schemas.microsoft.com/office/powerpoint/2010/main" val="2221996210"/>
              </p:ext>
            </p:extLst>
          </p:nvPr>
        </p:nvGraphicFramePr>
        <p:xfrm>
          <a:off x="1096963" y="2120900"/>
          <a:ext cx="4640256" cy="2921002"/>
        </p:xfrm>
        <a:graphic>
          <a:graphicData uri="http://schemas.openxmlformats.org/drawingml/2006/table">
            <a:tbl>
              <a:tblPr firstRow="1" bandRow="1">
                <a:tableStyleId>{5C22544A-7EE6-4342-B048-85BDC9FD1C3A}</a:tableStyleId>
              </a:tblPr>
              <a:tblGrid>
                <a:gridCol w="580032">
                  <a:extLst>
                    <a:ext uri="{9D8B030D-6E8A-4147-A177-3AD203B41FA5}">
                      <a16:colId xmlns:a16="http://schemas.microsoft.com/office/drawing/2014/main" val="1109086376"/>
                    </a:ext>
                  </a:extLst>
                </a:gridCol>
                <a:gridCol w="580032">
                  <a:extLst>
                    <a:ext uri="{9D8B030D-6E8A-4147-A177-3AD203B41FA5}">
                      <a16:colId xmlns:a16="http://schemas.microsoft.com/office/drawing/2014/main" val="3003337155"/>
                    </a:ext>
                  </a:extLst>
                </a:gridCol>
                <a:gridCol w="580032">
                  <a:extLst>
                    <a:ext uri="{9D8B030D-6E8A-4147-A177-3AD203B41FA5}">
                      <a16:colId xmlns:a16="http://schemas.microsoft.com/office/drawing/2014/main" val="595205643"/>
                    </a:ext>
                  </a:extLst>
                </a:gridCol>
                <a:gridCol w="580032">
                  <a:extLst>
                    <a:ext uri="{9D8B030D-6E8A-4147-A177-3AD203B41FA5}">
                      <a16:colId xmlns:a16="http://schemas.microsoft.com/office/drawing/2014/main" val="1797322905"/>
                    </a:ext>
                  </a:extLst>
                </a:gridCol>
                <a:gridCol w="580032">
                  <a:extLst>
                    <a:ext uri="{9D8B030D-6E8A-4147-A177-3AD203B41FA5}">
                      <a16:colId xmlns:a16="http://schemas.microsoft.com/office/drawing/2014/main" val="1749347696"/>
                    </a:ext>
                  </a:extLst>
                </a:gridCol>
                <a:gridCol w="580032">
                  <a:extLst>
                    <a:ext uri="{9D8B030D-6E8A-4147-A177-3AD203B41FA5}">
                      <a16:colId xmlns:a16="http://schemas.microsoft.com/office/drawing/2014/main" val="2673791538"/>
                    </a:ext>
                  </a:extLst>
                </a:gridCol>
                <a:gridCol w="580032">
                  <a:extLst>
                    <a:ext uri="{9D8B030D-6E8A-4147-A177-3AD203B41FA5}">
                      <a16:colId xmlns:a16="http://schemas.microsoft.com/office/drawing/2014/main" val="2523505204"/>
                    </a:ext>
                  </a:extLst>
                </a:gridCol>
                <a:gridCol w="580032">
                  <a:extLst>
                    <a:ext uri="{9D8B030D-6E8A-4147-A177-3AD203B41FA5}">
                      <a16:colId xmlns:a16="http://schemas.microsoft.com/office/drawing/2014/main" val="1696466450"/>
                    </a:ext>
                  </a:extLst>
                </a:gridCol>
              </a:tblGrid>
              <a:tr h="417286">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SG"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extLst>
                  <a:ext uri="{0D108BD9-81ED-4DB2-BD59-A6C34878D82A}">
                    <a16:rowId xmlns:a16="http://schemas.microsoft.com/office/drawing/2014/main" val="3274616571"/>
                  </a:ext>
                </a:extLst>
              </a:tr>
              <a:tr h="417286">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SG"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SG"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1880704"/>
                  </a:ext>
                </a:extLst>
              </a:tr>
              <a:tr h="417286">
                <a:tc>
                  <a:txBody>
                    <a:bodyPr/>
                    <a:lstStyle/>
                    <a:p>
                      <a:pPr algn="ctr"/>
                      <a:r>
                        <a:rPr lang="en-SG"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34134963"/>
                  </a:ext>
                </a:extLst>
              </a:tr>
              <a:tr h="417286">
                <a:tc>
                  <a:txBody>
                    <a:bodyPr/>
                    <a:lstStyle/>
                    <a:p>
                      <a:pPr algn="ctr"/>
                      <a:r>
                        <a:rPr lang="en-SG"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59862122"/>
                  </a:ext>
                </a:extLst>
              </a:tr>
              <a:tr h="417286">
                <a:tc>
                  <a:txBody>
                    <a:bodyPr/>
                    <a:lstStyle/>
                    <a:p>
                      <a:pPr algn="ctr"/>
                      <a:r>
                        <a:rPr lang="en-SG" b="1"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85684176"/>
                  </a:ext>
                </a:extLst>
              </a:tr>
              <a:tr h="417286">
                <a:tc>
                  <a:txBody>
                    <a:bodyPr/>
                    <a:lstStyle/>
                    <a:p>
                      <a:pPr algn="ctr"/>
                      <a:r>
                        <a:rPr lang="en-SG"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17685540"/>
                  </a:ext>
                </a:extLst>
              </a:tr>
              <a:tr h="417286">
                <a:tc>
                  <a:txBody>
                    <a:bodyPr/>
                    <a:lstStyle/>
                    <a:p>
                      <a:pPr algn="ctr"/>
                      <a:r>
                        <a:rPr lang="en-SG" b="1"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86549070"/>
                  </a:ext>
                </a:extLst>
              </a:tr>
            </a:tbl>
          </a:graphicData>
        </a:graphic>
      </p:graphicFrame>
      <p:sp>
        <p:nvSpPr>
          <p:cNvPr id="5" name="Content Placeholder 4">
            <a:extLst>
              <a:ext uri="{FF2B5EF4-FFF2-40B4-BE49-F238E27FC236}">
                <a16:creationId xmlns:a16="http://schemas.microsoft.com/office/drawing/2014/main" id="{F9E5406A-7282-4C08-A59C-FDA90673DBF9}"/>
              </a:ext>
            </a:extLst>
          </p:cNvPr>
          <p:cNvSpPr>
            <a:spLocks noGrp="1"/>
          </p:cNvSpPr>
          <p:nvPr>
            <p:ph sz="half" idx="2"/>
          </p:nvPr>
        </p:nvSpPr>
        <p:spPr/>
        <p:txBody>
          <a:bodyPr/>
          <a:lstStyle/>
          <a:p>
            <a:r>
              <a:rPr lang="en-US" b="1" dirty="0"/>
              <a:t> Rewards and Penalties</a:t>
            </a:r>
          </a:p>
          <a:p>
            <a:r>
              <a:rPr lang="en-US" b="1" dirty="0"/>
              <a:t>Match     : 1  </a:t>
            </a:r>
          </a:p>
          <a:p>
            <a:r>
              <a:rPr lang="en-US" b="1" dirty="0"/>
              <a:t>Mismatch : -1</a:t>
            </a:r>
          </a:p>
          <a:p>
            <a:r>
              <a:rPr lang="en-US" b="1" dirty="0"/>
              <a:t>Gap         : -2</a:t>
            </a:r>
          </a:p>
          <a:p>
            <a:r>
              <a:rPr lang="en-US" b="1" dirty="0"/>
              <a:t>                   Sequences</a:t>
            </a:r>
          </a:p>
          <a:p>
            <a:r>
              <a:rPr lang="en-US" b="1" dirty="0"/>
              <a:t>Seq1 = CCGTCG</a:t>
            </a:r>
          </a:p>
          <a:p>
            <a:r>
              <a:rPr lang="en-US" b="1" dirty="0"/>
              <a:t>Seq2 = CCGCG</a:t>
            </a:r>
            <a:endParaRPr lang="en-SG" dirty="0"/>
          </a:p>
        </p:txBody>
      </p:sp>
      <p:sp>
        <p:nvSpPr>
          <p:cNvPr id="6" name="Rectangle 5">
            <a:extLst>
              <a:ext uri="{FF2B5EF4-FFF2-40B4-BE49-F238E27FC236}">
                <a16:creationId xmlns:a16="http://schemas.microsoft.com/office/drawing/2014/main" id="{1CF463CA-AC1A-47FF-BD36-129B6081BAE8}"/>
              </a:ext>
            </a:extLst>
          </p:cNvPr>
          <p:cNvSpPr/>
          <p:nvPr/>
        </p:nvSpPr>
        <p:spPr>
          <a:xfrm>
            <a:off x="8471646" y="2552699"/>
            <a:ext cx="591478" cy="43030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1FF6998A-1C09-4C0E-AEB1-22A9E0BC18C0}"/>
              </a:ext>
            </a:extLst>
          </p:cNvPr>
          <p:cNvSpPr/>
          <p:nvPr/>
        </p:nvSpPr>
        <p:spPr>
          <a:xfrm>
            <a:off x="8471646" y="3151095"/>
            <a:ext cx="591478" cy="430306"/>
          </a:xfrm>
          <a:prstGeom prst="rect">
            <a:avLst/>
          </a:prstGeom>
          <a:solidFill>
            <a:srgbClr val="FF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EAEC6D12-A02F-492E-88E1-F574A9029602}"/>
              </a:ext>
            </a:extLst>
          </p:cNvPr>
          <p:cNvSpPr/>
          <p:nvPr/>
        </p:nvSpPr>
        <p:spPr>
          <a:xfrm>
            <a:off x="8471646" y="3729321"/>
            <a:ext cx="591478" cy="430306"/>
          </a:xfrm>
          <a:prstGeom prst="rect">
            <a:avLst/>
          </a:prstGeom>
          <a:solidFill>
            <a:srgbClr val="FA766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546216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C7DBE-D65C-40A6-8440-3B875F85F9F3}"/>
              </a:ext>
            </a:extLst>
          </p:cNvPr>
          <p:cNvSpPr>
            <a:spLocks noGrp="1"/>
          </p:cNvSpPr>
          <p:nvPr>
            <p:ph type="title"/>
          </p:nvPr>
        </p:nvSpPr>
        <p:spPr>
          <a:xfrm>
            <a:off x="1066800" y="684556"/>
            <a:ext cx="10058400" cy="1450757"/>
          </a:xfrm>
        </p:spPr>
        <p:txBody>
          <a:bodyPr anchor="ctr"/>
          <a:lstStyle/>
          <a:p>
            <a:pPr algn="ctr"/>
            <a:r>
              <a:rPr lang="en-SG" b="1" dirty="0">
                <a:solidFill>
                  <a:srgbClr val="1E00D2"/>
                </a:solidFill>
              </a:rPr>
              <a:t>Global Sequence Alignment</a:t>
            </a:r>
          </a:p>
        </p:txBody>
      </p:sp>
      <p:graphicFrame>
        <p:nvGraphicFramePr>
          <p:cNvPr id="4" name="Table 4">
            <a:extLst>
              <a:ext uri="{FF2B5EF4-FFF2-40B4-BE49-F238E27FC236}">
                <a16:creationId xmlns:a16="http://schemas.microsoft.com/office/drawing/2014/main" id="{E0A430CD-E7AC-4F61-A94C-86125FD774A2}"/>
              </a:ext>
            </a:extLst>
          </p:cNvPr>
          <p:cNvGraphicFramePr>
            <a:graphicFrameLocks noGrp="1"/>
          </p:cNvGraphicFramePr>
          <p:nvPr>
            <p:ph sz="half" idx="1"/>
            <p:extLst>
              <p:ext uri="{D42A27DB-BD31-4B8C-83A1-F6EECF244321}">
                <p14:modId xmlns:p14="http://schemas.microsoft.com/office/powerpoint/2010/main" val="3417384897"/>
              </p:ext>
            </p:extLst>
          </p:nvPr>
        </p:nvGraphicFramePr>
        <p:xfrm>
          <a:off x="1096963" y="2120900"/>
          <a:ext cx="5106613" cy="2921002"/>
        </p:xfrm>
        <a:graphic>
          <a:graphicData uri="http://schemas.openxmlformats.org/drawingml/2006/table">
            <a:tbl>
              <a:tblPr firstRow="1" bandRow="1">
                <a:tableStyleId>{5C22544A-7EE6-4342-B048-85BDC9FD1C3A}</a:tableStyleId>
              </a:tblPr>
              <a:tblGrid>
                <a:gridCol w="580032">
                  <a:extLst>
                    <a:ext uri="{9D8B030D-6E8A-4147-A177-3AD203B41FA5}">
                      <a16:colId xmlns:a16="http://schemas.microsoft.com/office/drawing/2014/main" val="1109086376"/>
                    </a:ext>
                  </a:extLst>
                </a:gridCol>
                <a:gridCol w="580032">
                  <a:extLst>
                    <a:ext uri="{9D8B030D-6E8A-4147-A177-3AD203B41FA5}">
                      <a16:colId xmlns:a16="http://schemas.microsoft.com/office/drawing/2014/main" val="3003337155"/>
                    </a:ext>
                  </a:extLst>
                </a:gridCol>
                <a:gridCol w="934408">
                  <a:extLst>
                    <a:ext uri="{9D8B030D-6E8A-4147-A177-3AD203B41FA5}">
                      <a16:colId xmlns:a16="http://schemas.microsoft.com/office/drawing/2014/main" val="595205643"/>
                    </a:ext>
                  </a:extLst>
                </a:gridCol>
                <a:gridCol w="510989">
                  <a:extLst>
                    <a:ext uri="{9D8B030D-6E8A-4147-A177-3AD203B41FA5}">
                      <a16:colId xmlns:a16="http://schemas.microsoft.com/office/drawing/2014/main" val="1797322905"/>
                    </a:ext>
                  </a:extLst>
                </a:gridCol>
                <a:gridCol w="591670">
                  <a:extLst>
                    <a:ext uri="{9D8B030D-6E8A-4147-A177-3AD203B41FA5}">
                      <a16:colId xmlns:a16="http://schemas.microsoft.com/office/drawing/2014/main" val="1749347696"/>
                    </a:ext>
                  </a:extLst>
                </a:gridCol>
                <a:gridCol w="546847">
                  <a:extLst>
                    <a:ext uri="{9D8B030D-6E8A-4147-A177-3AD203B41FA5}">
                      <a16:colId xmlns:a16="http://schemas.microsoft.com/office/drawing/2014/main" val="2673791538"/>
                    </a:ext>
                  </a:extLst>
                </a:gridCol>
                <a:gridCol w="600635">
                  <a:extLst>
                    <a:ext uri="{9D8B030D-6E8A-4147-A177-3AD203B41FA5}">
                      <a16:colId xmlns:a16="http://schemas.microsoft.com/office/drawing/2014/main" val="2523505204"/>
                    </a:ext>
                  </a:extLst>
                </a:gridCol>
                <a:gridCol w="762000">
                  <a:extLst>
                    <a:ext uri="{9D8B030D-6E8A-4147-A177-3AD203B41FA5}">
                      <a16:colId xmlns:a16="http://schemas.microsoft.com/office/drawing/2014/main" val="1696466450"/>
                    </a:ext>
                  </a:extLst>
                </a:gridCol>
              </a:tblGrid>
              <a:tr h="417286">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SG"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EBA43"/>
                    </a:solidFill>
                  </a:tcPr>
                </a:tc>
                <a:tc>
                  <a:txBody>
                    <a:bodyPr/>
                    <a:lstStyle/>
                    <a:p>
                      <a:pPr algn="ctr"/>
                      <a:r>
                        <a:rPr lang="en-SG"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dirty="0">
                          <a:solidFill>
                            <a:schemeClr val="tx1"/>
                          </a:solidFill>
                        </a:rPr>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extLst>
                  <a:ext uri="{0D108BD9-81ED-4DB2-BD59-A6C34878D82A}">
                    <a16:rowId xmlns:a16="http://schemas.microsoft.com/office/drawing/2014/main" val="3274616571"/>
                  </a:ext>
                </a:extLst>
              </a:tr>
              <a:tr h="417286">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SG" b="1"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SG"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SG" b="1"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1880704"/>
                  </a:ext>
                </a:extLst>
              </a:tr>
              <a:tr h="417286">
                <a:tc>
                  <a:txBody>
                    <a:bodyPr/>
                    <a:lstStyle/>
                    <a:p>
                      <a:pPr algn="ctr"/>
                      <a:r>
                        <a:rPr lang="en-SG"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2EBA43"/>
                    </a:solidFill>
                  </a:tcPr>
                </a:tc>
                <a:tc>
                  <a:txBody>
                    <a:bodyPr/>
                    <a:lstStyle/>
                    <a:p>
                      <a:pPr algn="ctr"/>
                      <a:r>
                        <a:rPr lang="en-SG"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pPr algn="ctr"/>
                      <a:r>
                        <a:rPr lang="en-SG" b="1" dirty="0">
                          <a:solidFill>
                            <a:srgbClr val="FF0000"/>
                          </a:solidFill>
                        </a:rPr>
                        <a:t>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34134963"/>
                  </a:ext>
                </a:extLst>
              </a:tr>
              <a:tr h="417286">
                <a:tc>
                  <a:txBody>
                    <a:bodyPr/>
                    <a:lstStyle/>
                    <a:p>
                      <a:pPr algn="ctr"/>
                      <a:r>
                        <a:rPr lang="en-SG"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59862122"/>
                  </a:ext>
                </a:extLst>
              </a:tr>
              <a:tr h="417286">
                <a:tc>
                  <a:txBody>
                    <a:bodyPr/>
                    <a:lstStyle/>
                    <a:p>
                      <a:pPr algn="ctr"/>
                      <a:r>
                        <a:rPr lang="en-SG" b="1"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85684176"/>
                  </a:ext>
                </a:extLst>
              </a:tr>
              <a:tr h="417286">
                <a:tc>
                  <a:txBody>
                    <a:bodyPr/>
                    <a:lstStyle/>
                    <a:p>
                      <a:pPr algn="ctr"/>
                      <a:r>
                        <a:rPr lang="en-SG" b="1"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17685540"/>
                  </a:ext>
                </a:extLst>
              </a:tr>
              <a:tr h="417286">
                <a:tc>
                  <a:txBody>
                    <a:bodyPr/>
                    <a:lstStyle/>
                    <a:p>
                      <a:pPr algn="ctr"/>
                      <a:r>
                        <a:rPr lang="en-SG" b="1"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50000"/>
                        <a:lumOff val="50000"/>
                      </a:schemeClr>
                    </a:solidFill>
                  </a:tcPr>
                </a:tc>
                <a:tc>
                  <a:txBody>
                    <a:bodyPr/>
                    <a:lstStyle/>
                    <a:p>
                      <a:pPr algn="ctr"/>
                      <a:r>
                        <a:rPr lang="en-SG"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6DACD"/>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86549070"/>
                  </a:ext>
                </a:extLst>
              </a:tr>
            </a:tbl>
          </a:graphicData>
        </a:graphic>
      </p:graphicFrame>
      <p:sp>
        <p:nvSpPr>
          <p:cNvPr id="5" name="Content Placeholder 4">
            <a:extLst>
              <a:ext uri="{FF2B5EF4-FFF2-40B4-BE49-F238E27FC236}">
                <a16:creationId xmlns:a16="http://schemas.microsoft.com/office/drawing/2014/main" id="{F9E5406A-7282-4C08-A59C-FDA90673DBF9}"/>
              </a:ext>
            </a:extLst>
          </p:cNvPr>
          <p:cNvSpPr>
            <a:spLocks noGrp="1"/>
          </p:cNvSpPr>
          <p:nvPr>
            <p:ph sz="half" idx="2"/>
          </p:nvPr>
        </p:nvSpPr>
        <p:spPr/>
        <p:txBody>
          <a:bodyPr/>
          <a:lstStyle/>
          <a:p>
            <a:r>
              <a:rPr lang="en-US" b="1" dirty="0"/>
              <a:t> Rewards and Penalties</a:t>
            </a:r>
          </a:p>
          <a:p>
            <a:r>
              <a:rPr lang="en-US" b="1" dirty="0"/>
              <a:t>Match     : 1  </a:t>
            </a:r>
          </a:p>
          <a:p>
            <a:r>
              <a:rPr lang="en-US" b="1" dirty="0"/>
              <a:t>Mismatch : -1</a:t>
            </a:r>
          </a:p>
          <a:p>
            <a:r>
              <a:rPr lang="en-US" b="1" dirty="0"/>
              <a:t>Gap         : -2</a:t>
            </a:r>
          </a:p>
          <a:p>
            <a:r>
              <a:rPr lang="en-US" b="1" dirty="0"/>
              <a:t>                   Sequences</a:t>
            </a:r>
          </a:p>
          <a:p>
            <a:r>
              <a:rPr lang="en-US" b="1" dirty="0"/>
              <a:t>Seq1 = CCGTCG</a:t>
            </a:r>
          </a:p>
          <a:p>
            <a:r>
              <a:rPr lang="en-US" b="1" dirty="0"/>
              <a:t>Seq2 = CCGCG</a:t>
            </a:r>
            <a:endParaRPr lang="en-SG" dirty="0"/>
          </a:p>
        </p:txBody>
      </p:sp>
      <p:sp>
        <p:nvSpPr>
          <p:cNvPr id="6" name="Rectangle 5">
            <a:extLst>
              <a:ext uri="{FF2B5EF4-FFF2-40B4-BE49-F238E27FC236}">
                <a16:creationId xmlns:a16="http://schemas.microsoft.com/office/drawing/2014/main" id="{1CF463CA-AC1A-47FF-BD36-129B6081BAE8}"/>
              </a:ext>
            </a:extLst>
          </p:cNvPr>
          <p:cNvSpPr/>
          <p:nvPr/>
        </p:nvSpPr>
        <p:spPr>
          <a:xfrm>
            <a:off x="8471646" y="2552699"/>
            <a:ext cx="591478" cy="43030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1FF6998A-1C09-4C0E-AEB1-22A9E0BC18C0}"/>
              </a:ext>
            </a:extLst>
          </p:cNvPr>
          <p:cNvSpPr/>
          <p:nvPr/>
        </p:nvSpPr>
        <p:spPr>
          <a:xfrm>
            <a:off x="8471646" y="3151095"/>
            <a:ext cx="591478" cy="430306"/>
          </a:xfrm>
          <a:prstGeom prst="rect">
            <a:avLst/>
          </a:prstGeom>
          <a:solidFill>
            <a:srgbClr val="FF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EAEC6D12-A02F-492E-88E1-F574A9029602}"/>
              </a:ext>
            </a:extLst>
          </p:cNvPr>
          <p:cNvSpPr/>
          <p:nvPr/>
        </p:nvSpPr>
        <p:spPr>
          <a:xfrm>
            <a:off x="8471646" y="3729321"/>
            <a:ext cx="591478" cy="430306"/>
          </a:xfrm>
          <a:prstGeom prst="rect">
            <a:avLst/>
          </a:prstGeom>
          <a:solidFill>
            <a:srgbClr val="FA766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3" name="Arrow: Right 2">
            <a:extLst>
              <a:ext uri="{FF2B5EF4-FFF2-40B4-BE49-F238E27FC236}">
                <a16:creationId xmlns:a16="http://schemas.microsoft.com/office/drawing/2014/main" id="{DC90A342-3268-42DC-84C2-3C323DF84907}"/>
              </a:ext>
            </a:extLst>
          </p:cNvPr>
          <p:cNvSpPr/>
          <p:nvPr/>
        </p:nvSpPr>
        <p:spPr>
          <a:xfrm rot="2519287">
            <a:off x="1999127" y="2848021"/>
            <a:ext cx="421341" cy="18601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SG"/>
          </a:p>
        </p:txBody>
      </p:sp>
      <p:sp>
        <p:nvSpPr>
          <p:cNvPr id="9" name="TextBox 8">
            <a:extLst>
              <a:ext uri="{FF2B5EF4-FFF2-40B4-BE49-F238E27FC236}">
                <a16:creationId xmlns:a16="http://schemas.microsoft.com/office/drawing/2014/main" id="{E4954CC9-D989-489D-8F0E-5091574AA234}"/>
              </a:ext>
            </a:extLst>
          </p:cNvPr>
          <p:cNvSpPr txBox="1"/>
          <p:nvPr/>
        </p:nvSpPr>
        <p:spPr>
          <a:xfrm>
            <a:off x="2397108" y="5531052"/>
            <a:ext cx="914400" cy="369332"/>
          </a:xfrm>
          <a:prstGeom prst="rect">
            <a:avLst/>
          </a:prstGeom>
          <a:noFill/>
        </p:spPr>
        <p:txBody>
          <a:bodyPr wrap="square" rtlCol="0">
            <a:spAutoFit/>
          </a:bodyPr>
          <a:lstStyle/>
          <a:p>
            <a:r>
              <a:rPr lang="en-SG" b="1" dirty="0">
                <a:cs typeface="Arial" panose="020B0604020202020204" pitchFamily="34" charset="0"/>
              </a:rPr>
              <a:t>C = C</a:t>
            </a:r>
          </a:p>
        </p:txBody>
      </p:sp>
      <p:sp>
        <p:nvSpPr>
          <p:cNvPr id="10" name="Rectangle 9">
            <a:extLst>
              <a:ext uri="{FF2B5EF4-FFF2-40B4-BE49-F238E27FC236}">
                <a16:creationId xmlns:a16="http://schemas.microsoft.com/office/drawing/2014/main" id="{51726BBC-DD90-4479-8971-6B5E7B350B66}"/>
              </a:ext>
            </a:extLst>
          </p:cNvPr>
          <p:cNvSpPr/>
          <p:nvPr/>
        </p:nvSpPr>
        <p:spPr>
          <a:xfrm>
            <a:off x="3969561" y="5500565"/>
            <a:ext cx="591478" cy="430306"/>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G"/>
          </a:p>
        </p:txBody>
      </p:sp>
      <p:sp>
        <p:nvSpPr>
          <p:cNvPr id="11" name="Arrow: Right 10">
            <a:extLst>
              <a:ext uri="{FF2B5EF4-FFF2-40B4-BE49-F238E27FC236}">
                <a16:creationId xmlns:a16="http://schemas.microsoft.com/office/drawing/2014/main" id="{834FB9FE-AAAC-472F-935A-3444A1B3FD8A}"/>
              </a:ext>
            </a:extLst>
          </p:cNvPr>
          <p:cNvSpPr/>
          <p:nvPr/>
        </p:nvSpPr>
        <p:spPr>
          <a:xfrm>
            <a:off x="3311508" y="5651138"/>
            <a:ext cx="421341" cy="18601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SG"/>
          </a:p>
        </p:txBody>
      </p:sp>
      <p:sp>
        <p:nvSpPr>
          <p:cNvPr id="12" name="TextBox 11">
            <a:extLst>
              <a:ext uri="{FF2B5EF4-FFF2-40B4-BE49-F238E27FC236}">
                <a16:creationId xmlns:a16="http://schemas.microsoft.com/office/drawing/2014/main" id="{74DC59E9-19E6-4196-BA79-B31B01815D1F}"/>
              </a:ext>
            </a:extLst>
          </p:cNvPr>
          <p:cNvSpPr txBox="1"/>
          <p:nvPr/>
        </p:nvSpPr>
        <p:spPr>
          <a:xfrm>
            <a:off x="2847064" y="5918119"/>
            <a:ext cx="1143000" cy="369332"/>
          </a:xfrm>
          <a:prstGeom prst="rect">
            <a:avLst/>
          </a:prstGeom>
          <a:noFill/>
        </p:spPr>
        <p:txBody>
          <a:bodyPr wrap="square" rtlCol="0">
            <a:spAutoFit/>
          </a:bodyPr>
          <a:lstStyle/>
          <a:p>
            <a:r>
              <a:rPr lang="en-US" b="1" dirty="0"/>
              <a:t>Matched</a:t>
            </a:r>
          </a:p>
        </p:txBody>
      </p:sp>
    </p:spTree>
    <p:extLst>
      <p:ext uri="{BB962C8B-B14F-4D97-AF65-F5344CB8AC3E}">
        <p14:creationId xmlns:p14="http://schemas.microsoft.com/office/powerpoint/2010/main" val="4198730890"/>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{467A85FA-AD61-40CA-B340-8303C2BDB274}tf11437505_win32</Template>
  <TotalTime>476</TotalTime>
  <Words>1418</Words>
  <Application>Microsoft Office PowerPoint</Application>
  <PresentationFormat>Widescreen</PresentationFormat>
  <Paragraphs>640</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Georgia Pro Cond Light</vt:lpstr>
      <vt:lpstr>Speak Pro</vt:lpstr>
      <vt:lpstr>Times New Roman</vt:lpstr>
      <vt:lpstr>Wingdings</vt:lpstr>
      <vt:lpstr>RetrospectVTI</vt:lpstr>
      <vt:lpstr>Global Sequence Alignment </vt:lpstr>
      <vt:lpstr>PowerPoint Presentation</vt:lpstr>
      <vt:lpstr>Outline</vt:lpstr>
      <vt:lpstr>What is Global Sequence Alignment ?</vt:lpstr>
      <vt:lpstr>Why we need global sequence alignment ?</vt:lpstr>
      <vt:lpstr>Benefits of Global Sequence Alignment</vt:lpstr>
      <vt:lpstr>Global Sequence Alignment</vt:lpstr>
      <vt:lpstr>Global Sequence Alignment</vt:lpstr>
      <vt:lpstr>Global Sequence Alignment</vt:lpstr>
      <vt:lpstr>Global Sequence Alignment</vt:lpstr>
      <vt:lpstr>Global Sequence Alignment</vt:lpstr>
      <vt:lpstr>Global Sequence Alignment</vt:lpstr>
      <vt:lpstr>Global Sequence Alignment</vt:lpstr>
      <vt:lpstr>Global Sequence Alignment</vt:lpstr>
      <vt:lpstr>Global Sequence Alignment</vt:lpstr>
      <vt:lpstr>Global Sequence Alignment</vt:lpstr>
      <vt:lpstr>Global Sequence Alignment</vt:lpstr>
      <vt:lpstr>Global Sequence Alignment</vt:lpstr>
      <vt:lpstr>Global Sequence Alignment</vt:lpstr>
      <vt:lpstr>Global Sequence Alignment</vt:lpstr>
      <vt:lpstr>Global Sequence Alignment</vt:lpstr>
      <vt:lpstr>Traceback</vt:lpstr>
      <vt:lpstr>Trace-back</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Sequence Alignment</dc:title>
  <dc:creator>Mehedi Hasan</dc:creator>
  <cp:lastModifiedBy>amit kumar</cp:lastModifiedBy>
  <cp:revision>22</cp:revision>
  <dcterms:created xsi:type="dcterms:W3CDTF">2022-03-26T13:46:30Z</dcterms:created>
  <dcterms:modified xsi:type="dcterms:W3CDTF">2022-03-29T06:30:00Z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