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6"/>
  </p:notesMasterIdLst>
  <p:sldIdLst>
    <p:sldId id="256" r:id="rId2"/>
    <p:sldId id="264" r:id="rId3"/>
    <p:sldId id="280" r:id="rId4"/>
    <p:sldId id="293" r:id="rId5"/>
    <p:sldId id="299" r:id="rId6"/>
    <p:sldId id="303" r:id="rId7"/>
    <p:sldId id="300" r:id="rId8"/>
    <p:sldId id="301" r:id="rId9"/>
    <p:sldId id="302" r:id="rId10"/>
    <p:sldId id="298" r:id="rId11"/>
    <p:sldId id="304" r:id="rId12"/>
    <p:sldId id="305" r:id="rId13"/>
    <p:sldId id="295" r:id="rId14"/>
    <p:sldId id="306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2400" dirty="0">
                <a:effectLst/>
              </a:rPr>
              <a:t>Advanced Ensemble Deep Learning Architecture for Automated Skin Cancer Classification: A Comprehensive EfficientNet-B3 and InceptionV3 Hybrid Framework for Multi-Class </a:t>
            </a:r>
            <a:r>
              <a:rPr lang="en-US" sz="2400" dirty="0" err="1">
                <a:effectLst/>
              </a:rPr>
              <a:t>Dermoscopic</a:t>
            </a:r>
            <a:r>
              <a:rPr lang="en-US" sz="2400" dirty="0">
                <a:effectLst/>
              </a:rPr>
              <a:t> Image Analysis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M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Kumar Ghosh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</a:t>
            </a:r>
            <a:r>
              <a:rPr lang="en-UM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221-15-4650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Mr. Md </a:t>
            </a:r>
            <a:r>
              <a:rPr lang="en-US" sz="2400" b="1" dirty="0" err="1">
                <a:solidFill>
                  <a:schemeClr val="tx1"/>
                </a:solidFill>
              </a:rPr>
              <a:t>Assaduzzaman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Senior Lecturer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DA4D76-3620-C291-C844-D894AA3BF9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2"/>
          <a:stretch>
            <a:fillRect/>
          </a:stretch>
        </p:blipFill>
        <p:spPr>
          <a:xfrm>
            <a:off x="2590800" y="914400"/>
            <a:ext cx="7162800" cy="51954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765B4-F024-B064-69A3-03111A51B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A4B4-7522-7031-8EFC-B4EE56A2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593A-D252-9ACC-5A84-2D85909F9C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C415D8-7699-5407-73F2-9F13974621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572000"/>
          </a:xfrm>
        </p:spPr>
        <p:txBody>
          <a:bodyPr>
            <a:normAutofit fontScale="475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Data Preprocessing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Lesion-Level Splitting: </a:t>
            </a:r>
            <a:r>
              <a:rPr lang="en-GB" dirty="0">
                <a:solidFill>
                  <a:schemeClr val="tx1"/>
                </a:solidFill>
              </a:rPr>
              <a:t>Partition the HAM10000 dataset by unique lesion identifiers to ensure no images of the same lesion appear across train, validation, and test sets, eliminating data leakage.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Real-Time Augmentation: </a:t>
            </a:r>
            <a:r>
              <a:rPr lang="en-GB" dirty="0">
                <a:solidFill>
                  <a:schemeClr val="tx1"/>
                </a:solidFill>
              </a:rPr>
              <a:t>Apply on-the-fly transformations (random flips, rotations up to ±30°, </a:t>
            </a:r>
            <a:r>
              <a:rPr lang="en-GB" dirty="0" err="1">
                <a:solidFill>
                  <a:schemeClr val="tx1"/>
                </a:solidFill>
              </a:rPr>
              <a:t>color</a:t>
            </a:r>
            <a:r>
              <a:rPr lang="en-GB" dirty="0">
                <a:solidFill>
                  <a:schemeClr val="tx1"/>
                </a:solidFill>
              </a:rPr>
              <a:t> jitter, and random crops) during training to increase data diversity without inflating storage.</a:t>
            </a: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Targeted Oversampling: </a:t>
            </a:r>
            <a:r>
              <a:rPr lang="en-GB" dirty="0">
                <a:solidFill>
                  <a:schemeClr val="tx1"/>
                </a:solidFill>
              </a:rPr>
              <a:t>Dynamically replicate underrepresented classes in each epoch to balance batch composition and improve minority-class learning.</a:t>
            </a:r>
          </a:p>
          <a:p>
            <a:r>
              <a:rPr lang="en-GB" dirty="0">
                <a:solidFill>
                  <a:schemeClr val="tx1"/>
                </a:solidFill>
              </a:rPr>
              <a:t>Model Architectures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EfficientNet-B3 Backbone: </a:t>
            </a:r>
            <a:r>
              <a:rPr lang="en-GB" dirty="0">
                <a:solidFill>
                  <a:schemeClr val="tx1"/>
                </a:solidFill>
              </a:rPr>
              <a:t>Leverage </a:t>
            </a:r>
            <a:r>
              <a:rPr lang="en-GB" dirty="0" err="1">
                <a:solidFill>
                  <a:schemeClr val="tx1"/>
                </a:solidFill>
              </a:rPr>
              <a:t>EfficientNet’s</a:t>
            </a:r>
            <a:r>
              <a:rPr lang="en-GB" dirty="0">
                <a:solidFill>
                  <a:schemeClr val="tx1"/>
                </a:solidFill>
              </a:rPr>
              <a:t> compound scaling to extract robust features with relatively low parameter count and FLOPs.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InceptionV3 Backbone: </a:t>
            </a:r>
            <a:r>
              <a:rPr lang="en-GB" dirty="0">
                <a:solidFill>
                  <a:schemeClr val="tx1"/>
                </a:solidFill>
              </a:rPr>
              <a:t>Capture multi-scale spatial patterns via its parallel convolutional branches, complementing </a:t>
            </a:r>
            <a:r>
              <a:rPr lang="en-GB" dirty="0" err="1">
                <a:solidFill>
                  <a:schemeClr val="tx1"/>
                </a:solidFill>
              </a:rPr>
              <a:t>EfficientNet</a:t>
            </a:r>
            <a:r>
              <a:rPr lang="en-GB" dirty="0">
                <a:solidFill>
                  <a:schemeClr val="tx1"/>
                </a:solidFill>
              </a:rPr>
              <a:t> features.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Pretrained Initialization: </a:t>
            </a:r>
            <a:r>
              <a:rPr lang="en-GB" dirty="0">
                <a:solidFill>
                  <a:schemeClr val="tx1"/>
                </a:solidFill>
              </a:rPr>
              <a:t>Initialize both networks with ImageNet weights to accelerate convergence and leverage transferable representations.</a:t>
            </a:r>
          </a:p>
          <a:p>
            <a:r>
              <a:rPr lang="en-GB" dirty="0">
                <a:solidFill>
                  <a:schemeClr val="tx1"/>
                </a:solidFill>
              </a:rPr>
              <a:t>Ensemble 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 err="1">
                <a:solidFill>
                  <a:schemeClr val="tx1"/>
                </a:solidFill>
              </a:rPr>
              <a:t>Softmax</a:t>
            </a:r>
            <a:r>
              <a:rPr lang="en-GB" b="1" dirty="0">
                <a:solidFill>
                  <a:schemeClr val="tx1"/>
                </a:solidFill>
              </a:rPr>
              <a:t> Score Fusion: </a:t>
            </a:r>
            <a:r>
              <a:rPr lang="en-GB" dirty="0">
                <a:solidFill>
                  <a:schemeClr val="tx1"/>
                </a:solidFill>
              </a:rPr>
              <a:t>For each input, compute class probabilities from both backbones, then combine via weighted averaging (e.g., 0.6·EfficientNet + 0.4·Inception) to balance their strengths.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Adaptive Weights Tuning: </a:t>
            </a:r>
            <a:r>
              <a:rPr lang="en-GB" dirty="0">
                <a:solidFill>
                  <a:schemeClr val="tx1"/>
                </a:solidFill>
              </a:rPr>
              <a:t>Optimize fusion weights on the validation set using grid search to maximize macro-F1 score, emphasizing minority classes.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3942A-5858-D0C6-9C57-91221F10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40561"/>
            <a:ext cx="4229616" cy="1101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8F964-151A-1184-40DE-AE636C40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82" y="2340561"/>
            <a:ext cx="4140338" cy="1088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550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EED9C-AAFB-C8B7-388E-0ACD1D9D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6785-A8B7-02EB-8D15-ECF103DF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AD11E-7F3C-5C65-FB2B-C4C9742B11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E783B-8F1E-18F2-B17D-DCF117432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267200"/>
          </a:xfrm>
        </p:spPr>
        <p:txBody>
          <a:bodyPr>
            <a:normAutofit fontScale="550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Training Optimizations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Mixed-Precision Training: </a:t>
            </a:r>
            <a:r>
              <a:rPr lang="en-GB" dirty="0">
                <a:solidFill>
                  <a:schemeClr val="tx1"/>
                </a:solidFill>
              </a:rPr>
              <a:t>Use FP16 arithmetic with dynamic loss scaling to accelerate training and reduce GPU memory usage without sacrificing numerical stability.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Gradient Accumulation:</a:t>
            </a:r>
            <a:r>
              <a:rPr lang="en-GB" dirty="0">
                <a:solidFill>
                  <a:schemeClr val="tx1"/>
                </a:solidFill>
              </a:rPr>
              <a:t> Accumulate gradients over multiple mini-batches to simulate larger batch sizes, stabilizing updates when hardware memory is limited.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One-Cycle Learning Rate Schedule:</a:t>
            </a:r>
            <a:r>
              <a:rPr lang="en-GB" dirty="0">
                <a:solidFill>
                  <a:schemeClr val="tx1"/>
                </a:solidFill>
              </a:rPr>
              <a:t> Employ a triangular learning-rate policy that ramps up then down over each epoch to foster faster convergence and avoid local minima.</a:t>
            </a:r>
          </a:p>
          <a:p>
            <a:r>
              <a:rPr lang="en-GB" dirty="0">
                <a:solidFill>
                  <a:schemeClr val="tx1"/>
                </a:solidFill>
              </a:rPr>
              <a:t>Checkpointing &amp; Early Stopping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Validation-Driven Saving:</a:t>
            </a:r>
            <a:r>
              <a:rPr lang="en-GB" dirty="0">
                <a:solidFill>
                  <a:schemeClr val="tx1"/>
                </a:solidFill>
              </a:rPr>
              <a:t> After each epoch, save model weights when macro-F1 on the validation set improves, ensuring the best ensemble components are retained.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Early Stopping: </a:t>
            </a:r>
            <a:r>
              <a:rPr lang="en-GB" dirty="0">
                <a:solidFill>
                  <a:schemeClr val="tx1"/>
                </a:solidFill>
              </a:rPr>
              <a:t>Halt training if no validation F1 improvement occurs for 10 consecutive epochs to prevent overfitting and conserve resources.</a:t>
            </a:r>
          </a:p>
          <a:p>
            <a:r>
              <a:rPr lang="en-GB" dirty="0">
                <a:solidFill>
                  <a:schemeClr val="tx1"/>
                </a:solidFill>
              </a:rPr>
              <a:t>Evaluation Pipeline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Comprehensive Metrics: </a:t>
            </a:r>
            <a:r>
              <a:rPr lang="en-GB" dirty="0">
                <a:solidFill>
                  <a:schemeClr val="tx1"/>
                </a:solidFill>
              </a:rPr>
              <a:t>Report overall accuracy, per-class precision, recall, and F1—highlighting performance on rare lesion categories.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Confusion Matrix &amp; ROC Curves:</a:t>
            </a:r>
            <a:r>
              <a:rPr lang="en-GB" dirty="0">
                <a:solidFill>
                  <a:schemeClr val="tx1"/>
                </a:solidFill>
              </a:rPr>
              <a:t> Generate normalized confusion matrices and per-class ROC curves to visualize error patterns and diagnostic thresholds.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/>
                </a:solidFill>
              </a:rPr>
              <a:t>Latency Profiling:</a:t>
            </a:r>
            <a:r>
              <a:rPr lang="en-GB" dirty="0">
                <a:solidFill>
                  <a:schemeClr val="tx1"/>
                </a:solidFill>
              </a:rPr>
              <a:t> Measure end-to-end inference time on target hardware to confirm that the ensemble meets clinical throughput requirements.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31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04800"/>
            <a:ext cx="11125200" cy="60198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 descr="Question mark ">
            <a:extLst>
              <a:ext uri="{FF2B5EF4-FFF2-40B4-BE49-F238E27FC236}">
                <a16:creationId xmlns:a16="http://schemas.microsoft.com/office/drawing/2014/main" id="{4A87D963-F4AE-1FFF-AD64-F0B1801DD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E7AA7-959B-3223-5A4B-B85065256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F8A0-1F0C-BC45-D9EC-B3B9A83C81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BC72-C3D4-28A7-0077-A05E5EB200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9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endParaRPr lang="en-UM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6172200" cy="3962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000" dirty="0">
                <a:solidFill>
                  <a:schemeClr val="tx1"/>
                </a:solidFill>
              </a:rPr>
              <a:t>Skin cancer ranks among the most prevalent and life-threatening malignancies worldwide, with incidence continuing to rise. Early detection through </a:t>
            </a:r>
            <a:r>
              <a:rPr lang="en-GB" sz="2000" dirty="0" err="1">
                <a:solidFill>
                  <a:schemeClr val="tx1"/>
                </a:solidFill>
              </a:rPr>
              <a:t>dermoscopic</a:t>
            </a:r>
            <a:r>
              <a:rPr lang="en-GB" sz="2000" dirty="0">
                <a:solidFill>
                  <a:schemeClr val="tx1"/>
                </a:solidFill>
              </a:rPr>
              <a:t> imaging can dramatically improve patient outcomes, yet manual interpretation remains time-consuming and variable across clinicians. Integrating advanced AI models into the diagnostic workflow holds the promise of consistent, high-accuracy screening. In this work, we present an efficient ensemble of EfficientNet-B3 and InceptionV3, tailored to the HAM10000 dataset, combining robust feature extraction and optimized training strategies to enhance multiclass lesion classification while maintaining inference speed and resource efficiency.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B610FC-3F2E-C9B3-AB64-9566CD212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65"/>
          <a:stretch>
            <a:fillRect/>
          </a:stretch>
        </p:blipFill>
        <p:spPr bwMode="auto">
          <a:xfrm>
            <a:off x="7007098" y="2256934"/>
            <a:ext cx="515112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ABCB23-7227-D1E3-E637-37E810BF6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4979"/>
          <a:stretch>
            <a:fillRect/>
          </a:stretch>
        </p:blipFill>
        <p:spPr bwMode="auto">
          <a:xfrm>
            <a:off x="7543800" y="3352800"/>
            <a:ext cx="4191000" cy="12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F72C4-959E-F571-53E8-0F91E5150B09}"/>
              </a:ext>
            </a:extLst>
          </p:cNvPr>
          <p:cNvSpPr txBox="1"/>
          <p:nvPr/>
        </p:nvSpPr>
        <p:spPr>
          <a:xfrm>
            <a:off x="8819469" y="4724400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M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Sample Images of 7 Classes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5029200" cy="39624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Manual </a:t>
            </a:r>
            <a:r>
              <a:rPr lang="en-US" dirty="0" err="1">
                <a:solidFill>
                  <a:schemeClr val="tx1"/>
                </a:solidFill>
              </a:rPr>
              <a:t>dermoscopic</a:t>
            </a:r>
            <a:r>
              <a:rPr lang="en-US" dirty="0">
                <a:solidFill>
                  <a:schemeClr val="tx1"/>
                </a:solidFill>
              </a:rPr>
              <a:t> diagnosis is </a:t>
            </a:r>
            <a:r>
              <a:rPr lang="en-US" b="1" dirty="0">
                <a:solidFill>
                  <a:schemeClr val="tx1"/>
                </a:solidFill>
              </a:rPr>
              <a:t>time-consuming</a:t>
            </a:r>
            <a:r>
              <a:rPr lang="en-US" dirty="0">
                <a:solidFill>
                  <a:schemeClr val="tx1"/>
                </a:solidFill>
              </a:rPr>
              <a:t>, slowing clinical workflows.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Interpretation varies significantly between clinicians, leading to inconsistent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Extreme </a:t>
            </a:r>
            <a:r>
              <a:rPr lang="en-US" b="1" dirty="0">
                <a:solidFill>
                  <a:schemeClr val="tx1"/>
                </a:solidFill>
              </a:rPr>
              <a:t>class imbalance</a:t>
            </a:r>
            <a:r>
              <a:rPr lang="en-US" dirty="0">
                <a:solidFill>
                  <a:schemeClr val="tx1"/>
                </a:solidFill>
              </a:rPr>
              <a:t> in HAM10000 (e.g., rare lesion types) reduces model recall on minority classes.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Single CNN models often overfit abundant classes while under-detecting critical but scarce lesions.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Many existing ensembles improve accuracy but incur high inference latency and resource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58596-40E9-1E2C-EC1D-E840A1DA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0"/>
          <a:stretch>
            <a:fillRect/>
          </a:stretch>
        </p:blipFill>
        <p:spPr>
          <a:xfrm>
            <a:off x="5749968" y="1905000"/>
            <a:ext cx="2987632" cy="2165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7F797F-7F93-24FE-06EA-E7A5D6D055B3}"/>
              </a:ext>
            </a:extLst>
          </p:cNvPr>
          <p:cNvSpPr txBox="1"/>
          <p:nvPr/>
        </p:nvSpPr>
        <p:spPr>
          <a:xfrm>
            <a:off x="6283489" y="4258558"/>
            <a:ext cx="24541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M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Severe Class Imbalance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2-Overfitting seen in a graph given from a training session of a CNN">
            <a:extLst>
              <a:ext uri="{FF2B5EF4-FFF2-40B4-BE49-F238E27FC236}">
                <a16:creationId xmlns:a16="http://schemas.microsoft.com/office/drawing/2014/main" id="{8AE9F91B-5208-4DC4-61FD-C116B3835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" t="5291" r="7790"/>
          <a:stretch>
            <a:fillRect/>
          </a:stretch>
        </p:blipFill>
        <p:spPr bwMode="auto">
          <a:xfrm>
            <a:off x="8938302" y="1873264"/>
            <a:ext cx="3048000" cy="21870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C43BE4-9379-2133-E3BB-52B5709566BD}"/>
              </a:ext>
            </a:extLst>
          </p:cNvPr>
          <p:cNvSpPr txBox="1"/>
          <p:nvPr/>
        </p:nvSpPr>
        <p:spPr>
          <a:xfrm>
            <a:off x="9416068" y="4258558"/>
            <a:ext cx="24541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M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in Single CNN Models</a:t>
            </a:r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3C8-4F0D-351E-DE6B-3C8A65B7E0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429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Address High Mortality:</a:t>
            </a:r>
            <a:r>
              <a:rPr lang="en-US" sz="2000" dirty="0">
                <a:solidFill>
                  <a:schemeClr val="tx1"/>
                </a:solidFill>
              </a:rPr>
              <a:t> Skin cancer remains one of the deadliest malignancies when diagnosed late. Leveraging deep learning can improve early detection, directly reducing mortality rates.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Reduce Diagnostic Variability:</a:t>
            </a:r>
            <a:r>
              <a:rPr lang="en-US" sz="2000" dirty="0">
                <a:solidFill>
                  <a:schemeClr val="tx1"/>
                </a:solidFill>
              </a:rPr>
              <a:t> Manual </a:t>
            </a:r>
            <a:r>
              <a:rPr lang="en-US" sz="2000" dirty="0" err="1">
                <a:solidFill>
                  <a:schemeClr val="tx1"/>
                </a:solidFill>
              </a:rPr>
              <a:t>dermoscopic</a:t>
            </a:r>
            <a:r>
              <a:rPr lang="en-US" sz="2000" dirty="0">
                <a:solidFill>
                  <a:schemeClr val="tx1"/>
                </a:solidFill>
              </a:rPr>
              <a:t> interpretation suffers from inter-observer differences. An AI-driven ensemble ensures consistent lesion analysis across diverse clinical settings.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Mitigate Class Imbalance:</a:t>
            </a:r>
            <a:r>
              <a:rPr lang="en-US" sz="2000" dirty="0">
                <a:solidFill>
                  <a:schemeClr val="tx1"/>
                </a:solidFill>
              </a:rPr>
              <a:t> Rare lesion types in HAM10000 hinder traditional CNN performance. Oversampling and mixed-precision training help the ensemble learn underrepresented classes more effectively.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Enhance Clinical Efficiency:</a:t>
            </a:r>
            <a:r>
              <a:rPr lang="en-US" sz="2000" dirty="0">
                <a:solidFill>
                  <a:schemeClr val="tx1"/>
                </a:solidFill>
              </a:rPr>
              <a:t> Real-time inference with EfficientNet-B3 and InceptionV3 ensemble minimizes latency, allowing seamless integration into busy workflows without sacrificing accuracy.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Bridge Research Gaps:</a:t>
            </a:r>
            <a:r>
              <a:rPr lang="en-US" sz="2000" dirty="0">
                <a:solidFill>
                  <a:schemeClr val="tx1"/>
                </a:solidFill>
              </a:rPr>
              <a:t> Few studies combine lesion-level splitting, advanced augmentation, and hybrid architectures for skin-lesion classification. This work fills that gap by unifying best practices in a single, optimized pipeline.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E454E-48FE-3095-39A1-F76ACCEF6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6E0D-A1D5-54F8-388A-2906B568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63FD-9E7F-BA81-2AEE-35BFB59C9F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tx1"/>
                </a:solidFill>
              </a:rPr>
              <a:t>Develop a </a:t>
            </a:r>
            <a:r>
              <a:rPr lang="en-GB" b="1" dirty="0">
                <a:solidFill>
                  <a:schemeClr val="tx1"/>
                </a:solidFill>
              </a:rPr>
              <a:t>hybrid ensemble model</a:t>
            </a:r>
            <a:r>
              <a:rPr lang="en-GB" dirty="0">
                <a:solidFill>
                  <a:schemeClr val="tx1"/>
                </a:solidFill>
              </a:rPr>
              <a:t> combining EfficientNet-B3 and InceptionV3 for robust multiclass classification on the HAM10000 dataset.</a:t>
            </a:r>
          </a:p>
          <a:p>
            <a:r>
              <a:rPr lang="en-GB" dirty="0">
                <a:solidFill>
                  <a:schemeClr val="tx1"/>
                </a:solidFill>
              </a:rPr>
              <a:t>Implement lesion-level train/validation/test splitting to prevent data leakage and ensure genuine performance estimates.</a:t>
            </a:r>
          </a:p>
          <a:p>
            <a:r>
              <a:rPr lang="en-GB" dirty="0">
                <a:solidFill>
                  <a:schemeClr val="tx1"/>
                </a:solidFill>
              </a:rPr>
              <a:t>Apply real-time data augmentation (flips, rotations, </a:t>
            </a:r>
            <a:r>
              <a:rPr lang="en-GB" dirty="0" err="1">
                <a:solidFill>
                  <a:schemeClr val="tx1"/>
                </a:solidFill>
              </a:rPr>
              <a:t>color</a:t>
            </a:r>
            <a:r>
              <a:rPr lang="en-GB" dirty="0">
                <a:solidFill>
                  <a:schemeClr val="tx1"/>
                </a:solidFill>
              </a:rPr>
              <a:t> jitter) and targeted oversampling to mitigate extreme class imbalance.</a:t>
            </a:r>
          </a:p>
          <a:p>
            <a:r>
              <a:rPr lang="en-GB" dirty="0">
                <a:solidFill>
                  <a:schemeClr val="tx1"/>
                </a:solidFill>
              </a:rPr>
              <a:t>Leverage mixed-precision (FP16) training and gradient accumulation to enable larger effective batch sizes while optimizing memory and speed.</a:t>
            </a:r>
          </a:p>
          <a:p>
            <a:r>
              <a:rPr lang="en-GB" dirty="0">
                <a:solidFill>
                  <a:schemeClr val="tx1"/>
                </a:solidFill>
              </a:rPr>
              <a:t>Design an ensemble strategy that balances accuracy and inference efficiency through weighted averaging of </a:t>
            </a:r>
            <a:r>
              <a:rPr lang="en-GB" dirty="0" err="1">
                <a:solidFill>
                  <a:schemeClr val="tx1"/>
                </a:solidFill>
              </a:rPr>
              <a:t>softmax</a:t>
            </a:r>
            <a:r>
              <a:rPr lang="en-GB" dirty="0">
                <a:solidFill>
                  <a:schemeClr val="tx1"/>
                </a:solidFill>
              </a:rPr>
              <a:t> outputs.</a:t>
            </a:r>
          </a:p>
          <a:p>
            <a:r>
              <a:rPr lang="en-GB" dirty="0">
                <a:solidFill>
                  <a:schemeClr val="tx1"/>
                </a:solidFill>
              </a:rPr>
              <a:t>Integrate checkpointing based on validation metrics to retain and deploy the optimal model configuration.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CD2A-A2BA-DF04-B6A4-FF544D12C3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2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47244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7200" dirty="0">
                <a:solidFill>
                  <a:schemeClr val="tx1"/>
                </a:solidFill>
              </a:rPr>
              <a:t>M. Shakya et al.</a:t>
            </a:r>
            <a:r>
              <a:rPr lang="en-UM" sz="7200" dirty="0">
                <a:solidFill>
                  <a:schemeClr val="tx1"/>
                </a:solidFill>
              </a:rPr>
              <a:t> </a:t>
            </a:r>
            <a:r>
              <a:rPr lang="en-US" sz="7200" dirty="0">
                <a:solidFill>
                  <a:schemeClr val="tx1"/>
                </a:solidFill>
              </a:rPr>
              <a:t>Developed three deep learning–machine learning hybrids for melanoma on ISIC 2018, using active-contour segmentation plus scaling, denoising, and enhancement. Their top model fused </a:t>
            </a:r>
            <a:r>
              <a:rPr lang="en-US" sz="7200" b="1" dirty="0">
                <a:solidFill>
                  <a:schemeClr val="tx1"/>
                </a:solidFill>
              </a:rPr>
              <a:t>ResNet-18 and MobileNet_V2 features with an SVM classifier</a:t>
            </a:r>
            <a:r>
              <a:rPr lang="en-US" sz="7200" dirty="0">
                <a:solidFill>
                  <a:schemeClr val="tx1"/>
                </a:solidFill>
              </a:rPr>
              <a:t>, reaching 92.87% accuracy. Generalization may be limited by reliance on a single dataset.</a:t>
            </a:r>
          </a:p>
          <a:p>
            <a:pPr algn="just"/>
            <a:r>
              <a:rPr lang="en-US" sz="7200" dirty="0">
                <a:solidFill>
                  <a:schemeClr val="tx1"/>
                </a:solidFill>
              </a:rPr>
              <a:t>P. Georgiadis et al.</a:t>
            </a:r>
            <a:r>
              <a:rPr lang="en-UM" sz="7200" dirty="0">
                <a:solidFill>
                  <a:schemeClr val="tx1"/>
                </a:solidFill>
              </a:rPr>
              <a:t> </a:t>
            </a:r>
            <a:r>
              <a:rPr lang="en-US" sz="7200" dirty="0">
                <a:solidFill>
                  <a:schemeClr val="tx1"/>
                </a:solidFill>
              </a:rPr>
              <a:t>Created the Data Merger App to unify multiple skin-lesion datasets into large “</a:t>
            </a:r>
            <a:r>
              <a:rPr lang="en-US" sz="7200" dirty="0" err="1">
                <a:solidFill>
                  <a:schemeClr val="tx1"/>
                </a:solidFill>
              </a:rPr>
              <a:t>hyperdatasets</a:t>
            </a:r>
            <a:r>
              <a:rPr lang="en-US" sz="7200" dirty="0">
                <a:solidFill>
                  <a:schemeClr val="tx1"/>
                </a:solidFill>
              </a:rPr>
              <a:t>.” Evaluated VGG16, ResNet50, MobileNetV3-small, DenseNet-161, and </a:t>
            </a:r>
            <a:r>
              <a:rPr lang="en-US" sz="7200" dirty="0" err="1">
                <a:solidFill>
                  <a:schemeClr val="tx1"/>
                </a:solidFill>
              </a:rPr>
              <a:t>ViT</a:t>
            </a:r>
            <a:r>
              <a:rPr lang="en-US" sz="7200" dirty="0">
                <a:solidFill>
                  <a:schemeClr val="tx1"/>
                </a:solidFill>
              </a:rPr>
              <a:t>: achieved up to 91.87% accuracy on 9-way classification with </a:t>
            </a:r>
            <a:r>
              <a:rPr lang="en-US" sz="7200" dirty="0" err="1">
                <a:solidFill>
                  <a:schemeClr val="tx1"/>
                </a:solidFill>
              </a:rPr>
              <a:t>ViT</a:t>
            </a:r>
            <a:r>
              <a:rPr lang="en-US" sz="7200" dirty="0">
                <a:solidFill>
                  <a:schemeClr val="tx1"/>
                </a:solidFill>
              </a:rPr>
              <a:t>, but accuracy fell to 58% for 32 classes, underscoring scaling challenges.</a:t>
            </a:r>
          </a:p>
          <a:p>
            <a:pPr algn="just"/>
            <a:r>
              <a:rPr lang="en-US" sz="7200" dirty="0">
                <a:solidFill>
                  <a:schemeClr val="tx1"/>
                </a:solidFill>
              </a:rPr>
              <a:t>M. Abdel et al.</a:t>
            </a:r>
            <a:r>
              <a:rPr lang="en-UM" sz="7200" dirty="0">
                <a:solidFill>
                  <a:schemeClr val="tx1"/>
                </a:solidFill>
              </a:rPr>
              <a:t> </a:t>
            </a:r>
            <a:r>
              <a:rPr lang="en-US" sz="7200" dirty="0">
                <a:solidFill>
                  <a:schemeClr val="tx1"/>
                </a:solidFill>
              </a:rPr>
              <a:t>Introduced AEDHOA, a metaheuristic combining SRIS, ELCS, APS, and DES for robust feature selection. Tested on CEC benchmarks, UCI sets, and a skin-cancer dataset; achieved accuracies from 76% to 100%. Effectiveness on high-dimensional data is strong, though computational cost grows with dataset size.</a:t>
            </a:r>
            <a:endParaRPr lang="en-UM" sz="7200" dirty="0">
              <a:solidFill>
                <a:schemeClr val="tx1"/>
              </a:solidFill>
            </a:endParaRPr>
          </a:p>
          <a:p>
            <a:pPr algn="just"/>
            <a:endParaRPr lang="en-US" sz="7200" dirty="0">
              <a:solidFill>
                <a:schemeClr val="tx1"/>
              </a:solidFill>
            </a:endParaRPr>
          </a:p>
          <a:p>
            <a:pPr algn="just"/>
            <a:r>
              <a:rPr lang="en-US" sz="7200" dirty="0">
                <a:solidFill>
                  <a:schemeClr val="tx1"/>
                </a:solidFill>
              </a:rPr>
              <a:t>Rodrigue et al.</a:t>
            </a:r>
            <a:r>
              <a:rPr lang="en-UM" sz="7200" dirty="0">
                <a:solidFill>
                  <a:schemeClr val="tx1"/>
                </a:solidFill>
              </a:rPr>
              <a:t> </a:t>
            </a:r>
            <a:r>
              <a:rPr lang="en-US" sz="7200" dirty="0">
                <a:solidFill>
                  <a:schemeClr val="tx1"/>
                </a:solidFill>
              </a:rPr>
              <a:t>Compared YOLO v7 (transfer-learned) and a custom CNN on 2,792 augmented images for Basal Cell Carcinoma, Squamous Cell Carcinoma, and Melanoma. Their CNN attained 90.12% accuracy, 85.55% sensitivity, and 92.57% specificity, though limited sample size may constrain wider applicability.</a:t>
            </a:r>
            <a:endParaRPr lang="en-UM" sz="7200" dirty="0">
              <a:solidFill>
                <a:schemeClr val="tx1"/>
              </a:solidFill>
            </a:endParaRPr>
          </a:p>
          <a:p>
            <a:pPr algn="just"/>
            <a:endParaRPr lang="en-US" sz="7200" dirty="0">
              <a:solidFill>
                <a:schemeClr val="tx1"/>
              </a:solidFill>
            </a:endParaRPr>
          </a:p>
          <a:p>
            <a:pPr algn="just"/>
            <a:r>
              <a:rPr lang="en-US" sz="7200" dirty="0">
                <a:solidFill>
                  <a:schemeClr val="tx1"/>
                </a:solidFill>
              </a:rPr>
              <a:t>A. A. Hussein et al.</a:t>
            </a:r>
            <a:r>
              <a:rPr lang="en-UM" sz="7200" dirty="0">
                <a:solidFill>
                  <a:schemeClr val="tx1"/>
                </a:solidFill>
              </a:rPr>
              <a:t> </a:t>
            </a:r>
            <a:r>
              <a:rPr lang="en-US" sz="7200" dirty="0">
                <a:solidFill>
                  <a:schemeClr val="tx1"/>
                </a:solidFill>
              </a:rPr>
              <a:t>Proposed a hybrid quantum CNN + </a:t>
            </a:r>
            <a:r>
              <a:rPr lang="en-US" sz="7200" dirty="0" err="1">
                <a:solidFill>
                  <a:schemeClr val="tx1"/>
                </a:solidFill>
              </a:rPr>
              <a:t>BiLSTM</a:t>
            </a:r>
            <a:r>
              <a:rPr lang="en-US" sz="7200" dirty="0">
                <a:solidFill>
                  <a:schemeClr val="tx1"/>
                </a:solidFill>
              </a:rPr>
              <a:t> + MobileNetV2 model for skin cancer classification at 32×32 and 128×128 resolutions. Reported 89.3% accuracy, 89.81% F1, and 94.33% recall on malignant lesions. High performance is tempered by system complexity and quantum-component requirements.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465C65-9503-11E4-81EE-074FB50F85E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44973020"/>
              </p:ext>
            </p:extLst>
          </p:nvPr>
        </p:nvGraphicFramePr>
        <p:xfrm>
          <a:off x="685800" y="1295400"/>
          <a:ext cx="109728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864511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059851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20159043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412833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Author and Year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Model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Accuracy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Key Contribution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0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Shakya et al</a:t>
                      </a:r>
                      <a:r>
                        <a:rPr lang="en-UM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.(2025)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ResNet-18 +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MobileNet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V2 features fed to SVM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92.87%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Demonstrated that a hybrid deep-learning/ML pipeline outperforms single CNNs on ISIC-2018 while remaining lightweight.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2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 Georgiadis et al</a:t>
                      </a:r>
                      <a:r>
                        <a:rPr lang="en-UM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.(2025)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 Transformer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on merged “hyper-datasets”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91.87% (9 classes) / 58% (32 classes)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Introduced Data Merger App to automatically combine disparate skin-lesion datasets and showed benefits—and limits—of large, diverse training sets.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0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Abdel et al</a:t>
                      </a:r>
                      <a:r>
                        <a:rPr lang="en-UM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.(2025)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AEDHOA-selected feature subset with classical classifier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0.76–1.00 (dataset-dependent)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Proposed Adaptive Enhanced Diversified Hiking Optimization Algorithm for robust feature selection on high-dimensional skin-cancer data.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4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Rodrigue et al</a:t>
                      </a:r>
                      <a:r>
                        <a:rPr lang="en-UM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.(2025)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 CNN (compared with YOLO v7 TL)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90.12%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Built a compact CNN that slightly outperformed YOLO v7 for three common cancers using only 2,792 augmented images.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A. Hussein </a:t>
                      </a:r>
                      <a:r>
                        <a:rPr lang="en-UM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.(2025)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Hybrid Quantum CNN +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MobileNet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V2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89.3%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Showed quantum-inspired feature extraction plus temporal context can boost lesion recognition, though with higher system complexity.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9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M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Proposed Model(2025)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EfficientNet-B3 </a:t>
                      </a:r>
                      <a:r>
                        <a:rPr lang="en-UM" sz="1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InceptionV3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weighted-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ensemble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93%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(HAM10000 validation)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Combines 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lesion-level split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targeted oversampling, mixed-precision training, and </a:t>
                      </a:r>
                      <a:r>
                        <a:rPr lang="en-GB" sz="14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dual-backbone ensemble </a:t>
                      </a:r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improve minority-class recall without adding inference lag.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2161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6B71-21FD-04D6-556B-38CE32A5EA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11049000" cy="4343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500" b="1" dirty="0">
                <a:solidFill>
                  <a:schemeClr val="tx1"/>
                </a:solidFill>
              </a:rPr>
              <a:t>Lack of Multi-Dataset Generalization: </a:t>
            </a:r>
            <a:r>
              <a:rPr lang="en-GB" sz="1500" dirty="0">
                <a:solidFill>
                  <a:schemeClr val="tx1"/>
                </a:solidFill>
              </a:rPr>
              <a:t>Training is limited to HAM10000, missing variations in imaging, demographics, or lesions from real-world sources, reducing transferability to diverse environments like varying skin tones in Bangladesh.</a:t>
            </a:r>
            <a:br>
              <a:rPr lang="en-GB" sz="1500" dirty="0">
                <a:solidFill>
                  <a:schemeClr val="tx1"/>
                </a:solidFill>
              </a:rPr>
            </a:br>
            <a:r>
              <a:rPr lang="en-GB" sz="1500" i="1" dirty="0">
                <a:solidFill>
                  <a:schemeClr val="tx1"/>
                </a:solidFill>
              </a:rPr>
              <a:t>Future Solution:</a:t>
            </a:r>
            <a:r>
              <a:rPr lang="en-GB" sz="1500" dirty="0">
                <a:solidFill>
                  <a:schemeClr val="tx1"/>
                </a:solidFill>
              </a:rPr>
              <a:t> Integrate ISIC 2018/2019 or PAD-UFES-20 for cross-dataset training and fine-tuning, targeting 85%+ accuracy on unseen data via transfer learning.</a:t>
            </a:r>
          </a:p>
          <a:p>
            <a:pPr>
              <a:spcBef>
                <a:spcPts val="0"/>
              </a:spcBef>
            </a:pPr>
            <a:r>
              <a:rPr lang="en-GB" sz="1500" b="1" dirty="0">
                <a:solidFill>
                  <a:schemeClr val="tx1"/>
                </a:solidFill>
              </a:rPr>
              <a:t>Absence of Real-World Deployment Testing: </a:t>
            </a:r>
            <a:r>
              <a:rPr lang="en-GB" sz="1500" dirty="0">
                <a:solidFill>
                  <a:schemeClr val="tx1"/>
                </a:solidFill>
              </a:rPr>
              <a:t>Inference efficiency is optimized but unprofiled on clinic hardware, leaving latency claims theoretical and overlooking low-resource bottlenecks in rural settings.</a:t>
            </a:r>
            <a:br>
              <a:rPr lang="en-GB" sz="1500" dirty="0">
                <a:solidFill>
                  <a:schemeClr val="tx1"/>
                </a:solidFill>
              </a:rPr>
            </a:br>
            <a:r>
              <a:rPr lang="en-GB" sz="1500" i="1" dirty="0">
                <a:solidFill>
                  <a:schemeClr val="tx1"/>
                </a:solidFill>
              </a:rPr>
              <a:t>Future Solution:</a:t>
            </a:r>
            <a:r>
              <a:rPr lang="en-GB" sz="1500" dirty="0">
                <a:solidFill>
                  <a:schemeClr val="tx1"/>
                </a:solidFill>
              </a:rPr>
              <a:t> Benchmark on NVIDIA Jetson or mobile CPUs, apply quantization for sub-100ms times, and pilot a prototype app for clinician input.</a:t>
            </a:r>
          </a:p>
          <a:p>
            <a:pPr>
              <a:spcBef>
                <a:spcPts val="0"/>
              </a:spcBef>
            </a:pPr>
            <a:r>
              <a:rPr lang="en-GB" sz="1500" b="1" dirty="0">
                <a:solidFill>
                  <a:schemeClr val="tx1"/>
                </a:solidFill>
              </a:rPr>
              <a:t>Limited Explainability and Interpretability: </a:t>
            </a:r>
            <a:r>
              <a:rPr lang="en-GB" sz="1500" dirty="0">
                <a:solidFill>
                  <a:schemeClr val="tx1"/>
                </a:solidFill>
              </a:rPr>
              <a:t>The model lacks tools to explain predictions, essential for clinician trust in medical black-box systems.</a:t>
            </a:r>
            <a:br>
              <a:rPr lang="en-GB" sz="1500" dirty="0">
                <a:solidFill>
                  <a:schemeClr val="tx1"/>
                </a:solidFill>
              </a:rPr>
            </a:br>
            <a:r>
              <a:rPr lang="en-GB" sz="1500" i="1" dirty="0">
                <a:solidFill>
                  <a:schemeClr val="tx1"/>
                </a:solidFill>
              </a:rPr>
              <a:t>Future Solution:</a:t>
            </a:r>
            <a:r>
              <a:rPr lang="en-GB" sz="1500" dirty="0">
                <a:solidFill>
                  <a:schemeClr val="tx1"/>
                </a:solidFill>
              </a:rPr>
              <a:t> Add Grad-CAM or SHAP for heatmaps, integrate into evaluation, and validate with dermatologist reviews for clinical alignment.</a:t>
            </a:r>
          </a:p>
          <a:p>
            <a:pPr>
              <a:spcBef>
                <a:spcPts val="0"/>
              </a:spcBef>
            </a:pPr>
            <a:r>
              <a:rPr lang="en-GB" sz="1500" b="1" dirty="0">
                <a:solidFill>
                  <a:schemeClr val="tx1"/>
                </a:solidFill>
              </a:rPr>
              <a:t>Incomplete Handling of Edge Cases and Robustness: </a:t>
            </a:r>
            <a:r>
              <a:rPr lang="en-GB" sz="1500" dirty="0">
                <a:solidFill>
                  <a:schemeClr val="tx1"/>
                </a:solidFill>
              </a:rPr>
              <a:t>Augmentation addresses imbalance, but no stress-testing against noise, artifacts, or adversarial examples; per-class metrics are unreported from runs.</a:t>
            </a:r>
            <a:br>
              <a:rPr lang="en-GB" sz="1500" dirty="0">
                <a:solidFill>
                  <a:schemeClr val="tx1"/>
                </a:solidFill>
              </a:rPr>
            </a:br>
            <a:r>
              <a:rPr lang="en-GB" sz="1500" i="1" dirty="0">
                <a:solidFill>
                  <a:schemeClr val="tx1"/>
                </a:solidFill>
              </a:rPr>
              <a:t>Future Solution:</a:t>
            </a:r>
            <a:r>
              <a:rPr lang="en-GB" sz="1500" dirty="0">
                <a:solidFill>
                  <a:schemeClr val="tx1"/>
                </a:solidFill>
              </a:rPr>
              <a:t> Inject synthetic noise and adversarial training; conduct ablation studies to boost minority F1 above 90% via hyperparameter tuning.</a:t>
            </a:r>
          </a:p>
          <a:p>
            <a:pPr>
              <a:spcBef>
                <a:spcPts val="0"/>
              </a:spcBef>
            </a:pPr>
            <a:r>
              <a:rPr lang="en-GB" sz="1500" b="1" dirty="0">
                <a:solidFill>
                  <a:schemeClr val="tx1"/>
                </a:solidFill>
              </a:rPr>
              <a:t>Scalability to More Classes or Modalities: </a:t>
            </a:r>
            <a:r>
              <a:rPr lang="en-GB" sz="1500" dirty="0">
                <a:solidFill>
                  <a:schemeClr val="tx1"/>
                </a:solidFill>
              </a:rPr>
              <a:t>Tailored to 7 classes, it doesn't scale to finer sub-types or multi-modal data like patient metadata (age, UV exposure).</a:t>
            </a:r>
            <a:br>
              <a:rPr lang="en-GB" sz="1500" dirty="0">
                <a:solidFill>
                  <a:schemeClr val="tx1"/>
                </a:solidFill>
              </a:rPr>
            </a:br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1161</TotalTime>
  <Words>1722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New Microsoft PowerPoint Presentation</vt:lpstr>
      <vt:lpstr>Advanced Ensemble Deep Learning Architecture for Automated Skin Cancer Classification: A Comprehensive EfficientNet-B3 and InceptionV3 Hybrid Framework for Multi-Class Dermoscopic Image Analysis</vt:lpstr>
      <vt:lpstr>Outline</vt:lpstr>
      <vt:lpstr>Introduction</vt:lpstr>
      <vt:lpstr>Problem Statement</vt:lpstr>
      <vt:lpstr>Motivation</vt:lpstr>
      <vt:lpstr>Objectives</vt:lpstr>
      <vt:lpstr>Related Works</vt:lpstr>
      <vt:lpstr>Comparison Between Existing Works </vt:lpstr>
      <vt:lpstr>Gap Analysis</vt:lpstr>
      <vt:lpstr>Proposed Methodology</vt:lpstr>
      <vt:lpstr>Proposed Methodology</vt:lpstr>
      <vt:lpstr>Proposed Methodology</vt:lpstr>
      <vt:lpstr>PowerPoint Presentation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AMIT kUMAR</cp:lastModifiedBy>
  <cp:revision>261</cp:revision>
  <dcterms:created xsi:type="dcterms:W3CDTF">2011-07-17T02:56:35Z</dcterms:created>
  <dcterms:modified xsi:type="dcterms:W3CDTF">2025-08-10T03:16:32Z</dcterms:modified>
</cp:coreProperties>
</file>