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69" r:id="rId6"/>
    <p:sldId id="361" r:id="rId7"/>
    <p:sldId id="355" r:id="rId8"/>
    <p:sldId id="365" r:id="rId9"/>
    <p:sldId id="367" r:id="rId10"/>
    <p:sldId id="3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00B050"/>
    <a:srgbClr val="7CA655"/>
    <a:srgbClr val="7AB3BD"/>
    <a:srgbClr val="A9D4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311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9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8F37F-571A-4B54-8EBA-2355850B1FAE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FCEAC-6ADB-4471-AF55-5549F749F425}">
      <dgm:prSet phldrT="[Text]" custT="1"/>
      <dgm:spPr>
        <a:solidFill>
          <a:srgbClr val="7CA655"/>
        </a:solidFill>
      </dgm:spPr>
      <dgm:t>
        <a:bodyPr/>
        <a:lstStyle/>
        <a:p>
          <a:r>
            <a:rPr lang="en-US" sz="1800" b="1" dirty="0"/>
            <a:t>Sapnil Ahmed</a:t>
          </a:r>
          <a:endParaRPr lang="en-US" sz="2100" b="1" dirty="0"/>
        </a:p>
      </dgm:t>
    </dgm:pt>
    <dgm:pt modelId="{C2F9E29D-90FE-405E-AC08-0B720FE5A815}" type="parTrans" cxnId="{05742EED-4FAA-46DD-8C82-4D9A0BFB58EF}">
      <dgm:prSet/>
      <dgm:spPr/>
      <dgm:t>
        <a:bodyPr/>
        <a:lstStyle/>
        <a:p>
          <a:endParaRPr lang="en-US"/>
        </a:p>
      </dgm:t>
    </dgm:pt>
    <dgm:pt modelId="{F93226BE-9760-4DC0-9FE3-A5A55CC26D04}" type="sibTrans" cxnId="{05742EED-4FAA-46DD-8C82-4D9A0BFB58EF}">
      <dgm:prSet/>
      <dgm:spPr/>
      <dgm:t>
        <a:bodyPr/>
        <a:lstStyle/>
        <a:p>
          <a:endParaRPr lang="en-US"/>
        </a:p>
      </dgm:t>
    </dgm:pt>
    <dgm:pt modelId="{D8AB0344-7B0F-4648-A80B-50EC46DCD546}">
      <dgm:prSet phldrT="[Text]"/>
      <dgm:spPr>
        <a:solidFill>
          <a:srgbClr val="7CA655"/>
        </a:solidFill>
      </dgm:spPr>
      <dgm:t>
        <a:bodyPr/>
        <a:lstStyle/>
        <a:p>
          <a:r>
            <a:rPr lang="en-US" b="1" dirty="0"/>
            <a:t>Mahmudul Hasan</a:t>
          </a:r>
        </a:p>
      </dgm:t>
    </dgm:pt>
    <dgm:pt modelId="{7761A7C3-0D98-4C56-9DF6-8E87300067C7}" type="parTrans" cxnId="{E3C13D6D-C523-4B82-9A10-007151F16D1E}">
      <dgm:prSet/>
      <dgm:spPr/>
      <dgm:t>
        <a:bodyPr/>
        <a:lstStyle/>
        <a:p>
          <a:endParaRPr lang="en-US"/>
        </a:p>
      </dgm:t>
    </dgm:pt>
    <dgm:pt modelId="{04C8BE2E-D9CB-4EB4-9685-01D3DAC9016E}" type="sibTrans" cxnId="{E3C13D6D-C523-4B82-9A10-007151F16D1E}">
      <dgm:prSet/>
      <dgm:spPr/>
      <dgm:t>
        <a:bodyPr/>
        <a:lstStyle/>
        <a:p>
          <a:endParaRPr lang="en-US"/>
        </a:p>
      </dgm:t>
    </dgm:pt>
    <dgm:pt modelId="{34E558AF-D5F2-4F4F-A55E-46FCC7DE6DBC}" type="pres">
      <dgm:prSet presAssocID="{3CC8F37F-571A-4B54-8EBA-2355850B1FAE}" presName="diagram" presStyleCnt="0">
        <dgm:presLayoutVars>
          <dgm:dir/>
        </dgm:presLayoutVars>
      </dgm:prSet>
      <dgm:spPr/>
    </dgm:pt>
    <dgm:pt modelId="{6B6F7DF2-62AC-4EAE-A874-299A426CC132}" type="pres">
      <dgm:prSet presAssocID="{E2AFCEAC-6ADB-4471-AF55-5549F749F425}" presName="composite" presStyleCnt="0"/>
      <dgm:spPr/>
    </dgm:pt>
    <dgm:pt modelId="{467B4E1E-2E40-454E-A9E4-1FF5C24BA23F}" type="pres">
      <dgm:prSet presAssocID="{E2AFCEAC-6ADB-4471-AF55-5549F749F425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</dgm:spPr>
    </dgm:pt>
    <dgm:pt modelId="{9B513865-A03F-49F8-8498-F6B036A3C061}" type="pres">
      <dgm:prSet presAssocID="{E2AFCEAC-6ADB-4471-AF55-5549F749F425}" presName="Parent" presStyleLbl="node0" presStyleIdx="0" presStyleCnt="2">
        <dgm:presLayoutVars>
          <dgm:bulletEnabled val="1"/>
        </dgm:presLayoutVars>
      </dgm:prSet>
      <dgm:spPr/>
    </dgm:pt>
    <dgm:pt modelId="{F9574476-81D3-4706-BF66-9034F2326796}" type="pres">
      <dgm:prSet presAssocID="{F93226BE-9760-4DC0-9FE3-A5A55CC26D04}" presName="sibTrans" presStyleCnt="0"/>
      <dgm:spPr/>
    </dgm:pt>
    <dgm:pt modelId="{63F6E4A5-C197-4F26-A6C1-07118AAAC3FD}" type="pres">
      <dgm:prSet presAssocID="{D8AB0344-7B0F-4648-A80B-50EC46DCD546}" presName="composite" presStyleCnt="0"/>
      <dgm:spPr/>
    </dgm:pt>
    <dgm:pt modelId="{1CB40DF5-1C74-4BD3-86C5-E05BB1B9606D}" type="pres">
      <dgm:prSet presAssocID="{D8AB0344-7B0F-4648-A80B-50EC46DCD546}" presName="Image" presStyleLbl="bgShp" presStyleIdx="1" presStyleCnt="2"/>
      <dgm:spPr>
        <a:blipFill>
          <a:blip xmlns:r="http://schemas.openxmlformats.org/officeDocument/2006/relationships" r:embed="rId2"/>
          <a:srcRect/>
          <a:stretch>
            <a:fillRect t="-17000" b="-17000"/>
          </a:stretch>
        </a:blipFill>
      </dgm:spPr>
    </dgm:pt>
    <dgm:pt modelId="{C97068A7-CB52-4B20-A238-2794A0197B60}" type="pres">
      <dgm:prSet presAssocID="{D8AB0344-7B0F-4648-A80B-50EC46DCD546}" presName="Parent" presStyleLbl="node0" presStyleIdx="1" presStyleCnt="2" custScaleX="101192">
        <dgm:presLayoutVars>
          <dgm:bulletEnabled val="1"/>
        </dgm:presLayoutVars>
      </dgm:prSet>
      <dgm:spPr/>
    </dgm:pt>
  </dgm:ptLst>
  <dgm:cxnLst>
    <dgm:cxn modelId="{9464F525-F529-403B-8D5C-B1E920CB5EFE}" type="presOf" srcId="{E2AFCEAC-6ADB-4471-AF55-5549F749F425}" destId="{9B513865-A03F-49F8-8498-F6B036A3C061}" srcOrd="0" destOrd="0" presId="urn:microsoft.com/office/officeart/2008/layout/BendingPictureCaption"/>
    <dgm:cxn modelId="{E3C13D6D-C523-4B82-9A10-007151F16D1E}" srcId="{3CC8F37F-571A-4B54-8EBA-2355850B1FAE}" destId="{D8AB0344-7B0F-4648-A80B-50EC46DCD546}" srcOrd="1" destOrd="0" parTransId="{7761A7C3-0D98-4C56-9DF6-8E87300067C7}" sibTransId="{04C8BE2E-D9CB-4EB4-9685-01D3DAC9016E}"/>
    <dgm:cxn modelId="{C8A34DBE-B769-427F-B285-BA2461D88C77}" type="presOf" srcId="{D8AB0344-7B0F-4648-A80B-50EC46DCD546}" destId="{C97068A7-CB52-4B20-A238-2794A0197B60}" srcOrd="0" destOrd="0" presId="urn:microsoft.com/office/officeart/2008/layout/BendingPictureCaption"/>
    <dgm:cxn modelId="{05742EED-4FAA-46DD-8C82-4D9A0BFB58EF}" srcId="{3CC8F37F-571A-4B54-8EBA-2355850B1FAE}" destId="{E2AFCEAC-6ADB-4471-AF55-5549F749F425}" srcOrd="0" destOrd="0" parTransId="{C2F9E29D-90FE-405E-AC08-0B720FE5A815}" sibTransId="{F93226BE-9760-4DC0-9FE3-A5A55CC26D04}"/>
    <dgm:cxn modelId="{7B19D4FD-11B4-4E8D-83A3-C4927C432F29}" type="presOf" srcId="{3CC8F37F-571A-4B54-8EBA-2355850B1FAE}" destId="{34E558AF-D5F2-4F4F-A55E-46FCC7DE6DBC}" srcOrd="0" destOrd="0" presId="urn:microsoft.com/office/officeart/2008/layout/BendingPictureCaption"/>
    <dgm:cxn modelId="{2B83A5B1-DC36-432B-843F-B76284225EC2}" type="presParOf" srcId="{34E558AF-D5F2-4F4F-A55E-46FCC7DE6DBC}" destId="{6B6F7DF2-62AC-4EAE-A874-299A426CC132}" srcOrd="0" destOrd="0" presId="urn:microsoft.com/office/officeart/2008/layout/BendingPictureCaption"/>
    <dgm:cxn modelId="{D1419566-9FF9-4C3C-9B51-58D7ADAA4615}" type="presParOf" srcId="{6B6F7DF2-62AC-4EAE-A874-299A426CC132}" destId="{467B4E1E-2E40-454E-A9E4-1FF5C24BA23F}" srcOrd="0" destOrd="0" presId="urn:microsoft.com/office/officeart/2008/layout/BendingPictureCaption"/>
    <dgm:cxn modelId="{D873E372-E169-4FA1-BB80-7BF2058D0E97}" type="presParOf" srcId="{6B6F7DF2-62AC-4EAE-A874-299A426CC132}" destId="{9B513865-A03F-49F8-8498-F6B036A3C061}" srcOrd="1" destOrd="0" presId="urn:microsoft.com/office/officeart/2008/layout/BendingPictureCaption"/>
    <dgm:cxn modelId="{BDC38F7E-5E0E-49C9-B06C-79809B8381D3}" type="presParOf" srcId="{34E558AF-D5F2-4F4F-A55E-46FCC7DE6DBC}" destId="{F9574476-81D3-4706-BF66-9034F2326796}" srcOrd="1" destOrd="0" presId="urn:microsoft.com/office/officeart/2008/layout/BendingPictureCaption"/>
    <dgm:cxn modelId="{82990802-AA20-4FD2-8EA6-5A9B4D7B54CA}" type="presParOf" srcId="{34E558AF-D5F2-4F4F-A55E-46FCC7DE6DBC}" destId="{63F6E4A5-C197-4F26-A6C1-07118AAAC3FD}" srcOrd="2" destOrd="0" presId="urn:microsoft.com/office/officeart/2008/layout/BendingPictureCaption"/>
    <dgm:cxn modelId="{B130F7D6-55C0-4628-B9F8-8149C830DA20}" type="presParOf" srcId="{63F6E4A5-C197-4F26-A6C1-07118AAAC3FD}" destId="{1CB40DF5-1C74-4BD3-86C5-E05BB1B9606D}" srcOrd="0" destOrd="0" presId="urn:microsoft.com/office/officeart/2008/layout/BendingPictureCaption"/>
    <dgm:cxn modelId="{DE0116BC-017F-40BD-92E1-42A5276E5DDE}" type="presParOf" srcId="{63F6E4A5-C197-4F26-A6C1-07118AAAC3FD}" destId="{C97068A7-CB52-4B20-A238-2794A0197B6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B4E1E-2E40-454E-A9E4-1FF5C24BA23F}">
      <dsp:nvSpPr>
        <dsp:cNvPr id="0" name=""/>
        <dsp:cNvSpPr/>
      </dsp:nvSpPr>
      <dsp:spPr>
        <a:xfrm>
          <a:off x="1467" y="837499"/>
          <a:ext cx="1956618" cy="1445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2000" b="-5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13865-A03F-49F8-8498-F6B036A3C061}">
      <dsp:nvSpPr>
        <dsp:cNvPr id="0" name=""/>
        <dsp:cNvSpPr/>
      </dsp:nvSpPr>
      <dsp:spPr>
        <a:xfrm>
          <a:off x="396954" y="2021258"/>
          <a:ext cx="1686022" cy="405179"/>
        </a:xfrm>
        <a:prstGeom prst="rect">
          <a:avLst/>
        </a:prstGeom>
        <a:solidFill>
          <a:srgbClr val="7CA6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800" b="1" kern="1200" dirty="0"/>
            <a:t>Sapnil Ahmed</a:t>
          </a:r>
          <a:endParaRPr lang="en-US" sz="2100" b="1" kern="1200" dirty="0"/>
        </a:p>
      </dsp:txBody>
      <dsp:txXfrm>
        <a:off x="396954" y="2021258"/>
        <a:ext cx="1686022" cy="405179"/>
      </dsp:txXfrm>
    </dsp:sp>
    <dsp:sp modelId="{1CB40DF5-1C74-4BD3-86C5-E05BB1B9606D}">
      <dsp:nvSpPr>
        <dsp:cNvPr id="0" name=""/>
        <dsp:cNvSpPr/>
      </dsp:nvSpPr>
      <dsp:spPr>
        <a:xfrm>
          <a:off x="2296674" y="837499"/>
          <a:ext cx="1956618" cy="144593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17000" b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068A7-CB52-4B20-A238-2794A0197B60}">
      <dsp:nvSpPr>
        <dsp:cNvPr id="0" name=""/>
        <dsp:cNvSpPr/>
      </dsp:nvSpPr>
      <dsp:spPr>
        <a:xfrm>
          <a:off x="2682112" y="2021258"/>
          <a:ext cx="1706119" cy="405179"/>
        </a:xfrm>
        <a:prstGeom prst="rect">
          <a:avLst/>
        </a:prstGeom>
        <a:solidFill>
          <a:srgbClr val="7CA65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700" b="1" kern="1200" dirty="0"/>
            <a:t>Mahmudul Hasan</a:t>
          </a:r>
        </a:p>
      </dsp:txBody>
      <dsp:txXfrm>
        <a:off x="2682112" y="2021258"/>
        <a:ext cx="1706119" cy="40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10-Apr-23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10,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java-programming" TargetMode="External"/><Relationship Id="rId2" Type="http://schemas.openxmlformats.org/officeDocument/2006/relationships/hyperlink" Target="https://youtu.be/5zanUOGTzk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3873" y="893809"/>
            <a:ext cx="6268858" cy="871716"/>
          </a:xfrm>
        </p:spPr>
        <p:txBody>
          <a:bodyPr/>
          <a:lstStyle/>
          <a:p>
            <a:r>
              <a:rPr lang="en-US" dirty="0"/>
              <a:t> 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23572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Course Teacher  : </a:t>
            </a:r>
            <a:r>
              <a:rPr lang="en-US" dirty="0" err="1">
                <a:latin typeface="+mj-lt"/>
              </a:rPr>
              <a:t>Lameya</a:t>
            </a:r>
            <a:r>
              <a:rPr lang="en-US" dirty="0">
                <a:latin typeface="+mj-lt"/>
              </a:rPr>
              <a:t> Islam</a:t>
            </a:r>
            <a:endParaRPr lang="en-US" dirty="0"/>
          </a:p>
          <a:p>
            <a:r>
              <a:rPr lang="en-US" dirty="0"/>
              <a:t>Course Title         : Object Oriented Programming</a:t>
            </a:r>
          </a:p>
          <a:p>
            <a:r>
              <a:rPr lang="en-US" dirty="0"/>
              <a:t>Course Code       : CSE 214 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F1D20-245E-49AB-9DF7-037CB9B85F15}"/>
              </a:ext>
            </a:extLst>
          </p:cNvPr>
          <p:cNvSpPr/>
          <p:nvPr/>
        </p:nvSpPr>
        <p:spPr>
          <a:xfrm>
            <a:off x="6096000" y="3476706"/>
            <a:ext cx="2122998" cy="119270"/>
          </a:xfrm>
          <a:prstGeom prst="rect">
            <a:avLst/>
          </a:prstGeom>
          <a:solidFill>
            <a:srgbClr val="7CA65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7AA10-9DD8-44F9-8F5A-1A5541618A95}"/>
              </a:ext>
            </a:extLst>
          </p:cNvPr>
          <p:cNvSpPr/>
          <p:nvPr/>
        </p:nvSpPr>
        <p:spPr>
          <a:xfrm>
            <a:off x="6343816" y="4173356"/>
            <a:ext cx="2283350" cy="269019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B856F0-8191-4241-B830-731531F93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730989"/>
              </p:ext>
            </p:extLst>
          </p:nvPr>
        </p:nvGraphicFramePr>
        <p:xfrm>
          <a:off x="5923142" y="3348862"/>
          <a:ext cx="4389700" cy="326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F75A0F0-CC77-4320-B151-F626F1695488}"/>
              </a:ext>
            </a:extLst>
          </p:cNvPr>
          <p:cNvSpPr/>
          <p:nvPr/>
        </p:nvSpPr>
        <p:spPr>
          <a:xfrm>
            <a:off x="6520070" y="5772647"/>
            <a:ext cx="1637968" cy="269019"/>
          </a:xfrm>
          <a:prstGeom prst="rect">
            <a:avLst/>
          </a:prstGeom>
          <a:solidFill>
            <a:srgbClr val="7CA6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221-15-5095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C3E94-5598-48D4-8EA9-5F01DA0A3AC4}"/>
              </a:ext>
            </a:extLst>
          </p:cNvPr>
          <p:cNvSpPr/>
          <p:nvPr/>
        </p:nvSpPr>
        <p:spPr>
          <a:xfrm>
            <a:off x="8841785" y="5763370"/>
            <a:ext cx="1637968" cy="269019"/>
          </a:xfrm>
          <a:prstGeom prst="rect">
            <a:avLst/>
          </a:prstGeom>
          <a:solidFill>
            <a:srgbClr val="7CA6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221-15-4862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EDB7DDD-2204-4E1B-9E23-DA71628B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157" y="2546999"/>
            <a:ext cx="5919377" cy="610863"/>
          </a:xfrm>
        </p:spPr>
        <p:txBody>
          <a:bodyPr>
            <a:normAutofit/>
          </a:bodyPr>
          <a:lstStyle/>
          <a:p>
            <a:r>
              <a:rPr lang="en-US" sz="4000" b="1" dirty="0"/>
              <a:t>Table Of Content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85827-91BD-4A1B-93AF-92483B3302FD}"/>
              </a:ext>
            </a:extLst>
          </p:cNvPr>
          <p:cNvSpPr txBox="1"/>
          <p:nvPr/>
        </p:nvSpPr>
        <p:spPr>
          <a:xfrm>
            <a:off x="3470157" y="3700139"/>
            <a:ext cx="8953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Benefits Of Encapsulation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to do Encapsulation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Of Encapsulation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E817C-F361-427A-B809-D6001BC465B6}"/>
              </a:ext>
            </a:extLst>
          </p:cNvPr>
          <p:cNvSpPr/>
          <p:nvPr/>
        </p:nvSpPr>
        <p:spPr>
          <a:xfrm>
            <a:off x="3470157" y="3295443"/>
            <a:ext cx="2003729" cy="89038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CA65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77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133059"/>
            <a:ext cx="4941477" cy="6108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9773811" cy="2795232"/>
          </a:xfrm>
        </p:spPr>
        <p:txBody>
          <a:bodyPr/>
          <a:lstStyle/>
          <a:p>
            <a:r>
              <a:rPr lang="en-US" sz="2400" i="0" dirty="0">
                <a:solidFill>
                  <a:srgbClr val="4495A2"/>
                </a:solidFill>
                <a:effectLst/>
                <a:latin typeface="Söhne"/>
              </a:rPr>
              <a:t>Encapsulation is the process of hiding the internal details of an object or function from the outside world, and restricting access to only the necessary components through a well-defined interface.</a:t>
            </a:r>
            <a:endParaRPr lang="en-US" sz="2400" dirty="0">
              <a:solidFill>
                <a:srgbClr val="4495A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D878F-4256-42C2-A5AC-D341DAE42AAA}"/>
              </a:ext>
            </a:extLst>
          </p:cNvPr>
          <p:cNvSpPr txBox="1"/>
          <p:nvPr/>
        </p:nvSpPr>
        <p:spPr>
          <a:xfrm>
            <a:off x="4373217" y="3686979"/>
            <a:ext cx="7903596" cy="268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Benefits Of Encapsulation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AB3BD"/>
                </a:solidFill>
              </a:rPr>
              <a:t>Data Hiding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AB3BD"/>
                </a:solidFill>
              </a:rPr>
              <a:t>Reusable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AB3BD"/>
                </a:solidFill>
              </a:rPr>
              <a:t>Easy Modification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AB3BD"/>
                </a:solidFill>
              </a:rPr>
              <a:t>Easy Maintenance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43403-A2C2-45C0-97AD-9364D10CD801}"/>
              </a:ext>
            </a:extLst>
          </p:cNvPr>
          <p:cNvSpPr/>
          <p:nvPr/>
        </p:nvSpPr>
        <p:spPr>
          <a:xfrm>
            <a:off x="4484538" y="4309608"/>
            <a:ext cx="2003729" cy="89038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CA65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922" y="2939651"/>
            <a:ext cx="7132320" cy="7315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How to do Encapsulation ?</a:t>
            </a:r>
            <a:br>
              <a:rPr lang="en-US" sz="3200" b="1" dirty="0"/>
            </a:br>
            <a:r>
              <a:rPr lang="en-US" sz="3200" b="1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8496-417C-4864-8B86-6A32CA1873F1}"/>
              </a:ext>
            </a:extLst>
          </p:cNvPr>
          <p:cNvSpPr txBox="1"/>
          <p:nvPr/>
        </p:nvSpPr>
        <p:spPr>
          <a:xfrm>
            <a:off x="2957922" y="3891309"/>
            <a:ext cx="6172200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Declare the variables as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</a:rPr>
              <a:t>Provide public setter and getter method to modify and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get the variables value.</a:t>
            </a:r>
            <a:br>
              <a:rPr lang="en-US" sz="1800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1615BB-279F-4001-9C32-4067F1E6348A}"/>
              </a:ext>
            </a:extLst>
          </p:cNvPr>
          <p:cNvSpPr/>
          <p:nvPr/>
        </p:nvSpPr>
        <p:spPr>
          <a:xfrm>
            <a:off x="2957922" y="3591780"/>
            <a:ext cx="2003729" cy="89038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CA65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56" y="1124598"/>
            <a:ext cx="5919377" cy="610863"/>
          </a:xfrm>
        </p:spPr>
        <p:txBody>
          <a:bodyPr>
            <a:normAutofit/>
          </a:bodyPr>
          <a:lstStyle/>
          <a:p>
            <a:r>
              <a:rPr lang="en-US" sz="3600" dirty="0"/>
              <a:t>Encapsulation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7FCCF-AB24-487B-A978-C9825E52783F}"/>
              </a:ext>
            </a:extLst>
          </p:cNvPr>
          <p:cNvSpPr txBox="1"/>
          <p:nvPr/>
        </p:nvSpPr>
        <p:spPr>
          <a:xfrm>
            <a:off x="3301996" y="2125107"/>
            <a:ext cx="3454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</a:rPr>
              <a:t>public class </a:t>
            </a:r>
            <a:r>
              <a:rPr lang="en-US" sz="1600" dirty="0">
                <a:solidFill>
                  <a:schemeClr val="bg1"/>
                </a:solidFill>
              </a:rPr>
              <a:t>Student {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private</a:t>
            </a:r>
            <a:r>
              <a:rPr lang="en-US" sz="1600" dirty="0">
                <a:solidFill>
                  <a:schemeClr val="bg1"/>
                </a:solidFill>
              </a:rPr>
              <a:t> String </a:t>
            </a: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private int </a:t>
            </a:r>
            <a:r>
              <a:rPr lang="en-US" sz="1600" dirty="0">
                <a:solidFill>
                  <a:srgbClr val="00B05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public void </a:t>
            </a:r>
            <a:r>
              <a:rPr lang="en-US" sz="1600" b="1" dirty="0" err="1">
                <a:solidFill>
                  <a:schemeClr val="bg1"/>
                </a:solidFill>
              </a:rPr>
              <a:t>setName</a:t>
            </a:r>
            <a:r>
              <a:rPr lang="en-US" sz="1600" dirty="0">
                <a:solidFill>
                  <a:schemeClr val="bg1"/>
                </a:solidFill>
              </a:rPr>
              <a:t> ( String name ) {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this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>
                <a:solidFill>
                  <a:schemeClr val="bg1"/>
                </a:solidFill>
              </a:rPr>
              <a:t> = name ;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public</a:t>
            </a:r>
            <a:r>
              <a:rPr lang="en-US" sz="1600" dirty="0">
                <a:solidFill>
                  <a:schemeClr val="bg1"/>
                </a:solidFill>
              </a:rPr>
              <a:t> String </a:t>
            </a:r>
            <a:r>
              <a:rPr lang="en-US" sz="1600" b="1" dirty="0" err="1">
                <a:solidFill>
                  <a:schemeClr val="bg1"/>
                </a:solidFill>
              </a:rPr>
              <a:t>getName</a:t>
            </a:r>
            <a:r>
              <a:rPr lang="en-US" sz="1600" dirty="0">
                <a:solidFill>
                  <a:schemeClr val="bg1"/>
                </a:solidFill>
              </a:rPr>
              <a:t> ( ) {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return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>
                <a:solidFill>
                  <a:schemeClr val="bg1"/>
                </a:solidFill>
              </a:rPr>
              <a:t> ;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public void </a:t>
            </a:r>
            <a:r>
              <a:rPr lang="en-US" sz="1600" b="1" dirty="0" err="1">
                <a:solidFill>
                  <a:schemeClr val="bg1"/>
                </a:solidFill>
              </a:rPr>
              <a:t>setID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 id) {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	this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>
                <a:solidFill>
                  <a:srgbClr val="00B05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= id ;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</a:rPr>
              <a:t>public int </a:t>
            </a:r>
            <a:r>
              <a:rPr lang="en-US" sz="1600" b="1" dirty="0" err="1">
                <a:solidFill>
                  <a:schemeClr val="bg1"/>
                </a:solidFill>
              </a:rPr>
              <a:t>getID</a:t>
            </a:r>
            <a:r>
              <a:rPr lang="en-US" sz="1600" dirty="0">
                <a:solidFill>
                  <a:schemeClr val="bg1"/>
                </a:solidFill>
              </a:rPr>
              <a:t> ( ) {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return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id 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50940-E340-4C3D-B76D-3F4F378C7365}"/>
              </a:ext>
            </a:extLst>
          </p:cNvPr>
          <p:cNvSpPr/>
          <p:nvPr/>
        </p:nvSpPr>
        <p:spPr>
          <a:xfrm flipH="1">
            <a:off x="6832594" y="2624668"/>
            <a:ext cx="45719" cy="2853269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41C31-1D58-4A4F-BB1B-42F44779A17B}"/>
              </a:ext>
            </a:extLst>
          </p:cNvPr>
          <p:cNvSpPr txBox="1"/>
          <p:nvPr/>
        </p:nvSpPr>
        <p:spPr>
          <a:xfrm>
            <a:off x="7233919" y="2226707"/>
            <a:ext cx="4802294" cy="374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</a:rPr>
              <a:t>public class </a:t>
            </a:r>
            <a:r>
              <a:rPr lang="en-US" sz="16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EncapTest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600" dirty="0">
                <a:solidFill>
                  <a:srgbClr val="0070C0"/>
                </a:solidFill>
              </a:rPr>
              <a:t>public static void </a:t>
            </a: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main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(String[]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Student obj= 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Student ( 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obj.setName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(“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Carlord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obj.setID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(4895);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</a:t>
            </a:r>
            <a:r>
              <a:rPr lang="en-US" sz="1600" dirty="0" err="1">
                <a:solidFill>
                  <a:srgbClr val="00B050"/>
                </a:solidFill>
              </a:rPr>
              <a:t>out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.println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obj.getName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 ) 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System.</a:t>
            </a:r>
            <a:r>
              <a:rPr lang="en-US" sz="1600" dirty="0" err="1">
                <a:solidFill>
                  <a:srgbClr val="00B050"/>
                </a:solidFill>
              </a:rPr>
              <a:t>out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.println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obj.getID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 ) 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6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56" y="1124598"/>
            <a:ext cx="5919377" cy="610863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F1518-5179-40BD-9818-F9F6212CE483}"/>
              </a:ext>
            </a:extLst>
          </p:cNvPr>
          <p:cNvSpPr txBox="1"/>
          <p:nvPr/>
        </p:nvSpPr>
        <p:spPr>
          <a:xfrm>
            <a:off x="955556" y="2523075"/>
            <a:ext cx="8953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Encapsulation is the one of the important feature of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oop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It is used to wrap the data and function together in a single unit. Thus, it also provide inter independencies.</a:t>
            </a:r>
          </a:p>
        </p:txBody>
      </p:sp>
    </p:spTree>
    <p:extLst>
      <p:ext uri="{BB962C8B-B14F-4D97-AF65-F5344CB8AC3E}">
        <p14:creationId xmlns:p14="http://schemas.microsoft.com/office/powerpoint/2010/main" val="2148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3A436-C293-48E9-B2D8-00FBD2AD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7" y="4174069"/>
            <a:ext cx="8486986" cy="1811863"/>
          </a:xfrm>
        </p:spPr>
        <p:txBody>
          <a:bodyPr>
            <a:normAutofit fontScale="90000"/>
          </a:bodyPr>
          <a:lstStyle/>
          <a:p>
            <a:r>
              <a:rPr lang="en-US" sz="13700" b="1" dirty="0">
                <a:solidFill>
                  <a:srgbClr val="4495A2"/>
                </a:solidFill>
                <a:latin typeface="Arial Rounded MT Bold" panose="020F0704030504030204" pitchFamily="34" charset="0"/>
              </a:rPr>
              <a:t>Thank You</a:t>
            </a:r>
            <a:endParaRPr lang="en-US" b="1" dirty="0">
              <a:solidFill>
                <a:srgbClr val="4495A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F951D-0FAB-4193-9E1B-190B51F274DB}"/>
              </a:ext>
            </a:extLst>
          </p:cNvPr>
          <p:cNvSpPr txBox="1"/>
          <p:nvPr/>
        </p:nvSpPr>
        <p:spPr>
          <a:xfrm>
            <a:off x="1871133" y="1413933"/>
            <a:ext cx="4614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Reference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81790-A696-4B2D-881B-8A5B5462F47F}"/>
              </a:ext>
            </a:extLst>
          </p:cNvPr>
          <p:cNvSpPr txBox="1"/>
          <p:nvPr/>
        </p:nvSpPr>
        <p:spPr>
          <a:xfrm>
            <a:off x="1871133" y="1967931"/>
            <a:ext cx="487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hlinkClick r:id="rId2"/>
              </a:rPr>
              <a:t>https://youtu.be/5zanUOGTzk8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https://www.programiz.com/java-programming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427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174</TotalTime>
  <Words>301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Franklin Gothic Book</vt:lpstr>
      <vt:lpstr>Franklin Gothic Demi</vt:lpstr>
      <vt:lpstr>Söhne</vt:lpstr>
      <vt:lpstr>Wingdings</vt:lpstr>
      <vt:lpstr>Theme1</vt:lpstr>
      <vt:lpstr> ENCAPSULATION</vt:lpstr>
      <vt:lpstr>Table Of Content </vt:lpstr>
      <vt:lpstr>Introduction</vt:lpstr>
      <vt:lpstr>How to do Encapsulation ?    </vt:lpstr>
      <vt:lpstr>Encapsulation Example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safoysal67@gmail.com</dc:creator>
  <cp:lastModifiedBy>safoysal67@gmail.com</cp:lastModifiedBy>
  <cp:revision>4</cp:revision>
  <dcterms:created xsi:type="dcterms:W3CDTF">2023-04-09T17:59:46Z</dcterms:created>
  <dcterms:modified xsi:type="dcterms:W3CDTF">2023-04-10T03:24:46Z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