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4" r:id="rId6"/>
    <p:sldId id="257" r:id="rId7"/>
    <p:sldId id="258" r:id="rId8"/>
    <p:sldId id="272" r:id="rId9"/>
    <p:sldId id="262" r:id="rId10"/>
    <p:sldId id="269" r:id="rId11"/>
    <p:sldId id="275" r:id="rId12"/>
    <p:sldId id="27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object-oriented-programming-in-java/" TargetMode="External"/><Relationship Id="rId2" Type="http://schemas.openxmlformats.org/officeDocument/2006/relationships/hyperlink" Target="https://www.slideshare.net/Tech_MX/inheritance-in-java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215640"/>
            <a:ext cx="4941771" cy="1122202"/>
          </a:xfrm>
        </p:spPr>
        <p:txBody>
          <a:bodyPr/>
          <a:lstStyle/>
          <a:p>
            <a:r>
              <a:rPr lang="en-US" sz="4000" b="1" dirty="0" err="1"/>
              <a:t>InHERITANCE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4500282"/>
            <a:ext cx="4941771" cy="14832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COURSE TEACHER : MS. LAMEYA ISLAM</a:t>
            </a:r>
          </a:p>
          <a:p>
            <a:r>
              <a:rPr lang="en-US" dirty="0"/>
              <a:t>COURSE TITLE : OBJECT ORIENTED PROGRAMMING</a:t>
            </a:r>
          </a:p>
          <a:p>
            <a:r>
              <a:rPr lang="en-US" dirty="0"/>
              <a:t>COURSE CODE : CSE-214</a:t>
            </a:r>
          </a:p>
          <a:p>
            <a:r>
              <a:rPr lang="en-US" dirty="0"/>
              <a:t>SECTION : 61_X</a:t>
            </a:r>
          </a:p>
          <a:p>
            <a:r>
              <a:rPr lang="en-US" dirty="0"/>
              <a:t>DEPARTMENT OF CSE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8168A-A395-F11A-6186-DEC1514093B9}"/>
              </a:ext>
            </a:extLst>
          </p:cNvPr>
          <p:cNvSpPr txBox="1"/>
          <p:nvPr/>
        </p:nvSpPr>
        <p:spPr>
          <a:xfrm>
            <a:off x="472440" y="5583440"/>
            <a:ext cx="25840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TO OUR </a:t>
            </a:r>
          </a:p>
          <a:p>
            <a:r>
              <a:rPr lang="en-US" sz="2800" b="1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4774" y="4353340"/>
            <a:ext cx="4471118" cy="1866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Reference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https://www.slideshare.net/Tech_MX/inheritance-in-java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https://www.educba.com/object-oriented-programming-in-java/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8C8FAB-EC30-92AD-C2C8-DE586A8D53A7}"/>
              </a:ext>
            </a:extLst>
          </p:cNvPr>
          <p:cNvSpPr/>
          <p:nvPr/>
        </p:nvSpPr>
        <p:spPr>
          <a:xfrm>
            <a:off x="0" y="2202346"/>
            <a:ext cx="12192000" cy="186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8203"/>
            <a:ext cx="12192000" cy="1524735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THANK</a:t>
            </a:r>
            <a:r>
              <a:rPr lang="en-US" sz="7200" dirty="0">
                <a:solidFill>
                  <a:schemeClr val="tx1"/>
                </a:solidFill>
              </a:rPr>
              <a:t> </a:t>
            </a:r>
            <a:r>
              <a:rPr lang="en-US" sz="7200" b="1" dirty="0">
                <a:solidFill>
                  <a:schemeClr val="tx1"/>
                </a:solidFill>
              </a:rPr>
              <a:t>YOU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F9B640-4618-4B39-BF45-07ECA970FD1C}"/>
              </a:ext>
            </a:extLst>
          </p:cNvPr>
          <p:cNvCxnSpPr/>
          <p:nvPr/>
        </p:nvCxnSpPr>
        <p:spPr>
          <a:xfrm>
            <a:off x="2534478" y="2202346"/>
            <a:ext cx="616226" cy="762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95B5A2-774B-948F-0604-D336526DF570}"/>
              </a:ext>
            </a:extLst>
          </p:cNvPr>
          <p:cNvCxnSpPr/>
          <p:nvPr/>
        </p:nvCxnSpPr>
        <p:spPr>
          <a:xfrm flipH="1">
            <a:off x="2087217" y="2202346"/>
            <a:ext cx="665922" cy="1862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78BD29-29E1-1EFB-E045-ADF303881D83}"/>
              </a:ext>
            </a:extLst>
          </p:cNvPr>
          <p:cNvCxnSpPr/>
          <p:nvPr/>
        </p:nvCxnSpPr>
        <p:spPr>
          <a:xfrm>
            <a:off x="1331843" y="2202346"/>
            <a:ext cx="775252" cy="762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80B576-4B08-048F-C67B-2DC2138817E8}"/>
              </a:ext>
            </a:extLst>
          </p:cNvPr>
          <p:cNvCxnSpPr/>
          <p:nvPr/>
        </p:nvCxnSpPr>
        <p:spPr>
          <a:xfrm flipH="1">
            <a:off x="983974" y="2964713"/>
            <a:ext cx="1123121" cy="7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0DC96B-44FE-0FA0-7E86-184C11146543}"/>
              </a:ext>
            </a:extLst>
          </p:cNvPr>
          <p:cNvCxnSpPr/>
          <p:nvPr/>
        </p:nvCxnSpPr>
        <p:spPr>
          <a:xfrm flipH="1">
            <a:off x="864704" y="3727081"/>
            <a:ext cx="119270" cy="338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129015-6817-B585-8EAA-EAB84AD83579}"/>
              </a:ext>
            </a:extLst>
          </p:cNvPr>
          <p:cNvCxnSpPr/>
          <p:nvPr/>
        </p:nvCxnSpPr>
        <p:spPr>
          <a:xfrm>
            <a:off x="89452" y="2202346"/>
            <a:ext cx="2017643" cy="1862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AA7F1A-29EB-EB6B-3C6D-5ED3CB557648}"/>
              </a:ext>
            </a:extLst>
          </p:cNvPr>
          <p:cNvCxnSpPr/>
          <p:nvPr/>
        </p:nvCxnSpPr>
        <p:spPr>
          <a:xfrm flipH="1">
            <a:off x="2087217" y="2964713"/>
            <a:ext cx="1063487" cy="1100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03E13A-3F64-5852-A9FB-646A581D73B7}"/>
              </a:ext>
            </a:extLst>
          </p:cNvPr>
          <p:cNvCxnSpPr/>
          <p:nvPr/>
        </p:nvCxnSpPr>
        <p:spPr>
          <a:xfrm flipH="1" flipV="1">
            <a:off x="2107095" y="2964713"/>
            <a:ext cx="924340" cy="1100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TEAM MEMBERS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2557ABA-5037-481D-8C54-94B63E80E2E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/>
        </p:blipFill>
        <p:spPr>
          <a:xfrm>
            <a:off x="3161056" y="2886074"/>
            <a:ext cx="1845511" cy="1845511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2687363" y="5070656"/>
            <a:ext cx="2792896" cy="343061"/>
          </a:xfrm>
        </p:spPr>
        <p:txBody>
          <a:bodyPr/>
          <a:lstStyle/>
          <a:p>
            <a:r>
              <a:rPr lang="en-US" sz="1800" b="1" dirty="0"/>
              <a:t>AMIT KUMAR GHOSH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2890462" y="5478795"/>
            <a:ext cx="2296276" cy="343061"/>
          </a:xfrm>
        </p:spPr>
        <p:txBody>
          <a:bodyPr/>
          <a:lstStyle/>
          <a:p>
            <a:r>
              <a:rPr lang="en-US" sz="1800" dirty="0"/>
              <a:t>ID : 221-15-4650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705069" y="5084524"/>
            <a:ext cx="2317707" cy="343061"/>
          </a:xfrm>
        </p:spPr>
        <p:txBody>
          <a:bodyPr/>
          <a:lstStyle/>
          <a:p>
            <a:r>
              <a:rPr lang="en-US" sz="1800" b="1" dirty="0"/>
              <a:t>MEHEDI HASAN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0B843D-6615-46EB-A813-BEBD624EC68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705069" y="5478795"/>
            <a:ext cx="2296276" cy="343061"/>
          </a:xfrm>
        </p:spPr>
        <p:txBody>
          <a:bodyPr/>
          <a:lstStyle/>
          <a:p>
            <a:r>
              <a:rPr lang="en-US" sz="1800" dirty="0"/>
              <a:t>ID : 221-15-4680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D39F02D-1B37-9055-EF80-FB19905CA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25" b="31007"/>
          <a:stretch/>
        </p:blipFill>
        <p:spPr>
          <a:xfrm>
            <a:off x="3161056" y="2724733"/>
            <a:ext cx="1845511" cy="200685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54C3749-518D-9BF6-7916-AB585E9B16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5" t="13010" r="19972" b="36086"/>
          <a:stretch/>
        </p:blipFill>
        <p:spPr>
          <a:xfrm>
            <a:off x="6912473" y="2724733"/>
            <a:ext cx="1774327" cy="201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089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868" y="1780835"/>
            <a:ext cx="2895600" cy="2519363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Types of inheritance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Subclass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Override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Super keyword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774C8-7B16-45DF-C1D1-E2B31CA06C5D}"/>
              </a:ext>
            </a:extLst>
          </p:cNvPr>
          <p:cNvSpPr txBox="1"/>
          <p:nvPr/>
        </p:nvSpPr>
        <p:spPr>
          <a:xfrm>
            <a:off x="777688" y="4664153"/>
            <a:ext cx="5040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In this presentation, we will explore the basics of inheritance in Java, including how to create subclasses, override superclass methods, and use inheritance to create more efficient and flexible code. 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sz="3000" b="1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218656"/>
            <a:ext cx="5111750" cy="1525588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Inheritance in one of the Four important pilar of Object Orientated Programming. which allows a class to inherit the properties and behaviors of another class. Inheritance promotes code reuse, make code more modular, extensible, and maintainable.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EF77-F017-6E80-F3B8-1DFF18ED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468" y="399670"/>
            <a:ext cx="5963064" cy="1204912"/>
          </a:xfrm>
        </p:spPr>
        <p:txBody>
          <a:bodyPr>
            <a:normAutofit/>
          </a:bodyPr>
          <a:lstStyle/>
          <a:p>
            <a:r>
              <a:rPr lang="en-US" sz="4000" b="1" dirty="0"/>
              <a:t>TYPES OF INHERITANCE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E3762-7FF5-03BC-A388-DE4371397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913" y="1841913"/>
            <a:ext cx="10664687" cy="3912844"/>
          </a:xfrm>
        </p:spPr>
        <p:txBody>
          <a:bodyPr>
            <a:noAutofit/>
          </a:bodyPr>
          <a:lstStyle/>
          <a:p>
            <a:r>
              <a:rPr lang="en-US" sz="1800" dirty="0"/>
              <a:t>1. </a:t>
            </a:r>
            <a:r>
              <a:rPr lang="en-US" sz="1800" b="1" dirty="0"/>
              <a:t>Single Inheritance:</a:t>
            </a:r>
          </a:p>
          <a:p>
            <a:r>
              <a:rPr lang="en-US" sz="1800" dirty="0"/>
              <a:t>In single inheritance, a subclass inherits from only one superclass.</a:t>
            </a:r>
          </a:p>
          <a:p>
            <a:r>
              <a:rPr lang="en-US" sz="1800" dirty="0"/>
              <a:t>2. </a:t>
            </a:r>
            <a:r>
              <a:rPr lang="en-US" sz="1800" b="1" dirty="0"/>
              <a:t>Multi-level Inheritance:</a:t>
            </a:r>
          </a:p>
          <a:p>
            <a:r>
              <a:rPr lang="en-US" sz="1800" dirty="0"/>
              <a:t>In multilevel inheritance, a subclass inherits from a superclass, which in turn inherits from another superclass, and so on.</a:t>
            </a:r>
          </a:p>
          <a:p>
            <a:r>
              <a:rPr lang="en-US" sz="1800" dirty="0"/>
              <a:t>3. </a:t>
            </a:r>
            <a:r>
              <a:rPr lang="en-US" sz="1800" b="1" dirty="0"/>
              <a:t>Hierarchical Inheritance:</a:t>
            </a:r>
          </a:p>
          <a:p>
            <a:r>
              <a:rPr lang="en-US" sz="1800" dirty="0"/>
              <a:t>In hierarchical inheritance, multiple subclasses inherit from a single superclass.</a:t>
            </a:r>
          </a:p>
          <a:p>
            <a:r>
              <a:rPr lang="en-US" sz="1800" dirty="0"/>
              <a:t>4. </a:t>
            </a:r>
            <a:r>
              <a:rPr lang="en-US" sz="1800" b="1" dirty="0"/>
              <a:t>Multiple Inheritance:</a:t>
            </a:r>
          </a:p>
          <a:p>
            <a:r>
              <a:rPr lang="en-US" sz="1800" dirty="0"/>
              <a:t>Multiple inheritance allows a subclass to inherit from multiple </a:t>
            </a:r>
            <a:r>
              <a:rPr lang="en-US" sz="1800" dirty="0" err="1"/>
              <a:t>superclasses</a:t>
            </a:r>
            <a:r>
              <a:rPr lang="en-US" sz="1800" dirty="0"/>
              <a:t>. However, Java does not support multiple inheritance of classes, only interfaces.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EA651-8F0E-C6EE-E92D-7C72D37F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4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4454" y="884817"/>
            <a:ext cx="4179570" cy="1715531"/>
          </a:xfrm>
        </p:spPr>
        <p:txBody>
          <a:bodyPr/>
          <a:lstStyle/>
          <a:p>
            <a:r>
              <a:rPr lang="en-US" sz="4000" b="1" dirty="0"/>
              <a:t>SUBCLASS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4454" y="2877472"/>
            <a:ext cx="4635874" cy="1103056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In Java, a Class inherit properties and behavior of parent class when we use ‘</a:t>
            </a:r>
            <a:r>
              <a:rPr lang="en-US" sz="1800" b="1" dirty="0"/>
              <a:t>extends’ </a:t>
            </a:r>
            <a:r>
              <a:rPr lang="en-US" sz="1800" dirty="0"/>
              <a:t>keyword, followed by the name of the superclass.             </a:t>
            </a:r>
          </a:p>
          <a:p>
            <a:r>
              <a:rPr lang="en-US" sz="1800" dirty="0"/>
              <a:t>The syntax for creating a subclass is as follows: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60838-9237-38AE-B5F6-0E5CB1F92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" t="3611" r="44132"/>
          <a:stretch/>
        </p:blipFill>
        <p:spPr>
          <a:xfrm>
            <a:off x="6559826" y="4761290"/>
            <a:ext cx="4267614" cy="1211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OVERRIDE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AA1FEB-6148-66AE-18C6-07A40300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402" y="0"/>
            <a:ext cx="4572396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1733A7-845B-2E13-C5C9-5F25F3D77DCA}"/>
              </a:ext>
            </a:extLst>
          </p:cNvPr>
          <p:cNvSpPr txBox="1"/>
          <p:nvPr/>
        </p:nvSpPr>
        <p:spPr>
          <a:xfrm>
            <a:off x="778327" y="1663927"/>
            <a:ext cx="622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To override a method in the superclass, the subclass needs to provide a method with the same name, return type, and parameters, and use the ‘</a:t>
            </a:r>
            <a:r>
              <a:rPr lang="en-US" b="1" dirty="0"/>
              <a:t>@Override ‘ </a:t>
            </a:r>
            <a:r>
              <a:rPr lang="en-US" dirty="0"/>
              <a:t>annotation to indicate that it is intended to override the superclass method.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B7CEFD-E5D3-BB5F-2669-41A3A7146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287"/>
          <a:stretch/>
        </p:blipFill>
        <p:spPr>
          <a:xfrm>
            <a:off x="791542" y="3029842"/>
            <a:ext cx="6036916" cy="2998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8D341-EAA1-7D79-AF14-65FF28E1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AACE6C3-8BE2-0C8B-7932-B7F3C848CD71}"/>
              </a:ext>
            </a:extLst>
          </p:cNvPr>
          <p:cNvSpPr txBox="1">
            <a:spLocks/>
          </p:cNvSpPr>
          <p:nvPr/>
        </p:nvSpPr>
        <p:spPr>
          <a:xfrm>
            <a:off x="1136791" y="2613266"/>
            <a:ext cx="7265087" cy="2238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As the name suggest super keyword used to access the member of parent class. </a:t>
            </a:r>
          </a:p>
          <a:p>
            <a:r>
              <a:rPr lang="en-US" sz="1800" dirty="0"/>
              <a:t>It is used for two purposes in java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first use of super keyword is to access the hidden data variables of parent class from child class.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second use of super keyword is to call parent class constructor or method.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442617-E8DD-7E1E-FCA8-1C0A2320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91" y="188066"/>
            <a:ext cx="6696075" cy="1909763"/>
          </a:xfrm>
        </p:spPr>
        <p:txBody>
          <a:bodyPr>
            <a:normAutofit/>
          </a:bodyPr>
          <a:lstStyle/>
          <a:p>
            <a:r>
              <a:rPr lang="en-US" sz="4000" b="1" dirty="0"/>
              <a:t>SUPER </a:t>
            </a:r>
            <a:r>
              <a:rPr lang="en-US" sz="4000" b="1" dirty="0" err="1"/>
              <a:t>kEYWORD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7940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4BFAC-6B97-9757-4352-25916221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79FBD-17F8-0B58-F7B9-0438DCD4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397" y="6421228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0487F-FB6D-4066-284B-A1A361272800}"/>
              </a:ext>
            </a:extLst>
          </p:cNvPr>
          <p:cNvSpPr txBox="1"/>
          <p:nvPr/>
        </p:nvSpPr>
        <p:spPr>
          <a:xfrm>
            <a:off x="2806622" y="233034"/>
            <a:ext cx="7434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 OF SUPER KEYWORD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D7E923-1367-1B39-8381-AACD8BD9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93" y="1291412"/>
            <a:ext cx="4791489" cy="565604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D569D1-D69C-9703-BD73-0B31B948A824}"/>
              </a:ext>
            </a:extLst>
          </p:cNvPr>
          <p:cNvSpPr/>
          <p:nvPr/>
        </p:nvSpPr>
        <p:spPr>
          <a:xfrm>
            <a:off x="5655360" y="4661452"/>
            <a:ext cx="2991678" cy="1798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60A9E-711E-2DE4-64BA-08C1A2AEC794}"/>
              </a:ext>
            </a:extLst>
          </p:cNvPr>
          <p:cNvSpPr txBox="1"/>
          <p:nvPr/>
        </p:nvSpPr>
        <p:spPr>
          <a:xfrm>
            <a:off x="6033258" y="5047236"/>
            <a:ext cx="2421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Output:                                                                                                                                                                                                  250                                                                                                                                                                                                           110</a:t>
            </a:r>
          </a:p>
        </p:txBody>
      </p:sp>
    </p:spTree>
    <p:extLst>
      <p:ext uri="{BB962C8B-B14F-4D97-AF65-F5344CB8AC3E}">
        <p14:creationId xmlns:p14="http://schemas.microsoft.com/office/powerpoint/2010/main" val="352789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tf67328976_wac</Template>
  <TotalTime>0</TotalTime>
  <Words>417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Tenorite</vt:lpstr>
      <vt:lpstr>Wingdings</vt:lpstr>
      <vt:lpstr>Office Theme</vt:lpstr>
      <vt:lpstr>InHERITANCE</vt:lpstr>
      <vt:lpstr>TEAM MEMBERS</vt:lpstr>
      <vt:lpstr>TABLE OF CONTENT</vt:lpstr>
      <vt:lpstr>INTRODUCTION</vt:lpstr>
      <vt:lpstr>TYPES OF INHERITANCE</vt:lpstr>
      <vt:lpstr>SUBCLASS</vt:lpstr>
      <vt:lpstr>OVERRIDE</vt:lpstr>
      <vt:lpstr>SUPER kEYWORD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2023-04-05T16:49:29Z</dcterms:created>
  <dcterms:modified xsi:type="dcterms:W3CDTF">2023-04-09T20:37:36Z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