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B1B0-4678-4D12-A259-9382427B8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7C534A-CDBD-4525-98F8-D9F860A98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B3DBE8-BD2F-464B-A2CA-F1685F5BF39D}"/>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C0C451F6-BB72-4B60-9C18-815EF0E49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E48DA-4AED-41D2-B60E-BA442CD99050}"/>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274248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BC04-F57A-4B7A-BA34-25FAE7D1C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7A1AC-8C79-432F-BA04-FA04AE209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CCBC8-6432-427E-A421-ECE750EAC429}"/>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E93AE2B5-BDB1-467D-9BF2-70110FF5C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C9F8C-F3A0-4ABC-A9BC-AFB3C8817AF4}"/>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248520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5227-B2D2-4BF9-A6AF-C8C514CB25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338D7-2173-47C3-B1C6-8679F30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32D96-0169-40EA-9C02-B7781D17D5CC}"/>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0E7C10ED-A383-4D58-8771-ACAFBA185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E7F7C-332C-4ED7-AED8-B36138F4FD32}"/>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207328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6F80-1CCD-4D5A-BA2E-2564B2D12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DA779-892F-4DA5-94A5-F71C42F4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1930F-1AFA-49F7-BBB7-65BEFA10DD30}"/>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DF98AC18-79E5-422C-8637-D977B157C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55CAB-AAE5-49EC-A2BC-3A559AB9B18C}"/>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384963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D076-AD5C-4D3A-9E68-6B78A5BB4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980B1E-314C-42EF-9666-08564835E9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D9AA0-6200-478F-AD38-27BBCB2F5726}"/>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E7623BB5-27A1-4FC8-88EC-ED0781CC1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8AE33-9A4B-4493-987B-6F06565E444E}"/>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166567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A62E-FDC6-48D3-9CD9-7865143BA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87E30-1E6E-4805-88E0-5C88C3699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9ECFB-2C7C-4634-91F2-34F8EFE1E7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0FA8C-2BC1-4338-A108-9F6896BDF26B}"/>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6" name="Footer Placeholder 5">
            <a:extLst>
              <a:ext uri="{FF2B5EF4-FFF2-40B4-BE49-F238E27FC236}">
                <a16:creationId xmlns:a16="http://schemas.microsoft.com/office/drawing/2014/main" id="{9C1B2AB7-A085-475C-BC7F-3F1A85F54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6F210-A26A-40E3-9425-D789588083FB}"/>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83455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9C86-EE38-486B-8708-764A06934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08D93-425F-41FA-82B1-09E57CC73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41D92-9592-41F0-87CB-B1C330DD7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9A308-0087-4FB8-89FD-1478BD213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1822F-BB90-483C-B164-DCF4E7951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A766E3-9AB9-417B-A0E7-3D8390CCFB0A}"/>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8" name="Footer Placeholder 7">
            <a:extLst>
              <a:ext uri="{FF2B5EF4-FFF2-40B4-BE49-F238E27FC236}">
                <a16:creationId xmlns:a16="http://schemas.microsoft.com/office/drawing/2014/main" id="{2D869977-64CE-4100-9643-ACB6612EA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851A9-7CBC-4FEA-88C6-4F95C9205938}"/>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319278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0B0B-9FC3-44E0-A813-2B7FF813A7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07BA4-CE75-4F2B-8972-0387D79E1AC0}"/>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4" name="Footer Placeholder 3">
            <a:extLst>
              <a:ext uri="{FF2B5EF4-FFF2-40B4-BE49-F238E27FC236}">
                <a16:creationId xmlns:a16="http://schemas.microsoft.com/office/drawing/2014/main" id="{E794E81A-A503-4884-BAB0-0A0FD095B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9D738-A268-46AA-A0E4-339C0843328F}"/>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126661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81CE9-CEA3-4BB6-AE81-6631BE082FA8}"/>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3" name="Footer Placeholder 2">
            <a:extLst>
              <a:ext uri="{FF2B5EF4-FFF2-40B4-BE49-F238E27FC236}">
                <a16:creationId xmlns:a16="http://schemas.microsoft.com/office/drawing/2014/main" id="{9CF34076-8B30-4903-A7DB-B0B3167A2B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FFFB0-D66B-47D8-A660-DE51E551EF51}"/>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66041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CBB9-EC5A-4E20-BD5D-49525CEDD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96812-9C1D-4163-A90F-5F920A3BC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3D5BA-675E-4E1C-B5C7-A82598A13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AC3BF-2B79-4ED3-80FD-1BBED8139C64}"/>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6" name="Footer Placeholder 5">
            <a:extLst>
              <a:ext uri="{FF2B5EF4-FFF2-40B4-BE49-F238E27FC236}">
                <a16:creationId xmlns:a16="http://schemas.microsoft.com/office/drawing/2014/main" id="{C85A15C9-BA64-4316-A322-B6BA174DD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54811-7802-4F40-B74C-C7AC5CBF72AB}"/>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312956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12D5-8A51-4A47-9E8A-9D1AC271D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08CC3-FD5E-4052-B2F8-C4A76BC68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ABBC8-2CE4-47FE-B380-DAE7A773D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088EE-FEC2-4C6B-BBD9-2FF5F22E05B6}"/>
              </a:ext>
            </a:extLst>
          </p:cNvPr>
          <p:cNvSpPr>
            <a:spLocks noGrp="1"/>
          </p:cNvSpPr>
          <p:nvPr>
            <p:ph type="dt" sz="half" idx="10"/>
          </p:nvPr>
        </p:nvSpPr>
        <p:spPr/>
        <p:txBody>
          <a:bodyPr/>
          <a:lstStyle/>
          <a:p>
            <a:fld id="{E63754F6-43D4-411C-8D26-7C55EBEEFE5B}" type="datetimeFigureOut">
              <a:rPr lang="en-US" smtClean="0"/>
              <a:t>5/30/2020</a:t>
            </a:fld>
            <a:endParaRPr lang="en-US"/>
          </a:p>
        </p:txBody>
      </p:sp>
      <p:sp>
        <p:nvSpPr>
          <p:cNvPr id="6" name="Footer Placeholder 5">
            <a:extLst>
              <a:ext uri="{FF2B5EF4-FFF2-40B4-BE49-F238E27FC236}">
                <a16:creationId xmlns:a16="http://schemas.microsoft.com/office/drawing/2014/main" id="{AB00CE6D-C955-4487-AD5A-8A9D372C4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6C869-4B2E-42EF-A6FC-72C4A0E04482}"/>
              </a:ext>
            </a:extLst>
          </p:cNvPr>
          <p:cNvSpPr>
            <a:spLocks noGrp="1"/>
          </p:cNvSpPr>
          <p:nvPr>
            <p:ph type="sldNum" sz="quarter" idx="12"/>
          </p:nvPr>
        </p:nvSpPr>
        <p:spPr/>
        <p:txBody>
          <a:bodyPr/>
          <a:lstStyle/>
          <a:p>
            <a:fld id="{3214D1FB-CE63-4AB4-B59C-7B8181E6796D}" type="slidenum">
              <a:rPr lang="en-US" smtClean="0"/>
              <a:t>‹#›</a:t>
            </a:fld>
            <a:endParaRPr lang="en-US"/>
          </a:p>
        </p:txBody>
      </p:sp>
    </p:spTree>
    <p:extLst>
      <p:ext uri="{BB962C8B-B14F-4D97-AF65-F5344CB8AC3E}">
        <p14:creationId xmlns:p14="http://schemas.microsoft.com/office/powerpoint/2010/main" val="355689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F5D97-686F-4698-AE3A-B3A50EC09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D3DAF-2AB7-4F3A-B6B1-9408489A3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BD0D1-BD1F-4B77-81E1-64A185515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754F6-43D4-411C-8D26-7C55EBEEFE5B}" type="datetimeFigureOut">
              <a:rPr lang="en-US" smtClean="0"/>
              <a:t>5/30/2020</a:t>
            </a:fld>
            <a:endParaRPr lang="en-US"/>
          </a:p>
        </p:txBody>
      </p:sp>
      <p:sp>
        <p:nvSpPr>
          <p:cNvPr id="5" name="Footer Placeholder 4">
            <a:extLst>
              <a:ext uri="{FF2B5EF4-FFF2-40B4-BE49-F238E27FC236}">
                <a16:creationId xmlns:a16="http://schemas.microsoft.com/office/drawing/2014/main" id="{7C1432E9-8AED-4671-8A5C-6F921FE16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004A6-A813-47A3-9D09-F8B3EDF44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4D1FB-CE63-4AB4-B59C-7B8181E6796D}" type="slidenum">
              <a:rPr lang="en-US" smtClean="0"/>
              <a:t>‹#›</a:t>
            </a:fld>
            <a:endParaRPr lang="en-US"/>
          </a:p>
        </p:txBody>
      </p:sp>
    </p:spTree>
    <p:extLst>
      <p:ext uri="{BB962C8B-B14F-4D97-AF65-F5344CB8AC3E}">
        <p14:creationId xmlns:p14="http://schemas.microsoft.com/office/powerpoint/2010/main" val="333522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peedrun.com/api"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gregorut/videogamesa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peedrun.com/api/v1/game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speedrun.com/api/v1/run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p:txBody>
          <a:bodyPr>
            <a:normAutofit fontScale="90000"/>
          </a:bodyPr>
          <a:lstStyle/>
          <a:p>
            <a:r>
              <a:rPr lang="en-US" dirty="0">
                <a:ln>
                  <a:solidFill>
                    <a:schemeClr val="tx1"/>
                  </a:solidFill>
                </a:ln>
                <a:solidFill>
                  <a:schemeClr val="bg1"/>
                </a:solidFill>
                <a:latin typeface="Cooper Black" panose="0208090404030B020404" pitchFamily="18" charset="0"/>
              </a:rPr>
              <a:t>KU DATA ANALYSIS</a:t>
            </a:r>
            <a:br>
              <a:rPr lang="en-US" dirty="0">
                <a:ln>
                  <a:solidFill>
                    <a:schemeClr val="tx1"/>
                  </a:solidFill>
                </a:ln>
                <a:solidFill>
                  <a:schemeClr val="bg1"/>
                </a:solidFill>
                <a:latin typeface="Cooper Black" panose="0208090404030B020404" pitchFamily="18" charset="0"/>
              </a:rPr>
            </a:br>
            <a:r>
              <a:rPr lang="en-US" dirty="0">
                <a:ln>
                  <a:solidFill>
                    <a:schemeClr val="tx1"/>
                  </a:solidFill>
                </a:ln>
                <a:solidFill>
                  <a:schemeClr val="bg1"/>
                </a:solidFill>
                <a:latin typeface="Cooper Black" panose="0208090404030B020404" pitchFamily="18" charset="0"/>
              </a:rPr>
              <a:t>Project 2 – </a:t>
            </a:r>
            <a:br>
              <a:rPr lang="en-US" dirty="0">
                <a:ln>
                  <a:solidFill>
                    <a:schemeClr val="tx1"/>
                  </a:solidFill>
                </a:ln>
                <a:solidFill>
                  <a:schemeClr val="bg1"/>
                </a:solidFill>
                <a:latin typeface="Cooper Black" panose="0208090404030B020404" pitchFamily="18" charset="0"/>
              </a:rPr>
            </a:br>
            <a:r>
              <a:rPr lang="en-US" dirty="0">
                <a:ln>
                  <a:solidFill>
                    <a:schemeClr val="tx1"/>
                  </a:solidFill>
                </a:ln>
                <a:solidFill>
                  <a:schemeClr val="bg1"/>
                </a:solidFill>
                <a:latin typeface="Cooper Black" panose="0208090404030B020404" pitchFamily="18" charset="0"/>
              </a:rPr>
              <a:t>Analyzing Game Data</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2788023" y="3509963"/>
            <a:ext cx="6615953" cy="488296"/>
          </a:xfrm>
          <a:noFill/>
        </p:spPr>
        <p:txBody>
          <a:bodyPr>
            <a:normAutofit/>
          </a:bodyPr>
          <a:lstStyle/>
          <a:p>
            <a:r>
              <a:rPr lang="en-US" sz="1600" dirty="0">
                <a:solidFill>
                  <a:schemeClr val="bg1"/>
                </a:solidFill>
                <a:latin typeface="Consolas" panose="020B0609020204030204" pitchFamily="49" charset="0"/>
              </a:rPr>
              <a:t>Zach Wilson, Mark Messick, Ben Anderson, Annie Di Persio</a:t>
            </a:r>
          </a:p>
        </p:txBody>
      </p:sp>
    </p:spTree>
    <p:extLst>
      <p:ext uri="{BB962C8B-B14F-4D97-AF65-F5344CB8AC3E}">
        <p14:creationId xmlns:p14="http://schemas.microsoft.com/office/powerpoint/2010/main" val="67699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a:xfrm>
            <a:off x="1524000" y="502022"/>
            <a:ext cx="9144000" cy="1017775"/>
          </a:xfrm>
        </p:spPr>
        <p:txBody>
          <a:bodyPr>
            <a:normAutofit/>
          </a:bodyPr>
          <a:lstStyle/>
          <a:p>
            <a:r>
              <a:rPr lang="en-US" dirty="0">
                <a:ln>
                  <a:solidFill>
                    <a:schemeClr val="tx1"/>
                  </a:solidFill>
                </a:ln>
                <a:solidFill>
                  <a:schemeClr val="bg1"/>
                </a:solidFill>
                <a:latin typeface="Cooper Black" panose="0208090404030B020404" pitchFamily="18" charset="0"/>
              </a:rPr>
              <a:t>The Objective</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1524000" y="1690126"/>
            <a:ext cx="9144000" cy="1187544"/>
          </a:xfrm>
          <a:solidFill>
            <a:schemeClr val="bg1">
              <a:alpha val="40000"/>
            </a:schemeClr>
          </a:solidFill>
        </p:spPr>
        <p:txBody>
          <a:bodyPr>
            <a:normAutofit lnSpcReduction="10000"/>
          </a:bodyPr>
          <a:lstStyle/>
          <a:p>
            <a:pPr algn="l"/>
            <a:r>
              <a:rPr lang="en-US" sz="2000" dirty="0">
                <a:latin typeface="Consolas" panose="020B0609020204030204" pitchFamily="49" charset="0"/>
              </a:rPr>
              <a:t>Our objective was to use game data freely available on the internet to visualize the relationships between different aspects of games to see if we could gain new insight into their relationships. </a:t>
            </a:r>
          </a:p>
        </p:txBody>
      </p:sp>
      <p:sp>
        <p:nvSpPr>
          <p:cNvPr id="6" name="Subtitle 2">
            <a:extLst>
              <a:ext uri="{FF2B5EF4-FFF2-40B4-BE49-F238E27FC236}">
                <a16:creationId xmlns:a16="http://schemas.microsoft.com/office/drawing/2014/main" id="{A28B95FD-1710-40B6-B4D5-A6A38A817A9F}"/>
              </a:ext>
            </a:extLst>
          </p:cNvPr>
          <p:cNvSpPr txBox="1">
            <a:spLocks/>
          </p:cNvSpPr>
          <p:nvPr/>
        </p:nvSpPr>
        <p:spPr>
          <a:xfrm>
            <a:off x="1524000" y="3133163"/>
            <a:ext cx="9144000" cy="1037526"/>
          </a:xfrm>
          <a:prstGeom prst="rect">
            <a:avLst/>
          </a:prstGeom>
          <a:solidFill>
            <a:schemeClr val="bg1">
              <a:alpha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Initially we planned to use </a:t>
            </a:r>
            <a:r>
              <a:rPr lang="en-US" sz="2000" dirty="0">
                <a:latin typeface="Consolas" panose="020B0609020204030204" pitchFamily="49" charset="0"/>
                <a:hlinkClick r:id="rId3">
                  <a:extLst>
                    <a:ext uri="{A12FA001-AC4F-418D-AE19-62706E023703}">
                      <ahyp:hlinkClr xmlns:ahyp="http://schemas.microsoft.com/office/drawing/2018/hyperlinkcolor" val="tx"/>
                    </a:ext>
                  </a:extLst>
                </a:hlinkClick>
              </a:rPr>
              <a:t>https://www.speedrun.com/api</a:t>
            </a:r>
            <a:r>
              <a:rPr lang="en-US" sz="2000" dirty="0">
                <a:latin typeface="Consolas" panose="020B0609020204030204" pitchFamily="49" charset="0"/>
              </a:rPr>
              <a:t> to visualize </a:t>
            </a:r>
            <a:r>
              <a:rPr lang="en-US" sz="2000" dirty="0" err="1">
                <a:latin typeface="Consolas" panose="020B0609020204030204" pitchFamily="49" charset="0"/>
              </a:rPr>
              <a:t>speedruns</a:t>
            </a:r>
            <a:r>
              <a:rPr lang="en-US" sz="2000" dirty="0">
                <a:latin typeface="Consolas" panose="020B0609020204030204" pitchFamily="49" charset="0"/>
              </a:rPr>
              <a:t> for a few selected games, but due to issues with the API design we decided on a different data set. </a:t>
            </a:r>
          </a:p>
        </p:txBody>
      </p:sp>
      <p:sp>
        <p:nvSpPr>
          <p:cNvPr id="7" name="Subtitle 2">
            <a:extLst>
              <a:ext uri="{FF2B5EF4-FFF2-40B4-BE49-F238E27FC236}">
                <a16:creationId xmlns:a16="http://schemas.microsoft.com/office/drawing/2014/main" id="{83F4302F-8638-4B31-8567-74ED9B45893F}"/>
              </a:ext>
            </a:extLst>
          </p:cNvPr>
          <p:cNvSpPr txBox="1">
            <a:spLocks/>
          </p:cNvSpPr>
          <p:nvPr/>
        </p:nvSpPr>
        <p:spPr>
          <a:xfrm>
            <a:off x="1524000" y="4426183"/>
            <a:ext cx="9144000" cy="912019"/>
          </a:xfrm>
          <a:prstGeom prst="rect">
            <a:avLst/>
          </a:prstGeom>
          <a:solidFill>
            <a:schemeClr val="bg1">
              <a:alpha val="40000"/>
            </a:schemeClr>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Instead we ended up using a csv file from Kaggle to pull video game sales broken down by platform, publisher, region, and genre: </a:t>
            </a:r>
            <a:r>
              <a:rPr lang="en-US" sz="2000" dirty="0">
                <a:hlinkClick r:id="rId4"/>
              </a:rPr>
              <a:t>https://www.kaggle.com/gregorut/videogamesales</a:t>
            </a:r>
            <a:endParaRPr lang="en-US" sz="2000" dirty="0">
              <a:latin typeface="Consolas" panose="020B0609020204030204" pitchFamily="49" charset="0"/>
            </a:endParaRPr>
          </a:p>
        </p:txBody>
      </p:sp>
    </p:spTree>
    <p:extLst>
      <p:ext uri="{BB962C8B-B14F-4D97-AF65-F5344CB8AC3E}">
        <p14:creationId xmlns:p14="http://schemas.microsoft.com/office/powerpoint/2010/main" val="126678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a:xfrm>
            <a:off x="1524000" y="502022"/>
            <a:ext cx="9144000" cy="1017775"/>
          </a:xfrm>
        </p:spPr>
        <p:txBody>
          <a:bodyPr>
            <a:normAutofit/>
          </a:bodyPr>
          <a:lstStyle/>
          <a:p>
            <a:r>
              <a:rPr lang="en-US" dirty="0">
                <a:ln>
                  <a:solidFill>
                    <a:schemeClr val="tx1"/>
                  </a:solidFill>
                </a:ln>
                <a:solidFill>
                  <a:schemeClr val="bg1"/>
                </a:solidFill>
                <a:latin typeface="Cooper Black" panose="0208090404030B020404" pitchFamily="18" charset="0"/>
              </a:rPr>
              <a:t>The Process</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1524000" y="1690126"/>
            <a:ext cx="9144000" cy="1187544"/>
          </a:xfrm>
          <a:solidFill>
            <a:schemeClr val="bg1">
              <a:alpha val="40000"/>
            </a:schemeClr>
          </a:solidFill>
        </p:spPr>
        <p:txBody>
          <a:bodyPr>
            <a:normAutofit/>
          </a:bodyPr>
          <a:lstStyle/>
          <a:p>
            <a:pPr algn="l"/>
            <a:r>
              <a:rPr lang="en-US" sz="2000" dirty="0">
                <a:latin typeface="Consolas" panose="020B0609020204030204" pitchFamily="49" charset="0"/>
              </a:rPr>
              <a:t>In order to visualize this data in the most user friendly way, we utilized multiple tools to transition the data from a CSV to an interactive website.</a:t>
            </a:r>
          </a:p>
        </p:txBody>
      </p:sp>
      <p:sp>
        <p:nvSpPr>
          <p:cNvPr id="6" name="Subtitle 2">
            <a:extLst>
              <a:ext uri="{FF2B5EF4-FFF2-40B4-BE49-F238E27FC236}">
                <a16:creationId xmlns:a16="http://schemas.microsoft.com/office/drawing/2014/main" id="{A28B95FD-1710-40B6-B4D5-A6A38A817A9F}"/>
              </a:ext>
            </a:extLst>
          </p:cNvPr>
          <p:cNvSpPr txBox="1">
            <a:spLocks/>
          </p:cNvSpPr>
          <p:nvPr/>
        </p:nvSpPr>
        <p:spPr>
          <a:xfrm>
            <a:off x="1524000" y="3133163"/>
            <a:ext cx="9144000" cy="1653990"/>
          </a:xfrm>
          <a:prstGeom prst="rect">
            <a:avLst/>
          </a:prstGeom>
          <a:solidFill>
            <a:schemeClr val="bg1">
              <a:alpha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To start we populated a SQL table with our CSV data to structure it into an easily understandable relational framework. We then used a  python flask application to pull the data from SQL and push it to an html </a:t>
            </a:r>
            <a:r>
              <a:rPr lang="en-US" sz="2000" dirty="0" err="1">
                <a:latin typeface="Consolas" panose="020B0609020204030204" pitchFamily="49" charset="0"/>
              </a:rPr>
              <a:t>api</a:t>
            </a:r>
            <a:r>
              <a:rPr lang="en-US" sz="2000" dirty="0">
                <a:latin typeface="Consolas" panose="020B0609020204030204" pitchFamily="49" charset="0"/>
              </a:rPr>
              <a:t>, that our website could then regularly call when a user interacts with our page.</a:t>
            </a:r>
          </a:p>
        </p:txBody>
      </p:sp>
      <p:sp>
        <p:nvSpPr>
          <p:cNvPr id="7" name="Subtitle 2">
            <a:extLst>
              <a:ext uri="{FF2B5EF4-FFF2-40B4-BE49-F238E27FC236}">
                <a16:creationId xmlns:a16="http://schemas.microsoft.com/office/drawing/2014/main" id="{83F4302F-8638-4B31-8567-74ED9B45893F}"/>
              </a:ext>
            </a:extLst>
          </p:cNvPr>
          <p:cNvSpPr txBox="1">
            <a:spLocks/>
          </p:cNvSpPr>
          <p:nvPr/>
        </p:nvSpPr>
        <p:spPr>
          <a:xfrm>
            <a:off x="1524000" y="5042646"/>
            <a:ext cx="9144000" cy="912019"/>
          </a:xfrm>
          <a:prstGeom prst="rect">
            <a:avLst/>
          </a:prstGeom>
          <a:solidFill>
            <a:schemeClr val="bg1">
              <a:alpha val="40000"/>
            </a:schemeClr>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Finally we used HTML, CSS, and </a:t>
            </a:r>
            <a:r>
              <a:rPr lang="en-US" sz="2000" dirty="0" err="1">
                <a:latin typeface="Consolas" panose="020B0609020204030204" pitchFamily="49" charset="0"/>
              </a:rPr>
              <a:t>Javascript</a:t>
            </a:r>
            <a:r>
              <a:rPr lang="en-US" sz="2000" dirty="0">
                <a:latin typeface="Consolas" panose="020B0609020204030204" pitchFamily="49" charset="0"/>
              </a:rPr>
              <a:t> to make our website into a visually pleasing and interactive tool for users to analyze our data.</a:t>
            </a:r>
          </a:p>
        </p:txBody>
      </p:sp>
    </p:spTree>
    <p:extLst>
      <p:ext uri="{BB962C8B-B14F-4D97-AF65-F5344CB8AC3E}">
        <p14:creationId xmlns:p14="http://schemas.microsoft.com/office/powerpoint/2010/main" val="153187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a:xfrm>
            <a:off x="1524000" y="502022"/>
            <a:ext cx="9144000" cy="1017775"/>
          </a:xfrm>
        </p:spPr>
        <p:txBody>
          <a:bodyPr>
            <a:normAutofit/>
          </a:bodyPr>
          <a:lstStyle/>
          <a:p>
            <a:r>
              <a:rPr lang="en-US" dirty="0">
                <a:ln>
                  <a:solidFill>
                    <a:schemeClr val="tx1"/>
                  </a:solidFill>
                </a:ln>
                <a:solidFill>
                  <a:schemeClr val="bg1"/>
                </a:solidFill>
                <a:latin typeface="Cooper Black" panose="0208090404030B020404" pitchFamily="18" charset="0"/>
              </a:rPr>
              <a:t>The Data</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1524000" y="1690126"/>
            <a:ext cx="9144000" cy="425545"/>
          </a:xfrm>
          <a:solidFill>
            <a:schemeClr val="bg1">
              <a:alpha val="40000"/>
            </a:schemeClr>
          </a:solidFill>
        </p:spPr>
        <p:txBody>
          <a:bodyPr>
            <a:normAutofit/>
          </a:bodyPr>
          <a:lstStyle/>
          <a:p>
            <a:pPr algn="l"/>
            <a:r>
              <a:rPr lang="en-US" sz="2000" dirty="0">
                <a:latin typeface="Consolas" panose="020B0609020204030204" pitchFamily="49" charset="0"/>
              </a:rPr>
              <a:t>Through our analysis we created the following visualizations:</a:t>
            </a:r>
          </a:p>
        </p:txBody>
      </p:sp>
    </p:spTree>
    <p:extLst>
      <p:ext uri="{BB962C8B-B14F-4D97-AF65-F5344CB8AC3E}">
        <p14:creationId xmlns:p14="http://schemas.microsoft.com/office/powerpoint/2010/main" val="359316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a:xfrm>
            <a:off x="1524000" y="502022"/>
            <a:ext cx="9144000" cy="1017775"/>
          </a:xfrm>
        </p:spPr>
        <p:txBody>
          <a:bodyPr>
            <a:normAutofit/>
          </a:bodyPr>
          <a:lstStyle/>
          <a:p>
            <a:r>
              <a:rPr lang="en-US" dirty="0">
                <a:ln>
                  <a:solidFill>
                    <a:schemeClr val="tx1"/>
                  </a:solidFill>
                </a:ln>
                <a:solidFill>
                  <a:schemeClr val="bg1"/>
                </a:solidFill>
                <a:latin typeface="Cooper Black" panose="0208090404030B020404" pitchFamily="18" charset="0"/>
              </a:rPr>
              <a:t>The Problems</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1524000" y="1690127"/>
            <a:ext cx="9144000" cy="1680610"/>
          </a:xfrm>
          <a:solidFill>
            <a:schemeClr val="bg1">
              <a:alpha val="40000"/>
            </a:schemeClr>
          </a:solidFill>
        </p:spPr>
        <p:txBody>
          <a:bodyPr>
            <a:normAutofit/>
          </a:bodyPr>
          <a:lstStyle/>
          <a:p>
            <a:pPr algn="l"/>
            <a:r>
              <a:rPr lang="en-US" sz="1800" dirty="0">
                <a:latin typeface="Consolas" panose="020B0609020204030204" pitchFamily="49" charset="0"/>
              </a:rPr>
              <a:t>The original aim of our project was to use the speedrun.com API to pull data on </a:t>
            </a:r>
            <a:r>
              <a:rPr lang="en-US" sz="1800" dirty="0" err="1">
                <a:latin typeface="Consolas" panose="020B0609020204030204" pitchFamily="49" charset="0"/>
              </a:rPr>
              <a:t>speedruns</a:t>
            </a:r>
            <a:r>
              <a:rPr lang="en-US" sz="1800" dirty="0">
                <a:latin typeface="Consolas" panose="020B0609020204030204" pitchFamily="49" charset="0"/>
              </a:rPr>
              <a:t> of various games, but we ran into some issues. We chose three games that we wanted to get data on </a:t>
            </a:r>
            <a:r>
              <a:rPr lang="en-US" sz="1800" dirty="0" err="1">
                <a:latin typeface="Consolas" panose="020B0609020204030204" pitchFamily="49" charset="0"/>
              </a:rPr>
              <a:t>speedruns</a:t>
            </a:r>
            <a:r>
              <a:rPr lang="en-US" sz="1800" dirty="0">
                <a:latin typeface="Consolas" panose="020B0609020204030204" pitchFamily="49" charset="0"/>
              </a:rPr>
              <a:t> for and used the </a:t>
            </a:r>
            <a:r>
              <a:rPr lang="en-US" sz="1800" dirty="0">
                <a:hlinkClick r:id="rId3"/>
              </a:rPr>
              <a:t>https://www.speedrun.com/api/v1/games</a:t>
            </a:r>
            <a:r>
              <a:rPr lang="en-US" sz="1800" dirty="0"/>
              <a:t> to pull the game name and game id. We then tried to use the unique id from the game to try to pull the runs for a particular game by searching the game id column with </a:t>
            </a:r>
            <a:r>
              <a:rPr lang="en-US" sz="1800" dirty="0">
                <a:hlinkClick r:id="rId4"/>
              </a:rPr>
              <a:t>https://www.speedrun.com/api/v1/runs</a:t>
            </a:r>
            <a:r>
              <a:rPr lang="en-US" sz="1800" dirty="0"/>
              <a:t>. </a:t>
            </a:r>
            <a:endParaRPr lang="en-US" sz="1800" dirty="0">
              <a:latin typeface="Consolas" panose="020B0609020204030204" pitchFamily="49" charset="0"/>
            </a:endParaRPr>
          </a:p>
          <a:p>
            <a:pPr algn="l"/>
            <a:endParaRPr lang="en-US" sz="2000" dirty="0">
              <a:latin typeface="Consolas" panose="020B0609020204030204" pitchFamily="49" charset="0"/>
            </a:endParaRPr>
          </a:p>
        </p:txBody>
      </p:sp>
      <p:sp>
        <p:nvSpPr>
          <p:cNvPr id="4" name="Subtitle 2">
            <a:extLst>
              <a:ext uri="{FF2B5EF4-FFF2-40B4-BE49-F238E27FC236}">
                <a16:creationId xmlns:a16="http://schemas.microsoft.com/office/drawing/2014/main" id="{D5C060EC-F7BF-4F8C-ACED-B5F643A444E6}"/>
              </a:ext>
            </a:extLst>
          </p:cNvPr>
          <p:cNvSpPr txBox="1">
            <a:spLocks/>
          </p:cNvSpPr>
          <p:nvPr/>
        </p:nvSpPr>
        <p:spPr>
          <a:xfrm>
            <a:off x="1524000" y="4894720"/>
            <a:ext cx="9144000" cy="995089"/>
          </a:xfrm>
          <a:prstGeom prst="rect">
            <a:avLst/>
          </a:prstGeom>
          <a:solidFill>
            <a:schemeClr val="bg1">
              <a:alpha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Because the run call did not have a game name column, we were unable to search for all of a particular game’s runs. This is where we learned that APIs need to be designed carefully for the user.</a:t>
            </a:r>
          </a:p>
        </p:txBody>
      </p:sp>
      <p:sp>
        <p:nvSpPr>
          <p:cNvPr id="6" name="Subtitle 2">
            <a:extLst>
              <a:ext uri="{FF2B5EF4-FFF2-40B4-BE49-F238E27FC236}">
                <a16:creationId xmlns:a16="http://schemas.microsoft.com/office/drawing/2014/main" id="{1B23C270-7CBB-4AA5-AD65-D447B7A4436E}"/>
              </a:ext>
            </a:extLst>
          </p:cNvPr>
          <p:cNvSpPr txBox="1">
            <a:spLocks/>
          </p:cNvSpPr>
          <p:nvPr/>
        </p:nvSpPr>
        <p:spPr>
          <a:xfrm>
            <a:off x="1524000" y="3496233"/>
            <a:ext cx="9144000" cy="1272991"/>
          </a:xfrm>
          <a:prstGeom prst="rect">
            <a:avLst/>
          </a:prstGeom>
          <a:solidFill>
            <a:schemeClr val="bg1">
              <a:alpha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Consolas" panose="020B0609020204030204" pitchFamily="49" charset="0"/>
              </a:rPr>
              <a:t>However the problem we ran into was that the game id we pulled from the game </a:t>
            </a:r>
            <a:r>
              <a:rPr lang="en-US" sz="1600" dirty="0" err="1">
                <a:latin typeface="Consolas" panose="020B0609020204030204" pitchFamily="49" charset="0"/>
              </a:rPr>
              <a:t>api</a:t>
            </a:r>
            <a:r>
              <a:rPr lang="en-US" sz="1600" dirty="0">
                <a:latin typeface="Consolas" panose="020B0609020204030204" pitchFamily="49" charset="0"/>
              </a:rPr>
              <a:t> call was not the same as the game id column we were trying to search in the run call. We tried to connect the data from the calls on a couple other columns, but none were successful as when we tested the video links that came back from the calls, they were for the wrong game. </a:t>
            </a:r>
          </a:p>
        </p:txBody>
      </p:sp>
    </p:spTree>
    <p:extLst>
      <p:ext uri="{BB962C8B-B14F-4D97-AF65-F5344CB8AC3E}">
        <p14:creationId xmlns:p14="http://schemas.microsoft.com/office/powerpoint/2010/main" val="9008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BC5B-F4FC-4C59-81DF-1C15E0276F96}"/>
              </a:ext>
            </a:extLst>
          </p:cNvPr>
          <p:cNvSpPr>
            <a:spLocks noGrp="1"/>
          </p:cNvSpPr>
          <p:nvPr>
            <p:ph type="ctrTitle"/>
          </p:nvPr>
        </p:nvSpPr>
        <p:spPr>
          <a:xfrm>
            <a:off x="1524000" y="459303"/>
            <a:ext cx="9144000" cy="1017775"/>
          </a:xfrm>
        </p:spPr>
        <p:txBody>
          <a:bodyPr>
            <a:noAutofit/>
          </a:bodyPr>
          <a:lstStyle/>
          <a:p>
            <a:r>
              <a:rPr lang="en-US" sz="4800" dirty="0">
                <a:ln>
                  <a:solidFill>
                    <a:schemeClr val="tx1"/>
                  </a:solidFill>
                </a:ln>
                <a:solidFill>
                  <a:schemeClr val="bg1"/>
                </a:solidFill>
                <a:latin typeface="Cooper Black" panose="0208090404030B020404" pitchFamily="18" charset="0"/>
              </a:rPr>
              <a:t>Mo’ Analysis Mo’ Problems</a:t>
            </a:r>
          </a:p>
        </p:txBody>
      </p:sp>
      <p:sp>
        <p:nvSpPr>
          <p:cNvPr id="3" name="Subtitle 2">
            <a:extLst>
              <a:ext uri="{FF2B5EF4-FFF2-40B4-BE49-F238E27FC236}">
                <a16:creationId xmlns:a16="http://schemas.microsoft.com/office/drawing/2014/main" id="{197BE981-49CE-4D3B-B979-CC03017C5866}"/>
              </a:ext>
            </a:extLst>
          </p:cNvPr>
          <p:cNvSpPr>
            <a:spLocks noGrp="1"/>
          </p:cNvSpPr>
          <p:nvPr>
            <p:ph type="subTitle" idx="1"/>
          </p:nvPr>
        </p:nvSpPr>
        <p:spPr>
          <a:xfrm>
            <a:off x="1524000" y="1477086"/>
            <a:ext cx="9144000" cy="1411888"/>
          </a:xfrm>
          <a:solidFill>
            <a:schemeClr val="bg1">
              <a:alpha val="40000"/>
            </a:schemeClr>
          </a:solidFill>
        </p:spPr>
        <p:txBody>
          <a:bodyPr>
            <a:normAutofit/>
          </a:bodyPr>
          <a:lstStyle/>
          <a:p>
            <a:pPr algn="l"/>
            <a:r>
              <a:rPr lang="en-US" sz="1800" dirty="0">
                <a:latin typeface="Consolas" panose="020B0609020204030204" pitchFamily="49" charset="0"/>
              </a:rPr>
              <a:t>The other main problem we encountered was in putting together our Flask application to interact with our SQL database. We used render template at first to try to push the data into the HTML, but the data printed in a string format that would not be callable in a useful way because it wasn’t interacting in </a:t>
            </a:r>
            <a:r>
              <a:rPr lang="en-US" sz="1800" dirty="0" err="1">
                <a:latin typeface="Consolas" panose="020B0609020204030204" pitchFamily="49" charset="0"/>
              </a:rPr>
              <a:t>Javascript</a:t>
            </a:r>
            <a:r>
              <a:rPr lang="en-US" sz="1800" dirty="0">
                <a:latin typeface="Consolas" panose="020B0609020204030204" pitchFamily="49" charset="0"/>
              </a:rPr>
              <a:t>. </a:t>
            </a:r>
            <a:endParaRPr lang="en-US" sz="2000" dirty="0">
              <a:latin typeface="Consolas" panose="020B0609020204030204" pitchFamily="49" charset="0"/>
            </a:endParaRPr>
          </a:p>
        </p:txBody>
      </p:sp>
      <p:sp>
        <p:nvSpPr>
          <p:cNvPr id="4" name="Subtitle 2">
            <a:extLst>
              <a:ext uri="{FF2B5EF4-FFF2-40B4-BE49-F238E27FC236}">
                <a16:creationId xmlns:a16="http://schemas.microsoft.com/office/drawing/2014/main" id="{D5C060EC-F7BF-4F8C-ACED-B5F643A444E6}"/>
              </a:ext>
            </a:extLst>
          </p:cNvPr>
          <p:cNvSpPr txBox="1">
            <a:spLocks/>
          </p:cNvSpPr>
          <p:nvPr/>
        </p:nvSpPr>
        <p:spPr>
          <a:xfrm>
            <a:off x="1524000" y="4894720"/>
            <a:ext cx="9144000" cy="995089"/>
          </a:xfrm>
          <a:prstGeom prst="rect">
            <a:avLst/>
          </a:prstGeom>
          <a:solidFill>
            <a:schemeClr val="bg1">
              <a:alpha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onsolas" panose="020B0609020204030204" pitchFamily="49" charset="0"/>
              </a:rPr>
              <a:t>Finally, we ended up getting the render template function to work using .</a:t>
            </a:r>
            <a:r>
              <a:rPr lang="en-US" sz="2000" dirty="0" err="1">
                <a:latin typeface="Consolas" panose="020B0609020204030204" pitchFamily="49" charset="0"/>
              </a:rPr>
              <a:t>jsonify</a:t>
            </a:r>
            <a:endParaRPr lang="en-US" sz="2000" dirty="0">
              <a:latin typeface="Consolas" panose="020B0609020204030204" pitchFamily="49" charset="0"/>
            </a:endParaRPr>
          </a:p>
        </p:txBody>
      </p:sp>
      <p:sp>
        <p:nvSpPr>
          <p:cNvPr id="6" name="Subtitle 2">
            <a:extLst>
              <a:ext uri="{FF2B5EF4-FFF2-40B4-BE49-F238E27FC236}">
                <a16:creationId xmlns:a16="http://schemas.microsoft.com/office/drawing/2014/main" id="{1B23C270-7CBB-4AA5-AD65-D447B7A4436E}"/>
              </a:ext>
            </a:extLst>
          </p:cNvPr>
          <p:cNvSpPr txBox="1">
            <a:spLocks/>
          </p:cNvSpPr>
          <p:nvPr/>
        </p:nvSpPr>
        <p:spPr>
          <a:xfrm>
            <a:off x="1524000" y="3496233"/>
            <a:ext cx="9144000" cy="1272991"/>
          </a:xfrm>
          <a:prstGeom prst="rect">
            <a:avLst/>
          </a:prstGeom>
          <a:solidFill>
            <a:schemeClr val="bg1">
              <a:alpha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Consolas" panose="020B0609020204030204" pitchFamily="49" charset="0"/>
              </a:rPr>
              <a:t>We then tried to use d3.json to push the code to a separate HTML page that our </a:t>
            </a:r>
          </a:p>
        </p:txBody>
      </p:sp>
    </p:spTree>
    <p:extLst>
      <p:ext uri="{BB962C8B-B14F-4D97-AF65-F5344CB8AC3E}">
        <p14:creationId xmlns:p14="http://schemas.microsoft.com/office/powerpoint/2010/main" val="165598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591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Cooper Black</vt:lpstr>
      <vt:lpstr>Office Theme</vt:lpstr>
      <vt:lpstr>KU DATA ANALYSIS Project 2 –  Analyzing Game Data</vt:lpstr>
      <vt:lpstr>The Objective</vt:lpstr>
      <vt:lpstr>The Process</vt:lpstr>
      <vt:lpstr>The Data</vt:lpstr>
      <vt:lpstr>The Problems</vt:lpstr>
      <vt:lpstr>Mo’ Analysis Mo’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 Data Analytics Project 2</dc:title>
  <dc:creator>Annie Di Persio</dc:creator>
  <cp:lastModifiedBy>Annie Di Persio</cp:lastModifiedBy>
  <cp:revision>15</cp:revision>
  <dcterms:created xsi:type="dcterms:W3CDTF">2020-05-30T14:36:27Z</dcterms:created>
  <dcterms:modified xsi:type="dcterms:W3CDTF">2020-06-01T09:05:16Z</dcterms:modified>
</cp:coreProperties>
</file>