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61" r:id="rId2"/>
    <p:sldId id="262" r:id="rId3"/>
    <p:sldId id="263" r:id="rId4"/>
    <p:sldId id="264" r:id="rId5"/>
    <p:sldId id="265" r:id="rId6"/>
    <p:sldId id="266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314" r:id="rId38"/>
    <p:sldId id="301" r:id="rId39"/>
    <p:sldId id="302" r:id="rId40"/>
    <p:sldId id="315" r:id="rId41"/>
    <p:sldId id="286" r:id="rId42"/>
    <p:sldId id="287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299" r:id="rId51"/>
    <p:sldId id="300" r:id="rId52"/>
    <p:sldId id="25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 snapToGrid="0" snapToObjects="1" showGuides="1"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history of java starts from Green Team. Java team members (also known as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 Team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initiated a revolutionary task to develop a language for digital devices such as set-top boxes, televisions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Firstly, it was called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Greentalk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James Gosling and file extension was 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that, it was called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was developed as a part of the Green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Oak?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Oak is a symbol of strength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 national tree of many countries like U.S.A., France, Germany, Romania etc.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1995, Oak was renamed as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"Java"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9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1BB53E-1C93-44BA-B677-57761FB85CD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6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1BB53E-1C93-44BA-B677-57761FB85CD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06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1BB53E-1C93-44BA-B677-57761FB85CD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71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1BB53E-1C93-44BA-B677-57761FB85CD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6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1BB53E-1C93-44BA-B677-57761FB85CD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0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However, convention discourages square brackets after the array's name form; the brackets identify the array type and should appear with the type designation. </a:t>
            </a: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9C58B5-7819-4B3D-825B-FE4CF2BDC67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263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1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1BB53E-1C93-44BA-B677-57761FB85CD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2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1BB53E-1C93-44BA-B677-57761FB85C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67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1BB53E-1C93-44BA-B677-57761FB85C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37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1BB53E-1C93-44BA-B677-57761FB85CD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7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1BB53E-1C93-44BA-B677-57761FB85CD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5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1BB53E-1C93-44BA-B677-57761FB85CD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08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1BB53E-1C93-44BA-B677-57761FB85C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4C304-3E9C-4280-B3D7-7B889812B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1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57175" y="2457450"/>
            <a:ext cx="4724400" cy="108902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accent6"/>
                </a:solidFill>
                <a:latin typeface="+mn-lt"/>
              </a:rPr>
              <a:t>JAVA CORE -  PART1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2884" y="1197274"/>
            <a:ext cx="7552616" cy="456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Create a Project</a:t>
            </a:r>
          </a:p>
        </p:txBody>
      </p:sp>
    </p:spTree>
    <p:extLst>
      <p:ext uri="{BB962C8B-B14F-4D97-AF65-F5344CB8AC3E}">
        <p14:creationId xmlns:p14="http://schemas.microsoft.com/office/powerpoint/2010/main" val="3538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7338" y="1162752"/>
            <a:ext cx="7755962" cy="447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11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Create a package</a:t>
            </a:r>
          </a:p>
        </p:txBody>
      </p:sp>
    </p:spTree>
    <p:extLst>
      <p:ext uri="{BB962C8B-B14F-4D97-AF65-F5344CB8AC3E}">
        <p14:creationId xmlns:p14="http://schemas.microsoft.com/office/powerpoint/2010/main" val="8786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thuanvd3\AppData\Local\Temp\SNAGHTMLd9773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3950" y="1252571"/>
            <a:ext cx="6965950" cy="4625198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Create a package</a:t>
            </a:r>
          </a:p>
        </p:txBody>
      </p:sp>
    </p:spTree>
    <p:extLst>
      <p:ext uri="{BB962C8B-B14F-4D97-AF65-F5344CB8AC3E}">
        <p14:creationId xmlns:p14="http://schemas.microsoft.com/office/powerpoint/2010/main" val="389995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13</a:t>
            </a:fld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8514" y="1291455"/>
            <a:ext cx="7545386" cy="447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Create a Class</a:t>
            </a:r>
          </a:p>
        </p:txBody>
      </p:sp>
    </p:spTree>
    <p:extLst>
      <p:ext uri="{BB962C8B-B14F-4D97-AF65-F5344CB8AC3E}">
        <p14:creationId xmlns:p14="http://schemas.microsoft.com/office/powerpoint/2010/main" val="26036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14</a:t>
            </a:fld>
            <a:endParaRPr 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2924" y="1326951"/>
            <a:ext cx="7316788" cy="472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Create a Class</a:t>
            </a:r>
          </a:p>
        </p:txBody>
      </p:sp>
    </p:spTree>
    <p:extLst>
      <p:ext uri="{BB962C8B-B14F-4D97-AF65-F5344CB8AC3E}">
        <p14:creationId xmlns:p14="http://schemas.microsoft.com/office/powerpoint/2010/main" val="23803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15</a:t>
            </a:fld>
            <a:endParaRPr lang="en-US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358277"/>
            <a:ext cx="7922166" cy="412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Create a Class</a:t>
            </a:r>
          </a:p>
        </p:txBody>
      </p:sp>
    </p:spTree>
    <p:extLst>
      <p:ext uri="{BB962C8B-B14F-4D97-AF65-F5344CB8AC3E}">
        <p14:creationId xmlns:p14="http://schemas.microsoft.com/office/powerpoint/2010/main" val="27840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16</a:t>
            </a:fld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905" y="1177415"/>
            <a:ext cx="7342188" cy="4503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Run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5321" y="3244334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82855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17</a:t>
            </a:fld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162" y="1115789"/>
            <a:ext cx="7627938" cy="4588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95813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720726" y="279400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dirty="0"/>
              <a:t>Class &amp; Object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2313" y="13446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/>
              <a:t>Session </a:t>
            </a: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4C304-3E9C-4280-B3D7-7B889812BD5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20061" y="1193800"/>
            <a:ext cx="2362200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Person</a:t>
            </a:r>
          </a:p>
          <a:p>
            <a:r>
              <a:rPr lang="en-US" sz="2400" dirty="0" smtClean="0">
                <a:latin typeface="+mn-lt"/>
              </a:rPr>
              <a:t>Name</a:t>
            </a:r>
          </a:p>
          <a:p>
            <a:r>
              <a:rPr lang="en-US" sz="2400" dirty="0" smtClean="0">
                <a:latin typeface="+mn-lt"/>
              </a:rPr>
              <a:t>Height</a:t>
            </a:r>
          </a:p>
          <a:p>
            <a:r>
              <a:rPr lang="en-US" sz="2400" dirty="0" smtClean="0">
                <a:latin typeface="+mn-lt"/>
              </a:rPr>
              <a:t>Weight</a:t>
            </a:r>
          </a:p>
          <a:p>
            <a:r>
              <a:rPr lang="en-US" sz="2400" dirty="0" smtClean="0">
                <a:latin typeface="+mn-lt"/>
              </a:rPr>
              <a:t>Age</a:t>
            </a:r>
          </a:p>
          <a:p>
            <a:r>
              <a:rPr lang="en-US" sz="2400" dirty="0" smtClean="0">
                <a:latin typeface="+mn-lt"/>
              </a:rPr>
              <a:t>Health</a:t>
            </a:r>
          </a:p>
          <a:p>
            <a:r>
              <a:rPr lang="en-US" sz="2400" dirty="0" smtClean="0">
                <a:latin typeface="+mn-lt"/>
              </a:rPr>
              <a:t>Degree</a:t>
            </a:r>
          </a:p>
          <a:p>
            <a:r>
              <a:rPr lang="en-US" sz="2400" dirty="0" smtClean="0">
                <a:latin typeface="+mn-lt"/>
              </a:rPr>
              <a:t> Experience</a:t>
            </a:r>
          </a:p>
          <a:p>
            <a:r>
              <a:rPr lang="en-US" sz="2400" dirty="0" smtClean="0">
                <a:latin typeface="+mn-lt"/>
              </a:rPr>
              <a:t>-----------------------</a:t>
            </a:r>
          </a:p>
          <a:p>
            <a:r>
              <a:rPr lang="en-US" sz="2400" dirty="0" err="1" smtClean="0">
                <a:latin typeface="+mn-lt"/>
              </a:rPr>
              <a:t>goBy</a:t>
            </a:r>
            <a:r>
              <a:rPr lang="en-US" sz="2400" dirty="0" smtClean="0">
                <a:latin typeface="+mn-lt"/>
              </a:rPr>
              <a:t>()</a:t>
            </a:r>
          </a:p>
          <a:p>
            <a:r>
              <a:rPr lang="en-US" sz="2400" dirty="0" err="1" smtClean="0">
                <a:latin typeface="+mn-lt"/>
              </a:rPr>
              <a:t>eatBy</a:t>
            </a:r>
            <a:r>
              <a:rPr lang="en-US" sz="2400" dirty="0" smtClean="0">
                <a:latin typeface="+mn-lt"/>
              </a:rPr>
              <a:t>()</a:t>
            </a:r>
            <a:endParaRPr lang="en-US" sz="2400" dirty="0">
              <a:latin typeface="+mn-lt"/>
            </a:endParaRPr>
          </a:p>
        </p:txBody>
      </p:sp>
      <p:pic>
        <p:nvPicPr>
          <p:cNvPr id="7" name="Picture 6" descr="https://encrypted-tbn2.gstatic.com/images?q=tbn:ANd9GcQTFY9xUaoP-bYDAM3vkyNZ2T7RkFq7k5hSJ2krXGSoxlTPBXO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1289" y="2316426"/>
            <a:ext cx="1123545" cy="1600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5150" y="2555909"/>
            <a:ext cx="13817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latin typeface="+mn-lt"/>
              </a:rPr>
              <a:t>Attributes</a:t>
            </a:r>
            <a:endParaRPr lang="en-US" sz="23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50" y="4710657"/>
            <a:ext cx="126348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latin typeface="+mn-lt"/>
              </a:rPr>
              <a:t>Methods</a:t>
            </a:r>
            <a:endParaRPr lang="en-US" sz="23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063" y="5930900"/>
            <a:ext cx="88661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latin typeface="Comic Sans MS" panose="030F0702030302020204" pitchFamily="66" charset="0"/>
              </a:rPr>
              <a:t>Class is a set of Attributes (data) and Methods (functional)</a:t>
            </a:r>
            <a:endParaRPr lang="en-US" sz="2300" dirty="0">
              <a:latin typeface="Comic Sans MS" panose="030F0702030302020204" pitchFamily="66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25" y="1117600"/>
            <a:ext cx="3495675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Left Brace 13"/>
          <p:cNvSpPr/>
          <p:nvPr/>
        </p:nvSpPr>
        <p:spPr>
          <a:xfrm>
            <a:off x="1371600" y="1262742"/>
            <a:ext cx="482387" cy="3048000"/>
          </a:xfrm>
          <a:prstGeom prst="leftBrac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300"/>
          </a:p>
        </p:txBody>
      </p:sp>
      <p:sp>
        <p:nvSpPr>
          <p:cNvPr id="15" name="Left Brace 14"/>
          <p:cNvSpPr/>
          <p:nvPr/>
        </p:nvSpPr>
        <p:spPr>
          <a:xfrm>
            <a:off x="1371600" y="4385686"/>
            <a:ext cx="482387" cy="1111608"/>
          </a:xfrm>
          <a:prstGeom prst="leftBrac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30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19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-2381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Lesson </a:t>
            </a:r>
            <a:r>
              <a:rPr lang="en-US" sz="4000" b="1" dirty="0" smtClean="0"/>
              <a:t>Agenda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850" y="1104900"/>
            <a:ext cx="7766050" cy="3733800"/>
          </a:xfrm>
        </p:spPr>
        <p:txBody>
          <a:bodyPr>
            <a:normAutofit fontScale="85000" lnSpcReduction="20000"/>
          </a:bodyPr>
          <a:lstStyle/>
          <a:p>
            <a:pPr lvl="0" rtl="0">
              <a:buSzPct val="110000"/>
              <a:buBlip>
                <a:blip r:embed="rId2"/>
              </a:buBlip>
            </a:pPr>
            <a:r>
              <a:rPr lang="en-US" sz="3200" b="1" dirty="0" smtClean="0"/>
              <a:t>Java overview</a:t>
            </a:r>
          </a:p>
          <a:p>
            <a:pPr>
              <a:buSzPct val="110000"/>
              <a:buBlip>
                <a:blip r:embed="rId2"/>
              </a:buBlip>
            </a:pPr>
            <a:r>
              <a:rPr lang="en-US" b="1" dirty="0"/>
              <a:t>Using Eclipse to create Java </a:t>
            </a:r>
            <a:endParaRPr lang="en-US" sz="3200" b="1" dirty="0"/>
          </a:p>
          <a:p>
            <a:pPr lvl="0" rtl="0">
              <a:buSzPct val="110000"/>
              <a:buBlip>
                <a:blip r:embed="rId2"/>
              </a:buBlip>
            </a:pPr>
            <a:r>
              <a:rPr lang="en-US" sz="3200" b="1" dirty="0" smtClean="0"/>
              <a:t>Class, Object</a:t>
            </a:r>
          </a:p>
          <a:p>
            <a:pPr>
              <a:buSzPct val="110000"/>
              <a:buBlip>
                <a:blip r:embed="rId2"/>
              </a:buBlip>
            </a:pPr>
            <a:r>
              <a:rPr lang="en-US" sz="3200" b="1" dirty="0" smtClean="0"/>
              <a:t>Constructor</a:t>
            </a:r>
            <a:endParaRPr lang="en-US" sz="3200" b="1" dirty="0"/>
          </a:p>
          <a:p>
            <a:pPr lvl="0" rtl="0">
              <a:buSzPct val="110000"/>
              <a:buBlip>
                <a:blip r:embed="rId2"/>
              </a:buBlip>
            </a:pPr>
            <a:r>
              <a:rPr lang="en-US" sz="3200" b="1" dirty="0" smtClean="0"/>
              <a:t>Java Basic Syntax</a:t>
            </a:r>
            <a:endParaRPr lang="en-US" sz="3200" b="1" dirty="0"/>
          </a:p>
          <a:p>
            <a:pPr lvl="0">
              <a:buSzPct val="110000"/>
              <a:buBlip>
                <a:blip r:embed="rId2"/>
              </a:buBlip>
            </a:pPr>
            <a:r>
              <a:rPr lang="en-US" sz="3200" b="1" dirty="0" smtClean="0"/>
              <a:t>Data types</a:t>
            </a:r>
          </a:p>
          <a:p>
            <a:pPr lvl="0">
              <a:buSzPct val="110000"/>
              <a:buBlip>
                <a:blip r:embed="rId2"/>
              </a:buBlip>
            </a:pPr>
            <a:r>
              <a:rPr lang="en-US" b="1" dirty="0" smtClean="0"/>
              <a:t>Operators</a:t>
            </a:r>
          </a:p>
          <a:p>
            <a:pPr lvl="0">
              <a:buSzPct val="110000"/>
              <a:buBlip>
                <a:blip r:embed="rId2"/>
              </a:buBlip>
            </a:pPr>
            <a:r>
              <a:rPr lang="en-US" sz="3200" b="1" dirty="0" smtClean="0"/>
              <a:t>String</a:t>
            </a:r>
          </a:p>
          <a:p>
            <a:pPr lvl="0">
              <a:buSzPct val="110000"/>
              <a:buBlip>
                <a:blip r:embed="rId2"/>
              </a:buBlip>
            </a:pPr>
            <a:r>
              <a:rPr lang="en-US" b="1" dirty="0" smtClean="0"/>
              <a:t>Array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4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1219200"/>
            <a:ext cx="24765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libri (Body)"/>
              </a:rPr>
              <a:t>Employee</a:t>
            </a:r>
          </a:p>
          <a:p>
            <a:r>
              <a:rPr lang="en-US" sz="2000" dirty="0" smtClean="0">
                <a:latin typeface="Calibri (Body)"/>
              </a:rPr>
              <a:t>Salary</a:t>
            </a:r>
          </a:p>
          <a:p>
            <a:r>
              <a:rPr lang="en-US" sz="2000" dirty="0" smtClean="0">
                <a:latin typeface="Calibri (Body)"/>
              </a:rPr>
              <a:t>----------------------</a:t>
            </a:r>
            <a:r>
              <a:rPr lang="en-US" sz="2000" dirty="0" err="1" smtClean="0">
                <a:latin typeface="Calibri (Body)"/>
              </a:rPr>
              <a:t>getSalary</a:t>
            </a:r>
            <a:r>
              <a:rPr lang="en-US" sz="2000" dirty="0" smtClean="0">
                <a:latin typeface="Calibri (Body)"/>
              </a:rPr>
              <a:t>()</a:t>
            </a:r>
          </a:p>
          <a:p>
            <a:r>
              <a:rPr lang="en-US" sz="2000" dirty="0" err="1" smtClean="0">
                <a:latin typeface="Calibri (Body)"/>
              </a:rPr>
              <a:t>setSalary</a:t>
            </a:r>
            <a:r>
              <a:rPr lang="en-US" sz="2000" dirty="0" smtClean="0">
                <a:latin typeface="Calibri (Body)"/>
              </a:rPr>
              <a:t>()</a:t>
            </a:r>
            <a:endParaRPr lang="en-US" sz="2000" dirty="0">
              <a:latin typeface="Calibri (Body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219200"/>
            <a:ext cx="23622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Person</a:t>
            </a:r>
          </a:p>
          <a:p>
            <a:r>
              <a:rPr lang="en-US" sz="2000" dirty="0" smtClean="0">
                <a:latin typeface="+mn-lt"/>
              </a:rPr>
              <a:t>Name</a:t>
            </a:r>
          </a:p>
          <a:p>
            <a:r>
              <a:rPr lang="en-US" sz="2000" dirty="0" smtClean="0">
                <a:latin typeface="+mn-lt"/>
              </a:rPr>
              <a:t>Height</a:t>
            </a:r>
          </a:p>
          <a:p>
            <a:r>
              <a:rPr lang="en-US" sz="2000" dirty="0" smtClean="0">
                <a:latin typeface="+mn-lt"/>
              </a:rPr>
              <a:t>Weight</a:t>
            </a:r>
          </a:p>
          <a:p>
            <a:r>
              <a:rPr lang="en-US" sz="2000" dirty="0" smtClean="0">
                <a:latin typeface="+mn-lt"/>
              </a:rPr>
              <a:t>Age</a:t>
            </a:r>
          </a:p>
          <a:p>
            <a:r>
              <a:rPr lang="en-US" sz="2000" dirty="0" smtClean="0">
                <a:latin typeface="+mn-lt"/>
              </a:rPr>
              <a:t>Health</a:t>
            </a:r>
          </a:p>
          <a:p>
            <a:r>
              <a:rPr lang="en-US" sz="2000" dirty="0" smtClean="0">
                <a:latin typeface="+mn-lt"/>
              </a:rPr>
              <a:t>Degree</a:t>
            </a:r>
          </a:p>
          <a:p>
            <a:r>
              <a:rPr lang="en-US" sz="2000" dirty="0" smtClean="0">
                <a:latin typeface="+mn-lt"/>
              </a:rPr>
              <a:t>Experience</a:t>
            </a:r>
          </a:p>
          <a:p>
            <a:r>
              <a:rPr lang="en-US" sz="2000" dirty="0" smtClean="0">
                <a:latin typeface="+mn-lt"/>
              </a:rPr>
              <a:t>-----------------------</a:t>
            </a:r>
          </a:p>
          <a:p>
            <a:r>
              <a:rPr lang="en-US" sz="2000" dirty="0" err="1" smtClean="0">
                <a:latin typeface="+mn-lt"/>
              </a:rPr>
              <a:t>goBy</a:t>
            </a:r>
            <a:r>
              <a:rPr lang="en-US" sz="2000" dirty="0" smtClean="0">
                <a:latin typeface="+mn-lt"/>
              </a:rPr>
              <a:t>()</a:t>
            </a:r>
          </a:p>
          <a:p>
            <a:r>
              <a:rPr lang="en-US" sz="2000" dirty="0" err="1" smtClean="0">
                <a:latin typeface="+mn-lt"/>
              </a:rPr>
              <a:t>eatBy</a:t>
            </a:r>
            <a:r>
              <a:rPr lang="en-US" sz="2000" dirty="0" smtClean="0">
                <a:latin typeface="+mn-lt"/>
              </a:rPr>
              <a:t>()</a:t>
            </a:r>
            <a:endParaRPr lang="en-US" sz="2000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934200" y="1883896"/>
            <a:ext cx="220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rgbClr val="DC0081"/>
                </a:solidFill>
                <a:ea typeface="Tahoma" pitchFamily="34" charset="0"/>
              </a:rPr>
              <a:t>Object is an instance of Class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DC0081"/>
              </a:solidFill>
              <a:effectLst/>
              <a:uLnTx/>
              <a:uFillTx/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3506212"/>
            <a:ext cx="32004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atin typeface="+mn-lt"/>
              </a:rPr>
              <a:t>John: Employee</a:t>
            </a:r>
          </a:p>
          <a:p>
            <a:r>
              <a:rPr lang="en-US" sz="2000" dirty="0" smtClean="0">
                <a:latin typeface="+mn-lt"/>
              </a:rPr>
              <a:t>Name = John</a:t>
            </a:r>
          </a:p>
          <a:p>
            <a:r>
              <a:rPr lang="en-US" sz="2000" dirty="0" smtClean="0">
                <a:latin typeface="+mn-lt"/>
              </a:rPr>
              <a:t>Health = Good</a:t>
            </a:r>
          </a:p>
          <a:p>
            <a:r>
              <a:rPr lang="en-US" sz="2000" dirty="0" smtClean="0">
                <a:latin typeface="+mn-lt"/>
              </a:rPr>
              <a:t>Wight = 70kg</a:t>
            </a:r>
          </a:p>
          <a:p>
            <a:r>
              <a:rPr lang="en-US" sz="2000" dirty="0" smtClean="0">
                <a:latin typeface="+mn-lt"/>
              </a:rPr>
              <a:t>Degree = Engineer</a:t>
            </a:r>
          </a:p>
          <a:p>
            <a:r>
              <a:rPr lang="en-US" sz="2000" dirty="0" smtClean="0">
                <a:latin typeface="+mn-lt"/>
              </a:rPr>
              <a:t>Experience = 5 years</a:t>
            </a:r>
          </a:p>
          <a:p>
            <a:r>
              <a:rPr lang="en-US" sz="2000" dirty="0" smtClean="0">
                <a:latin typeface="+mn-lt"/>
              </a:rPr>
              <a:t>Salary = $1000</a:t>
            </a:r>
          </a:p>
          <a:p>
            <a:r>
              <a:rPr lang="en-US" sz="2000" dirty="0" smtClean="0">
                <a:latin typeface="+mn-lt"/>
              </a:rPr>
              <a:t>--------------------------------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19400" y="2209800"/>
            <a:ext cx="990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6302829" y="2062800"/>
            <a:ext cx="1088712" cy="2628943"/>
          </a:xfrm>
          <a:custGeom>
            <a:avLst/>
            <a:gdLst>
              <a:gd name="connsiteX0" fmla="*/ 0 w 1088712"/>
              <a:gd name="connsiteY0" fmla="*/ 103457 h 2628943"/>
              <a:gd name="connsiteX1" fmla="*/ 653142 w 1088712"/>
              <a:gd name="connsiteY1" fmla="*/ 117971 h 2628943"/>
              <a:gd name="connsiteX2" fmla="*/ 1088571 w 1088712"/>
              <a:gd name="connsiteY2" fmla="*/ 1293629 h 2628943"/>
              <a:gd name="connsiteX3" fmla="*/ 696685 w 1088712"/>
              <a:gd name="connsiteY3" fmla="*/ 2324143 h 2628943"/>
              <a:gd name="connsiteX4" fmla="*/ 333828 w 1088712"/>
              <a:gd name="connsiteY4" fmla="*/ 2628943 h 262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712" h="2628943">
                <a:moveTo>
                  <a:pt x="0" y="103457"/>
                </a:moveTo>
                <a:cubicBezTo>
                  <a:pt x="235857" y="11533"/>
                  <a:pt x="471714" y="-80391"/>
                  <a:pt x="653142" y="117971"/>
                </a:cubicBezTo>
                <a:cubicBezTo>
                  <a:pt x="834570" y="316333"/>
                  <a:pt x="1081314" y="925934"/>
                  <a:pt x="1088571" y="1293629"/>
                </a:cubicBezTo>
                <a:cubicBezTo>
                  <a:pt x="1095828" y="1661324"/>
                  <a:pt x="822475" y="2101591"/>
                  <a:pt x="696685" y="2324143"/>
                </a:cubicBezTo>
                <a:cubicBezTo>
                  <a:pt x="570895" y="2546695"/>
                  <a:pt x="452361" y="2587819"/>
                  <a:pt x="333828" y="2628943"/>
                </a:cubicBezTo>
              </a:path>
            </a:pathLst>
          </a:custGeom>
          <a:noFill/>
          <a:ln w="15875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6" name="Picture 10" descr="https://encrypted-tbn2.gstatic.com/images?q=tbn:ANd9GcTL6HWdLfFoc0tQ8cnJNsGFc0KX20XOf2FdTFTaha1QTWIPtS8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541" y="5240556"/>
            <a:ext cx="1487725" cy="1115794"/>
          </a:xfrm>
          <a:prstGeom prst="rect">
            <a:avLst/>
          </a:prstGeom>
          <a:noFill/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 Object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0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29600" cy="4525963"/>
          </a:xfrm>
        </p:spPr>
        <p:txBody>
          <a:bodyPr/>
          <a:lstStyle/>
          <a:p>
            <a:pPr algn="just"/>
            <a:r>
              <a:rPr lang="en-US" sz="2400" b="1" dirty="0" smtClean="0"/>
              <a:t>Ex 1</a:t>
            </a:r>
            <a:r>
              <a:rPr lang="en-US" sz="2400" dirty="0" smtClean="0"/>
              <a:t>. </a:t>
            </a:r>
            <a:r>
              <a:rPr lang="vi-VN" sz="2400" dirty="0" smtClean="0"/>
              <a:t>Tạo </a:t>
            </a:r>
            <a:r>
              <a:rPr lang="vi-VN" sz="2400" dirty="0"/>
              <a:t>một class có tên </a:t>
            </a:r>
            <a:r>
              <a:rPr lang="vi-VN" sz="2400" b="1" dirty="0"/>
              <a:t>Animal</a:t>
            </a:r>
          </a:p>
          <a:p>
            <a:pPr lvl="1" algn="just"/>
            <a:r>
              <a:rPr lang="vi-VN" dirty="0" smtClean="0"/>
              <a:t>Khai </a:t>
            </a:r>
            <a:r>
              <a:rPr lang="vi-VN" dirty="0"/>
              <a:t>báo 2 thuộc tính là </a:t>
            </a:r>
            <a:r>
              <a:rPr lang="vi-VN" b="1" i="1" dirty="0"/>
              <a:t>name</a:t>
            </a:r>
            <a:r>
              <a:rPr lang="vi-VN" dirty="0"/>
              <a:t> và </a:t>
            </a:r>
            <a:r>
              <a:rPr lang="vi-VN" b="1" i="1" dirty="0"/>
              <a:t>weight</a:t>
            </a:r>
          </a:p>
          <a:p>
            <a:pPr lvl="1" algn="just"/>
            <a:r>
              <a:rPr lang="vi-VN" dirty="0" smtClean="0"/>
              <a:t>Tạo </a:t>
            </a:r>
            <a:r>
              <a:rPr lang="vi-VN" dirty="0"/>
              <a:t>các phương thức set, get cho 2 thuộc tính </a:t>
            </a:r>
            <a:r>
              <a:rPr lang="vi-VN" dirty="0" smtClean="0"/>
              <a:t>này</a:t>
            </a:r>
            <a:endParaRPr lang="en-US" dirty="0" smtClean="0"/>
          </a:p>
          <a:p>
            <a:pPr lvl="1" algn="just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2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Animal,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2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vi-VN" dirty="0"/>
          </a:p>
          <a:p>
            <a:pPr algn="just"/>
            <a:endParaRPr lang="en-US" sz="2400" dirty="0" smtClean="0"/>
          </a:p>
        </p:txBody>
      </p:sp>
      <p:pic>
        <p:nvPicPr>
          <p:cNvPr id="4" name="Picture 2" descr="https://encrypted-tbn3.gstatic.com/images?q=tbn:ANd9GcQb34YpiteZDdLe4z-mNwkMABnEMwRJd-dCJdhtJLPMNm9aL8y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671" y="1300782"/>
            <a:ext cx="615950" cy="6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encrypted-tbn0.gstatic.com/images?q=tbn:ANd9GcSvkcOZ5PCa9YK1236xNK5xO2Unk2EE3zbJHYx9OETV3y72Pq9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896" y="2959100"/>
            <a:ext cx="3086100" cy="308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Class/Object Exercise</a:t>
            </a:r>
          </a:p>
        </p:txBody>
      </p:sp>
    </p:spTree>
    <p:extLst>
      <p:ext uri="{BB962C8B-B14F-4D97-AF65-F5344CB8AC3E}">
        <p14:creationId xmlns:p14="http://schemas.microsoft.com/office/powerpoint/2010/main" val="19701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4C304-3E9C-4280-B3D7-7B889812BD5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720726" y="279400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dirty="0"/>
              <a:t>Constructor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22313" y="13446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/>
              <a:t>Session 4</a:t>
            </a:r>
          </a:p>
        </p:txBody>
      </p:sp>
    </p:spTree>
    <p:extLst>
      <p:ext uri="{BB962C8B-B14F-4D97-AF65-F5344CB8AC3E}">
        <p14:creationId xmlns:p14="http://schemas.microsoft.com/office/powerpoint/2010/main" val="9217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" y="1082676"/>
            <a:ext cx="8839200" cy="49625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1" y="1178099"/>
            <a:ext cx="6814458" cy="434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Callout 2 (Accent Bar) 7"/>
          <p:cNvSpPr/>
          <p:nvPr/>
        </p:nvSpPr>
        <p:spPr>
          <a:xfrm>
            <a:off x="3276600" y="1384300"/>
            <a:ext cx="5638800" cy="1143000"/>
          </a:xfrm>
          <a:prstGeom prst="accentCallout2">
            <a:avLst>
              <a:gd name="adj1" fmla="val 41607"/>
              <a:gd name="adj2" fmla="val -2881"/>
              <a:gd name="adj3" fmla="val 83513"/>
              <a:gd name="adj4" fmla="val -6942"/>
              <a:gd name="adj5" fmla="val 145515"/>
              <a:gd name="adj6" fmla="val -18200"/>
            </a:avLst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Constructors are used to </a:t>
            </a:r>
            <a:r>
              <a:rPr lang="en-US" b="1" dirty="0">
                <a:solidFill>
                  <a:schemeClr val="tx1"/>
                </a:solidFill>
                <a:latin typeface="Candara" panose="020E0502030303020204" pitchFamily="34" charset="0"/>
              </a:rPr>
              <a:t>initialize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 the instance variables (fields) of an object.</a:t>
            </a:r>
          </a:p>
          <a:p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Line Callout 2 (Accent Bar) 15"/>
          <p:cNvSpPr/>
          <p:nvPr/>
        </p:nvSpPr>
        <p:spPr>
          <a:xfrm>
            <a:off x="3857171" y="2921000"/>
            <a:ext cx="5058229" cy="914400"/>
          </a:xfrm>
          <a:prstGeom prst="accentCallout2">
            <a:avLst>
              <a:gd name="adj1" fmla="val 41607"/>
              <a:gd name="adj2" fmla="val -2881"/>
              <a:gd name="adj3" fmla="val 85100"/>
              <a:gd name="adj4" fmla="val -10672"/>
              <a:gd name="adj5" fmla="val 161070"/>
              <a:gd name="adj6" fmla="val -45531"/>
            </a:avLst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A constructors must have the</a:t>
            </a:r>
            <a:r>
              <a:rPr lang="en-US" b="1" dirty="0">
                <a:solidFill>
                  <a:schemeClr val="tx1"/>
                </a:solidFill>
                <a:latin typeface="Candara" panose="020E0502030303020204" pitchFamily="34" charset="0"/>
              </a:rPr>
              <a:t> same name as the class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 its in and without return data type 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384030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90487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300" dirty="0" smtClean="0"/>
              <a:t>When </a:t>
            </a:r>
            <a:r>
              <a:rPr lang="en-US" sz="2300" dirty="0"/>
              <a:t>you create a </a:t>
            </a:r>
            <a:r>
              <a:rPr lang="en-US" sz="2300" b="1" dirty="0"/>
              <a:t>new instance </a:t>
            </a:r>
            <a:r>
              <a:rPr lang="en-US" sz="2300" dirty="0"/>
              <a:t>(a new object) of a class using the </a:t>
            </a:r>
            <a:r>
              <a:rPr lang="en-US" sz="2300" b="1" dirty="0"/>
              <a:t>new</a:t>
            </a:r>
            <a:r>
              <a:rPr lang="en-US" sz="2300" dirty="0"/>
              <a:t> keyword, a </a:t>
            </a:r>
            <a:r>
              <a:rPr lang="en-US" sz="2300" b="1" i="1" dirty="0">
                <a:solidFill>
                  <a:srgbClr val="DC0081"/>
                </a:solidFill>
              </a:rPr>
              <a:t>constructor</a:t>
            </a:r>
            <a:r>
              <a:rPr lang="en-US" sz="2300" b="1" dirty="0">
                <a:solidFill>
                  <a:srgbClr val="DC0081"/>
                </a:solidFill>
              </a:rPr>
              <a:t> </a:t>
            </a:r>
            <a:r>
              <a:rPr lang="en-US" sz="2300" dirty="0"/>
              <a:t>for that class is called.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867467"/>
            <a:ext cx="8229600" cy="43699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Call Constructor</a:t>
            </a:r>
          </a:p>
        </p:txBody>
      </p:sp>
    </p:spTree>
    <p:extLst>
      <p:ext uri="{BB962C8B-B14F-4D97-AF65-F5344CB8AC3E}">
        <p14:creationId xmlns:p14="http://schemas.microsoft.com/office/powerpoint/2010/main" val="32442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55700"/>
            <a:ext cx="82296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b="1" dirty="0"/>
              <a:t>Ex </a:t>
            </a:r>
            <a:r>
              <a:rPr lang="en-US" sz="2400" b="1" dirty="0" smtClean="0"/>
              <a:t>2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r>
              <a:rPr lang="vi-VN" sz="2400" dirty="0" smtClean="0"/>
              <a:t>Tạo </a:t>
            </a:r>
            <a:r>
              <a:rPr lang="vi-VN" sz="2400" dirty="0"/>
              <a:t>2 class có tên </a:t>
            </a:r>
            <a:r>
              <a:rPr lang="vi-VN" sz="2400" b="1" dirty="0"/>
              <a:t>MainClass</a:t>
            </a:r>
            <a:r>
              <a:rPr lang="vi-VN" sz="2400" dirty="0"/>
              <a:t> và </a:t>
            </a:r>
            <a:r>
              <a:rPr lang="vi-VN" sz="2400" b="1" dirty="0" smtClean="0"/>
              <a:t>SubClass</a:t>
            </a:r>
            <a:r>
              <a:rPr lang="en-US" sz="2400" dirty="0" smtClean="0"/>
              <a:t>:</a:t>
            </a:r>
            <a:endParaRPr lang="en-US" sz="2400" b="1" dirty="0" smtClean="0"/>
          </a:p>
          <a:p>
            <a:pPr lvl="1" algn="just">
              <a:spcBef>
                <a:spcPts val="1200"/>
              </a:spcBef>
            </a:pPr>
            <a:r>
              <a:rPr lang="vi-VN" sz="1800" dirty="0" smtClean="0"/>
              <a:t>Ở </a:t>
            </a:r>
            <a:r>
              <a:rPr lang="vi-VN" sz="1800" b="1" dirty="0"/>
              <a:t>SubClass</a:t>
            </a:r>
            <a:r>
              <a:rPr lang="vi-VN" sz="1800" dirty="0"/>
              <a:t> viết một phương thức có tên sumXY(int x, int y), </a:t>
            </a:r>
            <a:r>
              <a:rPr lang="en-US" sz="1800" dirty="0" smtClean="0"/>
              <a:t> </a:t>
            </a:r>
            <a:r>
              <a:rPr lang="vi-VN" sz="1800" dirty="0" smtClean="0"/>
              <a:t>phương </a:t>
            </a:r>
            <a:r>
              <a:rPr lang="vi-VN" sz="1800" dirty="0"/>
              <a:t>thức này tính tổng và trả về kết quả x + </a:t>
            </a:r>
            <a:r>
              <a:rPr lang="vi-VN" sz="1800" dirty="0" smtClean="0"/>
              <a:t>y;</a:t>
            </a:r>
          </a:p>
          <a:p>
            <a:pPr lvl="1" algn="just">
              <a:spcBef>
                <a:spcPts val="1200"/>
              </a:spcBef>
            </a:pPr>
            <a:r>
              <a:rPr lang="vi-VN" sz="1800" dirty="0" smtClean="0"/>
              <a:t>Ở </a:t>
            </a:r>
            <a:r>
              <a:rPr lang="vi-VN" sz="1800" b="1" dirty="0"/>
              <a:t>MainClass</a:t>
            </a:r>
            <a:r>
              <a:rPr lang="vi-VN" sz="1800" dirty="0"/>
              <a:t>, viết hàm main, dùng Constructor khởi tạo Subclass. Gọi hàm sumXY (10, 20) (x = 10, y = 20). In kết quả ra màn </a:t>
            </a:r>
            <a:r>
              <a:rPr lang="vi-VN" sz="1800" dirty="0" smtClean="0"/>
              <a:t>hình</a:t>
            </a:r>
            <a:endParaRPr lang="vi-VN" sz="1800" dirty="0"/>
          </a:p>
          <a:p>
            <a:pPr>
              <a:spcBef>
                <a:spcPts val="1200"/>
              </a:spcBef>
            </a:pPr>
            <a:r>
              <a:rPr lang="vi-VN" sz="2400" b="1" dirty="0"/>
              <a:t>Mục đích:</a:t>
            </a:r>
          </a:p>
          <a:p>
            <a:pPr lvl="1">
              <a:spcBef>
                <a:spcPts val="1200"/>
              </a:spcBef>
            </a:pPr>
            <a:r>
              <a:rPr lang="vi-VN" sz="1800" dirty="0"/>
              <a:t> Biết cách tạo một class</a:t>
            </a:r>
          </a:p>
          <a:p>
            <a:pPr lvl="1">
              <a:spcBef>
                <a:spcPts val="1200"/>
              </a:spcBef>
            </a:pPr>
            <a:r>
              <a:rPr lang="vi-VN" sz="1800" dirty="0"/>
              <a:t> Biết tạo method</a:t>
            </a:r>
          </a:p>
          <a:p>
            <a:pPr lvl="1">
              <a:spcBef>
                <a:spcPts val="1200"/>
              </a:spcBef>
            </a:pPr>
            <a:r>
              <a:rPr lang="vi-VN" sz="1800" dirty="0"/>
              <a:t> Biết dùng Constructor để khởi tạo class</a:t>
            </a:r>
          </a:p>
          <a:p>
            <a:pPr lvl="1">
              <a:spcBef>
                <a:spcPts val="1200"/>
              </a:spcBef>
            </a:pPr>
            <a:r>
              <a:rPr lang="vi-VN" sz="1800" dirty="0"/>
              <a:t> Biết gọi một phương thức trong </a:t>
            </a:r>
            <a:r>
              <a:rPr lang="vi-VN" sz="1800" dirty="0" smtClean="0"/>
              <a:t>class</a:t>
            </a:r>
            <a:endParaRPr lang="vi-VN" sz="1800" dirty="0"/>
          </a:p>
        </p:txBody>
      </p:sp>
      <p:pic>
        <p:nvPicPr>
          <p:cNvPr id="1026" name="Picture 2" descr="https://encrypted-tbn3.gstatic.com/images?q=tbn:ANd9GcQb34YpiteZDdLe4z-mNwkMABnEMwRJd-dCJdhtJLPMNm9aL8y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046" y="975964"/>
            <a:ext cx="615950" cy="6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SvkcOZ5PCa9YK1236xNK5xO2Unk2EE3zbJHYx9OETV3y72Pq9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792" y="3193596"/>
            <a:ext cx="2820308" cy="2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Constructor Exercise</a:t>
            </a:r>
          </a:p>
        </p:txBody>
      </p:sp>
    </p:spTree>
    <p:extLst>
      <p:ext uri="{BB962C8B-B14F-4D97-AF65-F5344CB8AC3E}">
        <p14:creationId xmlns:p14="http://schemas.microsoft.com/office/powerpoint/2010/main" val="1637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4C304-3E9C-4280-B3D7-7B889812BD5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720726" y="279400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dirty="0"/>
              <a:t>Java Basic Syntax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22313" y="13446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 smtClean="0"/>
              <a:t>Session 5</a:t>
            </a:r>
            <a:endParaRPr lang="en-US" b="1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208182"/>
              </p:ext>
            </p:extLst>
          </p:nvPr>
        </p:nvGraphicFramePr>
        <p:xfrm>
          <a:off x="228600" y="1135065"/>
          <a:ext cx="8756650" cy="4846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5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81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Syntax</a:t>
                      </a:r>
                      <a:r>
                        <a:rPr lang="en-US" sz="2400" baseline="0" dirty="0" smtClean="0"/>
                        <a:t> name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47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Case Sensitivity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Java is case sensitive, which means identifier </a:t>
                      </a:r>
                      <a:r>
                        <a:rPr lang="en-US" b="1" dirty="0" smtClean="0"/>
                        <a:t>Hello</a:t>
                      </a:r>
                      <a:r>
                        <a:rPr lang="en-US" dirty="0" smtClean="0"/>
                        <a:t> and </a:t>
                      </a:r>
                      <a:r>
                        <a:rPr lang="en-US" b="1" dirty="0" smtClean="0"/>
                        <a:t>hello</a:t>
                      </a:r>
                      <a:r>
                        <a:rPr lang="en-US" dirty="0" smtClean="0"/>
                        <a:t> would have different meaning in Java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47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 Names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For all class names the </a:t>
                      </a:r>
                      <a:r>
                        <a:rPr lang="en-US" b="1" dirty="0" smtClean="0"/>
                        <a:t>first letter </a:t>
                      </a:r>
                      <a:r>
                        <a:rPr lang="en-US" dirty="0" smtClean="0"/>
                        <a:t>should be in </a:t>
                      </a:r>
                      <a:r>
                        <a:rPr lang="en-US" b="1" dirty="0" smtClean="0"/>
                        <a:t>Upper Case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Ex: </a:t>
                      </a:r>
                      <a:r>
                        <a:rPr lang="en-US" i="1" dirty="0" err="1" smtClean="0"/>
                        <a:t>MyFirstJavaClass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4742">
                <a:tc>
                  <a:txBody>
                    <a:bodyPr/>
                    <a:lstStyle/>
                    <a:p>
                      <a:r>
                        <a:rPr lang="en-US" b="1" smtClean="0"/>
                        <a:t>Method Names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All method names should </a:t>
                      </a:r>
                      <a:r>
                        <a:rPr lang="en-US" b="1" dirty="0" smtClean="0"/>
                        <a:t>start </a:t>
                      </a:r>
                      <a:r>
                        <a:rPr lang="en-US" dirty="0" smtClean="0"/>
                        <a:t>with a </a:t>
                      </a:r>
                      <a:r>
                        <a:rPr lang="en-US" b="1" dirty="0" smtClean="0"/>
                        <a:t>Lower Case</a:t>
                      </a:r>
                      <a:r>
                        <a:rPr lang="en-US" dirty="0" smtClean="0"/>
                        <a:t> letter.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Each inner word's first letter should be in Upper Case.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Ex: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dirty="0" smtClean="0"/>
                        <a:t>public void </a:t>
                      </a:r>
                      <a:r>
                        <a:rPr lang="en-US" i="1" dirty="0" err="1" smtClean="0"/>
                        <a:t>myMethodName</a:t>
                      </a:r>
                      <a:r>
                        <a:rPr lang="en-US" i="1" dirty="0" smtClean="0"/>
                        <a:t>()</a:t>
                      </a:r>
                      <a:endParaRPr lang="en-US" dirty="0" smtClean="0"/>
                    </a:p>
                    <a:p>
                      <a:pPr algn="just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4742">
                <a:tc>
                  <a:txBody>
                    <a:bodyPr/>
                    <a:lstStyle/>
                    <a:p>
                      <a:r>
                        <a:rPr lang="en-US" b="1" smtClean="0"/>
                        <a:t>Program File Name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Name of the program file should exactly match the class name. </a:t>
                      </a:r>
                    </a:p>
                    <a:p>
                      <a:pPr algn="just"/>
                      <a:r>
                        <a:rPr lang="en-US" dirty="0" smtClean="0"/>
                        <a:t>Assume '</a:t>
                      </a:r>
                      <a:r>
                        <a:rPr lang="en-US" dirty="0" err="1" smtClean="0"/>
                        <a:t>MyFirstJavaProgram</a:t>
                      </a:r>
                      <a:r>
                        <a:rPr lang="en-US" dirty="0" smtClean="0"/>
                        <a:t>' is the class name. Then the file should be saved as </a:t>
                      </a:r>
                      <a:r>
                        <a:rPr lang="en-US" i="1" dirty="0" smtClean="0"/>
                        <a:t>'MyFirstJavaProgram.java'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Basic Syntax</a:t>
            </a:r>
          </a:p>
        </p:txBody>
      </p:sp>
    </p:spTree>
    <p:extLst>
      <p:ext uri="{BB962C8B-B14F-4D97-AF65-F5344CB8AC3E}">
        <p14:creationId xmlns:p14="http://schemas.microsoft.com/office/powerpoint/2010/main" val="3821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Names used for </a:t>
            </a:r>
            <a:r>
              <a:rPr lang="en-US" sz="2000" b="1" dirty="0"/>
              <a:t>classes</a:t>
            </a:r>
            <a:r>
              <a:rPr lang="en-US" sz="2000" dirty="0"/>
              <a:t>, </a:t>
            </a:r>
            <a:r>
              <a:rPr lang="en-US" sz="2000" b="1" dirty="0"/>
              <a:t>variables</a:t>
            </a:r>
            <a:r>
              <a:rPr lang="en-US" sz="2000" dirty="0"/>
              <a:t> and </a:t>
            </a:r>
            <a:r>
              <a:rPr lang="en-US" sz="2000" b="1" dirty="0"/>
              <a:t>methods</a:t>
            </a:r>
            <a:r>
              <a:rPr lang="en-US" sz="2000" dirty="0"/>
              <a:t> are called identifiers.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229680"/>
              </p:ext>
            </p:extLst>
          </p:nvPr>
        </p:nvGraphicFramePr>
        <p:xfrm>
          <a:off x="191411" y="1422400"/>
          <a:ext cx="8756651" cy="4347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1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Identifiers</a:t>
                      </a:r>
                      <a:r>
                        <a:rPr lang="en-US" sz="2400" baseline="0" dirty="0" smtClean="0"/>
                        <a:t> name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112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All identifiers should </a:t>
                      </a:r>
                      <a:r>
                        <a:rPr lang="en-US" b="1" dirty="0" smtClean="0"/>
                        <a:t>begin</a:t>
                      </a:r>
                      <a:r>
                        <a:rPr lang="en-US" dirty="0" smtClean="0"/>
                        <a:t> with a letter (A to Z or a to z), currency character ($) or an underscore (_).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MyVariable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myvariable</a:t>
                      </a:r>
                      <a:r>
                        <a:rPr lang="en-US" dirty="0" smtClean="0"/>
                        <a:t>, MYVARIABLE,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_</a:t>
                      </a:r>
                      <a:r>
                        <a:rPr lang="en-US" dirty="0" err="1" smtClean="0"/>
                        <a:t>myvariable</a:t>
                      </a:r>
                      <a:r>
                        <a:rPr lang="en-US" dirty="0" smtClean="0"/>
                        <a:t>, $</a:t>
                      </a:r>
                      <a:r>
                        <a:rPr lang="en-US" dirty="0" err="1" smtClean="0"/>
                        <a:t>myvariable</a:t>
                      </a:r>
                      <a:r>
                        <a:rPr lang="en-US" dirty="0" smtClean="0"/>
                        <a:t> _9pins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432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After the first character identifiers can have any combination of characters.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498"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b="1" dirty="0" smtClean="0"/>
                        <a:t>keyword </a:t>
                      </a:r>
                      <a:r>
                        <a:rPr lang="en-US" dirty="0" smtClean="0"/>
                        <a:t>can</a:t>
                      </a:r>
                      <a:r>
                        <a:rPr lang="en-US" b="1" dirty="0" smtClean="0"/>
                        <a:t>not</a:t>
                      </a:r>
                      <a:r>
                        <a:rPr lang="en-US" dirty="0" smtClean="0"/>
                        <a:t> be used as an </a:t>
                      </a:r>
                      <a:r>
                        <a:rPr lang="en-US" b="1" dirty="0" smtClean="0"/>
                        <a:t>identifier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982">
                <a:tc>
                  <a:txBody>
                    <a:bodyPr/>
                    <a:lstStyle/>
                    <a:p>
                      <a:r>
                        <a:rPr lang="en-US" dirty="0" smtClean="0"/>
                        <a:t>Most importantly identifiers are case sensitive.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426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 of </a:t>
                      </a:r>
                      <a:r>
                        <a:rPr lang="en-US" b="1" dirty="0" smtClean="0"/>
                        <a:t>legal identifiers</a:t>
                      </a:r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age, $salary, _value, __1_value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517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 of </a:t>
                      </a:r>
                      <a:r>
                        <a:rPr lang="en-US" b="1" dirty="0" smtClean="0"/>
                        <a:t>illegal identifiers</a:t>
                      </a:r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123abc, -salary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Java Identifiers</a:t>
            </a:r>
          </a:p>
        </p:txBody>
      </p:sp>
    </p:spTree>
    <p:extLst>
      <p:ext uri="{BB962C8B-B14F-4D97-AF65-F5344CB8AC3E}">
        <p14:creationId xmlns:p14="http://schemas.microsoft.com/office/powerpoint/2010/main" val="5535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977900"/>
            <a:ext cx="8229600" cy="4525963"/>
          </a:xfrm>
        </p:spPr>
        <p:txBody>
          <a:bodyPr/>
          <a:lstStyle/>
          <a:p>
            <a:pPr algn="just"/>
            <a:r>
              <a:rPr lang="en-US" sz="2400" dirty="0"/>
              <a:t>It is possible to modify </a:t>
            </a:r>
            <a:r>
              <a:rPr lang="en-US" sz="2400" b="1" dirty="0"/>
              <a:t>classes</a:t>
            </a:r>
            <a:r>
              <a:rPr lang="en-US" sz="2400" dirty="0"/>
              <a:t>, </a:t>
            </a:r>
            <a:r>
              <a:rPr lang="en-US" sz="2400" b="1" dirty="0"/>
              <a:t>methods</a:t>
            </a:r>
            <a:r>
              <a:rPr lang="en-US" sz="2400" dirty="0"/>
              <a:t>, etc., by using modifiers.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04532"/>
              </p:ext>
            </p:extLst>
          </p:nvPr>
        </p:nvGraphicFramePr>
        <p:xfrm>
          <a:off x="702834" y="1857375"/>
          <a:ext cx="76200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12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3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Access Modifiers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default, public , protected, private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33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Non-access Modifiers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final, abstract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2" descr="http://aykutakin.files.wordpress.com/2012/11/access-modifiers.jpg?w=640&amp;h=2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2834" y="3609976"/>
            <a:ext cx="7641066" cy="2590799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Java Modifiers</a:t>
            </a:r>
          </a:p>
        </p:txBody>
      </p:sp>
    </p:spTree>
    <p:extLst>
      <p:ext uri="{BB962C8B-B14F-4D97-AF65-F5344CB8AC3E}">
        <p14:creationId xmlns:p14="http://schemas.microsoft.com/office/powerpoint/2010/main" val="8323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0726" y="2794000"/>
            <a:ext cx="7772400" cy="13620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/>
              <a:t>Java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1344613"/>
            <a:ext cx="7772400" cy="1500187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Session 1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4C304-3E9C-4280-B3D7-7B889812BD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30</a:t>
            </a:fld>
            <a:endParaRPr lang="en-US"/>
          </a:p>
        </p:txBody>
      </p:sp>
      <p:pic>
        <p:nvPicPr>
          <p:cNvPr id="2052" name="Picture 4" descr="C:\Users\thuanvd3\AppData\Local\Temp\SNAGHTML1a9c5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2" y="1020763"/>
            <a:ext cx="8305798" cy="51054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Java Modifiers Example</a:t>
            </a:r>
          </a:p>
        </p:txBody>
      </p:sp>
    </p:spTree>
    <p:extLst>
      <p:ext uri="{BB962C8B-B14F-4D97-AF65-F5344CB8AC3E}">
        <p14:creationId xmlns:p14="http://schemas.microsoft.com/office/powerpoint/2010/main" val="42270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31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069976"/>
            <a:ext cx="836808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Java Modifiers Example</a:t>
            </a:r>
          </a:p>
        </p:txBody>
      </p:sp>
    </p:spTree>
    <p:extLst>
      <p:ext uri="{BB962C8B-B14F-4D97-AF65-F5344CB8AC3E}">
        <p14:creationId xmlns:p14="http://schemas.microsoft.com/office/powerpoint/2010/main" val="21285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422400"/>
            <a:ext cx="8229600" cy="4525963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sz="2400" b="1" dirty="0" smtClean="0"/>
              <a:t>Ex 3</a:t>
            </a:r>
            <a:r>
              <a:rPr lang="en-US" sz="2400" dirty="0" smtClean="0"/>
              <a:t>. </a:t>
            </a:r>
            <a:r>
              <a:rPr lang="vi-VN" sz="2400" dirty="0" smtClean="0"/>
              <a:t>Tạo </a:t>
            </a:r>
            <a:r>
              <a:rPr lang="vi-VN" sz="2400" dirty="0"/>
              <a:t>một class có </a:t>
            </a:r>
            <a:r>
              <a:rPr lang="vi-VN" sz="2400" dirty="0" smtClean="0"/>
              <a:t>tên</a:t>
            </a:r>
            <a:r>
              <a:rPr lang="en-US" sz="2400" dirty="0" smtClean="0"/>
              <a:t> </a:t>
            </a:r>
            <a:r>
              <a:rPr lang="vi-VN" sz="2400" b="1" dirty="0" smtClean="0"/>
              <a:t>Employee</a:t>
            </a:r>
            <a:r>
              <a:rPr lang="vi-VN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package </a:t>
            </a:r>
            <a:r>
              <a:rPr lang="en-US" sz="2400" b="1" dirty="0" err="1" smtClean="0"/>
              <a:t>selenium.demo</a:t>
            </a:r>
            <a:r>
              <a:rPr lang="en-US" sz="2400" b="1" dirty="0" smtClean="0"/>
              <a:t> </a:t>
            </a:r>
            <a:r>
              <a:rPr lang="vi-VN" sz="2400" dirty="0" smtClean="0"/>
              <a:t>với </a:t>
            </a:r>
            <a:r>
              <a:rPr lang="vi-VN" sz="2400" dirty="0"/>
              <a:t>các thuộc </a:t>
            </a:r>
            <a:r>
              <a:rPr lang="vi-VN" sz="2400" dirty="0" smtClean="0"/>
              <a:t>tính</a:t>
            </a:r>
            <a:r>
              <a:rPr lang="en-US" sz="2400" dirty="0" smtClean="0"/>
              <a:t>:</a:t>
            </a:r>
            <a:endParaRPr lang="vi-VN" sz="2400" dirty="0"/>
          </a:p>
          <a:p>
            <a:pPr lvl="1" algn="just">
              <a:spcBef>
                <a:spcPts val="1200"/>
              </a:spcBef>
            </a:pPr>
            <a:r>
              <a:rPr lang="en-US" sz="2000" dirty="0" smtClean="0"/>
              <a:t>private String Full </a:t>
            </a:r>
            <a:r>
              <a:rPr lang="vi-VN" sz="2000" dirty="0" smtClean="0"/>
              <a:t>Name</a:t>
            </a:r>
            <a:endParaRPr lang="vi-VN" sz="2000" dirty="0"/>
          </a:p>
          <a:p>
            <a:pPr lvl="1" algn="just">
              <a:spcBef>
                <a:spcPts val="1200"/>
              </a:spcBef>
            </a:pPr>
            <a:r>
              <a:rPr lang="en-US" sz="2000" dirty="0" err="1" smtClean="0"/>
              <a:t>int</a:t>
            </a:r>
            <a:r>
              <a:rPr lang="en-US" sz="2000" dirty="0" smtClean="0"/>
              <a:t> A</a:t>
            </a:r>
            <a:r>
              <a:rPr lang="vi-VN" sz="2000" dirty="0" smtClean="0"/>
              <a:t>ge</a:t>
            </a:r>
            <a:endParaRPr lang="vi-VN" sz="2000" dirty="0"/>
          </a:p>
          <a:p>
            <a:pPr lvl="1" algn="just">
              <a:spcBef>
                <a:spcPts val="1200"/>
              </a:spcBef>
            </a:pPr>
            <a:r>
              <a:rPr lang="en-US" sz="2000" dirty="0" smtClean="0"/>
              <a:t>protected double L</a:t>
            </a:r>
            <a:r>
              <a:rPr lang="vi-VN" sz="2000" dirty="0" smtClean="0"/>
              <a:t>evel</a:t>
            </a:r>
          </a:p>
          <a:p>
            <a:pPr lvl="1" algn="just">
              <a:spcBef>
                <a:spcPts val="1200"/>
              </a:spcBef>
            </a:pPr>
            <a:r>
              <a:rPr lang="en-US" sz="2000" dirty="0" smtClean="0"/>
              <a:t>private float S</a:t>
            </a:r>
            <a:r>
              <a:rPr lang="vi-VN" sz="2000" dirty="0" smtClean="0"/>
              <a:t>alary</a:t>
            </a:r>
            <a:endParaRPr lang="en-US" sz="2000" dirty="0" smtClean="0"/>
          </a:p>
          <a:p>
            <a:pPr lvl="1" algn="just">
              <a:spcBef>
                <a:spcPts val="1200"/>
              </a:spcBef>
            </a:pP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geter</a:t>
            </a:r>
            <a:r>
              <a:rPr lang="en-US" sz="2000" dirty="0" smtClean="0"/>
              <a:t>, setter</a:t>
            </a:r>
            <a:endParaRPr lang="vi-VN" sz="2000" dirty="0"/>
          </a:p>
          <a:p>
            <a:pPr algn="just">
              <a:spcBef>
                <a:spcPts val="1200"/>
              </a:spcBef>
            </a:pP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2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EmployeeList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package </a:t>
            </a:r>
            <a:r>
              <a:rPr lang="en-US" sz="2400" b="1" dirty="0" err="1" smtClean="0"/>
              <a:t>selenium.demo.list</a:t>
            </a:r>
            <a:r>
              <a:rPr lang="en-US" sz="2400" b="1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:</a:t>
            </a:r>
            <a:endParaRPr lang="vi-VN" sz="2400" dirty="0"/>
          </a:p>
          <a:p>
            <a:pPr lvl="1" algn="just">
              <a:spcBef>
                <a:spcPts val="1200"/>
              </a:spcBef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smtClean="0"/>
              <a:t>employee</a:t>
            </a:r>
            <a:endParaRPr lang="vi-VN" sz="2000" dirty="0"/>
          </a:p>
        </p:txBody>
      </p:sp>
      <p:pic>
        <p:nvPicPr>
          <p:cNvPr id="4" name="Picture 2" descr="https://encrypted-tbn3.gstatic.com/images?q=tbn:ANd9GcQb34YpiteZDdLe4z-mNwkMABnEMwRJd-dCJdhtJLPMNm9aL8y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98" y="874364"/>
            <a:ext cx="615950" cy="6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encrypted-tbn0.gstatic.com/images?q=tbn:ANd9GcSvkcOZ5PCa9YK1236xNK5xO2Unk2EE3zbJHYx9OETV3y72Pq9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114800"/>
            <a:ext cx="1517196" cy="168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Java Modifiers Exercise</a:t>
            </a:r>
          </a:p>
        </p:txBody>
      </p:sp>
    </p:spTree>
    <p:extLst>
      <p:ext uri="{BB962C8B-B14F-4D97-AF65-F5344CB8AC3E}">
        <p14:creationId xmlns:p14="http://schemas.microsoft.com/office/powerpoint/2010/main" val="29921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9906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ts val="300"/>
              </a:spcBef>
            </a:pPr>
            <a:r>
              <a:rPr lang="en-US" sz="2400" dirty="0"/>
              <a:t>A variable provides us with named </a:t>
            </a:r>
            <a:r>
              <a:rPr lang="en-US" sz="2400" b="1" dirty="0"/>
              <a:t>storage</a:t>
            </a:r>
            <a:r>
              <a:rPr lang="en-US" sz="2400" dirty="0"/>
              <a:t> that our programs can manipulate. </a:t>
            </a:r>
            <a:endParaRPr lang="en-US" sz="2400" dirty="0" smtClean="0"/>
          </a:p>
          <a:p>
            <a:pPr algn="just">
              <a:spcBef>
                <a:spcPts val="30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basic form of a variable declaration is shown here: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datatype </a:t>
            </a:r>
            <a:r>
              <a:rPr lang="en-US" sz="2400" dirty="0">
                <a:solidFill>
                  <a:srgbClr val="C00000"/>
                </a:solidFill>
              </a:rPr>
              <a:t>variable [ = value][, variable [= value] ...] </a:t>
            </a:r>
            <a:r>
              <a:rPr lang="en-US" sz="2400" dirty="0" smtClean="0">
                <a:solidFill>
                  <a:srgbClr val="C00000"/>
                </a:solidFill>
              </a:rPr>
              <a:t>;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4700" y="2895428"/>
            <a:ext cx="5054600" cy="3288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5343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68376"/>
            <a:ext cx="8229600" cy="4525963"/>
          </a:xfrm>
        </p:spPr>
        <p:txBody>
          <a:bodyPr/>
          <a:lstStyle/>
          <a:p>
            <a:pPr algn="just"/>
            <a:r>
              <a:rPr lang="en-US" sz="2400" dirty="0"/>
              <a:t>A method is a </a:t>
            </a:r>
            <a:r>
              <a:rPr lang="en-US" sz="2400" b="1" dirty="0"/>
              <a:t>set of code </a:t>
            </a:r>
            <a:r>
              <a:rPr lang="en-US" sz="2400" dirty="0"/>
              <a:t>which is referred to by name and can be called (invoked) at any point in a program simply by utilizing the method's name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5600" y="2462928"/>
            <a:ext cx="6070600" cy="370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5665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4C304-3E9C-4280-B3D7-7B889812BD5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720726" y="279400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dirty="0"/>
              <a:t>Data types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22313" y="13446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/>
              <a:t>Session 6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Number Subclass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6314" y="904876"/>
            <a:ext cx="3079970" cy="1285888"/>
          </a:xfrm>
          <a:prstGeom prst="rect">
            <a:avLst/>
          </a:prstGeom>
          <a:noFill/>
        </p:spPr>
      </p:pic>
      <p:pic>
        <p:nvPicPr>
          <p:cNvPr id="7" name="Picture 5" descr="http://www.techcyn.com/upload/iss3-java-img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3300" y="2497941"/>
            <a:ext cx="7340600" cy="343692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36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Number types</a:t>
            </a:r>
          </a:p>
        </p:txBody>
      </p:sp>
    </p:spTree>
    <p:extLst>
      <p:ext uri="{BB962C8B-B14F-4D97-AF65-F5344CB8AC3E}">
        <p14:creationId xmlns:p14="http://schemas.microsoft.com/office/powerpoint/2010/main" val="12011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4C304-3E9C-4280-B3D7-7B889812BD5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720726" y="279400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dirty="0" smtClean="0"/>
              <a:t>OPERATORs</a:t>
            </a:r>
            <a:endParaRPr lang="en-US" sz="44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22313" y="13446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/>
              <a:t>Session 7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65200"/>
            <a:ext cx="8229600" cy="4525963"/>
          </a:xfrm>
        </p:spPr>
        <p:txBody>
          <a:bodyPr/>
          <a:lstStyle/>
          <a:p>
            <a:pPr algn="just"/>
            <a:r>
              <a:rPr lang="en-US" sz="2400" b="1" dirty="0"/>
              <a:t>Arithmetic operators </a:t>
            </a:r>
            <a:r>
              <a:rPr lang="en-US" sz="2400" dirty="0"/>
              <a:t>are used in </a:t>
            </a:r>
            <a:r>
              <a:rPr lang="en-US" sz="2400" dirty="0">
                <a:solidFill>
                  <a:srgbClr val="FF0000"/>
                </a:solidFill>
              </a:rPr>
              <a:t>mathematical expressions </a:t>
            </a:r>
            <a:r>
              <a:rPr lang="en-US" sz="2400" dirty="0"/>
              <a:t>in the same way that they are used in </a:t>
            </a:r>
            <a:r>
              <a:rPr lang="en-US" sz="2400" dirty="0" smtClean="0"/>
              <a:t>algebra</a:t>
            </a:r>
            <a:r>
              <a:rPr lang="en-US" sz="2400" baseline="30000" dirty="0" smtClean="0"/>
              <a:t>[</a:t>
            </a:r>
            <a:r>
              <a:rPr lang="en-US" sz="2400" baseline="30000" dirty="0" err="1" smtClean="0"/>
              <a:t>đại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số</a:t>
            </a:r>
            <a:r>
              <a:rPr lang="en-US" sz="2400" baseline="30000" dirty="0" smtClean="0"/>
              <a:t>]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following table lists the arithmetic </a:t>
            </a:r>
            <a:r>
              <a:rPr lang="en-US" sz="2400" dirty="0" smtClean="0"/>
              <a:t>operators:</a:t>
            </a:r>
          </a:p>
          <a:p>
            <a:pPr lvl="1" algn="just"/>
            <a:r>
              <a:rPr lang="en-US" sz="2000" dirty="0" smtClean="0"/>
              <a:t>Assume </a:t>
            </a:r>
            <a:r>
              <a:rPr lang="en-US" sz="2000" dirty="0" err="1" smtClean="0"/>
              <a:t>interger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variable A holds 10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variable B holds 20</a:t>
            </a:r>
            <a:r>
              <a:rPr lang="en-US" sz="2000" dirty="0" smtClean="0"/>
              <a:t>, then:</a:t>
            </a:r>
          </a:p>
          <a:p>
            <a:pPr algn="just"/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 rotWithShape="1">
          <a:blip r:embed="rId2"/>
          <a:srcRect t="28986"/>
          <a:stretch/>
        </p:blipFill>
        <p:spPr bwMode="auto">
          <a:xfrm>
            <a:off x="1081014" y="2730212"/>
            <a:ext cx="7110486" cy="323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4471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09638"/>
            <a:ext cx="8229600" cy="4525963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2400" dirty="0" smtClean="0"/>
              <a:t>There are following relational operators supported by Java language.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Assume </a:t>
            </a:r>
            <a:r>
              <a:rPr lang="en-US" sz="2000" dirty="0" err="1"/>
              <a:t>interger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variable A holds 10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variable B holds 20</a:t>
            </a:r>
            <a:r>
              <a:rPr lang="en-US" sz="2000" dirty="0"/>
              <a:t>, then:</a:t>
            </a:r>
          </a:p>
          <a:p>
            <a:pPr lvl="1">
              <a:spcBef>
                <a:spcPts val="600"/>
              </a:spcBef>
            </a:pP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 t="21359"/>
          <a:stretch/>
        </p:blipFill>
        <p:spPr bwMode="auto">
          <a:xfrm>
            <a:off x="1384300" y="2347712"/>
            <a:ext cx="6781800" cy="374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6088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Java was originally developed by Sun Microsystems which was initiated by </a:t>
            </a:r>
            <a:r>
              <a:rPr lang="en-US" sz="1600" b="1" dirty="0"/>
              <a:t>James Gosling</a:t>
            </a:r>
            <a:r>
              <a:rPr lang="en-US" sz="1600" dirty="0"/>
              <a:t> </a:t>
            </a:r>
            <a:endParaRPr lang="en-US" sz="1600" dirty="0" smtClean="0"/>
          </a:p>
          <a:p>
            <a:pPr lvl="1" algn="just"/>
            <a:r>
              <a:rPr lang="en-US" altLang="en-US" sz="1600" dirty="0" smtClean="0"/>
              <a:t>In </a:t>
            </a:r>
            <a:r>
              <a:rPr lang="en-US" altLang="en-US" sz="1600" dirty="0"/>
              <a:t>1991: </a:t>
            </a:r>
            <a:r>
              <a:rPr lang="en-US" altLang="en-US" sz="1600" dirty="0" smtClean="0"/>
              <a:t>OAK</a:t>
            </a:r>
          </a:p>
          <a:p>
            <a:pPr marL="457200" lvl="1" indent="0" algn="just">
              <a:buNone/>
            </a:pPr>
            <a:endParaRPr lang="en-US" altLang="en-US" sz="1600" dirty="0"/>
          </a:p>
          <a:p>
            <a:pPr marL="457200" lvl="1" indent="0" algn="just">
              <a:buNone/>
            </a:pPr>
            <a:endParaRPr lang="en-US" altLang="en-US" sz="1600" dirty="0" smtClean="0"/>
          </a:p>
          <a:p>
            <a:pPr marL="457200" lvl="1" indent="0" algn="just">
              <a:buNone/>
            </a:pPr>
            <a:endParaRPr lang="en-US" altLang="en-US" sz="1600" dirty="0"/>
          </a:p>
          <a:p>
            <a:pPr algn="just"/>
            <a:r>
              <a:rPr lang="en-US" sz="1600" dirty="0" smtClean="0"/>
              <a:t>In </a:t>
            </a:r>
            <a:r>
              <a:rPr lang="en-US" sz="1600" dirty="0"/>
              <a:t>1995 as core component of Sun Microsystems' Java platform (Java 1.0 [J2SE</a:t>
            </a:r>
            <a:r>
              <a:rPr lang="en-US" sz="1600" dirty="0" smtClean="0"/>
              <a:t>]). </a:t>
            </a:r>
            <a:endParaRPr lang="en-US" sz="1600" dirty="0"/>
          </a:p>
          <a:p>
            <a:pPr algn="just"/>
            <a:r>
              <a:rPr lang="en-US" sz="1600" dirty="0"/>
              <a:t>With the advancement of Java and its widespread popularity, multiple configurations were built to suite various types of platforms. </a:t>
            </a:r>
            <a:endParaRPr lang="en-US" sz="1600" dirty="0" smtClean="0"/>
          </a:p>
          <a:p>
            <a:pPr lvl="1" algn="just"/>
            <a:r>
              <a:rPr lang="en-US" sz="1600" dirty="0" smtClean="0"/>
              <a:t>Ex</a:t>
            </a:r>
            <a:r>
              <a:rPr lang="en-US" sz="1600" dirty="0"/>
              <a:t>: </a:t>
            </a:r>
            <a:r>
              <a:rPr lang="en-US" sz="1600" b="1" dirty="0"/>
              <a:t>J2EE </a:t>
            </a:r>
            <a:r>
              <a:rPr lang="en-US" sz="1600" dirty="0"/>
              <a:t>for Enterprise Applications, </a:t>
            </a:r>
            <a:r>
              <a:rPr lang="en-US" sz="1600" b="1" dirty="0"/>
              <a:t>J2ME </a:t>
            </a:r>
            <a:r>
              <a:rPr lang="en-US" sz="1600" dirty="0"/>
              <a:t>for Mobile Applications.</a:t>
            </a:r>
          </a:p>
          <a:p>
            <a:pPr algn="just"/>
            <a:r>
              <a:rPr lang="en-US" sz="1600" dirty="0"/>
              <a:t>Sun Microsystems has renamed the new </a:t>
            </a:r>
            <a:r>
              <a:rPr lang="en-US" sz="1600" b="1" dirty="0"/>
              <a:t>J2 versions </a:t>
            </a:r>
            <a:r>
              <a:rPr lang="en-US" sz="1600" dirty="0"/>
              <a:t>as Java SE, Java EE and Java ME respectively. </a:t>
            </a:r>
            <a:endParaRPr lang="en-US" sz="1600" dirty="0" smtClean="0"/>
          </a:p>
          <a:p>
            <a:pPr algn="just"/>
            <a:r>
              <a:rPr lang="en-US" sz="1600" dirty="0" smtClean="0"/>
              <a:t>Java </a:t>
            </a:r>
            <a:r>
              <a:rPr lang="en-US" sz="1600" dirty="0"/>
              <a:t>is guaranteed to be </a:t>
            </a:r>
            <a:r>
              <a:rPr lang="en-US" sz="1600" b="1" dirty="0"/>
              <a:t>Write Once</a:t>
            </a:r>
            <a:r>
              <a:rPr lang="en-US" sz="1600" dirty="0"/>
              <a:t>, </a:t>
            </a:r>
            <a:r>
              <a:rPr lang="en-US" sz="1600" b="1" dirty="0"/>
              <a:t>Run Anywhere</a:t>
            </a:r>
            <a:r>
              <a:rPr lang="en-US" sz="1600" dirty="0"/>
              <a:t>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2476715" y="2360178"/>
            <a:ext cx="4019335" cy="533400"/>
            <a:chOff x="0" y="0"/>
            <a:chExt cx="3936" cy="603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0" y="0"/>
              <a:ext cx="2857" cy="603"/>
              <a:chOff x="0" y="0"/>
              <a:chExt cx="2857" cy="603"/>
            </a:xfrm>
          </p:grpSpPr>
          <p:pic>
            <p:nvPicPr>
              <p:cNvPr id="9" name="Picture 6" descr="b1415j_s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80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7" descr="wa_90k5s_s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" y="8"/>
                <a:ext cx="674" cy="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8" descr="Templates_Intro_1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2" y="8"/>
                <a:ext cx="540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9" descr="sDopod-M70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4" y="0"/>
                <a:ext cx="433" cy="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" name="Picture 5" descr="ESF 6150SX_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8"/>
              <a:ext cx="76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4874" y="777876"/>
            <a:ext cx="1131306" cy="914400"/>
          </a:xfrm>
          <a:prstGeom prst="rect">
            <a:avLst/>
          </a:prstGeom>
        </p:spPr>
      </p:pic>
      <p:pic>
        <p:nvPicPr>
          <p:cNvPr id="1028" name="Picture 4" descr="http://java.meritcampus.com/assets/platform-indepedence-java-sources-5fc3d48b7c8f574f8bb3076d6d55755b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769" y="5393191"/>
            <a:ext cx="3505200" cy="111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What is Java?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4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4C304-3E9C-4280-B3D7-7B889812BD5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720726" y="279400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dirty="0"/>
              <a:t>Character, String type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22313" y="13446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/>
              <a:t>Session 8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1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066800"/>
            <a:ext cx="43925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7764" y="1066800"/>
            <a:ext cx="5003936" cy="516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Character, String type</a:t>
            </a:r>
          </a:p>
        </p:txBody>
      </p:sp>
    </p:spTree>
    <p:extLst>
      <p:ext uri="{BB962C8B-B14F-4D97-AF65-F5344CB8AC3E}">
        <p14:creationId xmlns:p14="http://schemas.microsoft.com/office/powerpoint/2010/main" val="522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49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/>
              <a:t>Ex 4</a:t>
            </a:r>
            <a:r>
              <a:rPr lang="en-US" sz="2800" dirty="0" smtClean="0"/>
              <a:t>. </a:t>
            </a:r>
            <a:r>
              <a:rPr lang="vi-VN" sz="2800" dirty="0" smtClean="0"/>
              <a:t>Nhập </a:t>
            </a:r>
            <a:r>
              <a:rPr lang="vi-VN" sz="2800" dirty="0"/>
              <a:t>vào một xâu ký tự sau đó điếm xem xâu này gồm có bao nhiêu từ, có bao nhiêu cặp từ trùng </a:t>
            </a:r>
            <a:r>
              <a:rPr lang="vi-VN" sz="2800" dirty="0" smtClean="0"/>
              <a:t>nhau</a:t>
            </a:r>
            <a:r>
              <a:rPr lang="en-US" sz="2800" dirty="0" smtClean="0"/>
              <a:t>?</a:t>
            </a:r>
          </a:p>
        </p:txBody>
      </p:sp>
      <p:pic>
        <p:nvPicPr>
          <p:cNvPr id="4" name="Picture 2" descr="https://encrypted-tbn3.gstatic.com/images?q=tbn:ANd9GcQb34YpiteZDdLe4z-mNwkMABnEMwRJd-dCJdhtJLPMNm9aL8y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725" y="904876"/>
            <a:ext cx="615950" cy="6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encrypted-tbn0.gstatic.com/images?q=tbn:ANd9GcSvkcOZ5PCa9YK1236xNK5xO2Unk2EE3zbJHYx9OETV3y72Pq9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729" y="3613604"/>
            <a:ext cx="2742292" cy="274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String Exercise</a:t>
            </a:r>
          </a:p>
        </p:txBody>
      </p:sp>
    </p:spTree>
    <p:extLst>
      <p:ext uri="{BB962C8B-B14F-4D97-AF65-F5344CB8AC3E}">
        <p14:creationId xmlns:p14="http://schemas.microsoft.com/office/powerpoint/2010/main" val="32817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173186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1426285"/>
            <a:ext cx="7772400" cy="15001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 smtClean="0"/>
              <a:t>Session </a:t>
            </a:r>
            <a:r>
              <a:rPr lang="en-US" sz="2800" b="1" dirty="0"/>
              <a:t>9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0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smtClean="0"/>
              <a:t>An </a:t>
            </a:r>
            <a:r>
              <a:rPr lang="en-US" sz="2400" b="1"/>
              <a:t>array</a:t>
            </a:r>
            <a:r>
              <a:rPr lang="en-US" sz="2400"/>
              <a:t> is a container object that holds a </a:t>
            </a:r>
            <a:r>
              <a:rPr lang="en-US" sz="2400" b="1">
                <a:solidFill>
                  <a:srgbClr val="DC0081"/>
                </a:solidFill>
              </a:rPr>
              <a:t>fixed number </a:t>
            </a:r>
            <a:r>
              <a:rPr lang="en-US" sz="2400"/>
              <a:t>of values of a </a:t>
            </a:r>
            <a:r>
              <a:rPr lang="en-US" sz="2400" b="1">
                <a:solidFill>
                  <a:srgbClr val="DC0081"/>
                </a:solidFill>
              </a:rPr>
              <a:t>single </a:t>
            </a:r>
            <a:r>
              <a:rPr lang="en-US" sz="2400" b="1" smtClean="0">
                <a:solidFill>
                  <a:srgbClr val="DC0081"/>
                </a:solidFill>
              </a:rPr>
              <a:t>type</a:t>
            </a:r>
            <a:r>
              <a:rPr lang="en-US" sz="2400" smtClean="0"/>
              <a:t>.</a:t>
            </a:r>
          </a:p>
          <a:p>
            <a:pPr algn="just"/>
            <a:r>
              <a:rPr lang="en-US" sz="2400" smtClean="0"/>
              <a:t>The </a:t>
            </a:r>
            <a:r>
              <a:rPr lang="en-US" sz="2400" b="1"/>
              <a:t>length of an array </a:t>
            </a:r>
            <a:r>
              <a:rPr lang="en-US" sz="2400"/>
              <a:t>is established </a:t>
            </a:r>
            <a:r>
              <a:rPr lang="en-US" sz="2400" b="1"/>
              <a:t>when</a:t>
            </a:r>
            <a:r>
              <a:rPr lang="en-US" sz="2400"/>
              <a:t> the array </a:t>
            </a:r>
            <a:r>
              <a:rPr lang="en-US" sz="2400" b="1"/>
              <a:t>is </a:t>
            </a:r>
            <a:r>
              <a:rPr lang="en-US" sz="2400" b="1" smtClean="0"/>
              <a:t>created</a:t>
            </a:r>
            <a:r>
              <a:rPr lang="en-US" sz="2400" smtClean="0"/>
              <a:t>.</a:t>
            </a:r>
            <a:endParaRPr lang="en-US"/>
          </a:p>
          <a:p>
            <a:pPr algn="just"/>
            <a:r>
              <a:rPr lang="en-US" sz="2400" smtClean="0"/>
              <a:t>After </a:t>
            </a:r>
            <a:r>
              <a:rPr lang="en-US" sz="2400"/>
              <a:t>creation, its length is </a:t>
            </a:r>
            <a:r>
              <a:rPr lang="en-US" sz="2400" smtClean="0"/>
              <a:t>fixed:</a:t>
            </a:r>
            <a:endParaRPr lang="en-US"/>
          </a:p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 l="5225" t="16368" r="5093" b="16764"/>
          <a:stretch/>
        </p:blipFill>
        <p:spPr bwMode="auto">
          <a:xfrm>
            <a:off x="990600" y="3236686"/>
            <a:ext cx="6495144" cy="183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Array in Java</a:t>
            </a:r>
          </a:p>
        </p:txBody>
      </p:sp>
    </p:spTree>
    <p:extLst>
      <p:ext uri="{BB962C8B-B14F-4D97-AF65-F5344CB8AC3E}">
        <p14:creationId xmlns:p14="http://schemas.microsoft.com/office/powerpoint/2010/main" val="29739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152400" y="1008744"/>
            <a:ext cx="8839200" cy="548640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</a:pPr>
            <a:r>
              <a:rPr lang="en-US" altLang="en-US" sz="2400" b="1" dirty="0" smtClean="0">
                <a:cs typeface="Arial" charset="0"/>
              </a:rPr>
              <a:t>Syntax: </a:t>
            </a:r>
            <a:r>
              <a:rPr lang="en-US" altLang="en-US" sz="2400" dirty="0" smtClean="0">
                <a:cs typeface="Arial" charset="0"/>
              </a:rPr>
              <a:t>Three ways to declare an array are</a:t>
            </a:r>
          </a:p>
          <a:p>
            <a:pPr lvl="2" algn="just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en-US" b="1" dirty="0" smtClean="0">
                <a:solidFill>
                  <a:srgbClr val="A82800"/>
                </a:solidFill>
                <a:cs typeface="Courier New" pitchFamily="49" charset="0"/>
              </a:rPr>
              <a:t>datatype[] identifier; </a:t>
            </a:r>
          </a:p>
          <a:p>
            <a:pPr lvl="2" algn="just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en-US" b="1" dirty="0" smtClean="0">
                <a:solidFill>
                  <a:srgbClr val="A82800"/>
                </a:solidFill>
                <a:cs typeface="Courier New" pitchFamily="49" charset="0"/>
              </a:rPr>
              <a:t>datatype[] identifier = new datatype[size]; </a:t>
            </a:r>
          </a:p>
          <a:p>
            <a:pPr lvl="2" algn="just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en-US" b="1" dirty="0" smtClean="0">
                <a:solidFill>
                  <a:srgbClr val="A82800"/>
                </a:solidFill>
                <a:cs typeface="Courier New" pitchFamily="49" charset="0"/>
              </a:rPr>
              <a:t>datatype[] identifier = {value1,value2,…</a:t>
            </a:r>
            <a:r>
              <a:rPr lang="en-US" altLang="en-US" b="1" dirty="0" err="1" smtClean="0">
                <a:solidFill>
                  <a:srgbClr val="A82800"/>
                </a:solidFill>
                <a:cs typeface="Courier New" pitchFamily="49" charset="0"/>
              </a:rPr>
              <a:t>valueN</a:t>
            </a:r>
            <a:r>
              <a:rPr lang="en-US" altLang="en-US" b="1" dirty="0" smtClean="0">
                <a:solidFill>
                  <a:srgbClr val="A82800"/>
                </a:solidFill>
                <a:cs typeface="Courier New" pitchFamily="49" charset="0"/>
              </a:rPr>
              <a:t>}; 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en-US" sz="2400" b="1" dirty="0" smtClean="0">
                <a:cs typeface="Arial" charset="0"/>
              </a:rPr>
              <a:t>Example: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600" dirty="0" smtClean="0">
                <a:solidFill>
                  <a:srgbClr val="000000"/>
                </a:solidFill>
                <a:cs typeface="Arial" charset="0"/>
              </a:rPr>
              <a:t>	</a:t>
            </a:r>
            <a:r>
              <a:rPr lang="en-US" altLang="en-US" sz="2000" b="1" dirty="0" smtClean="0">
                <a:solidFill>
                  <a:srgbClr val="7F0055"/>
                </a:solidFill>
                <a:cs typeface="Arial" charset="0"/>
              </a:rPr>
              <a:t>byte</a:t>
            </a:r>
            <a:r>
              <a:rPr lang="en-US" altLang="en-US" sz="2000" dirty="0" smtClean="0">
                <a:solidFill>
                  <a:srgbClr val="000000"/>
                </a:solidFill>
                <a:cs typeface="Arial" charset="0"/>
              </a:rPr>
              <a:t>[] </a:t>
            </a:r>
            <a:r>
              <a:rPr lang="en-US" altLang="en-US" sz="2000" b="1" dirty="0" err="1" smtClean="0">
                <a:solidFill>
                  <a:srgbClr val="000000"/>
                </a:solidFill>
                <a:cs typeface="Arial" charset="0"/>
              </a:rPr>
              <a:t>bArray</a:t>
            </a:r>
            <a:r>
              <a:rPr lang="en-US" altLang="en-US" sz="2000" dirty="0" smtClean="0">
                <a:solidFill>
                  <a:srgbClr val="000000"/>
                </a:solidFill>
                <a:cs typeface="Arial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rgbClr val="7F0055"/>
                </a:solidFill>
                <a:cs typeface="Arial" charset="0"/>
              </a:rPr>
              <a:t>	float</a:t>
            </a:r>
            <a:r>
              <a:rPr lang="en-US" altLang="en-US" sz="2000" b="1" dirty="0" smtClean="0">
                <a:solidFill>
                  <a:srgbClr val="000000"/>
                </a:solidFill>
                <a:cs typeface="Arial" charset="0"/>
              </a:rPr>
              <a:t>[] </a:t>
            </a:r>
            <a:r>
              <a:rPr lang="en-US" altLang="en-US" sz="2000" b="1" dirty="0" err="1" smtClean="0">
                <a:solidFill>
                  <a:srgbClr val="000000"/>
                </a:solidFill>
                <a:cs typeface="Arial" charset="0"/>
              </a:rPr>
              <a:t>fArray</a:t>
            </a:r>
            <a:r>
              <a:rPr lang="en-US" altLang="en-US" sz="2000" b="1" dirty="0" smtClean="0">
                <a:solidFill>
                  <a:srgbClr val="000000"/>
                </a:solidFill>
                <a:cs typeface="Arial" charset="0"/>
              </a:rPr>
              <a:t> = </a:t>
            </a:r>
            <a:r>
              <a:rPr lang="en-US" altLang="en-US" sz="2000" b="1" dirty="0" smtClean="0">
                <a:solidFill>
                  <a:srgbClr val="7F0055"/>
                </a:solidFill>
                <a:cs typeface="Arial" charset="0"/>
              </a:rPr>
              <a:t>new</a:t>
            </a:r>
            <a:r>
              <a:rPr lang="en-US" altLang="en-US" sz="2000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2000" b="1" dirty="0" smtClean="0">
                <a:solidFill>
                  <a:srgbClr val="7F0055"/>
                </a:solidFill>
                <a:cs typeface="Arial" charset="0"/>
              </a:rPr>
              <a:t>float</a:t>
            </a:r>
            <a:r>
              <a:rPr lang="en-US" altLang="en-US" sz="2000" b="1" dirty="0" smtClean="0">
                <a:solidFill>
                  <a:srgbClr val="000000"/>
                </a:solidFill>
                <a:cs typeface="Arial" charset="0"/>
              </a:rPr>
              <a:t>[20];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rgbClr val="7F0055"/>
                </a:solidFill>
                <a:cs typeface="Arial" charset="0"/>
              </a:rPr>
              <a:t>	</a:t>
            </a:r>
            <a:r>
              <a:rPr lang="en-US" altLang="en-US" sz="2000" b="1" dirty="0" err="1" smtClean="0">
                <a:solidFill>
                  <a:srgbClr val="7F0055"/>
                </a:solidFill>
                <a:cs typeface="Arial" charset="0"/>
              </a:rPr>
              <a:t>int</a:t>
            </a:r>
            <a:r>
              <a:rPr lang="en-US" altLang="en-US" sz="2000" b="1" dirty="0" smtClean="0">
                <a:solidFill>
                  <a:srgbClr val="000000"/>
                </a:solidFill>
                <a:cs typeface="Arial" charset="0"/>
              </a:rPr>
              <a:t>[] </a:t>
            </a:r>
            <a:r>
              <a:rPr lang="en-US" altLang="en-US" sz="2000" b="1" dirty="0" err="1" smtClean="0">
                <a:solidFill>
                  <a:srgbClr val="000000"/>
                </a:solidFill>
                <a:cs typeface="Arial" charset="0"/>
              </a:rPr>
              <a:t>iArray</a:t>
            </a:r>
            <a:r>
              <a:rPr lang="en-US" altLang="en-US" sz="2000" b="1" dirty="0" smtClean="0">
                <a:solidFill>
                  <a:srgbClr val="000000"/>
                </a:solidFill>
                <a:cs typeface="Arial" charset="0"/>
              </a:rPr>
              <a:t> = { 32, 27, 64, 18, 95, 14, 90, 70, 60, 37 };</a:t>
            </a:r>
            <a:endParaRPr lang="en-US" altLang="en-US" sz="2000" b="1" dirty="0">
              <a:cs typeface="Arial" charset="0"/>
            </a:endParaRPr>
          </a:p>
          <a:p>
            <a:pPr eaLnBrk="1" hangingPunct="1"/>
            <a:r>
              <a:rPr lang="en-US" altLang="en-US" sz="2400" dirty="0">
                <a:cs typeface="Arial" charset="0"/>
              </a:rPr>
              <a:t>Examine array </a:t>
            </a:r>
            <a:r>
              <a:rPr lang="en-US" altLang="en-US" sz="2400" b="1" dirty="0" err="1">
                <a:solidFill>
                  <a:srgbClr val="000000"/>
                </a:solidFill>
                <a:cs typeface="Arial" charset="0"/>
              </a:rPr>
              <a:t>bArray</a:t>
            </a:r>
            <a:r>
              <a:rPr lang="en-US" altLang="en-US" sz="2400" b="1" dirty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altLang="en-US" sz="2400" b="1" dirty="0" err="1">
                <a:solidFill>
                  <a:srgbClr val="000000"/>
                </a:solidFill>
                <a:cs typeface="Arial" charset="0"/>
              </a:rPr>
              <a:t>fArray</a:t>
            </a:r>
            <a:r>
              <a:rPr lang="en-US" altLang="en-US" sz="2400" b="1" dirty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altLang="en-US" sz="2400" b="1" dirty="0" err="1">
                <a:solidFill>
                  <a:srgbClr val="000000"/>
                </a:solidFill>
                <a:cs typeface="Arial" charset="0"/>
              </a:rPr>
              <a:t>iArray</a:t>
            </a:r>
            <a:endParaRPr lang="en-US" altLang="en-US" sz="2400" dirty="0">
              <a:cs typeface="Arial" charset="0"/>
            </a:endParaRPr>
          </a:p>
          <a:p>
            <a:pPr lvl="1" eaLnBrk="1" hangingPunct="1"/>
            <a:r>
              <a:rPr lang="en-US" altLang="en-US" sz="2000" b="1" dirty="0" err="1">
                <a:solidFill>
                  <a:srgbClr val="000000"/>
                </a:solidFill>
                <a:cs typeface="Arial" charset="0"/>
              </a:rPr>
              <a:t>bArray</a:t>
            </a:r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  <a:cs typeface="Arial" charset="0"/>
              </a:rPr>
              <a:t>fArray</a:t>
            </a:r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  <a:cs typeface="Arial" charset="0"/>
              </a:rPr>
              <a:t>iArray</a:t>
            </a:r>
            <a:r>
              <a:rPr lang="en-US" altLang="en-US" sz="20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2000" dirty="0">
                <a:cs typeface="Arial" charset="0"/>
              </a:rPr>
              <a:t>is the array </a:t>
            </a:r>
            <a:r>
              <a:rPr lang="en-US" altLang="en-US" sz="2000" i="1" dirty="0">
                <a:cs typeface="Arial" charset="0"/>
              </a:rPr>
              <a:t>name</a:t>
            </a:r>
          </a:p>
          <a:p>
            <a:pPr lvl="1" eaLnBrk="1" hangingPunct="1"/>
            <a:r>
              <a:rPr lang="en-US" altLang="en-US" sz="2000" b="1" dirty="0" err="1">
                <a:solidFill>
                  <a:srgbClr val="000000"/>
                </a:solidFill>
                <a:cs typeface="Arial" charset="0"/>
              </a:rPr>
              <a:t>fArray</a:t>
            </a:r>
            <a:r>
              <a:rPr lang="en-US" altLang="en-US" sz="2000" dirty="0" err="1">
                <a:cs typeface="Arial" charset="0"/>
              </a:rPr>
              <a:t>.length</a:t>
            </a:r>
            <a:r>
              <a:rPr lang="en-US" altLang="en-US" sz="2000" dirty="0">
                <a:cs typeface="Arial" charset="0"/>
              </a:rPr>
              <a:t> accesses array c’s </a:t>
            </a:r>
            <a:r>
              <a:rPr lang="en-US" altLang="en-US" sz="2000" i="1" dirty="0">
                <a:cs typeface="Arial" charset="0"/>
              </a:rPr>
              <a:t>length</a:t>
            </a:r>
          </a:p>
          <a:p>
            <a:pPr lvl="1" eaLnBrk="1" hangingPunct="1"/>
            <a:r>
              <a:rPr lang="en-US" altLang="en-US" sz="2000" b="1" dirty="0" err="1">
                <a:solidFill>
                  <a:srgbClr val="000000"/>
                </a:solidFill>
                <a:cs typeface="Arial" charset="0"/>
              </a:rPr>
              <a:t>iArray</a:t>
            </a:r>
            <a:r>
              <a:rPr lang="en-US" altLang="en-US" sz="2000" dirty="0">
                <a:cs typeface="Arial" charset="0"/>
              </a:rPr>
              <a:t> has 10 </a:t>
            </a:r>
            <a:r>
              <a:rPr lang="en-US" altLang="en-US" sz="2000" i="1" dirty="0">
                <a:cs typeface="Arial" charset="0"/>
              </a:rPr>
              <a:t>elements</a:t>
            </a:r>
            <a:r>
              <a:rPr lang="en-US" altLang="en-US" sz="2000" dirty="0">
                <a:cs typeface="Arial" charset="0"/>
              </a:rPr>
              <a:t> </a:t>
            </a:r>
            <a:r>
              <a:rPr lang="en-US" altLang="en-US" sz="2000" dirty="0" smtClean="0">
                <a:cs typeface="Arial" charset="0"/>
              </a:rPr>
              <a:t>(</a:t>
            </a:r>
            <a:r>
              <a:rPr lang="en-US" altLang="en-US" sz="2000" b="1" dirty="0" err="1">
                <a:solidFill>
                  <a:srgbClr val="000000"/>
                </a:solidFill>
                <a:cs typeface="Arial" charset="0"/>
              </a:rPr>
              <a:t>iArray</a:t>
            </a:r>
            <a:r>
              <a:rPr lang="en-US" altLang="en-US" sz="2000" dirty="0">
                <a:cs typeface="Arial" charset="0"/>
              </a:rPr>
              <a:t>[0], </a:t>
            </a:r>
            <a:r>
              <a:rPr lang="en-US" altLang="en-US" sz="2000" b="1" dirty="0" err="1">
                <a:solidFill>
                  <a:srgbClr val="000000"/>
                </a:solidFill>
                <a:cs typeface="Arial" charset="0"/>
              </a:rPr>
              <a:t>iArray</a:t>
            </a:r>
            <a:r>
              <a:rPr lang="en-US" altLang="en-US" sz="2000" dirty="0">
                <a:cs typeface="Arial" charset="0"/>
              </a:rPr>
              <a:t> [1], … , </a:t>
            </a:r>
            <a:r>
              <a:rPr lang="en-US" altLang="en-US" sz="2000" b="1" dirty="0" err="1">
                <a:solidFill>
                  <a:srgbClr val="000000"/>
                </a:solidFill>
                <a:cs typeface="Arial" charset="0"/>
              </a:rPr>
              <a:t>iArray</a:t>
            </a:r>
            <a:r>
              <a:rPr lang="en-US" altLang="en-US" sz="2000" dirty="0">
                <a:cs typeface="Arial" charset="0"/>
              </a:rPr>
              <a:t> [9] )</a:t>
            </a:r>
          </a:p>
          <a:p>
            <a:pPr lvl="2" eaLnBrk="1" hangingPunct="1"/>
            <a:r>
              <a:rPr lang="en-US" altLang="en-US" sz="2000" dirty="0">
                <a:cs typeface="Arial" charset="0"/>
              </a:rPr>
              <a:t>The </a:t>
            </a:r>
            <a:r>
              <a:rPr lang="en-US" altLang="en-US" sz="2000" i="1" dirty="0">
                <a:cs typeface="Arial" charset="0"/>
              </a:rPr>
              <a:t>value</a:t>
            </a:r>
            <a:r>
              <a:rPr lang="en-US" altLang="en-US" sz="2000" dirty="0">
                <a:cs typeface="Arial" charset="0"/>
              </a:rPr>
              <a:t> of </a:t>
            </a:r>
            <a:r>
              <a:rPr lang="en-US" altLang="en-US" sz="2000" b="1" dirty="0" err="1">
                <a:solidFill>
                  <a:srgbClr val="000000"/>
                </a:solidFill>
                <a:cs typeface="Arial" charset="0"/>
              </a:rPr>
              <a:t>iArray</a:t>
            </a:r>
            <a:r>
              <a:rPr lang="en-US" altLang="en-US" sz="2000" dirty="0">
                <a:cs typeface="Arial" charset="0"/>
              </a:rPr>
              <a:t> [0] is 32</a:t>
            </a:r>
          </a:p>
          <a:p>
            <a:pPr>
              <a:buFont typeface="Wingdings" pitchFamily="2" charset="2"/>
              <a:buNone/>
            </a:pPr>
            <a:endParaRPr lang="en-US" altLang="en-US" sz="2400" b="1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Array Declarations</a:t>
            </a:r>
          </a:p>
        </p:txBody>
      </p:sp>
    </p:spTree>
    <p:extLst>
      <p:ext uri="{BB962C8B-B14F-4D97-AF65-F5344CB8AC3E}">
        <p14:creationId xmlns:p14="http://schemas.microsoft.com/office/powerpoint/2010/main" val="24415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805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 r="16471"/>
          <a:stretch/>
        </p:blipFill>
        <p:spPr bwMode="auto">
          <a:xfrm>
            <a:off x="-14514" y="953181"/>
            <a:ext cx="4973526" cy="368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/>
          <a:srcRect r="38536"/>
          <a:stretch/>
        </p:blipFill>
        <p:spPr bwMode="auto">
          <a:xfrm>
            <a:off x="4615542" y="3276600"/>
            <a:ext cx="4343400" cy="316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Array Index</a:t>
            </a:r>
          </a:p>
        </p:txBody>
      </p:sp>
    </p:spTree>
    <p:extLst>
      <p:ext uri="{BB962C8B-B14F-4D97-AF65-F5344CB8AC3E}">
        <p14:creationId xmlns:p14="http://schemas.microsoft.com/office/powerpoint/2010/main" val="42584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07" y="11890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 smtClean="0"/>
              <a:t>Ex5: </a:t>
            </a:r>
            <a:r>
              <a:rPr lang="en-US" sz="2400" dirty="0" smtClean="0"/>
              <a:t>Write </a:t>
            </a:r>
            <a:r>
              <a:rPr lang="en-US" sz="2400" dirty="0"/>
              <a:t>a program called </a:t>
            </a:r>
            <a:r>
              <a:rPr lang="en-US" sz="2400" dirty="0" err="1"/>
              <a:t>GradesAverage</a:t>
            </a:r>
            <a:r>
              <a:rPr lang="en-US" sz="2400" dirty="0"/>
              <a:t>, which prompts user for the number of students, reads it from the keyboard, and saves it in an </a:t>
            </a:r>
            <a:r>
              <a:rPr lang="en-US" sz="2400" dirty="0" err="1"/>
              <a:t>int</a:t>
            </a:r>
            <a:r>
              <a:rPr lang="en-US" sz="2400" dirty="0"/>
              <a:t> variable called </a:t>
            </a:r>
            <a:r>
              <a:rPr lang="en-US" sz="2400" b="1" dirty="0" err="1"/>
              <a:t>numStudents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then prompts user for the </a:t>
            </a:r>
            <a:r>
              <a:rPr lang="en-US" sz="2400" i="1" dirty="0"/>
              <a:t>grades of each of the students </a:t>
            </a:r>
            <a:r>
              <a:rPr lang="en-US" sz="2400" dirty="0"/>
              <a:t>and saves them in an </a:t>
            </a:r>
            <a:r>
              <a:rPr lang="en-US" sz="2400" dirty="0" err="1"/>
              <a:t>int</a:t>
            </a:r>
            <a:r>
              <a:rPr lang="en-US" sz="2400" dirty="0"/>
              <a:t> array called </a:t>
            </a:r>
            <a:r>
              <a:rPr lang="en-US" sz="2400" b="1" dirty="0"/>
              <a:t>grades</a:t>
            </a:r>
            <a:r>
              <a:rPr lang="en-US" sz="2400" dirty="0"/>
              <a:t>.  Your program shall check that the grade is between 0 and 100. </a:t>
            </a:r>
            <a:endParaRPr lang="en-US" sz="2400" dirty="0" smtClean="0"/>
          </a:p>
          <a:p>
            <a:pPr algn="just"/>
            <a:r>
              <a:rPr lang="en-US" sz="2400" dirty="0" smtClean="0"/>
              <a:t>A </a:t>
            </a:r>
            <a:r>
              <a:rPr lang="en-US" sz="2400" dirty="0"/>
              <a:t>sample session is as follow:</a:t>
            </a:r>
            <a:endParaRPr lang="en-US" dirty="0"/>
          </a:p>
          <a:p>
            <a:pPr marL="400050" lvl="1" indent="0" algn="just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number of students: 3</a:t>
            </a:r>
          </a:p>
          <a:p>
            <a:pPr marL="400050" lvl="1" indent="0" algn="just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grade for student 1: 55</a:t>
            </a:r>
          </a:p>
          <a:p>
            <a:pPr marL="400050" lvl="1" indent="0" algn="just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grade for student 2: 108</a:t>
            </a:r>
          </a:p>
          <a:p>
            <a:pPr marL="400050" lvl="1" indent="0" algn="just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Invalid grade, try again...</a:t>
            </a:r>
          </a:p>
          <a:p>
            <a:pPr marL="400050" lvl="1" indent="0" algn="just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grade for student 2: 56</a:t>
            </a:r>
          </a:p>
          <a:p>
            <a:pPr marL="400050" lvl="1" indent="0" algn="just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grade for student 3: 57</a:t>
            </a:r>
          </a:p>
          <a:p>
            <a:pPr marL="400050" lvl="1" indent="0" algn="just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average is 56.0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https://encrypted-tbn3.gstatic.com/images?q=tbn:ANd9GcQb34YpiteZDdLe4z-mNwkMABnEMwRJd-dCJdhtJLPMNm9aL8y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046" y="137764"/>
            <a:ext cx="615950" cy="6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encrypted-tbn0.gstatic.com/images?q=tbn:ANd9GcSvkcOZ5PCa9YK1236xNK5xO2Unk2EE3zbJHYx9OETV3y72Pq9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8" y="4953000"/>
            <a:ext cx="152399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Exercises on Array</a:t>
            </a:r>
          </a:p>
        </p:txBody>
      </p:sp>
    </p:spTree>
    <p:extLst>
      <p:ext uri="{BB962C8B-B14F-4D97-AF65-F5344CB8AC3E}">
        <p14:creationId xmlns:p14="http://schemas.microsoft.com/office/powerpoint/2010/main" val="30214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4058"/>
            <a:ext cx="8229600" cy="505210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Ex: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[][] </a:t>
            </a:r>
            <a:r>
              <a:rPr lang="en-US" dirty="0" err="1"/>
              <a:t>nums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[5][4</a:t>
            </a:r>
            <a:r>
              <a:rPr lang="en-US" dirty="0" smtClean="0"/>
              <a:t>];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cols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 4,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rows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 5;</a:t>
            </a:r>
          </a:p>
          <a:p>
            <a:pPr marL="0" indent="0">
              <a:buNone/>
            </a:pPr>
            <a:r>
              <a:rPr lang="nn-NO" sz="16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6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nn-NO" sz="16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nn-NO" sz="1600" b="1" dirty="0">
                <a:solidFill>
                  <a:srgbClr val="6A3E3E"/>
                </a:solidFill>
                <a:latin typeface="Consolas"/>
              </a:rPr>
              <a:t>rows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nn-NO" sz="16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  for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cols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j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++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i="1" dirty="0" err="1">
                <a:solidFill>
                  <a:srgbClr val="2A00FF"/>
                </a:solidFill>
                <a:latin typeface="Consolas"/>
              </a:rPr>
              <a:t>Nums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["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b="1" i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","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b="1" i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"]: 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b="1" i="1" dirty="0" err="1">
                <a:solidFill>
                  <a:srgbClr val="6A3E3E"/>
                </a:solidFill>
                <a:latin typeface="Consolas"/>
              </a:rPr>
              <a:t>nums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b="1" i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][</a:t>
            </a:r>
            <a:r>
              <a:rPr lang="en-US" sz="1600" b="1" i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 descr="http://www.willamette.edu/%7Egorr/classes/cs231/lectures/chapter9/array2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98172"/>
            <a:ext cx="2895600" cy="2225402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2D Array in Java</a:t>
            </a:r>
          </a:p>
        </p:txBody>
      </p:sp>
    </p:spTree>
    <p:extLst>
      <p:ext uri="{BB962C8B-B14F-4D97-AF65-F5344CB8AC3E}">
        <p14:creationId xmlns:p14="http://schemas.microsoft.com/office/powerpoint/2010/main" val="8665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83346"/>
            <a:ext cx="882495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7000" y="-23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2D Array in </a:t>
            </a:r>
            <a:r>
              <a:rPr lang="en-US" sz="4000" b="1" dirty="0" smtClean="0"/>
              <a:t>Java - </a:t>
            </a:r>
            <a:r>
              <a:rPr lang="en-US" sz="4000" dirty="0" smtClean="0"/>
              <a:t>Sample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24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193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1200"/>
              </a:spcBef>
            </a:pPr>
            <a:r>
              <a:rPr lang="en-US" sz="2400" dirty="0"/>
              <a:t>There are many java versions that has been released. Current stable release of Java is Java SE 8.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JDK Alpha and Beta (1995)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JDK 1.0 (23rd Jan, 1996)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JDK 1.1 (19th Feb, 1997)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J2SE 1.2 (8th Dec, 1998)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J2SE 1.3 (8th May, 2000)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J2SE 1.4 (6th Feb, 2002)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J2SE 5.0 (30th Sep, 2004)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Java SE 6 (11th Dec, 2006)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Java SE 7 (28th July, 2011)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Java SE 8 (18th March, 2014)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Java Version History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92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lvl="0">
              <a:spcBef>
                <a:spcPts val="300"/>
              </a:spcBef>
            </a:pPr>
            <a:r>
              <a:rPr lang="en-US" b="1" dirty="0"/>
              <a:t>Java </a:t>
            </a:r>
            <a:r>
              <a:rPr lang="en-US" b="1" dirty="0" smtClean="0"/>
              <a:t>overview</a:t>
            </a:r>
          </a:p>
          <a:p>
            <a:pPr>
              <a:spcBef>
                <a:spcPts val="300"/>
              </a:spcBef>
            </a:pPr>
            <a:r>
              <a:rPr lang="en-US" b="1" dirty="0"/>
              <a:t>Using Eclipse to create Java </a:t>
            </a:r>
            <a:endParaRPr lang="en-US" dirty="0"/>
          </a:p>
          <a:p>
            <a:pPr lvl="0">
              <a:spcBef>
                <a:spcPts val="300"/>
              </a:spcBef>
            </a:pPr>
            <a:r>
              <a:rPr lang="en-US" b="1" dirty="0"/>
              <a:t>Class, Object</a:t>
            </a:r>
            <a:endParaRPr lang="en-US" dirty="0"/>
          </a:p>
          <a:p>
            <a:pPr lvl="0">
              <a:spcBef>
                <a:spcPts val="300"/>
              </a:spcBef>
            </a:pPr>
            <a:r>
              <a:rPr lang="en-US" b="1" dirty="0"/>
              <a:t>Java Basic </a:t>
            </a:r>
            <a:r>
              <a:rPr lang="en-US" b="1" dirty="0" smtClean="0"/>
              <a:t>Syntax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Identifiers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Java access Modifiers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Variable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Method</a:t>
            </a:r>
            <a:endParaRPr lang="en-US" dirty="0"/>
          </a:p>
          <a:p>
            <a:pPr lvl="0">
              <a:spcBef>
                <a:spcPts val="300"/>
              </a:spcBef>
            </a:pPr>
            <a:r>
              <a:rPr lang="en-US" b="1" dirty="0" smtClean="0"/>
              <a:t>Constructor</a:t>
            </a:r>
          </a:p>
          <a:p>
            <a:pPr lvl="0">
              <a:spcBef>
                <a:spcPts val="300"/>
              </a:spcBef>
            </a:pPr>
            <a:r>
              <a:rPr lang="en-US" b="1" dirty="0"/>
              <a:t>Data type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Number types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Character, String </a:t>
            </a:r>
            <a:r>
              <a:rPr lang="en-US" dirty="0" smtClean="0"/>
              <a:t>type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en-US" b="1" dirty="0" smtClean="0"/>
              <a:t>Operators</a:t>
            </a:r>
          </a:p>
          <a:p>
            <a:pPr>
              <a:spcBef>
                <a:spcPts val="300"/>
              </a:spcBef>
            </a:pPr>
            <a:r>
              <a:rPr lang="en-US" b="1" dirty="0" smtClean="0"/>
              <a:t>String</a:t>
            </a:r>
          </a:p>
          <a:p>
            <a:pPr>
              <a:spcBef>
                <a:spcPts val="300"/>
              </a:spcBef>
            </a:pPr>
            <a:r>
              <a:rPr lang="en-US" b="1" dirty="0" smtClean="0"/>
              <a:t>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6720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-1079500" y="221932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6"/>
                </a:solidFill>
              </a:rPr>
              <a:t>Q&amp;A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283"/>
            <a:ext cx="4694931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E46C0A"/>
                </a:solidFill>
              </a:rPr>
              <a:t>Thank you</a:t>
            </a:r>
            <a:endParaRPr lang="en-US" sz="7200" dirty="0">
              <a:solidFill>
                <a:srgbClr val="E46C0A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20776"/>
            <a:ext cx="8153400" cy="488632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The First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4C304-3E9C-4280-B3D7-7B889812BD5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720726" y="279400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dirty="0"/>
              <a:t>Java with Eclipse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22313" y="13446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/>
              <a:t>Session 2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75" y="1051741"/>
            <a:ext cx="7553326" cy="494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Create a Project</a:t>
            </a:r>
          </a:p>
        </p:txBody>
      </p:sp>
    </p:spTree>
    <p:extLst>
      <p:ext uri="{BB962C8B-B14F-4D97-AF65-F5344CB8AC3E}">
        <p14:creationId xmlns:p14="http://schemas.microsoft.com/office/powerpoint/2010/main" val="25634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875" y="1078122"/>
            <a:ext cx="7502526" cy="488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" y="-238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Create a Project</a:t>
            </a:r>
          </a:p>
        </p:txBody>
      </p:sp>
    </p:spTree>
    <p:extLst>
      <p:ext uri="{BB962C8B-B14F-4D97-AF65-F5344CB8AC3E}">
        <p14:creationId xmlns:p14="http://schemas.microsoft.com/office/powerpoint/2010/main" val="4237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130</TotalTime>
  <Words>1933</Words>
  <Application>Microsoft Office PowerPoint</Application>
  <PresentationFormat>On-screen Show (4:3)</PresentationFormat>
  <Paragraphs>374</Paragraphs>
  <Slides>52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Arial</vt:lpstr>
      <vt:lpstr>Calibri</vt:lpstr>
      <vt:lpstr>Calibri (Body)</vt:lpstr>
      <vt:lpstr>Candara</vt:lpstr>
      <vt:lpstr>Comic Sans MS</vt:lpstr>
      <vt:lpstr>Consolas</vt:lpstr>
      <vt:lpstr>Courier New</vt:lpstr>
      <vt:lpstr>Tahoma</vt:lpstr>
      <vt:lpstr>Times New Roman</vt:lpstr>
      <vt:lpstr>Wingdings</vt:lpstr>
      <vt:lpstr>Presentation2</vt:lpstr>
      <vt:lpstr>JAVA CORE -  PART1</vt:lpstr>
      <vt:lpstr>Lesson Agenda</vt:lpstr>
      <vt:lpstr>Java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Pham Ngoc Khang (FHO.PID)</cp:lastModifiedBy>
  <cp:revision>19</cp:revision>
  <dcterms:created xsi:type="dcterms:W3CDTF">2015-11-04T03:38:58Z</dcterms:created>
  <dcterms:modified xsi:type="dcterms:W3CDTF">2019-04-24T02:25:22Z</dcterms:modified>
</cp:coreProperties>
</file>