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61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5" r:id="rId41"/>
    <p:sldId id="307" r:id="rId42"/>
    <p:sldId id="308" r:id="rId43"/>
    <p:sldId id="313" r:id="rId44"/>
    <p:sldId id="314" r:id="rId45"/>
    <p:sldId id="315" r:id="rId46"/>
    <p:sldId id="316" r:id="rId47"/>
    <p:sldId id="309" r:id="rId48"/>
    <p:sldId id="317" r:id="rId49"/>
    <p:sldId id="318" r:id="rId50"/>
    <p:sldId id="319" r:id="rId51"/>
    <p:sldId id="320" r:id="rId52"/>
    <p:sldId id="334" r:id="rId53"/>
    <p:sldId id="335" r:id="rId54"/>
    <p:sldId id="336" r:id="rId55"/>
    <p:sldId id="310" r:id="rId56"/>
    <p:sldId id="312" r:id="rId57"/>
    <p:sldId id="321" r:id="rId58"/>
    <p:sldId id="322" r:id="rId59"/>
    <p:sldId id="323" r:id="rId60"/>
    <p:sldId id="324" r:id="rId61"/>
    <p:sldId id="311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03" r:id="rId72"/>
    <p:sldId id="304" r:id="rId73"/>
    <p:sldId id="258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2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However, convention discourages square brackets after the array's name form; the brackets identify the array type and should appear with the type designation. 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9C58B5-7819-4B3D-825B-FE4CF2BDC6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126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-152400" y="2511455"/>
            <a:ext cx="5626100" cy="84137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200" b="1" dirty="0" smtClean="0">
                <a:solidFill>
                  <a:schemeClr val="accent6"/>
                </a:solidFill>
              </a:rPr>
              <a:t>JAVA CORE - PART2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850900"/>
            <a:ext cx="8763000" cy="5257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300" dirty="0" smtClean="0">
                <a:cs typeface="Arial" charset="0"/>
              </a:rPr>
              <a:t>Unlike if-then and if-then-else statements, the switch statement can </a:t>
            </a:r>
            <a:r>
              <a:rPr lang="en-US" altLang="en-US" sz="2300" dirty="0" smtClean="0">
                <a:solidFill>
                  <a:srgbClr val="3333FF"/>
                </a:solidFill>
                <a:cs typeface="Arial" charset="0"/>
              </a:rPr>
              <a:t>have a number of possible execution paths</a:t>
            </a:r>
            <a:r>
              <a:rPr lang="en-US" altLang="en-US" sz="2300" dirty="0" smtClean="0">
                <a:cs typeface="Arial" charset="0"/>
              </a:rPr>
              <a:t>. </a:t>
            </a:r>
          </a:p>
          <a:p>
            <a:pPr lvl="1" algn="just" eaLnBrk="1" hangingPunct="1"/>
            <a:r>
              <a:rPr lang="en-US" altLang="en-US" sz="2300" dirty="0" smtClean="0">
                <a:cs typeface="Arial" charset="0"/>
              </a:rPr>
              <a:t>A switch works with the </a:t>
            </a:r>
            <a:r>
              <a:rPr lang="en-US" altLang="en-US" sz="2300" dirty="0" smtClean="0">
                <a:solidFill>
                  <a:srgbClr val="3333FF"/>
                </a:solidFill>
                <a:cs typeface="Arial" charset="0"/>
              </a:rPr>
              <a:t>byte</a:t>
            </a:r>
            <a:r>
              <a:rPr lang="en-US" altLang="en-US" sz="2300" dirty="0" smtClean="0">
                <a:cs typeface="Arial" charset="0"/>
              </a:rPr>
              <a:t>, </a:t>
            </a:r>
            <a:r>
              <a:rPr lang="en-US" altLang="en-US" sz="2300" dirty="0" smtClean="0">
                <a:solidFill>
                  <a:srgbClr val="3333FF"/>
                </a:solidFill>
                <a:cs typeface="Arial" charset="0"/>
              </a:rPr>
              <a:t>short</a:t>
            </a:r>
            <a:r>
              <a:rPr lang="en-US" altLang="en-US" sz="2300" dirty="0" smtClean="0">
                <a:cs typeface="Arial" charset="0"/>
              </a:rPr>
              <a:t>, </a:t>
            </a:r>
            <a:r>
              <a:rPr lang="en-US" altLang="en-US" sz="2300" dirty="0" smtClean="0">
                <a:solidFill>
                  <a:srgbClr val="3333FF"/>
                </a:solidFill>
                <a:cs typeface="Arial" charset="0"/>
              </a:rPr>
              <a:t>char</a:t>
            </a:r>
            <a:r>
              <a:rPr lang="en-US" altLang="en-US" sz="2300" dirty="0" smtClean="0">
                <a:cs typeface="Arial" charset="0"/>
              </a:rPr>
              <a:t>, and </a:t>
            </a:r>
            <a:r>
              <a:rPr lang="en-US" altLang="en-US" sz="2300" dirty="0" err="1" smtClean="0">
                <a:solidFill>
                  <a:srgbClr val="3333FF"/>
                </a:solidFill>
                <a:cs typeface="Arial" charset="0"/>
              </a:rPr>
              <a:t>int</a:t>
            </a:r>
            <a:r>
              <a:rPr lang="en-US" altLang="en-US" sz="2300" dirty="0" smtClean="0">
                <a:cs typeface="Arial" charset="0"/>
              </a:rPr>
              <a:t> primitive data types. </a:t>
            </a:r>
          </a:p>
          <a:p>
            <a:pPr lvl="1" algn="just" eaLnBrk="1" hangingPunct="1"/>
            <a:r>
              <a:rPr lang="en-US" altLang="en-US" sz="2300" dirty="0" smtClean="0">
                <a:cs typeface="Arial" charset="0"/>
              </a:rPr>
              <a:t>It also works with </a:t>
            </a:r>
            <a:r>
              <a:rPr lang="en-US" altLang="en-US" sz="2300" dirty="0" smtClean="0">
                <a:solidFill>
                  <a:srgbClr val="3333FF"/>
                </a:solidFill>
                <a:cs typeface="Arial" charset="0"/>
              </a:rPr>
              <a:t>enumerated types</a:t>
            </a:r>
            <a:r>
              <a:rPr lang="en-US" altLang="en-US" sz="2300" dirty="0" smtClean="0">
                <a:cs typeface="Arial" charset="0"/>
              </a:rPr>
              <a:t>, the </a:t>
            </a:r>
            <a:r>
              <a:rPr lang="en-US" altLang="en-US" sz="2300" dirty="0" smtClean="0">
                <a:solidFill>
                  <a:srgbClr val="3333FF"/>
                </a:solidFill>
                <a:cs typeface="Arial" charset="0"/>
              </a:rPr>
              <a:t>String</a:t>
            </a:r>
            <a:r>
              <a:rPr lang="en-US" altLang="en-US" sz="2300" dirty="0" smtClean="0">
                <a:cs typeface="Arial" charset="0"/>
              </a:rPr>
              <a:t> class</a:t>
            </a:r>
            <a:r>
              <a:rPr lang="en-US" altLang="en-US" sz="2300" dirty="0">
                <a:cs typeface="Arial" charset="0"/>
              </a:rPr>
              <a:t>.</a:t>
            </a:r>
            <a:endParaRPr lang="en-US" altLang="en-US" sz="2300" dirty="0" smtClean="0">
              <a:cs typeface="Arial" charset="0"/>
            </a:endParaRPr>
          </a:p>
          <a:p>
            <a:pPr algn="just" eaLnBrk="1" hangingPunct="1"/>
            <a:r>
              <a:rPr lang="en-US" altLang="en-US" sz="2300" b="1" dirty="0" smtClean="0">
                <a:cs typeface="Arial" charset="0"/>
              </a:rPr>
              <a:t>Example:</a:t>
            </a:r>
          </a:p>
        </p:txBody>
      </p:sp>
      <p:pic>
        <p:nvPicPr>
          <p:cNvPr id="4" name="Picture 2" descr="How-Switch-Case-works-in-Java-Programming-langu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2" y="3340100"/>
            <a:ext cx="4419598" cy="291100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…Case (1)</a:t>
            </a:r>
          </a:p>
        </p:txBody>
      </p:sp>
    </p:spTree>
    <p:extLst>
      <p:ext uri="{BB962C8B-B14F-4D97-AF65-F5344CB8AC3E}">
        <p14:creationId xmlns:p14="http://schemas.microsoft.com/office/powerpoint/2010/main" val="79874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143000"/>
            <a:ext cx="86614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 smtClean="0">
                <a:latin typeface="Arial" charset="0"/>
                <a:cs typeface="Arial" charset="0"/>
              </a:rPr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switch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(expression) {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case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value_1: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statement_1; [ </a:t>
            </a: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case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value_2: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statement_2; [ </a:t>
            </a: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…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case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value_n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statement_n</a:t>
            </a: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 [ </a:t>
            </a: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default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statement_n+1; [</a:t>
            </a:r>
            <a:r>
              <a:rPr lang="en-US" altLang="en-US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84996" name="Picture 5" descr="http://java.comsci.us/syntax/statement/images/swi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/>
          <a:stretch>
            <a:fillRect/>
          </a:stretch>
        </p:blipFill>
        <p:spPr bwMode="auto">
          <a:xfrm>
            <a:off x="5334000" y="1143000"/>
            <a:ext cx="3429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…Case </a:t>
            </a:r>
            <a:r>
              <a:rPr lang="en-US" sz="4000" b="1" dirty="0" smtClean="0"/>
              <a:t>(2)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669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319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Write </a:t>
            </a:r>
            <a:r>
              <a:rPr lang="en-US" sz="2400" b="1" dirty="0"/>
              <a:t>a class</a:t>
            </a:r>
          </a:p>
          <a:p>
            <a:pPr marL="800100" lvl="1" indent="-342900">
              <a:buAutoNum type="arabicPeriod"/>
            </a:pPr>
            <a:r>
              <a:rPr lang="en-US" dirty="0"/>
              <a:t>Input number form keyboard</a:t>
            </a:r>
          </a:p>
          <a:p>
            <a:pPr marL="800100" lvl="1" indent="-342900">
              <a:buAutoNum type="arabicPeriod"/>
            </a:pPr>
            <a:r>
              <a:rPr lang="en-US" dirty="0"/>
              <a:t>Compare this number, case:</a:t>
            </a:r>
          </a:p>
          <a:p>
            <a:pPr marL="457200" lvl="1" indent="0">
              <a:buNone/>
            </a:pPr>
            <a:r>
              <a:rPr lang="en-US" dirty="0"/>
              <a:t>	2</a:t>
            </a:r>
            <a:r>
              <a:rPr lang="en-US" dirty="0" smtClean="0"/>
              <a:t> </a:t>
            </a:r>
            <a:r>
              <a:rPr lang="en-US" dirty="0"/>
              <a:t>-&gt; print </a:t>
            </a:r>
            <a:r>
              <a:rPr lang="en-US" dirty="0" smtClean="0"/>
              <a:t>“Monday”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3</a:t>
            </a:r>
            <a:r>
              <a:rPr lang="en-US" dirty="0" smtClean="0"/>
              <a:t> </a:t>
            </a:r>
            <a:r>
              <a:rPr lang="en-US" dirty="0"/>
              <a:t>-&gt; print </a:t>
            </a:r>
            <a:r>
              <a:rPr lang="en-US" dirty="0" smtClean="0"/>
              <a:t>“Tuesday”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	8</a:t>
            </a:r>
            <a:r>
              <a:rPr lang="en-US" dirty="0" smtClean="0"/>
              <a:t> </a:t>
            </a:r>
            <a:r>
              <a:rPr lang="en-US" dirty="0"/>
              <a:t>-&gt; print </a:t>
            </a:r>
            <a:r>
              <a:rPr lang="en-US" dirty="0" smtClean="0"/>
              <a:t>“Sunday”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</a:t>
            </a:r>
            <a:r>
              <a:rPr lang="en-US" sz="4000" b="1" dirty="0" smtClean="0"/>
              <a:t>Case - </a:t>
            </a:r>
            <a:r>
              <a:rPr lang="en-US" sz="4000" dirty="0" smtClean="0"/>
              <a:t>Sample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2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1143000"/>
            <a:ext cx="4376737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SwitchDemo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day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7;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</a:t>
            </a:r>
            <a:r>
              <a:rPr lang="en-US" sz="12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day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2: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"Monday"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"Tuesday"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"Wednesday"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"Thursday"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6: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"Friday"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7: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"Saturday"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48201" y="1143000"/>
            <a:ext cx="43370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8: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"Sunday"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"Invalid day"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2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dayString</a:t>
            </a:r>
            <a:r>
              <a:rPr lang="en-US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43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…Case </a:t>
            </a:r>
            <a:r>
              <a:rPr lang="en-US" sz="4000" dirty="0"/>
              <a:t>Sample 1 - Solution</a:t>
            </a:r>
          </a:p>
        </p:txBody>
      </p:sp>
    </p:spTree>
    <p:extLst>
      <p:ext uri="{BB962C8B-B14F-4D97-AF65-F5344CB8AC3E}">
        <p14:creationId xmlns:p14="http://schemas.microsoft.com/office/powerpoint/2010/main" val="23794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9638"/>
            <a:ext cx="8255000" cy="5084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SwitchMultipleCaseDemo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month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2, 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year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2020;</a:t>
            </a:r>
          </a:p>
          <a:p>
            <a:pPr marL="400050" lvl="1" indent="0">
              <a:buNone/>
            </a:pP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</a:t>
            </a:r>
            <a:r>
              <a:rPr lang="en-US" sz="1100" b="1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month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1: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3: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5: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7: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8: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10: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12:</a:t>
            </a:r>
          </a:p>
          <a:p>
            <a:pPr marL="1257300" lvl="3" indent="0">
              <a:buNone/>
            </a:pPr>
            <a:r>
              <a:rPr lang="en-US" sz="1100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</a:t>
            </a:r>
            <a:r>
              <a:rPr lang="en-US" sz="11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31;</a:t>
            </a:r>
          </a:p>
          <a:p>
            <a:pPr marL="1257300" lvl="3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endParaRPr lang="en-US" sz="1100" dirty="0">
              <a:latin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4: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6: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9: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11:</a:t>
            </a:r>
          </a:p>
          <a:p>
            <a:pPr marL="1257300" lvl="3" indent="0">
              <a:buNone/>
            </a:pPr>
            <a:r>
              <a:rPr lang="en-US" sz="1100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</a:t>
            </a:r>
            <a:r>
              <a:rPr lang="en-US" sz="11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30;</a:t>
            </a:r>
          </a:p>
          <a:p>
            <a:pPr marL="1257300" lvl="3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endParaRPr lang="en-US" sz="1100" dirty="0">
              <a:latin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2:</a:t>
            </a:r>
          </a:p>
          <a:p>
            <a:pPr marL="1257300" lvl="3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(((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year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100 != 0) &amp;&amp; (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year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4 == 0)) || (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year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400 == 0))</a:t>
            </a:r>
          </a:p>
          <a:p>
            <a:pPr marL="1257300" lvl="3" indent="0">
              <a:buNone/>
            </a:pPr>
            <a:r>
              <a:rPr lang="en-US" sz="1100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</a:t>
            </a:r>
            <a:r>
              <a:rPr lang="en-US" sz="11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29;</a:t>
            </a:r>
          </a:p>
          <a:p>
            <a:pPr marL="1257300" lvl="3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marL="1257300" lvl="3" indent="0">
              <a:buNone/>
            </a:pPr>
            <a:r>
              <a:rPr lang="en-US" sz="1100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days</a:t>
            </a:r>
            <a:r>
              <a:rPr lang="en-US" sz="11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28;</a:t>
            </a:r>
          </a:p>
          <a:p>
            <a:pPr marL="1257300" lvl="3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1257300" lvl="3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"Invalid month."</a:t>
            </a:r>
            <a:r>
              <a:rPr lang="en-US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1257300" lvl="3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"Number of Days = "</a:t>
            </a:r>
            <a:r>
              <a:rPr lang="en-US" sz="11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100" b="1" i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days</a:t>
            </a:r>
            <a:r>
              <a:rPr lang="en-US" sz="11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626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 smtClean="0"/>
              <a:t>Switch…Case - </a:t>
            </a:r>
            <a:r>
              <a:rPr lang="en-US" sz="3800" dirty="0" smtClean="0"/>
              <a:t>Multiple </a:t>
            </a:r>
            <a:r>
              <a:rPr lang="en-US" sz="3800" dirty="0"/>
              <a:t>case Labels</a:t>
            </a:r>
          </a:p>
        </p:txBody>
      </p:sp>
    </p:spTree>
    <p:extLst>
      <p:ext uri="{BB962C8B-B14F-4D97-AF65-F5344CB8AC3E}">
        <p14:creationId xmlns:p14="http://schemas.microsoft.com/office/powerpoint/2010/main" val="1336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942976"/>
            <a:ext cx="4376737" cy="543242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SwitchStringTypeDemo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month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2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month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1:</a:t>
            </a:r>
          </a:p>
          <a:p>
            <a:pPr marL="1257300" lvl="3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"January"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2:</a:t>
            </a:r>
          </a:p>
          <a:p>
            <a:pPr marL="1257300" lvl="3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"February"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3:</a:t>
            </a:r>
          </a:p>
          <a:p>
            <a:pPr marL="1257300" lvl="3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"March"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4:</a:t>
            </a:r>
          </a:p>
          <a:p>
            <a:pPr marL="1257300" lvl="3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"April"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5:</a:t>
            </a:r>
          </a:p>
          <a:p>
            <a:pPr marL="1257300" lvl="3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"May"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6:</a:t>
            </a:r>
          </a:p>
          <a:p>
            <a:pPr marL="1257300" lvl="3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"June"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1225" y="958216"/>
            <a:ext cx="4264025" cy="543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7:</a:t>
            </a:r>
          </a:p>
          <a:p>
            <a:pPr marL="400050" lvl="1" indent="0">
              <a:buNone/>
            </a:pP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"July"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8: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"August"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9: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"September"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10: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"October"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11: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"November"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12: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"December"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"Invalid month."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2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stringMonth</a:t>
            </a:r>
            <a:r>
              <a:rPr lang="en-US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…Case  </a:t>
            </a:r>
            <a:r>
              <a:rPr lang="en-US" sz="4000" b="1" dirty="0" smtClean="0"/>
              <a:t>- </a:t>
            </a:r>
            <a:r>
              <a:rPr lang="en-US" sz="4000" dirty="0" smtClean="0"/>
              <a:t>Sample2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84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1044576"/>
            <a:ext cx="4148137" cy="5432424"/>
          </a:xfrm>
        </p:spPr>
        <p:txBody>
          <a:bodyPr/>
          <a:lstStyle/>
          <a:p>
            <a:pPr marL="0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urier New" panose="02070309020205020404" pitchFamily="49" charset="0"/>
              </a:rPr>
              <a:t>SwitchStringDemo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200" b="1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200">
                <a:solidFill>
                  <a:srgbClr val="6A3E3E"/>
                </a:solidFill>
                <a:latin typeface="Courier New" panose="02070309020205020404" pitchFamily="49" charset="0"/>
              </a:rPr>
              <a:t>month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err="1">
                <a:solidFill>
                  <a:srgbClr val="2A00FF"/>
                </a:solidFill>
                <a:latin typeface="Courier New" panose="02070309020205020404" pitchFamily="49" charset="0"/>
              </a:rPr>
              <a:t>june</a:t>
            </a:r>
            <a:r>
              <a:rPr lang="en-US" sz="12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b="1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en-US" sz="120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200" b="1" err="1">
                <a:solidFill>
                  <a:srgbClr val="6A3E3E"/>
                </a:solidFill>
                <a:latin typeface="Courier New" panose="02070309020205020404" pitchFamily="49" charset="0"/>
              </a:rPr>
              <a:t>month</a:t>
            </a:r>
            <a:r>
              <a:rPr lang="en-US" sz="1200" b="1" err="1">
                <a:solidFill>
                  <a:srgbClr val="000000"/>
                </a:solidFill>
                <a:latin typeface="Courier New" panose="02070309020205020404" pitchFamily="49" charset="0"/>
              </a:rPr>
              <a:t>.toLowerCase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err="1">
                <a:solidFill>
                  <a:srgbClr val="2A00FF"/>
                </a:solidFill>
                <a:latin typeface="Courier New" panose="02070309020205020404" pitchFamily="49" charset="0"/>
              </a:rPr>
              <a:t>january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120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1;</a:t>
            </a:r>
          </a:p>
          <a:p>
            <a:pPr marL="800100" lvl="2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err="1">
                <a:solidFill>
                  <a:srgbClr val="2A00FF"/>
                </a:solidFill>
                <a:latin typeface="Courier New" panose="02070309020205020404" pitchFamily="49" charset="0"/>
              </a:rPr>
              <a:t>february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120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2;</a:t>
            </a:r>
          </a:p>
          <a:p>
            <a:pPr marL="800100" lvl="2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"march"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120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3;</a:t>
            </a:r>
          </a:p>
          <a:p>
            <a:pPr marL="800100" lvl="2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err="1">
                <a:solidFill>
                  <a:srgbClr val="2A00FF"/>
                </a:solidFill>
                <a:latin typeface="Courier New" panose="02070309020205020404" pitchFamily="49" charset="0"/>
              </a:rPr>
              <a:t>april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120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4;</a:t>
            </a:r>
          </a:p>
          <a:p>
            <a:pPr marL="800100" lvl="2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"may"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120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5;</a:t>
            </a:r>
          </a:p>
          <a:p>
            <a:pPr marL="800100" lvl="2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err="1">
                <a:solidFill>
                  <a:srgbClr val="2A00FF"/>
                </a:solidFill>
                <a:latin typeface="Courier New" panose="02070309020205020404" pitchFamily="49" charset="0"/>
              </a:rPr>
              <a:t>june</a:t>
            </a:r>
            <a:r>
              <a:rPr lang="en-US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120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6;</a:t>
            </a:r>
          </a:p>
          <a:p>
            <a:pPr marL="800100" lvl="2" indent="0">
              <a:buNone/>
            </a:pPr>
            <a:r>
              <a:rPr lang="en-US" sz="12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95800" y="1065678"/>
            <a:ext cx="4489450" cy="543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july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7;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"august"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8;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september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9;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october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10;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november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11;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december</a:t>
            </a:r>
            <a:r>
              <a:rPr lang="en-US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12;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2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"Invalid month"</a:t>
            </a:r>
            <a:r>
              <a:rPr lang="en-US" sz="12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FontTx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2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monthNumber</a:t>
            </a:r>
            <a:r>
              <a:rPr lang="en-US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…Case </a:t>
            </a:r>
            <a:r>
              <a:rPr lang="en-US" sz="4000" b="1" dirty="0" smtClean="0"/>
              <a:t>- </a:t>
            </a:r>
            <a:r>
              <a:rPr lang="en-US" sz="4000" dirty="0" smtClean="0"/>
              <a:t>String </a:t>
            </a:r>
            <a:r>
              <a:rPr lang="en-US" sz="4000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900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b="1" dirty="0" smtClean="0"/>
              <a:t>Ex3: Write </a:t>
            </a:r>
            <a:r>
              <a:rPr lang="en-US" sz="2400" b="1" dirty="0"/>
              <a:t>a Java program that allows the user to choose the correct answer of a question.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/>
              <a:t>See the example below</a:t>
            </a:r>
            <a:r>
              <a:rPr lang="en-US" sz="2000" dirty="0" smtClean="0"/>
              <a:t>: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 sz="2000" dirty="0" smtClean="0"/>
              <a:t>What </a:t>
            </a:r>
            <a:r>
              <a:rPr lang="en-US" sz="2000" dirty="0"/>
              <a:t>is the correct way to declare a variable to store an integer value in </a:t>
            </a:r>
            <a:r>
              <a:rPr lang="en-US" sz="2000" dirty="0" smtClean="0"/>
              <a:t>Java?</a:t>
            </a:r>
          </a:p>
          <a:p>
            <a:pPr marL="857250" lvl="1" indent="-457200" algn="just">
              <a:spcBef>
                <a:spcPts val="600"/>
              </a:spcBef>
              <a:buAutoNum type="alphaL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1x=10;</a:t>
            </a:r>
          </a:p>
          <a:p>
            <a:pPr marL="857250" lvl="1" indent="-457200" algn="just">
              <a:spcBef>
                <a:spcPts val="600"/>
              </a:spcBef>
              <a:buAutoNum type="alphaL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x=10;</a:t>
            </a:r>
          </a:p>
          <a:p>
            <a:pPr marL="857250" lvl="1" indent="-457200" algn="just">
              <a:spcBef>
                <a:spcPts val="600"/>
              </a:spcBef>
              <a:buAutoNum type="alphaLcPeriod"/>
            </a:pPr>
            <a:r>
              <a:rPr lang="en-US" sz="2000" dirty="0" smtClean="0"/>
              <a:t>float x=10.0f;</a:t>
            </a:r>
          </a:p>
          <a:p>
            <a:pPr marL="857250" lvl="1" indent="-457200" algn="just">
              <a:spcBef>
                <a:spcPts val="600"/>
              </a:spcBef>
              <a:buAutoNum type="alphaLcPeriod"/>
            </a:pPr>
            <a:r>
              <a:rPr lang="en-US" sz="2000" dirty="0" smtClean="0"/>
              <a:t>string </a:t>
            </a:r>
            <a:r>
              <a:rPr lang="en-US" sz="2000" dirty="0"/>
              <a:t>x="10</a:t>
            </a:r>
            <a:r>
              <a:rPr lang="en-US" sz="2000" dirty="0" smtClean="0"/>
              <a:t>";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 sz="2000" dirty="0" smtClean="0"/>
              <a:t>Enter </a:t>
            </a:r>
            <a:r>
              <a:rPr lang="en-US" sz="2000" dirty="0"/>
              <a:t>your choice: c</a:t>
            </a:r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46" y="137764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8" y="4953000"/>
            <a:ext cx="15239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Switch … Case </a:t>
            </a:r>
            <a:r>
              <a:rPr lang="en-US" sz="4000" b="1" dirty="0" smtClean="0"/>
              <a:t>- </a:t>
            </a:r>
            <a:r>
              <a:rPr lang="en-US" sz="4000" dirty="0" smtClean="0"/>
              <a:t>Exercise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43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Loop</a:t>
            </a:r>
            <a:endParaRPr lang="en-US" b="1"/>
          </a:p>
          <a:p>
            <a:pPr lvl="1"/>
            <a:r>
              <a:rPr lang="en-US" smtClean="0"/>
              <a:t>while…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do … </a:t>
            </a:r>
            <a:r>
              <a:rPr lang="en-US" smtClean="0"/>
              <a:t>while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for()</a:t>
            </a:r>
            <a:endParaRPr lang="en-US"/>
          </a:p>
        </p:txBody>
      </p:sp>
      <p:pic>
        <p:nvPicPr>
          <p:cNvPr id="6146" name="Picture 2" descr="http://faculty.simpson.edu/lydia.sinapova/www/cmsc150/LN150_Lewis/L09-Fig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1"/>
          <a:stretch/>
        </p:blipFill>
        <p:spPr bwMode="auto">
          <a:xfrm>
            <a:off x="3962400" y="3131456"/>
            <a:ext cx="1600200" cy="19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aculty.simpson.edu/lydia.sinapova/www/cmsc150/LN150_Lewis/L09-Fig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 r="52182"/>
          <a:stretch/>
        </p:blipFill>
        <p:spPr bwMode="auto">
          <a:xfrm>
            <a:off x="3886200" y="1262742"/>
            <a:ext cx="1752600" cy="183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mg.c4learn.com/2012/03/for-Loop-208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39" y="5005772"/>
            <a:ext cx="968261" cy="13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Control Loop</a:t>
            </a:r>
          </a:p>
        </p:txBody>
      </p:sp>
    </p:spTree>
    <p:extLst>
      <p:ext uri="{BB962C8B-B14F-4D97-AF65-F5344CB8AC3E}">
        <p14:creationId xmlns:p14="http://schemas.microsoft.com/office/powerpoint/2010/main" val="26052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1"/>
              <a:t>while</a:t>
            </a:r>
            <a:r>
              <a:rPr lang="en-US" sz="2400"/>
              <a:t> loops are used for situations when a loop has to be executed as long as certain condition is </a:t>
            </a:r>
            <a:r>
              <a:rPr lang="en-US" sz="2400" b="1" smtClean="0"/>
              <a:t>true</a:t>
            </a:r>
            <a:r>
              <a:rPr lang="en-US" sz="2400"/>
              <a:t>. </a:t>
            </a:r>
          </a:p>
          <a:p>
            <a:pPr algn="just"/>
            <a:r>
              <a:rPr lang="en-US" sz="2400"/>
              <a:t>The number of times a loop is to be executed is </a:t>
            </a:r>
            <a:r>
              <a:rPr lang="en-US" sz="2400" b="1"/>
              <a:t>not pre-determined,</a:t>
            </a:r>
            <a:r>
              <a:rPr lang="en-US" sz="2400"/>
              <a:t> but depends on the condition. </a:t>
            </a:r>
            <a:endParaRPr lang="en-US" sz="2400" smtClean="0"/>
          </a:p>
          <a:p>
            <a:pPr algn="just"/>
            <a:r>
              <a:rPr lang="en-US" sz="2400" b="1"/>
              <a:t>The syntax is:</a:t>
            </a:r>
          </a:p>
          <a:p>
            <a:pPr marL="800100" lvl="2" indent="0" algn="just">
              <a:buNone/>
            </a:pPr>
            <a:r>
              <a:rPr lang="en-US" b="1">
                <a:solidFill>
                  <a:srgbClr val="0070C0"/>
                </a:solidFill>
              </a:rPr>
              <a:t>while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condition</a:t>
            </a:r>
            <a:r>
              <a:rPr lang="en-US"/>
              <a:t>) {</a:t>
            </a:r>
          </a:p>
          <a:p>
            <a:pPr marL="800100" lvl="2" indent="0" algn="just"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DC0081"/>
                </a:solidFill>
              </a:rPr>
              <a:t>statements</a:t>
            </a:r>
            <a:r>
              <a:rPr lang="en-US"/>
              <a:t>;</a:t>
            </a:r>
          </a:p>
          <a:p>
            <a:pPr marL="800100" lvl="2" indent="0" algn="just">
              <a:buNone/>
            </a:pPr>
            <a:r>
              <a:rPr lang="en-US" smtClean="0"/>
              <a:t>}</a:t>
            </a:r>
            <a:endParaRPr lang="en-US"/>
          </a:p>
        </p:txBody>
      </p:sp>
      <p:pic>
        <p:nvPicPr>
          <p:cNvPr id="4" name="Picture 5" descr="http://www.functionx.com/flowcharts/whi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2667000"/>
            <a:ext cx="38846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6796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2333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Lesson </a:t>
            </a:r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43000"/>
            <a:ext cx="7918450" cy="4495800"/>
          </a:xfrm>
        </p:spPr>
        <p:txBody>
          <a:bodyPr>
            <a:normAutofit fontScale="55000" lnSpcReduction="20000"/>
          </a:bodyPr>
          <a:lstStyle/>
          <a:p>
            <a:pPr lvl="0" rtl="0">
              <a:buSzPct val="100000"/>
              <a:buBlip>
                <a:blip r:embed="rId2"/>
              </a:buBlip>
            </a:pPr>
            <a:r>
              <a:rPr lang="en-US" sz="3200" b="1" dirty="0" smtClean="0">
                <a:latin typeface="Candara" panose="020E0502030303020204" pitchFamily="34" charset="0"/>
              </a:rPr>
              <a:t>Flow controls</a:t>
            </a:r>
          </a:p>
          <a:p>
            <a:pPr lvl="1"/>
            <a:r>
              <a:rPr lang="en-US" dirty="0" smtClean="0"/>
              <a:t>Decision-making </a:t>
            </a:r>
            <a:r>
              <a:rPr lang="en-US" dirty="0"/>
              <a:t>statements</a:t>
            </a:r>
            <a:r>
              <a:rPr lang="en-US" dirty="0" smtClean="0"/>
              <a:t> </a:t>
            </a:r>
            <a:r>
              <a:rPr lang="en-US" dirty="0"/>
              <a:t>(Control Statements)</a:t>
            </a:r>
          </a:p>
          <a:p>
            <a:pPr lvl="1"/>
            <a:r>
              <a:rPr lang="en-US" dirty="0" smtClean="0"/>
              <a:t>Loop </a:t>
            </a:r>
            <a:r>
              <a:rPr lang="en-US" dirty="0"/>
              <a:t>Statements (Control Loop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Branching statement (break, continue, return)</a:t>
            </a:r>
            <a:endParaRPr lang="en-US" dirty="0">
              <a:latin typeface="Candara" panose="020E0502030303020204" pitchFamily="34" charset="0"/>
            </a:endParaRPr>
          </a:p>
          <a:p>
            <a:pPr lvl="0" rtl="0">
              <a:buSzPct val="100000"/>
              <a:buBlip>
                <a:blip r:embed="rId2"/>
              </a:buBlip>
            </a:pPr>
            <a:r>
              <a:rPr lang="en-US" sz="3200" b="1" dirty="0" smtClean="0">
                <a:latin typeface="Candara" panose="020E0502030303020204" pitchFamily="34" charset="0"/>
              </a:rPr>
              <a:t>Collection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Map</a:t>
            </a:r>
            <a:endParaRPr lang="en-US" dirty="0"/>
          </a:p>
          <a:p>
            <a:pPr lvl="1"/>
            <a:r>
              <a:rPr lang="en-US" dirty="0" smtClean="0"/>
              <a:t>Sorting</a:t>
            </a:r>
            <a:endParaRPr lang="en-US" sz="3200" b="1" dirty="0" smtClean="0">
              <a:latin typeface="Candara" panose="020E0502030303020204" pitchFamily="34" charset="0"/>
            </a:endParaRPr>
          </a:p>
          <a:p>
            <a:pPr lvl="0" rtl="0">
              <a:buSzPct val="100000"/>
              <a:buBlip>
                <a:blip r:embed="rId2"/>
              </a:buBlip>
            </a:pPr>
            <a:r>
              <a:rPr lang="en-US" b="1" dirty="0" smtClean="0">
                <a:latin typeface="Candara" panose="020E0502030303020204" pitchFamily="34" charset="0"/>
              </a:rPr>
              <a:t>Exception</a:t>
            </a:r>
          </a:p>
          <a:p>
            <a:pPr lvl="1">
              <a:buSzPct val="100000"/>
            </a:pPr>
            <a:r>
              <a:rPr lang="en-US" dirty="0" err="1" smtClean="0">
                <a:latin typeface="Candara" panose="020E0502030303020204" pitchFamily="34" charset="0"/>
              </a:rPr>
              <a:t>Throwable</a:t>
            </a:r>
            <a:endParaRPr lang="en-US" dirty="0" smtClean="0">
              <a:latin typeface="Candara" panose="020E0502030303020204" pitchFamily="34" charset="0"/>
            </a:endParaRPr>
          </a:p>
          <a:p>
            <a:pPr lvl="1">
              <a:buSzPct val="100000"/>
            </a:pPr>
            <a:r>
              <a:rPr lang="en-US" dirty="0" smtClean="0">
                <a:latin typeface="Candara" panose="020E0502030303020204" pitchFamily="34" charset="0"/>
              </a:rPr>
              <a:t>Checked Exception</a:t>
            </a:r>
          </a:p>
          <a:p>
            <a:pPr lvl="1">
              <a:buSzPct val="100000"/>
            </a:pPr>
            <a:r>
              <a:rPr lang="en-US" dirty="0" smtClean="0">
                <a:latin typeface="Candara" panose="020E0502030303020204" pitchFamily="34" charset="0"/>
              </a:rPr>
              <a:t>Runtime Exception</a:t>
            </a:r>
          </a:p>
          <a:p>
            <a:pPr lvl="0" rtl="0">
              <a:buSzPct val="100000"/>
              <a:buBlip>
                <a:blip r:embed="rId2"/>
              </a:buBlip>
            </a:pPr>
            <a:r>
              <a:rPr lang="en-US" sz="3200" b="1" dirty="0" smtClean="0">
                <a:latin typeface="Candara" panose="020E0502030303020204" pitchFamily="34" charset="0"/>
              </a:rPr>
              <a:t>Concurrency</a:t>
            </a:r>
          </a:p>
          <a:p>
            <a:pPr lvl="1">
              <a:buSzPct val="100000"/>
            </a:pPr>
            <a:r>
              <a:rPr lang="en-US" dirty="0" smtClean="0">
                <a:latin typeface="Candara" panose="020E0502030303020204" pitchFamily="34" charset="0"/>
              </a:rPr>
              <a:t>Thread Basic</a:t>
            </a:r>
            <a:endParaRPr lang="en-US" dirty="0" smtClean="0"/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4576"/>
            <a:ext cx="8756650" cy="54324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WhileDemo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11) {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"Count is: "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20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while </a:t>
            </a:r>
            <a:r>
              <a:rPr lang="en-US" sz="4000" b="1" dirty="0" smtClean="0"/>
              <a:t>Loop - </a:t>
            </a:r>
            <a:r>
              <a:rPr lang="en-US" sz="4000" dirty="0" smtClean="0"/>
              <a:t>Sample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73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92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Ex4: </a:t>
            </a:r>
            <a:r>
              <a:rPr lang="en-US" dirty="0" smtClean="0"/>
              <a:t>Write a program called </a:t>
            </a:r>
            <a:r>
              <a:rPr lang="en-US" b="1" dirty="0" err="1" smtClean="0"/>
              <a:t>SumAndAverage</a:t>
            </a:r>
            <a:r>
              <a:rPr lang="en-US" dirty="0" smtClean="0"/>
              <a:t> to produce the sum of 1, 2, 3, ..., to an </a:t>
            </a:r>
            <a:r>
              <a:rPr lang="en-US" dirty="0" err="1" smtClean="0"/>
              <a:t>upperbound</a:t>
            </a:r>
            <a:r>
              <a:rPr lang="en-US" dirty="0" smtClean="0"/>
              <a:t> (e.g., 100). Also compute and display the average.</a:t>
            </a:r>
            <a:endParaRPr lang="en-US" dirty="0"/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46" y="137764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8" y="4953000"/>
            <a:ext cx="15239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while </a:t>
            </a:r>
            <a:r>
              <a:rPr lang="en-US" sz="4000" b="1" dirty="0" smtClean="0"/>
              <a:t>Loop - </a:t>
            </a:r>
            <a:r>
              <a:rPr lang="en-US" sz="40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9284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en-GB" altLang="en-US" sz="2400" smtClean="0">
                <a:cs typeface="Arial" charset="0"/>
              </a:rPr>
              <a:t>The </a:t>
            </a:r>
            <a:r>
              <a:rPr lang="en-GB" altLang="en-US" sz="2400" b="1" smtClean="0">
                <a:cs typeface="Arial" charset="0"/>
              </a:rPr>
              <a:t>do-while </a:t>
            </a:r>
            <a:r>
              <a:rPr lang="en-GB" altLang="en-US" sz="2400" smtClean="0">
                <a:cs typeface="Arial" charset="0"/>
              </a:rPr>
              <a:t>loop executes certain statements till the specified condition is </a:t>
            </a:r>
            <a:r>
              <a:rPr lang="en-GB" altLang="en-US" sz="2400" b="1" smtClean="0">
                <a:cs typeface="Arial" charset="0"/>
              </a:rPr>
              <a:t>true</a:t>
            </a:r>
            <a:r>
              <a:rPr lang="en-GB" altLang="en-US" sz="2400" smtClean="0">
                <a:cs typeface="Arial" charset="0"/>
              </a:rPr>
              <a:t>. </a:t>
            </a:r>
          </a:p>
          <a:p>
            <a:pPr algn="just" eaLnBrk="1" hangingPunct="1">
              <a:spcBef>
                <a:spcPts val="600"/>
              </a:spcBef>
            </a:pPr>
            <a:r>
              <a:rPr lang="en-GB" altLang="en-US" sz="2400" smtClean="0">
                <a:cs typeface="Arial" charset="0"/>
              </a:rPr>
              <a:t>These loops are </a:t>
            </a:r>
            <a:r>
              <a:rPr lang="en-GB" altLang="en-US" sz="2400" b="1" smtClean="0">
                <a:cs typeface="Arial" charset="0"/>
              </a:rPr>
              <a:t>similar</a:t>
            </a:r>
            <a:r>
              <a:rPr lang="en-GB" altLang="en-US" sz="2400" smtClean="0">
                <a:cs typeface="Arial" charset="0"/>
              </a:rPr>
              <a:t> to the </a:t>
            </a:r>
            <a:r>
              <a:rPr lang="en-GB" altLang="en-US" sz="2400" b="1" smtClean="0">
                <a:cs typeface="Arial" charset="0"/>
              </a:rPr>
              <a:t>while</a:t>
            </a:r>
            <a:r>
              <a:rPr lang="en-GB" altLang="en-US" sz="2400" smtClean="0">
                <a:cs typeface="Arial" charset="0"/>
              </a:rPr>
              <a:t> loops, except that a do-while loop </a:t>
            </a:r>
            <a:r>
              <a:rPr lang="en-GB" altLang="en-US" sz="2400" b="1" smtClean="0">
                <a:cs typeface="Arial" charset="0"/>
              </a:rPr>
              <a:t>executes at least once</a:t>
            </a:r>
            <a:r>
              <a:rPr lang="en-GB" altLang="en-US" sz="2400" smtClean="0">
                <a:cs typeface="Arial" charset="0"/>
              </a:rPr>
              <a:t>, even if the specified condition is </a:t>
            </a:r>
            <a:r>
              <a:rPr lang="en-GB" altLang="en-US" sz="2400" b="1" smtClean="0">
                <a:cs typeface="Arial" charset="0"/>
              </a:rPr>
              <a:t>false</a:t>
            </a:r>
            <a:r>
              <a:rPr lang="en-GB" altLang="en-US" sz="2400" smtClean="0">
                <a:cs typeface="Arial" charset="0"/>
              </a:rPr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sz="2400" b="1" smtClean="0">
                <a:cs typeface="Arial" charset="0"/>
              </a:rPr>
              <a:t>The syntax is: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b="1" smtClean="0">
                <a:solidFill>
                  <a:srgbClr val="0070C0"/>
                </a:solidFill>
                <a:cs typeface="Arial" charset="0"/>
              </a:rPr>
              <a:t>do</a:t>
            </a:r>
            <a:r>
              <a:rPr lang="en-GB" altLang="en-US" b="1" smtClean="0">
                <a:cs typeface="Arial" charset="0"/>
              </a:rPr>
              <a:t> {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b="1" smtClean="0">
                <a:solidFill>
                  <a:srgbClr val="DC0081"/>
                </a:solidFill>
                <a:cs typeface="Arial" charset="0"/>
              </a:rPr>
              <a:t>    action statements;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b="1" smtClean="0">
                <a:cs typeface="Arial" charset="0"/>
              </a:rPr>
              <a:t>} </a:t>
            </a:r>
            <a:r>
              <a:rPr lang="en-GB" altLang="en-US" b="1" smtClean="0">
                <a:solidFill>
                  <a:srgbClr val="0070C0"/>
                </a:solidFill>
                <a:cs typeface="Arial" charset="0"/>
              </a:rPr>
              <a:t>while </a:t>
            </a:r>
            <a:r>
              <a:rPr lang="en-GB" altLang="en-US" b="1" smtClean="0">
                <a:cs typeface="Arial" charset="0"/>
              </a:rPr>
              <a:t>(condition);</a:t>
            </a:r>
            <a:endParaRPr lang="en-US" altLang="en-US" b="1" smtClean="0">
              <a:cs typeface="Arial" charset="0"/>
            </a:endParaRPr>
          </a:p>
        </p:txBody>
      </p:sp>
      <p:pic>
        <p:nvPicPr>
          <p:cNvPr id="90117" name="Picture 5" descr="do...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2667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do … while Loop</a:t>
            </a:r>
          </a:p>
        </p:txBody>
      </p:sp>
    </p:spTree>
    <p:extLst>
      <p:ext uri="{BB962C8B-B14F-4D97-AF65-F5344CB8AC3E}">
        <p14:creationId xmlns:p14="http://schemas.microsoft.com/office/powerpoint/2010/main" val="3695616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DoWhileDemo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"Count is: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11);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do … while </a:t>
            </a:r>
            <a:r>
              <a:rPr lang="en-US" sz="4000" b="1" dirty="0" smtClean="0"/>
              <a:t>Loop - </a:t>
            </a:r>
            <a:r>
              <a:rPr lang="en-US" sz="4000" dirty="0" smtClean="0"/>
              <a:t>Sample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22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cs typeface="Arial" charset="0"/>
              </a:rPr>
              <a:t>All loops have some common features: 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smtClean="0">
                <a:cs typeface="Arial" charset="0"/>
              </a:rPr>
              <a:t>a </a:t>
            </a:r>
            <a:r>
              <a:rPr lang="en-US" altLang="en-US" sz="2000" b="1" smtClean="0">
                <a:cs typeface="Arial" charset="0"/>
              </a:rPr>
              <a:t>counter variable</a:t>
            </a:r>
            <a:r>
              <a:rPr lang="en-US" altLang="en-US" sz="2000" smtClean="0">
                <a:cs typeface="Arial" charset="0"/>
              </a:rPr>
              <a:t> that is </a:t>
            </a:r>
            <a:r>
              <a:rPr lang="en-US" altLang="en-US" sz="2000" b="1" smtClean="0">
                <a:cs typeface="Arial" charset="0"/>
              </a:rPr>
              <a:t>initialized</a:t>
            </a:r>
            <a:r>
              <a:rPr lang="en-US" altLang="en-US" sz="2000" smtClean="0">
                <a:cs typeface="Arial" charset="0"/>
              </a:rPr>
              <a:t> before the loop begins, 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smtClean="0">
                <a:cs typeface="Arial" charset="0"/>
              </a:rPr>
              <a:t>a </a:t>
            </a:r>
            <a:r>
              <a:rPr lang="en-US" altLang="en-US" sz="2000" b="1" smtClean="0">
                <a:cs typeface="Arial" charset="0"/>
              </a:rPr>
              <a:t>condition</a:t>
            </a:r>
            <a:r>
              <a:rPr lang="en-US" altLang="en-US" sz="2000" smtClean="0">
                <a:cs typeface="Arial" charset="0"/>
              </a:rPr>
              <a:t> that tests the counter variable 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smtClean="0">
                <a:cs typeface="Arial" charset="0"/>
              </a:rPr>
              <a:t>and a </a:t>
            </a:r>
            <a:r>
              <a:rPr lang="en-US" altLang="en-US" sz="2000" b="1" smtClean="0">
                <a:cs typeface="Arial" charset="0"/>
              </a:rPr>
              <a:t>statement</a:t>
            </a:r>
            <a:r>
              <a:rPr lang="en-US" altLang="en-US" sz="2000" smtClean="0">
                <a:cs typeface="Arial" charset="0"/>
              </a:rPr>
              <a:t> that modifies the value of the counter variable.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cs typeface="Arial" charset="0"/>
              </a:rPr>
              <a:t>Syntax: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0070C0"/>
                </a:solidFill>
                <a:cs typeface="Courier New" pitchFamily="49" charset="0"/>
              </a:rPr>
              <a:t>for</a:t>
            </a:r>
            <a:r>
              <a:rPr lang="en-US" altLang="en-US" sz="2000" b="1" smtClean="0">
                <a:solidFill>
                  <a:srgbClr val="A82800"/>
                </a:solidFill>
                <a:cs typeface="Courier New" pitchFamily="49" charset="0"/>
              </a:rPr>
              <a:t> </a:t>
            </a:r>
            <a:r>
              <a:rPr lang="en-US" altLang="en-US" sz="2000" b="1" smtClean="0">
                <a:cs typeface="Courier New" pitchFamily="49" charset="0"/>
              </a:rPr>
              <a:t>(initialization;loopContinuationCondition; increment)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smtClean="0">
                <a:cs typeface="Courier New" pitchFamily="49" charset="0"/>
              </a:rPr>
              <a:t>{</a:t>
            </a:r>
            <a:r>
              <a:rPr lang="en-US" altLang="en-US" sz="2000" b="1" smtClean="0">
                <a:solidFill>
                  <a:srgbClr val="A82800"/>
                </a:solidFill>
                <a:cs typeface="Courier New" pitchFamily="49" charset="0"/>
              </a:rPr>
              <a:t/>
            </a:r>
            <a:br>
              <a:rPr lang="en-US" altLang="en-US" sz="2000" b="1" smtClean="0">
                <a:solidFill>
                  <a:srgbClr val="A82800"/>
                </a:solidFill>
                <a:cs typeface="Courier New" pitchFamily="49" charset="0"/>
              </a:rPr>
            </a:br>
            <a:r>
              <a:rPr lang="en-US" altLang="en-US" sz="2000" b="1" smtClean="0">
                <a:solidFill>
                  <a:srgbClr val="DC0081"/>
                </a:solidFill>
                <a:cs typeface="Courier New" pitchFamily="49" charset="0"/>
              </a:rPr>
              <a:t>statement;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smtClean="0">
                <a:cs typeface="Courier New" pitchFamily="49" charset="0"/>
              </a:rPr>
              <a:t>}</a:t>
            </a:r>
          </a:p>
        </p:txBody>
      </p:sp>
      <p:pic>
        <p:nvPicPr>
          <p:cNvPr id="92169" name="Picture 9" descr="http://www.ntu.edu.sg/home/ehchua/programming/java/images/Construct_For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4686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19147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9638"/>
            <a:ext cx="8534400" cy="5216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SumAndAverage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600" b="1" dirty="0">
                <a:solidFill>
                  <a:srgbClr val="3F7F5F"/>
                </a:solidFill>
                <a:latin typeface="Consolas"/>
              </a:rPr>
              <a:t>// store the accumulated sum, </a:t>
            </a:r>
            <a:r>
              <a:rPr lang="en-US" sz="1600" b="1" dirty="0" err="1">
                <a:solidFill>
                  <a:srgbClr val="3F7F5F"/>
                </a:solidFill>
                <a:latin typeface="Consolas"/>
              </a:rPr>
              <a:t>init</a:t>
            </a:r>
            <a:r>
              <a:rPr lang="en-US" sz="1600" b="1" dirty="0">
                <a:solidFill>
                  <a:srgbClr val="3F7F5F"/>
                </a:solidFill>
                <a:latin typeface="Consolas"/>
              </a:rPr>
              <a:t> to 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average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onsolas"/>
              </a:rPr>
              <a:t>// average in double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lowerbound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sz="1600" b="1" dirty="0">
                <a:solidFill>
                  <a:srgbClr val="3F7F5F"/>
                </a:solidFill>
                <a:latin typeface="Consolas"/>
              </a:rPr>
              <a:t>// the lower bound to sum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upperbound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100; </a:t>
            </a:r>
            <a:r>
              <a:rPr lang="en-US" sz="1600" b="1" dirty="0">
                <a:solidFill>
                  <a:srgbClr val="3F7F5F"/>
                </a:solidFill>
                <a:latin typeface="Consolas"/>
              </a:rPr>
              <a:t>// the upper bound to sum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for Loop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lowerbound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upperbound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average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/ 100;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"The sum is: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"The Average is: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average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for </a:t>
            </a:r>
            <a:r>
              <a:rPr lang="en-US" sz="4000" b="1" dirty="0" smtClean="0"/>
              <a:t>Loop - </a:t>
            </a:r>
            <a:r>
              <a:rPr lang="en-US" sz="4000" dirty="0" smtClean="0"/>
              <a:t>Sample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7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4363316" cy="47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828800"/>
            <a:ext cx="3028950" cy="470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1430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Candara" panose="020E0502030303020204" pitchFamily="34" charset="0"/>
              </a:rPr>
              <a:t>Break</a:t>
            </a:r>
            <a:endParaRPr lang="en-US" sz="3200" b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219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Candara" panose="020E0502030303020204" pitchFamily="34" charset="0"/>
              </a:rPr>
              <a:t>Continue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Branching (1)</a:t>
            </a:r>
          </a:p>
        </p:txBody>
      </p:sp>
    </p:spTree>
    <p:extLst>
      <p:ext uri="{BB962C8B-B14F-4D97-AF65-F5344CB8AC3E}">
        <p14:creationId xmlns:p14="http://schemas.microsoft.com/office/powerpoint/2010/main" val="1775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348343" y="947070"/>
            <a:ext cx="8519885" cy="4974759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200" b="1" dirty="0" smtClean="0">
                <a:latin typeface="Arial" charset="0"/>
                <a:cs typeface="Arial" charset="0"/>
              </a:rPr>
              <a:t>Example: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ContinueDemo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args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 {</a:t>
            </a:r>
          </a:p>
          <a:p>
            <a:pPr lvl="3" algn="just">
              <a:spcBef>
                <a:spcPct val="0"/>
              </a:spcBef>
              <a:buFont typeface="Arial" charset="0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searchMe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800" dirty="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"peter piper picked a peck of pickled peppers"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dirty="0" err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max =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searchMe.length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dirty="0" err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numPs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nn-NO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nn-NO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</a:t>
            </a:r>
            <a:r>
              <a:rPr lang="nn-NO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nn-NO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i = 0; i &lt; max; i++) {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dirty="0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	// interested only in p's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	if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searchMe.charAt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 != </a:t>
            </a:r>
            <a:r>
              <a:rPr lang="en-US" altLang="en-US" sz="1800" b="1" dirty="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'p'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 {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dirty="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		continue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numPs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++;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3" algn="just">
              <a:spcBef>
                <a:spcPct val="0"/>
              </a:spcBef>
              <a:buFont typeface="Arial" charset="0"/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z="1800" i="1" dirty="0" err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z="1800" i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</a:t>
            </a:r>
            <a:r>
              <a:rPr lang="en-US" altLang="en-US" sz="1800" i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</a:t>
            </a:r>
            <a:r>
              <a:rPr lang="en-US" altLang="en-US" sz="1800" i="1" dirty="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"Found "</a:t>
            </a:r>
            <a:r>
              <a:rPr lang="en-US" altLang="en-US" sz="1800" i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</a:t>
            </a:r>
            <a:r>
              <a:rPr lang="en-US" altLang="en-US" sz="1800" i="1" dirty="0" err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numPs</a:t>
            </a:r>
            <a:r>
              <a:rPr lang="en-US" altLang="en-US" sz="1800" i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</a:t>
            </a:r>
            <a:r>
              <a:rPr lang="en-US" altLang="en-US" sz="1800" i="1" dirty="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 p's in the string."</a:t>
            </a:r>
            <a:r>
              <a:rPr lang="en-US" altLang="en-US" sz="1800" i="1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en-US" sz="2200" dirty="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Continue Sample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511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b="6312"/>
          <a:stretch/>
        </p:blipFill>
        <p:spPr bwMode="auto">
          <a:xfrm>
            <a:off x="1291771" y="1607458"/>
            <a:ext cx="6735816" cy="45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23772" y="114618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Candara" panose="020E0502030303020204" pitchFamily="34" charset="0"/>
              </a:rPr>
              <a:t>Return</a:t>
            </a:r>
            <a:endParaRPr lang="en-US" sz="3200" b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Branching (2)</a:t>
            </a:r>
          </a:p>
        </p:txBody>
      </p:sp>
    </p:spTree>
    <p:extLst>
      <p:ext uri="{BB962C8B-B14F-4D97-AF65-F5344CB8AC3E}">
        <p14:creationId xmlns:p14="http://schemas.microsoft.com/office/powerpoint/2010/main" val="29156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173186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426285"/>
            <a:ext cx="7772400" cy="1500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Session </a:t>
            </a:r>
            <a:r>
              <a:rPr lang="en-US" sz="2800" b="1" dirty="0"/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419948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Flow controls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629481"/>
            <a:ext cx="7772400" cy="1500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Session 1</a:t>
            </a:r>
            <a:endParaRPr 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collection </a:t>
            </a:r>
            <a:r>
              <a:rPr lang="en-US" sz="2400" dirty="0" smtClean="0"/>
              <a:t>- </a:t>
            </a:r>
            <a:r>
              <a:rPr lang="en-US" sz="2400" dirty="0"/>
              <a:t>sometimes called a container </a:t>
            </a:r>
            <a:r>
              <a:rPr lang="en-US" sz="2400" dirty="0" smtClean="0"/>
              <a:t>- </a:t>
            </a:r>
            <a:r>
              <a:rPr lang="en-US" sz="2400" dirty="0"/>
              <a:t>is simply an object that groups multiple elements into a single unit.</a:t>
            </a:r>
            <a:endParaRPr lang="en-US" sz="2400" dirty="0" smtClean="0"/>
          </a:p>
          <a:p>
            <a:pPr algn="just"/>
            <a:r>
              <a:rPr lang="en-US" sz="2400" dirty="0"/>
              <a:t>Collections are used to </a:t>
            </a:r>
            <a:r>
              <a:rPr lang="en-US" sz="2400" dirty="0">
                <a:solidFill>
                  <a:srgbClr val="C00000"/>
                </a:solidFill>
              </a:rPr>
              <a:t>store, retrieve, manipulate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communicate aggregate</a:t>
            </a:r>
            <a:r>
              <a:rPr lang="en-US" sz="2400" dirty="0"/>
              <a:t> data.</a:t>
            </a:r>
            <a:endParaRPr lang="en-US" dirty="0"/>
          </a:p>
          <a:p>
            <a:pPr algn="just"/>
            <a:r>
              <a:rPr lang="en-US" sz="2400" dirty="0"/>
              <a:t>Typically, they represent data items that form a natural group, such as a poker hand (a collection of cards), a mail folder (a collection of letters), or a telephone directory (a mapping of names to phone numbers)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Collections Overview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446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52400" y="1008744"/>
            <a:ext cx="8839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 </a:t>
            </a:r>
            <a:r>
              <a:rPr lang="en-US" sz="2400" i="1" dirty="0"/>
              <a:t>collections framework</a:t>
            </a:r>
            <a:r>
              <a:rPr lang="en-US" sz="2400" dirty="0"/>
              <a:t> is a unified architecture for representing and manipulating collections. All collections frameworks contain the following</a:t>
            </a:r>
            <a:r>
              <a:rPr lang="en-US" sz="2400" dirty="0" smtClean="0"/>
              <a:t>:</a:t>
            </a:r>
            <a:endParaRPr lang="en-US" altLang="en-US" sz="2000" dirty="0">
              <a:cs typeface="Arial" charset="0"/>
            </a:endParaRP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Interfaces: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These are abstract data types that represent collections. Interfaces allow collections to be manipulated independently of the details of their representation. In object-oriented languages, interfaces generally form a hierarchy.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Implementations: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These are the concrete implementations of the collection interfaces. In essence, they are reusable data structures.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Algorithms: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These are the methods that perform useful computations, such as searching and sorting, on objects that implement collection </a:t>
            </a:r>
            <a:r>
              <a:rPr lang="en-US" altLang="en-US" sz="2000" dirty="0" smtClean="0">
                <a:solidFill>
                  <a:srgbClr val="000000"/>
                </a:solidFill>
                <a:cs typeface="Arial" charset="0"/>
              </a:rPr>
              <a:t>interfaces.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Collections </a:t>
            </a:r>
            <a:r>
              <a:rPr lang="en-US" b="1" dirty="0" smtClean="0"/>
              <a:t>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78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Collection Hierarchy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335881"/>
            <a:ext cx="6953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46" y="137764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List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87846" cy="46085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973" y="1275556"/>
            <a:ext cx="42576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9759"/>
              </p:ext>
            </p:extLst>
          </p:nvPr>
        </p:nvGraphicFramePr>
        <p:xfrm>
          <a:off x="269507" y="2338940"/>
          <a:ext cx="8296977" cy="3031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1083">
                  <a:extLst>
                    <a:ext uri="{9D8B030D-6E8A-4147-A177-3AD203B41FA5}">
                      <a16:colId xmlns:a16="http://schemas.microsoft.com/office/drawing/2014/main" val="2294496115"/>
                    </a:ext>
                  </a:extLst>
                </a:gridCol>
                <a:gridCol w="5705894">
                  <a:extLst>
                    <a:ext uri="{9D8B030D-6E8A-4147-A177-3AD203B41FA5}">
                      <a16:colId xmlns:a16="http://schemas.microsoft.com/office/drawing/2014/main" val="1394640123"/>
                    </a:ext>
                  </a:extLst>
                </a:gridCol>
              </a:tblGrid>
              <a:tr h="251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 dirty="0">
                          <a:effectLst/>
                        </a:rPr>
                        <a:t>Interface/Class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0382124"/>
                  </a:ext>
                </a:extLst>
              </a:tr>
              <a:tr h="65947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Collection&lt;E&gt;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The root interface in the Collection hierarchy which the List&lt;E&gt; interface extends. There is no direct implementation of the Collection&lt;E&gt; interface within the JDK.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3038324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List&lt;E&gt;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Interface for ordered collections of elements.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6243510"/>
                  </a:ext>
                </a:extLst>
              </a:tr>
              <a:tr h="6416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ArrayList&lt;E&gt;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Random access, resizable-array implementation of the List&lt;E&gt; interface that implements all optional list operations and permits all elements, including null.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8421281"/>
                  </a:ext>
                </a:extLst>
              </a:tr>
              <a:tr h="3591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Vector&lt;E&gt;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Synchronized random access resizable-array implementation of the List&lt;E&gt; interface.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002053"/>
                  </a:ext>
                </a:extLst>
              </a:tr>
              <a:tr h="82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LinkedList</a:t>
                      </a:r>
                      <a:r>
                        <a:rPr lang="en-US" sz="1100" u="none" strike="noStrike" dirty="0">
                          <a:effectLst/>
                        </a:rPr>
                        <a:t>&lt;E&gt;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Sequential access linked implementation of the List&lt;E&gt; interface that implements all optional list operations, and permits all elements, including null. The class also implements the Queue&lt;E&gt; interface, providing first-in-first-out queue operations.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92271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List Interfaces &amp; 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507" y="1299411"/>
            <a:ext cx="816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table below gives a description of each interface and class within the above </a:t>
            </a:r>
            <a:r>
              <a:rPr lang="en-US" dirty="0" smtClean="0"/>
              <a:t>diagram: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/>
              <a:t>ArrayList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53891"/>
              </p:ext>
            </p:extLst>
          </p:nvPr>
        </p:nvGraphicFramePr>
        <p:xfrm>
          <a:off x="288758" y="1876928"/>
          <a:ext cx="8614610" cy="4220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9486">
                  <a:extLst>
                    <a:ext uri="{9D8B030D-6E8A-4147-A177-3AD203B41FA5}">
                      <a16:colId xmlns:a16="http://schemas.microsoft.com/office/drawing/2014/main" val="2836526164"/>
                    </a:ext>
                  </a:extLst>
                </a:gridCol>
                <a:gridCol w="5315124">
                  <a:extLst>
                    <a:ext uri="{9D8B030D-6E8A-4147-A177-3AD203B41FA5}">
                      <a16:colId xmlns:a16="http://schemas.microsoft.com/office/drawing/2014/main" val="3948258721"/>
                    </a:ext>
                  </a:extLst>
                </a:gridCol>
              </a:tblGrid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 dirty="0">
                          <a:effectLst/>
                        </a:rPr>
                        <a:t>Method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Description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 anchor="b"/>
                </a:tc>
                <a:extLst>
                  <a:ext uri="{0D108BD9-81ED-4DB2-BD59-A6C34878D82A}">
                    <a16:rowId xmlns:a16="http://schemas.microsoft.com/office/drawing/2014/main" val="3365146876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boolean add(E o)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Appends the specified element to the end of this </a:t>
                      </a:r>
                      <a:r>
                        <a:rPr lang="en-US" sz="1300" u="none" strike="noStrike" dirty="0" err="1">
                          <a:effectLst/>
                        </a:rPr>
                        <a:t>ArrayList</a:t>
                      </a:r>
                      <a:r>
                        <a:rPr lang="en-US" sz="1300" u="none" strike="noStrike" dirty="0">
                          <a:effectLst/>
                        </a:rPr>
                        <a:t>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754838644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void add(int index, E element)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Inserts the specified element at the specified position in this </a:t>
                      </a:r>
                      <a:r>
                        <a:rPr lang="en-US" sz="1300" u="none" strike="noStrike" dirty="0" err="1">
                          <a:effectLst/>
                        </a:rPr>
                        <a:t>ArrayList</a:t>
                      </a:r>
                      <a:r>
                        <a:rPr lang="en-US" sz="1300" u="none" strike="noStrike" dirty="0">
                          <a:effectLst/>
                        </a:rPr>
                        <a:t>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1816835596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public </a:t>
                      </a:r>
                      <a:r>
                        <a:rPr lang="en-US" sz="1300" u="none" strike="noStrike" dirty="0" err="1">
                          <a:effectLst/>
                        </a:rPr>
                        <a:t>boolean</a:t>
                      </a:r>
                      <a:r>
                        <a:rPr lang="en-US" sz="1300" u="none" strike="noStrike" dirty="0">
                          <a:effectLst/>
                        </a:rPr>
                        <a:t> remove(</a:t>
                      </a:r>
                      <a:r>
                        <a:rPr lang="en-US" sz="1300" u="none" strike="noStrike" dirty="0" err="1">
                          <a:effectLst/>
                        </a:rPr>
                        <a:t>int</a:t>
                      </a:r>
                      <a:r>
                        <a:rPr lang="en-US" sz="1300" u="none" strike="noStrike" dirty="0">
                          <a:effectLst/>
                        </a:rPr>
                        <a:t> index)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Removes the element at the specified index in this </a:t>
                      </a:r>
                      <a:r>
                        <a:rPr lang="en-US" sz="1300" u="none" strike="noStrike" dirty="0" err="1">
                          <a:effectLst/>
                        </a:rPr>
                        <a:t>ArrayList</a:t>
                      </a:r>
                      <a:r>
                        <a:rPr lang="en-US" sz="1300" u="none" strike="noStrike" dirty="0">
                          <a:effectLst/>
                        </a:rPr>
                        <a:t>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3913545827"/>
                  </a:ext>
                </a:extLst>
              </a:tr>
              <a:tr h="494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boolean addAll(Collection&lt;? extends E&gt; c)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Adds all of the elements in the specified collection to this </a:t>
                      </a:r>
                      <a:r>
                        <a:rPr lang="en-US" sz="1300" u="none" strike="noStrike" dirty="0" err="1">
                          <a:effectLst/>
                        </a:rPr>
                        <a:t>ArrayList</a:t>
                      </a:r>
                      <a:r>
                        <a:rPr lang="en-US" sz="1300" u="none" strike="noStrike" dirty="0">
                          <a:effectLst/>
                        </a:rPr>
                        <a:t>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3993093851"/>
                  </a:ext>
                </a:extLst>
              </a:tr>
              <a:tr h="494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boolean addAll(int index, Collection&lt;? extends E&gt; c)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Adds all of the elements in the specified collection to this </a:t>
                      </a:r>
                      <a:r>
                        <a:rPr lang="en-US" sz="1300" u="none" strike="noStrike" dirty="0" err="1">
                          <a:effectLst/>
                        </a:rPr>
                        <a:t>ArrayList</a:t>
                      </a:r>
                      <a:r>
                        <a:rPr lang="en-US" sz="1300" u="none" strike="noStrike" dirty="0">
                          <a:effectLst/>
                        </a:rPr>
                        <a:t>, starting at the specified index.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166851350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void clear()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Removes all of the elements from this ArrayList.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1403650327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boolean contains(Object o)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Returns true if this ArrayList contains the specified element.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1819838898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E get(int index)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Returns the element at the specified index in this ArrayList.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2892243141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boolean isEmpty()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Returns true if this ArrayList contains no elements.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1935602049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Iterator&lt;E&gt; iterator()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Returns an iterator over the elements in this ArrayList.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512015118"/>
                  </a:ext>
                </a:extLst>
              </a:tr>
              <a:tr h="494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boolean remove(Object o)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Removes a single instance of the specified element from this ArrayList if it is present.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3068166673"/>
                  </a:ext>
                </a:extLst>
              </a:tr>
              <a:tr h="494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public Object[] toArray()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Returns an array containing all of the elements in this </a:t>
                      </a:r>
                      <a:r>
                        <a:rPr lang="en-US" sz="1300" u="none" strike="noStrike" dirty="0" err="1">
                          <a:effectLst/>
                        </a:rPr>
                        <a:t>ArrayList</a:t>
                      </a:r>
                      <a:r>
                        <a:rPr lang="en-US" sz="1300" u="none" strike="noStrike" dirty="0">
                          <a:effectLst/>
                        </a:rPr>
                        <a:t> in the correct order.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32" marR="6132" marT="6132" marB="0"/>
                </a:tc>
                <a:extLst>
                  <a:ext uri="{0D108BD9-81ED-4DB2-BD59-A6C34878D82A}">
                    <a16:rowId xmlns:a16="http://schemas.microsoft.com/office/drawing/2014/main" val="1559994791"/>
                  </a:ext>
                </a:extLst>
              </a:tr>
            </a:tbl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1411" y="909638"/>
            <a:ext cx="8711957" cy="51876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table below shows the declarations of </a:t>
            </a:r>
            <a:r>
              <a:rPr lang="en-US" sz="2200" dirty="0" smtClean="0"/>
              <a:t>some methods </a:t>
            </a:r>
            <a:r>
              <a:rPr lang="en-US" sz="2200" dirty="0"/>
              <a:t>for the </a:t>
            </a:r>
            <a:r>
              <a:rPr lang="en-US" sz="2200" b="1" dirty="0" err="1">
                <a:solidFill>
                  <a:srgbClr val="C00000"/>
                </a:solidFill>
              </a:rPr>
              <a:t>ArrayList</a:t>
            </a:r>
            <a:r>
              <a:rPr lang="en-US" sz="2200" b="1" dirty="0">
                <a:solidFill>
                  <a:srgbClr val="C00000"/>
                </a:solidFill>
              </a:rPr>
              <a:t>&lt;E&gt;</a:t>
            </a:r>
            <a:r>
              <a:rPr lang="en-US" sz="2200" dirty="0"/>
              <a:t> </a:t>
            </a:r>
            <a:r>
              <a:rPr lang="en-US" sz="2200" dirty="0" smtClean="0"/>
              <a:t>class </a:t>
            </a:r>
            <a:r>
              <a:rPr lang="en-US" sz="2200" dirty="0"/>
              <a:t>implemented from the </a:t>
            </a:r>
            <a:r>
              <a:rPr lang="en-US" sz="2200" b="1" dirty="0">
                <a:solidFill>
                  <a:srgbClr val="C00000"/>
                </a:solidFill>
              </a:rPr>
              <a:t>List&lt;E&gt;</a:t>
            </a:r>
            <a:r>
              <a:rPr lang="en-US" sz="2200" dirty="0"/>
              <a:t> </a:t>
            </a:r>
            <a:r>
              <a:rPr lang="en-US" sz="2200" dirty="0" smtClean="0"/>
              <a:t>interface: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11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154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 err="1" smtClean="0"/>
              <a:t>ArrayList</a:t>
            </a:r>
            <a:r>
              <a:rPr lang="en-US" sz="2400" b="1" dirty="0"/>
              <a:t> </a:t>
            </a:r>
            <a:r>
              <a:rPr lang="en-US" sz="2400" dirty="0"/>
              <a:t>supports </a:t>
            </a:r>
            <a:r>
              <a:rPr lang="en-US" sz="2400" dirty="0">
                <a:solidFill>
                  <a:srgbClr val="DC0081"/>
                </a:solidFill>
              </a:rPr>
              <a:t>dynamic arrays </a:t>
            </a:r>
            <a:r>
              <a:rPr lang="en-US" sz="2400" dirty="0"/>
              <a:t>that can grow as </a:t>
            </a:r>
            <a:r>
              <a:rPr lang="en-US" sz="2400" dirty="0" smtClean="0"/>
              <a:t>needed.</a:t>
            </a:r>
          </a:p>
          <a:p>
            <a:pPr lvl="1" algn="just"/>
            <a:r>
              <a:rPr lang="en-US" sz="2000" dirty="0" smtClean="0"/>
              <a:t>Array </a:t>
            </a:r>
            <a:r>
              <a:rPr lang="en-US" sz="2000" dirty="0"/>
              <a:t>lists are created with an initial size.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When </a:t>
            </a:r>
            <a:r>
              <a:rPr lang="en-US" sz="2000" dirty="0"/>
              <a:t>this size is exceeded, the collection is automatically enlarged.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When </a:t>
            </a:r>
            <a:r>
              <a:rPr lang="en-US" sz="2000" dirty="0"/>
              <a:t>objects are removed, the array may be </a:t>
            </a:r>
            <a:r>
              <a:rPr lang="en-US" sz="2000" dirty="0" smtClean="0"/>
              <a:t>shrunk</a:t>
            </a:r>
            <a:endParaRPr lang="en-US" dirty="0"/>
          </a:p>
          <a:p>
            <a:r>
              <a:rPr lang="en-US" sz="2400" b="1" dirty="0"/>
              <a:t>Syntax: 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/>
              <a:t>List</a:t>
            </a:r>
            <a:r>
              <a:rPr lang="en-US" sz="2400" dirty="0" smtClean="0"/>
              <a:t>&lt;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&gt; </a:t>
            </a:r>
            <a:r>
              <a:rPr lang="en-US" sz="2400" dirty="0" err="1" smtClean="0"/>
              <a:t>arrName</a:t>
            </a:r>
            <a:r>
              <a:rPr lang="en-US" sz="2400" dirty="0" smtClean="0"/>
              <a:t> = </a:t>
            </a:r>
            <a:r>
              <a:rPr lang="en-US" sz="2400" dirty="0"/>
              <a:t>new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&lt;&gt;</a:t>
            </a:r>
            <a:r>
              <a:rPr lang="en-US" sz="2400" dirty="0" smtClean="0"/>
              <a:t>();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4" descr="C:\Users\thuanvd3\AppData\Local\Temp\SNAGHTML239d13e.PNG"/>
          <p:cNvPicPr>
            <a:picLocks noChangeAspect="1" noChangeArrowheads="1"/>
          </p:cNvPicPr>
          <p:nvPr/>
        </p:nvPicPr>
        <p:blipFill rotWithShape="1">
          <a:blip r:embed="rId2"/>
          <a:srcRect t="17771"/>
          <a:stretch/>
        </p:blipFill>
        <p:spPr bwMode="auto">
          <a:xfrm>
            <a:off x="1676400" y="3744688"/>
            <a:ext cx="5162550" cy="263596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/>
              <a:t>ArrayList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1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3" y="797883"/>
            <a:ext cx="8229600" cy="4525963"/>
          </a:xfrm>
        </p:spPr>
        <p:txBody>
          <a:bodyPr/>
          <a:lstStyle/>
          <a:p>
            <a:r>
              <a:rPr lang="en-US" sz="2400" dirty="0"/>
              <a:t>Can use </a:t>
            </a:r>
            <a:r>
              <a:rPr lang="en-US" sz="2400" dirty="0" err="1"/>
              <a:t>ArrayList</a:t>
            </a:r>
            <a:r>
              <a:rPr lang="en-US" sz="2400" dirty="0"/>
              <a:t> to store String, Number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223044" y="1353606"/>
            <a:ext cx="8866187" cy="5041899"/>
            <a:chOff x="228600" y="1435101"/>
            <a:chExt cx="8866187" cy="50418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435101"/>
              <a:ext cx="6489700" cy="5041899"/>
            </a:xfrm>
            <a:prstGeom prst="rect">
              <a:avLst/>
            </a:prstGeom>
          </p:spPr>
        </p:pic>
        <p:sp>
          <p:nvSpPr>
            <p:cNvPr id="12" name="Cloud 11"/>
            <p:cNvSpPr/>
            <p:nvPr/>
          </p:nvSpPr>
          <p:spPr>
            <a:xfrm>
              <a:off x="6511131" y="1625600"/>
              <a:ext cx="2528887" cy="4572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ndara" panose="020E0502030303020204" pitchFamily="34" charset="0"/>
                </a:rPr>
                <a:t>Instance of </a:t>
              </a:r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ArrayList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19200" y="2133600"/>
              <a:ext cx="4343400" cy="342900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2" idx="2"/>
            </p:cNvCxnSpPr>
            <p:nvPr/>
          </p:nvCxnSpPr>
          <p:spPr>
            <a:xfrm flipV="1">
              <a:off x="5562600" y="1854200"/>
              <a:ext cx="956375" cy="450850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206500" y="2514599"/>
              <a:ext cx="3365500" cy="812799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6353175" y="2251074"/>
              <a:ext cx="2741612" cy="3810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Add value into ArrayList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1" name="Straight Arrow Connector 20"/>
            <p:cNvCxnSpPr>
              <a:endCxn id="20" idx="2"/>
            </p:cNvCxnSpPr>
            <p:nvPr/>
          </p:nvCxnSpPr>
          <p:spPr>
            <a:xfrm flipV="1">
              <a:off x="4602257" y="2441574"/>
              <a:ext cx="1759422" cy="463552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5039518" y="3403599"/>
              <a:ext cx="1678782" cy="279401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8" name="Cloud 27"/>
            <p:cNvSpPr/>
            <p:nvPr/>
          </p:nvSpPr>
          <p:spPr>
            <a:xfrm>
              <a:off x="6193631" y="2881311"/>
              <a:ext cx="2846387" cy="4572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Get value from ArrayList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2" name="Straight Arrow Connector 31"/>
            <p:cNvCxnSpPr>
              <a:stCxn id="26" idx="3"/>
              <a:endCxn id="28" idx="1"/>
            </p:cNvCxnSpPr>
            <p:nvPr/>
          </p:nvCxnSpPr>
          <p:spPr>
            <a:xfrm flipV="1">
              <a:off x="6718300" y="3338024"/>
              <a:ext cx="898525" cy="205276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loud 35"/>
            <p:cNvSpPr/>
            <p:nvPr/>
          </p:nvSpPr>
          <p:spPr>
            <a:xfrm>
              <a:off x="6096000" y="3748088"/>
              <a:ext cx="2889250" cy="571499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Using for loop to lookup value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186656" y="3773486"/>
              <a:ext cx="4223544" cy="1027114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422900" y="4206876"/>
              <a:ext cx="770731" cy="114055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loud 39"/>
            <p:cNvSpPr/>
            <p:nvPr/>
          </p:nvSpPr>
          <p:spPr>
            <a:xfrm>
              <a:off x="5940425" y="4710112"/>
              <a:ext cx="2889250" cy="354012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Remove by Value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84672" y="4891086"/>
              <a:ext cx="2777728" cy="173038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42" name="Straight Arrow Connector 41"/>
            <p:cNvCxnSpPr>
              <a:endCxn id="40" idx="2"/>
            </p:cNvCxnSpPr>
            <p:nvPr/>
          </p:nvCxnSpPr>
          <p:spPr>
            <a:xfrm flipV="1">
              <a:off x="3939778" y="4887118"/>
              <a:ext cx="2009609" cy="100686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loud 43"/>
            <p:cNvSpPr/>
            <p:nvPr/>
          </p:nvSpPr>
          <p:spPr>
            <a:xfrm>
              <a:off x="5949387" y="5117979"/>
              <a:ext cx="2889250" cy="405725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Remove by Index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45" name="Straight Arrow Connector 44"/>
            <p:cNvCxnSpPr>
              <a:endCxn id="44" idx="2"/>
            </p:cNvCxnSpPr>
            <p:nvPr/>
          </p:nvCxnSpPr>
          <p:spPr>
            <a:xfrm>
              <a:off x="3962400" y="5135925"/>
              <a:ext cx="1995949" cy="184917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84672" y="5049406"/>
              <a:ext cx="2777728" cy="173038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184672" y="5215663"/>
              <a:ext cx="3006328" cy="173038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2" name="Cloud 51"/>
            <p:cNvSpPr/>
            <p:nvPr/>
          </p:nvSpPr>
          <p:spPr>
            <a:xfrm>
              <a:off x="5715000" y="5630310"/>
              <a:ext cx="3123637" cy="475215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Add value by Index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>
              <a:off x="4191000" y="5302182"/>
              <a:ext cx="1749425" cy="412818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/>
              <a:t>ArrayList</a:t>
            </a:r>
            <a:r>
              <a:rPr lang="en-US" sz="4000" b="1" dirty="0"/>
              <a:t> </a:t>
            </a:r>
            <a:r>
              <a:rPr lang="en-US" sz="4000" b="1" dirty="0" smtClean="0"/>
              <a:t>- </a:t>
            </a: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07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019628"/>
            <a:ext cx="8229600" cy="4525963"/>
          </a:xfrm>
        </p:spPr>
        <p:txBody>
          <a:bodyPr/>
          <a:lstStyle/>
          <a:p>
            <a:r>
              <a:rPr lang="en-US" dirty="0"/>
              <a:t>Can use </a:t>
            </a:r>
            <a:r>
              <a:rPr lang="en-US" dirty="0" err="1"/>
              <a:t>ArrayList</a:t>
            </a:r>
            <a:r>
              <a:rPr lang="en-US" dirty="0"/>
              <a:t> to store String,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 smtClean="0"/>
              <a:t>Result: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6" y="1640114"/>
            <a:ext cx="6207872" cy="229741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5545342" y="1578180"/>
            <a:ext cx="2444768" cy="48418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rgbClr val="0000FF"/>
                </a:solidFill>
                <a:latin typeface="Candara" panose="020E0502030303020204" pitchFamily="34" charset="0"/>
              </a:rPr>
              <a:t>Sort statement</a:t>
            </a:r>
            <a:endParaRPr lang="en-US" sz="140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80110" y="1825172"/>
            <a:ext cx="1295400" cy="0"/>
          </a:xfrm>
          <a:prstGeom prst="straightConnector1">
            <a:avLst/>
          </a:prstGeom>
          <a:ln w="25400">
            <a:solidFill>
              <a:srgbClr val="DC008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61107" y="1644928"/>
            <a:ext cx="2819003" cy="493639"/>
          </a:xfrm>
          <a:prstGeom prst="round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4575"/>
          <a:stretch/>
        </p:blipFill>
        <p:spPr>
          <a:xfrm>
            <a:off x="4241800" y="3891683"/>
            <a:ext cx="3171825" cy="279040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/>
              <a:t>ArrayList</a:t>
            </a:r>
            <a:r>
              <a:rPr lang="en-US" sz="4000" b="1" dirty="0"/>
              <a:t> </a:t>
            </a:r>
            <a:r>
              <a:rPr lang="en-US" sz="4000" b="1" dirty="0" smtClean="0"/>
              <a:t>- </a:t>
            </a: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44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43" y="859762"/>
            <a:ext cx="8229600" cy="4525963"/>
          </a:xfrm>
        </p:spPr>
        <p:txBody>
          <a:bodyPr/>
          <a:lstStyle/>
          <a:p>
            <a:r>
              <a:rPr lang="en-US" sz="2400" dirty="0"/>
              <a:t>Can use </a:t>
            </a:r>
            <a:r>
              <a:rPr lang="en-US" sz="2400" dirty="0" err="1"/>
              <a:t>ArrayList</a:t>
            </a:r>
            <a:r>
              <a:rPr lang="en-US" sz="2400" dirty="0"/>
              <a:t> to store Objects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4942" y="1425970"/>
            <a:ext cx="8945219" cy="4921513"/>
            <a:chOff x="198781" y="1512888"/>
            <a:chExt cx="8945219" cy="49215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81" y="1512888"/>
              <a:ext cx="7038975" cy="4495800"/>
            </a:xfrm>
            <a:prstGeom prst="rect">
              <a:avLst/>
            </a:prstGeom>
          </p:spPr>
        </p:pic>
        <p:sp>
          <p:nvSpPr>
            <p:cNvPr id="5" name="Cloud 4"/>
            <p:cNvSpPr/>
            <p:nvPr/>
          </p:nvSpPr>
          <p:spPr>
            <a:xfrm>
              <a:off x="6510291" y="1710788"/>
              <a:ext cx="2528887" cy="4572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ndara" panose="020E0502030303020204" pitchFamily="34" charset="0"/>
                </a:rPr>
                <a:t>Instance of </a:t>
              </a:r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ArrayList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6" name="Straight Arrow Connector 5"/>
            <p:cNvCxnSpPr>
              <a:endCxn id="11" idx="2"/>
            </p:cNvCxnSpPr>
            <p:nvPr/>
          </p:nvCxnSpPr>
          <p:spPr>
            <a:xfrm>
              <a:off x="5791200" y="3452262"/>
              <a:ext cx="673007" cy="24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371600" y="2474912"/>
              <a:ext cx="5486400" cy="342900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71600" y="2880518"/>
              <a:ext cx="4419600" cy="1158082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1" name="Cloud 10"/>
            <p:cNvSpPr/>
            <p:nvPr/>
          </p:nvSpPr>
          <p:spPr>
            <a:xfrm>
              <a:off x="6456363" y="3124736"/>
              <a:ext cx="2528887" cy="6551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Add Animal to ArrayList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71600" y="4168776"/>
              <a:ext cx="5638800" cy="1158082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6615113" y="5483764"/>
              <a:ext cx="2528887" cy="6551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Use for loop to get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6363" y="5318444"/>
              <a:ext cx="314497" cy="367745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loud 20"/>
            <p:cNvSpPr/>
            <p:nvPr/>
          </p:nvSpPr>
          <p:spPr>
            <a:xfrm>
              <a:off x="3927476" y="5779301"/>
              <a:ext cx="2528887" cy="655100"/>
            </a:xfrm>
            <a:prstGeom prst="cloud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rgbClr val="0000FF"/>
                  </a:solidFill>
                  <a:latin typeface="Candara" panose="020E0502030303020204" pitchFamily="34" charset="0"/>
                </a:rPr>
                <a:t>Remove by Index</a:t>
              </a:r>
              <a:endParaRPr lang="en-US" sz="140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1600" y="5387279"/>
              <a:ext cx="2555876" cy="342900"/>
            </a:xfrm>
            <a:prstGeom prst="round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smtClean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928977" y="5530341"/>
              <a:ext cx="314497" cy="367745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770860" y="2115583"/>
              <a:ext cx="216416" cy="359188"/>
            </a:xfrm>
            <a:prstGeom prst="straightConnector1">
              <a:avLst/>
            </a:prstGeom>
            <a:ln w="25400">
              <a:solidFill>
                <a:srgbClr val="DC008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/>
              <a:t>ArrayList</a:t>
            </a:r>
            <a:r>
              <a:rPr lang="en-US" sz="4000" b="1" dirty="0"/>
              <a:t> with Object</a:t>
            </a:r>
          </a:p>
        </p:txBody>
      </p:sp>
    </p:spTree>
    <p:extLst>
      <p:ext uri="{BB962C8B-B14F-4D97-AF65-F5344CB8AC3E}">
        <p14:creationId xmlns:p14="http://schemas.microsoft.com/office/powerpoint/2010/main" val="16195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320801"/>
            <a:ext cx="8229600" cy="4221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java.io.IOException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InputKeyBoard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Consolas"/>
              </a:rPr>
              <a:t>SuppressWarnings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"resource"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20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"Input a string: 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2000" dirty="0" err="1">
                <a:solidFill>
                  <a:srgbClr val="6A3E3E"/>
                </a:solidFill>
                <a:latin typeface="Consolas"/>
              </a:rPr>
              <a:t>scanner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20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String </a:t>
            </a:r>
            <a:r>
              <a:rPr lang="en-US" sz="2000" dirty="0" err="1">
                <a:solidFill>
                  <a:srgbClr val="6A3E3E"/>
                </a:solidFill>
                <a:latin typeface="Consolas"/>
              </a:rPr>
              <a:t>userInput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/>
              </a:rPr>
              <a:t>scanner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"String is : 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2000" b="1" i="1" dirty="0" err="1">
                <a:solidFill>
                  <a:srgbClr val="6A3E3E"/>
                </a:solidFill>
                <a:latin typeface="Consolas"/>
              </a:rPr>
              <a:t>userInput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Read character from keyboard</a:t>
            </a:r>
          </a:p>
        </p:txBody>
      </p:sp>
    </p:spTree>
    <p:extLst>
      <p:ext uri="{BB962C8B-B14F-4D97-AF65-F5344CB8AC3E}">
        <p14:creationId xmlns:p14="http://schemas.microsoft.com/office/powerpoint/2010/main" val="8941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ArrayList</a:t>
            </a:r>
            <a:r>
              <a:rPr lang="en-US" b="1" dirty="0" smtClean="0"/>
              <a:t> -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778"/>
            <a:ext cx="8229600" cy="5144386"/>
          </a:xfrm>
        </p:spPr>
        <p:txBody>
          <a:bodyPr/>
          <a:lstStyle/>
          <a:p>
            <a:r>
              <a:rPr lang="en-US" b="1" dirty="0" smtClean="0"/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Java program to create a new array list, add some colors (string) and print out the size of </a:t>
            </a:r>
            <a:r>
              <a:rPr lang="en-US" dirty="0" smtClean="0"/>
              <a:t>collection</a:t>
            </a:r>
            <a:r>
              <a:rPr lang="en-US" dirty="0"/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Iterate </a:t>
            </a:r>
            <a:r>
              <a:rPr lang="en-US" dirty="0"/>
              <a:t>through all elements in a array </a:t>
            </a:r>
            <a:r>
              <a:rPr lang="en-US" dirty="0" smtClean="0"/>
              <a:t>list?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an element "Orange" into the array list at the first </a:t>
            </a:r>
            <a:r>
              <a:rPr lang="en-US" dirty="0" smtClean="0"/>
              <a:t>position?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75484"/>
            <a:ext cx="15239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Set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08" y="1124744"/>
            <a:ext cx="3857625" cy="48577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Set </a:t>
            </a:r>
            <a:r>
              <a:rPr lang="en-US" b="1" dirty="0"/>
              <a:t>Interfaces &amp;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table below gives a description of each interface and class within the above </a:t>
            </a: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2" y="2935705"/>
            <a:ext cx="7998396" cy="28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0"/>
            <a:ext cx="8600173" cy="67376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HashSets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HashSet</a:t>
            </a:r>
            <a:r>
              <a:rPr lang="en-US" dirty="0"/>
              <a:t> is an unordered and unsorted implementation of the Set&lt;E&gt; interface, backed by a hash table using a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smtClean="0"/>
              <a:t>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type of set makes no guarantees over iteration order and in particular no guarantees that the iteration order will remain constant over time.</a:t>
            </a:r>
          </a:p>
        </p:txBody>
      </p:sp>
    </p:spTree>
    <p:extLst>
      <p:ext uri="{BB962C8B-B14F-4D97-AF65-F5344CB8AC3E}">
        <p14:creationId xmlns:p14="http://schemas.microsoft.com/office/powerpoint/2010/main" val="37822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HashSets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table below shows the declarations of all the methods for the </a:t>
            </a:r>
            <a:r>
              <a:rPr lang="en-US" dirty="0" err="1"/>
              <a:t>HashSet</a:t>
            </a:r>
            <a:r>
              <a:rPr lang="en-US" dirty="0"/>
              <a:t>&lt;E&gt; class implemented from the Set&lt;E&gt; interface</a:t>
            </a:r>
            <a:r>
              <a:rPr lang="en-US" dirty="0" smtClean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0" y="2446821"/>
            <a:ext cx="7466246" cy="38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0"/>
            <a:ext cx="8600173" cy="67376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HashSets</a:t>
            </a:r>
            <a:r>
              <a:rPr lang="en-US" b="1" dirty="0" smtClean="0"/>
              <a:t> - 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6" y="895149"/>
            <a:ext cx="875899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HashSetDemo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Set&lt;String&gt; </a:t>
            </a:r>
            <a:r>
              <a:rPr lang="en-US" sz="13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3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13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13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13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3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"hash set size = "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.size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lvl="2"/>
            <a:r>
              <a:rPr lang="en-US" sz="13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 enhanced for loop to iterate over the collection</a:t>
            </a:r>
          </a:p>
          <a:p>
            <a:pPr lvl="2"/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(String </a:t>
            </a:r>
            <a:r>
              <a:rPr lang="en-US" sz="1300" b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b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300" b="1" i="1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 element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sz="13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.contains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"hash set size = "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.size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lvl="2"/>
            <a:r>
              <a:rPr lang="en-US" sz="13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 enhanced for loop to iterate over the collection</a:t>
            </a:r>
          </a:p>
          <a:p>
            <a:pPr lvl="2"/>
            <a:r>
              <a:rPr lang="en-US" sz="13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(String </a:t>
            </a:r>
            <a:r>
              <a:rPr lang="en-US" sz="1300" b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b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300" b="1" i="1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 element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sz="13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Check for empty set, clear set and then check again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.isEmpty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lvl="2"/>
            <a:r>
              <a:rPr lang="en-US" sz="13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.clear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.isEmpty</a:t>
            </a:r>
            <a:r>
              <a:rPr lang="en-US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7" y="0"/>
            <a:ext cx="8334384" cy="6686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HashSets</a:t>
            </a:r>
            <a:r>
              <a:rPr lang="en-US" b="1" dirty="0" smtClean="0"/>
              <a:t> - Exercise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89786"/>
            <a:ext cx="8229600" cy="483637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Tạo</a:t>
            </a:r>
            <a:r>
              <a:rPr lang="en-US" dirty="0" smtClean="0"/>
              <a:t> package </a:t>
            </a:r>
            <a:r>
              <a:rPr lang="en-US" dirty="0" err="1" smtClean="0"/>
              <a:t>vn.com.fis.set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2 class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Class Post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postId</a:t>
            </a:r>
            <a:r>
              <a:rPr lang="en-US" dirty="0" smtClean="0"/>
              <a:t>, </a:t>
            </a:r>
            <a:r>
              <a:rPr lang="en-US" i="1" dirty="0" smtClean="0"/>
              <a:t>String title, String author.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Class Page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pageId</a:t>
            </a:r>
            <a:r>
              <a:rPr lang="en-US" dirty="0" smtClean="0"/>
              <a:t>, </a:t>
            </a:r>
            <a:r>
              <a:rPr lang="en-US" i="1" dirty="0" smtClean="0"/>
              <a:t>String description, List&lt;Post&gt; posts, Set&lt;String&gt; authors.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 smtClean="0"/>
              <a:t>Tạo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getters </a:t>
            </a:r>
            <a:r>
              <a:rPr lang="en-US" i="1" dirty="0" err="1" smtClean="0"/>
              <a:t>và</a:t>
            </a:r>
            <a:r>
              <a:rPr lang="en-US" i="1" dirty="0" smtClean="0"/>
              <a:t> setters </a:t>
            </a:r>
            <a:r>
              <a:rPr lang="en-US" i="1" dirty="0" err="1" smtClean="0"/>
              <a:t>cho</a:t>
            </a:r>
            <a:r>
              <a:rPr lang="en-US" i="1" dirty="0" smtClean="0"/>
              <a:t> 2 class </a:t>
            </a:r>
            <a:r>
              <a:rPr lang="en-US" i="1" dirty="0" err="1" smtClean="0"/>
              <a:t>trên</a:t>
            </a:r>
            <a:r>
              <a:rPr lang="en-US" i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err="1" smtClean="0"/>
              <a:t>Tạo</a:t>
            </a:r>
            <a:r>
              <a:rPr lang="en-US" i="1" dirty="0" smtClean="0"/>
              <a:t> package </a:t>
            </a:r>
            <a:r>
              <a:rPr lang="en-US" i="1" dirty="0" err="1" smtClean="0"/>
              <a:t>vn.com.fis.set.main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 </a:t>
            </a:r>
            <a:r>
              <a:rPr lang="en-US" i="1" dirty="0" err="1" smtClean="0"/>
              <a:t>tạo</a:t>
            </a:r>
            <a:r>
              <a:rPr lang="en-US" i="1" dirty="0" smtClean="0"/>
              <a:t> class </a:t>
            </a:r>
            <a:r>
              <a:rPr lang="en-US" i="1" dirty="0" err="1" smtClean="0"/>
              <a:t>MainProgram</a:t>
            </a:r>
            <a:r>
              <a:rPr lang="en-US" i="1" dirty="0" smtClean="0"/>
              <a:t> </a:t>
            </a: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chức</a:t>
            </a:r>
            <a:r>
              <a:rPr lang="en-US" i="1" dirty="0" smtClean="0"/>
              <a:t> </a:t>
            </a:r>
            <a:r>
              <a:rPr lang="en-US" i="1" dirty="0" err="1" smtClean="0"/>
              <a:t>năng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tin 1 Page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bàn</a:t>
            </a:r>
            <a:r>
              <a:rPr lang="en-US" i="1" dirty="0" smtClean="0"/>
              <a:t> </a:t>
            </a:r>
            <a:r>
              <a:rPr lang="en-US" i="1" dirty="0" err="1" smtClean="0"/>
              <a:t>phím</a:t>
            </a:r>
            <a:r>
              <a:rPr lang="en-US" i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tin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bài</a:t>
            </a:r>
            <a:r>
              <a:rPr lang="en-US" i="1" dirty="0" smtClean="0"/>
              <a:t> post </a:t>
            </a:r>
            <a:r>
              <a:rPr lang="en-US" i="1" dirty="0" err="1" smtClean="0"/>
              <a:t>cho</a:t>
            </a:r>
            <a:r>
              <a:rPr lang="en-US" i="1" dirty="0" smtClean="0"/>
              <a:t> 1 page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 smtClean="0"/>
              <a:t>trước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In </a:t>
            </a:r>
            <a:r>
              <a:rPr lang="en-US" i="1" dirty="0" err="1" smtClean="0"/>
              <a:t>ra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tin </a:t>
            </a:r>
            <a:r>
              <a:rPr lang="en-US" i="1" dirty="0" err="1" smtClean="0"/>
              <a:t>các</a:t>
            </a:r>
            <a:r>
              <a:rPr lang="en-US" i="1" dirty="0" smtClean="0"/>
              <a:t> authors </a:t>
            </a:r>
            <a:r>
              <a:rPr lang="en-US" i="1" dirty="0" err="1" smtClean="0"/>
              <a:t>của</a:t>
            </a:r>
            <a:r>
              <a:rPr lang="en-US" i="1" dirty="0" smtClean="0"/>
              <a:t> 1 page </a:t>
            </a:r>
            <a:r>
              <a:rPr lang="en-US" i="1" dirty="0" err="1" smtClean="0"/>
              <a:t>nhập</a:t>
            </a:r>
            <a:r>
              <a:rPr lang="en-US" i="1" dirty="0" smtClean="0"/>
              <a:t> id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bàn</a:t>
            </a:r>
            <a:r>
              <a:rPr lang="en-US" i="1" dirty="0" smtClean="0"/>
              <a:t> </a:t>
            </a:r>
            <a:r>
              <a:rPr lang="en-US" i="1" dirty="0" err="1" smtClean="0"/>
              <a:t>phím</a:t>
            </a:r>
            <a:r>
              <a:rPr lang="en-US" i="1" dirty="0" smtClean="0"/>
              <a:t>.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13" y="1222408"/>
            <a:ext cx="6377012" cy="45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Map </a:t>
            </a:r>
            <a:r>
              <a:rPr lang="en-US" b="1" dirty="0"/>
              <a:t>Interfaces &amp;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1411" y="798898"/>
            <a:ext cx="8495389" cy="5327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table below gives a description of each interface and class within the above </a:t>
            </a: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8" y="2147887"/>
            <a:ext cx="8419801" cy="30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HashMap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866274"/>
            <a:ext cx="8495389" cy="5259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HashMap</a:t>
            </a:r>
            <a:r>
              <a:rPr lang="en-US" dirty="0"/>
              <a:t> is an unordered and unsorted implementation of the Map&lt;K,V&gt; interface that allows null values and a null key.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type of map makes no guarantees over iteration order and in particular no guarantees that the iteration order will remain constant over time.</a:t>
            </a:r>
          </a:p>
        </p:txBody>
      </p:sp>
    </p:spTree>
    <p:extLst>
      <p:ext uri="{BB962C8B-B14F-4D97-AF65-F5344CB8AC3E}">
        <p14:creationId xmlns:p14="http://schemas.microsoft.com/office/powerpoint/2010/main" val="11451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program executes from </a:t>
            </a:r>
            <a:r>
              <a:rPr lang="en-US" sz="2400" b="1" dirty="0"/>
              <a:t>top to bottom </a:t>
            </a:r>
            <a:r>
              <a:rPr lang="en-US" sz="2400" dirty="0"/>
              <a:t>except when we use </a:t>
            </a:r>
            <a:r>
              <a:rPr lang="en-US" sz="2400" b="1" dirty="0"/>
              <a:t>control statements</a:t>
            </a:r>
            <a:r>
              <a:rPr lang="en-US" sz="2400" dirty="0"/>
              <a:t>, we can control the order of execution of the program, based on logic and </a:t>
            </a:r>
            <a:r>
              <a:rPr lang="en-US" sz="2400" dirty="0" smtClean="0"/>
              <a:t>values.</a:t>
            </a:r>
            <a:endParaRPr lang="en-US" sz="2400" dirty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Java, control statements can be divided into the </a:t>
            </a:r>
            <a:r>
              <a:rPr lang="en-US" sz="2400" dirty="0" smtClean="0"/>
              <a:t>following categories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Decision-making statements (Control Statements)</a:t>
            </a:r>
          </a:p>
          <a:p>
            <a:pPr lvl="1"/>
            <a:r>
              <a:rPr lang="en-US" dirty="0"/>
              <a:t>Loop Statements (Control Loop)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Branching statement (break, continue, return</a:t>
            </a:r>
            <a:r>
              <a:rPr lang="en-US" dirty="0" smtClean="0">
                <a:latin typeface="Candara" panose="020E0502030303020204" pitchFamily="34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32409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HashMap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866274"/>
            <a:ext cx="8495389" cy="5259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table below shows the declarations of all the methods for the </a:t>
            </a:r>
            <a:r>
              <a:rPr lang="en-US" sz="2200" dirty="0" err="1" smtClean="0"/>
              <a:t>HashMap</a:t>
            </a:r>
            <a:r>
              <a:rPr lang="en-US" sz="2200" dirty="0" smtClean="0"/>
              <a:t>&lt;K,V</a:t>
            </a:r>
            <a:r>
              <a:rPr lang="en-US" sz="2200" dirty="0"/>
              <a:t>&gt; class implemented from the Map&lt;K,V&gt; interface</a:t>
            </a:r>
            <a:r>
              <a:rPr lang="en-US" sz="2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2" y="1617044"/>
            <a:ext cx="8263288" cy="48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HashMap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847024"/>
            <a:ext cx="4486467" cy="4533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HashMapDemo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Map&lt;String, String&gt;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"goodbye"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"goodbye"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"no"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"goodbye"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"hash map size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"hash map contains: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"hash map size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1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57533" y="866274"/>
            <a:ext cx="4486467" cy="5582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"hash map contains: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Collection-views, results differ 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dependant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 upon Map implementation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Use Map static nested class Entry to get a reference and change all values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aaa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2" y="4350618"/>
            <a:ext cx="7560819" cy="20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Sorting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866274"/>
            <a:ext cx="8495389" cy="52598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Collections </a:t>
            </a:r>
            <a:r>
              <a:rPr lang="en-US" sz="3000" dirty="0"/>
              <a:t>using the Comparable and Comparator interfaces. 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The Comparable interface consists of the following </a:t>
            </a:r>
            <a:r>
              <a:rPr lang="en-US" sz="3000" dirty="0" smtClean="0"/>
              <a:t>method: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public interface Comparable&lt;T&gt; {</a:t>
            </a:r>
          </a:p>
          <a:p>
            <a:pPr marL="0" indent="0">
              <a:buNone/>
            </a:pPr>
            <a:r>
              <a:rPr lang="en-US" sz="3000" i="1" dirty="0"/>
              <a:t>    public </a:t>
            </a:r>
            <a:r>
              <a:rPr lang="en-US" sz="3000" i="1" dirty="0" err="1"/>
              <a:t>int</a:t>
            </a:r>
            <a:r>
              <a:rPr lang="en-US" sz="3000" i="1" dirty="0"/>
              <a:t> </a:t>
            </a:r>
            <a:r>
              <a:rPr lang="en-US" sz="3000" i="1" dirty="0" err="1"/>
              <a:t>compareTo</a:t>
            </a:r>
            <a:r>
              <a:rPr lang="en-US" sz="3000" i="1" dirty="0"/>
              <a:t>(T o);</a:t>
            </a:r>
          </a:p>
          <a:p>
            <a:pPr marL="0" indent="0">
              <a:buNone/>
            </a:pPr>
            <a:r>
              <a:rPr lang="en-US" sz="3000" i="1" dirty="0" smtClean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The </a:t>
            </a:r>
            <a:r>
              <a:rPr lang="en-US" sz="3000" dirty="0"/>
              <a:t>Comparator interface consists of a single </a:t>
            </a:r>
            <a:r>
              <a:rPr lang="en-US" sz="3000" dirty="0" smtClean="0"/>
              <a:t>method: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public interface Comparator&lt;T&gt; {</a:t>
            </a:r>
          </a:p>
          <a:p>
            <a:pPr marL="0" indent="0">
              <a:buNone/>
            </a:pPr>
            <a:r>
              <a:rPr lang="en-US" sz="3000" i="1" dirty="0"/>
              <a:t>    </a:t>
            </a:r>
            <a:r>
              <a:rPr lang="en-US" sz="3000" i="1" dirty="0" err="1"/>
              <a:t>int</a:t>
            </a:r>
            <a:r>
              <a:rPr lang="en-US" sz="3000" i="1" dirty="0"/>
              <a:t> compare(T o1, T o2);</a:t>
            </a:r>
          </a:p>
          <a:p>
            <a:pPr marL="0" indent="0">
              <a:buNone/>
            </a:pPr>
            <a:r>
              <a:rPr lang="en-US" sz="3000" i="1" dirty="0"/>
              <a:t>}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30218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Sorting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866274"/>
            <a:ext cx="8495389" cy="52598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A </a:t>
            </a:r>
            <a:r>
              <a:rPr lang="en-US" sz="3000" i="1" dirty="0"/>
              <a:t>List</a:t>
            </a:r>
            <a:r>
              <a:rPr lang="en-US" sz="3000" dirty="0"/>
              <a:t> </a:t>
            </a:r>
            <a:r>
              <a:rPr lang="en-US" sz="3000" i="1" dirty="0" err="1" smtClean="0"/>
              <a:t>list</a:t>
            </a:r>
            <a:r>
              <a:rPr lang="en-US" sz="3000" dirty="0" smtClean="0"/>
              <a:t> </a:t>
            </a:r>
            <a:r>
              <a:rPr lang="en-US" sz="3000" dirty="0"/>
              <a:t>may be sorted as </a:t>
            </a:r>
            <a:r>
              <a:rPr lang="en-US" sz="3000" dirty="0" smtClean="0"/>
              <a:t>follows: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 err="1" smtClean="0"/>
              <a:t>Collections.sort</a:t>
            </a:r>
            <a:r>
              <a:rPr lang="en-US" sz="3000" i="1" dirty="0" smtClean="0"/>
              <a:t>(list);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If </a:t>
            </a:r>
            <a:r>
              <a:rPr lang="en-US" sz="3000" dirty="0"/>
              <a:t>you try to sort a list, the elements of which do not implement Comparable, </a:t>
            </a:r>
            <a:r>
              <a:rPr lang="en-US" sz="3000" dirty="0" err="1"/>
              <a:t>Collections.sort</a:t>
            </a:r>
            <a:r>
              <a:rPr lang="en-US" sz="3000" dirty="0"/>
              <a:t>(list) will throw a </a:t>
            </a:r>
            <a:r>
              <a:rPr lang="en-US" sz="3000" dirty="0" err="1"/>
              <a:t>ClassCastException</a:t>
            </a:r>
            <a:r>
              <a:rPr lang="en-US" sz="3000" dirty="0"/>
              <a:t>. 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Similarly</a:t>
            </a:r>
            <a:r>
              <a:rPr lang="en-US" sz="3000" dirty="0"/>
              <a:t>, </a:t>
            </a:r>
            <a:r>
              <a:rPr lang="en-US" sz="3000" dirty="0" err="1"/>
              <a:t>Collections.sort</a:t>
            </a:r>
            <a:r>
              <a:rPr lang="en-US" sz="3000" dirty="0"/>
              <a:t>(list, comparator) will throw a </a:t>
            </a:r>
            <a:r>
              <a:rPr lang="en-US" sz="3000" dirty="0" err="1"/>
              <a:t>ClassCastException</a:t>
            </a:r>
            <a:r>
              <a:rPr lang="en-US" sz="3000" dirty="0"/>
              <a:t> if you try to sort a list whose elements cannot be compared to one another using the comparator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47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Sorting 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2" y="866274"/>
            <a:ext cx="3962400" cy="52598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Comparable&lt;Student&gt;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_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_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"{"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0480" y="877628"/>
            <a:ext cx="3727092" cy="5259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MySorting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HashSet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without sorting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Set&lt;Student&gt;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"BB"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"KhangPN"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"CC"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DungLA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"AA"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CuongNV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"AA"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AnhNV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"AA"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PhuongNV</a:t>
            </a:r>
            <a:r>
              <a:rPr lang="en-US" sz="11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Collections sorting custom comparators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st5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1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1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1563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173186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426285"/>
            <a:ext cx="7772400" cy="1500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Session </a:t>
            </a:r>
            <a:r>
              <a:rPr lang="en-US" sz="2800" b="1" dirty="0"/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Exception Overview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exception is an event, which occurs during the execution of a program, that disrupts the normal flow of the </a:t>
            </a:r>
            <a:r>
              <a:rPr lang="en-US" dirty="0" smtClean="0"/>
              <a:t>program's </a:t>
            </a:r>
            <a:r>
              <a:rPr lang="en-US" dirty="0"/>
              <a:t>instructions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an error occurs within a method, the method creates an object and hands it off to the runtime system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an exception object and handing it to the runtime system is called throwing an exception.</a:t>
            </a:r>
          </a:p>
        </p:txBody>
      </p:sp>
    </p:spTree>
    <p:extLst>
      <p:ext uri="{BB962C8B-B14F-4D97-AF65-F5344CB8AC3E}">
        <p14:creationId xmlns:p14="http://schemas.microsoft.com/office/powerpoint/2010/main" val="1160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Exception Overview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diagram below is a representation of the exception hierarchy and by no means a complete </a:t>
            </a:r>
            <a:r>
              <a:rPr lang="en-US" sz="2200" dirty="0" smtClean="0"/>
              <a:t>list, </a:t>
            </a:r>
            <a:r>
              <a:rPr lang="en-US" sz="2200" dirty="0"/>
              <a:t>but should help in </a:t>
            </a:r>
            <a:r>
              <a:rPr lang="en-US" sz="2200" dirty="0" err="1"/>
              <a:t>visualisation</a:t>
            </a:r>
            <a:r>
              <a:rPr lang="en-US" sz="2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" y="1772899"/>
            <a:ext cx="7196839" cy="45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Exception 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java.io.FileWriter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ExceptionDemo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List&lt;Integer&gt; </a:t>
            </a:r>
            <a:r>
              <a:rPr lang="en-US" sz="1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  <a:endParaRPr lang="en-US" sz="1000" dirty="0" smtClean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ExceptionDemo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800100" lvl="2" indent="0">
              <a:buNone/>
            </a:pPr>
            <a:r>
              <a:rPr lang="en-US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&lt;Integer&gt;(</a:t>
            </a:r>
            <a:r>
              <a:rPr lang="en-US" sz="1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nn-N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nn-NO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800100" lvl="2" indent="0">
              <a:buNone/>
            </a:pPr>
            <a:r>
              <a:rPr lang="en-US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</a:t>
            </a:r>
            <a:r>
              <a:rPr lang="en-US" sz="1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800100" lvl="2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000" dirty="0" smtClean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writeList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  // The </a:t>
            </a:r>
            <a:r>
              <a:rPr lang="en-US" sz="1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FileWriter</a:t>
            </a:r>
            <a:r>
              <a:rPr 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constructor throws </a:t>
            </a:r>
            <a:r>
              <a:rPr lang="en-US" sz="1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IOException</a:t>
            </a:r>
            <a:r>
              <a:rPr 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, which must be caught.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"OutFile.txt"</a:t>
            </a:r>
            <a:r>
              <a:rPr lang="en-US" sz="1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nn-NO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The get(</a:t>
            </a:r>
            <a:r>
              <a:rPr lang="en-US" sz="1000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sz="10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 method throws </a:t>
            </a:r>
            <a:r>
              <a:rPr lang="en-US" sz="1000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0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, which must be caught.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"Value at: "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= "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71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Exception Handler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try Block</a:t>
            </a:r>
          </a:p>
          <a:p>
            <a:pPr marL="400050" lvl="1" indent="0">
              <a:buNone/>
            </a:pPr>
            <a:r>
              <a:rPr lang="en-US" sz="1800" i="1" dirty="0" smtClean="0"/>
              <a:t>try </a:t>
            </a:r>
            <a:r>
              <a:rPr lang="en-US" sz="1800" i="1" dirty="0"/>
              <a:t>{</a:t>
            </a:r>
          </a:p>
          <a:p>
            <a:pPr marL="400050" lvl="1" indent="0">
              <a:buNone/>
            </a:pPr>
            <a:r>
              <a:rPr lang="en-US" sz="1800" i="1" dirty="0"/>
              <a:t>    code</a:t>
            </a:r>
          </a:p>
          <a:p>
            <a:pPr marL="400050" lvl="1" indent="0">
              <a:buNone/>
            </a:pPr>
            <a:r>
              <a:rPr lang="en-US" sz="1800" i="1" dirty="0"/>
              <a:t>}</a:t>
            </a:r>
          </a:p>
          <a:p>
            <a:pPr marL="400050" lvl="1" indent="0">
              <a:buNone/>
            </a:pPr>
            <a:r>
              <a:rPr lang="en-US" sz="1800" i="1" dirty="0"/>
              <a:t>catch and finally blocks</a:t>
            </a:r>
            <a:r>
              <a:rPr lang="en-US" sz="1800" i="1" dirty="0" smtClean="0"/>
              <a:t> </a:t>
            </a:r>
            <a:r>
              <a:rPr lang="en-US" sz="1800" i="1" dirty="0"/>
              <a:t>. . </a:t>
            </a:r>
            <a:r>
              <a:rPr lang="en-US" sz="1800" i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catch Blocks</a:t>
            </a:r>
          </a:p>
          <a:p>
            <a:pPr marL="400050" lvl="1" indent="0">
              <a:buNone/>
            </a:pPr>
            <a:r>
              <a:rPr lang="en-US" sz="1800" i="1" dirty="0"/>
              <a:t>try {</a:t>
            </a:r>
          </a:p>
          <a:p>
            <a:pPr marL="400050" lvl="1" indent="0">
              <a:buNone/>
            </a:pP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/>
              <a:t>} catch (</a:t>
            </a:r>
            <a:r>
              <a:rPr lang="en-US" sz="1800" i="1" dirty="0" err="1"/>
              <a:t>ExceptionType</a:t>
            </a:r>
            <a:r>
              <a:rPr lang="en-US" sz="1800" i="1" dirty="0"/>
              <a:t> name) {</a:t>
            </a:r>
          </a:p>
          <a:p>
            <a:pPr marL="400050" lvl="1" indent="0">
              <a:buNone/>
            </a:pP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/>
              <a:t>} catch (</a:t>
            </a:r>
            <a:r>
              <a:rPr lang="en-US" sz="1800" i="1" dirty="0" err="1"/>
              <a:t>ExceptionType</a:t>
            </a:r>
            <a:r>
              <a:rPr lang="en-US" sz="1800" i="1" dirty="0"/>
              <a:t> name) {</a:t>
            </a:r>
          </a:p>
          <a:p>
            <a:pPr marL="400050" lvl="1" indent="0">
              <a:buNone/>
            </a:pP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5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7000"/>
            <a:ext cx="8229600" cy="4525963"/>
          </a:xfrm>
        </p:spPr>
        <p:txBody>
          <a:bodyPr/>
          <a:lstStyle/>
          <a:p>
            <a:r>
              <a:rPr lang="en-US" b="1"/>
              <a:t>Statements</a:t>
            </a:r>
          </a:p>
          <a:p>
            <a:pPr lvl="1"/>
            <a:r>
              <a:rPr lang="en-US" dirty="0"/>
              <a:t>If… </a:t>
            </a:r>
            <a:r>
              <a:rPr lang="en-US" dirty="0" smtClean="0"/>
              <a:t>Else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Switch .. Case   </a:t>
            </a:r>
          </a:p>
        </p:txBody>
      </p:sp>
      <p:pic>
        <p:nvPicPr>
          <p:cNvPr id="1026" name="Picture 2" descr="http://aida.u-aizu.ac.jp/aida/images/tutorial/icon/pattern/if_else_do_constru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55700"/>
            <a:ext cx="18288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ida.u-aizu.ac.jp/aida/images/tutorial/icon/pattern/switch_case_4_horizont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771900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5036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Exception Handler Syntax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</a:t>
            </a:r>
            <a:r>
              <a:rPr lang="en-US" b="1" dirty="0" smtClean="0"/>
              <a:t>finally </a:t>
            </a:r>
            <a:r>
              <a:rPr lang="en-US" b="1" dirty="0"/>
              <a:t>Block</a:t>
            </a:r>
          </a:p>
          <a:p>
            <a:pPr marL="400050" lvl="1" indent="0">
              <a:buNone/>
            </a:pPr>
            <a:r>
              <a:rPr lang="en-US" sz="1800" i="1" dirty="0" smtClean="0"/>
              <a:t>try </a:t>
            </a:r>
            <a:r>
              <a:rPr lang="en-US" sz="1800" i="1" dirty="0"/>
              <a:t>{</a:t>
            </a:r>
          </a:p>
          <a:p>
            <a:pPr marL="400050" lvl="1" indent="0">
              <a:buNone/>
            </a:pPr>
            <a:r>
              <a:rPr lang="en-US" sz="1800" i="1" dirty="0"/>
              <a:t>    code</a:t>
            </a:r>
          </a:p>
          <a:p>
            <a:pPr marL="400050" lvl="1" indent="0">
              <a:buNone/>
            </a:pPr>
            <a:r>
              <a:rPr lang="en-US" sz="1800" i="1" dirty="0" smtClean="0"/>
              <a:t>} catch </a:t>
            </a:r>
            <a:r>
              <a:rPr lang="en-US" sz="1800" i="1" dirty="0"/>
              <a:t>(</a:t>
            </a:r>
            <a:r>
              <a:rPr lang="en-US" sz="1800" i="1" dirty="0" err="1"/>
              <a:t>ExceptionType</a:t>
            </a:r>
            <a:r>
              <a:rPr lang="en-US" sz="1800" i="1" dirty="0"/>
              <a:t> name) {</a:t>
            </a:r>
          </a:p>
          <a:p>
            <a:pPr marL="400050" lvl="1" indent="0">
              <a:buNone/>
            </a:pPr>
            <a:r>
              <a:rPr lang="en-US" sz="1800" i="1" dirty="0" smtClean="0"/>
              <a:t>…</a:t>
            </a: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/>
              <a:t>} </a:t>
            </a:r>
            <a:r>
              <a:rPr lang="en-US" sz="1800" i="1" dirty="0" smtClean="0"/>
              <a:t>finally </a:t>
            </a:r>
            <a:r>
              <a:rPr lang="en-US" sz="1800" i="1" dirty="0"/>
              <a:t>{</a:t>
            </a:r>
          </a:p>
          <a:p>
            <a:pPr marL="400050" lvl="1" indent="0">
              <a:buNone/>
            </a:pPr>
            <a:r>
              <a:rPr lang="en-US" sz="1800" i="1" dirty="0" smtClean="0"/>
              <a:t>    code</a:t>
            </a: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 smtClean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try-with-resources </a:t>
            </a:r>
            <a:r>
              <a:rPr lang="en-US" b="1" dirty="0" smtClean="0"/>
              <a:t>Statement</a:t>
            </a:r>
          </a:p>
          <a:p>
            <a:pPr marL="400050" lvl="1" indent="0">
              <a:buNone/>
            </a:pPr>
            <a:r>
              <a:rPr lang="en-US" sz="1600" i="1" dirty="0"/>
              <a:t>static String </a:t>
            </a:r>
            <a:r>
              <a:rPr lang="en-US" sz="1600" i="1" dirty="0" err="1"/>
              <a:t>readFirstLineFromFile</a:t>
            </a:r>
            <a:r>
              <a:rPr lang="en-US" sz="1600" i="1" dirty="0"/>
              <a:t>(String path) throws </a:t>
            </a:r>
            <a:r>
              <a:rPr lang="en-US" sz="1600" i="1" dirty="0" err="1"/>
              <a:t>IOException</a:t>
            </a:r>
            <a:r>
              <a:rPr lang="en-US" sz="1600" i="1" dirty="0"/>
              <a:t> {</a:t>
            </a:r>
          </a:p>
          <a:p>
            <a:pPr marL="400050" lvl="1" indent="0">
              <a:buNone/>
            </a:pPr>
            <a:r>
              <a:rPr lang="en-US" sz="1600" i="1" dirty="0"/>
              <a:t>    try (</a:t>
            </a:r>
            <a:r>
              <a:rPr lang="en-US" sz="1600" i="1" dirty="0" err="1"/>
              <a:t>BufferedReader</a:t>
            </a:r>
            <a:r>
              <a:rPr lang="en-US" sz="1600" i="1" dirty="0"/>
              <a:t> </a:t>
            </a:r>
            <a:r>
              <a:rPr lang="en-US" sz="1600" i="1" dirty="0" err="1"/>
              <a:t>br</a:t>
            </a:r>
            <a:r>
              <a:rPr lang="en-US" sz="1600" i="1" dirty="0"/>
              <a:t> =</a:t>
            </a:r>
          </a:p>
          <a:p>
            <a:pPr marL="400050" lvl="1" indent="0">
              <a:buNone/>
            </a:pPr>
            <a:r>
              <a:rPr lang="en-US" sz="1600" i="1" dirty="0"/>
              <a:t>                   new </a:t>
            </a:r>
            <a:r>
              <a:rPr lang="en-US" sz="1600" i="1" dirty="0" err="1"/>
              <a:t>BufferedReader</a:t>
            </a:r>
            <a:r>
              <a:rPr lang="en-US" sz="1600" i="1" dirty="0"/>
              <a:t>(new </a:t>
            </a:r>
            <a:r>
              <a:rPr lang="en-US" sz="1600" i="1" dirty="0" err="1"/>
              <a:t>FileReader</a:t>
            </a:r>
            <a:r>
              <a:rPr lang="en-US" sz="1600" i="1" dirty="0"/>
              <a:t>(path))) {</a:t>
            </a:r>
          </a:p>
          <a:p>
            <a:pPr marL="400050" lvl="1" indent="0">
              <a:buNone/>
            </a:pPr>
            <a:r>
              <a:rPr lang="en-US" sz="1600" i="1" dirty="0"/>
              <a:t>        return </a:t>
            </a:r>
            <a:r>
              <a:rPr lang="en-US" sz="1600" i="1" dirty="0" err="1"/>
              <a:t>br.readLine</a:t>
            </a:r>
            <a:r>
              <a:rPr lang="en-US" sz="1600" i="1" dirty="0"/>
              <a:t>();</a:t>
            </a:r>
          </a:p>
          <a:p>
            <a:pPr marL="400050" lvl="1" indent="0">
              <a:buNone/>
            </a:pPr>
            <a:r>
              <a:rPr lang="en-US" sz="1600" i="1" dirty="0"/>
              <a:t>    }</a:t>
            </a:r>
          </a:p>
          <a:p>
            <a:pPr marL="400050" lvl="1" indent="0">
              <a:buNone/>
            </a:pPr>
            <a:r>
              <a:rPr lang="en-US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173186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426285"/>
            <a:ext cx="7772400" cy="1500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Session </a:t>
            </a:r>
            <a:r>
              <a:rPr lang="en-US" sz="2800" b="1" dirty="0"/>
              <a:t>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Threads are sometimes called lightweight processes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Threads exist within a process — every process has at least one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Multithreaded execution is an essential feature of the Java platform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8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Thread States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make understanding easier we will use a </a:t>
            </a:r>
            <a:r>
              <a:rPr lang="en-US" dirty="0" smtClean="0"/>
              <a:t>slideshow </a:t>
            </a:r>
            <a:r>
              <a:rPr lang="en-US" dirty="0"/>
              <a:t>as we go through the life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thread.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5" y="1926256"/>
            <a:ext cx="7283857" cy="37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Thread </a:t>
            </a:r>
            <a:r>
              <a:rPr lang="en-US" b="1" dirty="0"/>
              <a:t>Methods </a:t>
            </a:r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table below shows the declarations of the methods of the Thread </a:t>
            </a:r>
            <a:r>
              <a:rPr lang="en-US" dirty="0" smtClean="0"/>
              <a:t>class: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1" y="1908509"/>
            <a:ext cx="7774155" cy="41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Thread 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ThreadDemo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ThreadDemo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Override run() method of Thread to execute a new thread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thread named: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starting</a:t>
            </a:r>
            <a:r>
              <a:rPr 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    			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thread named: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ending."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"Main user thread has started."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Create a new thread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ThreadDemo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ThreadDemo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"Thread1"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Power up the thread via the start() method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"Main user thread has ended."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83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Synchronization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Threads communicate primarily by sharing access to fields and the objects reference fields refer to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form of communication is extremely efficient, but makes two kinds of errors possible: </a:t>
            </a:r>
            <a:r>
              <a:rPr lang="en-US" i="1" dirty="0">
                <a:solidFill>
                  <a:srgbClr val="FF0000"/>
                </a:solidFill>
              </a:rPr>
              <a:t>thread interference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memory consistency errors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Describes </a:t>
            </a:r>
            <a:r>
              <a:rPr lang="en-US" dirty="0"/>
              <a:t>a simple idiom that can effectively prevent thread interference and memory consistency errors.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1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Synchronization 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Counter 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increment() {</a:t>
            </a:r>
          </a:p>
          <a:p>
            <a:pPr marL="800100" lvl="2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Thread.currentThread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Before adding "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1;</a:t>
            </a:r>
          </a:p>
          <a:p>
            <a:pPr marL="8001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After adding 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Thread </a:t>
            </a:r>
            <a:r>
              <a:rPr lang="en-US" sz="4000" b="1" dirty="0" smtClean="0"/>
              <a:t>Communication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600174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How </a:t>
            </a:r>
            <a:r>
              <a:rPr lang="en-US" dirty="0"/>
              <a:t>threads can communicate with each other when they are within a synchronized method or code </a:t>
            </a:r>
            <a:r>
              <a:rPr lang="en-US" dirty="0" smtClean="0"/>
              <a:t>block?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methods in question are wait(), notify() and </a:t>
            </a:r>
            <a:r>
              <a:rPr lang="en-US" dirty="0" err="1"/>
              <a:t>notifyAll</a:t>
            </a:r>
            <a:r>
              <a:rPr lang="en-US" dirty="0"/>
              <a:t>() and allow threads to communicate to other threads that they are entering a blocked state or leaving a blocked state so they can cease or resume execution respectively.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5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Thread </a:t>
            </a:r>
            <a:r>
              <a:rPr lang="en-US" sz="4000" b="1" dirty="0" smtClean="0"/>
              <a:t>Communication Example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4321745" cy="5336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TestBingo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Bingo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method1(</a:t>
            </a:r>
            <a:r>
              <a:rPr lang="en-US" sz="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isExecuting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isExecuting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"Bin"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notify(); </a:t>
            </a:r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Let method2() run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wait(); </a:t>
            </a:r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Wait for method2() to complete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notify();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method2(</a:t>
            </a:r>
            <a:r>
              <a:rPr lang="en-US" sz="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isExecuting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isExecuting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"Go"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notify(); </a:t>
            </a:r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Let method1() run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wait(); </a:t>
            </a:r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Wait for method1() to complete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9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notify();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9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9751" y="789271"/>
            <a:ext cx="4321745" cy="5336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Bingo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Bingo();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Create runnable thread using anonymous inner class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</a:p>
          <a:p>
            <a:pPr marL="0" indent="0">
              <a:buNone/>
            </a:pP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&lt;10; </a:t>
            </a:r>
            <a:r>
              <a:rPr lang="nn-NO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.method1(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.method1(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}).start();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Create runnable thread using anonymous inner class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</a:p>
          <a:p>
            <a:pPr marL="0" indent="0">
              <a:buNone/>
            </a:pP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&lt;10; </a:t>
            </a:r>
            <a:r>
              <a:rPr lang="nn-NO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.method2(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.method2(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}).start();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5875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3836120"/>
            <a:ext cx="8866187" cy="288535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300" dirty="0" smtClean="0"/>
              <a:t>Have </a:t>
            </a:r>
            <a:r>
              <a:rPr lang="en-US" sz="2300" dirty="0"/>
              <a:t>one or more </a:t>
            </a:r>
            <a:r>
              <a:rPr lang="en-US" sz="2300" b="1" dirty="0">
                <a:solidFill>
                  <a:srgbClr val="FF0000"/>
                </a:solidFill>
              </a:rPr>
              <a:t>conditions</a:t>
            </a:r>
            <a:r>
              <a:rPr lang="en-US" sz="2300" dirty="0"/>
              <a:t> to </a:t>
            </a:r>
            <a:r>
              <a:rPr lang="en-US" sz="2300" b="1" dirty="0">
                <a:solidFill>
                  <a:srgbClr val="FF0000"/>
                </a:solidFill>
              </a:rPr>
              <a:t>be </a:t>
            </a:r>
            <a:r>
              <a:rPr lang="en-US" sz="2300" b="1" dirty="0" smtClean="0">
                <a:solidFill>
                  <a:srgbClr val="FF0000"/>
                </a:solidFill>
              </a:rPr>
              <a:t>evaluated</a:t>
            </a:r>
            <a:r>
              <a:rPr lang="en-US" sz="2300" dirty="0" smtClean="0"/>
              <a:t>, </a:t>
            </a:r>
            <a:r>
              <a:rPr lang="en-US" sz="2300" dirty="0"/>
              <a:t>along with </a:t>
            </a:r>
            <a:r>
              <a:rPr lang="en-US" sz="2300" b="1" dirty="0" smtClean="0"/>
              <a:t>statements </a:t>
            </a:r>
            <a:r>
              <a:rPr lang="en-US" sz="2300" dirty="0"/>
              <a:t>that are to </a:t>
            </a:r>
            <a:r>
              <a:rPr lang="en-US" sz="2300" b="1" dirty="0"/>
              <a:t>be executed </a:t>
            </a:r>
            <a:r>
              <a:rPr lang="en-US" sz="2300" dirty="0"/>
              <a:t>if the condition is determined to be </a:t>
            </a:r>
            <a:r>
              <a:rPr lang="en-US" sz="2300" b="1" dirty="0"/>
              <a:t>true</a:t>
            </a:r>
            <a:r>
              <a:rPr lang="en-US" sz="2300" dirty="0" smtClean="0"/>
              <a:t>,</a:t>
            </a:r>
          </a:p>
          <a:p>
            <a:pPr algn="just">
              <a:spcBef>
                <a:spcPts val="600"/>
              </a:spcBef>
            </a:pPr>
            <a:r>
              <a:rPr lang="en-US" sz="2300" dirty="0" smtClean="0"/>
              <a:t>and </a:t>
            </a:r>
            <a:r>
              <a:rPr lang="en-US" sz="2300" dirty="0"/>
              <a:t>optionally, </a:t>
            </a:r>
            <a:r>
              <a:rPr lang="en-US" sz="2300" b="1" dirty="0"/>
              <a:t>other statements</a:t>
            </a:r>
            <a:r>
              <a:rPr lang="en-US" sz="2300" dirty="0"/>
              <a:t> to </a:t>
            </a:r>
            <a:r>
              <a:rPr lang="en-US" sz="2300" b="1" dirty="0"/>
              <a:t>be executed</a:t>
            </a:r>
            <a:r>
              <a:rPr lang="en-US" sz="2300" dirty="0"/>
              <a:t> if the condition is determined to be </a:t>
            </a:r>
            <a:r>
              <a:rPr lang="en-US" sz="2300" b="1" dirty="0"/>
              <a:t>false</a:t>
            </a:r>
            <a:r>
              <a:rPr lang="en-US" sz="2300" dirty="0"/>
              <a:t>.</a:t>
            </a:r>
          </a:p>
        </p:txBody>
      </p:sp>
      <p:pic>
        <p:nvPicPr>
          <p:cNvPr id="2050" name="Picture 2" descr="http://www3.ntu.edu.sg/home/ehchua/programming/java/images/Construct_IfTh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4" y="1004308"/>
            <a:ext cx="2562226" cy="22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909638"/>
            <a:ext cx="3095626" cy="22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If… Else</a:t>
            </a:r>
          </a:p>
        </p:txBody>
      </p:sp>
    </p:spTree>
    <p:extLst>
      <p:ext uri="{BB962C8B-B14F-4D97-AF65-F5344CB8AC3E}">
        <p14:creationId xmlns:p14="http://schemas.microsoft.com/office/powerpoint/2010/main" val="1135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6" y="14756"/>
            <a:ext cx="8600173" cy="65901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Thread Exercise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6" y="789272"/>
            <a:ext cx="8768616" cy="5336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&gt;=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/>
              <a:t>?</a:t>
            </a:r>
            <a:endParaRPr lang="en-US" dirty="0" smtClean="0"/>
          </a:p>
        </p:txBody>
      </p:sp>
      <p:pic>
        <p:nvPicPr>
          <p:cNvPr id="7" name="Picture 6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4" y="3613484"/>
            <a:ext cx="15239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86" y="1193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lvl="0">
              <a:buSzPct val="100000"/>
              <a:buBlip>
                <a:blip r:embed="rId2"/>
              </a:buBlip>
            </a:pPr>
            <a:r>
              <a:rPr lang="en-US" b="1" dirty="0">
                <a:latin typeface="Candara" panose="020E0502030303020204" pitchFamily="34" charset="0"/>
              </a:rPr>
              <a:t>Flow controls</a:t>
            </a:r>
          </a:p>
          <a:p>
            <a:pPr lvl="1"/>
            <a:r>
              <a:rPr lang="en-US" dirty="0"/>
              <a:t>Decision-making statements (Control Statements)</a:t>
            </a:r>
          </a:p>
          <a:p>
            <a:pPr lvl="1"/>
            <a:r>
              <a:rPr lang="en-US" dirty="0"/>
              <a:t>Loop Statements (Control Loop)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Branching statement (break, continue, return)</a:t>
            </a:r>
          </a:p>
          <a:p>
            <a:pPr lvl="0">
              <a:buSzPct val="100000"/>
              <a:buBlip>
                <a:blip r:embed="rId2"/>
              </a:buBlip>
            </a:pPr>
            <a:r>
              <a:rPr lang="en-US" b="1" dirty="0">
                <a:latin typeface="Candara" panose="020E0502030303020204" pitchFamily="34" charset="0"/>
              </a:rPr>
              <a:t>Collection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Sorting</a:t>
            </a:r>
            <a:endParaRPr lang="en-US" sz="3200" b="1" dirty="0">
              <a:latin typeface="Candara" panose="020E0502030303020204" pitchFamily="34" charset="0"/>
            </a:endParaRPr>
          </a:p>
          <a:p>
            <a:pPr lvl="0">
              <a:buSzPct val="100000"/>
              <a:buBlip>
                <a:blip r:embed="rId2"/>
              </a:buBlip>
            </a:pPr>
            <a:r>
              <a:rPr lang="en-US" b="1" dirty="0">
                <a:latin typeface="Candara" panose="020E0502030303020204" pitchFamily="34" charset="0"/>
              </a:rPr>
              <a:t>Exception</a:t>
            </a:r>
          </a:p>
          <a:p>
            <a:pPr lvl="1">
              <a:buSzPct val="100000"/>
            </a:pPr>
            <a:r>
              <a:rPr lang="en-US" dirty="0" err="1">
                <a:latin typeface="Candara" panose="020E0502030303020204" pitchFamily="34" charset="0"/>
              </a:rPr>
              <a:t>Throwable</a:t>
            </a:r>
            <a:endParaRPr lang="en-US" dirty="0">
              <a:latin typeface="Candara" panose="020E0502030303020204" pitchFamily="34" charset="0"/>
            </a:endParaRPr>
          </a:p>
          <a:p>
            <a:pPr lvl="1">
              <a:buSzPct val="100000"/>
            </a:pPr>
            <a:r>
              <a:rPr lang="en-US" dirty="0">
                <a:latin typeface="Candara" panose="020E0502030303020204" pitchFamily="34" charset="0"/>
              </a:rPr>
              <a:t>Checked Exception</a:t>
            </a:r>
          </a:p>
          <a:p>
            <a:pPr lvl="1">
              <a:buSzPct val="100000"/>
            </a:pPr>
            <a:r>
              <a:rPr lang="en-US" dirty="0">
                <a:latin typeface="Candara" panose="020E0502030303020204" pitchFamily="34" charset="0"/>
              </a:rPr>
              <a:t>Runtime Exception</a:t>
            </a:r>
          </a:p>
          <a:p>
            <a:pPr lvl="0">
              <a:buSzPct val="100000"/>
              <a:buBlip>
                <a:blip r:embed="rId2"/>
              </a:buBlip>
            </a:pPr>
            <a:r>
              <a:rPr lang="en-US" b="1" dirty="0">
                <a:latin typeface="Candara" panose="020E0502030303020204" pitchFamily="34" charset="0"/>
              </a:rPr>
              <a:t>Concurrency</a:t>
            </a:r>
          </a:p>
          <a:p>
            <a:pPr lvl="1">
              <a:buSzPct val="100000"/>
            </a:pPr>
            <a:r>
              <a:rPr lang="en-US" dirty="0">
                <a:latin typeface="Candara" panose="020E0502030303020204" pitchFamily="34" charset="0"/>
              </a:rPr>
              <a:t>Thread Basic</a:t>
            </a:r>
            <a:endParaRPr lang="en-US" dirty="0"/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188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0" y="2543628"/>
            <a:ext cx="64008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/>
                </a:solidFill>
              </a:rPr>
              <a:t>Q&amp;A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1143000"/>
            <a:ext cx="8866187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IfElseDemo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testScore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76;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testScore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&gt;= 90)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testScore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&gt;= 80)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testScore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&gt;= 70)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testScore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&gt;= 60)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"Grade: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grade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If… </a:t>
            </a:r>
            <a:r>
              <a:rPr lang="en-US" sz="4000" b="1" dirty="0" smtClean="0"/>
              <a:t>Else  -  </a:t>
            </a:r>
            <a:r>
              <a:rPr lang="en-US" sz="4000" dirty="0" smtClean="0"/>
              <a:t>Sample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033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Ex1: Write </a:t>
            </a:r>
            <a:r>
              <a:rPr lang="en-US" sz="2400" b="1" dirty="0"/>
              <a:t>a class</a:t>
            </a:r>
          </a:p>
          <a:p>
            <a:pPr lvl="1"/>
            <a:r>
              <a:rPr lang="en-US" sz="2000" dirty="0"/>
              <a:t>Input number form keyboard</a:t>
            </a:r>
          </a:p>
          <a:p>
            <a:pPr lvl="1"/>
            <a:r>
              <a:rPr lang="en-US" sz="2000" dirty="0"/>
              <a:t>Compare this number, if: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2000" dirty="0"/>
              <a:t>0 &lt;= number &lt; 5 -&gt; print “</a:t>
            </a:r>
            <a:r>
              <a:rPr lang="en-US" sz="2000" dirty="0" err="1"/>
              <a:t>Yeu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	   5 &lt;= number &lt; 7 -&gt; print “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Binh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	   7 &lt;= number &lt; 8 -&gt; print “</a:t>
            </a:r>
            <a:r>
              <a:rPr lang="en-US" sz="2000" dirty="0" err="1"/>
              <a:t>Kha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	   8 &lt;= number &lt; 9 -&gt; print “</a:t>
            </a:r>
            <a:r>
              <a:rPr lang="en-US" sz="2000" dirty="0" err="1"/>
              <a:t>Gioi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	   9 &lt;= number &lt;= 10 -&gt; print “</a:t>
            </a:r>
            <a:r>
              <a:rPr lang="en-US" sz="2000" dirty="0" err="1"/>
              <a:t>Xuat</a:t>
            </a:r>
            <a:r>
              <a:rPr lang="en-US" sz="2000" dirty="0"/>
              <a:t> Sac</a:t>
            </a:r>
            <a:r>
              <a:rPr lang="en-US" sz="2000" dirty="0" smtClean="0"/>
              <a:t>”</a:t>
            </a:r>
          </a:p>
          <a:p>
            <a:pPr algn="just"/>
            <a:r>
              <a:rPr lang="en-US" sz="2400" b="1" dirty="0"/>
              <a:t>Ex2: Write a Java program to determine whether an input number is an even number.</a:t>
            </a:r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40" y="1067770"/>
            <a:ext cx="559254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48" y="4887913"/>
            <a:ext cx="12827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If …Else </a:t>
            </a:r>
            <a:r>
              <a:rPr lang="en-US" sz="4000" b="1" dirty="0" smtClean="0"/>
              <a:t>- </a:t>
            </a:r>
            <a:r>
              <a:rPr lang="en-US" sz="4000" dirty="0" smtClean="0"/>
              <a:t>Exercise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91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1884</TotalTime>
  <Words>4726</Words>
  <Application>Microsoft Office PowerPoint</Application>
  <PresentationFormat>On-screen Show (4:3)</PresentationFormat>
  <Paragraphs>953</Paragraphs>
  <Slides>73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Candara</vt:lpstr>
      <vt:lpstr>Consolas</vt:lpstr>
      <vt:lpstr>Courier New</vt:lpstr>
      <vt:lpstr>Times New Roman</vt:lpstr>
      <vt:lpstr>Wingdings</vt:lpstr>
      <vt:lpstr>Presentation2</vt:lpstr>
      <vt:lpstr>JAVA CORE - PART2</vt:lpstr>
      <vt:lpstr>Lesson Agenda</vt:lpstr>
      <vt:lpstr>Flow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 - Exercise</vt:lpstr>
      <vt:lpstr>Set</vt:lpstr>
      <vt:lpstr>Set Interfaces &amp; Classes</vt:lpstr>
      <vt:lpstr>HashSets</vt:lpstr>
      <vt:lpstr>HashSets</vt:lpstr>
      <vt:lpstr>HashSets - Example</vt:lpstr>
      <vt:lpstr>HashSets - Exercise</vt:lpstr>
      <vt:lpstr>Map</vt:lpstr>
      <vt:lpstr>Map Interfaces &amp; Classes</vt:lpstr>
      <vt:lpstr>HashMap</vt:lpstr>
      <vt:lpstr>HashMap Overview</vt:lpstr>
      <vt:lpstr>HashMap Example</vt:lpstr>
      <vt:lpstr>Sorting</vt:lpstr>
      <vt:lpstr>Sorting</vt:lpstr>
      <vt:lpstr>Sorting Example</vt:lpstr>
      <vt:lpstr>Exception</vt:lpstr>
      <vt:lpstr>Exception Overview</vt:lpstr>
      <vt:lpstr>Exception Overview</vt:lpstr>
      <vt:lpstr>Exception Example</vt:lpstr>
      <vt:lpstr>Exception Handler Syntax</vt:lpstr>
      <vt:lpstr>Exception Handler Syntax</vt:lpstr>
      <vt:lpstr>concurrency</vt:lpstr>
      <vt:lpstr>Thread</vt:lpstr>
      <vt:lpstr>Thread States</vt:lpstr>
      <vt:lpstr>Thread Methods Overview</vt:lpstr>
      <vt:lpstr>Thread Example</vt:lpstr>
      <vt:lpstr>Synchronization</vt:lpstr>
      <vt:lpstr>Synchronization Example</vt:lpstr>
      <vt:lpstr>Thread Communication</vt:lpstr>
      <vt:lpstr>Thread Communication Example</vt:lpstr>
      <vt:lpstr>Thread Exercise</vt:lpstr>
      <vt:lpstr>PowerPoint Presentation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Pham Ngoc Khang (FHO.PID)</cp:lastModifiedBy>
  <cp:revision>86</cp:revision>
  <dcterms:created xsi:type="dcterms:W3CDTF">2015-11-04T03:38:58Z</dcterms:created>
  <dcterms:modified xsi:type="dcterms:W3CDTF">2019-05-02T04:28:38Z</dcterms:modified>
</cp:coreProperties>
</file>