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105675-C1C0-4B89-AB1C-146F4D20E85D}" v="11" dt="2021-09-29T20:36:18.417"/>
    <p1510:client id="{8FFAB272-E01C-48B3-ACFA-BD00EAF612D8}" v="41" dt="2021-09-30T19:13:12.076"/>
    <p1510:client id="{A1E45357-6166-498A-B55C-67DA4EC15B75}" v="538" dt="2021-09-29T20:08:36.859"/>
    <p1510:client id="{BE07E786-F499-46C0-B586-1CA4B6E08A26}" v="795" dt="2021-09-30T02:29:55.963"/>
    <p1510:client id="{C12F8051-1461-43F8-814C-5118D4E261FB}" v="34" dt="2021-09-25T22:06:27.4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3" d="100"/>
          <a:sy n="63" d="100"/>
        </p:scale>
        <p:origin x="78"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9/30/2021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571055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627633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9/30/2021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583036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9/30/2021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587540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9/30/2021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430282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055833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22614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734190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128310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9/30/2021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2960716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9/30/2021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837695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ED291B17-9318-49DB-B28B-6E5994AE9581}" type="datetime1">
              <a:rPr lang="en-US" smtClean="0"/>
              <a:t>9/30/2021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5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3A98EE3D-8CD1-4C3F-BD1C-C98C9596463C}" type="slidenum">
              <a:rPr lang="en-US" smtClean="0"/>
              <a:t>‹nº›</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1952480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06" r:id="rId6"/>
    <p:sldLayoutId id="2147483702" r:id="rId7"/>
    <p:sldLayoutId id="2147483703" r:id="rId8"/>
    <p:sldLayoutId id="2147483704" r:id="rId9"/>
    <p:sldLayoutId id="2147483705" r:id="rId10"/>
    <p:sldLayoutId id="2147483707"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bit.ly/3wNG3Rk" TargetMode="External"/><Relationship Id="rId2" Type="http://schemas.openxmlformats.org/officeDocument/2006/relationships/hyperlink" Target="http://brasildosparafusos.com.br/wp-content/uploads/2019/11/Lista_Brasil_produtos.pdf"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9"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480469" y="863695"/>
            <a:ext cx="3827534" cy="3779995"/>
          </a:xfrm>
        </p:spPr>
        <p:txBody>
          <a:bodyPr anchor="ctr">
            <a:normAutofit/>
          </a:bodyPr>
          <a:lstStyle/>
          <a:p>
            <a:r>
              <a:rPr lang="de-DE" dirty="0">
                <a:solidFill>
                  <a:schemeClr val="tx1"/>
                </a:solidFill>
                <a:latin typeface="Arial Black"/>
                <a:cs typeface="Calibri Light"/>
              </a:rPr>
              <a:t>A ARTE DA PROSPECÇÃO SEM LIMITES</a:t>
            </a:r>
          </a:p>
        </p:txBody>
      </p:sp>
      <p:sp>
        <p:nvSpPr>
          <p:cNvPr id="20"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1" name="Picture 3">
            <a:extLst>
              <a:ext uri="{FF2B5EF4-FFF2-40B4-BE49-F238E27FC236}">
                <a16:creationId xmlns:a16="http://schemas.microsoft.com/office/drawing/2014/main" id="{CBE1FC00-03FC-4054-99D8-E70AC112578D}"/>
              </a:ext>
            </a:extLst>
          </p:cNvPr>
          <p:cNvPicPr>
            <a:picLocks noChangeAspect="1"/>
          </p:cNvPicPr>
          <p:nvPr/>
        </p:nvPicPr>
        <p:blipFill rotWithShape="1">
          <a:blip r:embed="rId2"/>
          <a:srcRect l="19059" r="7682" b="-3"/>
          <a:stretch/>
        </p:blipFill>
        <p:spPr>
          <a:xfrm>
            <a:off x="4654295" y="10"/>
            <a:ext cx="7537705" cy="6857990"/>
          </a:xfrm>
          <a:prstGeom prst="rect">
            <a:avLst/>
          </a:prstGeom>
        </p:spPr>
      </p:pic>
    </p:spTree>
    <p:extLst>
      <p:ext uri="{BB962C8B-B14F-4D97-AF65-F5344CB8AC3E}">
        <p14:creationId xmlns:p14="http://schemas.microsoft.com/office/powerpoint/2010/main" val="22108665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F529A8-A648-4710-8A29-92A2B358E249}"/>
              </a:ext>
            </a:extLst>
          </p:cNvPr>
          <p:cNvSpPr>
            <a:spLocks noGrp="1"/>
          </p:cNvSpPr>
          <p:nvPr>
            <p:ph type="title"/>
          </p:nvPr>
        </p:nvSpPr>
        <p:spPr/>
        <p:txBody>
          <a:bodyPr>
            <a:normAutofit fontScale="90000"/>
          </a:bodyPr>
          <a:lstStyle/>
          <a:p>
            <a:r>
              <a:rPr lang="pt-BR" b="1" dirty="0"/>
              <a:t>Vantagens de se ter um catálogo de produtos sem o preço divulgado:</a:t>
            </a:r>
          </a:p>
        </p:txBody>
      </p:sp>
      <p:sp>
        <p:nvSpPr>
          <p:cNvPr id="3" name="Espaço Reservado para Conteúdo 2">
            <a:extLst>
              <a:ext uri="{FF2B5EF4-FFF2-40B4-BE49-F238E27FC236}">
                <a16:creationId xmlns:a16="http://schemas.microsoft.com/office/drawing/2014/main" id="{B483E498-0C8A-4347-B118-A7C1E6218575}"/>
              </a:ext>
            </a:extLst>
          </p:cNvPr>
          <p:cNvSpPr>
            <a:spLocks noGrp="1"/>
          </p:cNvSpPr>
          <p:nvPr>
            <p:ph idx="1"/>
          </p:nvPr>
        </p:nvSpPr>
        <p:spPr/>
        <p:txBody>
          <a:bodyPr>
            <a:normAutofit fontScale="92500" lnSpcReduction="10000"/>
          </a:bodyPr>
          <a:lstStyle/>
          <a:p>
            <a:pPr marL="305435" indent="-305435"/>
            <a:r>
              <a:rPr lang="pt-BR" dirty="0"/>
              <a:t>O fato de muitas empresas hoje em dia optarem por divulgar seu produto com um catálogo sem o preço especificado, se dá ao fato que assim gera a curiosidade do cliente em chamar o vendedor para negociar. </a:t>
            </a:r>
            <a:endParaRPr lang="pt-BR"/>
          </a:p>
          <a:p>
            <a:pPr marL="305435" indent="-305435"/>
            <a:r>
              <a:rPr lang="pt-BR" dirty="0"/>
              <a:t>Ter o catálogo sem uma lista de preço pode fazer com que você tenha ideias de divulgação, falar para o cliente que temos promoções mesmo não tendo, mais isso gera um gatilho de dúvida no cliente pois já que você não tem uma lista de preços para comparação, ele se obriga a passar uma lista para você fazer um orçamento e isso lhe trará mais chances de negociar com o cliente podendo chegar ao êxito de </a:t>
            </a:r>
            <a:r>
              <a:rPr lang="pt-BR"/>
              <a:t>uma possível venda e fidelização do mesmo.</a:t>
            </a:r>
          </a:p>
        </p:txBody>
      </p:sp>
    </p:spTree>
    <p:extLst>
      <p:ext uri="{BB962C8B-B14F-4D97-AF65-F5344CB8AC3E}">
        <p14:creationId xmlns:p14="http://schemas.microsoft.com/office/powerpoint/2010/main" val="269349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9">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1">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3">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5">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17">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ixaDeTexto 4">
            <a:extLst>
              <a:ext uri="{FF2B5EF4-FFF2-40B4-BE49-F238E27FC236}">
                <a16:creationId xmlns:a16="http://schemas.microsoft.com/office/drawing/2014/main" id="{C0731911-1A25-4852-BA25-C794BABD9960}"/>
              </a:ext>
            </a:extLst>
          </p:cNvPr>
          <p:cNvSpPr txBox="1"/>
          <p:nvPr/>
        </p:nvSpPr>
        <p:spPr>
          <a:xfrm>
            <a:off x="783771" y="1066800"/>
            <a:ext cx="5512100" cy="472440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r" defTabSz="457200">
              <a:spcBef>
                <a:spcPct val="0"/>
              </a:spcBef>
              <a:spcAft>
                <a:spcPts val="600"/>
              </a:spcAft>
            </a:pPr>
            <a:r>
              <a:rPr lang="en-US" sz="6600" b="0" kern="1200" cap="all">
                <a:solidFill>
                  <a:srgbClr val="FFFFFF">
                    <a:alpha val="90000"/>
                  </a:srgbClr>
                </a:solidFill>
                <a:latin typeface="+mj-lt"/>
                <a:ea typeface="+mj-ea"/>
                <a:cs typeface="+mj-cs"/>
              </a:rPr>
              <a:t>FIM</a:t>
            </a:r>
          </a:p>
        </p:txBody>
      </p:sp>
      <p:sp>
        <p:nvSpPr>
          <p:cNvPr id="29" name="Rectangle 19">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06499850"/>
      </p:ext>
    </p:extLst>
  </p:cSld>
  <p:clrMapOvr>
    <a:overrideClrMapping bg1="dk1" tx1="lt1" bg2="dk2" tx2="lt2" accent1="accent1" accent2="accent2" accent3="accent3" accent4="accent4" accent5="accent5" accent6="accent6" hlink="hlink" folHlink="folHlink"/>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23">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25">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27">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29">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62" name="Rectangle 31">
            <a:extLst>
              <a:ext uri="{FF2B5EF4-FFF2-40B4-BE49-F238E27FC236}">
                <a16:creationId xmlns:a16="http://schemas.microsoft.com/office/drawing/2014/main" id="{875485B9-8EE1-447A-9C08-F7D6B532A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D8DEC8F-3EB6-47A3-BD87-B1DC334222DA}"/>
              </a:ext>
            </a:extLst>
          </p:cNvPr>
          <p:cNvPicPr>
            <a:picLocks noChangeAspect="1"/>
          </p:cNvPicPr>
          <p:nvPr/>
        </p:nvPicPr>
        <p:blipFill rotWithShape="1">
          <a:blip r:embed="rId2"/>
          <a:srcRect t="19717" r="9091" b="3096"/>
          <a:stretch/>
        </p:blipFill>
        <p:spPr>
          <a:xfrm>
            <a:off x="20" y="10"/>
            <a:ext cx="12191980" cy="6857988"/>
          </a:xfrm>
          <a:prstGeom prst="rect">
            <a:avLst/>
          </a:prstGeom>
        </p:spPr>
      </p:pic>
      <p:sp>
        <p:nvSpPr>
          <p:cNvPr id="63" name="Rectangle 33">
            <a:extLst>
              <a:ext uri="{FF2B5EF4-FFF2-40B4-BE49-F238E27FC236}">
                <a16:creationId xmlns:a16="http://schemas.microsoft.com/office/drawing/2014/main" id="{B963707F-B98C-4143-AFCF-D6B56C975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35">
            <a:extLst>
              <a:ext uri="{FF2B5EF4-FFF2-40B4-BE49-F238E27FC236}">
                <a16:creationId xmlns:a16="http://schemas.microsoft.com/office/drawing/2014/main" id="{88D2DFBB-460D-4ECB-BD76-509C99DAD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1197"/>
            <a:ext cx="5009388" cy="57893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4D47475E-1402-4BEC-863F-8E0E9F77D171}"/>
              </a:ext>
            </a:extLst>
          </p:cNvPr>
          <p:cNvSpPr>
            <a:spLocks noGrp="1"/>
          </p:cNvSpPr>
          <p:nvPr>
            <p:ph type="title"/>
          </p:nvPr>
        </p:nvSpPr>
        <p:spPr>
          <a:xfrm>
            <a:off x="837126" y="959150"/>
            <a:ext cx="4320227" cy="3890361"/>
          </a:xfrm>
        </p:spPr>
        <p:txBody>
          <a:bodyPr vert="horz" lIns="91440" tIns="45720" rIns="91440" bIns="45720" rtlCol="0" anchor="b">
            <a:normAutofit/>
          </a:bodyPr>
          <a:lstStyle/>
          <a:p>
            <a:r>
              <a:rPr lang="en-US" sz="2200" dirty="0">
                <a:solidFill>
                  <a:srgbClr val="FFFFFF"/>
                </a:solidFill>
                <a:latin typeface="Arial Black"/>
              </a:rPr>
              <a:t>O QUE É PROSPECÇÃO?</a:t>
            </a:r>
            <a:br>
              <a:rPr lang="en-US" sz="2200" dirty="0">
                <a:latin typeface="Arial Black"/>
              </a:rPr>
            </a:br>
            <a:br>
              <a:rPr lang="en-US" sz="2200" dirty="0">
                <a:latin typeface="Arial Black"/>
              </a:rPr>
            </a:br>
            <a:r>
              <a:rPr lang="en-US" sz="2200" dirty="0">
                <a:solidFill>
                  <a:srgbClr val="FFFFFF"/>
                </a:solidFill>
                <a:latin typeface="Arial Black"/>
              </a:rPr>
              <a:t>A </a:t>
            </a:r>
            <a:r>
              <a:rPr lang="en-US" sz="2200" dirty="0" err="1">
                <a:solidFill>
                  <a:srgbClr val="FFFFFF"/>
                </a:solidFill>
                <a:latin typeface="Arial Black"/>
              </a:rPr>
              <a:t>pROSPECÇÃO</a:t>
            </a:r>
            <a:r>
              <a:rPr lang="en-US" sz="2200" dirty="0">
                <a:solidFill>
                  <a:srgbClr val="FFFFFF"/>
                </a:solidFill>
                <a:latin typeface="Arial Black"/>
              </a:rPr>
              <a:t> NADA MAIS É DO QUE UMA FORMA PARA SUA EMPRESA ALCANÇAR MAIS CLIENTES EM POTENCIAL PARA GERAR LUCRO.</a:t>
            </a:r>
          </a:p>
        </p:txBody>
      </p:sp>
    </p:spTree>
    <p:extLst>
      <p:ext uri="{BB962C8B-B14F-4D97-AF65-F5344CB8AC3E}">
        <p14:creationId xmlns:p14="http://schemas.microsoft.com/office/powerpoint/2010/main" val="22645847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8E5B6689-A80C-400C-AD29-169325DCC643}"/>
              </a:ext>
            </a:extLst>
          </p:cNvPr>
          <p:cNvSpPr>
            <a:spLocks noGrp="1"/>
          </p:cNvSpPr>
          <p:nvPr>
            <p:ph type="title"/>
          </p:nvPr>
        </p:nvSpPr>
        <p:spPr>
          <a:xfrm>
            <a:off x="771148" y="1037967"/>
            <a:ext cx="3054091" cy="4709131"/>
          </a:xfrm>
        </p:spPr>
        <p:txBody>
          <a:bodyPr anchor="ctr">
            <a:normAutofit/>
          </a:bodyPr>
          <a:lstStyle/>
          <a:p>
            <a:r>
              <a:rPr lang="pt-BR" b="1">
                <a:solidFill>
                  <a:srgbClr val="FFFEFF"/>
                </a:solidFill>
                <a:latin typeface="Arial Black"/>
              </a:rPr>
              <a:t>E COMO EU POSSO Fazer uma prospecção?</a:t>
            </a:r>
          </a:p>
        </p:txBody>
      </p:sp>
      <p:sp>
        <p:nvSpPr>
          <p:cNvPr id="3" name="Espaço Reservado para Conteúdo 2">
            <a:extLst>
              <a:ext uri="{FF2B5EF4-FFF2-40B4-BE49-F238E27FC236}">
                <a16:creationId xmlns:a16="http://schemas.microsoft.com/office/drawing/2014/main" id="{88141C66-1150-4419-B1E6-66D377619BF9}"/>
              </a:ext>
            </a:extLst>
          </p:cNvPr>
          <p:cNvSpPr>
            <a:spLocks noGrp="1"/>
          </p:cNvSpPr>
          <p:nvPr>
            <p:ph idx="1"/>
          </p:nvPr>
        </p:nvSpPr>
        <p:spPr>
          <a:xfrm>
            <a:off x="4534935" y="1037968"/>
            <a:ext cx="6725899" cy="4820832"/>
          </a:xfrm>
        </p:spPr>
        <p:txBody>
          <a:bodyPr>
            <a:normAutofit/>
          </a:bodyPr>
          <a:lstStyle/>
          <a:p>
            <a:pPr marL="305435" indent="-305435"/>
            <a:r>
              <a:rPr lang="pt-BR" dirty="0"/>
              <a:t>Existem diversas formas de prospectar com clientes, vou separar alguns tópicos em base das estratégias que eu utilizo para obter um alcance de vendas e orçamentos mais assertivos do que é comum nos Consultores SDR do mercado e o melhor, com apenas </a:t>
            </a:r>
            <a:r>
              <a:rPr lang="pt-BR" b="1" dirty="0"/>
              <a:t>2 CONTATOS e 5 ESTRATÉGIAS!!</a:t>
            </a:r>
          </a:p>
          <a:p>
            <a:pPr marL="305435" indent="-305435"/>
            <a:r>
              <a:rPr lang="pt-BR" dirty="0"/>
              <a:t>Você tem a internet como um meio com mais expansões para busca e contato, porém a ligação telefônica ainda sim é muito importante para manter um contato "presencial" com o comprador da empresa no qual você está conversando.</a:t>
            </a:r>
          </a:p>
        </p:txBody>
      </p:sp>
    </p:spTree>
    <p:extLst>
      <p:ext uri="{BB962C8B-B14F-4D97-AF65-F5344CB8AC3E}">
        <p14:creationId xmlns:p14="http://schemas.microsoft.com/office/powerpoint/2010/main" val="118767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D65DC1-B21E-4B79-A04A-7A4DAC1ACD28}"/>
              </a:ext>
            </a:extLst>
          </p:cNvPr>
          <p:cNvSpPr>
            <a:spLocks noGrp="1"/>
          </p:cNvSpPr>
          <p:nvPr>
            <p:ph type="title"/>
          </p:nvPr>
        </p:nvSpPr>
        <p:spPr>
          <a:xfrm>
            <a:off x="767857" y="933450"/>
            <a:ext cx="3031852" cy="2081852"/>
          </a:xfrm>
        </p:spPr>
        <p:txBody>
          <a:bodyPr anchor="ctr">
            <a:normAutofit/>
          </a:bodyPr>
          <a:lstStyle/>
          <a:p>
            <a:r>
              <a:rPr lang="pt-BR" b="1" dirty="0">
                <a:latin typeface="Arial Black"/>
              </a:rPr>
              <a:t>5 Estratégias</a:t>
            </a:r>
            <a:r>
              <a:rPr lang="pt-BR" b="1" dirty="0">
                <a:solidFill>
                  <a:srgbClr val="FFFFFF"/>
                </a:solidFill>
                <a:latin typeface="Arial Black"/>
              </a:rPr>
              <a:t> de vendas por meio da prospecção VIA TELEFONE:</a:t>
            </a:r>
          </a:p>
        </p:txBody>
      </p:sp>
      <p:sp>
        <p:nvSpPr>
          <p:cNvPr id="3" name="Espaço Reservado para Conteúdo 2">
            <a:extLst>
              <a:ext uri="{FF2B5EF4-FFF2-40B4-BE49-F238E27FC236}">
                <a16:creationId xmlns:a16="http://schemas.microsoft.com/office/drawing/2014/main" id="{BD21E6BB-2AD3-4FD7-B6B2-4FFD2E3A2995}"/>
              </a:ext>
            </a:extLst>
          </p:cNvPr>
          <p:cNvSpPr>
            <a:spLocks noGrp="1"/>
          </p:cNvSpPr>
          <p:nvPr>
            <p:ph idx="1"/>
          </p:nvPr>
        </p:nvSpPr>
        <p:spPr>
          <a:xfrm>
            <a:off x="4584627" y="762886"/>
            <a:ext cx="6967292" cy="5765272"/>
          </a:xfrm>
        </p:spPr>
        <p:txBody>
          <a:bodyPr anchor="ctr">
            <a:normAutofit fontScale="85000" lnSpcReduction="10000"/>
          </a:bodyPr>
          <a:lstStyle/>
          <a:p>
            <a:pPr marL="0" indent="0">
              <a:buNone/>
            </a:pPr>
            <a:r>
              <a:rPr lang="pt-BR" dirty="0"/>
              <a:t>Primeiramente antes de começar a prospectar com um cliente no telefone, você precisaria criar:</a:t>
            </a:r>
          </a:p>
          <a:p>
            <a:pPr marL="0" indent="0">
              <a:buNone/>
            </a:pPr>
            <a:r>
              <a:rPr lang="pt-BR" dirty="0"/>
              <a:t>1 – Roteiro para prospecção com o cliente via telefone.</a:t>
            </a:r>
          </a:p>
          <a:p>
            <a:pPr marL="0" indent="0">
              <a:buNone/>
            </a:pPr>
            <a:r>
              <a:rPr lang="pt-BR" dirty="0"/>
              <a:t>2 – um autocontrole emocional para não travar e sim passar confiança ao comprador que está te ouvindo do outro lado da linha</a:t>
            </a:r>
          </a:p>
          <a:p>
            <a:pPr marL="0" indent="0">
              <a:buNone/>
            </a:pPr>
            <a:r>
              <a:rPr lang="pt-BR" dirty="0"/>
              <a:t>3- Não ocupar muito o tempo das pessoas em que você está prospectando, o roteiro deve conter no máximo 1 minuto e a conversa com o comprador não deve durar mais que 2 minutos, a não ser que ele te faça perguntas.</a:t>
            </a:r>
          </a:p>
          <a:p>
            <a:pPr marL="0" indent="0">
              <a:buNone/>
            </a:pPr>
            <a:endParaRPr lang="pt-BR" dirty="0"/>
          </a:p>
          <a:p>
            <a:pPr marL="0" indent="0">
              <a:buNone/>
            </a:pPr>
            <a:r>
              <a:rPr lang="pt-BR" dirty="0"/>
              <a:t>4 – A sua missão principal do seu contato telefônico com o comprador além de apresentar a sua empresa e o produto com qual você trabalha é, conseguir o e-mail ou outro meio de comunicação que ele mais utiliza para que você possa apresentar ainda mais a sua proposta .</a:t>
            </a:r>
          </a:p>
          <a:p>
            <a:pPr marL="0" indent="0">
              <a:buNone/>
            </a:pPr>
            <a:r>
              <a:rPr lang="pt-BR" dirty="0"/>
              <a:t>5- Não ligue frequentemente para o seu cliente, isso vai irrita-lo, se atente em fazer  ligações a cada 3 meses para o mesmo.</a:t>
            </a:r>
          </a:p>
        </p:txBody>
      </p:sp>
    </p:spTree>
    <p:extLst>
      <p:ext uri="{BB962C8B-B14F-4D97-AF65-F5344CB8AC3E}">
        <p14:creationId xmlns:p14="http://schemas.microsoft.com/office/powerpoint/2010/main" val="320472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437518-66BA-4E4C-8448-9CFB9A68455C}"/>
              </a:ext>
            </a:extLst>
          </p:cNvPr>
          <p:cNvSpPr>
            <a:spLocks noGrp="1"/>
          </p:cNvSpPr>
          <p:nvPr>
            <p:ph type="title"/>
          </p:nvPr>
        </p:nvSpPr>
        <p:spPr>
          <a:xfrm>
            <a:off x="767857" y="1264129"/>
            <a:ext cx="3031852" cy="1722419"/>
          </a:xfrm>
        </p:spPr>
        <p:txBody>
          <a:bodyPr anchor="ctr">
            <a:normAutofit fontScale="90000"/>
          </a:bodyPr>
          <a:lstStyle/>
          <a:p>
            <a:r>
              <a:rPr lang="pt-BR" b="1" dirty="0">
                <a:latin typeface="Arial Black"/>
              </a:rPr>
              <a:t>5 Estratégias</a:t>
            </a:r>
            <a:r>
              <a:rPr lang="pt-BR" b="1" dirty="0">
                <a:solidFill>
                  <a:srgbClr val="FFFFFF"/>
                </a:solidFill>
                <a:latin typeface="Arial Black"/>
              </a:rPr>
              <a:t> de vendas por meio da prospecção via e-mail marketing:</a:t>
            </a:r>
            <a:endParaRPr lang="pt-BR" b="1" dirty="0">
              <a:solidFill>
                <a:srgbClr val="FFFFFF"/>
              </a:solidFill>
              <a:latin typeface="Arial Black"/>
              <a:ea typeface="+mj-lt"/>
              <a:cs typeface="+mj-lt"/>
            </a:endParaRPr>
          </a:p>
          <a:p>
            <a:endParaRPr lang="pt-BR" dirty="0">
              <a:solidFill>
                <a:srgbClr val="FFFEFF"/>
              </a:solidFill>
            </a:endParaRPr>
          </a:p>
        </p:txBody>
      </p:sp>
      <p:sp>
        <p:nvSpPr>
          <p:cNvPr id="3" name="Espaço Reservado para Conteúdo 2">
            <a:extLst>
              <a:ext uri="{FF2B5EF4-FFF2-40B4-BE49-F238E27FC236}">
                <a16:creationId xmlns:a16="http://schemas.microsoft.com/office/drawing/2014/main" id="{8CA96AD6-6F09-48AA-8546-A743A24EFC99}"/>
              </a:ext>
            </a:extLst>
          </p:cNvPr>
          <p:cNvSpPr>
            <a:spLocks noGrp="1"/>
          </p:cNvSpPr>
          <p:nvPr>
            <p:ph idx="1"/>
          </p:nvPr>
        </p:nvSpPr>
        <p:spPr>
          <a:xfrm>
            <a:off x="4900928" y="1179829"/>
            <a:ext cx="6650991" cy="5190178"/>
          </a:xfrm>
        </p:spPr>
        <p:txBody>
          <a:bodyPr>
            <a:normAutofit fontScale="92500" lnSpcReduction="10000"/>
          </a:bodyPr>
          <a:lstStyle/>
          <a:p>
            <a:pPr marL="0" indent="0">
              <a:buNone/>
            </a:pPr>
            <a:r>
              <a:rPr lang="pt-BR" dirty="0"/>
              <a:t>O e-mail marketing é uma outra forma de contato com o comprador da empresa em qual você prospectou, e aqui está como você deve utiliza-lo:</a:t>
            </a:r>
          </a:p>
          <a:p>
            <a:pPr marL="0" indent="0">
              <a:buNone/>
            </a:pPr>
            <a:r>
              <a:rPr lang="pt-BR" dirty="0"/>
              <a:t>1 - Ele pode ser utilizado para apresentar e chamar a atenção ainda mais do seu cliente.</a:t>
            </a:r>
          </a:p>
          <a:p>
            <a:pPr marL="0" indent="0">
              <a:buNone/>
            </a:pPr>
            <a:r>
              <a:rPr lang="pt-BR" dirty="0"/>
              <a:t>2 -  Após conseguir o e-mail do comprador pela ligação no telefone, esse seria o seu segundo contato com ele.</a:t>
            </a:r>
          </a:p>
          <a:p>
            <a:pPr marL="0" indent="0">
              <a:buNone/>
            </a:pPr>
            <a:r>
              <a:rPr lang="pt-BR" dirty="0"/>
              <a:t>3 – O e-mail precisa ser algo bem produzido mas que não pareça robotizado e sim humanizado.</a:t>
            </a:r>
          </a:p>
          <a:p>
            <a:pPr marL="0" indent="0">
              <a:buNone/>
            </a:pPr>
            <a:r>
              <a:rPr lang="pt-BR" dirty="0"/>
              <a:t>4 -  Tenha criatividade na hora de colocar o assunto no corpo do e-mail, é nele que você vai ativar o gatilho de atenção do seu cliente.</a:t>
            </a:r>
          </a:p>
          <a:p>
            <a:pPr marL="0" indent="0">
              <a:buNone/>
            </a:pPr>
            <a:r>
              <a:rPr lang="pt-BR" dirty="0"/>
              <a:t>5 - Não mande frequentemente o e-mail para o seu cliente, pois isso vai irrita-lo, se atente em mandar a cada 3 meses para o mesmo.</a:t>
            </a:r>
          </a:p>
        </p:txBody>
      </p:sp>
    </p:spTree>
    <p:extLst>
      <p:ext uri="{BB962C8B-B14F-4D97-AF65-F5344CB8AC3E}">
        <p14:creationId xmlns:p14="http://schemas.microsoft.com/office/powerpoint/2010/main" val="40314794"/>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5AF848-6C67-4911-BD9A-FE9B632F9E2B}"/>
              </a:ext>
            </a:extLst>
          </p:cNvPr>
          <p:cNvSpPr>
            <a:spLocks noGrp="1"/>
          </p:cNvSpPr>
          <p:nvPr>
            <p:ph type="title"/>
          </p:nvPr>
        </p:nvSpPr>
        <p:spPr>
          <a:xfrm>
            <a:off x="739102" y="919073"/>
            <a:ext cx="3031852" cy="2585061"/>
          </a:xfrm>
        </p:spPr>
        <p:txBody>
          <a:bodyPr/>
          <a:lstStyle/>
          <a:p>
            <a:r>
              <a:rPr lang="pt-BR" b="1" dirty="0">
                <a:latin typeface="Arial Black"/>
              </a:rPr>
              <a:t>E como eu consigo fazer uma análise para chegar no cliente certo?</a:t>
            </a:r>
          </a:p>
        </p:txBody>
      </p:sp>
      <p:sp>
        <p:nvSpPr>
          <p:cNvPr id="3" name="Espaço Reservado para Conteúdo 2">
            <a:extLst>
              <a:ext uri="{FF2B5EF4-FFF2-40B4-BE49-F238E27FC236}">
                <a16:creationId xmlns:a16="http://schemas.microsoft.com/office/drawing/2014/main" id="{85CAB9DC-1F26-4B3A-92A3-FF1F31E5B4A3}"/>
              </a:ext>
            </a:extLst>
          </p:cNvPr>
          <p:cNvSpPr>
            <a:spLocks noGrp="1"/>
          </p:cNvSpPr>
          <p:nvPr>
            <p:ph idx="1"/>
          </p:nvPr>
        </p:nvSpPr>
        <p:spPr/>
        <p:txBody>
          <a:bodyPr/>
          <a:lstStyle/>
          <a:p>
            <a:pPr marL="0" indent="0">
              <a:buNone/>
            </a:pPr>
            <a:r>
              <a:rPr lang="pt-BR" dirty="0"/>
              <a:t>- O cliente certo não existe, existe o cliente que talvez possa dar certo para a sua empresa. </a:t>
            </a:r>
            <a:endParaRPr lang="pt-BR"/>
          </a:p>
          <a:p>
            <a:pPr marL="0" indent="0">
              <a:buNone/>
            </a:pPr>
            <a:r>
              <a:rPr lang="pt-BR" dirty="0"/>
              <a:t>- Procure sempre empresas que trabalham no mesmo nicho que o seu.</a:t>
            </a:r>
          </a:p>
          <a:p>
            <a:pPr marL="0" indent="0">
              <a:buNone/>
            </a:pPr>
            <a:r>
              <a:rPr lang="pt-BR" dirty="0"/>
              <a:t>- Pergunte ao seu vendedor para qual tipo de empresa ele costuma vender e qual trabalho ela faz.</a:t>
            </a:r>
          </a:p>
          <a:p>
            <a:pPr marL="0" indent="0">
              <a:buNone/>
            </a:pPr>
            <a:r>
              <a:rPr lang="pt-BR" dirty="0"/>
              <a:t> Assim você irá possuir uma informação de outras empresas que trabalham no mesmo ramo e que fazem a compra do seu produto.</a:t>
            </a:r>
            <a:endParaRPr lang="pt-BR"/>
          </a:p>
        </p:txBody>
      </p:sp>
    </p:spTree>
    <p:extLst>
      <p:ext uri="{BB962C8B-B14F-4D97-AF65-F5344CB8AC3E}">
        <p14:creationId xmlns:p14="http://schemas.microsoft.com/office/powerpoint/2010/main" val="4022520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90E267-B291-43DD-B228-B49440AA7415}"/>
              </a:ext>
            </a:extLst>
          </p:cNvPr>
          <p:cNvSpPr>
            <a:spLocks noGrp="1"/>
          </p:cNvSpPr>
          <p:nvPr>
            <p:ph type="title"/>
          </p:nvPr>
        </p:nvSpPr>
        <p:spPr>
          <a:xfrm>
            <a:off x="695970" y="674658"/>
            <a:ext cx="3031852" cy="1938079"/>
          </a:xfrm>
        </p:spPr>
        <p:txBody>
          <a:bodyPr>
            <a:normAutofit fontScale="90000"/>
          </a:bodyPr>
          <a:lstStyle/>
          <a:p>
            <a:r>
              <a:rPr lang="pt-BR" b="1" dirty="0">
                <a:latin typeface="Arial Black"/>
              </a:rPr>
              <a:t>QUAL O MELHOR LUGAR PARA PESQUISAR EMPRESAS com </a:t>
            </a:r>
            <a:r>
              <a:rPr lang="pt-BR" b="1">
                <a:latin typeface="Arial Black"/>
              </a:rPr>
              <a:t>potencial ?</a:t>
            </a:r>
          </a:p>
        </p:txBody>
      </p:sp>
      <p:sp>
        <p:nvSpPr>
          <p:cNvPr id="3" name="Espaço Reservado para Conteúdo 2">
            <a:extLst>
              <a:ext uri="{FF2B5EF4-FFF2-40B4-BE49-F238E27FC236}">
                <a16:creationId xmlns:a16="http://schemas.microsoft.com/office/drawing/2014/main" id="{FB156B34-148A-455F-80A9-23F43BF5EA6B}"/>
              </a:ext>
            </a:extLst>
          </p:cNvPr>
          <p:cNvSpPr>
            <a:spLocks noGrp="1"/>
          </p:cNvSpPr>
          <p:nvPr>
            <p:ph idx="1"/>
          </p:nvPr>
        </p:nvSpPr>
        <p:spPr/>
        <p:txBody>
          <a:bodyPr>
            <a:normAutofit fontScale="85000" lnSpcReduction="10000"/>
          </a:bodyPr>
          <a:lstStyle/>
          <a:p>
            <a:pPr marL="305435" indent="-305435"/>
            <a:r>
              <a:rPr lang="pt-BR" dirty="0"/>
              <a:t>Hoje em dia o mundo é praticamente descoberto pela internet (Google), não importa qual assunto você pesquisa, a internet (Google) provavelmente irá ter a resposta.</a:t>
            </a:r>
          </a:p>
          <a:p>
            <a:pPr marL="305435" indent="-305435"/>
            <a:r>
              <a:rPr lang="pt-BR" dirty="0"/>
              <a:t>Na prospecção existem várias plataformas com buscas dos famosos leads (clientes), e eu cheguei à conclusão que você pode prospectar e procurar empresas sem precisar dessas plataformas pois o Google pode fornecedor informações importantes como:</a:t>
            </a:r>
          </a:p>
          <a:p>
            <a:pPr marL="305435" indent="-305435">
              <a:buFont typeface="Wingdings" panose="05020102010507070707" pitchFamily="18" charset="2"/>
              <a:buChar char="q"/>
            </a:pPr>
            <a:r>
              <a:rPr lang="pt-BR"/>
              <a:t>- Telefone da empresa (para ligar e conseguir o contato de e-mail com o comprador e apresentando o roteiro de </a:t>
            </a:r>
            <a:r>
              <a:rPr lang="pt-BR" dirty="0"/>
              <a:t>prospecção via telefone) </a:t>
            </a:r>
          </a:p>
          <a:p>
            <a:pPr marL="305435" indent="-305435">
              <a:buFont typeface="Wingdings" panose="05020102010507070707" pitchFamily="18" charset="2"/>
              <a:buChar char="q"/>
            </a:pPr>
            <a:r>
              <a:rPr lang="pt-BR" dirty="0"/>
              <a:t>- Capital Social da Empresa</a:t>
            </a:r>
          </a:p>
          <a:p>
            <a:pPr marL="305435" indent="-305435">
              <a:buFont typeface="Wingdings" panose="05020102010507070707" pitchFamily="18" charset="2"/>
              <a:buChar char="q"/>
            </a:pPr>
            <a:r>
              <a:rPr lang="pt-BR" dirty="0"/>
              <a:t>-Cadastro da empresa na Receita Federal </a:t>
            </a:r>
          </a:p>
          <a:p>
            <a:pPr marL="305435" indent="-305435">
              <a:buFont typeface="Wingdings" panose="05020102010507070707" pitchFamily="18" charset="2"/>
              <a:buChar char="q"/>
            </a:pPr>
            <a:r>
              <a:rPr lang="pt-BR" dirty="0"/>
              <a:t>- Site da empresa com informações de itens em seu catálogo </a:t>
            </a:r>
          </a:p>
          <a:p>
            <a:pPr marL="305435" indent="-305435"/>
            <a:endParaRPr lang="pt-BR" dirty="0"/>
          </a:p>
        </p:txBody>
      </p:sp>
    </p:spTree>
    <p:extLst>
      <p:ext uri="{BB962C8B-B14F-4D97-AF65-F5344CB8AC3E}">
        <p14:creationId xmlns:p14="http://schemas.microsoft.com/office/powerpoint/2010/main" val="179267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4AE37E-384B-428F-936D-355C5A98B5DB}"/>
              </a:ext>
            </a:extLst>
          </p:cNvPr>
          <p:cNvSpPr>
            <a:spLocks noGrp="1"/>
          </p:cNvSpPr>
          <p:nvPr>
            <p:ph type="title"/>
          </p:nvPr>
        </p:nvSpPr>
        <p:spPr>
          <a:xfrm>
            <a:off x="767857" y="933450"/>
            <a:ext cx="3031852" cy="2398154"/>
          </a:xfrm>
        </p:spPr>
        <p:txBody>
          <a:bodyPr>
            <a:normAutofit/>
          </a:bodyPr>
          <a:lstStyle/>
          <a:p>
            <a:r>
              <a:rPr lang="pt-BR" b="1" dirty="0">
                <a:latin typeface="Arial Black"/>
              </a:rPr>
              <a:t>EXEMPLO DE ROTEIRO PARA PROSPECÇÃO VIA TELEFONE:</a:t>
            </a:r>
            <a:br>
              <a:rPr lang="pt-BR" b="1" dirty="0">
                <a:latin typeface="Arial Black"/>
              </a:rPr>
            </a:br>
            <a:br>
              <a:rPr lang="pt-BR" b="1" dirty="0">
                <a:latin typeface="Arial Black"/>
              </a:rPr>
            </a:br>
            <a:br>
              <a:rPr lang="pt-BR" b="1" dirty="0">
                <a:latin typeface="Arial Black"/>
              </a:rPr>
            </a:br>
            <a:endParaRPr lang="pt-BR" b="1" dirty="0">
              <a:latin typeface="Arial Black"/>
            </a:endParaRPr>
          </a:p>
        </p:txBody>
      </p:sp>
      <p:sp>
        <p:nvSpPr>
          <p:cNvPr id="3" name="Espaço Reservado para Conteúdo 2">
            <a:extLst>
              <a:ext uri="{FF2B5EF4-FFF2-40B4-BE49-F238E27FC236}">
                <a16:creationId xmlns:a16="http://schemas.microsoft.com/office/drawing/2014/main" id="{E356AA32-57A2-4084-9439-765EA01FDE92}"/>
              </a:ext>
            </a:extLst>
          </p:cNvPr>
          <p:cNvSpPr>
            <a:spLocks noGrp="1"/>
          </p:cNvSpPr>
          <p:nvPr>
            <p:ph idx="1"/>
          </p:nvPr>
        </p:nvSpPr>
        <p:spPr>
          <a:xfrm>
            <a:off x="4383344" y="834772"/>
            <a:ext cx="7168575" cy="5377084"/>
          </a:xfrm>
        </p:spPr>
        <p:txBody>
          <a:bodyPr>
            <a:normAutofit fontScale="70000" lnSpcReduction="20000"/>
          </a:bodyPr>
          <a:lstStyle/>
          <a:p>
            <a:pPr marL="305435" indent="-305435"/>
            <a:r>
              <a:rPr lang="pt" b="1">
                <a:solidFill>
                  <a:schemeClr val="tx1"/>
                </a:solidFill>
                <a:latin typeface="Arial Black"/>
                <a:ea typeface="+mn-lt"/>
                <a:cs typeface="+mn-lt"/>
              </a:rPr>
              <a:t>BOM DIA OU BOA TARDE?</a:t>
            </a:r>
            <a:r>
              <a:rPr lang="pt-BR" b="1" dirty="0">
                <a:solidFill>
                  <a:schemeClr val="tx1"/>
                </a:solidFill>
                <a:latin typeface="Arial Black"/>
                <a:ea typeface="+mn-lt"/>
                <a:cs typeface="+mn-lt"/>
              </a:rPr>
              <a:t> </a:t>
            </a:r>
            <a:endParaRPr lang="pt-BR" b="1" dirty="0">
              <a:solidFill>
                <a:schemeClr val="tx1"/>
              </a:solidFill>
              <a:latin typeface="Arial Black"/>
            </a:endParaRPr>
          </a:p>
          <a:p>
            <a:pPr marL="305435" indent="-305435"/>
            <a:r>
              <a:rPr lang="pt" b="1">
                <a:solidFill>
                  <a:schemeClr val="tx1"/>
                </a:solidFill>
                <a:latin typeface="Arial Black"/>
                <a:ea typeface="+mn-lt"/>
                <a:cs typeface="+mn-lt"/>
              </a:rPr>
              <a:t>TUDO BEM ?</a:t>
            </a:r>
            <a:r>
              <a:rPr lang="pt-BR" b="1" dirty="0">
                <a:solidFill>
                  <a:schemeClr val="tx1"/>
                </a:solidFill>
                <a:latin typeface="Arial Black"/>
                <a:ea typeface="+mn-lt"/>
                <a:cs typeface="+mn-lt"/>
              </a:rPr>
              <a:t> </a:t>
            </a:r>
            <a:endParaRPr lang="pt-BR" b="1" dirty="0">
              <a:solidFill>
                <a:schemeClr val="tx1"/>
              </a:solidFill>
              <a:latin typeface="Arial Black"/>
            </a:endParaRPr>
          </a:p>
          <a:p>
            <a:pPr marL="305435" indent="-305435"/>
            <a:r>
              <a:rPr lang="pt" b="1">
                <a:solidFill>
                  <a:schemeClr val="tx1"/>
                </a:solidFill>
                <a:latin typeface="Arial Black"/>
                <a:ea typeface="+mn-lt"/>
                <a:cs typeface="+mn-lt"/>
              </a:rPr>
              <a:t>ESTOU ENTRANDO EM CONTATO COM VOCÊS</a:t>
            </a:r>
            <a:r>
              <a:rPr lang="pt-BR" b="1" dirty="0">
                <a:solidFill>
                  <a:schemeClr val="tx1"/>
                </a:solidFill>
                <a:latin typeface="Arial Black"/>
                <a:ea typeface="+mn-lt"/>
                <a:cs typeface="+mn-lt"/>
              </a:rPr>
              <a:t> </a:t>
            </a:r>
            <a:endParaRPr lang="pt-BR" b="1" dirty="0">
              <a:solidFill>
                <a:schemeClr val="tx1"/>
              </a:solidFill>
              <a:latin typeface="Arial Black"/>
            </a:endParaRPr>
          </a:p>
          <a:p>
            <a:pPr marL="305435" indent="-305435"/>
            <a:r>
              <a:rPr lang="pt" b="1">
                <a:solidFill>
                  <a:schemeClr val="tx1"/>
                </a:solidFill>
                <a:latin typeface="Arial Black"/>
                <a:ea typeface="+mn-lt"/>
                <a:cs typeface="+mn-lt"/>
              </a:rPr>
              <a:t>PORQUE ESTAMOS FAZENDO UMA PESQUISA DE CLIENTES QUE JÁ COMPARAM CONOSCO OU FIZERAM ALGUMA CONSULTA DOS NOSSOS MATERIAIS, E EU QUERIA SABER SE A SUA EMPRESA AINDA UTILIZA PARAFUSOS OU ALGUM OUTRO TIPO DE FIXADOR JÁ QUE ESTAMOS COM ALGUMAS LINHAS EM PROMOÇÃO.</a:t>
            </a:r>
            <a:endParaRPr lang="pt-BR" b="1" dirty="0">
              <a:solidFill>
                <a:schemeClr val="tx1"/>
              </a:solidFill>
              <a:latin typeface="Arial Black"/>
              <a:ea typeface="+mn-lt"/>
              <a:cs typeface="+mn-lt"/>
            </a:endParaRPr>
          </a:p>
          <a:p>
            <a:pPr marL="305435" indent="-305435"/>
            <a:endParaRPr lang="pt-BR" b="1" dirty="0">
              <a:solidFill>
                <a:schemeClr val="tx1"/>
              </a:solidFill>
              <a:latin typeface="Arial Black"/>
            </a:endParaRPr>
          </a:p>
          <a:p>
            <a:pPr marL="305435" indent="-305435"/>
            <a:r>
              <a:rPr lang="pt-BR" b="1" dirty="0">
                <a:solidFill>
                  <a:schemeClr val="tx1"/>
                </a:solidFill>
                <a:latin typeface="Arial Black"/>
              </a:rPr>
              <a:t>Explicação do contexto</a:t>
            </a:r>
            <a:r>
              <a:rPr lang="pt-BR" b="1" dirty="0">
                <a:latin typeface="Arial Black"/>
              </a:rPr>
              <a:t>:</a:t>
            </a:r>
          </a:p>
          <a:p>
            <a:pPr marL="305435" indent="-305435"/>
            <a:endParaRPr lang="pt-BR" b="1" dirty="0">
              <a:latin typeface="Arial Black"/>
            </a:endParaRPr>
          </a:p>
          <a:p>
            <a:pPr marL="305435" indent="-305435"/>
            <a:r>
              <a:rPr lang="pt-BR" b="1" dirty="0">
                <a:latin typeface="Arial Black"/>
              </a:rPr>
              <a:t>A prospecção é algo em que você precisa passar confiança e credibilidade para quem está do outro lado da linha, nesse roteiro é um exemplo de uma estratégia em que eu utilizo para fazer com que o comprador fique curioso com o nosso produto, o fazendo acreditar que já fez alguma consulta em nossos materiais ou já comprou alguns dos nossos produtos, e que estou falando com ele para reabrir conversas para um possível novo orçamento com algumas promoções.</a:t>
            </a:r>
          </a:p>
        </p:txBody>
      </p:sp>
    </p:spTree>
    <p:extLst>
      <p:ext uri="{BB962C8B-B14F-4D97-AF65-F5344CB8AC3E}">
        <p14:creationId xmlns:p14="http://schemas.microsoft.com/office/powerpoint/2010/main" val="230965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78B91A-00B4-47A3-B4D9-EAC5D1A4BEF3}"/>
              </a:ext>
            </a:extLst>
          </p:cNvPr>
          <p:cNvSpPr>
            <a:spLocks noGrp="1"/>
          </p:cNvSpPr>
          <p:nvPr>
            <p:ph type="title"/>
          </p:nvPr>
        </p:nvSpPr>
        <p:spPr/>
        <p:txBody>
          <a:bodyPr>
            <a:normAutofit fontScale="90000"/>
          </a:bodyPr>
          <a:lstStyle/>
          <a:p>
            <a:r>
              <a:rPr lang="pt-BR" dirty="0">
                <a:latin typeface="Arial Black"/>
              </a:rPr>
              <a:t>Exemplo de </a:t>
            </a:r>
            <a:br>
              <a:rPr lang="pt-BR" dirty="0">
                <a:latin typeface="Arial Black"/>
              </a:rPr>
            </a:br>
            <a:r>
              <a:rPr lang="pt-BR" dirty="0">
                <a:latin typeface="Arial Black"/>
              </a:rPr>
              <a:t>e-mail marketing para prospecção via e-mail:</a:t>
            </a:r>
          </a:p>
        </p:txBody>
      </p:sp>
      <p:sp>
        <p:nvSpPr>
          <p:cNvPr id="3" name="Espaço Reservado para Conteúdo 2">
            <a:extLst>
              <a:ext uri="{FF2B5EF4-FFF2-40B4-BE49-F238E27FC236}">
                <a16:creationId xmlns:a16="http://schemas.microsoft.com/office/drawing/2014/main" id="{2422AEAF-85FD-462E-858D-52E8527371D8}"/>
              </a:ext>
            </a:extLst>
          </p:cNvPr>
          <p:cNvSpPr>
            <a:spLocks noGrp="1"/>
          </p:cNvSpPr>
          <p:nvPr>
            <p:ph idx="1"/>
          </p:nvPr>
        </p:nvSpPr>
        <p:spPr>
          <a:xfrm>
            <a:off x="4253947" y="489716"/>
            <a:ext cx="7297972" cy="6325989"/>
          </a:xfrm>
        </p:spPr>
        <p:txBody>
          <a:bodyPr>
            <a:normAutofit fontScale="70000" lnSpcReduction="20000"/>
          </a:bodyPr>
          <a:lstStyle/>
          <a:p>
            <a:pPr marL="305435" indent="-305435"/>
            <a:r>
              <a:rPr lang="pt-BR" dirty="0">
                <a:ea typeface="+mn-lt"/>
                <a:cs typeface="+mn-lt"/>
              </a:rPr>
              <a:t>Bom dia!!</a:t>
            </a:r>
            <a:endParaRPr lang="pt-BR" dirty="0"/>
          </a:p>
          <a:p>
            <a:pPr marL="305435" indent="-305435"/>
            <a:r>
              <a:rPr lang="pt-BR" dirty="0">
                <a:ea typeface="+mn-lt"/>
                <a:cs typeface="+mn-lt"/>
              </a:rPr>
              <a:t>Aqui é o Gustavo da Brasil dos Parafusos, tudo bem?</a:t>
            </a:r>
            <a:endParaRPr lang="pt-BR" dirty="0"/>
          </a:p>
          <a:p>
            <a:pPr marL="305435" indent="-305435"/>
            <a:r>
              <a:rPr lang="pt-BR" dirty="0">
                <a:ea typeface="+mn-lt"/>
                <a:cs typeface="+mn-lt"/>
              </a:rPr>
              <a:t>Quem nunca foi surpreendido com uma necessidade de última hora de algum item que deixou tudo parado, né?</a:t>
            </a:r>
            <a:br>
              <a:rPr lang="pt-BR" dirty="0">
                <a:ea typeface="+mn-lt"/>
                <a:cs typeface="+mn-lt"/>
              </a:rPr>
            </a:br>
            <a:r>
              <a:rPr lang="pt-BR" dirty="0">
                <a:ea typeface="+mn-lt"/>
                <a:cs typeface="+mn-lt"/>
              </a:rPr>
              <a:t>Nós da Brasil dos Parafusos não queremos que isso jamais aconteça contigo, mas se acontecer, lembre-se de nós, que temos pronta entrega em toda linha de fixação e fazemos de tudo para que chegue rapidinho para você!!</a:t>
            </a:r>
            <a:br>
              <a:rPr lang="pt-BR" dirty="0">
                <a:ea typeface="+mn-lt"/>
                <a:cs typeface="+mn-lt"/>
              </a:rPr>
            </a:br>
            <a:br>
              <a:rPr lang="pt-BR" dirty="0">
                <a:ea typeface="+mn-lt"/>
                <a:cs typeface="+mn-lt"/>
              </a:rPr>
            </a:br>
            <a:r>
              <a:rPr lang="pt-BR" dirty="0">
                <a:ea typeface="+mn-lt"/>
                <a:cs typeface="+mn-lt"/>
              </a:rPr>
              <a:t>OBS: </a:t>
            </a:r>
            <a:r>
              <a:rPr lang="pt-BR" b="1" dirty="0">
                <a:ea typeface="+mn-lt"/>
                <a:cs typeface="+mn-lt"/>
              </a:rPr>
              <a:t>LEMBRANDO QUE ESTAMOS COM PROMOÇÃO EM TODA NOSSA LINHA DE PARAFUSOS (sextavados, </a:t>
            </a:r>
            <a:r>
              <a:rPr lang="pt-BR" b="1" dirty="0" err="1">
                <a:ea typeface="+mn-lt"/>
                <a:cs typeface="+mn-lt"/>
              </a:rPr>
              <a:t>allen</a:t>
            </a:r>
            <a:r>
              <a:rPr lang="pt-BR" b="1" dirty="0">
                <a:ea typeface="+mn-lt"/>
                <a:cs typeface="+mn-lt"/>
              </a:rPr>
              <a:t>, </a:t>
            </a:r>
            <a:r>
              <a:rPr lang="pt-BR" b="1" dirty="0" err="1">
                <a:ea typeface="+mn-lt"/>
                <a:cs typeface="+mn-lt"/>
              </a:rPr>
              <a:t>autoatarraxantes</a:t>
            </a:r>
            <a:r>
              <a:rPr lang="pt-BR" b="1" dirty="0">
                <a:ea typeface="+mn-lt"/>
                <a:cs typeface="+mn-lt"/>
              </a:rPr>
              <a:t>) e com Acabamentos em Zincado Branco, </a:t>
            </a:r>
            <a:r>
              <a:rPr lang="pt-BR" b="1" dirty="0" err="1">
                <a:ea typeface="+mn-lt"/>
                <a:cs typeface="+mn-lt"/>
              </a:rPr>
              <a:t>Biocromatizado</a:t>
            </a:r>
            <a:r>
              <a:rPr lang="pt-BR" b="1" dirty="0">
                <a:ea typeface="+mn-lt"/>
                <a:cs typeface="+mn-lt"/>
              </a:rPr>
              <a:t>, GEO, Inox e Oxidado. 😎😉</a:t>
            </a:r>
            <a:endParaRPr lang="pt-BR" dirty="0"/>
          </a:p>
          <a:p>
            <a:pPr marL="305435" indent="-305435"/>
            <a:r>
              <a:rPr lang="pt-BR" b="1" dirty="0">
                <a:ea typeface="+mn-lt"/>
                <a:cs typeface="+mn-lt"/>
              </a:rPr>
              <a:t>- PARA CONFERIR OS PREÇOS É SÓ ME LISTAR OS ITENS QUE MAIS POSSUI DEMANDA QUE EU PASSO OS VALORES POR CENTO E UNIDADES.</a:t>
            </a:r>
            <a:br>
              <a:rPr lang="pt-BR" b="1" dirty="0">
                <a:ea typeface="+mn-lt"/>
                <a:cs typeface="+mn-lt"/>
              </a:rPr>
            </a:br>
            <a:br>
              <a:rPr lang="pt-BR" b="1" dirty="0">
                <a:ea typeface="+mn-lt"/>
                <a:cs typeface="+mn-lt"/>
              </a:rPr>
            </a:br>
            <a:r>
              <a:rPr lang="pt-BR" b="1" dirty="0">
                <a:ea typeface="+mn-lt"/>
                <a:cs typeface="+mn-lt"/>
              </a:rPr>
              <a:t>Vou te deixar aqui abaixo em anexo o nosso catalogo, para você olhar com mais calma toda a nossa linha de fixadores que temos em estoque.</a:t>
            </a:r>
            <a:endParaRPr lang="pt-BR" dirty="0"/>
          </a:p>
          <a:p>
            <a:pPr marL="305435" indent="-305435"/>
            <a:r>
              <a:rPr lang="pt-BR" dirty="0">
                <a:ea typeface="+mn-lt"/>
                <a:cs typeface="+mn-lt"/>
              </a:rPr>
              <a:t>Quem sabe você não se interessa em algum dos nossos mais excelentes e variados produtos!?</a:t>
            </a:r>
            <a:br>
              <a:rPr lang="pt-BR" dirty="0">
                <a:ea typeface="+mn-lt"/>
                <a:cs typeface="+mn-lt"/>
              </a:rPr>
            </a:br>
            <a:r>
              <a:rPr lang="pt-BR" dirty="0">
                <a:ea typeface="+mn-lt"/>
                <a:cs typeface="+mn-lt"/>
              </a:rPr>
              <a:t>Link: </a:t>
            </a:r>
            <a:r>
              <a:rPr lang="pt-BR" u="sng" dirty="0">
                <a:ea typeface="+mn-lt"/>
                <a:cs typeface="+mn-lt"/>
                <a:hlinkClick r:id="rId2"/>
              </a:rPr>
              <a:t>http://brasildosparafusos.com.br/wp-content/uploads/2019/11/Lista_Brasil_produtos.pdf</a:t>
            </a:r>
            <a:endParaRPr lang="pt-BR"/>
          </a:p>
          <a:p>
            <a:pPr marL="305435" indent="-305435"/>
            <a:r>
              <a:rPr lang="pt-BR" dirty="0">
                <a:ea typeface="+mn-lt"/>
                <a:cs typeface="+mn-lt"/>
              </a:rPr>
              <a:t>📲 </a:t>
            </a:r>
            <a:r>
              <a:rPr lang="pt-BR" b="1" dirty="0">
                <a:ea typeface="+mn-lt"/>
                <a:cs typeface="+mn-lt"/>
              </a:rPr>
              <a:t>Entre em contato hoje mesmo pelo WhatsApp: (51) 99981-1940 </a:t>
            </a:r>
            <a:r>
              <a:rPr lang="pt-BR" dirty="0">
                <a:ea typeface="+mn-lt"/>
                <a:cs typeface="+mn-lt"/>
              </a:rPr>
              <a:t>ou </a:t>
            </a:r>
            <a:r>
              <a:rPr lang="pt-BR" u="sng" dirty="0">
                <a:ea typeface="+mn-lt"/>
                <a:cs typeface="+mn-lt"/>
                <a:hlinkClick r:id="rId3"/>
              </a:rPr>
              <a:t>https://bit.ly/3wNG3Rk (LINK DIRETO DO WHATSAPP) OU CLIQUE NA IMAGEM LOGO ABAIXO!!!!</a:t>
            </a:r>
            <a:endParaRPr lang="pt-BR"/>
          </a:p>
          <a:p>
            <a:pPr marL="305435" indent="-305435"/>
            <a:endParaRPr lang="pt-BR" dirty="0"/>
          </a:p>
        </p:txBody>
      </p:sp>
    </p:spTree>
    <p:extLst>
      <p:ext uri="{BB962C8B-B14F-4D97-AF65-F5344CB8AC3E}">
        <p14:creationId xmlns:p14="http://schemas.microsoft.com/office/powerpoint/2010/main" val="2540070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VTI">
  <a:themeElements>
    <a:clrScheme name="Blue">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Dividend">
      <a:maj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77</TotalTime>
  <Words>556</Words>
  <Application>Microsoft Office PowerPoint</Application>
  <PresentationFormat>Widescreen</PresentationFormat>
  <Paragraphs>22</Paragraphs>
  <Slides>11</Slides>
  <Notes>0</Notes>
  <HiddenSlides>0</HiddenSlides>
  <MMClips>0</MMClips>
  <ScaleCrop>false</ScaleCrop>
  <HeadingPairs>
    <vt:vector size="4" baseType="variant">
      <vt:variant>
        <vt:lpstr>Tema</vt:lpstr>
      </vt:variant>
      <vt:variant>
        <vt:i4>1</vt:i4>
      </vt:variant>
      <vt:variant>
        <vt:lpstr>Títulos de slides</vt:lpstr>
      </vt:variant>
      <vt:variant>
        <vt:i4>11</vt:i4>
      </vt:variant>
    </vt:vector>
  </HeadingPairs>
  <TitlesOfParts>
    <vt:vector size="12" baseType="lpstr">
      <vt:lpstr>DividendVTI</vt:lpstr>
      <vt:lpstr>A ARTE DA PROSPECÇÃO SEM LIMITES</vt:lpstr>
      <vt:lpstr>O QUE É PROSPECÇÃO?  A pROSPECÇÃO NADA MAIS É DO QUE UMA FORMA PARA SUA EMPRESA ALCANÇAR MAIS CLIENTES EM POTENCIAL PARA GERAR LUCRO.</vt:lpstr>
      <vt:lpstr>E COMO EU POSSO Fazer uma prospecção?</vt:lpstr>
      <vt:lpstr>5 Estratégias de vendas por meio da prospecção VIA TELEFONE:</vt:lpstr>
      <vt:lpstr>5 Estratégias de vendas por meio da prospecção via e-mail marketing: </vt:lpstr>
      <vt:lpstr>E como eu consigo fazer uma análise para chegar no cliente certo?</vt:lpstr>
      <vt:lpstr>QUAL O MELHOR LUGAR PARA PESQUISAR EMPRESAS com potencial ?</vt:lpstr>
      <vt:lpstr>EXEMPLO DE ROTEIRO PARA PROSPECÇÃO VIA TELEFONE:   </vt:lpstr>
      <vt:lpstr>Exemplo de  e-mail marketing para prospecção via e-mail:</vt:lpstr>
      <vt:lpstr>Vantagens de se ter um catálogo de produtos sem o preço divulgado:</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lastModifiedBy>gustavo alves</cp:lastModifiedBy>
  <cp:revision>716</cp:revision>
  <dcterms:created xsi:type="dcterms:W3CDTF">2021-09-18T22:43:00Z</dcterms:created>
  <dcterms:modified xsi:type="dcterms:W3CDTF">2021-09-30T19:13:42Z</dcterms:modified>
</cp:coreProperties>
</file>