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7"/>
  </p:notesMasterIdLst>
  <p:sldIdLst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</p:sldIdLst>
  <p:sldSz cx="9144000" cy="5143500" type="screen16x9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36" d="100"/>
          <a:sy n="136" d="100"/>
        </p:scale>
        <p:origin x="96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Pedro Silva" userId="abb6e6694512fdc5" providerId="LiveId" clId="{B592A97B-0C07-4D41-B71E-DCEA3BC53271}"/>
    <pc:docChg chg="custSel modSld">
      <pc:chgData name="José Pedro Silva" userId="abb6e6694512fdc5" providerId="LiveId" clId="{B592A97B-0C07-4D41-B71E-DCEA3BC53271}" dt="2023-02-10T21:02:51.254" v="49" actId="20577"/>
      <pc:docMkLst>
        <pc:docMk/>
      </pc:docMkLst>
      <pc:sldChg chg="modSp mod">
        <pc:chgData name="José Pedro Silva" userId="abb6e6694512fdc5" providerId="LiveId" clId="{B592A97B-0C07-4D41-B71E-DCEA3BC53271}" dt="2023-02-10T20:52:35.244" v="18" actId="27636"/>
        <pc:sldMkLst>
          <pc:docMk/>
          <pc:sldMk cId="68782099" sldId="295"/>
        </pc:sldMkLst>
        <pc:spChg chg="mod">
          <ac:chgData name="José Pedro Silva" userId="abb6e6694512fdc5" providerId="LiveId" clId="{B592A97B-0C07-4D41-B71E-DCEA3BC53271}" dt="2023-02-10T20:52:35.244" v="18" actId="27636"/>
          <ac:spMkLst>
            <pc:docMk/>
            <pc:sldMk cId="68782099" sldId="295"/>
            <ac:spMk id="2" creationId="{00000000-0000-0000-0000-000000000000}"/>
          </ac:spMkLst>
        </pc:spChg>
      </pc:sldChg>
      <pc:sldChg chg="modSp mod">
        <pc:chgData name="José Pedro Silva" userId="abb6e6694512fdc5" providerId="LiveId" clId="{B592A97B-0C07-4D41-B71E-DCEA3BC53271}" dt="2023-02-10T21:00:58.104" v="31" actId="20577"/>
        <pc:sldMkLst>
          <pc:docMk/>
          <pc:sldMk cId="3266240488" sldId="300"/>
        </pc:sldMkLst>
        <pc:spChg chg="mod">
          <ac:chgData name="José Pedro Silva" userId="abb6e6694512fdc5" providerId="LiveId" clId="{B592A97B-0C07-4D41-B71E-DCEA3BC53271}" dt="2023-02-10T21:00:58.104" v="31" actId="20577"/>
          <ac:spMkLst>
            <pc:docMk/>
            <pc:sldMk cId="3266240488" sldId="300"/>
            <ac:spMk id="105475" creationId="{00000000-0000-0000-0000-000000000000}"/>
          </ac:spMkLst>
        </pc:spChg>
      </pc:sldChg>
      <pc:sldChg chg="modSp mod">
        <pc:chgData name="José Pedro Silva" userId="abb6e6694512fdc5" providerId="LiveId" clId="{B592A97B-0C07-4D41-B71E-DCEA3BC53271}" dt="2023-02-10T21:02:51.254" v="49" actId="20577"/>
        <pc:sldMkLst>
          <pc:docMk/>
          <pc:sldMk cId="2084733997" sldId="301"/>
        </pc:sldMkLst>
        <pc:spChg chg="mod">
          <ac:chgData name="José Pedro Silva" userId="abb6e6694512fdc5" providerId="LiveId" clId="{B592A97B-0C07-4D41-B71E-DCEA3BC53271}" dt="2023-02-10T21:02:51.254" v="49" actId="20577"/>
          <ac:spMkLst>
            <pc:docMk/>
            <pc:sldMk cId="2084733997" sldId="301"/>
            <ac:spMk id="106499" creationId="{00000000-0000-0000-0000-000000000000}"/>
          </ac:spMkLst>
        </pc:spChg>
      </pc:sldChg>
    </pc:docChg>
  </pc:docChgLst>
  <pc:docChgLst>
    <pc:chgData name="José Pedro Silva" userId="abb6e6694512fdc5" providerId="LiveId" clId="{653EC067-8D8B-43D0-83B8-F2BA4AC30FA4}"/>
    <pc:docChg chg="modSld">
      <pc:chgData name="José Pedro Silva" userId="abb6e6694512fdc5" providerId="LiveId" clId="{653EC067-8D8B-43D0-83B8-F2BA4AC30FA4}" dt="2019-09-19T21:45:34.245" v="9" actId="20577"/>
      <pc:docMkLst>
        <pc:docMk/>
      </pc:docMkLst>
      <pc:sldChg chg="modSp">
        <pc:chgData name="José Pedro Silva" userId="abb6e6694512fdc5" providerId="LiveId" clId="{653EC067-8D8B-43D0-83B8-F2BA4AC30FA4}" dt="2019-09-19T21:45:34.245" v="9" actId="20577"/>
        <pc:sldMkLst>
          <pc:docMk/>
          <pc:sldMk cId="2960763197" sldId="296"/>
        </pc:sldMkLst>
        <pc:spChg chg="mod">
          <ac:chgData name="José Pedro Silva" userId="abb6e6694512fdc5" providerId="LiveId" clId="{653EC067-8D8B-43D0-83B8-F2BA4AC30FA4}" dt="2019-09-19T21:45:34.245" v="9" actId="20577"/>
          <ac:spMkLst>
            <pc:docMk/>
            <pc:sldMk cId="2960763197" sldId="296"/>
            <ac:spMk id="82947" creationId="{00000000-0000-0000-0000-000000000000}"/>
          </ac:spMkLst>
        </pc:spChg>
      </pc:sldChg>
    </pc:docChg>
  </pc:docChgLst>
  <pc:docChgLst>
    <pc:chgData name="José Pedro Silva" userId="abb6e6694512fdc5" providerId="LiveId" clId="{7D931382-0365-4AA3-B0EB-F718A65EED84}"/>
    <pc:docChg chg="modSld">
      <pc:chgData name="José Pedro Silva" userId="abb6e6694512fdc5" providerId="LiveId" clId="{7D931382-0365-4AA3-B0EB-F718A65EED84}" dt="2020-09-24T19:08:34.284" v="8" actId="20577"/>
      <pc:docMkLst>
        <pc:docMk/>
      </pc:docMkLst>
      <pc:sldChg chg="modSp mod">
        <pc:chgData name="José Pedro Silva" userId="abb6e6694512fdc5" providerId="LiveId" clId="{7D931382-0365-4AA3-B0EB-F718A65EED84}" dt="2020-09-24T19:08:34.284" v="8" actId="20577"/>
        <pc:sldMkLst>
          <pc:docMk/>
          <pc:sldMk cId="2960763197" sldId="296"/>
        </pc:sldMkLst>
        <pc:spChg chg="mod">
          <ac:chgData name="José Pedro Silva" userId="abb6e6694512fdc5" providerId="LiveId" clId="{7D931382-0365-4AA3-B0EB-F718A65EED84}" dt="2020-09-24T19:08:34.284" v="8" actId="20577"/>
          <ac:spMkLst>
            <pc:docMk/>
            <pc:sldMk cId="2960763197" sldId="296"/>
            <ac:spMk id="82947" creationId="{00000000-0000-0000-0000-000000000000}"/>
          </ac:spMkLst>
        </pc:spChg>
      </pc:sldChg>
      <pc:sldChg chg="modSp mod">
        <pc:chgData name="José Pedro Silva" userId="abb6e6694512fdc5" providerId="LiveId" clId="{7D931382-0365-4AA3-B0EB-F718A65EED84}" dt="2020-09-24T19:06:52.493" v="0" actId="20577"/>
        <pc:sldMkLst>
          <pc:docMk/>
          <pc:sldMk cId="2084733997" sldId="301"/>
        </pc:sldMkLst>
        <pc:spChg chg="mod">
          <ac:chgData name="José Pedro Silva" userId="abb6e6694512fdc5" providerId="LiveId" clId="{7D931382-0365-4AA3-B0EB-F718A65EED84}" dt="2020-09-24T19:06:52.493" v="0" actId="20577"/>
          <ac:spMkLst>
            <pc:docMk/>
            <pc:sldMk cId="2084733997" sldId="301"/>
            <ac:spMk id="106499" creationId="{00000000-0000-0000-0000-000000000000}"/>
          </ac:spMkLst>
        </pc:spChg>
      </pc:sldChg>
    </pc:docChg>
  </pc:docChgLst>
  <pc:docChgLst>
    <pc:chgData name="José Pedro Silva" userId="abb6e6694512fdc5" providerId="LiveId" clId="{46D12B63-391B-44AA-A56A-1FB68F8DC447}"/>
    <pc:docChg chg="modSld">
      <pc:chgData name="José Pedro Silva" userId="abb6e6694512fdc5" providerId="LiveId" clId="{46D12B63-391B-44AA-A56A-1FB68F8DC447}" dt="2021-11-13T17:38:46.267" v="9" actId="20577"/>
      <pc:docMkLst>
        <pc:docMk/>
      </pc:docMkLst>
      <pc:sldChg chg="modSp mod">
        <pc:chgData name="José Pedro Silva" userId="abb6e6694512fdc5" providerId="LiveId" clId="{46D12B63-391B-44AA-A56A-1FB68F8DC447}" dt="2021-11-13T17:38:46.267" v="9" actId="20577"/>
        <pc:sldMkLst>
          <pc:docMk/>
          <pc:sldMk cId="2084733997" sldId="301"/>
        </pc:sldMkLst>
        <pc:spChg chg="mod">
          <ac:chgData name="José Pedro Silva" userId="abb6e6694512fdc5" providerId="LiveId" clId="{46D12B63-391B-44AA-A56A-1FB68F8DC447}" dt="2021-11-13T17:38:46.267" v="9" actId="20577"/>
          <ac:spMkLst>
            <pc:docMk/>
            <pc:sldMk cId="2084733997" sldId="301"/>
            <ac:spMk id="10649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33E42-60F9-4974-B07D-BB309B28388E}" type="datetimeFigureOut">
              <a:rPr lang="pt-PT" smtClean="0"/>
              <a:pPr/>
              <a:t>10/02/23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BE834-91EB-4F73-9B8F-137210CB9411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120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/>
              <a:t>				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BE834-91EB-4F73-9B8F-137210CB9411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7698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33EB5-DA7A-457F-AB5D-566CFD02ECD2}" type="slidenum">
              <a:rPr lang="pt-PT" smtClean="0"/>
              <a:pPr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584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arredondado 6"/>
          <p:cNvSpPr/>
          <p:nvPr userDrawn="1"/>
        </p:nvSpPr>
        <p:spPr>
          <a:xfrm>
            <a:off x="214282" y="160717"/>
            <a:ext cx="8715436" cy="3696917"/>
          </a:xfrm>
          <a:prstGeom prst="roundRect">
            <a:avLst>
              <a:gd name="adj" fmla="val 2127"/>
            </a:avLst>
          </a:prstGeom>
          <a:solidFill>
            <a:schemeClr val="accent5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8662" y="642925"/>
            <a:ext cx="7286676" cy="10930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71604" y="1875229"/>
            <a:ext cx="5786478" cy="803678"/>
          </a:xfrm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142844" y="4767263"/>
            <a:ext cx="1285884" cy="273844"/>
          </a:xfrm>
        </p:spPr>
        <p:txBody>
          <a:bodyPr/>
          <a:lstStyle/>
          <a:p>
            <a:fld id="{16509D28-DFF4-41C0-92C6-2A85090F538A}" type="datetimeFigureOut">
              <a:rPr lang="pt-PT" smtClean="0"/>
              <a:pPr/>
              <a:t>10/02/23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1500166" y="4767263"/>
            <a:ext cx="1785950" cy="273844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72" b="20794"/>
          <a:stretch/>
        </p:blipFill>
        <p:spPr>
          <a:xfrm>
            <a:off x="6516216" y="3951768"/>
            <a:ext cx="2604227" cy="11402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9D28-DFF4-41C0-92C6-2A85090F538A}" type="datetimeFigureOut">
              <a:rPr lang="pt-PT" smtClean="0"/>
              <a:pPr/>
              <a:t>10/02/23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868D-5895-4F35-9F20-467523C7A13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9D28-DFF4-41C0-92C6-2A85090F538A}" type="datetimeFigureOut">
              <a:rPr lang="pt-PT" smtClean="0"/>
              <a:pPr/>
              <a:t>10/02/23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868D-5895-4F35-9F20-467523C7A13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ângulo arredondado 8"/>
          <p:cNvSpPr/>
          <p:nvPr userDrawn="1"/>
        </p:nvSpPr>
        <p:spPr>
          <a:xfrm>
            <a:off x="214282" y="160717"/>
            <a:ext cx="8715436" cy="910835"/>
          </a:xfrm>
          <a:prstGeom prst="roundRect">
            <a:avLst>
              <a:gd name="adj" fmla="val 2127"/>
            </a:avLst>
          </a:prstGeom>
          <a:solidFill>
            <a:schemeClr val="accent5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>
              <a:buFont typeface="Wingdings" pitchFamily="2" charset="2"/>
              <a:buChar char="§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buFont typeface="Wingdings" pitchFamily="2" charset="2"/>
              <a:buChar char="§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>
              <a:buFont typeface="Wingdings" pitchFamily="2" charset="2"/>
              <a:buChar char="§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42844" y="4768469"/>
            <a:ext cx="1000132" cy="273844"/>
          </a:xfrm>
        </p:spPr>
        <p:txBody>
          <a:bodyPr/>
          <a:lstStyle>
            <a:lvl1pPr algn="l">
              <a:defRPr>
                <a:solidFill>
                  <a:schemeClr val="accent5"/>
                </a:solidFill>
              </a:defRPr>
            </a:lvl1pPr>
          </a:lstStyle>
          <a:p>
            <a:fld id="{C131868D-5895-4F35-9F20-467523C7A133}" type="slidenum">
              <a:rPr lang="pt-PT" smtClean="0"/>
              <a:pPr/>
              <a:t>‹#›</a:t>
            </a:fld>
            <a:endParaRPr lang="pt-PT" dirty="0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4" t="17801" r="36138" b="48600"/>
          <a:stretch/>
        </p:blipFill>
        <p:spPr>
          <a:xfrm>
            <a:off x="8541084" y="4651664"/>
            <a:ext cx="495412" cy="4403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dirty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9D28-DFF4-41C0-92C6-2A85090F538A}" type="datetimeFigureOut">
              <a:rPr lang="pt-PT" smtClean="0"/>
              <a:pPr/>
              <a:t>10/02/23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868D-5895-4F35-9F20-467523C7A13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9D28-DFF4-41C0-92C6-2A85090F538A}" type="datetimeFigureOut">
              <a:rPr lang="pt-PT" smtClean="0"/>
              <a:pPr/>
              <a:t>10/02/23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868D-5895-4F35-9F20-467523C7A13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9D28-DFF4-41C0-92C6-2A85090F538A}" type="datetimeFigureOut">
              <a:rPr lang="pt-PT" smtClean="0"/>
              <a:pPr/>
              <a:t>10/02/23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868D-5895-4F35-9F20-467523C7A13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9D28-DFF4-41C0-92C6-2A85090F538A}" type="datetimeFigureOut">
              <a:rPr lang="pt-PT" smtClean="0"/>
              <a:pPr/>
              <a:t>10/02/23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868D-5895-4F35-9F20-467523C7A13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9D28-DFF4-41C0-92C6-2A85090F538A}" type="datetimeFigureOut">
              <a:rPr lang="pt-PT" smtClean="0"/>
              <a:pPr/>
              <a:t>10/02/23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868D-5895-4F35-9F20-467523C7A13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9D28-DFF4-41C0-92C6-2A85090F538A}" type="datetimeFigureOut">
              <a:rPr lang="pt-PT" smtClean="0"/>
              <a:pPr/>
              <a:t>10/02/23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868D-5895-4F35-9F20-467523C7A13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9D28-DFF4-41C0-92C6-2A85090F538A}" type="datetimeFigureOut">
              <a:rPr lang="pt-PT" smtClean="0"/>
              <a:pPr/>
              <a:t>10/02/23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868D-5895-4F35-9F20-467523C7A13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1571604" y="4767263"/>
            <a:ext cx="101919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09D28-DFF4-41C0-92C6-2A85090F538A}" type="datetimeFigureOut">
              <a:rPr lang="pt-PT" smtClean="0"/>
              <a:pPr/>
              <a:t>10/02/23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1868D-5895-4F35-9F20-467523C7A133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Cibersegurança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/>
              <a:t>Licenciatura em Engenharia de Sistemas Informáticos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8782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Segurança </a:t>
            </a:r>
            <a:r>
              <a:rPr lang="pt-PT" dirty="0" err="1"/>
              <a:t>vs</a:t>
            </a:r>
            <a:r>
              <a:rPr lang="pt-PT" dirty="0"/>
              <a:t> Privacidade</a:t>
            </a:r>
          </a:p>
        </p:txBody>
      </p:sp>
      <p:pic>
        <p:nvPicPr>
          <p:cNvPr id="1026" name="Picture 2" descr="https://dl.dropboxusercontent.com/u/3238483/security-privac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05419"/>
            <a:ext cx="5184576" cy="377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76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50331" y="1714494"/>
            <a:ext cx="3643338" cy="696521"/>
          </a:xfrm>
        </p:spPr>
        <p:txBody>
          <a:bodyPr>
            <a:normAutofit/>
          </a:bodyPr>
          <a:lstStyle/>
          <a:p>
            <a:r>
              <a:rPr lang="pt-PT" sz="1800" dirty="0"/>
              <a:t>Criptografia e Segurança Informática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11067" y="2411014"/>
            <a:ext cx="3321867" cy="589364"/>
          </a:xfrm>
        </p:spPr>
        <p:txBody>
          <a:bodyPr>
            <a:normAutofit/>
          </a:bodyPr>
          <a:lstStyle/>
          <a:p>
            <a:r>
              <a:rPr lang="pt-PT" sz="1350" dirty="0"/>
              <a:t>Licenciatura em Engenharia de Sistemas Informáticos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839497" y="428611"/>
            <a:ext cx="5465007" cy="109300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pt-PT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Questões</a:t>
            </a:r>
          </a:p>
        </p:txBody>
      </p:sp>
    </p:spTree>
    <p:extLst>
      <p:ext uri="{BB962C8B-B14F-4D97-AF65-F5344CB8AC3E}">
        <p14:creationId xmlns:p14="http://schemas.microsoft.com/office/powerpoint/2010/main" val="166786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40494"/>
            <a:ext cx="5911454" cy="685800"/>
          </a:xfrm>
        </p:spPr>
        <p:txBody>
          <a:bodyPr/>
          <a:lstStyle/>
          <a:p>
            <a:r>
              <a:rPr lang="pt-PT" sz="2700"/>
              <a:t>Apresentação individual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359532" y="1200151"/>
            <a:ext cx="6804758" cy="3369469"/>
          </a:xfrm>
        </p:spPr>
        <p:txBody>
          <a:bodyPr>
            <a:normAutofit/>
          </a:bodyPr>
          <a:lstStyle/>
          <a:p>
            <a:r>
              <a:rPr lang="pt-PT" sz="1800" dirty="0"/>
              <a:t>José Silva</a:t>
            </a:r>
          </a:p>
          <a:p>
            <a:pPr lvl="1"/>
            <a:r>
              <a:rPr lang="pt-PT" sz="1500" dirty="0"/>
              <a:t>Contactos</a:t>
            </a:r>
          </a:p>
          <a:p>
            <a:pPr lvl="2"/>
            <a:r>
              <a:rPr lang="pt-PT" sz="1350" dirty="0" err="1">
                <a:solidFill>
                  <a:schemeClr val="accent2"/>
                </a:solidFill>
              </a:rPr>
              <a:t>jpssilva</a:t>
            </a:r>
            <a:r>
              <a:rPr lang="pt-PT" sz="1350" dirty="0">
                <a:solidFill>
                  <a:schemeClr val="accent2"/>
                </a:solidFill>
              </a:rPr>
              <a:t> [</a:t>
            </a:r>
            <a:r>
              <a:rPr lang="pt-PT" sz="1350" dirty="0" err="1">
                <a:solidFill>
                  <a:schemeClr val="accent2"/>
                </a:solidFill>
              </a:rPr>
              <a:t>at</a:t>
            </a:r>
            <a:r>
              <a:rPr lang="pt-PT" sz="1350" dirty="0">
                <a:solidFill>
                  <a:schemeClr val="accent2"/>
                </a:solidFill>
              </a:rPr>
              <a:t>] ipca.pt (contacto preferencial)</a:t>
            </a:r>
          </a:p>
          <a:p>
            <a:pPr lvl="2"/>
            <a:r>
              <a:rPr lang="pt-PT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Skype </a:t>
            </a:r>
            <a:r>
              <a:rPr lang="pt-PT" sz="135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jpssilva</a:t>
            </a:r>
            <a:endParaRPr lang="pt-PT" sz="13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2"/>
            <a:endParaRPr lang="pt-PT" sz="13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PT" sz="1500" dirty="0"/>
              <a:t>Horário de atendimento</a:t>
            </a:r>
            <a:r>
              <a:rPr lang="pt-PT" sz="1350" dirty="0"/>
              <a:t> </a:t>
            </a:r>
          </a:p>
          <a:p>
            <a:pPr lvl="2"/>
            <a:r>
              <a:rPr lang="pt-PT" sz="1350" dirty="0"/>
              <a:t>Online sempre que for necessário</a:t>
            </a:r>
          </a:p>
          <a:p>
            <a:pPr lvl="2"/>
            <a:r>
              <a:rPr lang="pt-PT" sz="135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Gabinete Docentes Convidados</a:t>
            </a:r>
          </a:p>
          <a:p>
            <a:pPr lvl="2"/>
            <a:endParaRPr lang="pt-PT" sz="1350" dirty="0"/>
          </a:p>
          <a:p>
            <a:pPr lvl="1"/>
            <a:r>
              <a:rPr lang="pt-PT" sz="1500" dirty="0"/>
              <a:t>Material de apoio à disciplina disponibilizado na plataforma de e-</a:t>
            </a:r>
            <a:r>
              <a:rPr lang="pt-PT" sz="1500" dirty="0" err="1"/>
              <a:t>learning</a:t>
            </a:r>
            <a:endParaRPr lang="pt-PT" sz="15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886E-2917-4ACB-B548-C01CD11A3444}" type="slidenum">
              <a:rPr lang="pt-PT"/>
              <a:pPr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076319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Propósito da disciplina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 sz="1800" dirty="0"/>
              <a:t>Dada a </a:t>
            </a:r>
            <a:r>
              <a:rPr lang="pt-PT" sz="1800" dirty="0">
                <a:solidFill>
                  <a:schemeClr val="accent2"/>
                </a:solidFill>
              </a:rPr>
              <a:t>crescente dependência das organizações do desempenho dos seus SI nas suas operações diárias</a:t>
            </a:r>
            <a:r>
              <a:rPr lang="pt-PT" sz="1800" dirty="0"/>
              <a:t>. A unidade curricular irá focar a necessidade de implementar e monitorar políticas de segurança e os conhecimentos técnicos necessários para as implementar. </a:t>
            </a:r>
          </a:p>
          <a:p>
            <a:pPr marL="0" indent="0">
              <a:buNone/>
            </a:pPr>
            <a:r>
              <a:rPr lang="pt-PT" sz="1800" dirty="0">
                <a:solidFill>
                  <a:schemeClr val="accent2"/>
                </a:solidFill>
              </a:rPr>
              <a:t>Objetivos</a:t>
            </a:r>
            <a:r>
              <a:rPr lang="pt-PT" sz="1800" dirty="0"/>
              <a:t>:</a:t>
            </a:r>
          </a:p>
          <a:p>
            <a:r>
              <a:rPr lang="pt-PT" sz="1800" dirty="0"/>
              <a:t>Descrever conceitos relativos à Segurança da Informação;</a:t>
            </a:r>
          </a:p>
          <a:p>
            <a:r>
              <a:rPr lang="pt-PT" sz="1800" dirty="0"/>
              <a:t>Identificar as principais questões que fundamentam a atividade da Segurança da Informação;</a:t>
            </a:r>
          </a:p>
          <a:p>
            <a:r>
              <a:rPr lang="pt-PT" sz="1800" dirty="0"/>
              <a:t>Sensibilizar para a importância da segurança dos Sistemas  de Informação numa organização;</a:t>
            </a:r>
          </a:p>
          <a:p>
            <a:r>
              <a:rPr lang="pt-PT" sz="1800" dirty="0"/>
              <a:t>Fornecer o conhecimento necessário para implementar, manter, e seguir um programa de segurança</a:t>
            </a:r>
          </a:p>
          <a:p>
            <a:r>
              <a:rPr lang="pt-PT" sz="1800" dirty="0"/>
              <a:t>Dar a conhecer a evolução da criptografia e os principais algoritmos da atualidade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3C68-DDEC-4FB7-A902-1BED591DF32A}" type="slidenum">
              <a:rPr lang="pt-PT"/>
              <a:pPr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90057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que se espera?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PT" dirty="0"/>
              <a:t>Pretende-se que no decurso da disciplina os alunos: </a:t>
            </a:r>
          </a:p>
          <a:p>
            <a:pPr lvl="0"/>
            <a:r>
              <a:rPr lang="pt-PT" dirty="0"/>
              <a:t>Conheçam as </a:t>
            </a:r>
            <a:r>
              <a:rPr lang="pt-PT" dirty="0">
                <a:solidFill>
                  <a:schemeClr val="accent2"/>
                </a:solidFill>
              </a:rPr>
              <a:t>noções essenciais </a:t>
            </a:r>
            <a:r>
              <a:rPr lang="pt-PT" dirty="0"/>
              <a:t>inerentes à Segurança dos Sistemas de Informação; </a:t>
            </a:r>
          </a:p>
          <a:p>
            <a:pPr lvl="0"/>
            <a:r>
              <a:rPr lang="pt-PT" dirty="0"/>
              <a:t>Saibam </a:t>
            </a:r>
            <a:r>
              <a:rPr lang="pt-PT" dirty="0">
                <a:solidFill>
                  <a:schemeClr val="accent2"/>
                </a:solidFill>
              </a:rPr>
              <a:t>definir e implementar um plano de segurança</a:t>
            </a:r>
            <a:r>
              <a:rPr lang="pt-PT" dirty="0"/>
              <a:t> para os Sistemas de Informação; </a:t>
            </a:r>
          </a:p>
          <a:p>
            <a:pPr lvl="0"/>
            <a:r>
              <a:rPr lang="pt-PT" dirty="0"/>
              <a:t>Conheçam as principais </a:t>
            </a:r>
            <a:r>
              <a:rPr lang="pt-PT" dirty="0">
                <a:solidFill>
                  <a:schemeClr val="accent2"/>
                </a:solidFill>
              </a:rPr>
              <a:t>normas de segurança </a:t>
            </a:r>
            <a:r>
              <a:rPr lang="pt-PT" dirty="0"/>
              <a:t>aplicadas a esta área do conhecimento.</a:t>
            </a:r>
          </a:p>
          <a:p>
            <a:pPr lvl="0"/>
            <a:r>
              <a:rPr lang="pt-PT" dirty="0"/>
              <a:t>Saibam identificar e recorrer às </a:t>
            </a:r>
            <a:r>
              <a:rPr lang="pt-PT" dirty="0">
                <a:solidFill>
                  <a:schemeClr val="accent2"/>
                </a:solidFill>
              </a:rPr>
              <a:t>principais organizações </a:t>
            </a:r>
            <a:r>
              <a:rPr lang="pt-PT" dirty="0"/>
              <a:t>relacionadas com a segurança;</a:t>
            </a:r>
          </a:p>
          <a:p>
            <a:pPr lvl="0"/>
            <a:r>
              <a:rPr lang="pt-PT" dirty="0"/>
              <a:t>Saibam fazer uma </a:t>
            </a:r>
            <a:r>
              <a:rPr lang="pt-PT" dirty="0">
                <a:solidFill>
                  <a:schemeClr val="accent2"/>
                </a:solidFill>
              </a:rPr>
              <a:t>análise de risco </a:t>
            </a:r>
            <a:r>
              <a:rPr lang="pt-PT" dirty="0"/>
              <a:t>que lhes permita elaborar e </a:t>
            </a:r>
            <a:r>
              <a:rPr lang="pt-PT" dirty="0">
                <a:solidFill>
                  <a:schemeClr val="accent2"/>
                </a:solidFill>
              </a:rPr>
              <a:t>justificar</a:t>
            </a:r>
            <a:r>
              <a:rPr lang="pt-PT" dirty="0"/>
              <a:t> políticas de segurança;</a:t>
            </a:r>
          </a:p>
          <a:p>
            <a:pPr lvl="0"/>
            <a:r>
              <a:rPr lang="pt-PT" dirty="0"/>
              <a:t>Adquiram os conhecimentos necessários para fazerem </a:t>
            </a:r>
            <a:r>
              <a:rPr lang="pt-PT" dirty="0">
                <a:solidFill>
                  <a:schemeClr val="accent2"/>
                </a:solidFill>
              </a:rPr>
              <a:t>auditorias de segurança</a:t>
            </a:r>
            <a:r>
              <a:rPr lang="pt-PT" dirty="0"/>
              <a:t> a S.I.</a:t>
            </a:r>
          </a:p>
          <a:p>
            <a:r>
              <a:rPr lang="pt-PT" dirty="0"/>
              <a:t>Conheçam os </a:t>
            </a:r>
            <a:r>
              <a:rPr lang="pt-PT" dirty="0">
                <a:solidFill>
                  <a:schemeClr val="accent2"/>
                </a:solidFill>
              </a:rPr>
              <a:t>principais sistemas e algoritmos de criptografia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784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Bibliografia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00150"/>
            <a:ext cx="7200900" cy="380187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pt-PT" sz="1800" dirty="0"/>
              <a:t>Livros de base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Ferguson</a:t>
            </a:r>
            <a:r>
              <a:rPr lang="en-US" sz="1500" dirty="0"/>
              <a:t>, Niels, Bruce </a:t>
            </a:r>
            <a:r>
              <a:rPr lang="en-US" sz="1500" dirty="0" err="1"/>
              <a:t>Schneier</a:t>
            </a:r>
            <a:r>
              <a:rPr lang="en-US" sz="1500" dirty="0"/>
              <a:t>, and </a:t>
            </a:r>
            <a:r>
              <a:rPr lang="en-US" sz="1500" dirty="0" err="1"/>
              <a:t>Tadayoshi</a:t>
            </a:r>
            <a:r>
              <a:rPr lang="en-US" sz="1500" dirty="0"/>
              <a:t> Kohno. 2010. “Cryptography Engineering . Design Principles and Practical Applications.” Wiley Publishing, Inc.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Kim, David, and Michael Solomon. 2014. Fundamentals of Information Systems Security. Jones &amp; </a:t>
            </a:r>
            <a:r>
              <a:rPr lang="en-US" sz="1500" dirty="0" err="1"/>
              <a:t>Bartlet</a:t>
            </a:r>
            <a:r>
              <a:rPr lang="en-US" sz="1500" dirty="0"/>
              <a:t> Learning. 2nd Edition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Dieter </a:t>
            </a:r>
            <a:r>
              <a:rPr lang="en-US" sz="1500" dirty="0" err="1"/>
              <a:t>Gollmann</a:t>
            </a:r>
            <a:r>
              <a:rPr lang="en-US" sz="1500" dirty="0"/>
              <a:t>, Computer Security, John Wiley &amp; Sons</a:t>
            </a:r>
          </a:p>
          <a:p>
            <a:pPr>
              <a:lnSpc>
                <a:spcPct val="90000"/>
              </a:lnSpc>
            </a:pPr>
            <a:r>
              <a:rPr lang="pt-PT" sz="1800" dirty="0"/>
              <a:t>Livro complementar</a:t>
            </a:r>
          </a:p>
          <a:p>
            <a:pPr lvl="1">
              <a:lnSpc>
                <a:spcPct val="90000"/>
              </a:lnSpc>
            </a:pPr>
            <a:r>
              <a:rPr lang="pt-PT" sz="1500" dirty="0"/>
              <a:t>Pedro Silva, Hugo Carvalho, Catarina Torres, Segurança dos Sistemas de Informação, Centro Atlântico</a:t>
            </a:r>
          </a:p>
          <a:p>
            <a:pPr lvl="1">
              <a:lnSpc>
                <a:spcPct val="90000"/>
              </a:lnSpc>
            </a:pPr>
            <a:r>
              <a:rPr lang="pt-PT" sz="1500" dirty="0"/>
              <a:t>Wilson Oliveira, Segurança da Informação, Centro Atlântico</a:t>
            </a:r>
          </a:p>
          <a:p>
            <a:pPr lvl="1">
              <a:lnSpc>
                <a:spcPct val="90000"/>
              </a:lnSpc>
            </a:pPr>
            <a:r>
              <a:rPr lang="pt-PT" sz="1500" dirty="0"/>
              <a:t>William </a:t>
            </a:r>
            <a:r>
              <a:rPr lang="pt-PT" sz="1500" dirty="0" err="1"/>
              <a:t>Stallings</a:t>
            </a:r>
            <a:r>
              <a:rPr lang="pt-PT" sz="1500" dirty="0"/>
              <a:t>, </a:t>
            </a:r>
            <a:r>
              <a:rPr lang="pt-PT" sz="1500" dirty="0" err="1"/>
              <a:t>Cryptography</a:t>
            </a:r>
            <a:r>
              <a:rPr lang="pt-PT" sz="1500" dirty="0"/>
              <a:t> </a:t>
            </a:r>
            <a:r>
              <a:rPr lang="pt-PT" sz="1500" dirty="0" err="1"/>
              <a:t>and</a:t>
            </a:r>
            <a:r>
              <a:rPr lang="pt-PT" sz="1500" dirty="0"/>
              <a:t> Network </a:t>
            </a:r>
            <a:r>
              <a:rPr lang="pt-PT" sz="1500" dirty="0" err="1"/>
              <a:t>Security</a:t>
            </a:r>
            <a:r>
              <a:rPr lang="pt-PT" sz="1500" dirty="0"/>
              <a:t>, Prentice Hall</a:t>
            </a:r>
          </a:p>
          <a:p>
            <a:pPr lvl="1">
              <a:lnSpc>
                <a:spcPct val="90000"/>
              </a:lnSpc>
            </a:pPr>
            <a:r>
              <a:rPr lang="pt-PT" sz="1500" dirty="0"/>
              <a:t>William </a:t>
            </a:r>
            <a:r>
              <a:rPr lang="pt-PT" sz="1500" dirty="0" err="1"/>
              <a:t>Stallings</a:t>
            </a:r>
            <a:r>
              <a:rPr lang="pt-PT" sz="1500" dirty="0"/>
              <a:t>, Network </a:t>
            </a:r>
            <a:r>
              <a:rPr lang="pt-PT" sz="1500" dirty="0" err="1"/>
              <a:t>Security</a:t>
            </a:r>
            <a:r>
              <a:rPr lang="pt-PT" sz="1500" dirty="0"/>
              <a:t> Essentials, Prentice Hall</a:t>
            </a:r>
          </a:p>
          <a:p>
            <a:pPr>
              <a:lnSpc>
                <a:spcPct val="90000"/>
              </a:lnSpc>
            </a:pPr>
            <a:r>
              <a:rPr lang="pt-PT" sz="1800" dirty="0"/>
              <a:t>Outros</a:t>
            </a:r>
          </a:p>
          <a:p>
            <a:pPr lvl="1">
              <a:lnSpc>
                <a:spcPct val="90000"/>
              </a:lnSpc>
            </a:pPr>
            <a:r>
              <a:rPr lang="pt-PT" sz="1500" dirty="0"/>
              <a:t>Diversas ligações a artigos a fornecer pelo docente</a:t>
            </a:r>
          </a:p>
          <a:p>
            <a:pPr lvl="1">
              <a:lnSpc>
                <a:spcPct val="90000"/>
              </a:lnSpc>
            </a:pPr>
            <a:r>
              <a:rPr lang="pt-PT" sz="1500" dirty="0"/>
              <a:t>Ligações a sites de interesse a colocar na página da disciplina</a:t>
            </a:r>
          </a:p>
          <a:p>
            <a:pPr lvl="1">
              <a:lnSpc>
                <a:spcPct val="90000"/>
              </a:lnSpc>
            </a:pPr>
            <a:r>
              <a:rPr lang="pt-PT" sz="1500" dirty="0" err="1"/>
              <a:t>PDF’s</a:t>
            </a:r>
            <a:r>
              <a:rPr lang="pt-PT" sz="1500" dirty="0"/>
              <a:t> com os ficheiros das aulas</a:t>
            </a:r>
          </a:p>
          <a:p>
            <a:pPr lvl="1">
              <a:lnSpc>
                <a:spcPct val="90000"/>
              </a:lnSpc>
            </a:pPr>
            <a:r>
              <a:rPr lang="pt-PT" sz="1500" dirty="0"/>
              <a:t>…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C7B03-64A3-48B5-9DEE-6FC94026DBB3}" type="slidenum">
              <a:rPr lang="pt-PT"/>
              <a:pPr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734009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Programa previsto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00151"/>
            <a:ext cx="7301154" cy="3394472"/>
          </a:xfrm>
        </p:spPr>
        <p:txBody>
          <a:bodyPr>
            <a:normAutofit/>
          </a:bodyPr>
          <a:lstStyle/>
          <a:p>
            <a:r>
              <a:rPr lang="pt-PT" sz="2100" dirty="0"/>
              <a:t>Segurança dos Sistemas de Informação</a:t>
            </a:r>
          </a:p>
          <a:p>
            <a:r>
              <a:rPr lang="pt-PT" sz="2100" dirty="0"/>
              <a:t>Normas de Segurança</a:t>
            </a:r>
          </a:p>
          <a:p>
            <a:r>
              <a:rPr lang="pt-PT" sz="2100" dirty="0"/>
              <a:t>Organizações Relacionadas com Segurança</a:t>
            </a:r>
          </a:p>
          <a:p>
            <a:r>
              <a:rPr lang="pt-PT" sz="2100" dirty="0"/>
              <a:t>Política de Segurança</a:t>
            </a:r>
          </a:p>
          <a:p>
            <a:r>
              <a:rPr lang="pt-PT" sz="2100" dirty="0"/>
              <a:t>Análise de Risco</a:t>
            </a:r>
          </a:p>
          <a:p>
            <a:r>
              <a:rPr lang="pt-PT" sz="2100" dirty="0"/>
              <a:t>Auditoria à Segurança dos Sistemas de Informação</a:t>
            </a:r>
          </a:p>
          <a:p>
            <a:r>
              <a:rPr lang="pt-PT" sz="2100" dirty="0"/>
              <a:t>Criptografia</a:t>
            </a:r>
          </a:p>
          <a:p>
            <a:r>
              <a:rPr lang="pt-PT" sz="2100" dirty="0"/>
              <a:t>Blockchain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D03F-6873-40E5-ADE7-4C467E840F56}" type="slidenum">
              <a:rPr lang="pt-PT"/>
              <a:pPr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624048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Avaliação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00150"/>
            <a:ext cx="7200900" cy="3531840"/>
          </a:xfrm>
        </p:spPr>
        <p:txBody>
          <a:bodyPr>
            <a:normAutofit lnSpcReduction="10000"/>
          </a:bodyPr>
          <a:lstStyle/>
          <a:p>
            <a:r>
              <a:rPr lang="pt-PT" sz="1500" dirty="0"/>
              <a:t>Uma componente teórica composta por </a:t>
            </a:r>
            <a:r>
              <a:rPr lang="pt-PT" sz="1500" dirty="0">
                <a:solidFill>
                  <a:schemeClr val="accent2"/>
                </a:solidFill>
              </a:rPr>
              <a:t>um momento de avaliação </a:t>
            </a:r>
            <a:r>
              <a:rPr lang="pt-PT" sz="1500" dirty="0"/>
              <a:t>a realizar no decurso do semestre letivo, cuja data será comunicada em aula com uma antecedência mínima de três semanas. A esta componente teórica corresponderá uma </a:t>
            </a:r>
            <a:r>
              <a:rPr lang="pt-PT" sz="1500" dirty="0">
                <a:solidFill>
                  <a:schemeClr val="accent2"/>
                </a:solidFill>
              </a:rPr>
              <a:t>ponderação de 50% na nota final</a:t>
            </a:r>
            <a:r>
              <a:rPr lang="pt-PT" sz="1500" dirty="0"/>
              <a:t>;</a:t>
            </a:r>
          </a:p>
          <a:p>
            <a:r>
              <a:rPr lang="pt-PT" sz="1500" dirty="0"/>
              <a:t>A nota mínima requerida para a componente teórica será 8.5.</a:t>
            </a:r>
          </a:p>
          <a:p>
            <a:r>
              <a:rPr lang="pt-PT" sz="1500" dirty="0"/>
              <a:t>A componente prática é composta por </a:t>
            </a:r>
            <a:r>
              <a:rPr lang="pt-PT" sz="1575" dirty="0">
                <a:solidFill>
                  <a:schemeClr val="accent2"/>
                </a:solidFill>
              </a:rPr>
              <a:t>um conjunto de atividades semanais, com uma ponderação de 10% na nota final,</a:t>
            </a:r>
            <a:r>
              <a:rPr lang="pt-PT" sz="1500" dirty="0"/>
              <a:t> e por </a:t>
            </a:r>
            <a:r>
              <a:rPr lang="pt-PT" sz="1500" dirty="0">
                <a:solidFill>
                  <a:schemeClr val="accent2"/>
                </a:solidFill>
              </a:rPr>
              <a:t>um trabalho de grupo</a:t>
            </a:r>
            <a:r>
              <a:rPr lang="pt-PT" sz="1500" dirty="0"/>
              <a:t>, em grupos de 3 elementos, que consiste na elaboração de um plano de segurança para uma instituição tipo sugerida pelo docente, ou, para uma outra instituição sugerida pelos alunos e sujeita a aprovação pelo docente. O trabalho final deverá ser entregue até ao dia 11/06/2023 e consistirá num relatório e na apresentação do trabalho perante os outros elementos da turma. Juntamente com o relatório cada grupo deverá referir a contribuição de cada elemento para o trabalho final;</a:t>
            </a:r>
          </a:p>
          <a:p>
            <a:pPr>
              <a:lnSpc>
                <a:spcPct val="80000"/>
              </a:lnSpc>
            </a:pPr>
            <a:r>
              <a:rPr lang="pt-PT" sz="1500" dirty="0"/>
              <a:t>Os trabalhos serão objeto de avaliação individual, podendo ser requerida a defesa individual da nota final.</a:t>
            </a:r>
          </a:p>
          <a:p>
            <a:pPr>
              <a:lnSpc>
                <a:spcPct val="80000"/>
              </a:lnSpc>
            </a:pPr>
            <a:r>
              <a:rPr lang="pt-PT" sz="1500" dirty="0"/>
              <a:t>Plágio (em qualquer elemento de avaliação) =&gt; Reprovação.</a:t>
            </a:r>
          </a:p>
          <a:p>
            <a:endParaRPr lang="pt-PT" sz="15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21176-51BF-413D-B425-D2E6017F2578}" type="slidenum">
              <a:rPr lang="pt-PT"/>
              <a:pPr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473399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Avaliação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dirty="0"/>
              <a:t>A avaliação do aluno nas restantes épocas que não a normal, que inclui a época de recurso, especial e outras previstas no RIAPA, contemplará apenas o exame escrito ponderado com a nota da componente prática já avaliada. Não será permitido entregar os trabalhos práticos fora do período definido na época normal. A não realização dos trabalhos práticos implicará a reprovação à unidade curricular.</a:t>
            </a:r>
          </a:p>
          <a:p>
            <a:r>
              <a:rPr lang="pt-PT" sz="1800" dirty="0">
                <a:solidFill>
                  <a:srgbClr val="C00000"/>
                </a:solidFill>
              </a:rPr>
              <a:t>Não há melhoria nem entregas de trabalhos fora da época normal de avaliação.</a:t>
            </a:r>
            <a:endParaRPr lang="pt-PT" sz="1800" dirty="0"/>
          </a:p>
          <a:p>
            <a:pPr marL="0" indent="0">
              <a:buNone/>
            </a:pPr>
            <a:r>
              <a:rPr lang="pt-PT" sz="1800" dirty="0">
                <a:solidFill>
                  <a:schemeClr val="accent2"/>
                </a:solidFill>
              </a:rPr>
              <a:t>Nota: O docente reserva-se o direito de exigir uma defesa individual quando a nota obtida em qualquer avaliação (teórica ou prática) for igual ou superior a quinze valores.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21176-51BF-413D-B425-D2E6017F2578}" type="slidenum">
              <a:rPr lang="pt-PT"/>
              <a:pPr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064154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Criptografia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dirty="0"/>
              <a:t>Tradicionalmente:</a:t>
            </a:r>
          </a:p>
          <a:p>
            <a:pPr lvl="1"/>
            <a:r>
              <a:rPr lang="pt-PT" dirty="0"/>
              <a:t>A arte de escrever ou de resolver códigos</a:t>
            </a:r>
          </a:p>
          <a:p>
            <a:pPr marL="342900" lvl="1" indent="0">
              <a:buNone/>
            </a:pPr>
            <a:r>
              <a:rPr lang="pt-PT" dirty="0"/>
              <a:t>Ou seja, garantir a comunicação secreta entre duas entidades que previamente partilharam informação secreta (códigos).</a:t>
            </a:r>
          </a:p>
          <a:p>
            <a:r>
              <a:rPr lang="pt-PT" dirty="0"/>
              <a:t>Atualmente:</a:t>
            </a:r>
          </a:p>
          <a:p>
            <a:pPr lvl="1"/>
            <a:r>
              <a:rPr lang="pt-PT" dirty="0"/>
              <a:t>Integridade de dados</a:t>
            </a:r>
          </a:p>
          <a:p>
            <a:pPr lvl="1"/>
            <a:r>
              <a:rPr lang="pt-PT" dirty="0"/>
              <a:t>Autenticação</a:t>
            </a:r>
          </a:p>
          <a:p>
            <a:pPr lvl="1"/>
            <a:r>
              <a:rPr lang="pt-PT" dirty="0"/>
              <a:t>Protocolos</a:t>
            </a:r>
          </a:p>
          <a:p>
            <a:pPr lvl="1"/>
            <a:r>
              <a:rPr lang="pt-PT" dirty="0"/>
              <a:t>Voto eletrónico </a:t>
            </a:r>
          </a:p>
          <a:p>
            <a:pPr lvl="1"/>
            <a:r>
              <a:rPr lang="pt-PT" dirty="0"/>
              <a:t>…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655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51EB1F43-678F-4536-88C0-4E197702091B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042BC412-A64C-4F39-BB52-3C8FBCF8963A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C27A84C0-99C1-466D-A318-E1FD0CF08397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9C626F23-F0EE-4798-A3FE-ADFE6DEA7D3F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2042</TotalTime>
  <Words>803</Words>
  <Application>Microsoft Macintosh PowerPoint</Application>
  <PresentationFormat>On-screen Show (16:9)</PresentationFormat>
  <Paragraphs>87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Tema do Office</vt:lpstr>
      <vt:lpstr>Cibersegurança</vt:lpstr>
      <vt:lpstr>Apresentação individual</vt:lpstr>
      <vt:lpstr>Propósito da disciplina</vt:lpstr>
      <vt:lpstr>O que se espera?</vt:lpstr>
      <vt:lpstr>Bibliografia</vt:lpstr>
      <vt:lpstr>Programa previsto</vt:lpstr>
      <vt:lpstr>Avaliação</vt:lpstr>
      <vt:lpstr>Avaliação</vt:lpstr>
      <vt:lpstr>Criptografia</vt:lpstr>
      <vt:lpstr>Segurança vs Privacidade</vt:lpstr>
      <vt:lpstr>Criptografia e Segurança Informática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PT</dc:creator>
  <cp:lastModifiedBy>José Pedro Silva</cp:lastModifiedBy>
  <cp:revision>84</cp:revision>
  <dcterms:created xsi:type="dcterms:W3CDTF">2009-01-01T18:42:55Z</dcterms:created>
  <dcterms:modified xsi:type="dcterms:W3CDTF">2023-02-10T21:02:59Z</dcterms:modified>
</cp:coreProperties>
</file>