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02"/>
  </p:notesMasterIdLst>
  <p:sldIdLst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372" r:id="rId72"/>
    <p:sldId id="373" r:id="rId73"/>
    <p:sldId id="374" r:id="rId74"/>
    <p:sldId id="375" r:id="rId75"/>
    <p:sldId id="376" r:id="rId76"/>
    <p:sldId id="377" r:id="rId77"/>
    <p:sldId id="378" r:id="rId78"/>
    <p:sldId id="379" r:id="rId79"/>
    <p:sldId id="380" r:id="rId80"/>
    <p:sldId id="381" r:id="rId81"/>
    <p:sldId id="382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399" r:id="rId99"/>
    <p:sldId id="400" r:id="rId100"/>
    <p:sldId id="401" r:id="rId101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36" d="100"/>
          <a:sy n="136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microsoft.com/office/2016/11/relationships/changesInfo" Target="changesInfos/changesInfo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Pedro Silva" userId="abb6e6694512fdc5" providerId="LiveId" clId="{223C96C7-3751-B642-BD3F-6F4CE15E8D60}"/>
    <pc:docChg chg="custSel modSld">
      <pc:chgData name="José Pedro Silva" userId="abb6e6694512fdc5" providerId="LiveId" clId="{223C96C7-3751-B642-BD3F-6F4CE15E8D60}" dt="2023-02-10T21:11:42.761" v="28" actId="20577"/>
      <pc:docMkLst>
        <pc:docMk/>
      </pc:docMkLst>
      <pc:sldChg chg="modSp mod">
        <pc:chgData name="José Pedro Silva" userId="abb6e6694512fdc5" providerId="LiveId" clId="{223C96C7-3751-B642-BD3F-6F4CE15E8D60}" dt="2023-02-10T21:11:18.046" v="14" actId="20577"/>
        <pc:sldMkLst>
          <pc:docMk/>
          <pc:sldMk cId="905791158" sldId="306"/>
        </pc:sldMkLst>
        <pc:spChg chg="mod">
          <ac:chgData name="José Pedro Silva" userId="abb6e6694512fdc5" providerId="LiveId" clId="{223C96C7-3751-B642-BD3F-6F4CE15E8D60}" dt="2023-02-10T21:11:18.046" v="14" actId="20577"/>
          <ac:spMkLst>
            <pc:docMk/>
            <pc:sldMk cId="905791158" sldId="306"/>
            <ac:spMk id="3" creationId="{00000000-0000-0000-0000-000000000000}"/>
          </ac:spMkLst>
        </pc:spChg>
      </pc:sldChg>
      <pc:sldChg chg="modSp mod">
        <pc:chgData name="José Pedro Silva" userId="abb6e6694512fdc5" providerId="LiveId" clId="{223C96C7-3751-B642-BD3F-6F4CE15E8D60}" dt="2023-02-10T21:11:42.761" v="28" actId="20577"/>
        <pc:sldMkLst>
          <pc:docMk/>
          <pc:sldMk cId="982756177" sldId="401"/>
        </pc:sldMkLst>
        <pc:spChg chg="mod">
          <ac:chgData name="José Pedro Silva" userId="abb6e6694512fdc5" providerId="LiveId" clId="{223C96C7-3751-B642-BD3F-6F4CE15E8D60}" dt="2023-02-10T21:11:42.761" v="28" actId="20577"/>
          <ac:spMkLst>
            <pc:docMk/>
            <pc:sldMk cId="982756177" sldId="40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33E42-60F9-4974-B07D-BB309B28388E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BE834-91EB-4F73-9B8F-137210CB941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20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/>
              <a:t>				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E834-91EB-4F73-9B8F-137210CB9411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922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arredondado 6"/>
          <p:cNvSpPr/>
          <p:nvPr userDrawn="1"/>
        </p:nvSpPr>
        <p:spPr>
          <a:xfrm>
            <a:off x="214282" y="160717"/>
            <a:ext cx="8715436" cy="3696917"/>
          </a:xfrm>
          <a:prstGeom prst="roundRect">
            <a:avLst>
              <a:gd name="adj" fmla="val 2127"/>
            </a:avLst>
          </a:prstGeom>
          <a:solidFill>
            <a:schemeClr val="accent5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662" y="642925"/>
            <a:ext cx="7286676" cy="10930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1604" y="1875229"/>
            <a:ext cx="5786478" cy="803678"/>
          </a:xfrm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dirty="0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42844" y="4767263"/>
            <a:ext cx="1285884" cy="273844"/>
          </a:xfrm>
        </p:spPr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500166" y="4767263"/>
            <a:ext cx="1785950" cy="273844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2" b="20794"/>
          <a:stretch/>
        </p:blipFill>
        <p:spPr>
          <a:xfrm>
            <a:off x="6516216" y="3951768"/>
            <a:ext cx="2604227" cy="11402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7924800" cy="85725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457200" y="1028700"/>
            <a:ext cx="8305800" cy="371475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>
          <a:xfrm>
            <a:off x="0" y="4914900"/>
            <a:ext cx="69342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 Segurança e Auditoria Informática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xfrm>
            <a:off x="7010400" y="4857750"/>
            <a:ext cx="2133600" cy="285750"/>
          </a:xfrm>
        </p:spPr>
        <p:txBody>
          <a:bodyPr/>
          <a:lstStyle>
            <a:lvl1pPr>
              <a:defRPr/>
            </a:lvl1pPr>
          </a:lstStyle>
          <a:p>
            <a:fld id="{A1F32D5A-253A-4443-AEF0-344872816C53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146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arredondado 8"/>
          <p:cNvSpPr/>
          <p:nvPr userDrawn="1"/>
        </p:nvSpPr>
        <p:spPr>
          <a:xfrm>
            <a:off x="214282" y="160717"/>
            <a:ext cx="8715436" cy="910835"/>
          </a:xfrm>
          <a:prstGeom prst="roundRect">
            <a:avLst>
              <a:gd name="adj" fmla="val 2127"/>
            </a:avLst>
          </a:prstGeom>
          <a:solidFill>
            <a:schemeClr val="accent5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buFont typeface="Wingdings" pitchFamily="2" charset="2"/>
              <a:buChar char="§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2844" y="4768469"/>
            <a:ext cx="1000132" cy="273844"/>
          </a:xfrm>
        </p:spPr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fld id="{C131868D-5895-4F35-9F20-467523C7A133}" type="slidenum">
              <a:rPr lang="pt-PT" smtClean="0"/>
              <a:pPr/>
              <a:t>‹#›</a:t>
            </a:fld>
            <a:endParaRPr lang="pt-PT" dirty="0"/>
          </a:p>
        </p:txBody>
      </p:sp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4" t="17801" r="36138" b="48600"/>
          <a:stretch/>
        </p:blipFill>
        <p:spPr>
          <a:xfrm>
            <a:off x="8541084" y="4651664"/>
            <a:ext cx="495412" cy="440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868D-5895-4F35-9F20-467523C7A133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571604" y="4767263"/>
            <a:ext cx="10191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9D28-DFF4-41C0-92C6-2A85090F538A}" type="datetimeFigureOut">
              <a:rPr lang="pt-PT" smtClean="0"/>
              <a:pPr/>
              <a:t>10/02/23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868D-5895-4F35-9F20-467523C7A133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isa.europa.eu/" TargetMode="External"/><Relationship Id="rId2" Type="http://schemas.openxmlformats.org/officeDocument/2006/relationships/hyperlink" Target="http://www.gns.gov.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/>
              <a:t>Segurança nos Sistemas de Informação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1760" y="1875229"/>
            <a:ext cx="4339859" cy="803678"/>
          </a:xfrm>
        </p:spPr>
        <p:txBody>
          <a:bodyPr>
            <a:normAutofit/>
          </a:bodyPr>
          <a:lstStyle/>
          <a:p>
            <a:r>
              <a:rPr lang="pt-PT" dirty="0" err="1"/>
              <a:t>Cibersegurança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579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8F233-3D57-4C35-840D-4834918A217C}" type="slidenum">
              <a:rPr lang="pt-PT"/>
              <a:pPr/>
              <a:t>10</a:t>
            </a:fld>
            <a:endParaRPr lang="pt-PT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Tipo dos recursos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Bens materiais: edifícios, equipamentos informáticos, alimentação de energia</a:t>
            </a:r>
          </a:p>
          <a:p>
            <a:r>
              <a:rPr lang="pt-PT" dirty="0"/>
              <a:t>Suportes de dados e programas: papel, banda, écrans</a:t>
            </a:r>
          </a:p>
          <a:p>
            <a:r>
              <a:rPr lang="pt-PT" dirty="0"/>
              <a:t>Procedimentos e programas: sistemas operativos, aplicações, alarmes.</a:t>
            </a:r>
          </a:p>
          <a:p>
            <a:r>
              <a:rPr lang="pt-PT" dirty="0"/>
              <a:t>Dados e informações: bases de dados</a:t>
            </a:r>
          </a:p>
          <a:p>
            <a:r>
              <a:rPr lang="pt-PT" dirty="0"/>
              <a:t>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95131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3683B0-26A6-4D1F-9D2B-5076F50B6D16}" type="slidenum">
              <a:rPr lang="pt-PT"/>
              <a:pPr/>
              <a:t>11</a:t>
            </a:fld>
            <a:endParaRPr lang="pt-PT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Valor dos recursos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pt-PT" dirty="0"/>
              <a:t>Valor intrínseco: calculado como o custo da sua substituição</a:t>
            </a:r>
          </a:p>
          <a:p>
            <a:r>
              <a:rPr lang="pt-PT" dirty="0"/>
              <a:t>Valor de utilização: prejuízo sofrido pela alteração de características do recurso</a:t>
            </a:r>
          </a:p>
        </p:txBody>
      </p:sp>
    </p:spTree>
    <p:extLst>
      <p:ext uri="{BB962C8B-B14F-4D97-AF65-F5344CB8AC3E}">
        <p14:creationId xmlns:p14="http://schemas.microsoft.com/office/powerpoint/2010/main" val="235130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Sinistro Tipo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722313" y="1545637"/>
            <a:ext cx="6791722" cy="1759539"/>
          </a:xfrm>
        </p:spPr>
        <p:txBody>
          <a:bodyPr>
            <a:noAutofit/>
          </a:bodyPr>
          <a:lstStyle/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Cenário de um sinistro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Vulnerabilidades dos STI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Ameaças e agressões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Deterioração dos recursos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Danos do SI</a:t>
            </a:r>
          </a:p>
        </p:txBody>
      </p:sp>
    </p:spTree>
    <p:extLst>
      <p:ext uri="{BB962C8B-B14F-4D97-AF65-F5344CB8AC3E}">
        <p14:creationId xmlns:p14="http://schemas.microsoft.com/office/powerpoint/2010/main" val="362972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1ACC9-62E1-41F9-90BF-B57709BA00E5}" type="slidenum">
              <a:rPr lang="pt-PT"/>
              <a:pPr/>
              <a:t>13</a:t>
            </a:fld>
            <a:endParaRPr lang="pt-PT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Cenário de um sinistro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O conjunto de recursos, materiais ou imateriais, de uma organização pode ser alvo de diversos tipos de agressões, desencadeadas por agentes naturais, humanos, ou artificiais, de forma acidental ou intencional</a:t>
            </a:r>
          </a:p>
        </p:txBody>
      </p:sp>
    </p:spTree>
    <p:extLst>
      <p:ext uri="{BB962C8B-B14F-4D97-AF65-F5344CB8AC3E}">
        <p14:creationId xmlns:p14="http://schemas.microsoft.com/office/powerpoint/2010/main" val="244079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D36BC7-53A6-45EC-89E9-3247A0C10888}" type="slidenum">
              <a:rPr lang="pt-PT"/>
              <a:pPr/>
              <a:t>14</a:t>
            </a:fld>
            <a:endParaRPr lang="pt-PT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Vulnerabilidades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Físicas</a:t>
            </a:r>
          </a:p>
          <a:p>
            <a:r>
              <a:rPr lang="pt-PT"/>
              <a:t>Equipamentos e programas</a:t>
            </a:r>
          </a:p>
          <a:p>
            <a:r>
              <a:rPr lang="pt-PT"/>
              <a:t>Suportes de informação</a:t>
            </a:r>
          </a:p>
          <a:p>
            <a:r>
              <a:rPr lang="pt-PT"/>
              <a:t>Comunicações</a:t>
            </a:r>
          </a:p>
          <a:p>
            <a:r>
              <a:rPr lang="pt-PT"/>
              <a:t>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134982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3A4769-DA96-4C48-BE7B-80810647800E}" type="slidenum">
              <a:rPr lang="pt-PT"/>
              <a:pPr/>
              <a:t>15</a:t>
            </a:fld>
            <a:endParaRPr lang="pt-PT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Ameaças e agressões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4483"/>
            <a:ext cx="7258050" cy="1563291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Ameaça: agressão potencial que ainda não se manifestou</a:t>
            </a:r>
          </a:p>
          <a:p>
            <a:r>
              <a:rPr lang="pt-PT" dirty="0"/>
              <a:t>Não autorizadas, acidentais, ou intencionais</a:t>
            </a: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899592" y="2684022"/>
            <a:ext cx="26289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57213" lvl="1" indent="-214313">
              <a:spcBef>
                <a:spcPct val="50000"/>
              </a:spcBef>
              <a:buClr>
                <a:srgbClr val="006699"/>
              </a:buClr>
              <a:buSzPct val="75000"/>
              <a:buFont typeface="Monotype Sorts" pitchFamily="2" charset="2"/>
              <a:buChar char="l"/>
            </a:pPr>
            <a:r>
              <a:rPr lang="pt-PT" dirty="0"/>
              <a:t>Modificação</a:t>
            </a:r>
          </a:p>
          <a:p>
            <a:pPr marL="557213" lvl="1" indent="-214313">
              <a:spcBef>
                <a:spcPct val="50000"/>
              </a:spcBef>
              <a:buClr>
                <a:srgbClr val="006699"/>
              </a:buClr>
              <a:buSzPct val="75000"/>
              <a:buFont typeface="Monotype Sorts" pitchFamily="2" charset="2"/>
              <a:buChar char="l"/>
            </a:pPr>
            <a:r>
              <a:rPr lang="pt-PT" dirty="0"/>
              <a:t>Destruição</a:t>
            </a:r>
          </a:p>
          <a:p>
            <a:pPr marL="557213" lvl="1" indent="-214313">
              <a:spcBef>
                <a:spcPct val="50000"/>
              </a:spcBef>
              <a:buClr>
                <a:srgbClr val="006699"/>
              </a:buClr>
              <a:buSzPct val="75000"/>
              <a:buFont typeface="Monotype Sorts" pitchFamily="2" charset="2"/>
              <a:buChar char="l"/>
            </a:pPr>
            <a:r>
              <a:rPr lang="pt-PT" dirty="0"/>
              <a:t>Atrasos</a:t>
            </a:r>
          </a:p>
          <a:p>
            <a:pPr marL="557213" lvl="1" indent="-214313">
              <a:spcBef>
                <a:spcPct val="50000"/>
              </a:spcBef>
              <a:buClr>
                <a:srgbClr val="006699"/>
              </a:buClr>
              <a:buSzPct val="75000"/>
              <a:buFont typeface="Monotype Sorts" pitchFamily="2" charset="2"/>
              <a:buChar char="l"/>
            </a:pPr>
            <a:r>
              <a:rPr lang="pt-PT" dirty="0"/>
              <a:t>Divulgação</a:t>
            </a:r>
          </a:p>
        </p:txBody>
      </p:sp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4457700" y="2652210"/>
            <a:ext cx="24574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57213" lvl="1" indent="-214313">
              <a:spcBef>
                <a:spcPct val="50000"/>
              </a:spcBef>
              <a:buClr>
                <a:srgbClr val="006699"/>
              </a:buClr>
              <a:buSzPct val="75000"/>
              <a:buFont typeface="Monotype Sorts" pitchFamily="2" charset="2"/>
              <a:buChar char="l"/>
            </a:pPr>
            <a:r>
              <a:rPr lang="pt-PT" dirty="0"/>
              <a:t>Erros e omissões</a:t>
            </a:r>
          </a:p>
          <a:p>
            <a:pPr marL="557213" lvl="1" indent="-214313">
              <a:spcBef>
                <a:spcPct val="50000"/>
              </a:spcBef>
              <a:buClr>
                <a:srgbClr val="006699"/>
              </a:buClr>
              <a:buSzPct val="75000"/>
              <a:buFont typeface="Monotype Sorts" pitchFamily="2" charset="2"/>
              <a:buChar char="l"/>
            </a:pPr>
            <a:r>
              <a:rPr lang="pt-PT" dirty="0"/>
              <a:t>Fraude e roubo</a:t>
            </a:r>
          </a:p>
          <a:p>
            <a:pPr marL="557213" lvl="1" indent="-214313">
              <a:spcBef>
                <a:spcPct val="50000"/>
              </a:spcBef>
              <a:buClr>
                <a:srgbClr val="006699"/>
              </a:buClr>
              <a:buSzPct val="75000"/>
              <a:buFont typeface="Monotype Sorts" pitchFamily="2" charset="2"/>
              <a:buChar char="l"/>
            </a:pPr>
            <a:r>
              <a:rPr lang="pt-PT" dirty="0"/>
              <a:t>Funcionários</a:t>
            </a:r>
          </a:p>
          <a:p>
            <a:pPr marL="557213" lvl="1" indent="-214313">
              <a:spcBef>
                <a:spcPct val="50000"/>
              </a:spcBef>
              <a:buClr>
                <a:srgbClr val="006699"/>
              </a:buClr>
              <a:buSzPct val="75000"/>
              <a:buFont typeface="Monotype Sorts" pitchFamily="2" charset="2"/>
              <a:buChar char="l"/>
            </a:pPr>
            <a:r>
              <a:rPr lang="pt-PT" dirty="0"/>
              <a:t>Infraestruturas</a:t>
            </a:r>
          </a:p>
        </p:txBody>
      </p:sp>
    </p:spTree>
    <p:extLst>
      <p:ext uri="{BB962C8B-B14F-4D97-AF65-F5344CB8AC3E}">
        <p14:creationId xmlns:p14="http://schemas.microsoft.com/office/powerpoint/2010/main" val="348562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75459F-A199-4F5D-95DA-6AD0041FCD30}" type="slidenum">
              <a:rPr lang="pt-PT"/>
              <a:pPr/>
              <a:t>16</a:t>
            </a:fld>
            <a:endParaRPr lang="pt-PT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Ameaças e agressões (cont)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Agressão: </a:t>
            </a:r>
            <a:r>
              <a:rPr lang="pt-PT" dirty="0" err="1"/>
              <a:t>acção</a:t>
            </a:r>
            <a:r>
              <a:rPr lang="pt-PT" dirty="0"/>
              <a:t> que provoca uma alteração não desejada num recurso</a:t>
            </a:r>
          </a:p>
          <a:p>
            <a:pPr lvl="1"/>
            <a:r>
              <a:rPr lang="pt-PT" dirty="0"/>
              <a:t>Física de origem natural: terramotos</a:t>
            </a:r>
          </a:p>
          <a:p>
            <a:pPr lvl="1"/>
            <a:r>
              <a:rPr lang="pt-PT" dirty="0"/>
              <a:t>Física de origem industrial: poluição</a:t>
            </a:r>
          </a:p>
          <a:p>
            <a:pPr lvl="1"/>
            <a:r>
              <a:rPr lang="pt-PT" dirty="0"/>
              <a:t>Física de origem acidental: curto-circuito</a:t>
            </a:r>
          </a:p>
        </p:txBody>
      </p:sp>
    </p:spTree>
    <p:extLst>
      <p:ext uri="{BB962C8B-B14F-4D97-AF65-F5344CB8AC3E}">
        <p14:creationId xmlns:p14="http://schemas.microsoft.com/office/powerpoint/2010/main" val="355417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04832F-AFE5-4F0C-83F2-B6083D7900BC}" type="slidenum">
              <a:rPr lang="pt-PT"/>
              <a:pPr/>
              <a:t>17</a:t>
            </a:fld>
            <a:endParaRPr lang="pt-PT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Ameaças e agressões (cont)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8229600" cy="36004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PT" dirty="0"/>
              <a:t>Agressão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Lógica de origem acidental: negligência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Delitos: atos voluntários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Crises ou conflitos causadores de sinistros</a:t>
            </a:r>
          </a:p>
          <a:p>
            <a:pPr>
              <a:lnSpc>
                <a:spcPct val="90000"/>
              </a:lnSpc>
            </a:pPr>
            <a:r>
              <a:rPr lang="pt-PT" dirty="0"/>
              <a:t>Vulnerabilidades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Vias de acesso lógico: proteções mal estabelecidas, portas falsas ou cavalos de Troia, quebra de sistema de segurança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Vias de acesso físico: redes, edifícios, suportes de dados</a:t>
            </a:r>
          </a:p>
        </p:txBody>
      </p:sp>
    </p:spTree>
    <p:extLst>
      <p:ext uri="{BB962C8B-B14F-4D97-AF65-F5344CB8AC3E}">
        <p14:creationId xmlns:p14="http://schemas.microsoft.com/office/powerpoint/2010/main" val="32829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4455A0-C0E4-468B-AC42-D4EFD2317FDA}" type="slidenum">
              <a:rPr lang="pt-PT"/>
              <a:pPr/>
              <a:t>18</a:t>
            </a:fld>
            <a:endParaRPr lang="pt-PT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Ameaças e agressões (cont)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Código malicioso</a:t>
            </a:r>
          </a:p>
          <a:p>
            <a:pPr lvl="1"/>
            <a:r>
              <a:rPr lang="pt-PT" dirty="0"/>
              <a:t>Vírus: segmento de código que se replica “colando-se” a programas executáveis</a:t>
            </a:r>
          </a:p>
          <a:p>
            <a:pPr lvl="1"/>
            <a:r>
              <a:rPr lang="pt-PT" dirty="0"/>
              <a:t>Cavalo de Troia: programa que realiza a tarefa esperada, mas também outras inesperadas e indesejáveis</a:t>
            </a:r>
          </a:p>
          <a:p>
            <a:pPr lvl="1"/>
            <a:r>
              <a:rPr lang="pt-PT" dirty="0"/>
              <a:t>Verme: replica-se a si próprio sem necessitar de um programa hospedeiro</a:t>
            </a:r>
          </a:p>
          <a:p>
            <a:r>
              <a:rPr lang="pt-PT" dirty="0"/>
              <a:t>Atentado à privacidade</a:t>
            </a:r>
          </a:p>
        </p:txBody>
      </p:sp>
    </p:spTree>
    <p:extLst>
      <p:ext uri="{BB962C8B-B14F-4D97-AF65-F5344CB8AC3E}">
        <p14:creationId xmlns:p14="http://schemas.microsoft.com/office/powerpoint/2010/main" val="231455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9F590C-8DDE-4CE1-B1A3-88DE494C53AD}" type="slidenum">
              <a:rPr lang="pt-PT"/>
              <a:pPr/>
              <a:t>19</a:t>
            </a:fld>
            <a:endParaRPr lang="pt-PT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Deterioração dos recursos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5606"/>
            <a:ext cx="7200900" cy="3124944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Alteração: passa a funcionar de maneira diferente (dados adulterados, programa)</a:t>
            </a:r>
          </a:p>
          <a:p>
            <a:r>
              <a:rPr lang="pt-PT" dirty="0"/>
              <a:t>Degradação: nível de desempenho reduzido</a:t>
            </a:r>
          </a:p>
          <a:p>
            <a:r>
              <a:rPr lang="pt-PT" dirty="0"/>
              <a:t>Avaria: deixa de funcionar, pode ser suscetível de reparação</a:t>
            </a:r>
          </a:p>
          <a:p>
            <a:r>
              <a:rPr lang="pt-PT" dirty="0"/>
              <a:t>Destruição: é necessário substitui-lo</a:t>
            </a:r>
          </a:p>
          <a:p>
            <a:r>
              <a:rPr lang="pt-PT" dirty="0"/>
              <a:t>Duplicação: voluntária ou não</a:t>
            </a:r>
          </a:p>
          <a:p>
            <a:r>
              <a:rPr lang="pt-PT" dirty="0"/>
              <a:t>roubo</a:t>
            </a:r>
          </a:p>
        </p:txBody>
      </p:sp>
    </p:spTree>
    <p:extLst>
      <p:ext uri="{BB962C8B-B14F-4D97-AF65-F5344CB8AC3E}">
        <p14:creationId xmlns:p14="http://schemas.microsoft.com/office/powerpoint/2010/main" val="111011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B06B7B-286B-4508-91AF-C9CF8EBAD0BF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Bibliografia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2402"/>
            <a:ext cx="8229600" cy="3657600"/>
          </a:xfrm>
        </p:spPr>
        <p:txBody>
          <a:bodyPr>
            <a:normAutofit/>
          </a:bodyPr>
          <a:lstStyle/>
          <a:p>
            <a:r>
              <a:rPr lang="en-US" sz="1800" dirty="0"/>
              <a:t>Whitman, M. E., &amp; </a:t>
            </a:r>
            <a:r>
              <a:rPr lang="en-US" sz="1800" dirty="0" err="1"/>
              <a:t>Mattord</a:t>
            </a:r>
            <a:r>
              <a:rPr lang="en-US" sz="1800" dirty="0"/>
              <a:t>, H. J. (2012). </a:t>
            </a:r>
            <a:r>
              <a:rPr lang="en-US" sz="1800" i="1" dirty="0"/>
              <a:t>Principles of information security</a:t>
            </a:r>
            <a:r>
              <a:rPr lang="en-US" sz="1800" dirty="0"/>
              <a:t> (4th ed.). Boston, MA: Course Technology.</a:t>
            </a:r>
          </a:p>
          <a:p>
            <a:r>
              <a:rPr lang="pt-PT" sz="1800" dirty="0"/>
              <a:t>Carneiro, Alberto. (2009). </a:t>
            </a:r>
            <a:r>
              <a:rPr lang="pt-PT" sz="1800" i="1" dirty="0"/>
              <a:t>Auditoria e Controlo de Sistemas de Informação</a:t>
            </a:r>
            <a:r>
              <a:rPr lang="pt-PT" sz="1800" dirty="0"/>
              <a:t>, FCA.</a:t>
            </a:r>
          </a:p>
          <a:p>
            <a:r>
              <a:rPr lang="pt-PT" sz="1800" dirty="0"/>
              <a:t>Silva, Pedro </a:t>
            </a:r>
            <a:r>
              <a:rPr lang="pt-PT" sz="1800" dirty="0" err="1"/>
              <a:t>et</a:t>
            </a:r>
            <a:r>
              <a:rPr lang="pt-PT" sz="1800" dirty="0"/>
              <a:t> al. (2003). </a:t>
            </a:r>
            <a:r>
              <a:rPr lang="pt-PT" sz="1800" i="1" dirty="0"/>
              <a:t>Segurança dos Sistemas de Informação</a:t>
            </a:r>
            <a:r>
              <a:rPr lang="pt-PT" sz="1800" dirty="0"/>
              <a:t>, Centro Atlântico, 2003 </a:t>
            </a:r>
          </a:p>
          <a:p>
            <a:r>
              <a:rPr lang="en-US" sz="1800" dirty="0" err="1"/>
              <a:t>Gollmann</a:t>
            </a:r>
            <a:r>
              <a:rPr lang="en-US" sz="1800" dirty="0"/>
              <a:t>, D. (2011). </a:t>
            </a:r>
            <a:r>
              <a:rPr lang="en-US" sz="1800" i="1" dirty="0"/>
              <a:t>Computer security</a:t>
            </a:r>
            <a:r>
              <a:rPr lang="en-US" sz="1800" dirty="0"/>
              <a:t> (3rd ed.). </a:t>
            </a:r>
            <a:r>
              <a:rPr lang="en-US" sz="1800" dirty="0" err="1"/>
              <a:t>Chichester</a:t>
            </a:r>
            <a:r>
              <a:rPr lang="en-US" sz="1800" dirty="0"/>
              <a:t>, West Sussex: Wiley.</a:t>
            </a:r>
          </a:p>
          <a:p>
            <a:r>
              <a:rPr lang="en-US" sz="1800" dirty="0" err="1"/>
              <a:t>Dhillon</a:t>
            </a:r>
            <a:r>
              <a:rPr lang="en-US" sz="1800" dirty="0"/>
              <a:t>, G. (2007). </a:t>
            </a:r>
            <a:r>
              <a:rPr lang="en-US" sz="1800" i="1" dirty="0"/>
              <a:t>Principles of information systems security : text and cases</a:t>
            </a:r>
            <a:r>
              <a:rPr lang="en-US" sz="1800" dirty="0"/>
              <a:t>. Hoboken, NJ: John Wiley &amp; Sons.</a:t>
            </a:r>
          </a:p>
          <a:p>
            <a:r>
              <a:rPr lang="en-US" sz="1800" dirty="0"/>
              <a:t>Shoemaker, D., &amp; Conklin, W. A. (2011). </a:t>
            </a:r>
            <a:r>
              <a:rPr lang="en-US" sz="1800" i="1" dirty="0" err="1"/>
              <a:t>Cybersecurity</a:t>
            </a:r>
            <a:r>
              <a:rPr lang="en-US" sz="1800" i="1" dirty="0"/>
              <a:t>: The Essential Body of Knowledge</a:t>
            </a:r>
            <a:r>
              <a:rPr lang="en-US" sz="1800" dirty="0"/>
              <a:t>: </a:t>
            </a:r>
            <a:r>
              <a:rPr lang="en-US" sz="1800" dirty="0" err="1"/>
              <a:t>Cengage</a:t>
            </a:r>
            <a:r>
              <a:rPr lang="en-US" sz="1800" dirty="0"/>
              <a:t> Learning.</a:t>
            </a:r>
          </a:p>
        </p:txBody>
      </p:sp>
    </p:spTree>
    <p:extLst>
      <p:ext uri="{BB962C8B-B14F-4D97-AF65-F5344CB8AC3E}">
        <p14:creationId xmlns:p14="http://schemas.microsoft.com/office/powerpoint/2010/main" val="14047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3FF45-A373-41EB-9F70-C6D06B24A4FA}" type="slidenum">
              <a:rPr lang="pt-PT"/>
              <a:pPr/>
              <a:t>20</a:t>
            </a:fld>
            <a:endParaRPr lang="pt-PT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Deterioração dos recursos (cont)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Abuso informático: a má utilização, destruição, alteração, ou interrupção de recursos de processamento de dados</a:t>
            </a:r>
          </a:p>
          <a:p>
            <a:pPr lvl="1"/>
            <a:r>
              <a:rPr lang="pt-PT" dirty="0"/>
              <a:t>Exemplos:</a:t>
            </a:r>
          </a:p>
          <a:p>
            <a:pPr lvl="2"/>
            <a:r>
              <a:rPr lang="pt-PT" dirty="0"/>
              <a:t>Utilização de programas ilegais ou pirateados</a:t>
            </a:r>
          </a:p>
          <a:p>
            <a:pPr lvl="2"/>
            <a:r>
              <a:rPr lang="pt-PT" dirty="0"/>
              <a:t>Utilização de computadores no trabalho para uso pessoal</a:t>
            </a:r>
          </a:p>
          <a:p>
            <a:pPr lvl="2"/>
            <a:r>
              <a:rPr lang="pt-PT" dirty="0"/>
              <a:t>Cópia ilegal de programas</a:t>
            </a:r>
          </a:p>
          <a:p>
            <a:pPr lvl="2"/>
            <a:r>
              <a:rPr lang="pt-PT" dirty="0"/>
              <a:t>Crime informático:</a:t>
            </a:r>
          </a:p>
          <a:p>
            <a:pPr lvl="3"/>
            <a:r>
              <a:rPr lang="pt-P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0802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90ADAF-086D-4933-8327-74AD60C7C467}" type="slidenum">
              <a:rPr lang="pt-PT"/>
              <a:pPr/>
              <a:t>21</a:t>
            </a:fld>
            <a:endParaRPr lang="pt-PT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Deterioração dos recursos (cont)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9768"/>
            <a:ext cx="7200900" cy="3576228"/>
          </a:xfrm>
        </p:spPr>
        <p:txBody>
          <a:bodyPr>
            <a:normAutofit lnSpcReduction="10000"/>
          </a:bodyPr>
          <a:lstStyle/>
          <a:p>
            <a:pPr lvl="1"/>
            <a:r>
              <a:rPr lang="pt-PT" dirty="0"/>
              <a:t>Exemplos:</a:t>
            </a:r>
          </a:p>
          <a:p>
            <a:pPr lvl="2"/>
            <a:r>
              <a:rPr lang="pt-PT" dirty="0"/>
              <a:t>…</a:t>
            </a:r>
          </a:p>
          <a:p>
            <a:pPr lvl="2"/>
            <a:r>
              <a:rPr lang="pt-PT" dirty="0"/>
              <a:t>Crime informático:</a:t>
            </a:r>
          </a:p>
          <a:p>
            <a:pPr lvl="3"/>
            <a:r>
              <a:rPr lang="pt-PT" sz="1950" dirty="0"/>
              <a:t>Fraude </a:t>
            </a:r>
          </a:p>
          <a:p>
            <a:pPr lvl="3"/>
            <a:r>
              <a:rPr lang="pt-PT" sz="1950" dirty="0"/>
              <a:t>Roubo</a:t>
            </a:r>
          </a:p>
          <a:p>
            <a:pPr lvl="3"/>
            <a:r>
              <a:rPr lang="pt-PT" sz="1950" dirty="0"/>
              <a:t>Sabotagem: envolve um ataque contra o SI</a:t>
            </a:r>
          </a:p>
          <a:p>
            <a:pPr lvl="3"/>
            <a:r>
              <a:rPr lang="pt-PT" sz="1950" dirty="0"/>
              <a:t>Usurpação de serviço: utilização de um recurso de outrem</a:t>
            </a:r>
          </a:p>
          <a:p>
            <a:pPr lvl="3"/>
            <a:r>
              <a:rPr lang="pt-PT" sz="1950" dirty="0"/>
              <a:t>Crime de propriedade: roubo através de, e com, computador</a:t>
            </a:r>
          </a:p>
        </p:txBody>
      </p:sp>
    </p:spTree>
    <p:extLst>
      <p:ext uri="{BB962C8B-B14F-4D97-AF65-F5344CB8AC3E}">
        <p14:creationId xmlns:p14="http://schemas.microsoft.com/office/powerpoint/2010/main" val="172863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43190F-5A1C-4184-BD59-5F5E9CCAEFA3}" type="slidenum">
              <a:rPr lang="pt-PT"/>
              <a:pPr/>
              <a:t>22</a:t>
            </a:fld>
            <a:endParaRPr lang="pt-PT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Danos do SI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372350" cy="35433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t-PT" dirty="0"/>
              <a:t>Comprometimento</a:t>
            </a:r>
            <a:r>
              <a:rPr lang="pt-PT" sz="1350" dirty="0"/>
              <a:t> </a:t>
            </a:r>
            <a:r>
              <a:rPr lang="pt-PT" dirty="0"/>
              <a:t>de informações sensíveis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Divulgação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Desvio</a:t>
            </a:r>
          </a:p>
          <a:p>
            <a:pPr>
              <a:lnSpc>
                <a:spcPct val="90000"/>
              </a:lnSpc>
            </a:pPr>
            <a:r>
              <a:rPr lang="pt-PT" dirty="0"/>
              <a:t>Informações falseadas ou alteradas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Pontuais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Maciças</a:t>
            </a:r>
          </a:p>
          <a:p>
            <a:pPr>
              <a:lnSpc>
                <a:spcPct val="90000"/>
              </a:lnSpc>
            </a:pPr>
            <a:r>
              <a:rPr lang="pt-PT" dirty="0"/>
              <a:t>Indisponibilidade de serviço</a:t>
            </a:r>
          </a:p>
        </p:txBody>
      </p:sp>
    </p:spTree>
    <p:extLst>
      <p:ext uri="{BB962C8B-B14F-4D97-AF65-F5344CB8AC3E}">
        <p14:creationId xmlns:p14="http://schemas.microsoft.com/office/powerpoint/2010/main" val="137065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2FD8A-C263-4B3D-88D9-EEFD1683F990}" type="slidenum">
              <a:rPr lang="pt-PT"/>
              <a:pPr/>
              <a:t>23</a:t>
            </a:fld>
            <a:endParaRPr lang="pt-PT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Identificação dos prejuízos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543800" cy="3543300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Prejuízos diretos provocados pelas deteriorações</a:t>
            </a:r>
          </a:p>
          <a:p>
            <a:pPr lvl="1"/>
            <a:r>
              <a:rPr lang="pt-PT" dirty="0"/>
              <a:t>Perda de fundos, imóveis, equipamentos</a:t>
            </a:r>
          </a:p>
          <a:p>
            <a:pPr lvl="1"/>
            <a:r>
              <a:rPr lang="pt-PT" dirty="0"/>
              <a:t>Reconstituição de informações perdidas</a:t>
            </a:r>
          </a:p>
          <a:p>
            <a:r>
              <a:rPr lang="pt-PT" dirty="0"/>
              <a:t>Prejuízos decorrentes dos danos do sistema de informação</a:t>
            </a:r>
          </a:p>
          <a:p>
            <a:pPr lvl="1"/>
            <a:r>
              <a:rPr lang="pt-PT" dirty="0"/>
              <a:t>Perturbações operacionais</a:t>
            </a:r>
          </a:p>
          <a:p>
            <a:pPr lvl="1"/>
            <a:r>
              <a:rPr lang="pt-PT" dirty="0"/>
              <a:t>Perda de confiança, produtividade, competitividade</a:t>
            </a:r>
          </a:p>
          <a:p>
            <a:pPr lvl="1"/>
            <a:r>
              <a:rPr lang="pt-PT" dirty="0"/>
              <a:t>Encargos para repor a situação anterior</a:t>
            </a:r>
          </a:p>
        </p:txBody>
      </p:sp>
    </p:spTree>
    <p:extLst>
      <p:ext uri="{BB962C8B-B14F-4D97-AF65-F5344CB8AC3E}">
        <p14:creationId xmlns:p14="http://schemas.microsoft.com/office/powerpoint/2010/main" val="273220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Medidas de Segurança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722313" y="1545637"/>
            <a:ext cx="6791722" cy="1759539"/>
          </a:xfrm>
        </p:spPr>
        <p:txBody>
          <a:bodyPr>
            <a:noAutofit/>
          </a:bodyPr>
          <a:lstStyle/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Medidas estruturais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Medidas dissuasoras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Medidas preventivas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Medidas de proteção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Medidas paliativas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Medidas de recuperação</a:t>
            </a:r>
          </a:p>
        </p:txBody>
      </p:sp>
    </p:spTree>
    <p:extLst>
      <p:ext uri="{BB962C8B-B14F-4D97-AF65-F5344CB8AC3E}">
        <p14:creationId xmlns:p14="http://schemas.microsoft.com/office/powerpoint/2010/main" val="161931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ABCA66-C0D1-4E6B-B63F-D9497E8E4484}" type="slidenum">
              <a:rPr lang="pt-PT"/>
              <a:pPr/>
              <a:t>25</a:t>
            </a:fld>
            <a:endParaRPr lang="pt-PT" dirty="0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Medidas estruturais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Fragmentação da informação</a:t>
            </a:r>
          </a:p>
          <a:p>
            <a:r>
              <a:rPr lang="pt-PT" dirty="0"/>
              <a:t>Ocultação dos recursos</a:t>
            </a:r>
          </a:p>
          <a:p>
            <a:r>
              <a:rPr lang="pt-PT" dirty="0"/>
              <a:t>Redução do valor dos recursos</a:t>
            </a:r>
          </a:p>
          <a:p>
            <a:r>
              <a:rPr lang="pt-PT" dirty="0"/>
              <a:t>Minimização do sinistro: redundância de recursos, do suporte lógico</a:t>
            </a:r>
          </a:p>
        </p:txBody>
      </p:sp>
    </p:spTree>
    <p:extLst>
      <p:ext uri="{BB962C8B-B14F-4D97-AF65-F5344CB8AC3E}">
        <p14:creationId xmlns:p14="http://schemas.microsoft.com/office/powerpoint/2010/main" val="2953469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A4C81C-71E7-4621-B1A8-F4BCCC5CB858}" type="slidenum">
              <a:rPr lang="pt-PT"/>
              <a:pPr/>
              <a:t>26</a:t>
            </a:fld>
            <a:endParaRPr lang="pt-PT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Medidas dissuasoras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Dissuasão organizacional: formação do pessoal, sensibilização para a segurança</a:t>
            </a:r>
          </a:p>
          <a:p>
            <a:r>
              <a:rPr lang="pt-PT"/>
              <a:t>Dissuasão técnica: aumentar o risco que se corre ao cometer uma infracção (legislação, rastreio, sanções)</a:t>
            </a:r>
          </a:p>
        </p:txBody>
      </p:sp>
    </p:spTree>
    <p:extLst>
      <p:ext uri="{BB962C8B-B14F-4D97-AF65-F5344CB8AC3E}">
        <p14:creationId xmlns:p14="http://schemas.microsoft.com/office/powerpoint/2010/main" val="1185675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6AE531-7FEA-4E10-B058-61FD34B89261}" type="slidenum">
              <a:rPr lang="pt-PT"/>
              <a:pPr/>
              <a:t>27</a:t>
            </a:fld>
            <a:endParaRPr lang="pt-PT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Medidas preventivas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Barreiras físicas de acesso aos recursos</a:t>
            </a:r>
          </a:p>
          <a:p>
            <a:r>
              <a:rPr lang="pt-PT" dirty="0"/>
              <a:t>Controlos de acesso, físicos ou lógicos</a:t>
            </a:r>
          </a:p>
          <a:p>
            <a:r>
              <a:rPr lang="pt-PT" dirty="0"/>
              <a:t>Deteção – interceção antes da agressão</a:t>
            </a:r>
          </a:p>
        </p:txBody>
      </p:sp>
    </p:spTree>
    <p:extLst>
      <p:ext uri="{BB962C8B-B14F-4D97-AF65-F5344CB8AC3E}">
        <p14:creationId xmlns:p14="http://schemas.microsoft.com/office/powerpoint/2010/main" val="976584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E832D0-4C67-4566-BB33-7DDCD3C9B193}" type="slidenum">
              <a:rPr lang="pt-PT"/>
              <a:pPr/>
              <a:t>28</a:t>
            </a:fld>
            <a:endParaRPr lang="pt-PT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Medidas de proteção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Deteção – reação: sensores, vigília em permanência</a:t>
            </a:r>
          </a:p>
          <a:p>
            <a:r>
              <a:rPr lang="pt-PT" dirty="0"/>
              <a:t>Medidas anti propagação</a:t>
            </a:r>
          </a:p>
          <a:p>
            <a:pPr lvl="1"/>
            <a:r>
              <a:rPr lang="pt-PT" dirty="0"/>
              <a:t>Medidas de carácter global</a:t>
            </a:r>
          </a:p>
          <a:p>
            <a:pPr lvl="1"/>
            <a:r>
              <a:rPr lang="pt-PT" dirty="0"/>
              <a:t>Medidas de controlo</a:t>
            </a:r>
          </a:p>
        </p:txBody>
      </p:sp>
    </p:spTree>
    <p:extLst>
      <p:ext uri="{BB962C8B-B14F-4D97-AF65-F5344CB8AC3E}">
        <p14:creationId xmlns:p14="http://schemas.microsoft.com/office/powerpoint/2010/main" val="1079420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3A445E-9EDC-4170-AFAF-CBBE5F561BC6}" type="slidenum">
              <a:rPr lang="pt-PT"/>
              <a:pPr/>
              <a:t>29</a:t>
            </a:fld>
            <a:endParaRPr lang="pt-PT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Medidas paliativas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949226" cy="35433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100" dirty="0"/>
              <a:t>Tendentes a atenuar os danos: como só são tomadas depois, destinam-se a restaurar os recursos.</a:t>
            </a:r>
          </a:p>
          <a:p>
            <a:pPr>
              <a:lnSpc>
                <a:spcPct val="90000"/>
              </a:lnSpc>
            </a:pPr>
            <a:r>
              <a:rPr lang="pt-PT" sz="2100" dirty="0"/>
              <a:t>Camuflagem da informação: cifragem, mas não impede a destruição dos dados</a:t>
            </a:r>
          </a:p>
          <a:p>
            <a:pPr>
              <a:lnSpc>
                <a:spcPct val="90000"/>
              </a:lnSpc>
            </a:pPr>
            <a:r>
              <a:rPr lang="pt-PT" sz="2100" dirty="0"/>
              <a:t>Certificação de dados e programas: garante de autenticidade</a:t>
            </a:r>
          </a:p>
          <a:p>
            <a:pPr>
              <a:lnSpc>
                <a:spcPct val="90000"/>
              </a:lnSpc>
            </a:pPr>
            <a:r>
              <a:rPr lang="pt-PT" sz="2100" dirty="0"/>
              <a:t>Reconfiguração: dinâmica, semiautomática (salvaguardas, pontos de controle, cópias), estática (funcionamento degradado)</a:t>
            </a:r>
          </a:p>
          <a:p>
            <a:pPr>
              <a:lnSpc>
                <a:spcPct val="90000"/>
              </a:lnSpc>
            </a:pPr>
            <a:r>
              <a:rPr lang="pt-PT" sz="2100" dirty="0"/>
              <a:t>Restauração de recursos degradados (reparação de hardware, correção de dados e programas)</a:t>
            </a:r>
          </a:p>
        </p:txBody>
      </p:sp>
    </p:spTree>
    <p:extLst>
      <p:ext uri="{BB962C8B-B14F-4D97-AF65-F5344CB8AC3E}">
        <p14:creationId xmlns:p14="http://schemas.microsoft.com/office/powerpoint/2010/main" val="172257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BEB15A-4A03-4FE1-90F9-BFA82746F17A}" type="slidenum">
              <a:rPr lang="pt-PT"/>
              <a:pPr/>
              <a:t>3</a:t>
            </a:fld>
            <a:endParaRPr lang="pt-PT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Fornecer o conhecimento necessário para implementar, manter, e seguir um programa de segurança</a:t>
            </a:r>
          </a:p>
          <a:p>
            <a:r>
              <a:rPr lang="pt-PT" dirty="0"/>
              <a:t>Sensibilizar para a importância da segurança de Sistemas de Informação numa organização</a:t>
            </a:r>
          </a:p>
          <a:p>
            <a:r>
              <a:rPr lang="pt-PT" dirty="0"/>
              <a:t>Introduzir técnicas e metodologias</a:t>
            </a:r>
          </a:p>
        </p:txBody>
      </p:sp>
    </p:spTree>
    <p:extLst>
      <p:ext uri="{BB962C8B-B14F-4D97-AF65-F5344CB8AC3E}">
        <p14:creationId xmlns:p14="http://schemas.microsoft.com/office/powerpoint/2010/main" val="254192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D5C95D-3511-4847-A737-6E902B585D4B}" type="slidenum">
              <a:rPr lang="pt-PT"/>
              <a:pPr/>
              <a:t>30</a:t>
            </a:fld>
            <a:endParaRPr lang="pt-PT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Medidas de recuperação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Transferência de riscos para terceiros (ex.: seguros)</a:t>
            </a:r>
          </a:p>
          <a:p>
            <a:r>
              <a:rPr lang="pt-PT" dirty="0"/>
              <a:t>Ação judicial (existência de provas) </a:t>
            </a:r>
          </a:p>
        </p:txBody>
      </p:sp>
    </p:spTree>
    <p:extLst>
      <p:ext uri="{BB962C8B-B14F-4D97-AF65-F5344CB8AC3E}">
        <p14:creationId xmlns:p14="http://schemas.microsoft.com/office/powerpoint/2010/main" val="1267039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Avaliação do Risco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722313" y="1545637"/>
            <a:ext cx="6791722" cy="1759539"/>
          </a:xfrm>
        </p:spPr>
        <p:txBody>
          <a:bodyPr>
            <a:noAutofit/>
          </a:bodyPr>
          <a:lstStyle/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Objetivo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Potencialidade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Fatores intervenientes</a:t>
            </a:r>
          </a:p>
        </p:txBody>
      </p:sp>
      <p:pic>
        <p:nvPicPr>
          <p:cNvPr id="1026" name="Picture 2" descr="http://www.enisa.europa.eu/activities/risk-management/files/images/defini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65516"/>
            <a:ext cx="3701670" cy="27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145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C942AF-8223-46CC-B16B-F09FED7737BE}" type="slidenum">
              <a:rPr lang="pt-PT"/>
              <a:pPr/>
              <a:t>32</a:t>
            </a:fld>
            <a:endParaRPr lang="pt-PT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 do risco: objetivo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Consiste em estabelecer uma hierarquia entre os problemas de segurança, e definir uma ordem de prioridade</a:t>
            </a:r>
          </a:p>
          <a:p>
            <a:r>
              <a:rPr lang="pt-PT" dirty="0"/>
              <a:t>Deve-se avaliar um sinistro do ponto de vista do impacto, potencialidade e gravidade dos danos</a:t>
            </a:r>
          </a:p>
        </p:txBody>
      </p:sp>
    </p:spTree>
    <p:extLst>
      <p:ext uri="{BB962C8B-B14F-4D97-AF65-F5344CB8AC3E}">
        <p14:creationId xmlns:p14="http://schemas.microsoft.com/office/powerpoint/2010/main" val="946030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5D37A8-BD04-4CB5-941F-2D2486BDFBC8}" type="slidenum">
              <a:rPr lang="pt-PT"/>
              <a:pPr/>
              <a:t>33</a:t>
            </a:fld>
            <a:endParaRPr lang="pt-PT" dirty="0"/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Potencialidade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04" y="1156060"/>
            <a:ext cx="8202696" cy="1938338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Estudo de cenários segundo a sua probabilidade de ocorrer</a:t>
            </a:r>
          </a:p>
          <a:p>
            <a:r>
              <a:rPr lang="pt-PT" dirty="0"/>
              <a:t>Classificação dos cenários segundo vários níveis (forte, médio, fraco, insignificante)</a:t>
            </a:r>
          </a:p>
        </p:txBody>
      </p:sp>
      <p:sp>
        <p:nvSpPr>
          <p:cNvPr id="691204" name="Text Box 4"/>
          <p:cNvSpPr txBox="1">
            <a:spLocks noChangeArrowheads="1"/>
          </p:cNvSpPr>
          <p:nvPr/>
        </p:nvSpPr>
        <p:spPr bwMode="auto">
          <a:xfrm>
            <a:off x="1694551" y="4061706"/>
            <a:ext cx="2254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pt-P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Espionagem industrial</a:t>
            </a:r>
          </a:p>
        </p:txBody>
      </p:sp>
      <p:sp>
        <p:nvSpPr>
          <p:cNvPr id="691205" name="Line 5"/>
          <p:cNvSpPr>
            <a:spLocks noChangeShapeType="1"/>
          </p:cNvSpPr>
          <p:nvPr/>
        </p:nvSpPr>
        <p:spPr bwMode="auto">
          <a:xfrm flipH="1" flipV="1">
            <a:off x="5274078" y="3111810"/>
            <a:ext cx="685800" cy="9144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691206" name="Text Box 6"/>
          <p:cNvSpPr txBox="1">
            <a:spLocks noChangeArrowheads="1"/>
          </p:cNvSpPr>
          <p:nvPr/>
        </p:nvSpPr>
        <p:spPr bwMode="auto">
          <a:xfrm>
            <a:off x="4628808" y="4029913"/>
            <a:ext cx="27796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pt-PT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z="1800" dirty="0"/>
              <a:t>Adivinhar senhas dinâmicas</a:t>
            </a:r>
          </a:p>
        </p:txBody>
      </p:sp>
      <p:sp>
        <p:nvSpPr>
          <p:cNvPr id="691207" name="Line 7"/>
          <p:cNvSpPr>
            <a:spLocks noChangeShapeType="1"/>
          </p:cNvSpPr>
          <p:nvPr/>
        </p:nvSpPr>
        <p:spPr bwMode="auto">
          <a:xfrm flipV="1">
            <a:off x="2743200" y="3229812"/>
            <a:ext cx="742950" cy="8001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</p:spTree>
    <p:extLst>
      <p:ext uri="{BB962C8B-B14F-4D97-AF65-F5344CB8AC3E}">
        <p14:creationId xmlns:p14="http://schemas.microsoft.com/office/powerpoint/2010/main" val="2626020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ED5066-1311-4D52-962E-584407DE365D}" type="slidenum">
              <a:rPr lang="pt-PT"/>
              <a:pPr/>
              <a:t>34</a:t>
            </a:fld>
            <a:endParaRPr lang="pt-PT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Fatores intervenientes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Exposição natural: a acidentes naturais, ao tipo de concorrência, ao valor da informação</a:t>
            </a:r>
          </a:p>
          <a:p>
            <a:r>
              <a:rPr lang="pt-PT" dirty="0"/>
              <a:t>Risco do agressor: fator de dissuasão</a:t>
            </a:r>
          </a:p>
          <a:p>
            <a:r>
              <a:rPr lang="pt-PT" dirty="0"/>
              <a:t>Intensidade da agressão:</a:t>
            </a:r>
          </a:p>
          <a:p>
            <a:pPr lvl="1"/>
            <a:r>
              <a:rPr lang="pt-PT" dirty="0"/>
              <a:t>Capacidade do agressor</a:t>
            </a:r>
          </a:p>
          <a:p>
            <a:pPr lvl="1"/>
            <a:r>
              <a:rPr lang="pt-PT" dirty="0"/>
              <a:t>Meios</a:t>
            </a:r>
          </a:p>
          <a:p>
            <a:pPr lvl="1"/>
            <a:r>
              <a:rPr lang="pt-PT" dirty="0"/>
              <a:t>Acaso</a:t>
            </a:r>
          </a:p>
        </p:txBody>
      </p:sp>
    </p:spTree>
    <p:extLst>
      <p:ext uri="{BB962C8B-B14F-4D97-AF65-F5344CB8AC3E}">
        <p14:creationId xmlns:p14="http://schemas.microsoft.com/office/powerpoint/2010/main" val="3570775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Política de Segurança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722313" y="1545637"/>
            <a:ext cx="6791722" cy="1759539"/>
          </a:xfrm>
        </p:spPr>
        <p:txBody>
          <a:bodyPr>
            <a:noAutofit/>
          </a:bodyPr>
          <a:lstStyle/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Áreas de intervenção para proteção de recursos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Funções e responsabilidades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Objetivos, modelo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Sensibilização e análise de risco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Métodos de análise de risco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Questões básicas</a:t>
            </a:r>
          </a:p>
        </p:txBody>
      </p:sp>
    </p:spTree>
    <p:extLst>
      <p:ext uri="{BB962C8B-B14F-4D97-AF65-F5344CB8AC3E}">
        <p14:creationId xmlns:p14="http://schemas.microsoft.com/office/powerpoint/2010/main" val="4215061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B6E1B9-4450-4BF3-8E4A-853653989F3D}" type="slidenum">
              <a:rPr lang="pt-PT"/>
              <a:pPr/>
              <a:t>36</a:t>
            </a:fld>
            <a:endParaRPr lang="pt-PT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Áreas de intervenção para proteção de recursos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Dados e informação</a:t>
            </a:r>
          </a:p>
          <a:p>
            <a:r>
              <a:rPr lang="pt-PT" dirty="0"/>
              <a:t>Física</a:t>
            </a:r>
          </a:p>
          <a:p>
            <a:r>
              <a:rPr lang="pt-PT" dirty="0"/>
              <a:t>Recursos humanos</a:t>
            </a:r>
          </a:p>
          <a:p>
            <a:r>
              <a:rPr lang="pt-PT" dirty="0"/>
              <a:t>Programas</a:t>
            </a:r>
          </a:p>
          <a:p>
            <a:r>
              <a:rPr lang="pt-PT" dirty="0"/>
              <a:t>Comunicações</a:t>
            </a:r>
          </a:p>
          <a:p>
            <a:r>
              <a:rPr lang="pt-PT" dirty="0"/>
              <a:t>Administrativa</a:t>
            </a:r>
          </a:p>
        </p:txBody>
      </p:sp>
    </p:spTree>
    <p:extLst>
      <p:ext uri="{BB962C8B-B14F-4D97-AF65-F5344CB8AC3E}">
        <p14:creationId xmlns:p14="http://schemas.microsoft.com/office/powerpoint/2010/main" val="807183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C2AC14-23A3-4CD1-85C3-E87D4084D417}" type="slidenum">
              <a:rPr lang="pt-PT"/>
              <a:pPr/>
              <a:t>37</a:t>
            </a:fld>
            <a:endParaRPr lang="pt-PT"/>
          </a:p>
        </p:txBody>
      </p:sp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Área: dados e informação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Recurso mais importante</a:t>
            </a:r>
          </a:p>
          <a:p>
            <a:r>
              <a:rPr lang="pt-PT" dirty="0"/>
              <a:t>Politica de acesso por utilizador</a:t>
            </a:r>
          </a:p>
          <a:p>
            <a:r>
              <a:rPr lang="pt-PT" dirty="0"/>
              <a:t>Classificação da informação de saída</a:t>
            </a:r>
          </a:p>
          <a:p>
            <a:r>
              <a:rPr lang="pt-PT" dirty="0"/>
              <a:t>Sensibilidade da informação</a:t>
            </a:r>
          </a:p>
          <a:p>
            <a:r>
              <a:rPr lang="pt-PT" dirty="0"/>
              <a:t>Procedimentos locais para manipulação e processamento</a:t>
            </a:r>
          </a:p>
        </p:txBody>
      </p:sp>
    </p:spTree>
    <p:extLst>
      <p:ext uri="{BB962C8B-B14F-4D97-AF65-F5344CB8AC3E}">
        <p14:creationId xmlns:p14="http://schemas.microsoft.com/office/powerpoint/2010/main" val="3494226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AF290A-C5EA-4614-9681-D76B1262909B}" type="slidenum">
              <a:rPr lang="pt-PT"/>
              <a:pPr/>
              <a:t>38</a:t>
            </a:fld>
            <a:endParaRPr lang="pt-PT"/>
          </a:p>
        </p:txBody>
      </p:sp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Área: física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Fechaduras</a:t>
            </a:r>
          </a:p>
          <a:p>
            <a:r>
              <a:rPr lang="pt-PT" dirty="0"/>
              <a:t>Cartões de acesso</a:t>
            </a:r>
          </a:p>
          <a:p>
            <a:r>
              <a:rPr lang="pt-PT" dirty="0"/>
              <a:t>Vigilantes</a:t>
            </a:r>
          </a:p>
          <a:p>
            <a:r>
              <a:rPr lang="pt-PT" dirty="0"/>
              <a:t>Balcão de segurança</a:t>
            </a:r>
          </a:p>
          <a:p>
            <a:r>
              <a:rPr lang="pt-PT" dirty="0"/>
              <a:t>Destruição de documentos</a:t>
            </a:r>
          </a:p>
        </p:txBody>
      </p:sp>
    </p:spTree>
    <p:extLst>
      <p:ext uri="{BB962C8B-B14F-4D97-AF65-F5344CB8AC3E}">
        <p14:creationId xmlns:p14="http://schemas.microsoft.com/office/powerpoint/2010/main" val="3776460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B781C4-5026-4267-8D0C-E1EABDCEF23F}" type="slidenum">
              <a:rPr lang="pt-PT"/>
              <a:pPr/>
              <a:t>39</a:t>
            </a:fld>
            <a:endParaRPr lang="pt-PT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Área: recursos humanos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Vistos de segurança</a:t>
            </a:r>
          </a:p>
          <a:p>
            <a:r>
              <a:rPr lang="pt-PT" dirty="0"/>
              <a:t>Informação/sensibilização</a:t>
            </a:r>
          </a:p>
          <a:p>
            <a:r>
              <a:rPr lang="pt-PT" dirty="0"/>
              <a:t>Formação</a:t>
            </a:r>
          </a:p>
          <a:p>
            <a:r>
              <a:rPr lang="pt-PT" dirty="0"/>
              <a:t>Segurança física</a:t>
            </a:r>
          </a:p>
          <a:p>
            <a:r>
              <a:rPr lang="pt-PT" dirty="0"/>
              <a:t>Responsabilidade individual</a:t>
            </a:r>
          </a:p>
        </p:txBody>
      </p:sp>
    </p:spTree>
    <p:extLst>
      <p:ext uri="{BB962C8B-B14F-4D97-AF65-F5344CB8AC3E}">
        <p14:creationId xmlns:p14="http://schemas.microsoft.com/office/powerpoint/2010/main" val="291154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115DE6-BFD3-44FC-BBF1-790DEB6D46E0}" type="slidenum">
              <a:rPr lang="pt-PT"/>
              <a:pPr/>
              <a:t>4</a:t>
            </a:fld>
            <a:endParaRPr lang="pt-PT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Contexto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A informação é um recurso indispensável a um incontável número de atividades</a:t>
            </a:r>
          </a:p>
          <a:p>
            <a:r>
              <a:rPr lang="pt-PT" dirty="0"/>
              <a:t>Por várias razões, os Sistemas e as Tecnologias de Informação (STI) podem falhar no cumprimento dos seus objetivos</a:t>
            </a:r>
          </a:p>
          <a:p>
            <a:r>
              <a:rPr lang="pt-PT" dirty="0"/>
              <a:t>A segurança e a auditoria dos STI pretende minimizar a probabilidade de desvio dos objetivos inicialmente previstos</a:t>
            </a:r>
          </a:p>
        </p:txBody>
      </p:sp>
    </p:spTree>
    <p:extLst>
      <p:ext uri="{BB962C8B-B14F-4D97-AF65-F5344CB8AC3E}">
        <p14:creationId xmlns:p14="http://schemas.microsoft.com/office/powerpoint/2010/main" val="2244000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5E152E-F633-4A62-805C-CABD439A1EDC}" type="slidenum">
              <a:rPr lang="pt-PT"/>
              <a:pPr/>
              <a:t>40</a:t>
            </a:fld>
            <a:endParaRPr lang="pt-PT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Área: programas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Lista de produtos avaliados/certificados</a:t>
            </a:r>
          </a:p>
          <a:p>
            <a:r>
              <a:rPr lang="pt-PT" dirty="0"/>
              <a:t>Testes de segurança</a:t>
            </a:r>
          </a:p>
          <a:p>
            <a:r>
              <a:rPr lang="pt-PT" dirty="0"/>
              <a:t>Prevenção de lógicas maliciosas</a:t>
            </a:r>
          </a:p>
          <a:p>
            <a:r>
              <a:rPr lang="pt-PT" dirty="0"/>
              <a:t>Documentação</a:t>
            </a:r>
          </a:p>
          <a:p>
            <a:r>
              <a:rPr lang="pt-PT" dirty="0"/>
              <a:t>Licenças de programas</a:t>
            </a:r>
          </a:p>
          <a:p>
            <a:r>
              <a:rPr lang="pt-PT" dirty="0"/>
              <a:t>Inventários</a:t>
            </a:r>
          </a:p>
        </p:txBody>
      </p:sp>
    </p:spTree>
    <p:extLst>
      <p:ext uri="{BB962C8B-B14F-4D97-AF65-F5344CB8AC3E}">
        <p14:creationId xmlns:p14="http://schemas.microsoft.com/office/powerpoint/2010/main" val="203060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4F4295-CD2C-4EAC-ACCE-7392946A0F93}" type="slidenum">
              <a:rPr lang="pt-PT"/>
              <a:pPr/>
              <a:t>41</a:t>
            </a:fld>
            <a:endParaRPr lang="pt-PT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Área: comunicação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Processo de cablagem/conexão aprovado</a:t>
            </a:r>
          </a:p>
          <a:p>
            <a:r>
              <a:rPr lang="pt-PT" dirty="0"/>
              <a:t>Utilização de produtos certificados</a:t>
            </a:r>
          </a:p>
          <a:p>
            <a:r>
              <a:rPr lang="pt-PT" dirty="0"/>
              <a:t>Monitorar</a:t>
            </a:r>
          </a:p>
        </p:txBody>
      </p:sp>
    </p:spTree>
    <p:extLst>
      <p:ext uri="{BB962C8B-B14F-4D97-AF65-F5344CB8AC3E}">
        <p14:creationId xmlns:p14="http://schemas.microsoft.com/office/powerpoint/2010/main" val="4019468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298ADB-EDE4-4C2C-9A84-44405C159071}" type="slidenum">
              <a:rPr lang="pt-PT"/>
              <a:pPr/>
              <a:t>42</a:t>
            </a:fld>
            <a:endParaRPr lang="pt-PT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Área: administrativa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Categorias de cargos</a:t>
            </a:r>
          </a:p>
          <a:p>
            <a:r>
              <a:rPr lang="pt-PT" dirty="0"/>
              <a:t>Procedimentos para controlo de acesso aos STI</a:t>
            </a:r>
          </a:p>
          <a:p>
            <a:r>
              <a:rPr lang="pt-PT" dirty="0"/>
              <a:t>Reportar incidentes e violações de segurança</a:t>
            </a:r>
          </a:p>
          <a:p>
            <a:r>
              <a:rPr lang="pt-PT" dirty="0"/>
              <a:t>Reportar vulnerabilidades técnicas</a:t>
            </a:r>
          </a:p>
          <a:p>
            <a:r>
              <a:rPr lang="pt-PT" dirty="0"/>
              <a:t>Estabelecimento de sanções</a:t>
            </a:r>
          </a:p>
        </p:txBody>
      </p:sp>
    </p:spTree>
    <p:extLst>
      <p:ext uri="{BB962C8B-B14F-4D97-AF65-F5344CB8AC3E}">
        <p14:creationId xmlns:p14="http://schemas.microsoft.com/office/powerpoint/2010/main" val="3466958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FEE947-7770-492C-8293-D52E673E70A7}" type="slidenum">
              <a:rPr lang="pt-PT"/>
              <a:pPr/>
              <a:t>43</a:t>
            </a:fld>
            <a:endParaRPr lang="pt-PT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Política de segurança: objetivos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Define orientações superiores e apoio para a segurança de informação</a:t>
            </a:r>
          </a:p>
          <a:p>
            <a:r>
              <a:rPr lang="pt-PT" dirty="0"/>
              <a:t>Deve existir um documento sobre política de segurança disponibilizado a todos os elementos da organização</a:t>
            </a:r>
          </a:p>
          <a:p>
            <a:r>
              <a:rPr lang="pt-PT" dirty="0"/>
              <a:t>Estabelece penas para não conformidade</a:t>
            </a:r>
          </a:p>
          <a:p>
            <a:r>
              <a:rPr lang="pt-PT" dirty="0"/>
              <a:t>Determina o valor de dados e recursos</a:t>
            </a:r>
          </a:p>
        </p:txBody>
      </p:sp>
    </p:spTree>
    <p:extLst>
      <p:ext uri="{BB962C8B-B14F-4D97-AF65-F5344CB8AC3E}">
        <p14:creationId xmlns:p14="http://schemas.microsoft.com/office/powerpoint/2010/main" val="1263363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037EE9-44B0-47B3-B29E-5529B9C7C951}" type="slidenum">
              <a:rPr lang="pt-PT"/>
              <a:pPr/>
              <a:t>44</a:t>
            </a:fld>
            <a:endParaRPr lang="pt-PT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Política de segurança: objetivos (</a:t>
            </a:r>
            <a:r>
              <a:rPr lang="pt-PT" sz="2100" dirty="0" err="1"/>
              <a:t>cont</a:t>
            </a:r>
            <a:r>
              <a:rPr lang="pt-PT" sz="2100" dirty="0"/>
              <a:t>)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Protege os recursos das ameaças</a:t>
            </a:r>
          </a:p>
          <a:p>
            <a:r>
              <a:rPr lang="pt-PT" dirty="0"/>
              <a:t>Atribui responsabilidades</a:t>
            </a:r>
          </a:p>
          <a:p>
            <a:r>
              <a:rPr lang="pt-PT" dirty="0"/>
              <a:t>Fornece formação de segurança e sensibilização</a:t>
            </a:r>
          </a:p>
          <a:p>
            <a:r>
              <a:rPr lang="pt-PT" dirty="0"/>
              <a:t>Deve monitorar e avaliar a segurança dos dados</a:t>
            </a:r>
          </a:p>
        </p:txBody>
      </p:sp>
    </p:spTree>
    <p:extLst>
      <p:ext uri="{BB962C8B-B14F-4D97-AF65-F5344CB8AC3E}">
        <p14:creationId xmlns:p14="http://schemas.microsoft.com/office/powerpoint/2010/main" val="4098654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C0C2BA-A53E-4793-B34B-DD641E4A9009}" type="slidenum">
              <a:rPr lang="pt-PT"/>
              <a:pPr/>
              <a:t>45</a:t>
            </a:fld>
            <a:endParaRPr lang="pt-PT"/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Política de segurança: áreas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Responsabilização</a:t>
            </a:r>
          </a:p>
          <a:p>
            <a:r>
              <a:rPr lang="pt-PT" dirty="0"/>
              <a:t>Formação de segurança</a:t>
            </a:r>
          </a:p>
          <a:p>
            <a:r>
              <a:rPr lang="pt-PT" dirty="0"/>
              <a:t>Pessoal / funcionários</a:t>
            </a:r>
          </a:p>
          <a:p>
            <a:r>
              <a:rPr lang="pt-PT" dirty="0"/>
              <a:t>Equipamento</a:t>
            </a:r>
          </a:p>
          <a:p>
            <a:r>
              <a:rPr lang="pt-PT" dirty="0"/>
              <a:t>Modos operatórios</a:t>
            </a:r>
          </a:p>
          <a:p>
            <a:r>
              <a:rPr lang="pt-PT" dirty="0"/>
              <a:t>Segurança física</a:t>
            </a:r>
          </a:p>
        </p:txBody>
      </p:sp>
    </p:spTree>
    <p:extLst>
      <p:ext uri="{BB962C8B-B14F-4D97-AF65-F5344CB8AC3E}">
        <p14:creationId xmlns:p14="http://schemas.microsoft.com/office/powerpoint/2010/main" val="3365882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62FA5E-6DB9-4C2E-94D9-E97EDCB9D161}" type="slidenum">
              <a:rPr lang="pt-PT"/>
              <a:pPr/>
              <a:t>46</a:t>
            </a:fld>
            <a:endParaRPr lang="pt-PT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/>
              <a:t>Política de segurança: áreas (cont)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Plano de contingência</a:t>
            </a:r>
          </a:p>
          <a:p>
            <a:r>
              <a:rPr lang="pt-PT" dirty="0"/>
              <a:t>Gestão das configurações de sistemas</a:t>
            </a:r>
          </a:p>
          <a:p>
            <a:r>
              <a:rPr lang="pt-PT" dirty="0"/>
              <a:t>Requisitos de classificação (ex.: confidencial)</a:t>
            </a:r>
          </a:p>
          <a:p>
            <a:r>
              <a:rPr lang="pt-PT" dirty="0"/>
              <a:t>Planos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1061466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8B0D85-99C9-4FBA-8B25-1498D3A5F6AD}" type="slidenum">
              <a:rPr lang="pt-PT"/>
              <a:pPr/>
              <a:t>47</a:t>
            </a:fld>
            <a:endParaRPr lang="pt-PT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Responsabilidades da gestão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Implementar e manter um programa de segurança</a:t>
            </a:r>
          </a:p>
          <a:p>
            <a:r>
              <a:rPr lang="pt-PT" dirty="0"/>
              <a:t>Identificar requisitos de proteção da informação</a:t>
            </a:r>
          </a:p>
          <a:p>
            <a:r>
              <a:rPr lang="pt-PT" dirty="0"/>
              <a:t>Fornecer recursos financeiros e materiais</a:t>
            </a:r>
          </a:p>
          <a:p>
            <a:r>
              <a:rPr lang="pt-PT" dirty="0"/>
              <a:t>Fornecer formação de segurança e sensibilização</a:t>
            </a:r>
          </a:p>
        </p:txBody>
      </p:sp>
    </p:spTree>
    <p:extLst>
      <p:ext uri="{BB962C8B-B14F-4D97-AF65-F5344CB8AC3E}">
        <p14:creationId xmlns:p14="http://schemas.microsoft.com/office/powerpoint/2010/main" val="1298548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FD55E3-47F4-42A1-BE2E-BCA97A4A6E7C}" type="slidenum">
              <a:rPr lang="pt-PT"/>
              <a:pPr/>
              <a:t>48</a:t>
            </a:fld>
            <a:endParaRPr lang="pt-PT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Responsabilidades da Gestão (</a:t>
            </a:r>
            <a:r>
              <a:rPr lang="pt-PT" sz="2100" dirty="0" err="1"/>
              <a:t>cont</a:t>
            </a:r>
            <a:r>
              <a:rPr lang="pt-PT" sz="2100" dirty="0"/>
              <a:t>)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Conduzir vistorias de segurança e de proteção</a:t>
            </a:r>
          </a:p>
          <a:p>
            <a:r>
              <a:rPr lang="pt-PT" dirty="0"/>
              <a:t>Fomentar a declaração de vulnerabilidades técnicas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2672612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3447D-0AC6-494E-9988-885C544B6610}" type="slidenum">
              <a:rPr lang="pt-PT"/>
              <a:pPr/>
              <a:t>49</a:t>
            </a:fld>
            <a:endParaRPr lang="pt-PT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Função do gestor de segurança dos SI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Concentra questões de segurança</a:t>
            </a:r>
          </a:p>
          <a:p>
            <a:pPr lvl="1"/>
            <a:r>
              <a:rPr lang="pt-PT" dirty="0"/>
              <a:t>Conceção</a:t>
            </a:r>
          </a:p>
          <a:p>
            <a:pPr lvl="1"/>
            <a:r>
              <a:rPr lang="pt-PT" dirty="0"/>
              <a:t>Desenvolvimento</a:t>
            </a:r>
          </a:p>
          <a:p>
            <a:pPr lvl="1"/>
            <a:r>
              <a:rPr lang="pt-PT" dirty="0"/>
              <a:t>Gestão</a:t>
            </a:r>
          </a:p>
          <a:p>
            <a:r>
              <a:rPr lang="pt-PT" dirty="0"/>
              <a:t>Determina controlo de segurança</a:t>
            </a:r>
          </a:p>
          <a:p>
            <a:r>
              <a:rPr lang="pt-PT" dirty="0"/>
              <a:t>Implementa programa geral de segurança</a:t>
            </a:r>
          </a:p>
          <a:p>
            <a:r>
              <a:rPr lang="pt-PT" dirty="0"/>
              <a:t>Não deve participar nas operações diárias</a:t>
            </a:r>
          </a:p>
        </p:txBody>
      </p:sp>
    </p:spTree>
    <p:extLst>
      <p:ext uri="{BB962C8B-B14F-4D97-AF65-F5344CB8AC3E}">
        <p14:creationId xmlns:p14="http://schemas.microsoft.com/office/powerpoint/2010/main" val="74753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FEA54-B084-4F10-B460-3C2B02002F13}" type="slidenum">
              <a:rPr lang="pt-PT"/>
              <a:pPr/>
              <a:t>5</a:t>
            </a:fld>
            <a:endParaRPr lang="pt-PT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Objetivos da segurança informática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3588"/>
            <a:ext cx="6560586" cy="3591762"/>
          </a:xfrm>
        </p:spPr>
        <p:txBody>
          <a:bodyPr/>
          <a:lstStyle/>
          <a:p>
            <a:r>
              <a:rPr lang="pt-PT" dirty="0"/>
              <a:t>Proteger e assegurar:</a:t>
            </a:r>
          </a:p>
          <a:p>
            <a:pPr lvl="1"/>
            <a:r>
              <a:rPr lang="pt-PT" dirty="0"/>
              <a:t>a privacidade</a:t>
            </a:r>
          </a:p>
          <a:p>
            <a:pPr lvl="1"/>
            <a:r>
              <a:rPr lang="pt-PT" dirty="0"/>
              <a:t>a integridade</a:t>
            </a:r>
          </a:p>
          <a:p>
            <a:pPr lvl="1"/>
            <a:r>
              <a:rPr lang="pt-PT" dirty="0"/>
              <a:t>a disponibilidade</a:t>
            </a:r>
          </a:p>
          <a:p>
            <a:pPr lvl="1">
              <a:buFont typeface="Monotype Sorts" pitchFamily="2" charset="2"/>
              <a:buNone/>
            </a:pPr>
            <a:r>
              <a:rPr lang="pt-PT" dirty="0"/>
              <a:t>de SI automatizados, e dos dados que eles contêm.</a:t>
            </a:r>
          </a:p>
        </p:txBody>
      </p:sp>
    </p:spTree>
    <p:extLst>
      <p:ext uri="{BB962C8B-B14F-4D97-AF65-F5344CB8AC3E}">
        <p14:creationId xmlns:p14="http://schemas.microsoft.com/office/powerpoint/2010/main" val="28311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4AF08-9CBF-49D3-905F-C5222A489CE9}" type="slidenum">
              <a:rPr lang="pt-PT"/>
              <a:pPr/>
              <a:t>50</a:t>
            </a:fld>
            <a:endParaRPr lang="pt-PT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/>
              <a:t>Função do Gestor de Segurança da Rede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Concentra questões de segurança</a:t>
            </a:r>
          </a:p>
          <a:p>
            <a:pPr lvl="1"/>
            <a:r>
              <a:rPr lang="pt-PT" dirty="0"/>
              <a:t>Orientação</a:t>
            </a:r>
          </a:p>
          <a:p>
            <a:pPr lvl="1"/>
            <a:r>
              <a:rPr lang="pt-PT" dirty="0"/>
              <a:t>Assistência</a:t>
            </a:r>
          </a:p>
          <a:p>
            <a:r>
              <a:rPr lang="pt-PT" dirty="0"/>
              <a:t>Responsável pela segurança da rede</a:t>
            </a:r>
          </a:p>
          <a:p>
            <a:r>
              <a:rPr lang="pt-PT" dirty="0"/>
              <a:t>Não deve participar nas operações diárias</a:t>
            </a:r>
          </a:p>
        </p:txBody>
      </p:sp>
    </p:spTree>
    <p:extLst>
      <p:ext uri="{BB962C8B-B14F-4D97-AF65-F5344CB8AC3E}">
        <p14:creationId xmlns:p14="http://schemas.microsoft.com/office/powerpoint/2010/main" val="3524879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AFF9F1-D0F8-4476-9FB3-1E374CF7485F}" type="slidenum">
              <a:rPr lang="pt-PT"/>
              <a:pPr/>
              <a:t>51</a:t>
            </a:fld>
            <a:endParaRPr lang="pt-PT"/>
          </a:p>
        </p:txBody>
      </p:sp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Função do Responsável de Segurança dos SI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Desenvolve procedimentos de segurança locais</a:t>
            </a:r>
          </a:p>
          <a:p>
            <a:r>
              <a:rPr lang="pt-PT" dirty="0"/>
              <a:t>Assegura conformidade da segurança dos SI no local de operação ou instalação</a:t>
            </a:r>
          </a:p>
          <a:p>
            <a:r>
              <a:rPr lang="pt-PT" dirty="0"/>
              <a:t>Administra contas de utilizador</a:t>
            </a:r>
          </a:p>
          <a:p>
            <a:r>
              <a:rPr lang="pt-PT" dirty="0"/>
              <a:t>Assessor técnico de segurança à gestão de topo</a:t>
            </a:r>
          </a:p>
          <a:p>
            <a:r>
              <a:rPr lang="pt-PT" dirty="0"/>
              <a:t>Pode ser o administrador de sistemas, de SI, ou de rede</a:t>
            </a:r>
          </a:p>
        </p:txBody>
      </p:sp>
    </p:spTree>
    <p:extLst>
      <p:ext uri="{BB962C8B-B14F-4D97-AF65-F5344CB8AC3E}">
        <p14:creationId xmlns:p14="http://schemas.microsoft.com/office/powerpoint/2010/main" val="4164444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B92C4E-DCE5-4FCD-A4AA-8DAAC0677CEC}" type="slidenum">
              <a:rPr lang="pt-PT"/>
              <a:pPr/>
              <a:t>52</a:t>
            </a:fld>
            <a:endParaRPr lang="pt-PT"/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Função do Responsável de Segurança de Rede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Plano de segurança local</a:t>
            </a:r>
          </a:p>
          <a:p>
            <a:r>
              <a:rPr lang="pt-PT" dirty="0"/>
              <a:t>Implementa o programa de segurança de rede</a:t>
            </a:r>
          </a:p>
          <a:p>
            <a:r>
              <a:rPr lang="pt-PT" dirty="0"/>
              <a:t>Pode ser o responsável de segurança dos SI</a:t>
            </a:r>
          </a:p>
        </p:txBody>
      </p:sp>
    </p:spTree>
    <p:extLst>
      <p:ext uri="{BB962C8B-B14F-4D97-AF65-F5344CB8AC3E}">
        <p14:creationId xmlns:p14="http://schemas.microsoft.com/office/powerpoint/2010/main" val="1630331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459BC5-C532-480C-BB45-558C4F35D9F6}" type="slidenum">
              <a:rPr lang="pt-PT"/>
              <a:pPr/>
              <a:t>53</a:t>
            </a:fld>
            <a:endParaRPr lang="pt-PT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Outras funções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Proprietários dos recursos</a:t>
            </a:r>
          </a:p>
          <a:p>
            <a:pPr lvl="1"/>
            <a:r>
              <a:rPr lang="pt-PT" dirty="0"/>
              <a:t>Responsáveis pela confidencialidade, integridade e disponibilidade da informação e dos dados</a:t>
            </a:r>
          </a:p>
          <a:p>
            <a:r>
              <a:rPr lang="pt-PT" dirty="0"/>
              <a:t>Proprietários de dados</a:t>
            </a:r>
          </a:p>
          <a:p>
            <a:pPr lvl="1"/>
            <a:r>
              <a:rPr lang="pt-PT" dirty="0"/>
              <a:t>Determinam os requisitos funcionais de acesso</a:t>
            </a:r>
          </a:p>
          <a:p>
            <a:pPr lvl="1"/>
            <a:r>
              <a:rPr lang="pt-PT" dirty="0"/>
              <a:t>Desenvolvem politicas de segurança de acessos</a:t>
            </a:r>
          </a:p>
        </p:txBody>
      </p:sp>
    </p:spTree>
    <p:extLst>
      <p:ext uri="{BB962C8B-B14F-4D97-AF65-F5344CB8AC3E}">
        <p14:creationId xmlns:p14="http://schemas.microsoft.com/office/powerpoint/2010/main" val="3885075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2963A6-CBE9-49E2-AF2A-75397C0E6163}" type="slidenum">
              <a:rPr lang="pt-PT"/>
              <a:pPr/>
              <a:t>54</a:t>
            </a:fld>
            <a:endParaRPr lang="pt-PT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Depositários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Certificam que os requisitos físicos e administrativos de segurança são cumpridos</a:t>
            </a:r>
          </a:p>
          <a:p>
            <a:r>
              <a:rPr lang="pt-PT" dirty="0"/>
              <a:t>Notificam sobre requisitos inapropriados ou inadequados</a:t>
            </a:r>
          </a:p>
        </p:txBody>
      </p:sp>
    </p:spTree>
    <p:extLst>
      <p:ext uri="{BB962C8B-B14F-4D97-AF65-F5344CB8AC3E}">
        <p14:creationId xmlns:p14="http://schemas.microsoft.com/office/powerpoint/2010/main" val="3296578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EE8B00-0988-4FC5-B457-CC002F55B1B9}" type="slidenum">
              <a:rPr lang="pt-PT"/>
              <a:pPr/>
              <a:t>55</a:t>
            </a:fld>
            <a:endParaRPr lang="pt-PT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Modelo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1543050" y="1537878"/>
            <a:ext cx="1714500" cy="5143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pt-PT" sz="1650"/>
              <a:t>Sensibilização</a:t>
            </a:r>
          </a:p>
        </p:txBody>
      </p:sp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3657600" y="1537878"/>
            <a:ext cx="177165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pt-PT" sz="1650"/>
              <a:t>Definição da política</a:t>
            </a:r>
          </a:p>
          <a:p>
            <a:pPr algn="ctr" eaLnBrk="1" hangingPunct="1"/>
            <a:r>
              <a:rPr lang="pt-PT" sz="1650"/>
              <a:t> de segurança</a:t>
            </a:r>
          </a:p>
        </p:txBody>
      </p:sp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657600" y="4109628"/>
            <a:ext cx="177165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pt-PT" sz="1650"/>
              <a:t>Revisão</a:t>
            </a:r>
          </a:p>
        </p:txBody>
      </p:sp>
      <p:sp>
        <p:nvSpPr>
          <p:cNvPr id="713734" name="Rectangle 6"/>
          <p:cNvSpPr>
            <a:spLocks noChangeArrowheads="1"/>
          </p:cNvSpPr>
          <p:nvPr/>
        </p:nvSpPr>
        <p:spPr bwMode="auto">
          <a:xfrm>
            <a:off x="3657600" y="3252378"/>
            <a:ext cx="177165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pt-PT" sz="1650"/>
              <a:t>Execução</a:t>
            </a:r>
          </a:p>
          <a:p>
            <a:pPr algn="ctr" eaLnBrk="1" hangingPunct="1"/>
            <a:r>
              <a:rPr lang="pt-PT" sz="1650"/>
              <a:t>gestão</a:t>
            </a: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5886450" y="3252378"/>
            <a:ext cx="177165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pt-PT" sz="1650"/>
              <a:t>Manuais de </a:t>
            </a:r>
          </a:p>
          <a:p>
            <a:pPr algn="ctr" eaLnBrk="1" hangingPunct="1"/>
            <a:r>
              <a:rPr lang="pt-PT" sz="1650"/>
              <a:t>segurança</a:t>
            </a:r>
          </a:p>
        </p:txBody>
      </p:sp>
      <p:sp>
        <p:nvSpPr>
          <p:cNvPr id="713736" name="Rectangle 8"/>
          <p:cNvSpPr>
            <a:spLocks noChangeArrowheads="1"/>
          </p:cNvSpPr>
          <p:nvPr/>
        </p:nvSpPr>
        <p:spPr bwMode="auto">
          <a:xfrm>
            <a:off x="3657600" y="2395128"/>
            <a:ext cx="177165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pt-PT" sz="1650"/>
              <a:t>Implementação</a:t>
            </a:r>
          </a:p>
          <a:p>
            <a:pPr algn="ctr" eaLnBrk="1" hangingPunct="1"/>
            <a:r>
              <a:rPr lang="pt-PT" sz="1650"/>
              <a:t>da política</a:t>
            </a:r>
          </a:p>
        </p:txBody>
      </p:sp>
      <p:sp>
        <p:nvSpPr>
          <p:cNvPr id="713737" name="Rectangle 9"/>
          <p:cNvSpPr>
            <a:spLocks noChangeArrowheads="1"/>
          </p:cNvSpPr>
          <p:nvPr/>
        </p:nvSpPr>
        <p:spPr bwMode="auto">
          <a:xfrm>
            <a:off x="5886450" y="2395128"/>
            <a:ext cx="177165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pt-PT" sz="1650"/>
              <a:t>Planos de </a:t>
            </a:r>
          </a:p>
          <a:p>
            <a:pPr algn="ctr" eaLnBrk="1" hangingPunct="1"/>
            <a:r>
              <a:rPr lang="pt-PT" sz="1650"/>
              <a:t>segurança</a:t>
            </a:r>
          </a:p>
        </p:txBody>
      </p:sp>
      <p:sp>
        <p:nvSpPr>
          <p:cNvPr id="713738" name="Rectangle 10"/>
          <p:cNvSpPr>
            <a:spLocks noChangeArrowheads="1"/>
          </p:cNvSpPr>
          <p:nvPr/>
        </p:nvSpPr>
        <p:spPr bwMode="auto">
          <a:xfrm>
            <a:off x="5886450" y="1537878"/>
            <a:ext cx="1771650" cy="514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pt-PT" sz="1650"/>
              <a:t>Análise dos </a:t>
            </a:r>
          </a:p>
          <a:p>
            <a:pPr algn="ctr" eaLnBrk="1" hangingPunct="1"/>
            <a:r>
              <a:rPr lang="pt-PT" sz="1650"/>
              <a:t>riscos</a:t>
            </a:r>
          </a:p>
        </p:txBody>
      </p:sp>
      <p:sp>
        <p:nvSpPr>
          <p:cNvPr id="713739" name="Line 11"/>
          <p:cNvSpPr>
            <a:spLocks noChangeShapeType="1"/>
          </p:cNvSpPr>
          <p:nvPr/>
        </p:nvSpPr>
        <p:spPr bwMode="auto">
          <a:xfrm flipH="1">
            <a:off x="1428750" y="4395378"/>
            <a:ext cx="2228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713740" name="Line 12"/>
          <p:cNvSpPr>
            <a:spLocks noChangeShapeType="1"/>
          </p:cNvSpPr>
          <p:nvPr/>
        </p:nvSpPr>
        <p:spPr bwMode="auto">
          <a:xfrm flipV="1">
            <a:off x="1428750" y="1309278"/>
            <a:ext cx="0" cy="30861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>
            <a:off x="1428750" y="1309278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713742" name="Line 14"/>
          <p:cNvSpPr>
            <a:spLocks noChangeShapeType="1"/>
          </p:cNvSpPr>
          <p:nvPr/>
        </p:nvSpPr>
        <p:spPr bwMode="auto">
          <a:xfrm>
            <a:off x="2400300" y="130927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713743" name="Line 15"/>
          <p:cNvSpPr>
            <a:spLocks noChangeShapeType="1"/>
          </p:cNvSpPr>
          <p:nvPr/>
        </p:nvSpPr>
        <p:spPr bwMode="auto">
          <a:xfrm>
            <a:off x="4514850" y="130927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713744" name="Line 16"/>
          <p:cNvSpPr>
            <a:spLocks noChangeShapeType="1"/>
          </p:cNvSpPr>
          <p:nvPr/>
        </p:nvSpPr>
        <p:spPr bwMode="auto">
          <a:xfrm>
            <a:off x="4514850" y="210937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713745" name="Line 17"/>
          <p:cNvSpPr>
            <a:spLocks noChangeShapeType="1"/>
          </p:cNvSpPr>
          <p:nvPr/>
        </p:nvSpPr>
        <p:spPr bwMode="auto">
          <a:xfrm>
            <a:off x="4514850" y="29666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>
            <a:off x="4514850" y="382387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713747" name="Line 19"/>
          <p:cNvSpPr>
            <a:spLocks noChangeShapeType="1"/>
          </p:cNvSpPr>
          <p:nvPr/>
        </p:nvSpPr>
        <p:spPr bwMode="auto">
          <a:xfrm>
            <a:off x="6686550" y="29666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713748" name="Line 20"/>
          <p:cNvSpPr>
            <a:spLocks noChangeShapeType="1"/>
          </p:cNvSpPr>
          <p:nvPr/>
        </p:nvSpPr>
        <p:spPr bwMode="auto">
          <a:xfrm flipH="1">
            <a:off x="5486400" y="182362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713749" name="Line 21"/>
          <p:cNvSpPr>
            <a:spLocks noChangeShapeType="1"/>
          </p:cNvSpPr>
          <p:nvPr/>
        </p:nvSpPr>
        <p:spPr bwMode="auto">
          <a:xfrm>
            <a:off x="6686550" y="130927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 flipH="1">
            <a:off x="3257550" y="182362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713751" name="Line 23"/>
          <p:cNvSpPr>
            <a:spLocks noChangeShapeType="1"/>
          </p:cNvSpPr>
          <p:nvPr/>
        </p:nvSpPr>
        <p:spPr bwMode="auto">
          <a:xfrm flipH="1">
            <a:off x="5486400" y="268087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713752" name="Line 24"/>
          <p:cNvSpPr>
            <a:spLocks noChangeShapeType="1"/>
          </p:cNvSpPr>
          <p:nvPr/>
        </p:nvSpPr>
        <p:spPr bwMode="auto">
          <a:xfrm flipH="1">
            <a:off x="5486400" y="3538128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</p:spTree>
    <p:extLst>
      <p:ext uri="{BB962C8B-B14F-4D97-AF65-F5344CB8AC3E}">
        <p14:creationId xmlns:p14="http://schemas.microsoft.com/office/powerpoint/2010/main" val="698031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cap="none" dirty="0"/>
              <a:t>Organização do programa de </a:t>
            </a:r>
            <a:br>
              <a:rPr lang="pt-PT" cap="none" dirty="0"/>
            </a:br>
            <a:r>
              <a:rPr lang="pt-PT" cap="none" dirty="0"/>
              <a:t>Segurança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722313" y="1545637"/>
            <a:ext cx="6791722" cy="1759539"/>
          </a:xfrm>
        </p:spPr>
        <p:txBody>
          <a:bodyPr>
            <a:noAutofit/>
          </a:bodyPr>
          <a:lstStyle/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Objetivos da segurança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Programa de segurança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Responsabilidade e autoridade organizacional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Responsabilidade e autoridade operacional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Política de segurança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Responsabilidades da gestão de topo</a:t>
            </a:r>
          </a:p>
        </p:txBody>
      </p:sp>
    </p:spTree>
    <p:extLst>
      <p:ext uri="{BB962C8B-B14F-4D97-AF65-F5344CB8AC3E}">
        <p14:creationId xmlns:p14="http://schemas.microsoft.com/office/powerpoint/2010/main" val="28646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3610D2-F6B9-4EAD-B385-1545F247EB4B}" type="slidenum">
              <a:rPr lang="pt-PT"/>
              <a:pPr/>
              <a:t>57</a:t>
            </a:fld>
            <a:endParaRPr lang="pt-PT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 da segurança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Respeitar leis e regulamentos</a:t>
            </a:r>
          </a:p>
          <a:p>
            <a:r>
              <a:rPr lang="pt-PT" dirty="0"/>
              <a:t>Reduzir o risco a um nível aceitável</a:t>
            </a:r>
          </a:p>
          <a:p>
            <a:r>
              <a:rPr lang="pt-PT" dirty="0"/>
              <a:t>Assegurar a continuidade operacional (disponibilidade)</a:t>
            </a:r>
          </a:p>
          <a:p>
            <a:r>
              <a:rPr lang="pt-PT" dirty="0"/>
              <a:t>Assegurar confidencialidade e integridade</a:t>
            </a:r>
          </a:p>
        </p:txBody>
      </p:sp>
    </p:spTree>
    <p:extLst>
      <p:ext uri="{BB962C8B-B14F-4D97-AF65-F5344CB8AC3E}">
        <p14:creationId xmlns:p14="http://schemas.microsoft.com/office/powerpoint/2010/main" val="1748191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96389A-A105-47E3-BC53-C389BACBCB92}" type="slidenum">
              <a:rPr lang="pt-PT"/>
              <a:pPr/>
              <a:t>58</a:t>
            </a:fld>
            <a:endParaRPr lang="pt-PT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Programa de segurança</a:t>
            </a:r>
          </a:p>
        </p:txBody>
      </p:sp>
      <p:sp>
        <p:nvSpPr>
          <p:cNvPr id="716803" name="Rectangle 3"/>
          <p:cNvSpPr>
            <a:spLocks noChangeArrowheads="1"/>
          </p:cNvSpPr>
          <p:nvPr/>
        </p:nvSpPr>
        <p:spPr bwMode="auto">
          <a:xfrm>
            <a:off x="1943100" y="1485900"/>
            <a:ext cx="5257800" cy="2686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sz="1350"/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3600450" y="1485900"/>
            <a:ext cx="188595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pt-PT" sz="1650" dirty="0"/>
              <a:t>observadores</a:t>
            </a:r>
          </a:p>
        </p:txBody>
      </p:sp>
      <p:sp>
        <p:nvSpPr>
          <p:cNvPr id="716805" name="Rectangle 5"/>
          <p:cNvSpPr>
            <a:spLocks noChangeArrowheads="1"/>
          </p:cNvSpPr>
          <p:nvPr/>
        </p:nvSpPr>
        <p:spPr bwMode="auto">
          <a:xfrm>
            <a:off x="3600450" y="3314700"/>
            <a:ext cx="1885950" cy="857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pt-PT" sz="1650"/>
              <a:t>revisões</a:t>
            </a:r>
          </a:p>
        </p:txBody>
      </p:sp>
      <p:sp>
        <p:nvSpPr>
          <p:cNvPr id="716806" name="Rectangle 6"/>
          <p:cNvSpPr>
            <a:spLocks noChangeArrowheads="1"/>
          </p:cNvSpPr>
          <p:nvPr/>
        </p:nvSpPr>
        <p:spPr bwMode="auto">
          <a:xfrm>
            <a:off x="3600450" y="2400300"/>
            <a:ext cx="188595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pt-PT" sz="1650"/>
              <a:t>política de </a:t>
            </a:r>
          </a:p>
          <a:p>
            <a:pPr algn="ctr" eaLnBrk="1" hangingPunct="1"/>
            <a:r>
              <a:rPr lang="pt-PT" sz="1650"/>
              <a:t>segurança</a:t>
            </a:r>
          </a:p>
        </p:txBody>
      </p:sp>
      <p:sp>
        <p:nvSpPr>
          <p:cNvPr id="716807" name="Rectangle 7"/>
          <p:cNvSpPr>
            <a:spLocks noChangeArrowheads="1"/>
          </p:cNvSpPr>
          <p:nvPr/>
        </p:nvSpPr>
        <p:spPr bwMode="auto">
          <a:xfrm>
            <a:off x="5486400" y="2400300"/>
            <a:ext cx="17145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pt-PT" sz="1650"/>
              <a:t>monitorização </a:t>
            </a:r>
          </a:p>
          <a:p>
            <a:pPr algn="ctr" eaLnBrk="1" hangingPunct="1"/>
            <a:r>
              <a:rPr lang="pt-PT" sz="1650"/>
              <a:t>e auditoria</a:t>
            </a:r>
          </a:p>
        </p:txBody>
      </p:sp>
      <p:sp>
        <p:nvSpPr>
          <p:cNvPr id="716808" name="Rectangle 8"/>
          <p:cNvSpPr>
            <a:spLocks noChangeArrowheads="1"/>
          </p:cNvSpPr>
          <p:nvPr/>
        </p:nvSpPr>
        <p:spPr bwMode="auto">
          <a:xfrm>
            <a:off x="1943100" y="2400300"/>
            <a:ext cx="165735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pt-PT" sz="1650"/>
              <a:t>funções e</a:t>
            </a:r>
          </a:p>
          <a:p>
            <a:pPr algn="ctr" eaLnBrk="1" hangingPunct="1"/>
            <a:r>
              <a:rPr lang="pt-PT" sz="1650"/>
              <a:t> autoridade</a:t>
            </a:r>
          </a:p>
        </p:txBody>
      </p:sp>
      <p:sp>
        <p:nvSpPr>
          <p:cNvPr id="716809" name="Rectangle 9"/>
          <p:cNvSpPr>
            <a:spLocks noChangeArrowheads="1"/>
          </p:cNvSpPr>
          <p:nvPr/>
        </p:nvSpPr>
        <p:spPr bwMode="auto">
          <a:xfrm>
            <a:off x="1943100" y="3143250"/>
            <a:ext cx="2000250" cy="1028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pt-PT" sz="1650"/>
              <a:t>gestão de risco</a:t>
            </a:r>
          </a:p>
        </p:txBody>
      </p:sp>
      <p:sp>
        <p:nvSpPr>
          <p:cNvPr id="716810" name="Rectangle 10"/>
          <p:cNvSpPr>
            <a:spLocks noChangeArrowheads="1"/>
          </p:cNvSpPr>
          <p:nvPr/>
        </p:nvSpPr>
        <p:spPr bwMode="auto">
          <a:xfrm>
            <a:off x="1943100" y="1485900"/>
            <a:ext cx="1943100" cy="1028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pt-PT" sz="1650"/>
              <a:t>certificação</a:t>
            </a:r>
          </a:p>
        </p:txBody>
      </p:sp>
      <p:sp>
        <p:nvSpPr>
          <p:cNvPr id="716811" name="Rectangle 11"/>
          <p:cNvSpPr>
            <a:spLocks noChangeArrowheads="1"/>
          </p:cNvSpPr>
          <p:nvPr/>
        </p:nvSpPr>
        <p:spPr bwMode="auto">
          <a:xfrm>
            <a:off x="5200650" y="1485900"/>
            <a:ext cx="2000250" cy="1085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pt-PT" sz="1650"/>
              <a:t>acreditação</a:t>
            </a:r>
          </a:p>
        </p:txBody>
      </p:sp>
      <p:sp>
        <p:nvSpPr>
          <p:cNvPr id="716812" name="Rectangle 12"/>
          <p:cNvSpPr>
            <a:spLocks noChangeArrowheads="1"/>
          </p:cNvSpPr>
          <p:nvPr/>
        </p:nvSpPr>
        <p:spPr bwMode="auto">
          <a:xfrm>
            <a:off x="5200650" y="3143250"/>
            <a:ext cx="2000250" cy="1028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pt-PT" sz="1650"/>
              <a:t>plano de</a:t>
            </a:r>
          </a:p>
          <a:p>
            <a:pPr algn="ctr" eaLnBrk="1" hangingPunct="1"/>
            <a:r>
              <a:rPr lang="pt-PT" sz="1650"/>
              <a:t>contingência</a:t>
            </a:r>
          </a:p>
        </p:txBody>
      </p:sp>
    </p:spTree>
    <p:extLst>
      <p:ext uri="{BB962C8B-B14F-4D97-AF65-F5344CB8AC3E}">
        <p14:creationId xmlns:p14="http://schemas.microsoft.com/office/powerpoint/2010/main" val="1354786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AEC580-123E-4D74-8447-62FE16A527AC}" type="slidenum">
              <a:rPr lang="pt-PT"/>
              <a:pPr/>
              <a:t>59</a:t>
            </a:fld>
            <a:endParaRPr lang="pt-PT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Assistência e orientação centralizada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5410944" cy="3394472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Deve existir uma autoridade nacional</a:t>
            </a:r>
          </a:p>
          <a:p>
            <a:r>
              <a:rPr lang="pt-PT" dirty="0"/>
              <a:t>Deve existir uma autoridade de certificação</a:t>
            </a:r>
          </a:p>
          <a:p>
            <a:pPr marL="0" indent="0">
              <a:buNone/>
            </a:pPr>
            <a:r>
              <a:rPr lang="pt-PT" sz="1800" dirty="0"/>
              <a:t>No caso Português é o Gabinete Nacional de Segurança </a:t>
            </a:r>
            <a:r>
              <a:rPr lang="pt-PT" sz="1800" dirty="0">
                <a:hlinkClick r:id="rId2"/>
              </a:rPr>
              <a:t>http://www.gns.gov.pt/</a:t>
            </a: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dirty="0" err="1"/>
              <a:t>nível</a:t>
            </a:r>
            <a:r>
              <a:rPr lang="en-US" sz="1800" dirty="0"/>
              <a:t> </a:t>
            </a:r>
            <a:r>
              <a:rPr lang="en-US" sz="1800" dirty="0" err="1"/>
              <a:t>Europeu</a:t>
            </a:r>
            <a:r>
              <a:rPr lang="en-US" sz="1800" dirty="0"/>
              <a:t>: European Union Agency for Network and Information Security</a:t>
            </a:r>
            <a:endParaRPr lang="pt-PT" sz="1800" dirty="0"/>
          </a:p>
          <a:p>
            <a:pPr marL="0" indent="0">
              <a:buNone/>
            </a:pPr>
            <a:r>
              <a:rPr lang="pt-PT" sz="1800" dirty="0">
                <a:hlinkClick r:id="rId3"/>
              </a:rPr>
              <a:t>http://www.enisa.europa.eu/</a:t>
            </a:r>
            <a:endParaRPr lang="pt-PT" sz="1800" dirty="0"/>
          </a:p>
          <a:p>
            <a:pPr marL="0" indent="0">
              <a:buNone/>
            </a:pPr>
            <a:endParaRPr lang="pt-PT" sz="1800" dirty="0"/>
          </a:p>
        </p:txBody>
      </p:sp>
      <p:pic>
        <p:nvPicPr>
          <p:cNvPr id="2" name="Picture 2" descr="EC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34" y="1599643"/>
            <a:ext cx="671513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74" y="3058810"/>
            <a:ext cx="1385888" cy="99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0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7E697C-2745-41F0-BA1B-4FD5FBF1BC9F}" type="slidenum">
              <a:rPr lang="pt-PT"/>
              <a:pPr/>
              <a:t>6</a:t>
            </a:fld>
            <a:endParaRPr lang="pt-PT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Fatores importantes nos STI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3618"/>
            <a:ext cx="8111244" cy="3397932"/>
          </a:xfrm>
        </p:spPr>
        <p:txBody>
          <a:bodyPr>
            <a:normAutofit fontScale="92500" lnSpcReduction="10000"/>
          </a:bodyPr>
          <a:lstStyle/>
          <a:p>
            <a:r>
              <a:rPr lang="pt-PT" b="1" dirty="0"/>
              <a:t>Privacidade</a:t>
            </a:r>
            <a:r>
              <a:rPr lang="pt-PT" dirty="0"/>
              <a:t>: restrição de acesso a informação </a:t>
            </a:r>
          </a:p>
          <a:p>
            <a:pPr marL="0" indent="0">
              <a:buNone/>
            </a:pPr>
            <a:r>
              <a:rPr lang="pt-PT" dirty="0"/>
              <a:t>(= confidencialidade)</a:t>
            </a:r>
          </a:p>
          <a:p>
            <a:r>
              <a:rPr lang="pt-PT" b="1" dirty="0"/>
              <a:t>Integridade</a:t>
            </a:r>
            <a:r>
              <a:rPr lang="pt-PT" dirty="0"/>
              <a:t> dos dados: assegurar que operações não permitidas não possam ser efetuadas</a:t>
            </a:r>
          </a:p>
          <a:p>
            <a:r>
              <a:rPr lang="pt-PT" b="1" dirty="0"/>
              <a:t>Disponibilidade</a:t>
            </a:r>
            <a:r>
              <a:rPr lang="pt-PT" dirty="0"/>
              <a:t>: manter o número de falhas a um nível aceitável, ou seja, acessibilidade do sistema sempre que necessário</a:t>
            </a:r>
          </a:p>
        </p:txBody>
      </p:sp>
    </p:spTree>
    <p:extLst>
      <p:ext uri="{BB962C8B-B14F-4D97-AF65-F5344CB8AC3E}">
        <p14:creationId xmlns:p14="http://schemas.microsoft.com/office/powerpoint/2010/main" val="17767634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3DDCF0-8CB3-430D-BEE6-DF45978A2DA0}" type="slidenum">
              <a:rPr lang="pt-PT"/>
              <a:pPr/>
              <a:t>60</a:t>
            </a:fld>
            <a:endParaRPr lang="pt-PT"/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Responsabilidade e autoridade organizacional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Fornece um nível adequado de segurança</a:t>
            </a:r>
          </a:p>
          <a:p>
            <a:r>
              <a:rPr lang="pt-PT" dirty="0"/>
              <a:t>Garante que são desenvolvidos planos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19394453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BC6708-965F-4A61-9ED8-6773E4173541}" type="slidenum">
              <a:rPr lang="pt-PT"/>
              <a:pPr/>
              <a:t>61</a:t>
            </a:fld>
            <a:endParaRPr lang="pt-PT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Responsabilidade e autoridade operacional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Planos de segurança de informação ao nível da instalação local</a:t>
            </a:r>
          </a:p>
        </p:txBody>
      </p:sp>
    </p:spTree>
    <p:extLst>
      <p:ext uri="{BB962C8B-B14F-4D97-AF65-F5344CB8AC3E}">
        <p14:creationId xmlns:p14="http://schemas.microsoft.com/office/powerpoint/2010/main" val="14322456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4F961D-286F-40C5-B677-767048415D16}" type="slidenum">
              <a:rPr lang="pt-PT"/>
              <a:pPr/>
              <a:t>62</a:t>
            </a:fld>
            <a:endParaRPr lang="pt-PT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Sensibilização e análise de risco</a:t>
            </a:r>
          </a:p>
        </p:txBody>
      </p:sp>
      <p:graphicFrame>
        <p:nvGraphicFramePr>
          <p:cNvPr id="720899" name="Group 3"/>
          <p:cNvGraphicFramePr>
            <a:graphicFrameLocks noGrp="1"/>
          </p:cNvGraphicFramePr>
          <p:nvPr>
            <p:ph idx="1"/>
          </p:nvPr>
        </p:nvGraphicFramePr>
        <p:xfrm>
          <a:off x="1485902" y="1233448"/>
          <a:ext cx="5948419" cy="3255816"/>
        </p:xfrm>
        <a:graphic>
          <a:graphicData uri="http://schemas.openxmlformats.org/drawingml/2006/table">
            <a:tbl>
              <a:tblPr/>
              <a:tblGrid>
                <a:gridCol w="148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1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PT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PT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Técnicas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PT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Métodos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PT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Resultados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PT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Administração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Análise de custos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Comparações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Análise dos riscos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Apresentações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Vídeos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Demonstrações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Financia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Apoio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5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PT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Chefias intermédias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Controlo da segurança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Demonstrar como a segurança auxilia o desempenho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Apresentações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Vídeos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Circulação de documentos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Apoio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Adesão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PT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Chefias de base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PT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Técnicos</a:t>
                      </a:r>
                    </a:p>
                  </a:txBody>
                  <a:tcPr marL="68580" marR="68580" marT="34290" marB="3429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Declarações de responsabilidade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Diretivas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Apresentações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Vídeos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Documentos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Apoio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75000"/>
                        <a:buFont typeface="Monotype Sorts" pitchFamily="2" charset="2"/>
                        <a:buChar char="u"/>
                        <a:tabLst/>
                      </a:pPr>
                      <a:r>
                        <a:rPr kumimoji="0" lang="pt-PT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Adesão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1742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0E5AF7-B296-464B-95D6-E2D636A1965D}" type="slidenum">
              <a:rPr lang="pt-PT"/>
              <a:pPr/>
              <a:t>63</a:t>
            </a:fld>
            <a:endParaRPr lang="pt-PT"/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Métodos de análise de risco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/>
              <a:t>MARION (França, 1984)</a:t>
            </a:r>
          </a:p>
          <a:p>
            <a:pPr lvl="1"/>
            <a:r>
              <a:rPr lang="pt-PT"/>
              <a:t>Utiliza cenários de risco genéricos (incêndios, etc) e concentra-se nas consequências</a:t>
            </a:r>
          </a:p>
          <a:p>
            <a:r>
              <a:rPr lang="pt-PT"/>
              <a:t>MELISA (França, 1984)</a:t>
            </a:r>
          </a:p>
          <a:p>
            <a:pPr lvl="1"/>
            <a:r>
              <a:rPr lang="pt-PT"/>
              <a:t>Auditoria de vulnerabilidades para implementar medidas de segurança</a:t>
            </a:r>
          </a:p>
          <a:p>
            <a:r>
              <a:rPr lang="pt-PT"/>
              <a:t>CRAMM (UK)</a:t>
            </a:r>
          </a:p>
          <a:p>
            <a:pPr lvl="1"/>
            <a:r>
              <a:rPr lang="pt-PT"/>
              <a:t>Aplica-se aos SI governamentais</a:t>
            </a:r>
          </a:p>
        </p:txBody>
      </p:sp>
    </p:spTree>
    <p:extLst>
      <p:ext uri="{BB962C8B-B14F-4D97-AF65-F5344CB8AC3E}">
        <p14:creationId xmlns:p14="http://schemas.microsoft.com/office/powerpoint/2010/main" val="3699720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9412A-22A4-43E9-8786-3E846FFE78F5}" type="slidenum">
              <a:rPr lang="pt-PT"/>
              <a:pPr/>
              <a:t>64</a:t>
            </a:fld>
            <a:endParaRPr lang="pt-PT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Questões básicas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1376"/>
            <a:ext cx="7258050" cy="2376488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Quais os valores que se querem proteger?</a:t>
            </a:r>
          </a:p>
          <a:p>
            <a:r>
              <a:rPr lang="pt-PT" dirty="0"/>
              <a:t>Quais as ameaças que podem afetar esses valores?</a:t>
            </a:r>
          </a:p>
          <a:p>
            <a:r>
              <a:rPr lang="pt-PT" dirty="0"/>
              <a:t>Quais as vulnerabilidades que permitem que as ameaças se concretizem?</a:t>
            </a: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4800601" y="3829050"/>
            <a:ext cx="261520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PT" sz="2100" dirty="0"/>
              <a:t>Quantificação do risco</a:t>
            </a:r>
          </a:p>
        </p:txBody>
      </p:sp>
      <p:sp>
        <p:nvSpPr>
          <p:cNvPr id="722949" name="AutoShape 5"/>
          <p:cNvSpPr>
            <a:spLocks noChangeArrowheads="1"/>
          </p:cNvSpPr>
          <p:nvPr/>
        </p:nvSpPr>
        <p:spPr bwMode="auto">
          <a:xfrm>
            <a:off x="3886200" y="3886200"/>
            <a:ext cx="800100" cy="3429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 sz="1350"/>
          </a:p>
        </p:txBody>
      </p:sp>
    </p:spTree>
    <p:extLst>
      <p:ext uri="{BB962C8B-B14F-4D97-AF65-F5344CB8AC3E}">
        <p14:creationId xmlns:p14="http://schemas.microsoft.com/office/powerpoint/2010/main" val="20378661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Planeamento da Segurança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722313" y="1545637"/>
            <a:ext cx="6791722" cy="1759539"/>
          </a:xfrm>
        </p:spPr>
        <p:txBody>
          <a:bodyPr>
            <a:noAutofit/>
          </a:bodyPr>
          <a:lstStyle/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Objetivos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Método de planeamento da segurança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Estrutura de planos de segurança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Teste dos planos de segurança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Atualização dos planos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27327086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0D0789-BF4E-47D6-AC1D-B8D664AB3EA8}" type="slidenum">
              <a:rPr lang="pt-PT"/>
              <a:pPr/>
              <a:t>66</a:t>
            </a:fld>
            <a:endParaRPr lang="pt-PT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Planeamento da segurança: objetivos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Garantir que as atividades críticas da organização sejam restabelecidas e mantidas o mais rapidamente possível a seguir a qualquer desastre ou falha importantes que afetem recursos ou serviços essenciais.</a:t>
            </a:r>
          </a:p>
          <a:p>
            <a:pPr lvl="1"/>
            <a:r>
              <a:rPr lang="pt-PT" dirty="0"/>
              <a:t>É essencial a existência de um método de planeamento para desenvolver planos de segurança</a:t>
            </a:r>
          </a:p>
          <a:p>
            <a:pPr lvl="1"/>
            <a:r>
              <a:rPr lang="pt-PT" dirty="0"/>
              <a:t>Os planos devem ser testados periodicamente</a:t>
            </a:r>
          </a:p>
          <a:p>
            <a:pPr lvl="1"/>
            <a:r>
              <a:rPr lang="pt-PT" dirty="0"/>
              <a:t>Os planos devem ser revistos regularmente</a:t>
            </a:r>
          </a:p>
        </p:txBody>
      </p:sp>
    </p:spTree>
    <p:extLst>
      <p:ext uri="{BB962C8B-B14F-4D97-AF65-F5344CB8AC3E}">
        <p14:creationId xmlns:p14="http://schemas.microsoft.com/office/powerpoint/2010/main" val="962530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AC9900-06B7-4FA3-B897-CCDBAF825172}" type="slidenum">
              <a:rPr lang="pt-PT"/>
              <a:pPr/>
              <a:t>67</a:t>
            </a:fld>
            <a:endParaRPr lang="pt-PT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Método de planeamento de segurança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Encontrar respostas objetivas e precisas às seguintes questões:</a:t>
            </a:r>
          </a:p>
          <a:p>
            <a:pPr lvl="1"/>
            <a:r>
              <a:rPr lang="pt-PT" dirty="0"/>
              <a:t>Que acidentes se pretendem prevenir?</a:t>
            </a:r>
          </a:p>
          <a:p>
            <a:pPr lvl="1"/>
            <a:r>
              <a:rPr lang="pt-PT" dirty="0"/>
              <a:t>Contra que ameaças se deve implementar proteção?</a:t>
            </a:r>
          </a:p>
          <a:p>
            <a:pPr lvl="1"/>
            <a:r>
              <a:rPr lang="pt-PT" dirty="0"/>
              <a:t>Que riscos se podem correr?</a:t>
            </a:r>
          </a:p>
        </p:txBody>
      </p:sp>
    </p:spTree>
    <p:extLst>
      <p:ext uri="{BB962C8B-B14F-4D97-AF65-F5344CB8AC3E}">
        <p14:creationId xmlns:p14="http://schemas.microsoft.com/office/powerpoint/2010/main" val="33773871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B078C-52DE-4B80-9735-EF1B7A945383}" type="slidenum">
              <a:rPr lang="pt-PT"/>
              <a:pPr/>
              <a:t>68</a:t>
            </a:fld>
            <a:endParaRPr lang="pt-PT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Método de planeamento de segurança (</a:t>
            </a:r>
            <a:r>
              <a:rPr lang="pt-PT" sz="2100" dirty="0" err="1"/>
              <a:t>cont</a:t>
            </a:r>
            <a:r>
              <a:rPr lang="pt-PT" sz="2100" dirty="0"/>
              <a:t>)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2009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dirty="0"/>
              <a:t>Deve incidir essencialmente sobre a manutenção das atividades críticas, e deverá cobrir:</a:t>
            </a:r>
          </a:p>
          <a:p>
            <a:pPr lvl="1">
              <a:lnSpc>
                <a:spcPct val="90000"/>
              </a:lnSpc>
            </a:pPr>
            <a:r>
              <a:rPr lang="pt-PT" sz="1650" dirty="0"/>
              <a:t>Identificar e priorizar atividades críticas</a:t>
            </a:r>
          </a:p>
          <a:p>
            <a:pPr lvl="1">
              <a:lnSpc>
                <a:spcPct val="90000"/>
              </a:lnSpc>
            </a:pPr>
            <a:r>
              <a:rPr lang="pt-PT" sz="1650" dirty="0"/>
              <a:t>Avaliação do impacto dos acidentes</a:t>
            </a:r>
          </a:p>
          <a:p>
            <a:pPr lvl="1">
              <a:lnSpc>
                <a:spcPct val="90000"/>
              </a:lnSpc>
            </a:pPr>
            <a:r>
              <a:rPr lang="pt-PT" sz="1650" dirty="0"/>
              <a:t>Identificar e aprovar responsabilidades e medidas de emergência</a:t>
            </a:r>
          </a:p>
          <a:p>
            <a:pPr lvl="1">
              <a:lnSpc>
                <a:spcPct val="90000"/>
              </a:lnSpc>
            </a:pPr>
            <a:r>
              <a:rPr lang="pt-PT" sz="1650" dirty="0"/>
              <a:t>Documentar métodos e processos aprovados</a:t>
            </a:r>
          </a:p>
          <a:p>
            <a:pPr lvl="1">
              <a:lnSpc>
                <a:spcPct val="90000"/>
              </a:lnSpc>
            </a:pPr>
            <a:r>
              <a:rPr lang="pt-PT" sz="1650" dirty="0"/>
              <a:t>Formar os recursos humanos</a:t>
            </a:r>
          </a:p>
          <a:p>
            <a:pPr lvl="1">
              <a:lnSpc>
                <a:spcPct val="90000"/>
              </a:lnSpc>
            </a:pPr>
            <a:r>
              <a:rPr lang="pt-PT" sz="1650" dirty="0"/>
              <a:t>Testar os planos</a:t>
            </a:r>
          </a:p>
          <a:p>
            <a:pPr lvl="1">
              <a:lnSpc>
                <a:spcPct val="90000"/>
              </a:lnSpc>
            </a:pPr>
            <a:r>
              <a:rPr lang="pt-PT" sz="1650" dirty="0"/>
              <a:t>Atualização dos planos</a:t>
            </a:r>
          </a:p>
        </p:txBody>
      </p:sp>
    </p:spTree>
    <p:extLst>
      <p:ext uri="{BB962C8B-B14F-4D97-AF65-F5344CB8AC3E}">
        <p14:creationId xmlns:p14="http://schemas.microsoft.com/office/powerpoint/2010/main" val="16707377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CE4BB3-1EF3-4E52-9FA7-C895661E3E61}" type="slidenum">
              <a:rPr lang="pt-PT"/>
              <a:pPr/>
              <a:t>69</a:t>
            </a:fld>
            <a:endParaRPr lang="pt-PT"/>
          </a:p>
        </p:txBody>
      </p:sp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/>
              <a:t>Estrutura do planeamento da segurança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Estrutura única de planos de segurança</a:t>
            </a:r>
          </a:p>
          <a:p>
            <a:pPr lvl="1"/>
            <a:r>
              <a:rPr lang="pt-PT" dirty="0"/>
              <a:t>Plano de segurança da informação</a:t>
            </a:r>
          </a:p>
          <a:p>
            <a:pPr lvl="1"/>
            <a:r>
              <a:rPr lang="pt-PT" dirty="0"/>
              <a:t>Plano de segurança “lógica” para servidores</a:t>
            </a:r>
          </a:p>
          <a:p>
            <a:pPr lvl="1"/>
            <a:r>
              <a:rPr lang="pt-PT" dirty="0"/>
              <a:t>Plano de segurança “lógica” para </a:t>
            </a:r>
            <a:r>
              <a:rPr lang="pt-PT" dirty="0" err="1"/>
              <a:t>PCs</a:t>
            </a:r>
            <a:endParaRPr lang="pt-PT" dirty="0"/>
          </a:p>
          <a:p>
            <a:pPr lvl="1"/>
            <a:r>
              <a:rPr lang="pt-P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7212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2C7EF3-46A8-4BC1-89F5-54E79E3F43A3}" type="slidenum">
              <a:rPr lang="pt-PT"/>
              <a:pPr/>
              <a:t>7</a:t>
            </a:fld>
            <a:endParaRPr lang="pt-PT"/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Terminologia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Ameaças</a:t>
            </a:r>
          </a:p>
          <a:p>
            <a:r>
              <a:rPr lang="pt-PT" dirty="0"/>
              <a:t>Vulnerabilidade</a:t>
            </a:r>
          </a:p>
          <a:p>
            <a:r>
              <a:rPr lang="pt-PT" dirty="0"/>
              <a:t>Contramedidas</a:t>
            </a:r>
          </a:p>
          <a:p>
            <a:r>
              <a:rPr lang="pt-PT" dirty="0"/>
              <a:t>Confidencialidade (privacidade)</a:t>
            </a:r>
          </a:p>
          <a:p>
            <a:r>
              <a:rPr lang="pt-PT" dirty="0"/>
              <a:t>Integridade</a:t>
            </a:r>
          </a:p>
          <a:p>
            <a:r>
              <a:rPr lang="pt-PT" dirty="0"/>
              <a:t>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21194132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D37112-3AFB-42EB-8457-538C6A4D9442}" type="slidenum">
              <a:rPr lang="pt-PT"/>
              <a:pPr/>
              <a:t>70</a:t>
            </a:fld>
            <a:endParaRPr lang="pt-PT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Estrutura de planos de segurança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/>
              <a:t>Procedimentos de emergência</a:t>
            </a:r>
          </a:p>
          <a:p>
            <a:pPr lvl="1"/>
            <a:r>
              <a:rPr lang="pt-PT"/>
              <a:t>Acções imediatas a tomar após um acidente</a:t>
            </a:r>
          </a:p>
          <a:p>
            <a:r>
              <a:rPr lang="pt-PT"/>
              <a:t>Procedimentos de recursos alternativos</a:t>
            </a:r>
          </a:p>
          <a:p>
            <a:pPr lvl="1"/>
            <a:r>
              <a:rPr lang="pt-PT"/>
              <a:t>Deslocar actividades ou serviços</a:t>
            </a:r>
          </a:p>
          <a:p>
            <a:r>
              <a:rPr lang="pt-PT"/>
              <a:t>Procedimentos de reposição</a:t>
            </a:r>
          </a:p>
          <a:p>
            <a:pPr lvl="1"/>
            <a:r>
              <a:rPr lang="pt-PT"/>
              <a:t>Reiniciar o normal funcionamento</a:t>
            </a:r>
          </a:p>
          <a:p>
            <a:r>
              <a:rPr lang="pt-PT"/>
              <a:t>Programa de testes</a:t>
            </a:r>
          </a:p>
          <a:p>
            <a:pPr lvl="1"/>
            <a:r>
              <a:rPr lang="pt-PT"/>
              <a:t>Como e quando</a:t>
            </a:r>
          </a:p>
        </p:txBody>
      </p:sp>
    </p:spTree>
    <p:extLst>
      <p:ext uri="{BB962C8B-B14F-4D97-AF65-F5344CB8AC3E}">
        <p14:creationId xmlns:p14="http://schemas.microsoft.com/office/powerpoint/2010/main" val="38729636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6E4C20-C9DA-4032-B36C-1F2389A4750E}" type="slidenum">
              <a:rPr lang="pt-PT"/>
              <a:pPr/>
              <a:t>71</a:t>
            </a:fld>
            <a:endParaRPr lang="pt-PT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Teste dos planos de segurança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Devem ser regulares,</a:t>
            </a:r>
          </a:p>
          <a:p>
            <a:r>
              <a:rPr lang="pt-PT"/>
              <a:t>Devem ser divulgados,</a:t>
            </a:r>
          </a:p>
          <a:p>
            <a:r>
              <a:rPr lang="pt-PT"/>
              <a:t>Programados e faseados</a:t>
            </a:r>
          </a:p>
        </p:txBody>
      </p:sp>
    </p:spTree>
    <p:extLst>
      <p:ext uri="{BB962C8B-B14F-4D97-AF65-F5344CB8AC3E}">
        <p14:creationId xmlns:p14="http://schemas.microsoft.com/office/powerpoint/2010/main" val="42428709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FEBD1-0917-4D7D-9501-E0950EF88C80}" type="slidenum">
              <a:rPr lang="pt-PT"/>
              <a:pPr/>
              <a:t>72</a:t>
            </a:fld>
            <a:endParaRPr lang="pt-PT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Atualização dos planos de segurança sempre que: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/>
              <a:t>Aquisição de novo equipamento</a:t>
            </a:r>
          </a:p>
          <a:p>
            <a:r>
              <a:rPr lang="pt-PT"/>
              <a:t>Adopção de novas tecnologias de detecção</a:t>
            </a:r>
          </a:p>
          <a:p>
            <a:r>
              <a:rPr lang="pt-PT"/>
              <a:t>Alterações na organização ou RH</a:t>
            </a:r>
          </a:p>
          <a:p>
            <a:r>
              <a:rPr lang="pt-PT"/>
              <a:t>Mudança de fornecedores</a:t>
            </a:r>
          </a:p>
          <a:p>
            <a:r>
              <a:rPr lang="pt-PT"/>
              <a:t>Alteração de números de telefone</a:t>
            </a:r>
          </a:p>
          <a:p>
            <a:r>
              <a:rPr lang="pt-PT"/>
              <a:t>Alterações nas aplicações</a:t>
            </a:r>
          </a:p>
          <a:p>
            <a:r>
              <a:rPr lang="pt-PT"/>
              <a:t>Alterações de legislação</a:t>
            </a:r>
          </a:p>
        </p:txBody>
      </p:sp>
    </p:spTree>
    <p:extLst>
      <p:ext uri="{BB962C8B-B14F-4D97-AF65-F5344CB8AC3E}">
        <p14:creationId xmlns:p14="http://schemas.microsoft.com/office/powerpoint/2010/main" val="2773860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Plano de Recuperação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722313" y="1545637"/>
            <a:ext cx="6791722" cy="1759539"/>
          </a:xfrm>
        </p:spPr>
        <p:txBody>
          <a:bodyPr>
            <a:noAutofit/>
          </a:bodyPr>
          <a:lstStyle/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Objetivo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Criação de cópias de segurança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Esquema das cópias de segurança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Periodicidade das cópias</a:t>
            </a:r>
          </a:p>
        </p:txBody>
      </p:sp>
    </p:spTree>
    <p:extLst>
      <p:ext uri="{BB962C8B-B14F-4D97-AF65-F5344CB8AC3E}">
        <p14:creationId xmlns:p14="http://schemas.microsoft.com/office/powerpoint/2010/main" val="1764087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C9F5AB-97E2-4A42-8E48-14D6C6C4A459}" type="slidenum">
              <a:rPr lang="pt-PT"/>
              <a:pPr/>
              <a:t>74</a:t>
            </a:fld>
            <a:endParaRPr lang="pt-PT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Plano de recuperação: objectivo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Criar obrigatoriamente cópias de segurança de toda a informação relevante</a:t>
            </a:r>
          </a:p>
          <a:p>
            <a:pPr lvl="1"/>
            <a:r>
              <a:rPr lang="pt-PT"/>
              <a:t>Estabelecer tipos de cópias</a:t>
            </a:r>
          </a:p>
          <a:p>
            <a:pPr lvl="1"/>
            <a:r>
              <a:rPr lang="pt-PT"/>
              <a:t>Periodicidade das cópias</a:t>
            </a:r>
          </a:p>
          <a:p>
            <a:pPr lvl="1"/>
            <a:r>
              <a:rPr lang="pt-PT"/>
              <a:t>Produção de um manual de procedimentos</a:t>
            </a:r>
          </a:p>
        </p:txBody>
      </p:sp>
    </p:spTree>
    <p:extLst>
      <p:ext uri="{BB962C8B-B14F-4D97-AF65-F5344CB8AC3E}">
        <p14:creationId xmlns:p14="http://schemas.microsoft.com/office/powerpoint/2010/main" val="39483998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C45E1-6ED4-4689-99CB-E0BDD11856B5}" type="slidenum">
              <a:rPr lang="pt-PT"/>
              <a:pPr/>
              <a:t>75</a:t>
            </a:fld>
            <a:endParaRPr lang="pt-PT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Criação de cópias de segurança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Periodicidade</a:t>
            </a:r>
          </a:p>
          <a:p>
            <a:r>
              <a:rPr lang="pt-PT"/>
              <a:t>Número de exemplares</a:t>
            </a:r>
          </a:p>
          <a:p>
            <a:r>
              <a:rPr lang="pt-PT"/>
              <a:t>Localização do arquivo de suportes</a:t>
            </a:r>
          </a:p>
          <a:p>
            <a:r>
              <a:rPr lang="pt-PT"/>
              <a:t>Procedimentos de reposição</a:t>
            </a:r>
          </a:p>
        </p:txBody>
      </p:sp>
    </p:spTree>
    <p:extLst>
      <p:ext uri="{BB962C8B-B14F-4D97-AF65-F5344CB8AC3E}">
        <p14:creationId xmlns:p14="http://schemas.microsoft.com/office/powerpoint/2010/main" val="33937784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2D072A-7864-4A57-9D35-4DF6EA55A9AF}" type="slidenum">
              <a:rPr lang="pt-PT"/>
              <a:pPr/>
              <a:t>76</a:t>
            </a:fld>
            <a:endParaRPr lang="pt-PT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/>
              <a:t>Esquema das cópias de segurança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Para cada aplicação / serviço:</a:t>
            </a:r>
          </a:p>
          <a:p>
            <a:pPr lvl="1"/>
            <a:r>
              <a:rPr lang="pt-PT"/>
              <a:t>Definir os ficheiros a copiar</a:t>
            </a:r>
          </a:p>
          <a:p>
            <a:pPr lvl="1"/>
            <a:r>
              <a:rPr lang="pt-PT"/>
              <a:t>Definir o momento em que se efectua a cópia</a:t>
            </a:r>
          </a:p>
          <a:p>
            <a:pPr lvl="1"/>
            <a:r>
              <a:rPr lang="pt-PT"/>
              <a:t>Modo de efectuar a recuperação, evitando erros em tarefas</a:t>
            </a:r>
          </a:p>
        </p:txBody>
      </p:sp>
    </p:spTree>
    <p:extLst>
      <p:ext uri="{BB962C8B-B14F-4D97-AF65-F5344CB8AC3E}">
        <p14:creationId xmlns:p14="http://schemas.microsoft.com/office/powerpoint/2010/main" val="13938047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34AE15-8184-41AD-BF3E-EF1FD3FF0CCB}" type="slidenum">
              <a:rPr lang="pt-PT"/>
              <a:pPr/>
              <a:t>77</a:t>
            </a:fld>
            <a:endParaRPr lang="pt-PT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Periodicidade das cópias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Diária</a:t>
            </a:r>
          </a:p>
          <a:p>
            <a:r>
              <a:rPr lang="pt-PT"/>
              <a:t>Semanal</a:t>
            </a:r>
          </a:p>
          <a:p>
            <a:r>
              <a:rPr lang="pt-PT"/>
              <a:t>Mensal</a:t>
            </a:r>
          </a:p>
          <a:p>
            <a:r>
              <a:rPr lang="pt-PT"/>
              <a:t>Anual</a:t>
            </a:r>
          </a:p>
          <a:p>
            <a:r>
              <a:rPr lang="pt-PT"/>
              <a:t>Periodicidade variável</a:t>
            </a:r>
          </a:p>
        </p:txBody>
      </p:sp>
    </p:spTree>
    <p:extLst>
      <p:ext uri="{BB962C8B-B14F-4D97-AF65-F5344CB8AC3E}">
        <p14:creationId xmlns:p14="http://schemas.microsoft.com/office/powerpoint/2010/main" val="37537973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Plano de Reposição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722313" y="1545637"/>
            <a:ext cx="6791722" cy="1759539"/>
          </a:xfrm>
        </p:spPr>
        <p:txBody>
          <a:bodyPr>
            <a:noAutofit/>
          </a:bodyPr>
          <a:lstStyle/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Objetivos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Aplicação do plano de reposição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Normas de reposição no manual</a:t>
            </a:r>
          </a:p>
        </p:txBody>
      </p:sp>
    </p:spTree>
    <p:extLst>
      <p:ext uri="{BB962C8B-B14F-4D97-AF65-F5344CB8AC3E}">
        <p14:creationId xmlns:p14="http://schemas.microsoft.com/office/powerpoint/2010/main" val="28705613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A177C-215B-4256-B7FD-4ECD505451CA}" type="slidenum">
              <a:rPr lang="pt-PT"/>
              <a:pPr/>
              <a:t>79</a:t>
            </a:fld>
            <a:endParaRPr lang="pt-PT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Plano de reposição: objectivos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Estabelecimento de normas permitindo repor o funcionamento do sistema em caso de interrupção ou avaria</a:t>
            </a:r>
          </a:p>
          <a:p>
            <a:pPr lvl="1"/>
            <a:r>
              <a:rPr lang="pt-PT"/>
              <a:t>Deve estar sempre disponível</a:t>
            </a:r>
          </a:p>
        </p:txBody>
      </p:sp>
    </p:spTree>
    <p:extLst>
      <p:ext uri="{BB962C8B-B14F-4D97-AF65-F5344CB8AC3E}">
        <p14:creationId xmlns:p14="http://schemas.microsoft.com/office/powerpoint/2010/main" val="257101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FB1ED8-AFD5-4F3A-9880-00484185B2C2}" type="slidenum">
              <a:rPr lang="pt-PT"/>
              <a:pPr/>
              <a:t>8</a:t>
            </a:fld>
            <a:endParaRPr lang="pt-PT"/>
          </a:p>
        </p:txBody>
      </p:sp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Problemas de segurança</a:t>
            </a:r>
          </a:p>
        </p:txBody>
      </p:sp>
      <p:sp>
        <p:nvSpPr>
          <p:cNvPr id="666627" name="Text Box 3"/>
          <p:cNvSpPr txBox="1">
            <a:spLocks noChangeArrowheads="1"/>
          </p:cNvSpPr>
          <p:nvPr/>
        </p:nvSpPr>
        <p:spPr bwMode="auto">
          <a:xfrm>
            <a:off x="1765712" y="1771652"/>
            <a:ext cx="17484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Vulnerabilidades</a:t>
            </a:r>
          </a:p>
          <a:p>
            <a:pPr algn="ctr" eaLnBrk="1" hangingPunct="1"/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técnicas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5067510" y="1740755"/>
            <a:ext cx="24448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Incidentes de segurança</a:t>
            </a:r>
          </a:p>
          <a:p>
            <a:pPr algn="ctr" eaLnBrk="1" hangingPunct="1"/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Violações de segurança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3771197" y="3264755"/>
            <a:ext cx="15194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Problemas de </a:t>
            </a:r>
          </a:p>
          <a:p>
            <a:pPr algn="ctr" eaLnBrk="1" hangingPunct="1"/>
            <a:r>
              <a:rPr lang="pt-P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segurança</a:t>
            </a:r>
          </a:p>
        </p:txBody>
      </p:sp>
      <p:sp>
        <p:nvSpPr>
          <p:cNvPr id="666630" name="Line 6"/>
          <p:cNvSpPr>
            <a:spLocks noChangeShapeType="1"/>
          </p:cNvSpPr>
          <p:nvPr/>
        </p:nvSpPr>
        <p:spPr bwMode="auto">
          <a:xfrm flipH="1" flipV="1">
            <a:off x="3712082" y="2190750"/>
            <a:ext cx="685800" cy="9144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  <p:sp>
        <p:nvSpPr>
          <p:cNvPr id="666631" name="Line 7"/>
          <p:cNvSpPr>
            <a:spLocks noChangeShapeType="1"/>
          </p:cNvSpPr>
          <p:nvPr/>
        </p:nvSpPr>
        <p:spPr bwMode="auto">
          <a:xfrm flipV="1">
            <a:off x="4397882" y="2190750"/>
            <a:ext cx="685800" cy="914400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 sz="1350"/>
          </a:p>
        </p:txBody>
      </p:sp>
    </p:spTree>
    <p:extLst>
      <p:ext uri="{BB962C8B-B14F-4D97-AF65-F5344CB8AC3E}">
        <p14:creationId xmlns:p14="http://schemas.microsoft.com/office/powerpoint/2010/main" val="2421975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CF60B-F9E8-4D12-9F77-7971A550564A}" type="slidenum">
              <a:rPr lang="pt-PT"/>
              <a:pPr/>
              <a:t>80</a:t>
            </a:fld>
            <a:endParaRPr lang="pt-PT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Aplicação do plano de reposição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/>
              <a:t>Avarias no equipamento</a:t>
            </a:r>
          </a:p>
          <a:p>
            <a:r>
              <a:rPr lang="pt-PT"/>
              <a:t>Avarias de climatização ou de energia eléctrica</a:t>
            </a:r>
          </a:p>
          <a:p>
            <a:r>
              <a:rPr lang="pt-PT"/>
              <a:t>Avarias nas telecomunicações</a:t>
            </a:r>
          </a:p>
          <a:p>
            <a:r>
              <a:rPr lang="pt-PT"/>
              <a:t>Erros de programação</a:t>
            </a:r>
          </a:p>
          <a:p>
            <a:r>
              <a:rPr lang="pt-PT"/>
              <a:t>Destruição de ficheiros</a:t>
            </a:r>
          </a:p>
          <a:p>
            <a:r>
              <a:rPr lang="pt-PT"/>
              <a:t>Ausência de pessoal</a:t>
            </a:r>
          </a:p>
        </p:txBody>
      </p:sp>
    </p:spTree>
    <p:extLst>
      <p:ext uri="{BB962C8B-B14F-4D97-AF65-F5344CB8AC3E}">
        <p14:creationId xmlns:p14="http://schemas.microsoft.com/office/powerpoint/2010/main" val="28823216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D4F67C-6DAC-4E53-8EA6-4AF4DC1F49FF}" type="slidenum">
              <a:rPr lang="pt-PT"/>
              <a:pPr/>
              <a:t>81</a:t>
            </a:fld>
            <a:endParaRPr lang="pt-PT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Normas de reposição</a:t>
            </a:r>
            <a:br>
              <a:rPr lang="pt-PT" sz="2100" dirty="0"/>
            </a:br>
            <a:r>
              <a:rPr lang="pt-PT" sz="2100" dirty="0"/>
              <a:t> no manual de exploração referem-se a: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Recuperação após cancelamento de um programa</a:t>
            </a:r>
          </a:p>
          <a:p>
            <a:r>
              <a:rPr lang="pt-PT" dirty="0"/>
              <a:t>Reposição de ficheiro a partir de uma cópia de segurança</a:t>
            </a:r>
          </a:p>
          <a:p>
            <a:r>
              <a:rPr lang="pt-PT" dirty="0"/>
              <a:t>Reconfiguração de equipamento</a:t>
            </a:r>
          </a:p>
          <a:p>
            <a:r>
              <a:rPr lang="pt-PT" dirty="0"/>
              <a:t>Recuperação de movimentos por erro na transmissão</a:t>
            </a:r>
          </a:p>
        </p:txBody>
      </p:sp>
    </p:spTree>
    <p:extLst>
      <p:ext uri="{BB962C8B-B14F-4D97-AF65-F5344CB8AC3E}">
        <p14:creationId xmlns:p14="http://schemas.microsoft.com/office/powerpoint/2010/main" val="13010801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Plano de Contingência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>
          <a:xfrm>
            <a:off x="722313" y="1113589"/>
            <a:ext cx="6791722" cy="2191588"/>
          </a:xfrm>
        </p:spPr>
        <p:txBody>
          <a:bodyPr>
            <a:noAutofit/>
          </a:bodyPr>
          <a:lstStyle/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Objetivos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Porquê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Elaboração do plano de contingência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Objetivos do plano de contingência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Análise de risco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Requisitos do plano de contingência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Elementos de um plano de contingência</a:t>
            </a:r>
          </a:p>
        </p:txBody>
      </p:sp>
    </p:spTree>
    <p:extLst>
      <p:ext uri="{BB962C8B-B14F-4D97-AF65-F5344CB8AC3E}">
        <p14:creationId xmlns:p14="http://schemas.microsoft.com/office/powerpoint/2010/main" val="14262924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EDEEA-27C6-49A7-AA6D-A9888FCBE1D8}" type="slidenum">
              <a:rPr lang="pt-PT"/>
              <a:pPr/>
              <a:t>83</a:t>
            </a:fld>
            <a:endParaRPr lang="pt-PT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Plano de contingência: objetivos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Destina-se a assegurar a continuidade das atividades críticas da organização entre o acidente e a retoma do pleno funcionamento</a:t>
            </a:r>
          </a:p>
          <a:p>
            <a:r>
              <a:rPr lang="pt-PT" dirty="0"/>
              <a:t>Deve ser elaborado após uma análise de risco, de modo a assegurar um funcionamento aceitável em termos de custo/eficiência</a:t>
            </a:r>
          </a:p>
        </p:txBody>
      </p:sp>
    </p:spTree>
    <p:extLst>
      <p:ext uri="{BB962C8B-B14F-4D97-AF65-F5344CB8AC3E}">
        <p14:creationId xmlns:p14="http://schemas.microsoft.com/office/powerpoint/2010/main" val="5645207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561272-6430-4D91-830B-7B32D21C854C}" type="slidenum">
              <a:rPr lang="pt-PT"/>
              <a:pPr/>
              <a:t>84</a:t>
            </a:fld>
            <a:endParaRPr lang="pt-PT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Plano de contingência: objetivos (</a:t>
            </a:r>
            <a:r>
              <a:rPr lang="pt-PT" sz="2100" dirty="0" err="1"/>
              <a:t>cont</a:t>
            </a:r>
            <a:r>
              <a:rPr lang="pt-PT" sz="2100" dirty="0"/>
              <a:t>)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Deve-se ter em conta que não é prático ou económico proteger contra </a:t>
            </a:r>
            <a:r>
              <a:rPr lang="pt-PT" dirty="0">
                <a:solidFill>
                  <a:schemeClr val="accent2"/>
                </a:solidFill>
              </a:rPr>
              <a:t>TODAS</a:t>
            </a:r>
            <a:r>
              <a:rPr lang="pt-PT" dirty="0"/>
              <a:t> as ameaças</a:t>
            </a:r>
          </a:p>
          <a:p>
            <a:r>
              <a:rPr lang="pt-PT" dirty="0"/>
              <a:t>Deve minimizar os danos e os prejuízos financeiros</a:t>
            </a:r>
          </a:p>
          <a:p>
            <a:r>
              <a:rPr lang="pt-PT" dirty="0"/>
              <a:t>Deve permitir a total reposição dos recursos</a:t>
            </a:r>
          </a:p>
        </p:txBody>
      </p:sp>
    </p:spTree>
    <p:extLst>
      <p:ext uri="{BB962C8B-B14F-4D97-AF65-F5344CB8AC3E}">
        <p14:creationId xmlns:p14="http://schemas.microsoft.com/office/powerpoint/2010/main" val="20243710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9FFE1A-33C4-4C98-BA57-76E8C239F911}" type="slidenum">
              <a:rPr lang="pt-PT"/>
              <a:pPr/>
              <a:t>85</a:t>
            </a:fld>
            <a:endParaRPr lang="pt-PT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Porquê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Equacionar a indisponibilidade do SI para além de períodos aceitáveis</a:t>
            </a:r>
          </a:p>
          <a:p>
            <a:r>
              <a:rPr lang="pt-PT" dirty="0"/>
              <a:t>Prever instalações de reserva, com ou sem equipamento disponível</a:t>
            </a:r>
          </a:p>
        </p:txBody>
      </p:sp>
    </p:spTree>
    <p:extLst>
      <p:ext uri="{BB962C8B-B14F-4D97-AF65-F5344CB8AC3E}">
        <p14:creationId xmlns:p14="http://schemas.microsoft.com/office/powerpoint/2010/main" val="35531478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AD5349-A61C-42D8-A121-5E311A689C2D}" type="slidenum">
              <a:rPr lang="pt-PT"/>
              <a:pPr/>
              <a:t>86</a:t>
            </a:fld>
            <a:endParaRPr lang="pt-PT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Elaboração do plano de contingência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O conteúdo, dimensão e detalhe do plano é função dos cenários, por ex.:</a:t>
            </a:r>
          </a:p>
          <a:p>
            <a:pPr lvl="1"/>
            <a:r>
              <a:rPr lang="pt-PT" dirty="0"/>
              <a:t>Interrupções acidentais</a:t>
            </a:r>
          </a:p>
          <a:p>
            <a:pPr lvl="1"/>
            <a:r>
              <a:rPr lang="pt-PT" dirty="0"/>
              <a:t>Indisponibilidade de ficheiros ou BD</a:t>
            </a:r>
          </a:p>
          <a:p>
            <a:pPr lvl="1"/>
            <a:r>
              <a:rPr lang="pt-PT" dirty="0"/>
              <a:t>Falha de comunicações</a:t>
            </a:r>
          </a:p>
          <a:p>
            <a:pPr lvl="1"/>
            <a:r>
              <a:rPr lang="pt-PT" dirty="0"/>
              <a:t>Destruição por fogo ou inundação</a:t>
            </a:r>
          </a:p>
          <a:p>
            <a:pPr lvl="1"/>
            <a:r>
              <a:rPr lang="pt-PT" dirty="0"/>
              <a:t>Destruição total dos recursos</a:t>
            </a:r>
          </a:p>
        </p:txBody>
      </p:sp>
    </p:spTree>
    <p:extLst>
      <p:ext uri="{BB962C8B-B14F-4D97-AF65-F5344CB8AC3E}">
        <p14:creationId xmlns:p14="http://schemas.microsoft.com/office/powerpoint/2010/main" val="23445225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C1A1FE-F5D4-46BE-B53A-415C7E326A7B}" type="slidenum">
              <a:rPr lang="pt-PT"/>
              <a:pPr/>
              <a:t>87</a:t>
            </a:fld>
            <a:endParaRPr lang="pt-PT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risco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Põe em evidência o que é essencial para manter a continuidade das atividades da organização daquilo que é acessório</a:t>
            </a:r>
          </a:p>
          <a:p>
            <a:r>
              <a:rPr lang="pt-PT" dirty="0"/>
              <a:t>Identifica as medidas de segurança que importa implementar, e que portanto deverão ser contempladas no manual de contingência</a:t>
            </a:r>
          </a:p>
        </p:txBody>
      </p:sp>
    </p:spTree>
    <p:extLst>
      <p:ext uri="{BB962C8B-B14F-4D97-AF65-F5344CB8AC3E}">
        <p14:creationId xmlns:p14="http://schemas.microsoft.com/office/powerpoint/2010/main" val="2609027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AD2D4C-48E0-4281-9FC5-8D3AF872E39C}" type="slidenum">
              <a:rPr lang="pt-PT"/>
              <a:pPr/>
              <a:t>88</a:t>
            </a:fld>
            <a:endParaRPr lang="pt-PT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risco: etapas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Análise de risco e avaliação das vulnerabilidades</a:t>
            </a:r>
          </a:p>
          <a:p>
            <a:pPr lvl="1"/>
            <a:r>
              <a:rPr lang="pt-PT" dirty="0"/>
              <a:t>O que pode acontecer? Com que frequência?</a:t>
            </a:r>
          </a:p>
          <a:p>
            <a:r>
              <a:rPr lang="pt-PT" dirty="0"/>
              <a:t>Definição dos objetivos de segurança</a:t>
            </a:r>
          </a:p>
          <a:p>
            <a:r>
              <a:rPr lang="pt-PT" dirty="0"/>
              <a:t>Fundamentação económica das medidas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14931650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B99DC-A2E4-4019-BCB1-B3117D29259F}" type="slidenum">
              <a:rPr lang="pt-PT"/>
              <a:pPr/>
              <a:t>89</a:t>
            </a:fld>
            <a:endParaRPr lang="pt-PT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Requisitos do plano de contingência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Constituído por </a:t>
            </a:r>
            <a:r>
              <a:rPr lang="pt-PT" dirty="0" err="1"/>
              <a:t>subplanos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Plano de recuperação</a:t>
            </a:r>
          </a:p>
          <a:p>
            <a:pPr lvl="1"/>
            <a:r>
              <a:rPr lang="pt-PT" dirty="0"/>
              <a:t>Plano de reposição</a:t>
            </a:r>
          </a:p>
          <a:p>
            <a:r>
              <a:rPr lang="pt-PT" dirty="0"/>
              <a:t>Considera instalações alternativas, com:</a:t>
            </a:r>
          </a:p>
          <a:p>
            <a:pPr lvl="1"/>
            <a:r>
              <a:rPr lang="pt-PT" dirty="0"/>
              <a:t>Responsáveis (cópias, manuais, operações)</a:t>
            </a:r>
          </a:p>
          <a:p>
            <a:pPr lvl="1"/>
            <a:r>
              <a:rPr lang="pt-PT" dirty="0"/>
              <a:t>Endereços e plantas, transportes</a:t>
            </a:r>
          </a:p>
          <a:p>
            <a:pPr lvl="1"/>
            <a:r>
              <a:rPr lang="pt-PT" dirty="0"/>
              <a:t>Características do equipamento disponível</a:t>
            </a:r>
          </a:p>
          <a:p>
            <a:pPr lvl="1"/>
            <a:r>
              <a:rPr lang="pt-PT" dirty="0"/>
              <a:t>Recursos a transportar</a:t>
            </a:r>
          </a:p>
        </p:txBody>
      </p:sp>
    </p:spTree>
    <p:extLst>
      <p:ext uri="{BB962C8B-B14F-4D97-AF65-F5344CB8AC3E}">
        <p14:creationId xmlns:p14="http://schemas.microsoft.com/office/powerpoint/2010/main" val="314505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cap="none" dirty="0"/>
              <a:t>Classificação dos Recursos  do S.I.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Tipo dos recursos</a:t>
            </a:r>
          </a:p>
          <a:p>
            <a:pPr marL="257175" indent="-257175">
              <a:buFont typeface="Wingdings" pitchFamily="2" charset="2"/>
              <a:buChar char="§"/>
            </a:pPr>
            <a:r>
              <a:rPr lang="pt-PT" dirty="0"/>
              <a:t>Valor dos recursos</a:t>
            </a:r>
          </a:p>
        </p:txBody>
      </p:sp>
    </p:spTree>
    <p:extLst>
      <p:ext uri="{BB962C8B-B14F-4D97-AF65-F5344CB8AC3E}">
        <p14:creationId xmlns:p14="http://schemas.microsoft.com/office/powerpoint/2010/main" val="37365933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1510A1-F44F-45B7-8187-B55047FA9FB4}" type="slidenum">
              <a:rPr lang="pt-PT"/>
              <a:pPr/>
              <a:t>90</a:t>
            </a:fld>
            <a:endParaRPr lang="pt-PT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Requisitos do plano de contingência (</a:t>
            </a:r>
            <a:r>
              <a:rPr lang="pt-PT" sz="2100" dirty="0" err="1"/>
              <a:t>cont</a:t>
            </a:r>
            <a:r>
              <a:rPr lang="pt-PT" sz="2100" dirty="0"/>
              <a:t>)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Relativo a instalações alternativas:</a:t>
            </a:r>
          </a:p>
          <a:p>
            <a:pPr lvl="1"/>
            <a:r>
              <a:rPr lang="pt-PT" dirty="0"/>
              <a:t>Responsáveis pela instituição</a:t>
            </a:r>
          </a:p>
          <a:p>
            <a:pPr lvl="1"/>
            <a:r>
              <a:rPr lang="pt-PT" dirty="0"/>
              <a:t>Procedimentos de alarme, acesso, segurança</a:t>
            </a:r>
          </a:p>
          <a:p>
            <a:pPr lvl="1"/>
            <a:r>
              <a:rPr lang="pt-PT" dirty="0"/>
              <a:t>Calendário de testes do plano</a:t>
            </a:r>
          </a:p>
          <a:p>
            <a:pPr lvl="1"/>
            <a:r>
              <a:rPr lang="pt-PT" dirty="0"/>
              <a:t>Data da última revisão do plano</a:t>
            </a:r>
          </a:p>
        </p:txBody>
      </p:sp>
    </p:spTree>
    <p:extLst>
      <p:ext uri="{BB962C8B-B14F-4D97-AF65-F5344CB8AC3E}">
        <p14:creationId xmlns:p14="http://schemas.microsoft.com/office/powerpoint/2010/main" val="22745862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8DDB2C-B993-4C45-BACA-0180FAD1D1B2}" type="slidenum">
              <a:rPr lang="pt-PT"/>
              <a:pPr/>
              <a:t>91</a:t>
            </a:fld>
            <a:endParaRPr lang="pt-PT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Elementos de um plano de contingência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Planeamento preliminar</a:t>
            </a:r>
          </a:p>
          <a:p>
            <a:r>
              <a:rPr lang="pt-PT" dirty="0"/>
              <a:t>Ações preparatórias</a:t>
            </a:r>
          </a:p>
          <a:p>
            <a:pPr lvl="1"/>
            <a:r>
              <a:rPr lang="pt-PT" dirty="0"/>
              <a:t>Como …</a:t>
            </a:r>
          </a:p>
          <a:p>
            <a:r>
              <a:rPr lang="pt-PT" dirty="0"/>
              <a:t>Plano de ação</a:t>
            </a:r>
          </a:p>
          <a:p>
            <a:pPr lvl="1"/>
            <a:r>
              <a:rPr lang="pt-PT" dirty="0"/>
              <a:t>O quê …</a:t>
            </a:r>
          </a:p>
        </p:txBody>
      </p:sp>
    </p:spTree>
    <p:extLst>
      <p:ext uri="{BB962C8B-B14F-4D97-AF65-F5344CB8AC3E}">
        <p14:creationId xmlns:p14="http://schemas.microsoft.com/office/powerpoint/2010/main" val="24625132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64779F-D7EE-4592-86CF-79EC34DCEFCB}" type="slidenum">
              <a:rPr lang="pt-PT"/>
              <a:pPr/>
              <a:t>92</a:t>
            </a:fld>
            <a:endParaRPr lang="pt-PT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sz="2100" dirty="0"/>
              <a:t>Elementos: planeamento preliminar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Objetivo</a:t>
            </a:r>
          </a:p>
          <a:p>
            <a:r>
              <a:rPr lang="pt-PT" dirty="0"/>
              <a:t>Âmbito</a:t>
            </a:r>
          </a:p>
          <a:p>
            <a:r>
              <a:rPr lang="pt-PT" dirty="0"/>
              <a:t>Hipóteses</a:t>
            </a:r>
          </a:p>
          <a:p>
            <a:r>
              <a:rPr lang="pt-PT" dirty="0"/>
              <a:t>Responsabilidades</a:t>
            </a:r>
          </a:p>
          <a:p>
            <a:r>
              <a:rPr lang="pt-PT" dirty="0"/>
              <a:t>Estratégia global</a:t>
            </a:r>
          </a:p>
        </p:txBody>
      </p:sp>
    </p:spTree>
    <p:extLst>
      <p:ext uri="{BB962C8B-B14F-4D97-AF65-F5344CB8AC3E}">
        <p14:creationId xmlns:p14="http://schemas.microsoft.com/office/powerpoint/2010/main" val="2623850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7615BF-1ED2-4514-873D-5ABD248A8B5E}" type="slidenum">
              <a:rPr lang="pt-PT"/>
              <a:pPr/>
              <a:t>93</a:t>
            </a:fld>
            <a:endParaRPr lang="pt-PT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Elementos: ações preparatórias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287270"/>
            <a:ext cx="2652713" cy="3714750"/>
          </a:xfrm>
        </p:spPr>
        <p:txBody>
          <a:bodyPr>
            <a:normAutofit/>
          </a:bodyPr>
          <a:lstStyle/>
          <a:p>
            <a:r>
              <a:rPr lang="pt-PT" sz="2400" dirty="0"/>
              <a:t>Pessoas</a:t>
            </a:r>
          </a:p>
          <a:p>
            <a:r>
              <a:rPr lang="pt-PT" sz="2400" dirty="0"/>
              <a:t>Dados</a:t>
            </a:r>
          </a:p>
          <a:p>
            <a:r>
              <a:rPr lang="pt-PT" sz="2400" dirty="0"/>
              <a:t>Programas</a:t>
            </a:r>
          </a:p>
          <a:p>
            <a:r>
              <a:rPr lang="pt-PT" sz="2400" dirty="0"/>
              <a:t>Equipamento</a:t>
            </a:r>
          </a:p>
          <a:p>
            <a:r>
              <a:rPr lang="pt-PT" sz="2400" dirty="0"/>
              <a:t>Comunicações</a:t>
            </a:r>
          </a:p>
        </p:txBody>
      </p:sp>
      <p:sp>
        <p:nvSpPr>
          <p:cNvPr id="752644" name="Rectangle 4"/>
          <p:cNvSpPr>
            <a:spLocks noChangeArrowheads="1"/>
          </p:cNvSpPr>
          <p:nvPr/>
        </p:nvSpPr>
        <p:spPr bwMode="auto">
          <a:xfrm>
            <a:off x="4301970" y="1257300"/>
            <a:ext cx="3726414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006699"/>
              </a:buClr>
              <a:buSzPct val="75000"/>
              <a:buFont typeface="Wingdings" pitchFamily="2" charset="2"/>
              <a:buChar char="§"/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Transportes</a:t>
            </a:r>
          </a:p>
          <a:p>
            <a:pPr marL="257175" indent="-257175">
              <a:spcBef>
                <a:spcPct val="20000"/>
              </a:spcBef>
              <a:buClr>
                <a:srgbClr val="006699"/>
              </a:buClr>
              <a:buSzPct val="75000"/>
              <a:buFont typeface="Wingdings" pitchFamily="2" charset="2"/>
              <a:buChar char="§"/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Espaços físicos</a:t>
            </a:r>
          </a:p>
          <a:p>
            <a:pPr marL="257175" indent="-257175">
              <a:spcBef>
                <a:spcPct val="20000"/>
              </a:spcBef>
              <a:buClr>
                <a:srgbClr val="006699"/>
              </a:buClr>
              <a:buSzPct val="75000"/>
              <a:buFont typeface="Wingdings" pitchFamily="2" charset="2"/>
              <a:buChar char="§"/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Ambiente e energia</a:t>
            </a:r>
          </a:p>
          <a:p>
            <a:pPr marL="257175" indent="-257175">
              <a:spcBef>
                <a:spcPct val="20000"/>
              </a:spcBef>
              <a:buClr>
                <a:srgbClr val="006699"/>
              </a:buClr>
              <a:buSzPct val="75000"/>
              <a:buFont typeface="Wingdings" pitchFamily="2" charset="2"/>
              <a:buChar char="§"/>
            </a:pPr>
            <a:r>
              <a:rPr lang="pt-PT" sz="2400" dirty="0">
                <a:solidFill>
                  <a:schemeClr val="accent1">
                    <a:lumMod val="50000"/>
                  </a:schemeClr>
                </a:solidFill>
              </a:rPr>
              <a:t>documentação</a:t>
            </a:r>
          </a:p>
        </p:txBody>
      </p:sp>
    </p:spTree>
    <p:extLst>
      <p:ext uri="{BB962C8B-B14F-4D97-AF65-F5344CB8AC3E}">
        <p14:creationId xmlns:p14="http://schemas.microsoft.com/office/powerpoint/2010/main" val="12637743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E8505-63E8-4DDC-98F9-A951CEE37F1E}" type="slidenum">
              <a:rPr lang="pt-PT"/>
              <a:pPr/>
              <a:t>94</a:t>
            </a:fld>
            <a:endParaRPr lang="pt-PT"/>
          </a:p>
        </p:txBody>
      </p: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Elementos: plano de ação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Resposta de emergência</a:t>
            </a:r>
          </a:p>
          <a:p>
            <a:pPr lvl="1"/>
            <a:r>
              <a:rPr lang="pt-PT" dirty="0"/>
              <a:t>Proteger a vida e a propriedade</a:t>
            </a:r>
          </a:p>
          <a:p>
            <a:pPr lvl="1"/>
            <a:r>
              <a:rPr lang="pt-PT" dirty="0"/>
              <a:t>Minimizar o impacto da emergência</a:t>
            </a:r>
          </a:p>
          <a:p>
            <a:r>
              <a:rPr lang="pt-PT" dirty="0"/>
              <a:t>Operações de salvaguarda</a:t>
            </a:r>
          </a:p>
          <a:p>
            <a:pPr lvl="1"/>
            <a:r>
              <a:rPr lang="pt-PT" dirty="0"/>
              <a:t>O que deve ser feito para iniciar e implementar</a:t>
            </a:r>
          </a:p>
          <a:p>
            <a:r>
              <a:rPr lang="pt-PT" dirty="0"/>
              <a:t>Ações de recuperação</a:t>
            </a:r>
          </a:p>
          <a:p>
            <a:pPr lvl="1"/>
            <a:r>
              <a:rPr lang="pt-PT" dirty="0"/>
              <a:t>O que fazer ao efetuar a recuperação</a:t>
            </a:r>
          </a:p>
        </p:txBody>
      </p:sp>
    </p:spTree>
    <p:extLst>
      <p:ext uri="{BB962C8B-B14F-4D97-AF65-F5344CB8AC3E}">
        <p14:creationId xmlns:p14="http://schemas.microsoft.com/office/powerpoint/2010/main" val="1439110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731226-FD62-4AAA-9EDD-B78D32344D41}" type="slidenum">
              <a:rPr lang="pt-PT"/>
              <a:pPr/>
              <a:t>95</a:t>
            </a:fld>
            <a:endParaRPr lang="pt-PT"/>
          </a:p>
        </p:txBody>
      </p: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Responsabilidades da Gestão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Adesão ao programa de segurança</a:t>
            </a:r>
          </a:p>
          <a:p>
            <a:r>
              <a:rPr lang="pt-PT" dirty="0"/>
              <a:t>Assegurar participação organizacional</a:t>
            </a:r>
          </a:p>
          <a:p>
            <a:r>
              <a:rPr lang="pt-PT" dirty="0"/>
              <a:t>Prever testes periódicos</a:t>
            </a:r>
          </a:p>
          <a:p>
            <a:r>
              <a:rPr lang="pt-PT" dirty="0"/>
              <a:t>Avaliar e atualizar periodicamente</a:t>
            </a:r>
          </a:p>
          <a:p>
            <a:r>
              <a:rPr lang="pt-PT" dirty="0"/>
              <a:t>Estabelecer diretamente o plano de contingência</a:t>
            </a:r>
          </a:p>
        </p:txBody>
      </p:sp>
    </p:spTree>
    <p:extLst>
      <p:ext uri="{BB962C8B-B14F-4D97-AF65-F5344CB8AC3E}">
        <p14:creationId xmlns:p14="http://schemas.microsoft.com/office/powerpoint/2010/main" val="26111398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25706" y="1714494"/>
            <a:ext cx="5130570" cy="696521"/>
          </a:xfrm>
        </p:spPr>
        <p:txBody>
          <a:bodyPr>
            <a:noAutofit/>
          </a:bodyPr>
          <a:lstStyle/>
          <a:p>
            <a:r>
              <a:rPr lang="pt-PT" sz="2400" dirty="0" err="1"/>
              <a:t>Cibersegurança</a:t>
            </a:r>
            <a:endParaRPr lang="pt-PT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11067" y="2411014"/>
            <a:ext cx="3321867" cy="589364"/>
          </a:xfrm>
        </p:spPr>
        <p:txBody>
          <a:bodyPr>
            <a:normAutofit/>
          </a:bodyPr>
          <a:lstStyle/>
          <a:p>
            <a:r>
              <a:rPr lang="pt-PT" sz="1350" dirty="0"/>
              <a:t>Licenciatura em Engenharia de Sistemas Informáticos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839497" y="428611"/>
            <a:ext cx="5465007" cy="109300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pt-PT" sz="3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Questões</a:t>
            </a:r>
          </a:p>
        </p:txBody>
      </p:sp>
    </p:spTree>
    <p:extLst>
      <p:ext uri="{BB962C8B-B14F-4D97-AF65-F5344CB8AC3E}">
        <p14:creationId xmlns:p14="http://schemas.microsoft.com/office/powerpoint/2010/main" val="982756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C626F23-F0EE-4798-A3FE-ADFE6DEA7D3F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042BC412-A64C-4F39-BB52-3C8FBCF8963A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51EB1F43-678F-4536-88C0-4E197702091B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C27A84C0-99C1-466D-A318-E1FD0CF08397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3028</Words>
  <Application>Microsoft Macintosh PowerPoint</Application>
  <PresentationFormat>On-screen Show (16:9)</PresentationFormat>
  <Paragraphs>667</Paragraphs>
  <Slides>96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Monotype Sorts</vt:lpstr>
      <vt:lpstr>Wingdings</vt:lpstr>
      <vt:lpstr>Tema do Office</vt:lpstr>
      <vt:lpstr>Segurança nos Sistemas de Informação</vt:lpstr>
      <vt:lpstr>Bibliografia</vt:lpstr>
      <vt:lpstr>Objetivos</vt:lpstr>
      <vt:lpstr>Contexto</vt:lpstr>
      <vt:lpstr>Objetivos da segurança informática</vt:lpstr>
      <vt:lpstr>Fatores importantes nos STI</vt:lpstr>
      <vt:lpstr>Terminologia</vt:lpstr>
      <vt:lpstr>Problemas de segurança</vt:lpstr>
      <vt:lpstr>Classificação dos Recursos  do S.I.</vt:lpstr>
      <vt:lpstr>Tipo dos recursos</vt:lpstr>
      <vt:lpstr>Valor dos recursos</vt:lpstr>
      <vt:lpstr>Sinistro Tipo</vt:lpstr>
      <vt:lpstr>Cenário de um sinistro</vt:lpstr>
      <vt:lpstr>Vulnerabilidades</vt:lpstr>
      <vt:lpstr>Ameaças e agressões</vt:lpstr>
      <vt:lpstr>Ameaças e agressões (cont)</vt:lpstr>
      <vt:lpstr>Ameaças e agressões (cont)</vt:lpstr>
      <vt:lpstr>Ameaças e agressões (cont)</vt:lpstr>
      <vt:lpstr>Deterioração dos recursos</vt:lpstr>
      <vt:lpstr>Deterioração dos recursos (cont)</vt:lpstr>
      <vt:lpstr>Deterioração dos recursos (cont)</vt:lpstr>
      <vt:lpstr>Danos do SI</vt:lpstr>
      <vt:lpstr>Identificação dos prejuízos</vt:lpstr>
      <vt:lpstr>Medidas de Segurança</vt:lpstr>
      <vt:lpstr>Medidas estruturais</vt:lpstr>
      <vt:lpstr>Medidas dissuasoras</vt:lpstr>
      <vt:lpstr>Medidas preventivas</vt:lpstr>
      <vt:lpstr>Medidas de proteção</vt:lpstr>
      <vt:lpstr>Medidas paliativas</vt:lpstr>
      <vt:lpstr>Medidas de recuperação</vt:lpstr>
      <vt:lpstr>Avaliação do Risco</vt:lpstr>
      <vt:lpstr>Avaliação do risco: objetivo</vt:lpstr>
      <vt:lpstr>Potencialidade</vt:lpstr>
      <vt:lpstr>Fatores intervenientes</vt:lpstr>
      <vt:lpstr>Política de Segurança</vt:lpstr>
      <vt:lpstr>Áreas de intervenção para proteção de recursos</vt:lpstr>
      <vt:lpstr>Área: dados e informação</vt:lpstr>
      <vt:lpstr>Área: física</vt:lpstr>
      <vt:lpstr>Área: recursos humanos</vt:lpstr>
      <vt:lpstr>Área: programas</vt:lpstr>
      <vt:lpstr>Área: comunicação</vt:lpstr>
      <vt:lpstr>Área: administrativa</vt:lpstr>
      <vt:lpstr>Política de segurança: objetivos</vt:lpstr>
      <vt:lpstr>Política de segurança: objetivos (cont)</vt:lpstr>
      <vt:lpstr>Política de segurança: áreas</vt:lpstr>
      <vt:lpstr>Política de segurança: áreas (cont)</vt:lpstr>
      <vt:lpstr>Responsabilidades da gestão</vt:lpstr>
      <vt:lpstr>Responsabilidades da Gestão (cont)</vt:lpstr>
      <vt:lpstr>Função do gestor de segurança dos SI</vt:lpstr>
      <vt:lpstr>Função do Gestor de Segurança da Rede</vt:lpstr>
      <vt:lpstr>Função do Responsável de Segurança dos SI</vt:lpstr>
      <vt:lpstr>Função do Responsável de Segurança de Rede</vt:lpstr>
      <vt:lpstr>Outras funções</vt:lpstr>
      <vt:lpstr>Depositários</vt:lpstr>
      <vt:lpstr>Modelo</vt:lpstr>
      <vt:lpstr>Organização do programa de  Segurança</vt:lpstr>
      <vt:lpstr>Objetivos da segurança</vt:lpstr>
      <vt:lpstr>Programa de segurança</vt:lpstr>
      <vt:lpstr>Assistência e orientação centralizada</vt:lpstr>
      <vt:lpstr>Responsabilidade e autoridade organizacional</vt:lpstr>
      <vt:lpstr>Responsabilidade e autoridade operacional</vt:lpstr>
      <vt:lpstr>Sensibilização e análise de risco</vt:lpstr>
      <vt:lpstr>Métodos de análise de risco</vt:lpstr>
      <vt:lpstr>Questões básicas</vt:lpstr>
      <vt:lpstr>Planeamento da Segurança</vt:lpstr>
      <vt:lpstr>Planeamento da segurança: objetivos</vt:lpstr>
      <vt:lpstr>Método de planeamento de segurança</vt:lpstr>
      <vt:lpstr>Método de planeamento de segurança (cont)</vt:lpstr>
      <vt:lpstr>Estrutura do planeamento da segurança</vt:lpstr>
      <vt:lpstr>Estrutura de planos de segurança</vt:lpstr>
      <vt:lpstr>Teste dos planos de segurança</vt:lpstr>
      <vt:lpstr>Atualização dos planos de segurança sempre que:</vt:lpstr>
      <vt:lpstr>Plano de Recuperação</vt:lpstr>
      <vt:lpstr>Plano de recuperação: objectivo</vt:lpstr>
      <vt:lpstr>Criação de cópias de segurança</vt:lpstr>
      <vt:lpstr>Esquema das cópias de segurança</vt:lpstr>
      <vt:lpstr>Periodicidade das cópias</vt:lpstr>
      <vt:lpstr>Plano de Reposição</vt:lpstr>
      <vt:lpstr>Plano de reposição: objectivos</vt:lpstr>
      <vt:lpstr>Aplicação do plano de reposição</vt:lpstr>
      <vt:lpstr>Normas de reposição  no manual de exploração referem-se a:</vt:lpstr>
      <vt:lpstr>Plano de Contingência</vt:lpstr>
      <vt:lpstr>Plano de contingência: objetivos</vt:lpstr>
      <vt:lpstr>Plano de contingência: objetivos (cont)</vt:lpstr>
      <vt:lpstr>Porquê</vt:lpstr>
      <vt:lpstr>Elaboração do plano de contingência</vt:lpstr>
      <vt:lpstr>Análise de risco</vt:lpstr>
      <vt:lpstr>Análise de risco: etapas</vt:lpstr>
      <vt:lpstr>Requisitos do plano de contingência</vt:lpstr>
      <vt:lpstr>Requisitos do plano de contingência (cont)</vt:lpstr>
      <vt:lpstr>Elementos de um plano de contingência</vt:lpstr>
      <vt:lpstr>Elementos: planeamento preliminar</vt:lpstr>
      <vt:lpstr>Elementos: ações preparatórias</vt:lpstr>
      <vt:lpstr>Elementos: plano de ação</vt:lpstr>
      <vt:lpstr>Responsabilidades da Gestão</vt:lpstr>
      <vt:lpstr>Cibersegurança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PT</dc:creator>
  <cp:lastModifiedBy>José Pedro Silva</cp:lastModifiedBy>
  <cp:revision>80</cp:revision>
  <dcterms:created xsi:type="dcterms:W3CDTF">2009-01-01T18:42:55Z</dcterms:created>
  <dcterms:modified xsi:type="dcterms:W3CDTF">2023-02-10T21:11:57Z</dcterms:modified>
</cp:coreProperties>
</file>