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9" r:id="rId6"/>
    <p:sldId id="270" r:id="rId7"/>
    <p:sldId id="259" r:id="rId8"/>
    <p:sldId id="268" r:id="rId9"/>
    <p:sldId id="260" r:id="rId10"/>
    <p:sldId id="267" r:id="rId11"/>
    <p:sldId id="262" r:id="rId12"/>
    <p:sldId id="266" r:id="rId13"/>
    <p:sldId id="263" r:id="rId14"/>
    <p:sldId id="264" r:id="rId15"/>
    <p:sldId id="26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7USAsICzxRJhiMO8iwGUrnEIV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938A2F-7638-4A94-8F29-6685DD81FE77}">
  <a:tblStyle styleId="{D0938A2F-7638-4A94-8F29-6685DD81FE7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8785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5854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2afef5f0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g172afef5f0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2afef5f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g172afef5f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647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8692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091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005840" y="1360622"/>
            <a:ext cx="91440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6000"/>
              <a:buFont typeface="Calibri"/>
              <a:buNone/>
            </a:pPr>
            <a:r>
              <a:rPr lang="en-US" dirty="0">
                <a:solidFill>
                  <a:srgbClr val="5A08E9"/>
                </a:solidFill>
              </a:rPr>
              <a:t>Smart Cane</a:t>
            </a:r>
            <a:endParaRPr dirty="0">
              <a:solidFill>
                <a:srgbClr val="5A08E9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066800" y="3723874"/>
            <a:ext cx="10385394" cy="18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1800" dirty="0">
                <a:solidFill>
                  <a:schemeClr val="tx1"/>
                </a:solidFill>
              </a:rPr>
              <a:t>Команда «Пегасус»:</a:t>
            </a:r>
            <a:endParaRPr sz="1800" dirty="0">
              <a:solidFill>
                <a:schemeClr val="tx1"/>
              </a:solidFill>
            </a:endParaRPr>
          </a:p>
          <a:p>
            <a:pPr lvl="0" indent="-301500" algn="l">
              <a:buClr>
                <a:srgbClr val="666666"/>
              </a:buClr>
              <a:buSzPts val="1800"/>
              <a:buAutoNum type="arabicPeriod"/>
            </a:pPr>
            <a:r>
              <a:rPr lang="az-Cyrl-AZ" sz="1800" dirty="0">
                <a:solidFill>
                  <a:schemeClr val="tx1"/>
                </a:solidFill>
                <a:highlight>
                  <a:schemeClr val="lt1"/>
                </a:highlight>
              </a:rPr>
              <a:t>Харатян Севак</a:t>
            </a:r>
            <a:r>
              <a:rPr lang="ru-RU" sz="1800" dirty="0">
                <a:solidFill>
                  <a:schemeClr val="tx1"/>
                </a:solidFill>
                <a:highlight>
                  <a:schemeClr val="lt1"/>
                </a:highlight>
              </a:rPr>
              <a:t>, студент</a:t>
            </a:r>
            <a:r>
              <a:rPr lang="en-US" sz="1800" dirty="0">
                <a:solidFill>
                  <a:schemeClr val="tx1"/>
                </a:solidFill>
                <a:highlight>
                  <a:schemeClr val="lt1"/>
                </a:highlight>
              </a:rPr>
              <a:t>, </a:t>
            </a:r>
            <a:r>
              <a:rPr lang="ru-RU" sz="1800" dirty="0">
                <a:solidFill>
                  <a:schemeClr val="tx1"/>
                </a:solidFill>
                <a:highlight>
                  <a:schemeClr val="lt1"/>
                </a:highlight>
              </a:rPr>
              <a:t>Ереванский государственный колледж информатики</a:t>
            </a:r>
          </a:p>
          <a:p>
            <a:pPr indent="-301500" algn="l">
              <a:buClr>
                <a:srgbClr val="666666"/>
              </a:buClr>
              <a:buSzPts val="1800"/>
              <a:buFont typeface="Arial"/>
              <a:buAutoNum type="arabicPeriod"/>
            </a:pPr>
            <a:r>
              <a:rPr lang="ru-RU" sz="1800" dirty="0">
                <a:solidFill>
                  <a:schemeClr val="tx1"/>
                </a:solidFill>
                <a:highlight>
                  <a:schemeClr val="lt1"/>
                </a:highlight>
              </a:rPr>
              <a:t>Потикян Лиа , студентка</a:t>
            </a:r>
            <a:r>
              <a:rPr lang="en-US" sz="1800" dirty="0">
                <a:solidFill>
                  <a:schemeClr val="tx1"/>
                </a:solidFill>
                <a:highlight>
                  <a:schemeClr val="lt1"/>
                </a:highlight>
              </a:rPr>
              <a:t>, </a:t>
            </a:r>
            <a:r>
              <a:rPr lang="ru-RU" sz="1800" dirty="0">
                <a:solidFill>
                  <a:schemeClr val="tx1"/>
                </a:solidFill>
                <a:highlight>
                  <a:schemeClr val="lt1"/>
                </a:highlight>
              </a:rPr>
              <a:t>Ереванский государственный колледж информатики</a:t>
            </a:r>
            <a:endParaRPr lang="en-US" sz="1800" dirty="0">
              <a:solidFill>
                <a:schemeClr val="tx1"/>
              </a:solidFill>
              <a:highlight>
                <a:schemeClr val="lt1"/>
              </a:highlight>
            </a:endParaRPr>
          </a:p>
          <a:p>
            <a:pPr lvl="0" indent="-301500" algn="l">
              <a:buClr>
                <a:srgbClr val="666666"/>
              </a:buClr>
              <a:buSzPts val="1800"/>
              <a:buAutoNum type="arabicPeriod"/>
            </a:pPr>
            <a:r>
              <a:rPr lang="az-Cyrl-AZ" sz="1800" dirty="0">
                <a:solidFill>
                  <a:schemeClr val="tx1"/>
                </a:solidFill>
                <a:highlight>
                  <a:schemeClr val="lt1"/>
                </a:highlight>
              </a:rPr>
              <a:t>ТеванянОганнес</a:t>
            </a:r>
            <a:r>
              <a:rPr lang="hy-AM" sz="1800" dirty="0">
                <a:solidFill>
                  <a:schemeClr val="tx1"/>
                </a:solidFill>
                <a:highlight>
                  <a:schemeClr val="lt1"/>
                </a:highlight>
              </a:rPr>
              <a:t>, </a:t>
            </a:r>
            <a:r>
              <a:rPr lang="az-Cyrl-AZ" sz="1800" dirty="0">
                <a:solidFill>
                  <a:schemeClr val="tx1"/>
                </a:solidFill>
                <a:highlight>
                  <a:schemeClr val="lt1"/>
                </a:highlight>
              </a:rPr>
              <a:t>выпускник</a:t>
            </a:r>
            <a:r>
              <a:rPr lang="en-US" sz="1800" dirty="0">
                <a:solidFill>
                  <a:schemeClr val="tx1"/>
                </a:solidFill>
                <a:highlight>
                  <a:schemeClr val="lt1"/>
                </a:highlight>
              </a:rPr>
              <a:t>, </a:t>
            </a:r>
            <a:r>
              <a:rPr lang="ru-RU" sz="1800" dirty="0">
                <a:solidFill>
                  <a:schemeClr val="tx1"/>
                </a:solidFill>
                <a:highlight>
                  <a:schemeClr val="lt1"/>
                </a:highlight>
              </a:rPr>
              <a:t>Ереванский государственный колледж информатики</a:t>
            </a:r>
            <a:endParaRPr lang="en-US" sz="1800" dirty="0">
              <a:solidFill>
                <a:schemeClr val="tx1"/>
              </a:solidFill>
              <a:highlight>
                <a:schemeClr val="lt1"/>
              </a:highlight>
            </a:endParaRPr>
          </a:p>
          <a:p>
            <a:pPr indent="-301500" algn="l">
              <a:buClr>
                <a:srgbClr val="666666"/>
              </a:buClr>
              <a:buSzPts val="1800"/>
              <a:buFont typeface="Arial"/>
              <a:buAutoNum type="arabicPeriod"/>
            </a:pPr>
            <a:r>
              <a:rPr lang="az-Cyrl-AZ" sz="1800" dirty="0">
                <a:solidFill>
                  <a:schemeClr val="tx1"/>
                </a:solidFill>
                <a:highlight>
                  <a:schemeClr val="lt1"/>
                </a:highlight>
              </a:rPr>
              <a:t>Восканян Айк</a:t>
            </a:r>
            <a:r>
              <a:rPr lang="hy-AM" sz="1800" dirty="0">
                <a:solidFill>
                  <a:schemeClr val="tx1"/>
                </a:solidFill>
                <a:highlight>
                  <a:schemeClr val="lt1"/>
                </a:highlight>
              </a:rPr>
              <a:t>, </a:t>
            </a:r>
            <a:r>
              <a:rPr lang="az-Cyrl-AZ" sz="1800" dirty="0">
                <a:solidFill>
                  <a:schemeClr val="tx1"/>
                </a:solidFill>
                <a:highlight>
                  <a:schemeClr val="lt1"/>
                </a:highlight>
              </a:rPr>
              <a:t>выпускник</a:t>
            </a:r>
            <a:r>
              <a:rPr lang="en-US" sz="1800" dirty="0">
                <a:solidFill>
                  <a:schemeClr val="tx1"/>
                </a:solidFill>
                <a:highlight>
                  <a:schemeClr val="lt1"/>
                </a:highlight>
              </a:rPr>
              <a:t>, </a:t>
            </a:r>
            <a:r>
              <a:rPr lang="ru-RU" sz="1800" dirty="0">
                <a:solidFill>
                  <a:schemeClr val="tx1"/>
                </a:solidFill>
                <a:highlight>
                  <a:schemeClr val="lt1"/>
                </a:highlight>
              </a:rPr>
              <a:t>Ереванский государственный колледж информатики</a:t>
            </a:r>
            <a:endParaRPr lang="hy-AM" sz="1800" dirty="0">
              <a:solidFill>
                <a:schemeClr val="tx1"/>
              </a:solidFill>
              <a:highlight>
                <a:schemeClr val="lt1"/>
              </a:highlight>
            </a:endParaRPr>
          </a:p>
          <a:p>
            <a:pPr lvl="0" indent="-301500" algn="l">
              <a:buClr>
                <a:srgbClr val="666666"/>
              </a:buClr>
              <a:buSzPts val="1800"/>
              <a:buAutoNum type="arabicPeriod"/>
            </a:pPr>
            <a:endParaRPr lang="hy-AM" sz="1800" dirty="0">
              <a:solidFill>
                <a:schemeClr val="tx1"/>
              </a:solidFill>
              <a:highlight>
                <a:schemeClr val="lt1"/>
              </a:highlight>
            </a:endParaRPr>
          </a:p>
          <a:p>
            <a:pPr marL="457200" lvl="0" indent="-33909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628600" y="5938875"/>
            <a:ext cx="25608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76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Апрель, 2024</a:t>
            </a:r>
            <a:endParaRPr sz="18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60"/>
              <a:buFont typeface="Arial"/>
              <a:buNone/>
            </a:pPr>
            <a:endParaRPr sz="1800" b="0" i="0" u="none" strike="noStrike" cap="none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082050" y="487675"/>
            <a:ext cx="9144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Презентация проекта для программы 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«Неограниченные возможности»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066800" y="2647405"/>
            <a:ext cx="9144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Направление «</a:t>
            </a:r>
            <a:r>
              <a:rPr lang="az-Cyrl-AZ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Зрение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Первый отборочный этап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8400" y="603589"/>
            <a:ext cx="3386172" cy="7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Стадия готовности</a:t>
            </a:r>
            <a:endParaRPr b="1" dirty="0">
              <a:solidFill>
                <a:srgbClr val="5A08E9"/>
              </a:solidFill>
            </a:endParaRPr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indent="0">
              <a:buClr>
                <a:srgbClr val="AEABAB"/>
              </a:buClr>
              <a:buSzPts val="2800"/>
              <a:buNone/>
            </a:pPr>
            <a:r>
              <a:rPr lang="ru-RU" b="1" i="1" dirty="0">
                <a:solidFill>
                  <a:srgbClr val="666666"/>
                </a:solidFill>
              </a:rPr>
              <a:t>Концепция продукта определена</a:t>
            </a:r>
            <a:r>
              <a:rPr lang="en-US" b="1" i="1" dirty="0">
                <a:solidFill>
                  <a:srgbClr val="666666"/>
                </a:solidFill>
              </a:rPr>
              <a:t>: </a:t>
            </a:r>
            <a:r>
              <a:rPr lang="az-Cyrl-AZ" i="1" dirty="0">
                <a:solidFill>
                  <a:srgbClr val="666666"/>
                </a:solidFill>
              </a:rPr>
              <a:t>м</a:t>
            </a:r>
            <a:r>
              <a:rPr lang="ru-RU" i="1" dirty="0">
                <a:solidFill>
                  <a:srgbClr val="666666"/>
                </a:solidFill>
              </a:rPr>
              <a:t>ы провели детальные обсуждения и анализ, чтобы выработать четкое представление о том, как будет работать наш продукт. Теперь мы имеем ясное видение его основных функций, возможностей и назначения. Наша концепция продукта описывает его ключевые характеристики и способы взаимодействия с пользователем, а также представляет его целевую аудиторию.</a:t>
            </a:r>
          </a:p>
          <a:p>
            <a:pPr marL="0" indent="0">
              <a:buClr>
                <a:srgbClr val="AEABAB"/>
              </a:buClr>
              <a:buSzPts val="2800"/>
              <a:buNone/>
            </a:pPr>
            <a:r>
              <a:rPr lang="ru-RU" i="1" dirty="0">
                <a:solidFill>
                  <a:srgbClr val="666666"/>
                </a:solidFill>
              </a:rPr>
              <a:t>Мы глубоко изучили потребности и ожидания наших будущих пользователей, а также технические аспекты реализации нашей идеи. Теперь наша команда готова перейти к созданию прототипов и дальнейшей разработке продукта. Мы уверены, что наша определенная концепция продукта обеспечит нам ясное направление и уверенность в достижении наших целей.</a:t>
            </a:r>
          </a:p>
        </p:txBody>
      </p:sp>
    </p:spTree>
    <p:extLst>
      <p:ext uri="{BB962C8B-B14F-4D97-AF65-F5344CB8AC3E}">
        <p14:creationId xmlns:p14="http://schemas.microsoft.com/office/powerpoint/2010/main" val="182785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График реализации проекта </a:t>
            </a:r>
            <a:br>
              <a:rPr lang="ru-RU" b="1" dirty="0">
                <a:solidFill>
                  <a:srgbClr val="5A08E9"/>
                </a:solidFill>
              </a:rPr>
            </a:br>
            <a:r>
              <a:rPr lang="ru-RU" b="1" dirty="0">
                <a:solidFill>
                  <a:srgbClr val="5A08E9"/>
                </a:solidFill>
              </a:rPr>
              <a:t>(что сделано на настоящий момент)</a:t>
            </a:r>
            <a:endParaRPr b="1" dirty="0">
              <a:solidFill>
                <a:srgbClr val="5A08E9"/>
              </a:solidFill>
            </a:endParaRPr>
          </a:p>
        </p:txBody>
      </p:sp>
      <p:graphicFrame>
        <p:nvGraphicFramePr>
          <p:cNvPr id="125" name="Google Shape;125;p7"/>
          <p:cNvGraphicFramePr/>
          <p:nvPr>
            <p:extLst>
              <p:ext uri="{D42A27DB-BD31-4B8C-83A1-F6EECF244321}">
                <p14:modId xmlns:p14="http://schemas.microsoft.com/office/powerpoint/2010/main" val="3724253537"/>
              </p:ext>
            </p:extLst>
          </p:nvPr>
        </p:nvGraphicFramePr>
        <p:xfrm>
          <a:off x="960120" y="1991088"/>
          <a:ext cx="10515600" cy="3774520"/>
        </p:xfrm>
        <a:graphic>
          <a:graphicData uri="http://schemas.openxmlformats.org/drawingml/2006/table">
            <a:tbl>
              <a:tblPr firstRow="1" bandRow="1">
                <a:noFill/>
                <a:tableStyleId>{D0938A2F-7638-4A94-8F29-6685DD81FE77}</a:tableStyleId>
              </a:tblPr>
              <a:tblGrid>
                <a:gridCol w="50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8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/>
                        <a:t>№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/>
                        <a:t>Задача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/>
                        <a:t>Сроки выполнения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Ресурсы и их наличие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/>
                        <a:t>Ответственный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1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/>
                        <a:t>Обсуждено с экспертами и проведено иследование рынка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az-Cyrl-AZ" sz="1800" u="none" strike="noStrike" cap="none" dirty="0"/>
                        <a:t>Март 2024</a:t>
                      </a:r>
                      <a:endParaRPr lang="en-US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Теванян Оганнес,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Восканян Айк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2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az-Cyrl-AZ" sz="1800" u="none" strike="noStrike" cap="none" dirty="0"/>
                        <a:t>Определена идея продукта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az-Cyrl-AZ" sz="1800" u="none" strike="noStrike" cap="none" dirty="0"/>
                        <a:t>Апрель 2024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az-Cyrl-AZ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Харатян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az-Cyrl-AZ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Севак,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az-Cyrl-AZ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Теванян Оганнес 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/>
                        <a:t>3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/>
                        <a:t>Создание презентации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/>
                        <a:t>Апрель 2024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/>
                        <a:t>Потикян Лиа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План реализации проекта </a:t>
            </a:r>
            <a:br>
              <a:rPr lang="ru-RU" b="1" dirty="0">
                <a:solidFill>
                  <a:srgbClr val="5A08E9"/>
                </a:solidFill>
              </a:rPr>
            </a:br>
            <a:r>
              <a:rPr lang="ru-RU" b="1" dirty="0">
                <a:solidFill>
                  <a:srgbClr val="5A08E9"/>
                </a:solidFill>
              </a:rPr>
              <a:t>(что планируется сделать в будущем)</a:t>
            </a:r>
            <a:endParaRPr b="1" dirty="0">
              <a:solidFill>
                <a:srgbClr val="5A08E9"/>
              </a:solidFill>
            </a:endParaRPr>
          </a:p>
        </p:txBody>
      </p:sp>
      <p:graphicFrame>
        <p:nvGraphicFramePr>
          <p:cNvPr id="125" name="Google Shape;125;p7"/>
          <p:cNvGraphicFramePr/>
          <p:nvPr>
            <p:extLst>
              <p:ext uri="{D42A27DB-BD31-4B8C-83A1-F6EECF244321}">
                <p14:modId xmlns:p14="http://schemas.microsoft.com/office/powerpoint/2010/main" val="224388742"/>
              </p:ext>
            </p:extLst>
          </p:nvPr>
        </p:nvGraphicFramePr>
        <p:xfrm>
          <a:off x="960120" y="1991088"/>
          <a:ext cx="10515600" cy="3505280"/>
        </p:xfrm>
        <a:graphic>
          <a:graphicData uri="http://schemas.openxmlformats.org/drawingml/2006/table">
            <a:tbl>
              <a:tblPr firstRow="1" bandRow="1">
                <a:noFill/>
                <a:tableStyleId>{D0938A2F-7638-4A94-8F29-6685DD81FE77}</a:tableStyleId>
              </a:tblPr>
              <a:tblGrid>
                <a:gridCol w="50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8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№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Задача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Сроки выполнения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Ресурсы и их наличие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Ответственный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/>
                        <a:t>1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ru-RU" sz="1800" u="none" strike="noStrike" cap="none" dirty="0"/>
                        <a:t>Создание 3</a:t>
                      </a:r>
                      <a:r>
                        <a:rPr lang="en-US" sz="1800" u="none" strike="noStrike" cap="none" dirty="0"/>
                        <a:t>D-</a:t>
                      </a:r>
                      <a:r>
                        <a:rPr lang="ru-RU" sz="1800" u="none" strike="noStrike" cap="none" dirty="0"/>
                        <a:t>модели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az-Cyrl-AZ" sz="1800" u="none" strike="noStrike" cap="none" dirty="0"/>
                        <a:t>Май 2024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az-Cyrl-AZ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в наличи</a:t>
                      </a: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и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Потикян Лиа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 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/>
                        <a:t>2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ru-RU" sz="1800" u="none" strike="noStrike" cap="none" dirty="0"/>
                        <a:t>Создание прототип</a:t>
                      </a:r>
                      <a:r>
                        <a:rPr lang="en-US" sz="1800" u="none" strike="noStrike" cap="none" dirty="0"/>
                        <a:t>a</a:t>
                      </a:r>
                      <a:endParaRPr lang="ru-RU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az-Cyrl-AZ" sz="1800" u="none" strike="noStrike" cap="none" dirty="0"/>
                        <a:t>Май 2024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az-Cyrl-AZ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компоненты в наличии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az-Cyrl-AZ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Харатян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az-Cyrl-AZ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Севак 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/>
                        <a:t>3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ru-RU" sz="1800" u="none" strike="noStrike" cap="none" dirty="0"/>
                        <a:t>Тестирование прототипа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az-Cyrl-AZ" sz="1800" u="none" strike="noStrike" cap="none" dirty="0"/>
                        <a:t>Август 2024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Теванян Оганнес </a:t>
                      </a:r>
                      <a:endParaRPr lang="ru-RU"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63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Команда проекта</a:t>
            </a:r>
            <a:endParaRPr b="1" dirty="0">
              <a:solidFill>
                <a:srgbClr val="5A08E9"/>
              </a:solidFill>
            </a:endParaRPr>
          </a:p>
        </p:txBody>
      </p:sp>
      <p:sp>
        <p:nvSpPr>
          <p:cNvPr id="131" name="Google Shape;131;p8"/>
          <p:cNvSpPr txBox="1">
            <a:spLocks noGrp="1"/>
          </p:cNvSpPr>
          <p:nvPr>
            <p:ph type="body" idx="1"/>
          </p:nvPr>
        </p:nvSpPr>
        <p:spPr>
          <a:xfrm>
            <a:off x="8062114" y="1437119"/>
            <a:ext cx="3955043" cy="254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80000"/>
              </a:lnSpc>
              <a:buClr>
                <a:srgbClr val="AEABAB"/>
              </a:buClr>
              <a:buFont typeface="Arial"/>
              <a:buNone/>
            </a:pPr>
            <a:r>
              <a:rPr lang="ru-RU" sz="1700" b="1" dirty="0">
                <a:solidFill>
                  <a:srgbClr val="AEABAB"/>
                </a:solidFill>
                <a:sym typeface="Arial"/>
              </a:rPr>
              <a:t>Потикян Лиа</a:t>
            </a:r>
            <a:r>
              <a:rPr lang="en-US" sz="1700" b="1" dirty="0">
                <a:solidFill>
                  <a:srgbClr val="AEABAB"/>
                </a:solidFill>
                <a:sym typeface="Arial"/>
              </a:rPr>
              <a:t> </a:t>
            </a:r>
            <a:r>
              <a:rPr lang="az-Cyrl-AZ" sz="1700" b="1" dirty="0">
                <a:solidFill>
                  <a:srgbClr val="AEABAB"/>
                </a:solidFill>
                <a:sym typeface="Arial"/>
              </a:rPr>
              <a:t>Эдгаровна</a:t>
            </a:r>
            <a:endParaRPr lang="ru-RU" sz="1700" b="1" dirty="0">
              <a:solidFill>
                <a:srgbClr val="AEABAB"/>
              </a:solidFill>
              <a:sym typeface="Arial"/>
            </a:endParaRPr>
          </a:p>
          <a:p>
            <a:pPr marL="0" indent="0">
              <a:lnSpc>
                <a:spcPct val="80000"/>
              </a:lnSpc>
              <a:buClr>
                <a:srgbClr val="AEABAB"/>
              </a:buClr>
              <a:buFont typeface="Arial"/>
              <a:buNone/>
            </a:pPr>
            <a:r>
              <a:rPr lang="ru-RU" sz="1700" dirty="0">
                <a:solidFill>
                  <a:srgbClr val="AEABAB"/>
                </a:solidFill>
                <a:sym typeface="Arial"/>
              </a:rPr>
              <a:t>Ереванский государственный колледж информатики</a:t>
            </a:r>
            <a:r>
              <a:rPr lang="en-US" sz="1700" dirty="0">
                <a:solidFill>
                  <a:srgbClr val="AEABAB"/>
                </a:solidFill>
                <a:sym typeface="Arial"/>
              </a:rPr>
              <a:t>, </a:t>
            </a:r>
            <a:r>
              <a:rPr lang="ru-RU" sz="1700" dirty="0">
                <a:solidFill>
                  <a:srgbClr val="AEABAB"/>
                </a:solidFill>
                <a:sym typeface="Arial"/>
              </a:rPr>
              <a:t>студентка</a:t>
            </a:r>
            <a:r>
              <a:rPr lang="en-US" sz="1700" dirty="0">
                <a:solidFill>
                  <a:srgbClr val="AEABAB"/>
                </a:solidFill>
                <a:sym typeface="Arial"/>
              </a:rPr>
              <a:t>.</a:t>
            </a:r>
          </a:p>
          <a:p>
            <a:pPr marL="0" indent="0">
              <a:lnSpc>
                <a:spcPct val="80000"/>
              </a:lnSpc>
              <a:buClr>
                <a:srgbClr val="AEABAB"/>
              </a:buClr>
              <a:buFont typeface="Arial"/>
              <a:buNone/>
            </a:pPr>
            <a:r>
              <a:rPr lang="ru-RU" sz="1700" b="1" dirty="0">
                <a:solidFill>
                  <a:srgbClr val="AEABAB"/>
                </a:solidFill>
                <a:sym typeface="Arial"/>
              </a:rPr>
              <a:t>Роль в проекте:</a:t>
            </a:r>
            <a:r>
              <a:rPr lang="en-US" sz="1700" b="1" dirty="0">
                <a:solidFill>
                  <a:srgbClr val="AEABAB"/>
                </a:solidFill>
                <a:sym typeface="Arial"/>
              </a:rPr>
              <a:t> </a:t>
            </a:r>
            <a:r>
              <a:rPr lang="ru-RU" sz="1700" b="1" dirty="0">
                <a:solidFill>
                  <a:srgbClr val="AEABAB"/>
                </a:solidFill>
                <a:sym typeface="Arial"/>
              </a:rPr>
              <a:t>программирование, дизайн и моделирование. </a:t>
            </a:r>
            <a:endParaRPr lang="en-US" sz="1700" b="1" dirty="0">
              <a:solidFill>
                <a:srgbClr val="AEABAB"/>
              </a:solidFill>
              <a:sym typeface="Arial"/>
            </a:endParaRPr>
          </a:p>
          <a:p>
            <a:pPr marL="0" indent="0">
              <a:lnSpc>
                <a:spcPct val="80000"/>
              </a:lnSpc>
              <a:buClr>
                <a:srgbClr val="AEABAB"/>
              </a:buClr>
              <a:buFont typeface="Arial"/>
              <a:buNone/>
            </a:pPr>
            <a:r>
              <a:rPr lang="ru-RU" sz="1700" dirty="0">
                <a:solidFill>
                  <a:srgbClr val="AEABAB"/>
                </a:solidFill>
                <a:sym typeface="Arial"/>
              </a:rPr>
              <a:t>Имеется опыт в программировании, создании компьютерной сети, работы в операционной системе Linux, в моделировании и кибербезопасности.</a:t>
            </a:r>
          </a:p>
          <a:p>
            <a:pPr marL="0" indent="0">
              <a:lnSpc>
                <a:spcPct val="80000"/>
              </a:lnSpc>
              <a:buClr>
                <a:srgbClr val="AEABAB"/>
              </a:buClr>
              <a:buFont typeface="Arial"/>
              <a:buNone/>
            </a:pPr>
            <a:endParaRPr lang="en-US" sz="1700" dirty="0">
              <a:solidFill>
                <a:srgbClr val="AEABAB"/>
              </a:solidFill>
              <a:sym typeface="Arial"/>
            </a:endParaRPr>
          </a:p>
          <a:p>
            <a:pPr marL="0" indent="0">
              <a:buClr>
                <a:srgbClr val="AEABAB"/>
              </a:buClr>
              <a:buNone/>
            </a:pPr>
            <a:endParaRPr lang="ru-RU" sz="1700" dirty="0">
              <a:solidFill>
                <a:srgbClr val="AEABAB"/>
              </a:solidFill>
              <a:sym typeface="Arial"/>
            </a:endParaRPr>
          </a:p>
          <a:p>
            <a:pPr marL="155700" lvl="0" indent="0" algn="l">
              <a:buClr>
                <a:srgbClr val="666666"/>
              </a:buClr>
              <a:buSzPts val="1800"/>
              <a:buNone/>
            </a:pPr>
            <a:endParaRPr lang="hy-AM" sz="1700" dirty="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2474106" y="1394727"/>
            <a:ext cx="3889442" cy="254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r>
              <a:rPr lang="az-Cyrl-AZ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Харатян Севак</a:t>
            </a:r>
            <a:r>
              <a:rPr lang="en-US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az-Cyrl-AZ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Сейранович</a:t>
            </a:r>
            <a:endParaRPr lang="en-US" sz="1800" b="1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r>
              <a:rPr lang="ru-RU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Ереванский государственный колледж информатики</a:t>
            </a:r>
            <a:r>
              <a:rPr lang="en-US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студент</a:t>
            </a:r>
            <a:r>
              <a:rPr lang="en-US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r>
              <a:rPr lang="ru-RU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Роль в проекте:</a:t>
            </a:r>
            <a:r>
              <a:rPr lang="en-US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az-Cyrl-AZ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капитан команды, програмирование</a:t>
            </a:r>
            <a:r>
              <a:rPr lang="en-US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lang="az-Cyrl-AZ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 аппаратное обеспечение</a:t>
            </a:r>
            <a:r>
              <a:rPr lang="en-US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r>
              <a:rPr lang="ru-RU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Имеется опыт в программировании микроконтроллеров,</a:t>
            </a:r>
            <a:r>
              <a:rPr lang="ru-RU" sz="1800" dirty="0">
                <a:solidFill>
                  <a:srgbClr val="AEABAB"/>
                </a:solidFill>
                <a:latin typeface="Calibri"/>
                <a:ea typeface="Calibri"/>
                <a:cs typeface="Calibri"/>
              </a:rPr>
              <a:t> моделировании, а также обладает качествами лидера</a:t>
            </a:r>
            <a:r>
              <a:rPr lang="en-US" sz="1800" dirty="0">
                <a:solidFill>
                  <a:srgbClr val="AEABAB"/>
                </a:solidFill>
                <a:latin typeface="Calibri"/>
                <a:ea typeface="Calibri"/>
                <a:cs typeface="Calibri"/>
              </a:rPr>
              <a:t>.</a:t>
            </a:r>
            <a:endParaRPr lang="en-US" sz="1800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endParaRPr lang="hy-AM" sz="1800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716" y="1617172"/>
            <a:ext cx="1678577" cy="167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A6B9F2-9B80-413D-B3FB-60F6D1EF6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587" y="1605157"/>
            <a:ext cx="1678578" cy="1678578"/>
          </a:xfrm>
          <a:prstGeom prst="rect">
            <a:avLst/>
          </a:prstGeom>
        </p:spPr>
      </p:pic>
      <p:sp>
        <p:nvSpPr>
          <p:cNvPr id="7" name="Google Shape;133;p8">
            <a:extLst>
              <a:ext uri="{FF2B5EF4-FFF2-40B4-BE49-F238E27FC236}">
                <a16:creationId xmlns:a16="http://schemas.microsoft.com/office/drawing/2014/main" id="{A7D882D0-27D2-4871-8C37-3ADCAD22EDA7}"/>
              </a:ext>
            </a:extLst>
          </p:cNvPr>
          <p:cNvSpPr txBox="1"/>
          <p:nvPr/>
        </p:nvSpPr>
        <p:spPr>
          <a:xfrm>
            <a:off x="2474106" y="4058053"/>
            <a:ext cx="3889442" cy="254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lvl="0">
              <a:lnSpc>
                <a:spcPct val="8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r>
              <a:rPr lang="ru-RU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Теванян Оганнес Вачаганович</a:t>
            </a:r>
            <a:endParaRPr lang="hy-AM" sz="1800" b="1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8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r>
              <a:rPr lang="ru-RU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Ереванский государственный колледж информатики</a:t>
            </a:r>
            <a:r>
              <a:rPr lang="en-US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выпускник</a:t>
            </a:r>
            <a:r>
              <a:rPr lang="en-US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hy-AM" sz="1800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>
              <a:lnSpc>
                <a:spcPct val="8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r>
              <a:rPr lang="ru-RU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Роль в проекте:</a:t>
            </a:r>
            <a:r>
              <a:rPr lang="en-US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программирование, проектирование печатных плат (PCB), аппаратная поддержка</a:t>
            </a:r>
            <a:r>
              <a:rPr lang="en-US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>
              <a:lnSpc>
                <a:spcPct val="8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r>
              <a:rPr lang="ru-RU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Имеется опыт в разработке аппаратных устройств, программировании микроконтроллеров,</a:t>
            </a:r>
            <a:r>
              <a:rPr lang="ru-RU" sz="1800" dirty="0">
                <a:solidFill>
                  <a:srgbClr val="AEABAB"/>
                </a:solidFill>
                <a:sym typeface="Arial"/>
              </a:rPr>
              <a:t> </a:t>
            </a:r>
            <a:r>
              <a:rPr lang="ru-RU" sz="1800" dirty="0">
                <a:solidFill>
                  <a:srgbClr val="AEABAB"/>
                </a:solidFill>
                <a:latin typeface="Calibri"/>
                <a:cs typeface="Calibri"/>
              </a:rPr>
              <a:t>моделировании</a:t>
            </a:r>
            <a:r>
              <a:rPr lang="en-US" sz="1800" dirty="0">
                <a:solidFill>
                  <a:srgbClr val="AEABAB"/>
                </a:solidFill>
                <a:sym typeface="Arial"/>
              </a:rPr>
              <a:t>,</a:t>
            </a:r>
            <a:r>
              <a:rPr lang="ru-RU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 проектировании печатных плат, а также в тестировании работы устройств</a:t>
            </a:r>
            <a:r>
              <a:rPr lang="en-US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1800" dirty="0">
              <a:solidFill>
                <a:srgbClr val="AEABAB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endParaRPr lang="en-US" sz="1800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endParaRPr lang="ru-RU" sz="1800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34;p8">
            <a:extLst>
              <a:ext uri="{FF2B5EF4-FFF2-40B4-BE49-F238E27FC236}">
                <a16:creationId xmlns:a16="http://schemas.microsoft.com/office/drawing/2014/main" id="{0F6FF8E4-DB55-4DBA-8108-7D64FA54B2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4193521"/>
            <a:ext cx="1678577" cy="167857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33;p8">
            <a:extLst>
              <a:ext uri="{FF2B5EF4-FFF2-40B4-BE49-F238E27FC236}">
                <a16:creationId xmlns:a16="http://schemas.microsoft.com/office/drawing/2014/main" id="{4EE6C86C-B737-44F6-A530-74B4B93300E0}"/>
              </a:ext>
            </a:extLst>
          </p:cNvPr>
          <p:cNvSpPr txBox="1"/>
          <p:nvPr/>
        </p:nvSpPr>
        <p:spPr>
          <a:xfrm>
            <a:off x="8121797" y="4068410"/>
            <a:ext cx="3889442" cy="254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8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r>
              <a:rPr lang="ru-RU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Восканян Айк</a:t>
            </a:r>
            <a:r>
              <a:rPr lang="en-US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az-Cyrl-AZ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Грайрович</a:t>
            </a:r>
            <a:endParaRPr lang="en-US" sz="1800" b="1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8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r>
              <a:rPr lang="ru-RU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Ереванский государственный колледж информатики</a:t>
            </a:r>
            <a:r>
              <a:rPr lang="en-US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выпускник</a:t>
            </a:r>
            <a:r>
              <a:rPr lang="en-US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hy-AM" sz="1800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>
              <a:lnSpc>
                <a:spcPct val="8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r>
              <a:rPr lang="ru-RU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Роль в проекте:</a:t>
            </a:r>
            <a:r>
              <a:rPr lang="en-US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</a:t>
            </a:r>
            <a:r>
              <a:rPr lang="en-US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тестировании работы устройств</a:t>
            </a:r>
            <a:r>
              <a:rPr lang="en-US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>
              <a:lnSpc>
                <a:spcPct val="8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r>
              <a:rPr lang="ru-RU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Имеется опыт в программировании</a:t>
            </a:r>
            <a:r>
              <a:rPr lang="en-US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az-Cyrl-AZ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ОВЗ зрения, </a:t>
            </a:r>
            <a:r>
              <a:rPr lang="ru-RU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инвалидность.</a:t>
            </a:r>
            <a:endParaRPr lang="en-US" sz="1800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endParaRPr lang="ru-RU" sz="1800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34;p8">
            <a:extLst>
              <a:ext uri="{FF2B5EF4-FFF2-40B4-BE49-F238E27FC236}">
                <a16:creationId xmlns:a16="http://schemas.microsoft.com/office/drawing/2014/main" id="{F297B677-BBA5-4F8D-B076-B5BE1F65BD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5891" y="4203878"/>
            <a:ext cx="1678577" cy="167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2afef5f07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Мотивация вашей команды</a:t>
            </a:r>
            <a:endParaRPr b="1" dirty="0">
              <a:solidFill>
                <a:srgbClr val="5A08E9"/>
              </a:solidFill>
            </a:endParaRPr>
          </a:p>
        </p:txBody>
      </p:sp>
      <p:sp>
        <p:nvSpPr>
          <p:cNvPr id="144" name="Google Shape;144;g172afef5f07_0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rPr lang="ru-RU" i="1" dirty="0">
                <a:solidFill>
                  <a:srgbClr val="666666"/>
                </a:solidFill>
              </a:rPr>
              <a:t>Наша мотивация это не только стремление к созданию инновационного продукта, но и глубокое понимание важности улучшения качества жизни для людей с ограниченными возможностями зрения. Мы вдохновлены возможностью оказать реальное влияние на жизни людей, которые сталкиваются с трудностями в повседневных задачах из-за своего зрения.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rPr lang="ru-RU" i="1" dirty="0">
                <a:solidFill>
                  <a:srgbClr val="666666"/>
                </a:solidFill>
              </a:rPr>
              <a:t>Кроме того, мы действительно ценим возможность применить наши знания и навыки в разработке социально значимого продукта. Этот проект дает нам шанс не только расширить наш опыт в области технологической разработки, но и принести реальную пользу обществу. Мы верим, что наша работа может стать примером того, как технологии могут использоваться для создания инклюзивной среды и улучшения жизни людей.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rPr lang="ru-RU" i="1" dirty="0">
                <a:solidFill>
                  <a:srgbClr val="666666"/>
                </a:solidFill>
              </a:rPr>
              <a:t>Наша команда готова к трудностям и вызовам, которые могут возникнуть в процессе разработки, и мы готовы вкладывать все свои силы и ресурсы в достижение нашей общей цели - сделать мир немного более дружелюбным и доступным для всех.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2653800" y="2667700"/>
            <a:ext cx="68844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>
                <a:solidFill>
                  <a:srgbClr val="5A08E9"/>
                </a:solidFill>
              </a:rPr>
              <a:t>Благодарим за внимание!</a:t>
            </a:r>
            <a:endParaRPr b="1">
              <a:solidFill>
                <a:srgbClr val="5A08E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6514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Актуальность проблемы. Целевая аудитория</a:t>
            </a:r>
            <a:endParaRPr b="1" dirty="0">
              <a:solidFill>
                <a:srgbClr val="5A08E9"/>
              </a:solidFill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21766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rPr lang="ru-RU" sz="2900" i="1" dirty="0">
                <a:solidFill>
                  <a:srgbClr val="666666"/>
                </a:solidFill>
              </a:rPr>
              <a:t>Наш проект направлен на решение проблемы людей с ограниченными возможностями зрения. Целевая аудитория включает в себя людей всех возрастов и профессий, столкнувшихся с трудностями передвижения из-за слабого зрения.</a:t>
            </a:r>
            <a:endParaRPr lang="en-US" sz="2900" i="1" dirty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rPr lang="ru-RU" sz="2900" i="1" dirty="0">
                <a:solidFill>
                  <a:srgbClr val="666666"/>
                </a:solidFill>
              </a:rPr>
              <a:t>В Армении проблемы, связанные с ограниченными возможностями зрения, остаются актуальными и имеют серьезные последствия для здоровья и самостоятельности людей. Согласно данным Национального института общественного здравоохранения Министерства здравоохранения РА, в Армении более 10% населения страдают от различных заболеваний глаз, включая дегенеративные заболевания, катаракту, глаукому и другие. Эти состояния могут привести к потере зрения или снижению его качества, что создает значительные трудности в повседневной жизни, включая передвижение по улицам, использование общественного транспорта и выполнение простых задач.</a:t>
            </a:r>
            <a:endParaRPr lang="en-US" sz="2900" i="1" dirty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rPr lang="ru-RU" i="1" dirty="0">
                <a:solidFill>
                  <a:srgbClr val="666666"/>
                </a:solidFill>
              </a:rPr>
              <a:t>Наше исследование включает опросы и интервью с людьми с ограниченными возможностями зрения, а также с медицинскими специалистами и общественными деятелями, чтобы полностью понять масштаб проблемы и потребности целевой аудитории. В результате этих исследований подтверждается актуальность и значимость нашего проекта для улучшения качества жизни людей с ограниченными возможностями зрения в Армении.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endParaRPr lang="ru-RU" i="1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Решение</a:t>
            </a:r>
            <a:endParaRPr b="1" dirty="0">
              <a:solidFill>
                <a:srgbClr val="5A08E9"/>
              </a:solidFill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rPr lang="ru-RU" i="1" dirty="0">
                <a:solidFill>
                  <a:srgbClr val="666666"/>
                </a:solidFill>
              </a:rPr>
              <a:t>Основная идея нашего проекта заключается в создании "умной" трости, которая превосходит обычную трость</a:t>
            </a:r>
            <a:r>
              <a:rPr lang="en-US" i="1" dirty="0">
                <a:solidFill>
                  <a:srgbClr val="666666"/>
                </a:solidFill>
              </a:rPr>
              <a:t>, </a:t>
            </a:r>
            <a:r>
              <a:rPr lang="ru-RU" i="1" dirty="0">
                <a:solidFill>
                  <a:srgbClr val="666666"/>
                </a:solidFill>
              </a:rPr>
              <a:t>обеспечивая людям с ограниченными возможностями зрения более безопасное и комфортное передвижение в повседневной жизни.</a:t>
            </a:r>
            <a:endParaRPr lang="en-US" i="1" dirty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rPr lang="ru-RU" i="1" dirty="0">
                <a:solidFill>
                  <a:srgbClr val="666666"/>
                </a:solidFill>
              </a:rPr>
              <a:t>Продукт будет оснащен шариковым колесом, что сделает его более удобным для использования и обеспечит легкость передвижения. У нашей умной трости будет функционал, основанный на использовании ультразвуковых датчиков для сканирования окружающей среды. По мере обнаружения препятствий, эти данные будут обрабатываться, и соответствующие вибрации будут отправляться на два браслета, расположенные на левой и правой руках пользователя. Это позволит пользователям легко ощущать направление, откуда идет опасность или препятствие, и принимать соответствующие меры для избежания столкновений или других неприятных ситуаций. Важно отметить, что продукт будет работать в автономном режиме, не требуя подключения к смартфону, даже при отсутствии интернета</a:t>
            </a:r>
            <a:r>
              <a:rPr lang="en-US" i="1" dirty="0">
                <a:solidFill>
                  <a:srgbClr val="666666"/>
                </a:solidFill>
              </a:rPr>
              <a:t> </a:t>
            </a:r>
            <a:r>
              <a:rPr lang="ru-RU" i="1" dirty="0">
                <a:solidFill>
                  <a:srgbClr val="666666"/>
                </a:solidFill>
              </a:rPr>
              <a:t>и когда разряжается аккумулятор, трость может использоваться как обычно.</a:t>
            </a:r>
            <a:endParaRPr i="1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2afef5f07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Цель проекта</a:t>
            </a:r>
            <a:endParaRPr b="1" dirty="0">
              <a:solidFill>
                <a:srgbClr val="5A08E9"/>
              </a:solidFill>
            </a:endParaRPr>
          </a:p>
        </p:txBody>
      </p:sp>
      <p:sp>
        <p:nvSpPr>
          <p:cNvPr id="119" name="Google Shape;119;g172afef5f07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>
              <a:buClr>
                <a:srgbClr val="AEABAB"/>
              </a:buClr>
              <a:buSzPts val="2800"/>
              <a:buNone/>
            </a:pPr>
            <a:r>
              <a:rPr lang="az-Cyrl-AZ" i="1" dirty="0">
                <a:solidFill>
                  <a:srgbClr val="666666"/>
                </a:solidFill>
              </a:rPr>
              <a:t>Конечная цель нашего проекта</a:t>
            </a:r>
            <a:endParaRPr lang="en-US" i="1" dirty="0">
              <a:solidFill>
                <a:srgbClr val="666666"/>
              </a:solidFill>
            </a:endParaRPr>
          </a:p>
          <a:p>
            <a:pPr indent="-457200">
              <a:buClr>
                <a:srgbClr val="AEABAB"/>
              </a:buClr>
              <a:buSzPts val="2800"/>
            </a:pPr>
            <a:r>
              <a:rPr lang="ru-RU" i="1" dirty="0">
                <a:solidFill>
                  <a:srgbClr val="666666"/>
                </a:solidFill>
              </a:rPr>
              <a:t>повысить качество жизни людей с ограниченными возможностями зрения и предоставить им новые возможности</a:t>
            </a:r>
            <a:endParaRPr lang="en-US" i="1" dirty="0">
              <a:solidFill>
                <a:srgbClr val="666666"/>
              </a:solidFill>
            </a:endParaRPr>
          </a:p>
          <a:p>
            <a:pPr indent="-457200">
              <a:buClr>
                <a:srgbClr val="AEABAB"/>
              </a:buClr>
              <a:buSzPts val="2800"/>
            </a:pPr>
            <a:r>
              <a:rPr lang="ru-RU" i="1" dirty="0">
                <a:solidFill>
                  <a:srgbClr val="666666"/>
                </a:solidFill>
              </a:rPr>
              <a:t>измерить улучшение жизненного комфорта и самостоятельности наших пользователей через систематические оценки</a:t>
            </a:r>
            <a:endParaRPr lang="en-US" i="1" dirty="0">
              <a:solidFill>
                <a:srgbClr val="666666"/>
              </a:solidFill>
            </a:endParaRPr>
          </a:p>
          <a:p>
            <a:pPr indent="-457200">
              <a:buClr>
                <a:srgbClr val="AEABAB"/>
              </a:buClr>
              <a:buSzPts val="2800"/>
            </a:pPr>
            <a:r>
              <a:rPr lang="ru-RU" i="1" dirty="0">
                <a:solidFill>
                  <a:srgbClr val="666666"/>
                </a:solidFill>
              </a:rPr>
              <a:t>обеспечить достижимость цели через использование доступной технологии и проверенных методов помощи для слабовидящих.</a:t>
            </a:r>
            <a:endParaRPr lang="en-US" i="1" dirty="0">
              <a:solidFill>
                <a:srgbClr val="666666"/>
              </a:solidFill>
            </a:endParaRPr>
          </a:p>
          <a:p>
            <a:pPr indent="-457200">
              <a:buClr>
                <a:srgbClr val="AEABAB"/>
              </a:buClr>
              <a:buSzPts val="2800"/>
            </a:pPr>
            <a:r>
              <a:rPr lang="ru-RU" i="1" dirty="0">
                <a:solidFill>
                  <a:srgbClr val="666666"/>
                </a:solidFill>
              </a:rPr>
              <a:t>ограничить цель по времени, стремясь достичь ее в определенный срок для максимальной пользы для наших пользователей.</a:t>
            </a:r>
            <a:endParaRPr lang="en-US" i="1" dirty="0">
              <a:solidFill>
                <a:srgbClr val="666666"/>
              </a:solidFill>
            </a:endParaRPr>
          </a:p>
          <a:p>
            <a:pPr marL="0" lvl="0" indent="0">
              <a:buClr>
                <a:srgbClr val="AEABAB"/>
              </a:buClr>
              <a:buSzPts val="2800"/>
              <a:buNone/>
            </a:pPr>
            <a:endParaRPr lang="ru-RU" i="1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Конкуренты</a:t>
            </a:r>
            <a:endParaRPr b="1" dirty="0">
              <a:solidFill>
                <a:srgbClr val="5A08E9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>
              <a:spcBef>
                <a:spcPts val="0"/>
              </a:spcBef>
              <a:buClr>
                <a:srgbClr val="AEABAB"/>
              </a:buClr>
              <a:buSzPts val="2800"/>
              <a:buNone/>
            </a:pPr>
            <a:r>
              <a:rPr lang="ru-RU" i="1" dirty="0">
                <a:solidFill>
                  <a:srgbClr val="666666"/>
                </a:solidFill>
              </a:rPr>
              <a:t>другой аналогичный продукт на рынке: </a:t>
            </a:r>
            <a:endParaRPr lang="en-US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r>
              <a:rPr lang="ru-RU" b="1" i="1" dirty="0">
                <a:solidFill>
                  <a:srgbClr val="666666"/>
                </a:solidFill>
              </a:rPr>
              <a:t>Название решения: </a:t>
            </a:r>
            <a:r>
              <a:rPr lang="en-US" i="1" dirty="0" err="1">
                <a:solidFill>
                  <a:srgbClr val="666666"/>
                </a:solidFill>
              </a:rPr>
              <a:t>UltraCane</a:t>
            </a:r>
            <a:endParaRPr lang="en-US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r>
              <a:rPr lang="ru-RU" b="1" i="1" dirty="0">
                <a:solidFill>
                  <a:srgbClr val="666666"/>
                </a:solidFill>
              </a:rPr>
              <a:t>Страна производителя: </a:t>
            </a:r>
            <a:r>
              <a:rPr lang="ru-RU" i="1" dirty="0">
                <a:solidFill>
                  <a:srgbClr val="666666"/>
                </a:solidFill>
              </a:rPr>
              <a:t>Великобритания</a:t>
            </a:r>
            <a:endParaRPr lang="en-US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r>
              <a:rPr lang="ru-RU" b="1" i="1" dirty="0">
                <a:solidFill>
                  <a:srgbClr val="666666"/>
                </a:solidFill>
              </a:rPr>
              <a:t>Краткое описание функционала: </a:t>
            </a:r>
            <a:r>
              <a:rPr lang="ru-RU" i="1" dirty="0">
                <a:solidFill>
                  <a:srgbClr val="666666"/>
                </a:solidFill>
              </a:rPr>
              <a:t>UltraCane - это умная трость для слабовидящих, оснащенная шариковым колесом для обеспечения легкости передвижения и маневренности на различных поверхностях. Устройство использует ультразвуковые датчики для сканирования окружающей среды и определения расстояния до препятствий. Когда препятствие обнаруживается, система подает сигналы через вибрацию или звук, предупреждая пользователя о возможной опасности.</a:t>
            </a:r>
            <a:endParaRPr i="1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8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Конкуренты</a:t>
            </a:r>
            <a:endParaRPr b="1" dirty="0">
              <a:solidFill>
                <a:srgbClr val="5A08E9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8200" y="1557522"/>
            <a:ext cx="10515600" cy="472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r>
              <a:rPr lang="ru-RU" b="1" i="1" dirty="0">
                <a:solidFill>
                  <a:srgbClr val="666666"/>
                </a:solidFill>
              </a:rPr>
              <a:t>Фото</a:t>
            </a:r>
            <a:r>
              <a:rPr lang="hy-AM" b="1" i="1" dirty="0">
                <a:solidFill>
                  <a:srgbClr val="666666"/>
                </a:solidFill>
              </a:rPr>
              <a:t>։</a:t>
            </a: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marL="0" indent="0">
              <a:spcBef>
                <a:spcPts val="0"/>
              </a:spcBef>
              <a:buClr>
                <a:srgbClr val="AEABAB"/>
              </a:buClr>
              <a:buSzPts val="2800"/>
              <a:buNone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marL="0" indent="0">
              <a:spcBef>
                <a:spcPts val="0"/>
              </a:spcBef>
              <a:buClr>
                <a:srgbClr val="AEABAB"/>
              </a:buClr>
              <a:buSzPts val="2800"/>
              <a:buNone/>
            </a:pPr>
            <a:endParaRPr lang="hy-AM" i="1" dirty="0">
              <a:solidFill>
                <a:srgbClr val="666666"/>
              </a:solidFill>
            </a:endParaRPr>
          </a:p>
          <a:p>
            <a:pPr marL="0" indent="0">
              <a:spcBef>
                <a:spcPts val="0"/>
              </a:spcBef>
              <a:buClr>
                <a:srgbClr val="AEABAB"/>
              </a:buClr>
              <a:buSzPts val="2800"/>
              <a:buNone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r>
              <a:rPr lang="ru-RU" b="1" i="1" dirty="0">
                <a:solidFill>
                  <a:srgbClr val="666666"/>
                </a:solidFill>
              </a:rPr>
              <a:t>Ссылка на подробное описание: </a:t>
            </a:r>
            <a:r>
              <a:rPr lang="en-US" i="1" dirty="0">
                <a:solidFill>
                  <a:srgbClr val="666666"/>
                </a:solidFill>
              </a:rPr>
              <a:t>https://www.ultracane.com/</a:t>
            </a:r>
            <a:endParaRPr i="1" dirty="0">
              <a:solidFill>
                <a:srgbClr val="6666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C8B78-B7F6-4EC3-B264-8CE4C3B25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74" y="2107939"/>
            <a:ext cx="4156622" cy="3192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BF44B7-4EFD-44A9-88A3-027BD6F2F7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667" b="6665"/>
          <a:stretch/>
        </p:blipFill>
        <p:spPr>
          <a:xfrm>
            <a:off x="5847426" y="1859647"/>
            <a:ext cx="3198703" cy="34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6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Конкуренты</a:t>
            </a:r>
            <a:endParaRPr b="1" dirty="0">
              <a:solidFill>
                <a:srgbClr val="5A08E9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AEABAB"/>
              </a:buClr>
              <a:buSzPts val="2800"/>
              <a:buNone/>
            </a:pPr>
            <a:r>
              <a:rPr lang="ru-RU" i="1" dirty="0">
                <a:solidFill>
                  <a:srgbClr val="666666"/>
                </a:solidFill>
              </a:rPr>
              <a:t>Одним из наиболее приближенных к нашему проекту решений на рынке является умная трость для слабовидящих "WeWalk".</a:t>
            </a: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r>
              <a:rPr lang="ru-RU" i="1" dirty="0">
                <a:solidFill>
                  <a:srgbClr val="666666"/>
                </a:solidFill>
              </a:rPr>
              <a:t> </a:t>
            </a:r>
            <a:r>
              <a:rPr lang="ru-RU" b="1" i="1" dirty="0">
                <a:solidFill>
                  <a:srgbClr val="666666"/>
                </a:solidFill>
              </a:rPr>
              <a:t>Название решения: </a:t>
            </a:r>
            <a:r>
              <a:rPr lang="en-US" i="1" dirty="0" err="1">
                <a:solidFill>
                  <a:srgbClr val="666666"/>
                </a:solidFill>
              </a:rPr>
              <a:t>WeWalk</a:t>
            </a: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r>
              <a:rPr lang="ru-RU" b="1" i="1" dirty="0">
                <a:solidFill>
                  <a:srgbClr val="666666"/>
                </a:solidFill>
              </a:rPr>
              <a:t>Страна производителя: </a:t>
            </a:r>
            <a:r>
              <a:rPr lang="ru-RU" i="1" dirty="0">
                <a:solidFill>
                  <a:srgbClr val="666666"/>
                </a:solidFill>
              </a:rPr>
              <a:t>Турция</a:t>
            </a: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r>
              <a:rPr lang="ru-RU" b="1" i="1" dirty="0">
                <a:solidFill>
                  <a:srgbClr val="666666"/>
                </a:solidFill>
              </a:rPr>
              <a:t>Краткое описание функционала: </a:t>
            </a:r>
            <a:r>
              <a:rPr lang="ru-RU" i="1" dirty="0">
                <a:solidFill>
                  <a:srgbClr val="666666"/>
                </a:solidFill>
              </a:rPr>
              <a:t>WeWalk - это умная трость для слабовидящих, которая оборудована ультразвуковыми сенсорами, вибрационной обратной связью и функцией голосового управления. Устройство помогает пользователям избегать препятствий, определять расстояние до объектов, получать навигационные подсказки и даже управлять мобильными приложениями через голосовые команды.</a:t>
            </a:r>
            <a:endParaRPr i="1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Конкуренты</a:t>
            </a:r>
            <a:endParaRPr b="1" dirty="0">
              <a:solidFill>
                <a:srgbClr val="5A08E9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8200" y="1557522"/>
            <a:ext cx="10515600" cy="472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r>
              <a:rPr lang="ru-RU" b="1" i="1" dirty="0">
                <a:solidFill>
                  <a:srgbClr val="666666"/>
                </a:solidFill>
              </a:rPr>
              <a:t>Фото</a:t>
            </a:r>
            <a:r>
              <a:rPr lang="hy-AM" b="1" i="1" dirty="0">
                <a:solidFill>
                  <a:srgbClr val="666666"/>
                </a:solidFill>
              </a:rPr>
              <a:t>։</a:t>
            </a: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marL="0" indent="0">
              <a:spcBef>
                <a:spcPts val="0"/>
              </a:spcBef>
              <a:buClr>
                <a:srgbClr val="AEABAB"/>
              </a:buClr>
              <a:buSzPts val="2800"/>
              <a:buNone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marL="0" indent="0">
              <a:spcBef>
                <a:spcPts val="0"/>
              </a:spcBef>
              <a:buClr>
                <a:srgbClr val="AEABAB"/>
              </a:buClr>
              <a:buSzPts val="2800"/>
              <a:buNone/>
            </a:pPr>
            <a:endParaRPr lang="hy-AM" i="1" dirty="0">
              <a:solidFill>
                <a:srgbClr val="666666"/>
              </a:solidFill>
            </a:endParaRPr>
          </a:p>
          <a:p>
            <a:pPr marL="0" indent="0">
              <a:spcBef>
                <a:spcPts val="0"/>
              </a:spcBef>
              <a:buClr>
                <a:srgbClr val="AEABAB"/>
              </a:buClr>
              <a:buSzPts val="2800"/>
              <a:buNone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r>
              <a:rPr lang="ru-RU" b="1" i="1" dirty="0">
                <a:solidFill>
                  <a:srgbClr val="666666"/>
                </a:solidFill>
              </a:rPr>
              <a:t>Ссылка на подробное описание: </a:t>
            </a:r>
            <a:r>
              <a:rPr lang="en-US" i="1" dirty="0">
                <a:solidFill>
                  <a:srgbClr val="666666"/>
                </a:solidFill>
              </a:rPr>
              <a:t>https://wewalk.io</a:t>
            </a:r>
            <a:r>
              <a:rPr lang="hy-AM" i="1" dirty="0">
                <a:solidFill>
                  <a:srgbClr val="666666"/>
                </a:solidFill>
              </a:rPr>
              <a:t>/</a:t>
            </a:r>
            <a:endParaRPr i="1" dirty="0">
              <a:solidFill>
                <a:srgbClr val="6666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ABD91C-E767-494A-9296-6B69D4F9B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41" y="1557522"/>
            <a:ext cx="3618390" cy="3639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F4A439-39EA-4121-BC03-99BCA7D7C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33" y="2196423"/>
            <a:ext cx="5028914" cy="246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1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Инновационность решения</a:t>
            </a:r>
            <a:endParaRPr b="1" dirty="0">
              <a:solidFill>
                <a:srgbClr val="5A08E9"/>
              </a:solidFill>
            </a:endParaRPr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96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rPr lang="ru-RU" i="1" dirty="0">
                <a:solidFill>
                  <a:srgbClr val="666666"/>
                </a:solidFill>
              </a:rPr>
              <a:t>Наше решение представляет собой инновационную умную трость для слабовидящих, которая обладает рядом ключевых преимуществ:</a:t>
            </a:r>
          </a:p>
          <a:p>
            <a:pPr indent="-457200">
              <a:buClr>
                <a:srgbClr val="AEABAB"/>
              </a:buClr>
              <a:buSzPts val="2800"/>
            </a:pPr>
            <a:r>
              <a:rPr lang="ru-RU" b="1" i="1" dirty="0">
                <a:solidFill>
                  <a:srgbClr val="666666"/>
                </a:solidFill>
              </a:rPr>
              <a:t>Уникальный дизайн и функциональность: </a:t>
            </a:r>
            <a:r>
              <a:rPr lang="ru-RU" i="1" dirty="0">
                <a:solidFill>
                  <a:srgbClr val="666666"/>
                </a:solidFill>
              </a:rPr>
              <a:t>Наша трость оснащена шариковым колесом, что обеспечивает легкость передвижения на различных поверхностях и улучшает маневренность. Функционал, основанный на ультразвуковых датчиках, позволяет пользователям эффективно сканировать окружающую среду и получать обратную связь через вибрации на браслетах. Это позволяет быстро и точно определять препятствия и принимать соответствующие меры для избежания столкновений или других неприятных ситуаций.</a:t>
            </a:r>
          </a:p>
          <a:p>
            <a:pPr indent="-457200">
              <a:buClr>
                <a:srgbClr val="AEABAB"/>
              </a:buClr>
              <a:buSzPts val="2800"/>
            </a:pPr>
            <a:r>
              <a:rPr lang="ru-RU" b="1" i="1" dirty="0">
                <a:solidFill>
                  <a:srgbClr val="666666"/>
                </a:solidFill>
              </a:rPr>
              <a:t>Работа в автономном режиме: </a:t>
            </a:r>
            <a:r>
              <a:rPr lang="ru-RU" i="1" dirty="0">
                <a:solidFill>
                  <a:srgbClr val="666666"/>
                </a:solidFill>
              </a:rPr>
              <a:t>Наше устройство функционирует без необходимости подключения к смартфону, даже при отсутствии интернета. Это обеспечивает надежную работу в любых условиях и делает трость полностью самостоятельным инструментом для помощи людям с ограниченными возможностями зрения.</a:t>
            </a:r>
          </a:p>
          <a:p>
            <a:pPr indent="-457200">
              <a:buClr>
                <a:srgbClr val="AEABAB"/>
              </a:buClr>
              <a:buSzPts val="2800"/>
            </a:pPr>
            <a:r>
              <a:rPr lang="ru-RU" b="1" i="1" dirty="0">
                <a:solidFill>
                  <a:srgbClr val="666666"/>
                </a:solidFill>
              </a:rPr>
              <a:t>Повышенная доступность и удобство использования: </a:t>
            </a:r>
            <a:r>
              <a:rPr lang="ru-RU" i="1" dirty="0">
                <a:solidFill>
                  <a:srgbClr val="666666"/>
                </a:solidFill>
              </a:rPr>
              <a:t>Благодаря инновационному дизайну и использованию передовых технологий, наша трость становится более доступной для широкого круга пользователей. Удобство использования и эффективность функционала делают наш продукт привлекательным выбором для людей с ограниченными возможностями зрения.</a:t>
            </a:r>
            <a:endParaRPr i="1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1301</Words>
  <Application>Microsoft Office PowerPoint</Application>
  <PresentationFormat>Widescreen</PresentationFormat>
  <Paragraphs>133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Тема Office</vt:lpstr>
      <vt:lpstr>Smart Cane</vt:lpstr>
      <vt:lpstr>Актуальность проблемы. Целевая аудитория</vt:lpstr>
      <vt:lpstr>Решение</vt:lpstr>
      <vt:lpstr>Цель проекта</vt:lpstr>
      <vt:lpstr>Конкуренты</vt:lpstr>
      <vt:lpstr>Конкуренты</vt:lpstr>
      <vt:lpstr>Конкуренты</vt:lpstr>
      <vt:lpstr>Конкуренты</vt:lpstr>
      <vt:lpstr>Инновационность решения</vt:lpstr>
      <vt:lpstr>Стадия готовности</vt:lpstr>
      <vt:lpstr>График реализации проекта  (что сделано на настоящий момент)</vt:lpstr>
      <vt:lpstr>План реализации проекта  (что планируется сделать в будущем)</vt:lpstr>
      <vt:lpstr>Команда проекта</vt:lpstr>
      <vt:lpstr>Мотивация вашей команды</vt:lpstr>
      <vt:lpstr>Благодарим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User</dc:creator>
  <cp:lastModifiedBy>User</cp:lastModifiedBy>
  <cp:revision>39</cp:revision>
  <dcterms:created xsi:type="dcterms:W3CDTF">2022-10-12T11:23:49Z</dcterms:created>
  <dcterms:modified xsi:type="dcterms:W3CDTF">2024-04-30T08:08:17Z</dcterms:modified>
</cp:coreProperties>
</file>