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4F9C17-5A13-4707-B27D-B951EBFB4E99}">
  <a:tblStyle styleId="{7B4F9C17-5A13-4707-B27D-B951EBFB4E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648cde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de648cde3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05840" y="1360622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6000"/>
              <a:buFont typeface="Calibri"/>
              <a:buNone/>
            </a:pPr>
            <a:r>
              <a:rPr lang="ru-RU">
                <a:solidFill>
                  <a:srgbClr val="5A08E9"/>
                </a:solidFill>
              </a:rPr>
              <a:t>Smart Cane</a:t>
            </a:r>
            <a:endParaRPr>
              <a:solidFill>
                <a:srgbClr val="5A08E9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66800" y="3723874"/>
            <a:ext cx="10385394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800"/>
              <a:t>Команда «Пегасус»:</a:t>
            </a:r>
            <a:endParaRPr sz="1800"/>
          </a:p>
          <a:p>
            <a:pPr indent="-301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-RU" sz="1800">
                <a:solidFill>
                  <a:srgbClr val="666666"/>
                </a:solidFill>
                <a:highlight>
                  <a:schemeClr val="lt1"/>
                </a:highlight>
              </a:rPr>
              <a:t>Севак Харатян, студент, Ереванский государственный колледж информатики</a:t>
            </a:r>
            <a:endParaRPr/>
          </a:p>
          <a:p>
            <a:pPr indent="-301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666666"/>
                </a:solidFill>
                <a:highlight>
                  <a:schemeClr val="lt1"/>
                </a:highlight>
              </a:rPr>
              <a:t>Лиа Потикян, студентка, Ереванский государственный колледж информатики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01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-RU" sz="1800">
                <a:solidFill>
                  <a:srgbClr val="666666"/>
                </a:solidFill>
                <a:highlight>
                  <a:schemeClr val="lt1"/>
                </a:highlight>
              </a:rPr>
              <a:t>Оганнес Теванян, выпускник, Ереванский государственный колледж информатики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01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ru-RU" sz="1800">
                <a:solidFill>
                  <a:srgbClr val="666666"/>
                </a:solidFill>
                <a:highlight>
                  <a:schemeClr val="lt1"/>
                </a:highlight>
              </a:rPr>
              <a:t>Восканян Айк, выпускник, Ереванский государственный колледж информатики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18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3909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86" name="Google Shape;86;p13"/>
          <p:cNvSpPr txBox="1"/>
          <p:nvPr/>
        </p:nvSpPr>
        <p:spPr>
          <a:xfrm>
            <a:off x="4628600" y="5938875"/>
            <a:ext cx="2560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760"/>
              <a:buFont typeface="Arial"/>
              <a:buNone/>
            </a:pPr>
            <a:r>
              <a:rPr b="0" i="0" lang="ru-RU" sz="1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Апрель, 2024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82050" y="48767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Презентация проекта для программы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«Неограниченные возможности»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66800" y="264740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Направление «Зрение»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отборочный этап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8400" y="603589"/>
            <a:ext cx="3386172" cy="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Стадия готовности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None/>
            </a:pPr>
            <a:r>
              <a:rPr b="1" i="1" lang="ru-RU">
                <a:solidFill>
                  <a:srgbClr val="666666"/>
                </a:solidFill>
              </a:rPr>
              <a:t>Концепция продукта определена: </a:t>
            </a:r>
            <a:r>
              <a:rPr i="1" lang="ru-RU">
                <a:solidFill>
                  <a:srgbClr val="666666"/>
                </a:solidFill>
              </a:rPr>
              <a:t>мы провели детальные обсуждения и анализ, чтобы выработать четкое представление о том, как будет работать наш продукт. Теперь мы имеем ясное видение его основных функций, возможностей и назначения. Наша концепция продукта описывает его ключевые характеристики и способы взаимодействия с пользователем, а также представляет его целевую аудиторию.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None/>
            </a:pPr>
            <a:r>
              <a:rPr i="1" lang="ru-RU">
                <a:solidFill>
                  <a:srgbClr val="666666"/>
                </a:solidFill>
              </a:rPr>
              <a:t>Мы глубоко изучили потребности и ожидания наших будущих пользователей, а также технические аспекты реализации нашей идеи. Теперь наша команда готова перейти к созданию прототипов и дальнейшей разработке продукта. Мы уверены, что наша определенная концепция продукта обеспечит нам ясное направление и уверенность в достижении наших целей.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График реализации проекта </a:t>
            </a:r>
            <a:br>
              <a:rPr b="1" lang="ru-RU">
                <a:solidFill>
                  <a:srgbClr val="5A08E9"/>
                </a:solidFill>
              </a:rPr>
            </a:br>
            <a:r>
              <a:rPr b="1" lang="ru-RU">
                <a:solidFill>
                  <a:srgbClr val="5A08E9"/>
                </a:solidFill>
              </a:rPr>
              <a:t>(что сделано на настоящий момент)</a:t>
            </a:r>
            <a:endParaRPr b="1">
              <a:solidFill>
                <a:srgbClr val="5A08E9"/>
              </a:solidFill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960120" y="199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{7B4F9C17-5A13-4707-B27D-B951EBFB4E99}</a:tableStyleId>
              </a:tblPr>
              <a:tblGrid>
                <a:gridCol w="502925"/>
                <a:gridCol w="4294825"/>
                <a:gridCol w="2114550"/>
                <a:gridCol w="1500175"/>
                <a:gridCol w="2103125"/>
              </a:tblGrid>
              <a:tr h="4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№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Задача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Сроки выполнения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Ресурсы и их наличие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Ответственный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Обсуждено с экспертами и проведено иследование рынка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Март 2024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Определена идея продукта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Апрель 2024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 Севак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План реализации проекта </a:t>
            </a:r>
            <a:br>
              <a:rPr b="1" lang="ru-RU">
                <a:solidFill>
                  <a:srgbClr val="5A08E9"/>
                </a:solidFill>
              </a:rPr>
            </a:br>
            <a:r>
              <a:rPr b="1" lang="ru-RU">
                <a:solidFill>
                  <a:srgbClr val="5A08E9"/>
                </a:solidFill>
              </a:rPr>
              <a:t>(что планируется сделать в будущем)</a:t>
            </a:r>
            <a:endParaRPr b="1">
              <a:solidFill>
                <a:srgbClr val="5A08E9"/>
              </a:solidFill>
            </a:endParaRPr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960120" y="199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{7B4F9C17-5A13-4707-B27D-B951EBFB4E99}</a:tableStyleId>
              </a:tblPr>
              <a:tblGrid>
                <a:gridCol w="502925"/>
                <a:gridCol w="3840475"/>
                <a:gridCol w="1872350"/>
                <a:gridCol w="2196725"/>
                <a:gridCol w="2103125"/>
              </a:tblGrid>
              <a:tr h="59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№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Задача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Сроки выполнения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Ресурсы и их наличие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Ответственный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Создание 3D-модели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Май 2024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 наличии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Потикян Лиа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Создание прототипa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Май 2024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Компоненты в наличии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 Севак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Тестирование прототипа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Август 2024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Финансовая часть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3027"/>
              <a:buNone/>
            </a:pPr>
            <a:r>
              <a:rPr b="1" i="1" lang="ru-RU">
                <a:solidFill>
                  <a:srgbClr val="666666"/>
                </a:solidFill>
              </a:rPr>
              <a:t>Стоимость производства одной "умной" трости составляет приблизительно 5,000 рублей. </a:t>
            </a:r>
            <a:r>
              <a:rPr i="1" lang="ru-RU">
                <a:solidFill>
                  <a:srgbClr val="666666"/>
                </a:solidFill>
              </a:rPr>
              <a:t>Эта сумма включает затраты на материалы (ультразвуковые датчики, вибрационные браслеты, шариковое колесо, аккумуляторы, электронные компоненты) и производственные расходы (сборка, тестирование, упаковка).</a:t>
            </a:r>
            <a:endParaRPr b="1"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3027"/>
              <a:buNone/>
            </a:pPr>
            <a:r>
              <a:rPr b="1" i="1" lang="ru-RU">
                <a:solidFill>
                  <a:srgbClr val="666666"/>
                </a:solidFill>
              </a:rPr>
              <a:t>Мы планируем продавать нашу "умную" трость по цене от 18,000 до 22,700 рублей за единицу.</a:t>
            </a:r>
            <a:endParaRPr b="1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Команда проекта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062114" y="1437119"/>
            <a:ext cx="3955043" cy="254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lang="ru-RU" sz="1700">
                <a:solidFill>
                  <a:srgbClr val="AEABAB"/>
                </a:solidFill>
              </a:rPr>
              <a:t>Потикян Лиа Эдгаровна</a:t>
            </a:r>
            <a:endParaRPr b="1" sz="1700">
              <a:solidFill>
                <a:srgbClr val="AEABAB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AEABAB"/>
                </a:solidFill>
              </a:rPr>
              <a:t>Ереванский государственный колледж информатики, студентка.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lang="ru-RU" sz="1700">
                <a:solidFill>
                  <a:srgbClr val="AEABAB"/>
                </a:solidFill>
              </a:rPr>
              <a:t>Роль в проекте: программирование, дизайн и моделирование. </a:t>
            </a:r>
            <a:endParaRPr b="1" sz="1700">
              <a:solidFill>
                <a:srgbClr val="AEABAB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AEABAB"/>
                </a:solidFill>
              </a:rPr>
              <a:t>Имеется опыт в программировании, создании компьютерной сети, работы в операционной системе Linux, в моделировании и кибербезопасности.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rgbClr val="AEAB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</a:pPr>
            <a:r>
              <a:t/>
            </a:r>
            <a:endParaRPr sz="1700">
              <a:solidFill>
                <a:srgbClr val="AEABAB"/>
              </a:solidFill>
            </a:endParaRPr>
          </a:p>
          <a:p>
            <a:pPr indent="0" lvl="0" marL="155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474106" y="1394727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Харатян Севак Сейранович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информатики, студент.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 капитан команды, програмирование и аппаратное обеспечение.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 микроконтроллеров, моделировании, а также обладает качествами лидера.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716" y="1617172"/>
            <a:ext cx="1678577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587" y="1605157"/>
            <a:ext cx="1678578" cy="167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474106" y="4058053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Теванян Оганнес Вачаганович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информатики, выпускник.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 программирование, проектирование печатных плат (PCB), аппаратная поддержка.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разработке аппаратных устройств, программировании микроконтроллеров,</a:t>
            </a:r>
            <a:r>
              <a:rPr b="0" i="0" lang="ru-RU" sz="1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моделировании</a:t>
            </a:r>
            <a:r>
              <a:rPr b="0" i="0" lang="ru-RU" sz="1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проектировании печатных плат, а также в тестировании работы устройств.</a:t>
            </a:r>
            <a:endParaRPr b="0" i="0" sz="1800" u="none" cap="none" strike="noStrik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93521"/>
            <a:ext cx="1678577" cy="16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121797" y="4068410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Восканян Айк Грайрович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информатики, выпускник.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 программирование, тестировании работы устройств.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программировании. Имеет проблемы со зрением.</a:t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891" y="4203878"/>
            <a:ext cx="1678577" cy="16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Мотивация вашей команды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29032"/>
              <a:buNone/>
            </a:pPr>
            <a:r>
              <a:rPr i="1" lang="ru-RU">
                <a:solidFill>
                  <a:srgbClr val="666666"/>
                </a:solidFill>
              </a:rPr>
              <a:t>Наша мотивация это не только стремление к созданию инновационного продукта, но и глубокое понимание важности улучшения качества жизни для людей с ограниченными возможностями зрения. Мы вдохновлены возможностью оказать реальное влияние на жизни людей, которые сталкиваются с трудностями в повседневных задачах из-за своего зрения.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29032"/>
              <a:buNone/>
            </a:pPr>
            <a:r>
              <a:rPr i="1" lang="ru-RU">
                <a:solidFill>
                  <a:srgbClr val="666666"/>
                </a:solidFill>
              </a:rPr>
              <a:t>Кроме того, мы действительно ценим возможность применить наши знания и навыки в разработке социально значимого продукта. Этот проект дает нам шанс не только расширить наш опыт в области технологической разработки, но и принести реальную пользу обществу. Мы верим, что наша работа может стать примером того, как технологии могут использоваться для создания инклюзивной среды и улучшения жизни людей.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29032"/>
              <a:buNone/>
            </a:pPr>
            <a:r>
              <a:rPr i="1" lang="ru-RU">
                <a:solidFill>
                  <a:srgbClr val="666666"/>
                </a:solidFill>
              </a:rPr>
              <a:t>Наша команда готова к трудностям и вызовам, которые могут возникнуть в процессе разработки, и мы готовы вкладывать все свои силы и ресурсы в достижение нашей общей цели - сделать мир немного более дружелюбным и доступным для всех.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653800" y="2667700"/>
            <a:ext cx="6884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Благодарим за внимание!</a:t>
            </a:r>
            <a:endParaRPr b="1">
              <a:solidFill>
                <a:srgbClr val="5A08E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6514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Актуальность проблемы. Целевая аудитория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21766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37931"/>
              <a:buNone/>
            </a:pPr>
            <a:r>
              <a:rPr i="1" lang="ru-RU" sz="2900">
                <a:solidFill>
                  <a:srgbClr val="666666"/>
                </a:solidFill>
              </a:rPr>
              <a:t>Наш проект направлен на решение проблемы людей с ограниченными возможностями зрения. Целевая аудитория включает в себя людей всех возрастов и профессий, столкнувшихся с трудностями передвижения из-за слабого зрения.</a:t>
            </a:r>
            <a:endParaRPr i="1" sz="2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37931"/>
              <a:buNone/>
            </a:pPr>
            <a:r>
              <a:rPr i="1" lang="ru-RU" sz="2900">
                <a:solidFill>
                  <a:srgbClr val="666666"/>
                </a:solidFill>
              </a:rPr>
              <a:t>В Армении проблемы, связанные с ограниченными возможностями зрения, остаются актуальными и имеют серьезные последствия для здоровья и самостоятельности людей. Согласно данным Национального института общественного здравоохранения Министерства здравоохранения РА, в Армении более 10% населения страдают от различных заболеваний глаз, включая дегенеративные заболевания, катаракту, глаукому и другие. </a:t>
            </a:r>
            <a:endParaRPr i="1" sz="2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None/>
            </a:pPr>
            <a:r>
              <a:rPr i="1" lang="ru-RU">
                <a:solidFill>
                  <a:srgbClr val="666666"/>
                </a:solidFill>
              </a:rPr>
              <a:t>Наше исследование включает опросы и интервью с людьми с ограниченными возможностями зрения, а также с медицинскими специалистами и общественными деятелями, чтобы полностью понять масштаб проблемы и потребности целевой аудитории. В результате этих исследований подтверждается актуальность и значимость нашего проекта для улучшения качества жизни людей с ограниченными возможностями зрения в Армении.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Решение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29032"/>
              <a:buNone/>
            </a:pPr>
            <a:r>
              <a:rPr i="1" lang="ru-RU">
                <a:solidFill>
                  <a:srgbClr val="666666"/>
                </a:solidFill>
              </a:rPr>
              <a:t>Основная идея нашего проекта заключается в создании "умной" трости, которая превосходит обычную трость, обеспечивая людям с ограниченными возможностями зрения более безопасное и комфортное передвижение в повседневной жизни.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29032"/>
              <a:buNone/>
            </a:pPr>
            <a:r>
              <a:rPr i="1" lang="ru-RU">
                <a:solidFill>
                  <a:srgbClr val="666666"/>
                </a:solidFill>
              </a:rPr>
              <a:t>Продукт будет оснащен шариковым колесом, что сделает его более удобным для использования и обеспечит легкость передвижения. У нашей умной трости будет функционал, основанный на использовании ультразвуковых датчиков для сканирования окружающей среды. По мере обнаружения препятствий, эти данные будут обрабатываться, и соответствующие вибрации будут отправляться на два браслета, расположенные на левой и правой руках пользователя. Это позволит пользователям легко ощущать направление, откуда идет опасность или препятствие, и принимать соответствующие меры для избежания столкновений или других неприятных ситуаций. Важно отметить, что продукт будет работать в автономном режиме, не требуя подключения к смартфону, даже при отсутствии интернета и когда разряжается аккумулятор, трость может использоваться как обычно.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Цель проекта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None/>
            </a:pPr>
            <a:r>
              <a:rPr i="1" lang="ru-RU">
                <a:solidFill>
                  <a:srgbClr val="666666"/>
                </a:solidFill>
              </a:rPr>
              <a:t>Конечная цель нашего проекта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Char char="•"/>
            </a:pPr>
            <a:r>
              <a:rPr i="1" lang="ru-RU">
                <a:solidFill>
                  <a:srgbClr val="666666"/>
                </a:solidFill>
              </a:rPr>
              <a:t>повысить качество жизни людей с ограниченными возможностями зрения и предоставить им новые возможности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Char char="•"/>
            </a:pPr>
            <a:r>
              <a:rPr i="1" lang="ru-RU">
                <a:solidFill>
                  <a:srgbClr val="666666"/>
                </a:solidFill>
              </a:rPr>
              <a:t>измерить улучшение жизненного комфорта и самостоятельности наших пользователей через систематические оценки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Char char="•"/>
            </a:pPr>
            <a:r>
              <a:rPr i="1" lang="ru-RU">
                <a:solidFill>
                  <a:srgbClr val="666666"/>
                </a:solidFill>
              </a:rPr>
              <a:t>обеспечить достижимость цели через использование доступной технологии и проверенных методов помощи для слабовидящих.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Char char="•"/>
            </a:pPr>
            <a:r>
              <a:rPr i="1" lang="ru-RU">
                <a:solidFill>
                  <a:srgbClr val="666666"/>
                </a:solidFill>
              </a:rPr>
              <a:t>ограничить цель по времени, стремясь достичь ее в определенный срок для максимальной пользы для наших пользователей.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08108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Конкуренты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i="1" lang="ru-RU">
                <a:solidFill>
                  <a:srgbClr val="666666"/>
                </a:solidFill>
              </a:rPr>
              <a:t>другой аналогичный продукт на рынке: 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Название решения: </a:t>
            </a:r>
            <a:r>
              <a:rPr i="1" lang="ru-RU">
                <a:solidFill>
                  <a:srgbClr val="666666"/>
                </a:solidFill>
              </a:rPr>
              <a:t>UltraCane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Страна производителя: </a:t>
            </a:r>
            <a:r>
              <a:rPr i="1" lang="ru-RU">
                <a:solidFill>
                  <a:srgbClr val="666666"/>
                </a:solidFill>
              </a:rPr>
              <a:t>Великобритания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Краткое описание функционала: </a:t>
            </a:r>
            <a:r>
              <a:rPr i="1" lang="ru-RU">
                <a:solidFill>
                  <a:srgbClr val="666666"/>
                </a:solidFill>
              </a:rPr>
              <a:t>UltraCane - это умная трость для слабовидящих, оснащенная шариковым колесом для обеспечения легкости передвижения и маневренности на различных поверхностях. Устройство использует ультразвуковые датчики для сканирования окружающей среды и определения расстояния до препятствий. Когда препятствие обнаруживается, система подает сигналы через вибрацию или звук, предупреждая пользователя о возможной опасности.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Конкуренты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Фото։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Ссылка на подробное описание: </a:t>
            </a:r>
            <a:r>
              <a:rPr i="1" lang="ru-RU">
                <a:solidFill>
                  <a:srgbClr val="666666"/>
                </a:solidFill>
              </a:rPr>
              <a:t>https://www.ultracane.com/</a:t>
            </a:r>
            <a:endParaRPr i="1">
              <a:solidFill>
                <a:srgbClr val="666666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174" y="2107939"/>
            <a:ext cx="4156622" cy="319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6664" l="0" r="0" t="21666"/>
          <a:stretch/>
        </p:blipFill>
        <p:spPr>
          <a:xfrm>
            <a:off x="5847426" y="1859647"/>
            <a:ext cx="3198703" cy="344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Конкуренты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i="1" lang="ru-RU">
                <a:solidFill>
                  <a:srgbClr val="666666"/>
                </a:solidFill>
              </a:rPr>
              <a:t>Одним из наиболее приближенных к нашему проекту решений на рынке является умная трость для слабовидящих "WeWalk".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i="1" lang="ru-RU">
                <a:solidFill>
                  <a:srgbClr val="666666"/>
                </a:solidFill>
              </a:rPr>
              <a:t> </a:t>
            </a:r>
            <a:r>
              <a:rPr b="1" i="1" lang="ru-RU">
                <a:solidFill>
                  <a:srgbClr val="666666"/>
                </a:solidFill>
              </a:rPr>
              <a:t>Название решения: </a:t>
            </a:r>
            <a:r>
              <a:rPr i="1" lang="ru-RU">
                <a:solidFill>
                  <a:srgbClr val="666666"/>
                </a:solidFill>
              </a:rPr>
              <a:t>WeWalk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Страна производителя: </a:t>
            </a:r>
            <a:r>
              <a:rPr i="1" lang="ru-RU">
                <a:solidFill>
                  <a:srgbClr val="666666"/>
                </a:solidFill>
              </a:rPr>
              <a:t>Турция</a:t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Краткое описание функционала: </a:t>
            </a:r>
            <a:r>
              <a:rPr i="1" lang="ru-RU">
                <a:solidFill>
                  <a:srgbClr val="666666"/>
                </a:solidFill>
              </a:rPr>
              <a:t>WeWalk - это умная трость для слабовидящих, которая оборудована ультразвуковыми сенсорами, вибрационной обратной связью и функцией голосового управления. Устройство помогает пользователям избегать препятствий, определять расстояние до объектов, получать навигационные подсказки и даже управлять мобильными приложениями через голосовые команды.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Конкуренты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Фото։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Char char="•"/>
            </a:pPr>
            <a:r>
              <a:rPr b="1" i="1" lang="ru-RU">
                <a:solidFill>
                  <a:srgbClr val="666666"/>
                </a:solidFill>
              </a:rPr>
              <a:t>Ссылка на подробное описание: </a:t>
            </a:r>
            <a:r>
              <a:rPr i="1" lang="ru-RU">
                <a:solidFill>
                  <a:srgbClr val="666666"/>
                </a:solidFill>
              </a:rPr>
              <a:t>https://wewalk.io/</a:t>
            </a:r>
            <a:endParaRPr i="1">
              <a:solidFill>
                <a:srgbClr val="666666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641" y="1557522"/>
            <a:ext cx="3618390" cy="363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633" y="2196423"/>
            <a:ext cx="5028914" cy="246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5A08E9"/>
                </a:solidFill>
              </a:rPr>
              <a:t>Инновационность решения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825625"/>
            <a:ext cx="10515600" cy="4965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None/>
            </a:pPr>
            <a:r>
              <a:rPr i="1" lang="ru-RU">
                <a:solidFill>
                  <a:srgbClr val="666666"/>
                </a:solidFill>
              </a:rPr>
              <a:t>Наше решение представляет собой инновационную умную трость для слабовидящих, которая обладает рядом ключевых преимуществ: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Char char="•"/>
            </a:pPr>
            <a:r>
              <a:rPr b="1" i="1" lang="ru-RU">
                <a:solidFill>
                  <a:srgbClr val="666666"/>
                </a:solidFill>
              </a:rPr>
              <a:t>Уникальный дизайн и функциональность: </a:t>
            </a:r>
            <a:r>
              <a:rPr i="1" lang="ru-RU">
                <a:solidFill>
                  <a:srgbClr val="666666"/>
                </a:solidFill>
              </a:rPr>
              <a:t>Наша трость оснащена шариковым колесом, что обеспечивает легкость передвижения на различных поверхностях и улучшает маневренность. Функционал, основанный на ультразвуковых датчиках, позволяет пользователям эффективно сканировать окружающую среду и получать обратную связь через вибрации на браслетах. Это позволяет быстро и точно определять препятствия и принимать соответствующие меры для избежания столкновений или других неприятных ситуаций.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Char char="•"/>
            </a:pPr>
            <a:r>
              <a:rPr b="1" i="1" lang="ru-RU">
                <a:solidFill>
                  <a:srgbClr val="666666"/>
                </a:solidFill>
              </a:rPr>
              <a:t>Работа в автономном режиме: </a:t>
            </a:r>
            <a:r>
              <a:rPr i="1" lang="ru-RU">
                <a:solidFill>
                  <a:srgbClr val="666666"/>
                </a:solidFill>
              </a:rPr>
              <a:t>Наше устройство функционирует без необходимости подключения к смартфону, даже при отсутствии интернета. Это обеспечивает надежную работу в любых условиях и делает трость полностью самостоятельным инструментом для помощи людям с ограниченными возможностями зрения.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ct val="142857"/>
              <a:buChar char="•"/>
            </a:pPr>
            <a:r>
              <a:rPr b="1" i="1" lang="ru-RU">
                <a:solidFill>
                  <a:srgbClr val="666666"/>
                </a:solidFill>
              </a:rPr>
              <a:t>Повышенная доступность и удобство использования: </a:t>
            </a:r>
            <a:r>
              <a:rPr i="1" lang="ru-RU">
                <a:solidFill>
                  <a:srgbClr val="666666"/>
                </a:solidFill>
              </a:rPr>
              <a:t>Благодаря инновационному дизайну и использованию передовых технологий, наша трость становится более доступной для широкого круга пользователей. Удобство использования и эффективность функционала делают наш продукт привлекательным выбором для людей с ограниченными возможностями зрения.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