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77C2B-0FE8-4EC4-8FF9-5DB5AA6EB3CD}" v="95" dt="2025-05-28T17:08:02.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0" d="100"/>
          <a:sy n="80" d="100"/>
        </p:scale>
        <p:origin x="82"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EFC1-7C47-DD71-47DD-011F91231B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35911F-DE18-06C6-2663-7601FA7BD8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EA52D7-7EA9-8EAB-A3B7-B248922941C3}"/>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5" name="Footer Placeholder 4">
            <a:extLst>
              <a:ext uri="{FF2B5EF4-FFF2-40B4-BE49-F238E27FC236}">
                <a16:creationId xmlns:a16="http://schemas.microsoft.com/office/drawing/2014/main" id="{12331C23-9A0C-E73B-0980-17A01FC08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3A5D2-BA7D-7C50-42CC-6FCDC29FB5C8}"/>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2591918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0CB4B-AAE6-0038-71DA-F868D751F6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036D98-64FF-B8A7-FB20-CABA17C7A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C5823-8F02-2FB4-2362-8E3DB8C6D025}"/>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5" name="Footer Placeholder 4">
            <a:extLst>
              <a:ext uri="{FF2B5EF4-FFF2-40B4-BE49-F238E27FC236}">
                <a16:creationId xmlns:a16="http://schemas.microsoft.com/office/drawing/2014/main" id="{24CBEAA9-552A-7EBE-0615-2466CB459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8B653-522E-51AF-44AA-6DFF610F9984}"/>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318916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2C0C77-8436-5D55-50F6-D92A308579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BDA23A-D82B-D235-2A41-CCD402F134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35796-BBAB-B5DF-6921-DA1AA9FED231}"/>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5" name="Footer Placeholder 4">
            <a:extLst>
              <a:ext uri="{FF2B5EF4-FFF2-40B4-BE49-F238E27FC236}">
                <a16:creationId xmlns:a16="http://schemas.microsoft.com/office/drawing/2014/main" id="{C0171BA4-4C90-4FF0-F89E-278F71DA4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EFCAF-38E0-DAE4-B4EF-B822B4FCADAF}"/>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1375256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AE526-33DD-AFBC-360F-852D0339E7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C2F1A7-9E02-CFA6-9D25-4F8319841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E8F67E-BC72-31AC-5372-A872D897DE52}"/>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5" name="Footer Placeholder 4">
            <a:extLst>
              <a:ext uri="{FF2B5EF4-FFF2-40B4-BE49-F238E27FC236}">
                <a16:creationId xmlns:a16="http://schemas.microsoft.com/office/drawing/2014/main" id="{78898172-A9BE-1C7F-A394-CAEB577B03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1F5770-2DA3-56C5-B712-AA6186DC5FE8}"/>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2894968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3EE93-9BA9-D1DF-05BB-898C8C80B0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0EBCC6-45E0-20E1-6C06-8E094B6B36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54CFCD-5F32-F393-AC38-9161098DDD9D}"/>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5" name="Footer Placeholder 4">
            <a:extLst>
              <a:ext uri="{FF2B5EF4-FFF2-40B4-BE49-F238E27FC236}">
                <a16:creationId xmlns:a16="http://schemas.microsoft.com/office/drawing/2014/main" id="{7F249488-A482-22DC-F329-0BD4938C04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AA0B13-EC32-204D-D6B0-871833A323F5}"/>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107206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74D92-7AB6-67A1-B6D2-C2A548F4B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DF7A61-1599-0FF4-4EAB-529B115F0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451953-44F9-0FFE-FDAA-A9803D3DCC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5D255F-B69F-B211-D6F3-BA95FA799F35}"/>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6" name="Footer Placeholder 5">
            <a:extLst>
              <a:ext uri="{FF2B5EF4-FFF2-40B4-BE49-F238E27FC236}">
                <a16:creationId xmlns:a16="http://schemas.microsoft.com/office/drawing/2014/main" id="{456921BF-FE2D-A559-D94B-E825C9FC02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8DDB9B-3B82-0497-1C17-CF15B1A043B4}"/>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3244215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EC3A-1149-C1BE-BA0E-EC323010EA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DDF8A4-535B-F207-AD64-BBE20A128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8AD6D-1670-7CC7-7183-DCC9475B98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88C0A9-F990-F3BC-8C6A-96FFCEF125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F64C52-D13B-A49A-DFE3-343F62280A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5E6DA0-11E5-8C70-E2D4-F587C5FA28B5}"/>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8" name="Footer Placeholder 7">
            <a:extLst>
              <a:ext uri="{FF2B5EF4-FFF2-40B4-BE49-F238E27FC236}">
                <a16:creationId xmlns:a16="http://schemas.microsoft.com/office/drawing/2014/main" id="{440754D0-FC89-9258-3C78-CEFE87C6AA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203004-BBA4-94E0-723D-93B43FC5B73A}"/>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390176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9DBD-8773-AB4C-2B69-6B1356CC09D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9B939C-9394-149A-BC8B-9953CA260A96}"/>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4" name="Footer Placeholder 3">
            <a:extLst>
              <a:ext uri="{FF2B5EF4-FFF2-40B4-BE49-F238E27FC236}">
                <a16:creationId xmlns:a16="http://schemas.microsoft.com/office/drawing/2014/main" id="{4E0C7733-6427-E15D-1365-198FEC87B9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27F7EA-74B3-A70F-2E54-31D32A1F9974}"/>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253450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4A91F-D80E-F2B3-001F-3DA329391073}"/>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3" name="Footer Placeholder 2">
            <a:extLst>
              <a:ext uri="{FF2B5EF4-FFF2-40B4-BE49-F238E27FC236}">
                <a16:creationId xmlns:a16="http://schemas.microsoft.com/office/drawing/2014/main" id="{9D51C344-7895-8CF0-BDFE-41DDDB0483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FDC34B-6864-DA31-5535-6073D7E59EF0}"/>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325015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AA93A-3FD3-8A81-BF03-B40419CD5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B85EDE-AAC2-523B-3A8F-F107F2343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09AC60-1CF1-76DF-31AD-4540F71B0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049A0F-668D-87D6-B744-A801C6CAE5F9}"/>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6" name="Footer Placeholder 5">
            <a:extLst>
              <a:ext uri="{FF2B5EF4-FFF2-40B4-BE49-F238E27FC236}">
                <a16:creationId xmlns:a16="http://schemas.microsoft.com/office/drawing/2014/main" id="{4FB638B9-62B0-36B0-4148-BD92ECFED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94107D-2A8B-5DBB-E980-E9F000F7AD26}"/>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24426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F1B28-0A49-343F-989E-434D0013A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6EC009-DF0F-7245-5520-69E75AEC3B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1B50E-8BFC-D238-DDCF-996473731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EEC79-5A3E-07E2-12DB-E47B64B13E95}"/>
              </a:ext>
            </a:extLst>
          </p:cNvPr>
          <p:cNvSpPr>
            <a:spLocks noGrp="1"/>
          </p:cNvSpPr>
          <p:nvPr>
            <p:ph type="dt" sz="half" idx="10"/>
          </p:nvPr>
        </p:nvSpPr>
        <p:spPr/>
        <p:txBody>
          <a:bodyPr/>
          <a:lstStyle/>
          <a:p>
            <a:fld id="{8BB87839-352B-4175-80B7-CFBF8E510A9A}" type="datetimeFigureOut">
              <a:rPr lang="en-IN" smtClean="0"/>
              <a:t>28-05-2025</a:t>
            </a:fld>
            <a:endParaRPr lang="en-IN"/>
          </a:p>
        </p:txBody>
      </p:sp>
      <p:sp>
        <p:nvSpPr>
          <p:cNvPr id="6" name="Footer Placeholder 5">
            <a:extLst>
              <a:ext uri="{FF2B5EF4-FFF2-40B4-BE49-F238E27FC236}">
                <a16:creationId xmlns:a16="http://schemas.microsoft.com/office/drawing/2014/main" id="{FC00F883-F8AE-75BF-0756-1D230DBECB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E9CF4-618A-C11E-137C-12C8E64308D3}"/>
              </a:ext>
            </a:extLst>
          </p:cNvPr>
          <p:cNvSpPr>
            <a:spLocks noGrp="1"/>
          </p:cNvSpPr>
          <p:nvPr>
            <p:ph type="sldNum" sz="quarter" idx="12"/>
          </p:nvPr>
        </p:nvSpPr>
        <p:spPr/>
        <p:txBody>
          <a:bodyPr/>
          <a:lstStyle/>
          <a:p>
            <a:fld id="{B9AA4C67-1A82-46A4-AA01-AF3204077050}" type="slidenum">
              <a:rPr lang="en-IN" smtClean="0"/>
              <a:t>‹#›</a:t>
            </a:fld>
            <a:endParaRPr lang="en-IN"/>
          </a:p>
        </p:txBody>
      </p:sp>
    </p:spTree>
    <p:extLst>
      <p:ext uri="{BB962C8B-B14F-4D97-AF65-F5344CB8AC3E}">
        <p14:creationId xmlns:p14="http://schemas.microsoft.com/office/powerpoint/2010/main" val="238051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DBB7A-5157-879C-3927-9D823E0E96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8CA91D-49DD-FE67-5AE9-EFD043441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FB556-0B20-EDC9-79E2-106801D84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B87839-352B-4175-80B7-CFBF8E510A9A}" type="datetimeFigureOut">
              <a:rPr lang="en-IN" smtClean="0"/>
              <a:t>28-05-2025</a:t>
            </a:fld>
            <a:endParaRPr lang="en-IN"/>
          </a:p>
        </p:txBody>
      </p:sp>
      <p:sp>
        <p:nvSpPr>
          <p:cNvPr id="5" name="Footer Placeholder 4">
            <a:extLst>
              <a:ext uri="{FF2B5EF4-FFF2-40B4-BE49-F238E27FC236}">
                <a16:creationId xmlns:a16="http://schemas.microsoft.com/office/drawing/2014/main" id="{EB19E480-ED08-D9A0-46F0-692829048D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D02960A-4654-CF79-1092-0A2619F0E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AA4C67-1A82-46A4-AA01-AF3204077050}" type="slidenum">
              <a:rPr lang="en-IN" smtClean="0"/>
              <a:t>‹#›</a:t>
            </a:fld>
            <a:endParaRPr lang="en-IN"/>
          </a:p>
        </p:txBody>
      </p:sp>
    </p:spTree>
    <p:extLst>
      <p:ext uri="{BB962C8B-B14F-4D97-AF65-F5344CB8AC3E}">
        <p14:creationId xmlns:p14="http://schemas.microsoft.com/office/powerpoint/2010/main" val="2331522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emf"/><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AB7A5E-3A77-9523-30A7-0CDCE5B32F56}"/>
              </a:ext>
            </a:extLst>
          </p:cNvPr>
          <p:cNvSpPr txBox="1"/>
          <p:nvPr/>
        </p:nvSpPr>
        <p:spPr>
          <a:xfrm>
            <a:off x="637563" y="1803632"/>
            <a:ext cx="10712741" cy="6510950"/>
          </a:xfrm>
          <a:prstGeom prst="rect">
            <a:avLst/>
          </a:prstGeom>
          <a:noFill/>
        </p:spPr>
        <p:txBody>
          <a:bodyPr wrap="square">
            <a:spAutoFit/>
          </a:bodyPr>
          <a:lstStyle/>
          <a:p>
            <a:pPr marL="295910" marR="861060" indent="-6350" algn="ctr">
              <a:lnSpc>
                <a:spcPct val="129000"/>
              </a:lnSpc>
              <a:spcAft>
                <a:spcPts val="15"/>
              </a:spcAft>
              <a:buNone/>
            </a:pPr>
            <a:r>
              <a:rPr lang="en-IN" sz="2800" u="sng" kern="100" dirty="0">
                <a:solidFill>
                  <a:srgbClr val="0070C0"/>
                </a:solidFill>
                <a:effectLst/>
                <a:uFill>
                  <a:solidFill>
                    <a:srgbClr val="0070C0"/>
                  </a:solidFill>
                </a:uFill>
                <a:latin typeface="Algerian" panose="04020705040A02060702" pitchFamily="82" charset="0"/>
                <a:ea typeface="Algerian" panose="04020705040A02060702" pitchFamily="82" charset="0"/>
                <a:cs typeface="Algerian" panose="04020705040A02060702" pitchFamily="82" charset="0"/>
              </a:rPr>
              <a:t>AMITY UNIVERSITY</a:t>
            </a:r>
            <a:r>
              <a:rPr lang="en-IN" sz="2800" kern="100" dirty="0">
                <a:solidFill>
                  <a:srgbClr val="0070C0"/>
                </a:solidFill>
                <a:effectLst/>
                <a:latin typeface="Algerian" panose="04020705040A02060702" pitchFamily="82" charset="0"/>
                <a:ea typeface="Algerian" panose="04020705040A02060702" pitchFamily="82" charset="0"/>
                <a:cs typeface="Algerian" panose="04020705040A02060702" pitchFamily="82" charset="0"/>
              </a:rPr>
              <a:t>  </a:t>
            </a:r>
            <a:r>
              <a:rPr lang="en-IN" sz="2800" u="sng" kern="100" dirty="0">
                <a:solidFill>
                  <a:srgbClr val="0070C0"/>
                </a:solidFill>
                <a:effectLst/>
                <a:uFill>
                  <a:solidFill>
                    <a:srgbClr val="0070C0"/>
                  </a:solidFill>
                </a:uFill>
                <a:latin typeface="Algerian" panose="04020705040A02060702" pitchFamily="82" charset="0"/>
                <a:ea typeface="Algerian" panose="04020705040A02060702" pitchFamily="82" charset="0"/>
                <a:cs typeface="Algerian" panose="04020705040A02060702" pitchFamily="82" charset="0"/>
              </a:rPr>
              <a:t>BENGALURU</a:t>
            </a:r>
            <a:r>
              <a:rPr lang="en-IN" sz="2800" kern="100" dirty="0">
                <a:solidFill>
                  <a:srgbClr val="0070C0"/>
                </a:solidFill>
                <a:effectLst/>
                <a:latin typeface="Algerian" panose="04020705040A02060702" pitchFamily="82" charset="0"/>
                <a:ea typeface="Algerian" panose="04020705040A02060702" pitchFamily="82" charset="0"/>
                <a:cs typeface="Algerian" panose="04020705040A02060702" pitchFamily="82"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650240" indent="-6350" algn="ctr">
              <a:lnSpc>
                <a:spcPct val="107000"/>
              </a:lnSpc>
              <a:spcAft>
                <a:spcPts val="155"/>
              </a:spcAft>
              <a:buNone/>
            </a:pPr>
            <a:r>
              <a:rPr lang="en-IN" sz="2800" kern="100" dirty="0">
                <a:solidFill>
                  <a:srgbClr val="0070C0"/>
                </a:solidFill>
                <a:effectLst/>
                <a:latin typeface="Algerian" panose="04020705040A02060702" pitchFamily="82" charset="0"/>
                <a:ea typeface="Algerian" panose="04020705040A02060702" pitchFamily="82" charset="0"/>
                <a:cs typeface="Algerian" panose="04020705040A02060702" pitchFamily="82"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749300" indent="-6350" algn="ctr">
              <a:lnSpc>
                <a:spcPct val="107000"/>
              </a:lnSpc>
              <a:spcAft>
                <a:spcPts val="945"/>
              </a:spcAft>
              <a:buNone/>
            </a:pPr>
            <a:r>
              <a:rPr lang="en-IN" sz="2600" b="1" u="sng" kern="100" dirty="0">
                <a:solidFill>
                  <a:srgbClr val="A02B93"/>
                </a:solidFill>
                <a:effectLst/>
                <a:uFill>
                  <a:solidFill>
                    <a:srgbClr val="A02B93"/>
                  </a:solidFill>
                </a:uFill>
                <a:latin typeface="Cambria" panose="02040503050406030204" pitchFamily="18" charset="0"/>
                <a:ea typeface="Cambria" panose="02040503050406030204" pitchFamily="18" charset="0"/>
                <a:cs typeface="Cambria" panose="02040503050406030204" pitchFamily="18" charset="0"/>
              </a:rPr>
              <a:t>SOURCE CODE MANAGEMENT</a:t>
            </a:r>
            <a:r>
              <a:rPr lang="en-IN" sz="2600" b="1" kern="100" dirty="0">
                <a:solidFill>
                  <a:srgbClr val="A02B93"/>
                </a:solidFill>
                <a:effectLst/>
                <a:latin typeface="Cambria" panose="02040503050406030204" pitchFamily="18" charset="0"/>
                <a:ea typeface="Cambria" panose="02040503050406030204" pitchFamily="18"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740410" indent="-6350" algn="ctr">
              <a:lnSpc>
                <a:spcPct val="107000"/>
              </a:lnSpc>
              <a:spcAft>
                <a:spcPts val="920"/>
              </a:spcAft>
              <a:buNone/>
            </a:pPr>
            <a:r>
              <a:rPr lang="en-IN" sz="2600" b="1" u="sng" kern="100" dirty="0">
                <a:solidFill>
                  <a:srgbClr val="275317"/>
                </a:solidFill>
                <a:effectLst/>
                <a:uFill>
                  <a:solidFill>
                    <a:srgbClr val="275317"/>
                  </a:solidFill>
                </a:uFill>
                <a:latin typeface="Cambria" panose="02040503050406030204" pitchFamily="18" charset="0"/>
                <a:ea typeface="Cambria" panose="02040503050406030204" pitchFamily="18" charset="0"/>
                <a:cs typeface="Cambria" panose="02040503050406030204" pitchFamily="18" charset="0"/>
              </a:rPr>
              <a:t>LAB MANUAL</a:t>
            </a:r>
            <a:r>
              <a:rPr lang="en-IN" sz="2600" b="1" kern="100" dirty="0">
                <a:solidFill>
                  <a:srgbClr val="275317"/>
                </a:solidFill>
                <a:effectLst/>
                <a:latin typeface="Cambria" panose="02040503050406030204" pitchFamily="18" charset="0"/>
                <a:ea typeface="Cambria" panose="02040503050406030204" pitchFamily="18"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666750" indent="-6350" algn="ctr">
              <a:lnSpc>
                <a:spcPct val="107000"/>
              </a:lnSpc>
              <a:spcAft>
                <a:spcPts val="775"/>
              </a:spcAft>
              <a:buNone/>
            </a:pPr>
            <a:r>
              <a:rPr lang="en-IN" sz="2600" b="1" kern="100" dirty="0">
                <a:solidFill>
                  <a:srgbClr val="275317"/>
                </a:solidFill>
                <a:effectLst/>
                <a:latin typeface="Cambria" panose="02040503050406030204" pitchFamily="18" charset="0"/>
                <a:ea typeface="Cambria" panose="02040503050406030204" pitchFamily="18"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666750" indent="-6350" algn="ctr">
              <a:lnSpc>
                <a:spcPct val="107000"/>
              </a:lnSpc>
              <a:spcAft>
                <a:spcPts val="415"/>
              </a:spcAft>
              <a:buNone/>
            </a:pPr>
            <a:r>
              <a:rPr lang="en-IN" sz="2600" b="1" kern="100" dirty="0">
                <a:solidFill>
                  <a:srgbClr val="275317"/>
                </a:solidFill>
                <a:effectLst/>
                <a:latin typeface="Cambria" panose="02040503050406030204" pitchFamily="18" charset="0"/>
                <a:ea typeface="Cambria" panose="02040503050406030204" pitchFamily="18"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7000"/>
              </a:lnSpc>
              <a:spcAft>
                <a:spcPts val="765"/>
              </a:spcAft>
              <a:buNone/>
            </a:pPr>
            <a:r>
              <a:rPr lang="en-IN" sz="2200" b="1" i="1" u="sng" kern="100" dirty="0">
                <a:solidFill>
                  <a:srgbClr val="171717"/>
                </a:solidFill>
                <a:effectLst/>
                <a:uFill>
                  <a:solidFill>
                    <a:srgbClr val="171717"/>
                  </a:solidFill>
                </a:uFill>
                <a:latin typeface="Cambria" panose="02040503050406030204" pitchFamily="18" charset="0"/>
                <a:ea typeface="Cambria" panose="02040503050406030204" pitchFamily="18" charset="0"/>
                <a:cs typeface="Cambria" panose="02040503050406030204" pitchFamily="18" charset="0"/>
              </a:rPr>
              <a:t>SUBMITTED BY</a:t>
            </a:r>
            <a:r>
              <a:rPr lang="en-IN" sz="2200" b="1" i="1" kern="100" dirty="0">
                <a:solidFill>
                  <a:srgbClr val="171717"/>
                </a:solidFill>
                <a:effectLst/>
                <a:latin typeface="Cambria" panose="02040503050406030204" pitchFamily="18" charset="0"/>
                <a:ea typeface="Cambria" panose="02040503050406030204" pitchFamily="18" charset="0"/>
                <a:cs typeface="Cambria" panose="02040503050406030204" pitchFamily="18" charset="0"/>
              </a:rPr>
              <a:t>:                          </a:t>
            </a:r>
            <a:r>
              <a:rPr lang="en-IN" sz="2200" b="1" i="1" u="sng" kern="100" dirty="0">
                <a:solidFill>
                  <a:srgbClr val="171717"/>
                </a:solidFill>
                <a:effectLst/>
                <a:uFill>
                  <a:solidFill>
                    <a:srgbClr val="171717"/>
                  </a:solidFill>
                </a:uFill>
                <a:latin typeface="Cambria" panose="02040503050406030204" pitchFamily="18" charset="0"/>
                <a:ea typeface="Cambria" panose="02040503050406030204" pitchFamily="18" charset="0"/>
                <a:cs typeface="Cambria" panose="02040503050406030204" pitchFamily="18" charset="0"/>
              </a:rPr>
              <a:t>SUBMITTED TO</a:t>
            </a:r>
            <a:r>
              <a:rPr lang="en-IN" sz="2200" b="1" i="1" kern="100" dirty="0">
                <a:solidFill>
                  <a:srgbClr val="171717"/>
                </a:solidFill>
                <a:effectLst/>
                <a:latin typeface="Cambria" panose="02040503050406030204" pitchFamily="18" charset="0"/>
                <a:ea typeface="Cambria" panose="02040503050406030204" pitchFamily="18"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7000"/>
              </a:lnSpc>
              <a:spcAft>
                <a:spcPts val="775"/>
              </a:spcAft>
              <a:buNone/>
            </a:pPr>
            <a:r>
              <a:rPr lang="en-IN" sz="2200" b="1" i="1" kern="100" dirty="0">
                <a:solidFill>
                  <a:srgbClr val="171717"/>
                </a:solidFill>
                <a:latin typeface="Cambria" panose="02040503050406030204" pitchFamily="18" charset="0"/>
                <a:ea typeface="Cambria" panose="02040503050406030204" pitchFamily="18" charset="0"/>
                <a:cs typeface="Cambria" panose="02040503050406030204" pitchFamily="18" charset="0"/>
              </a:rPr>
              <a:t>Likitha k v</a:t>
            </a:r>
            <a:r>
              <a:rPr lang="en-IN" sz="2200" b="1" i="1" kern="100" dirty="0">
                <a:solidFill>
                  <a:srgbClr val="171717"/>
                </a:solidFill>
                <a:effectLst/>
                <a:latin typeface="Cambria" panose="02040503050406030204" pitchFamily="18" charset="0"/>
                <a:ea typeface="Cambria" panose="02040503050406030204" pitchFamily="18" charset="0"/>
                <a:cs typeface="Cambria" panose="02040503050406030204" pitchFamily="18" charset="0"/>
              </a:rPr>
              <a:t>                             Dr. MONITH KAPOOR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7000"/>
              </a:lnSpc>
              <a:spcAft>
                <a:spcPts val="775"/>
              </a:spcAft>
              <a:buNone/>
            </a:pPr>
            <a:r>
              <a:rPr lang="en-IN" sz="2200" b="1" i="1" kern="100" dirty="0">
                <a:solidFill>
                  <a:srgbClr val="171717"/>
                </a:solidFill>
                <a:effectLst/>
                <a:latin typeface="Cambria" panose="02040503050406030204" pitchFamily="18" charset="0"/>
                <a:ea typeface="Cambria" panose="02040503050406030204" pitchFamily="18" charset="0"/>
                <a:cs typeface="Cambria" panose="02040503050406030204" pitchFamily="18" charset="0"/>
              </a:rPr>
              <a:t>A86605224074</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7000"/>
              </a:lnSpc>
              <a:spcAft>
                <a:spcPts val="775"/>
              </a:spcAft>
              <a:buNone/>
            </a:pPr>
            <a:r>
              <a:rPr lang="en-IN" sz="2200" b="1" i="1" kern="100" dirty="0">
                <a:solidFill>
                  <a:srgbClr val="171717"/>
                </a:solidFill>
                <a:effectLst/>
                <a:latin typeface="Cambria" panose="02040503050406030204" pitchFamily="18" charset="0"/>
                <a:ea typeface="Cambria" panose="02040503050406030204" pitchFamily="18" charset="0"/>
                <a:cs typeface="Cambria" panose="02040503050406030204" pitchFamily="18" charset="0"/>
              </a:rPr>
              <a:t>B.TECH IN CSE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7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p>
          <a:p>
            <a:pPr marL="6350" indent="-6350">
              <a:lnSpc>
                <a:spcPct val="107000"/>
              </a:lnSpc>
              <a:spcAft>
                <a:spcPts val="1850"/>
              </a:spcAft>
              <a:buNone/>
            </a:pPr>
            <a:r>
              <a:rPr lang="en-IN" sz="1100" kern="100" dirty="0">
                <a:solidFill>
                  <a:srgbClr val="000000"/>
                </a:solidFill>
                <a:effectLst/>
                <a:latin typeface="Arial" panose="020B0604020202020204" pitchFamily="34" charset="0"/>
                <a:ea typeface="Arial" panose="020B0604020202020204" pitchFamily="34"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7000"/>
              </a:lnSpc>
              <a:spcAft>
                <a:spcPts val="15"/>
              </a:spcAft>
              <a:buNone/>
            </a:pPr>
            <a:r>
              <a:rPr lang="en-IN" sz="2200" kern="100" dirty="0">
                <a:solidFill>
                  <a:srgbClr val="000000"/>
                </a:solidFill>
                <a:effectLst/>
                <a:latin typeface="Arial" panose="020B0604020202020204" pitchFamily="34" charset="0"/>
                <a:ea typeface="Arial" panose="020B0604020202020204" pitchFamily="34"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gn="just">
              <a:lnSpc>
                <a:spcPct val="107000"/>
              </a:lnSpc>
              <a:spcAft>
                <a:spcPts val="15"/>
              </a:spcAft>
            </a:pPr>
            <a:r>
              <a:rPr lang="en-IN" sz="2200" kern="100" dirty="0">
                <a:solidFill>
                  <a:srgbClr val="000000"/>
                </a:solidFill>
                <a:effectLst/>
                <a:latin typeface="Arial" panose="020B0604020202020204" pitchFamily="34" charset="0"/>
                <a:ea typeface="Arial" panose="020B0604020202020204" pitchFamily="34"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p:txBody>
      </p:sp>
      <p:pic>
        <p:nvPicPr>
          <p:cNvPr id="6" name="Picture 5">
            <a:extLst>
              <a:ext uri="{FF2B5EF4-FFF2-40B4-BE49-F238E27FC236}">
                <a16:creationId xmlns:a16="http://schemas.microsoft.com/office/drawing/2014/main" id="{6D320229-3BEC-C2EF-A336-8801E78288FE}"/>
              </a:ext>
            </a:extLst>
          </p:cNvPr>
          <p:cNvPicPr/>
          <p:nvPr/>
        </p:nvPicPr>
        <p:blipFill>
          <a:blip r:embed="rId2"/>
          <a:stretch>
            <a:fillRect/>
          </a:stretch>
        </p:blipFill>
        <p:spPr>
          <a:xfrm>
            <a:off x="4481758" y="174072"/>
            <a:ext cx="1835150" cy="1550035"/>
          </a:xfrm>
          <a:prstGeom prst="rect">
            <a:avLst/>
          </a:prstGeom>
        </p:spPr>
      </p:pic>
    </p:spTree>
    <p:extLst>
      <p:ext uri="{BB962C8B-B14F-4D97-AF65-F5344CB8AC3E}">
        <p14:creationId xmlns:p14="http://schemas.microsoft.com/office/powerpoint/2010/main" val="93052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05E16D-A8D9-6963-F529-E3E532779C9E}"/>
              </a:ext>
            </a:extLst>
          </p:cNvPr>
          <p:cNvSpPr txBox="1"/>
          <p:nvPr/>
        </p:nvSpPr>
        <p:spPr>
          <a:xfrm>
            <a:off x="159391" y="125835"/>
            <a:ext cx="6803471" cy="2677913"/>
          </a:xfrm>
          <a:prstGeom prst="rect">
            <a:avLst/>
          </a:prstGeom>
          <a:noFill/>
        </p:spPr>
        <p:txBody>
          <a:bodyPr wrap="square">
            <a:spAutoFit/>
          </a:bodyPr>
          <a:lstStyle/>
          <a:p>
            <a:pPr marL="6350" indent="-6350">
              <a:lnSpc>
                <a:spcPct val="107000"/>
              </a:lnSpc>
              <a:spcAft>
                <a:spcPts val="1135"/>
              </a:spcAft>
              <a:buNone/>
            </a:pPr>
            <a:r>
              <a:rPr lang="en-IN" sz="2000" u="sng" kern="100" dirty="0">
                <a:solidFill>
                  <a:srgbClr val="0D0D0D"/>
                </a:solidFill>
                <a:effectLst/>
                <a:uFill>
                  <a:solidFill>
                    <a:srgbClr val="0D0D0D"/>
                  </a:solidFill>
                </a:uFill>
                <a:latin typeface="Cambria" panose="02040503050406030204" pitchFamily="18" charset="0"/>
                <a:ea typeface="Cambria" panose="02040503050406030204" pitchFamily="18" charset="0"/>
                <a:cs typeface="Cambria" panose="02040503050406030204" pitchFamily="18" charset="0"/>
              </a:rPr>
              <a:t>Experiment-04:</a:t>
            </a:r>
            <a:r>
              <a:rPr lang="en-IN" sz="20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r>
              <a:rPr lang="en-IN" sz="2000" kern="100" dirty="0" err="1">
                <a:solidFill>
                  <a:srgbClr val="0D0D0D"/>
                </a:solidFill>
                <a:effectLst/>
                <a:latin typeface="Cambria" panose="02040503050406030204" pitchFamily="18" charset="0"/>
                <a:ea typeface="Cambria" panose="02040503050406030204" pitchFamily="18" charset="0"/>
                <a:cs typeface="Cambria" panose="02040503050406030204" pitchFamily="18" charset="0"/>
              </a:rPr>
              <a:t>jfngkjdfgjdfjgdfgdb</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2479675" indent="-1732280">
              <a:lnSpc>
                <a:spcPct val="106000"/>
              </a:lnSpc>
              <a:spcAft>
                <a:spcPts val="25"/>
              </a:spcAft>
              <a:buNone/>
            </a:pPr>
            <a:r>
              <a:rPr lang="en-IN" sz="2000" kern="100" dirty="0">
                <a:solidFill>
                  <a:srgbClr val="47D459"/>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2000" kern="100" dirty="0">
                <a:solidFill>
                  <a:srgbClr val="47D459"/>
                </a:solidFill>
                <a:effectLst/>
                <a:latin typeface="Arial" panose="020B0604020202020204" pitchFamily="34" charset="0"/>
                <a:ea typeface="Arial" panose="020B0604020202020204" pitchFamily="34" charset="0"/>
                <a:cs typeface="Cambria" panose="02040503050406030204" pitchFamily="18" charset="0"/>
              </a:rPr>
              <a:t> </a:t>
            </a:r>
            <a:r>
              <a:rPr lang="en-IN" sz="2000" b="1"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File Creation With Commit And Push Command.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948055" marR="730250" indent="-228600">
              <a:lnSpc>
                <a:spcPct val="109000"/>
              </a:lnSpc>
              <a:spcAft>
                <a:spcPts val="785"/>
              </a:spcAft>
              <a:buNone/>
            </a:pPr>
            <a:r>
              <a:rPr lang="en-IN" sz="1800" kern="100" dirty="0">
                <a:solidFill>
                  <a:srgbClr val="0D0D0D"/>
                </a:solidFill>
                <a:effectLst/>
                <a:latin typeface="Wingdings" panose="05000000000000000000" pitchFamily="2" charset="2"/>
                <a:ea typeface="Wingdings" panose="05000000000000000000" pitchFamily="2" charset="2"/>
                <a:cs typeface="Wingdings" panose="05000000000000000000" pitchFamily="2" charset="2"/>
              </a:rPr>
              <a:t>Ø</a:t>
            </a:r>
            <a:r>
              <a:rPr lang="en-IN" sz="1800" kern="100" dirty="0">
                <a:solidFill>
                  <a:srgbClr val="0D0D0D"/>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To Create a </a:t>
            </a:r>
            <a:r>
              <a:rPr lang="en-IN" sz="1800" kern="100" dirty="0" err="1">
                <a:solidFill>
                  <a:srgbClr val="0D0D0D"/>
                </a:solidFill>
                <a:effectLst/>
                <a:latin typeface="Cambria" panose="02040503050406030204" pitchFamily="18" charset="0"/>
                <a:ea typeface="Cambria" panose="02040503050406030204" pitchFamily="18" charset="0"/>
                <a:cs typeface="Cambria" panose="02040503050406030204" pitchFamily="18" charset="0"/>
              </a:rPr>
              <a:t>file,commit</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it and push it to a remote repository using Git Bash </a:t>
            </a:r>
          </a:p>
          <a:p>
            <a:pPr marL="6350" indent="-6350">
              <a:lnSpc>
                <a:spcPct val="107000"/>
              </a:lnSpc>
              <a:spcAft>
                <a:spcPts val="775"/>
              </a:spcAft>
              <a:buNone/>
            </a:pPr>
            <a:r>
              <a:rPr lang="en-IN" sz="1800"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1.Create a File.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730250" indent="-6350">
              <a:lnSpc>
                <a:spcPct val="109000"/>
              </a:lnSpc>
              <a:spcAft>
                <a:spcPts val="760"/>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Open Git Bash and create a folder : </a:t>
            </a:r>
          </a:p>
          <a:p>
            <a:pPr marL="6350" marR="730250" indent="-6350">
              <a:lnSpc>
                <a:spcPct val="109000"/>
              </a:lnSpc>
              <a:spcAft>
                <a:spcPts val="44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Using cd and </a:t>
            </a:r>
            <a:r>
              <a:rPr lang="en-IN" sz="1800" kern="100" dirty="0" err="1">
                <a:solidFill>
                  <a:srgbClr val="0D0D0D"/>
                </a:solidFill>
                <a:effectLst/>
                <a:latin typeface="Cambria" panose="02040503050406030204" pitchFamily="18" charset="0"/>
                <a:ea typeface="Cambria" panose="02040503050406030204" pitchFamily="18" charset="0"/>
                <a:cs typeface="Cambria" panose="02040503050406030204" pitchFamily="18" charset="0"/>
              </a:rPr>
              <a:t>mkdir</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create a folder:</a:t>
            </a:r>
          </a:p>
        </p:txBody>
      </p:sp>
      <p:pic>
        <p:nvPicPr>
          <p:cNvPr id="7" name="Picture 6" descr="A screenshot of a computer program&#10;&#10;AI-generated content may be incorrect.">
            <a:extLst>
              <a:ext uri="{FF2B5EF4-FFF2-40B4-BE49-F238E27FC236}">
                <a16:creationId xmlns:a16="http://schemas.microsoft.com/office/drawing/2014/main" id="{944D2600-10D7-D3D4-98F1-428A48F10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49" y="2907900"/>
            <a:ext cx="4067743" cy="1562318"/>
          </a:xfrm>
          <a:prstGeom prst="rect">
            <a:avLst/>
          </a:prstGeom>
        </p:spPr>
      </p:pic>
      <p:sp>
        <p:nvSpPr>
          <p:cNvPr id="15" name="TextBox 14">
            <a:extLst>
              <a:ext uri="{FF2B5EF4-FFF2-40B4-BE49-F238E27FC236}">
                <a16:creationId xmlns:a16="http://schemas.microsoft.com/office/drawing/2014/main" id="{FE5812E1-64D5-607E-A188-DD2AFD85AE45}"/>
              </a:ext>
            </a:extLst>
          </p:cNvPr>
          <p:cNvSpPr txBox="1"/>
          <p:nvPr/>
        </p:nvSpPr>
        <p:spPr>
          <a:xfrm flipH="1">
            <a:off x="312248" y="4710632"/>
            <a:ext cx="6491223" cy="371320"/>
          </a:xfrm>
          <a:prstGeom prst="rect">
            <a:avLst/>
          </a:prstGeom>
          <a:noFill/>
        </p:spPr>
        <p:txBody>
          <a:bodyPr wrap="square">
            <a:spAutoFit/>
          </a:bodyPr>
          <a:lstStyle/>
          <a:p>
            <a:pPr marL="6350" marR="730250" indent="-6350">
              <a:lnSpc>
                <a:spcPct val="109000"/>
              </a:lnSpc>
              <a:spcAft>
                <a:spcPts val="450"/>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Then git </a:t>
            </a:r>
            <a:r>
              <a:rPr lang="en-IN" sz="1800" kern="100" dirty="0" err="1">
                <a:solidFill>
                  <a:srgbClr val="0D0D0D"/>
                </a:solidFill>
                <a:effectLst/>
                <a:latin typeface="Cambria" panose="02040503050406030204" pitchFamily="18" charset="0"/>
                <a:ea typeface="Cambria" panose="02040503050406030204" pitchFamily="18" charset="0"/>
                <a:cs typeface="Cambria" panose="02040503050406030204" pitchFamily="18" charset="0"/>
              </a:rPr>
              <a:t>init</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command to create a new Git repository </a:t>
            </a:r>
          </a:p>
        </p:txBody>
      </p:sp>
      <p:pic>
        <p:nvPicPr>
          <p:cNvPr id="17" name="Picture 16" descr="A black background with white text&#10;&#10;AI-generated content may be incorrect.">
            <a:extLst>
              <a:ext uri="{FF2B5EF4-FFF2-40B4-BE49-F238E27FC236}">
                <a16:creationId xmlns:a16="http://schemas.microsoft.com/office/drawing/2014/main" id="{4402F0AE-C0E7-569C-FB2A-0AB25EC09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617" y="5217952"/>
            <a:ext cx="6736359" cy="746619"/>
          </a:xfrm>
          <a:prstGeom prst="rect">
            <a:avLst/>
          </a:prstGeom>
        </p:spPr>
      </p:pic>
      <p:sp>
        <p:nvSpPr>
          <p:cNvPr id="19" name="TextBox 18">
            <a:extLst>
              <a:ext uri="{FF2B5EF4-FFF2-40B4-BE49-F238E27FC236}">
                <a16:creationId xmlns:a16="http://schemas.microsoft.com/office/drawing/2014/main" id="{43475D65-4B91-13B1-AAA9-30BE4BEC7665}"/>
              </a:ext>
            </a:extLst>
          </p:cNvPr>
          <p:cNvSpPr txBox="1"/>
          <p:nvPr/>
        </p:nvSpPr>
        <p:spPr>
          <a:xfrm>
            <a:off x="159391" y="5964571"/>
            <a:ext cx="9974510" cy="658706"/>
          </a:xfrm>
          <a:prstGeom prst="rect">
            <a:avLst/>
          </a:prstGeom>
          <a:noFill/>
        </p:spPr>
        <p:txBody>
          <a:bodyPr wrap="square">
            <a:spAutoFit/>
          </a:bodyPr>
          <a:lstStyle/>
          <a:p>
            <a:pPr marL="6350" marR="728345" indent="-6350" algn="just">
              <a:lnSpc>
                <a:spcPct val="106000"/>
              </a:lnSpc>
              <a:spcAft>
                <a:spcPts val="500"/>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Create a new file using vi command in Linux is used to open and edit files using the </a:t>
            </a:r>
            <a:r>
              <a:rPr lang="en-IN" sz="1800" kern="100" dirty="0">
                <a:solidFill>
                  <a:srgbClr val="ADADAD"/>
                </a:solidFill>
                <a:effectLst/>
                <a:latin typeface="Cambria" panose="02040503050406030204" pitchFamily="18" charset="0"/>
                <a:ea typeface="Cambria" panose="02040503050406030204" pitchFamily="18" charset="0"/>
                <a:cs typeface="Cambria" panose="02040503050406030204" pitchFamily="18" charset="0"/>
              </a:rPr>
              <a:t>vi editor</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 powerful text editor available on most  Unix-based systems: </a:t>
            </a:r>
          </a:p>
        </p:txBody>
      </p:sp>
    </p:spTree>
    <p:extLst>
      <p:ext uri="{BB962C8B-B14F-4D97-AF65-F5344CB8AC3E}">
        <p14:creationId xmlns:p14="http://schemas.microsoft.com/office/powerpoint/2010/main" val="230279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yellow text&#10;&#10;AI-generated content may be incorrect.">
            <a:extLst>
              <a:ext uri="{FF2B5EF4-FFF2-40B4-BE49-F238E27FC236}">
                <a16:creationId xmlns:a16="http://schemas.microsoft.com/office/drawing/2014/main" id="{D2560524-73E3-15E4-6769-EBCFBC562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41" y="83890"/>
            <a:ext cx="4323435" cy="724469"/>
          </a:xfrm>
          <a:prstGeom prst="rect">
            <a:avLst/>
          </a:prstGeom>
        </p:spPr>
      </p:pic>
      <p:sp>
        <p:nvSpPr>
          <p:cNvPr id="11" name="TextBox 10">
            <a:extLst>
              <a:ext uri="{FF2B5EF4-FFF2-40B4-BE49-F238E27FC236}">
                <a16:creationId xmlns:a16="http://schemas.microsoft.com/office/drawing/2014/main" id="{43880661-9A85-00F4-D2FE-5E18CEBDBAA2}"/>
              </a:ext>
            </a:extLst>
          </p:cNvPr>
          <p:cNvSpPr txBox="1"/>
          <p:nvPr/>
        </p:nvSpPr>
        <p:spPr>
          <a:xfrm>
            <a:off x="114341" y="808359"/>
            <a:ext cx="9027562" cy="371320"/>
          </a:xfrm>
          <a:prstGeom prst="rect">
            <a:avLst/>
          </a:prstGeom>
          <a:noFill/>
        </p:spPr>
        <p:txBody>
          <a:bodyPr wrap="square">
            <a:spAutoFit/>
          </a:bodyPr>
          <a:lstStyle/>
          <a:p>
            <a:pPr marL="6350" marR="730250" indent="-6350">
              <a:lnSpc>
                <a:spcPct val="109000"/>
              </a:lnSpc>
              <a:spcAft>
                <a:spcPts val="780"/>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Now open the file and write: </a:t>
            </a:r>
          </a:p>
        </p:txBody>
      </p:sp>
      <p:grpSp>
        <p:nvGrpSpPr>
          <p:cNvPr id="21" name="Group 20">
            <a:extLst>
              <a:ext uri="{FF2B5EF4-FFF2-40B4-BE49-F238E27FC236}">
                <a16:creationId xmlns:a16="http://schemas.microsoft.com/office/drawing/2014/main" id="{981D0BB7-9981-4F7E-7BD3-6957DF165A52}"/>
              </a:ext>
            </a:extLst>
          </p:cNvPr>
          <p:cNvGrpSpPr/>
          <p:nvPr/>
        </p:nvGrpSpPr>
        <p:grpSpPr>
          <a:xfrm flipV="1">
            <a:off x="2403094" y="1479744"/>
            <a:ext cx="71709" cy="114737"/>
            <a:chOff x="0" y="0"/>
            <a:chExt cx="70104" cy="268224"/>
          </a:xfrm>
        </p:grpSpPr>
        <p:sp>
          <p:nvSpPr>
            <p:cNvPr id="22" name="Shape 16106">
              <a:extLst>
                <a:ext uri="{FF2B5EF4-FFF2-40B4-BE49-F238E27FC236}">
                  <a16:creationId xmlns:a16="http://schemas.microsoft.com/office/drawing/2014/main" id="{D7701270-0E80-CDD0-58AF-8A04E3DB7BB6}"/>
                </a:ext>
              </a:extLst>
            </p:cNvPr>
            <p:cNvSpPr/>
            <p:nvPr/>
          </p:nvSpPr>
          <p:spPr>
            <a:xfrm>
              <a:off x="0" y="0"/>
              <a:ext cx="70104" cy="268224"/>
            </a:xfrm>
            <a:custGeom>
              <a:avLst/>
              <a:gdLst/>
              <a:ahLst/>
              <a:cxnLst/>
              <a:rect l="0" t="0" r="0" b="0"/>
              <a:pathLst>
                <a:path w="70104" h="268224">
                  <a:moveTo>
                    <a:pt x="0" y="0"/>
                  </a:moveTo>
                  <a:lnTo>
                    <a:pt x="70104" y="0"/>
                  </a:lnTo>
                  <a:lnTo>
                    <a:pt x="70104" y="268224"/>
                  </a:lnTo>
                  <a:lnTo>
                    <a:pt x="0" y="268224"/>
                  </a:lnTo>
                  <a:lnTo>
                    <a:pt x="0" y="0"/>
                  </a:lnTo>
                </a:path>
              </a:pathLst>
            </a:custGeom>
            <a:ln w="0" cap="flat">
              <a:miter lim="127000"/>
            </a:ln>
          </p:spPr>
          <p:style>
            <a:lnRef idx="0">
              <a:srgbClr val="000000">
                <a:alpha val="0"/>
              </a:srgbClr>
            </a:lnRef>
            <a:fillRef idx="1">
              <a:srgbClr val="D3D3D3"/>
            </a:fillRef>
            <a:effectRef idx="0">
              <a:scrgbClr r="0" g="0" b="0"/>
            </a:effectRef>
            <a:fontRef idx="none"/>
          </p:style>
          <p:txBody>
            <a:bodyPr/>
            <a:lstStyle/>
            <a:p>
              <a:endParaRPr lang="en-IN"/>
            </a:p>
          </p:txBody>
        </p:sp>
      </p:grpSp>
      <p:pic>
        <p:nvPicPr>
          <p:cNvPr id="2" name="Picture 1">
            <a:extLst>
              <a:ext uri="{FF2B5EF4-FFF2-40B4-BE49-F238E27FC236}">
                <a16:creationId xmlns:a16="http://schemas.microsoft.com/office/drawing/2014/main" id="{94911F4D-2530-DBC8-6DCA-4643DE7FB14D}"/>
              </a:ext>
            </a:extLst>
          </p:cNvPr>
          <p:cNvPicPr>
            <a:picLocks noChangeAspect="1"/>
          </p:cNvPicPr>
          <p:nvPr/>
        </p:nvPicPr>
        <p:blipFill>
          <a:blip r:embed="rId3"/>
          <a:stretch>
            <a:fillRect/>
          </a:stretch>
        </p:blipFill>
        <p:spPr>
          <a:xfrm>
            <a:off x="606669" y="1045938"/>
            <a:ext cx="6477000" cy="1729740"/>
          </a:xfrm>
          <a:prstGeom prst="rect">
            <a:avLst/>
          </a:prstGeom>
        </p:spPr>
      </p:pic>
      <p:pic>
        <p:nvPicPr>
          <p:cNvPr id="7" name="Picture 6" descr="A black screen with blue lines&#10;&#10;AI-generated content may be incorrect.">
            <a:extLst>
              <a:ext uri="{FF2B5EF4-FFF2-40B4-BE49-F238E27FC236}">
                <a16:creationId xmlns:a16="http://schemas.microsoft.com/office/drawing/2014/main" id="{92AAD2DD-BCD7-BBFC-283F-75C42424A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809" y="2782461"/>
            <a:ext cx="7259474" cy="3381918"/>
          </a:xfrm>
          <a:prstGeom prst="rect">
            <a:avLst/>
          </a:prstGeom>
        </p:spPr>
      </p:pic>
    </p:spTree>
    <p:extLst>
      <p:ext uri="{BB962C8B-B14F-4D97-AF65-F5344CB8AC3E}">
        <p14:creationId xmlns:p14="http://schemas.microsoft.com/office/powerpoint/2010/main" val="1151086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6D3669-5DC7-6221-D923-9F8C4F181264}"/>
              </a:ext>
            </a:extLst>
          </p:cNvPr>
          <p:cNvPicPr>
            <a:picLocks noChangeAspect="1"/>
          </p:cNvPicPr>
          <p:nvPr/>
        </p:nvPicPr>
        <p:blipFill>
          <a:blip r:embed="rId2"/>
          <a:stretch>
            <a:fillRect/>
          </a:stretch>
        </p:blipFill>
        <p:spPr>
          <a:xfrm>
            <a:off x="0" y="123385"/>
            <a:ext cx="6477000" cy="632460"/>
          </a:xfrm>
          <a:prstGeom prst="rect">
            <a:avLst/>
          </a:prstGeom>
        </p:spPr>
      </p:pic>
      <p:pic>
        <p:nvPicPr>
          <p:cNvPr id="7" name="Picture 6">
            <a:extLst>
              <a:ext uri="{FF2B5EF4-FFF2-40B4-BE49-F238E27FC236}">
                <a16:creationId xmlns:a16="http://schemas.microsoft.com/office/drawing/2014/main" id="{91890CF8-AF5A-AFD8-AABC-8A00BC5464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250" y="870750"/>
            <a:ext cx="3980982" cy="790685"/>
          </a:xfrm>
          <a:prstGeom prst="rect">
            <a:avLst/>
          </a:prstGeom>
        </p:spPr>
      </p:pic>
      <p:sp>
        <p:nvSpPr>
          <p:cNvPr id="4" name="TextBox 3">
            <a:extLst>
              <a:ext uri="{FF2B5EF4-FFF2-40B4-BE49-F238E27FC236}">
                <a16:creationId xmlns:a16="http://schemas.microsoft.com/office/drawing/2014/main" id="{F8955492-7F30-FE84-BF34-67A42C0D37C6}"/>
              </a:ext>
            </a:extLst>
          </p:cNvPr>
          <p:cNvSpPr txBox="1"/>
          <p:nvPr/>
        </p:nvSpPr>
        <p:spPr>
          <a:xfrm>
            <a:off x="189768" y="1776340"/>
            <a:ext cx="6097464" cy="369332"/>
          </a:xfrm>
          <a:prstGeom prst="rect">
            <a:avLst/>
          </a:prstGeom>
          <a:noFill/>
        </p:spPr>
        <p:txBody>
          <a:bodyPr wrap="square">
            <a:spAutoFit/>
          </a:bodyPr>
          <a:lstStyle/>
          <a:p>
            <a:r>
              <a:rPr lang="en-IN" sz="18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To add all files in the directory</a:t>
            </a:r>
            <a:endParaRPr lang="en-IN" dirty="0"/>
          </a:p>
        </p:txBody>
      </p:sp>
      <p:pic>
        <p:nvPicPr>
          <p:cNvPr id="10" name="Picture 9" descr="A black background with yellow and blue text&#10;&#10;AI-generated content may be incorrect.">
            <a:extLst>
              <a:ext uri="{FF2B5EF4-FFF2-40B4-BE49-F238E27FC236}">
                <a16:creationId xmlns:a16="http://schemas.microsoft.com/office/drawing/2014/main" id="{B150ED09-D9FA-D76B-DC58-0DD047215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50" y="2260577"/>
            <a:ext cx="4991797" cy="628738"/>
          </a:xfrm>
          <a:prstGeom prst="rect">
            <a:avLst/>
          </a:prstGeom>
        </p:spPr>
      </p:pic>
      <p:sp>
        <p:nvSpPr>
          <p:cNvPr id="12" name="TextBox 11">
            <a:extLst>
              <a:ext uri="{FF2B5EF4-FFF2-40B4-BE49-F238E27FC236}">
                <a16:creationId xmlns:a16="http://schemas.microsoft.com/office/drawing/2014/main" id="{B29F5714-6D2F-725F-6F14-B2AE7553E2F2}"/>
              </a:ext>
            </a:extLst>
          </p:cNvPr>
          <p:cNvSpPr txBox="1"/>
          <p:nvPr/>
        </p:nvSpPr>
        <p:spPr>
          <a:xfrm>
            <a:off x="189768" y="2980897"/>
            <a:ext cx="8956429" cy="482633"/>
          </a:xfrm>
          <a:prstGeom prst="rect">
            <a:avLst/>
          </a:prstGeom>
          <a:noFill/>
        </p:spPr>
        <p:txBody>
          <a:bodyPr wrap="square">
            <a:spAutoFit/>
          </a:bodyPr>
          <a:lstStyle/>
          <a:p>
            <a:pPr marL="228600" marR="2452370" indent="-228600">
              <a:lnSpc>
                <a:spcPct val="155000"/>
              </a:lnSpc>
              <a:spcAft>
                <a:spcPts val="15"/>
              </a:spcAft>
            </a:pPr>
            <a:r>
              <a:rPr lang="en-IN" sz="1800"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3.Commit the File: </a:t>
            </a:r>
            <a:r>
              <a:rPr lang="en-IN" sz="1800" kern="100" dirty="0">
                <a:solidFill>
                  <a:srgbClr val="0D0D0D"/>
                </a:solidFill>
                <a:effectLst/>
                <a:latin typeface="Courier New" panose="02070309020205020404" pitchFamily="49" charset="0"/>
                <a:ea typeface="Courier New" panose="02070309020205020404" pitchFamily="49" charset="0"/>
                <a:cs typeface="Cambria" panose="02040503050406030204" pitchFamily="18" charset="0"/>
              </a:rPr>
              <a:t>o</a:t>
            </a:r>
            <a:r>
              <a:rPr lang="en-IN" sz="1800" kern="100" dirty="0">
                <a:solidFill>
                  <a:srgbClr val="0D0D0D"/>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Commit the changes with a message. </a:t>
            </a:r>
          </a:p>
        </p:txBody>
      </p:sp>
      <p:pic>
        <p:nvPicPr>
          <p:cNvPr id="14" name="Picture 13" descr="A screen shot of a computer code&#10;&#10;AI-generated content may be incorrect.">
            <a:extLst>
              <a:ext uri="{FF2B5EF4-FFF2-40B4-BE49-F238E27FC236}">
                <a16:creationId xmlns:a16="http://schemas.microsoft.com/office/drawing/2014/main" id="{58E2780A-6142-A6DF-DE9E-2332253C4B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805" y="3555112"/>
            <a:ext cx="3953427" cy="990738"/>
          </a:xfrm>
          <a:prstGeom prst="rect">
            <a:avLst/>
          </a:prstGeom>
        </p:spPr>
      </p:pic>
      <p:sp>
        <p:nvSpPr>
          <p:cNvPr id="16" name="TextBox 15">
            <a:extLst>
              <a:ext uri="{FF2B5EF4-FFF2-40B4-BE49-F238E27FC236}">
                <a16:creationId xmlns:a16="http://schemas.microsoft.com/office/drawing/2014/main" id="{811EF84E-91BB-6A98-16C1-54841BC4530E}"/>
              </a:ext>
            </a:extLst>
          </p:cNvPr>
          <p:cNvSpPr txBox="1"/>
          <p:nvPr/>
        </p:nvSpPr>
        <p:spPr>
          <a:xfrm>
            <a:off x="81067" y="4545850"/>
            <a:ext cx="8509018" cy="763671"/>
          </a:xfrm>
          <a:prstGeom prst="rect">
            <a:avLst/>
          </a:prstGeom>
          <a:noFill/>
        </p:spPr>
        <p:txBody>
          <a:bodyPr wrap="square">
            <a:spAutoFit/>
          </a:bodyPr>
          <a:lstStyle/>
          <a:p>
            <a:pPr marL="6350" indent="-6350">
              <a:lnSpc>
                <a:spcPct val="107000"/>
              </a:lnSpc>
              <a:spcAft>
                <a:spcPts val="705"/>
              </a:spcAft>
              <a:buNone/>
            </a:pPr>
            <a:r>
              <a:rPr lang="en-IN" sz="1800"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4.Add and push to remote repository: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717550" indent="-6350">
              <a:lnSpc>
                <a:spcPct val="112000"/>
              </a:lnSpc>
              <a:spcAft>
                <a:spcPts val="760"/>
              </a:spcAft>
            </a:pPr>
            <a:r>
              <a:rPr lang="en-IN" sz="1800"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          </a:t>
            </a:r>
            <a:r>
              <a:rPr lang="en-IN" sz="14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Push  the changes to Git Hub (assuming origin is the remote and main is the branch.)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p:txBody>
      </p:sp>
      <p:pic>
        <p:nvPicPr>
          <p:cNvPr id="18" name="Picture 17" descr="A black background with white text&#10;&#10;AI-generated content may be incorrect.">
            <a:extLst>
              <a:ext uri="{FF2B5EF4-FFF2-40B4-BE49-F238E27FC236}">
                <a16:creationId xmlns:a16="http://schemas.microsoft.com/office/drawing/2014/main" id="{9316652C-90E4-FCB8-998B-9EA3C29833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250" y="5345634"/>
            <a:ext cx="6792273" cy="685896"/>
          </a:xfrm>
          <a:prstGeom prst="rect">
            <a:avLst/>
          </a:prstGeom>
        </p:spPr>
      </p:pic>
      <p:pic>
        <p:nvPicPr>
          <p:cNvPr id="20" name="Picture 19" descr="A black screen with yellow and purple text&#10;&#10;AI-generated content may be incorrect.">
            <a:extLst>
              <a:ext uri="{FF2B5EF4-FFF2-40B4-BE49-F238E27FC236}">
                <a16:creationId xmlns:a16="http://schemas.microsoft.com/office/drawing/2014/main" id="{1383B106-A4B5-7C4B-CD71-5D978A650D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250" y="6004943"/>
            <a:ext cx="4851419" cy="590632"/>
          </a:xfrm>
          <a:prstGeom prst="rect">
            <a:avLst/>
          </a:prstGeom>
        </p:spPr>
      </p:pic>
    </p:spTree>
    <p:extLst>
      <p:ext uri="{BB962C8B-B14F-4D97-AF65-F5344CB8AC3E}">
        <p14:creationId xmlns:p14="http://schemas.microsoft.com/office/powerpoint/2010/main" val="1221964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program&#10;&#10;AI-generated content may be incorrect.">
            <a:extLst>
              <a:ext uri="{FF2B5EF4-FFF2-40B4-BE49-F238E27FC236}">
                <a16:creationId xmlns:a16="http://schemas.microsoft.com/office/drawing/2014/main" id="{0F975E75-5D24-C849-0F7A-82B537F1E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5" y="204746"/>
            <a:ext cx="5525271" cy="1991003"/>
          </a:xfrm>
          <a:prstGeom prst="rect">
            <a:avLst/>
          </a:prstGeom>
        </p:spPr>
      </p:pic>
      <p:pic>
        <p:nvPicPr>
          <p:cNvPr id="7" name="Picture 6">
            <a:extLst>
              <a:ext uri="{FF2B5EF4-FFF2-40B4-BE49-F238E27FC236}">
                <a16:creationId xmlns:a16="http://schemas.microsoft.com/office/drawing/2014/main" id="{4CEF87AF-F0B1-EE98-938B-7DC02891C6C4}"/>
              </a:ext>
            </a:extLst>
          </p:cNvPr>
          <p:cNvPicPr>
            <a:picLocks noChangeAspect="1"/>
          </p:cNvPicPr>
          <p:nvPr/>
        </p:nvPicPr>
        <p:blipFill>
          <a:blip r:embed="rId3"/>
          <a:stretch>
            <a:fillRect/>
          </a:stretch>
        </p:blipFill>
        <p:spPr>
          <a:xfrm>
            <a:off x="246185" y="2312377"/>
            <a:ext cx="8262795" cy="1899137"/>
          </a:xfrm>
          <a:prstGeom prst="rect">
            <a:avLst/>
          </a:prstGeom>
        </p:spPr>
      </p:pic>
      <p:pic>
        <p:nvPicPr>
          <p:cNvPr id="9" name="Picture 8" descr="A black screen with yellow text&#10;&#10;AI-generated content may be incorrect.">
            <a:extLst>
              <a:ext uri="{FF2B5EF4-FFF2-40B4-BE49-F238E27FC236}">
                <a16:creationId xmlns:a16="http://schemas.microsoft.com/office/drawing/2014/main" id="{22F2CF63-295E-B7F9-B3D1-9BB864ED67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198" y="4391343"/>
            <a:ext cx="4153480" cy="695422"/>
          </a:xfrm>
          <a:prstGeom prst="rect">
            <a:avLst/>
          </a:prstGeom>
        </p:spPr>
      </p:pic>
      <p:sp>
        <p:nvSpPr>
          <p:cNvPr id="11" name="TextBox 10">
            <a:extLst>
              <a:ext uri="{FF2B5EF4-FFF2-40B4-BE49-F238E27FC236}">
                <a16:creationId xmlns:a16="http://schemas.microsoft.com/office/drawing/2014/main" id="{CBE15BD3-DA67-DC56-820A-85CB7C586EA3}"/>
              </a:ext>
            </a:extLst>
          </p:cNvPr>
          <p:cNvSpPr txBox="1"/>
          <p:nvPr/>
        </p:nvSpPr>
        <p:spPr>
          <a:xfrm>
            <a:off x="125735" y="5130727"/>
            <a:ext cx="6139229" cy="371320"/>
          </a:xfrm>
          <a:prstGeom prst="rect">
            <a:avLst/>
          </a:prstGeom>
          <a:noFill/>
        </p:spPr>
        <p:txBody>
          <a:bodyPr wrap="square">
            <a:spAutoFit/>
          </a:bodyPr>
          <a:lstStyle/>
          <a:p>
            <a:pPr marL="225425" marR="730250" indent="-6350">
              <a:lnSpc>
                <a:spcPct val="109000"/>
              </a:lnSpc>
              <a:spcAft>
                <a:spcPts val="45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To create new branch ; </a:t>
            </a:r>
          </a:p>
        </p:txBody>
      </p:sp>
      <p:pic>
        <p:nvPicPr>
          <p:cNvPr id="13" name="Picture 12" descr="A black background with text&#10;&#10;AI-generated content may be incorrect.">
            <a:extLst>
              <a:ext uri="{FF2B5EF4-FFF2-40B4-BE49-F238E27FC236}">
                <a16:creationId xmlns:a16="http://schemas.microsoft.com/office/drawing/2014/main" id="{9FACD648-1F16-C299-5BB9-2C4A12122F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198" y="5617143"/>
            <a:ext cx="3886742" cy="600159"/>
          </a:xfrm>
          <a:prstGeom prst="rect">
            <a:avLst/>
          </a:prstGeom>
        </p:spPr>
      </p:pic>
    </p:spTree>
    <p:extLst>
      <p:ext uri="{BB962C8B-B14F-4D97-AF65-F5344CB8AC3E}">
        <p14:creationId xmlns:p14="http://schemas.microsoft.com/office/powerpoint/2010/main" val="131841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446A11-36DF-061E-15B6-DC6A60C40C98}"/>
              </a:ext>
            </a:extLst>
          </p:cNvPr>
          <p:cNvSpPr txBox="1"/>
          <p:nvPr/>
        </p:nvSpPr>
        <p:spPr>
          <a:xfrm>
            <a:off x="-265967" y="1"/>
            <a:ext cx="6024929" cy="783099"/>
          </a:xfrm>
          <a:prstGeom prst="rect">
            <a:avLst/>
          </a:prstGeom>
          <a:noFill/>
        </p:spPr>
        <p:txBody>
          <a:bodyPr wrap="square">
            <a:spAutoFit/>
          </a:bodyPr>
          <a:lstStyle/>
          <a:p>
            <a:pPr marL="1143000" lvl="2" indent="-228600" fontAlgn="base">
              <a:lnSpc>
                <a:spcPct val="107000"/>
              </a:lnSpc>
              <a:spcAft>
                <a:spcPts val="910"/>
              </a:spcAft>
              <a:buClr>
                <a:srgbClr val="47D459"/>
              </a:buClr>
              <a:buSzPts val="1800"/>
              <a:buFont typeface="Courier New" panose="02070309020205020404" pitchFamily="49" charset="0"/>
              <a:buChar char="o"/>
            </a:pPr>
            <a:r>
              <a:rPr lang="en-IN" sz="1800" u="none" strike="noStrike" kern="100" dirty="0">
                <a:solidFill>
                  <a:srgbClr val="47D459"/>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Switching to a Branch: </a:t>
            </a:r>
            <a:endPar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endParaRPr>
          </a:p>
          <a:p>
            <a:pPr marL="6350" marR="730250" indent="-6350">
              <a:lnSpc>
                <a:spcPct val="109000"/>
              </a:lnSpc>
              <a:spcAft>
                <a:spcPts val="15"/>
              </a:spcAft>
            </a:pPr>
            <a:r>
              <a:rPr lang="en-IN" sz="1800"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To switch to the newly created branch: </a:t>
            </a:r>
          </a:p>
        </p:txBody>
      </p:sp>
      <p:pic>
        <p:nvPicPr>
          <p:cNvPr id="7" name="Picture 6" descr="A black background with yellow and white text&#10;&#10;AI-generated content may be incorrect.">
            <a:extLst>
              <a:ext uri="{FF2B5EF4-FFF2-40B4-BE49-F238E27FC236}">
                <a16:creationId xmlns:a16="http://schemas.microsoft.com/office/drawing/2014/main" id="{E499D3F5-CE6E-A64E-33EB-49A4095D6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143" y="783099"/>
            <a:ext cx="4163006" cy="647790"/>
          </a:xfrm>
          <a:prstGeom prst="rect">
            <a:avLst/>
          </a:prstGeom>
        </p:spPr>
      </p:pic>
      <p:sp>
        <p:nvSpPr>
          <p:cNvPr id="11" name="TextBox 10">
            <a:extLst>
              <a:ext uri="{FF2B5EF4-FFF2-40B4-BE49-F238E27FC236}">
                <a16:creationId xmlns:a16="http://schemas.microsoft.com/office/drawing/2014/main" id="{1ECD98CD-F1A1-72D3-717C-598E72ED3A91}"/>
              </a:ext>
            </a:extLst>
          </p:cNvPr>
          <p:cNvSpPr txBox="1"/>
          <p:nvPr/>
        </p:nvSpPr>
        <p:spPr>
          <a:xfrm>
            <a:off x="228600" y="1538654"/>
            <a:ext cx="11324492" cy="1472967"/>
          </a:xfrm>
          <a:prstGeom prst="rect">
            <a:avLst/>
          </a:prstGeom>
          <a:noFill/>
        </p:spPr>
        <p:txBody>
          <a:bodyPr wrap="square">
            <a:spAutoFit/>
          </a:bodyPr>
          <a:lstStyle/>
          <a:p>
            <a:pPr marL="6350" indent="-6350">
              <a:lnSpc>
                <a:spcPct val="107000"/>
              </a:lnSpc>
              <a:spcAft>
                <a:spcPts val="1135"/>
              </a:spcAft>
              <a:buNone/>
            </a:pPr>
            <a:r>
              <a:rPr lang="en-IN" sz="2000" u="sng" kern="100" dirty="0">
                <a:solidFill>
                  <a:srgbClr val="0D0D0D"/>
                </a:solidFill>
                <a:effectLst/>
                <a:uFill>
                  <a:solidFill>
                    <a:srgbClr val="0D0D0D"/>
                  </a:solidFill>
                </a:uFill>
                <a:latin typeface="Cambria" panose="02040503050406030204" pitchFamily="18" charset="0"/>
                <a:ea typeface="Cambria" panose="02040503050406030204" pitchFamily="18" charset="0"/>
                <a:cs typeface="Cambria" panose="02040503050406030204" pitchFamily="18" charset="0"/>
              </a:rPr>
              <a:t>Experiment-06:</a:t>
            </a:r>
            <a:r>
              <a:rPr lang="en-IN" sz="20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513080" indent="-6350" algn="ctr">
              <a:lnSpc>
                <a:spcPct val="107000"/>
              </a:lnSpc>
              <a:spcAft>
                <a:spcPts val="15"/>
              </a:spcAft>
              <a:buNone/>
            </a:pPr>
            <a:r>
              <a:rPr lang="en-IN" sz="2000" kern="100" dirty="0">
                <a:solidFill>
                  <a:srgbClr val="47D459"/>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2000" kern="100" dirty="0">
                <a:solidFill>
                  <a:srgbClr val="47D459"/>
                </a:solidFill>
                <a:effectLst/>
                <a:latin typeface="Arial" panose="020B0604020202020204" pitchFamily="34" charset="0"/>
                <a:ea typeface="Arial" panose="020B0604020202020204" pitchFamily="34" charset="0"/>
                <a:cs typeface="Cambria" panose="02040503050406030204" pitchFamily="18" charset="0"/>
              </a:rPr>
              <a:t> </a:t>
            </a:r>
            <a:r>
              <a:rPr lang="en-IN" sz="2000" b="1"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Merge Request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768350" marR="730250" indent="-228600">
              <a:lnSpc>
                <a:spcPct val="109000"/>
              </a:lnSpc>
              <a:spcAft>
                <a:spcPts val="755"/>
              </a:spcAft>
            </a:pPr>
            <a:r>
              <a:rPr lang="en-IN" sz="1800" kern="100" dirty="0">
                <a:solidFill>
                  <a:srgbClr val="47D459"/>
                </a:solidFill>
                <a:effectLst/>
                <a:latin typeface="Courier New" panose="02070309020205020404" pitchFamily="49" charset="0"/>
                <a:ea typeface="Courier New" panose="02070309020205020404" pitchFamily="49" charset="0"/>
                <a:cs typeface="Cambria" panose="02040503050406030204" pitchFamily="18" charset="0"/>
              </a:rPr>
              <a:t>o</a:t>
            </a:r>
            <a:r>
              <a:rPr lang="en-IN" sz="1800" kern="100" dirty="0">
                <a:solidFill>
                  <a:srgbClr val="47D459"/>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A Merge Request(MR) is a feature used in </a:t>
            </a:r>
            <a:r>
              <a:rPr lang="en-IN" sz="1800" kern="100" dirty="0" err="1">
                <a:solidFill>
                  <a:srgbClr val="0D0D0D"/>
                </a:solidFill>
                <a:effectLst/>
                <a:latin typeface="Cambria" panose="02040503050406030204" pitchFamily="18" charset="0"/>
                <a:ea typeface="Cambria" panose="02040503050406030204" pitchFamily="18" charset="0"/>
                <a:cs typeface="Cambria" panose="02040503050406030204" pitchFamily="18" charset="0"/>
              </a:rPr>
              <a:t>Gitbased</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platforms like GitLab to propose and review changes before merging them into the main </a:t>
            </a:r>
            <a:r>
              <a:rPr lang="en-IN" sz="1800" kern="100" dirty="0" err="1">
                <a:solidFill>
                  <a:srgbClr val="0D0D0D"/>
                </a:solidFill>
                <a:effectLst/>
                <a:latin typeface="Cambria" panose="02040503050406030204" pitchFamily="18" charset="0"/>
                <a:ea typeface="Cambria" panose="02040503050406030204" pitchFamily="18" charset="0"/>
                <a:cs typeface="Cambria" panose="02040503050406030204" pitchFamily="18" charset="0"/>
              </a:rPr>
              <a:t>branch.It</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is similar to a Pull Request(PR) in GitHub. </a:t>
            </a:r>
          </a:p>
        </p:txBody>
      </p:sp>
      <p:sp>
        <p:nvSpPr>
          <p:cNvPr id="17" name="TextBox 16">
            <a:extLst>
              <a:ext uri="{FF2B5EF4-FFF2-40B4-BE49-F238E27FC236}">
                <a16:creationId xmlns:a16="http://schemas.microsoft.com/office/drawing/2014/main" id="{231AAEDB-2CA0-B6E1-B776-378FA13150D8}"/>
              </a:ext>
            </a:extLst>
          </p:cNvPr>
          <p:cNvSpPr txBox="1"/>
          <p:nvPr/>
        </p:nvSpPr>
        <p:spPr>
          <a:xfrm>
            <a:off x="483577" y="3119385"/>
            <a:ext cx="8596679" cy="2576603"/>
          </a:xfrm>
          <a:prstGeom prst="rect">
            <a:avLst/>
          </a:prstGeom>
          <a:noFill/>
        </p:spPr>
        <p:txBody>
          <a:bodyPr wrap="square">
            <a:spAutoFit/>
          </a:bodyPr>
          <a:lstStyle/>
          <a:p>
            <a:pPr marL="6350" indent="-6350">
              <a:lnSpc>
                <a:spcPct val="107000"/>
              </a:lnSpc>
              <a:spcAft>
                <a:spcPts val="780"/>
              </a:spcAft>
              <a:buNone/>
            </a:pPr>
            <a:r>
              <a:rPr lang="en-IN" sz="1800"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How  Merge Request Works: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684530" indent="-6350">
              <a:lnSpc>
                <a:spcPct val="107000"/>
              </a:lnSpc>
              <a:spcAft>
                <a:spcPts val="795"/>
              </a:spcAft>
              <a:buNone/>
            </a:pPr>
            <a:r>
              <a:rPr lang="en-IN" sz="18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1. Create a Branch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730250" indent="-6350">
              <a:lnSpc>
                <a:spcPct val="109000"/>
              </a:lnSpc>
              <a:spcAft>
                <a:spcPts val="78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A developer creates a separate branch from the main branch (often called main or master) to work on a specific feature, bug fix, or enhancement. </a:t>
            </a:r>
          </a:p>
          <a:p>
            <a:pPr marL="6350" marR="684530" indent="-6350">
              <a:lnSpc>
                <a:spcPct val="107000"/>
              </a:lnSpc>
              <a:spcAft>
                <a:spcPts val="795"/>
              </a:spcAft>
              <a:buNone/>
            </a:pPr>
            <a:r>
              <a:rPr lang="en-IN" sz="18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2. Make Changes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730250" indent="-6350">
              <a:lnSpc>
                <a:spcPct val="109000"/>
              </a:lnSpc>
              <a:spcAft>
                <a:spcPts val="76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The developer writes code, commits changes to their branch, and pushes the branch to the remote repository. </a:t>
            </a:r>
          </a:p>
        </p:txBody>
      </p:sp>
    </p:spTree>
    <p:extLst>
      <p:ext uri="{BB962C8B-B14F-4D97-AF65-F5344CB8AC3E}">
        <p14:creationId xmlns:p14="http://schemas.microsoft.com/office/powerpoint/2010/main" val="309417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4E6E30-FCA1-F6CC-977C-A1F269F486C1}"/>
              </a:ext>
            </a:extLst>
          </p:cNvPr>
          <p:cNvSpPr txBox="1"/>
          <p:nvPr/>
        </p:nvSpPr>
        <p:spPr>
          <a:xfrm>
            <a:off x="219808" y="158262"/>
            <a:ext cx="13030200" cy="4798942"/>
          </a:xfrm>
          <a:prstGeom prst="rect">
            <a:avLst/>
          </a:prstGeom>
          <a:noFill/>
        </p:spPr>
        <p:txBody>
          <a:bodyPr wrap="square">
            <a:spAutoFit/>
          </a:bodyPr>
          <a:lstStyle/>
          <a:p>
            <a:pPr marL="6350" marR="684530" indent="-6350">
              <a:lnSpc>
                <a:spcPct val="107000"/>
              </a:lnSpc>
              <a:spcAft>
                <a:spcPts val="795"/>
              </a:spcAft>
              <a:buNone/>
            </a:pPr>
            <a:r>
              <a:rPr lang="en-IN" sz="18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3.Open a Merge Request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730250" indent="-6350">
              <a:lnSpc>
                <a:spcPct val="109000"/>
              </a:lnSpc>
              <a:spcAft>
                <a:spcPts val="79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In the Git platform (e.g., GitLab, GitHub): </a:t>
            </a:r>
          </a:p>
          <a:p>
            <a:pPr marL="342900" marR="730250" lvl="0" indent="-342900" fontAlgn="base">
              <a:lnSpc>
                <a:spcPct val="109000"/>
              </a:lnSpc>
              <a:spcAft>
                <a:spcPts val="800"/>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developer opens a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merge request</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from their feature branch into the target branch (usually main). </a:t>
            </a:r>
          </a:p>
          <a:p>
            <a:pPr marL="342900" marR="730250" lvl="0" indent="-342900" fontAlgn="base">
              <a:lnSpc>
                <a:spcPct val="109000"/>
              </a:lnSpc>
              <a:spcAft>
                <a:spcPts val="760"/>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They add a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description</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possibly link related issues, and assign reviewers. </a:t>
            </a:r>
          </a:p>
          <a:p>
            <a:pPr marL="6350" marR="684530" indent="-6350">
              <a:lnSpc>
                <a:spcPct val="107000"/>
              </a:lnSpc>
              <a:spcAft>
                <a:spcPts val="795"/>
              </a:spcAft>
              <a:buNone/>
            </a:pPr>
            <a:r>
              <a:rPr lang="en-IN" sz="18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4. Code Review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342900" marR="730250" lvl="0" indent="-342900" fontAlgn="base">
              <a:lnSpc>
                <a:spcPct val="109000"/>
              </a:lnSpc>
              <a:spcAft>
                <a:spcPts val="775"/>
              </a:spcAft>
              <a:buClr>
                <a:srgbClr val="0D0D0D"/>
              </a:buClr>
              <a:buSzPts val="1000"/>
              <a:buFont typeface="Arial" panose="020B0604020202020204" pitchFamily="34" charset="0"/>
              <a:buChar char="•"/>
            </a:pP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Reviewers</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(team members or maintainers) review the code. </a:t>
            </a:r>
          </a:p>
          <a:p>
            <a:pPr marL="342900" marR="730250" lvl="0" indent="-342900" fontAlgn="base">
              <a:lnSpc>
                <a:spcPct val="109000"/>
              </a:lnSpc>
              <a:spcAft>
                <a:spcPts val="770"/>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Automated checks (e.g., tests, linters) are run via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CI/CD pipelines</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342900" marR="730250" lvl="0" indent="-342900" fontAlgn="base">
              <a:lnSpc>
                <a:spcPct val="109000"/>
              </a:lnSpc>
              <a:spcAft>
                <a:spcPts val="760"/>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Feedback might be given; the author can make additional commits to address it. </a:t>
            </a:r>
          </a:p>
          <a:p>
            <a:pPr marL="342900" marR="342265" lvl="0" indent="-342900" fontAlgn="base">
              <a:lnSpc>
                <a:spcPct val="107000"/>
              </a:lnSpc>
              <a:spcAft>
                <a:spcPts val="795"/>
              </a:spcAft>
              <a:buClr>
                <a:srgbClr val="0D0D0D"/>
              </a:buClr>
              <a:buSzPts val="1800"/>
              <a:buFont typeface="+mj-lt"/>
              <a:buAutoNum type="arabicPeriod" startAt="6"/>
            </a:pPr>
            <a:r>
              <a:rPr lang="en-IN" sz="1800" b="1"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Merge </a:t>
            </a:r>
            <a:endPar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6350" marR="730250" indent="-6350">
              <a:lnSpc>
                <a:spcPct val="109000"/>
              </a:lnSpc>
              <a:spcAft>
                <a:spcPts val="77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The MR is merged into the target branch: </a:t>
            </a:r>
          </a:p>
          <a:p>
            <a:pPr marL="1143000" marR="684530" lvl="2" indent="-228600" fontAlgn="base">
              <a:lnSpc>
                <a:spcPct val="107000"/>
              </a:lnSpc>
              <a:spcAft>
                <a:spcPts val="795"/>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Options include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merge</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squash and merge</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or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rebase and merge</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1143000" marR="684530" lvl="2" indent="-228600" fontAlgn="base">
              <a:lnSpc>
                <a:spcPct val="109000"/>
              </a:lnSpc>
              <a:spcAft>
                <a:spcPts val="975"/>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Once merged, the feature branch can be deleted if no longer needed. </a:t>
            </a:r>
          </a:p>
        </p:txBody>
      </p:sp>
      <p:sp>
        <p:nvSpPr>
          <p:cNvPr id="7" name="TextBox 6">
            <a:extLst>
              <a:ext uri="{FF2B5EF4-FFF2-40B4-BE49-F238E27FC236}">
                <a16:creationId xmlns:a16="http://schemas.microsoft.com/office/drawing/2014/main" id="{294DD5D1-F97F-E645-3687-2546F652B970}"/>
              </a:ext>
            </a:extLst>
          </p:cNvPr>
          <p:cNvSpPr txBox="1"/>
          <p:nvPr/>
        </p:nvSpPr>
        <p:spPr>
          <a:xfrm>
            <a:off x="219808" y="4807735"/>
            <a:ext cx="5987562" cy="777585"/>
          </a:xfrm>
          <a:prstGeom prst="rect">
            <a:avLst/>
          </a:prstGeom>
          <a:noFill/>
        </p:spPr>
        <p:txBody>
          <a:bodyPr wrap="square">
            <a:spAutoFit/>
          </a:bodyPr>
          <a:lstStyle/>
          <a:p>
            <a:pPr marL="6350" indent="-6350">
              <a:lnSpc>
                <a:spcPct val="107000"/>
              </a:lnSpc>
              <a:spcAft>
                <a:spcPts val="580"/>
              </a:spcAft>
              <a:buNone/>
            </a:pPr>
            <a:r>
              <a:rPr lang="en-IN" sz="2000"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Steps to Merge the Branch: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730250" indent="-6350">
              <a:lnSpc>
                <a:spcPct val="109000"/>
              </a:lnSpc>
              <a:spcAft>
                <a:spcPts val="1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1.Switch to the main branch (master): </a:t>
            </a:r>
          </a:p>
        </p:txBody>
      </p:sp>
      <p:pic>
        <p:nvPicPr>
          <p:cNvPr id="9" name="Picture 8" descr="A black screen with white text&#10;&#10;AI-generated content may be incorrect.">
            <a:extLst>
              <a:ext uri="{FF2B5EF4-FFF2-40B4-BE49-F238E27FC236}">
                <a16:creationId xmlns:a16="http://schemas.microsoft.com/office/drawing/2014/main" id="{B041E9E8-5A79-9303-C4B8-8F5E74C42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090" y="5661368"/>
            <a:ext cx="4744112" cy="1038370"/>
          </a:xfrm>
          <a:prstGeom prst="rect">
            <a:avLst/>
          </a:prstGeom>
        </p:spPr>
      </p:pic>
    </p:spTree>
    <p:extLst>
      <p:ext uri="{BB962C8B-B14F-4D97-AF65-F5344CB8AC3E}">
        <p14:creationId xmlns:p14="http://schemas.microsoft.com/office/powerpoint/2010/main" val="781672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753F4E-4C49-DCA5-E6D5-6707477BEBF0}"/>
              </a:ext>
            </a:extLst>
          </p:cNvPr>
          <p:cNvSpPr txBox="1"/>
          <p:nvPr/>
        </p:nvSpPr>
        <p:spPr>
          <a:xfrm>
            <a:off x="202223" y="0"/>
            <a:ext cx="8943974" cy="775853"/>
          </a:xfrm>
          <a:prstGeom prst="rect">
            <a:avLst/>
          </a:prstGeom>
          <a:noFill/>
        </p:spPr>
        <p:txBody>
          <a:bodyPr wrap="square">
            <a:spAutoFit/>
          </a:bodyPr>
          <a:lstStyle/>
          <a:p>
            <a:pPr marL="6350" marR="730250" indent="-6350">
              <a:lnSpc>
                <a:spcPct val="109000"/>
              </a:lnSpc>
              <a:spcAft>
                <a:spcPts val="760"/>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Merge the branch: </a:t>
            </a:r>
          </a:p>
          <a:p>
            <a:pPr marL="6350" marR="730250" indent="-6350">
              <a:lnSpc>
                <a:spcPct val="109000"/>
              </a:lnSpc>
              <a:spcAft>
                <a:spcPts val="1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Using git </a:t>
            </a:r>
            <a:r>
              <a:rPr lang="en-IN" sz="1800" kern="100" dirty="0" err="1">
                <a:solidFill>
                  <a:srgbClr val="0D0D0D"/>
                </a:solidFill>
                <a:effectLst/>
                <a:latin typeface="Cambria" panose="02040503050406030204" pitchFamily="18" charset="0"/>
                <a:ea typeface="Cambria" panose="02040503050406030204" pitchFamily="18" charset="0"/>
                <a:cs typeface="Cambria" panose="02040503050406030204" pitchFamily="18" charset="0"/>
              </a:rPr>
              <a:t>mergetool</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and git merge main command: </a:t>
            </a:r>
          </a:p>
        </p:txBody>
      </p:sp>
      <p:pic>
        <p:nvPicPr>
          <p:cNvPr id="9" name="Picture 8" descr="A black screen with white text&#10;&#10;AI-generated content may be incorrect.">
            <a:extLst>
              <a:ext uri="{FF2B5EF4-FFF2-40B4-BE49-F238E27FC236}">
                <a16:creationId xmlns:a16="http://schemas.microsoft.com/office/drawing/2014/main" id="{FB9B569B-D329-CDDE-90A1-2BA9CDEC8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11" y="775853"/>
            <a:ext cx="6268325" cy="1105054"/>
          </a:xfrm>
          <a:prstGeom prst="rect">
            <a:avLst/>
          </a:prstGeom>
        </p:spPr>
      </p:pic>
      <p:pic>
        <p:nvPicPr>
          <p:cNvPr id="11" name="Picture 10" descr="A screen shot of a computer&#10;&#10;AI-generated content may be incorrect.">
            <a:extLst>
              <a:ext uri="{FF2B5EF4-FFF2-40B4-BE49-F238E27FC236}">
                <a16:creationId xmlns:a16="http://schemas.microsoft.com/office/drawing/2014/main" id="{78690DA5-9D8B-E906-947A-56D4B5209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11" y="1977623"/>
            <a:ext cx="9508781" cy="2014086"/>
          </a:xfrm>
          <a:prstGeom prst="rect">
            <a:avLst/>
          </a:prstGeom>
        </p:spPr>
      </p:pic>
      <p:sp>
        <p:nvSpPr>
          <p:cNvPr id="15" name="TextBox 14">
            <a:extLst>
              <a:ext uri="{FF2B5EF4-FFF2-40B4-BE49-F238E27FC236}">
                <a16:creationId xmlns:a16="http://schemas.microsoft.com/office/drawing/2014/main" id="{DF92D5E2-E57C-E7D5-EDE9-D6DCF23FAABF}"/>
              </a:ext>
            </a:extLst>
          </p:cNvPr>
          <p:cNvSpPr txBox="1"/>
          <p:nvPr/>
        </p:nvSpPr>
        <p:spPr>
          <a:xfrm rot="10800000" flipH="1" flipV="1">
            <a:off x="0" y="4209750"/>
            <a:ext cx="12555416" cy="371320"/>
          </a:xfrm>
          <a:prstGeom prst="rect">
            <a:avLst/>
          </a:prstGeom>
          <a:noFill/>
        </p:spPr>
        <p:txBody>
          <a:bodyPr wrap="square">
            <a:spAutoFit/>
          </a:bodyPr>
          <a:lstStyle/>
          <a:p>
            <a:pPr marL="6350" marR="730250" indent="-6350">
              <a:lnSpc>
                <a:spcPct val="109000"/>
              </a:lnSpc>
              <a:spcAft>
                <a:spcPts val="45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Now Press enter to edit the files and windows are opening ,then remove some red lines and add some lines: </a:t>
            </a:r>
          </a:p>
        </p:txBody>
      </p:sp>
    </p:spTree>
    <p:extLst>
      <p:ext uri="{BB962C8B-B14F-4D97-AF65-F5344CB8AC3E}">
        <p14:creationId xmlns:p14="http://schemas.microsoft.com/office/powerpoint/2010/main" val="1906833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BE0D54C2-EC72-81CD-4BF8-90644A4A7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38" y="149469"/>
            <a:ext cx="11680776" cy="6086908"/>
          </a:xfrm>
          <a:prstGeom prst="rect">
            <a:avLst/>
          </a:prstGeom>
        </p:spPr>
      </p:pic>
    </p:spTree>
    <p:extLst>
      <p:ext uri="{BB962C8B-B14F-4D97-AF65-F5344CB8AC3E}">
        <p14:creationId xmlns:p14="http://schemas.microsoft.com/office/powerpoint/2010/main" val="3846588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92FD6C-6577-3184-07F1-E93C736BE83C}"/>
              </a:ext>
            </a:extLst>
          </p:cNvPr>
          <p:cNvSpPr txBox="1"/>
          <p:nvPr/>
        </p:nvSpPr>
        <p:spPr>
          <a:xfrm>
            <a:off x="0" y="0"/>
            <a:ext cx="9214337" cy="371320"/>
          </a:xfrm>
          <a:prstGeom prst="rect">
            <a:avLst/>
          </a:prstGeom>
          <a:noFill/>
        </p:spPr>
        <p:txBody>
          <a:bodyPr wrap="square">
            <a:spAutoFit/>
          </a:bodyPr>
          <a:lstStyle/>
          <a:p>
            <a:pPr marL="6350" marR="730250" indent="-6350">
              <a:lnSpc>
                <a:spcPct val="109000"/>
              </a:lnSpc>
              <a:spcAft>
                <a:spcPts val="1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To remove merging commit one line: </a:t>
            </a:r>
          </a:p>
        </p:txBody>
      </p:sp>
      <p:pic>
        <p:nvPicPr>
          <p:cNvPr id="7" name="Picture 6" descr="A black background with yellow and blue text&#10;&#10;AI-generated content may be incorrect.">
            <a:extLst>
              <a:ext uri="{FF2B5EF4-FFF2-40B4-BE49-F238E27FC236}">
                <a16:creationId xmlns:a16="http://schemas.microsoft.com/office/drawing/2014/main" id="{59FAF55F-F020-CC83-CBFD-2062B2947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441" y="371320"/>
            <a:ext cx="5077534" cy="819264"/>
          </a:xfrm>
          <a:prstGeom prst="rect">
            <a:avLst/>
          </a:prstGeom>
        </p:spPr>
      </p:pic>
      <p:sp>
        <p:nvSpPr>
          <p:cNvPr id="9" name="TextBox 8">
            <a:extLst>
              <a:ext uri="{FF2B5EF4-FFF2-40B4-BE49-F238E27FC236}">
                <a16:creationId xmlns:a16="http://schemas.microsoft.com/office/drawing/2014/main" id="{A465E2CA-E1F4-B350-01AC-8C4B2182AF2D}"/>
              </a:ext>
            </a:extLst>
          </p:cNvPr>
          <p:cNvSpPr txBox="1"/>
          <p:nvPr/>
        </p:nvSpPr>
        <p:spPr>
          <a:xfrm>
            <a:off x="119442" y="1354015"/>
            <a:ext cx="9013568" cy="371320"/>
          </a:xfrm>
          <a:prstGeom prst="rect">
            <a:avLst/>
          </a:prstGeom>
          <a:noFill/>
        </p:spPr>
        <p:txBody>
          <a:bodyPr wrap="square">
            <a:spAutoFit/>
          </a:bodyPr>
          <a:lstStyle/>
          <a:p>
            <a:pPr marL="6350" marR="730250" indent="-6350">
              <a:lnSpc>
                <a:spcPct val="109000"/>
              </a:lnSpc>
              <a:spcAft>
                <a:spcPts val="460"/>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Using the command graph we can see the graph of commits: </a:t>
            </a:r>
          </a:p>
        </p:txBody>
      </p:sp>
      <p:pic>
        <p:nvPicPr>
          <p:cNvPr id="11" name="Picture 10" descr="A screen shot of a computer code&#10;&#10;AI-generated content may be incorrect.">
            <a:extLst>
              <a:ext uri="{FF2B5EF4-FFF2-40B4-BE49-F238E27FC236}">
                <a16:creationId xmlns:a16="http://schemas.microsoft.com/office/drawing/2014/main" id="{6E61BF63-EEE4-2A99-E6C5-F0695F543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392" y="1725335"/>
            <a:ext cx="5213839" cy="2048161"/>
          </a:xfrm>
          <a:prstGeom prst="rect">
            <a:avLst/>
          </a:prstGeom>
        </p:spPr>
      </p:pic>
    </p:spTree>
    <p:extLst>
      <p:ext uri="{BB962C8B-B14F-4D97-AF65-F5344CB8AC3E}">
        <p14:creationId xmlns:p14="http://schemas.microsoft.com/office/powerpoint/2010/main" val="130572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0C9DA8-2CB4-919F-4798-1268D0E4BEA3}"/>
              </a:ext>
            </a:extLst>
          </p:cNvPr>
          <p:cNvSpPr txBox="1"/>
          <p:nvPr/>
        </p:nvSpPr>
        <p:spPr>
          <a:xfrm>
            <a:off x="167054" y="211015"/>
            <a:ext cx="11218984" cy="6492290"/>
          </a:xfrm>
          <a:prstGeom prst="rect">
            <a:avLst/>
          </a:prstGeom>
          <a:noFill/>
        </p:spPr>
        <p:txBody>
          <a:bodyPr wrap="square">
            <a:spAutoFit/>
          </a:bodyPr>
          <a:lstStyle/>
          <a:p>
            <a:pPr marL="6350" indent="-6350">
              <a:lnSpc>
                <a:spcPct val="107000"/>
              </a:lnSpc>
              <a:spcAft>
                <a:spcPts val="800"/>
              </a:spcAft>
              <a:buNone/>
            </a:pPr>
            <a:r>
              <a:rPr lang="en-IN" sz="18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Benefits: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1143000" marR="684530" lvl="2" indent="-228600" fontAlgn="base">
              <a:lnSpc>
                <a:spcPct val="109000"/>
              </a:lnSpc>
              <a:spcAft>
                <a:spcPts val="790"/>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Facilitates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code review</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1143000" marR="684530" lvl="2" indent="-228600" fontAlgn="base">
              <a:lnSpc>
                <a:spcPct val="107000"/>
              </a:lnSpc>
              <a:spcAft>
                <a:spcPts val="795"/>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Triggers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automated tests</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1143000" marR="684530" lvl="2" indent="-228600" fontAlgn="base">
              <a:lnSpc>
                <a:spcPct val="109000"/>
              </a:lnSpc>
              <a:spcAft>
                <a:spcPts val="800"/>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Maintains a clear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change history</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1143000" marR="684530" lvl="2" indent="-228600" fontAlgn="base">
              <a:lnSpc>
                <a:spcPct val="140000"/>
              </a:lnSpc>
              <a:spcAft>
                <a:spcPts val="390"/>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Encourages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collaborative development</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2000" u="sng" strike="noStrike" kern="100" dirty="0">
                <a:solidFill>
                  <a:srgbClr val="0D0D0D"/>
                </a:solidFill>
                <a:effectLst/>
                <a:uFill>
                  <a:solidFill>
                    <a:srgbClr val="0D0D0D"/>
                  </a:solidFill>
                </a:uFill>
                <a:latin typeface="Arial" panose="020B0604020202020204" pitchFamily="34" charset="0"/>
                <a:ea typeface="Arial" panose="020B0604020202020204" pitchFamily="34" charset="0"/>
                <a:cs typeface="Arial" panose="020B0604020202020204" pitchFamily="34" charset="0"/>
              </a:rPr>
              <a:t>Experiment-07:</a:t>
            </a:r>
            <a:r>
              <a:rPr lang="en-IN" sz="20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1143000" marR="684530" lvl="2" indent="-228600" fontAlgn="base">
              <a:lnSpc>
                <a:spcPct val="107000"/>
              </a:lnSpc>
              <a:spcAft>
                <a:spcPts val="15"/>
              </a:spcAft>
              <a:buClr>
                <a:srgbClr val="0D0D0D"/>
              </a:buClr>
              <a:buSzPts val="1000"/>
              <a:buFont typeface="Arial" panose="020B0604020202020204" pitchFamily="34" charset="0"/>
              <a:buChar char="•"/>
            </a:pPr>
            <a:r>
              <a:rPr lang="en-IN" sz="2000" b="1" u="none" strike="noStrike" kern="100" dirty="0">
                <a:solidFill>
                  <a:srgbClr val="47D459"/>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Open and Close Pull Request</a:t>
            </a:r>
            <a:r>
              <a:rPr lang="en-IN" sz="20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57835" indent="-6350">
              <a:lnSpc>
                <a:spcPct val="107000"/>
              </a:lnSpc>
              <a:spcAft>
                <a:spcPts val="15"/>
              </a:spcAft>
              <a:buNone/>
            </a:pPr>
            <a:r>
              <a:rPr lang="en-IN" sz="20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1. Open a Pull Request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1143000" marR="730250" lvl="2" indent="-228600" fontAlgn="base">
              <a:lnSpc>
                <a:spcPct val="109000"/>
              </a:lnSpc>
              <a:spcAft>
                <a:spcPts val="195"/>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Push your changes to a branch on your fork or the same repository. </a:t>
            </a:r>
          </a:p>
          <a:p>
            <a:pPr marL="1143000" marR="730250" lvl="2" indent="-228600" fontAlgn="base">
              <a:lnSpc>
                <a:spcPct val="109000"/>
              </a:lnSpc>
              <a:spcAft>
                <a:spcPts val="195"/>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Go to GitHub, navigate to the repository. </a:t>
            </a:r>
          </a:p>
          <a:p>
            <a:pPr marL="1143000" marR="730250" lvl="2" indent="-228600" fontAlgn="base">
              <a:lnSpc>
                <a:spcPct val="109000"/>
              </a:lnSpc>
              <a:spcAft>
                <a:spcPts val="170"/>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You’ll see a “Compare &amp; pull request” button — click it. </a:t>
            </a:r>
          </a:p>
          <a:p>
            <a:pPr marL="1143000" marR="730250" lvl="2" indent="-228600" fontAlgn="base">
              <a:lnSpc>
                <a:spcPct val="109000"/>
              </a:lnSpc>
              <a:spcAft>
                <a:spcPts val="190"/>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Add a title and description for your PR. </a:t>
            </a:r>
          </a:p>
          <a:p>
            <a:pPr marL="1143000" marR="730250" lvl="2" indent="-228600" fontAlgn="base">
              <a:lnSpc>
                <a:spcPct val="109000"/>
              </a:lnSpc>
              <a:spcAft>
                <a:spcPts val="785"/>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Click “Create pull request”. </a:t>
            </a:r>
          </a:p>
          <a:p>
            <a:pPr marL="366395" marR="684530" indent="-6350">
              <a:lnSpc>
                <a:spcPct val="107000"/>
              </a:lnSpc>
              <a:spcAft>
                <a:spcPts val="79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r>
              <a:rPr lang="en-IN" sz="18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2. Close a Pull Request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742950" marR="730250" lvl="1" indent="-285750" fontAlgn="base">
              <a:lnSpc>
                <a:spcPct val="107000"/>
              </a:lnSpc>
              <a:spcAft>
                <a:spcPts val="1045"/>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Click </a:t>
            </a:r>
            <a:r>
              <a:rPr lang="en-IN" sz="1800" b="1"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“Merge pull request”</a:t>
            </a: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a:t>
            </a:r>
          </a:p>
          <a:p>
            <a:pPr marL="742950" marR="730250" lvl="1" indent="-285750" fontAlgn="base">
              <a:lnSpc>
                <a:spcPct val="109000"/>
              </a:lnSpc>
              <a:spcAft>
                <a:spcPts val="985"/>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Confirm by clicking </a:t>
            </a:r>
            <a:r>
              <a:rPr lang="en-IN" sz="1800" b="1"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“Confirm merge”</a:t>
            </a: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a:t>
            </a:r>
          </a:p>
          <a:p>
            <a:pPr marL="742950" marR="730250" lvl="1" indent="-285750" fontAlgn="base">
              <a:lnSpc>
                <a:spcPct val="109000"/>
              </a:lnSpc>
              <a:spcAft>
                <a:spcPts val="780"/>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Optionally, delete the branch. </a:t>
            </a:r>
          </a:p>
          <a:p>
            <a:pPr marL="6350" marR="730250" indent="-6350">
              <a:lnSpc>
                <a:spcPct val="109000"/>
              </a:lnSpc>
              <a:spcAft>
                <a:spcPts val="44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In the git hub account select the user which whom you want to merge and select the repo and fork it: </a:t>
            </a:r>
          </a:p>
        </p:txBody>
      </p:sp>
    </p:spTree>
    <p:extLst>
      <p:ext uri="{BB962C8B-B14F-4D97-AF65-F5344CB8AC3E}">
        <p14:creationId xmlns:p14="http://schemas.microsoft.com/office/powerpoint/2010/main" val="230844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B5046D37-565C-5B37-D958-9DE6131AE0E8}"/>
              </a:ext>
            </a:extLst>
          </p:cNvPr>
          <p:cNvGraphicFramePr>
            <a:graphicFrameLocks noGrp="1"/>
          </p:cNvGraphicFramePr>
          <p:nvPr>
            <p:extLst>
              <p:ext uri="{D42A27DB-BD31-4B8C-83A1-F6EECF244321}">
                <p14:modId xmlns:p14="http://schemas.microsoft.com/office/powerpoint/2010/main" val="2777126983"/>
              </p:ext>
            </p:extLst>
          </p:nvPr>
        </p:nvGraphicFramePr>
        <p:xfrm>
          <a:off x="2500804" y="955040"/>
          <a:ext cx="7791275" cy="4773292"/>
        </p:xfrm>
        <a:graphic>
          <a:graphicData uri="http://schemas.openxmlformats.org/drawingml/2006/table">
            <a:tbl>
              <a:tblPr firstRow="1" firstCol="1" bandRow="1"/>
              <a:tblGrid>
                <a:gridCol w="1332406">
                  <a:extLst>
                    <a:ext uri="{9D8B030D-6E8A-4147-A177-3AD203B41FA5}">
                      <a16:colId xmlns:a16="http://schemas.microsoft.com/office/drawing/2014/main" val="2243757676"/>
                    </a:ext>
                  </a:extLst>
                </a:gridCol>
                <a:gridCol w="6458869">
                  <a:extLst>
                    <a:ext uri="{9D8B030D-6E8A-4147-A177-3AD203B41FA5}">
                      <a16:colId xmlns:a16="http://schemas.microsoft.com/office/drawing/2014/main" val="2566167670"/>
                    </a:ext>
                  </a:extLst>
                </a:gridCol>
              </a:tblGrid>
              <a:tr h="999746">
                <a:tc>
                  <a:txBody>
                    <a:bodyPr/>
                    <a:lstStyle/>
                    <a:p>
                      <a:pPr marL="9144" indent="-9144" algn="just" fontAlgn="t">
                        <a:lnSpc>
                          <a:spcPct val="107000"/>
                        </a:lnSpc>
                        <a:spcAft>
                          <a:spcPts val="110"/>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SI. </a:t>
                      </a:r>
                      <a:endParaRPr lang="en-IN" sz="1700" b="0" i="0" u="none" strike="noStrike">
                        <a:effectLst/>
                        <a:latin typeface="Arial" panose="020B0604020202020204" pitchFamily="34" charset="0"/>
                      </a:endParaRPr>
                    </a:p>
                    <a:p>
                      <a:pPr marL="9144" indent="-9144" algn="just"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NO</a:t>
                      </a:r>
                      <a:r>
                        <a:rPr lang="en-IN" sz="2000" b="0"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 indent="-9144" algn="l" fontAlgn="t">
                        <a:lnSpc>
                          <a:spcPct val="107000"/>
                        </a:lnSpc>
                        <a:spcAft>
                          <a:spcPts val="1050"/>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                             </a:t>
                      </a:r>
                      <a:endParaRPr lang="en-IN" sz="1700" b="0" i="0" u="none" strike="noStrike">
                        <a:effectLst/>
                        <a:latin typeface="Arial" panose="020B0604020202020204" pitchFamily="34" charset="0"/>
                      </a:endParaRPr>
                    </a:p>
                    <a:p>
                      <a:pPr marL="9144" indent="-9144" algn="l" fontAlgn="t">
                        <a:lnSpc>
                          <a:spcPct val="107000"/>
                        </a:lnSpc>
                        <a:spcAft>
                          <a:spcPts val="15"/>
                        </a:spcAft>
                        <a:buNone/>
                      </a:pPr>
                      <a:r>
                        <a:rPr lang="en-IN" sz="2200" b="1" i="0" u="none" strike="noStrike" kern="100">
                          <a:solidFill>
                            <a:srgbClr val="262626"/>
                          </a:solidFill>
                          <a:effectLst/>
                          <a:latin typeface="Arial" panose="020B0604020202020204" pitchFamily="34" charset="0"/>
                          <a:ea typeface="Arial" panose="020B0604020202020204" pitchFamily="34" charset="0"/>
                          <a:cs typeface="Cambria" panose="02040503050406030204" pitchFamily="18" charset="0"/>
                        </a:rPr>
                        <a:t>                                   </a:t>
                      </a:r>
                      <a:r>
                        <a:rPr lang="en-IN" sz="2600" b="1" i="0" u="none" strike="noStrike" kern="100">
                          <a:solidFill>
                            <a:srgbClr val="262626"/>
                          </a:solidFill>
                          <a:effectLst/>
                          <a:latin typeface="Arial" panose="020B0604020202020204" pitchFamily="34" charset="0"/>
                          <a:ea typeface="Arial" panose="020B0604020202020204" pitchFamily="34" charset="0"/>
                          <a:cs typeface="Cambria" panose="02040503050406030204" pitchFamily="18" charset="0"/>
                        </a:rPr>
                        <a:t>INDEX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1095660"/>
                  </a:ext>
                </a:extLst>
              </a:tr>
              <a:tr h="425440">
                <a:tc>
                  <a:txBody>
                    <a:bodyPr/>
                    <a:lstStyle/>
                    <a:p>
                      <a:pPr marL="9144" indent="-9144" algn="just" fontAlgn="t">
                        <a:lnSpc>
                          <a:spcPct val="107000"/>
                        </a:lnSpc>
                        <a:spcAft>
                          <a:spcPts val="15"/>
                        </a:spcAft>
                        <a:buNone/>
                      </a:pPr>
                      <a:r>
                        <a:rPr lang="en-IN" sz="2000" b="0"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  </a:t>
                      </a: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1.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 indent="-9144" algn="l"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Basics of Linux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5835244"/>
                  </a:ext>
                </a:extLst>
              </a:tr>
              <a:tr h="425440">
                <a:tc>
                  <a:txBody>
                    <a:bodyPr/>
                    <a:lstStyle/>
                    <a:p>
                      <a:pPr marL="9144" indent="-9144" algn="just" fontAlgn="t">
                        <a:lnSpc>
                          <a:spcPct val="107000"/>
                        </a:lnSpc>
                        <a:spcAft>
                          <a:spcPts val="15"/>
                        </a:spcAft>
                        <a:buNone/>
                      </a:pPr>
                      <a:r>
                        <a:rPr lang="en-IN" sz="2000" b="0"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  </a:t>
                      </a: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2.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 indent="-9144" algn="l"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Introduction-Git Bash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0098879"/>
                  </a:ext>
                </a:extLst>
              </a:tr>
              <a:tr h="425440">
                <a:tc>
                  <a:txBody>
                    <a:bodyPr/>
                    <a:lstStyle/>
                    <a:p>
                      <a:pPr marL="9144" indent="-9144" algn="just" fontAlgn="t">
                        <a:lnSpc>
                          <a:spcPct val="107000"/>
                        </a:lnSpc>
                        <a:spcAft>
                          <a:spcPts val="15"/>
                        </a:spcAft>
                        <a:buNone/>
                      </a:pPr>
                      <a:r>
                        <a:rPr lang="en-IN" sz="2000" b="0"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  </a:t>
                      </a: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3.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 indent="-9144" algn="l"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Git Bash And Git Hub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3802752"/>
                  </a:ext>
                </a:extLst>
              </a:tr>
              <a:tr h="795466">
                <a:tc>
                  <a:txBody>
                    <a:bodyPr/>
                    <a:lstStyle/>
                    <a:p>
                      <a:pPr marL="9144" indent="-9144" algn="just"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  4.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 indent="-9144" algn="l" fontAlgn="t">
                        <a:lnSpc>
                          <a:spcPct val="107000"/>
                        </a:lnSpc>
                        <a:spcAft>
                          <a:spcPts val="170"/>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File Creation with commit and push </a:t>
                      </a:r>
                      <a:endParaRPr lang="en-IN" sz="1700" b="0" i="0" u="none" strike="noStrike">
                        <a:effectLst/>
                        <a:latin typeface="Arial" panose="020B0604020202020204" pitchFamily="34" charset="0"/>
                      </a:endParaRPr>
                    </a:p>
                    <a:p>
                      <a:pPr marL="9144" indent="-9144" algn="l"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command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8077338"/>
                  </a:ext>
                </a:extLst>
              </a:tr>
              <a:tr h="425440">
                <a:tc>
                  <a:txBody>
                    <a:bodyPr/>
                    <a:lstStyle/>
                    <a:p>
                      <a:pPr marL="9144" indent="-9144" algn="just"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  5.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 indent="-9144" algn="l"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Branches Creation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4618649"/>
                  </a:ext>
                </a:extLst>
              </a:tr>
              <a:tr h="425440">
                <a:tc>
                  <a:txBody>
                    <a:bodyPr/>
                    <a:lstStyle/>
                    <a:p>
                      <a:pPr marL="9144" indent="-9144" algn="just"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  6.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 indent="-9144" algn="l"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Merge Request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3650573"/>
                  </a:ext>
                </a:extLst>
              </a:tr>
              <a:tr h="425440">
                <a:tc>
                  <a:txBody>
                    <a:bodyPr/>
                    <a:lstStyle/>
                    <a:p>
                      <a:pPr marL="9144" indent="-9144" algn="just"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  7.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 indent="-9144" algn="l"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Open and Close Pull Request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3452092"/>
                  </a:ext>
                </a:extLst>
              </a:tr>
              <a:tr h="425440">
                <a:tc>
                  <a:txBody>
                    <a:bodyPr/>
                    <a:lstStyle/>
                    <a:p>
                      <a:pPr marL="9144" indent="-9144" algn="just" fontAlgn="t">
                        <a:lnSpc>
                          <a:spcPct val="107000"/>
                        </a:lnSpc>
                        <a:spcAft>
                          <a:spcPts val="15"/>
                        </a:spcAft>
                        <a:buNone/>
                      </a:pPr>
                      <a:r>
                        <a:rPr lang="en-IN" sz="2000" b="1" i="0" u="none" strike="noStrike" kern="100">
                          <a:solidFill>
                            <a:srgbClr val="000000"/>
                          </a:solidFill>
                          <a:effectLst/>
                          <a:latin typeface="Arial" panose="020B0604020202020204" pitchFamily="34" charset="0"/>
                          <a:ea typeface="Arial" panose="020B0604020202020204" pitchFamily="34" charset="0"/>
                          <a:cs typeface="Cambria" panose="02040503050406030204" pitchFamily="18" charset="0"/>
                        </a:rPr>
                        <a:t>  8. </a:t>
                      </a:r>
                      <a:endParaRPr lang="en-IN" sz="1700" b="0" i="0" u="none" strike="noStrike">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 indent="-9144" algn="l" fontAlgn="t">
                        <a:lnSpc>
                          <a:spcPct val="107000"/>
                        </a:lnSpc>
                        <a:spcAft>
                          <a:spcPts val="15"/>
                        </a:spcAft>
                        <a:buNone/>
                      </a:pPr>
                      <a:r>
                        <a:rPr lang="en-IN" sz="2000" b="1" i="0" u="none" strike="noStrike" kern="100" dirty="0">
                          <a:solidFill>
                            <a:srgbClr val="000000"/>
                          </a:solidFill>
                          <a:effectLst/>
                          <a:latin typeface="Arial" panose="020B0604020202020204" pitchFamily="34" charset="0"/>
                          <a:ea typeface="Arial" panose="020B0604020202020204" pitchFamily="34" charset="0"/>
                          <a:cs typeface="Cambria" panose="02040503050406030204" pitchFamily="18" charset="0"/>
                        </a:rPr>
                        <a:t>Complete Git Process </a:t>
                      </a:r>
                      <a:endParaRPr lang="en-IN" sz="1700" b="0" i="0" u="none" strike="noStrike" dirty="0">
                        <a:effectLst/>
                        <a:latin typeface="Arial" panose="020B0604020202020204" pitchFamily="34" charset="0"/>
                      </a:endParaRPr>
                    </a:p>
                  </a:txBody>
                  <a:tcPr marL="64903" marR="26551" marT="430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209715"/>
                  </a:ext>
                </a:extLst>
              </a:tr>
            </a:tbl>
          </a:graphicData>
        </a:graphic>
      </p:graphicFrame>
    </p:spTree>
    <p:extLst>
      <p:ext uri="{BB962C8B-B14F-4D97-AF65-F5344CB8AC3E}">
        <p14:creationId xmlns:p14="http://schemas.microsoft.com/office/powerpoint/2010/main" val="2672826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E04790D3-EEDD-9637-F864-5C53831FD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519" y="380943"/>
            <a:ext cx="8090988" cy="5659371"/>
          </a:xfrm>
          <a:prstGeom prst="rect">
            <a:avLst/>
          </a:prstGeom>
        </p:spPr>
      </p:pic>
    </p:spTree>
    <p:extLst>
      <p:ext uri="{BB962C8B-B14F-4D97-AF65-F5344CB8AC3E}">
        <p14:creationId xmlns:p14="http://schemas.microsoft.com/office/powerpoint/2010/main" val="2315460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C2D5F2-4A7B-0E34-397E-5B4310EA391D}"/>
              </a:ext>
            </a:extLst>
          </p:cNvPr>
          <p:cNvSpPr txBox="1"/>
          <p:nvPr/>
        </p:nvSpPr>
        <p:spPr>
          <a:xfrm>
            <a:off x="193431" y="87923"/>
            <a:ext cx="8871438" cy="371320"/>
          </a:xfrm>
          <a:prstGeom prst="rect">
            <a:avLst/>
          </a:prstGeom>
          <a:noFill/>
        </p:spPr>
        <p:txBody>
          <a:bodyPr wrap="square">
            <a:spAutoFit/>
          </a:bodyPr>
          <a:lstStyle/>
          <a:p>
            <a:pPr marL="6350" marR="730250" indent="-6350">
              <a:lnSpc>
                <a:spcPct val="109000"/>
              </a:lnSpc>
              <a:spcAft>
                <a:spcPts val="440"/>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Now copy the link and using git clone command open that file: </a:t>
            </a:r>
          </a:p>
        </p:txBody>
      </p:sp>
      <p:pic>
        <p:nvPicPr>
          <p:cNvPr id="9" name="Picture 8" descr="A computer screen shot of text&#10;&#10;AI-generated content may be incorrect.">
            <a:extLst>
              <a:ext uri="{FF2B5EF4-FFF2-40B4-BE49-F238E27FC236}">
                <a16:creationId xmlns:a16="http://schemas.microsoft.com/office/drawing/2014/main" id="{E5A8DA99-DCEF-A5E5-D53F-7B9769C58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94" y="553915"/>
            <a:ext cx="8246637" cy="5257801"/>
          </a:xfrm>
          <a:prstGeom prst="rect">
            <a:avLst/>
          </a:prstGeom>
        </p:spPr>
      </p:pic>
    </p:spTree>
    <p:extLst>
      <p:ext uri="{BB962C8B-B14F-4D97-AF65-F5344CB8AC3E}">
        <p14:creationId xmlns:p14="http://schemas.microsoft.com/office/powerpoint/2010/main" val="2443261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6D889FE-56C5-DC10-E24E-C3035EE65681}"/>
              </a:ext>
            </a:extLst>
          </p:cNvPr>
          <p:cNvSpPr txBox="1"/>
          <p:nvPr/>
        </p:nvSpPr>
        <p:spPr>
          <a:xfrm>
            <a:off x="263769" y="202224"/>
            <a:ext cx="8882428" cy="371320"/>
          </a:xfrm>
          <a:prstGeom prst="rect">
            <a:avLst/>
          </a:prstGeom>
          <a:noFill/>
        </p:spPr>
        <p:txBody>
          <a:bodyPr wrap="square">
            <a:spAutoFit/>
          </a:bodyPr>
          <a:lstStyle/>
          <a:p>
            <a:pPr marL="6350" marR="730250" indent="-6350">
              <a:lnSpc>
                <a:spcPct val="109000"/>
              </a:lnSpc>
              <a:spcAft>
                <a:spcPts val="450"/>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In the Git Hub account contribute to open the pull request: </a:t>
            </a:r>
          </a:p>
        </p:txBody>
      </p:sp>
      <p:sp>
        <p:nvSpPr>
          <p:cNvPr id="9" name="TextBox 8">
            <a:extLst>
              <a:ext uri="{FF2B5EF4-FFF2-40B4-BE49-F238E27FC236}">
                <a16:creationId xmlns:a16="http://schemas.microsoft.com/office/drawing/2014/main" id="{9C314153-0E3A-BA00-3C68-05879A178B95}"/>
              </a:ext>
            </a:extLst>
          </p:cNvPr>
          <p:cNvSpPr txBox="1"/>
          <p:nvPr/>
        </p:nvSpPr>
        <p:spPr>
          <a:xfrm>
            <a:off x="263769" y="712177"/>
            <a:ext cx="8882428" cy="2775953"/>
          </a:xfrm>
          <a:prstGeom prst="rect">
            <a:avLst/>
          </a:prstGeom>
          <a:noFill/>
        </p:spPr>
        <p:txBody>
          <a:bodyPr wrap="square">
            <a:spAutoFit/>
          </a:bodyPr>
          <a:lstStyle/>
          <a:p>
            <a:pPr marL="6350" marR="684530" indent="-6350">
              <a:lnSpc>
                <a:spcPct val="107000"/>
              </a:lnSpc>
              <a:spcAft>
                <a:spcPts val="1005"/>
              </a:spcAft>
              <a:buNone/>
            </a:pPr>
            <a:r>
              <a:rPr lang="en-IN" sz="18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Steps to Close a Pull Request on GitHub: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234950" marR="2618105" indent="-6350">
              <a:lnSpc>
                <a:spcPct val="155000"/>
              </a:lnSpc>
              <a:spcAft>
                <a:spcPts val="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1.</a:t>
            </a:r>
            <a:r>
              <a:rPr lang="en-IN" sz="1800" kern="100" dirty="0">
                <a:solidFill>
                  <a:srgbClr val="0D0D0D"/>
                </a:solidFill>
                <a:effectLst/>
                <a:latin typeface="Arial" panose="020B0604020202020204" pitchFamily="34" charset="0"/>
                <a:ea typeface="Arial" panose="020B0604020202020204" pitchFamily="34" charset="0"/>
                <a:cs typeface="Cambria" panose="02040503050406030204" pitchFamily="18" charset="0"/>
              </a:rPr>
              <a:t> </a:t>
            </a:r>
            <a:r>
              <a:rPr lang="en-IN" sz="18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Go to the repository</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on GitHub. 2.</a:t>
            </a:r>
            <a:r>
              <a:rPr lang="en-IN" sz="1800" kern="100" dirty="0">
                <a:solidFill>
                  <a:srgbClr val="0D0D0D"/>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Click on the </a:t>
            </a:r>
            <a:r>
              <a:rPr lang="en-IN" sz="1800" b="1"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"Pull requests"</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tab. </a:t>
            </a:r>
          </a:p>
          <a:p>
            <a:pPr marL="742950" marR="707390" lvl="1" indent="-285750" fontAlgn="base">
              <a:lnSpc>
                <a:spcPct val="107000"/>
              </a:lnSpc>
              <a:spcAft>
                <a:spcPts val="15"/>
              </a:spcAft>
              <a:buClr>
                <a:srgbClr val="0D0D0D"/>
              </a:buClr>
              <a:buSzPts val="1800"/>
              <a:buFont typeface="+mj-lt"/>
              <a:buAutoNum type="arabicPeriod" startAt="3"/>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Find the pull request you want to close and click on it. </a:t>
            </a:r>
          </a:p>
          <a:p>
            <a:pPr marL="742950" marR="707390" lvl="1" indent="-285750" fontAlgn="base">
              <a:lnSpc>
                <a:spcPct val="109000"/>
              </a:lnSpc>
              <a:spcAft>
                <a:spcPts val="1020"/>
              </a:spcAft>
              <a:buClr>
                <a:srgbClr val="0D0D0D"/>
              </a:buClr>
              <a:buSzPts val="1800"/>
              <a:buFont typeface="+mj-lt"/>
              <a:buAutoNum type="arabicPeriod" startAt="3"/>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Scroll to the bottom of the PR page. </a:t>
            </a:r>
          </a:p>
          <a:p>
            <a:pPr marL="742950" marR="707390" lvl="1" indent="-285750" fontAlgn="base">
              <a:lnSpc>
                <a:spcPct val="107000"/>
              </a:lnSpc>
              <a:spcAft>
                <a:spcPts val="795"/>
              </a:spcAft>
              <a:buClr>
                <a:srgbClr val="0D0D0D"/>
              </a:buClr>
              <a:buSzPts val="1800"/>
              <a:buFont typeface="+mj-lt"/>
              <a:buAutoNum type="arabicPeriod" startAt="3"/>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Click the </a:t>
            </a:r>
            <a:r>
              <a:rPr lang="en-IN" sz="1800" b="1"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“Close pull request”</a:t>
            </a: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button. </a:t>
            </a:r>
          </a:p>
          <a:p>
            <a:pPr marL="6350" indent="-6350">
              <a:lnSpc>
                <a:spcPct val="107000"/>
              </a:lnSpc>
              <a:spcAft>
                <a:spcPts val="48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p>
        </p:txBody>
      </p:sp>
    </p:spTree>
    <p:extLst>
      <p:ext uri="{BB962C8B-B14F-4D97-AF65-F5344CB8AC3E}">
        <p14:creationId xmlns:p14="http://schemas.microsoft.com/office/powerpoint/2010/main" val="3174956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C97BC9BD-A6CF-E9D5-31E9-FF43FCB8A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274319"/>
            <a:ext cx="10577207" cy="5059681"/>
          </a:xfrm>
          <a:prstGeom prst="rect">
            <a:avLst/>
          </a:prstGeom>
        </p:spPr>
      </p:pic>
    </p:spTree>
    <p:extLst>
      <p:ext uri="{BB962C8B-B14F-4D97-AF65-F5344CB8AC3E}">
        <p14:creationId xmlns:p14="http://schemas.microsoft.com/office/powerpoint/2010/main" val="1516024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D0C1F4-F2D9-C589-CC5D-3C38BFEE3B2A}"/>
              </a:ext>
            </a:extLst>
          </p:cNvPr>
          <p:cNvSpPr txBox="1"/>
          <p:nvPr/>
        </p:nvSpPr>
        <p:spPr>
          <a:xfrm>
            <a:off x="105508" y="0"/>
            <a:ext cx="10111153" cy="2816348"/>
          </a:xfrm>
          <a:prstGeom prst="rect">
            <a:avLst/>
          </a:prstGeom>
          <a:noFill/>
        </p:spPr>
        <p:txBody>
          <a:bodyPr wrap="square">
            <a:spAutoFit/>
          </a:bodyPr>
          <a:lstStyle/>
          <a:p>
            <a:pPr marL="6350" indent="-6350">
              <a:lnSpc>
                <a:spcPct val="107000"/>
              </a:lnSpc>
              <a:spcAft>
                <a:spcPts val="1135"/>
              </a:spcAft>
              <a:buNone/>
            </a:pPr>
            <a:r>
              <a:rPr lang="en-IN" sz="2000" u="sng" kern="100" dirty="0">
                <a:solidFill>
                  <a:srgbClr val="0D0D0D"/>
                </a:solidFill>
                <a:effectLst/>
                <a:uFill>
                  <a:solidFill>
                    <a:srgbClr val="0D0D0D"/>
                  </a:solidFill>
                </a:uFill>
                <a:latin typeface="Cambria" panose="02040503050406030204" pitchFamily="18" charset="0"/>
                <a:ea typeface="Cambria" panose="02040503050406030204" pitchFamily="18" charset="0"/>
                <a:cs typeface="Cambria" panose="02040503050406030204" pitchFamily="18" charset="0"/>
              </a:rPr>
              <a:t>Experiment-08:</a:t>
            </a:r>
            <a:r>
              <a:rPr lang="en-IN" sz="20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513080" indent="-6350" algn="ctr">
              <a:lnSpc>
                <a:spcPct val="107000"/>
              </a:lnSpc>
              <a:spcAft>
                <a:spcPts val="15"/>
              </a:spcAft>
              <a:buNone/>
            </a:pPr>
            <a:r>
              <a:rPr lang="en-IN" sz="2000" kern="100" dirty="0">
                <a:solidFill>
                  <a:srgbClr val="47D459"/>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2000" kern="100" dirty="0">
                <a:solidFill>
                  <a:srgbClr val="47D459"/>
                </a:solidFill>
                <a:effectLst/>
                <a:latin typeface="Arial" panose="020B0604020202020204" pitchFamily="34" charset="0"/>
                <a:ea typeface="Arial" panose="020B0604020202020204" pitchFamily="34" charset="0"/>
                <a:cs typeface="Cambria" panose="02040503050406030204" pitchFamily="18" charset="0"/>
              </a:rPr>
              <a:t> </a:t>
            </a:r>
            <a:r>
              <a:rPr lang="en-IN" sz="2000" b="1"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Complete Git Process.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546100" indent="-6350">
              <a:lnSpc>
                <a:spcPct val="108000"/>
              </a:lnSpc>
              <a:spcAft>
                <a:spcPts val="15"/>
              </a:spcAft>
              <a:buNone/>
            </a:pPr>
            <a:r>
              <a:rPr lang="en-IN" sz="1800" kern="100" dirty="0">
                <a:solidFill>
                  <a:srgbClr val="45B0E1"/>
                </a:solidFill>
                <a:effectLst/>
                <a:latin typeface="Cambria" panose="02040503050406030204" pitchFamily="18" charset="0"/>
                <a:ea typeface="Cambria" panose="02040503050406030204" pitchFamily="18" charset="0"/>
                <a:cs typeface="Cambria" panose="02040503050406030204" pitchFamily="18" charset="0"/>
              </a:rPr>
              <a:t>1.</a:t>
            </a:r>
            <a:r>
              <a:rPr lang="en-IN" sz="1800" kern="100" dirty="0">
                <a:solidFill>
                  <a:srgbClr val="45B0E1"/>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45B0E1"/>
                </a:solidFill>
                <a:effectLst/>
                <a:latin typeface="Cambria" panose="02040503050406030204" pitchFamily="18" charset="0"/>
                <a:ea typeface="Cambria" panose="02040503050406030204" pitchFamily="18" charset="0"/>
                <a:cs typeface="Cambria" panose="02040503050406030204" pitchFamily="18" charset="0"/>
              </a:rPr>
              <a:t>Install Git Bash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2057400" marR="730250" lvl="4" indent="-228600" fontAlgn="base">
              <a:lnSpc>
                <a:spcPct val="109000"/>
              </a:lnSpc>
              <a:spcAft>
                <a:spcPts val="1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Download Git for Windows from </a:t>
            </a:r>
            <a:r>
              <a:rPr lang="en-IN" sz="1800" u="sng" strike="noStrike" kern="100" dirty="0">
                <a:solidFill>
                  <a:srgbClr val="47D459"/>
                </a:solidFill>
                <a:effectLst/>
                <a:uFill>
                  <a:solidFill>
                    <a:srgbClr val="47D459"/>
                  </a:solidFill>
                </a:uFill>
                <a:latin typeface="Cambria" panose="02040503050406030204" pitchFamily="18" charset="0"/>
                <a:ea typeface="Cambria" panose="02040503050406030204" pitchFamily="18" charset="0"/>
                <a:cs typeface="Cambria" panose="02040503050406030204" pitchFamily="18" charset="0"/>
              </a:rPr>
              <a:t>Git's official</a:t>
            </a:r>
            <a:r>
              <a:rPr lang="en-IN" sz="1800" u="none" strike="noStrike" kern="100" dirty="0">
                <a:solidFill>
                  <a:srgbClr val="47D459"/>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a:t>
            </a:r>
            <a:r>
              <a:rPr lang="en-IN" sz="1800" u="sng" strike="noStrike" kern="100" dirty="0">
                <a:solidFill>
                  <a:srgbClr val="47D459"/>
                </a:solidFill>
                <a:effectLst/>
                <a:uFill>
                  <a:solidFill>
                    <a:srgbClr val="47D459"/>
                  </a:solidFill>
                </a:uFill>
                <a:latin typeface="Cambria" panose="02040503050406030204" pitchFamily="18" charset="0"/>
                <a:ea typeface="Cambria" panose="02040503050406030204" pitchFamily="18" charset="0"/>
                <a:cs typeface="Cambria" panose="02040503050406030204" pitchFamily="18" charset="0"/>
              </a:rPr>
              <a:t>website.</a:t>
            </a:r>
            <a:r>
              <a:rPr lang="en-IN" sz="1800" u="none" strike="noStrike" kern="100" dirty="0">
                <a:solidFill>
                  <a:srgbClr val="47D459"/>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a:t>
            </a:r>
            <a:endPar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2057400" marR="730250" lvl="4" indent="-228600" fontAlgn="base">
              <a:lnSpc>
                <a:spcPct val="109000"/>
              </a:lnSpc>
              <a:spcAft>
                <a:spcPts val="1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Run the installer and follow the setup instructions. </a:t>
            </a:r>
          </a:p>
          <a:p>
            <a:pPr marL="2057400" marR="730250" lvl="4" indent="-228600" fontAlgn="base">
              <a:lnSpc>
                <a:spcPct val="109000"/>
              </a:lnSpc>
              <a:spcAft>
                <a:spcPts val="1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Choose Git Bash as the default terminal option. </a:t>
            </a:r>
          </a:p>
          <a:p>
            <a:pPr marL="6350" indent="-6350">
              <a:lnSpc>
                <a:spcPct val="108000"/>
              </a:lnSpc>
              <a:spcAft>
                <a:spcPts val="1090"/>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r>
              <a:rPr lang="en-IN" sz="1800" kern="100" dirty="0">
                <a:solidFill>
                  <a:srgbClr val="45B0E1"/>
                </a:solidFill>
                <a:effectLst/>
                <a:latin typeface="Cambria" panose="02040503050406030204" pitchFamily="18" charset="0"/>
                <a:ea typeface="Cambria" panose="02040503050406030204" pitchFamily="18" charset="0"/>
                <a:cs typeface="Cambria" panose="02040503050406030204" pitchFamily="18" charset="0"/>
              </a:rPr>
              <a:t>2.Initialize a Repository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1143000" marR="730250" lvl="2" indent="-228600" fontAlgn="base">
              <a:lnSpc>
                <a:spcPct val="109000"/>
              </a:lnSpc>
              <a:spcAft>
                <a:spcPts val="1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Open Git Bash and navigation to our project folder. </a:t>
            </a:r>
          </a:p>
        </p:txBody>
      </p:sp>
      <p:pic>
        <p:nvPicPr>
          <p:cNvPr id="7" name="Picture 6" descr="A screenshot of a computer program&#10;&#10;AI-generated content may be incorrect.">
            <a:extLst>
              <a:ext uri="{FF2B5EF4-FFF2-40B4-BE49-F238E27FC236}">
                <a16:creationId xmlns:a16="http://schemas.microsoft.com/office/drawing/2014/main" id="{0EC77FFB-1ED1-0FE2-7351-71217728A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21" y="2760034"/>
            <a:ext cx="4067743" cy="1562318"/>
          </a:xfrm>
          <a:prstGeom prst="rect">
            <a:avLst/>
          </a:prstGeom>
        </p:spPr>
      </p:pic>
      <p:pic>
        <p:nvPicPr>
          <p:cNvPr id="9" name="Picture 8" descr="A black background with white text&#10;&#10;AI-generated content may be incorrect.">
            <a:extLst>
              <a:ext uri="{FF2B5EF4-FFF2-40B4-BE49-F238E27FC236}">
                <a16:creationId xmlns:a16="http://schemas.microsoft.com/office/drawing/2014/main" id="{90CB8FF2-0AA6-F7C3-481C-C5C45CEAE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1" y="4735300"/>
            <a:ext cx="5477639" cy="752580"/>
          </a:xfrm>
          <a:prstGeom prst="rect">
            <a:avLst/>
          </a:prstGeom>
        </p:spPr>
      </p:pic>
      <p:pic>
        <p:nvPicPr>
          <p:cNvPr id="11" name="Picture 10" descr="A black background with yellow text&#10;&#10;AI-generated content may be incorrect.">
            <a:extLst>
              <a:ext uri="{FF2B5EF4-FFF2-40B4-BE49-F238E27FC236}">
                <a16:creationId xmlns:a16="http://schemas.microsoft.com/office/drawing/2014/main" id="{E622AC80-58CE-11EB-5AEE-616F7E403F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21" y="6196920"/>
            <a:ext cx="4477375" cy="647790"/>
          </a:xfrm>
          <a:prstGeom prst="rect">
            <a:avLst/>
          </a:prstGeom>
        </p:spPr>
      </p:pic>
      <p:sp>
        <p:nvSpPr>
          <p:cNvPr id="15" name="TextBox 14">
            <a:extLst>
              <a:ext uri="{FF2B5EF4-FFF2-40B4-BE49-F238E27FC236}">
                <a16:creationId xmlns:a16="http://schemas.microsoft.com/office/drawing/2014/main" id="{543FC687-C943-AB0F-A36D-82E656CCA787}"/>
              </a:ext>
            </a:extLst>
          </p:cNvPr>
          <p:cNvSpPr txBox="1"/>
          <p:nvPr/>
        </p:nvSpPr>
        <p:spPr>
          <a:xfrm rot="10800000" flipV="1">
            <a:off x="-624254" y="4363915"/>
            <a:ext cx="7051429" cy="371384"/>
          </a:xfrm>
          <a:prstGeom prst="rect">
            <a:avLst/>
          </a:prstGeom>
          <a:noFill/>
        </p:spPr>
        <p:txBody>
          <a:bodyPr wrap="square">
            <a:spAutoFit/>
          </a:bodyPr>
          <a:lstStyle/>
          <a:p>
            <a:pPr marL="1143000" marR="730250" lvl="2" indent="-228600" fontAlgn="base">
              <a:lnSpc>
                <a:spcPct val="109000"/>
              </a:lnSpc>
              <a:spcAft>
                <a:spcPts val="1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Initialize a new git repository </a:t>
            </a:r>
          </a:p>
        </p:txBody>
      </p:sp>
      <p:sp>
        <p:nvSpPr>
          <p:cNvPr id="17" name="TextBox 16">
            <a:extLst>
              <a:ext uri="{FF2B5EF4-FFF2-40B4-BE49-F238E27FC236}">
                <a16:creationId xmlns:a16="http://schemas.microsoft.com/office/drawing/2014/main" id="{5D2A9D2E-9060-17C7-B18D-0FBF63933999}"/>
              </a:ext>
            </a:extLst>
          </p:cNvPr>
          <p:cNvSpPr txBox="1"/>
          <p:nvPr/>
        </p:nvSpPr>
        <p:spPr>
          <a:xfrm>
            <a:off x="0" y="5487880"/>
            <a:ext cx="5890960" cy="709040"/>
          </a:xfrm>
          <a:prstGeom prst="rect">
            <a:avLst/>
          </a:prstGeom>
          <a:noFill/>
        </p:spPr>
        <p:txBody>
          <a:bodyPr wrap="square">
            <a:spAutoFit/>
          </a:bodyPr>
          <a:lstStyle/>
          <a:p>
            <a:pPr marL="464185" indent="-6350">
              <a:lnSpc>
                <a:spcPct val="108000"/>
              </a:lnSpc>
              <a:spcAft>
                <a:spcPts val="300"/>
              </a:spcAft>
              <a:buNone/>
            </a:pPr>
            <a:r>
              <a:rPr lang="en-IN" sz="1800" kern="100" dirty="0">
                <a:solidFill>
                  <a:srgbClr val="45B0E1"/>
                </a:solidFill>
                <a:effectLst/>
                <a:latin typeface="Cambria" panose="02040503050406030204" pitchFamily="18" charset="0"/>
                <a:ea typeface="Cambria" panose="02040503050406030204" pitchFamily="18" charset="0"/>
                <a:cs typeface="Cambria" panose="02040503050406030204" pitchFamily="18" charset="0"/>
              </a:rPr>
              <a:t>3.Create and Modify Files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1143000" marR="730250" lvl="2" indent="-228600" fontAlgn="base">
              <a:lnSpc>
                <a:spcPct val="109000"/>
              </a:lnSpc>
              <a:spcAft>
                <a:spcPts val="170"/>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Create a file using vi command: </a:t>
            </a:r>
          </a:p>
        </p:txBody>
      </p:sp>
    </p:spTree>
    <p:extLst>
      <p:ext uri="{BB962C8B-B14F-4D97-AF65-F5344CB8AC3E}">
        <p14:creationId xmlns:p14="http://schemas.microsoft.com/office/powerpoint/2010/main" val="428663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1B7C5C-4C77-F458-ED60-4093461F1214}"/>
              </a:ext>
            </a:extLst>
          </p:cNvPr>
          <p:cNvSpPr txBox="1"/>
          <p:nvPr/>
        </p:nvSpPr>
        <p:spPr>
          <a:xfrm>
            <a:off x="114300" y="123092"/>
            <a:ext cx="9031897" cy="811632"/>
          </a:xfrm>
          <a:prstGeom prst="rect">
            <a:avLst/>
          </a:prstGeom>
          <a:noFill/>
        </p:spPr>
        <p:txBody>
          <a:bodyPr wrap="square">
            <a:spAutoFit/>
          </a:bodyPr>
          <a:lstStyle/>
          <a:p>
            <a:pPr marL="6350" indent="-6350">
              <a:lnSpc>
                <a:spcPct val="108000"/>
              </a:lnSpc>
              <a:spcAft>
                <a:spcPts val="1095"/>
              </a:spcAft>
              <a:buNone/>
            </a:pPr>
            <a:r>
              <a:rPr lang="en-IN" sz="1800" kern="100" dirty="0">
                <a:solidFill>
                  <a:srgbClr val="45B0E1"/>
                </a:solidFill>
                <a:effectLst/>
                <a:latin typeface="Cambria" panose="02040503050406030204" pitchFamily="18" charset="0"/>
                <a:ea typeface="Cambria" panose="02040503050406030204" pitchFamily="18" charset="0"/>
                <a:cs typeface="Cambria" panose="02040503050406030204" pitchFamily="18" charset="0"/>
              </a:rPr>
              <a:t>4.Check Repository Status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1143000" marR="730250" lvl="2" indent="-228600" fontAlgn="base">
              <a:lnSpc>
                <a:spcPct val="109000"/>
              </a:lnSpc>
              <a:spcAft>
                <a:spcPts val="15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View changes </a:t>
            </a:r>
          </a:p>
        </p:txBody>
      </p:sp>
      <p:pic>
        <p:nvPicPr>
          <p:cNvPr id="7" name="Picture 6" descr="A black screen with yellow text&#10;&#10;AI-generated content may be incorrect.">
            <a:extLst>
              <a:ext uri="{FF2B5EF4-FFF2-40B4-BE49-F238E27FC236}">
                <a16:creationId xmlns:a16="http://schemas.microsoft.com/office/drawing/2014/main" id="{7B717DAA-3F33-AC14-84C8-F7BB744ED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667" y="1038189"/>
            <a:ext cx="4010585" cy="514422"/>
          </a:xfrm>
          <a:prstGeom prst="rect">
            <a:avLst/>
          </a:prstGeom>
        </p:spPr>
      </p:pic>
      <p:sp>
        <p:nvSpPr>
          <p:cNvPr id="9" name="TextBox 8">
            <a:extLst>
              <a:ext uri="{FF2B5EF4-FFF2-40B4-BE49-F238E27FC236}">
                <a16:creationId xmlns:a16="http://schemas.microsoft.com/office/drawing/2014/main" id="{C81754BC-F669-82F4-E67F-28A39C10E5A9}"/>
              </a:ext>
            </a:extLst>
          </p:cNvPr>
          <p:cNvSpPr txBox="1"/>
          <p:nvPr/>
        </p:nvSpPr>
        <p:spPr>
          <a:xfrm>
            <a:off x="-254977" y="1749670"/>
            <a:ext cx="9401174" cy="670505"/>
          </a:xfrm>
          <a:prstGeom prst="rect">
            <a:avLst/>
          </a:prstGeom>
          <a:noFill/>
        </p:spPr>
        <p:txBody>
          <a:bodyPr wrap="square">
            <a:spAutoFit/>
          </a:bodyPr>
          <a:lstStyle/>
          <a:p>
            <a:pPr marR="707390" lvl="1" fontAlgn="base">
              <a:lnSpc>
                <a:spcPct val="108000"/>
              </a:lnSpc>
              <a:spcAft>
                <a:spcPts val="15"/>
              </a:spcAft>
              <a:buClr>
                <a:srgbClr val="0D0D0D"/>
              </a:buClr>
              <a:buSzPts val="1800"/>
            </a:pPr>
            <a:r>
              <a:rPr lang="en-IN" sz="1800" u="none" strike="noStrike" kern="100" dirty="0">
                <a:solidFill>
                  <a:srgbClr val="45B0E1"/>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5.Stage and Commit Changes </a:t>
            </a:r>
            <a:endPar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1143000" marR="730250" lvl="2" indent="-228600" fontAlgn="base">
              <a:lnSpc>
                <a:spcPct val="109000"/>
              </a:lnSpc>
              <a:spcAft>
                <a:spcPts val="1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Add files to the staging area </a:t>
            </a:r>
          </a:p>
        </p:txBody>
      </p:sp>
      <p:pic>
        <p:nvPicPr>
          <p:cNvPr id="13" name="Picture 12" descr="A black background with yellow text&#10;&#10;AI-generated content may be incorrect.">
            <a:extLst>
              <a:ext uri="{FF2B5EF4-FFF2-40B4-BE49-F238E27FC236}">
                <a16:creationId xmlns:a16="http://schemas.microsoft.com/office/drawing/2014/main" id="{29498CFE-D27E-99C4-A48F-E133A4ECF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843" y="2587331"/>
            <a:ext cx="4477375" cy="647790"/>
          </a:xfrm>
          <a:prstGeom prst="rect">
            <a:avLst/>
          </a:prstGeom>
        </p:spPr>
      </p:pic>
      <p:sp>
        <p:nvSpPr>
          <p:cNvPr id="15" name="TextBox 14">
            <a:extLst>
              <a:ext uri="{FF2B5EF4-FFF2-40B4-BE49-F238E27FC236}">
                <a16:creationId xmlns:a16="http://schemas.microsoft.com/office/drawing/2014/main" id="{6817501E-363A-1023-67F5-EFB0F42C18C6}"/>
              </a:ext>
            </a:extLst>
          </p:cNvPr>
          <p:cNvSpPr txBox="1"/>
          <p:nvPr/>
        </p:nvSpPr>
        <p:spPr>
          <a:xfrm>
            <a:off x="-594947" y="3251560"/>
            <a:ext cx="6224954" cy="371320"/>
          </a:xfrm>
          <a:prstGeom prst="rect">
            <a:avLst/>
          </a:prstGeom>
          <a:noFill/>
        </p:spPr>
        <p:txBody>
          <a:bodyPr wrap="square">
            <a:spAutoFit/>
          </a:bodyPr>
          <a:lstStyle/>
          <a:p>
            <a:pPr marL="1143000" marR="730250" lvl="2" indent="-228600" fontAlgn="base">
              <a:lnSpc>
                <a:spcPct val="109000"/>
              </a:lnSpc>
              <a:spcAft>
                <a:spcPts val="1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Commit changes: </a:t>
            </a:r>
          </a:p>
        </p:txBody>
      </p:sp>
      <p:pic>
        <p:nvPicPr>
          <p:cNvPr id="17" name="Picture 16">
            <a:extLst>
              <a:ext uri="{FF2B5EF4-FFF2-40B4-BE49-F238E27FC236}">
                <a16:creationId xmlns:a16="http://schemas.microsoft.com/office/drawing/2014/main" id="{90B178DD-0377-1169-0499-5A0BB3BBD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844" y="3683281"/>
            <a:ext cx="5418572" cy="790685"/>
          </a:xfrm>
          <a:prstGeom prst="rect">
            <a:avLst/>
          </a:prstGeom>
        </p:spPr>
      </p:pic>
      <p:pic>
        <p:nvPicPr>
          <p:cNvPr id="19" name="Picture 18" descr="A screen shot of a computer code&#10;&#10;AI-generated content may be incorrect.">
            <a:extLst>
              <a:ext uri="{FF2B5EF4-FFF2-40B4-BE49-F238E27FC236}">
                <a16:creationId xmlns:a16="http://schemas.microsoft.com/office/drawing/2014/main" id="{4346D0EB-EC6F-E82A-D711-23BBAF9EA4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667" y="4783518"/>
            <a:ext cx="3953427" cy="990738"/>
          </a:xfrm>
          <a:prstGeom prst="rect">
            <a:avLst/>
          </a:prstGeom>
        </p:spPr>
      </p:pic>
    </p:spTree>
    <p:extLst>
      <p:ext uri="{BB962C8B-B14F-4D97-AF65-F5344CB8AC3E}">
        <p14:creationId xmlns:p14="http://schemas.microsoft.com/office/powerpoint/2010/main" val="159613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30C168-0B4A-DAC3-951C-AFF673993AEB}"/>
              </a:ext>
            </a:extLst>
          </p:cNvPr>
          <p:cNvSpPr txBox="1"/>
          <p:nvPr/>
        </p:nvSpPr>
        <p:spPr>
          <a:xfrm>
            <a:off x="158262" y="175846"/>
            <a:ext cx="8987935" cy="668453"/>
          </a:xfrm>
          <a:prstGeom prst="rect">
            <a:avLst/>
          </a:prstGeom>
          <a:noFill/>
        </p:spPr>
        <p:txBody>
          <a:bodyPr wrap="square">
            <a:spAutoFit/>
          </a:bodyPr>
          <a:lstStyle/>
          <a:p>
            <a:pPr marL="342900" marR="342265" lvl="0" indent="-342900" fontAlgn="base">
              <a:lnSpc>
                <a:spcPct val="108000"/>
              </a:lnSpc>
              <a:spcAft>
                <a:spcPts val="15"/>
              </a:spcAft>
              <a:buClr>
                <a:srgbClr val="0D0D0D"/>
              </a:buClr>
              <a:buSzPts val="1800"/>
              <a:buFont typeface="+mj-lt"/>
              <a:buAutoNum type="arabicPeriod" startAt="6"/>
            </a:pPr>
            <a:r>
              <a:rPr lang="en-IN" sz="1800" u="none" strike="noStrike" kern="100" dirty="0">
                <a:solidFill>
                  <a:srgbClr val="45B0E1"/>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Create and Manage Branches</a:t>
            </a:r>
            <a:endPar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456565" marR="342265" indent="-6350">
              <a:lnSpc>
                <a:spcPct val="108000"/>
              </a:lnSpc>
              <a:spcAft>
                <a:spcPts val="15"/>
              </a:spcAft>
            </a:pPr>
            <a:r>
              <a:rPr lang="en-IN" sz="1800" kern="100" dirty="0">
                <a:solidFill>
                  <a:srgbClr val="45B0E1"/>
                </a:solidFill>
                <a:effectLst/>
                <a:latin typeface="Cambria" panose="02040503050406030204" pitchFamily="18" charset="0"/>
                <a:ea typeface="Cambria" panose="02040503050406030204" pitchFamily="18"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Create a new branch: </a:t>
            </a:r>
          </a:p>
        </p:txBody>
      </p:sp>
      <p:pic>
        <p:nvPicPr>
          <p:cNvPr id="7" name="Picture 6" descr="A black screen with yellow text&#10;&#10;AI-generated content may be incorrect.">
            <a:extLst>
              <a:ext uri="{FF2B5EF4-FFF2-40B4-BE49-F238E27FC236}">
                <a16:creationId xmlns:a16="http://schemas.microsoft.com/office/drawing/2014/main" id="{2CA0F1D6-D5C5-E14B-5216-7054E8B8E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62" y="933809"/>
            <a:ext cx="4990253" cy="668453"/>
          </a:xfrm>
          <a:prstGeom prst="rect">
            <a:avLst/>
          </a:prstGeom>
        </p:spPr>
      </p:pic>
      <p:pic>
        <p:nvPicPr>
          <p:cNvPr id="9" name="Picture 8" descr="A black background with colorful text&#10;&#10;AI-generated content may be incorrect.">
            <a:extLst>
              <a:ext uri="{FF2B5EF4-FFF2-40B4-BE49-F238E27FC236}">
                <a16:creationId xmlns:a16="http://schemas.microsoft.com/office/drawing/2014/main" id="{3F23F13B-D54A-D9DC-D9DA-5EBBE670C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816" y="1718537"/>
            <a:ext cx="4480413" cy="600159"/>
          </a:xfrm>
          <a:prstGeom prst="rect">
            <a:avLst/>
          </a:prstGeom>
        </p:spPr>
      </p:pic>
      <p:sp>
        <p:nvSpPr>
          <p:cNvPr id="11" name="TextBox 10">
            <a:extLst>
              <a:ext uri="{FF2B5EF4-FFF2-40B4-BE49-F238E27FC236}">
                <a16:creationId xmlns:a16="http://schemas.microsoft.com/office/drawing/2014/main" id="{93CD1A9C-C664-D8D6-3AC0-2760DB6FD594}"/>
              </a:ext>
            </a:extLst>
          </p:cNvPr>
          <p:cNvSpPr txBox="1"/>
          <p:nvPr/>
        </p:nvSpPr>
        <p:spPr>
          <a:xfrm>
            <a:off x="-76200" y="2476500"/>
            <a:ext cx="8677275" cy="371320"/>
          </a:xfrm>
          <a:prstGeom prst="rect">
            <a:avLst/>
          </a:prstGeom>
          <a:noFill/>
        </p:spPr>
        <p:txBody>
          <a:bodyPr wrap="square">
            <a:spAutoFit/>
          </a:bodyPr>
          <a:lstStyle/>
          <a:p>
            <a:pPr marL="742950" marR="730250" lvl="1" indent="-285750" fontAlgn="base">
              <a:lnSpc>
                <a:spcPct val="109000"/>
              </a:lnSpc>
              <a:spcAft>
                <a:spcPts val="440"/>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Switch to the branch: </a:t>
            </a:r>
          </a:p>
        </p:txBody>
      </p:sp>
      <p:pic>
        <p:nvPicPr>
          <p:cNvPr id="13" name="Picture 12" descr="A black background with yellow and white text&#10;&#10;AI-generated content may be incorrect.">
            <a:extLst>
              <a:ext uri="{FF2B5EF4-FFF2-40B4-BE49-F238E27FC236}">
                <a16:creationId xmlns:a16="http://schemas.microsoft.com/office/drawing/2014/main" id="{28369C4E-F8C1-1F3F-1E82-CC03AE8A5F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647" y="2869039"/>
            <a:ext cx="4163006" cy="647790"/>
          </a:xfrm>
          <a:prstGeom prst="rect">
            <a:avLst/>
          </a:prstGeom>
        </p:spPr>
      </p:pic>
      <p:pic>
        <p:nvPicPr>
          <p:cNvPr id="15" name="Picture 14" descr="A black screen with yellow and purple text&#10;&#10;AI-generated content may be incorrect.">
            <a:extLst>
              <a:ext uri="{FF2B5EF4-FFF2-40B4-BE49-F238E27FC236}">
                <a16:creationId xmlns:a16="http://schemas.microsoft.com/office/drawing/2014/main" id="{F9FE2FD7-5C21-45A1-4CC1-92AD3A9ADC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1647" y="3703109"/>
            <a:ext cx="3938850" cy="590632"/>
          </a:xfrm>
          <a:prstGeom prst="rect">
            <a:avLst/>
          </a:prstGeom>
        </p:spPr>
      </p:pic>
      <p:pic>
        <p:nvPicPr>
          <p:cNvPr id="17" name="Picture 16" descr="A computer screen shot of a program&#10;&#10;AI-generated content may be incorrect.">
            <a:extLst>
              <a:ext uri="{FF2B5EF4-FFF2-40B4-BE49-F238E27FC236}">
                <a16:creationId xmlns:a16="http://schemas.microsoft.com/office/drawing/2014/main" id="{008FD76E-CC14-E24E-8F8D-E5C071FB2B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262" y="4480021"/>
            <a:ext cx="5525271" cy="1991003"/>
          </a:xfrm>
          <a:prstGeom prst="rect">
            <a:avLst/>
          </a:prstGeom>
        </p:spPr>
      </p:pic>
    </p:spTree>
    <p:extLst>
      <p:ext uri="{BB962C8B-B14F-4D97-AF65-F5344CB8AC3E}">
        <p14:creationId xmlns:p14="http://schemas.microsoft.com/office/powerpoint/2010/main" val="2569805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22A040-0BC4-00A4-075F-687CE66B794F}"/>
              </a:ext>
            </a:extLst>
          </p:cNvPr>
          <p:cNvSpPr txBox="1"/>
          <p:nvPr/>
        </p:nvSpPr>
        <p:spPr>
          <a:xfrm>
            <a:off x="0" y="161925"/>
            <a:ext cx="9144000" cy="371320"/>
          </a:xfrm>
          <a:prstGeom prst="rect">
            <a:avLst/>
          </a:prstGeom>
          <a:noFill/>
        </p:spPr>
        <p:txBody>
          <a:bodyPr wrap="square">
            <a:spAutoFit/>
          </a:bodyPr>
          <a:lstStyle/>
          <a:p>
            <a:pPr marL="742950" marR="730250" lvl="1" indent="-285750" fontAlgn="base">
              <a:lnSpc>
                <a:spcPct val="109000"/>
              </a:lnSpc>
              <a:spcAft>
                <a:spcPts val="44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Merge the branch into the </a:t>
            </a:r>
            <a:r>
              <a:rPr lang="en-IN" sz="1800" u="none" strike="noStrike" kern="100" dirty="0" err="1">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mainbranch</a:t>
            </a: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a:t>
            </a:r>
          </a:p>
        </p:txBody>
      </p:sp>
      <p:pic>
        <p:nvPicPr>
          <p:cNvPr id="7" name="Picture 6" descr="A black screen with white text&#10;&#10;AI-generated content may be incorrect.">
            <a:extLst>
              <a:ext uri="{FF2B5EF4-FFF2-40B4-BE49-F238E27FC236}">
                <a16:creationId xmlns:a16="http://schemas.microsoft.com/office/drawing/2014/main" id="{7B592368-79C8-E5E5-D87C-4778F0872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12" y="552295"/>
            <a:ext cx="6268325" cy="1105054"/>
          </a:xfrm>
          <a:prstGeom prst="rect">
            <a:avLst/>
          </a:prstGeom>
        </p:spPr>
      </p:pic>
      <p:pic>
        <p:nvPicPr>
          <p:cNvPr id="9" name="Picture 8" descr="A computer screen shot of a computer code&#10;&#10;AI-generated content may be incorrect.">
            <a:extLst>
              <a:ext uri="{FF2B5EF4-FFF2-40B4-BE49-F238E27FC236}">
                <a16:creationId xmlns:a16="http://schemas.microsoft.com/office/drawing/2014/main" id="{C8F65DFE-D082-5DF7-FFD9-ABD32EF68F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95" y="2576393"/>
            <a:ext cx="6697010" cy="1705213"/>
          </a:xfrm>
          <a:prstGeom prst="rect">
            <a:avLst/>
          </a:prstGeom>
        </p:spPr>
      </p:pic>
      <p:sp>
        <p:nvSpPr>
          <p:cNvPr id="11" name="TextBox 10">
            <a:extLst>
              <a:ext uri="{FF2B5EF4-FFF2-40B4-BE49-F238E27FC236}">
                <a16:creationId xmlns:a16="http://schemas.microsoft.com/office/drawing/2014/main" id="{A1B15CFF-5A91-4BBF-0687-D9D5750B06CE}"/>
              </a:ext>
            </a:extLst>
          </p:cNvPr>
          <p:cNvSpPr txBox="1"/>
          <p:nvPr/>
        </p:nvSpPr>
        <p:spPr>
          <a:xfrm>
            <a:off x="0" y="1908421"/>
            <a:ext cx="9144000" cy="369268"/>
          </a:xfrm>
          <a:prstGeom prst="rect">
            <a:avLst/>
          </a:prstGeom>
          <a:noFill/>
        </p:spPr>
        <p:txBody>
          <a:bodyPr wrap="square">
            <a:spAutoFit/>
          </a:bodyPr>
          <a:lstStyle/>
          <a:p>
            <a:pPr marL="456565" marR="342265" indent="-6350">
              <a:lnSpc>
                <a:spcPct val="108000"/>
              </a:lnSpc>
              <a:spcAft>
                <a:spcPts val="15"/>
              </a:spcAft>
            </a:pPr>
            <a:r>
              <a:rPr lang="en-IN" sz="1800" kern="100" dirty="0">
                <a:solidFill>
                  <a:srgbClr val="45B0E1"/>
                </a:solidFill>
                <a:effectLst/>
                <a:latin typeface="Cambria" panose="02040503050406030204" pitchFamily="18" charset="0"/>
                <a:ea typeface="Cambria" panose="02040503050406030204" pitchFamily="18" charset="0"/>
                <a:cs typeface="Cambria" panose="02040503050406030204" pitchFamily="18" charset="0"/>
              </a:rPr>
              <a:t>Git Clone:</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2169711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uter screen shot of a program&#10;&#10;AI-generated content may be incorrect.">
            <a:extLst>
              <a:ext uri="{FF2B5EF4-FFF2-40B4-BE49-F238E27FC236}">
                <a16:creationId xmlns:a16="http://schemas.microsoft.com/office/drawing/2014/main" id="{516B1D90-6C99-0181-9B82-AA90CAEA7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70" y="1842231"/>
            <a:ext cx="5416880" cy="1951945"/>
          </a:xfrm>
          <a:prstGeom prst="rect">
            <a:avLst/>
          </a:prstGeom>
        </p:spPr>
      </p:pic>
      <p:sp>
        <p:nvSpPr>
          <p:cNvPr id="7" name="TextBox 6">
            <a:extLst>
              <a:ext uri="{FF2B5EF4-FFF2-40B4-BE49-F238E27FC236}">
                <a16:creationId xmlns:a16="http://schemas.microsoft.com/office/drawing/2014/main" id="{107E56ED-E1D4-9244-3D8E-06350D2C28B2}"/>
              </a:ext>
            </a:extLst>
          </p:cNvPr>
          <p:cNvSpPr txBox="1"/>
          <p:nvPr/>
        </p:nvSpPr>
        <p:spPr>
          <a:xfrm>
            <a:off x="114300" y="4410076"/>
            <a:ext cx="6543676" cy="2261901"/>
          </a:xfrm>
          <a:prstGeom prst="rect">
            <a:avLst/>
          </a:prstGeom>
          <a:noFill/>
        </p:spPr>
        <p:txBody>
          <a:bodyPr wrap="square">
            <a:spAutoFit/>
          </a:bodyPr>
          <a:lstStyle/>
          <a:p>
            <a:pPr marL="464185" indent="-6350">
              <a:lnSpc>
                <a:spcPct val="108000"/>
              </a:lnSpc>
              <a:spcAft>
                <a:spcPts val="15"/>
              </a:spcAft>
              <a:buNone/>
            </a:pPr>
            <a:r>
              <a:rPr lang="en-IN" sz="1800" kern="100" dirty="0">
                <a:solidFill>
                  <a:srgbClr val="45B0E1"/>
                </a:solidFill>
                <a:effectLst/>
                <a:latin typeface="Cambria" panose="02040503050406030204" pitchFamily="18" charset="0"/>
                <a:ea typeface="Cambria" panose="02040503050406030204" pitchFamily="18" charset="0"/>
                <a:cs typeface="Cambria" panose="02040503050406030204" pitchFamily="18" charset="0"/>
              </a:rPr>
              <a:t>Open and Close Pull Requests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1143000" marR="591185" lvl="2" indent="-228600" fontAlgn="base">
              <a:lnSpc>
                <a:spcPct val="107000"/>
              </a:lnSpc>
              <a:spcAft>
                <a:spcPts val="1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Open a Pull Request on GitHub and merge changes.  </a:t>
            </a:r>
          </a:p>
          <a:p>
            <a:pPr marL="1143000" marR="591185" lvl="2" indent="-228600" fontAlgn="base">
              <a:lnSpc>
                <a:spcPct val="109000"/>
              </a:lnSpc>
              <a:spcAft>
                <a:spcPts val="15"/>
              </a:spcAft>
              <a:buClr>
                <a:srgbClr val="0D0D0D"/>
              </a:buClr>
              <a:buSzPts val="1800"/>
              <a:buFont typeface="Arial" panose="020B0604020202020204" pitchFamily="34" charset="0"/>
              <a:buChar char="•"/>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Close the Pull Request if needed </a:t>
            </a:r>
          </a:p>
          <a:p>
            <a:pPr marL="6350" marR="591185" indent="-6350">
              <a:lnSpc>
                <a:spcPct val="109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p>
          <a:p>
            <a:pPr marL="6350" indent="-6350">
              <a:lnSpc>
                <a:spcPct val="107000"/>
              </a:lnSpc>
              <a:spcAft>
                <a:spcPts val="800"/>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p>
          <a:p>
            <a:pPr marL="6350" indent="-6350">
              <a:lnSpc>
                <a:spcPct val="107000"/>
              </a:lnSpc>
              <a:spcAft>
                <a:spcPts val="780"/>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p>
        </p:txBody>
      </p:sp>
      <p:sp>
        <p:nvSpPr>
          <p:cNvPr id="9" name="TextBox 8">
            <a:extLst>
              <a:ext uri="{FF2B5EF4-FFF2-40B4-BE49-F238E27FC236}">
                <a16:creationId xmlns:a16="http://schemas.microsoft.com/office/drawing/2014/main" id="{D7CF482B-C305-48B7-31CF-1A26A57E5425}"/>
              </a:ext>
            </a:extLst>
          </p:cNvPr>
          <p:cNvSpPr txBox="1"/>
          <p:nvPr/>
        </p:nvSpPr>
        <p:spPr>
          <a:xfrm>
            <a:off x="314325" y="276225"/>
            <a:ext cx="8829675" cy="1566006"/>
          </a:xfrm>
          <a:prstGeom prst="rect">
            <a:avLst/>
          </a:prstGeom>
          <a:noFill/>
        </p:spPr>
        <p:txBody>
          <a:bodyPr wrap="square">
            <a:spAutoFit/>
          </a:bodyPr>
          <a:lstStyle/>
          <a:p>
            <a:pPr marR="342265" lvl="0" fontAlgn="base">
              <a:lnSpc>
                <a:spcPct val="108000"/>
              </a:lnSpc>
              <a:spcAft>
                <a:spcPts val="15"/>
              </a:spcAft>
              <a:buClr>
                <a:srgbClr val="0D0D0D"/>
              </a:buClr>
              <a:buSzPts val="1800"/>
            </a:pPr>
            <a:r>
              <a:rPr lang="en-IN" sz="1800" u="none" strike="noStrike" kern="100" dirty="0">
                <a:solidFill>
                  <a:srgbClr val="45B0E1"/>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Pull Changes from Remote Repository </a:t>
            </a: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a:t>
            </a:r>
          </a:p>
          <a:p>
            <a:pPr marL="464185" marR="730250" indent="-6350">
              <a:lnSpc>
                <a:spcPct val="109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Update local repository: </a:t>
            </a:r>
          </a:p>
          <a:p>
            <a:pPr marL="457835" indent="-6350">
              <a:lnSpc>
                <a:spcPct val="107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p>
          <a:p>
            <a:pPr marL="464185" indent="-6350">
              <a:lnSpc>
                <a:spcPct val="108000"/>
              </a:lnSpc>
              <a:spcAft>
                <a:spcPts val="15"/>
              </a:spcAft>
              <a:buNone/>
            </a:pPr>
            <a:r>
              <a:rPr lang="en-IN" sz="1800" kern="100" dirty="0">
                <a:solidFill>
                  <a:srgbClr val="45B0E1"/>
                </a:solidFill>
                <a:effectLst/>
                <a:latin typeface="Cambria" panose="02040503050406030204" pitchFamily="18" charset="0"/>
                <a:ea typeface="Cambria" panose="02040503050406030204" pitchFamily="18" charset="0"/>
                <a:cs typeface="Cambria" panose="02040503050406030204" pitchFamily="18" charset="0"/>
              </a:rPr>
              <a:t>8.  Pull Changes from Remote Repository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a:buNone/>
            </a:pPr>
            <a:r>
              <a:rPr lang="en-IN" sz="18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endParaRPr lang="en-IN" dirty="0"/>
          </a:p>
        </p:txBody>
      </p:sp>
    </p:spTree>
    <p:extLst>
      <p:ext uri="{BB962C8B-B14F-4D97-AF65-F5344CB8AC3E}">
        <p14:creationId xmlns:p14="http://schemas.microsoft.com/office/powerpoint/2010/main" val="2562456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A691B830-88F1-FBFF-DF4A-09C20B249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80" y="257235"/>
            <a:ext cx="8533196" cy="5886389"/>
          </a:xfrm>
          <a:prstGeom prst="rect">
            <a:avLst/>
          </a:prstGeom>
        </p:spPr>
      </p:pic>
    </p:spTree>
    <p:extLst>
      <p:ext uri="{BB962C8B-B14F-4D97-AF65-F5344CB8AC3E}">
        <p14:creationId xmlns:p14="http://schemas.microsoft.com/office/powerpoint/2010/main" val="423221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DB17D0AF-6F1B-E1F7-0F46-E26875C45214}"/>
              </a:ext>
            </a:extLst>
          </p:cNvPr>
          <p:cNvSpPr txBox="1"/>
          <p:nvPr/>
        </p:nvSpPr>
        <p:spPr>
          <a:xfrm>
            <a:off x="337657" y="100668"/>
            <a:ext cx="9997579" cy="3549370"/>
          </a:xfrm>
          <a:prstGeom prst="rect">
            <a:avLst/>
          </a:prstGeom>
          <a:noFill/>
        </p:spPr>
        <p:txBody>
          <a:bodyPr wrap="square">
            <a:spAutoFit/>
          </a:bodyPr>
          <a:lstStyle/>
          <a:p>
            <a:pPr marL="6350" indent="-6350">
              <a:lnSpc>
                <a:spcPct val="107000"/>
              </a:lnSpc>
              <a:spcAft>
                <a:spcPts val="1215"/>
              </a:spcAft>
              <a:buNone/>
            </a:pPr>
            <a:r>
              <a:rPr lang="en-IN" sz="1400" u="sng" kern="100" dirty="0">
                <a:solidFill>
                  <a:srgbClr val="000000"/>
                </a:solidFill>
                <a:effectLst/>
                <a:uFill>
                  <a:solidFill>
                    <a:srgbClr val="000000"/>
                  </a:solidFill>
                </a:uFill>
                <a:latin typeface="Arial" panose="020B0604020202020204" pitchFamily="34" charset="0"/>
                <a:ea typeface="Arial" panose="020B0604020202020204" pitchFamily="34" charset="0"/>
                <a:cs typeface="Cambria" panose="02040503050406030204" pitchFamily="18" charset="0"/>
              </a:rPr>
              <a:t>EXPERIMENT-01:</a:t>
            </a:r>
            <a:r>
              <a:rPr lang="en-IN" sz="1400" kern="100" dirty="0">
                <a:solidFill>
                  <a:srgbClr val="000000"/>
                </a:solidFill>
                <a:effectLst/>
                <a:latin typeface="Arial" panose="020B0604020202020204" pitchFamily="34" charset="0"/>
                <a:ea typeface="Arial" panose="020B0604020202020204" pitchFamily="34" charset="0"/>
                <a:cs typeface="Cambria" panose="02040503050406030204" pitchFamily="18" charset="0"/>
              </a:rPr>
              <a:t> </a:t>
            </a:r>
            <a:endParaRPr lang="en-IN" sz="12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445770" indent="-6350" algn="ctr">
              <a:lnSpc>
                <a:spcPct val="107000"/>
              </a:lnSpc>
              <a:spcAft>
                <a:spcPts val="260"/>
              </a:spcAft>
              <a:buNone/>
            </a:pPr>
            <a:r>
              <a:rPr lang="en-IN" sz="1400" kern="100" dirty="0">
                <a:solidFill>
                  <a:srgbClr val="47D459"/>
                </a:solidFill>
                <a:effectLst/>
                <a:latin typeface="Segoe UI Symbol" panose="020B0502040204020203" pitchFamily="34" charset="0"/>
                <a:ea typeface="Segoe UI Symbol" panose="020B0502040204020203" pitchFamily="34" charset="0"/>
                <a:cs typeface="Segoe UI Symbol" panose="020B0502040204020203" pitchFamily="34" charset="0"/>
              </a:rPr>
              <a:t></a:t>
            </a:r>
            <a:r>
              <a:rPr lang="en-IN" sz="1400" kern="100" dirty="0">
                <a:solidFill>
                  <a:srgbClr val="47D459"/>
                </a:solidFill>
                <a:effectLst/>
                <a:latin typeface="Arial" panose="020B0604020202020204" pitchFamily="34" charset="0"/>
                <a:ea typeface="Arial" panose="020B0604020202020204" pitchFamily="34" charset="0"/>
                <a:cs typeface="Cambria" panose="02040503050406030204" pitchFamily="18" charset="0"/>
              </a:rPr>
              <a:t> </a:t>
            </a:r>
            <a:r>
              <a:rPr lang="en-IN" sz="1400" b="1" u="sng" kern="100" dirty="0">
                <a:solidFill>
                  <a:srgbClr val="47D459"/>
                </a:solidFill>
                <a:effectLst/>
                <a:uFill>
                  <a:solidFill>
                    <a:srgbClr val="47D459"/>
                  </a:solidFill>
                </a:uFill>
                <a:latin typeface="Cambria" panose="02040503050406030204" pitchFamily="18" charset="0"/>
                <a:ea typeface="Cambria" panose="02040503050406030204" pitchFamily="18" charset="0"/>
                <a:cs typeface="Cambria" panose="02040503050406030204" pitchFamily="18" charset="0"/>
              </a:rPr>
              <a:t>Basics Of Linux:</a:t>
            </a:r>
            <a:r>
              <a:rPr lang="en-IN" sz="1400" b="1"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 </a:t>
            </a:r>
            <a:endParaRPr lang="en-IN" sz="12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7000"/>
              </a:lnSpc>
              <a:spcAft>
                <a:spcPts val="775"/>
              </a:spcAft>
              <a:buNone/>
            </a:pPr>
            <a:r>
              <a:rPr lang="en-IN" sz="1200"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1.What is Linux ? </a:t>
            </a:r>
            <a:endParaRPr lang="en-IN" sz="12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marR="712470" indent="-6350">
              <a:lnSpc>
                <a:spcPct val="107000"/>
              </a:lnSpc>
              <a:spcAft>
                <a:spcPts val="795"/>
              </a:spcAft>
              <a:buNone/>
            </a:pPr>
            <a:r>
              <a:rPr lang="en-IN" sz="12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Linux </a:t>
            </a:r>
            <a:r>
              <a:rPr lang="en-IN" sz="1200" kern="1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is a family of free and open-source operating systems based on the Linux kernel. Operating systems based on Linux are known as </a:t>
            </a:r>
            <a:r>
              <a:rPr lang="en-IN" sz="1200" i="1" kern="1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Linux distributions</a:t>
            </a:r>
            <a:r>
              <a:rPr lang="en-IN" sz="1200" kern="1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 or </a:t>
            </a:r>
            <a:r>
              <a:rPr lang="en-IN" sz="1200" i="1" kern="1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distros</a:t>
            </a:r>
            <a:r>
              <a:rPr lang="en-IN" sz="1200" kern="100" dirty="0">
                <a:solidFill>
                  <a:srgbClr val="262626"/>
                </a:solidFill>
                <a:effectLst/>
                <a:latin typeface="Cambria" panose="02040503050406030204" pitchFamily="18" charset="0"/>
                <a:ea typeface="Cambria" panose="02040503050406030204" pitchFamily="18" charset="0"/>
                <a:cs typeface="Cambria" panose="02040503050406030204" pitchFamily="18" charset="0"/>
              </a:rPr>
              <a:t>. Examples include Debian, Ubuntu, Fedora, CentOS, Gentoo, Arch Linux, and many others. </a:t>
            </a:r>
            <a:endParaRPr lang="en-IN" sz="12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fontAlgn="base">
              <a:lnSpc>
                <a:spcPct val="107000"/>
              </a:lnSpc>
              <a:spcAft>
                <a:spcPts val="785"/>
              </a:spcAft>
              <a:buClr>
                <a:srgbClr val="47D459"/>
              </a:buClr>
              <a:buSzPts val="1800"/>
              <a:buFont typeface="+mj-lt"/>
              <a:buAutoNum type="arabicPeriod" startAt="2"/>
            </a:pPr>
            <a:r>
              <a:rPr lang="en-IN" sz="1200" b="1" u="none" strike="noStrike" kern="100" dirty="0">
                <a:solidFill>
                  <a:srgbClr val="47D459"/>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Linux Distributions (Distros) </a:t>
            </a:r>
            <a:endParaRPr lang="en-IN" sz="12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6350" marR="730250" indent="-6350">
              <a:lnSpc>
                <a:spcPct val="109000"/>
              </a:lnSpc>
              <a:spcAft>
                <a:spcPts val="795"/>
              </a:spcAft>
              <a:buNone/>
            </a:pPr>
            <a:r>
              <a:rPr lang="en-IN" sz="12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Different versions of Linux tailored for various needs: </a:t>
            </a:r>
          </a:p>
          <a:p>
            <a:pPr marL="742950" marR="730250" lvl="1" indent="-285750" fontAlgn="base">
              <a:lnSpc>
                <a:spcPct val="109000"/>
              </a:lnSpc>
              <a:spcAft>
                <a:spcPts val="780"/>
              </a:spcAft>
              <a:buClr>
                <a:srgbClr val="0D0D0D"/>
              </a:buClr>
              <a:buSzPts val="1000"/>
              <a:buFont typeface="Arial" panose="020B0604020202020204" pitchFamily="34" charset="0"/>
              <a:buChar char="•"/>
            </a:pPr>
            <a:r>
              <a:rPr lang="en-IN" sz="12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Ubuntu</a:t>
            </a:r>
            <a:r>
              <a:rPr lang="en-IN" sz="12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 User-friendly, great for beginners. </a:t>
            </a:r>
          </a:p>
          <a:p>
            <a:pPr marL="742950" marR="730250" lvl="1" indent="-285750" fontAlgn="base">
              <a:lnSpc>
                <a:spcPct val="109000"/>
              </a:lnSpc>
              <a:spcAft>
                <a:spcPts val="780"/>
              </a:spcAft>
              <a:buClr>
                <a:srgbClr val="0D0D0D"/>
              </a:buClr>
              <a:buSzPts val="1000"/>
              <a:buFont typeface="Arial" panose="020B0604020202020204" pitchFamily="34" charset="0"/>
              <a:buChar char="•"/>
            </a:pPr>
            <a:r>
              <a:rPr lang="en-IN" sz="12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Debian</a:t>
            </a:r>
            <a:r>
              <a:rPr lang="en-IN" sz="12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 Stable and well-tested. </a:t>
            </a:r>
          </a:p>
          <a:p>
            <a:pPr marL="285750" marR="730250" indent="-285750" fontAlgn="base">
              <a:lnSpc>
                <a:spcPct val="109000"/>
              </a:lnSpc>
              <a:spcAft>
                <a:spcPts val="775"/>
              </a:spcAft>
              <a:buClr>
                <a:srgbClr val="0D0D0D"/>
              </a:buClr>
              <a:buSzPts val="1000"/>
              <a:buFont typeface="Arial" panose="020B0604020202020204" pitchFamily="34" charset="0"/>
              <a:buChar char="•"/>
            </a:pPr>
            <a:r>
              <a:rPr lang="en-IN" sz="12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Fedora</a:t>
            </a:r>
            <a:r>
              <a:rPr lang="en-IN" sz="12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 Latest features, cutting-edge. </a:t>
            </a:r>
          </a:p>
          <a:p>
            <a:pPr marL="742950" marR="730250" lvl="1" indent="-285750" fontAlgn="base">
              <a:lnSpc>
                <a:spcPct val="109000"/>
              </a:lnSpc>
              <a:spcAft>
                <a:spcPts val="775"/>
              </a:spcAft>
              <a:buClr>
                <a:srgbClr val="0D0D0D"/>
              </a:buClr>
              <a:buSzPts val="1000"/>
              <a:buFont typeface="Arial" panose="020B0604020202020204" pitchFamily="34" charset="0"/>
              <a:buChar char="•"/>
            </a:pPr>
            <a:r>
              <a:rPr lang="en-IN" sz="12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Arch Linux</a:t>
            </a:r>
            <a:r>
              <a:rPr lang="en-IN" sz="12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 Lightweight and customizable. </a:t>
            </a:r>
          </a:p>
          <a:p>
            <a:pPr marL="742950" marR="730250" lvl="1" indent="-285750" fontAlgn="base">
              <a:lnSpc>
                <a:spcPct val="109000"/>
              </a:lnSpc>
              <a:spcAft>
                <a:spcPts val="1195"/>
              </a:spcAft>
              <a:buClr>
                <a:srgbClr val="0D0D0D"/>
              </a:buClr>
              <a:buSzPts val="1000"/>
              <a:buFont typeface="Arial" panose="020B0604020202020204" pitchFamily="34" charset="0"/>
              <a:buChar char="•"/>
            </a:pPr>
            <a:r>
              <a:rPr lang="en-IN" sz="12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CentOS / RHEL</a:t>
            </a:r>
            <a:r>
              <a:rPr lang="en-IN" sz="12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 Used in enterprise environments.</a:t>
            </a:r>
            <a:r>
              <a:rPr lang="en-IN" sz="1200" u="none" strike="noStrike" kern="100" dirty="0">
                <a:solidFill>
                  <a:srgbClr val="47D459"/>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IN" sz="14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07AC5815-5F36-3E37-F725-B26DCCE4F8AD}"/>
              </a:ext>
            </a:extLst>
          </p:cNvPr>
          <p:cNvSpPr txBox="1"/>
          <p:nvPr/>
        </p:nvSpPr>
        <p:spPr>
          <a:xfrm>
            <a:off x="436227" y="3733101"/>
            <a:ext cx="6023295" cy="2630207"/>
          </a:xfrm>
          <a:prstGeom prst="rect">
            <a:avLst/>
          </a:prstGeom>
          <a:noFill/>
        </p:spPr>
        <p:txBody>
          <a:bodyPr wrap="square">
            <a:spAutoFit/>
          </a:bodyPr>
          <a:lstStyle/>
          <a:p>
            <a:pPr lvl="0" fontAlgn="base">
              <a:lnSpc>
                <a:spcPct val="107000"/>
              </a:lnSpc>
              <a:spcAft>
                <a:spcPts val="785"/>
              </a:spcAft>
              <a:buClr>
                <a:srgbClr val="47D459"/>
              </a:buClr>
              <a:buSzPts val="1800"/>
            </a:pPr>
            <a:r>
              <a:rPr lang="en-IN" sz="1400" b="1" u="none" strike="noStrike" kern="100" dirty="0">
                <a:solidFill>
                  <a:srgbClr val="47D459"/>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3.Linux File System Structure </a:t>
            </a:r>
            <a:endParaRPr lang="en-IN" sz="14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6350" marR="730250" indent="-6350">
              <a:lnSpc>
                <a:spcPct val="109000"/>
              </a:lnSpc>
              <a:spcAft>
                <a:spcPts val="985"/>
              </a:spcAft>
              <a:buNone/>
            </a:pPr>
            <a:r>
              <a:rPr lang="en-IN" sz="14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Linux follows a hierarchical structure: </a:t>
            </a:r>
          </a:p>
          <a:p>
            <a:pPr marL="742950" marR="730250" lvl="1" indent="-285750" fontAlgn="base">
              <a:lnSpc>
                <a:spcPct val="109000"/>
              </a:lnSpc>
              <a:spcAft>
                <a:spcPts val="190"/>
              </a:spcAft>
              <a:buClr>
                <a:srgbClr val="0D0D0D"/>
              </a:buClr>
              <a:buSzPts val="1800"/>
              <a:buFont typeface="+mj-lt"/>
              <a:buAutoNum type="alphaUcPeriod"/>
            </a:pPr>
            <a:r>
              <a:rPr lang="en-IN" sz="14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bin     → essential binary programs </a:t>
            </a:r>
          </a:p>
          <a:p>
            <a:pPr marL="742950" marR="730250" lvl="1" indent="-285750" fontAlgn="base">
              <a:lnSpc>
                <a:spcPct val="109000"/>
              </a:lnSpc>
              <a:spcAft>
                <a:spcPts val="190"/>
              </a:spcAft>
              <a:buClr>
                <a:srgbClr val="0D0D0D"/>
              </a:buClr>
              <a:buSzPts val="1800"/>
              <a:buFont typeface="+mj-lt"/>
              <a:buAutoNum type="alphaUcPeriod"/>
            </a:pPr>
            <a:r>
              <a:rPr lang="en-IN" sz="14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etc     → configuration files </a:t>
            </a:r>
          </a:p>
          <a:p>
            <a:pPr marL="742950" marR="730250" lvl="1" indent="-285750" fontAlgn="base">
              <a:lnSpc>
                <a:spcPct val="109000"/>
              </a:lnSpc>
              <a:spcAft>
                <a:spcPts val="190"/>
              </a:spcAft>
              <a:buClr>
                <a:srgbClr val="0D0D0D"/>
              </a:buClr>
              <a:buSzPts val="1800"/>
              <a:buFont typeface="+mj-lt"/>
              <a:buAutoNum type="alphaUcPeriod"/>
            </a:pPr>
            <a:r>
              <a:rPr lang="en-IN" sz="14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home    → user directories </a:t>
            </a:r>
          </a:p>
          <a:p>
            <a:pPr marL="742950" marR="730250" lvl="1" indent="-285750" fontAlgn="base">
              <a:lnSpc>
                <a:spcPct val="109000"/>
              </a:lnSpc>
              <a:spcAft>
                <a:spcPts val="190"/>
              </a:spcAft>
              <a:buClr>
                <a:srgbClr val="0D0D0D"/>
              </a:buClr>
              <a:buSzPts val="1800"/>
              <a:buFont typeface="+mj-lt"/>
              <a:buAutoNum type="alphaUcPeriod"/>
            </a:pPr>
            <a:r>
              <a:rPr lang="en-IN" sz="14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root    → root user’s home directory </a:t>
            </a:r>
          </a:p>
          <a:p>
            <a:pPr marL="742950" marR="730250" lvl="1" indent="-285750" fontAlgn="base">
              <a:lnSpc>
                <a:spcPct val="109000"/>
              </a:lnSpc>
              <a:spcAft>
                <a:spcPts val="190"/>
              </a:spcAft>
              <a:buClr>
                <a:srgbClr val="0D0D0D"/>
              </a:buClr>
              <a:buSzPts val="1800"/>
              <a:buFont typeface="+mj-lt"/>
              <a:buAutoNum type="alphaUcPeriod"/>
            </a:pPr>
            <a:r>
              <a:rPr lang="en-IN" sz="14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var  → variable data (logs, etc.) </a:t>
            </a:r>
          </a:p>
          <a:p>
            <a:pPr marL="742950" marR="730250" lvl="1" indent="-285750" fontAlgn="base">
              <a:lnSpc>
                <a:spcPct val="109000"/>
              </a:lnSpc>
              <a:spcAft>
                <a:spcPts val="190"/>
              </a:spcAft>
              <a:buClr>
                <a:srgbClr val="0D0D0D"/>
              </a:buClr>
              <a:buSzPts val="1800"/>
              <a:buFont typeface="+mj-lt"/>
              <a:buAutoNum type="alphaUcPeriod"/>
            </a:pPr>
            <a:r>
              <a:rPr lang="en-IN" sz="1400" u="none" strike="noStrike" kern="100" dirty="0" err="1">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tmp</a:t>
            </a:r>
            <a:r>
              <a:rPr lang="en-IN" sz="14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temporary files </a:t>
            </a:r>
          </a:p>
          <a:p>
            <a:pPr marL="742950" marR="730250" lvl="1" indent="-285750" fontAlgn="base">
              <a:lnSpc>
                <a:spcPct val="109000"/>
              </a:lnSpc>
              <a:spcAft>
                <a:spcPts val="15"/>
              </a:spcAft>
              <a:buClr>
                <a:srgbClr val="0D0D0D"/>
              </a:buClr>
              <a:buSzPts val="1800"/>
              <a:buFont typeface="+mj-lt"/>
              <a:buAutoNum type="alphaUcPeriod"/>
            </a:pPr>
            <a:r>
              <a:rPr lang="en-IN" sz="1800" u="none" strike="noStrike" kern="100" dirty="0" err="1">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usr</a:t>
            </a: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user-installed software </a:t>
            </a:r>
          </a:p>
        </p:txBody>
      </p:sp>
    </p:spTree>
    <p:extLst>
      <p:ext uri="{BB962C8B-B14F-4D97-AF65-F5344CB8AC3E}">
        <p14:creationId xmlns:p14="http://schemas.microsoft.com/office/powerpoint/2010/main" val="72753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8ED5DDE8-581E-1C99-6CB1-B3D9DBA1663B}"/>
              </a:ext>
            </a:extLst>
          </p:cNvPr>
          <p:cNvSpPr>
            <a:spLocks noChangeArrowheads="1"/>
          </p:cNvSpPr>
          <p:nvPr/>
        </p:nvSpPr>
        <p:spPr bwMode="auto">
          <a:xfrm>
            <a:off x="159391" y="-176569"/>
            <a:ext cx="56122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800" b="1" i="0" u="none" strike="noStrike" cap="none" normalizeH="0" baseline="0" dirty="0">
                <a:ln>
                  <a:noFill/>
                </a:ln>
                <a:solidFill>
                  <a:srgbClr val="0D0D0D"/>
                </a:solidFill>
                <a:effectLst/>
                <a:latin typeface="Arial" panose="020B0604020202020204" pitchFamily="34" charset="0"/>
                <a:ea typeface="Cambria" panose="02040503050406030204" pitchFamily="18" charset="0"/>
                <a:cs typeface="Cambria" panose="02040503050406030204" pitchFamily="18" charset="0"/>
              </a:rPr>
              <a:t> </a:t>
            </a:r>
          </a:p>
          <a:p>
            <a:r>
              <a:rPr lang="en-US" altLang="en-US" b="1" dirty="0">
                <a:solidFill>
                  <a:srgbClr val="47D459"/>
                </a:solidFill>
                <a:ea typeface="Cambria" panose="02040503050406030204" pitchFamily="18" charset="0"/>
                <a:cs typeface="Cambria" panose="02040503050406030204" pitchFamily="18" charset="0"/>
              </a:rPr>
              <a:t>Basic Linux Commands</a:t>
            </a:r>
          </a:p>
          <a:p>
            <a:r>
              <a:rPr lang="en-US" altLang="en-US" b="1" dirty="0">
                <a:solidFill>
                  <a:srgbClr val="47D459"/>
                </a:solidFill>
                <a:ea typeface="Cambria" panose="02040503050406030204" pitchFamily="18" charset="0"/>
                <a:cs typeface="Cambria" panose="02040503050406030204" pitchFamily="18" charset="0"/>
              </a:rPr>
              <a:t> 4.</a:t>
            </a:r>
            <a:r>
              <a:rPr kumimoji="0" lang="en-US" altLang="en-US" sz="1800" b="1" i="0" u="sng" strike="noStrike" kern="1200" cap="none" spc="0" normalizeH="0" baseline="0" noProof="0" dirty="0">
                <a:ln>
                  <a:noFill/>
                </a:ln>
                <a:solidFill>
                  <a:srgbClr val="0D0D0D"/>
                </a:solidFill>
                <a:effectLst/>
                <a:uLnTx/>
                <a:uFillTx/>
                <a:latin typeface="Arial" panose="020B0604020202020204" pitchFamily="34" charset="0"/>
                <a:ea typeface="Cambria" panose="02040503050406030204" pitchFamily="18" charset="0"/>
                <a:cs typeface="Cambria" panose="02040503050406030204" pitchFamily="18" charset="0"/>
              </a:rPr>
              <a:t>Command</a:t>
            </a:r>
            <a:r>
              <a:rPr kumimoji="0" lang="en-US" altLang="en-US" sz="1800" b="1" i="0" u="none" strike="noStrike" kern="1200" cap="none" spc="0" normalizeH="0" baseline="0" noProof="0" dirty="0">
                <a:ln>
                  <a:noFill/>
                </a:ln>
                <a:solidFill>
                  <a:srgbClr val="0D0D0D"/>
                </a:solidFill>
                <a:effectLst/>
                <a:uLnTx/>
                <a:uFillTx/>
                <a:latin typeface="Arial" panose="020B0604020202020204" pitchFamily="34" charset="0"/>
                <a:ea typeface="Cambria" panose="02040503050406030204" pitchFamily="18" charset="0"/>
                <a:cs typeface="Cambria" panose="02040503050406030204" pitchFamily="18" charset="0"/>
              </a:rPr>
              <a:t> </a:t>
            </a:r>
            <a:r>
              <a:rPr kumimoji="0" lang="en-US" altLang="en-US" sz="1800" b="1" i="0" u="sng" strike="noStrike" kern="1200" cap="none" spc="0" normalizeH="0" baseline="0" noProof="0" dirty="0">
                <a:ln>
                  <a:noFill/>
                </a:ln>
                <a:solidFill>
                  <a:srgbClr val="0D0D0D"/>
                </a:solidFill>
                <a:effectLst/>
                <a:uLnTx/>
                <a:uFillTx/>
                <a:latin typeface="Arial" panose="020B0604020202020204" pitchFamily="34" charset="0"/>
                <a:ea typeface="Cambria" panose="02040503050406030204" pitchFamily="18" charset="0"/>
                <a:cs typeface="Cambria" panose="02040503050406030204" pitchFamily="18" charset="0"/>
              </a:rPr>
              <a:t>Description</a:t>
            </a:r>
            <a:endParaRPr lang="en-US" altLang="en-US" sz="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A0E9EE24-F60F-4914-1326-F0C9AAA8318A}"/>
              </a:ext>
            </a:extLst>
          </p:cNvPr>
          <p:cNvGraphicFramePr>
            <a:graphicFrameLocks noGrp="1"/>
          </p:cNvGraphicFramePr>
          <p:nvPr>
            <p:extLst>
              <p:ext uri="{D42A27DB-BD31-4B8C-83A1-F6EECF244321}">
                <p14:modId xmlns:p14="http://schemas.microsoft.com/office/powerpoint/2010/main" val="3406592090"/>
              </p:ext>
            </p:extLst>
          </p:nvPr>
        </p:nvGraphicFramePr>
        <p:xfrm>
          <a:off x="251670" y="671119"/>
          <a:ext cx="6168706" cy="3646097"/>
        </p:xfrm>
        <a:graphic>
          <a:graphicData uri="http://schemas.openxmlformats.org/drawingml/2006/table">
            <a:tbl>
              <a:tblPr firstRow="1" firstCol="1" bandRow="1"/>
              <a:tblGrid>
                <a:gridCol w="1505808">
                  <a:extLst>
                    <a:ext uri="{9D8B030D-6E8A-4147-A177-3AD203B41FA5}">
                      <a16:colId xmlns:a16="http://schemas.microsoft.com/office/drawing/2014/main" val="1557916684"/>
                    </a:ext>
                  </a:extLst>
                </a:gridCol>
                <a:gridCol w="4662898">
                  <a:extLst>
                    <a:ext uri="{9D8B030D-6E8A-4147-A177-3AD203B41FA5}">
                      <a16:colId xmlns:a16="http://schemas.microsoft.com/office/drawing/2014/main" val="3362968415"/>
                    </a:ext>
                  </a:extLst>
                </a:gridCol>
              </a:tblGrid>
              <a:tr h="342271">
                <a:tc>
                  <a:txBody>
                    <a:bodyPr/>
                    <a:lstStyle/>
                    <a:p>
                      <a:pPr marL="6350" indent="-6350">
                        <a:lnSpc>
                          <a:spcPct val="107000"/>
                        </a:lnSpc>
                        <a:spcAft>
                          <a:spcPts val="15"/>
                        </a:spcAft>
                        <a:buNone/>
                      </a:pP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7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ls </a:t>
                      </a:r>
                    </a:p>
                  </a:txBody>
                  <a:tcPr marL="0" marR="0" marT="0" marB="0">
                    <a:lnL>
                      <a:noFill/>
                    </a:lnL>
                    <a:lnR>
                      <a:noFill/>
                    </a:lnR>
                    <a:lnT>
                      <a:noFill/>
                    </a:lnT>
                    <a:lnB>
                      <a:noFill/>
                    </a:lnB>
                    <a:noFill/>
                  </a:tcPr>
                </a:tc>
                <a:tc>
                  <a:txBody>
                    <a:bodyPr/>
                    <a:lstStyle/>
                    <a:p>
                      <a:pPr marL="6350" indent="-6350">
                        <a:lnSpc>
                          <a:spcPct val="107000"/>
                        </a:lnSpc>
                        <a:spcAft>
                          <a:spcPts val="15"/>
                        </a:spcAft>
                        <a:buNone/>
                      </a:pP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6350" indent="-6350">
                        <a:lnSpc>
                          <a:spcPct val="107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List files in a directory </a:t>
                      </a:r>
                    </a:p>
                  </a:txBody>
                  <a:tcPr marL="0" marR="0" marT="0" marB="0">
                    <a:lnL>
                      <a:noFill/>
                    </a:lnL>
                    <a:lnR>
                      <a:noFill/>
                    </a:lnR>
                    <a:lnT>
                      <a:noFill/>
                    </a:lnT>
                    <a:lnB>
                      <a:noFill/>
                    </a:lnB>
                    <a:noFill/>
                  </a:tcPr>
                </a:tc>
                <a:extLst>
                  <a:ext uri="{0D108BD9-81ED-4DB2-BD59-A6C34878D82A}">
                    <a16:rowId xmlns:a16="http://schemas.microsoft.com/office/drawing/2014/main" val="3082866627"/>
                  </a:ext>
                </a:extLst>
              </a:tr>
              <a:tr h="342271">
                <a:tc>
                  <a:txBody>
                    <a:bodyPr/>
                    <a:lstStyle/>
                    <a:p>
                      <a:pPr marL="6350" indent="-6350">
                        <a:lnSpc>
                          <a:spcPct val="107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cd </a:t>
                      </a:r>
                    </a:p>
                  </a:txBody>
                  <a:tcPr marL="0" marR="0" marT="0" marB="0" anchor="ctr">
                    <a:lnL>
                      <a:noFill/>
                    </a:lnL>
                    <a:lnR>
                      <a:noFill/>
                    </a:lnR>
                    <a:lnT>
                      <a:noFill/>
                    </a:lnT>
                    <a:lnB>
                      <a:noFill/>
                    </a:lnB>
                    <a:noFill/>
                  </a:tcPr>
                </a:tc>
                <a:tc>
                  <a:txBody>
                    <a:bodyPr/>
                    <a:lstStyle/>
                    <a:p>
                      <a:pPr marL="6350" indent="-6350">
                        <a:lnSpc>
                          <a:spcPct val="107000"/>
                        </a:lnSpc>
                        <a:spcAft>
                          <a:spcPts val="15"/>
                        </a:spcAft>
                        <a:buNone/>
                      </a:pPr>
                      <a:r>
                        <a:rPr lang="en-IN" sz="1800" kern="100">
                          <a:solidFill>
                            <a:srgbClr val="0D0D0D"/>
                          </a:solidFill>
                          <a:effectLst/>
                          <a:latin typeface="Cambria" panose="02040503050406030204" pitchFamily="18" charset="0"/>
                          <a:ea typeface="Cambria" panose="02040503050406030204" pitchFamily="18" charset="0"/>
                          <a:cs typeface="Cambria" panose="02040503050406030204" pitchFamily="18" charset="0"/>
                        </a:rPr>
                        <a:t>Change directory </a:t>
                      </a:r>
                    </a:p>
                  </a:txBody>
                  <a:tcPr marL="0" marR="0" marT="0" marB="0" anchor="ctr">
                    <a:lnL>
                      <a:noFill/>
                    </a:lnL>
                    <a:lnR>
                      <a:noFill/>
                    </a:lnR>
                    <a:lnT>
                      <a:noFill/>
                    </a:lnT>
                    <a:lnB>
                      <a:noFill/>
                    </a:lnB>
                    <a:noFill/>
                  </a:tcPr>
                </a:tc>
                <a:extLst>
                  <a:ext uri="{0D108BD9-81ED-4DB2-BD59-A6C34878D82A}">
                    <a16:rowId xmlns:a16="http://schemas.microsoft.com/office/drawing/2014/main" val="4084569629"/>
                  </a:ext>
                </a:extLst>
              </a:tr>
              <a:tr h="342271">
                <a:tc>
                  <a:txBody>
                    <a:bodyPr/>
                    <a:lstStyle/>
                    <a:p>
                      <a:pPr marL="6350" indent="-6350">
                        <a:lnSpc>
                          <a:spcPct val="107000"/>
                        </a:lnSpc>
                        <a:spcAft>
                          <a:spcPts val="15"/>
                        </a:spcAft>
                        <a:buNone/>
                      </a:pPr>
                      <a:r>
                        <a:rPr lang="en-IN" sz="1800" kern="100" dirty="0" err="1">
                          <a:solidFill>
                            <a:srgbClr val="0D0D0D"/>
                          </a:solidFill>
                          <a:effectLst/>
                          <a:latin typeface="Cambria" panose="02040503050406030204" pitchFamily="18" charset="0"/>
                          <a:ea typeface="Cambria" panose="02040503050406030204" pitchFamily="18" charset="0"/>
                          <a:cs typeface="Cambria" panose="02040503050406030204" pitchFamily="18" charset="0"/>
                        </a:rPr>
                        <a:t>Pwd</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p>
                  </a:txBody>
                  <a:tcPr marL="0" marR="0" marT="0" marB="0" anchor="ctr">
                    <a:lnL>
                      <a:noFill/>
                    </a:lnL>
                    <a:lnR>
                      <a:noFill/>
                    </a:lnR>
                    <a:lnT>
                      <a:noFill/>
                    </a:lnT>
                    <a:lnB>
                      <a:noFill/>
                    </a:lnB>
                    <a:noFill/>
                  </a:tcPr>
                </a:tc>
                <a:tc>
                  <a:txBody>
                    <a:bodyPr/>
                    <a:lstStyle/>
                    <a:p>
                      <a:pPr marL="6350" indent="-6350">
                        <a:lnSpc>
                          <a:spcPct val="107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Print working directory </a:t>
                      </a:r>
                    </a:p>
                  </a:txBody>
                  <a:tcPr marL="0" marR="0" marT="0" marB="0" anchor="ctr">
                    <a:lnL>
                      <a:noFill/>
                    </a:lnL>
                    <a:lnR>
                      <a:noFill/>
                    </a:lnR>
                    <a:lnT>
                      <a:noFill/>
                    </a:lnT>
                    <a:lnB>
                      <a:noFill/>
                    </a:lnB>
                    <a:noFill/>
                  </a:tcPr>
                </a:tc>
                <a:extLst>
                  <a:ext uri="{0D108BD9-81ED-4DB2-BD59-A6C34878D82A}">
                    <a16:rowId xmlns:a16="http://schemas.microsoft.com/office/drawing/2014/main" val="543958723"/>
                  </a:ext>
                </a:extLst>
              </a:tr>
              <a:tr h="342271">
                <a:tc>
                  <a:txBody>
                    <a:bodyPr/>
                    <a:lstStyle/>
                    <a:p>
                      <a:pPr marL="6350" indent="-6350">
                        <a:lnSpc>
                          <a:spcPct val="107000"/>
                        </a:lnSpc>
                        <a:spcAft>
                          <a:spcPts val="15"/>
                        </a:spcAft>
                        <a:buNone/>
                      </a:pPr>
                      <a:r>
                        <a:rPr lang="en-IN" sz="1800" kern="100" dirty="0" err="1">
                          <a:solidFill>
                            <a:srgbClr val="0D0D0D"/>
                          </a:solidFill>
                          <a:effectLst/>
                          <a:latin typeface="Cambria" panose="02040503050406030204" pitchFamily="18" charset="0"/>
                          <a:ea typeface="Cambria" panose="02040503050406030204" pitchFamily="18" charset="0"/>
                          <a:cs typeface="Cambria" panose="02040503050406030204" pitchFamily="18" charset="0"/>
                        </a:rPr>
                        <a:t>mkdir</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p>
                  </a:txBody>
                  <a:tcPr marL="0" marR="0" marT="0" marB="0" anchor="ctr">
                    <a:lnL>
                      <a:noFill/>
                    </a:lnL>
                    <a:lnR>
                      <a:noFill/>
                    </a:lnR>
                    <a:lnT>
                      <a:noFill/>
                    </a:lnT>
                    <a:lnB>
                      <a:noFill/>
                    </a:lnB>
                    <a:noFill/>
                  </a:tcPr>
                </a:tc>
                <a:tc>
                  <a:txBody>
                    <a:bodyPr/>
                    <a:lstStyle/>
                    <a:p>
                      <a:pPr marL="6350" indent="-6350">
                        <a:lnSpc>
                          <a:spcPct val="107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Make a new directory </a:t>
                      </a:r>
                    </a:p>
                  </a:txBody>
                  <a:tcPr marL="0" marR="0" marT="0" marB="0" anchor="ctr">
                    <a:lnL>
                      <a:noFill/>
                    </a:lnL>
                    <a:lnR>
                      <a:noFill/>
                    </a:lnR>
                    <a:lnT>
                      <a:noFill/>
                    </a:lnT>
                    <a:lnB>
                      <a:noFill/>
                    </a:lnB>
                    <a:noFill/>
                  </a:tcPr>
                </a:tc>
                <a:extLst>
                  <a:ext uri="{0D108BD9-81ED-4DB2-BD59-A6C34878D82A}">
                    <a16:rowId xmlns:a16="http://schemas.microsoft.com/office/drawing/2014/main" val="388279647"/>
                  </a:ext>
                </a:extLst>
              </a:tr>
              <a:tr h="342271">
                <a:tc>
                  <a:txBody>
                    <a:bodyPr/>
                    <a:lstStyle/>
                    <a:p>
                      <a:pPr marL="6350" indent="-6350">
                        <a:lnSpc>
                          <a:spcPct val="107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rm </a:t>
                      </a:r>
                    </a:p>
                  </a:txBody>
                  <a:tcPr marL="0" marR="0" marT="0" marB="0" anchor="ctr">
                    <a:lnL>
                      <a:noFill/>
                    </a:lnL>
                    <a:lnR>
                      <a:noFill/>
                    </a:lnR>
                    <a:lnT>
                      <a:noFill/>
                    </a:lnT>
                    <a:lnB>
                      <a:noFill/>
                    </a:lnB>
                    <a:noFill/>
                  </a:tcPr>
                </a:tc>
                <a:tc>
                  <a:txBody>
                    <a:bodyPr/>
                    <a:lstStyle/>
                    <a:p>
                      <a:pPr marL="6350" indent="-6350">
                        <a:lnSpc>
                          <a:spcPct val="107000"/>
                        </a:lnSpc>
                        <a:spcAft>
                          <a:spcPts val="15"/>
                        </a:spcAft>
                        <a:buNone/>
                      </a:pPr>
                      <a:r>
                        <a:rPr lang="en-IN" sz="1800" kern="100">
                          <a:solidFill>
                            <a:srgbClr val="0D0D0D"/>
                          </a:solidFill>
                          <a:effectLst/>
                          <a:latin typeface="Cambria" panose="02040503050406030204" pitchFamily="18" charset="0"/>
                          <a:ea typeface="Cambria" panose="02040503050406030204" pitchFamily="18" charset="0"/>
                          <a:cs typeface="Cambria" panose="02040503050406030204" pitchFamily="18" charset="0"/>
                        </a:rPr>
                        <a:t>Remove files/directories </a:t>
                      </a:r>
                    </a:p>
                  </a:txBody>
                  <a:tcPr marL="0" marR="0" marT="0" marB="0" anchor="ctr">
                    <a:lnL>
                      <a:noFill/>
                    </a:lnL>
                    <a:lnR>
                      <a:noFill/>
                    </a:lnR>
                    <a:lnT>
                      <a:noFill/>
                    </a:lnT>
                    <a:lnB>
                      <a:noFill/>
                    </a:lnB>
                    <a:noFill/>
                  </a:tcPr>
                </a:tc>
                <a:extLst>
                  <a:ext uri="{0D108BD9-81ED-4DB2-BD59-A6C34878D82A}">
                    <a16:rowId xmlns:a16="http://schemas.microsoft.com/office/drawing/2014/main" val="133695702"/>
                  </a:ext>
                </a:extLst>
              </a:tr>
              <a:tr h="342271">
                <a:tc>
                  <a:txBody>
                    <a:bodyPr/>
                    <a:lstStyle/>
                    <a:p>
                      <a:pPr marL="6350" indent="-6350">
                        <a:lnSpc>
                          <a:spcPct val="107000"/>
                        </a:lnSpc>
                        <a:spcAft>
                          <a:spcPts val="15"/>
                        </a:spcAft>
                        <a:buNone/>
                      </a:pPr>
                      <a:r>
                        <a:rPr lang="en-IN" sz="1800" kern="100">
                          <a:solidFill>
                            <a:srgbClr val="0D0D0D"/>
                          </a:solidFill>
                          <a:effectLst/>
                          <a:latin typeface="Cambria" panose="02040503050406030204" pitchFamily="18" charset="0"/>
                          <a:ea typeface="Cambria" panose="02040503050406030204" pitchFamily="18" charset="0"/>
                          <a:cs typeface="Cambria" panose="02040503050406030204" pitchFamily="18" charset="0"/>
                        </a:rPr>
                        <a:t>cp </a:t>
                      </a:r>
                    </a:p>
                  </a:txBody>
                  <a:tcPr marL="0" marR="0" marT="0" marB="0" anchor="ctr">
                    <a:lnL>
                      <a:noFill/>
                    </a:lnL>
                    <a:lnR>
                      <a:noFill/>
                    </a:lnR>
                    <a:lnT>
                      <a:noFill/>
                    </a:lnT>
                    <a:lnB>
                      <a:noFill/>
                    </a:lnB>
                    <a:noFill/>
                  </a:tcPr>
                </a:tc>
                <a:tc>
                  <a:txBody>
                    <a:bodyPr/>
                    <a:lstStyle/>
                    <a:p>
                      <a:pPr marL="6350" indent="-6350">
                        <a:lnSpc>
                          <a:spcPct val="107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Copy files/directories </a:t>
                      </a:r>
                    </a:p>
                  </a:txBody>
                  <a:tcPr marL="0" marR="0" marT="0" marB="0" anchor="ctr">
                    <a:lnL>
                      <a:noFill/>
                    </a:lnL>
                    <a:lnR>
                      <a:noFill/>
                    </a:lnR>
                    <a:lnT>
                      <a:noFill/>
                    </a:lnT>
                    <a:lnB>
                      <a:noFill/>
                    </a:lnB>
                    <a:noFill/>
                  </a:tcPr>
                </a:tc>
                <a:extLst>
                  <a:ext uri="{0D108BD9-81ED-4DB2-BD59-A6C34878D82A}">
                    <a16:rowId xmlns:a16="http://schemas.microsoft.com/office/drawing/2014/main" val="1717100611"/>
                  </a:ext>
                </a:extLst>
              </a:tr>
              <a:tr h="342271">
                <a:tc>
                  <a:txBody>
                    <a:bodyPr/>
                    <a:lstStyle/>
                    <a:p>
                      <a:pPr marL="6350" indent="-6350">
                        <a:lnSpc>
                          <a:spcPct val="107000"/>
                        </a:lnSpc>
                        <a:spcAft>
                          <a:spcPts val="15"/>
                        </a:spcAft>
                        <a:buNone/>
                      </a:pPr>
                      <a:r>
                        <a:rPr lang="en-IN" sz="1800" kern="100">
                          <a:solidFill>
                            <a:srgbClr val="0D0D0D"/>
                          </a:solidFill>
                          <a:effectLst/>
                          <a:latin typeface="Cambria" panose="02040503050406030204" pitchFamily="18" charset="0"/>
                          <a:ea typeface="Cambria" panose="02040503050406030204" pitchFamily="18" charset="0"/>
                          <a:cs typeface="Cambria" panose="02040503050406030204" pitchFamily="18" charset="0"/>
                        </a:rPr>
                        <a:t>mv </a:t>
                      </a:r>
                    </a:p>
                  </a:txBody>
                  <a:tcPr marL="0" marR="0" marT="0" marB="0" anchor="ctr">
                    <a:lnL>
                      <a:noFill/>
                    </a:lnL>
                    <a:lnR>
                      <a:noFill/>
                    </a:lnR>
                    <a:lnT>
                      <a:noFill/>
                    </a:lnT>
                    <a:lnB>
                      <a:noFill/>
                    </a:lnB>
                    <a:noFill/>
                  </a:tcPr>
                </a:tc>
                <a:tc>
                  <a:txBody>
                    <a:bodyPr/>
                    <a:lstStyle/>
                    <a:p>
                      <a:pPr marL="6350" indent="-6350">
                        <a:lnSpc>
                          <a:spcPct val="107000"/>
                        </a:lnSpc>
                        <a:spcAft>
                          <a:spcPts val="15"/>
                        </a:spcAft>
                        <a:buNone/>
                      </a:pPr>
                      <a:r>
                        <a:rPr lang="en-IN" sz="1800" kern="100">
                          <a:solidFill>
                            <a:srgbClr val="0D0D0D"/>
                          </a:solidFill>
                          <a:effectLst/>
                          <a:latin typeface="Cambria" panose="02040503050406030204" pitchFamily="18" charset="0"/>
                          <a:ea typeface="Cambria" panose="02040503050406030204" pitchFamily="18" charset="0"/>
                          <a:cs typeface="Cambria" panose="02040503050406030204" pitchFamily="18" charset="0"/>
                        </a:rPr>
                        <a:t>Move or rename files </a:t>
                      </a:r>
                    </a:p>
                  </a:txBody>
                  <a:tcPr marL="0" marR="0" marT="0" marB="0" anchor="ctr">
                    <a:lnL>
                      <a:noFill/>
                    </a:lnL>
                    <a:lnR>
                      <a:noFill/>
                    </a:lnR>
                    <a:lnT>
                      <a:noFill/>
                    </a:lnT>
                    <a:lnB>
                      <a:noFill/>
                    </a:lnB>
                    <a:noFill/>
                  </a:tcPr>
                </a:tc>
                <a:extLst>
                  <a:ext uri="{0D108BD9-81ED-4DB2-BD59-A6C34878D82A}">
                    <a16:rowId xmlns:a16="http://schemas.microsoft.com/office/drawing/2014/main" val="2278401816"/>
                  </a:ext>
                </a:extLst>
              </a:tr>
              <a:tr h="342271">
                <a:tc>
                  <a:txBody>
                    <a:bodyPr/>
                    <a:lstStyle/>
                    <a:p>
                      <a:pPr marL="6350" indent="-6350">
                        <a:lnSpc>
                          <a:spcPct val="107000"/>
                        </a:lnSpc>
                        <a:spcAft>
                          <a:spcPts val="15"/>
                        </a:spcAft>
                        <a:buNone/>
                      </a:pPr>
                      <a:r>
                        <a:rPr lang="en-IN" sz="1800" kern="100">
                          <a:solidFill>
                            <a:srgbClr val="0D0D0D"/>
                          </a:solidFill>
                          <a:effectLst/>
                          <a:latin typeface="Cambria" panose="02040503050406030204" pitchFamily="18" charset="0"/>
                          <a:ea typeface="Cambria" panose="02040503050406030204" pitchFamily="18" charset="0"/>
                          <a:cs typeface="Cambria" panose="02040503050406030204" pitchFamily="18" charset="0"/>
                        </a:rPr>
                        <a:t>cat </a:t>
                      </a:r>
                    </a:p>
                  </a:txBody>
                  <a:tcPr marL="0" marR="0" marT="0" marB="0" anchor="ctr">
                    <a:lnL>
                      <a:noFill/>
                    </a:lnL>
                    <a:lnR>
                      <a:noFill/>
                    </a:lnR>
                    <a:lnT>
                      <a:noFill/>
                    </a:lnT>
                    <a:lnB>
                      <a:noFill/>
                    </a:lnB>
                    <a:noFill/>
                  </a:tcPr>
                </a:tc>
                <a:tc>
                  <a:txBody>
                    <a:bodyPr/>
                    <a:lstStyle/>
                    <a:p>
                      <a:pPr marL="6350" indent="-6350">
                        <a:lnSpc>
                          <a:spcPct val="107000"/>
                        </a:lnSpc>
                        <a:spcAft>
                          <a:spcPts val="15"/>
                        </a:spcAft>
                        <a:buNone/>
                      </a:pPr>
                      <a:r>
                        <a:rPr lang="en-IN" sz="1800" kern="100">
                          <a:solidFill>
                            <a:srgbClr val="0D0D0D"/>
                          </a:solidFill>
                          <a:effectLst/>
                          <a:latin typeface="Cambria" panose="02040503050406030204" pitchFamily="18" charset="0"/>
                          <a:ea typeface="Cambria" panose="02040503050406030204" pitchFamily="18" charset="0"/>
                          <a:cs typeface="Cambria" panose="02040503050406030204" pitchFamily="18" charset="0"/>
                        </a:rPr>
                        <a:t>Display file content </a:t>
                      </a:r>
                    </a:p>
                  </a:txBody>
                  <a:tcPr marL="0" marR="0" marT="0" marB="0" anchor="ctr">
                    <a:lnL>
                      <a:noFill/>
                    </a:lnL>
                    <a:lnR>
                      <a:noFill/>
                    </a:lnR>
                    <a:lnT>
                      <a:noFill/>
                    </a:lnT>
                    <a:lnB>
                      <a:noFill/>
                    </a:lnB>
                    <a:noFill/>
                  </a:tcPr>
                </a:tc>
                <a:extLst>
                  <a:ext uri="{0D108BD9-81ED-4DB2-BD59-A6C34878D82A}">
                    <a16:rowId xmlns:a16="http://schemas.microsoft.com/office/drawing/2014/main" val="2304226502"/>
                  </a:ext>
                </a:extLst>
              </a:tr>
              <a:tr h="342271">
                <a:tc>
                  <a:txBody>
                    <a:bodyPr/>
                    <a:lstStyle/>
                    <a:p>
                      <a:pPr marL="6350" indent="-6350">
                        <a:lnSpc>
                          <a:spcPct val="107000"/>
                        </a:lnSpc>
                        <a:spcAft>
                          <a:spcPts val="15"/>
                        </a:spcAft>
                        <a:buNone/>
                      </a:pPr>
                      <a:r>
                        <a:rPr lang="en-IN" sz="1800" kern="100">
                          <a:solidFill>
                            <a:srgbClr val="0D0D0D"/>
                          </a:solidFill>
                          <a:effectLst/>
                          <a:latin typeface="Cambria" panose="02040503050406030204" pitchFamily="18" charset="0"/>
                          <a:ea typeface="Cambria" panose="02040503050406030204" pitchFamily="18" charset="0"/>
                          <a:cs typeface="Cambria" panose="02040503050406030204" pitchFamily="18" charset="0"/>
                        </a:rPr>
                        <a:t>sudo </a:t>
                      </a:r>
                    </a:p>
                  </a:txBody>
                  <a:tcPr marL="0" marR="0" marT="0" marB="0" anchor="ctr">
                    <a:lnL>
                      <a:noFill/>
                    </a:lnL>
                    <a:lnR>
                      <a:noFill/>
                    </a:lnR>
                    <a:lnT>
                      <a:noFill/>
                    </a:lnT>
                    <a:lnB>
                      <a:noFill/>
                    </a:lnB>
                    <a:noFill/>
                  </a:tcPr>
                </a:tc>
                <a:tc>
                  <a:txBody>
                    <a:bodyPr/>
                    <a:lstStyle/>
                    <a:p>
                      <a:pPr marL="6350" indent="-6350">
                        <a:lnSpc>
                          <a:spcPct val="107000"/>
                        </a:lnSpc>
                        <a:spcAft>
                          <a:spcPts val="15"/>
                        </a:spcAft>
                        <a:buNone/>
                      </a:pPr>
                      <a:r>
                        <a:rPr lang="en-IN" sz="1800" kern="100">
                          <a:solidFill>
                            <a:srgbClr val="0D0D0D"/>
                          </a:solidFill>
                          <a:effectLst/>
                          <a:latin typeface="Cambria" panose="02040503050406030204" pitchFamily="18" charset="0"/>
                          <a:ea typeface="Cambria" panose="02040503050406030204" pitchFamily="18" charset="0"/>
                          <a:cs typeface="Cambria" panose="02040503050406030204" pitchFamily="18" charset="0"/>
                        </a:rPr>
                        <a:t>Execute a command as superuser </a:t>
                      </a:r>
                    </a:p>
                  </a:txBody>
                  <a:tcPr marL="0" marR="0" marT="0" marB="0" anchor="ctr">
                    <a:lnL>
                      <a:noFill/>
                    </a:lnL>
                    <a:lnR>
                      <a:noFill/>
                    </a:lnR>
                    <a:lnT>
                      <a:noFill/>
                    </a:lnT>
                    <a:lnB>
                      <a:noFill/>
                    </a:lnB>
                    <a:noFill/>
                  </a:tcPr>
                </a:tc>
                <a:extLst>
                  <a:ext uri="{0D108BD9-81ED-4DB2-BD59-A6C34878D82A}">
                    <a16:rowId xmlns:a16="http://schemas.microsoft.com/office/drawing/2014/main" val="3810976448"/>
                  </a:ext>
                </a:extLst>
              </a:tr>
              <a:tr h="342271">
                <a:tc>
                  <a:txBody>
                    <a:bodyPr/>
                    <a:lstStyle/>
                    <a:p>
                      <a:pPr marL="6350" indent="-6350">
                        <a:lnSpc>
                          <a:spcPct val="107000"/>
                        </a:lnSpc>
                        <a:spcAft>
                          <a:spcPts val="15"/>
                        </a:spcAft>
                        <a:buNone/>
                      </a:pPr>
                      <a:r>
                        <a:rPr lang="en-IN" sz="1800" kern="100">
                          <a:solidFill>
                            <a:srgbClr val="0D0D0D"/>
                          </a:solidFill>
                          <a:effectLst/>
                          <a:latin typeface="Cambria" panose="02040503050406030204" pitchFamily="18" charset="0"/>
                          <a:ea typeface="Cambria" panose="02040503050406030204" pitchFamily="18" charset="0"/>
                          <a:cs typeface="Cambria" panose="02040503050406030204" pitchFamily="18" charset="0"/>
                        </a:rPr>
                        <a:t>man </a:t>
                      </a:r>
                    </a:p>
                  </a:txBody>
                  <a:tcPr marL="0" marR="0" marT="0" marB="0" anchor="b">
                    <a:lnL>
                      <a:noFill/>
                    </a:lnL>
                    <a:lnR>
                      <a:noFill/>
                    </a:lnR>
                    <a:lnT>
                      <a:noFill/>
                    </a:lnT>
                    <a:lnB>
                      <a:noFill/>
                    </a:lnB>
                    <a:noFill/>
                  </a:tcPr>
                </a:tc>
                <a:tc>
                  <a:txBody>
                    <a:bodyPr/>
                    <a:lstStyle/>
                    <a:p>
                      <a:pPr marL="6350" indent="-6350" algn="just">
                        <a:lnSpc>
                          <a:spcPct val="107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Show manual/help for a command </a:t>
                      </a:r>
                    </a:p>
                  </a:txBody>
                  <a:tcPr marL="0" marR="0" marT="0" marB="0" anchor="b">
                    <a:lnL>
                      <a:noFill/>
                    </a:lnL>
                    <a:lnR>
                      <a:noFill/>
                    </a:lnR>
                    <a:lnT>
                      <a:noFill/>
                    </a:lnT>
                    <a:lnB>
                      <a:noFill/>
                    </a:lnB>
                    <a:noFill/>
                  </a:tcPr>
                </a:tc>
                <a:extLst>
                  <a:ext uri="{0D108BD9-81ED-4DB2-BD59-A6C34878D82A}">
                    <a16:rowId xmlns:a16="http://schemas.microsoft.com/office/drawing/2014/main" val="1817235134"/>
                  </a:ext>
                </a:extLst>
              </a:tr>
            </a:tbl>
          </a:graphicData>
        </a:graphic>
      </p:graphicFrame>
      <p:sp>
        <p:nvSpPr>
          <p:cNvPr id="21" name="TextBox 20">
            <a:extLst>
              <a:ext uri="{FF2B5EF4-FFF2-40B4-BE49-F238E27FC236}">
                <a16:creationId xmlns:a16="http://schemas.microsoft.com/office/drawing/2014/main" id="{B252231E-192D-33C0-7C7D-DCD9C934C3E4}"/>
              </a:ext>
            </a:extLst>
          </p:cNvPr>
          <p:cNvSpPr txBox="1"/>
          <p:nvPr/>
        </p:nvSpPr>
        <p:spPr>
          <a:xfrm>
            <a:off x="299208" y="4093828"/>
            <a:ext cx="5796792" cy="2280304"/>
          </a:xfrm>
          <a:prstGeom prst="rect">
            <a:avLst/>
          </a:prstGeom>
          <a:noFill/>
        </p:spPr>
        <p:txBody>
          <a:bodyPr wrap="square">
            <a:spAutoFit/>
          </a:bodyPr>
          <a:lstStyle/>
          <a:p>
            <a:pPr lvl="0" fontAlgn="base">
              <a:lnSpc>
                <a:spcPct val="107000"/>
              </a:lnSpc>
              <a:spcAft>
                <a:spcPts val="785"/>
              </a:spcAft>
              <a:buClr>
                <a:srgbClr val="47D459"/>
              </a:buClr>
              <a:buSzPts val="1800"/>
            </a:pPr>
            <a:endParaRPr lang="en-IN" sz="1800" b="1" u="none" strike="noStrike" kern="100" dirty="0">
              <a:solidFill>
                <a:srgbClr val="47D459"/>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lvl="0" fontAlgn="base">
              <a:lnSpc>
                <a:spcPct val="107000"/>
              </a:lnSpc>
              <a:spcAft>
                <a:spcPts val="785"/>
              </a:spcAft>
              <a:buClr>
                <a:srgbClr val="47D459"/>
              </a:buClr>
              <a:buSzPts val="1800"/>
            </a:pPr>
            <a:r>
              <a:rPr lang="en-IN" sz="1800" b="1" u="none" strike="noStrike" kern="100" dirty="0">
                <a:solidFill>
                  <a:srgbClr val="47D459"/>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5.File Permissions </a:t>
            </a:r>
            <a:endPar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742950" marR="730250" lvl="1" indent="-285750" fontAlgn="base">
              <a:lnSpc>
                <a:spcPct val="109000"/>
              </a:lnSpc>
              <a:spcAft>
                <a:spcPts val="775"/>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Linux controls file access with permissions. </a:t>
            </a:r>
          </a:p>
          <a:p>
            <a:pPr marL="742950" marR="730250" lvl="1" indent="-285750" fontAlgn="base">
              <a:lnSpc>
                <a:spcPct val="109000"/>
              </a:lnSpc>
              <a:spcAft>
                <a:spcPts val="805"/>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 ls -l to view them (e.g., -</a:t>
            </a:r>
            <a:r>
              <a:rPr lang="en-IN" sz="1800" u="none" strike="noStrike" kern="100" dirty="0" err="1">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rwxr-xr</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742950" marR="730250" lvl="1" indent="-285750" fontAlgn="base">
              <a:lnSpc>
                <a:spcPct val="109000"/>
              </a:lnSpc>
              <a:spcAft>
                <a:spcPts val="1170"/>
              </a:spcAft>
              <a:buClr>
                <a:srgbClr val="0D0D0D"/>
              </a:buClr>
              <a:buSzPts val="1000"/>
              <a:buFont typeface="Arial" panose="020B0604020202020204" pitchFamily="34" charset="0"/>
              <a:buChar char="•"/>
            </a:pP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Modify with </a:t>
            </a:r>
            <a:r>
              <a:rPr lang="en-IN" sz="1800" u="none" strike="noStrike" kern="100" dirty="0" err="1">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chmod</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u="none" strike="noStrike" kern="100" dirty="0" err="1">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chown</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or </a:t>
            </a:r>
            <a:r>
              <a:rPr lang="en-IN" sz="1800" u="none" strike="noStrike" kern="100" dirty="0" err="1">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chgrp</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IN" sz="1800" u="none" strike="noStrike" kern="100" dirty="0">
                <a:solidFill>
                  <a:srgbClr val="47D459"/>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endPar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23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88807-246E-393E-2F90-A9EFD1A575B8}"/>
              </a:ext>
            </a:extLst>
          </p:cNvPr>
          <p:cNvSpPr>
            <a:spLocks noGrp="1"/>
          </p:cNvSpPr>
          <p:nvPr>
            <p:ph type="title"/>
          </p:nvPr>
        </p:nvSpPr>
        <p:spPr>
          <a:xfrm>
            <a:off x="209724" y="3036814"/>
            <a:ext cx="10310069" cy="989901"/>
          </a:xfrm>
        </p:spPr>
        <p:txBody>
          <a:bodyPr>
            <a:normAutofit fontScale="90000"/>
          </a:bodyPr>
          <a:lstStyle/>
          <a:p>
            <a:pPr marL="234950" indent="-6350">
              <a:lnSpc>
                <a:spcPct val="107000"/>
              </a:lnSpc>
              <a:spcAft>
                <a:spcPts val="1135"/>
              </a:spcAft>
              <a:buNone/>
            </a:pPr>
            <a:r>
              <a:rPr lang="en-IN" sz="1800" b="1" u="none" strike="noStrike" kern="100" dirty="0">
                <a:solidFill>
                  <a:srgbClr val="47D459"/>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6.Package Management </a:t>
            </a:r>
            <a:b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Install/update software using package managers: </a:t>
            </a:r>
            <a:b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b="1"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Debian/Ubuntu</a:t>
            </a: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 apt (e.g., </a:t>
            </a:r>
            <a:r>
              <a:rPr lang="en-IN" sz="1800" u="none" strike="noStrike" kern="100" dirty="0" err="1">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sudo</a:t>
            </a: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 apt install </a:t>
            </a:r>
            <a:b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b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package-name) </a:t>
            </a:r>
            <a:b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br>
            <a:r>
              <a:rPr lang="en-IN" sz="1800" b="1"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Red Hat/Fedora</a:t>
            </a: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 </a:t>
            </a:r>
            <a:r>
              <a:rPr lang="en-IN" sz="1800" u="none" strike="noStrike" kern="100" dirty="0" err="1">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dnf</a:t>
            </a: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 or yum </a:t>
            </a:r>
            <a:b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b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o</a:t>
            </a:r>
            <a:r>
              <a:rPr lang="en-IN" sz="1800" u="none" strike="noStrike" kern="100" baseline="-25000" dirty="0">
                <a:solidFill>
                  <a:srgbClr val="0D0D0D"/>
                </a:solidFill>
                <a:effectLst/>
                <a:uFill>
                  <a:solidFill>
                    <a:srgbClr val="000000"/>
                  </a:solidFill>
                </a:uFill>
                <a:latin typeface="Arial" panose="020B0604020202020204" pitchFamily="34" charset="0"/>
                <a:ea typeface="Arial" panose="020B0604020202020204" pitchFamily="34" charset="0"/>
                <a:cs typeface="Courier New" panose="02070309020205020404" pitchFamily="49" charset="0"/>
              </a:rPr>
              <a:t> </a:t>
            </a:r>
            <a:r>
              <a:rPr lang="en-IN" sz="1800" b="1"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Arch Linux</a:t>
            </a: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 </a:t>
            </a:r>
            <a:r>
              <a:rPr lang="en-IN" sz="1800" u="none" strike="noStrike" kern="100" dirty="0" err="1">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pacman</a:t>
            </a: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 </a:t>
            </a:r>
            <a:b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br>
            <a:b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br>
            <a:r>
              <a:rPr lang="en-IN" sz="1800" kern="100" dirty="0">
                <a:solidFill>
                  <a:schemeClr val="accent6">
                    <a:lumMod val="60000"/>
                    <a:lumOff val="40000"/>
                  </a:schemeClr>
                </a:solidFill>
                <a:effectLst/>
                <a:latin typeface="Cambria" panose="02040503050406030204" pitchFamily="18" charset="0"/>
                <a:ea typeface="Cambria" panose="02040503050406030204" pitchFamily="18" charset="0"/>
                <a:cs typeface="Cambria" panose="02040503050406030204" pitchFamily="18" charset="0"/>
              </a:rPr>
              <a:t>7</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a:t>
            </a:r>
            <a:r>
              <a:rPr lang="en-IN" sz="1800" b="1" u="none" strike="noStrike" kern="100" dirty="0">
                <a:solidFill>
                  <a:srgbClr val="47D459"/>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Shell and Terminal </a:t>
            </a:r>
            <a:b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The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shell</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interprets commands (e.g., </a:t>
            </a:r>
            <a:r>
              <a:rPr lang="en-IN" sz="1800" b="1"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bash</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b="1" u="none" strike="noStrike" kern="100" dirty="0" err="1">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zsh</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b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kern="100" dirty="0">
                <a:solidFill>
                  <a:srgbClr val="0D0D0D"/>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2. T</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erminal is where you type the commands. </a:t>
            </a:r>
            <a:b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b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u="none" strike="noStrike" kern="100" dirty="0">
                <a:solidFill>
                  <a:schemeClr val="accent6">
                    <a:lumMod val="60000"/>
                    <a:lumOff val="40000"/>
                  </a:schemeClr>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8</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r>
              <a:rPr lang="en-IN" sz="1800" b="1" u="none" strike="noStrike" kern="100" dirty="0">
                <a:solidFill>
                  <a:srgbClr val="47D459"/>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Users and Permissions </a:t>
            </a:r>
            <a:b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 </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Regular users vs. root (superuser). </a:t>
            </a:r>
            <a:b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2. Manage users with </a:t>
            </a:r>
            <a:r>
              <a:rPr lang="en-IN" sz="1800" u="none" strike="noStrike" kern="100" dirty="0" err="1">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adduser</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u="none" strike="noStrike" kern="100" dirty="0" err="1">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usermod</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and passwd. </a:t>
            </a:r>
            <a:b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b="1"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 </a:t>
            </a:r>
            <a:b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br>
            <a:r>
              <a:rPr lang="en-IN" sz="2000" u="sng" kern="100" dirty="0">
                <a:solidFill>
                  <a:srgbClr val="0D0D0D"/>
                </a:solidFill>
                <a:effectLst/>
                <a:uFill>
                  <a:solidFill>
                    <a:srgbClr val="0D0D0D"/>
                  </a:solidFill>
                </a:uFill>
                <a:latin typeface="Cambria" panose="02040503050406030204" pitchFamily="18" charset="0"/>
                <a:ea typeface="Cambria" panose="02040503050406030204" pitchFamily="18" charset="0"/>
                <a:cs typeface="Cambria" panose="02040503050406030204" pitchFamily="18" charset="0"/>
              </a:rPr>
              <a:t>Experiment-02:</a:t>
            </a:r>
            <a:r>
              <a:rPr lang="en-IN" sz="20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b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br>
            <a:r>
              <a:rPr lang="en-IN" sz="2000" b="1" u="none" strike="noStrike" kern="100" dirty="0">
                <a:solidFill>
                  <a:srgbClr val="47D459"/>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Introduction -Git Bash </a:t>
            </a:r>
            <a:r>
              <a:rPr lang="en-IN" sz="2000" u="none" strike="noStrike" kern="100" dirty="0">
                <a:solidFill>
                  <a:srgbClr val="47D459"/>
                </a:solidFill>
                <a:effectLst/>
                <a:uFill>
                  <a:solidFill>
                    <a:srgbClr val="000000"/>
                  </a:solidFill>
                </a:uFill>
                <a:latin typeface="Segoe UI Emoji" panose="020B0502040204020203" pitchFamily="34" charset="0"/>
                <a:ea typeface="Segoe UI Emoji" panose="020B0502040204020203" pitchFamily="34" charset="0"/>
                <a:cs typeface="Segoe UI Emoji" panose="020B0502040204020203" pitchFamily="34" charset="0"/>
              </a:rPr>
              <a:t>🚀</a:t>
            </a:r>
            <a:r>
              <a:rPr lang="en-IN" sz="2000" u="none" strike="noStrike" kern="100" dirty="0">
                <a:solidFill>
                  <a:srgbClr val="47D459"/>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What Is Git Bash? </a:t>
            </a:r>
            <a:b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Git Bash is a command-line tool for Windows that provides: </a:t>
            </a:r>
            <a:b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b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 </a:t>
            </a: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Git command-line tools </a:t>
            </a:r>
            <a:b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 Bash (Unix-style) shell </a:t>
            </a:r>
            <a:b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 way to run shell commands similar to those used in </a:t>
            </a:r>
            <a:br>
              <a:rPr lang="en-IN" sz="1800" u="none" strike="noStrike" kern="100" dirty="0">
                <a:solidFill>
                  <a:srgbClr val="0D0D0D"/>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b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Linux/macOS </a:t>
            </a:r>
            <a:b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b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It's especially useful for developers using Git on Windows who want a Unix-like experience. </a:t>
            </a:r>
            <a:b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br>
            <a:endParaRPr lang="en-IN" dirty="0"/>
          </a:p>
        </p:txBody>
      </p:sp>
    </p:spTree>
    <p:extLst>
      <p:ext uri="{BB962C8B-B14F-4D97-AF65-F5344CB8AC3E}">
        <p14:creationId xmlns:p14="http://schemas.microsoft.com/office/powerpoint/2010/main" val="383093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0C83C2-3CCE-DBC9-AEE7-21DEC326E60D}"/>
              </a:ext>
            </a:extLst>
          </p:cNvPr>
          <p:cNvSpPr txBox="1"/>
          <p:nvPr/>
        </p:nvSpPr>
        <p:spPr>
          <a:xfrm>
            <a:off x="394283" y="293615"/>
            <a:ext cx="8475398" cy="6607002"/>
          </a:xfrm>
          <a:prstGeom prst="rect">
            <a:avLst/>
          </a:prstGeom>
          <a:noFill/>
        </p:spPr>
        <p:txBody>
          <a:bodyPr wrap="square">
            <a:spAutoFit/>
          </a:bodyPr>
          <a:lstStyle/>
          <a:p>
            <a:pPr marL="454660" indent="-6350">
              <a:lnSpc>
                <a:spcPct val="107000"/>
              </a:lnSpc>
              <a:spcAft>
                <a:spcPts val="15"/>
              </a:spcAft>
              <a:buNone/>
            </a:pPr>
            <a:r>
              <a:rPr lang="en-IN" sz="2000" kern="100" dirty="0">
                <a:solidFill>
                  <a:srgbClr val="47D459"/>
                </a:solidFill>
                <a:effectLst/>
                <a:latin typeface="Segoe UI Emoji" panose="020B0502040204020203" pitchFamily="34" charset="0"/>
                <a:ea typeface="Segoe UI Emoji" panose="020B0502040204020203" pitchFamily="34" charset="0"/>
                <a:cs typeface="Segoe UI Emoji" panose="020B0502040204020203" pitchFamily="34" charset="0"/>
              </a:rPr>
              <a:t>✅</a:t>
            </a:r>
            <a:r>
              <a:rPr lang="en-IN" sz="2000"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 Key Features</a:t>
            </a:r>
            <a:r>
              <a:rPr lang="en-IN" sz="2000" b="1"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225425" marR="730250" indent="-6350">
              <a:lnSpc>
                <a:spcPct val="109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1.</a:t>
            </a:r>
            <a:r>
              <a:rPr lang="en-IN" sz="1800" kern="100" dirty="0">
                <a:solidFill>
                  <a:srgbClr val="0D0D0D"/>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Bash Emulation: </a:t>
            </a:r>
          </a:p>
          <a:p>
            <a:pPr marL="1600200" marR="730250" lvl="3" indent="-228600" fontAlgn="base">
              <a:lnSpc>
                <a:spcPct val="109000"/>
              </a:lnSpc>
              <a:spcAft>
                <a:spcPts val="15"/>
              </a:spcAft>
              <a:buClr>
                <a:srgbClr val="0D0D0D"/>
              </a:buClr>
              <a:buSzPts val="1000"/>
              <a:buFont typeface="Courier New" panose="02070309020205020404" pitchFamily="49" charset="0"/>
              <a:buChar char="o"/>
            </a:pP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Bash (Bourne Again </a:t>
            </a:r>
            <a:r>
              <a:rPr lang="en-IN" sz="1800" u="none" strike="noStrike" kern="100" dirty="0" err="1">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SHell</a:t>
            </a: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 lets you run </a:t>
            </a:r>
            <a:r>
              <a:rPr lang="en-IN" sz="1800" u="none" strike="noStrike" kern="100" dirty="0" err="1">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Linuxstyle</a:t>
            </a: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 commands (e.g., ls, </a:t>
            </a:r>
            <a:r>
              <a:rPr lang="en-IN" sz="1800" u="none" strike="noStrike" kern="100" dirty="0" err="1">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pwd</a:t>
            </a: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 rm). </a:t>
            </a:r>
          </a:p>
          <a:p>
            <a:pPr marL="1600200" marR="730250" lvl="3" indent="-228600" fontAlgn="base">
              <a:lnSpc>
                <a:spcPct val="109000"/>
              </a:lnSpc>
              <a:spcAft>
                <a:spcPts val="165"/>
              </a:spcAft>
              <a:buClr>
                <a:srgbClr val="0D0D0D"/>
              </a:buClr>
              <a:buSzPts val="1000"/>
              <a:buFont typeface="Courier New" panose="02070309020205020404" pitchFamily="49" charset="0"/>
              <a:buChar char="o"/>
            </a:pPr>
            <a:r>
              <a:rPr lang="en-IN" sz="18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This makes it easier to follow tutorials written for Linux/macOS. </a:t>
            </a:r>
          </a:p>
          <a:p>
            <a:pPr marL="225425" marR="730250" indent="-6350">
              <a:lnSpc>
                <a:spcPct val="109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2.</a:t>
            </a:r>
            <a:r>
              <a:rPr lang="en-IN" sz="1800" kern="100" dirty="0">
                <a:solidFill>
                  <a:srgbClr val="0D0D0D"/>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Git Integration: </a:t>
            </a:r>
          </a:p>
          <a:p>
            <a:pPr marL="692785" marR="1145540" indent="-6350">
              <a:lnSpc>
                <a:spcPct val="109000"/>
              </a:lnSpc>
              <a:spcAft>
                <a:spcPts val="190"/>
              </a:spcAft>
              <a:buNone/>
            </a:pPr>
            <a:r>
              <a:rPr lang="en-IN" sz="1000" kern="100" dirty="0">
                <a:solidFill>
                  <a:srgbClr val="0D0D0D"/>
                </a:solidFill>
                <a:effectLst/>
                <a:latin typeface="Courier New" panose="02070309020205020404" pitchFamily="49" charset="0"/>
                <a:ea typeface="Courier New" panose="02070309020205020404" pitchFamily="49" charset="0"/>
                <a:cs typeface="Cambria" panose="02040503050406030204" pitchFamily="18" charset="0"/>
              </a:rPr>
              <a:t>o</a:t>
            </a:r>
            <a:r>
              <a:rPr lang="en-IN" sz="1550" kern="100" baseline="-25000" dirty="0">
                <a:solidFill>
                  <a:srgbClr val="0D0D0D"/>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You can run Git commands like git clone, git status, git commit directly in Git Bash. </a:t>
            </a:r>
            <a:r>
              <a:rPr lang="en-IN" sz="1000" kern="100" dirty="0">
                <a:solidFill>
                  <a:srgbClr val="0D0D0D"/>
                </a:solidFill>
                <a:effectLst/>
                <a:latin typeface="Courier New" panose="02070309020205020404" pitchFamily="49" charset="0"/>
                <a:ea typeface="Courier New" panose="02070309020205020404" pitchFamily="49" charset="0"/>
                <a:cs typeface="Cambria" panose="02040503050406030204" pitchFamily="18" charset="0"/>
              </a:rPr>
              <a:t>o</a:t>
            </a:r>
            <a:r>
              <a:rPr lang="en-IN" sz="1550" kern="100" baseline="-25000" dirty="0">
                <a:solidFill>
                  <a:srgbClr val="0D0D0D"/>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Useful for version control and managing code repositories. </a:t>
            </a:r>
          </a:p>
          <a:p>
            <a:pPr marL="225425" marR="730250" indent="-6350">
              <a:lnSpc>
                <a:spcPct val="109000"/>
              </a:lnSpc>
              <a:spcAft>
                <a:spcPts val="15"/>
              </a:spcAft>
              <a:buNone/>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3.</a:t>
            </a:r>
            <a:r>
              <a:rPr lang="en-IN" sz="1800" kern="100" dirty="0">
                <a:solidFill>
                  <a:srgbClr val="0D0D0D"/>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Cross-Platform Compatibility: </a:t>
            </a:r>
          </a:p>
          <a:p>
            <a:pPr marL="457835" marR="942975" indent="228600" algn="just">
              <a:lnSpc>
                <a:spcPct val="106000"/>
              </a:lnSpc>
              <a:spcAft>
                <a:spcPts val="15"/>
              </a:spcAft>
              <a:buNone/>
            </a:pPr>
            <a:r>
              <a:rPr lang="en-IN" sz="1000" kern="100" dirty="0">
                <a:solidFill>
                  <a:srgbClr val="0D0D0D"/>
                </a:solidFill>
                <a:effectLst/>
                <a:latin typeface="Courier New" panose="02070309020205020404" pitchFamily="49" charset="0"/>
                <a:ea typeface="Courier New" panose="02070309020205020404" pitchFamily="49" charset="0"/>
                <a:cs typeface="Cambria" panose="02040503050406030204" pitchFamily="18" charset="0"/>
              </a:rPr>
              <a:t>o</a:t>
            </a:r>
            <a:r>
              <a:rPr lang="en-IN" sz="1550" kern="100" baseline="-25000" dirty="0">
                <a:solidFill>
                  <a:srgbClr val="0D0D0D"/>
                </a:solidFill>
                <a:effectLst/>
                <a:latin typeface="Arial" panose="020B0604020202020204" pitchFamily="34" charset="0"/>
                <a:ea typeface="Arial" panose="020B0604020202020204" pitchFamily="34" charset="0"/>
                <a:cs typeface="Cambria" panose="02040503050406030204" pitchFamily="18" charset="0"/>
              </a:rPr>
              <a:t> </a:t>
            </a: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Lets Windows users interact with remote Linux servers or repositories more easily. </a:t>
            </a:r>
          </a:p>
          <a:p>
            <a:pPr marL="457835" marR="942975" indent="228600" algn="just">
              <a:lnSpc>
                <a:spcPct val="106000"/>
              </a:lnSpc>
              <a:spcAft>
                <a:spcPts val="15"/>
              </a:spcAft>
              <a:buNone/>
            </a:pPr>
            <a:r>
              <a:rPr lang="en-IN" sz="2000" kern="100" dirty="0">
                <a:solidFill>
                  <a:srgbClr val="47D459"/>
                </a:solidFill>
                <a:effectLst/>
                <a:latin typeface="Segoe UI Emoji" panose="020B0502040204020203" pitchFamily="34" charset="0"/>
                <a:ea typeface="Segoe UI Emoji" panose="020B0502040204020203" pitchFamily="34" charset="0"/>
                <a:cs typeface="Segoe UI Emoji" panose="020B0502040204020203" pitchFamily="34" charset="0"/>
              </a:rPr>
              <a:t>🖥️</a:t>
            </a:r>
            <a:r>
              <a:rPr lang="en-IN" sz="2000"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 How to Install Git Bash: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a:p>
            <a:pPr marL="342900" marR="730250" lvl="0" indent="-342900" fontAlgn="base">
              <a:lnSpc>
                <a:spcPct val="107000"/>
              </a:lnSpc>
              <a:spcAft>
                <a:spcPts val="210"/>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Go to </a:t>
            </a: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hlinkClick r:id="rId2"/>
              </a:rPr>
              <a:t>https://git-scm.com </a:t>
            </a:r>
            <a:endPar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730250" lvl="0" indent="-342900" fontAlgn="base">
              <a:lnSpc>
                <a:spcPct val="109000"/>
              </a:lnSpc>
              <a:spcAft>
                <a:spcPts val="190"/>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Download the installer for your OS (choose Windows). </a:t>
            </a:r>
          </a:p>
          <a:p>
            <a:pPr marL="342900" marR="730250" lvl="0" indent="-342900" fontAlgn="base">
              <a:lnSpc>
                <a:spcPct val="109000"/>
              </a:lnSpc>
              <a:spcAft>
                <a:spcPts val="195"/>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Run the installer and select “Git Bash” when prompted about default terminal. </a:t>
            </a:r>
          </a:p>
          <a:p>
            <a:pPr marL="342900" marR="730250" lvl="0" indent="-342900" fontAlgn="base">
              <a:lnSpc>
                <a:spcPct val="109000"/>
              </a:lnSpc>
              <a:spcAft>
                <a:spcPts val="140"/>
              </a:spcAft>
              <a:buClr>
                <a:srgbClr val="0D0D0D"/>
              </a:buClr>
              <a:buSzPts val="1800"/>
              <a:buFont typeface="+mj-lt"/>
              <a:buAutoNum type="arabicPeriod"/>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After installation, right-click anywhere and choose “Git Bash Here” to open the terminal. </a:t>
            </a:r>
          </a:p>
          <a:p>
            <a:pPr marL="457835" indent="-6350">
              <a:lnSpc>
                <a:spcPct val="107000"/>
              </a:lnSpc>
              <a:spcAft>
                <a:spcPts val="5"/>
              </a:spcAft>
            </a:pPr>
            <a:r>
              <a:rPr lang="en-IN" sz="2000" b="1" kern="100" dirty="0">
                <a:solidFill>
                  <a:srgbClr val="47D459"/>
                </a:solidFill>
                <a:effectLst/>
                <a:latin typeface="Cambria" panose="02040503050406030204" pitchFamily="18" charset="0"/>
                <a:ea typeface="Cambria" panose="02040503050406030204" pitchFamily="18" charset="0"/>
                <a:cs typeface="Cambria" panose="02040503050406030204" pitchFamily="18" charset="0"/>
              </a:rPr>
              <a:t> </a:t>
            </a:r>
            <a:endPar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47083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5EF2EB-6514-6E20-3B76-5CA5529CAF46}"/>
              </a:ext>
            </a:extLst>
          </p:cNvPr>
          <p:cNvPicPr>
            <a:picLocks noChangeAspect="1"/>
          </p:cNvPicPr>
          <p:nvPr/>
        </p:nvPicPr>
        <p:blipFill>
          <a:blip r:embed="rId2"/>
          <a:stretch>
            <a:fillRect/>
          </a:stretch>
        </p:blipFill>
        <p:spPr>
          <a:xfrm>
            <a:off x="0" y="42811"/>
            <a:ext cx="6197600" cy="4996550"/>
          </a:xfrm>
          <a:prstGeom prst="rect">
            <a:avLst/>
          </a:prstGeom>
        </p:spPr>
      </p:pic>
      <p:pic>
        <p:nvPicPr>
          <p:cNvPr id="6" name="Picture 5">
            <a:extLst>
              <a:ext uri="{FF2B5EF4-FFF2-40B4-BE49-F238E27FC236}">
                <a16:creationId xmlns:a16="http://schemas.microsoft.com/office/drawing/2014/main" id="{469FB14C-2D0F-C591-FD3B-2CF03EBB11B0}"/>
              </a:ext>
            </a:extLst>
          </p:cNvPr>
          <p:cNvPicPr>
            <a:picLocks noChangeAspect="1"/>
          </p:cNvPicPr>
          <p:nvPr/>
        </p:nvPicPr>
        <p:blipFill>
          <a:blip r:embed="rId3"/>
          <a:stretch>
            <a:fillRect/>
          </a:stretch>
        </p:blipFill>
        <p:spPr>
          <a:xfrm>
            <a:off x="287020" y="5039361"/>
            <a:ext cx="6477000" cy="1981200"/>
          </a:xfrm>
          <a:prstGeom prst="rect">
            <a:avLst/>
          </a:prstGeom>
        </p:spPr>
      </p:pic>
    </p:spTree>
    <p:extLst>
      <p:ext uri="{BB962C8B-B14F-4D97-AF65-F5344CB8AC3E}">
        <p14:creationId xmlns:p14="http://schemas.microsoft.com/office/powerpoint/2010/main" val="119862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70812A-3D4A-43C0-9111-C7FE8E728186}"/>
              </a:ext>
            </a:extLst>
          </p:cNvPr>
          <p:cNvPicPr>
            <a:picLocks noChangeAspect="1"/>
          </p:cNvPicPr>
          <p:nvPr/>
        </p:nvPicPr>
        <p:blipFill>
          <a:blip r:embed="rId2"/>
          <a:stretch>
            <a:fillRect/>
          </a:stretch>
        </p:blipFill>
        <p:spPr>
          <a:xfrm>
            <a:off x="508000" y="111760"/>
            <a:ext cx="6969760" cy="6319520"/>
          </a:xfrm>
          <a:prstGeom prst="rect">
            <a:avLst/>
          </a:prstGeom>
        </p:spPr>
      </p:pic>
    </p:spTree>
    <p:extLst>
      <p:ext uri="{BB962C8B-B14F-4D97-AF65-F5344CB8AC3E}">
        <p14:creationId xmlns:p14="http://schemas.microsoft.com/office/powerpoint/2010/main" val="38001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BBAB4F-27AC-B0F6-0705-A105477759B0}"/>
              </a:ext>
            </a:extLst>
          </p:cNvPr>
          <p:cNvPicPr>
            <a:picLocks noChangeAspect="1"/>
          </p:cNvPicPr>
          <p:nvPr/>
        </p:nvPicPr>
        <p:blipFill>
          <a:blip r:embed="rId2"/>
          <a:stretch>
            <a:fillRect/>
          </a:stretch>
        </p:blipFill>
        <p:spPr>
          <a:xfrm>
            <a:off x="475026" y="80395"/>
            <a:ext cx="6477000" cy="304800"/>
          </a:xfrm>
          <a:prstGeom prst="rect">
            <a:avLst/>
          </a:prstGeom>
        </p:spPr>
      </p:pic>
      <p:pic>
        <p:nvPicPr>
          <p:cNvPr id="7" name="Picture 6" descr="A computer screen with white text&#10;&#10;AI-generated content may be incorrect.">
            <a:extLst>
              <a:ext uri="{FF2B5EF4-FFF2-40B4-BE49-F238E27FC236}">
                <a16:creationId xmlns:a16="http://schemas.microsoft.com/office/drawing/2014/main" id="{7AB8D225-A9CB-AEAD-1DE9-561832321C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26" y="367346"/>
            <a:ext cx="6677957" cy="1676634"/>
          </a:xfrm>
          <a:prstGeom prst="rect">
            <a:avLst/>
          </a:prstGeom>
        </p:spPr>
      </p:pic>
      <p:sp>
        <p:nvSpPr>
          <p:cNvPr id="9" name="TextBox 8">
            <a:extLst>
              <a:ext uri="{FF2B5EF4-FFF2-40B4-BE49-F238E27FC236}">
                <a16:creationId xmlns:a16="http://schemas.microsoft.com/office/drawing/2014/main" id="{C05972AC-4ACC-7029-FBDF-E4F74B991898}"/>
              </a:ext>
            </a:extLst>
          </p:cNvPr>
          <p:cNvSpPr txBox="1"/>
          <p:nvPr/>
        </p:nvSpPr>
        <p:spPr>
          <a:xfrm>
            <a:off x="226503" y="2142391"/>
            <a:ext cx="8915400" cy="775853"/>
          </a:xfrm>
          <a:prstGeom prst="rect">
            <a:avLst/>
          </a:prstGeom>
          <a:noFill/>
        </p:spPr>
        <p:txBody>
          <a:bodyPr wrap="square">
            <a:spAutoFit/>
          </a:bodyPr>
          <a:lstStyle/>
          <a:p>
            <a:pPr marR="730250" lvl="1" fontAlgn="base">
              <a:lnSpc>
                <a:spcPct val="109000"/>
              </a:lnSpc>
              <a:spcAft>
                <a:spcPts val="760"/>
              </a:spcAft>
              <a:buClr>
                <a:srgbClr val="0D0D0D"/>
              </a:buClr>
              <a:buSzPts val="1800"/>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2.Make changes to our project files. </a:t>
            </a:r>
          </a:p>
          <a:p>
            <a:pPr marR="730250" lvl="1" fontAlgn="base">
              <a:lnSpc>
                <a:spcPct val="109000"/>
              </a:lnSpc>
              <a:spcAft>
                <a:spcPts val="15"/>
              </a:spcAft>
              <a:buClr>
                <a:srgbClr val="0D0D0D"/>
              </a:buClr>
              <a:buSzPts val="1800"/>
            </a:pPr>
            <a:r>
              <a:rPr lang="en-IN" sz="1800" u="none" strike="noStrike" kern="100" dirty="0">
                <a:solidFill>
                  <a:srgbClr val="0D0D0D"/>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3.Stage and commit changes: </a:t>
            </a:r>
          </a:p>
        </p:txBody>
      </p:sp>
      <p:pic>
        <p:nvPicPr>
          <p:cNvPr id="10" name="Picture 9">
            <a:extLst>
              <a:ext uri="{FF2B5EF4-FFF2-40B4-BE49-F238E27FC236}">
                <a16:creationId xmlns:a16="http://schemas.microsoft.com/office/drawing/2014/main" id="{9E95A9D4-DFBA-E750-20AF-6098175B87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1063" y="3016655"/>
            <a:ext cx="6471920" cy="1129030"/>
          </a:xfrm>
          <a:prstGeom prst="rect">
            <a:avLst/>
          </a:prstGeom>
          <a:noFill/>
          <a:ln>
            <a:noFill/>
          </a:ln>
        </p:spPr>
      </p:pic>
      <p:sp>
        <p:nvSpPr>
          <p:cNvPr id="12" name="TextBox 11">
            <a:extLst>
              <a:ext uri="{FF2B5EF4-FFF2-40B4-BE49-F238E27FC236}">
                <a16:creationId xmlns:a16="http://schemas.microsoft.com/office/drawing/2014/main" id="{76C83BC0-32EB-ED8C-4DEB-3A1ED88EE1DF}"/>
              </a:ext>
            </a:extLst>
          </p:cNvPr>
          <p:cNvSpPr txBox="1"/>
          <p:nvPr/>
        </p:nvSpPr>
        <p:spPr>
          <a:xfrm>
            <a:off x="3047301" y="3245437"/>
            <a:ext cx="6094602" cy="371320"/>
          </a:xfrm>
          <a:prstGeom prst="rect">
            <a:avLst/>
          </a:prstGeom>
          <a:noFill/>
        </p:spPr>
        <p:txBody>
          <a:bodyPr wrap="square">
            <a:spAutoFit/>
          </a:bodyPr>
          <a:lstStyle/>
          <a:p>
            <a:pPr marL="6350" marR="730250" indent="-6350">
              <a:lnSpc>
                <a:spcPct val="109000"/>
              </a:lnSpc>
              <a:spcAft>
                <a:spcPts val="44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.Push changes to GitHub: </a:t>
            </a:r>
          </a:p>
        </p:txBody>
      </p:sp>
      <p:sp>
        <p:nvSpPr>
          <p:cNvPr id="16" name="TextBox 15">
            <a:extLst>
              <a:ext uri="{FF2B5EF4-FFF2-40B4-BE49-F238E27FC236}">
                <a16:creationId xmlns:a16="http://schemas.microsoft.com/office/drawing/2014/main" id="{FCB5818D-08F7-26C7-A021-6B2D11539F75}"/>
              </a:ext>
            </a:extLst>
          </p:cNvPr>
          <p:cNvSpPr txBox="1"/>
          <p:nvPr/>
        </p:nvSpPr>
        <p:spPr>
          <a:xfrm>
            <a:off x="681063" y="4347203"/>
            <a:ext cx="6094602" cy="371320"/>
          </a:xfrm>
          <a:prstGeom prst="rect">
            <a:avLst/>
          </a:prstGeom>
          <a:noFill/>
        </p:spPr>
        <p:txBody>
          <a:bodyPr wrap="square">
            <a:spAutoFit/>
          </a:bodyPr>
          <a:lstStyle/>
          <a:p>
            <a:pPr marL="6350" marR="730250" indent="-6350">
              <a:lnSpc>
                <a:spcPct val="109000"/>
              </a:lnSpc>
              <a:spcAft>
                <a:spcPts val="445"/>
              </a:spcAft>
            </a:pPr>
            <a:r>
              <a:rPr lang="en-IN" sz="1800" kern="100" dirty="0">
                <a:solidFill>
                  <a:srgbClr val="0D0D0D"/>
                </a:solidFill>
                <a:effectLst/>
                <a:latin typeface="Cambria" panose="02040503050406030204" pitchFamily="18" charset="0"/>
                <a:ea typeface="Cambria" panose="02040503050406030204" pitchFamily="18" charset="0"/>
                <a:cs typeface="Cambria" panose="02040503050406030204" pitchFamily="18" charset="0"/>
              </a:rPr>
              <a:t>4.Push changes to GitHub: </a:t>
            </a:r>
          </a:p>
        </p:txBody>
      </p:sp>
      <p:pic>
        <p:nvPicPr>
          <p:cNvPr id="18" name="Picture 17" descr="A computer screen shot of a program&#10;&#10;AI-generated content may be incorrect.">
            <a:extLst>
              <a:ext uri="{FF2B5EF4-FFF2-40B4-BE49-F238E27FC236}">
                <a16:creationId xmlns:a16="http://schemas.microsoft.com/office/drawing/2014/main" id="{216D106A-1053-A93D-A60B-92605BBC8D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745" y="4675440"/>
            <a:ext cx="5581277" cy="2100401"/>
          </a:xfrm>
          <a:prstGeom prst="rect">
            <a:avLst/>
          </a:prstGeom>
        </p:spPr>
      </p:pic>
    </p:spTree>
    <p:extLst>
      <p:ext uri="{BB962C8B-B14F-4D97-AF65-F5344CB8AC3E}">
        <p14:creationId xmlns:p14="http://schemas.microsoft.com/office/powerpoint/2010/main" val="244784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292</TotalTime>
  <Words>1582</Words>
  <Application>Microsoft Office PowerPoint</Application>
  <PresentationFormat>Widescreen</PresentationFormat>
  <Paragraphs>204</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Algerian</vt:lpstr>
      <vt:lpstr>Aptos</vt:lpstr>
      <vt:lpstr>Aptos Display</vt:lpstr>
      <vt:lpstr>Arial</vt:lpstr>
      <vt:lpstr>Cambria</vt:lpstr>
      <vt:lpstr>Courier New</vt:lpstr>
      <vt:lpstr>Segoe UI Emoji</vt:lpstr>
      <vt:lpstr>Segoe UI Symbol</vt:lpstr>
      <vt:lpstr>Wingdings</vt:lpstr>
      <vt:lpstr>Office Theme</vt:lpstr>
      <vt:lpstr>PowerPoint Presentation</vt:lpstr>
      <vt:lpstr>PowerPoint Presentation</vt:lpstr>
      <vt:lpstr>PowerPoint Presentation</vt:lpstr>
      <vt:lpstr>PowerPoint Presentation</vt:lpstr>
      <vt:lpstr>6.Package Management  Install/update software using package managers:  Debian/Ubuntu: apt (e.g., sudo apt install  package-name)  Red Hat/Fedora: dnf or yum  o Arch Linux: pacman   7.Shell and Terminal  1.The shell interprets commands (e.g., bash, zsh).  2. Terminal is where you type the commands.   8.Users and Permissions  1. Regular users vs. root (superuser).  2. Manage users with adduser, usermod, and passwd.    Experiment-02:  Introduction -Git Bash 🚀 What Is Git Bash?  Git Bash is a command-line tool for Windows that provides:  - Git command-line tools  - A Bash (Unix-style) shell  - A way to run shell commands similar to those used in  Linux/macOS  It's especially useful for developers using Git on Windows who want a Unix-like experience.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Ajith v</dc:creator>
  <cp:lastModifiedBy>Ajith v</cp:lastModifiedBy>
  <cp:revision>3</cp:revision>
  <dcterms:created xsi:type="dcterms:W3CDTF">2025-05-25T13:59:08Z</dcterms:created>
  <dcterms:modified xsi:type="dcterms:W3CDTF">2025-05-28T17:19:42Z</dcterms:modified>
</cp:coreProperties>
</file>