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87" r:id="rId5"/>
    <p:sldId id="324" r:id="rId6"/>
    <p:sldId id="330" r:id="rId7"/>
    <p:sldId id="33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3882" autoAdjust="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BFDA7-0FEB-426D-8BFD-3C51D951314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C473-102A-472F-9521-B96B8A9ECD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6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DE10B-91E0-4118-92C2-21AA8D9AD4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DE10B-91E0-4118-92C2-21AA8D9AD4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6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24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4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0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5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4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C570-7F7C-4CCF-858A-550F093EABF5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4E24-DFCA-411C-AC62-7D3BB13AC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74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ghdus566@postec.ac.kr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81" y="158262"/>
            <a:ext cx="1718896" cy="40444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-9937510" y="-8183972"/>
            <a:ext cx="24568893" cy="23225943"/>
            <a:chOff x="-17814132" y="-15617260"/>
            <a:chExt cx="44418093" cy="44418093"/>
          </a:xfrm>
        </p:grpSpPr>
        <p:grpSp>
          <p:nvGrpSpPr>
            <p:cNvPr id="5" name="Group"/>
            <p:cNvGrpSpPr/>
            <p:nvPr/>
          </p:nvGrpSpPr>
          <p:grpSpPr>
            <a:xfrm>
              <a:off x="-17814132" y="-15617260"/>
              <a:ext cx="44418093" cy="44418093"/>
              <a:chOff x="0" y="0"/>
              <a:chExt cx="40592573" cy="40592573"/>
            </a:xfrm>
          </p:grpSpPr>
          <p:grpSp>
            <p:nvGrpSpPr>
              <p:cNvPr id="6" name="Group"/>
              <p:cNvGrpSpPr/>
              <p:nvPr/>
            </p:nvGrpSpPr>
            <p:grpSpPr>
              <a:xfrm>
                <a:off x="0" y="0"/>
                <a:ext cx="40592574" cy="40592574"/>
                <a:chOff x="0" y="0"/>
                <a:chExt cx="40592573" cy="40592573"/>
              </a:xfrm>
            </p:grpSpPr>
            <p:sp>
              <p:nvSpPr>
                <p:cNvPr id="10" name="Circle"/>
                <p:cNvSpPr/>
                <p:nvPr/>
              </p:nvSpPr>
              <p:spPr>
                <a:xfrm>
                  <a:off x="11890523" y="11890523"/>
                  <a:ext cx="16811527" cy="1681152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0242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1" name="Circle"/>
                <p:cNvSpPr/>
                <p:nvPr/>
              </p:nvSpPr>
              <p:spPr>
                <a:xfrm>
                  <a:off x="13583446" y="13583446"/>
                  <a:ext cx="13425681" cy="13425681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2329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2" name="Circle"/>
                <p:cNvSpPr/>
                <p:nvPr/>
              </p:nvSpPr>
              <p:spPr>
                <a:xfrm>
                  <a:off x="14985820" y="14985820"/>
                  <a:ext cx="10620934" cy="1062093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41969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3" name="Circle"/>
                <p:cNvSpPr/>
                <p:nvPr/>
              </p:nvSpPr>
              <p:spPr>
                <a:xfrm>
                  <a:off x="16210929" y="16210928"/>
                  <a:ext cx="8170717" cy="817071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5584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4" name="Circle"/>
                <p:cNvSpPr/>
                <p:nvPr/>
              </p:nvSpPr>
              <p:spPr>
                <a:xfrm>
                  <a:off x="17235760" y="17235760"/>
                  <a:ext cx="6121056" cy="6121056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7708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5" name="Circle"/>
                <p:cNvSpPr/>
                <p:nvPr/>
              </p:nvSpPr>
              <p:spPr>
                <a:xfrm>
                  <a:off x="5426561" y="5426561"/>
                  <a:ext cx="29739451" cy="29739451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0242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6" name="Circle"/>
                <p:cNvSpPr/>
                <p:nvPr/>
              </p:nvSpPr>
              <p:spPr>
                <a:xfrm>
                  <a:off x="2761064" y="2761064"/>
                  <a:ext cx="35070446" cy="3507044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956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7" name="Circle"/>
                <p:cNvSpPr/>
                <p:nvPr/>
              </p:nvSpPr>
              <p:spPr>
                <a:xfrm>
                  <a:off x="0" y="0"/>
                  <a:ext cx="40592574" cy="4059257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3601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8" name="Circle"/>
                <p:cNvSpPr/>
                <p:nvPr/>
              </p:nvSpPr>
              <p:spPr>
                <a:xfrm>
                  <a:off x="7901970" y="7901970"/>
                  <a:ext cx="24788634" cy="2478863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614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</p:grpSp>
          <p:sp>
            <p:nvSpPr>
              <p:cNvPr id="7" name="Circle"/>
              <p:cNvSpPr/>
              <p:nvPr/>
            </p:nvSpPr>
            <p:spPr>
              <a:xfrm>
                <a:off x="18400194" y="16429423"/>
                <a:ext cx="357636" cy="357635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8" name="Circle"/>
              <p:cNvSpPr/>
              <p:nvPr/>
            </p:nvSpPr>
            <p:spPr>
              <a:xfrm>
                <a:off x="24541519" y="17161053"/>
                <a:ext cx="250163" cy="250163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9" name="Circle"/>
              <p:cNvSpPr/>
              <p:nvPr/>
            </p:nvSpPr>
            <p:spPr>
              <a:xfrm>
                <a:off x="25108706" y="24529817"/>
                <a:ext cx="447760" cy="447760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</p:grpSp>
        <p:sp>
          <p:nvSpPr>
            <p:cNvPr id="19" name="Circle"/>
            <p:cNvSpPr/>
            <p:nvPr/>
          </p:nvSpPr>
          <p:spPr>
            <a:xfrm>
              <a:off x="1955196" y="4039457"/>
              <a:ext cx="4907534" cy="490753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0" name="Circle"/>
            <p:cNvSpPr/>
            <p:nvPr/>
          </p:nvSpPr>
          <p:spPr>
            <a:xfrm>
              <a:off x="7881497" y="7669848"/>
              <a:ext cx="3441875" cy="3441875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1" name="Circle"/>
            <p:cNvSpPr/>
            <p:nvPr/>
          </p:nvSpPr>
          <p:spPr>
            <a:xfrm>
              <a:off x="8994617" y="3740900"/>
              <a:ext cx="1968221" cy="196822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2" name="Circle"/>
            <p:cNvSpPr/>
            <p:nvPr/>
          </p:nvSpPr>
          <p:spPr>
            <a:xfrm>
              <a:off x="1356852" y="10108886"/>
              <a:ext cx="2573003" cy="2573003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3" name="Circle"/>
            <p:cNvSpPr/>
            <p:nvPr/>
          </p:nvSpPr>
          <p:spPr>
            <a:xfrm>
              <a:off x="3733182" y="1925373"/>
              <a:ext cx="1848610" cy="184861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4" name="Circle"/>
            <p:cNvSpPr/>
            <p:nvPr/>
          </p:nvSpPr>
          <p:spPr>
            <a:xfrm>
              <a:off x="6076724" y="-219106"/>
              <a:ext cx="3303426" cy="3303426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5" name="Circle"/>
            <p:cNvSpPr/>
            <p:nvPr/>
          </p:nvSpPr>
          <p:spPr>
            <a:xfrm>
              <a:off x="6076724" y="12120076"/>
              <a:ext cx="2498842" cy="2498842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6" name="Circle"/>
            <p:cNvSpPr/>
            <p:nvPr/>
          </p:nvSpPr>
          <p:spPr>
            <a:xfrm>
              <a:off x="6265350" y="10317379"/>
              <a:ext cx="510935" cy="510935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7" name="Circle"/>
            <p:cNvSpPr/>
            <p:nvPr/>
          </p:nvSpPr>
          <p:spPr>
            <a:xfrm>
              <a:off x="302406" y="1925373"/>
              <a:ext cx="510934" cy="51093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8" name="Circle"/>
            <p:cNvSpPr/>
            <p:nvPr/>
          </p:nvSpPr>
          <p:spPr>
            <a:xfrm>
              <a:off x="7161814" y="4844567"/>
              <a:ext cx="510935" cy="510935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pic>
          <p:nvPicPr>
            <p:cNvPr id="29" name="그림 개체 틀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5" r="5805"/>
            <a:stretch>
              <a:fillRect/>
            </a:stretch>
          </p:blipFill>
          <p:spPr>
            <a:xfrm>
              <a:off x="1356062" y="10074941"/>
              <a:ext cx="2573001" cy="2606948"/>
            </a:xfrm>
            <a:prstGeom prst="ellipse">
              <a:avLst/>
            </a:prstGeom>
          </p:spPr>
        </p:pic>
        <p:pic>
          <p:nvPicPr>
            <p:cNvPr id="30" name="그림 개체 틀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4" r="15544"/>
            <a:stretch>
              <a:fillRect/>
            </a:stretch>
          </p:blipFill>
          <p:spPr>
            <a:xfrm>
              <a:off x="6075417" y="-224676"/>
              <a:ext cx="3306924" cy="3302124"/>
            </a:xfrm>
            <a:prstGeom prst="ellipse">
              <a:avLst/>
            </a:prstGeom>
          </p:spPr>
        </p:pic>
        <p:pic>
          <p:nvPicPr>
            <p:cNvPr id="31" name="그림 개체 틀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21875"/>
            <a:stretch>
              <a:fillRect/>
            </a:stretch>
          </p:blipFill>
          <p:spPr>
            <a:xfrm>
              <a:off x="7881938" y="7672388"/>
              <a:ext cx="3433017" cy="3433017"/>
            </a:xfrm>
            <a:prstGeom prst="ellipse">
              <a:avLst/>
            </a:prstGeom>
          </p:spPr>
        </p:pic>
        <p:sp>
          <p:nvSpPr>
            <p:cNvPr id="32" name="Circle"/>
            <p:cNvSpPr/>
            <p:nvPr/>
          </p:nvSpPr>
          <p:spPr>
            <a:xfrm>
              <a:off x="7885389" y="7668565"/>
              <a:ext cx="3441875" cy="3441875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3" name="Circle"/>
            <p:cNvSpPr/>
            <p:nvPr/>
          </p:nvSpPr>
          <p:spPr>
            <a:xfrm>
              <a:off x="6075417" y="-224676"/>
              <a:ext cx="3320171" cy="3330300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4" name="Circle"/>
            <p:cNvSpPr/>
            <p:nvPr/>
          </p:nvSpPr>
          <p:spPr>
            <a:xfrm>
              <a:off x="1356062" y="10074941"/>
              <a:ext cx="2573001" cy="2606948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6" name="Rectangle 3"/>
            <p:cNvSpPr>
              <a:spLocks/>
            </p:cNvSpPr>
            <p:nvPr/>
          </p:nvSpPr>
          <p:spPr bwMode="auto">
            <a:xfrm>
              <a:off x="12428587" y="5165253"/>
              <a:ext cx="9317362" cy="2315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lnSpc>
                  <a:spcPct val="100000"/>
                </a:lnSpc>
                <a:defRPr/>
              </a:pPr>
              <a:r>
                <a:rPr lang="en-US" altLang="ko-KR" sz="3600" b="1" dirty="0">
                  <a:solidFill>
                    <a:srgbClr val="1454A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Segmentation</a:t>
              </a:r>
            </a:p>
            <a:p>
              <a:pPr algn="r" eaLnBrk="1">
                <a:lnSpc>
                  <a:spcPct val="100000"/>
                </a:lnSpc>
                <a:defRPr/>
              </a:pPr>
              <a:r>
                <a:rPr lang="en-US" altLang="ko-KR" sz="3600" b="1" dirty="0">
                  <a:solidFill>
                    <a:srgbClr val="1454A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Installation Guide</a:t>
              </a:r>
              <a:endParaRPr lang="ko-KR" altLang="en-US" sz="3200" b="1" baseline="0" dirty="0">
                <a:solidFill>
                  <a:srgbClr val="1454A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C226BE82-86E4-445F-9EBF-2342509B75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4" r="1099"/>
          <a:stretch/>
        </p:blipFill>
        <p:spPr>
          <a:xfrm>
            <a:off x="1047746" y="2340418"/>
            <a:ext cx="3296604" cy="16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F325266-21E4-2F38-5CCB-9A5E9490D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3" y="5875344"/>
            <a:ext cx="5077534" cy="181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B6B074D-D401-E91A-C9EE-BE9595B61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95" y="6084455"/>
            <a:ext cx="7468642" cy="200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A08719-E307-F677-C388-A54DE374C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155" y="4106935"/>
            <a:ext cx="6991027" cy="2326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7BA9D3-8BE5-D143-C905-E2C54F70E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3303" y="3181453"/>
            <a:ext cx="5541471" cy="3995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81" y="158262"/>
            <a:ext cx="1718896" cy="4044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0332" y="222865"/>
            <a:ext cx="8474439" cy="908815"/>
            <a:chOff x="575803" y="482447"/>
            <a:chExt cx="13401827" cy="2175461"/>
          </a:xfrm>
        </p:grpSpPr>
        <p:sp>
          <p:nvSpPr>
            <p:cNvPr id="38" name="TextBox 37"/>
            <p:cNvSpPr txBox="1"/>
            <p:nvPr/>
          </p:nvSpPr>
          <p:spPr>
            <a:xfrm>
              <a:off x="575803" y="482447"/>
              <a:ext cx="13401827" cy="139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 hangingPunct="1">
                <a:lnSpc>
                  <a:spcPct val="100000"/>
                </a:lnSpc>
              </a:pPr>
              <a:r>
                <a:rPr lang="en-US" altLang="ko-KR" sz="3200" b="1" kern="1200" baseline="0" dirty="0">
                  <a:solidFill>
                    <a:srgbClr val="1F497D">
                      <a:lumMod val="75000"/>
                    </a:srgb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 pitchFamily="18" charset="-127"/>
                </a:rPr>
                <a:t>Anaconda Virtual Environment</a:t>
              </a:r>
              <a:endParaRPr lang="ko-KR" altLang="en-US" sz="3200" b="1" kern="1200" baseline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5803" y="1921172"/>
              <a:ext cx="8723217" cy="73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 hangingPunct="1">
                <a:lnSpc>
                  <a:spcPct val="100000"/>
                </a:lnSpc>
              </a:pPr>
              <a:r>
                <a:rPr lang="en-US" altLang="ko-KR" sz="1400" b="1" kern="1200" baseline="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 pitchFamily="18" charset="-127"/>
                </a:rPr>
                <a:t>PIAI Research Department</a:t>
              </a:r>
            </a:p>
          </p:txBody>
        </p:sp>
        <p:pic>
          <p:nvPicPr>
            <p:cNvPr id="40" name="Picture 3" descr="C:\Users\admin\Desktop\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5803" y="1747998"/>
              <a:ext cx="11234970" cy="244278"/>
            </a:xfrm>
            <a:prstGeom prst="rect">
              <a:avLst/>
            </a:prstGeom>
            <a:noFill/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6897" y="1917159"/>
            <a:ext cx="10973544" cy="3832416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1. </a:t>
            </a:r>
            <a:r>
              <a:rPr lang="ko-KR" altLang="en-US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가상환경 생성 </a:t>
            </a: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– </a:t>
            </a:r>
            <a:r>
              <a:rPr lang="ko-KR" altLang="en-US" sz="16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사용할 파이썬 버전 </a:t>
            </a:r>
            <a:r>
              <a:rPr lang="en-US" altLang="ko-KR" sz="16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= 3.8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-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conda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create –n &lt;your environment&gt; </a:t>
            </a:r>
            <a:r>
              <a:rPr lang="en-US" altLang="ko-KR" sz="1600" b="1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python</a:t>
            </a:r>
            <a:r>
              <a:rPr lang="ko-KR" altLang="en-US" sz="1600" b="1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=</a:t>
            </a:r>
            <a:r>
              <a:rPr lang="ko-KR" altLang="en-US" sz="1600" b="1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3.8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2. </a:t>
            </a:r>
            <a:r>
              <a:rPr lang="ko-KR" altLang="en-US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가상환경 활성화 </a:t>
            </a: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– </a:t>
            </a:r>
            <a:r>
              <a:rPr lang="ko-KR" altLang="en-US" sz="16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실습 시 반드시 생성한 가상환경을</a:t>
            </a:r>
            <a:r>
              <a:rPr lang="en-US" altLang="ko-KR" sz="16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ko-KR" altLang="en-US" sz="16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활성화 한 상태로 진행할 것</a:t>
            </a:r>
            <a:endParaRPr lang="en-US" altLang="ko-KR" sz="1600" u="sng" dirty="0">
              <a:solidFill>
                <a:srgbClr val="FF0000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-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conda</a:t>
            </a:r>
            <a:r>
              <a:rPr lang="ko-KR" altLang="en-US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activate</a:t>
            </a:r>
            <a:r>
              <a:rPr lang="ko-KR" altLang="en-US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&lt;your environment&gt;</a:t>
            </a: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3. </a:t>
            </a:r>
            <a:r>
              <a:rPr lang="ko-KR" altLang="en-US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주피터 노트북 설치 </a:t>
            </a: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– </a:t>
            </a:r>
            <a:r>
              <a:rPr lang="ko-KR" altLang="en-US" sz="1600" u="sng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새로운 가상환경에 주피터 노트북을 설치해 줘야 함</a:t>
            </a:r>
            <a:endParaRPr lang="en-US" altLang="ko-KR" sz="1600" u="sng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 -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conda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install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jupyter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notebook</a:t>
            </a:r>
            <a:endParaRPr lang="en-US" altLang="ko-KR" sz="100" b="1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4. </a:t>
            </a:r>
            <a:r>
              <a:rPr lang="ko-KR" altLang="en-US" sz="16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새로 생성한 가상환경을 주피터 노트북 커널로 등록</a:t>
            </a:r>
            <a:endParaRPr lang="en-US" altLang="ko-KR" sz="1600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- pip install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ipykernel</a:t>
            </a:r>
            <a:endParaRPr lang="en-US" altLang="ko-KR" sz="1600" b="1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- python –m </a:t>
            </a:r>
            <a:r>
              <a:rPr lang="en-US" altLang="ko-KR" sz="1600" b="1" dirty="0" err="1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ipykernel</a:t>
            </a:r>
            <a:r>
              <a:rPr lang="en-US" altLang="ko-KR" sz="16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install --user --name &lt;your environment&gt;</a:t>
            </a:r>
            <a:endParaRPr lang="en-US" altLang="ko-KR" sz="1600" b="1" u="sng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endParaRPr lang="en-US" altLang="ko-KR" sz="1600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823593-B486-4989-9D32-0762E7D5ED51}"/>
              </a:ext>
            </a:extLst>
          </p:cNvPr>
          <p:cNvSpPr/>
          <p:nvPr/>
        </p:nvSpPr>
        <p:spPr>
          <a:xfrm>
            <a:off x="6313303" y="3375983"/>
            <a:ext cx="831568" cy="205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2D5087D-64A1-87D8-C443-FAE9FE4783AF}"/>
              </a:ext>
            </a:extLst>
          </p:cNvPr>
          <p:cNvCxnSpPr>
            <a:cxnSpLocks/>
          </p:cNvCxnSpPr>
          <p:nvPr/>
        </p:nvCxnSpPr>
        <p:spPr>
          <a:xfrm>
            <a:off x="5190398" y="2524009"/>
            <a:ext cx="430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09CDA9-36B5-7FF6-0879-33EF7A5C484D}"/>
              </a:ext>
            </a:extLst>
          </p:cNvPr>
          <p:cNvCxnSpPr>
            <a:cxnSpLocks/>
          </p:cNvCxnSpPr>
          <p:nvPr/>
        </p:nvCxnSpPr>
        <p:spPr>
          <a:xfrm>
            <a:off x="4187508" y="3375983"/>
            <a:ext cx="2005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9D9807-66F2-2DD6-30AD-33CBD03E882D}"/>
              </a:ext>
            </a:extLst>
          </p:cNvPr>
          <p:cNvSpPr/>
          <p:nvPr/>
        </p:nvSpPr>
        <p:spPr>
          <a:xfrm>
            <a:off x="591671" y="1147943"/>
            <a:ext cx="11263103" cy="3923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>
                <a:solidFill>
                  <a:srgbClr val="FF0000"/>
                </a:solidFill>
              </a:rPr>
              <a:t>첫날의 </a:t>
            </a:r>
            <a:r>
              <a:rPr lang="en-US" altLang="ko-KR" u="sng" dirty="0" err="1">
                <a:solidFill>
                  <a:srgbClr val="FF0000"/>
                </a:solidFill>
              </a:rPr>
              <a:t>OpenCV&amp;Keras</a:t>
            </a:r>
            <a:r>
              <a:rPr lang="ko-KR" altLang="en-US" u="sng" dirty="0">
                <a:solidFill>
                  <a:srgbClr val="FF0000"/>
                </a:solidFill>
              </a:rPr>
              <a:t> 와 다른 가상환경을 반드시 </a:t>
            </a:r>
            <a:r>
              <a:rPr lang="ko-KR" altLang="en-US" u="sng" dirty="0" err="1">
                <a:solidFill>
                  <a:srgbClr val="FF0000"/>
                </a:solidFill>
              </a:rPr>
              <a:t>만들것</a:t>
            </a:r>
            <a:r>
              <a:rPr lang="ko-KR" altLang="en-US" u="sng" dirty="0">
                <a:solidFill>
                  <a:srgbClr val="FF0000"/>
                </a:solidFill>
              </a:rPr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(</a:t>
            </a:r>
            <a:r>
              <a:rPr lang="ko-KR" altLang="en-US" u="sng" dirty="0">
                <a:solidFill>
                  <a:srgbClr val="FF0000"/>
                </a:solidFill>
              </a:rPr>
              <a:t>가상 </a:t>
            </a:r>
            <a:r>
              <a:rPr lang="ko-KR" altLang="en-US" u="sng" dirty="0" err="1">
                <a:solidFill>
                  <a:srgbClr val="FF0000"/>
                </a:solidFill>
              </a:rPr>
              <a:t>환경명</a:t>
            </a:r>
            <a:r>
              <a:rPr lang="ko-KR" altLang="en-US" u="sng" dirty="0">
                <a:solidFill>
                  <a:srgbClr val="FF0000"/>
                </a:solidFill>
              </a:rPr>
              <a:t> </a:t>
            </a:r>
            <a:r>
              <a:rPr lang="en-US" altLang="ko-KR" u="sng" dirty="0">
                <a:solidFill>
                  <a:srgbClr val="FF0000"/>
                </a:solidFill>
              </a:rPr>
              <a:t>cv_edu3 </a:t>
            </a:r>
            <a:r>
              <a:rPr lang="ko-KR" altLang="en-US" u="sng" dirty="0">
                <a:solidFill>
                  <a:srgbClr val="FF0000"/>
                </a:solidFill>
              </a:rPr>
              <a:t>권장</a:t>
            </a:r>
            <a:r>
              <a:rPr lang="en-US" altLang="ko-KR" u="sng" dirty="0">
                <a:solidFill>
                  <a:srgbClr val="FF0000"/>
                </a:solidFill>
              </a:rPr>
              <a:t>)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97CCEE-2C4D-C27B-8E03-B9DBF39327DD}"/>
              </a:ext>
            </a:extLst>
          </p:cNvPr>
          <p:cNvSpPr/>
          <p:nvPr/>
        </p:nvSpPr>
        <p:spPr>
          <a:xfrm>
            <a:off x="5000332" y="4087723"/>
            <a:ext cx="1023782" cy="262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F98A3D-C6FD-DE3A-C60B-B162C1EA54C1}"/>
              </a:ext>
            </a:extLst>
          </p:cNvPr>
          <p:cNvSpPr/>
          <p:nvPr/>
        </p:nvSpPr>
        <p:spPr>
          <a:xfrm>
            <a:off x="588104" y="5804185"/>
            <a:ext cx="747785" cy="506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661E2B-76EB-9885-9A1B-5E361631D008}"/>
              </a:ext>
            </a:extLst>
          </p:cNvPr>
          <p:cNvCxnSpPr>
            <a:cxnSpLocks/>
          </p:cNvCxnSpPr>
          <p:nvPr/>
        </p:nvCxnSpPr>
        <p:spPr>
          <a:xfrm>
            <a:off x="3523129" y="4218990"/>
            <a:ext cx="1335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72CD1C9-1E86-4EBE-3CE1-2FD8CA98D3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740" y="2389216"/>
            <a:ext cx="5992061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8A053E1-F48A-6545-CAE1-527132BA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8" y="1754486"/>
            <a:ext cx="7567780" cy="30763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ECF4B8-B9F7-35B0-1021-EC4D2239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02" y="3009831"/>
            <a:ext cx="8957393" cy="30379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81" y="158262"/>
            <a:ext cx="1718896" cy="404446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10332" y="222865"/>
            <a:ext cx="7181849" cy="908815"/>
            <a:chOff x="575803" y="482447"/>
            <a:chExt cx="11357672" cy="2175461"/>
          </a:xfrm>
        </p:grpSpPr>
        <p:sp>
          <p:nvSpPr>
            <p:cNvPr id="38" name="TextBox 37"/>
            <p:cNvSpPr txBox="1"/>
            <p:nvPr/>
          </p:nvSpPr>
          <p:spPr>
            <a:xfrm>
              <a:off x="575803" y="482447"/>
              <a:ext cx="11357672" cy="1399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 hangingPunct="1">
                <a:lnSpc>
                  <a:spcPct val="100000"/>
                </a:lnSpc>
              </a:pPr>
              <a:r>
                <a:rPr lang="en-US" altLang="ko-KR" sz="3200" b="1" kern="1200" baseline="0" dirty="0">
                  <a:solidFill>
                    <a:srgbClr val="1F497D">
                      <a:lumMod val="75000"/>
                    </a:srgb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 pitchFamily="18" charset="-127"/>
                </a:rPr>
                <a:t>Anaconda Virtual Environment</a:t>
              </a:r>
              <a:endParaRPr lang="ko-KR" altLang="en-US" sz="3200" b="1" kern="1200" baseline="0" dirty="0">
                <a:solidFill>
                  <a:srgbClr val="1F497D">
                    <a:lumMod val="75000"/>
                  </a:srgb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5803" y="1921172"/>
              <a:ext cx="8723217" cy="736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latinLnBrk="1" hangingPunct="1">
                <a:lnSpc>
                  <a:spcPct val="100000"/>
                </a:lnSpc>
              </a:pPr>
              <a:r>
                <a:rPr lang="en-US" altLang="ko-KR" sz="1400" b="1" kern="1200" baseline="0" dirty="0">
                  <a:solidFill>
                    <a:prstClr val="white">
                      <a:lumMod val="50000"/>
                    </a:prst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 pitchFamily="18" charset="-127"/>
                </a:rPr>
                <a:t>PIAI Research Department</a:t>
              </a:r>
            </a:p>
          </p:txBody>
        </p:sp>
        <p:pic>
          <p:nvPicPr>
            <p:cNvPr id="40" name="Picture 3" descr="C:\Users\admin\Desktop\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5803" y="1747998"/>
              <a:ext cx="11234970" cy="244278"/>
            </a:xfrm>
            <a:prstGeom prst="rect">
              <a:avLst/>
            </a:prstGeom>
            <a:noFill/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33002" y="1232803"/>
            <a:ext cx="11958997" cy="1342579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AutoNum type="arabicParenR"/>
            </a:pPr>
            <a:r>
              <a:rPr lang="ko-KR" altLang="en-US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새로 생성한 가상환경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(cv_edu3)</a:t>
            </a:r>
            <a:r>
              <a:rPr lang="ko-KR" altLang="en-US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에서 주피터 노트북 실행 </a:t>
            </a:r>
            <a:r>
              <a:rPr lang="ko-KR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→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ko-KR" altLang="en-US" sz="18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반드시 새로 생성한 가상환경에서 주피터 노트북 실행</a:t>
            </a:r>
            <a:endParaRPr lang="en-US" altLang="ko-KR" sz="1800" u="sng" dirty="0">
              <a:solidFill>
                <a:srgbClr val="FF0000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marL="342900" indent="-342900" algn="l">
              <a:lnSpc>
                <a:spcPct val="120000"/>
              </a:lnSpc>
              <a:buAutoNum type="arabicParenR"/>
            </a:pPr>
            <a:endParaRPr lang="en-US" altLang="ko-KR" sz="1800" dirty="0">
              <a:solidFill>
                <a:srgbClr val="4D4D4D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2) </a:t>
            </a:r>
            <a:r>
              <a:rPr lang="ko-KR" altLang="en-US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교육자료 내 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00_Installation_Guide/03_Segmentation/03_YOLACT_Setting.ipynb </a:t>
            </a:r>
            <a:r>
              <a:rPr lang="ko-KR" altLang="en-US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를 주피터 노트북으로 실행 후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ko-KR" altLang="en-US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모든 셀 실행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ko-KR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→</a:t>
            </a: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</a:t>
            </a:r>
            <a:r>
              <a:rPr lang="ko-KR" altLang="en-US" sz="1800" u="sng" dirty="0">
                <a:solidFill>
                  <a:srgbClr val="FF0000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반드시 새로 생성한 가상환경을 커널로 선택해 작동시켜야 함</a:t>
            </a:r>
            <a:endParaRPr lang="en-US" altLang="ko-KR" sz="1800" u="sng" dirty="0">
              <a:solidFill>
                <a:srgbClr val="FF0000"/>
              </a:solidFill>
              <a:latin typeface="Helvetica Neue Light" charset="0"/>
              <a:ea typeface="굴림" panose="020B0600000101010101" pitchFamily="50" charset="-127"/>
              <a:sym typeface="Helvetica Neue Light" charset="0"/>
            </a:endParaRPr>
          </a:p>
          <a:p>
            <a:pPr algn="l">
              <a:lnSpc>
                <a:spcPct val="120000"/>
              </a:lnSpc>
            </a:pPr>
            <a:r>
              <a:rPr lang="en-US" altLang="ko-KR" sz="1800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  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4B9F4-6C88-ED28-7474-36CAF5736960}"/>
              </a:ext>
            </a:extLst>
          </p:cNvPr>
          <p:cNvSpPr/>
          <p:nvPr/>
        </p:nvSpPr>
        <p:spPr>
          <a:xfrm>
            <a:off x="3704033" y="5436937"/>
            <a:ext cx="536273" cy="188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B401D3-273E-C940-9653-60FD5E4BBF62}"/>
              </a:ext>
            </a:extLst>
          </p:cNvPr>
          <p:cNvSpPr/>
          <p:nvPr/>
        </p:nvSpPr>
        <p:spPr>
          <a:xfrm>
            <a:off x="7984256" y="3374129"/>
            <a:ext cx="536273" cy="17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C33A25D-E021-1046-2F50-18B7E4AFA9A6}"/>
              </a:ext>
            </a:extLst>
          </p:cNvPr>
          <p:cNvCxnSpPr>
            <a:cxnSpLocks/>
          </p:cNvCxnSpPr>
          <p:nvPr/>
        </p:nvCxnSpPr>
        <p:spPr>
          <a:xfrm flipV="1">
            <a:off x="4312024" y="3562618"/>
            <a:ext cx="3639672" cy="1894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B990B-CB32-686E-0268-A81020366EF0}"/>
              </a:ext>
            </a:extLst>
          </p:cNvPr>
          <p:cNvSpPr/>
          <p:nvPr/>
        </p:nvSpPr>
        <p:spPr>
          <a:xfrm>
            <a:off x="1326776" y="3045089"/>
            <a:ext cx="1147483" cy="218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3A7FFE8-CE22-A9EC-3772-79F31EB0CAAD}"/>
              </a:ext>
            </a:extLst>
          </p:cNvPr>
          <p:cNvSpPr/>
          <p:nvPr/>
        </p:nvSpPr>
        <p:spPr>
          <a:xfrm rot="16200000">
            <a:off x="9375429" y="4287215"/>
            <a:ext cx="627530" cy="493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72E075-13CA-5B9B-D7C4-568687B1ACDC}"/>
              </a:ext>
            </a:extLst>
          </p:cNvPr>
          <p:cNvSpPr/>
          <p:nvPr/>
        </p:nvSpPr>
        <p:spPr>
          <a:xfrm>
            <a:off x="9986685" y="4225530"/>
            <a:ext cx="1846728" cy="6164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>
                <a:solidFill>
                  <a:srgbClr val="FF0000"/>
                </a:solidFill>
              </a:rPr>
              <a:t>모든 셀 실행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C57AA871-77F6-E167-2C3A-6EC1851A3C25}"/>
              </a:ext>
            </a:extLst>
          </p:cNvPr>
          <p:cNvSpPr txBox="1">
            <a:spLocks noChangeArrowheads="1"/>
          </p:cNvSpPr>
          <p:nvPr/>
        </p:nvSpPr>
        <p:spPr>
          <a:xfrm>
            <a:off x="3068328" y="6250592"/>
            <a:ext cx="7095564" cy="483030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1800" b="1" dirty="0">
                <a:solidFill>
                  <a:srgbClr val="4D4D4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sym typeface="Helvetica Neue Light" charset="0"/>
              </a:rPr>
              <a:t>※ </a:t>
            </a:r>
            <a:r>
              <a:rPr lang="ko-KR" altLang="en-US" sz="18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오류 발생 시 </a:t>
            </a:r>
            <a:r>
              <a:rPr lang="en-US" altLang="ko-KR" sz="18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cv_edu3 </a:t>
            </a:r>
            <a:r>
              <a:rPr lang="ko-KR" altLang="en-US" sz="18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가상환경 삭제 후 처음부터 다시 시도할 것</a:t>
            </a:r>
            <a:r>
              <a:rPr lang="en-US" altLang="ko-KR" sz="1800" b="1" dirty="0">
                <a:solidFill>
                  <a:srgbClr val="4D4D4D"/>
                </a:solidFill>
                <a:latin typeface="Helvetica Neue Light" charset="0"/>
                <a:ea typeface="굴림" panose="020B0600000101010101" pitchFamily="50" charset="-127"/>
                <a:sym typeface="Helvetica Neue Light" charset="0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E92B77-AB81-9682-09C6-3AA6B6EAF37C}"/>
              </a:ext>
            </a:extLst>
          </p:cNvPr>
          <p:cNvSpPr/>
          <p:nvPr/>
        </p:nvSpPr>
        <p:spPr>
          <a:xfrm>
            <a:off x="479163" y="1741911"/>
            <a:ext cx="1179307" cy="30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181" y="158262"/>
            <a:ext cx="1718896" cy="404446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-9937510" y="-8183972"/>
            <a:ext cx="24568893" cy="23225943"/>
            <a:chOff x="-17814132" y="-15617260"/>
            <a:chExt cx="44418093" cy="44418093"/>
          </a:xfrm>
        </p:grpSpPr>
        <p:grpSp>
          <p:nvGrpSpPr>
            <p:cNvPr id="5" name="Group"/>
            <p:cNvGrpSpPr/>
            <p:nvPr/>
          </p:nvGrpSpPr>
          <p:grpSpPr>
            <a:xfrm>
              <a:off x="-17814132" y="-15617260"/>
              <a:ext cx="44418093" cy="44418093"/>
              <a:chOff x="0" y="0"/>
              <a:chExt cx="40592573" cy="40592573"/>
            </a:xfrm>
          </p:grpSpPr>
          <p:grpSp>
            <p:nvGrpSpPr>
              <p:cNvPr id="6" name="Group"/>
              <p:cNvGrpSpPr/>
              <p:nvPr/>
            </p:nvGrpSpPr>
            <p:grpSpPr>
              <a:xfrm>
                <a:off x="0" y="0"/>
                <a:ext cx="40592574" cy="40592574"/>
                <a:chOff x="0" y="0"/>
                <a:chExt cx="40592573" cy="40592573"/>
              </a:xfrm>
            </p:grpSpPr>
            <p:sp>
              <p:nvSpPr>
                <p:cNvPr id="10" name="Circle"/>
                <p:cNvSpPr/>
                <p:nvPr/>
              </p:nvSpPr>
              <p:spPr>
                <a:xfrm>
                  <a:off x="11890523" y="11890523"/>
                  <a:ext cx="16811527" cy="1681152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0242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1" name="Circle"/>
                <p:cNvSpPr/>
                <p:nvPr/>
              </p:nvSpPr>
              <p:spPr>
                <a:xfrm>
                  <a:off x="13583446" y="13583446"/>
                  <a:ext cx="13425681" cy="13425681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2329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2" name="Circle"/>
                <p:cNvSpPr/>
                <p:nvPr/>
              </p:nvSpPr>
              <p:spPr>
                <a:xfrm>
                  <a:off x="14985820" y="14985820"/>
                  <a:ext cx="10620934" cy="1062093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41969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3" name="Circle"/>
                <p:cNvSpPr/>
                <p:nvPr/>
              </p:nvSpPr>
              <p:spPr>
                <a:xfrm>
                  <a:off x="16210929" y="16210928"/>
                  <a:ext cx="8170717" cy="817071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5584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4" name="Circle"/>
                <p:cNvSpPr/>
                <p:nvPr/>
              </p:nvSpPr>
              <p:spPr>
                <a:xfrm>
                  <a:off x="17235760" y="17235760"/>
                  <a:ext cx="6121056" cy="6121056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7708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5" name="Circle"/>
                <p:cNvSpPr/>
                <p:nvPr/>
              </p:nvSpPr>
              <p:spPr>
                <a:xfrm>
                  <a:off x="5426561" y="5426561"/>
                  <a:ext cx="29739451" cy="29739451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0242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6" name="Circle"/>
                <p:cNvSpPr/>
                <p:nvPr/>
              </p:nvSpPr>
              <p:spPr>
                <a:xfrm>
                  <a:off x="2761064" y="2761064"/>
                  <a:ext cx="35070446" cy="35070447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1956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7" name="Circle"/>
                <p:cNvSpPr/>
                <p:nvPr/>
              </p:nvSpPr>
              <p:spPr>
                <a:xfrm>
                  <a:off x="0" y="0"/>
                  <a:ext cx="40592574" cy="4059257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3601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  <p:sp>
              <p:nvSpPr>
                <p:cNvPr id="18" name="Circle"/>
                <p:cNvSpPr/>
                <p:nvPr/>
              </p:nvSpPr>
              <p:spPr>
                <a:xfrm>
                  <a:off x="7901970" y="7901970"/>
                  <a:ext cx="24788634" cy="24788634"/>
                </a:xfrm>
                <a:prstGeom prst="ellipse">
                  <a:avLst/>
                </a:prstGeom>
                <a:noFill/>
                <a:ln w="38100" cap="flat">
                  <a:solidFill>
                    <a:srgbClr val="D9DDE0">
                      <a:alpha val="6147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dirty="0"/>
                </a:p>
              </p:txBody>
            </p:sp>
          </p:grpSp>
          <p:sp>
            <p:nvSpPr>
              <p:cNvPr id="7" name="Circle"/>
              <p:cNvSpPr/>
              <p:nvPr/>
            </p:nvSpPr>
            <p:spPr>
              <a:xfrm>
                <a:off x="18400194" y="16429423"/>
                <a:ext cx="357636" cy="357635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8" name="Circle"/>
              <p:cNvSpPr/>
              <p:nvPr/>
            </p:nvSpPr>
            <p:spPr>
              <a:xfrm>
                <a:off x="24541519" y="17161053"/>
                <a:ext cx="250163" cy="250163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  <p:sp>
            <p:nvSpPr>
              <p:cNvPr id="9" name="Circle"/>
              <p:cNvSpPr/>
              <p:nvPr/>
            </p:nvSpPr>
            <p:spPr>
              <a:xfrm>
                <a:off x="25108706" y="24529817"/>
                <a:ext cx="447760" cy="447760"/>
              </a:xfrm>
              <a:prstGeom prst="ellipse">
                <a:avLst/>
              </a:prstGeom>
              <a:solidFill>
                <a:srgbClr val="9EAA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dirty="0"/>
              </a:p>
            </p:txBody>
          </p:sp>
        </p:grpSp>
        <p:sp>
          <p:nvSpPr>
            <p:cNvPr id="19" name="Circle"/>
            <p:cNvSpPr/>
            <p:nvPr/>
          </p:nvSpPr>
          <p:spPr>
            <a:xfrm>
              <a:off x="1955196" y="4039457"/>
              <a:ext cx="4907534" cy="490753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0" name="Circle"/>
            <p:cNvSpPr/>
            <p:nvPr/>
          </p:nvSpPr>
          <p:spPr>
            <a:xfrm>
              <a:off x="7881497" y="7669848"/>
              <a:ext cx="3441875" cy="3441875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1" name="Circle"/>
            <p:cNvSpPr/>
            <p:nvPr/>
          </p:nvSpPr>
          <p:spPr>
            <a:xfrm>
              <a:off x="8994617" y="3740900"/>
              <a:ext cx="1968221" cy="196822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2" name="Circle"/>
            <p:cNvSpPr/>
            <p:nvPr/>
          </p:nvSpPr>
          <p:spPr>
            <a:xfrm>
              <a:off x="1356852" y="10108886"/>
              <a:ext cx="2573003" cy="2573003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3" name="Circle"/>
            <p:cNvSpPr/>
            <p:nvPr/>
          </p:nvSpPr>
          <p:spPr>
            <a:xfrm>
              <a:off x="3733182" y="1925373"/>
              <a:ext cx="1848610" cy="1848611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4" name="Circle"/>
            <p:cNvSpPr/>
            <p:nvPr/>
          </p:nvSpPr>
          <p:spPr>
            <a:xfrm>
              <a:off x="6076724" y="-219106"/>
              <a:ext cx="3303426" cy="3303426"/>
            </a:xfrm>
            <a:prstGeom prst="ellipse">
              <a:avLst/>
            </a:prstGeom>
            <a:solidFill>
              <a:srgbClr val="EDF0F3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5" name="Circle"/>
            <p:cNvSpPr/>
            <p:nvPr/>
          </p:nvSpPr>
          <p:spPr>
            <a:xfrm>
              <a:off x="6076724" y="12120076"/>
              <a:ext cx="2498842" cy="2498842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6" name="Circle"/>
            <p:cNvSpPr/>
            <p:nvPr/>
          </p:nvSpPr>
          <p:spPr>
            <a:xfrm>
              <a:off x="6265350" y="10317379"/>
              <a:ext cx="510935" cy="510935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7" name="Circle"/>
            <p:cNvSpPr/>
            <p:nvPr/>
          </p:nvSpPr>
          <p:spPr>
            <a:xfrm>
              <a:off x="302406" y="1925373"/>
              <a:ext cx="510934" cy="510934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28" name="Circle"/>
            <p:cNvSpPr/>
            <p:nvPr/>
          </p:nvSpPr>
          <p:spPr>
            <a:xfrm>
              <a:off x="7161814" y="4844567"/>
              <a:ext cx="510935" cy="510935"/>
            </a:xfrm>
            <a:prstGeom prst="ellipse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635000" dist="138440" dir="5400000" rotWithShape="0">
                <a:srgbClr val="475D84">
                  <a:alpha val="22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pic>
          <p:nvPicPr>
            <p:cNvPr id="29" name="그림 개체 틀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5" r="5805"/>
            <a:stretch>
              <a:fillRect/>
            </a:stretch>
          </p:blipFill>
          <p:spPr>
            <a:xfrm>
              <a:off x="1356062" y="10074941"/>
              <a:ext cx="2573001" cy="2606948"/>
            </a:xfrm>
            <a:prstGeom prst="ellipse">
              <a:avLst/>
            </a:prstGeom>
          </p:spPr>
        </p:pic>
        <p:pic>
          <p:nvPicPr>
            <p:cNvPr id="30" name="그림 개체 틀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4" r="15544"/>
            <a:stretch>
              <a:fillRect/>
            </a:stretch>
          </p:blipFill>
          <p:spPr>
            <a:xfrm>
              <a:off x="6075417" y="-224676"/>
              <a:ext cx="3306924" cy="3302124"/>
            </a:xfrm>
            <a:prstGeom prst="ellipse">
              <a:avLst/>
            </a:prstGeom>
          </p:spPr>
        </p:pic>
        <p:pic>
          <p:nvPicPr>
            <p:cNvPr id="31" name="그림 개체 틀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5" r="21875"/>
            <a:stretch>
              <a:fillRect/>
            </a:stretch>
          </p:blipFill>
          <p:spPr>
            <a:xfrm>
              <a:off x="7881938" y="7672388"/>
              <a:ext cx="3433017" cy="3433017"/>
            </a:xfrm>
            <a:prstGeom prst="ellipse">
              <a:avLst/>
            </a:prstGeom>
          </p:spPr>
        </p:pic>
        <p:sp>
          <p:nvSpPr>
            <p:cNvPr id="32" name="Circle"/>
            <p:cNvSpPr/>
            <p:nvPr/>
          </p:nvSpPr>
          <p:spPr>
            <a:xfrm>
              <a:off x="7885389" y="7668565"/>
              <a:ext cx="3441875" cy="3441875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3" name="Circle"/>
            <p:cNvSpPr/>
            <p:nvPr/>
          </p:nvSpPr>
          <p:spPr>
            <a:xfrm>
              <a:off x="6075417" y="-224676"/>
              <a:ext cx="3320171" cy="3330300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4" name="Circle"/>
            <p:cNvSpPr/>
            <p:nvPr/>
          </p:nvSpPr>
          <p:spPr>
            <a:xfrm>
              <a:off x="1356062" y="10074941"/>
              <a:ext cx="2573001" cy="2606948"/>
            </a:xfrm>
            <a:prstGeom prst="ellipse">
              <a:avLst/>
            </a:prstGeom>
            <a:gradFill>
              <a:gsLst>
                <a:gs pos="0">
                  <a:srgbClr val="4983D0">
                    <a:alpha val="52982"/>
                  </a:srgbClr>
                </a:gs>
                <a:gs pos="100000">
                  <a:srgbClr val="01CAE5">
                    <a:alpha val="52982"/>
                  </a:srgbClr>
                </a:gs>
              </a:gsLst>
              <a:lin ang="2600932"/>
            </a:gra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dirty="0"/>
            </a:p>
          </p:txBody>
        </p:sp>
        <p:sp>
          <p:nvSpPr>
            <p:cNvPr id="36" name="Rectangle 3"/>
            <p:cNvSpPr>
              <a:spLocks/>
            </p:cNvSpPr>
            <p:nvPr/>
          </p:nvSpPr>
          <p:spPr bwMode="auto">
            <a:xfrm>
              <a:off x="12428587" y="5694995"/>
              <a:ext cx="9317362" cy="1255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lnSpc>
                  <a:spcPct val="100000"/>
                </a:lnSpc>
                <a:defRPr/>
              </a:pPr>
              <a:r>
                <a:rPr lang="ko-KR" altLang="en-US" sz="3600" b="1" dirty="0">
                  <a:solidFill>
                    <a:srgbClr val="1454A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</a:t>
              </a:r>
              <a:r>
                <a:rPr lang="en-US" altLang="ko-KR" sz="3600" b="1" dirty="0">
                  <a:solidFill>
                    <a:srgbClr val="1454A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ko-KR" altLang="en-US" sz="3200" b="1" baseline="0" dirty="0">
                <a:solidFill>
                  <a:srgbClr val="1454A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6399946" y="4162021"/>
            <a:ext cx="575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설치 오류 및 문의 사항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김지호 연구원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(kimjiho@postech.ac.kr)</a:t>
            </a: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B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dirty="0" err="1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김호연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연구원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hlinkClick r:id="rId6"/>
              </a:rPr>
              <a:t>ghdus566@postech.ac.kr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이수민 연구원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(hibokchi@postech.ac.kr)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C226BE82-86E4-445F-9EBF-2342509B75C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34" r="1099"/>
          <a:stretch/>
        </p:blipFill>
        <p:spPr>
          <a:xfrm>
            <a:off x="1047746" y="2340418"/>
            <a:ext cx="3296604" cy="16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6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A4213A6244BDB409506FB0B118DDC41" ma:contentTypeVersion="8" ma:contentTypeDescription="새 문서를 만듭니다." ma:contentTypeScope="" ma:versionID="5ef4489053ccf2152f63a72607474e1b">
  <xsd:schema xmlns:xsd="http://www.w3.org/2001/XMLSchema" xmlns:xs="http://www.w3.org/2001/XMLSchema" xmlns:p="http://schemas.microsoft.com/office/2006/metadata/properties" xmlns:ns3="2d605ea7-9acd-453f-9e6c-ba78d16e6ca2" targetNamespace="http://schemas.microsoft.com/office/2006/metadata/properties" ma:root="true" ma:fieldsID="a1fa15c2360d3d182143c7c056860597" ns3:_="">
    <xsd:import namespace="2d605ea7-9acd-453f-9e6c-ba78d16e6c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05ea7-9acd-453f-9e6c-ba78d16e6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F03D1F-F92F-4723-BCDA-8929E88F46E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2d605ea7-9acd-453f-9e6c-ba78d16e6ca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978C7F-C24C-4EBF-9E45-913FB7D92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B96D99-D3ED-4D1A-897E-7A98222C55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05ea7-9acd-453f-9e6c-ba78d16e6c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5337</TotalTime>
  <Words>254</Words>
  <Application>Microsoft Office PowerPoint</Application>
  <PresentationFormat>와이드스크린</PresentationFormat>
  <Paragraphs>29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Helvetica Light</vt:lpstr>
      <vt:lpstr>Helvetica Neue Light</vt:lpstr>
      <vt:lpstr>HY견고딕</vt:lpstr>
      <vt:lpstr>KoPub돋움체 Bold</vt:lpstr>
      <vt:lpstr>나눔고딕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Computer Vision</dc:title>
  <dc:creator>이영현</dc:creator>
  <cp:lastModifiedBy>김다현(포항공과대학교 인공지능연구원 연구부)</cp:lastModifiedBy>
  <cp:revision>103</cp:revision>
  <dcterms:created xsi:type="dcterms:W3CDTF">2019-09-01T08:44:59Z</dcterms:created>
  <dcterms:modified xsi:type="dcterms:W3CDTF">2022-06-21T05:05:30Z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0x0101008A4213A6244BDB409506FB0B118DDC41</vt:lpwstr>
  </property>
</Properties>
</file>