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64" r:id="rId3"/>
    <p:sldId id="257" r:id="rId4"/>
    <p:sldId id="320" r:id="rId5"/>
    <p:sldId id="298" r:id="rId6"/>
    <p:sldId id="321" r:id="rId7"/>
    <p:sldId id="316" r:id="rId8"/>
    <p:sldId id="356" r:id="rId9"/>
    <p:sldId id="357" r:id="rId10"/>
    <p:sldId id="358" r:id="rId11"/>
    <p:sldId id="359" r:id="rId12"/>
    <p:sldId id="323" r:id="rId13"/>
    <p:sldId id="292" r:id="rId14"/>
    <p:sldId id="331" r:id="rId15"/>
    <p:sldId id="306" r:id="rId16"/>
    <p:sldId id="337" r:id="rId17"/>
    <p:sldId id="299" r:id="rId18"/>
    <p:sldId id="346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xia lan" initials="" lastIdx="1" clrIdx="0"/>
  <p:cmAuthor id="2" name="X.G. Xu" initials="XX" lastIdx="1" clrIdx="1">
    <p:extLst>
      <p:ext uri="{19B8F6BF-5375-455C-9EA6-DF929625EA0E}">
        <p15:presenceInfo xmlns:p15="http://schemas.microsoft.com/office/powerpoint/2012/main" xmlns="" userId="X.G. Xu" providerId="None"/>
      </p:ext>
    </p:extLst>
  </p:cmAuthor>
  <p:cmAuthor id="3" name="Haeha_LAN" initials="H" lastIdx="1" clrIdx="2">
    <p:extLst>
      <p:ext uri="{19B8F6BF-5375-455C-9EA6-DF929625EA0E}">
        <p15:presenceInfo xmlns:p15="http://schemas.microsoft.com/office/powerpoint/2012/main" xmlns="" userId="Haeha_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DCB"/>
    <a:srgbClr val="004299"/>
    <a:srgbClr val="DB0600"/>
    <a:srgbClr val="2C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1811" autoAdjust="0"/>
  </p:normalViewPr>
  <p:slideViewPr>
    <p:cSldViewPr snapToGrid="0">
      <p:cViewPr varScale="1">
        <p:scale>
          <a:sx n="106" d="100"/>
          <a:sy n="106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FFAD5C45-D8AF-4FF3-AB9D-79B1E7E66A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234DF4F-E66B-4683-A94F-181DF42B95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5030D09-D1CB-4E74-B5AA-B992399B7F67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8E76D573-8DCA-43F1-9ED1-F888242D3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81FF2527-DCFD-48A1-AFD6-DCC95078D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1AA266A-D20B-412E-A5DF-ED5C4DFFB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9E87085-B475-4F65-BF65-2E7F2861D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87D673-1A4F-4FBB-8B7A-C455D2978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10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xmlns="" id="{A1C34450-44AC-4FEC-8CAD-1BA9FFE6C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xmlns="" id="{02E2ADD9-DCEE-4E0F-88C2-C55B19D58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						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xmlns="" id="{E93C304D-8804-41BD-A9A3-9E924A3AC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A17027-8D06-4EDE-9A55-027E6FA6D72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xmlns="" id="{C99550AB-A20D-4E10-81FC-B375DC193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C3F63FF1-1EB4-443B-87E8-685F8DF82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xmlns="" id="{544395F0-C1FE-49C0-9F8B-F74BCBA58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64FE10-15E2-4D7E-B545-9BBDDAFD59B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xmlns="" id="{4695D1AC-4030-4504-A84F-8B3589795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75C20E31-D9B3-404F-A3A8-C99C54F6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xmlns="" id="{0317F6B1-9F0B-47AB-BC9B-CC99CC253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BAC5F-81DF-412A-807C-E164D43CEA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87D673-1A4F-4FBB-8B7A-C455D29781C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3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xmlns="" id="{DC599EBE-26FD-4875-A941-9D8ADD019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FD62FE0C-2230-4658-A38C-93671D36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xmlns="" id="{68BBA7F2-91C6-41B9-86CB-15C44BAC4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57D43C-C5DE-44CE-91B5-D63C95BEB36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87D673-1A4F-4FBB-8B7A-C455D29781C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759FC41E-7A76-46A7-A74C-5729B3CEE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390AA281-8E99-4A79-8A39-29BC37FFE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38DB9714-F8A7-4AB6-A053-AE8AD9369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5715A8-987A-4364-8ABC-6474FD7A3E6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81B7C028-A31A-4CF0-9962-C7CE16F86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2474754A-6721-44BB-8AD5-EE1705E1A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672380E1-A0E6-4CCC-A570-41E3C36A8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07FD2D-F43E-4869-9EB4-61FDC3AFA82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87D673-1A4F-4FBB-8B7A-C455D29781C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4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xmlns="" id="{1BF9850D-4674-41D7-8A02-9EBD00B42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DAEB8618-86BB-4292-915F-13872CDA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从以下四个小部分进行。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C9B88909-9862-4D61-9440-C4C47C9DB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EDEAD5-C826-44FA-A3A6-AF6F2A4A68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xmlns="" id="{1BF9850D-4674-41D7-8A02-9EBD00B42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DAEB8618-86BB-4292-915F-13872CDA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C9B88909-9862-4D61-9440-C4C47C9DB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EDEAD5-C826-44FA-A3A6-AF6F2A4A68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1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xmlns="" id="{1BF9850D-4674-41D7-8A02-9EBD00B42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DAEB8618-86BB-4292-915F-13872CDA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C9B88909-9862-4D61-9440-C4C47C9DB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EDEAD5-C826-44FA-A3A6-AF6F2A4A68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xmlns="" id="{1BF9850D-4674-41D7-8A02-9EBD00B42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DAEB8618-86BB-4292-915F-13872CDA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C9B88909-9862-4D61-9440-C4C47C9DB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EDEAD5-C826-44FA-A3A6-AF6F2A4A68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1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xmlns="" id="{1BF9850D-4674-41D7-8A02-9EBD00B42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DAEB8618-86BB-4292-915F-13872CDA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C9B88909-9862-4D61-9440-C4C47C9DB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EDEAD5-C826-44FA-A3A6-AF6F2A4A68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8F67D4-0E17-406A-8035-B164D302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CC799-8DCA-4BFE-8481-88FAD5EF50E3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D46F74-2DD2-47BE-8457-A29230A8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9284D7-226C-4F6E-9F0B-8FE9FE4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13D7C-B089-4C8E-8A67-7776C3F46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74F91D-89D2-4F4D-AA4F-8E9C019B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73652-2405-4F31-9CD4-17BFE907216F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389028F-F4B4-48AE-8CE1-92880BC2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4EA5FF-709C-4D88-B83F-9939597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17134-462A-4603-A25C-71EFBC8EF6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59EB77-09C8-45FE-854E-D64BE3D3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19BB1-5BD5-4A8A-AF42-50198A9FC56B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ACAD314-0D5E-43F4-A609-9E0CEBB5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6DB1AA-E834-4DA9-8E1A-75379D18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11AF2-3004-45CC-A1B6-0503F5E2F1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5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B399C4-B0A8-41EF-9883-CF9B4A2A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115591-97A3-4C8E-B434-86208A6E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88797-B4A0-49BE-9E0E-3299CF2E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AF1DF-C466-49EA-B255-C83C42AEE64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58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C95CFE-18FD-4067-BA12-AB6E57DC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C1D807-2106-4583-9585-774D14E65BDA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53418-07F4-4B7B-B13C-7E01D68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966FA9-1C9A-45FD-8A3B-9B86C8A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6B316B-B456-417A-88A3-84D84149AA0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61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CE3A6-DA7E-4662-9FEC-1BA178AF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7F542-CB0A-4E53-A651-392415D7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E9B533-1FE5-403E-B713-5831D24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D4E6A-45C7-4290-9ED5-F1DE3D8C14C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4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11A1D7D-05EE-4344-A7F5-7BF506E7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316E9AB-4EC0-49FF-833C-79A697F1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2F7A25A-6AF7-4E26-B7EA-B777348A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771EC-1AC6-4D46-88A4-3F092F0CA4F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0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752FDA9-4F2B-4443-88BA-BC2410ED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94CDCFEC-695D-4C55-AB35-59C0D648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AB4E3D2-4199-431F-85EB-A78BB4F8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093E-843A-47C2-8377-B442B53D487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87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1F37BE3A-A30F-49A1-B607-6334C03A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0ABE5259-78AE-4202-B4D8-CFE3B62E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33A4089-C3F7-47A3-AE5F-639825BB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8E1A7-30A5-46A5-8A9A-6D824A3A4F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93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CD4840D8-B7A4-4167-8A8F-A9F982AF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54859B5-0B81-464B-878A-52D7FB07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A288AC0-1A18-4F34-8AC7-C77FF807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4EB47-8873-4E1B-BFBD-E12E0150A7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324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5F2B434-A393-4371-8CF0-B5828783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D60195D-CED5-43B4-8279-2F5451C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91DBFC-2A0A-4301-964E-DF26FCE4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F0F0-4B98-4725-B87F-8DB060C0DC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4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889570-D19A-44EC-A4EC-4ABDE3E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E363E-BCDF-4640-809D-1F0DDD6D8CC0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06384D-1F49-49DC-80EF-DC3B4BB6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3F4DD4-0409-4030-BF40-46B20704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0C107-0B11-4442-87FD-1E543C58E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06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0F9BDA1-A0BE-43BB-BCC3-8A2A7141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E9ED223-F28A-47F1-9112-02328442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A0863A8-7D27-4B0A-8864-A181965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86F7-98B7-4509-B109-E0DDEA4A111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790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110C3A-6C0E-4628-BA90-A96A3EBD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9F210E-33CA-44FD-9244-BEA42967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0CC24-704B-42B3-95EA-8730A90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20811-B328-4720-B435-5EB1CFB2705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30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46E0B5-4295-4217-9AD4-8F6F0734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56C71-8176-48BF-8A42-11F574FC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1B77A8-9341-4FD4-8776-1CDDAFDD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DCE62-9253-43D1-ABFD-7D05B462BF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03459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99BB0B-FDD7-428A-80B3-638C497D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E0923-F33E-460C-862E-3145204BD9E7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7F6D72-4410-46D7-9DDF-D3F4CE40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010451-6F8C-4517-84A8-8F5CCC19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A173-615E-4A7C-9447-1005DA7B3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2E70CE7-517A-480F-9086-87010711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49EB5-8816-4241-B1D8-2963EDE7AC8C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99A428D3-28BB-4947-9410-05A4BACA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77DAA1A1-2637-4CCD-A0C9-518A9BB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21288-F2C6-4284-9CDA-C4CA116EB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9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E8302C86-05A9-4341-9590-C8B545F1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FAD69-8EF2-4C85-B9B0-3D65173737AB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DDE12F32-D037-4C3C-9EC0-6251FC09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8AD9F7DF-B573-499C-B8B5-3C184236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DA22C-FFDD-4DA1-BCB0-439BF4D38C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17DD3DA3-A383-4F59-9660-2038F4FE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47C9-9126-43D4-B6C8-F64FED9DA84F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29710F9B-E05C-4804-B344-7286ED1D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5DE962CD-BA3C-48BB-BAB4-76746BFD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507C7-63D3-454F-97D6-041053E56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E294BA2-C57A-48E1-94F0-BE598A1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DDA7-A45E-43BD-98CE-129E7EF462CF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13F21B2E-DBE6-476E-A1CF-69F267D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178EB903-7CED-4002-AAAA-3B0D1431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9FBDA-0D23-4E5C-B942-E5FD206FF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FB02C140-2EE1-4B2C-B4F5-ACEB7CEA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F5E21-AAF3-4062-97EE-BE7B0571A0F1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223B0E3-5FA9-4777-A290-90941DC1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876A2EAF-5BE0-40AE-96C2-62B30898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1CC7-94CE-48A3-8E05-A122574681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5A340941-5FD2-4DC2-B328-4D23C898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15ECE-DE2E-42A3-BBA4-EB5B393F3086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D4AD1DA3-6731-4B18-94F9-F8A46596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940B85E-46CB-4EE1-BDB9-C03A0777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1359-EE8F-4648-B7B9-6C7F13D9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A281E11D-6219-424E-8706-556D231A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AC95166-6E7C-415D-A512-50DFA35B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954B27-D463-4F89-873E-20E17CA19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01C8F4-9B6B-434B-8839-E00457970D28}" type="datetimeFigureOut">
              <a:rPr lang="zh-CN" altLang="en-US"/>
              <a:pPr>
                <a:defRPr/>
              </a:pPr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6AF0C0A-1773-4855-8237-9A442A294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175BB9-DEA5-416F-820B-738AA882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17A872-530C-422F-BECD-4B2597BA27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9863" indent="-169863" algn="l" defTabSz="684213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9075AD5-1E61-4EBF-AE21-D6FE91191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898DDE2B-2CCB-4AFA-B7D9-325FA33C5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64DCB7-DAED-4C3E-947A-5F7AEB2A8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373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974FE27-B641-47AF-9AF2-72403D2545E5}" type="datetime3">
              <a:rPr lang="zh-CN" altLang="en-US"/>
              <a:pPr>
                <a:defRPr/>
              </a:pPr>
              <a:t>2021年11月26日星期五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82E9BF-F4C9-4210-85AF-FF32AFEEE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 b="1" dirty="0">
                <a:solidFill>
                  <a:schemeClr val="tx1">
                    <a:tint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热泵空调技术研究所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13C33-4D2F-4ED4-AA15-14AB9DAA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373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8CC54E0-F18A-4D49-82B5-AEBE09B390B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F73CCC5-595C-4F1B-A481-6EEB1805BCA8}"/>
              </a:ext>
            </a:extLst>
          </p:cNvPr>
          <p:cNvSpPr/>
          <p:nvPr userDrawn="1"/>
        </p:nvSpPr>
        <p:spPr>
          <a:xfrm flipV="1">
            <a:off x="0" y="6437313"/>
            <a:ext cx="9144000" cy="4206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09E71D0-B13B-476C-8FCA-6EE04B3A1094}"/>
              </a:ext>
            </a:extLst>
          </p:cNvPr>
          <p:cNvSpPr/>
          <p:nvPr userDrawn="1"/>
        </p:nvSpPr>
        <p:spPr>
          <a:xfrm>
            <a:off x="0" y="1"/>
            <a:ext cx="9144000" cy="79193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335404F-B0B4-4D85-8748-EA4654C401D4}"/>
              </a:ext>
            </a:extLst>
          </p:cNvPr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pic>
        <p:nvPicPr>
          <p:cNvPr id="2060" name="图片 9">
            <a:extLst>
              <a:ext uri="{FF2B5EF4-FFF2-40B4-BE49-F238E27FC236}">
                <a16:creationId xmlns:a16="http://schemas.microsoft.com/office/drawing/2014/main" xmlns="" id="{EFC7FDD5-3EE5-47A3-BD84-997EBBE44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 bwMode="auto">
          <a:xfrm>
            <a:off x="8040688" y="74613"/>
            <a:ext cx="12842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>
            <a:extLst>
              <a:ext uri="{FF2B5EF4-FFF2-40B4-BE49-F238E27FC236}">
                <a16:creationId xmlns:a16="http://schemas.microsoft.com/office/drawing/2014/main" xmlns="" id="{7F4D5A5F-80CF-41CF-ACC8-8F99CCC1B373}"/>
              </a:ext>
            </a:extLst>
          </p:cNvPr>
          <p:cNvSpPr/>
          <p:nvPr userDrawn="1"/>
        </p:nvSpPr>
        <p:spPr>
          <a:xfrm>
            <a:off x="239713" y="74613"/>
            <a:ext cx="482600" cy="473075"/>
          </a:xfrm>
          <a:prstGeom prst="roundRect">
            <a:avLst>
              <a:gd name="adj" fmla="val 2241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>
            <a:extLst>
              <a:ext uri="{FF2B5EF4-FFF2-40B4-BE49-F238E27FC236}">
                <a16:creationId xmlns:a16="http://schemas.microsoft.com/office/drawing/2014/main" xmlns="" id="{9A720620-8624-462B-A690-388454E4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背景色块">
            <a:extLst>
              <a:ext uri="{FF2B5EF4-FFF2-40B4-BE49-F238E27FC236}">
                <a16:creationId xmlns:a16="http://schemas.microsoft.com/office/drawing/2014/main" xmlns="" id="{5CF00441-35CA-4C1D-B2D5-5A6FAA0F4CBA}"/>
              </a:ext>
            </a:extLst>
          </p:cNvPr>
          <p:cNvSpPr/>
          <p:nvPr/>
        </p:nvSpPr>
        <p:spPr>
          <a:xfrm>
            <a:off x="250825" y="1320800"/>
            <a:ext cx="8642350" cy="43910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主标题">
            <a:extLst>
              <a:ext uri="{FF2B5EF4-FFF2-40B4-BE49-F238E27FC236}">
                <a16:creationId xmlns:a16="http://schemas.microsoft.com/office/drawing/2014/main" xmlns="" id="{C48BF149-7875-4EAF-AA13-4AF5D7783F9F}"/>
              </a:ext>
            </a:extLst>
          </p:cNvPr>
          <p:cNvSpPr txBox="1"/>
          <p:nvPr/>
        </p:nvSpPr>
        <p:spPr>
          <a:xfrm>
            <a:off x="250825" y="3455895"/>
            <a:ext cx="9013825" cy="65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892" eaLnBrk="1" fontAlgn="auto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42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Arial" panose="020B0604020202020204" pitchFamily="34" charset="0"/>
              </a:rPr>
              <a:t>基于网页的人事管理系统的设计与实现</a:t>
            </a:r>
          </a:p>
        </p:txBody>
      </p:sp>
      <p:pic>
        <p:nvPicPr>
          <p:cNvPr id="6149" name="图片 13">
            <a:extLst>
              <a:ext uri="{FF2B5EF4-FFF2-40B4-BE49-F238E27FC236}">
                <a16:creationId xmlns:a16="http://schemas.microsoft.com/office/drawing/2014/main" xmlns="" id="{47A29349-AAC9-44FE-B487-5C70D027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 bwMode="auto">
          <a:xfrm>
            <a:off x="3048000" y="1820863"/>
            <a:ext cx="30480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主标题英文">
            <a:extLst>
              <a:ext uri="{FF2B5EF4-FFF2-40B4-BE49-F238E27FC236}">
                <a16:creationId xmlns:a16="http://schemas.microsoft.com/office/drawing/2014/main" xmlns="" id="{4B290A5A-D947-4B65-AAB8-42D25B536027}"/>
              </a:ext>
            </a:extLst>
          </p:cNvPr>
          <p:cNvSpPr txBox="1"/>
          <p:nvPr/>
        </p:nvSpPr>
        <p:spPr>
          <a:xfrm>
            <a:off x="4161897" y="4640702"/>
            <a:ext cx="46405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数据科学与大数据技术 卢兑玧 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L170300901</a:t>
            </a:r>
          </a:p>
          <a:p>
            <a:pPr algn="ctr" defTabSz="342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导师：范国祥</a:t>
            </a:r>
            <a:endParaRPr lang="en-US" altLang="zh-CN" sz="16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algn="ctr" defTabSz="342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2021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年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11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月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26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日</a:t>
            </a:r>
            <a:endParaRPr lang="zh-CN" altLang="en-US" sz="1400" dirty="0">
              <a:solidFill>
                <a:schemeClr val="accent1"/>
              </a:solidFill>
              <a:latin typeface="+mj-lt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 hidden="1">
            <a:extLst>
              <a:ext uri="{FF2B5EF4-FFF2-40B4-BE49-F238E27FC236}">
                <a16:creationId xmlns:a16="http://schemas.microsoft.com/office/drawing/2014/main" xmlns="" id="{900FFFE8-AAC4-43CB-940B-52D66458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7" name="矩形 6" hidden="1">
            <a:extLst>
              <a:ext uri="{FF2B5EF4-FFF2-40B4-BE49-F238E27FC236}">
                <a16:creationId xmlns:a16="http://schemas.microsoft.com/office/drawing/2014/main" xmlns="" id="{284B48F0-2C2D-43E9-8F51-4610CE5E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8" name="矩形 7" hidden="1">
            <a:extLst>
              <a:ext uri="{FF2B5EF4-FFF2-40B4-BE49-F238E27FC236}">
                <a16:creationId xmlns:a16="http://schemas.microsoft.com/office/drawing/2014/main" xmlns="" id="{E51C5AC3-770D-44F9-B790-88693C3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9" name="矩形 8" hidden="1">
            <a:extLst>
              <a:ext uri="{FF2B5EF4-FFF2-40B4-BE49-F238E27FC236}">
                <a16:creationId xmlns:a16="http://schemas.microsoft.com/office/drawing/2014/main" xmlns="" id="{C50BF93F-773D-46F2-AE52-F1EB21F0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研究的主要内容和实施方法</a:t>
            </a:r>
          </a:p>
        </p:txBody>
      </p:sp>
      <p:sp>
        <p:nvSpPr>
          <p:cNvPr id="16391" name="矩形 14">
            <a:extLst>
              <a:ext uri="{FF2B5EF4-FFF2-40B4-BE49-F238E27FC236}">
                <a16:creationId xmlns:a16="http://schemas.microsoft.com/office/drawing/2014/main" xmlns="" id="{8E4E431E-AABD-4114-8A80-3EB50CEF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F0C32517-0991-4905-998B-A7784AD60280}"/>
              </a:ext>
            </a:extLst>
          </p:cNvPr>
          <p:cNvSpPr txBox="1"/>
          <p:nvPr/>
        </p:nvSpPr>
        <p:spPr>
          <a:xfrm>
            <a:off x="517975" y="1510214"/>
            <a:ext cx="837157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100" dirty="0">
                <a:solidFill>
                  <a:srgbClr val="396D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1.Language / Framework</a:t>
            </a:r>
          </a:p>
          <a:p>
            <a:pPr>
              <a:lnSpc>
                <a:spcPct val="150000"/>
              </a:lnSpc>
            </a:pP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JAVA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CSS3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 (MVC/JSTL/EL/Servlet)</a:t>
            </a:r>
            <a:r>
              <a:rPr lang="ko-KR" altLang="en-US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Jquery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framework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ko-KR" altLang="ko-KR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kern="100" dirty="0">
                <a:solidFill>
                  <a:srgbClr val="396D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en-US" altLang="ko-KR" b="1" kern="100" dirty="0" err="1">
                <a:solidFill>
                  <a:srgbClr val="396D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DataBase</a:t>
            </a:r>
            <a:endParaRPr lang="en-US" altLang="ko-KR" b="1" kern="100" dirty="0">
              <a:solidFill>
                <a:srgbClr val="396DC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Oracle</a:t>
            </a:r>
            <a:r>
              <a:rPr lang="ko-KR" altLang="en-US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PL/SQL </a:t>
            </a:r>
          </a:p>
          <a:p>
            <a:pPr>
              <a:lnSpc>
                <a:spcPct val="150000"/>
              </a:lnSpc>
            </a:pPr>
            <a:r>
              <a:rPr lang="en-US" altLang="ko-KR" b="1" kern="100" dirty="0">
                <a:solidFill>
                  <a:srgbClr val="396D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en-US" altLang="ko-KR" b="1" kern="100" dirty="0" err="1">
                <a:solidFill>
                  <a:srgbClr val="396D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DevelopmentTool</a:t>
            </a:r>
            <a:r>
              <a:rPr lang="en-US" altLang="ko-KR" b="1" kern="100" dirty="0">
                <a:solidFill>
                  <a:srgbClr val="396D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Eclipse</a:t>
            </a:r>
            <a:r>
              <a:rPr lang="ko-KR" altLang="en-US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 Code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ERWIN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 UML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Developer</a:t>
            </a:r>
            <a:r>
              <a:rPr lang="ko-KR" altLang="en-US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ko-KR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Gate </a:t>
            </a:r>
            <a:endParaRPr lang="ko-KR" altLang="ko-KR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基础扎实">
            <a:extLst>
              <a:ext uri="{FF2B5EF4-FFF2-40B4-BE49-F238E27FC236}">
                <a16:creationId xmlns:a16="http://schemas.microsoft.com/office/drawing/2014/main" xmlns="" id="{710E1134-31F0-4CFE-B888-D16B0F50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4" y="1053679"/>
            <a:ext cx="2544896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实施方法：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Picture 4" descr="C:\Users\NOH TAEYUN\Desktop\04.PNG">
            <a:extLst>
              <a:ext uri="{FF2B5EF4-FFF2-40B4-BE49-F238E27FC236}">
                <a16:creationId xmlns:a16="http://schemas.microsoft.com/office/drawing/2014/main" xmlns="" id="{21DE0E9D-3809-4679-89A6-C9D51F8A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79" y="4988077"/>
            <a:ext cx="809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NOH TAEYUN\Desktop\01.PNG">
            <a:extLst>
              <a:ext uri="{FF2B5EF4-FFF2-40B4-BE49-F238E27FC236}">
                <a16:creationId xmlns:a16="http://schemas.microsoft.com/office/drawing/2014/main" xmlns="" id="{A96B10EA-06FB-49EC-9AA9-11A8DF94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/>
          <a:stretch/>
        </p:blipFill>
        <p:spPr bwMode="auto">
          <a:xfrm>
            <a:off x="1234648" y="4973459"/>
            <a:ext cx="809625" cy="87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NOH TAEYUN\Desktop\02.PNG">
            <a:extLst>
              <a:ext uri="{FF2B5EF4-FFF2-40B4-BE49-F238E27FC236}">
                <a16:creationId xmlns:a16="http://schemas.microsoft.com/office/drawing/2014/main" xmlns="" id="{A231CCAB-C1BB-49AD-A7C2-4A893C93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68" y="4983312"/>
            <a:ext cx="889869" cy="87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NOH TAEYUN\Desktop\03.PNG">
            <a:extLst>
              <a:ext uri="{FF2B5EF4-FFF2-40B4-BE49-F238E27FC236}">
                <a16:creationId xmlns:a16="http://schemas.microsoft.com/office/drawing/2014/main" xmlns="" id="{B42B9A15-5B94-4468-B44F-76C387C9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72" y="4983312"/>
            <a:ext cx="857250" cy="87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NOH TAEYUN\Desktop\06.PNG">
            <a:extLst>
              <a:ext uri="{FF2B5EF4-FFF2-40B4-BE49-F238E27FC236}">
                <a16:creationId xmlns:a16="http://schemas.microsoft.com/office/drawing/2014/main" xmlns="" id="{B90D473B-3AFE-4EB7-B873-94C45F98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83" y="4983313"/>
            <a:ext cx="8286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NOH TAEYUN\Desktop\05.PNG">
            <a:extLst>
              <a:ext uri="{FF2B5EF4-FFF2-40B4-BE49-F238E27FC236}">
                <a16:creationId xmlns:a16="http://schemas.microsoft.com/office/drawing/2014/main" xmlns="" id="{A3586E6A-CEAB-43EA-87AD-834D2AC0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93" y="4983314"/>
            <a:ext cx="785140" cy="87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">
            <a:extLst>
              <a:ext uri="{FF2B5EF4-FFF2-40B4-BE49-F238E27FC236}">
                <a16:creationId xmlns:a16="http://schemas.microsoft.com/office/drawing/2014/main" xmlns="" id="{D4244C45-A710-4116-A30B-B002C43189F4}"/>
              </a:ext>
            </a:extLst>
          </p:cNvPr>
          <p:cNvSpPr/>
          <p:nvPr/>
        </p:nvSpPr>
        <p:spPr>
          <a:xfrm rot="16200000" flipV="1">
            <a:off x="-457845" y="448576"/>
            <a:ext cx="6858647" cy="5961493"/>
          </a:xfrm>
          <a:custGeom>
            <a:avLst/>
            <a:gdLst>
              <a:gd name="connsiteX0" fmla="*/ 9144000 w 9144000"/>
              <a:gd name="connsiteY0" fmla="*/ 0 h 2940271"/>
              <a:gd name="connsiteX1" fmla="*/ 9144000 w 9144000"/>
              <a:gd name="connsiteY1" fmla="*/ 2940271 h 2940271"/>
              <a:gd name="connsiteX2" fmla="*/ 0 w 9144000"/>
              <a:gd name="connsiteY2" fmla="*/ 2940271 h 2940271"/>
              <a:gd name="connsiteX3" fmla="*/ 0 w 9144000"/>
              <a:gd name="connsiteY3" fmla="*/ 1776897 h 2940271"/>
              <a:gd name="connsiteX4" fmla="*/ 341417 w 9144000"/>
              <a:gd name="connsiteY4" fmla="*/ 1805059 h 2940271"/>
              <a:gd name="connsiteX5" fmla="*/ 699471 w 9144000"/>
              <a:gd name="connsiteY5" fmla="*/ 1823782 h 2940271"/>
              <a:gd name="connsiteX6" fmla="*/ 8353309 w 9144000"/>
              <a:gd name="connsiteY6" fmla="*/ 339093 h 2940271"/>
              <a:gd name="connsiteX7" fmla="*/ 8994734 w 9144000"/>
              <a:gd name="connsiteY7" fmla="*/ 68839 h 29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940271">
                <a:moveTo>
                  <a:pt x="9144000" y="0"/>
                </a:moveTo>
                <a:lnTo>
                  <a:pt x="9144000" y="2940271"/>
                </a:lnTo>
                <a:lnTo>
                  <a:pt x="0" y="2940271"/>
                </a:lnTo>
                <a:lnTo>
                  <a:pt x="0" y="1776897"/>
                </a:lnTo>
                <a:lnTo>
                  <a:pt x="341417" y="1805059"/>
                </a:lnTo>
                <a:cubicBezTo>
                  <a:pt x="458459" y="1812924"/>
                  <a:pt x="577815" y="1819178"/>
                  <a:pt x="699471" y="1823782"/>
                </a:cubicBezTo>
                <a:cubicBezTo>
                  <a:pt x="3004627" y="1911016"/>
                  <a:pt x="5785913" y="1371503"/>
                  <a:pt x="8353309" y="339093"/>
                </a:cubicBezTo>
                <a:cubicBezTo>
                  <a:pt x="8570656" y="251693"/>
                  <a:pt x="8784561" y="161536"/>
                  <a:pt x="8994734" y="688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5" name="任意多边形 13">
            <a:extLst>
              <a:ext uri="{FF2B5EF4-FFF2-40B4-BE49-F238E27FC236}">
                <a16:creationId xmlns:a16="http://schemas.microsoft.com/office/drawing/2014/main" xmlns="" id="{B7A6B25C-51C7-49AD-99BD-FF314906236B}"/>
              </a:ext>
            </a:extLst>
          </p:cNvPr>
          <p:cNvSpPr/>
          <p:nvPr/>
        </p:nvSpPr>
        <p:spPr>
          <a:xfrm rot="16200000" flipV="1">
            <a:off x="-306975" y="1837203"/>
            <a:ext cx="4239491" cy="2279585"/>
          </a:xfrm>
          <a:custGeom>
            <a:avLst/>
            <a:gdLst>
              <a:gd name="connsiteX0" fmla="*/ 5652654 w 5652654"/>
              <a:gd name="connsiteY0" fmla="*/ 1008697 h 4516324"/>
              <a:gd name="connsiteX1" fmla="*/ 5652654 w 5652654"/>
              <a:gd name="connsiteY1" fmla="*/ 0 h 4516324"/>
              <a:gd name="connsiteX2" fmla="*/ 5540704 w 5652654"/>
              <a:gd name="connsiteY2" fmla="*/ 169931 h 4516324"/>
              <a:gd name="connsiteX3" fmla="*/ 5059636 w 5652654"/>
              <a:gd name="connsiteY3" fmla="*/ 837062 h 4516324"/>
              <a:gd name="connsiteX4" fmla="*/ 153845 w 5652654"/>
              <a:gd name="connsiteY4" fmla="*/ 4490953 h 4516324"/>
              <a:gd name="connsiteX5" fmla="*/ 0 w 5652654"/>
              <a:gd name="connsiteY5" fmla="*/ 4508987 h 4516324"/>
              <a:gd name="connsiteX6" fmla="*/ 0 w 5652654"/>
              <a:gd name="connsiteY6" fmla="*/ 4516324 h 4516324"/>
              <a:gd name="connsiteX7" fmla="*/ 325998 w 5652654"/>
              <a:gd name="connsiteY7" fmla="*/ 4480248 h 4516324"/>
              <a:gd name="connsiteX8" fmla="*/ 5059637 w 5652654"/>
              <a:gd name="connsiteY8" fmla="*/ 1659922 h 4516324"/>
              <a:gd name="connsiteX9" fmla="*/ 5540706 w 5652654"/>
              <a:gd name="connsiteY9" fmla="*/ 1140899 h 45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2654" h="4516324">
                <a:moveTo>
                  <a:pt x="5652654" y="1008697"/>
                </a:moveTo>
                <a:lnTo>
                  <a:pt x="5652654" y="0"/>
                </a:lnTo>
                <a:lnTo>
                  <a:pt x="5540704" y="169931"/>
                </a:lnTo>
                <a:cubicBezTo>
                  <a:pt x="5383075" y="398757"/>
                  <a:pt x="5222646" y="621313"/>
                  <a:pt x="5059636" y="837062"/>
                </a:cubicBezTo>
                <a:cubicBezTo>
                  <a:pt x="3434956" y="2987393"/>
                  <a:pt x="1696072" y="4271513"/>
                  <a:pt x="153845" y="4490953"/>
                </a:cubicBezTo>
                <a:lnTo>
                  <a:pt x="0" y="4508987"/>
                </a:lnTo>
                <a:lnTo>
                  <a:pt x="0" y="4516324"/>
                </a:lnTo>
                <a:lnTo>
                  <a:pt x="325998" y="4480248"/>
                </a:lnTo>
                <a:cubicBezTo>
                  <a:pt x="1824723" y="4256969"/>
                  <a:pt x="3495130" y="3270900"/>
                  <a:pt x="5059637" y="1659922"/>
                </a:cubicBezTo>
                <a:cubicBezTo>
                  <a:pt x="5222647" y="1492070"/>
                  <a:pt x="5383076" y="1318924"/>
                  <a:pt x="5540706" y="114089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9A1C90B-1566-46F6-82CD-16272D85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2" r="5345"/>
          <a:stretch/>
        </p:blipFill>
        <p:spPr>
          <a:xfrm>
            <a:off x="-9269" y="-1"/>
            <a:ext cx="5642318" cy="6852573"/>
          </a:xfrm>
          <a:custGeom>
            <a:avLst/>
            <a:gdLst>
              <a:gd name="connsiteX0" fmla="*/ 0 w 5646786"/>
              <a:gd name="connsiteY0" fmla="*/ 0 h 6858000"/>
              <a:gd name="connsiteX1" fmla="*/ 5646786 w 5646786"/>
              <a:gd name="connsiteY1" fmla="*/ 0 h 6858000"/>
              <a:gd name="connsiteX2" fmla="*/ 5514582 w 5646786"/>
              <a:gd name="connsiteY2" fmla="*/ 111949 h 6858000"/>
              <a:gd name="connsiteX3" fmla="*/ 4995559 w 5646786"/>
              <a:gd name="connsiteY3" fmla="*/ 593018 h 6858000"/>
              <a:gd name="connsiteX4" fmla="*/ 2144215 w 5646786"/>
              <a:gd name="connsiteY4" fmla="*/ 6333397 h 6858000"/>
              <a:gd name="connsiteX5" fmla="*/ 2180173 w 5646786"/>
              <a:gd name="connsiteY5" fmla="*/ 6601937 h 6858000"/>
              <a:gd name="connsiteX6" fmla="*/ 2234258 w 5646786"/>
              <a:gd name="connsiteY6" fmla="*/ 6858000 h 6858000"/>
              <a:gd name="connsiteX7" fmla="*/ 0 w 56467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786" h="6858000">
                <a:moveTo>
                  <a:pt x="0" y="0"/>
                </a:moveTo>
                <a:lnTo>
                  <a:pt x="5646786" y="0"/>
                </a:lnTo>
                <a:lnTo>
                  <a:pt x="5514582" y="111949"/>
                </a:lnTo>
                <a:cubicBezTo>
                  <a:pt x="5336557" y="269579"/>
                  <a:pt x="5163411" y="430008"/>
                  <a:pt x="4995559" y="593018"/>
                </a:cubicBezTo>
                <a:cubicBezTo>
                  <a:pt x="3012817" y="2518565"/>
                  <a:pt x="1976683" y="4604529"/>
                  <a:pt x="2144215" y="6333397"/>
                </a:cubicBezTo>
                <a:cubicBezTo>
                  <a:pt x="2153057" y="6424639"/>
                  <a:pt x="2165068" y="6514156"/>
                  <a:pt x="2180173" y="6601937"/>
                </a:cubicBezTo>
                <a:lnTo>
                  <a:pt x="22342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369" name="Part One">
            <a:extLst>
              <a:ext uri="{FF2B5EF4-FFF2-40B4-BE49-F238E27FC236}">
                <a16:creationId xmlns:a16="http://schemas.microsoft.com/office/drawing/2014/main" xmlns="" id="{DE5E091F-C93A-4378-AA0E-8536929F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782888"/>
            <a:ext cx="1508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Part3-</a:t>
            </a:r>
          </a:p>
        </p:txBody>
      </p:sp>
      <p:sp>
        <p:nvSpPr>
          <p:cNvPr id="15370" name="基础扎实">
            <a:extLst>
              <a:ext uri="{FF2B5EF4-FFF2-40B4-BE49-F238E27FC236}">
                <a16:creationId xmlns:a16="http://schemas.microsoft.com/office/drawing/2014/main" xmlns="" id="{C7E5127D-71F4-4B52-9256-69ABE61F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3429000"/>
            <a:ext cx="6478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可能遇见的困难</a:t>
            </a:r>
          </a:p>
        </p:txBody>
      </p:sp>
    </p:spTree>
    <p:extLst>
      <p:ext uri="{BB962C8B-B14F-4D97-AF65-F5344CB8AC3E}">
        <p14:creationId xmlns:p14="http://schemas.microsoft.com/office/powerpoint/2010/main" val="16706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5" hidden="1">
            <a:extLst>
              <a:ext uri="{FF2B5EF4-FFF2-40B4-BE49-F238E27FC236}">
                <a16:creationId xmlns:a16="http://schemas.microsoft.com/office/drawing/2014/main" xmlns="" id="{8EEFD570-3124-444A-9C64-E9712E9E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28675" name="矩形 6" hidden="1">
            <a:extLst>
              <a:ext uri="{FF2B5EF4-FFF2-40B4-BE49-F238E27FC236}">
                <a16:creationId xmlns:a16="http://schemas.microsoft.com/office/drawing/2014/main" xmlns="" id="{51978ADF-90E9-48C2-9A4B-F0D72A88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28676" name="矩形 7" hidden="1">
            <a:extLst>
              <a:ext uri="{FF2B5EF4-FFF2-40B4-BE49-F238E27FC236}">
                <a16:creationId xmlns:a16="http://schemas.microsoft.com/office/drawing/2014/main" xmlns="" id="{AD75552C-6EE2-4EA8-ADE3-290BBFEE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28677" name="矩形 8" hidden="1">
            <a:extLst>
              <a:ext uri="{FF2B5EF4-FFF2-40B4-BE49-F238E27FC236}">
                <a16:creationId xmlns:a16="http://schemas.microsoft.com/office/drawing/2014/main" xmlns="" id="{21B6A594-B5F2-4037-8DE2-7E7EABC6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可能遇见的困难</a:t>
            </a:r>
          </a:p>
        </p:txBody>
      </p:sp>
      <p:sp>
        <p:nvSpPr>
          <p:cNvPr id="28679" name="矩形 14">
            <a:extLst>
              <a:ext uri="{FF2B5EF4-FFF2-40B4-BE49-F238E27FC236}">
                <a16:creationId xmlns:a16="http://schemas.microsoft.com/office/drawing/2014/main" xmlns="" id="{FF76FB9E-C0DA-4FF4-A510-57642E0A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基础扎实">
            <a:extLst>
              <a:ext uri="{FF2B5EF4-FFF2-40B4-BE49-F238E27FC236}">
                <a16:creationId xmlns:a16="http://schemas.microsoft.com/office/drawing/2014/main" xmlns="" id="{66A8826C-7354-443A-B4F4-366509F5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880" y="1677082"/>
            <a:ext cx="2798284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难点：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F72FF15-912F-41A4-8AAB-3C0AB72BBB78}"/>
              </a:ext>
            </a:extLst>
          </p:cNvPr>
          <p:cNvSpPr txBox="1"/>
          <p:nvPr/>
        </p:nvSpPr>
        <p:spPr>
          <a:xfrm>
            <a:off x="3159088" y="2377283"/>
            <a:ext cx="4687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Malgun Gothic" panose="020B0503020000020004" pitchFamily="34" charset="-127"/>
                <a:ea typeface="宋体" panose="02010600030101010101" pitchFamily="2" charset="-122"/>
                <a:cs typeface="Batang" panose="02030600000101010101" pitchFamily="18" charset="-127"/>
              </a:rPr>
              <a:t>对人事工作知识的缺乏</a:t>
            </a:r>
            <a:endParaRPr lang="zh-CN" altLang="zh-CN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基础扎实">
            <a:extLst>
              <a:ext uri="{FF2B5EF4-FFF2-40B4-BE49-F238E27FC236}">
                <a16:creationId xmlns:a16="http://schemas.microsoft.com/office/drawing/2014/main" xmlns="" id="{AC18BA21-2B4D-4EEF-9CD7-DED70AE9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38" y="3259836"/>
            <a:ext cx="2798284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应对措施：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629168B-B53B-48B0-AA4A-8501E7CC70D0}"/>
              </a:ext>
            </a:extLst>
          </p:cNvPr>
          <p:cNvSpPr txBox="1"/>
          <p:nvPr/>
        </p:nvSpPr>
        <p:spPr>
          <a:xfrm>
            <a:off x="3159088" y="4154042"/>
            <a:ext cx="4660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ffectLst/>
                <a:latin typeface="Malgun Gothic" panose="020B0503020000020004" pitchFamily="34" charset="-127"/>
                <a:ea typeface="宋体" panose="02010600030101010101" pitchFamily="2" charset="-122"/>
                <a:cs typeface="Batang" panose="02030600000101010101" pitchFamily="18" charset="-127"/>
              </a:rPr>
              <a:t>对此我将会向目前从事人力资源工作的前辈进行咨询，从而解决困难。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">
            <a:extLst>
              <a:ext uri="{FF2B5EF4-FFF2-40B4-BE49-F238E27FC236}">
                <a16:creationId xmlns:a16="http://schemas.microsoft.com/office/drawing/2014/main" xmlns="" id="{D4244C45-A710-4116-A30B-B002C43189F4}"/>
              </a:ext>
            </a:extLst>
          </p:cNvPr>
          <p:cNvSpPr/>
          <p:nvPr/>
        </p:nvSpPr>
        <p:spPr>
          <a:xfrm rot="16200000" flipV="1">
            <a:off x="-457845" y="448576"/>
            <a:ext cx="6858647" cy="5961493"/>
          </a:xfrm>
          <a:custGeom>
            <a:avLst/>
            <a:gdLst>
              <a:gd name="connsiteX0" fmla="*/ 9144000 w 9144000"/>
              <a:gd name="connsiteY0" fmla="*/ 0 h 2940271"/>
              <a:gd name="connsiteX1" fmla="*/ 9144000 w 9144000"/>
              <a:gd name="connsiteY1" fmla="*/ 2940271 h 2940271"/>
              <a:gd name="connsiteX2" fmla="*/ 0 w 9144000"/>
              <a:gd name="connsiteY2" fmla="*/ 2940271 h 2940271"/>
              <a:gd name="connsiteX3" fmla="*/ 0 w 9144000"/>
              <a:gd name="connsiteY3" fmla="*/ 1776897 h 2940271"/>
              <a:gd name="connsiteX4" fmla="*/ 341417 w 9144000"/>
              <a:gd name="connsiteY4" fmla="*/ 1805059 h 2940271"/>
              <a:gd name="connsiteX5" fmla="*/ 699471 w 9144000"/>
              <a:gd name="connsiteY5" fmla="*/ 1823782 h 2940271"/>
              <a:gd name="connsiteX6" fmla="*/ 8353309 w 9144000"/>
              <a:gd name="connsiteY6" fmla="*/ 339093 h 2940271"/>
              <a:gd name="connsiteX7" fmla="*/ 8994734 w 9144000"/>
              <a:gd name="connsiteY7" fmla="*/ 68839 h 29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940271">
                <a:moveTo>
                  <a:pt x="9144000" y="0"/>
                </a:moveTo>
                <a:lnTo>
                  <a:pt x="9144000" y="2940271"/>
                </a:lnTo>
                <a:lnTo>
                  <a:pt x="0" y="2940271"/>
                </a:lnTo>
                <a:lnTo>
                  <a:pt x="0" y="1776897"/>
                </a:lnTo>
                <a:lnTo>
                  <a:pt x="341417" y="1805059"/>
                </a:lnTo>
                <a:cubicBezTo>
                  <a:pt x="458459" y="1812924"/>
                  <a:pt x="577815" y="1819178"/>
                  <a:pt x="699471" y="1823782"/>
                </a:cubicBezTo>
                <a:cubicBezTo>
                  <a:pt x="3004627" y="1911016"/>
                  <a:pt x="5785913" y="1371503"/>
                  <a:pt x="8353309" y="339093"/>
                </a:cubicBezTo>
                <a:cubicBezTo>
                  <a:pt x="8570656" y="251693"/>
                  <a:pt x="8784561" y="161536"/>
                  <a:pt x="8994734" y="688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5" name="任意多边形 13">
            <a:extLst>
              <a:ext uri="{FF2B5EF4-FFF2-40B4-BE49-F238E27FC236}">
                <a16:creationId xmlns:a16="http://schemas.microsoft.com/office/drawing/2014/main" xmlns="" id="{B7A6B25C-51C7-49AD-99BD-FF314906236B}"/>
              </a:ext>
            </a:extLst>
          </p:cNvPr>
          <p:cNvSpPr/>
          <p:nvPr/>
        </p:nvSpPr>
        <p:spPr>
          <a:xfrm rot="16200000" flipV="1">
            <a:off x="-306975" y="1837203"/>
            <a:ext cx="4239491" cy="2279585"/>
          </a:xfrm>
          <a:custGeom>
            <a:avLst/>
            <a:gdLst>
              <a:gd name="connsiteX0" fmla="*/ 5652654 w 5652654"/>
              <a:gd name="connsiteY0" fmla="*/ 1008697 h 4516324"/>
              <a:gd name="connsiteX1" fmla="*/ 5652654 w 5652654"/>
              <a:gd name="connsiteY1" fmla="*/ 0 h 4516324"/>
              <a:gd name="connsiteX2" fmla="*/ 5540704 w 5652654"/>
              <a:gd name="connsiteY2" fmla="*/ 169931 h 4516324"/>
              <a:gd name="connsiteX3" fmla="*/ 5059636 w 5652654"/>
              <a:gd name="connsiteY3" fmla="*/ 837062 h 4516324"/>
              <a:gd name="connsiteX4" fmla="*/ 153845 w 5652654"/>
              <a:gd name="connsiteY4" fmla="*/ 4490953 h 4516324"/>
              <a:gd name="connsiteX5" fmla="*/ 0 w 5652654"/>
              <a:gd name="connsiteY5" fmla="*/ 4508987 h 4516324"/>
              <a:gd name="connsiteX6" fmla="*/ 0 w 5652654"/>
              <a:gd name="connsiteY6" fmla="*/ 4516324 h 4516324"/>
              <a:gd name="connsiteX7" fmla="*/ 325998 w 5652654"/>
              <a:gd name="connsiteY7" fmla="*/ 4480248 h 4516324"/>
              <a:gd name="connsiteX8" fmla="*/ 5059637 w 5652654"/>
              <a:gd name="connsiteY8" fmla="*/ 1659922 h 4516324"/>
              <a:gd name="connsiteX9" fmla="*/ 5540706 w 5652654"/>
              <a:gd name="connsiteY9" fmla="*/ 1140899 h 45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2654" h="4516324">
                <a:moveTo>
                  <a:pt x="5652654" y="1008697"/>
                </a:moveTo>
                <a:lnTo>
                  <a:pt x="5652654" y="0"/>
                </a:lnTo>
                <a:lnTo>
                  <a:pt x="5540704" y="169931"/>
                </a:lnTo>
                <a:cubicBezTo>
                  <a:pt x="5383075" y="398757"/>
                  <a:pt x="5222646" y="621313"/>
                  <a:pt x="5059636" y="837062"/>
                </a:cubicBezTo>
                <a:cubicBezTo>
                  <a:pt x="3434956" y="2987393"/>
                  <a:pt x="1696072" y="4271513"/>
                  <a:pt x="153845" y="4490953"/>
                </a:cubicBezTo>
                <a:lnTo>
                  <a:pt x="0" y="4508987"/>
                </a:lnTo>
                <a:lnTo>
                  <a:pt x="0" y="4516324"/>
                </a:lnTo>
                <a:lnTo>
                  <a:pt x="325998" y="4480248"/>
                </a:lnTo>
                <a:cubicBezTo>
                  <a:pt x="1824723" y="4256969"/>
                  <a:pt x="3495130" y="3270900"/>
                  <a:pt x="5059637" y="1659922"/>
                </a:cubicBezTo>
                <a:cubicBezTo>
                  <a:pt x="5222647" y="1492070"/>
                  <a:pt x="5383076" y="1318924"/>
                  <a:pt x="5540706" y="114089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9A1C90B-1566-46F6-82CD-16272D85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2" r="5345"/>
          <a:stretch/>
        </p:blipFill>
        <p:spPr>
          <a:xfrm>
            <a:off x="-9269" y="-1"/>
            <a:ext cx="5642318" cy="6852573"/>
          </a:xfrm>
          <a:custGeom>
            <a:avLst/>
            <a:gdLst>
              <a:gd name="connsiteX0" fmla="*/ 0 w 5646786"/>
              <a:gd name="connsiteY0" fmla="*/ 0 h 6858000"/>
              <a:gd name="connsiteX1" fmla="*/ 5646786 w 5646786"/>
              <a:gd name="connsiteY1" fmla="*/ 0 h 6858000"/>
              <a:gd name="connsiteX2" fmla="*/ 5514582 w 5646786"/>
              <a:gd name="connsiteY2" fmla="*/ 111949 h 6858000"/>
              <a:gd name="connsiteX3" fmla="*/ 4995559 w 5646786"/>
              <a:gd name="connsiteY3" fmla="*/ 593018 h 6858000"/>
              <a:gd name="connsiteX4" fmla="*/ 2144215 w 5646786"/>
              <a:gd name="connsiteY4" fmla="*/ 6333397 h 6858000"/>
              <a:gd name="connsiteX5" fmla="*/ 2180173 w 5646786"/>
              <a:gd name="connsiteY5" fmla="*/ 6601937 h 6858000"/>
              <a:gd name="connsiteX6" fmla="*/ 2234258 w 5646786"/>
              <a:gd name="connsiteY6" fmla="*/ 6858000 h 6858000"/>
              <a:gd name="connsiteX7" fmla="*/ 0 w 56467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786" h="6858000">
                <a:moveTo>
                  <a:pt x="0" y="0"/>
                </a:moveTo>
                <a:lnTo>
                  <a:pt x="5646786" y="0"/>
                </a:lnTo>
                <a:lnTo>
                  <a:pt x="5514582" y="111949"/>
                </a:lnTo>
                <a:cubicBezTo>
                  <a:pt x="5336557" y="269579"/>
                  <a:pt x="5163411" y="430008"/>
                  <a:pt x="4995559" y="593018"/>
                </a:cubicBezTo>
                <a:cubicBezTo>
                  <a:pt x="3012817" y="2518565"/>
                  <a:pt x="1976683" y="4604529"/>
                  <a:pt x="2144215" y="6333397"/>
                </a:cubicBezTo>
                <a:cubicBezTo>
                  <a:pt x="2153057" y="6424639"/>
                  <a:pt x="2165068" y="6514156"/>
                  <a:pt x="2180173" y="6601937"/>
                </a:cubicBezTo>
                <a:lnTo>
                  <a:pt x="22342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369" name="Part One">
            <a:extLst>
              <a:ext uri="{FF2B5EF4-FFF2-40B4-BE49-F238E27FC236}">
                <a16:creationId xmlns:a16="http://schemas.microsoft.com/office/drawing/2014/main" xmlns="" id="{DE5E091F-C93A-4378-AA0E-8536929F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782888"/>
            <a:ext cx="1508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Part4-</a:t>
            </a:r>
          </a:p>
        </p:txBody>
      </p:sp>
      <p:sp>
        <p:nvSpPr>
          <p:cNvPr id="15370" name="基础扎实">
            <a:extLst>
              <a:ext uri="{FF2B5EF4-FFF2-40B4-BE49-F238E27FC236}">
                <a16:creationId xmlns:a16="http://schemas.microsoft.com/office/drawing/2014/main" xmlns="" id="{C7E5127D-71F4-4B52-9256-69ABE61F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3429000"/>
            <a:ext cx="6478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预期的结果</a:t>
            </a:r>
          </a:p>
        </p:txBody>
      </p:sp>
    </p:spTree>
    <p:extLst>
      <p:ext uri="{BB962C8B-B14F-4D97-AF65-F5344CB8AC3E}">
        <p14:creationId xmlns:p14="http://schemas.microsoft.com/office/powerpoint/2010/main" val="35522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 hidden="1">
            <a:extLst>
              <a:ext uri="{FF2B5EF4-FFF2-40B4-BE49-F238E27FC236}">
                <a16:creationId xmlns:a16="http://schemas.microsoft.com/office/drawing/2014/main" xmlns="" id="{BCEA54CA-72B1-4F55-844C-C158744A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2771" name="矩形 6" hidden="1">
            <a:extLst>
              <a:ext uri="{FF2B5EF4-FFF2-40B4-BE49-F238E27FC236}">
                <a16:creationId xmlns:a16="http://schemas.microsoft.com/office/drawing/2014/main" xmlns="" id="{F320CCA5-737D-4386-810C-25095548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2772" name="矩形 7" hidden="1">
            <a:extLst>
              <a:ext uri="{FF2B5EF4-FFF2-40B4-BE49-F238E27FC236}">
                <a16:creationId xmlns:a16="http://schemas.microsoft.com/office/drawing/2014/main" xmlns="" id="{637DF09B-7247-48D2-842B-DEB37310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2773" name="矩形 8" hidden="1">
            <a:extLst>
              <a:ext uri="{FF2B5EF4-FFF2-40B4-BE49-F238E27FC236}">
                <a16:creationId xmlns:a16="http://schemas.microsoft.com/office/drawing/2014/main" xmlns="" id="{BF566530-AD1B-45B8-93CB-58DBDBD3C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预期的结果</a:t>
            </a:r>
          </a:p>
        </p:txBody>
      </p:sp>
      <p:sp>
        <p:nvSpPr>
          <p:cNvPr id="32775" name="矩形 14">
            <a:extLst>
              <a:ext uri="{FF2B5EF4-FFF2-40B4-BE49-F238E27FC236}">
                <a16:creationId xmlns:a16="http://schemas.microsoft.com/office/drawing/2014/main" xmlns="" id="{7D00246D-872D-46EF-A0D7-5CA2660E7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8A6931C3-5397-478B-B456-E0792E161C80}"/>
              </a:ext>
            </a:extLst>
          </p:cNvPr>
          <p:cNvSpPr txBox="1">
            <a:spLocks/>
          </p:cNvSpPr>
          <p:nvPr/>
        </p:nvSpPr>
        <p:spPr>
          <a:xfrm>
            <a:off x="2435973" y="2203830"/>
            <a:ext cx="5496171" cy="174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）组织交流</a:t>
            </a:r>
            <a:r>
              <a:rPr lang="en-US" altLang="ko-KR" b="1" dirty="0">
                <a:latin typeface="Arial" panose="020B0604020202020204" pitchFamily="34" charset="0"/>
                <a:ea typeface="微软雅黑" panose="020B0503020204020204" pitchFamily="34" charset="-122"/>
              </a:rPr>
              <a:t>(Organizational communication)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）管理员支持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）员工自行参与服务 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）基于网页的人事评估</a:t>
            </a:r>
          </a:p>
          <a:p>
            <a:endParaRPr lang="en-US" altLang="zh-CN" sz="2500" dirty="0">
              <a:solidFill>
                <a:prstClr val="black"/>
              </a:solidFill>
              <a:latin typeface="等线"/>
            </a:endParaRPr>
          </a:p>
          <a:p>
            <a:r>
              <a:rPr lang="en-US" altLang="ko-KR" sz="2500" dirty="0">
                <a:solidFill>
                  <a:prstClr val="black"/>
                </a:solidFill>
                <a:latin typeface="맑은 고딕"/>
              </a:rPr>
              <a:t>	</a:t>
            </a:r>
            <a:endParaRPr lang="ko-KR" altLang="ko-KR" sz="2500" dirty="0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">
            <a:extLst>
              <a:ext uri="{FF2B5EF4-FFF2-40B4-BE49-F238E27FC236}">
                <a16:creationId xmlns:a16="http://schemas.microsoft.com/office/drawing/2014/main" xmlns="" id="{D4244C45-A710-4116-A30B-B002C43189F4}"/>
              </a:ext>
            </a:extLst>
          </p:cNvPr>
          <p:cNvSpPr/>
          <p:nvPr/>
        </p:nvSpPr>
        <p:spPr>
          <a:xfrm rot="16200000" flipV="1">
            <a:off x="-457845" y="448576"/>
            <a:ext cx="6858647" cy="5961493"/>
          </a:xfrm>
          <a:custGeom>
            <a:avLst/>
            <a:gdLst>
              <a:gd name="connsiteX0" fmla="*/ 9144000 w 9144000"/>
              <a:gd name="connsiteY0" fmla="*/ 0 h 2940271"/>
              <a:gd name="connsiteX1" fmla="*/ 9144000 w 9144000"/>
              <a:gd name="connsiteY1" fmla="*/ 2940271 h 2940271"/>
              <a:gd name="connsiteX2" fmla="*/ 0 w 9144000"/>
              <a:gd name="connsiteY2" fmla="*/ 2940271 h 2940271"/>
              <a:gd name="connsiteX3" fmla="*/ 0 w 9144000"/>
              <a:gd name="connsiteY3" fmla="*/ 1776897 h 2940271"/>
              <a:gd name="connsiteX4" fmla="*/ 341417 w 9144000"/>
              <a:gd name="connsiteY4" fmla="*/ 1805059 h 2940271"/>
              <a:gd name="connsiteX5" fmla="*/ 699471 w 9144000"/>
              <a:gd name="connsiteY5" fmla="*/ 1823782 h 2940271"/>
              <a:gd name="connsiteX6" fmla="*/ 8353309 w 9144000"/>
              <a:gd name="connsiteY6" fmla="*/ 339093 h 2940271"/>
              <a:gd name="connsiteX7" fmla="*/ 8994734 w 9144000"/>
              <a:gd name="connsiteY7" fmla="*/ 68839 h 29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940271">
                <a:moveTo>
                  <a:pt x="9144000" y="0"/>
                </a:moveTo>
                <a:lnTo>
                  <a:pt x="9144000" y="2940271"/>
                </a:lnTo>
                <a:lnTo>
                  <a:pt x="0" y="2940271"/>
                </a:lnTo>
                <a:lnTo>
                  <a:pt x="0" y="1776897"/>
                </a:lnTo>
                <a:lnTo>
                  <a:pt x="341417" y="1805059"/>
                </a:lnTo>
                <a:cubicBezTo>
                  <a:pt x="458459" y="1812924"/>
                  <a:pt x="577815" y="1819178"/>
                  <a:pt x="699471" y="1823782"/>
                </a:cubicBezTo>
                <a:cubicBezTo>
                  <a:pt x="3004627" y="1911016"/>
                  <a:pt x="5785913" y="1371503"/>
                  <a:pt x="8353309" y="339093"/>
                </a:cubicBezTo>
                <a:cubicBezTo>
                  <a:pt x="8570656" y="251693"/>
                  <a:pt x="8784561" y="161536"/>
                  <a:pt x="8994734" y="688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5" name="任意多边形 13">
            <a:extLst>
              <a:ext uri="{FF2B5EF4-FFF2-40B4-BE49-F238E27FC236}">
                <a16:creationId xmlns:a16="http://schemas.microsoft.com/office/drawing/2014/main" xmlns="" id="{B7A6B25C-51C7-49AD-99BD-FF314906236B}"/>
              </a:ext>
            </a:extLst>
          </p:cNvPr>
          <p:cNvSpPr/>
          <p:nvPr/>
        </p:nvSpPr>
        <p:spPr>
          <a:xfrm rot="16200000" flipV="1">
            <a:off x="-306975" y="1837203"/>
            <a:ext cx="4239491" cy="2279585"/>
          </a:xfrm>
          <a:custGeom>
            <a:avLst/>
            <a:gdLst>
              <a:gd name="connsiteX0" fmla="*/ 5652654 w 5652654"/>
              <a:gd name="connsiteY0" fmla="*/ 1008697 h 4516324"/>
              <a:gd name="connsiteX1" fmla="*/ 5652654 w 5652654"/>
              <a:gd name="connsiteY1" fmla="*/ 0 h 4516324"/>
              <a:gd name="connsiteX2" fmla="*/ 5540704 w 5652654"/>
              <a:gd name="connsiteY2" fmla="*/ 169931 h 4516324"/>
              <a:gd name="connsiteX3" fmla="*/ 5059636 w 5652654"/>
              <a:gd name="connsiteY3" fmla="*/ 837062 h 4516324"/>
              <a:gd name="connsiteX4" fmla="*/ 153845 w 5652654"/>
              <a:gd name="connsiteY4" fmla="*/ 4490953 h 4516324"/>
              <a:gd name="connsiteX5" fmla="*/ 0 w 5652654"/>
              <a:gd name="connsiteY5" fmla="*/ 4508987 h 4516324"/>
              <a:gd name="connsiteX6" fmla="*/ 0 w 5652654"/>
              <a:gd name="connsiteY6" fmla="*/ 4516324 h 4516324"/>
              <a:gd name="connsiteX7" fmla="*/ 325998 w 5652654"/>
              <a:gd name="connsiteY7" fmla="*/ 4480248 h 4516324"/>
              <a:gd name="connsiteX8" fmla="*/ 5059637 w 5652654"/>
              <a:gd name="connsiteY8" fmla="*/ 1659922 h 4516324"/>
              <a:gd name="connsiteX9" fmla="*/ 5540706 w 5652654"/>
              <a:gd name="connsiteY9" fmla="*/ 1140899 h 45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2654" h="4516324">
                <a:moveTo>
                  <a:pt x="5652654" y="1008697"/>
                </a:moveTo>
                <a:lnTo>
                  <a:pt x="5652654" y="0"/>
                </a:lnTo>
                <a:lnTo>
                  <a:pt x="5540704" y="169931"/>
                </a:lnTo>
                <a:cubicBezTo>
                  <a:pt x="5383075" y="398757"/>
                  <a:pt x="5222646" y="621313"/>
                  <a:pt x="5059636" y="837062"/>
                </a:cubicBezTo>
                <a:cubicBezTo>
                  <a:pt x="3434956" y="2987393"/>
                  <a:pt x="1696072" y="4271513"/>
                  <a:pt x="153845" y="4490953"/>
                </a:cubicBezTo>
                <a:lnTo>
                  <a:pt x="0" y="4508987"/>
                </a:lnTo>
                <a:lnTo>
                  <a:pt x="0" y="4516324"/>
                </a:lnTo>
                <a:lnTo>
                  <a:pt x="325998" y="4480248"/>
                </a:lnTo>
                <a:cubicBezTo>
                  <a:pt x="1824723" y="4256969"/>
                  <a:pt x="3495130" y="3270900"/>
                  <a:pt x="5059637" y="1659922"/>
                </a:cubicBezTo>
                <a:cubicBezTo>
                  <a:pt x="5222647" y="1492070"/>
                  <a:pt x="5383076" y="1318924"/>
                  <a:pt x="5540706" y="114089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9A1C90B-1566-46F6-82CD-16272D856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2" r="5345"/>
          <a:stretch/>
        </p:blipFill>
        <p:spPr>
          <a:xfrm>
            <a:off x="-9269" y="-1"/>
            <a:ext cx="5642318" cy="6852573"/>
          </a:xfrm>
          <a:custGeom>
            <a:avLst/>
            <a:gdLst>
              <a:gd name="connsiteX0" fmla="*/ 0 w 5646786"/>
              <a:gd name="connsiteY0" fmla="*/ 0 h 6858000"/>
              <a:gd name="connsiteX1" fmla="*/ 5646786 w 5646786"/>
              <a:gd name="connsiteY1" fmla="*/ 0 h 6858000"/>
              <a:gd name="connsiteX2" fmla="*/ 5514582 w 5646786"/>
              <a:gd name="connsiteY2" fmla="*/ 111949 h 6858000"/>
              <a:gd name="connsiteX3" fmla="*/ 4995559 w 5646786"/>
              <a:gd name="connsiteY3" fmla="*/ 593018 h 6858000"/>
              <a:gd name="connsiteX4" fmla="*/ 2144215 w 5646786"/>
              <a:gd name="connsiteY4" fmla="*/ 6333397 h 6858000"/>
              <a:gd name="connsiteX5" fmla="*/ 2180173 w 5646786"/>
              <a:gd name="connsiteY5" fmla="*/ 6601937 h 6858000"/>
              <a:gd name="connsiteX6" fmla="*/ 2234258 w 5646786"/>
              <a:gd name="connsiteY6" fmla="*/ 6858000 h 6858000"/>
              <a:gd name="connsiteX7" fmla="*/ 0 w 56467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786" h="6858000">
                <a:moveTo>
                  <a:pt x="0" y="0"/>
                </a:moveTo>
                <a:lnTo>
                  <a:pt x="5646786" y="0"/>
                </a:lnTo>
                <a:lnTo>
                  <a:pt x="5514582" y="111949"/>
                </a:lnTo>
                <a:cubicBezTo>
                  <a:pt x="5336557" y="269579"/>
                  <a:pt x="5163411" y="430008"/>
                  <a:pt x="4995559" y="593018"/>
                </a:cubicBezTo>
                <a:cubicBezTo>
                  <a:pt x="3012817" y="2518565"/>
                  <a:pt x="1976683" y="4604529"/>
                  <a:pt x="2144215" y="6333397"/>
                </a:cubicBezTo>
                <a:cubicBezTo>
                  <a:pt x="2153057" y="6424639"/>
                  <a:pt x="2165068" y="6514156"/>
                  <a:pt x="2180173" y="6601937"/>
                </a:cubicBezTo>
                <a:lnTo>
                  <a:pt x="22342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369" name="Part One">
            <a:extLst>
              <a:ext uri="{FF2B5EF4-FFF2-40B4-BE49-F238E27FC236}">
                <a16:creationId xmlns:a16="http://schemas.microsoft.com/office/drawing/2014/main" xmlns="" id="{DE5E091F-C93A-4378-AA0E-8536929F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782888"/>
            <a:ext cx="1508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Part5-</a:t>
            </a:r>
          </a:p>
        </p:txBody>
      </p:sp>
      <p:sp>
        <p:nvSpPr>
          <p:cNvPr id="15370" name="基础扎实">
            <a:extLst>
              <a:ext uri="{FF2B5EF4-FFF2-40B4-BE49-F238E27FC236}">
                <a16:creationId xmlns:a16="http://schemas.microsoft.com/office/drawing/2014/main" xmlns="" id="{C7E5127D-71F4-4B52-9256-69ABE61F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564" y="3426285"/>
            <a:ext cx="63175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时间安排表</a:t>
            </a:r>
          </a:p>
        </p:txBody>
      </p:sp>
    </p:spTree>
    <p:extLst>
      <p:ext uri="{BB962C8B-B14F-4D97-AF65-F5344CB8AC3E}">
        <p14:creationId xmlns:p14="http://schemas.microsoft.com/office/powerpoint/2010/main" val="2377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5" hidden="1">
            <a:extLst>
              <a:ext uri="{FF2B5EF4-FFF2-40B4-BE49-F238E27FC236}">
                <a16:creationId xmlns:a16="http://schemas.microsoft.com/office/drawing/2014/main" xmlns="" id="{AC20156F-B6F1-434D-949E-B7662B91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0963" name="矩形 6" hidden="1">
            <a:extLst>
              <a:ext uri="{FF2B5EF4-FFF2-40B4-BE49-F238E27FC236}">
                <a16:creationId xmlns:a16="http://schemas.microsoft.com/office/drawing/2014/main" xmlns="" id="{51FB0520-4CF7-4A2D-A470-9862C053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0964" name="矩形 7" hidden="1">
            <a:extLst>
              <a:ext uri="{FF2B5EF4-FFF2-40B4-BE49-F238E27FC236}">
                <a16:creationId xmlns:a16="http://schemas.microsoft.com/office/drawing/2014/main" xmlns="" id="{69A0696D-6FA8-42A9-8EEB-F0A76832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0965" name="矩形 8" hidden="1">
            <a:extLst>
              <a:ext uri="{FF2B5EF4-FFF2-40B4-BE49-F238E27FC236}">
                <a16:creationId xmlns:a16="http://schemas.microsoft.com/office/drawing/2014/main" xmlns="" id="{1943872A-0079-4285-AEA9-21D1AC70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时间安排表</a:t>
            </a:r>
          </a:p>
        </p:txBody>
      </p:sp>
      <p:sp>
        <p:nvSpPr>
          <p:cNvPr id="40967" name="矩形 14">
            <a:extLst>
              <a:ext uri="{FF2B5EF4-FFF2-40B4-BE49-F238E27FC236}">
                <a16:creationId xmlns:a16="http://schemas.microsoft.com/office/drawing/2014/main" xmlns="" id="{E53AEB9D-A91B-4762-BA22-04B01FB4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</a:rPr>
              <a:t>05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xmlns="" id="{C353512C-D573-482C-B841-B4F5AA68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27023"/>
              </p:ext>
            </p:extLst>
          </p:nvPr>
        </p:nvGraphicFramePr>
        <p:xfrm>
          <a:off x="234950" y="1774599"/>
          <a:ext cx="8750795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3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9765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起始时间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完成时间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计划工作内容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备注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2021.08.20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2021.9.25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项目需求与可行性分析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已完成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imSun" pitchFamily="2" charset="-122"/>
                          <a:ea typeface="SimSun" pitchFamily="2" charset="-122"/>
                        </a:rPr>
                        <a:t>2021.09.26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2021.09.30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与甲方确认需求分析结果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已完成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imSun" pitchFamily="2" charset="-122"/>
                          <a:ea typeface="SimSun" pitchFamily="2" charset="-122"/>
                        </a:rPr>
                        <a:t>2021.10.01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2021.10.25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概要设计、原型设计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已完成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imSun" pitchFamily="2" charset="-122"/>
                          <a:ea typeface="SimSun" pitchFamily="2" charset="-122"/>
                        </a:rPr>
                        <a:t>2021.11.15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2021.11.28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准备并进行开题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已完成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imSun" pitchFamily="2" charset="-122"/>
                          <a:ea typeface="SimSun" pitchFamily="2" charset="-122"/>
                        </a:rPr>
                        <a:t>2021.11.29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2021.12.13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技术储备、详细设计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正在进行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2021.12.14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2022.03.01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编码实现至少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70%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未完成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2022.03.02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2022.03.15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准备并进行中检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未完成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2022.03.16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2022.06.01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继续完善项目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未完成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2022.06.01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2022.07.01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撰写、修改论文，参加毕业答辩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ko-KR" sz="1800" kern="1200" dirty="0"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未完成</a:t>
                      </a:r>
                      <a:endParaRPr lang="ko-KR" altLang="en-US" dirty="0">
                        <a:latin typeface="SimSun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오른쪽 화살표 1">
            <a:extLst>
              <a:ext uri="{FF2B5EF4-FFF2-40B4-BE49-F238E27FC236}">
                <a16:creationId xmlns:a16="http://schemas.microsoft.com/office/drawing/2014/main" xmlns="" id="{A565B14F-416D-44DA-943B-2D54C49C33F3}"/>
              </a:ext>
            </a:extLst>
          </p:cNvPr>
          <p:cNvSpPr/>
          <p:nvPr/>
        </p:nvSpPr>
        <p:spPr>
          <a:xfrm>
            <a:off x="0" y="3568207"/>
            <a:ext cx="495300" cy="461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/>
          <p:cNvSpPr/>
          <p:nvPr/>
        </p:nvSpPr>
        <p:spPr>
          <a:xfrm>
            <a:off x="250825" y="1154113"/>
            <a:ext cx="8642350" cy="4549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背景色块 2"/>
          <p:cNvSpPr/>
          <p:nvPr/>
        </p:nvSpPr>
        <p:spPr>
          <a:xfrm>
            <a:off x="515938" y="1379538"/>
            <a:ext cx="8112125" cy="4098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8" name="敬请各位批评指正"/>
          <p:cNvSpPr txBox="1">
            <a:spLocks noChangeArrowheads="1"/>
          </p:cNvSpPr>
          <p:nvPr/>
        </p:nvSpPr>
        <p:spPr bwMode="auto">
          <a:xfrm>
            <a:off x="1763713" y="4221163"/>
            <a:ext cx="5616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请各位老师批评指正</a:t>
            </a:r>
          </a:p>
        </p:txBody>
      </p:sp>
      <p:cxnSp>
        <p:nvCxnSpPr>
          <p:cNvPr id="6" name="点缀线段"/>
          <p:cNvCxnSpPr/>
          <p:nvPr/>
        </p:nvCxnSpPr>
        <p:spPr>
          <a:xfrm>
            <a:off x="1800225" y="4886325"/>
            <a:ext cx="55435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ANK YOU FOR WATCHING"/>
          <p:cNvSpPr txBox="1"/>
          <p:nvPr/>
        </p:nvSpPr>
        <p:spPr>
          <a:xfrm>
            <a:off x="1763713" y="4913313"/>
            <a:ext cx="5616575" cy="30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defTabSz="342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 FOR WATCHING</a:t>
            </a:r>
          </a:p>
        </p:txBody>
      </p:sp>
      <p:pic>
        <p:nvPicPr>
          <p:cNvPr id="41991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b="4193"/>
          <a:stretch>
            <a:fillRect/>
          </a:stretch>
        </p:blipFill>
        <p:spPr bwMode="auto">
          <a:xfrm>
            <a:off x="1820863" y="1751013"/>
            <a:ext cx="5502275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5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4">
            <a:extLst>
              <a:ext uri="{FF2B5EF4-FFF2-40B4-BE49-F238E27FC236}">
                <a16:creationId xmlns:a16="http://schemas.microsoft.com/office/drawing/2014/main" xmlns="" id="{C874591A-7A7D-427F-BE11-EADCDCCF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4595894-D975-467A-85CF-2DE25FD431C1}"/>
              </a:ext>
            </a:extLst>
          </p:cNvPr>
          <p:cNvSpPr/>
          <p:nvPr/>
        </p:nvSpPr>
        <p:spPr>
          <a:xfrm>
            <a:off x="0" y="0"/>
            <a:ext cx="1854200" cy="6858000"/>
          </a:xfrm>
          <a:prstGeom prst="rect">
            <a:avLst/>
          </a:prstGeom>
          <a:solidFill>
            <a:srgbClr val="0042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目录英文">
            <a:extLst>
              <a:ext uri="{FF2B5EF4-FFF2-40B4-BE49-F238E27FC236}">
                <a16:creationId xmlns:a16="http://schemas.microsoft.com/office/drawing/2014/main" xmlns="" id="{63AAE350-0165-429C-B0BE-1B1D0E5C05A2}"/>
              </a:ext>
            </a:extLst>
          </p:cNvPr>
          <p:cNvSpPr txBox="1"/>
          <p:nvPr/>
        </p:nvSpPr>
        <p:spPr>
          <a:xfrm>
            <a:off x="179388" y="3157538"/>
            <a:ext cx="1514475" cy="30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defTabSz="342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chemeClr val="bg1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350" dirty="0">
              <a:solidFill>
                <a:schemeClr val="bg1">
                  <a:lumMod val="75000"/>
                </a:schemeClr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点缀线段">
            <a:extLst>
              <a:ext uri="{FF2B5EF4-FFF2-40B4-BE49-F238E27FC236}">
                <a16:creationId xmlns:a16="http://schemas.microsoft.com/office/drawing/2014/main" xmlns="" id="{CB061E03-8C31-4EFE-B46E-5305FF79482A}"/>
              </a:ext>
            </a:extLst>
          </p:cNvPr>
          <p:cNvCxnSpPr/>
          <p:nvPr/>
        </p:nvCxnSpPr>
        <p:spPr>
          <a:xfrm>
            <a:off x="255588" y="3130550"/>
            <a:ext cx="1343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目录">
            <a:extLst>
              <a:ext uri="{FF2B5EF4-FFF2-40B4-BE49-F238E27FC236}">
                <a16:creationId xmlns:a16="http://schemas.microsoft.com/office/drawing/2014/main" xmlns="" id="{A1574CAD-302D-4D52-B56D-975C869EAC35}"/>
              </a:ext>
            </a:extLst>
          </p:cNvPr>
          <p:cNvSpPr txBox="1"/>
          <p:nvPr/>
        </p:nvSpPr>
        <p:spPr>
          <a:xfrm>
            <a:off x="169863" y="2508250"/>
            <a:ext cx="15144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defTabSz="342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ED172EE-C81B-4083-A6CA-E0733489DFB7}"/>
              </a:ext>
            </a:extLst>
          </p:cNvPr>
          <p:cNvSpPr/>
          <p:nvPr/>
        </p:nvSpPr>
        <p:spPr>
          <a:xfrm>
            <a:off x="1854200" y="0"/>
            <a:ext cx="7289800" cy="6858000"/>
          </a:xfrm>
          <a:prstGeom prst="rect">
            <a:avLst/>
          </a:prstGeom>
          <a:solidFill>
            <a:srgbClr val="004299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27" name="基础扎实">
            <a:extLst>
              <a:ext uri="{FF2B5EF4-FFF2-40B4-BE49-F238E27FC236}">
                <a16:creationId xmlns:a16="http://schemas.microsoft.com/office/drawing/2014/main" xmlns="" id="{6B12C0B4-89D8-4322-B9F5-3B209BB7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1226695"/>
            <a:ext cx="4846638" cy="380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buFontTx/>
              <a:buAutoNum type="arabicPlain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选题的目的和意义</a:t>
            </a:r>
          </a:p>
          <a:p>
            <a:pPr eaLnBrk="1" hangingPunct="1">
              <a:lnSpc>
                <a:spcPct val="250000"/>
              </a:lnSpc>
              <a:buFontTx/>
              <a:buAutoNum type="arabicPlain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研究的主要内容和实施方法</a:t>
            </a:r>
          </a:p>
          <a:p>
            <a:pPr eaLnBrk="1" hangingPunct="1">
              <a:lnSpc>
                <a:spcPct val="250000"/>
              </a:lnSpc>
              <a:buFontTx/>
              <a:buAutoNum type="arabicPlain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可能遇见的困难</a:t>
            </a:r>
          </a:p>
          <a:p>
            <a:pPr eaLnBrk="1" hangingPunct="1">
              <a:lnSpc>
                <a:spcPct val="250000"/>
              </a:lnSpc>
              <a:buFontTx/>
              <a:buAutoNum type="arabicPlain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预期的结果</a:t>
            </a:r>
          </a:p>
          <a:p>
            <a:pPr eaLnBrk="1" hangingPunct="1">
              <a:lnSpc>
                <a:spcPct val="250000"/>
              </a:lnSpc>
              <a:buFontTx/>
              <a:buAutoNum type="arabicPlain"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时间安排表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">
            <a:extLst>
              <a:ext uri="{FF2B5EF4-FFF2-40B4-BE49-F238E27FC236}">
                <a16:creationId xmlns:a16="http://schemas.microsoft.com/office/drawing/2014/main" xmlns="" id="{2BE8A51C-0155-4243-AE8F-581470AD65C9}"/>
              </a:ext>
            </a:extLst>
          </p:cNvPr>
          <p:cNvSpPr/>
          <p:nvPr/>
        </p:nvSpPr>
        <p:spPr>
          <a:xfrm rot="16200000" flipV="1">
            <a:off x="-457845" y="448576"/>
            <a:ext cx="6858647" cy="5961493"/>
          </a:xfrm>
          <a:custGeom>
            <a:avLst/>
            <a:gdLst>
              <a:gd name="connsiteX0" fmla="*/ 9144000 w 9144000"/>
              <a:gd name="connsiteY0" fmla="*/ 0 h 2940271"/>
              <a:gd name="connsiteX1" fmla="*/ 9144000 w 9144000"/>
              <a:gd name="connsiteY1" fmla="*/ 2940271 h 2940271"/>
              <a:gd name="connsiteX2" fmla="*/ 0 w 9144000"/>
              <a:gd name="connsiteY2" fmla="*/ 2940271 h 2940271"/>
              <a:gd name="connsiteX3" fmla="*/ 0 w 9144000"/>
              <a:gd name="connsiteY3" fmla="*/ 1776897 h 2940271"/>
              <a:gd name="connsiteX4" fmla="*/ 341417 w 9144000"/>
              <a:gd name="connsiteY4" fmla="*/ 1805059 h 2940271"/>
              <a:gd name="connsiteX5" fmla="*/ 699471 w 9144000"/>
              <a:gd name="connsiteY5" fmla="*/ 1823782 h 2940271"/>
              <a:gd name="connsiteX6" fmla="*/ 8353309 w 9144000"/>
              <a:gd name="connsiteY6" fmla="*/ 339093 h 2940271"/>
              <a:gd name="connsiteX7" fmla="*/ 8994734 w 9144000"/>
              <a:gd name="connsiteY7" fmla="*/ 68839 h 29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940271">
                <a:moveTo>
                  <a:pt x="9144000" y="0"/>
                </a:moveTo>
                <a:lnTo>
                  <a:pt x="9144000" y="2940271"/>
                </a:lnTo>
                <a:lnTo>
                  <a:pt x="0" y="2940271"/>
                </a:lnTo>
                <a:lnTo>
                  <a:pt x="0" y="1776897"/>
                </a:lnTo>
                <a:lnTo>
                  <a:pt x="341417" y="1805059"/>
                </a:lnTo>
                <a:cubicBezTo>
                  <a:pt x="458459" y="1812924"/>
                  <a:pt x="577815" y="1819178"/>
                  <a:pt x="699471" y="1823782"/>
                </a:cubicBezTo>
                <a:cubicBezTo>
                  <a:pt x="3004627" y="1911016"/>
                  <a:pt x="5785913" y="1371503"/>
                  <a:pt x="8353309" y="339093"/>
                </a:cubicBezTo>
                <a:cubicBezTo>
                  <a:pt x="8570656" y="251693"/>
                  <a:pt x="8784561" y="161536"/>
                  <a:pt x="8994734" y="688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5" name="任意多边形 13">
            <a:extLst>
              <a:ext uri="{FF2B5EF4-FFF2-40B4-BE49-F238E27FC236}">
                <a16:creationId xmlns:a16="http://schemas.microsoft.com/office/drawing/2014/main" xmlns="" id="{839341E7-FCA5-4BC4-93CC-02B1429175F7}"/>
              </a:ext>
            </a:extLst>
          </p:cNvPr>
          <p:cNvSpPr/>
          <p:nvPr/>
        </p:nvSpPr>
        <p:spPr>
          <a:xfrm rot="16200000" flipV="1">
            <a:off x="-306975" y="1837203"/>
            <a:ext cx="4239491" cy="2279585"/>
          </a:xfrm>
          <a:custGeom>
            <a:avLst/>
            <a:gdLst>
              <a:gd name="connsiteX0" fmla="*/ 5652654 w 5652654"/>
              <a:gd name="connsiteY0" fmla="*/ 1008697 h 4516324"/>
              <a:gd name="connsiteX1" fmla="*/ 5652654 w 5652654"/>
              <a:gd name="connsiteY1" fmla="*/ 0 h 4516324"/>
              <a:gd name="connsiteX2" fmla="*/ 5540704 w 5652654"/>
              <a:gd name="connsiteY2" fmla="*/ 169931 h 4516324"/>
              <a:gd name="connsiteX3" fmla="*/ 5059636 w 5652654"/>
              <a:gd name="connsiteY3" fmla="*/ 837062 h 4516324"/>
              <a:gd name="connsiteX4" fmla="*/ 153845 w 5652654"/>
              <a:gd name="connsiteY4" fmla="*/ 4490953 h 4516324"/>
              <a:gd name="connsiteX5" fmla="*/ 0 w 5652654"/>
              <a:gd name="connsiteY5" fmla="*/ 4508987 h 4516324"/>
              <a:gd name="connsiteX6" fmla="*/ 0 w 5652654"/>
              <a:gd name="connsiteY6" fmla="*/ 4516324 h 4516324"/>
              <a:gd name="connsiteX7" fmla="*/ 325998 w 5652654"/>
              <a:gd name="connsiteY7" fmla="*/ 4480248 h 4516324"/>
              <a:gd name="connsiteX8" fmla="*/ 5059637 w 5652654"/>
              <a:gd name="connsiteY8" fmla="*/ 1659922 h 4516324"/>
              <a:gd name="connsiteX9" fmla="*/ 5540706 w 5652654"/>
              <a:gd name="connsiteY9" fmla="*/ 1140899 h 45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2654" h="4516324">
                <a:moveTo>
                  <a:pt x="5652654" y="1008697"/>
                </a:moveTo>
                <a:lnTo>
                  <a:pt x="5652654" y="0"/>
                </a:lnTo>
                <a:lnTo>
                  <a:pt x="5540704" y="169931"/>
                </a:lnTo>
                <a:cubicBezTo>
                  <a:pt x="5383075" y="398757"/>
                  <a:pt x="5222646" y="621313"/>
                  <a:pt x="5059636" y="837062"/>
                </a:cubicBezTo>
                <a:cubicBezTo>
                  <a:pt x="3434956" y="2987393"/>
                  <a:pt x="1696072" y="4271513"/>
                  <a:pt x="153845" y="4490953"/>
                </a:cubicBezTo>
                <a:lnTo>
                  <a:pt x="0" y="4508987"/>
                </a:lnTo>
                <a:lnTo>
                  <a:pt x="0" y="4516324"/>
                </a:lnTo>
                <a:lnTo>
                  <a:pt x="325998" y="4480248"/>
                </a:lnTo>
                <a:cubicBezTo>
                  <a:pt x="1824723" y="4256969"/>
                  <a:pt x="3495130" y="3270900"/>
                  <a:pt x="5059637" y="1659922"/>
                </a:cubicBezTo>
                <a:cubicBezTo>
                  <a:pt x="5222647" y="1492070"/>
                  <a:pt x="5383076" y="1318924"/>
                  <a:pt x="5540706" y="114089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EAA1164-03EA-4D0F-94C3-A52FCB339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2" r="5345"/>
          <a:stretch/>
        </p:blipFill>
        <p:spPr>
          <a:xfrm>
            <a:off x="-9269" y="-1"/>
            <a:ext cx="5642318" cy="6852573"/>
          </a:xfrm>
          <a:custGeom>
            <a:avLst/>
            <a:gdLst>
              <a:gd name="connsiteX0" fmla="*/ 0 w 5646786"/>
              <a:gd name="connsiteY0" fmla="*/ 0 h 6858000"/>
              <a:gd name="connsiteX1" fmla="*/ 5646786 w 5646786"/>
              <a:gd name="connsiteY1" fmla="*/ 0 h 6858000"/>
              <a:gd name="connsiteX2" fmla="*/ 5514582 w 5646786"/>
              <a:gd name="connsiteY2" fmla="*/ 111949 h 6858000"/>
              <a:gd name="connsiteX3" fmla="*/ 4995559 w 5646786"/>
              <a:gd name="connsiteY3" fmla="*/ 593018 h 6858000"/>
              <a:gd name="connsiteX4" fmla="*/ 2144215 w 5646786"/>
              <a:gd name="connsiteY4" fmla="*/ 6333397 h 6858000"/>
              <a:gd name="connsiteX5" fmla="*/ 2180173 w 5646786"/>
              <a:gd name="connsiteY5" fmla="*/ 6601937 h 6858000"/>
              <a:gd name="connsiteX6" fmla="*/ 2234258 w 5646786"/>
              <a:gd name="connsiteY6" fmla="*/ 6858000 h 6858000"/>
              <a:gd name="connsiteX7" fmla="*/ 0 w 56467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786" h="6858000">
                <a:moveTo>
                  <a:pt x="0" y="0"/>
                </a:moveTo>
                <a:lnTo>
                  <a:pt x="5646786" y="0"/>
                </a:lnTo>
                <a:lnTo>
                  <a:pt x="5514582" y="111949"/>
                </a:lnTo>
                <a:cubicBezTo>
                  <a:pt x="5336557" y="269579"/>
                  <a:pt x="5163411" y="430008"/>
                  <a:pt x="4995559" y="593018"/>
                </a:cubicBezTo>
                <a:cubicBezTo>
                  <a:pt x="3012817" y="2518565"/>
                  <a:pt x="1976683" y="4604529"/>
                  <a:pt x="2144215" y="6333397"/>
                </a:cubicBezTo>
                <a:cubicBezTo>
                  <a:pt x="2153057" y="6424639"/>
                  <a:pt x="2165068" y="6514156"/>
                  <a:pt x="2180173" y="6601937"/>
                </a:cubicBezTo>
                <a:lnTo>
                  <a:pt x="22342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249" name="Part One">
            <a:extLst>
              <a:ext uri="{FF2B5EF4-FFF2-40B4-BE49-F238E27FC236}">
                <a16:creationId xmlns:a16="http://schemas.microsoft.com/office/drawing/2014/main" xmlns="" id="{0EFB4F97-12A2-48D4-8486-4E2C1BBD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103563"/>
            <a:ext cx="1508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Part1-</a:t>
            </a:r>
          </a:p>
        </p:txBody>
      </p:sp>
      <p:sp>
        <p:nvSpPr>
          <p:cNvPr id="10250" name="基础扎实">
            <a:extLst>
              <a:ext uri="{FF2B5EF4-FFF2-40B4-BE49-F238E27FC236}">
                <a16:creationId xmlns:a16="http://schemas.microsoft.com/office/drawing/2014/main" xmlns="" id="{3F072D0C-E040-4137-9676-8DC5E1579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86" y="2549122"/>
            <a:ext cx="370667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13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选题的</a:t>
            </a:r>
            <a:endParaRPr lang="en-US" altLang="zh-CN" sz="5400" b="1" dirty="0">
              <a:solidFill>
                <a:srgbClr val="00429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目的和意义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>
            <a:extLst>
              <a:ext uri="{FF2B5EF4-FFF2-40B4-BE49-F238E27FC236}">
                <a16:creationId xmlns:a16="http://schemas.microsoft.com/office/drawing/2014/main" xmlns="" id="{ACB25BA7-8D9B-4D40-AE8E-8A02F8AD8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7" name="矩形 6" hidden="1">
            <a:extLst>
              <a:ext uri="{FF2B5EF4-FFF2-40B4-BE49-F238E27FC236}">
                <a16:creationId xmlns:a16="http://schemas.microsoft.com/office/drawing/2014/main" xmlns="" id="{7C0058F3-5A30-468A-9BDD-6DF5D24F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8" name="矩形 7" hidden="1">
            <a:extLst>
              <a:ext uri="{FF2B5EF4-FFF2-40B4-BE49-F238E27FC236}">
                <a16:creationId xmlns:a16="http://schemas.microsoft.com/office/drawing/2014/main" xmlns="" id="{B46AFBDB-966F-4814-9558-FE5C0915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9" name="矩形 8" hidden="1">
            <a:extLst>
              <a:ext uri="{FF2B5EF4-FFF2-40B4-BE49-F238E27FC236}">
                <a16:creationId xmlns:a16="http://schemas.microsoft.com/office/drawing/2014/main" xmlns="" id="{1AE11AAF-679A-4B9E-A1EC-4ECBA196A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选题的目的和意义</a:t>
            </a:r>
          </a:p>
        </p:txBody>
      </p:sp>
      <p:sp>
        <p:nvSpPr>
          <p:cNvPr id="11271" name="矩形 14">
            <a:extLst>
              <a:ext uri="{FF2B5EF4-FFF2-40B4-BE49-F238E27FC236}">
                <a16:creationId xmlns:a16="http://schemas.microsoft.com/office/drawing/2014/main" xmlns="" id="{5178EF07-B333-45D9-AFF1-4597B942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01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基础扎实">
            <a:extLst>
              <a:ext uri="{FF2B5EF4-FFF2-40B4-BE49-F238E27FC236}">
                <a16:creationId xmlns:a16="http://schemas.microsoft.com/office/drawing/2014/main" xmlns="" id="{6CF20578-F0BB-4FDA-9778-CB656B33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2663"/>
            <a:ext cx="2655065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1.1 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研究主题选择理由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B2481CA-C11B-459E-AA64-D01E9FF4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0417"/>
            <a:ext cx="3045418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1.2 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研究目的和意义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70F2917-E1C0-4ABF-BA1C-724F705A7961}"/>
              </a:ext>
            </a:extLst>
          </p:cNvPr>
          <p:cNvSpPr/>
          <p:nvPr/>
        </p:nvSpPr>
        <p:spPr>
          <a:xfrm>
            <a:off x="730250" y="1481774"/>
            <a:ext cx="4253246" cy="14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①短暂韩国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公司工作经历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→②发现公司人事管理系统的不足之处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→③确定本次研究主题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E135795-15C1-4902-82A4-ED6F9760D528}"/>
              </a:ext>
            </a:extLst>
          </p:cNvPr>
          <p:cNvSpPr/>
          <p:nvPr/>
        </p:nvSpPr>
        <p:spPr>
          <a:xfrm>
            <a:off x="730250" y="3744958"/>
            <a:ext cx="7947025" cy="176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本研究目的：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一在于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改进人力管理机能、节约费用、优化服务、提升员工满意度；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二在于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通过人力资源重组强化战略功能，实现以人力资源作为引领企业文化变革的主导功能，发挥关键作用。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">
            <a:extLst>
              <a:ext uri="{FF2B5EF4-FFF2-40B4-BE49-F238E27FC236}">
                <a16:creationId xmlns:a16="http://schemas.microsoft.com/office/drawing/2014/main" xmlns="" id="{D4244C45-A710-4116-A30B-B002C43189F4}"/>
              </a:ext>
            </a:extLst>
          </p:cNvPr>
          <p:cNvSpPr/>
          <p:nvPr/>
        </p:nvSpPr>
        <p:spPr>
          <a:xfrm rot="16200000" flipV="1">
            <a:off x="-457845" y="448576"/>
            <a:ext cx="6858647" cy="5961493"/>
          </a:xfrm>
          <a:custGeom>
            <a:avLst/>
            <a:gdLst>
              <a:gd name="connsiteX0" fmla="*/ 9144000 w 9144000"/>
              <a:gd name="connsiteY0" fmla="*/ 0 h 2940271"/>
              <a:gd name="connsiteX1" fmla="*/ 9144000 w 9144000"/>
              <a:gd name="connsiteY1" fmla="*/ 2940271 h 2940271"/>
              <a:gd name="connsiteX2" fmla="*/ 0 w 9144000"/>
              <a:gd name="connsiteY2" fmla="*/ 2940271 h 2940271"/>
              <a:gd name="connsiteX3" fmla="*/ 0 w 9144000"/>
              <a:gd name="connsiteY3" fmla="*/ 1776897 h 2940271"/>
              <a:gd name="connsiteX4" fmla="*/ 341417 w 9144000"/>
              <a:gd name="connsiteY4" fmla="*/ 1805059 h 2940271"/>
              <a:gd name="connsiteX5" fmla="*/ 699471 w 9144000"/>
              <a:gd name="connsiteY5" fmla="*/ 1823782 h 2940271"/>
              <a:gd name="connsiteX6" fmla="*/ 8353309 w 9144000"/>
              <a:gd name="connsiteY6" fmla="*/ 339093 h 2940271"/>
              <a:gd name="connsiteX7" fmla="*/ 8994734 w 9144000"/>
              <a:gd name="connsiteY7" fmla="*/ 68839 h 294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940271">
                <a:moveTo>
                  <a:pt x="9144000" y="0"/>
                </a:moveTo>
                <a:lnTo>
                  <a:pt x="9144000" y="2940271"/>
                </a:lnTo>
                <a:lnTo>
                  <a:pt x="0" y="2940271"/>
                </a:lnTo>
                <a:lnTo>
                  <a:pt x="0" y="1776897"/>
                </a:lnTo>
                <a:lnTo>
                  <a:pt x="341417" y="1805059"/>
                </a:lnTo>
                <a:cubicBezTo>
                  <a:pt x="458459" y="1812924"/>
                  <a:pt x="577815" y="1819178"/>
                  <a:pt x="699471" y="1823782"/>
                </a:cubicBezTo>
                <a:cubicBezTo>
                  <a:pt x="3004627" y="1911016"/>
                  <a:pt x="5785913" y="1371503"/>
                  <a:pt x="8353309" y="339093"/>
                </a:cubicBezTo>
                <a:cubicBezTo>
                  <a:pt x="8570656" y="251693"/>
                  <a:pt x="8784561" y="161536"/>
                  <a:pt x="8994734" y="688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sp>
        <p:nvSpPr>
          <p:cNvPr id="5" name="任意多边形 13">
            <a:extLst>
              <a:ext uri="{FF2B5EF4-FFF2-40B4-BE49-F238E27FC236}">
                <a16:creationId xmlns:a16="http://schemas.microsoft.com/office/drawing/2014/main" xmlns="" id="{B7A6B25C-51C7-49AD-99BD-FF314906236B}"/>
              </a:ext>
            </a:extLst>
          </p:cNvPr>
          <p:cNvSpPr/>
          <p:nvPr/>
        </p:nvSpPr>
        <p:spPr>
          <a:xfrm rot="16200000" flipV="1">
            <a:off x="-306975" y="1837203"/>
            <a:ext cx="4239491" cy="2279585"/>
          </a:xfrm>
          <a:custGeom>
            <a:avLst/>
            <a:gdLst>
              <a:gd name="connsiteX0" fmla="*/ 5652654 w 5652654"/>
              <a:gd name="connsiteY0" fmla="*/ 1008697 h 4516324"/>
              <a:gd name="connsiteX1" fmla="*/ 5652654 w 5652654"/>
              <a:gd name="connsiteY1" fmla="*/ 0 h 4516324"/>
              <a:gd name="connsiteX2" fmla="*/ 5540704 w 5652654"/>
              <a:gd name="connsiteY2" fmla="*/ 169931 h 4516324"/>
              <a:gd name="connsiteX3" fmla="*/ 5059636 w 5652654"/>
              <a:gd name="connsiteY3" fmla="*/ 837062 h 4516324"/>
              <a:gd name="connsiteX4" fmla="*/ 153845 w 5652654"/>
              <a:gd name="connsiteY4" fmla="*/ 4490953 h 4516324"/>
              <a:gd name="connsiteX5" fmla="*/ 0 w 5652654"/>
              <a:gd name="connsiteY5" fmla="*/ 4508987 h 4516324"/>
              <a:gd name="connsiteX6" fmla="*/ 0 w 5652654"/>
              <a:gd name="connsiteY6" fmla="*/ 4516324 h 4516324"/>
              <a:gd name="connsiteX7" fmla="*/ 325998 w 5652654"/>
              <a:gd name="connsiteY7" fmla="*/ 4480248 h 4516324"/>
              <a:gd name="connsiteX8" fmla="*/ 5059637 w 5652654"/>
              <a:gd name="connsiteY8" fmla="*/ 1659922 h 4516324"/>
              <a:gd name="connsiteX9" fmla="*/ 5540706 w 5652654"/>
              <a:gd name="connsiteY9" fmla="*/ 1140899 h 451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2654" h="4516324">
                <a:moveTo>
                  <a:pt x="5652654" y="1008697"/>
                </a:moveTo>
                <a:lnTo>
                  <a:pt x="5652654" y="0"/>
                </a:lnTo>
                <a:lnTo>
                  <a:pt x="5540704" y="169931"/>
                </a:lnTo>
                <a:cubicBezTo>
                  <a:pt x="5383075" y="398757"/>
                  <a:pt x="5222646" y="621313"/>
                  <a:pt x="5059636" y="837062"/>
                </a:cubicBezTo>
                <a:cubicBezTo>
                  <a:pt x="3434956" y="2987393"/>
                  <a:pt x="1696072" y="4271513"/>
                  <a:pt x="153845" y="4490953"/>
                </a:cubicBezTo>
                <a:lnTo>
                  <a:pt x="0" y="4508987"/>
                </a:lnTo>
                <a:lnTo>
                  <a:pt x="0" y="4516324"/>
                </a:lnTo>
                <a:lnTo>
                  <a:pt x="325998" y="4480248"/>
                </a:lnTo>
                <a:cubicBezTo>
                  <a:pt x="1824723" y="4256969"/>
                  <a:pt x="3495130" y="3270900"/>
                  <a:pt x="5059637" y="1659922"/>
                </a:cubicBezTo>
                <a:cubicBezTo>
                  <a:pt x="5222647" y="1492070"/>
                  <a:pt x="5383076" y="1318924"/>
                  <a:pt x="5540706" y="114089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15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9A1C90B-1566-46F6-82CD-16272D856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2" r="5345"/>
          <a:stretch/>
        </p:blipFill>
        <p:spPr>
          <a:xfrm>
            <a:off x="-9269" y="-1"/>
            <a:ext cx="5642318" cy="6852573"/>
          </a:xfrm>
          <a:custGeom>
            <a:avLst/>
            <a:gdLst>
              <a:gd name="connsiteX0" fmla="*/ 0 w 5646786"/>
              <a:gd name="connsiteY0" fmla="*/ 0 h 6858000"/>
              <a:gd name="connsiteX1" fmla="*/ 5646786 w 5646786"/>
              <a:gd name="connsiteY1" fmla="*/ 0 h 6858000"/>
              <a:gd name="connsiteX2" fmla="*/ 5514582 w 5646786"/>
              <a:gd name="connsiteY2" fmla="*/ 111949 h 6858000"/>
              <a:gd name="connsiteX3" fmla="*/ 4995559 w 5646786"/>
              <a:gd name="connsiteY3" fmla="*/ 593018 h 6858000"/>
              <a:gd name="connsiteX4" fmla="*/ 2144215 w 5646786"/>
              <a:gd name="connsiteY4" fmla="*/ 6333397 h 6858000"/>
              <a:gd name="connsiteX5" fmla="*/ 2180173 w 5646786"/>
              <a:gd name="connsiteY5" fmla="*/ 6601937 h 6858000"/>
              <a:gd name="connsiteX6" fmla="*/ 2234258 w 5646786"/>
              <a:gd name="connsiteY6" fmla="*/ 6858000 h 6858000"/>
              <a:gd name="connsiteX7" fmla="*/ 0 w 56467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786" h="6858000">
                <a:moveTo>
                  <a:pt x="0" y="0"/>
                </a:moveTo>
                <a:lnTo>
                  <a:pt x="5646786" y="0"/>
                </a:lnTo>
                <a:lnTo>
                  <a:pt x="5514582" y="111949"/>
                </a:lnTo>
                <a:cubicBezTo>
                  <a:pt x="5336557" y="269579"/>
                  <a:pt x="5163411" y="430008"/>
                  <a:pt x="4995559" y="593018"/>
                </a:cubicBezTo>
                <a:cubicBezTo>
                  <a:pt x="3012817" y="2518565"/>
                  <a:pt x="1976683" y="4604529"/>
                  <a:pt x="2144215" y="6333397"/>
                </a:cubicBezTo>
                <a:cubicBezTo>
                  <a:pt x="2153057" y="6424639"/>
                  <a:pt x="2165068" y="6514156"/>
                  <a:pt x="2180173" y="6601937"/>
                </a:cubicBezTo>
                <a:lnTo>
                  <a:pt x="22342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369" name="Part One">
            <a:extLst>
              <a:ext uri="{FF2B5EF4-FFF2-40B4-BE49-F238E27FC236}">
                <a16:creationId xmlns:a16="http://schemas.microsoft.com/office/drawing/2014/main" xmlns="" id="{DE5E091F-C93A-4378-AA0E-8536929F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782888"/>
            <a:ext cx="1508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Part2-</a:t>
            </a:r>
          </a:p>
        </p:txBody>
      </p:sp>
      <p:sp>
        <p:nvSpPr>
          <p:cNvPr id="15370" name="基础扎实">
            <a:extLst>
              <a:ext uri="{FF2B5EF4-FFF2-40B4-BE49-F238E27FC236}">
                <a16:creationId xmlns:a16="http://schemas.microsoft.com/office/drawing/2014/main" xmlns="" id="{C7E5127D-71F4-4B52-9256-69ABE61F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3429000"/>
            <a:ext cx="64785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13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</a:t>
            </a:r>
            <a:endParaRPr lang="en-US" altLang="zh-CN" sz="5400" b="1" dirty="0">
              <a:solidFill>
                <a:srgbClr val="00429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0042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实施方法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 hidden="1">
            <a:extLst>
              <a:ext uri="{FF2B5EF4-FFF2-40B4-BE49-F238E27FC236}">
                <a16:creationId xmlns:a16="http://schemas.microsoft.com/office/drawing/2014/main" xmlns="" id="{900FFFE8-AAC4-43CB-940B-52D66458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7" name="矩形 6" hidden="1">
            <a:extLst>
              <a:ext uri="{FF2B5EF4-FFF2-40B4-BE49-F238E27FC236}">
                <a16:creationId xmlns:a16="http://schemas.microsoft.com/office/drawing/2014/main" xmlns="" id="{284B48F0-2C2D-43E9-8F51-4610CE5E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8" name="矩形 7" hidden="1">
            <a:extLst>
              <a:ext uri="{FF2B5EF4-FFF2-40B4-BE49-F238E27FC236}">
                <a16:creationId xmlns:a16="http://schemas.microsoft.com/office/drawing/2014/main" xmlns="" id="{E51C5AC3-770D-44F9-B790-88693C3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9" name="矩形 8" hidden="1">
            <a:extLst>
              <a:ext uri="{FF2B5EF4-FFF2-40B4-BE49-F238E27FC236}">
                <a16:creationId xmlns:a16="http://schemas.microsoft.com/office/drawing/2014/main" xmlns="" id="{C50BF93F-773D-46F2-AE52-F1EB21F0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研究的主要内容和实施方法</a:t>
            </a:r>
          </a:p>
        </p:txBody>
      </p:sp>
      <p:sp>
        <p:nvSpPr>
          <p:cNvPr id="16391" name="矩形 14">
            <a:extLst>
              <a:ext uri="{FF2B5EF4-FFF2-40B4-BE49-F238E27FC236}">
                <a16:creationId xmlns:a16="http://schemas.microsoft.com/office/drawing/2014/main" xmlns="" id="{8E4E431E-AABD-4114-8A80-3EB50CEF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基础扎实">
            <a:extLst>
              <a:ext uri="{FF2B5EF4-FFF2-40B4-BE49-F238E27FC236}">
                <a16:creationId xmlns:a16="http://schemas.microsoft.com/office/drawing/2014/main" xmlns="" id="{06723F91-9BFB-46CC-B966-9F6AF08C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824860"/>
            <a:ext cx="2544896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本次设计中：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2765E4E-D484-4C68-B4B0-CF92BD73A2C4}"/>
              </a:ext>
            </a:extLst>
          </p:cNvPr>
          <p:cNvSpPr txBox="1"/>
          <p:nvPr/>
        </p:nvSpPr>
        <p:spPr>
          <a:xfrm>
            <a:off x="918646" y="2475896"/>
            <a:ext cx="8599927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出缺勤负责人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以普通职员的出缺勤信息为基础进行所有职员的出缺勤管理；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工资负责人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则以职员的出缺勤管理内容进行职员的工资及年薪计算。</a:t>
            </a:r>
          </a:p>
          <a:p>
            <a:pPr marL="285750" indent="-2857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此外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还需要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人事负责人和系统管理者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来实行其他职能。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 hidden="1">
            <a:extLst>
              <a:ext uri="{FF2B5EF4-FFF2-40B4-BE49-F238E27FC236}">
                <a16:creationId xmlns:a16="http://schemas.microsoft.com/office/drawing/2014/main" xmlns="" id="{900FFFE8-AAC4-43CB-940B-52D66458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7" name="矩形 6" hidden="1">
            <a:extLst>
              <a:ext uri="{FF2B5EF4-FFF2-40B4-BE49-F238E27FC236}">
                <a16:creationId xmlns:a16="http://schemas.microsoft.com/office/drawing/2014/main" xmlns="" id="{284B48F0-2C2D-43E9-8F51-4610CE5E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8" name="矩形 7" hidden="1">
            <a:extLst>
              <a:ext uri="{FF2B5EF4-FFF2-40B4-BE49-F238E27FC236}">
                <a16:creationId xmlns:a16="http://schemas.microsoft.com/office/drawing/2014/main" xmlns="" id="{E51C5AC3-770D-44F9-B790-88693C3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9" name="矩形 8" hidden="1">
            <a:extLst>
              <a:ext uri="{FF2B5EF4-FFF2-40B4-BE49-F238E27FC236}">
                <a16:creationId xmlns:a16="http://schemas.microsoft.com/office/drawing/2014/main" xmlns="" id="{C50BF93F-773D-46F2-AE52-F1EB21F0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研究的主要内容和实施方法</a:t>
            </a:r>
          </a:p>
        </p:txBody>
      </p:sp>
      <p:sp>
        <p:nvSpPr>
          <p:cNvPr id="16391" name="矩形 14">
            <a:extLst>
              <a:ext uri="{FF2B5EF4-FFF2-40B4-BE49-F238E27FC236}">
                <a16:creationId xmlns:a16="http://schemas.microsoft.com/office/drawing/2014/main" xmlns="" id="{8E4E431E-AABD-4114-8A80-3EB50CEF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2" name="Picture 2" descr="C:\Users\NOH TAEYUN\Desktop\발표준비\캡처\유스케이스 번역후\90.PNG">
            <a:extLst>
              <a:ext uri="{FF2B5EF4-FFF2-40B4-BE49-F238E27FC236}">
                <a16:creationId xmlns:a16="http://schemas.microsoft.com/office/drawing/2014/main" xmlns="" id="{0B1D21E5-9DF8-4CB7-A481-4522DCC7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9" y="801964"/>
            <a:ext cx="7400000" cy="55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673744" y="1524002"/>
            <a:ext cx="927203" cy="824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497" y="2034988"/>
            <a:ext cx="645927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-4576" y="4016189"/>
            <a:ext cx="734826" cy="977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64225" y="3944470"/>
            <a:ext cx="974352" cy="8247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7799" y="2348754"/>
            <a:ext cx="927203" cy="824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5EA36B4D-8CD0-45C0-B5F7-B2D1A2F363A6}"/>
              </a:ext>
            </a:extLst>
          </p:cNvPr>
          <p:cNvSpPr txBox="1"/>
          <p:nvPr/>
        </p:nvSpPr>
        <p:spPr>
          <a:xfrm>
            <a:off x="5309444" y="646727"/>
            <a:ext cx="3834556" cy="5909310"/>
          </a:xfrm>
          <a:prstGeom prst="rect">
            <a:avLst/>
          </a:prstGeom>
          <a:solidFill>
            <a:srgbClr val="396DCB">
              <a:alpha val="83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如图：</a:t>
            </a:r>
            <a:r>
              <a:rPr lang="ko-KR" altLang="ko-KR" b="1" dirty="0">
                <a:solidFill>
                  <a:schemeClr val="bg1"/>
                </a:solidFill>
                <a:latin typeface="+mn-ea"/>
              </a:rPr>
              <a:t>职员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用户拥有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个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子功能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1.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出缺勤记录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2. </a:t>
            </a:r>
            <a:r>
              <a:rPr lang="ko-KR" altLang="ko-KR" dirty="0" err="1">
                <a:solidFill>
                  <a:schemeClr val="bg1"/>
                </a:solidFill>
                <a:latin typeface="+mn-ea"/>
              </a:rPr>
              <a:t>出缺勤外申请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3.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咨询人事部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ko-KR" b="1" dirty="0">
                <a:solidFill>
                  <a:schemeClr val="bg1"/>
                </a:solidFill>
                <a:latin typeface="+mn-ea"/>
              </a:rPr>
              <a:t>出缺勤负责人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用户拥有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个子功能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1.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出勤管理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2.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出缺勤规定管理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ko-KR" b="1" dirty="0" err="1">
                <a:solidFill>
                  <a:schemeClr val="bg1"/>
                </a:solidFill>
                <a:latin typeface="+mn-ea"/>
              </a:rPr>
              <a:t>人事负责人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用户拥有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个子功能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1.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员工要求管理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2. </a:t>
            </a:r>
            <a:r>
              <a:rPr lang="ko-KR" altLang="ko-KR" dirty="0" err="1">
                <a:solidFill>
                  <a:schemeClr val="bg1"/>
                </a:solidFill>
                <a:latin typeface="+mn-ea"/>
              </a:rPr>
              <a:t>管理审批</a:t>
            </a:r>
            <a:endParaRPr lang="ko-KR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3.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职员 信息管理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ko-KR" b="1" dirty="0" err="1">
                <a:solidFill>
                  <a:schemeClr val="bg1"/>
                </a:solidFill>
                <a:latin typeface="+mn-ea"/>
              </a:rPr>
              <a:t>工资负责人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用户拥有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个子功能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1.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常用职务工资管理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2. </a:t>
            </a:r>
            <a:r>
              <a:rPr lang="ko-KR" altLang="ko-KR" dirty="0">
                <a:solidFill>
                  <a:schemeClr val="bg1"/>
                </a:solidFill>
                <a:latin typeface="+mn-ea"/>
              </a:rPr>
              <a:t>工资体系管理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ko-KR" b="1" dirty="0">
                <a:solidFill>
                  <a:schemeClr val="bg1"/>
                </a:solidFill>
                <a:latin typeface="+mn-ea"/>
              </a:rPr>
              <a:t>系统管理员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用户拥有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个子功能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1.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员工信息管理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人事系统管理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用户权限设置管理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4.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部门管理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5.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公司信息管理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	6.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办公场所管理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8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 hidden="1">
            <a:extLst>
              <a:ext uri="{FF2B5EF4-FFF2-40B4-BE49-F238E27FC236}">
                <a16:creationId xmlns:a16="http://schemas.microsoft.com/office/drawing/2014/main" xmlns="" id="{900FFFE8-AAC4-43CB-940B-52D66458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7" name="矩形 6" hidden="1">
            <a:extLst>
              <a:ext uri="{FF2B5EF4-FFF2-40B4-BE49-F238E27FC236}">
                <a16:creationId xmlns:a16="http://schemas.microsoft.com/office/drawing/2014/main" xmlns="" id="{284B48F0-2C2D-43E9-8F51-4610CE5E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8" name="矩形 7" hidden="1">
            <a:extLst>
              <a:ext uri="{FF2B5EF4-FFF2-40B4-BE49-F238E27FC236}">
                <a16:creationId xmlns:a16="http://schemas.microsoft.com/office/drawing/2014/main" xmlns="" id="{E51C5AC3-770D-44F9-B790-88693C3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9" name="矩形 8" hidden="1">
            <a:extLst>
              <a:ext uri="{FF2B5EF4-FFF2-40B4-BE49-F238E27FC236}">
                <a16:creationId xmlns:a16="http://schemas.microsoft.com/office/drawing/2014/main" xmlns="" id="{C50BF93F-773D-46F2-AE52-F1EB21F0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研究的主要内容和实施方法</a:t>
            </a:r>
          </a:p>
        </p:txBody>
      </p:sp>
      <p:sp>
        <p:nvSpPr>
          <p:cNvPr id="16391" name="矩形 14">
            <a:extLst>
              <a:ext uri="{FF2B5EF4-FFF2-40B4-BE49-F238E27FC236}">
                <a16:creationId xmlns:a16="http://schemas.microsoft.com/office/drawing/2014/main" xmlns="" id="{8E4E431E-AABD-4114-8A80-3EB50CEF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2" descr="33">
            <a:extLst>
              <a:ext uri="{FF2B5EF4-FFF2-40B4-BE49-F238E27FC236}">
                <a16:creationId xmlns:a16="http://schemas.microsoft.com/office/drawing/2014/main" xmlns="" id="{F4D70519-0DA6-4F25-A773-67C13E6D6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7790"/>
          <a:stretch/>
        </p:blipFill>
        <p:spPr bwMode="auto">
          <a:xfrm>
            <a:off x="0" y="793213"/>
            <a:ext cx="9118287" cy="454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">
            <a:extLst>
              <a:ext uri="{FF2B5EF4-FFF2-40B4-BE49-F238E27FC236}">
                <a16:creationId xmlns:a16="http://schemas.microsoft.com/office/drawing/2014/main" xmlns="" id="{084EED5F-C385-4E29-90A9-82B4A37680A7}"/>
              </a:ext>
            </a:extLst>
          </p:cNvPr>
          <p:cNvSpPr txBox="1"/>
          <p:nvPr/>
        </p:nvSpPr>
        <p:spPr>
          <a:xfrm>
            <a:off x="730250" y="1029622"/>
            <a:ext cx="24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系统功能设计图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6B9AC51-BF96-45DE-BE14-5F12D171BCA7}"/>
              </a:ext>
            </a:extLst>
          </p:cNvPr>
          <p:cNvSpPr txBox="1"/>
          <p:nvPr/>
        </p:nvSpPr>
        <p:spPr>
          <a:xfrm>
            <a:off x="668835" y="5348236"/>
            <a:ext cx="806985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本系统设计了</a:t>
            </a:r>
            <a:r>
              <a:rPr lang="zh-CN" altLang="zh-CN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个人主页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人事管理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出勤管理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系统管理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工资管理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zh-CN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基础环境设定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共计六个主要模块，各模块下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设置了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多样化的功能模块。</a:t>
            </a:r>
          </a:p>
        </p:txBody>
      </p:sp>
    </p:spTree>
    <p:extLst>
      <p:ext uri="{BB962C8B-B14F-4D97-AF65-F5344CB8AC3E}">
        <p14:creationId xmlns:p14="http://schemas.microsoft.com/office/powerpoint/2010/main" val="20028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 hidden="1">
            <a:extLst>
              <a:ext uri="{FF2B5EF4-FFF2-40B4-BE49-F238E27FC236}">
                <a16:creationId xmlns:a16="http://schemas.microsoft.com/office/drawing/2014/main" xmlns="" id="{900FFFE8-AAC4-43CB-940B-52D66458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7" name="矩形 6" hidden="1">
            <a:extLst>
              <a:ext uri="{FF2B5EF4-FFF2-40B4-BE49-F238E27FC236}">
                <a16:creationId xmlns:a16="http://schemas.microsoft.com/office/drawing/2014/main" xmlns="" id="{284B48F0-2C2D-43E9-8F51-4610CE5E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8" name="矩形 7" hidden="1">
            <a:extLst>
              <a:ext uri="{FF2B5EF4-FFF2-40B4-BE49-F238E27FC236}">
                <a16:creationId xmlns:a16="http://schemas.microsoft.com/office/drawing/2014/main" xmlns="" id="{E51C5AC3-770D-44F9-B790-88693C3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89" name="矩形 8" hidden="1">
            <a:extLst>
              <a:ext uri="{FF2B5EF4-FFF2-40B4-BE49-F238E27FC236}">
                <a16:creationId xmlns:a16="http://schemas.microsoft.com/office/drawing/2014/main" xmlns="" id="{C50BF93F-773D-46F2-AE52-F1EB21F0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8E14E49-9C42-4959-8FAD-A3EEED16E7F2}"/>
              </a:ext>
            </a:extLst>
          </p:cNvPr>
          <p:cNvSpPr/>
          <p:nvPr/>
        </p:nvSpPr>
        <p:spPr>
          <a:xfrm>
            <a:off x="730250" y="69850"/>
            <a:ext cx="7947025" cy="48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研究的主要内容和实施方法</a:t>
            </a:r>
          </a:p>
        </p:txBody>
      </p:sp>
      <p:sp>
        <p:nvSpPr>
          <p:cNvPr id="16391" name="矩形 14">
            <a:extLst>
              <a:ext uri="{FF2B5EF4-FFF2-40B4-BE49-F238E27FC236}">
                <a16:creationId xmlns:a16="http://schemas.microsoft.com/office/drawing/2014/main" xmlns="" id="{8E4E431E-AABD-4114-8A80-3EB50CEF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37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02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2" name="Picture 2" descr="C:\Users\NOH TAEYUN\Desktop\발표준비\캡처\db\546654.PNG">
            <a:extLst>
              <a:ext uri="{FF2B5EF4-FFF2-40B4-BE49-F238E27FC236}">
                <a16:creationId xmlns:a16="http://schemas.microsoft.com/office/drawing/2014/main" xmlns="" id="{70DAB2FB-785B-4CD1-8768-E2A381E9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354"/>
            <a:ext cx="9144000" cy="56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6B9AC51-BF96-45DE-BE14-5F12D171BCA7}"/>
              </a:ext>
            </a:extLst>
          </p:cNvPr>
          <p:cNvSpPr txBox="1"/>
          <p:nvPr/>
        </p:nvSpPr>
        <p:spPr>
          <a:xfrm>
            <a:off x="86538" y="5480439"/>
            <a:ext cx="8970924" cy="874407"/>
          </a:xfrm>
          <a:prstGeom prst="rect">
            <a:avLst/>
          </a:prstGeom>
          <a:solidFill>
            <a:srgbClr val="396DC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在人事管理系统的数据库实体中，涉及到的平台数据较多，各个数据库实体之间联系紧密，因此在此处只给系统中部分关键实体之间的联系，如图为数据库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Logical</a:t>
            </a: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设计图。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1151</Words>
  <Application>Microsoft Office PowerPoint</Application>
  <PresentationFormat>화면 슬라이드 쇼(4:3)</PresentationFormat>
  <Paragraphs>188</Paragraphs>
  <Slides>17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自定义设计方案</vt:lpstr>
      <vt:lpstr>Office 主题​​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NOH TAEYUN</cp:lastModifiedBy>
  <cp:revision>498</cp:revision>
  <dcterms:created xsi:type="dcterms:W3CDTF">2017-11-30T01:53:12Z</dcterms:created>
  <dcterms:modified xsi:type="dcterms:W3CDTF">2021-11-26T02:44:57Z</dcterms:modified>
</cp:coreProperties>
</file>