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8"/>
  </p:notesMasterIdLst>
  <p:sldIdLst>
    <p:sldId id="1184" r:id="rId2"/>
    <p:sldId id="1218" r:id="rId3"/>
    <p:sldId id="1263" r:id="rId4"/>
    <p:sldId id="1219" r:id="rId5"/>
    <p:sldId id="1220" r:id="rId6"/>
    <p:sldId id="1221" r:id="rId7"/>
    <p:sldId id="1222" r:id="rId8"/>
    <p:sldId id="1223" r:id="rId9"/>
    <p:sldId id="1224" r:id="rId10"/>
    <p:sldId id="1225" r:id="rId11"/>
    <p:sldId id="1226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38" r:id="rId23"/>
    <p:sldId id="1239" r:id="rId24"/>
    <p:sldId id="1240" r:id="rId25"/>
    <p:sldId id="1241" r:id="rId26"/>
    <p:sldId id="1242" r:id="rId27"/>
    <p:sldId id="1243" r:id="rId28"/>
    <p:sldId id="1244" r:id="rId29"/>
    <p:sldId id="1245" r:id="rId30"/>
    <p:sldId id="1246" r:id="rId31"/>
    <p:sldId id="1247" r:id="rId32"/>
    <p:sldId id="1248" r:id="rId33"/>
    <p:sldId id="1249" r:id="rId34"/>
    <p:sldId id="1250" r:id="rId35"/>
    <p:sldId id="1251" r:id="rId36"/>
    <p:sldId id="1252" r:id="rId37"/>
    <p:sldId id="1253" r:id="rId38"/>
    <p:sldId id="1254" r:id="rId39"/>
    <p:sldId id="1255" r:id="rId40"/>
    <p:sldId id="1256" r:id="rId41"/>
    <p:sldId id="1257" r:id="rId42"/>
    <p:sldId id="1258" r:id="rId43"/>
    <p:sldId id="1259" r:id="rId44"/>
    <p:sldId id="1260" r:id="rId45"/>
    <p:sldId id="1261" r:id="rId46"/>
    <p:sldId id="126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789" autoAdjust="0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6D45-BC10-564F-B8F0-E8C85764B8A8}" type="datetimeFigureOut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87025-4B02-854E-82D6-E00CF7804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7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7E89B-54CB-4130-A3FB-39223DF6BA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66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87025-4B02-854E-82D6-E00CF780451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69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87025-4B02-854E-82D6-E00CF780451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44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cost of probing a segment tree with n leaves is at most 2logn cache line reads.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87025-4B02-854E-82D6-E00CF780451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7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query on k columns has to scan at most 2k chunks i.e., at the end points of the query range.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cost of scanning a chunk is s/#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87025-4B02-854E-82D6-E00CF780451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55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40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SDSS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年的斯隆数字天空勘测计划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(Sloan Digital Sky Survey Plan)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SQLShare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database service aimed at removing the obstacles to using relational databases. https://uwescience.github.io/sqlshare/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repeat less frequently in the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SQLShare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workload, however, up to 55 percent of queries still target a non-distinct set of columns.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65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48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9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20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96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primitive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87025-4B02-854E-82D6-E00CF78045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41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3AFA-55EC-4523-995D-8FACD41448C9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ECC-1F86-4B40-87F9-5706E273EA6E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8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53A4-997E-44BB-9D1F-6A922A521FEC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7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CE11-2197-4065-8197-818A60C0D1F0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CB69-65D4-4402-9B0D-9C87D34AABFE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0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735-2DE7-425B-AEC8-93CEF192C5BD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3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CEFD-F014-4DBC-9E05-67966CEE48F1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2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BB3-B4EB-4834-9757-5A035517C768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0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C3BC-0F8D-4781-9A63-7279A2555D0F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095B-A8B3-49AE-971D-CED989B9436E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78A1-692E-4B0E-B0C7-87CAED4937D4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9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A9C0-4B40-4924-8DD9-9D4BCFC6CCE8}" type="datetime1">
              <a:rPr kumimoji="1" lang="zh-CN" altLang="en-US" smtClean="0"/>
              <a:t>2021/5/28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华文仿宋" panose="02010600040101010101" pitchFamily="2" charset="-122"/>
          <a:ea typeface="华文仿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rgbClr val="0070C0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0070C0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35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5" name="图片 13" descr="HI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752600"/>
            <a:ext cx="9144000" cy="1430101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31" y="1972547"/>
            <a:ext cx="91440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Arial" panose="020B0604020202020204" pitchFamily="34" charset="0"/>
              </a:rPr>
              <a:t>第五章、大数据分析优化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5000" y="3651156"/>
            <a:ext cx="5878945" cy="2308324"/>
            <a:chOff x="2209799" y="1828800"/>
            <a:chExt cx="5878945" cy="23083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BC8D83-52B7-45CA-BE14-931CC3AC9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345" y="1828800"/>
              <a:ext cx="5105399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分析查询性能的优化策略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分析平台功耗的优化策略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B1D243-8C20-4D30-9909-B92D5BE662B3}"/>
                </a:ext>
              </a:extLst>
            </p:cNvPr>
            <p:cNvSpPr/>
            <p:nvPr/>
          </p:nvSpPr>
          <p:spPr>
            <a:xfrm>
              <a:off x="2209799" y="2076124"/>
              <a:ext cx="685800" cy="396353"/>
            </a:xfrm>
            <a:prstGeom prst="rect">
              <a:avLst/>
            </a:prstGeom>
            <a:solidFill>
              <a:srgbClr val="024C89"/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5.1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821E33A-2C00-4AF7-9D82-D1CCC060B30D}"/>
                </a:ext>
              </a:extLst>
            </p:cNvPr>
            <p:cNvSpPr/>
            <p:nvPr/>
          </p:nvSpPr>
          <p:spPr>
            <a:xfrm>
              <a:off x="2209799" y="2821352"/>
              <a:ext cx="685800" cy="396353"/>
            </a:xfrm>
            <a:prstGeom prst="rect">
              <a:avLst/>
            </a:prstGeom>
            <a:solidFill>
              <a:srgbClr val="024C89"/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5.2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使用示例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84D69BC-D656-4A73-88AA-847529EE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0" y="2125266"/>
            <a:ext cx="7201039" cy="362237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0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BD1F0F5-8D71-4341-ADF2-6C1CCEC9F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7" y="2125266"/>
            <a:ext cx="7633458" cy="3439369"/>
          </a:xfr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使用示例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6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75037" y="832035"/>
                <a:ext cx="8861387" cy="3178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将统计度量分解为基本原语，称之为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Basic Aggregates</a:t>
                </a: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将一定</a:t>
                </a:r>
                <a:r>
                  <a:rPr lang="zh-CN" altLang="en-US" sz="2000" b="1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范围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内数据的基本聚集定义为一个值：</a:t>
                </a:r>
                <a:endParaRPr lang="en-US" altLang="zh-CN" sz="2000" dirty="0">
                  <a:solidFill>
                    <a:srgbClr val="00B0F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首先对该范围内的每个数据项执行转换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τ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然后使用聚合函数</a:t>
                </a:r>
                <a:r>
                  <a:rPr lang="en-US" altLang="zh-CN" sz="1800" i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组合结果而获得</a:t>
                </a:r>
                <a:endParaRPr lang="en-US" altLang="zh-CN" sz="1800" dirty="0">
                  <a:solidFill>
                    <a:srgbClr val="00B0F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例子中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i="1" baseline="30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ss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就是一个基本聚集：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baseline="-250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dirty="0">
                  <a:solidFill>
                    <a:srgbClr val="00B0F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𝜏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𝑥</m:t>
                        </m:r>
                        <m:r>
                          <a:rPr lang="en-US" altLang="zh-CN" sz="1800" i="1" baseline="-25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𝑓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是</a:t>
                </a:r>
                <a:r>
                  <a:rPr lang="en-US" altLang="zh-CN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sum</a:t>
                </a:r>
                <a:r>
                  <a:rPr lang="zh-CN" altLang="en-US" sz="1800" dirty="0">
                    <a:solidFill>
                      <a:srgbClr val="00B0F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函数</a:t>
                </a:r>
                <a:endParaRPr lang="en-US" altLang="zh-CN" sz="1800" dirty="0">
                  <a:solidFill>
                    <a:srgbClr val="00B0F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2000" dirty="0">
                  <a:solidFill>
                    <a:srgbClr val="00B0F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7" y="832035"/>
                <a:ext cx="8861387" cy="3178650"/>
              </a:xfrm>
              <a:prstGeom prst="rect">
                <a:avLst/>
              </a:prstGeom>
              <a:blipFill rotWithShape="0"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346773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：基本聚集</a:t>
              </a: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en-US" altLang="zh-CN" sz="24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Basic Aggregates</a:t>
              </a: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570" y="3791746"/>
            <a:ext cx="4542861" cy="2929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08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89172" y="889608"/>
            <a:ext cx="7987265" cy="1177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转换</a:t>
            </a:r>
            <a:r>
              <a:rPr lang="en-US" altLang="zh-CN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τ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可以是对一个数据项的任意操作</a:t>
            </a:r>
            <a:endParaRPr lang="en-US" altLang="zh-CN" sz="28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聚合函数 </a:t>
            </a:r>
            <a:r>
              <a:rPr lang="en-US" altLang="zh-CN" sz="2800" i="1" dirty="0">
                <a:solidFill>
                  <a:srgbClr val="00B0F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满足结合律和交换律</a:t>
            </a:r>
            <a:endParaRPr lang="en-US" altLang="zh-CN" sz="28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33636" y="6356351"/>
            <a:ext cx="338913" cy="365125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13</a:t>
            </a:fld>
            <a:endParaRPr kumimoji="1" lang="zh-CN" altLang="en-US"/>
          </a:p>
        </p:txBody>
      </p:sp>
      <p:grpSp>
        <p:nvGrpSpPr>
          <p:cNvPr id="13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1" y="284166"/>
            <a:ext cx="6863840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：基本聚集</a:t>
              </a: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en-US" altLang="zh-CN" sz="24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Basic Aggregates</a:t>
              </a: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4" y="2334143"/>
            <a:ext cx="6774606" cy="4314122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6787566" y="1456555"/>
            <a:ext cx="2271369" cy="1297172"/>
          </a:xfrm>
          <a:prstGeom prst="wedgeEllipseCallout">
            <a:avLst>
              <a:gd name="adj1" fmla="val -88981"/>
              <a:gd name="adj2" fmla="val 61680"/>
            </a:avLst>
          </a:prstGeom>
          <a:solidFill>
            <a:schemeClr val="lt1">
              <a:alpha val="4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哪些常见的聚集函数满足？哪些不满足？</a:t>
            </a:r>
          </a:p>
        </p:txBody>
      </p:sp>
    </p:spTree>
    <p:extLst>
      <p:ext uri="{BB962C8B-B14F-4D97-AF65-F5344CB8AC3E}">
        <p14:creationId xmlns:p14="http://schemas.microsoft.com/office/powerpoint/2010/main" val="5574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基本聚集值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(Basic Aggregates)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8D6C637-EBEC-49D9-96C8-90FF86BA0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" y="2142672"/>
            <a:ext cx="4160063" cy="2434367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A13A3C-5302-46DB-A7C5-15505C43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50" y="3380502"/>
            <a:ext cx="4140042" cy="243436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63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将统计量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(Statistics)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分解为基本聚集值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(Basic Aggregates)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统计量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定义为基本聚集值的函数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({</m:t>
                    </m:r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})})</m:t>
                    </m:r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2"/>
                <a:stretch>
                  <a:fillRect l="-1002" t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2" y="3423863"/>
            <a:ext cx="4416887" cy="263601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784764" y="2776453"/>
            <a:ext cx="5237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77191" y="2844633"/>
            <a:ext cx="100584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4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将统计量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(Statistics)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分解为基本聚集值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(Basic Aggregates)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计算算术平均值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内容占位符 4" descr="图片包含 文字&#10;&#10;已生成高可信度的说明">
            <a:extLst>
              <a:ext uri="{FF2B5EF4-FFF2-40B4-BE49-F238E27FC236}">
                <a16:creationId xmlns:a16="http://schemas.microsoft.com/office/drawing/2014/main" id="{ED04E3AD-E2DD-4337-A47F-A93BD1E7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04" y="2406294"/>
            <a:ext cx="5574392" cy="3263504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2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将统计量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(Statistics)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分解为基本聚集值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(Basic Aggregates)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计算几何平均值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3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4FBFA701-1D6F-4B9C-AB04-56824B60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62" y="2441150"/>
            <a:ext cx="5656128" cy="32635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6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89" y="284166"/>
            <a:ext cx="5392551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使用的基本聚集值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65" y="814387"/>
            <a:ext cx="9255531" cy="53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计算和维护基本聚集值的单位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块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(Chunk)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使用的基本聚集值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24456" y="2553680"/>
            <a:ext cx="3389474" cy="3011107"/>
            <a:chOff x="724456" y="2553680"/>
            <a:chExt cx="3389474" cy="30111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456" y="2553680"/>
              <a:ext cx="3389474" cy="255032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4456" y="5195455"/>
              <a:ext cx="338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整个列上的基本聚集值重用性低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96691" y="2553681"/>
            <a:ext cx="4250577" cy="3011106"/>
            <a:chOff x="4696691" y="2553681"/>
            <a:chExt cx="4250577" cy="30111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331" y="2553681"/>
              <a:ext cx="3815806" cy="255032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696691" y="5195455"/>
              <a:ext cx="4250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以块为单位计算基本聚集值</a:t>
              </a:r>
              <a:r>
                <a:rPr lang="en-US" altLang="zh-CN" dirty="0"/>
                <a:t>: </a:t>
              </a:r>
              <a:r>
                <a:rPr lang="zh-CN" altLang="en-US" dirty="0"/>
                <a:t>提高重用性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1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>
            <a:extLst>
              <a:ext uri="{FF2B5EF4-FFF2-40B4-BE49-F238E27FC236}">
                <a16:creationId xmlns:a16="http://schemas.microsoft.com/office/drawing/2014/main" id="{F631AB4F-940E-4702-98F8-5AB86B9288E2}"/>
              </a:ext>
            </a:extLst>
          </p:cNvPr>
          <p:cNvGrpSpPr>
            <a:grpSpLocks/>
          </p:cNvGrpSpPr>
          <p:nvPr/>
        </p:nvGrpSpPr>
        <p:grpSpPr bwMode="auto">
          <a:xfrm>
            <a:off x="2" y="284166"/>
            <a:ext cx="1692275" cy="530225"/>
            <a:chOff x="0" y="284389"/>
            <a:chExt cx="1692275" cy="529772"/>
          </a:xfrm>
          <a:solidFill>
            <a:srgbClr val="024C89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17C86D8-FA59-4C31-87B7-16A4C981A38E}"/>
                </a:ext>
              </a:extLst>
            </p:cNvPr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251AC0-83B9-4E05-8AB7-C32D4AAB4B79}"/>
                </a:ext>
              </a:extLst>
            </p:cNvPr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48000" y="1905001"/>
            <a:ext cx="4191000" cy="2677656"/>
            <a:chOff x="2057397" y="1776948"/>
            <a:chExt cx="4191000" cy="2677655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38BC8D83-52B7-45CA-BE14-931CC3AC9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2" y="1776948"/>
              <a:ext cx="3657595" cy="267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b="1" dirty="0">
                  <a:solidFill>
                    <a:prstClr val="white">
                      <a:lumMod val="85000"/>
                    </a:prstClr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索引技术</a:t>
              </a:r>
              <a:endParaRPr lang="en-US" altLang="zh-CN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预计算技术</a:t>
              </a:r>
              <a:endPara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b="1" dirty="0">
                  <a:solidFill>
                    <a:prstClr val="white">
                      <a:lumMod val="85000"/>
                    </a:prstClr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基于样本的近似计算</a:t>
              </a:r>
              <a:endParaRPr lang="en-US" altLang="zh-CN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b="1" dirty="0">
                  <a:solidFill>
                    <a:prstClr val="white">
                      <a:lumMod val="85000"/>
                    </a:prstClr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Anytime</a:t>
              </a:r>
              <a:r>
                <a:rPr lang="zh-CN" altLang="en-US" b="1" dirty="0">
                  <a:solidFill>
                    <a:prstClr val="white">
                      <a:lumMod val="85000"/>
                    </a:prstClr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计算模式</a:t>
              </a:r>
              <a:endParaRPr lang="en-US" altLang="zh-CN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B1D243-8C20-4D30-9909-B92D5BE662B3}"/>
                </a:ext>
              </a:extLst>
            </p:cNvPr>
            <p:cNvSpPr>
              <a:spLocks/>
            </p:cNvSpPr>
            <p:nvPr/>
          </p:nvSpPr>
          <p:spPr>
            <a:xfrm>
              <a:off x="2057397" y="2024272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21E33A-2C00-4AF7-9D82-D1CCC060B30D}"/>
                </a:ext>
              </a:extLst>
            </p:cNvPr>
            <p:cNvSpPr>
              <a:spLocks/>
            </p:cNvSpPr>
            <p:nvPr/>
          </p:nvSpPr>
          <p:spPr>
            <a:xfrm>
              <a:off x="2057397" y="2658015"/>
              <a:ext cx="396000" cy="396000"/>
            </a:xfrm>
            <a:prstGeom prst="rect">
              <a:avLst/>
            </a:prstGeom>
            <a:solidFill>
              <a:srgbClr val="024C89"/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21E33A-2C00-4AF7-9D82-D1CCC060B30D}"/>
                </a:ext>
              </a:extLst>
            </p:cNvPr>
            <p:cNvSpPr>
              <a:spLocks/>
            </p:cNvSpPr>
            <p:nvPr/>
          </p:nvSpPr>
          <p:spPr>
            <a:xfrm>
              <a:off x="2057397" y="3291758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21E33A-2C00-4AF7-9D82-D1CCC060B30D}"/>
                </a:ext>
              </a:extLst>
            </p:cNvPr>
            <p:cNvSpPr>
              <a:spLocks/>
            </p:cNvSpPr>
            <p:nvPr/>
          </p:nvSpPr>
          <p:spPr>
            <a:xfrm>
              <a:off x="2057397" y="3925501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3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计算和维护基本聚集值的单位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块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(Chunk)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使用分块后的基本聚集值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60" y="2395417"/>
            <a:ext cx="6396131" cy="433330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03305" y="2469735"/>
            <a:ext cx="3238856" cy="3537958"/>
            <a:chOff x="803305" y="2469735"/>
            <a:chExt cx="3238856" cy="3537958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3879791" y="2469735"/>
              <a:ext cx="8545" cy="3537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03305" y="5361362"/>
              <a:ext cx="3238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扫描查询范围内的基本聚集值，用于计算？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的核心数据结构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Segment Tree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集合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为每个列的每个基本聚集值建立一个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 (ST)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的目录中建立哈希表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存储指向各个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的指针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22" y="2941581"/>
            <a:ext cx="3508318" cy="3916419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3974797" y="3295146"/>
            <a:ext cx="1396538" cy="905804"/>
            <a:chOff x="3974797" y="3295146"/>
            <a:chExt cx="1396538" cy="905804"/>
          </a:xfrm>
        </p:grpSpPr>
        <p:grpSp>
          <p:nvGrpSpPr>
            <p:cNvPr id="4" name="组合 3"/>
            <p:cNvGrpSpPr/>
            <p:nvPr/>
          </p:nvGrpSpPr>
          <p:grpSpPr>
            <a:xfrm>
              <a:off x="4279118" y="3295146"/>
              <a:ext cx="792088" cy="576064"/>
              <a:chOff x="1602420" y="4425677"/>
              <a:chExt cx="792088" cy="576064"/>
            </a:xfrm>
          </p:grpSpPr>
          <p:sp>
            <p:nvSpPr>
              <p:cNvPr id="14" name="Oval 6"/>
              <p:cNvSpPr/>
              <p:nvPr/>
            </p:nvSpPr>
            <p:spPr>
              <a:xfrm>
                <a:off x="1602420" y="485772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Oval 8"/>
              <p:cNvSpPr/>
              <p:nvPr/>
            </p:nvSpPr>
            <p:spPr>
              <a:xfrm>
                <a:off x="1818444" y="48566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9"/>
              <p:cNvSpPr/>
              <p:nvPr/>
            </p:nvSpPr>
            <p:spPr>
              <a:xfrm>
                <a:off x="2034468" y="485772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10"/>
              <p:cNvSpPr/>
              <p:nvPr/>
            </p:nvSpPr>
            <p:spPr>
              <a:xfrm>
                <a:off x="2250492" y="48566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Oval 11"/>
              <p:cNvSpPr/>
              <p:nvPr/>
            </p:nvSpPr>
            <p:spPr>
              <a:xfrm>
                <a:off x="1714687" y="4641701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12"/>
              <p:cNvSpPr/>
              <p:nvPr/>
            </p:nvSpPr>
            <p:spPr>
              <a:xfrm>
                <a:off x="2138227" y="4640643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13"/>
              <p:cNvSpPr/>
              <p:nvPr/>
            </p:nvSpPr>
            <p:spPr>
              <a:xfrm>
                <a:off x="1924360" y="442567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5" name="Straight Connector 14"/>
              <p:cNvCxnSpPr>
                <a:stCxn id="24" idx="3"/>
                <a:endCxn id="22" idx="0"/>
              </p:cNvCxnSpPr>
              <p:nvPr/>
            </p:nvCxnSpPr>
            <p:spPr>
              <a:xfrm flipH="1">
                <a:off x="1786697" y="4548605"/>
                <a:ext cx="158757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/>
              <p:cNvCxnSpPr>
                <a:stCxn id="24" idx="5"/>
                <a:endCxn id="23" idx="0"/>
              </p:cNvCxnSpPr>
              <p:nvPr/>
            </p:nvCxnSpPr>
            <p:spPr>
              <a:xfrm>
                <a:off x="2047288" y="4548606"/>
                <a:ext cx="162949" cy="9204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8"/>
              <p:cNvCxnSpPr>
                <a:stCxn id="22" idx="3"/>
                <a:endCxn id="14" idx="0"/>
              </p:cNvCxnSpPr>
              <p:nvPr/>
            </p:nvCxnSpPr>
            <p:spPr>
              <a:xfrm flipH="1">
                <a:off x="1674431" y="4764629"/>
                <a:ext cx="61349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0"/>
              <p:cNvCxnSpPr>
                <a:stCxn id="22" idx="5"/>
                <a:endCxn id="19" idx="0"/>
              </p:cNvCxnSpPr>
              <p:nvPr/>
            </p:nvCxnSpPr>
            <p:spPr>
              <a:xfrm>
                <a:off x="1837614" y="4764630"/>
                <a:ext cx="52841" cy="9204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/>
              <p:cNvCxnSpPr>
                <a:stCxn id="23" idx="3"/>
                <a:endCxn id="20" idx="0"/>
              </p:cNvCxnSpPr>
              <p:nvPr/>
            </p:nvCxnSpPr>
            <p:spPr>
              <a:xfrm flipH="1">
                <a:off x="2106479" y="4763571"/>
                <a:ext cx="52841" cy="9415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4"/>
              <p:cNvCxnSpPr>
                <a:stCxn id="23" idx="5"/>
                <a:endCxn id="21" idx="0"/>
              </p:cNvCxnSpPr>
              <p:nvPr/>
            </p:nvCxnSpPr>
            <p:spPr>
              <a:xfrm>
                <a:off x="2261153" y="4763570"/>
                <a:ext cx="61349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974797" y="3862396"/>
              <a:ext cx="1396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Segment Tree</a:t>
              </a:r>
              <a:endParaRPr lang="zh-CN" altLang="en-US" sz="16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74797" y="5347327"/>
            <a:ext cx="1396538" cy="908968"/>
            <a:chOff x="3974797" y="5347327"/>
            <a:chExt cx="1396538" cy="908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4279118" y="5347327"/>
              <a:ext cx="792088" cy="576064"/>
              <a:chOff x="1602420" y="4425677"/>
              <a:chExt cx="792088" cy="576064"/>
            </a:xfrm>
          </p:grpSpPr>
          <p:sp>
            <p:nvSpPr>
              <p:cNvPr id="32" name="Oval 6"/>
              <p:cNvSpPr/>
              <p:nvPr/>
            </p:nvSpPr>
            <p:spPr>
              <a:xfrm>
                <a:off x="1602420" y="485772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8"/>
              <p:cNvSpPr/>
              <p:nvPr/>
            </p:nvSpPr>
            <p:spPr>
              <a:xfrm>
                <a:off x="1818444" y="48566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9"/>
              <p:cNvSpPr/>
              <p:nvPr/>
            </p:nvSpPr>
            <p:spPr>
              <a:xfrm>
                <a:off x="2034468" y="485772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10"/>
              <p:cNvSpPr/>
              <p:nvPr/>
            </p:nvSpPr>
            <p:spPr>
              <a:xfrm>
                <a:off x="2250492" y="48566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11"/>
              <p:cNvSpPr/>
              <p:nvPr/>
            </p:nvSpPr>
            <p:spPr>
              <a:xfrm>
                <a:off x="1714687" y="4641701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Oval 12"/>
              <p:cNvSpPr/>
              <p:nvPr/>
            </p:nvSpPr>
            <p:spPr>
              <a:xfrm>
                <a:off x="2138227" y="4640643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13"/>
              <p:cNvSpPr/>
              <p:nvPr/>
            </p:nvSpPr>
            <p:spPr>
              <a:xfrm>
                <a:off x="1924360" y="442567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9" name="Straight Connector 14"/>
              <p:cNvCxnSpPr>
                <a:stCxn id="38" idx="3"/>
                <a:endCxn id="36" idx="0"/>
              </p:cNvCxnSpPr>
              <p:nvPr/>
            </p:nvCxnSpPr>
            <p:spPr>
              <a:xfrm flipH="1">
                <a:off x="1786697" y="4548605"/>
                <a:ext cx="158757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/>
              <p:cNvCxnSpPr>
                <a:stCxn id="38" idx="5"/>
                <a:endCxn id="37" idx="0"/>
              </p:cNvCxnSpPr>
              <p:nvPr/>
            </p:nvCxnSpPr>
            <p:spPr>
              <a:xfrm>
                <a:off x="2047288" y="4548606"/>
                <a:ext cx="162949" cy="9204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8"/>
              <p:cNvCxnSpPr>
                <a:stCxn id="36" idx="3"/>
                <a:endCxn id="32" idx="0"/>
              </p:cNvCxnSpPr>
              <p:nvPr/>
            </p:nvCxnSpPr>
            <p:spPr>
              <a:xfrm flipH="1">
                <a:off x="1674431" y="4764629"/>
                <a:ext cx="61349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0"/>
              <p:cNvCxnSpPr>
                <a:stCxn id="36" idx="5"/>
                <a:endCxn id="33" idx="0"/>
              </p:cNvCxnSpPr>
              <p:nvPr/>
            </p:nvCxnSpPr>
            <p:spPr>
              <a:xfrm>
                <a:off x="1837614" y="4764630"/>
                <a:ext cx="52841" cy="9204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22"/>
              <p:cNvCxnSpPr>
                <a:stCxn id="37" idx="3"/>
                <a:endCxn id="34" idx="0"/>
              </p:cNvCxnSpPr>
              <p:nvPr/>
            </p:nvCxnSpPr>
            <p:spPr>
              <a:xfrm flipH="1">
                <a:off x="2106479" y="4763571"/>
                <a:ext cx="52841" cy="9415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24"/>
              <p:cNvCxnSpPr>
                <a:stCxn id="37" idx="5"/>
                <a:endCxn id="35" idx="0"/>
              </p:cNvCxnSpPr>
              <p:nvPr/>
            </p:nvCxnSpPr>
            <p:spPr>
              <a:xfrm>
                <a:off x="2261153" y="4763570"/>
                <a:ext cx="61349" cy="93099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3974797" y="5917741"/>
              <a:ext cx="1396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Segment Tree</a:t>
              </a:r>
              <a:endParaRPr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9057" y="4191003"/>
                <a:ext cx="1097280" cy="1097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57" y="4191003"/>
                <a:ext cx="1097280" cy="109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/>
          <p:cNvGrpSpPr/>
          <p:nvPr/>
        </p:nvGrpSpPr>
        <p:grpSpPr>
          <a:xfrm>
            <a:off x="2956337" y="4031673"/>
            <a:ext cx="1240042" cy="1621449"/>
            <a:chOff x="2956337" y="4031673"/>
            <a:chExt cx="1240042" cy="1621449"/>
          </a:xfrm>
        </p:grpSpPr>
        <p:cxnSp>
          <p:nvCxnSpPr>
            <p:cNvPr id="46" name="直接箭头连接符 45"/>
            <p:cNvCxnSpPr>
              <a:endCxn id="9" idx="1"/>
            </p:cNvCxnSpPr>
            <p:nvPr/>
          </p:nvCxnSpPr>
          <p:spPr>
            <a:xfrm flipV="1">
              <a:off x="2956337" y="4031673"/>
              <a:ext cx="1018460" cy="4239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956337" y="4986114"/>
              <a:ext cx="1240042" cy="6670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0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每个块容纳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8" name="内容占位符 4">
            <a:extLst>
              <a:ext uri="{FF2B5EF4-FFF2-40B4-BE49-F238E27FC236}">
                <a16:creationId xmlns:a16="http://schemas.microsoft.com/office/drawing/2014/main" id="{F4796F06-7F59-42D6-82D3-4AB768B5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5" y="4322144"/>
            <a:ext cx="7886700" cy="110156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为每个块构建一个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的叶子节点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叶子节点中存储对应块的基本聚集值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3D9C46A8-633B-47EB-98E1-36B0679E6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5" y="3435626"/>
            <a:ext cx="7886700" cy="229128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5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6">
            <a:extLst>
              <a:ext uri="{FF2B5EF4-FFF2-40B4-BE49-F238E27FC236}">
                <a16:creationId xmlns:a16="http://schemas.microsoft.com/office/drawing/2014/main" id="{91D2F895-A8DF-4098-96A8-513ADF45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0" y="2028470"/>
            <a:ext cx="7887600" cy="4325065"/>
          </a:xfr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从叶子节点向上构建一颗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1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24CDC60D-832D-4031-BB16-9D7CE1E2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0" y="2045283"/>
            <a:ext cx="7887600" cy="442627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查询范围从第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个数据到第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9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6" descr="图片包含 物体, 时钟&#10;&#10;已生成高可信度的说明">
            <a:extLst>
              <a:ext uri="{FF2B5EF4-FFF2-40B4-BE49-F238E27FC236}">
                <a16:creationId xmlns:a16="http://schemas.microsoft.com/office/drawing/2014/main" id="{D26B3840-8955-409C-9D6E-E863B500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0" y="2102062"/>
            <a:ext cx="7887600" cy="4246210"/>
          </a:xfr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查询范围从第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个数据到第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两棵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、块容纳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个数据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04" y="2514129"/>
            <a:ext cx="5800043" cy="416880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的核心数据结构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Segment Tree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集合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为每个列的每个基本聚集值建立一个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 (ST)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的目录中建立哈希表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存储指向各个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的指针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构建方式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为整个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Canopy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为每个列建立一个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为每个基本聚集值建立一个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为每个列的每个基本聚集值建立一个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47898" y="5777345"/>
            <a:ext cx="736507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内存开销、查询、更新代价有何不同？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3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构建方式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内存开销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ST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节点数量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查询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更新代价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ST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节点访问数量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2983" y="2939352"/>
              <a:ext cx="6362356" cy="1958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129">
                      <a:extLst>
                        <a:ext uri="{9D8B030D-6E8A-4147-A177-3AD203B41FA5}">
                          <a16:colId xmlns:a16="http://schemas.microsoft.com/office/drawing/2014/main" val="3493077986"/>
                        </a:ext>
                      </a:extLst>
                    </a:gridCol>
                    <a:gridCol w="1885653">
                      <a:extLst>
                        <a:ext uri="{9D8B030D-6E8A-4147-A177-3AD203B41FA5}">
                          <a16:colId xmlns:a16="http://schemas.microsoft.com/office/drawing/2014/main" val="2410022834"/>
                        </a:ext>
                      </a:extLst>
                    </a:gridCol>
                    <a:gridCol w="1788574">
                      <a:extLst>
                        <a:ext uri="{9D8B030D-6E8A-4147-A177-3AD203B41FA5}">
                          <a16:colId xmlns:a16="http://schemas.microsoft.com/office/drawing/2014/main" val="5245047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Segment Tree</a:t>
                          </a:r>
                          <a:r>
                            <a:rPr lang="zh-CN" altLang="en-US" dirty="0"/>
                            <a:t>选项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内存用量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查询</a:t>
                          </a:r>
                          <a:r>
                            <a:rPr lang="en-US" altLang="zh-CN" dirty="0"/>
                            <a:t>/</a:t>
                          </a:r>
                          <a:r>
                            <a:rPr lang="zh-CN" altLang="en-US" dirty="0"/>
                            <a:t>更新代价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913740"/>
                      </a:ext>
                    </a:extLst>
                  </a:tr>
                  <a:tr h="3198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 per Data Canopy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1257569"/>
                      </a:ext>
                    </a:extLst>
                  </a:tr>
                  <a:tr h="3198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 per column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21665"/>
                      </a:ext>
                    </a:extLst>
                  </a:tr>
                  <a:tr h="3198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 per statistic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196460"/>
                      </a:ext>
                    </a:extLst>
                  </a:tr>
                  <a:tr h="49589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 per</a:t>
                          </a:r>
                          <a:r>
                            <a:rPr lang="en-US" altLang="zh-CN" baseline="0" dirty="0"/>
                            <a:t> column per statistic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0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7198069"/>
                  </p:ext>
                </p:extLst>
              </p:nvPr>
            </p:nvGraphicFramePr>
            <p:xfrm>
              <a:off x="152983" y="2939352"/>
              <a:ext cx="6362356" cy="1958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129">
                      <a:extLst>
                        <a:ext uri="{9D8B030D-6E8A-4147-A177-3AD203B41FA5}">
                          <a16:colId xmlns:a16="http://schemas.microsoft.com/office/drawing/2014/main" val="3493077986"/>
                        </a:ext>
                      </a:extLst>
                    </a:gridCol>
                    <a:gridCol w="1885653">
                      <a:extLst>
                        <a:ext uri="{9D8B030D-6E8A-4147-A177-3AD203B41FA5}">
                          <a16:colId xmlns:a16="http://schemas.microsoft.com/office/drawing/2014/main" val="2410022834"/>
                        </a:ext>
                      </a:extLst>
                    </a:gridCol>
                    <a:gridCol w="1788574">
                      <a:extLst>
                        <a:ext uri="{9D8B030D-6E8A-4147-A177-3AD203B41FA5}">
                          <a16:colId xmlns:a16="http://schemas.microsoft.com/office/drawing/2014/main" val="5245047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Segment Tree</a:t>
                          </a:r>
                          <a:r>
                            <a:rPr lang="zh-CN" altLang="en-US" dirty="0" smtClean="0"/>
                            <a:t>选项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内存用量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查询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更新代价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9137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 per Data Canopy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2581" t="-108333" r="-95806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55" t="-108333" r="-1365" b="-3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2575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 per column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2581" t="-208333" r="-95806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55" t="-208333" r="-1365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7216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 per statistic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2581" t="-308333" r="-95806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55" t="-308333" r="-1365" b="-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196460"/>
                      </a:ext>
                    </a:extLst>
                  </a:tr>
                  <a:tr h="49589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 per</a:t>
                          </a:r>
                          <a:r>
                            <a:rPr lang="en-US" altLang="zh-CN" baseline="0" dirty="0" smtClean="0"/>
                            <a:t> column per statistic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2581" t="-298780" r="-9580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55" t="-298780" r="-136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8050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2680451"/>
            <a:ext cx="2471229" cy="24857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6251" y="5494713"/>
            <a:ext cx="81856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Canopy</a:t>
            </a:r>
            <a:r>
              <a:rPr lang="zh-CN" altLang="en-US" dirty="0"/>
              <a:t>为每个列的每个基本聚集值建立一个</a:t>
            </a:r>
            <a:r>
              <a:rPr lang="en-US" altLang="zh-CN" dirty="0"/>
              <a:t>Segment Tree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9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38"/>
            <a:ext cx="7886700" cy="1325563"/>
          </a:xfrm>
        </p:spPr>
        <p:txBody>
          <a:bodyPr/>
          <a:lstStyle/>
          <a:p>
            <a:r>
              <a:rPr lang="zh-CN" altLang="en-US" dirty="0"/>
              <a:t>数据分析过程中的一个现象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18795"/>
            <a:ext cx="8192621" cy="5058168"/>
          </a:xfrm>
        </p:spPr>
        <p:txBody>
          <a:bodyPr/>
          <a:lstStyle/>
          <a:p>
            <a:r>
              <a:rPr lang="zh-CN" altLang="en-US" dirty="0"/>
              <a:t>探索性、交互性分析中存在大量的重复部分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Calculation of Statistics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在数据的相同部分上连续计算不同的统计信息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在与先前访问范围重叠的数据上计算相同的统计信息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在对数据的探索性分析过程中，找到最终模式之前，往往会执行很多次上述的重复查询</a:t>
            </a:r>
          </a:p>
        </p:txBody>
      </p:sp>
    </p:spTree>
    <p:extLst>
      <p:ext uri="{BB962C8B-B14F-4D97-AF65-F5344CB8AC3E}">
        <p14:creationId xmlns:p14="http://schemas.microsoft.com/office/powerpoint/2010/main" val="5985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dirty="0"/>
              <a:t>为每个列的每个基本聚集值建立一个</a:t>
            </a:r>
            <a:r>
              <a:rPr lang="en-US" altLang="zh-CN" sz="2400" dirty="0"/>
              <a:t>Segment Tree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更好的灵活性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不必实现开辟大量内存空间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针对新的列、基本聚集值灵活地添加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更好的并行性</a:t>
            </a:r>
            <a:endParaRPr lang="en-US" altLang="zh-CN" sz="20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建立、使用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得到最大的并行性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多线程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多计算节点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4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/>
              <a:t>Segment Tree</a:t>
            </a:r>
            <a:r>
              <a:rPr lang="zh-CN" altLang="en-US" sz="2400" dirty="0"/>
              <a:t>的建立模式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Offline (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离线建立模式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在查询到来前建立所有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覆盖所有行、列、基本聚集值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Online (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在线建立模式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在查询进行时建立或补全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缓存查询使用的基本聚集值，并加入</a:t>
            </a:r>
            <a:r>
              <a:rPr lang="en-US" altLang="zh-CN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Segment Tree</a:t>
            </a: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Speculative (</a:t>
            </a: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投机建立模式</a:t>
            </a:r>
            <a:r>
              <a:rPr lang="en-US" altLang="zh-CN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访问任何部分数据时，建立该部分数据上所有一元的基本聚集值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94960" y="2061556"/>
            <a:ext cx="3399906" cy="1313411"/>
            <a:chOff x="5394960" y="2061556"/>
            <a:chExt cx="3399906" cy="1313411"/>
          </a:xfrm>
        </p:grpSpPr>
        <p:sp>
          <p:nvSpPr>
            <p:cNvPr id="2" name="右大括号 1"/>
            <p:cNvSpPr/>
            <p:nvPr/>
          </p:nvSpPr>
          <p:spPr>
            <a:xfrm>
              <a:off x="5394960" y="2061556"/>
              <a:ext cx="382385" cy="131341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77099" y="2344188"/>
              <a:ext cx="2917767" cy="74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400">
                <a:lnSpc>
                  <a:spcPct val="125000"/>
                </a:lnSpc>
                <a:spcBef>
                  <a:spcPts val="600"/>
                </a:spcBef>
                <a:defRPr/>
              </a:pPr>
              <a:r>
                <a:rPr lang="zh-CN" altLang="en-US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系统空闲时采用</a:t>
              </a:r>
              <a:r>
                <a:rPr lang="en-US" altLang="zh-CN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offline</a:t>
              </a:r>
              <a:r>
                <a:rPr lang="zh-CN" altLang="en-US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模式，繁忙时转为</a:t>
              </a:r>
              <a:r>
                <a:rPr lang="en-US" altLang="zh-CN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online</a:t>
              </a:r>
              <a:r>
                <a:rPr lang="zh-CN" altLang="en-US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模式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0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查询处理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查询定义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d>
                      <m:dPr>
                        <m:begChr m:val="["/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第一步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将查询范围映射到块范围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根据块的容量、查询范围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计算块范围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]</m:t>
                    </m:r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由包含于查询范围的块组成，计算使用块的基本聚集值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查询范围两端与块部分相交的区域，计算需要扫描原始数据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 rotWithShape="0">
                <a:blip r:embed="rId2"/>
                <a:stretch>
                  <a:fillRect l="-1002" t="-862" b="-8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42" y="3821220"/>
            <a:ext cx="4764568" cy="1841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588624" y="1888042"/>
                <a:ext cx="30673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dirty="0"/>
                  <a:t>：列的集合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：查询数据范围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/>
                  <a:t>：待计算的统计量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24" y="1888042"/>
                <a:ext cx="3067397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2942705" y="4495593"/>
            <a:ext cx="5868786" cy="845264"/>
            <a:chOff x="2942705" y="4495593"/>
            <a:chExt cx="5868786" cy="845264"/>
          </a:xfrm>
        </p:grpSpPr>
        <p:sp>
          <p:nvSpPr>
            <p:cNvPr id="14" name="文本框 13"/>
            <p:cNvSpPr txBox="1"/>
            <p:nvPr/>
          </p:nvSpPr>
          <p:spPr>
            <a:xfrm>
              <a:off x="7198822" y="4694526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Residual Range</a:t>
              </a:r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残留区域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6201295" y="4495593"/>
              <a:ext cx="997528" cy="5086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2942705" y="4495593"/>
              <a:ext cx="4256117" cy="5220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6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查询处理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第二步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将统计量映射到基本聚集值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维护一个哈希表，键为统计量的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ID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，值为一个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recipe (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食谱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ea typeface="黑体" panose="02010609060101010101" pitchFamily="49" charset="-122"/>
                  </a:rPr>
                  <a:t>统计量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对应的食谱中存储使用基本聚集值合成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的方法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49" y="3496560"/>
            <a:ext cx="6349501" cy="27743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2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查询处理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第三步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执行查询计划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Offline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模式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访问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中的数据、访问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合成基本聚集值、合成统计量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Online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模式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访问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中的数据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如果所需基本聚集值不存在，访问原始数据并建立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/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更新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合成基本聚集值、合成统计量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3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2"/>
                <a:stretch>
                  <a:fillRect l="-1002" r="-694" b="-53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9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/>
              <a:t>Data Canopy</a:t>
            </a:r>
            <a:r>
              <a:rPr lang="zh-CN" altLang="en-US" sz="2400" dirty="0"/>
              <a:t>查询处理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整体执行流程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3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354"/>
            <a:ext cx="9128519" cy="31556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773977" y="2111433"/>
            <a:ext cx="1371601" cy="2967643"/>
            <a:chOff x="3773977" y="2111433"/>
            <a:chExt cx="1371601" cy="2967643"/>
          </a:xfrm>
        </p:grpSpPr>
        <p:sp>
          <p:nvSpPr>
            <p:cNvPr id="3" name="矩形 2"/>
            <p:cNvSpPr/>
            <p:nvPr/>
          </p:nvSpPr>
          <p:spPr>
            <a:xfrm>
              <a:off x="3998422" y="2111433"/>
              <a:ext cx="1147156" cy="296764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73977" y="2778129"/>
              <a:ext cx="349135" cy="107897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145578" y="2389910"/>
            <a:ext cx="3982940" cy="3246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/>
              <a:t>Data Canopy</a:t>
            </a:r>
            <a:r>
              <a:rPr lang="zh-CN" altLang="en-US" sz="2400" dirty="0"/>
              <a:t>查询处理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284E76C1-076C-4689-8AAC-6BB1D24C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53" y="2418949"/>
            <a:ext cx="7121693" cy="1212333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7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/>
              <a:t>Data Canopy</a:t>
            </a:r>
            <a:r>
              <a:rPr lang="zh-CN" altLang="en-US" sz="2400" dirty="0"/>
              <a:t>查询处理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内容占位符 4" descr="图片包含 屏幕截图, 文字&#10;&#10;已生成高可信度的说明">
            <a:extLst>
              <a:ext uri="{FF2B5EF4-FFF2-40B4-BE49-F238E27FC236}">
                <a16:creationId xmlns:a16="http://schemas.microsoft.com/office/drawing/2014/main" id="{3DDD171C-0203-49BF-9CC6-1BB0A835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1" y="2317909"/>
            <a:ext cx="7045790" cy="32635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365256"/>
            <a:ext cx="7905751" cy="282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dirty="0"/>
              <a:t>Data Canopy</a:t>
            </a:r>
            <a:r>
              <a:rPr lang="zh-CN" altLang="en-US" sz="2400" dirty="0"/>
              <a:t>查询处理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</a:t>
            </a: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1800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9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F2875700-BDAD-4220-A76E-8BBC10535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6" y="2316458"/>
            <a:ext cx="7287827" cy="3601641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4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查询代价分析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建立内存中的代价模型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用数据访问量衡量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缓存行读取数量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假设一个统计量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的计算涉及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个列，共需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个基本聚集值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访问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访问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residual range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2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查询代价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𝑠𝑦𝑛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访问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的代价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扫描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residual range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的代价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3"/>
                <a:stretch>
                  <a:fillRect l="-1002" b="-4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19" y="3732807"/>
            <a:ext cx="3106882" cy="312519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-15586" y="6492875"/>
            <a:ext cx="491837" cy="365125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3" name="圆角矩形标注 2"/>
          <p:cNvSpPr/>
          <p:nvPr/>
        </p:nvSpPr>
        <p:spPr>
          <a:xfrm flipH="1">
            <a:off x="5298052" y="941703"/>
            <a:ext cx="2894909" cy="1271846"/>
          </a:xfrm>
          <a:prstGeom prst="wedgeRoundRectCallout">
            <a:avLst>
              <a:gd name="adj1" fmla="val 51672"/>
              <a:gd name="adj2" fmla="val 1139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     b = ?   k = 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 b=?    k=?</a:t>
            </a:r>
          </a:p>
        </p:txBody>
      </p:sp>
    </p:spTree>
    <p:extLst>
      <p:ext uri="{BB962C8B-B14F-4D97-AF65-F5344CB8AC3E}">
        <p14:creationId xmlns:p14="http://schemas.microsoft.com/office/powerpoint/2010/main" val="12451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54175" y="129092"/>
            <a:ext cx="8235651" cy="11484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数据分析中重复计算的种类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95733" y="6375618"/>
            <a:ext cx="500903" cy="383516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8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441DF324-BC4B-4849-A1A3-98EEA270C2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9" y="720762"/>
            <a:ext cx="4438410" cy="2000298"/>
          </a:xfrm>
        </p:spPr>
      </p:pic>
      <p:pic>
        <p:nvPicPr>
          <p:cNvPr id="11" name="图片 10" descr="图片包含 屏幕截图, 文字&#10;&#10;已生成高可信度的说明">
            <a:extLst>
              <a:ext uri="{FF2B5EF4-FFF2-40B4-BE49-F238E27FC236}">
                <a16:creationId xmlns:a16="http://schemas.microsoft.com/office/drawing/2014/main" id="{ACE14A4E-8047-4BC3-9B6D-42B24247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6" y="3398306"/>
            <a:ext cx="4383933" cy="23904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0804" y="2884710"/>
            <a:ext cx="2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子范围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10553" y="2884710"/>
            <a:ext cx="2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查询范围部分重叠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2470" y="5788720"/>
            <a:ext cx="290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相同范围上不同统计值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6403" y="5788720"/>
            <a:ext cx="283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3385457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937" y="3544532"/>
            <a:ext cx="4248150" cy="2057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361" y="753892"/>
            <a:ext cx="4105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查询代价分析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用数据访问量衡量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缓存行读取数量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𝐷𝐶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基本聚集值的代价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读取缓存行的数量等于访问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ST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节点的数量</a:t>
                </a:r>
                <a:endParaRPr lang="en-US" altLang="zh-CN" sz="2000" i="1" dirty="0">
                  <a:solidFill>
                    <a:srgbClr val="2121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ea typeface="黑体" panose="02010609060101010101" pitchFamily="49" charset="-122"/>
                  </a:rPr>
                  <a:t>该部分代价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4372206"/>
            <a:ext cx="2471229" cy="24857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569" y="4372206"/>
            <a:ext cx="4764568" cy="18412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7252855" y="1432559"/>
            <a:ext cx="1698913" cy="945573"/>
          </a:xfrm>
          <a:prstGeom prst="wedgeRoundRectCallout">
            <a:avLst>
              <a:gd name="adj1" fmla="val -197829"/>
              <a:gd name="adj2" fmla="val 1701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每棵</a:t>
            </a:r>
            <a:r>
              <a:rPr lang="en-US" altLang="zh-CN" dirty="0"/>
              <a:t>ST</a:t>
            </a:r>
            <a:r>
              <a:rPr lang="zh-CN" altLang="en-US" dirty="0"/>
              <a:t>的叶节点数是多少？</a:t>
            </a:r>
          </a:p>
        </p:txBody>
      </p:sp>
    </p:spTree>
    <p:extLst>
      <p:ext uri="{BB962C8B-B14F-4D97-AF65-F5344CB8AC3E}">
        <p14:creationId xmlns:p14="http://schemas.microsoft.com/office/powerpoint/2010/main" val="39251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查询代价分析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用数据访问量衡量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缓存行读取数量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计算扫描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个列上的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residual range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最多扫描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个块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每个块的扫描代价为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故而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 rotWithShape="0">
                <a:blip r:embed="rId3"/>
                <a:stretch>
                  <a:fillRect l="-1002" t="-862" b="-5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4372206"/>
            <a:ext cx="2471229" cy="24857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569" y="4372206"/>
            <a:ext cx="4764568" cy="18412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查询代价分析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用数据访问量衡量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缓存行读取数量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𝑠𝑦𝑛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𝑠𝑦𝑛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2"/>
                <a:stretch>
                  <a:fillRect l="-100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4372206"/>
            <a:ext cx="2471229" cy="24857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69" y="4895911"/>
            <a:ext cx="4764568" cy="18412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查询代价分析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用基本统计量合成永远比扫描快吗？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扫描查询范围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的代价为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algn="just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𝑠𝑐𝑎𝑛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#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扫描与合成代价相等的临界值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algn="just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∙#∙</m:t>
                      </m:r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rgbClr val="2121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rgbClr val="2121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2121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rgbClr val="2121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solidFill>
                                        <a:srgbClr val="2121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2121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rgbClr val="2121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2121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2121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srgbClr val="2121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1800" b="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时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，使用合成的计算方式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时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，使用扫描的计算方式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>
                <a:blip r:embed="rId2"/>
                <a:stretch>
                  <a:fillRect l="-1002" b="-44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983658"/>
            <a:ext cx="2857500" cy="28743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43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5590310" y="2618509"/>
                <a:ext cx="3210790" cy="748911"/>
              </a:xfrm>
              <a:prstGeom prst="wedgeRoundRectCallout">
                <a:avLst>
                  <a:gd name="adj1" fmla="val -144599"/>
                  <a:gd name="adj2" fmla="val 150572"/>
                  <a:gd name="adj3" fmla="val 1666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  <m:r>
                          <a:rPr lang="en-US" altLang="zh-CN" b="0" i="1" baseline="-25000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10" y="2618509"/>
                <a:ext cx="3210790" cy="748911"/>
              </a:xfrm>
              <a:prstGeom prst="wedgeRoundRectCallout">
                <a:avLst>
                  <a:gd name="adj1" fmla="val -144599"/>
                  <a:gd name="adj2" fmla="val 150572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中块的容量对查询性能的影响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𝑠𝑦𝑛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2121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#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与数据相关的参数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与查询相关的参数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与硬件相关的参数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#</m:t>
                    </m:r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Data Canopy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相关的参数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（块的大小）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#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最小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∙#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4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 rotWithShape="0">
                <a:blip r:embed="rId2"/>
                <a:stretch>
                  <a:fillRect l="-1002" t="-862" b="-35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4372206"/>
            <a:ext cx="2471229" cy="24857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9833" y="5519651"/>
            <a:ext cx="5818909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对于不同的查询，最优的块容量是不相同的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3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400" dirty="0"/>
                  <a:t>对于不同的查询，最优的块容量是不相同的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在每个列的每个基本聚集值上为不同查询建立不同的</a:t>
                </a: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ST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？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内存开销巨大，不可行！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建立一个块容量最小的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den>
                    </m:f>
                    <m:r>
                      <a:rPr lang="en-US" altLang="zh-CN" sz="180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1800" i="1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  <m:r>
                      <a:rPr lang="zh-CN" altLang="en-US" sz="1800" i="1" dirty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ST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高度为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对于查询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，计算其最优块容量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∙#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ST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中的最优探索深度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2121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扫描至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后，得到子树中块容量之和接近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的最优块容量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endParaRPr lang="en-US" altLang="zh-CN" sz="14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 rotWithShape="0">
                <a:blip r:embed="rId2"/>
                <a:stretch>
                  <a:fillRect l="-1002" t="-862" b="-47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69" y="2326670"/>
            <a:ext cx="3054131" cy="24740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/>
                  <a:t>Data Canopy</a:t>
                </a:r>
                <a:r>
                  <a:rPr lang="zh-CN" altLang="en-US" sz="2400" dirty="0"/>
                  <a:t>处理内存不足的方法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第一阶段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向上收缩，直至块大小超过磁盘块，进入第二阶段；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第二阶段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替换数据页面到磁盘，使用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LRU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机制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查询过程中外存访问次数有界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1800" i="1" dirty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次外存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I/O</a:t>
                </a: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第三阶段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内存中没有任何数据页面</a:t>
                </a:r>
                <a:endParaRPr lang="en-US" altLang="zh-CN" sz="18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替换单位是整棵的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Segment Tree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Serialize()</a:t>
                </a:r>
                <a:r>
                  <a:rPr lang="zh-CN" altLang="en-US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:r>
                  <a:rPr lang="en-US" altLang="zh-CN" sz="1800" dirty="0" err="1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Deserialize</a:t>
                </a:r>
                <a:r>
                  <a:rPr lang="en-US" altLang="zh-CN" sz="18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365256"/>
                <a:ext cx="7905751" cy="2825747"/>
              </a:xfrm>
              <a:prstGeom prst="rect">
                <a:avLst/>
              </a:prstGeom>
              <a:blipFill rotWithShape="0">
                <a:blip r:embed="rId2"/>
                <a:stretch>
                  <a:fillRect l="-1002" t="-862" r="-231" b="-5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2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91059" y="1041734"/>
            <a:ext cx="4997305" cy="4584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通过实验分析查询中的重复特性</a:t>
            </a:r>
            <a:endParaRPr lang="en-US" altLang="zh-CN" sz="23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公开的负载集合</a:t>
            </a:r>
            <a:r>
              <a:rPr lang="en-US" altLang="zh-CN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SDSS</a:t>
            </a: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300" dirty="0" err="1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SQLShare</a:t>
            </a:r>
            <a:endParaRPr lang="en-US" altLang="zh-CN" sz="23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包括手写与自动生成的查询：</a:t>
            </a:r>
            <a:endParaRPr lang="en-US" altLang="zh-CN" sz="23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SDSS</a:t>
            </a: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en-US" altLang="zh-CN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97%</a:t>
            </a: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查询至少重复一次</a:t>
            </a:r>
            <a:endParaRPr lang="en-US" altLang="zh-CN" sz="23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300" dirty="0" err="1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SQLShare</a:t>
            </a: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en-US" altLang="zh-CN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55%</a:t>
            </a:r>
            <a:r>
              <a:rPr lang="zh-CN" altLang="en-US" sz="23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的查询所涉及的属性集合有交集</a:t>
            </a:r>
            <a:endParaRPr lang="en-US" altLang="zh-CN" sz="23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0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89" y="284166"/>
            <a:ext cx="5854129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754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不同工作负载中查询的重复特性分析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56520" y="5343546"/>
            <a:ext cx="8426115" cy="78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常用的数据分析工具是否利用了查询之间重复特性呢？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64" y="814386"/>
            <a:ext cx="4064425" cy="43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899456"/>
            <a:ext cx="7905751" cy="211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实验设置：</a:t>
            </a:r>
            <a:endParaRPr lang="en-US" altLang="zh-CN" sz="24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工具</a:t>
            </a: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Modeltools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MonteDB</a:t>
            </a:r>
            <a:endParaRPr lang="en-US" altLang="zh-CN" sz="20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亿行</a:t>
            </a: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20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连续提交</a:t>
            </a: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个查询、</a:t>
            </a: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1~3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5~7</a:t>
            </a:r>
            <a:r>
              <a:rPr lang="zh-CN" altLang="en-US" sz="20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完全重复</a:t>
            </a:r>
            <a:endParaRPr lang="en-US" altLang="zh-CN" sz="20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sz="20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5251700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现有数据管理系统的处理方式分析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96" y="2840019"/>
            <a:ext cx="7088408" cy="39514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2837" y="4995949"/>
            <a:ext cx="739832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如何利用查询负载之间的重复性对查询性能进行优化？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6960198" y="3460939"/>
            <a:ext cx="2183802" cy="935915"/>
          </a:xfrm>
          <a:prstGeom prst="wedgeEllipseCallout">
            <a:avLst>
              <a:gd name="adj1" fmla="val -92261"/>
              <a:gd name="adj2" fmla="val 101580"/>
            </a:avLst>
          </a:prstGeom>
          <a:solidFill>
            <a:schemeClr val="lt1">
              <a:alpha val="7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从查询响应时间得出什么结论？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6798833" y="1808284"/>
            <a:ext cx="2183802" cy="935915"/>
          </a:xfrm>
          <a:prstGeom prst="wedgeEllipseCallout">
            <a:avLst>
              <a:gd name="adj1" fmla="val -92261"/>
              <a:gd name="adj2" fmla="val 101580"/>
            </a:avLst>
          </a:prstGeom>
          <a:solidFill>
            <a:schemeClr val="lt1">
              <a:alpha val="7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从数据累计访问量得出什么结论？</a:t>
            </a:r>
          </a:p>
        </p:txBody>
      </p:sp>
    </p:spTree>
    <p:extLst>
      <p:ext uri="{BB962C8B-B14F-4D97-AF65-F5344CB8AC3E}">
        <p14:creationId xmlns:p14="http://schemas.microsoft.com/office/powerpoint/2010/main" val="150909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bldLvl="2"/>
      <p:bldP spid="3" grpId="0" animBg="1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>
          <a:xfrm>
            <a:off x="121248" y="1187891"/>
            <a:ext cx="7905751" cy="1894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将工作负载分解为</a:t>
            </a:r>
            <a:r>
              <a:rPr lang="zh-CN" altLang="en-US" sz="2800" b="1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基本计算单元</a:t>
            </a:r>
            <a:endParaRPr lang="en-US" altLang="zh-CN" sz="2800" b="1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缓存</a:t>
            </a:r>
            <a:r>
              <a:rPr lang="zh-CN" altLang="en-US" sz="28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并管理基本计算单元</a:t>
            </a:r>
            <a:endParaRPr lang="en-US" altLang="zh-CN" sz="28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用基本</a:t>
            </a:r>
            <a:r>
              <a:rPr lang="zh-CN" altLang="en-US" sz="2800" b="1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  <a:r>
              <a:rPr lang="zh-CN" altLang="en-US" sz="2800" dirty="0">
                <a:solidFill>
                  <a:srgbClr val="2121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单元生成未来查询的（部分）结果</a:t>
            </a:r>
            <a:endParaRPr lang="en-US" altLang="zh-CN" sz="2800" dirty="0">
              <a:solidFill>
                <a:srgbClr val="2121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altLang="zh-CN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53794"/>
            <a:ext cx="6595052" cy="799627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利用查询的重复性进行优化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3312" y="6356351"/>
            <a:ext cx="683112" cy="365125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AE96662-417C-4D2E-9C4A-E7DAE6AF28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38" y="2948260"/>
            <a:ext cx="4439589" cy="3200443"/>
          </a:xfrm>
        </p:spPr>
      </p:pic>
      <p:sp>
        <p:nvSpPr>
          <p:cNvPr id="3" name="文本框 2"/>
          <p:cNvSpPr txBox="1"/>
          <p:nvPr/>
        </p:nvSpPr>
        <p:spPr>
          <a:xfrm>
            <a:off x="790686" y="5987333"/>
            <a:ext cx="772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Canopy: Accelerating Exploratory Statistical Analysis, SIGMOD 2017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07" y="-2871"/>
            <a:ext cx="2592593" cy="10046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31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476251" y="1043492"/>
                <a:ext cx="8506384" cy="5174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Data Canopy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使用示例</a:t>
                </a:r>
                <a:endParaRPr lang="en-US" altLang="zh-CN" sz="2800" dirty="0">
                  <a:solidFill>
                    <a:srgbClr val="0070C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数据集</a:t>
                </a: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: National Centers for Environmental Information (NCEI)</a:t>
                </a: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每小时收集一次温度数据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000" b="0" i="0" smtClean="0">
                        <a:solidFill>
                          <a:srgbClr val="2121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查询内容</a:t>
                </a: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: </a:t>
                </a: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给定范围内温度数据（序列）的</a:t>
                </a: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</a:t>
                </a: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Variance</a:t>
                </a: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</a:t>
                </a:r>
                <a:r>
                  <a:rPr lang="en-US" altLang="zh-CN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Standard Deviation</a:t>
                </a:r>
                <a:r>
                  <a:rPr lang="zh-CN" altLang="en-US" sz="2400" dirty="0">
                    <a:solidFill>
                      <a:srgbClr val="2121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等统计量</a:t>
                </a:r>
                <a:endParaRPr lang="en-US" altLang="zh-CN" sz="2400" dirty="0">
                  <a:solidFill>
                    <a:srgbClr val="2121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Q1: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计算每一天的平均温度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Q2: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计算每一周的平均温度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Q3: </a:t>
                </a:r>
                <a:r>
                  <a:rPr lang="zh-CN" altLang="en-US" sz="2000" dirty="0">
                    <a:solidFill>
                      <a:srgbClr val="2121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计算每两周内温度的方差</a:t>
                </a:r>
                <a:endParaRPr lang="en-US" altLang="zh-CN" sz="2000" dirty="0">
                  <a:solidFill>
                    <a:srgbClr val="2121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1" y="1043492"/>
                <a:ext cx="8506384" cy="5174428"/>
              </a:xfrm>
              <a:prstGeom prst="rect">
                <a:avLst/>
              </a:prstGeom>
              <a:blipFill rotWithShape="0">
                <a:blip r:embed="rId3"/>
                <a:stretch>
                  <a:fillRect l="-1218" r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22508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168081" y="4061017"/>
            <a:ext cx="536171" cy="536171"/>
          </a:xfrm>
          <a:prstGeom prst="rect">
            <a:avLst/>
          </a:prstGeom>
          <a:solidFill>
            <a:srgbClr val="FF0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7433" y="4061017"/>
            <a:ext cx="536171" cy="536171"/>
          </a:xfrm>
          <a:prstGeom prst="rect">
            <a:avLst/>
          </a:prstGeom>
          <a:solidFill>
            <a:srgbClr val="FF0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57176" y="4081659"/>
            <a:ext cx="515389" cy="5153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896236" cy="530225"/>
            <a:chOff x="2251007" y="284389"/>
            <a:chExt cx="1738826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582602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 Canopy </a:t>
              </a: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示例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875533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1439" y="830769"/>
            <a:ext cx="3233651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Q1: </a:t>
            </a:r>
            <a:r>
              <a:rPr lang="zh-CN" altLang="en-US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计算每一天的平均温度</a:t>
            </a:r>
            <a:endParaRPr lang="en-US" altLang="zh-CN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Q2: </a:t>
            </a:r>
            <a:r>
              <a:rPr lang="zh-CN" altLang="en-US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计算每一周的平均温度</a:t>
            </a:r>
            <a:endParaRPr lang="en-US" altLang="zh-CN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Q3: </a:t>
            </a:r>
            <a:r>
              <a:rPr lang="zh-CN" altLang="en-US" dirty="0">
                <a:solidFill>
                  <a:srgbClr val="2121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计算每两周内温度的方差</a:t>
            </a:r>
            <a:endParaRPr lang="en-US" altLang="zh-CN" dirty="0">
              <a:solidFill>
                <a:srgbClr val="2121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825" y="4904509"/>
            <a:ext cx="2219498" cy="49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" name="流程图: 手动操作 3"/>
          <p:cNvSpPr/>
          <p:nvPr/>
        </p:nvSpPr>
        <p:spPr>
          <a:xfrm rot="10800000">
            <a:off x="473825" y="4073235"/>
            <a:ext cx="2219498" cy="51538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55715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5" y="4123113"/>
                <a:ext cx="415636" cy="415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08265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5" y="4123113"/>
                <a:ext cx="415636" cy="415636"/>
              </a:xfrm>
              <a:prstGeom prst="rect">
                <a:avLst/>
              </a:prstGeom>
              <a:blipFill>
                <a:blip r:embed="rId4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82136" y="3175461"/>
            <a:ext cx="2219499" cy="0"/>
          </a:xfrm>
          <a:prstGeom prst="line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0200" y="2834641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计算、分解、存储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264" y="3314992"/>
            <a:ext cx="203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Q1</a:t>
            </a:r>
            <a:r>
              <a:rPr lang="zh-CN" altLang="en-US" dirty="0"/>
              <a:t>访问原始数据并存储聚集值</a:t>
            </a:r>
          </a:p>
        </p:txBody>
      </p:sp>
      <p:sp>
        <p:nvSpPr>
          <p:cNvPr id="17" name="矩形 16"/>
          <p:cNvSpPr/>
          <p:nvPr/>
        </p:nvSpPr>
        <p:spPr>
          <a:xfrm>
            <a:off x="3520447" y="4904509"/>
            <a:ext cx="2219498" cy="49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8" name="流程图: 手动操作 17"/>
          <p:cNvSpPr/>
          <p:nvPr/>
        </p:nvSpPr>
        <p:spPr>
          <a:xfrm rot="10800000">
            <a:off x="3520447" y="4073235"/>
            <a:ext cx="2219498" cy="51538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102337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37" y="4123113"/>
                <a:ext cx="415636" cy="415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754887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7" y="4123113"/>
                <a:ext cx="415636" cy="415636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611886" y="3314992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Q2</a:t>
            </a:r>
            <a:r>
              <a:rPr lang="zh-CN" altLang="en-US" dirty="0"/>
              <a:t>重用公共范围</a:t>
            </a:r>
          </a:p>
        </p:txBody>
      </p:sp>
      <p:sp>
        <p:nvSpPr>
          <p:cNvPr id="24" name="矩形 23"/>
          <p:cNvSpPr/>
          <p:nvPr/>
        </p:nvSpPr>
        <p:spPr>
          <a:xfrm>
            <a:off x="6641879" y="4904509"/>
            <a:ext cx="2219498" cy="49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5" name="流程图: 手动操作 24"/>
          <p:cNvSpPr/>
          <p:nvPr/>
        </p:nvSpPr>
        <p:spPr>
          <a:xfrm rot="10800000">
            <a:off x="6641879" y="4073235"/>
            <a:ext cx="2219498" cy="51538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223769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9" y="4123113"/>
                <a:ext cx="415636" cy="415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876319" y="4123113"/>
                <a:ext cx="415636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19" y="4123113"/>
                <a:ext cx="415636" cy="415636"/>
              </a:xfrm>
              <a:prstGeom prst="rect">
                <a:avLst/>
              </a:prstGeom>
              <a:blipFill>
                <a:blip r:embed="rId8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3520446" y="3175461"/>
            <a:ext cx="5340931" cy="0"/>
          </a:xfrm>
          <a:prstGeom prst="line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78837" y="2834642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33318" y="3314992"/>
            <a:ext cx="203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Q3</a:t>
            </a:r>
            <a:r>
              <a:rPr lang="zh-CN" altLang="en-US" dirty="0"/>
              <a:t>重用公共</a:t>
            </a:r>
            <a:endParaRPr lang="en-US" altLang="zh-CN" dirty="0"/>
          </a:p>
          <a:p>
            <a:pPr algn="ctr"/>
            <a:r>
              <a:rPr lang="zh-CN" altLang="en-US" dirty="0"/>
              <a:t>聚集值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41360" y="5625383"/>
                <a:ext cx="3106885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∈{0,2,…,728}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60" y="5625383"/>
                <a:ext cx="3106885" cy="49564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74858" y="6104303"/>
                <a:ext cx="3121432" cy="69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168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+14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 …,51}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8" y="6104303"/>
                <a:ext cx="3121432" cy="698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592754" y="5814124"/>
                <a:ext cx="4626027" cy="82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336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+28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336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+28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 …,25}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54" y="5814124"/>
                <a:ext cx="4626027" cy="8284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790" y="2083218"/>
                <a:ext cx="3106885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∈{0,1,…,728}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" y="2083218"/>
                <a:ext cx="3106885" cy="72090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760989" y="2083218"/>
                <a:ext cx="3106885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∈{0,1,…,728}</m:t>
                      </m:r>
                      <m:r>
                        <a:rPr lang="en-US" altLang="zh-CN" sz="1400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89" y="2083218"/>
                <a:ext cx="3106885" cy="72090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9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56200" y="925407"/>
                <a:ext cx="4713737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00" y="925407"/>
                <a:ext cx="4713737" cy="89171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15" grpId="0" animBg="1"/>
      <p:bldP spid="3" grpId="0" animBg="1"/>
      <p:bldP spid="4" grpId="0" animBg="1"/>
      <p:bldP spid="5" grpId="0" animBg="1"/>
      <p:bldP spid="12" grpId="0" animBg="1"/>
      <p:bldP spid="8" grpId="0"/>
      <p:bldP spid="16" grpId="0"/>
      <p:bldP spid="17" grpId="0" animBg="1"/>
      <p:bldP spid="18" grpId="0" animBg="1"/>
      <p:bldP spid="19" grpId="0" animBg="1"/>
      <p:bldP spid="20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11" grpId="0"/>
      <p:bldP spid="36" grpId="0"/>
      <p:bldP spid="37" grpId="0"/>
      <p:bldP spid="38" grpId="0"/>
      <p:bldP spid="3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2427</Words>
  <Application>Microsoft Macintosh PowerPoint</Application>
  <PresentationFormat>全屏显示(4:3)</PresentationFormat>
  <Paragraphs>379</Paragraphs>
  <Slides>46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等线</vt:lpstr>
      <vt:lpstr>方正姚体</vt:lpstr>
      <vt:lpstr>仿宋</vt:lpstr>
      <vt:lpstr>黑体</vt:lpstr>
      <vt:lpstr>华文仿宋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数据分析过程中的一个现象</vt:lpstr>
      <vt:lpstr>数据分析中重复计算的种类 </vt:lpstr>
      <vt:lpstr>PowerPoint 演示文稿</vt:lpstr>
      <vt:lpstr>PowerPoint 演示文稿</vt:lpstr>
      <vt:lpstr>利用查询的重复性进行优化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Dongjing Miao</cp:lastModifiedBy>
  <cp:revision>209</cp:revision>
  <dcterms:created xsi:type="dcterms:W3CDTF">2019-05-19T06:46:04Z</dcterms:created>
  <dcterms:modified xsi:type="dcterms:W3CDTF">2021-05-28T09:16:04Z</dcterms:modified>
</cp:coreProperties>
</file>