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40"/>
  </p:notesMasterIdLst>
  <p:sldIdLst>
    <p:sldId id="1184" r:id="rId2"/>
    <p:sldId id="1186" r:id="rId3"/>
    <p:sldId id="1219" r:id="rId4"/>
    <p:sldId id="1234" r:id="rId5"/>
    <p:sldId id="1232" r:id="rId6"/>
    <p:sldId id="1233" r:id="rId7"/>
    <p:sldId id="1235" r:id="rId8"/>
    <p:sldId id="1236" r:id="rId9"/>
    <p:sldId id="1239" r:id="rId10"/>
    <p:sldId id="1237" r:id="rId11"/>
    <p:sldId id="1241" r:id="rId12"/>
    <p:sldId id="1240" r:id="rId13"/>
    <p:sldId id="1238" r:id="rId14"/>
    <p:sldId id="1267" r:id="rId15"/>
    <p:sldId id="1242" r:id="rId16"/>
    <p:sldId id="1268" r:id="rId17"/>
    <p:sldId id="1243" r:id="rId18"/>
    <p:sldId id="1245" r:id="rId19"/>
    <p:sldId id="1246" r:id="rId20"/>
    <p:sldId id="1247" r:id="rId21"/>
    <p:sldId id="1248" r:id="rId22"/>
    <p:sldId id="1249" r:id="rId23"/>
    <p:sldId id="1250" r:id="rId24"/>
    <p:sldId id="1251" r:id="rId25"/>
    <p:sldId id="1252" r:id="rId26"/>
    <p:sldId id="1253" r:id="rId27"/>
    <p:sldId id="1254" r:id="rId28"/>
    <p:sldId id="1255" r:id="rId29"/>
    <p:sldId id="1256" r:id="rId30"/>
    <p:sldId id="1257" r:id="rId31"/>
    <p:sldId id="1275" r:id="rId32"/>
    <p:sldId id="1276" r:id="rId33"/>
    <p:sldId id="1277" r:id="rId34"/>
    <p:sldId id="1269" r:id="rId35"/>
    <p:sldId id="1271" r:id="rId36"/>
    <p:sldId id="1270" r:id="rId37"/>
    <p:sldId id="1272" r:id="rId38"/>
    <p:sldId id="1273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9E6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19" autoAdjust="0"/>
    <p:restoredTop sz="94303" autoAdjust="0"/>
  </p:normalViewPr>
  <p:slideViewPr>
    <p:cSldViewPr snapToGrid="0" snapToObjects="1">
      <p:cViewPr varScale="1">
        <p:scale>
          <a:sx n="109" d="100"/>
          <a:sy n="109" d="100"/>
        </p:scale>
        <p:origin x="2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C6D45-BC10-564F-B8F0-E8C85764B8A8}" type="datetimeFigureOut">
              <a:rPr kumimoji="1" lang="zh-CN" altLang="en-US" smtClean="0"/>
              <a:t>2021/3/23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87025-4B02-854E-82D6-E00CF78045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2774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B093FA-181E-40DA-A828-9C9C9A0DDC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3629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3AFA-55EC-4523-995D-8FACD41448C9}" type="datetime1">
              <a:rPr kumimoji="1" lang="zh-CN" altLang="en-US" smtClean="0"/>
              <a:t>2021/3/23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487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4ECC-1F86-4B40-87F9-5706E273EA6E}" type="datetime1">
              <a:rPr kumimoji="1" lang="zh-CN" altLang="en-US" smtClean="0"/>
              <a:t>2021/3/23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586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53A4-997E-44BB-9D1F-6A922A521FEC}" type="datetime1">
              <a:rPr kumimoji="1" lang="zh-CN" altLang="en-US" smtClean="0"/>
              <a:t>2021/3/23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979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 marL="685800" indent="-228600"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CE11-2197-4065-8197-818A60C0D1F0}" type="datetime1">
              <a:rPr kumimoji="1" lang="zh-CN" altLang="en-US" smtClean="0"/>
              <a:t>2021/3/23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074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CB69-65D4-4402-9B0D-9C87D34AABFE}" type="datetime1">
              <a:rPr kumimoji="1" lang="zh-CN" altLang="en-US" smtClean="0"/>
              <a:t>2021/3/23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605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9735-2DE7-425B-AEC8-93CEF192C5BD}" type="datetime1">
              <a:rPr kumimoji="1" lang="zh-CN" altLang="en-US" smtClean="0"/>
              <a:t>2021/3/23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535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CEFD-F014-4DBC-9E05-67966CEE48F1}" type="datetime1">
              <a:rPr kumimoji="1" lang="zh-CN" altLang="en-US" smtClean="0"/>
              <a:t>2021/3/23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427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EBB3-B4EB-4834-9757-5A035517C768}" type="datetime1">
              <a:rPr kumimoji="1" lang="zh-CN" altLang="en-US" smtClean="0"/>
              <a:t>2021/3/23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909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C3BC-0F8D-4781-9A63-7279A2555D0F}" type="datetime1">
              <a:rPr kumimoji="1" lang="zh-CN" altLang="en-US" smtClean="0"/>
              <a:t>2021/3/23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61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095B-A8B3-49AE-971D-CED989B9436E}" type="datetime1">
              <a:rPr kumimoji="1" lang="zh-CN" altLang="en-US" smtClean="0"/>
              <a:t>2021/3/23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902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78A1-692E-4B0E-B0C7-87CAED4937D4}" type="datetime1">
              <a:rPr kumimoji="1" lang="zh-CN" altLang="en-US" smtClean="0"/>
              <a:t>2021/3/23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499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BA9C0-4B40-4924-8DD9-9D4BCFC6CCE8}" type="datetime1">
              <a:rPr kumimoji="1" lang="zh-CN" altLang="en-US" smtClean="0"/>
              <a:t>2021/3/23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61666-614C-3643-ADC9-2769115EBD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797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4980E56E-AA6A-6B40-9E7B-29DEDDEA850F}"/>
              </a:ext>
            </a:extLst>
          </p:cNvPr>
          <p:cNvSpPr/>
          <p:nvPr/>
        </p:nvSpPr>
        <p:spPr>
          <a:xfrm>
            <a:off x="231529" y="4897035"/>
            <a:ext cx="771121" cy="419799"/>
          </a:xfrm>
          <a:prstGeom prst="rect">
            <a:avLst/>
          </a:prstGeom>
          <a:solidFill>
            <a:srgbClr val="024C89"/>
          </a:solidFill>
          <a:ln w="38100">
            <a:solidFill>
              <a:schemeClr val="bg1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3B172D3-97A1-A647-A6B9-CD64B5DD1218}"/>
              </a:ext>
            </a:extLst>
          </p:cNvPr>
          <p:cNvSpPr/>
          <p:nvPr/>
        </p:nvSpPr>
        <p:spPr>
          <a:xfrm>
            <a:off x="231530" y="5654173"/>
            <a:ext cx="771120" cy="396353"/>
          </a:xfrm>
          <a:prstGeom prst="rect">
            <a:avLst/>
          </a:prstGeom>
          <a:solidFill>
            <a:srgbClr val="024C89"/>
          </a:solidFill>
          <a:ln w="38100">
            <a:solidFill>
              <a:schemeClr val="bg1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7" name="组合 5">
            <a:extLst>
              <a:ext uri="{FF2B5EF4-FFF2-40B4-BE49-F238E27FC236}">
                <a16:creationId xmlns:a16="http://schemas.microsoft.com/office/drawing/2014/main" id="{D24ECDA2-1960-C742-8FF2-5405E93EDD0C}"/>
              </a:ext>
            </a:extLst>
          </p:cNvPr>
          <p:cNvGrpSpPr>
            <a:grpSpLocks/>
          </p:cNvGrpSpPr>
          <p:nvPr/>
        </p:nvGrpSpPr>
        <p:grpSpPr bwMode="auto">
          <a:xfrm>
            <a:off x="16727" y="116004"/>
            <a:ext cx="5073650" cy="752475"/>
            <a:chOff x="77788" y="47625"/>
            <a:chExt cx="5073649" cy="752277"/>
          </a:xfrm>
        </p:grpSpPr>
        <p:pic>
          <p:nvPicPr>
            <p:cNvPr id="18" name="图片 13" descr="HIT">
              <a:extLst>
                <a:ext uri="{FF2B5EF4-FFF2-40B4-BE49-F238E27FC236}">
                  <a16:creationId xmlns:a16="http://schemas.microsoft.com/office/drawing/2014/main" id="{80B65551-970D-CE47-B362-96761013F3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88" y="47625"/>
              <a:ext cx="242887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">
              <a:extLst>
                <a:ext uri="{FF2B5EF4-FFF2-40B4-BE49-F238E27FC236}">
                  <a16:creationId xmlns:a16="http://schemas.microsoft.com/office/drawing/2014/main" id="{83BAED41-F982-2947-A2B9-02ACB8C8D6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0938" y="133350"/>
              <a:ext cx="27304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方正姚体" pitchFamily="2" charset="-122"/>
                  <a:ea typeface="方正姚体" pitchFamily="2" charset="-122"/>
                  <a:cs typeface="+mn-cs"/>
                </a:rPr>
                <a:t>海量数据计算研究中心</a:t>
              </a:r>
            </a:p>
          </p:txBody>
        </p:sp>
        <p:sp>
          <p:nvSpPr>
            <p:cNvPr id="20" name="TextBox 2">
              <a:extLst>
                <a:ext uri="{FF2B5EF4-FFF2-40B4-BE49-F238E27FC236}">
                  <a16:creationId xmlns:a16="http://schemas.microsoft.com/office/drawing/2014/main" id="{D6CD217E-7BEA-1841-B544-8EC102E17C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675" y="492125"/>
              <a:ext cx="36099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宋体" pitchFamily="2" charset="-122"/>
                  <a:cs typeface="+mn-cs"/>
                </a:rPr>
                <a:t>Massive Data Computing Lab @ HIT</a:t>
              </a: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CF635737-7FFA-B14F-889C-CABB430ED5F0}"/>
              </a:ext>
            </a:extLst>
          </p:cNvPr>
          <p:cNvSpPr/>
          <p:nvPr/>
        </p:nvSpPr>
        <p:spPr bwMode="auto">
          <a:xfrm>
            <a:off x="0" y="1752600"/>
            <a:ext cx="9144000" cy="1430101"/>
          </a:xfrm>
          <a:prstGeom prst="rect">
            <a:avLst/>
          </a:prstGeom>
          <a:solidFill>
            <a:srgbClr val="024C89"/>
          </a:solidFill>
          <a:ln>
            <a:solidFill>
              <a:srgbClr val="024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89A2766-3C31-DE4B-9D5C-762831F6B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931" y="1972547"/>
            <a:ext cx="9144000" cy="898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>
              <a:lnSpc>
                <a:spcPct val="140000"/>
              </a:lnSpc>
              <a:spcBef>
                <a:spcPct val="0"/>
              </a:spcBef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  <a:sym typeface="Arial" panose="020B0604020202020204" pitchFamily="34" charset="0"/>
              </a:rPr>
              <a:t>大数据算法前沿专题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1F0FA866-E753-F14D-929A-D5D9DAD40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314" y="3182701"/>
            <a:ext cx="8042686" cy="295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32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-Center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：近似估计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defTabSz="91440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Vertex</a:t>
            </a:r>
            <a:r>
              <a:rPr lang="zh-CN" altLang="en-US" sz="32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Cover</a:t>
            </a:r>
            <a:r>
              <a:rPr lang="zh-CN" altLang="en-US" sz="32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：近优化界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Maximal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Independent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：并行计算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局部化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defTabSz="914400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Property Testing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：性质检验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灯片编号占位符 1">
            <a:extLst>
              <a:ext uri="{FF2B5EF4-FFF2-40B4-BE49-F238E27FC236}">
                <a16:creationId xmlns:a16="http://schemas.microsoft.com/office/drawing/2014/main" id="{60D6D04B-BCD0-0A4E-B220-0EFD6A8A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1734" y="6356351"/>
            <a:ext cx="2057400" cy="365125"/>
          </a:xfrm>
        </p:spPr>
        <p:txBody>
          <a:bodyPr/>
          <a:lstStyle/>
          <a:p>
            <a:fld id="{4E461666-614C-3643-ADC9-2769115EBDBB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928FF6C-9D32-1045-B7CC-42BE75763DAB}"/>
              </a:ext>
            </a:extLst>
          </p:cNvPr>
          <p:cNvSpPr/>
          <p:nvPr/>
        </p:nvSpPr>
        <p:spPr>
          <a:xfrm>
            <a:off x="231530" y="4163530"/>
            <a:ext cx="771121" cy="396353"/>
          </a:xfrm>
          <a:prstGeom prst="rect">
            <a:avLst/>
          </a:prstGeom>
          <a:solidFill>
            <a:srgbClr val="024C89"/>
          </a:solidFill>
          <a:ln w="38100">
            <a:solidFill>
              <a:schemeClr val="bg1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06617D0-871C-4941-8A59-B01004BA9F8C}"/>
              </a:ext>
            </a:extLst>
          </p:cNvPr>
          <p:cNvSpPr/>
          <p:nvPr/>
        </p:nvSpPr>
        <p:spPr>
          <a:xfrm>
            <a:off x="231530" y="3430025"/>
            <a:ext cx="771121" cy="396353"/>
          </a:xfrm>
          <a:prstGeom prst="rect">
            <a:avLst/>
          </a:prstGeom>
          <a:solidFill>
            <a:srgbClr val="024C89"/>
          </a:solidFill>
          <a:ln w="38100">
            <a:solidFill>
              <a:schemeClr val="bg1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207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EA9BFB1-0106-F345-8644-CB75860B4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421" y="2633369"/>
            <a:ext cx="4072145" cy="270520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CC9DEA2-8025-A440-93C3-9B01CE252093}"/>
              </a:ext>
            </a:extLst>
          </p:cNvPr>
          <p:cNvSpPr/>
          <p:nvPr/>
        </p:nvSpPr>
        <p:spPr>
          <a:xfrm>
            <a:off x="755374" y="1690689"/>
            <a:ext cx="76531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" sz="2800" b="1" dirty="0">
                <a:solidFill>
                  <a:srgbClr val="0000FF"/>
                </a:solidFill>
                <a:latin typeface="Times" pitchFamily="2" charset="0"/>
              </a:rPr>
              <a:t>模拟</a:t>
            </a:r>
            <a:r>
              <a:rPr lang="zh-CN" altLang="en-US" sz="2800" b="1" dirty="0">
                <a:solidFill>
                  <a:srgbClr val="0000FF"/>
                </a:solidFill>
                <a:latin typeface="Times" pitchFamily="2" charset="0"/>
              </a:rPr>
              <a:t>贪心算法</a:t>
            </a:r>
            <a:r>
              <a:rPr lang="en" altLang="zh-CN" sz="2000" baseline="30000" dirty="0">
                <a:solidFill>
                  <a:srgbClr val="0000FF"/>
                </a:solidFill>
                <a:latin typeface="Helvetica" pitchFamily="2" charset="0"/>
              </a:rPr>
              <a:t>[Gavril, Yannakakis]</a:t>
            </a:r>
            <a:endParaRPr lang="en" altLang="zh-CN" sz="1600" dirty="0">
              <a:solidFill>
                <a:srgbClr val="0000FF"/>
              </a:solidFill>
              <a:latin typeface="Helvetica" pitchFamily="2" charset="0"/>
            </a:endParaRPr>
          </a:p>
          <a:p>
            <a:pPr lvl="0"/>
            <a:r>
              <a:rPr lang="zh-CN" altLang="en-US" dirty="0">
                <a:solidFill>
                  <a:srgbClr val="FF0000"/>
                </a:solidFill>
                <a:latin typeface="Helvetica" pitchFamily="2" charset="0"/>
              </a:rPr>
              <a:t>贪心找到极大匹配 </a:t>
            </a:r>
            <a:r>
              <a:rPr lang="en" altLang="zh-CN" dirty="0">
                <a:solidFill>
                  <a:srgbClr val="FF0000"/>
                </a:solidFill>
                <a:latin typeface="CMMI12"/>
              </a:rPr>
              <a:t>M</a:t>
            </a:r>
            <a:br>
              <a:rPr lang="en" altLang="zh-CN" dirty="0">
                <a:solidFill>
                  <a:srgbClr val="FF0000"/>
                </a:solidFill>
                <a:latin typeface="CMMI12"/>
              </a:rPr>
            </a:br>
            <a:r>
              <a:rPr lang="zh-CN" altLang="en" dirty="0">
                <a:solidFill>
                  <a:srgbClr val="FF0000"/>
                </a:solidFill>
                <a:latin typeface="CMMI12"/>
              </a:rPr>
              <a:t>输出</a:t>
            </a:r>
            <a:r>
              <a:rPr lang="zh-CN" altLang="en-US" dirty="0">
                <a:solidFill>
                  <a:srgbClr val="FF0000"/>
                </a:solidFill>
                <a:latin typeface="CMMI1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MMI12"/>
              </a:rPr>
              <a:t>V</a:t>
            </a:r>
            <a:r>
              <a:rPr lang="en" altLang="zh-CN" baseline="-25000" dirty="0">
                <a:solidFill>
                  <a:srgbClr val="FF0000"/>
                </a:solidFill>
                <a:latin typeface="CMMI12"/>
              </a:rPr>
              <a:t>M</a:t>
            </a:r>
            <a:endParaRPr lang="en" altLang="zh-CN" baseline="-25000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6140B03-1737-3A4F-8519-A560C0B626D4}"/>
              </a:ext>
            </a:extLst>
          </p:cNvPr>
          <p:cNvSpPr/>
          <p:nvPr/>
        </p:nvSpPr>
        <p:spPr>
          <a:xfrm>
            <a:off x="755374" y="3228945"/>
            <a:ext cx="308195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" sz="2800" b="1" dirty="0">
                <a:solidFill>
                  <a:srgbClr val="0000FF"/>
                </a:solidFill>
                <a:latin typeface="Times" pitchFamily="2" charset="0"/>
              </a:rPr>
              <a:t>如何估计</a:t>
            </a:r>
            <a:r>
              <a:rPr lang="zh-CN" altLang="en-US" sz="2800" b="1" dirty="0">
                <a:solidFill>
                  <a:srgbClr val="0000FF"/>
                </a:solidFill>
                <a:latin typeface="Times" pitchFamily="2" charset="0"/>
              </a:rPr>
              <a:t>？</a:t>
            </a:r>
            <a:r>
              <a:rPr lang="zh-CN" altLang="en-US" sz="2800" b="1" dirty="0">
                <a:solidFill>
                  <a:schemeClr val="bg1"/>
                </a:solidFill>
                <a:latin typeface="Times" pitchFamily="2" charset="0"/>
              </a:rPr>
              <a:t>采样！</a:t>
            </a:r>
            <a:endParaRPr lang="en-US" altLang="zh-CN" sz="2800" b="1" dirty="0">
              <a:solidFill>
                <a:schemeClr val="bg1"/>
              </a:solidFill>
              <a:latin typeface="Times" pitchFamily="2" charset="0"/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k/x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x</a:t>
            </a:r>
            <a:r>
              <a:rPr lang="zh-CN" altLang="en-US" dirty="0">
                <a:solidFill>
                  <a:schemeClr val="bg1"/>
                </a:solidFill>
              </a:rPr>
              <a:t>个样本点中</a:t>
            </a:r>
            <a:r>
              <a:rPr lang="en-US" altLang="zh-CN" dirty="0">
                <a:solidFill>
                  <a:schemeClr val="bg1"/>
                </a:solidFill>
              </a:rPr>
              <a:t>k</a:t>
            </a:r>
            <a:r>
              <a:rPr lang="zh-CN" altLang="en-US" dirty="0">
                <a:solidFill>
                  <a:schemeClr val="bg1"/>
                </a:solidFill>
              </a:rPr>
              <a:t>个属于</a:t>
            </a:r>
            <a:r>
              <a:rPr lang="en-US" altLang="zh-CN" dirty="0">
                <a:solidFill>
                  <a:schemeClr val="bg1"/>
                </a:solidFill>
                <a:latin typeface="CMMI12"/>
              </a:rPr>
              <a:t>V</a:t>
            </a:r>
            <a:r>
              <a:rPr lang="en" altLang="zh-CN" baseline="-25000" dirty="0">
                <a:solidFill>
                  <a:schemeClr val="bg1"/>
                </a:solidFill>
                <a:latin typeface="CMMI12"/>
              </a:rPr>
              <a:t>M</a:t>
            </a:r>
          </a:p>
        </p:txBody>
      </p:sp>
      <p:cxnSp>
        <p:nvCxnSpPr>
          <p:cNvPr id="7" name="直接连接符 8">
            <a:extLst>
              <a:ext uri="{FF2B5EF4-FFF2-40B4-BE49-F238E27FC236}">
                <a16:creationId xmlns:a16="http://schemas.microsoft.com/office/drawing/2014/main" id="{F7B2CA6C-C476-774B-A9BA-B25E506555E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46">
            <a:extLst>
              <a:ext uri="{FF2B5EF4-FFF2-40B4-BE49-F238E27FC236}">
                <a16:creationId xmlns:a16="http://schemas.microsoft.com/office/drawing/2014/main" id="{E286F915-CD08-3F4A-A2E4-904C412428D2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7001610" cy="530225"/>
            <a:chOff x="2251007" y="284389"/>
            <a:chExt cx="1503357" cy="529772"/>
          </a:xfrm>
          <a:solidFill>
            <a:srgbClr val="024C89"/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F647C7E-923F-FE4F-A5BF-2BB353114452}"/>
                </a:ext>
              </a:extLst>
            </p:cNvPr>
            <p:cNvSpPr/>
            <p:nvPr/>
          </p:nvSpPr>
          <p:spPr>
            <a:xfrm>
              <a:off x="2251007" y="284389"/>
              <a:ext cx="1347131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</a:rPr>
                <a:t>最小顶点覆盖估计问题</a:t>
              </a:r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</a:rPr>
                <a:t>(MVCE)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A78B53A-E379-7D45-B496-245ABB670865}"/>
                </a:ext>
              </a:extLst>
            </p:cNvPr>
            <p:cNvSpPr/>
            <p:nvPr/>
          </p:nvSpPr>
          <p:spPr>
            <a:xfrm>
              <a:off x="3640064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7344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EA9BFB1-0106-F345-8644-CB75860B4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421" y="2633369"/>
            <a:ext cx="4072145" cy="270520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CC9DEA2-8025-A440-93C3-9B01CE252093}"/>
              </a:ext>
            </a:extLst>
          </p:cNvPr>
          <p:cNvSpPr/>
          <p:nvPr/>
        </p:nvSpPr>
        <p:spPr>
          <a:xfrm>
            <a:off x="755374" y="1690689"/>
            <a:ext cx="76531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" sz="2800" b="1" dirty="0">
                <a:solidFill>
                  <a:srgbClr val="0000FF"/>
                </a:solidFill>
                <a:latin typeface="Times" pitchFamily="2" charset="0"/>
              </a:rPr>
              <a:t>模拟</a:t>
            </a:r>
            <a:r>
              <a:rPr lang="zh-CN" altLang="en-US" sz="2800" b="1" dirty="0">
                <a:solidFill>
                  <a:srgbClr val="0000FF"/>
                </a:solidFill>
                <a:latin typeface="Times" pitchFamily="2" charset="0"/>
              </a:rPr>
              <a:t>贪心算法</a:t>
            </a:r>
            <a:r>
              <a:rPr lang="en" altLang="zh-CN" sz="2000" baseline="30000" dirty="0">
                <a:solidFill>
                  <a:srgbClr val="0000FF"/>
                </a:solidFill>
                <a:latin typeface="Helvetica" pitchFamily="2" charset="0"/>
              </a:rPr>
              <a:t>[Gavril, Yannakakis]</a:t>
            </a:r>
            <a:endParaRPr lang="en" altLang="zh-CN" sz="1600" dirty="0">
              <a:solidFill>
                <a:srgbClr val="0000FF"/>
              </a:solidFill>
              <a:latin typeface="Helvetica" pitchFamily="2" charset="0"/>
            </a:endParaRPr>
          </a:p>
          <a:p>
            <a:pPr lvl="0"/>
            <a:r>
              <a:rPr lang="zh-CN" altLang="en-US" dirty="0">
                <a:solidFill>
                  <a:srgbClr val="FF0000"/>
                </a:solidFill>
                <a:latin typeface="Helvetica" pitchFamily="2" charset="0"/>
              </a:rPr>
              <a:t>贪心找到极大匹配 </a:t>
            </a:r>
            <a:r>
              <a:rPr lang="en" altLang="zh-CN" dirty="0">
                <a:solidFill>
                  <a:srgbClr val="FF0000"/>
                </a:solidFill>
                <a:latin typeface="CMMI12"/>
              </a:rPr>
              <a:t>M</a:t>
            </a:r>
            <a:br>
              <a:rPr lang="en" altLang="zh-CN" dirty="0">
                <a:solidFill>
                  <a:srgbClr val="FF0000"/>
                </a:solidFill>
                <a:latin typeface="CMMI12"/>
              </a:rPr>
            </a:br>
            <a:r>
              <a:rPr lang="zh-CN" altLang="en" dirty="0">
                <a:solidFill>
                  <a:srgbClr val="FF0000"/>
                </a:solidFill>
                <a:latin typeface="CMMI12"/>
              </a:rPr>
              <a:t>输出</a:t>
            </a:r>
            <a:r>
              <a:rPr lang="zh-CN" altLang="en-US" dirty="0">
                <a:solidFill>
                  <a:srgbClr val="FF0000"/>
                </a:solidFill>
                <a:latin typeface="CMMI1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MMI12"/>
              </a:rPr>
              <a:t>V</a:t>
            </a:r>
            <a:r>
              <a:rPr lang="en" altLang="zh-CN" baseline="-25000" dirty="0">
                <a:solidFill>
                  <a:srgbClr val="FF0000"/>
                </a:solidFill>
                <a:latin typeface="CMMI12"/>
              </a:rPr>
              <a:t>M</a:t>
            </a:r>
            <a:endParaRPr lang="en" altLang="zh-CN" baseline="-25000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6140B03-1737-3A4F-8519-A560C0B626D4}"/>
              </a:ext>
            </a:extLst>
          </p:cNvPr>
          <p:cNvSpPr/>
          <p:nvPr/>
        </p:nvSpPr>
        <p:spPr>
          <a:xfrm>
            <a:off x="755374" y="3228945"/>
            <a:ext cx="308195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" sz="2800" b="1" dirty="0">
                <a:solidFill>
                  <a:srgbClr val="0000FF"/>
                </a:solidFill>
                <a:latin typeface="Times" pitchFamily="2" charset="0"/>
              </a:rPr>
              <a:t>如何估计</a:t>
            </a:r>
            <a:r>
              <a:rPr lang="zh-CN" altLang="en-US" sz="2800" b="1" dirty="0">
                <a:solidFill>
                  <a:srgbClr val="0000FF"/>
                </a:solidFill>
                <a:latin typeface="Times" pitchFamily="2" charset="0"/>
              </a:rPr>
              <a:t>？采样！</a:t>
            </a:r>
            <a:endParaRPr lang="en-US" altLang="zh-CN" sz="2800" b="1" dirty="0">
              <a:solidFill>
                <a:srgbClr val="0000FF"/>
              </a:solidFill>
              <a:latin typeface="Times" pitchFamily="2" charset="0"/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k/x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个样本点中</a:t>
            </a:r>
            <a:r>
              <a:rPr lang="en-US" altLang="zh-CN" dirty="0"/>
              <a:t>k</a:t>
            </a:r>
            <a:r>
              <a:rPr lang="zh-CN" altLang="en-US" dirty="0"/>
              <a:t>个属于</a:t>
            </a:r>
            <a:r>
              <a:rPr lang="en-US" altLang="zh-CN" dirty="0">
                <a:latin typeface="CMMI12"/>
              </a:rPr>
              <a:t>V</a:t>
            </a:r>
            <a:r>
              <a:rPr lang="en" altLang="zh-CN" baseline="-25000" dirty="0">
                <a:latin typeface="CMMI12"/>
              </a:rPr>
              <a:t>M</a:t>
            </a:r>
          </a:p>
        </p:txBody>
      </p:sp>
      <p:cxnSp>
        <p:nvCxnSpPr>
          <p:cNvPr id="7" name="直接连接符 8">
            <a:extLst>
              <a:ext uri="{FF2B5EF4-FFF2-40B4-BE49-F238E27FC236}">
                <a16:creationId xmlns:a16="http://schemas.microsoft.com/office/drawing/2014/main" id="{9EDF8BA8-62CB-EF47-94A1-D37E3525073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46">
            <a:extLst>
              <a:ext uri="{FF2B5EF4-FFF2-40B4-BE49-F238E27FC236}">
                <a16:creationId xmlns:a16="http://schemas.microsoft.com/office/drawing/2014/main" id="{80989452-0D47-BA47-AC52-500DD82B04B8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7001610" cy="530225"/>
            <a:chOff x="2251007" y="284389"/>
            <a:chExt cx="1503357" cy="529772"/>
          </a:xfrm>
          <a:solidFill>
            <a:srgbClr val="024C89"/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B0F01D3-8775-AC4B-ADE6-FF1962BC05A8}"/>
                </a:ext>
              </a:extLst>
            </p:cNvPr>
            <p:cNvSpPr/>
            <p:nvPr/>
          </p:nvSpPr>
          <p:spPr>
            <a:xfrm>
              <a:off x="2251007" y="284389"/>
              <a:ext cx="1347131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</a:rPr>
                <a:t>最小顶点覆盖估计问题</a:t>
              </a:r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</a:rPr>
                <a:t>(MVCE)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5ED0479-5DFA-524B-ADDF-2EDAAC5D0205}"/>
                </a:ext>
              </a:extLst>
            </p:cNvPr>
            <p:cNvSpPr/>
            <p:nvPr/>
          </p:nvSpPr>
          <p:spPr>
            <a:xfrm>
              <a:off x="3640064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1956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EA9BFB1-0106-F345-8644-CB75860B4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421" y="2633369"/>
            <a:ext cx="4072145" cy="270520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CC9DEA2-8025-A440-93C3-9B01CE252093}"/>
              </a:ext>
            </a:extLst>
          </p:cNvPr>
          <p:cNvSpPr/>
          <p:nvPr/>
        </p:nvSpPr>
        <p:spPr>
          <a:xfrm>
            <a:off x="755374" y="1690689"/>
            <a:ext cx="76531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" sz="2800" b="1" dirty="0">
                <a:solidFill>
                  <a:srgbClr val="0000FF"/>
                </a:solidFill>
                <a:latin typeface="Times" pitchFamily="2" charset="0"/>
              </a:rPr>
              <a:t>模拟</a:t>
            </a:r>
            <a:r>
              <a:rPr lang="zh-CN" altLang="en-US" sz="2800" b="1" dirty="0">
                <a:solidFill>
                  <a:srgbClr val="0000FF"/>
                </a:solidFill>
                <a:latin typeface="Times" pitchFamily="2" charset="0"/>
              </a:rPr>
              <a:t>贪心算法</a:t>
            </a:r>
            <a:r>
              <a:rPr lang="en" altLang="zh-CN" sz="2000" baseline="30000" dirty="0">
                <a:solidFill>
                  <a:srgbClr val="0000FF"/>
                </a:solidFill>
                <a:latin typeface="Helvetica" pitchFamily="2" charset="0"/>
              </a:rPr>
              <a:t>[Gavril, Yannakakis]</a:t>
            </a:r>
            <a:endParaRPr lang="en" altLang="zh-CN" sz="1600" dirty="0">
              <a:solidFill>
                <a:srgbClr val="0000FF"/>
              </a:solidFill>
              <a:latin typeface="Helvetica" pitchFamily="2" charset="0"/>
            </a:endParaRPr>
          </a:p>
          <a:p>
            <a:pPr lvl="0"/>
            <a:r>
              <a:rPr lang="zh-CN" altLang="en-US" dirty="0">
                <a:solidFill>
                  <a:srgbClr val="FF0000"/>
                </a:solidFill>
                <a:latin typeface="Helvetica" pitchFamily="2" charset="0"/>
              </a:rPr>
              <a:t>贪心找到极大匹配 </a:t>
            </a:r>
            <a:r>
              <a:rPr lang="en" altLang="zh-CN" dirty="0">
                <a:solidFill>
                  <a:srgbClr val="FF0000"/>
                </a:solidFill>
                <a:latin typeface="CMMI12"/>
              </a:rPr>
              <a:t>M</a:t>
            </a:r>
            <a:br>
              <a:rPr lang="en" altLang="zh-CN" dirty="0">
                <a:solidFill>
                  <a:srgbClr val="FF0000"/>
                </a:solidFill>
                <a:latin typeface="CMMI12"/>
              </a:rPr>
            </a:br>
            <a:r>
              <a:rPr lang="zh-CN" altLang="en" dirty="0">
                <a:solidFill>
                  <a:srgbClr val="FF0000"/>
                </a:solidFill>
                <a:latin typeface="CMMI12"/>
              </a:rPr>
              <a:t>输出</a:t>
            </a:r>
            <a:r>
              <a:rPr lang="zh-CN" altLang="en-US" dirty="0">
                <a:solidFill>
                  <a:srgbClr val="FF0000"/>
                </a:solidFill>
                <a:latin typeface="CMMI1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MMI12"/>
              </a:rPr>
              <a:t>V</a:t>
            </a:r>
            <a:r>
              <a:rPr lang="en" altLang="zh-CN" baseline="-25000" dirty="0">
                <a:solidFill>
                  <a:srgbClr val="FF0000"/>
                </a:solidFill>
                <a:latin typeface="CMMI12"/>
              </a:rPr>
              <a:t>M</a:t>
            </a:r>
            <a:endParaRPr lang="en" altLang="zh-CN" baseline="-25000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6140B03-1737-3A4F-8519-A560C0B626D4}"/>
              </a:ext>
            </a:extLst>
          </p:cNvPr>
          <p:cNvSpPr/>
          <p:nvPr/>
        </p:nvSpPr>
        <p:spPr>
          <a:xfrm>
            <a:off x="755374" y="3228945"/>
            <a:ext cx="308195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" sz="2800" b="1" dirty="0">
                <a:solidFill>
                  <a:srgbClr val="0000FF"/>
                </a:solidFill>
                <a:latin typeface="Times" pitchFamily="2" charset="0"/>
              </a:rPr>
              <a:t>如何估计</a:t>
            </a:r>
            <a:r>
              <a:rPr lang="zh-CN" altLang="en-US" sz="2800" b="1" dirty="0">
                <a:solidFill>
                  <a:srgbClr val="0000FF"/>
                </a:solidFill>
                <a:latin typeface="Times" pitchFamily="2" charset="0"/>
              </a:rPr>
              <a:t>？采样！</a:t>
            </a:r>
            <a:endParaRPr lang="en-US" altLang="zh-CN" sz="2800" b="1" dirty="0">
              <a:solidFill>
                <a:srgbClr val="0000FF"/>
              </a:solidFill>
              <a:latin typeface="Times" pitchFamily="2" charset="0"/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k/x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个样本点中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r>
              <a:rPr lang="zh-CN" altLang="en-US" dirty="0">
                <a:highlight>
                  <a:srgbClr val="FFFF00"/>
                </a:highlight>
              </a:rPr>
              <a:t>属于</a:t>
            </a:r>
            <a:r>
              <a:rPr lang="en-US" altLang="zh-CN" dirty="0">
                <a:highlight>
                  <a:srgbClr val="FFFF00"/>
                </a:highlight>
                <a:latin typeface="CMMI12"/>
              </a:rPr>
              <a:t>V</a:t>
            </a:r>
            <a:r>
              <a:rPr lang="en" altLang="zh-CN" baseline="-25000" dirty="0">
                <a:highlight>
                  <a:srgbClr val="FFFF00"/>
                </a:highlight>
                <a:latin typeface="CMMI12"/>
              </a:rPr>
              <a:t>M</a:t>
            </a:r>
          </a:p>
        </p:txBody>
      </p:sp>
      <p:cxnSp>
        <p:nvCxnSpPr>
          <p:cNvPr id="10" name="直接连接符 8">
            <a:extLst>
              <a:ext uri="{FF2B5EF4-FFF2-40B4-BE49-F238E27FC236}">
                <a16:creationId xmlns:a16="http://schemas.microsoft.com/office/drawing/2014/main" id="{D4C78083-9F94-C040-AC59-7EBDD5244B6D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46">
            <a:extLst>
              <a:ext uri="{FF2B5EF4-FFF2-40B4-BE49-F238E27FC236}">
                <a16:creationId xmlns:a16="http://schemas.microsoft.com/office/drawing/2014/main" id="{C2D80021-987F-6D4E-A80A-00FAE7389E86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7001610" cy="530225"/>
            <a:chOff x="2251007" y="284389"/>
            <a:chExt cx="1503357" cy="529772"/>
          </a:xfrm>
          <a:solidFill>
            <a:srgbClr val="024C89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B35F833-A8CD-8641-B01C-484D116AFBF7}"/>
                </a:ext>
              </a:extLst>
            </p:cNvPr>
            <p:cNvSpPr/>
            <p:nvPr/>
          </p:nvSpPr>
          <p:spPr>
            <a:xfrm>
              <a:off x="2251007" y="284389"/>
              <a:ext cx="1347131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</a:rPr>
                <a:t>最小顶点覆盖估计问题</a:t>
              </a:r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</a:rPr>
                <a:t>(MVCE)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3232391-8D89-E642-A038-543D70B46D18}"/>
                </a:ext>
              </a:extLst>
            </p:cNvPr>
            <p:cNvSpPr/>
            <p:nvPr/>
          </p:nvSpPr>
          <p:spPr>
            <a:xfrm>
              <a:off x="3640064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0317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EA8A56-B221-4C45-8D85-64CCA64B3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8E34630-18FA-FD40-842C-F47FA470106F}"/>
              </a:ext>
            </a:extLst>
          </p:cNvPr>
          <p:cNvSpPr/>
          <p:nvPr/>
        </p:nvSpPr>
        <p:spPr>
          <a:xfrm>
            <a:off x="755374" y="3228945"/>
            <a:ext cx="308195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" sz="2800" b="1" dirty="0">
                <a:solidFill>
                  <a:srgbClr val="0000FF"/>
                </a:solidFill>
                <a:latin typeface="Times" pitchFamily="2" charset="0"/>
              </a:rPr>
              <a:t>如何估计</a:t>
            </a:r>
            <a:r>
              <a:rPr lang="zh-CN" altLang="en-US" sz="2800" b="1" dirty="0">
                <a:solidFill>
                  <a:srgbClr val="0000FF"/>
                </a:solidFill>
                <a:latin typeface="Times" pitchFamily="2" charset="0"/>
              </a:rPr>
              <a:t>？采样！</a:t>
            </a:r>
            <a:endParaRPr lang="en-US" altLang="zh-CN" sz="2800" b="1" dirty="0">
              <a:solidFill>
                <a:srgbClr val="0000FF"/>
              </a:solidFill>
              <a:latin typeface="Times" pitchFamily="2" charset="0"/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k/x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个样本点中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r>
              <a:rPr lang="zh-CN" altLang="en-US" dirty="0">
                <a:highlight>
                  <a:srgbClr val="FFFF00"/>
                </a:highlight>
              </a:rPr>
              <a:t>属于</a:t>
            </a:r>
            <a:r>
              <a:rPr lang="en-US" altLang="zh-CN" dirty="0">
                <a:highlight>
                  <a:srgbClr val="FFFF00"/>
                </a:highlight>
                <a:latin typeface="CMMI12"/>
              </a:rPr>
              <a:t>V</a:t>
            </a:r>
            <a:r>
              <a:rPr lang="en" altLang="zh-CN" baseline="-25000" dirty="0">
                <a:highlight>
                  <a:srgbClr val="FFFF00"/>
                </a:highlight>
                <a:latin typeface="CMMI12"/>
              </a:rPr>
              <a:t>M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46D743A-3A26-1D40-BF76-1D8A158278A2}"/>
              </a:ext>
            </a:extLst>
          </p:cNvPr>
          <p:cNvSpPr/>
          <p:nvPr/>
        </p:nvSpPr>
        <p:spPr>
          <a:xfrm>
            <a:off x="755374" y="1690689"/>
            <a:ext cx="76531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" sz="2800" b="1" dirty="0">
                <a:solidFill>
                  <a:srgbClr val="0000FF"/>
                </a:solidFill>
                <a:latin typeface="Times" pitchFamily="2" charset="0"/>
              </a:rPr>
              <a:t>模拟</a:t>
            </a:r>
            <a:r>
              <a:rPr lang="zh-CN" altLang="en-US" sz="2800" b="1" dirty="0">
                <a:solidFill>
                  <a:srgbClr val="0000FF"/>
                </a:solidFill>
                <a:latin typeface="Times" pitchFamily="2" charset="0"/>
              </a:rPr>
              <a:t>贪心算法</a:t>
            </a:r>
            <a:r>
              <a:rPr lang="en" altLang="zh-CN" sz="2000" baseline="30000" dirty="0">
                <a:solidFill>
                  <a:srgbClr val="0000FF"/>
                </a:solidFill>
                <a:latin typeface="Helvetica" pitchFamily="2" charset="0"/>
              </a:rPr>
              <a:t>[Gavril, Yannakakis]</a:t>
            </a:r>
            <a:endParaRPr lang="en" altLang="zh-CN" sz="1600" dirty="0">
              <a:solidFill>
                <a:srgbClr val="0000FF"/>
              </a:solidFill>
              <a:latin typeface="Helvetica" pitchFamily="2" charset="0"/>
            </a:endParaRPr>
          </a:p>
          <a:p>
            <a:pPr lvl="0"/>
            <a:r>
              <a:rPr lang="zh-CN" altLang="en-US" dirty="0">
                <a:solidFill>
                  <a:srgbClr val="FF0000"/>
                </a:solidFill>
                <a:latin typeface="Helvetica" pitchFamily="2" charset="0"/>
              </a:rPr>
              <a:t>贪心找到极大匹配 </a:t>
            </a:r>
            <a:r>
              <a:rPr lang="en" altLang="zh-CN" dirty="0">
                <a:solidFill>
                  <a:srgbClr val="FF0000"/>
                </a:solidFill>
                <a:latin typeface="CMMI12"/>
              </a:rPr>
              <a:t>M</a:t>
            </a:r>
            <a:br>
              <a:rPr lang="en" altLang="zh-CN" dirty="0">
                <a:solidFill>
                  <a:srgbClr val="FF0000"/>
                </a:solidFill>
                <a:latin typeface="CMMI12"/>
              </a:rPr>
            </a:br>
            <a:r>
              <a:rPr lang="zh-CN" altLang="en" dirty="0">
                <a:solidFill>
                  <a:srgbClr val="FF0000"/>
                </a:solidFill>
                <a:latin typeface="CMMI12"/>
              </a:rPr>
              <a:t>输出</a:t>
            </a:r>
            <a:r>
              <a:rPr lang="zh-CN" altLang="en-US" dirty="0">
                <a:solidFill>
                  <a:srgbClr val="FF0000"/>
                </a:solidFill>
                <a:latin typeface="CMMI1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MMI12"/>
              </a:rPr>
              <a:t>V</a:t>
            </a:r>
            <a:r>
              <a:rPr lang="en" altLang="zh-CN" baseline="-25000" dirty="0">
                <a:solidFill>
                  <a:srgbClr val="FF0000"/>
                </a:solidFill>
                <a:latin typeface="CMMI12"/>
              </a:rPr>
              <a:t>M</a:t>
            </a:r>
            <a:endParaRPr lang="en" altLang="zh-CN" baseline="-25000" dirty="0">
              <a:solidFill>
                <a:srgbClr val="FF0000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847D286-334F-3341-ABE8-26AFF02BF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421" y="2633369"/>
            <a:ext cx="4072145" cy="270520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759737A-5370-E845-87E8-9E991700093F}"/>
              </a:ext>
            </a:extLst>
          </p:cNvPr>
          <p:cNvSpPr/>
          <p:nvPr/>
        </p:nvSpPr>
        <p:spPr>
          <a:xfrm>
            <a:off x="755374" y="4490202"/>
            <a:ext cx="465813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" sz="2800" b="1" dirty="0">
                <a:solidFill>
                  <a:srgbClr val="0000FF"/>
                </a:solidFill>
                <a:latin typeface="Times" pitchFamily="2" charset="0"/>
              </a:rPr>
              <a:t>如何</a:t>
            </a:r>
            <a:r>
              <a:rPr lang="zh-CN" altLang="en-US" sz="2800" b="1" dirty="0">
                <a:solidFill>
                  <a:srgbClr val="0000FF"/>
                </a:solidFill>
                <a:latin typeface="Times" pitchFamily="2" charset="0"/>
              </a:rPr>
              <a:t>验证一个点输入</a:t>
            </a:r>
            <a:r>
              <a:rPr lang="en" altLang="zh-CN" sz="2800" b="1" dirty="0">
                <a:solidFill>
                  <a:srgbClr val="0000FF"/>
                </a:solidFill>
                <a:latin typeface="Times" pitchFamily="2" charset="0"/>
              </a:rPr>
              <a:t>V</a:t>
            </a:r>
            <a:r>
              <a:rPr lang="en" altLang="zh-CN" sz="2800" b="1" baseline="-25000" dirty="0">
                <a:solidFill>
                  <a:srgbClr val="0000FF"/>
                </a:solidFill>
                <a:latin typeface="Times" pitchFamily="2" charset="0"/>
              </a:rPr>
              <a:t>M</a:t>
            </a:r>
            <a:r>
              <a:rPr lang="zh-CN" altLang="en-US" sz="2800" b="1" dirty="0">
                <a:solidFill>
                  <a:srgbClr val="0000FF"/>
                </a:solidFill>
                <a:latin typeface="Times" pitchFamily="2" charset="0"/>
              </a:rPr>
              <a:t>？</a:t>
            </a:r>
            <a:endParaRPr lang="en-US" altLang="zh-CN" sz="2800" b="1" dirty="0">
              <a:solidFill>
                <a:srgbClr val="0000FF"/>
              </a:solidFill>
              <a:latin typeface="Times" pitchFamily="2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Helvetica" pitchFamily="2" charset="0"/>
              </a:rPr>
              <a:t>Nguyen and O. (2008):</a:t>
            </a:r>
            <a:br>
              <a:rPr lang="en" altLang="zh-CN" dirty="0">
                <a:solidFill>
                  <a:srgbClr val="0000FF"/>
                </a:solidFill>
                <a:latin typeface="Helvetica" pitchFamily="2" charset="0"/>
              </a:rPr>
            </a:br>
            <a:r>
              <a:rPr lang="zh-CN" altLang="en" dirty="0">
                <a:latin typeface="Helvetica" pitchFamily="2" charset="0"/>
              </a:rPr>
              <a:t>以某种</a:t>
            </a:r>
            <a:r>
              <a:rPr lang="zh-CN" altLang="en-US" dirty="0">
                <a:latin typeface="Helvetica" pitchFamily="2" charset="0"/>
              </a:rPr>
              <a:t>机制构造匹配</a:t>
            </a:r>
            <a:r>
              <a:rPr lang="en-US" altLang="zh-CN" dirty="0">
                <a:latin typeface="Helvetica" pitchFamily="2" charset="0"/>
              </a:rPr>
              <a:t>M</a:t>
            </a:r>
          </a:p>
          <a:p>
            <a:r>
              <a:rPr lang="zh-CN" altLang="en" dirty="0">
                <a:latin typeface="Helvetica" pitchFamily="2" charset="0"/>
              </a:rPr>
              <a:t>局部</a:t>
            </a:r>
            <a:r>
              <a:rPr lang="zh-CN" altLang="en-US" dirty="0">
                <a:latin typeface="Helvetica" pitchFamily="2" charset="0"/>
              </a:rPr>
              <a:t>地验证边是否属于</a:t>
            </a:r>
            <a:r>
              <a:rPr lang="en-US" altLang="zh-CN" dirty="0">
                <a:latin typeface="Helvetica" pitchFamily="2" charset="0"/>
              </a:rPr>
              <a:t>M</a:t>
            </a:r>
            <a:endParaRPr lang="en" altLang="zh-CN" dirty="0"/>
          </a:p>
        </p:txBody>
      </p:sp>
      <p:cxnSp>
        <p:nvCxnSpPr>
          <p:cNvPr id="10" name="直接连接符 8">
            <a:extLst>
              <a:ext uri="{FF2B5EF4-FFF2-40B4-BE49-F238E27FC236}">
                <a16:creationId xmlns:a16="http://schemas.microsoft.com/office/drawing/2014/main" id="{0255D5DE-6D1A-7640-93BD-06D79FF7763E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46">
            <a:extLst>
              <a:ext uri="{FF2B5EF4-FFF2-40B4-BE49-F238E27FC236}">
                <a16:creationId xmlns:a16="http://schemas.microsoft.com/office/drawing/2014/main" id="{F83F5559-4465-2941-984B-83158E5EC1E2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7001610" cy="530225"/>
            <a:chOff x="2251007" y="284389"/>
            <a:chExt cx="1503357" cy="529772"/>
          </a:xfrm>
          <a:solidFill>
            <a:srgbClr val="024C89"/>
          </a:solidFill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E06C32F-A44A-CD4C-8410-87D7B28C713E}"/>
                </a:ext>
              </a:extLst>
            </p:cNvPr>
            <p:cNvSpPr/>
            <p:nvPr/>
          </p:nvSpPr>
          <p:spPr>
            <a:xfrm>
              <a:off x="2251007" y="284389"/>
              <a:ext cx="1347131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</a:rPr>
                <a:t>最小顶点覆盖估计问题</a:t>
              </a:r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</a:rPr>
                <a:t>(MVCE)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48A71CC-89CE-834C-9D5F-93B039623432}"/>
                </a:ext>
              </a:extLst>
            </p:cNvPr>
            <p:cNvSpPr/>
            <p:nvPr/>
          </p:nvSpPr>
          <p:spPr>
            <a:xfrm>
              <a:off x="3640064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8328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EA8A56-B221-4C45-8D85-64CCA64B3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8E34630-18FA-FD40-842C-F47FA470106F}"/>
              </a:ext>
            </a:extLst>
          </p:cNvPr>
          <p:cNvSpPr/>
          <p:nvPr/>
        </p:nvSpPr>
        <p:spPr>
          <a:xfrm>
            <a:off x="755374" y="3228945"/>
            <a:ext cx="308195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" sz="2800" b="1" dirty="0">
                <a:solidFill>
                  <a:srgbClr val="0000FF"/>
                </a:solidFill>
                <a:latin typeface="Times" pitchFamily="2" charset="0"/>
              </a:rPr>
              <a:t>如何估计</a:t>
            </a:r>
            <a:r>
              <a:rPr lang="zh-CN" altLang="en-US" sz="2800" b="1" dirty="0">
                <a:solidFill>
                  <a:srgbClr val="0000FF"/>
                </a:solidFill>
                <a:latin typeface="Times" pitchFamily="2" charset="0"/>
              </a:rPr>
              <a:t>？采样！</a:t>
            </a:r>
            <a:endParaRPr lang="en-US" altLang="zh-CN" sz="2800" b="1" dirty="0">
              <a:solidFill>
                <a:srgbClr val="0000FF"/>
              </a:solidFill>
              <a:latin typeface="Times" pitchFamily="2" charset="0"/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k/x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个样本点中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r>
              <a:rPr lang="zh-CN" altLang="en-US" dirty="0">
                <a:highlight>
                  <a:srgbClr val="FFFF00"/>
                </a:highlight>
              </a:rPr>
              <a:t>属于</a:t>
            </a:r>
            <a:r>
              <a:rPr lang="en-US" altLang="zh-CN" dirty="0">
                <a:highlight>
                  <a:srgbClr val="FFFF00"/>
                </a:highlight>
                <a:latin typeface="CMMI12"/>
              </a:rPr>
              <a:t>V</a:t>
            </a:r>
            <a:r>
              <a:rPr lang="en" altLang="zh-CN" baseline="-25000" dirty="0">
                <a:highlight>
                  <a:srgbClr val="FFFF00"/>
                </a:highlight>
                <a:latin typeface="CMMI12"/>
              </a:rPr>
              <a:t>M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46D743A-3A26-1D40-BF76-1D8A158278A2}"/>
              </a:ext>
            </a:extLst>
          </p:cNvPr>
          <p:cNvSpPr/>
          <p:nvPr/>
        </p:nvSpPr>
        <p:spPr>
          <a:xfrm>
            <a:off x="755374" y="1690689"/>
            <a:ext cx="76531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" sz="2800" b="1" dirty="0">
                <a:solidFill>
                  <a:srgbClr val="0000FF"/>
                </a:solidFill>
                <a:latin typeface="Times" pitchFamily="2" charset="0"/>
              </a:rPr>
              <a:t>模拟</a:t>
            </a:r>
            <a:r>
              <a:rPr lang="zh-CN" altLang="en-US" sz="2800" b="1" dirty="0">
                <a:solidFill>
                  <a:srgbClr val="0000FF"/>
                </a:solidFill>
                <a:latin typeface="Times" pitchFamily="2" charset="0"/>
              </a:rPr>
              <a:t>贪心算法</a:t>
            </a:r>
            <a:r>
              <a:rPr lang="en" altLang="zh-CN" sz="2000" baseline="30000" dirty="0">
                <a:solidFill>
                  <a:srgbClr val="0000FF"/>
                </a:solidFill>
                <a:latin typeface="Helvetica" pitchFamily="2" charset="0"/>
              </a:rPr>
              <a:t>[Gavril, Yannakakis]</a:t>
            </a:r>
            <a:endParaRPr lang="en" altLang="zh-CN" sz="1600" dirty="0">
              <a:solidFill>
                <a:srgbClr val="0000FF"/>
              </a:solidFill>
              <a:latin typeface="Helvetica" pitchFamily="2" charset="0"/>
            </a:endParaRPr>
          </a:p>
          <a:p>
            <a:pPr lvl="0"/>
            <a:r>
              <a:rPr lang="zh-CN" altLang="en-US" dirty="0">
                <a:solidFill>
                  <a:srgbClr val="FF0000"/>
                </a:solidFill>
                <a:latin typeface="Helvetica" pitchFamily="2" charset="0"/>
              </a:rPr>
              <a:t>贪心找到极大匹配 </a:t>
            </a:r>
            <a:r>
              <a:rPr lang="en" altLang="zh-CN" dirty="0">
                <a:solidFill>
                  <a:srgbClr val="FF0000"/>
                </a:solidFill>
                <a:latin typeface="CMMI12"/>
              </a:rPr>
              <a:t>M</a:t>
            </a:r>
            <a:br>
              <a:rPr lang="en" altLang="zh-CN" dirty="0">
                <a:solidFill>
                  <a:srgbClr val="FF0000"/>
                </a:solidFill>
                <a:latin typeface="CMMI12"/>
              </a:rPr>
            </a:br>
            <a:r>
              <a:rPr lang="zh-CN" altLang="en" dirty="0">
                <a:solidFill>
                  <a:srgbClr val="FF0000"/>
                </a:solidFill>
                <a:latin typeface="CMMI12"/>
              </a:rPr>
              <a:t>输出</a:t>
            </a:r>
            <a:r>
              <a:rPr lang="zh-CN" altLang="en-US" dirty="0">
                <a:solidFill>
                  <a:srgbClr val="FF0000"/>
                </a:solidFill>
                <a:latin typeface="CMMI1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MMI12"/>
              </a:rPr>
              <a:t>V</a:t>
            </a:r>
            <a:r>
              <a:rPr lang="en" altLang="zh-CN" baseline="-25000" dirty="0">
                <a:solidFill>
                  <a:srgbClr val="FF0000"/>
                </a:solidFill>
                <a:latin typeface="CMMI12"/>
              </a:rPr>
              <a:t>M</a:t>
            </a:r>
            <a:endParaRPr lang="en" altLang="zh-CN" baseline="-25000" dirty="0">
              <a:solidFill>
                <a:srgbClr val="FF0000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847D286-334F-3341-ABE8-26AFF02BF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421" y="2633369"/>
            <a:ext cx="4072145" cy="270520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759737A-5370-E845-87E8-9E991700093F}"/>
              </a:ext>
            </a:extLst>
          </p:cNvPr>
          <p:cNvSpPr/>
          <p:nvPr/>
        </p:nvSpPr>
        <p:spPr>
          <a:xfrm>
            <a:off x="755374" y="4490202"/>
            <a:ext cx="465813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" sz="2800" b="1" dirty="0">
                <a:solidFill>
                  <a:srgbClr val="0000FF"/>
                </a:solidFill>
                <a:latin typeface="Times" pitchFamily="2" charset="0"/>
              </a:rPr>
              <a:t>如何</a:t>
            </a:r>
            <a:r>
              <a:rPr lang="zh-CN" altLang="en-US" sz="2800" b="1" dirty="0">
                <a:solidFill>
                  <a:srgbClr val="0000FF"/>
                </a:solidFill>
                <a:latin typeface="Times" pitchFamily="2" charset="0"/>
              </a:rPr>
              <a:t>验证一个点输入</a:t>
            </a:r>
            <a:r>
              <a:rPr lang="en" altLang="zh-CN" sz="2800" b="1" dirty="0">
                <a:solidFill>
                  <a:srgbClr val="0000FF"/>
                </a:solidFill>
                <a:latin typeface="Times" pitchFamily="2" charset="0"/>
              </a:rPr>
              <a:t>V</a:t>
            </a:r>
            <a:r>
              <a:rPr lang="en" altLang="zh-CN" sz="2800" b="1" baseline="-25000" dirty="0">
                <a:solidFill>
                  <a:srgbClr val="0000FF"/>
                </a:solidFill>
                <a:latin typeface="Times" pitchFamily="2" charset="0"/>
              </a:rPr>
              <a:t>M</a:t>
            </a:r>
            <a:r>
              <a:rPr lang="zh-CN" altLang="en-US" sz="2800" b="1" dirty="0">
                <a:solidFill>
                  <a:srgbClr val="0000FF"/>
                </a:solidFill>
                <a:latin typeface="Times" pitchFamily="2" charset="0"/>
              </a:rPr>
              <a:t>？</a:t>
            </a:r>
            <a:endParaRPr lang="en-US" altLang="zh-CN" sz="2800" b="1" dirty="0">
              <a:solidFill>
                <a:srgbClr val="0000FF"/>
              </a:solidFill>
              <a:latin typeface="Times" pitchFamily="2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Helvetica" pitchFamily="2" charset="0"/>
              </a:rPr>
              <a:t>Nguyen and O. (2008):</a:t>
            </a:r>
            <a:br>
              <a:rPr lang="en" altLang="zh-CN" dirty="0">
                <a:solidFill>
                  <a:srgbClr val="0000FF"/>
                </a:solidFill>
                <a:latin typeface="Helvetica" pitchFamily="2" charset="0"/>
              </a:rPr>
            </a:br>
            <a:r>
              <a:rPr lang="zh-CN" altLang="en" dirty="0">
                <a:latin typeface="Helvetica" pitchFamily="2" charset="0"/>
              </a:rPr>
              <a:t>以某种</a:t>
            </a:r>
            <a:r>
              <a:rPr lang="zh-CN" altLang="en-US" dirty="0">
                <a:latin typeface="Helvetica" pitchFamily="2" charset="0"/>
              </a:rPr>
              <a:t>机制构造匹配</a:t>
            </a:r>
            <a:r>
              <a:rPr lang="en-US" altLang="zh-CN" dirty="0">
                <a:latin typeface="Helvetica" pitchFamily="2" charset="0"/>
              </a:rPr>
              <a:t>M</a:t>
            </a:r>
          </a:p>
          <a:p>
            <a:r>
              <a:rPr lang="zh-CN" altLang="en" dirty="0">
                <a:latin typeface="Helvetica" pitchFamily="2" charset="0"/>
              </a:rPr>
              <a:t>局部</a:t>
            </a:r>
            <a:r>
              <a:rPr lang="zh-CN" altLang="en-US" dirty="0">
                <a:latin typeface="Helvetica" pitchFamily="2" charset="0"/>
              </a:rPr>
              <a:t>地验证边是否属于</a:t>
            </a:r>
            <a:r>
              <a:rPr lang="en-US" altLang="zh-CN" dirty="0">
                <a:latin typeface="Helvetica" pitchFamily="2" charset="0"/>
              </a:rPr>
              <a:t>M</a:t>
            </a:r>
            <a:endParaRPr lang="en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5205BA-75BE-464D-A7E3-3D31ACC33590}"/>
              </a:ext>
            </a:extLst>
          </p:cNvPr>
          <p:cNvSpPr txBox="1"/>
          <p:nvPr/>
        </p:nvSpPr>
        <p:spPr>
          <a:xfrm>
            <a:off x="5390956" y="2090485"/>
            <a:ext cx="254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{</a:t>
            </a:r>
            <a:r>
              <a:rPr kumimoji="1" lang="zh-CN" altLang="en-US" dirty="0"/>
              <a:t>贪心序列</a:t>
            </a:r>
            <a:r>
              <a:rPr kumimoji="1" lang="en-US" altLang="zh-CN" dirty="0">
                <a:solidFill>
                  <a:schemeClr val="bg1"/>
                </a:solidFill>
              </a:rPr>
              <a:t>}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≡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{</a:t>
            </a:r>
            <a:r>
              <a:rPr kumimoji="1" lang="zh-CN" altLang="en-US" dirty="0">
                <a:solidFill>
                  <a:schemeClr val="bg1"/>
                </a:solidFill>
              </a:rPr>
              <a:t>随机序列</a:t>
            </a:r>
            <a:r>
              <a:rPr kumimoji="1" lang="en-US" altLang="zh-CN" dirty="0">
                <a:solidFill>
                  <a:schemeClr val="bg1"/>
                </a:solidFill>
              </a:rPr>
              <a:t>}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5" name="直接连接符 8">
            <a:extLst>
              <a:ext uri="{FF2B5EF4-FFF2-40B4-BE49-F238E27FC236}">
                <a16:creationId xmlns:a16="http://schemas.microsoft.com/office/drawing/2014/main" id="{A9376B15-E97D-ED47-A03C-5C916D0B00A2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46">
            <a:extLst>
              <a:ext uri="{FF2B5EF4-FFF2-40B4-BE49-F238E27FC236}">
                <a16:creationId xmlns:a16="http://schemas.microsoft.com/office/drawing/2014/main" id="{CAE51BC3-176A-094A-8973-B442D6A337F1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7001610" cy="530225"/>
            <a:chOff x="2251007" y="284389"/>
            <a:chExt cx="1503357" cy="529772"/>
          </a:xfrm>
          <a:solidFill>
            <a:srgbClr val="024C89"/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50F269B-4DFA-CF44-A66B-616AD3944147}"/>
                </a:ext>
              </a:extLst>
            </p:cNvPr>
            <p:cNvSpPr/>
            <p:nvPr/>
          </p:nvSpPr>
          <p:spPr>
            <a:xfrm>
              <a:off x="2251007" y="284389"/>
              <a:ext cx="1347131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</a:rPr>
                <a:t>最小顶点覆盖估计问题</a:t>
              </a:r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</a:rPr>
                <a:t>(MVCE)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19200D1-5C09-7B41-8374-00B410683C19}"/>
                </a:ext>
              </a:extLst>
            </p:cNvPr>
            <p:cNvSpPr/>
            <p:nvPr/>
          </p:nvSpPr>
          <p:spPr>
            <a:xfrm>
              <a:off x="3640064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7960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EA8A56-B221-4C45-8D85-64CCA64B3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8E34630-18FA-FD40-842C-F47FA470106F}"/>
              </a:ext>
            </a:extLst>
          </p:cNvPr>
          <p:cNvSpPr/>
          <p:nvPr/>
        </p:nvSpPr>
        <p:spPr>
          <a:xfrm>
            <a:off x="755374" y="3228945"/>
            <a:ext cx="308195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" sz="2800" b="1" dirty="0">
                <a:solidFill>
                  <a:srgbClr val="0000FF"/>
                </a:solidFill>
                <a:latin typeface="Times" pitchFamily="2" charset="0"/>
              </a:rPr>
              <a:t>如何估计</a:t>
            </a:r>
            <a:r>
              <a:rPr lang="zh-CN" altLang="en-US" sz="2800" b="1" dirty="0">
                <a:solidFill>
                  <a:srgbClr val="0000FF"/>
                </a:solidFill>
                <a:latin typeface="Times" pitchFamily="2" charset="0"/>
              </a:rPr>
              <a:t>？采样！</a:t>
            </a:r>
            <a:endParaRPr lang="en-US" altLang="zh-CN" sz="2800" b="1" dirty="0">
              <a:solidFill>
                <a:srgbClr val="0000FF"/>
              </a:solidFill>
              <a:latin typeface="Times" pitchFamily="2" charset="0"/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k/x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个样本点中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r>
              <a:rPr lang="zh-CN" altLang="en-US" dirty="0">
                <a:highlight>
                  <a:srgbClr val="FFFF00"/>
                </a:highlight>
              </a:rPr>
              <a:t>属于</a:t>
            </a:r>
            <a:r>
              <a:rPr lang="en-US" altLang="zh-CN" dirty="0">
                <a:highlight>
                  <a:srgbClr val="FFFF00"/>
                </a:highlight>
                <a:latin typeface="CMMI12"/>
              </a:rPr>
              <a:t>V</a:t>
            </a:r>
            <a:r>
              <a:rPr lang="en" altLang="zh-CN" baseline="-25000" dirty="0">
                <a:highlight>
                  <a:srgbClr val="FFFF00"/>
                </a:highlight>
                <a:latin typeface="CMMI12"/>
              </a:rPr>
              <a:t>M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46D743A-3A26-1D40-BF76-1D8A158278A2}"/>
              </a:ext>
            </a:extLst>
          </p:cNvPr>
          <p:cNvSpPr/>
          <p:nvPr/>
        </p:nvSpPr>
        <p:spPr>
          <a:xfrm>
            <a:off x="755374" y="1690689"/>
            <a:ext cx="76531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" sz="2800" b="1" dirty="0">
                <a:solidFill>
                  <a:srgbClr val="0000FF"/>
                </a:solidFill>
                <a:latin typeface="Times" pitchFamily="2" charset="0"/>
              </a:rPr>
              <a:t>模拟</a:t>
            </a:r>
            <a:r>
              <a:rPr lang="zh-CN" altLang="en-US" sz="2800" b="1" dirty="0">
                <a:solidFill>
                  <a:srgbClr val="0000FF"/>
                </a:solidFill>
                <a:latin typeface="Times" pitchFamily="2" charset="0"/>
              </a:rPr>
              <a:t>贪心算法</a:t>
            </a:r>
            <a:r>
              <a:rPr lang="en" altLang="zh-CN" sz="2000" baseline="30000" dirty="0">
                <a:solidFill>
                  <a:srgbClr val="0000FF"/>
                </a:solidFill>
                <a:latin typeface="Helvetica" pitchFamily="2" charset="0"/>
              </a:rPr>
              <a:t>[Gavril, Yannakakis]</a:t>
            </a:r>
            <a:endParaRPr lang="en" altLang="zh-CN" sz="1600" dirty="0">
              <a:solidFill>
                <a:srgbClr val="0000FF"/>
              </a:solidFill>
              <a:latin typeface="Helvetica" pitchFamily="2" charset="0"/>
            </a:endParaRPr>
          </a:p>
          <a:p>
            <a:pPr lvl="0"/>
            <a:r>
              <a:rPr lang="zh-CN" altLang="en-US" dirty="0">
                <a:solidFill>
                  <a:srgbClr val="FF0000"/>
                </a:solidFill>
                <a:latin typeface="Helvetica" pitchFamily="2" charset="0"/>
              </a:rPr>
              <a:t>贪心找到极大匹配 </a:t>
            </a:r>
            <a:r>
              <a:rPr lang="en" altLang="zh-CN" dirty="0">
                <a:solidFill>
                  <a:srgbClr val="FF0000"/>
                </a:solidFill>
                <a:latin typeface="CMMI12"/>
              </a:rPr>
              <a:t>M</a:t>
            </a:r>
            <a:br>
              <a:rPr lang="en" altLang="zh-CN" dirty="0">
                <a:solidFill>
                  <a:srgbClr val="FF0000"/>
                </a:solidFill>
                <a:latin typeface="CMMI12"/>
              </a:rPr>
            </a:br>
            <a:r>
              <a:rPr lang="zh-CN" altLang="en" dirty="0">
                <a:solidFill>
                  <a:srgbClr val="FF0000"/>
                </a:solidFill>
                <a:latin typeface="CMMI12"/>
              </a:rPr>
              <a:t>输出</a:t>
            </a:r>
            <a:r>
              <a:rPr lang="zh-CN" altLang="en-US" dirty="0">
                <a:solidFill>
                  <a:srgbClr val="FF0000"/>
                </a:solidFill>
                <a:latin typeface="CMMI1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MMI12"/>
              </a:rPr>
              <a:t>V</a:t>
            </a:r>
            <a:r>
              <a:rPr lang="en" altLang="zh-CN" baseline="-25000" dirty="0">
                <a:solidFill>
                  <a:srgbClr val="FF0000"/>
                </a:solidFill>
                <a:latin typeface="CMMI12"/>
              </a:rPr>
              <a:t>M</a:t>
            </a:r>
            <a:endParaRPr lang="en" altLang="zh-CN" baseline="-25000" dirty="0">
              <a:solidFill>
                <a:srgbClr val="FF0000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847D286-334F-3341-ABE8-26AFF02BF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421" y="2633369"/>
            <a:ext cx="4072145" cy="270520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759737A-5370-E845-87E8-9E991700093F}"/>
              </a:ext>
            </a:extLst>
          </p:cNvPr>
          <p:cNvSpPr/>
          <p:nvPr/>
        </p:nvSpPr>
        <p:spPr>
          <a:xfrm>
            <a:off x="755374" y="4490202"/>
            <a:ext cx="465813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" sz="2800" b="1" dirty="0">
                <a:solidFill>
                  <a:srgbClr val="0000FF"/>
                </a:solidFill>
                <a:latin typeface="Times" pitchFamily="2" charset="0"/>
              </a:rPr>
              <a:t>如何</a:t>
            </a:r>
            <a:r>
              <a:rPr lang="zh-CN" altLang="en-US" sz="2800" b="1" dirty="0">
                <a:solidFill>
                  <a:srgbClr val="0000FF"/>
                </a:solidFill>
                <a:latin typeface="Times" pitchFamily="2" charset="0"/>
              </a:rPr>
              <a:t>验证一个点输入</a:t>
            </a:r>
            <a:r>
              <a:rPr lang="en" altLang="zh-CN" sz="2800" b="1" dirty="0">
                <a:solidFill>
                  <a:srgbClr val="0000FF"/>
                </a:solidFill>
                <a:latin typeface="Times" pitchFamily="2" charset="0"/>
              </a:rPr>
              <a:t>V</a:t>
            </a:r>
            <a:r>
              <a:rPr lang="en" altLang="zh-CN" sz="2800" b="1" baseline="-25000" dirty="0">
                <a:solidFill>
                  <a:srgbClr val="0000FF"/>
                </a:solidFill>
                <a:latin typeface="Times" pitchFamily="2" charset="0"/>
              </a:rPr>
              <a:t>M</a:t>
            </a:r>
            <a:r>
              <a:rPr lang="zh-CN" altLang="en-US" sz="2800" b="1" dirty="0">
                <a:solidFill>
                  <a:srgbClr val="0000FF"/>
                </a:solidFill>
                <a:latin typeface="Times" pitchFamily="2" charset="0"/>
              </a:rPr>
              <a:t>？</a:t>
            </a:r>
            <a:endParaRPr lang="en-US" altLang="zh-CN" sz="2800" b="1" dirty="0">
              <a:solidFill>
                <a:srgbClr val="0000FF"/>
              </a:solidFill>
              <a:latin typeface="Times" pitchFamily="2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Helvetica" pitchFamily="2" charset="0"/>
              </a:rPr>
              <a:t>Nguyen and O. (2008):</a:t>
            </a:r>
            <a:br>
              <a:rPr lang="en" altLang="zh-CN" dirty="0">
                <a:solidFill>
                  <a:srgbClr val="0000FF"/>
                </a:solidFill>
                <a:latin typeface="Helvetica" pitchFamily="2" charset="0"/>
              </a:rPr>
            </a:br>
            <a:r>
              <a:rPr lang="zh-CN" altLang="en" dirty="0">
                <a:latin typeface="Helvetica" pitchFamily="2" charset="0"/>
              </a:rPr>
              <a:t>以某种</a:t>
            </a:r>
            <a:r>
              <a:rPr lang="zh-CN" altLang="en-US" dirty="0">
                <a:latin typeface="Helvetica" pitchFamily="2" charset="0"/>
              </a:rPr>
              <a:t>机制构造匹配</a:t>
            </a:r>
            <a:r>
              <a:rPr lang="en-US" altLang="zh-CN" dirty="0">
                <a:latin typeface="Helvetica" pitchFamily="2" charset="0"/>
              </a:rPr>
              <a:t>M</a:t>
            </a:r>
          </a:p>
          <a:p>
            <a:r>
              <a:rPr lang="zh-CN" altLang="en" dirty="0">
                <a:latin typeface="Helvetica" pitchFamily="2" charset="0"/>
              </a:rPr>
              <a:t>局部</a:t>
            </a:r>
            <a:r>
              <a:rPr lang="zh-CN" altLang="en-US" dirty="0">
                <a:latin typeface="Helvetica" pitchFamily="2" charset="0"/>
              </a:rPr>
              <a:t>地验证边是否属于</a:t>
            </a:r>
            <a:r>
              <a:rPr lang="en-US" altLang="zh-CN" dirty="0">
                <a:latin typeface="Helvetica" pitchFamily="2" charset="0"/>
              </a:rPr>
              <a:t>M</a:t>
            </a:r>
            <a:endParaRPr lang="en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5205BA-75BE-464D-A7E3-3D31ACC33590}"/>
              </a:ext>
            </a:extLst>
          </p:cNvPr>
          <p:cNvSpPr txBox="1"/>
          <p:nvPr/>
        </p:nvSpPr>
        <p:spPr>
          <a:xfrm>
            <a:off x="5390954" y="2090485"/>
            <a:ext cx="254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{</a:t>
            </a:r>
            <a:r>
              <a:rPr kumimoji="1" lang="zh-CN" altLang="en-US" dirty="0"/>
              <a:t>贪心序列</a:t>
            </a:r>
            <a:r>
              <a:rPr kumimoji="1" lang="en-US" altLang="zh-CN" dirty="0">
                <a:solidFill>
                  <a:schemeClr val="bg1"/>
                </a:solidFill>
              </a:rPr>
              <a:t>}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≡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{</a:t>
            </a:r>
            <a:r>
              <a:rPr kumimoji="1" lang="zh-CN" altLang="en-US" dirty="0"/>
              <a:t>随机序列</a:t>
            </a:r>
            <a:r>
              <a:rPr kumimoji="1" lang="en-US" altLang="zh-CN" dirty="0">
                <a:solidFill>
                  <a:schemeClr val="bg1"/>
                </a:solidFill>
              </a:rPr>
              <a:t>}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B267906-B8A3-B847-AFFA-58F2F27847F3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46">
            <a:extLst>
              <a:ext uri="{FF2B5EF4-FFF2-40B4-BE49-F238E27FC236}">
                <a16:creationId xmlns:a16="http://schemas.microsoft.com/office/drawing/2014/main" id="{325137F0-DDCC-C345-B0C5-4EA61919A471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7001610" cy="530225"/>
            <a:chOff x="2251007" y="284389"/>
            <a:chExt cx="1503357" cy="529772"/>
          </a:xfrm>
          <a:solidFill>
            <a:srgbClr val="024C89"/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5AED354-2FD0-3145-82A5-C7CBF7D802C6}"/>
                </a:ext>
              </a:extLst>
            </p:cNvPr>
            <p:cNvSpPr/>
            <p:nvPr/>
          </p:nvSpPr>
          <p:spPr>
            <a:xfrm>
              <a:off x="2251007" y="284389"/>
              <a:ext cx="1347131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</a:rPr>
                <a:t>最小顶点覆盖估计问题</a:t>
              </a:r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</a:rPr>
                <a:t>(MVCE)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E53E53B-2634-434B-87B6-25F3C336CF4A}"/>
                </a:ext>
              </a:extLst>
            </p:cNvPr>
            <p:cNvSpPr/>
            <p:nvPr/>
          </p:nvSpPr>
          <p:spPr>
            <a:xfrm>
              <a:off x="3640064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5453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EA8A56-B221-4C45-8D85-64CCA64B3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8E34630-18FA-FD40-842C-F47FA470106F}"/>
              </a:ext>
            </a:extLst>
          </p:cNvPr>
          <p:cNvSpPr/>
          <p:nvPr/>
        </p:nvSpPr>
        <p:spPr>
          <a:xfrm>
            <a:off x="755374" y="3228945"/>
            <a:ext cx="308195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" sz="2800" b="1" dirty="0">
                <a:solidFill>
                  <a:srgbClr val="0000FF"/>
                </a:solidFill>
                <a:latin typeface="Times" pitchFamily="2" charset="0"/>
              </a:rPr>
              <a:t>如何估计</a:t>
            </a:r>
            <a:r>
              <a:rPr lang="zh-CN" altLang="en-US" sz="2800" b="1" dirty="0">
                <a:solidFill>
                  <a:srgbClr val="0000FF"/>
                </a:solidFill>
                <a:latin typeface="Times" pitchFamily="2" charset="0"/>
              </a:rPr>
              <a:t>？采样！</a:t>
            </a:r>
            <a:endParaRPr lang="en-US" altLang="zh-CN" sz="2800" b="1" dirty="0">
              <a:solidFill>
                <a:srgbClr val="0000FF"/>
              </a:solidFill>
              <a:latin typeface="Times" pitchFamily="2" charset="0"/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k/x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个样本点中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r>
              <a:rPr lang="zh-CN" altLang="en-US" dirty="0">
                <a:highlight>
                  <a:srgbClr val="FFFF00"/>
                </a:highlight>
              </a:rPr>
              <a:t>属于</a:t>
            </a:r>
            <a:r>
              <a:rPr lang="en-US" altLang="zh-CN" dirty="0">
                <a:highlight>
                  <a:srgbClr val="FFFF00"/>
                </a:highlight>
                <a:latin typeface="CMMI12"/>
              </a:rPr>
              <a:t>V</a:t>
            </a:r>
            <a:r>
              <a:rPr lang="en" altLang="zh-CN" baseline="-25000" dirty="0">
                <a:highlight>
                  <a:srgbClr val="FFFF00"/>
                </a:highlight>
                <a:latin typeface="CMMI12"/>
              </a:rPr>
              <a:t>M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46D743A-3A26-1D40-BF76-1D8A158278A2}"/>
              </a:ext>
            </a:extLst>
          </p:cNvPr>
          <p:cNvSpPr/>
          <p:nvPr/>
        </p:nvSpPr>
        <p:spPr>
          <a:xfrm>
            <a:off x="755374" y="1690689"/>
            <a:ext cx="76531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" sz="2800" b="1" dirty="0">
                <a:solidFill>
                  <a:srgbClr val="0000FF"/>
                </a:solidFill>
                <a:latin typeface="Times" pitchFamily="2" charset="0"/>
              </a:rPr>
              <a:t>模拟</a:t>
            </a:r>
            <a:r>
              <a:rPr lang="zh-CN" altLang="en-US" sz="2800" b="1" dirty="0">
                <a:solidFill>
                  <a:srgbClr val="0000FF"/>
                </a:solidFill>
                <a:latin typeface="Times" pitchFamily="2" charset="0"/>
              </a:rPr>
              <a:t>贪心算法</a:t>
            </a:r>
            <a:r>
              <a:rPr lang="en" altLang="zh-CN" sz="2000" baseline="30000" dirty="0">
                <a:solidFill>
                  <a:srgbClr val="0000FF"/>
                </a:solidFill>
                <a:latin typeface="Helvetica" pitchFamily="2" charset="0"/>
              </a:rPr>
              <a:t>[Gavril, Yannakakis]</a:t>
            </a:r>
            <a:endParaRPr lang="en" altLang="zh-CN" sz="1600" dirty="0">
              <a:solidFill>
                <a:srgbClr val="0000FF"/>
              </a:solidFill>
              <a:latin typeface="Helvetica" pitchFamily="2" charset="0"/>
            </a:endParaRPr>
          </a:p>
          <a:p>
            <a:pPr lvl="0"/>
            <a:r>
              <a:rPr lang="zh-CN" altLang="en-US" dirty="0">
                <a:solidFill>
                  <a:srgbClr val="FF0000"/>
                </a:solidFill>
                <a:latin typeface="Helvetica" pitchFamily="2" charset="0"/>
              </a:rPr>
              <a:t>贪心找到极大匹配 </a:t>
            </a:r>
            <a:r>
              <a:rPr lang="en" altLang="zh-CN" dirty="0">
                <a:solidFill>
                  <a:srgbClr val="FF0000"/>
                </a:solidFill>
                <a:latin typeface="CMMI12"/>
              </a:rPr>
              <a:t>M</a:t>
            </a:r>
            <a:br>
              <a:rPr lang="en" altLang="zh-CN" dirty="0">
                <a:solidFill>
                  <a:srgbClr val="FF0000"/>
                </a:solidFill>
                <a:latin typeface="CMMI12"/>
              </a:rPr>
            </a:br>
            <a:r>
              <a:rPr lang="zh-CN" altLang="en" dirty="0">
                <a:solidFill>
                  <a:srgbClr val="FF0000"/>
                </a:solidFill>
                <a:latin typeface="CMMI12"/>
              </a:rPr>
              <a:t>输出</a:t>
            </a:r>
            <a:r>
              <a:rPr lang="zh-CN" altLang="en-US" dirty="0">
                <a:solidFill>
                  <a:srgbClr val="FF0000"/>
                </a:solidFill>
                <a:latin typeface="CMMI1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MMI12"/>
              </a:rPr>
              <a:t>V</a:t>
            </a:r>
            <a:r>
              <a:rPr lang="en" altLang="zh-CN" baseline="-25000" dirty="0">
                <a:solidFill>
                  <a:srgbClr val="FF0000"/>
                </a:solidFill>
                <a:latin typeface="CMMI12"/>
              </a:rPr>
              <a:t>M</a:t>
            </a:r>
            <a:endParaRPr lang="en" altLang="zh-CN" baseline="-25000" dirty="0">
              <a:solidFill>
                <a:srgbClr val="FF0000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847D286-334F-3341-ABE8-26AFF02BF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421" y="2633369"/>
            <a:ext cx="4072145" cy="270520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759737A-5370-E845-87E8-9E991700093F}"/>
              </a:ext>
            </a:extLst>
          </p:cNvPr>
          <p:cNvSpPr/>
          <p:nvPr/>
        </p:nvSpPr>
        <p:spPr>
          <a:xfrm>
            <a:off x="755374" y="4490202"/>
            <a:ext cx="465813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" sz="2800" b="1" dirty="0">
                <a:solidFill>
                  <a:srgbClr val="0000FF"/>
                </a:solidFill>
                <a:latin typeface="Times" pitchFamily="2" charset="0"/>
              </a:rPr>
              <a:t>如何</a:t>
            </a:r>
            <a:r>
              <a:rPr lang="zh-CN" altLang="en-US" sz="2800" b="1" dirty="0">
                <a:solidFill>
                  <a:srgbClr val="0000FF"/>
                </a:solidFill>
                <a:latin typeface="Times" pitchFamily="2" charset="0"/>
              </a:rPr>
              <a:t>验证一个点输入</a:t>
            </a:r>
            <a:r>
              <a:rPr lang="en" altLang="zh-CN" sz="2800" b="1" dirty="0">
                <a:solidFill>
                  <a:srgbClr val="0000FF"/>
                </a:solidFill>
                <a:latin typeface="Times" pitchFamily="2" charset="0"/>
              </a:rPr>
              <a:t>V</a:t>
            </a:r>
            <a:r>
              <a:rPr lang="en" altLang="zh-CN" sz="2800" b="1" baseline="-25000" dirty="0">
                <a:solidFill>
                  <a:srgbClr val="0000FF"/>
                </a:solidFill>
                <a:latin typeface="Times" pitchFamily="2" charset="0"/>
              </a:rPr>
              <a:t>M</a:t>
            </a:r>
            <a:r>
              <a:rPr lang="zh-CN" altLang="en-US" sz="2800" b="1" dirty="0">
                <a:solidFill>
                  <a:srgbClr val="0000FF"/>
                </a:solidFill>
                <a:latin typeface="Times" pitchFamily="2" charset="0"/>
              </a:rPr>
              <a:t>？</a:t>
            </a:r>
            <a:endParaRPr lang="en-US" altLang="zh-CN" sz="2800" b="1" dirty="0">
              <a:solidFill>
                <a:srgbClr val="0000FF"/>
              </a:solidFill>
              <a:latin typeface="Times" pitchFamily="2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Helvetica" pitchFamily="2" charset="0"/>
              </a:rPr>
              <a:t>Nguyen and O. (2008):</a:t>
            </a:r>
            <a:br>
              <a:rPr lang="en" altLang="zh-CN" dirty="0">
                <a:solidFill>
                  <a:srgbClr val="0000FF"/>
                </a:solidFill>
                <a:latin typeface="Helvetica" pitchFamily="2" charset="0"/>
              </a:rPr>
            </a:br>
            <a:r>
              <a:rPr lang="zh-CN" altLang="en" dirty="0">
                <a:latin typeface="Helvetica" pitchFamily="2" charset="0"/>
              </a:rPr>
              <a:t>以某种</a:t>
            </a:r>
            <a:r>
              <a:rPr lang="zh-CN" altLang="en-US" dirty="0">
                <a:latin typeface="Helvetica" pitchFamily="2" charset="0"/>
              </a:rPr>
              <a:t>机制构造匹配</a:t>
            </a:r>
            <a:r>
              <a:rPr lang="en-US" altLang="zh-CN" dirty="0">
                <a:latin typeface="Helvetica" pitchFamily="2" charset="0"/>
              </a:rPr>
              <a:t>M</a:t>
            </a:r>
          </a:p>
          <a:p>
            <a:r>
              <a:rPr lang="zh-CN" altLang="en" dirty="0">
                <a:latin typeface="Helvetica" pitchFamily="2" charset="0"/>
              </a:rPr>
              <a:t>局部</a:t>
            </a:r>
            <a:r>
              <a:rPr lang="zh-CN" altLang="en-US" dirty="0">
                <a:latin typeface="Helvetica" pitchFamily="2" charset="0"/>
              </a:rPr>
              <a:t>地验证边是否属于</a:t>
            </a:r>
            <a:r>
              <a:rPr lang="en-US" altLang="zh-CN" dirty="0">
                <a:latin typeface="Helvetica" pitchFamily="2" charset="0"/>
              </a:rPr>
              <a:t>M</a:t>
            </a:r>
            <a:endParaRPr lang="en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5205BA-75BE-464D-A7E3-3D31ACC33590}"/>
              </a:ext>
            </a:extLst>
          </p:cNvPr>
          <p:cNvSpPr txBox="1"/>
          <p:nvPr/>
        </p:nvSpPr>
        <p:spPr>
          <a:xfrm>
            <a:off x="5390954" y="2090485"/>
            <a:ext cx="254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{</a:t>
            </a:r>
            <a:r>
              <a:rPr kumimoji="1" lang="zh-CN" altLang="en-US" dirty="0"/>
              <a:t>贪心序列</a:t>
            </a:r>
            <a:r>
              <a:rPr kumimoji="1" lang="en-US" altLang="zh-CN" dirty="0"/>
              <a:t>}</a:t>
            </a:r>
            <a:r>
              <a:rPr kumimoji="1" lang="zh-CN" altLang="en-US" dirty="0"/>
              <a:t> </a:t>
            </a:r>
            <a:r>
              <a:rPr kumimoji="1" lang="en-US" altLang="zh-CN" dirty="0"/>
              <a:t>≡</a:t>
            </a:r>
            <a:r>
              <a:rPr kumimoji="1" lang="zh-CN" altLang="en-US" dirty="0"/>
              <a:t> </a:t>
            </a:r>
            <a:r>
              <a:rPr kumimoji="1" lang="en-US" altLang="zh-CN" dirty="0"/>
              <a:t>{</a:t>
            </a:r>
            <a:r>
              <a:rPr kumimoji="1" lang="zh-CN" altLang="en-US" dirty="0"/>
              <a:t>随机序列</a:t>
            </a:r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58E57C5-A76D-9A48-8A3A-068F302890BA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46">
            <a:extLst>
              <a:ext uri="{FF2B5EF4-FFF2-40B4-BE49-F238E27FC236}">
                <a16:creationId xmlns:a16="http://schemas.microsoft.com/office/drawing/2014/main" id="{082E0BEC-32ED-C14D-97CF-471DC58ECB33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7001610" cy="530225"/>
            <a:chOff x="2251007" y="284389"/>
            <a:chExt cx="1503357" cy="529772"/>
          </a:xfrm>
          <a:solidFill>
            <a:srgbClr val="024C89"/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FD3CF6C-2286-C14B-A4E3-7E230DD90790}"/>
                </a:ext>
              </a:extLst>
            </p:cNvPr>
            <p:cNvSpPr/>
            <p:nvPr/>
          </p:nvSpPr>
          <p:spPr>
            <a:xfrm>
              <a:off x="2251007" y="284389"/>
              <a:ext cx="1347131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</a:rPr>
                <a:t>最小顶点覆盖估计问题</a:t>
              </a:r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</a:rPr>
                <a:t>(MVCE)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A61824B-46D6-E244-B4EE-9E30C24451F4}"/>
                </a:ext>
              </a:extLst>
            </p:cNvPr>
            <p:cNvSpPr/>
            <p:nvPr/>
          </p:nvSpPr>
          <p:spPr>
            <a:xfrm>
              <a:off x="3640064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6999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D1FCA-A218-D243-8984-DB9FE272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17</a:t>
            </a:fld>
            <a:endParaRPr kumimoji="1" lang="zh-CN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D3B1F25A-5F53-A444-A2FC-517DA47D8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679" r="26854"/>
          <a:stretch/>
        </p:blipFill>
        <p:spPr>
          <a:xfrm rot="5400000">
            <a:off x="3627968" y="1655499"/>
            <a:ext cx="1888064" cy="4351338"/>
          </a:xfrm>
        </p:spPr>
      </p:pic>
      <p:cxnSp>
        <p:nvCxnSpPr>
          <p:cNvPr id="5" name="直接连接符 8">
            <a:extLst>
              <a:ext uri="{FF2B5EF4-FFF2-40B4-BE49-F238E27FC236}">
                <a16:creationId xmlns:a16="http://schemas.microsoft.com/office/drawing/2014/main" id="{676F1C57-4AEC-C14F-A52B-763ED0CE691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46">
            <a:extLst>
              <a:ext uri="{FF2B5EF4-FFF2-40B4-BE49-F238E27FC236}">
                <a16:creationId xmlns:a16="http://schemas.microsoft.com/office/drawing/2014/main" id="{4237387B-7D04-344A-AE6F-CDD6937DD65E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4059118" cy="530225"/>
            <a:chOff x="2251007" y="284389"/>
            <a:chExt cx="1503357" cy="529772"/>
          </a:xfrm>
          <a:solidFill>
            <a:srgbClr val="024C89"/>
          </a:solidFill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EE365F1-077A-DF41-A973-949A8624A259}"/>
                </a:ext>
              </a:extLst>
            </p:cNvPr>
            <p:cNvSpPr/>
            <p:nvPr/>
          </p:nvSpPr>
          <p:spPr>
            <a:xfrm>
              <a:off x="2251007" y="284389"/>
              <a:ext cx="1347131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</a:rPr>
                <a:t>随机序列与随机标号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BB7E3DA-9903-E644-B0C1-CEBFD9A29875}"/>
                </a:ext>
              </a:extLst>
            </p:cNvPr>
            <p:cNvSpPr/>
            <p:nvPr/>
          </p:nvSpPr>
          <p:spPr>
            <a:xfrm>
              <a:off x="3640064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1969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54D58B0-78DD-104D-BB8E-984C7B3ED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679" r="26854"/>
          <a:stretch/>
        </p:blipFill>
        <p:spPr>
          <a:xfrm rot="5400000">
            <a:off x="3627968" y="1655499"/>
            <a:ext cx="1888064" cy="435133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8E3FD1-F12F-3044-81E5-D9F5166F1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18</a:t>
            </a:fld>
            <a:endParaRPr kumimoji="1" lang="zh-CN" altLang="en-US"/>
          </a:p>
        </p:txBody>
      </p:sp>
      <p:cxnSp>
        <p:nvCxnSpPr>
          <p:cNvPr id="5" name="直接连接符 8">
            <a:extLst>
              <a:ext uri="{FF2B5EF4-FFF2-40B4-BE49-F238E27FC236}">
                <a16:creationId xmlns:a16="http://schemas.microsoft.com/office/drawing/2014/main" id="{583A0503-2CA3-624D-8B01-8A5A0D102B1A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46">
            <a:extLst>
              <a:ext uri="{FF2B5EF4-FFF2-40B4-BE49-F238E27FC236}">
                <a16:creationId xmlns:a16="http://schemas.microsoft.com/office/drawing/2014/main" id="{50ADC890-8202-CF48-9449-BE09AFC2ADCF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4059118" cy="530225"/>
            <a:chOff x="2251007" y="284389"/>
            <a:chExt cx="1503357" cy="529772"/>
          </a:xfrm>
          <a:solidFill>
            <a:srgbClr val="024C89"/>
          </a:solidFill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0B91DAA-93A6-A943-BCC9-F5B3D8A0A233}"/>
                </a:ext>
              </a:extLst>
            </p:cNvPr>
            <p:cNvSpPr/>
            <p:nvPr/>
          </p:nvSpPr>
          <p:spPr>
            <a:xfrm>
              <a:off x="2251007" y="284389"/>
              <a:ext cx="1347131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</a:rPr>
                <a:t>随机序列与随机标号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8D1A35B-4E89-0A4D-B341-C4CB53FA5564}"/>
                </a:ext>
              </a:extLst>
            </p:cNvPr>
            <p:cNvSpPr/>
            <p:nvPr/>
          </p:nvSpPr>
          <p:spPr>
            <a:xfrm>
              <a:off x="3640064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8459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2418E6C-D6DE-1049-B151-40C0CA48D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931" r="26855"/>
          <a:stretch/>
        </p:blipFill>
        <p:spPr>
          <a:xfrm rot="5400000">
            <a:off x="3632200" y="1659735"/>
            <a:ext cx="1879599" cy="435133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C4060D-E939-9C46-80F7-D8D0386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19</a:t>
            </a:fld>
            <a:endParaRPr kumimoji="1" lang="zh-CN" altLang="en-US"/>
          </a:p>
        </p:txBody>
      </p:sp>
      <p:pic>
        <p:nvPicPr>
          <p:cNvPr id="9" name="内容占位符 5">
            <a:extLst>
              <a:ext uri="{FF2B5EF4-FFF2-40B4-BE49-F238E27FC236}">
                <a16:creationId xmlns:a16="http://schemas.microsoft.com/office/drawing/2014/main" id="{F8AA0D39-5761-B949-90B1-8AC291BB9C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79" r="26854"/>
          <a:stretch/>
        </p:blipFill>
        <p:spPr>
          <a:xfrm rot="5400000">
            <a:off x="3627968" y="1655499"/>
            <a:ext cx="1888064" cy="4351338"/>
          </a:xfrm>
          <a:prstGeom prst="rect">
            <a:avLst/>
          </a:prstGeom>
        </p:spPr>
      </p:pic>
      <p:cxnSp>
        <p:nvCxnSpPr>
          <p:cNvPr id="7" name="直接连接符 8">
            <a:extLst>
              <a:ext uri="{FF2B5EF4-FFF2-40B4-BE49-F238E27FC236}">
                <a16:creationId xmlns:a16="http://schemas.microsoft.com/office/drawing/2014/main" id="{A0691831-83F3-8247-A742-01C10CBCBEFF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46">
            <a:extLst>
              <a:ext uri="{FF2B5EF4-FFF2-40B4-BE49-F238E27FC236}">
                <a16:creationId xmlns:a16="http://schemas.microsoft.com/office/drawing/2014/main" id="{DC217196-1072-DC48-87C0-CD5998FE034E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4059118" cy="530225"/>
            <a:chOff x="2251007" y="284389"/>
            <a:chExt cx="1503357" cy="529772"/>
          </a:xfrm>
          <a:solidFill>
            <a:srgbClr val="024C89"/>
          </a:solidFill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5520254-777A-8D44-8D03-3FDA0816AA52}"/>
                </a:ext>
              </a:extLst>
            </p:cNvPr>
            <p:cNvSpPr/>
            <p:nvPr/>
          </p:nvSpPr>
          <p:spPr>
            <a:xfrm>
              <a:off x="2251007" y="284389"/>
              <a:ext cx="1347131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</a:rPr>
                <a:t>随机序列与随机标号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0B6063C-44FF-764A-BFD5-3A30EAD6449B}"/>
                </a:ext>
              </a:extLst>
            </p:cNvPr>
            <p:cNvSpPr/>
            <p:nvPr/>
          </p:nvSpPr>
          <p:spPr>
            <a:xfrm>
              <a:off x="3640064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272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E27FA24-8056-A748-880F-16F6DFAFF530}"/>
              </a:ext>
            </a:extLst>
          </p:cNvPr>
          <p:cNvSpPr/>
          <p:nvPr/>
        </p:nvSpPr>
        <p:spPr>
          <a:xfrm>
            <a:off x="300943" y="1803246"/>
            <a:ext cx="8083932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00FF"/>
                </a:solidFill>
                <a:ea typeface="KaiTi" panose="02010609060101010101" pitchFamily="49" charset="-122"/>
              </a:rPr>
              <a:t>顶点覆盖</a:t>
            </a:r>
            <a:r>
              <a:rPr lang="en-US" altLang="zh-CN" dirty="0">
                <a:solidFill>
                  <a:srgbClr val="0000FF"/>
                </a:solidFill>
                <a:ea typeface="KaiTi" panose="02010609060101010101" pitchFamily="49" charset="-122"/>
              </a:rPr>
              <a:t>(</a:t>
            </a:r>
            <a:r>
              <a:rPr lang="en" altLang="zh-CN" dirty="0">
                <a:solidFill>
                  <a:srgbClr val="0000FF"/>
                </a:solidFill>
                <a:ea typeface="KaiTi" panose="02010609060101010101" pitchFamily="49" charset="-122"/>
              </a:rPr>
              <a:t>Vertex Cover): </a:t>
            </a:r>
            <a:r>
              <a:rPr lang="zh-CN" altLang="en-US" dirty="0">
                <a:ea typeface="KaiTi" panose="02010609060101010101" pitchFamily="49" charset="-122"/>
              </a:rPr>
              <a:t>顶点集合</a:t>
            </a:r>
            <a:r>
              <a:rPr lang="en-US" altLang="zh-CN" dirty="0">
                <a:ea typeface="KaiTi" panose="02010609060101010101" pitchFamily="49" charset="-122"/>
              </a:rPr>
              <a:t> </a:t>
            </a:r>
            <a:r>
              <a:rPr lang="en" altLang="zh-CN" dirty="0">
                <a:ea typeface="KaiTi" panose="02010609060101010101" pitchFamily="49" charset="-122"/>
              </a:rPr>
              <a:t>S </a:t>
            </a:r>
            <a:r>
              <a:rPr lang="zh-CN" altLang="en" dirty="0">
                <a:ea typeface="KaiTi" panose="02010609060101010101" pitchFamily="49" charset="-122"/>
              </a:rPr>
              <a:t>使得</a:t>
            </a:r>
            <a:r>
              <a:rPr lang="zh-CN" altLang="en-US" dirty="0">
                <a:ea typeface="KaiTi" panose="02010609060101010101" pitchFamily="49" charset="-122"/>
              </a:rPr>
              <a:t>每条边都邻接于</a:t>
            </a:r>
            <a:r>
              <a:rPr lang="en-US" altLang="zh-CN" dirty="0">
                <a:ea typeface="KaiTi" panose="02010609060101010101" pitchFamily="49" charset="-122"/>
              </a:rPr>
              <a:t> S </a:t>
            </a:r>
            <a:r>
              <a:rPr lang="zh-CN" altLang="en-US" dirty="0">
                <a:ea typeface="KaiTi" panose="02010609060101010101" pitchFamily="49" charset="-122"/>
              </a:rPr>
              <a:t>中的点。</a:t>
            </a:r>
            <a:endParaRPr lang="en" altLang="zh-CN" dirty="0">
              <a:ea typeface="KaiTi" panose="02010609060101010101" pitchFamily="49" charset="-122"/>
            </a:endParaRPr>
          </a:p>
          <a:p>
            <a:r>
              <a:rPr lang="zh-CN" altLang="en-US" dirty="0">
                <a:solidFill>
                  <a:srgbClr val="0000FF"/>
                </a:solidFill>
                <a:ea typeface="KaiTi" panose="02010609060101010101" pitchFamily="49" charset="-122"/>
              </a:rPr>
              <a:t>最小顶点覆盖</a:t>
            </a:r>
            <a:r>
              <a:rPr lang="en-US" altLang="zh-CN" dirty="0">
                <a:solidFill>
                  <a:srgbClr val="0000FF"/>
                </a:solidFill>
                <a:ea typeface="KaiTi" panose="02010609060101010101" pitchFamily="49" charset="-122"/>
              </a:rPr>
              <a:t>(Minimum</a:t>
            </a:r>
            <a:r>
              <a:rPr lang="zh-CN" altLang="en-US" dirty="0">
                <a:solidFill>
                  <a:srgbClr val="0000FF"/>
                </a:solidFill>
                <a:ea typeface="KaiTi" panose="02010609060101010101" pitchFamily="49" charset="-122"/>
              </a:rPr>
              <a:t> </a:t>
            </a:r>
            <a:r>
              <a:rPr lang="en" altLang="zh-CN" dirty="0">
                <a:solidFill>
                  <a:srgbClr val="0000FF"/>
                </a:solidFill>
                <a:ea typeface="KaiTi" panose="02010609060101010101" pitchFamily="49" charset="-122"/>
              </a:rPr>
              <a:t>Vertex Cover): </a:t>
            </a:r>
            <a:r>
              <a:rPr lang="en" altLang="zh-CN" dirty="0">
                <a:ea typeface="KaiTi" panose="02010609060101010101" pitchFamily="49" charset="-122"/>
              </a:rPr>
              <a:t>S</a:t>
            </a:r>
            <a:r>
              <a:rPr lang="zh-CN" altLang="en-US" dirty="0">
                <a:ea typeface="KaiTi" panose="02010609060101010101" pitchFamily="49" charset="-122"/>
              </a:rPr>
              <a:t>*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←</a:t>
            </a:r>
            <a:r>
              <a:rPr lang="zh-CN" altLang="en-US" dirty="0">
                <a:ea typeface="KaiTi" panose="02010609060101010101" pitchFamily="49" charset="-122"/>
              </a:rPr>
              <a:t> </a:t>
            </a:r>
            <a:r>
              <a:rPr lang="en-US" altLang="zh-CN" dirty="0" err="1">
                <a:ea typeface="KaiTi" panose="02010609060101010101" pitchFamily="49" charset="-122"/>
              </a:rPr>
              <a:t>arg</a:t>
            </a:r>
            <a:r>
              <a:rPr lang="en-US" altLang="zh-CN" dirty="0">
                <a:ea typeface="KaiTi" panose="02010609060101010101" pitchFamily="49" charset="-122"/>
              </a:rPr>
              <a:t> </a:t>
            </a:r>
            <a:r>
              <a:rPr lang="en-US" altLang="zh-CN" dirty="0" err="1">
                <a:ea typeface="KaiTi" panose="02010609060101010101" pitchFamily="49" charset="-122"/>
              </a:rPr>
              <a:t>min</a:t>
            </a:r>
            <a:r>
              <a:rPr lang="en-US" altLang="zh-CN" baseline="-25000" dirty="0" err="1">
                <a:ea typeface="KaiTi" panose="02010609060101010101" pitchFamily="49" charset="-122"/>
              </a:rPr>
              <a:t>S</a:t>
            </a:r>
            <a:r>
              <a:rPr lang="zh-CN" altLang="en-US" baseline="-25000" dirty="0">
                <a:ea typeface="KaiTi" panose="02010609060101010101" pitchFamily="49" charset="-122"/>
              </a:rPr>
              <a:t>是一个顶点覆盖</a:t>
            </a:r>
            <a:r>
              <a:rPr lang="en-US" altLang="zh-CN" dirty="0">
                <a:ea typeface="KaiTi" panose="02010609060101010101" pitchFamily="49" charset="-122"/>
              </a:rPr>
              <a:t> |S|</a:t>
            </a:r>
            <a:r>
              <a:rPr lang="zh-CN" altLang="en-US" dirty="0">
                <a:ea typeface="KaiTi" panose="02010609060101010101" pitchFamily="49" charset="-122"/>
              </a:rPr>
              <a:t>。</a:t>
            </a:r>
            <a:endParaRPr lang="en" altLang="zh-CN" dirty="0">
              <a:ea typeface="KaiTi" panose="02010609060101010101" pitchFamily="49" charset="-122"/>
            </a:endParaRPr>
          </a:p>
          <a:p>
            <a:endParaRPr lang="en" altLang="zh-CN" dirty="0">
              <a:ea typeface="KaiTi" panose="02010609060101010101" pitchFamily="49" charset="-122"/>
            </a:endParaRPr>
          </a:p>
          <a:p>
            <a:r>
              <a:rPr lang="zh-CN" altLang="en-US" dirty="0">
                <a:ea typeface="KaiTi" panose="02010609060101010101" pitchFamily="49" charset="-122"/>
              </a:rPr>
              <a:t>例如右图，</a:t>
            </a:r>
            <a:r>
              <a:rPr lang="zh-CN" altLang="en" dirty="0">
                <a:ea typeface="KaiTi" panose="02010609060101010101" pitchFamily="49" charset="-122"/>
              </a:rPr>
              <a:t>最优解</a:t>
            </a:r>
            <a:r>
              <a:rPr lang="zh-CN" altLang="en-US" dirty="0">
                <a:ea typeface="KaiTi" panose="02010609060101010101" pitchFamily="49" charset="-122"/>
              </a:rPr>
              <a:t>可能有多个，但大小均为</a:t>
            </a:r>
            <a:r>
              <a:rPr lang="en-US" altLang="zh-CN" dirty="0">
                <a:solidFill>
                  <a:srgbClr val="FF0000"/>
                </a:solidFill>
                <a:ea typeface="KaiTi" panose="02010609060101010101" pitchFamily="49" charset="-122"/>
              </a:rPr>
              <a:t>3</a:t>
            </a:r>
            <a:endParaRPr lang="en" altLang="zh-CN" dirty="0">
              <a:solidFill>
                <a:srgbClr val="FF0000"/>
              </a:solidFill>
              <a:ea typeface="KaiTi" panose="02010609060101010101" pitchFamily="49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341FF38-B6E5-0842-8175-09CF5C1BA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632" y="3778313"/>
            <a:ext cx="3510484" cy="2010669"/>
          </a:xfrm>
          <a:prstGeom prst="rect">
            <a:avLst/>
          </a:prstGeom>
        </p:spPr>
      </p:pic>
      <p:cxnSp>
        <p:nvCxnSpPr>
          <p:cNvPr id="6" name="直接连接符 8">
            <a:extLst>
              <a:ext uri="{FF2B5EF4-FFF2-40B4-BE49-F238E27FC236}">
                <a16:creationId xmlns:a16="http://schemas.microsoft.com/office/drawing/2014/main" id="{DD9D38CF-95E6-5F42-8802-07D6B772B22D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46">
            <a:extLst>
              <a:ext uri="{FF2B5EF4-FFF2-40B4-BE49-F238E27FC236}">
                <a16:creationId xmlns:a16="http://schemas.microsoft.com/office/drawing/2014/main" id="{9B4B46DC-59DE-CD46-B599-4AE6BC12C62A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7001610" cy="530225"/>
            <a:chOff x="2251007" y="284389"/>
            <a:chExt cx="1503357" cy="529772"/>
          </a:xfrm>
          <a:solidFill>
            <a:srgbClr val="024C89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D39D5CE-231E-0147-BA94-55828E0A332E}"/>
                </a:ext>
              </a:extLst>
            </p:cNvPr>
            <p:cNvSpPr/>
            <p:nvPr/>
          </p:nvSpPr>
          <p:spPr>
            <a:xfrm>
              <a:off x="2251007" y="284389"/>
              <a:ext cx="1347131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</a:rPr>
                <a:t>最小顶点覆盖</a:t>
              </a:r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</a:rPr>
                <a:t>(Minimum Vertex Cover)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2D27EC7-265E-3C4C-89B3-0751F7748F45}"/>
                </a:ext>
              </a:extLst>
            </p:cNvPr>
            <p:cNvSpPr/>
            <p:nvPr/>
          </p:nvSpPr>
          <p:spPr>
            <a:xfrm>
              <a:off x="3640064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3132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8B45A04-1463-D04F-B12C-F63754A65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679" r="26855"/>
          <a:stretch/>
        </p:blipFill>
        <p:spPr>
          <a:xfrm rot="5400000">
            <a:off x="3627969" y="1655500"/>
            <a:ext cx="1888062" cy="435133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04D029-843B-E74E-AA2F-6870A5C13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20</a:t>
            </a:fld>
            <a:endParaRPr kumimoji="1" lang="zh-CN" altLang="en-US"/>
          </a:p>
        </p:txBody>
      </p:sp>
      <p:cxnSp>
        <p:nvCxnSpPr>
          <p:cNvPr id="5" name="直接连接符 8">
            <a:extLst>
              <a:ext uri="{FF2B5EF4-FFF2-40B4-BE49-F238E27FC236}">
                <a16:creationId xmlns:a16="http://schemas.microsoft.com/office/drawing/2014/main" id="{3C32B4E3-1244-754F-B45A-709FB1C94CB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46">
            <a:extLst>
              <a:ext uri="{FF2B5EF4-FFF2-40B4-BE49-F238E27FC236}">
                <a16:creationId xmlns:a16="http://schemas.microsoft.com/office/drawing/2014/main" id="{07457CFE-8FDA-6440-8806-1BC97F54C6B0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4059118" cy="530225"/>
            <a:chOff x="2251007" y="284389"/>
            <a:chExt cx="1503357" cy="529772"/>
          </a:xfrm>
          <a:solidFill>
            <a:srgbClr val="024C89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FF59CD2-B340-FB43-BCB9-F8F91D3A9687}"/>
                </a:ext>
              </a:extLst>
            </p:cNvPr>
            <p:cNvSpPr/>
            <p:nvPr/>
          </p:nvSpPr>
          <p:spPr>
            <a:xfrm>
              <a:off x="2251007" y="284389"/>
              <a:ext cx="1347131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</a:rPr>
                <a:t>随机序列与随机标号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7643F5C-68B0-884B-A015-58021876D1CB}"/>
                </a:ext>
              </a:extLst>
            </p:cNvPr>
            <p:cNvSpPr/>
            <p:nvPr/>
          </p:nvSpPr>
          <p:spPr>
            <a:xfrm>
              <a:off x="3640064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1064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08F9813-BE35-2D49-AA21-4E214E327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679" r="26854"/>
          <a:stretch/>
        </p:blipFill>
        <p:spPr>
          <a:xfrm rot="5400000">
            <a:off x="3627968" y="1655499"/>
            <a:ext cx="1888064" cy="435133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238F6E-B83D-DD4E-904E-CD67BDC1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21</a:t>
            </a:fld>
            <a:endParaRPr kumimoji="1" lang="zh-CN" altLang="en-US"/>
          </a:p>
        </p:txBody>
      </p:sp>
      <p:cxnSp>
        <p:nvCxnSpPr>
          <p:cNvPr id="5" name="直接连接符 8">
            <a:extLst>
              <a:ext uri="{FF2B5EF4-FFF2-40B4-BE49-F238E27FC236}">
                <a16:creationId xmlns:a16="http://schemas.microsoft.com/office/drawing/2014/main" id="{3487A2A0-EF87-F84D-A342-44E46D42D531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46">
            <a:extLst>
              <a:ext uri="{FF2B5EF4-FFF2-40B4-BE49-F238E27FC236}">
                <a16:creationId xmlns:a16="http://schemas.microsoft.com/office/drawing/2014/main" id="{060173D3-6222-054A-BEA9-FB7C841F3BF1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4059118" cy="530225"/>
            <a:chOff x="2251007" y="284389"/>
            <a:chExt cx="1503357" cy="529772"/>
          </a:xfrm>
          <a:solidFill>
            <a:srgbClr val="024C89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DAD7CDC-478B-D14B-B54D-CE6D43B38BE8}"/>
                </a:ext>
              </a:extLst>
            </p:cNvPr>
            <p:cNvSpPr/>
            <p:nvPr/>
          </p:nvSpPr>
          <p:spPr>
            <a:xfrm>
              <a:off x="2251007" y="284389"/>
              <a:ext cx="1347131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</a:rPr>
                <a:t>随机序列与随机标号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9540516-7DF8-2F40-BEDE-4DA667F7F8AA}"/>
                </a:ext>
              </a:extLst>
            </p:cNvPr>
            <p:cNvSpPr/>
            <p:nvPr/>
          </p:nvSpPr>
          <p:spPr>
            <a:xfrm>
              <a:off x="3640064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7296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50B9FFB-4F58-1140-B91D-342814318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679" r="26854"/>
          <a:stretch/>
        </p:blipFill>
        <p:spPr>
          <a:xfrm rot="5400000">
            <a:off x="3627968" y="1655499"/>
            <a:ext cx="1888064" cy="435133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B0DCFF-4F0C-B44E-A88A-39C80622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22</a:t>
            </a:fld>
            <a:endParaRPr kumimoji="1" lang="zh-CN" altLang="en-US"/>
          </a:p>
        </p:txBody>
      </p:sp>
      <p:cxnSp>
        <p:nvCxnSpPr>
          <p:cNvPr id="5" name="直接连接符 8">
            <a:extLst>
              <a:ext uri="{FF2B5EF4-FFF2-40B4-BE49-F238E27FC236}">
                <a16:creationId xmlns:a16="http://schemas.microsoft.com/office/drawing/2014/main" id="{F3023C2D-0B8C-6243-81D8-4E4E7CEA64ED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46">
            <a:extLst>
              <a:ext uri="{FF2B5EF4-FFF2-40B4-BE49-F238E27FC236}">
                <a16:creationId xmlns:a16="http://schemas.microsoft.com/office/drawing/2014/main" id="{2F545265-1729-A541-A4DE-948BB1797D80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4059118" cy="530225"/>
            <a:chOff x="2251007" y="284389"/>
            <a:chExt cx="1503357" cy="529772"/>
          </a:xfrm>
          <a:solidFill>
            <a:srgbClr val="024C89"/>
          </a:solidFill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EF4B998-50B1-4948-BD85-F343ADA96DED}"/>
                </a:ext>
              </a:extLst>
            </p:cNvPr>
            <p:cNvSpPr/>
            <p:nvPr/>
          </p:nvSpPr>
          <p:spPr>
            <a:xfrm>
              <a:off x="2251007" y="284389"/>
              <a:ext cx="1347131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</a:rPr>
                <a:t>随机序列与随机标号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7FC0B73-DF3E-3D45-ADD1-6D22622A927D}"/>
                </a:ext>
              </a:extLst>
            </p:cNvPr>
            <p:cNvSpPr/>
            <p:nvPr/>
          </p:nvSpPr>
          <p:spPr>
            <a:xfrm>
              <a:off x="3640064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2440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E91A9A0-E96D-EB40-A472-A7C3D69FE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680" r="26854"/>
          <a:stretch/>
        </p:blipFill>
        <p:spPr>
          <a:xfrm rot="5400000">
            <a:off x="3627967" y="1655501"/>
            <a:ext cx="1888066" cy="435133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2A07FD-3CF9-9144-BADA-E8F2992E5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23</a:t>
            </a:fld>
            <a:endParaRPr kumimoji="1" lang="zh-CN" altLang="en-US"/>
          </a:p>
        </p:txBody>
      </p:sp>
      <p:cxnSp>
        <p:nvCxnSpPr>
          <p:cNvPr id="5" name="直接连接符 8">
            <a:extLst>
              <a:ext uri="{FF2B5EF4-FFF2-40B4-BE49-F238E27FC236}">
                <a16:creationId xmlns:a16="http://schemas.microsoft.com/office/drawing/2014/main" id="{2C12E90D-E919-7A46-BEED-D6780039510E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46">
            <a:extLst>
              <a:ext uri="{FF2B5EF4-FFF2-40B4-BE49-F238E27FC236}">
                <a16:creationId xmlns:a16="http://schemas.microsoft.com/office/drawing/2014/main" id="{4465D5B2-0C9D-F243-84B6-995574CE28CE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4059118" cy="530225"/>
            <a:chOff x="2251007" y="284389"/>
            <a:chExt cx="1503357" cy="529772"/>
          </a:xfrm>
          <a:solidFill>
            <a:srgbClr val="024C89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7EED669-EA84-E74F-85F1-6A6816260159}"/>
                </a:ext>
              </a:extLst>
            </p:cNvPr>
            <p:cNvSpPr/>
            <p:nvPr/>
          </p:nvSpPr>
          <p:spPr>
            <a:xfrm>
              <a:off x="2251007" y="284389"/>
              <a:ext cx="1347131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</a:rPr>
                <a:t>随机序列与随机标号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61BCEA3-FB38-6445-8995-3950142EF6A9}"/>
                </a:ext>
              </a:extLst>
            </p:cNvPr>
            <p:cNvSpPr/>
            <p:nvPr/>
          </p:nvSpPr>
          <p:spPr>
            <a:xfrm>
              <a:off x="3640064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4050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783868D-5C75-5042-BA60-C843DAD54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679" r="26854"/>
          <a:stretch/>
        </p:blipFill>
        <p:spPr>
          <a:xfrm rot="5400000">
            <a:off x="3627968" y="1655499"/>
            <a:ext cx="1888064" cy="435133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1A4C6-5826-6947-B93B-B617D8CE3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24</a:t>
            </a:fld>
            <a:endParaRPr kumimoji="1" lang="zh-CN" altLang="en-US"/>
          </a:p>
        </p:txBody>
      </p:sp>
      <p:cxnSp>
        <p:nvCxnSpPr>
          <p:cNvPr id="5" name="直接连接符 8">
            <a:extLst>
              <a:ext uri="{FF2B5EF4-FFF2-40B4-BE49-F238E27FC236}">
                <a16:creationId xmlns:a16="http://schemas.microsoft.com/office/drawing/2014/main" id="{A19A583E-398A-9447-A280-B314862EFDCE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46">
            <a:extLst>
              <a:ext uri="{FF2B5EF4-FFF2-40B4-BE49-F238E27FC236}">
                <a16:creationId xmlns:a16="http://schemas.microsoft.com/office/drawing/2014/main" id="{8C07B9B3-276B-A34E-BB41-5E09E8BDAED6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4059118" cy="530225"/>
            <a:chOff x="2251007" y="284389"/>
            <a:chExt cx="1503357" cy="529772"/>
          </a:xfrm>
          <a:solidFill>
            <a:srgbClr val="024C89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46FE797-EB17-4E4B-8F33-3ED9732F928F}"/>
                </a:ext>
              </a:extLst>
            </p:cNvPr>
            <p:cNvSpPr/>
            <p:nvPr/>
          </p:nvSpPr>
          <p:spPr>
            <a:xfrm>
              <a:off x="2251007" y="284389"/>
              <a:ext cx="1347131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</a:rPr>
                <a:t>随机序列与随机标号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5301893-B48A-C745-909E-8C73582995F2}"/>
                </a:ext>
              </a:extLst>
            </p:cNvPr>
            <p:cNvSpPr/>
            <p:nvPr/>
          </p:nvSpPr>
          <p:spPr>
            <a:xfrm>
              <a:off x="3640064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9089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62718A2-DB01-4047-B79E-43374E25B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679" r="26854"/>
          <a:stretch/>
        </p:blipFill>
        <p:spPr>
          <a:xfrm rot="5400000">
            <a:off x="3627968" y="1655499"/>
            <a:ext cx="1888064" cy="435133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844E18-7416-DC4F-9BC6-6C0BA216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25</a:t>
            </a:fld>
            <a:endParaRPr kumimoji="1" lang="zh-CN" altLang="en-US"/>
          </a:p>
        </p:txBody>
      </p:sp>
      <p:cxnSp>
        <p:nvCxnSpPr>
          <p:cNvPr id="5" name="直接连接符 8">
            <a:extLst>
              <a:ext uri="{FF2B5EF4-FFF2-40B4-BE49-F238E27FC236}">
                <a16:creationId xmlns:a16="http://schemas.microsoft.com/office/drawing/2014/main" id="{2BD74CC5-A47A-CF43-B364-15427E1B7767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46">
            <a:extLst>
              <a:ext uri="{FF2B5EF4-FFF2-40B4-BE49-F238E27FC236}">
                <a16:creationId xmlns:a16="http://schemas.microsoft.com/office/drawing/2014/main" id="{DA1AAC3E-21C9-B947-8B32-0AEFBA23FA81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4059118" cy="530225"/>
            <a:chOff x="2251007" y="284389"/>
            <a:chExt cx="1503357" cy="529772"/>
          </a:xfrm>
          <a:solidFill>
            <a:srgbClr val="024C89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0D7198B-0539-8141-AE1A-7CD1C2E9998B}"/>
                </a:ext>
              </a:extLst>
            </p:cNvPr>
            <p:cNvSpPr/>
            <p:nvPr/>
          </p:nvSpPr>
          <p:spPr>
            <a:xfrm>
              <a:off x="2251007" y="284389"/>
              <a:ext cx="1347131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</a:rPr>
                <a:t>随机序列与随机标号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85CB596-1B2A-F847-99C3-D2E7C376EE5F}"/>
                </a:ext>
              </a:extLst>
            </p:cNvPr>
            <p:cNvSpPr/>
            <p:nvPr/>
          </p:nvSpPr>
          <p:spPr>
            <a:xfrm>
              <a:off x="3640064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072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958A85F-241A-8044-BF16-D32FB0338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680" r="26854"/>
          <a:stretch/>
        </p:blipFill>
        <p:spPr>
          <a:xfrm rot="5400000">
            <a:off x="3627967" y="1655501"/>
            <a:ext cx="1888066" cy="435133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FEC4C3-97CF-5340-AA03-5EC7A06CB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26</a:t>
            </a:fld>
            <a:endParaRPr kumimoji="1" lang="zh-CN" altLang="en-US"/>
          </a:p>
        </p:txBody>
      </p:sp>
      <p:cxnSp>
        <p:nvCxnSpPr>
          <p:cNvPr id="5" name="直接连接符 8">
            <a:extLst>
              <a:ext uri="{FF2B5EF4-FFF2-40B4-BE49-F238E27FC236}">
                <a16:creationId xmlns:a16="http://schemas.microsoft.com/office/drawing/2014/main" id="{7784D5DD-F4E4-6447-A35A-57F94C9BAD3A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46">
            <a:extLst>
              <a:ext uri="{FF2B5EF4-FFF2-40B4-BE49-F238E27FC236}">
                <a16:creationId xmlns:a16="http://schemas.microsoft.com/office/drawing/2014/main" id="{2AAE22C5-7B81-CC47-A67D-BB951C625536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4059118" cy="530225"/>
            <a:chOff x="2251007" y="284389"/>
            <a:chExt cx="1503357" cy="529772"/>
          </a:xfrm>
          <a:solidFill>
            <a:srgbClr val="024C89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4D418B5-757B-384A-BEF3-6CA17C038A13}"/>
                </a:ext>
              </a:extLst>
            </p:cNvPr>
            <p:cNvSpPr/>
            <p:nvPr/>
          </p:nvSpPr>
          <p:spPr>
            <a:xfrm>
              <a:off x="2251007" y="284389"/>
              <a:ext cx="1347131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</a:rPr>
                <a:t>随机序列与随机标号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17B651A-62F6-1944-936D-5FD702E2C121}"/>
                </a:ext>
              </a:extLst>
            </p:cNvPr>
            <p:cNvSpPr/>
            <p:nvPr/>
          </p:nvSpPr>
          <p:spPr>
            <a:xfrm>
              <a:off x="3640064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2337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F1E9664-56CC-794E-AB99-12A1B53AD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679" r="26854"/>
          <a:stretch/>
        </p:blipFill>
        <p:spPr>
          <a:xfrm rot="5400000">
            <a:off x="3627968" y="1655499"/>
            <a:ext cx="1888064" cy="435133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A5D092-E347-AE4B-A323-DBF449C2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27</a:t>
            </a:fld>
            <a:endParaRPr kumimoji="1" lang="zh-CN" altLang="en-US"/>
          </a:p>
        </p:txBody>
      </p:sp>
      <p:cxnSp>
        <p:nvCxnSpPr>
          <p:cNvPr id="5" name="直接连接符 8">
            <a:extLst>
              <a:ext uri="{FF2B5EF4-FFF2-40B4-BE49-F238E27FC236}">
                <a16:creationId xmlns:a16="http://schemas.microsoft.com/office/drawing/2014/main" id="{D4B9A457-A9D9-7A4D-AA03-76F57776CE3C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46">
            <a:extLst>
              <a:ext uri="{FF2B5EF4-FFF2-40B4-BE49-F238E27FC236}">
                <a16:creationId xmlns:a16="http://schemas.microsoft.com/office/drawing/2014/main" id="{F9D238EC-E13F-4E45-8A22-3922B84E44E0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4059118" cy="530225"/>
            <a:chOff x="2251007" y="284389"/>
            <a:chExt cx="1503357" cy="529772"/>
          </a:xfrm>
          <a:solidFill>
            <a:srgbClr val="024C89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F07F966-F561-5C49-9954-5DC53CCF5AA0}"/>
                </a:ext>
              </a:extLst>
            </p:cNvPr>
            <p:cNvSpPr/>
            <p:nvPr/>
          </p:nvSpPr>
          <p:spPr>
            <a:xfrm>
              <a:off x="2251007" y="284389"/>
              <a:ext cx="1347131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</a:rPr>
                <a:t>随机序列与随机标号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EE4BAC3-AB7B-4E45-AE99-C4B30CA3090B}"/>
                </a:ext>
              </a:extLst>
            </p:cNvPr>
            <p:cNvSpPr/>
            <p:nvPr/>
          </p:nvSpPr>
          <p:spPr>
            <a:xfrm>
              <a:off x="3640064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9046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CAFA779-33EE-674E-B9D9-ECADAEC6C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679" r="26854"/>
          <a:stretch/>
        </p:blipFill>
        <p:spPr>
          <a:xfrm rot="5400000">
            <a:off x="3627968" y="1655499"/>
            <a:ext cx="1888064" cy="435133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12491F-9532-5943-B7D1-E22E4C29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28</a:t>
            </a:fld>
            <a:endParaRPr kumimoji="1" lang="zh-CN" altLang="en-US"/>
          </a:p>
        </p:txBody>
      </p:sp>
      <p:cxnSp>
        <p:nvCxnSpPr>
          <p:cNvPr id="5" name="直接连接符 8">
            <a:extLst>
              <a:ext uri="{FF2B5EF4-FFF2-40B4-BE49-F238E27FC236}">
                <a16:creationId xmlns:a16="http://schemas.microsoft.com/office/drawing/2014/main" id="{5D44B420-050A-3748-84FE-03012F74C94F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46">
            <a:extLst>
              <a:ext uri="{FF2B5EF4-FFF2-40B4-BE49-F238E27FC236}">
                <a16:creationId xmlns:a16="http://schemas.microsoft.com/office/drawing/2014/main" id="{B150E86D-131C-8043-8C83-FE443C00A7C0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4059118" cy="530225"/>
            <a:chOff x="2251007" y="284389"/>
            <a:chExt cx="1503357" cy="529772"/>
          </a:xfrm>
          <a:solidFill>
            <a:srgbClr val="024C89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7CBE49C-7E54-9340-A296-D481792A73C4}"/>
                </a:ext>
              </a:extLst>
            </p:cNvPr>
            <p:cNvSpPr/>
            <p:nvPr/>
          </p:nvSpPr>
          <p:spPr>
            <a:xfrm>
              <a:off x="2251007" y="284389"/>
              <a:ext cx="1347131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</a:rPr>
                <a:t>随机序列与随机标号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7FD689D-CF89-6547-8C99-5D56903D5810}"/>
                </a:ext>
              </a:extLst>
            </p:cNvPr>
            <p:cNvSpPr/>
            <p:nvPr/>
          </p:nvSpPr>
          <p:spPr>
            <a:xfrm>
              <a:off x="3640064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6368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4920C43-B6AD-A945-B1B0-3FD664003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679" r="26854"/>
          <a:stretch/>
        </p:blipFill>
        <p:spPr>
          <a:xfrm rot="5400000">
            <a:off x="3627968" y="1655499"/>
            <a:ext cx="1888064" cy="435133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C2B7C3-DE04-F942-8C8D-CF3C9EE3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29</a:t>
            </a:fld>
            <a:endParaRPr kumimoji="1" lang="zh-CN" altLang="en-US"/>
          </a:p>
        </p:txBody>
      </p:sp>
      <p:cxnSp>
        <p:nvCxnSpPr>
          <p:cNvPr id="5" name="直接连接符 8">
            <a:extLst>
              <a:ext uri="{FF2B5EF4-FFF2-40B4-BE49-F238E27FC236}">
                <a16:creationId xmlns:a16="http://schemas.microsoft.com/office/drawing/2014/main" id="{949AD745-4883-5D4A-ADB8-41BFF7654244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46">
            <a:extLst>
              <a:ext uri="{FF2B5EF4-FFF2-40B4-BE49-F238E27FC236}">
                <a16:creationId xmlns:a16="http://schemas.microsoft.com/office/drawing/2014/main" id="{3FE749E9-72F6-0D4E-B4A3-D07476AAC5C2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4059118" cy="530225"/>
            <a:chOff x="2251007" y="284389"/>
            <a:chExt cx="1503357" cy="529772"/>
          </a:xfrm>
          <a:solidFill>
            <a:srgbClr val="024C89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C67F0EC-404D-9648-BE4C-E69F91DEC8FC}"/>
                </a:ext>
              </a:extLst>
            </p:cNvPr>
            <p:cNvSpPr/>
            <p:nvPr/>
          </p:nvSpPr>
          <p:spPr>
            <a:xfrm>
              <a:off x="2251007" y="284389"/>
              <a:ext cx="1347131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</a:rPr>
                <a:t>随机序列与随机标号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625ECF5-B43B-3743-890C-0C5DD30615E5}"/>
                </a:ext>
              </a:extLst>
            </p:cNvPr>
            <p:cNvSpPr/>
            <p:nvPr/>
          </p:nvSpPr>
          <p:spPr>
            <a:xfrm>
              <a:off x="3640064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808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3C553B9-0651-344C-AA51-395364ABF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632" y="3778313"/>
            <a:ext cx="3510484" cy="201066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AF8064FF-EA77-CD45-BBD9-F8673177A48B}"/>
              </a:ext>
            </a:extLst>
          </p:cNvPr>
          <p:cNvSpPr/>
          <p:nvPr/>
        </p:nvSpPr>
        <p:spPr>
          <a:xfrm>
            <a:off x="397565" y="3283238"/>
            <a:ext cx="5078352" cy="3000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2F528F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" dirty="0">
                <a:ea typeface="KaiTi" panose="02010609060101010101" pitchFamily="49" charset="-122"/>
                <a:cs typeface="Times New Roman" panose="02020603050405020304" pitchFamily="18" charset="0"/>
              </a:rPr>
              <a:t>例如</a:t>
            </a:r>
            <a:r>
              <a:rPr lang="zh-CN" altLang="en-US" dirty="0">
                <a:ea typeface="KaiTi" panose="02010609060101010101" pitchFamily="49" charset="-122"/>
                <a:cs typeface="Times New Roman" panose="02020603050405020304" pitchFamily="18" charset="0"/>
              </a:rPr>
              <a:t>：右图中</a:t>
            </a:r>
            <a:r>
              <a:rPr lang="en-US" altLang="zh-CN" i="1" dirty="0">
                <a:solidFill>
                  <a:srgbClr val="0000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0000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solidFill>
                  <a:srgbClr val="FF0000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最优解</a:t>
            </a:r>
            <a:r>
              <a:rPr lang="zh-CN" altLang="en-US" dirty="0">
                <a:ea typeface="KaiTi" panose="02010609060101010101" pitchFamily="49" charset="-122"/>
                <a:cs typeface="Times New Roman" panose="02020603050405020304" pitchFamily="18" charset="0"/>
              </a:rPr>
              <a:t>大小为</a:t>
            </a:r>
            <a:r>
              <a:rPr lang="en-US" altLang="zh-CN" i="1" dirty="0">
                <a:solidFill>
                  <a:srgbClr val="FF0000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</a:p>
          <a:p>
            <a:pPr>
              <a:spcAft>
                <a:spcPts val="600"/>
              </a:spcAft>
            </a:pPr>
            <a:r>
              <a:rPr lang="zh-CN" altLang="en-US" dirty="0">
                <a:ea typeface="KaiTi" panose="02010609060101010101" pitchFamily="49" charset="-122"/>
                <a:cs typeface="Times New Roman" panose="02020603050405020304" pitchFamily="18" charset="0"/>
              </a:rPr>
              <a:t>如果我们估计最优解的大小为 </a:t>
            </a:r>
            <a:r>
              <a:rPr lang="en-US" altLang="zh-CN" i="1" dirty="0">
                <a:ea typeface="KaiTi" panose="02010609060101010101" pitchFamily="49" charset="-122"/>
                <a:cs typeface="Times New Roman" panose="02020603050405020304" pitchFamily="18" charset="0"/>
              </a:rPr>
              <a:t>6.5</a:t>
            </a:r>
            <a:r>
              <a:rPr lang="zh-CN" altLang="en-US" dirty="0">
                <a:ea typeface="KaiTi" panose="02010609060101010101" pitchFamily="49" charset="-122"/>
                <a:cs typeface="Times New Roman" panose="02020603050405020304" pitchFamily="18" charset="0"/>
              </a:rPr>
              <a:t>，那么</a:t>
            </a:r>
            <a:endParaRPr lang="en-US" altLang="zh-CN" dirty="0"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ea typeface="KaiTi" panose="02010609060101010101" pitchFamily="49" charset="-122"/>
                <a:cs typeface="Times New Roman" panose="02020603050405020304" pitchFamily="18" charset="0"/>
              </a:rPr>
              <a:t>当需要</a:t>
            </a:r>
            <a:r>
              <a:rPr lang="en-US" altLang="zh-CN" i="1" dirty="0" err="1">
                <a:solidFill>
                  <a:srgbClr val="0000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ɛ</a:t>
            </a:r>
            <a:r>
              <a:rPr lang="en-US" altLang="zh-CN" i="1" dirty="0">
                <a:solidFill>
                  <a:srgbClr val="0000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=0.1</a:t>
            </a:r>
            <a:r>
              <a:rPr lang="zh-CN" altLang="en-US" dirty="0">
                <a:ea typeface="KaiTi" panose="02010609060101010101" pitchFamily="49" charset="-122"/>
                <a:cs typeface="Times New Roman" panose="02020603050405020304" pitchFamily="18" charset="0"/>
              </a:rPr>
              <a:t>时，满足</a:t>
            </a:r>
            <a:endParaRPr lang="en-US" altLang="zh-CN" i="1" dirty="0"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altLang="zh-CN" i="1" dirty="0">
                <a:solidFill>
                  <a:srgbClr val="FF0000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" altLang="zh-CN" dirty="0">
                <a:ea typeface="KaiTi" panose="02010609060101010101" pitchFamily="49" charset="-122"/>
                <a:cs typeface="Times New Roman" panose="02020603050405020304" pitchFamily="18" charset="0"/>
              </a:rPr>
              <a:t> ≤ </a:t>
            </a:r>
            <a:r>
              <a:rPr lang="en-US" altLang="zh-CN" i="1" dirty="0">
                <a:ea typeface="KaiTi" panose="02010609060101010101" pitchFamily="49" charset="-122"/>
                <a:cs typeface="Times New Roman" panose="02020603050405020304" pitchFamily="18" charset="0"/>
              </a:rPr>
              <a:t>6.5</a:t>
            </a:r>
            <a:r>
              <a:rPr lang="en" altLang="zh-CN" dirty="0">
                <a:ea typeface="KaiTi" panose="02010609060101010101" pitchFamily="49" charset="-122"/>
                <a:cs typeface="Times New Roman" panose="02020603050405020304" pitchFamily="18" charset="0"/>
              </a:rPr>
              <a:t> ≤ </a:t>
            </a:r>
            <a:r>
              <a:rPr lang="en-US" altLang="zh-CN" i="1" dirty="0">
                <a:solidFill>
                  <a:srgbClr val="FF0000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050" dirty="0">
                <a:solidFill>
                  <a:srgbClr val="FF0000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i="1" dirty="0">
                <a:solidFill>
                  <a:srgbClr val="FF0000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lang="en-US" altLang="zh-CN" i="1" dirty="0">
                <a:ea typeface="KaiTi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i="1" dirty="0">
                <a:solidFill>
                  <a:srgbClr val="0000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0.1</a:t>
            </a:r>
            <a:r>
              <a:rPr lang="en-US" altLang="zh-CN" sz="1100" dirty="0">
                <a:solidFill>
                  <a:srgbClr val="0000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i="1" dirty="0">
                <a:solidFill>
                  <a:srgbClr val="0000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solidFill>
                  <a:srgbClr val="0000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dirty="0">
              <a:solidFill>
                <a:srgbClr val="0000FF"/>
              </a:solidFill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zh-CN" altLang="en-US" dirty="0">
                <a:solidFill>
                  <a:srgbClr val="0000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dirty="0">
                <a:ea typeface="KaiTi" panose="02010609060101010101" pitchFamily="49" charset="-122"/>
                <a:cs typeface="Times New Roman" panose="02020603050405020304" pitchFamily="18" charset="0"/>
              </a:rPr>
              <a:t>此时我们给出了最优解的一个</a:t>
            </a:r>
            <a:r>
              <a:rPr lang="en" altLang="zh-CN" dirty="0">
                <a:solidFill>
                  <a:srgbClr val="0000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l-GR" altLang="zh-CN" i="1" dirty="0">
                <a:solidFill>
                  <a:srgbClr val="0000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" altLang="zh-CN" i="1" dirty="0">
                <a:solidFill>
                  <a:srgbClr val="0000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ɛn</a:t>
            </a:r>
            <a:r>
              <a:rPr lang="el-GR" altLang="zh-CN" dirty="0">
                <a:solidFill>
                  <a:srgbClr val="0000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)-</a:t>
            </a:r>
            <a:r>
              <a:rPr lang="zh-CN" altLang="en" dirty="0">
                <a:solidFill>
                  <a:srgbClr val="0000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估计</a:t>
            </a:r>
            <a:endParaRPr lang="en-US" altLang="zh-CN" dirty="0"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ea typeface="KaiTi" panose="02010609060101010101" pitchFamily="49" charset="-122"/>
                <a:cs typeface="Times New Roman" panose="02020603050405020304" pitchFamily="18" charset="0"/>
              </a:rPr>
              <a:t>当需要</a:t>
            </a:r>
            <a:r>
              <a:rPr lang="en-US" altLang="zh-CN" i="1" dirty="0" err="1">
                <a:solidFill>
                  <a:srgbClr val="0000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ɛ</a:t>
            </a:r>
            <a:r>
              <a:rPr lang="en-US" altLang="zh-CN" i="1" dirty="0">
                <a:solidFill>
                  <a:srgbClr val="0000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=0.01</a:t>
            </a:r>
            <a:r>
              <a:rPr lang="zh-CN" altLang="en-US" dirty="0">
                <a:ea typeface="KaiTi" panose="02010609060101010101" pitchFamily="49" charset="-122"/>
                <a:cs typeface="Times New Roman" panose="02020603050405020304" pitchFamily="18" charset="0"/>
              </a:rPr>
              <a:t>时，则不满足</a:t>
            </a:r>
            <a:endParaRPr lang="en-US" altLang="zh-CN" i="1" dirty="0"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altLang="zh-CN" i="1" dirty="0">
                <a:solidFill>
                  <a:srgbClr val="FF0000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" altLang="zh-CN" dirty="0">
                <a:ea typeface="KaiTi" panose="02010609060101010101" pitchFamily="49" charset="-122"/>
                <a:cs typeface="Times New Roman" panose="02020603050405020304" pitchFamily="18" charset="0"/>
              </a:rPr>
              <a:t> ≤ </a:t>
            </a:r>
            <a:r>
              <a:rPr lang="en-US" altLang="zh-CN" i="1" dirty="0">
                <a:ea typeface="KaiTi" panose="02010609060101010101" pitchFamily="49" charset="-122"/>
                <a:cs typeface="Times New Roman" panose="02020603050405020304" pitchFamily="18" charset="0"/>
              </a:rPr>
              <a:t>6.5</a:t>
            </a:r>
            <a:r>
              <a:rPr lang="en" altLang="zh-CN" dirty="0">
                <a:ea typeface="KaiTi" panose="02010609060101010101" pitchFamily="49" charset="-122"/>
                <a:cs typeface="Times New Roman" panose="02020603050405020304" pitchFamily="18" charset="0"/>
              </a:rPr>
              <a:t> ≤ </a:t>
            </a:r>
            <a:r>
              <a:rPr lang="en-US" altLang="zh-CN" i="1" dirty="0">
                <a:solidFill>
                  <a:srgbClr val="FF0000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1050" dirty="0">
                <a:solidFill>
                  <a:srgbClr val="FF0000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i="1" dirty="0">
                <a:solidFill>
                  <a:srgbClr val="FF0000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lang="en-US" altLang="zh-CN" i="1" dirty="0">
                <a:ea typeface="KaiTi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i="1" dirty="0">
                <a:solidFill>
                  <a:srgbClr val="0000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0.01</a:t>
            </a:r>
            <a:r>
              <a:rPr lang="en-US" altLang="zh-CN" sz="1100" dirty="0">
                <a:solidFill>
                  <a:srgbClr val="0000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i="1" dirty="0">
                <a:solidFill>
                  <a:srgbClr val="0000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8</a:t>
            </a:r>
          </a:p>
          <a:p>
            <a:pPr>
              <a:spcAft>
                <a:spcPts val="600"/>
              </a:spcAft>
            </a:pPr>
            <a:r>
              <a:rPr lang="zh-CN" altLang="en-US" dirty="0">
                <a:ea typeface="KaiTi" panose="02010609060101010101" pitchFamily="49" charset="-122"/>
                <a:cs typeface="Times New Roman" panose="02020603050405020304" pitchFamily="18" charset="0"/>
              </a:rPr>
              <a:t>     此时我们没有给出最优解的一个</a:t>
            </a:r>
            <a:r>
              <a:rPr lang="en" altLang="zh-CN" dirty="0">
                <a:solidFill>
                  <a:srgbClr val="0000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l-GR" altLang="zh-CN" i="1" dirty="0">
                <a:solidFill>
                  <a:srgbClr val="0000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" altLang="zh-CN" i="1" dirty="0">
                <a:solidFill>
                  <a:srgbClr val="0000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ɛn</a:t>
            </a:r>
            <a:r>
              <a:rPr lang="el-GR" altLang="zh-CN" dirty="0">
                <a:solidFill>
                  <a:srgbClr val="0000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)-</a:t>
            </a:r>
            <a:r>
              <a:rPr lang="zh-CN" altLang="en" dirty="0">
                <a:solidFill>
                  <a:srgbClr val="0000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估计</a:t>
            </a:r>
            <a:endParaRPr lang="en-US" altLang="zh-CN" dirty="0"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EFFE2CB-205D-174E-B6BE-785951F833AE}"/>
              </a:ext>
            </a:extLst>
          </p:cNvPr>
          <p:cNvSpPr/>
          <p:nvPr/>
        </p:nvSpPr>
        <p:spPr>
          <a:xfrm>
            <a:off x="300943" y="1803246"/>
            <a:ext cx="8083932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00FF"/>
                </a:solidFill>
                <a:ea typeface="KaiTi" panose="02010609060101010101" pitchFamily="49" charset="-122"/>
              </a:rPr>
              <a:t>顶点覆盖</a:t>
            </a:r>
            <a:r>
              <a:rPr lang="en-US" altLang="zh-CN" dirty="0">
                <a:solidFill>
                  <a:srgbClr val="0000FF"/>
                </a:solidFill>
                <a:ea typeface="KaiTi" panose="02010609060101010101" pitchFamily="49" charset="-122"/>
              </a:rPr>
              <a:t>(</a:t>
            </a:r>
            <a:r>
              <a:rPr lang="en" altLang="zh-CN" dirty="0">
                <a:solidFill>
                  <a:srgbClr val="0000FF"/>
                </a:solidFill>
                <a:ea typeface="KaiTi" panose="02010609060101010101" pitchFamily="49" charset="-122"/>
              </a:rPr>
              <a:t>Vertex Cover): </a:t>
            </a:r>
            <a:r>
              <a:rPr lang="zh-CN" altLang="en-US" dirty="0">
                <a:ea typeface="KaiTi" panose="02010609060101010101" pitchFamily="49" charset="-122"/>
              </a:rPr>
              <a:t>顶点集合</a:t>
            </a:r>
            <a:r>
              <a:rPr lang="en-US" altLang="zh-CN" dirty="0">
                <a:ea typeface="KaiTi" panose="02010609060101010101" pitchFamily="49" charset="-122"/>
              </a:rPr>
              <a:t> </a:t>
            </a:r>
            <a:r>
              <a:rPr lang="en" altLang="zh-CN" dirty="0">
                <a:ea typeface="KaiTi" panose="02010609060101010101" pitchFamily="49" charset="-122"/>
              </a:rPr>
              <a:t>S </a:t>
            </a:r>
            <a:r>
              <a:rPr lang="zh-CN" altLang="en" dirty="0">
                <a:ea typeface="KaiTi" panose="02010609060101010101" pitchFamily="49" charset="-122"/>
              </a:rPr>
              <a:t>使得</a:t>
            </a:r>
            <a:r>
              <a:rPr lang="zh-CN" altLang="en-US" dirty="0">
                <a:ea typeface="KaiTi" panose="02010609060101010101" pitchFamily="49" charset="-122"/>
              </a:rPr>
              <a:t>每条边都邻接于</a:t>
            </a:r>
            <a:r>
              <a:rPr lang="en-US" altLang="zh-CN" dirty="0">
                <a:ea typeface="KaiTi" panose="02010609060101010101" pitchFamily="49" charset="-122"/>
              </a:rPr>
              <a:t> S </a:t>
            </a:r>
            <a:r>
              <a:rPr lang="zh-CN" altLang="en-US" dirty="0">
                <a:ea typeface="KaiTi" panose="02010609060101010101" pitchFamily="49" charset="-122"/>
              </a:rPr>
              <a:t>中的点。</a:t>
            </a:r>
            <a:endParaRPr lang="en" altLang="zh-CN" dirty="0">
              <a:ea typeface="KaiTi" panose="02010609060101010101" pitchFamily="49" charset="-122"/>
            </a:endParaRPr>
          </a:p>
          <a:p>
            <a:r>
              <a:rPr lang="zh-CN" altLang="en-US" dirty="0">
                <a:solidFill>
                  <a:srgbClr val="0000FF"/>
                </a:solidFill>
                <a:ea typeface="KaiTi" panose="02010609060101010101" pitchFamily="49" charset="-122"/>
              </a:rPr>
              <a:t>最小顶点覆盖</a:t>
            </a:r>
            <a:r>
              <a:rPr lang="en-US" altLang="zh-CN" dirty="0">
                <a:solidFill>
                  <a:srgbClr val="0000FF"/>
                </a:solidFill>
                <a:ea typeface="KaiTi" panose="02010609060101010101" pitchFamily="49" charset="-122"/>
              </a:rPr>
              <a:t>(Minimum</a:t>
            </a:r>
            <a:r>
              <a:rPr lang="zh-CN" altLang="en-US" dirty="0">
                <a:solidFill>
                  <a:srgbClr val="0000FF"/>
                </a:solidFill>
                <a:ea typeface="KaiTi" panose="02010609060101010101" pitchFamily="49" charset="-122"/>
              </a:rPr>
              <a:t> </a:t>
            </a:r>
            <a:r>
              <a:rPr lang="en" altLang="zh-CN" dirty="0">
                <a:solidFill>
                  <a:srgbClr val="0000FF"/>
                </a:solidFill>
                <a:ea typeface="KaiTi" panose="02010609060101010101" pitchFamily="49" charset="-122"/>
              </a:rPr>
              <a:t>Vertex Cover): </a:t>
            </a:r>
            <a:r>
              <a:rPr lang="en" altLang="zh-CN" dirty="0">
                <a:ea typeface="KaiTi" panose="02010609060101010101" pitchFamily="49" charset="-122"/>
              </a:rPr>
              <a:t>S</a:t>
            </a:r>
            <a:r>
              <a:rPr lang="zh-CN" altLang="en-US" dirty="0">
                <a:ea typeface="KaiTi" panose="02010609060101010101" pitchFamily="49" charset="-122"/>
              </a:rPr>
              <a:t>* 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←</a:t>
            </a:r>
            <a:r>
              <a:rPr lang="zh-CN" altLang="en-US" dirty="0">
                <a:ea typeface="KaiTi" panose="02010609060101010101" pitchFamily="49" charset="-122"/>
              </a:rPr>
              <a:t> </a:t>
            </a:r>
            <a:r>
              <a:rPr lang="en-US" altLang="zh-CN" dirty="0" err="1">
                <a:ea typeface="KaiTi" panose="02010609060101010101" pitchFamily="49" charset="-122"/>
              </a:rPr>
              <a:t>arg</a:t>
            </a:r>
            <a:r>
              <a:rPr lang="en-US" altLang="zh-CN" dirty="0">
                <a:ea typeface="KaiTi" panose="02010609060101010101" pitchFamily="49" charset="-122"/>
              </a:rPr>
              <a:t> </a:t>
            </a:r>
            <a:r>
              <a:rPr lang="en-US" altLang="zh-CN" dirty="0" err="1">
                <a:ea typeface="KaiTi" panose="02010609060101010101" pitchFamily="49" charset="-122"/>
              </a:rPr>
              <a:t>min</a:t>
            </a:r>
            <a:r>
              <a:rPr lang="en-US" altLang="zh-CN" baseline="-25000" dirty="0" err="1">
                <a:ea typeface="KaiTi" panose="02010609060101010101" pitchFamily="49" charset="-122"/>
              </a:rPr>
              <a:t>S</a:t>
            </a:r>
            <a:r>
              <a:rPr lang="zh-CN" altLang="en-US" baseline="-25000" dirty="0">
                <a:ea typeface="KaiTi" panose="02010609060101010101" pitchFamily="49" charset="-122"/>
              </a:rPr>
              <a:t>是一个顶点覆盖</a:t>
            </a:r>
            <a:r>
              <a:rPr lang="en-US" altLang="zh-CN" dirty="0">
                <a:ea typeface="KaiTi" panose="02010609060101010101" pitchFamily="49" charset="-122"/>
              </a:rPr>
              <a:t> |S|</a:t>
            </a:r>
            <a:r>
              <a:rPr lang="zh-CN" altLang="en-US" dirty="0">
                <a:ea typeface="KaiTi" panose="02010609060101010101" pitchFamily="49" charset="-122"/>
              </a:rPr>
              <a:t>。</a:t>
            </a:r>
            <a:endParaRPr lang="en" altLang="zh-CN" dirty="0">
              <a:ea typeface="KaiTi" panose="02010609060101010101" pitchFamily="49" charset="-122"/>
            </a:endParaRPr>
          </a:p>
          <a:p>
            <a:endParaRPr lang="en" altLang="zh-CN" dirty="0">
              <a:ea typeface="KaiTi" panose="02010609060101010101" pitchFamily="49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ea typeface="KaiTi" panose="02010609060101010101" pitchFamily="49" charset="-122"/>
              </a:rPr>
              <a:t>例如右图，</a:t>
            </a:r>
            <a:r>
              <a:rPr lang="zh-CN" altLang="en" dirty="0">
                <a:solidFill>
                  <a:schemeClr val="bg1"/>
                </a:solidFill>
                <a:ea typeface="KaiTi" panose="02010609060101010101" pitchFamily="49" charset="-122"/>
              </a:rPr>
              <a:t>最优解</a:t>
            </a:r>
            <a:r>
              <a:rPr lang="zh-CN" altLang="en-US" dirty="0">
                <a:solidFill>
                  <a:schemeClr val="bg1"/>
                </a:solidFill>
                <a:ea typeface="KaiTi" panose="02010609060101010101" pitchFamily="49" charset="-122"/>
              </a:rPr>
              <a:t>可能有多个，但大小均为</a:t>
            </a:r>
            <a:r>
              <a:rPr lang="en-US" altLang="zh-CN" dirty="0">
                <a:solidFill>
                  <a:schemeClr val="bg1"/>
                </a:solidFill>
                <a:ea typeface="KaiTi" panose="02010609060101010101" pitchFamily="49" charset="-122"/>
              </a:rPr>
              <a:t>3</a:t>
            </a:r>
            <a:endParaRPr lang="en" altLang="zh-CN" dirty="0">
              <a:solidFill>
                <a:schemeClr val="bg1"/>
              </a:solidFill>
              <a:ea typeface="KaiTi" panose="020106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275E9ED-4B5F-944F-BA7C-CDE272904187}"/>
              </a:ext>
            </a:extLst>
          </p:cNvPr>
          <p:cNvSpPr/>
          <p:nvPr/>
        </p:nvSpPr>
        <p:spPr>
          <a:xfrm>
            <a:off x="300943" y="2472280"/>
            <a:ext cx="8083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l-GR" altLang="zh-CN" i="1" dirty="0">
                <a:solidFill>
                  <a:srgbClr val="0000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α, β</a:t>
            </a:r>
            <a:r>
              <a:rPr lang="el-GR" altLang="zh-CN" dirty="0">
                <a:solidFill>
                  <a:srgbClr val="0000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)-</a:t>
            </a:r>
            <a:r>
              <a:rPr lang="zh-CN" altLang="en" dirty="0">
                <a:solidFill>
                  <a:srgbClr val="0000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估计</a:t>
            </a:r>
            <a:r>
              <a:rPr lang="en-US" altLang="zh-CN" dirty="0">
                <a:solidFill>
                  <a:srgbClr val="0000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solidFill>
                  <a:srgbClr val="0000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KaiTi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" altLang="zh-CN" i="1" dirty="0">
                <a:ea typeface="KaiTi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" altLang="zh-CN" dirty="0">
                <a:ea typeface="KaiTi" panose="02010609060101010101" pitchFamily="49" charset="-122"/>
                <a:cs typeface="Times New Roman" panose="02020603050405020304" pitchFamily="18" charset="0"/>
              </a:rPr>
              <a:t> ≤ </a:t>
            </a:r>
            <a:r>
              <a:rPr lang="en" altLang="zh-CN" i="1" dirty="0">
                <a:ea typeface="KaiTi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" altLang="zh-CN" dirty="0">
                <a:ea typeface="KaiTi" panose="02010609060101010101" pitchFamily="49" charset="-122"/>
                <a:cs typeface="Times New Roman" panose="02020603050405020304" pitchFamily="18" charset="0"/>
              </a:rPr>
              <a:t> ≤ </a:t>
            </a:r>
            <a:r>
              <a:rPr lang="el-GR" altLang="zh-CN" i="1" dirty="0">
                <a:solidFill>
                  <a:srgbClr val="0000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lang="en" altLang="zh-CN" i="1" dirty="0">
                <a:ea typeface="KaiTi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" altLang="zh-CN" dirty="0">
                <a:ea typeface="KaiTi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l-GR" altLang="zh-CN" i="1" dirty="0">
                <a:solidFill>
                  <a:srgbClr val="0000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β</a:t>
            </a:r>
            <a:r>
              <a:rPr lang="zh-CN" altLang="en-US" dirty="0">
                <a:ea typeface="KaiTi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lang="en" altLang="zh-CN" i="1" dirty="0">
                <a:ea typeface="KaiTi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" dirty="0">
                <a:ea typeface="KaiTi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" altLang="zh-CN" i="1" dirty="0">
                <a:ea typeface="KaiTi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" dirty="0">
                <a:ea typeface="KaiTi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ea typeface="KaiTi" panose="02010609060101010101" pitchFamily="49" charset="-122"/>
                <a:cs typeface="Times New Roman" panose="02020603050405020304" pitchFamily="18" charset="0"/>
              </a:rPr>
              <a:t>一个</a:t>
            </a:r>
            <a:r>
              <a:rPr lang="en" altLang="zh-CN" dirty="0">
                <a:solidFill>
                  <a:srgbClr val="0000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l-GR" altLang="zh-CN" i="1" dirty="0">
                <a:solidFill>
                  <a:srgbClr val="0000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α, β</a:t>
            </a:r>
            <a:r>
              <a:rPr lang="el-GR" altLang="zh-CN" dirty="0">
                <a:solidFill>
                  <a:srgbClr val="0000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)-</a:t>
            </a:r>
            <a:r>
              <a:rPr lang="zh-CN" altLang="en" dirty="0">
                <a:solidFill>
                  <a:srgbClr val="0000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估计</a:t>
            </a:r>
            <a:endParaRPr lang="el-GR" altLang="zh-CN" dirty="0"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5AED87C-230F-624C-97EF-DBB6C721C6FC}"/>
              </a:ext>
            </a:extLst>
          </p:cNvPr>
          <p:cNvSpPr/>
          <p:nvPr/>
        </p:nvSpPr>
        <p:spPr>
          <a:xfrm>
            <a:off x="300943" y="2841612"/>
            <a:ext cx="8083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l-GR" altLang="zh-CN" i="1" dirty="0">
                <a:solidFill>
                  <a:srgbClr val="0000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" altLang="zh-CN" i="1" dirty="0">
                <a:solidFill>
                  <a:srgbClr val="0000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ɛn</a:t>
            </a:r>
            <a:r>
              <a:rPr lang="el-GR" altLang="zh-CN" dirty="0">
                <a:solidFill>
                  <a:srgbClr val="0000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)-</a:t>
            </a:r>
            <a:r>
              <a:rPr lang="zh-CN" altLang="en" dirty="0">
                <a:solidFill>
                  <a:srgbClr val="0000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估计</a:t>
            </a:r>
            <a:r>
              <a:rPr lang="en-US" altLang="zh-CN" dirty="0">
                <a:solidFill>
                  <a:srgbClr val="0000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solidFill>
                  <a:srgbClr val="0000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KaiTi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" altLang="zh-CN" i="1" dirty="0">
                <a:ea typeface="KaiTi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" altLang="zh-CN" dirty="0">
                <a:ea typeface="KaiTi" panose="02010609060101010101" pitchFamily="49" charset="-122"/>
                <a:cs typeface="Times New Roman" panose="02020603050405020304" pitchFamily="18" charset="0"/>
              </a:rPr>
              <a:t> ≤ </a:t>
            </a:r>
            <a:r>
              <a:rPr lang="en" altLang="zh-CN" i="1" dirty="0">
                <a:ea typeface="KaiTi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" altLang="zh-CN" dirty="0">
                <a:ea typeface="KaiTi" panose="02010609060101010101" pitchFamily="49" charset="-122"/>
                <a:cs typeface="Times New Roman" panose="02020603050405020304" pitchFamily="18" charset="0"/>
              </a:rPr>
              <a:t> ≤ </a:t>
            </a:r>
            <a:r>
              <a:rPr lang="en-US" altLang="zh-CN" i="1" dirty="0">
                <a:solidFill>
                  <a:srgbClr val="0000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" altLang="zh-CN" i="1" dirty="0">
                <a:ea typeface="KaiTi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" altLang="zh-CN" dirty="0">
                <a:ea typeface="KaiTi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solidFill>
                  <a:srgbClr val="0000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ɛn</a:t>
            </a:r>
            <a:r>
              <a:rPr lang="en-US" altLang="zh-CN" i="1" dirty="0"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KaiTi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lang="en" altLang="zh-CN" i="1" dirty="0">
                <a:ea typeface="KaiTi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" dirty="0">
                <a:ea typeface="KaiTi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" altLang="zh-CN" i="1" dirty="0">
                <a:ea typeface="KaiTi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" dirty="0">
                <a:ea typeface="KaiTi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ea typeface="KaiTi" panose="02010609060101010101" pitchFamily="49" charset="-122"/>
                <a:cs typeface="Times New Roman" panose="02020603050405020304" pitchFamily="18" charset="0"/>
              </a:rPr>
              <a:t>一个</a:t>
            </a:r>
            <a:r>
              <a:rPr lang="en" altLang="zh-CN" dirty="0">
                <a:solidFill>
                  <a:srgbClr val="0000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l-GR" altLang="zh-CN" i="1" dirty="0">
                <a:solidFill>
                  <a:srgbClr val="0000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" altLang="zh-CN" i="1" dirty="0">
                <a:solidFill>
                  <a:srgbClr val="0000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ɛn</a:t>
            </a:r>
            <a:r>
              <a:rPr lang="el-GR" altLang="zh-CN" dirty="0">
                <a:solidFill>
                  <a:srgbClr val="0000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)-</a:t>
            </a:r>
            <a:r>
              <a:rPr lang="zh-CN" altLang="en" dirty="0">
                <a:solidFill>
                  <a:srgbClr val="0000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估计</a:t>
            </a:r>
            <a:endParaRPr lang="el-GR" altLang="zh-CN" dirty="0"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811F2D7-CEE4-9042-982F-04244BFDC58A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46">
            <a:extLst>
              <a:ext uri="{FF2B5EF4-FFF2-40B4-BE49-F238E27FC236}">
                <a16:creationId xmlns:a16="http://schemas.microsoft.com/office/drawing/2014/main" id="{FE74FB26-1D94-4742-B9C0-DAC120113676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7001610" cy="530225"/>
            <a:chOff x="2251007" y="284389"/>
            <a:chExt cx="1503357" cy="529772"/>
          </a:xfrm>
          <a:solidFill>
            <a:srgbClr val="024C89"/>
          </a:solidFill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E95C000-8C8D-3E43-B2A1-3963DA457DF1}"/>
                </a:ext>
              </a:extLst>
            </p:cNvPr>
            <p:cNvSpPr/>
            <p:nvPr/>
          </p:nvSpPr>
          <p:spPr>
            <a:xfrm>
              <a:off x="2251007" y="284389"/>
              <a:ext cx="1347131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</a:rPr>
                <a:t>最小顶点覆盖估计问题</a:t>
              </a:r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</a:rPr>
                <a:t>(MVCE)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A4883BD-C645-4E47-B298-FF06F352CBD1}"/>
                </a:ext>
              </a:extLst>
            </p:cNvPr>
            <p:cNvSpPr/>
            <p:nvPr/>
          </p:nvSpPr>
          <p:spPr>
            <a:xfrm>
              <a:off x="3640064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4474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E17B27-18F5-0E4A-9B5F-A107585A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30</a:t>
            </a:fld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1EDF683-8688-8348-AD41-5A7E666D857B}"/>
              </a:ext>
            </a:extLst>
          </p:cNvPr>
          <p:cNvSpPr/>
          <p:nvPr/>
        </p:nvSpPr>
        <p:spPr>
          <a:xfrm>
            <a:off x="695325" y="2794595"/>
            <a:ext cx="7753349" cy="1268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800" dirty="0">
                <a:latin typeface="Times" pitchFamily="2" charset="0"/>
              </a:rPr>
              <a:t>对于一个随机点，</a:t>
            </a:r>
            <a:r>
              <a:rPr lang="zh-CN" altLang="en-US" sz="2800" b="1" dirty="0">
                <a:solidFill>
                  <a:srgbClr val="0000FF"/>
                </a:solidFill>
                <a:latin typeface="Times" pitchFamily="2" charset="0"/>
              </a:rPr>
              <a:t>访问“边”的期望次数：</a:t>
            </a:r>
            <a:endParaRPr lang="en-US" altLang="zh-CN" sz="3200" b="1" i="1" dirty="0">
              <a:latin typeface="Times" pitchFamily="2" charset="0"/>
            </a:endParaRPr>
          </a:p>
          <a:p>
            <a:pPr algn="ctr">
              <a:lnSpc>
                <a:spcPct val="135000"/>
              </a:lnSpc>
            </a:pP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32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altLang="zh-CN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32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32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5" name="直接连接符 8">
            <a:extLst>
              <a:ext uri="{FF2B5EF4-FFF2-40B4-BE49-F238E27FC236}">
                <a16:creationId xmlns:a16="http://schemas.microsoft.com/office/drawing/2014/main" id="{1FDEC244-D494-0045-92AA-05758A0CB213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46">
            <a:extLst>
              <a:ext uri="{FF2B5EF4-FFF2-40B4-BE49-F238E27FC236}">
                <a16:creationId xmlns:a16="http://schemas.microsoft.com/office/drawing/2014/main" id="{67528518-AD77-6F4C-BA33-32B41ECB80FD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4059118" cy="530225"/>
            <a:chOff x="2251007" y="284389"/>
            <a:chExt cx="1503357" cy="529772"/>
          </a:xfrm>
          <a:solidFill>
            <a:srgbClr val="024C89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DDF28DC-867E-2B41-A3EC-346CA456A712}"/>
                </a:ext>
              </a:extLst>
            </p:cNvPr>
            <p:cNvSpPr/>
            <p:nvPr/>
          </p:nvSpPr>
          <p:spPr>
            <a:xfrm>
              <a:off x="2251007" y="284389"/>
              <a:ext cx="1347131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</a:rPr>
                <a:t>随机序列与随机标号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3021595-EA47-F942-9DCE-D6DD8461F946}"/>
                </a:ext>
              </a:extLst>
            </p:cNvPr>
            <p:cNvSpPr/>
            <p:nvPr/>
          </p:nvSpPr>
          <p:spPr>
            <a:xfrm>
              <a:off x="3640064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829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E17B27-18F5-0E4A-9B5F-A107585A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31</a:t>
            </a:fld>
            <a:endParaRPr kumimoji="1" lang="zh-CN" altLang="en-US"/>
          </a:p>
        </p:txBody>
      </p:sp>
      <p:cxnSp>
        <p:nvCxnSpPr>
          <p:cNvPr id="5" name="直接连接符 8">
            <a:extLst>
              <a:ext uri="{FF2B5EF4-FFF2-40B4-BE49-F238E27FC236}">
                <a16:creationId xmlns:a16="http://schemas.microsoft.com/office/drawing/2014/main" id="{1FDEC244-D494-0045-92AA-05758A0CB213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46">
            <a:extLst>
              <a:ext uri="{FF2B5EF4-FFF2-40B4-BE49-F238E27FC236}">
                <a16:creationId xmlns:a16="http://schemas.microsoft.com/office/drawing/2014/main" id="{67528518-AD77-6F4C-BA33-32B41ECB80FD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4059118" cy="530225"/>
            <a:chOff x="2251007" y="284389"/>
            <a:chExt cx="1503357" cy="529772"/>
          </a:xfrm>
          <a:solidFill>
            <a:srgbClr val="024C89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DDF28DC-867E-2B41-A3EC-346CA456A712}"/>
                </a:ext>
              </a:extLst>
            </p:cNvPr>
            <p:cNvSpPr/>
            <p:nvPr/>
          </p:nvSpPr>
          <p:spPr>
            <a:xfrm>
              <a:off x="2251007" y="284389"/>
              <a:ext cx="1347131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</a:rPr>
                <a:t>访问“边”的期望次数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3021595-EA47-F942-9DCE-D6DD8461F946}"/>
                </a:ext>
              </a:extLst>
            </p:cNvPr>
            <p:cNvSpPr/>
            <p:nvPr/>
          </p:nvSpPr>
          <p:spPr>
            <a:xfrm>
              <a:off x="3640064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0C441115-41E9-BC46-9F38-CE04C1AD8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1788"/>
            <a:ext cx="9144000" cy="439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323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E17B27-18F5-0E4A-9B5F-A107585A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32</a:t>
            </a:fld>
            <a:endParaRPr kumimoji="1" lang="zh-CN" altLang="en-US"/>
          </a:p>
        </p:txBody>
      </p:sp>
      <p:cxnSp>
        <p:nvCxnSpPr>
          <p:cNvPr id="5" name="直接连接符 8">
            <a:extLst>
              <a:ext uri="{FF2B5EF4-FFF2-40B4-BE49-F238E27FC236}">
                <a16:creationId xmlns:a16="http://schemas.microsoft.com/office/drawing/2014/main" id="{1FDEC244-D494-0045-92AA-05758A0CB213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46">
            <a:extLst>
              <a:ext uri="{FF2B5EF4-FFF2-40B4-BE49-F238E27FC236}">
                <a16:creationId xmlns:a16="http://schemas.microsoft.com/office/drawing/2014/main" id="{67528518-AD77-6F4C-BA33-32B41ECB80FD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4059118" cy="530225"/>
            <a:chOff x="2251007" y="284389"/>
            <a:chExt cx="1503357" cy="529772"/>
          </a:xfrm>
          <a:solidFill>
            <a:srgbClr val="024C89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DDF28DC-867E-2B41-A3EC-346CA456A712}"/>
                </a:ext>
              </a:extLst>
            </p:cNvPr>
            <p:cNvSpPr/>
            <p:nvPr/>
          </p:nvSpPr>
          <p:spPr>
            <a:xfrm>
              <a:off x="2251007" y="284389"/>
              <a:ext cx="1347131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</a:rPr>
                <a:t>访问“边”的期望次数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3021595-EA47-F942-9DCE-D6DD8461F946}"/>
                </a:ext>
              </a:extLst>
            </p:cNvPr>
            <p:cNvSpPr/>
            <p:nvPr/>
          </p:nvSpPr>
          <p:spPr>
            <a:xfrm>
              <a:off x="3640064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6CF4DAA-B535-A24E-81A8-D81EA54DC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2837"/>
            <a:ext cx="9144000" cy="516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23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E17B27-18F5-0E4A-9B5F-A107585A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33</a:t>
            </a:fld>
            <a:endParaRPr kumimoji="1" lang="zh-CN" altLang="en-US"/>
          </a:p>
        </p:txBody>
      </p:sp>
      <p:cxnSp>
        <p:nvCxnSpPr>
          <p:cNvPr id="5" name="直接连接符 8">
            <a:extLst>
              <a:ext uri="{FF2B5EF4-FFF2-40B4-BE49-F238E27FC236}">
                <a16:creationId xmlns:a16="http://schemas.microsoft.com/office/drawing/2014/main" id="{1FDEC244-D494-0045-92AA-05758A0CB213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46">
            <a:extLst>
              <a:ext uri="{FF2B5EF4-FFF2-40B4-BE49-F238E27FC236}">
                <a16:creationId xmlns:a16="http://schemas.microsoft.com/office/drawing/2014/main" id="{67528518-AD77-6F4C-BA33-32B41ECB80FD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4059118" cy="530225"/>
            <a:chOff x="2251007" y="284389"/>
            <a:chExt cx="1503357" cy="529772"/>
          </a:xfrm>
          <a:solidFill>
            <a:srgbClr val="024C89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DDF28DC-867E-2B41-A3EC-346CA456A712}"/>
                </a:ext>
              </a:extLst>
            </p:cNvPr>
            <p:cNvSpPr/>
            <p:nvPr/>
          </p:nvSpPr>
          <p:spPr>
            <a:xfrm>
              <a:off x="2251007" y="284389"/>
              <a:ext cx="1347131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</a:rPr>
                <a:t>访问“边”的期望次数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3021595-EA47-F942-9DCE-D6DD8461F946}"/>
                </a:ext>
              </a:extLst>
            </p:cNvPr>
            <p:cNvSpPr/>
            <p:nvPr/>
          </p:nvSpPr>
          <p:spPr>
            <a:xfrm>
              <a:off x="3640064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2877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F4CD9-6A46-BC4B-BDC5-CE2A2FC5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34</a:t>
            </a:fld>
            <a:endParaRPr kumimoji="1" lang="zh-CN" altLang="en-US"/>
          </a:p>
        </p:txBody>
      </p:sp>
      <p:pic>
        <p:nvPicPr>
          <p:cNvPr id="12" name="内容占位符 5">
            <a:extLst>
              <a:ext uri="{FF2B5EF4-FFF2-40B4-BE49-F238E27FC236}">
                <a16:creationId xmlns:a16="http://schemas.microsoft.com/office/drawing/2014/main" id="{B2664F70-9E35-7C48-8966-A5AB731D2E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31" r="26855"/>
          <a:stretch/>
        </p:blipFill>
        <p:spPr>
          <a:xfrm rot="5400000">
            <a:off x="5362973" y="2382443"/>
            <a:ext cx="1953416" cy="4351338"/>
          </a:xfrm>
          <a:prstGeom prst="rect">
            <a:avLst/>
          </a:prstGeom>
        </p:spPr>
      </p:pic>
      <p:pic>
        <p:nvPicPr>
          <p:cNvPr id="13" name="内容占位符 5">
            <a:extLst>
              <a:ext uri="{FF2B5EF4-FFF2-40B4-BE49-F238E27FC236}">
                <a16:creationId xmlns:a16="http://schemas.microsoft.com/office/drawing/2014/main" id="{CC292024-E16D-1944-BADB-443409D55F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79" r="26854"/>
          <a:stretch/>
        </p:blipFill>
        <p:spPr>
          <a:xfrm rot="5400000">
            <a:off x="1808693" y="2415118"/>
            <a:ext cx="1888064" cy="4351338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BA80D40A-C1BA-DC49-8AD0-9B3AFE18B1D1}"/>
              </a:ext>
            </a:extLst>
          </p:cNvPr>
          <p:cNvSpPr/>
          <p:nvPr/>
        </p:nvSpPr>
        <p:spPr>
          <a:xfrm>
            <a:off x="628650" y="1786242"/>
            <a:ext cx="77533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每次只尝试一部分标号，减少每次探索点数</a:t>
            </a:r>
            <a:endParaRPr lang="en-US" altLang="zh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cxnSp>
        <p:nvCxnSpPr>
          <p:cNvPr id="7" name="直接连接符 8">
            <a:extLst>
              <a:ext uri="{FF2B5EF4-FFF2-40B4-BE49-F238E27FC236}">
                <a16:creationId xmlns:a16="http://schemas.microsoft.com/office/drawing/2014/main" id="{305E41F4-7FED-144D-B84B-1FF040AB868E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46">
            <a:extLst>
              <a:ext uri="{FF2B5EF4-FFF2-40B4-BE49-F238E27FC236}">
                <a16:creationId xmlns:a16="http://schemas.microsoft.com/office/drawing/2014/main" id="{4C72F4DE-2FDE-7143-B926-2F6475294216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3238502" cy="530225"/>
            <a:chOff x="2251007" y="284389"/>
            <a:chExt cx="1503357" cy="529772"/>
          </a:xfrm>
          <a:solidFill>
            <a:srgbClr val="024C89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EE5C720-A07B-A642-BFB1-9DAFFE49FA57}"/>
                </a:ext>
              </a:extLst>
            </p:cNvPr>
            <p:cNvSpPr/>
            <p:nvPr/>
          </p:nvSpPr>
          <p:spPr>
            <a:xfrm>
              <a:off x="2251007" y="284389"/>
              <a:ext cx="1347131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</a:rPr>
                <a:t>限制邻接点探索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922622C-EFD8-6F4D-852E-44CDC76AC131}"/>
                </a:ext>
              </a:extLst>
            </p:cNvPr>
            <p:cNvSpPr/>
            <p:nvPr/>
          </p:nvSpPr>
          <p:spPr>
            <a:xfrm>
              <a:off x="3640064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94009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F4CD9-6A46-BC4B-BDC5-CE2A2FC5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35</a:t>
            </a:fld>
            <a:endParaRPr kumimoji="1" lang="zh-CN" altLang="en-US"/>
          </a:p>
        </p:txBody>
      </p:sp>
      <p:pic>
        <p:nvPicPr>
          <p:cNvPr id="9" name="内容占位符 5">
            <a:extLst>
              <a:ext uri="{FF2B5EF4-FFF2-40B4-BE49-F238E27FC236}">
                <a16:creationId xmlns:a16="http://schemas.microsoft.com/office/drawing/2014/main" id="{75617DA1-340C-4544-B9C5-88E31845A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931" r="26855"/>
          <a:stretch/>
        </p:blipFill>
        <p:spPr>
          <a:xfrm rot="5400000">
            <a:off x="5362973" y="2382443"/>
            <a:ext cx="1953416" cy="4351338"/>
          </a:xfrm>
        </p:spPr>
      </p:pic>
      <p:pic>
        <p:nvPicPr>
          <p:cNvPr id="10" name="内容占位符 5">
            <a:extLst>
              <a:ext uri="{FF2B5EF4-FFF2-40B4-BE49-F238E27FC236}">
                <a16:creationId xmlns:a16="http://schemas.microsoft.com/office/drawing/2014/main" id="{28E59510-62E9-264F-B176-1C1324FA6F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79" r="26854"/>
          <a:stretch/>
        </p:blipFill>
        <p:spPr>
          <a:xfrm rot="5400000">
            <a:off x="1808693" y="2415118"/>
            <a:ext cx="1888064" cy="435133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DB529F2-1F53-BF43-85AE-1E8D0C149854}"/>
              </a:ext>
            </a:extLst>
          </p:cNvPr>
          <p:cNvSpPr/>
          <p:nvPr/>
        </p:nvSpPr>
        <p:spPr>
          <a:xfrm>
            <a:off x="628650" y="1786242"/>
            <a:ext cx="775334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每次只尝试一部分标号，减少每次探索点数</a:t>
            </a:r>
            <a:endParaRPr lang="en-US" altLang="zh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后果：</a:t>
            </a:r>
            <a:r>
              <a:rPr lang="zh-CN" altLang="en-US" sz="28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标号不一致！</a:t>
            </a:r>
            <a:endParaRPr lang="en-US" altLang="zh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解决</a:t>
            </a:r>
            <a:r>
              <a:rPr lang="zh-CN" altLang="en-US" sz="28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不一致问题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，需要数据结构</a:t>
            </a:r>
            <a:r>
              <a:rPr lang="en-US" altLang="zh-CN" sz="2800" dirty="0">
                <a:latin typeface="KaiTi" panose="02010609060101010101" pitchFamily="49" charset="-122"/>
                <a:ea typeface="KaiTi" panose="02010609060101010101" pitchFamily="49" charset="-122"/>
              </a:rPr>
              <a:t>D[v]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与</a:t>
            </a:r>
            <a:r>
              <a:rPr lang="en-US" altLang="zh-CN" sz="2800" dirty="0">
                <a:latin typeface="KaiTi" panose="02010609060101010101" pitchFamily="49" charset="-122"/>
                <a:ea typeface="KaiTi" panose="02010609060101010101" pitchFamily="49" charset="-122"/>
              </a:rPr>
              <a:t>D[u]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通讯</a:t>
            </a:r>
            <a:endParaRPr lang="en-US" altLang="zh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altLang="zh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altLang="zh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cxnSp>
        <p:nvCxnSpPr>
          <p:cNvPr id="7" name="直接连接符 8">
            <a:extLst>
              <a:ext uri="{FF2B5EF4-FFF2-40B4-BE49-F238E27FC236}">
                <a16:creationId xmlns:a16="http://schemas.microsoft.com/office/drawing/2014/main" id="{DE366070-7CDC-5D4A-A055-2A22968F3107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46">
            <a:extLst>
              <a:ext uri="{FF2B5EF4-FFF2-40B4-BE49-F238E27FC236}">
                <a16:creationId xmlns:a16="http://schemas.microsoft.com/office/drawing/2014/main" id="{0350C01A-5063-CC4D-98DF-ED3B89FEAE21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3238502" cy="530225"/>
            <a:chOff x="2251007" y="284389"/>
            <a:chExt cx="1503357" cy="529772"/>
          </a:xfrm>
          <a:solidFill>
            <a:srgbClr val="024C89"/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0E2DFC7-D215-3A4B-B215-DEE3151BB175}"/>
                </a:ext>
              </a:extLst>
            </p:cNvPr>
            <p:cNvSpPr/>
            <p:nvPr/>
          </p:nvSpPr>
          <p:spPr>
            <a:xfrm>
              <a:off x="2251007" y="284389"/>
              <a:ext cx="1347131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</a:rPr>
                <a:t>限制邻接点探索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B0E1189-F6F4-9B4B-B998-93AF4FEF0541}"/>
                </a:ext>
              </a:extLst>
            </p:cNvPr>
            <p:cNvSpPr/>
            <p:nvPr/>
          </p:nvSpPr>
          <p:spPr>
            <a:xfrm>
              <a:off x="3640064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8077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F4CD9-6A46-BC4B-BDC5-CE2A2FC5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36</a:t>
            </a:fld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38F4E5-1E8C-104C-ACD0-9B426BC09541}"/>
              </a:ext>
            </a:extLst>
          </p:cNvPr>
          <p:cNvSpPr/>
          <p:nvPr/>
        </p:nvSpPr>
        <p:spPr>
          <a:xfrm>
            <a:off x="628650" y="1786242"/>
            <a:ext cx="775334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每次只尝试一部分标号，减少每次探索点数</a:t>
            </a:r>
            <a:endParaRPr lang="en-US" altLang="zh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后果：</a:t>
            </a:r>
            <a:r>
              <a:rPr lang="zh-CN" altLang="en-US" sz="28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标号不一致！</a:t>
            </a:r>
            <a:endParaRPr lang="en-US" altLang="zh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解决</a:t>
            </a:r>
            <a:r>
              <a:rPr lang="zh-CN" altLang="en-US" sz="28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不一致问题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，需要数据结构</a:t>
            </a:r>
            <a:r>
              <a:rPr lang="en-US" altLang="zh-CN" sz="2800" dirty="0">
                <a:latin typeface="KaiTi" panose="02010609060101010101" pitchFamily="49" charset="-122"/>
                <a:ea typeface="KaiTi" panose="02010609060101010101" pitchFamily="49" charset="-122"/>
              </a:rPr>
              <a:t>D[v]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与</a:t>
            </a:r>
            <a:r>
              <a:rPr lang="en-US" altLang="zh-CN" sz="2800" dirty="0">
                <a:latin typeface="KaiTi" panose="02010609060101010101" pitchFamily="49" charset="-122"/>
                <a:ea typeface="KaiTi" panose="02010609060101010101" pitchFamily="49" charset="-122"/>
              </a:rPr>
              <a:t>D[u]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通讯</a:t>
            </a:r>
            <a:endParaRPr lang="en-US" altLang="zh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altLang="zh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altLang="zh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2A1EEFA-82E9-FD45-94E8-B76164A58792}"/>
              </a:ext>
            </a:extLst>
          </p:cNvPr>
          <p:cNvSpPr/>
          <p:nvPr/>
        </p:nvSpPr>
        <p:spPr>
          <a:xfrm>
            <a:off x="4948767" y="4128564"/>
            <a:ext cx="34332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4049E6"/>
                </a:solidFill>
                <a:latin typeface="Times" pitchFamily="2" charset="0"/>
              </a:rPr>
              <a:t>Idea</a:t>
            </a:r>
            <a:r>
              <a:rPr lang="zh-CN" altLang="en-US" sz="2800" dirty="0">
                <a:solidFill>
                  <a:srgbClr val="4049E6"/>
                </a:solidFill>
                <a:latin typeface="Times" pitchFamily="2" charset="0"/>
              </a:rPr>
              <a:t>：</a:t>
            </a:r>
            <a:r>
              <a:rPr lang="zh-CN" altLang="en-US" sz="2800" dirty="0">
                <a:latin typeface="Times" pitchFamily="2" charset="0"/>
              </a:rPr>
              <a:t>倍增试探法</a:t>
            </a:r>
          </a:p>
        </p:txBody>
      </p:sp>
      <p:cxnSp>
        <p:nvCxnSpPr>
          <p:cNvPr id="7" name="直接连接符 8">
            <a:extLst>
              <a:ext uri="{FF2B5EF4-FFF2-40B4-BE49-F238E27FC236}">
                <a16:creationId xmlns:a16="http://schemas.microsoft.com/office/drawing/2014/main" id="{E8278A13-B5F9-AF4C-9DF2-EEE1B8E96986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46">
            <a:extLst>
              <a:ext uri="{FF2B5EF4-FFF2-40B4-BE49-F238E27FC236}">
                <a16:creationId xmlns:a16="http://schemas.microsoft.com/office/drawing/2014/main" id="{E76E05DC-978E-0949-BAF1-56A3205D0675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3238502" cy="530225"/>
            <a:chOff x="2251007" y="284389"/>
            <a:chExt cx="1503357" cy="529772"/>
          </a:xfrm>
          <a:solidFill>
            <a:srgbClr val="024C89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511092F-2F07-194E-980A-2EDE2AAFE0BF}"/>
                </a:ext>
              </a:extLst>
            </p:cNvPr>
            <p:cNvSpPr/>
            <p:nvPr/>
          </p:nvSpPr>
          <p:spPr>
            <a:xfrm>
              <a:off x="2251007" y="284389"/>
              <a:ext cx="1347131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</a:rPr>
                <a:t>限制邻接点探索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429C809-98CD-D642-AC19-385C7B1DB4AF}"/>
                </a:ext>
              </a:extLst>
            </p:cNvPr>
            <p:cNvSpPr/>
            <p:nvPr/>
          </p:nvSpPr>
          <p:spPr>
            <a:xfrm>
              <a:off x="3640064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77257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F4CD9-6A46-BC4B-BDC5-CE2A2FC5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37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6402C10-9BA9-E74F-835E-942165C21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34" y="3389544"/>
            <a:ext cx="4220633" cy="288056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7AE980E-EE12-5846-84B7-4CBB6CCB89FF}"/>
              </a:ext>
            </a:extLst>
          </p:cNvPr>
          <p:cNvSpPr/>
          <p:nvPr/>
        </p:nvSpPr>
        <p:spPr>
          <a:xfrm>
            <a:off x="6015968" y="4732575"/>
            <a:ext cx="1808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" pitchFamily="2" charset="0"/>
              </a:rPr>
              <a:t>log </a:t>
            </a:r>
            <a:r>
              <a:rPr lang="en-US" altLang="zh-CN" sz="2400" b="1" i="1" dirty="0">
                <a:solidFill>
                  <a:srgbClr val="FF0000"/>
                </a:solidFill>
                <a:latin typeface="Times" pitchFamily="2" charset="0"/>
              </a:rPr>
              <a:t>d </a:t>
            </a:r>
            <a:r>
              <a:rPr lang="zh-CN" altLang="en-US" sz="2400" b="1" dirty="0">
                <a:solidFill>
                  <a:srgbClr val="FF0000"/>
                </a:solidFill>
                <a:latin typeface="Times" pitchFamily="2" charset="0"/>
              </a:rPr>
              <a:t>次标号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0F6FD7-AF01-D04F-B773-CC2B7BBC398C}"/>
              </a:ext>
            </a:extLst>
          </p:cNvPr>
          <p:cNvSpPr/>
          <p:nvPr/>
        </p:nvSpPr>
        <p:spPr>
          <a:xfrm>
            <a:off x="4948767" y="4128564"/>
            <a:ext cx="34332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4049E6"/>
                </a:solidFill>
                <a:latin typeface="Times" pitchFamily="2" charset="0"/>
              </a:rPr>
              <a:t>Idea</a:t>
            </a:r>
            <a:r>
              <a:rPr lang="zh-CN" altLang="en-US" sz="2800" dirty="0">
                <a:solidFill>
                  <a:srgbClr val="4049E6"/>
                </a:solidFill>
                <a:latin typeface="Times" pitchFamily="2" charset="0"/>
              </a:rPr>
              <a:t>：</a:t>
            </a:r>
            <a:r>
              <a:rPr lang="zh-CN" altLang="en-US" sz="2800" dirty="0">
                <a:latin typeface="Times" pitchFamily="2" charset="0"/>
              </a:rPr>
              <a:t>倍增试探法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38F4E5-1E8C-104C-ACD0-9B426BC09541}"/>
              </a:ext>
            </a:extLst>
          </p:cNvPr>
          <p:cNvSpPr/>
          <p:nvPr/>
        </p:nvSpPr>
        <p:spPr>
          <a:xfrm>
            <a:off x="628650" y="1786242"/>
            <a:ext cx="775334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每次只尝试一部分标号，减少每次探索点数</a:t>
            </a:r>
            <a:endParaRPr lang="en-US" altLang="zh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后果：</a:t>
            </a:r>
            <a:r>
              <a:rPr lang="zh-CN" altLang="en-US" sz="28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标号不一致！</a:t>
            </a:r>
            <a:endParaRPr lang="en-US" altLang="zh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解决</a:t>
            </a:r>
            <a:r>
              <a:rPr lang="zh-CN" altLang="en-US" sz="28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不一致问题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，需要数据结构</a:t>
            </a:r>
            <a:r>
              <a:rPr lang="en-US" altLang="zh-CN" sz="2800" dirty="0">
                <a:latin typeface="KaiTi" panose="02010609060101010101" pitchFamily="49" charset="-122"/>
                <a:ea typeface="KaiTi" panose="02010609060101010101" pitchFamily="49" charset="-122"/>
              </a:rPr>
              <a:t>D[v]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与</a:t>
            </a:r>
            <a:r>
              <a:rPr lang="en-US" altLang="zh-CN" sz="2800" dirty="0">
                <a:latin typeface="KaiTi" panose="02010609060101010101" pitchFamily="49" charset="-122"/>
                <a:ea typeface="KaiTi" panose="02010609060101010101" pitchFamily="49" charset="-122"/>
              </a:rPr>
              <a:t>D[u]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通讯</a:t>
            </a:r>
            <a:endParaRPr lang="en-US" altLang="zh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altLang="zh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altLang="zh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cxnSp>
        <p:nvCxnSpPr>
          <p:cNvPr id="11" name="直接连接符 8">
            <a:extLst>
              <a:ext uri="{FF2B5EF4-FFF2-40B4-BE49-F238E27FC236}">
                <a16:creationId xmlns:a16="http://schemas.microsoft.com/office/drawing/2014/main" id="{9D19857A-0CBC-D44E-96F3-4C9C4F33095D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46">
            <a:extLst>
              <a:ext uri="{FF2B5EF4-FFF2-40B4-BE49-F238E27FC236}">
                <a16:creationId xmlns:a16="http://schemas.microsoft.com/office/drawing/2014/main" id="{96C0EF88-7275-234C-A318-DEA662769B97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3238502" cy="530225"/>
            <a:chOff x="2251007" y="284389"/>
            <a:chExt cx="1503357" cy="529772"/>
          </a:xfrm>
          <a:solidFill>
            <a:srgbClr val="024C89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DA3160E-401B-9D4B-8992-85196038D6A7}"/>
                </a:ext>
              </a:extLst>
            </p:cNvPr>
            <p:cNvSpPr/>
            <p:nvPr/>
          </p:nvSpPr>
          <p:spPr>
            <a:xfrm>
              <a:off x="2251007" y="284389"/>
              <a:ext cx="1347131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</a:rPr>
                <a:t>限制邻接点探索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645C50B-2AA4-F64A-85EB-019920808C49}"/>
                </a:ext>
              </a:extLst>
            </p:cNvPr>
            <p:cNvSpPr/>
            <p:nvPr/>
          </p:nvSpPr>
          <p:spPr>
            <a:xfrm>
              <a:off x="3640064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9460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38</a:t>
            </a:fld>
            <a:endParaRPr kumimoji="1"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B45016E-6944-234A-99DB-781DE2FCB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43" y="2385173"/>
            <a:ext cx="3796924" cy="13974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F4885F1-CFCB-A74B-9996-4F7D1FC09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867" y="2795102"/>
            <a:ext cx="1189566" cy="577543"/>
          </a:xfrm>
          <a:prstGeom prst="rect">
            <a:avLst/>
          </a:prstGeom>
        </p:spPr>
      </p:pic>
      <p:cxnSp>
        <p:nvCxnSpPr>
          <p:cNvPr id="7" name="直接连接符 8">
            <a:extLst>
              <a:ext uri="{FF2B5EF4-FFF2-40B4-BE49-F238E27FC236}">
                <a16:creationId xmlns:a16="http://schemas.microsoft.com/office/drawing/2014/main" id="{8FFA56F2-98D3-5F46-A023-4AF3331B8906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46">
            <a:extLst>
              <a:ext uri="{FF2B5EF4-FFF2-40B4-BE49-F238E27FC236}">
                <a16:creationId xmlns:a16="http://schemas.microsoft.com/office/drawing/2014/main" id="{9A8F38D7-33D1-6744-A822-1932D71C15F3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7001610" cy="530225"/>
            <a:chOff x="2251007" y="284389"/>
            <a:chExt cx="1503357" cy="529772"/>
          </a:xfrm>
          <a:solidFill>
            <a:srgbClr val="024C89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01BA72F-DB69-B240-A299-E1DEB26606A4}"/>
                </a:ext>
              </a:extLst>
            </p:cNvPr>
            <p:cNvSpPr/>
            <p:nvPr/>
          </p:nvSpPr>
          <p:spPr>
            <a:xfrm>
              <a:off x="2251007" y="284389"/>
              <a:ext cx="1347131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</a:rPr>
                <a:t>最小顶点覆盖估计问题</a:t>
              </a:r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</a:rPr>
                <a:t>(MVCE)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BA9AE36-64E5-E14E-8945-1BF6971D8EFF}"/>
                </a:ext>
              </a:extLst>
            </p:cNvPr>
            <p:cNvSpPr/>
            <p:nvPr/>
          </p:nvSpPr>
          <p:spPr>
            <a:xfrm>
              <a:off x="3640064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2345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4</a:t>
            </a:fld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EC69218-E4DD-E045-8984-E711CDDE4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833" y="2994808"/>
            <a:ext cx="5930900" cy="319036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067413B-1B7A-1045-8BA9-B268B41979EB}"/>
              </a:ext>
            </a:extLst>
          </p:cNvPr>
          <p:cNvSpPr/>
          <p:nvPr/>
        </p:nvSpPr>
        <p:spPr>
          <a:xfrm>
            <a:off x="300943" y="1803246"/>
            <a:ext cx="8622924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400" dirty="0">
                <a:solidFill>
                  <a:srgbClr val="0000FF"/>
                </a:solidFill>
                <a:ea typeface="KaiTi" panose="02010609060101010101" pitchFamily="49" charset="-122"/>
              </a:rPr>
              <a:t>计算模型：</a:t>
            </a:r>
            <a:r>
              <a:rPr lang="zh-CN" altLang="en-US" sz="2400" dirty="0">
                <a:ea typeface="KaiTi" panose="02010609060101010101" pitchFamily="49" charset="-122"/>
              </a:rPr>
              <a:t>允许对图进行邻接表查询，一次查询的时间为</a:t>
            </a:r>
            <a:r>
              <a:rPr lang="en-US" altLang="zh-CN" sz="2400" i="1" dirty="0">
                <a:ea typeface="KaiTi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ea typeface="KaiTi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ea typeface="KaiTi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ea typeface="KaiTi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zh-CN" altLang="en-US" sz="2400" dirty="0">
                <a:solidFill>
                  <a:srgbClr val="0000FF"/>
                </a:solidFill>
                <a:ea typeface="KaiTi" panose="02010609060101010101" pitchFamily="49" charset="-122"/>
              </a:rPr>
              <a:t>查询复杂性</a:t>
            </a:r>
            <a:r>
              <a:rPr lang="en-US" altLang="zh-CN" sz="2400" dirty="0">
                <a:solidFill>
                  <a:srgbClr val="0000FF"/>
                </a:solidFill>
                <a:ea typeface="KaiTi" panose="02010609060101010101" pitchFamily="49" charset="-122"/>
              </a:rPr>
              <a:t>Query</a:t>
            </a:r>
            <a:r>
              <a:rPr lang="zh-CN" altLang="en-US" sz="2400" dirty="0">
                <a:solidFill>
                  <a:srgbClr val="0000FF"/>
                </a:solidFill>
                <a:ea typeface="KaiTi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KaiTi" panose="02010609060101010101" pitchFamily="49" charset="-122"/>
              </a:rPr>
              <a:t>Complexity</a:t>
            </a:r>
            <a:r>
              <a:rPr lang="zh-CN" altLang="en-US" sz="2400" dirty="0">
                <a:solidFill>
                  <a:srgbClr val="0000FF"/>
                </a:solidFill>
                <a:ea typeface="KaiTi" panose="02010609060101010101" pitchFamily="49" charset="-122"/>
              </a:rPr>
              <a:t>：</a:t>
            </a:r>
            <a:r>
              <a:rPr lang="zh-CN" altLang="en-US" sz="2400" dirty="0">
                <a:ea typeface="KaiTi" panose="02010609060101010101" pitchFamily="49" charset="-122"/>
              </a:rPr>
              <a:t>查询次数</a:t>
            </a:r>
            <a:endParaRPr lang="en" altLang="zh-CN" sz="2400" dirty="0">
              <a:ea typeface="KaiTi" panose="02010609060101010101" pitchFamily="49" charset="-122"/>
            </a:endParaRPr>
          </a:p>
        </p:txBody>
      </p:sp>
      <p:cxnSp>
        <p:nvCxnSpPr>
          <p:cNvPr id="6" name="直接连接符 8">
            <a:extLst>
              <a:ext uri="{FF2B5EF4-FFF2-40B4-BE49-F238E27FC236}">
                <a16:creationId xmlns:a16="http://schemas.microsoft.com/office/drawing/2014/main" id="{284618C0-99BF-7F45-8C81-635BBE1B0A25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46">
            <a:extLst>
              <a:ext uri="{FF2B5EF4-FFF2-40B4-BE49-F238E27FC236}">
                <a16:creationId xmlns:a16="http://schemas.microsoft.com/office/drawing/2014/main" id="{DAC8693E-DB03-6E4E-A75F-C11B5EB66E01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7001610" cy="530225"/>
            <a:chOff x="2251007" y="284389"/>
            <a:chExt cx="1503357" cy="529772"/>
          </a:xfrm>
          <a:solidFill>
            <a:srgbClr val="024C89"/>
          </a:solidFill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075618D-0EAF-5F4F-B23F-41997C2ABA69}"/>
                </a:ext>
              </a:extLst>
            </p:cNvPr>
            <p:cNvSpPr/>
            <p:nvPr/>
          </p:nvSpPr>
          <p:spPr>
            <a:xfrm>
              <a:off x="2251007" y="284389"/>
              <a:ext cx="1347131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</a:rPr>
                <a:t>最小顶点覆盖估计问题</a:t>
              </a:r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</a:rPr>
                <a:t>(MVCE)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BB5B061-4623-F340-912F-5205EE6646C4}"/>
                </a:ext>
              </a:extLst>
            </p:cNvPr>
            <p:cNvSpPr/>
            <p:nvPr/>
          </p:nvSpPr>
          <p:spPr>
            <a:xfrm>
              <a:off x="3640064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363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E3B161-36F0-4F48-B018-C174C822F195}"/>
              </a:ext>
            </a:extLst>
          </p:cNvPr>
          <p:cNvSpPr/>
          <p:nvPr/>
        </p:nvSpPr>
        <p:spPr>
          <a:xfrm>
            <a:off x="300943" y="1803246"/>
            <a:ext cx="8083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400" dirty="0">
                <a:ea typeface="KaiTi" panose="02010609060101010101" pitchFamily="49" charset="-122"/>
              </a:rPr>
              <a:t>查询复杂性优化结果回顾：</a:t>
            </a:r>
            <a:endParaRPr lang="en" altLang="zh-CN" sz="2400" dirty="0">
              <a:ea typeface="KaiTi" panose="02010609060101010101" pitchFamily="49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B45016E-6944-234A-99DB-781DE2FCB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43" y="2385173"/>
            <a:ext cx="3796924" cy="1397402"/>
          </a:xfrm>
          <a:prstGeom prst="rect">
            <a:avLst/>
          </a:prstGeom>
        </p:spPr>
      </p:pic>
      <p:cxnSp>
        <p:nvCxnSpPr>
          <p:cNvPr id="6" name="直接连接符 8">
            <a:extLst>
              <a:ext uri="{FF2B5EF4-FFF2-40B4-BE49-F238E27FC236}">
                <a16:creationId xmlns:a16="http://schemas.microsoft.com/office/drawing/2014/main" id="{20101493-F8C3-6C48-9319-5EC614FF328D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46">
            <a:extLst>
              <a:ext uri="{FF2B5EF4-FFF2-40B4-BE49-F238E27FC236}">
                <a16:creationId xmlns:a16="http://schemas.microsoft.com/office/drawing/2014/main" id="{316CB1EA-B99E-E744-BE93-88969376DE52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7001610" cy="530225"/>
            <a:chOff x="2251007" y="284389"/>
            <a:chExt cx="1503357" cy="529772"/>
          </a:xfrm>
          <a:solidFill>
            <a:srgbClr val="024C89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22681E8-E8C4-5949-9566-71A7B32E6A3B}"/>
                </a:ext>
              </a:extLst>
            </p:cNvPr>
            <p:cNvSpPr/>
            <p:nvPr/>
          </p:nvSpPr>
          <p:spPr>
            <a:xfrm>
              <a:off x="2251007" y="284389"/>
              <a:ext cx="1347131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</a:rPr>
                <a:t>最小顶点覆盖估计问题</a:t>
              </a:r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</a:rPr>
                <a:t>(MVCE)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A57F8B5-EAB3-DE42-BB6D-C2E4D48AFBCB}"/>
                </a:ext>
              </a:extLst>
            </p:cNvPr>
            <p:cNvSpPr/>
            <p:nvPr/>
          </p:nvSpPr>
          <p:spPr>
            <a:xfrm>
              <a:off x="3640064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2792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D58897-9D52-8640-BFDA-0C6DA0095FE0}"/>
              </a:ext>
            </a:extLst>
          </p:cNvPr>
          <p:cNvSpPr/>
          <p:nvPr/>
        </p:nvSpPr>
        <p:spPr>
          <a:xfrm>
            <a:off x="300943" y="1803246"/>
            <a:ext cx="8083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400" dirty="0">
                <a:ea typeface="KaiTi" panose="02010609060101010101" pitchFamily="49" charset="-122"/>
              </a:rPr>
              <a:t>当前最好结果：</a:t>
            </a:r>
            <a:endParaRPr lang="en" altLang="zh-CN" sz="2400" dirty="0">
              <a:ea typeface="KaiTi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7EFF555-1D8C-E649-A959-3E4EF78AA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934" y="1747956"/>
            <a:ext cx="1189566" cy="577543"/>
          </a:xfrm>
          <a:prstGeom prst="rect">
            <a:avLst/>
          </a:prstGeom>
        </p:spPr>
      </p:pic>
      <p:cxnSp>
        <p:nvCxnSpPr>
          <p:cNvPr id="7" name="直接连接符 8">
            <a:extLst>
              <a:ext uri="{FF2B5EF4-FFF2-40B4-BE49-F238E27FC236}">
                <a16:creationId xmlns:a16="http://schemas.microsoft.com/office/drawing/2014/main" id="{2B59378C-94FA-DD4A-90D1-6A178E44D4C7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46">
            <a:extLst>
              <a:ext uri="{FF2B5EF4-FFF2-40B4-BE49-F238E27FC236}">
                <a16:creationId xmlns:a16="http://schemas.microsoft.com/office/drawing/2014/main" id="{33C08264-51CF-8945-A7F6-9EFB56FF9698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7001610" cy="530225"/>
            <a:chOff x="2251007" y="284389"/>
            <a:chExt cx="1503357" cy="529772"/>
          </a:xfrm>
          <a:solidFill>
            <a:srgbClr val="024C89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D6B1D22-3485-DC4B-A592-44FA877102FF}"/>
                </a:ext>
              </a:extLst>
            </p:cNvPr>
            <p:cNvSpPr/>
            <p:nvPr/>
          </p:nvSpPr>
          <p:spPr>
            <a:xfrm>
              <a:off x="2251007" y="284389"/>
              <a:ext cx="1347131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</a:rPr>
                <a:t>最小顶点覆盖估计问题</a:t>
              </a:r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</a:rPr>
                <a:t>(MVCE)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E8A0F59-19BD-8445-87CB-DB57569A55D4}"/>
                </a:ext>
              </a:extLst>
            </p:cNvPr>
            <p:cNvSpPr/>
            <p:nvPr/>
          </p:nvSpPr>
          <p:spPr>
            <a:xfrm>
              <a:off x="3640064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53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D58897-9D52-8640-BFDA-0C6DA0095FE0}"/>
              </a:ext>
            </a:extLst>
          </p:cNvPr>
          <p:cNvSpPr/>
          <p:nvPr/>
        </p:nvSpPr>
        <p:spPr>
          <a:xfrm>
            <a:off x="300943" y="1803246"/>
            <a:ext cx="8083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400" dirty="0">
                <a:ea typeface="KaiTi" panose="02010609060101010101" pitchFamily="49" charset="-122"/>
              </a:rPr>
              <a:t>当前最好结果：</a:t>
            </a:r>
            <a:endParaRPr lang="en" altLang="zh-CN" sz="2400" dirty="0">
              <a:ea typeface="KaiTi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7EFF555-1D8C-E649-A959-3E4EF78AA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934" y="1747956"/>
            <a:ext cx="1189566" cy="57754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D9B475A-4658-6548-A78D-DDF767EE9FA4}"/>
              </a:ext>
            </a:extLst>
          </p:cNvPr>
          <p:cNvSpPr/>
          <p:nvPr/>
        </p:nvSpPr>
        <p:spPr>
          <a:xfrm>
            <a:off x="372532" y="2505670"/>
            <a:ext cx="76538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dirty="0" err="1">
                <a:solidFill>
                  <a:srgbClr val="0000FF"/>
                </a:solidFill>
                <a:latin typeface="Helvetica" pitchFamily="2" charset="0"/>
              </a:rPr>
              <a:t>Parnas</a:t>
            </a:r>
            <a:r>
              <a:rPr lang="en" altLang="zh-CN" sz="2400" dirty="0">
                <a:solidFill>
                  <a:srgbClr val="0000FF"/>
                </a:solidFill>
                <a:latin typeface="Helvetica" pitchFamily="2" charset="0"/>
              </a:rPr>
              <a:t> and Ron (2007):</a:t>
            </a:r>
            <a:br>
              <a:rPr lang="en" altLang="zh-CN" sz="2400" dirty="0">
                <a:solidFill>
                  <a:srgbClr val="0000FF"/>
                </a:solidFill>
                <a:latin typeface="Helvetica" pitchFamily="2" charset="0"/>
              </a:rPr>
            </a:br>
            <a:r>
              <a:rPr lang="zh-CN" altLang="en-US" sz="2400" dirty="0">
                <a:ea typeface="KaiTi" panose="02010609060101010101" pitchFamily="49" charset="-122"/>
                <a:cs typeface="Times New Roman" panose="02020603050405020304" pitchFamily="18" charset="0"/>
              </a:rPr>
              <a:t>对任意常数</a:t>
            </a:r>
            <a:r>
              <a:rPr lang="en-US" altLang="zh-CN" sz="2400" i="1" dirty="0">
                <a:ea typeface="KaiTi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" altLang="zh-CN" sz="2400" dirty="0">
                <a:ea typeface="KaiTi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ea typeface="KaiTi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l-GR" altLang="zh-CN" sz="2400" i="1" dirty="0">
                <a:ea typeface="KaiTi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" altLang="zh-CN" sz="2400" i="1" dirty="0">
                <a:ea typeface="KaiTi" panose="02010609060101010101" pitchFamily="49" charset="-122"/>
                <a:cs typeface="Times New Roman" panose="02020603050405020304" pitchFamily="18" charset="0"/>
              </a:rPr>
              <a:t>ɛn</a:t>
            </a:r>
            <a:r>
              <a:rPr lang="el-GR" altLang="zh-CN" sz="2400" dirty="0">
                <a:ea typeface="KaiTi" panose="02010609060101010101" pitchFamily="49" charset="-122"/>
                <a:cs typeface="Times New Roman" panose="02020603050405020304" pitchFamily="18" charset="0"/>
              </a:rPr>
              <a:t>)-</a:t>
            </a:r>
            <a:r>
              <a:rPr lang="zh-CN" altLang="en" sz="2400" dirty="0">
                <a:ea typeface="KaiTi" panose="02010609060101010101" pitchFamily="49" charset="-122"/>
                <a:cs typeface="Times New Roman" panose="02020603050405020304" pitchFamily="18" charset="0"/>
              </a:rPr>
              <a:t>估计要求</a:t>
            </a:r>
            <a:r>
              <a:rPr lang="en" altLang="zh-CN" sz="2400" dirty="0"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l-GR" altLang="zh-CN" sz="2400" dirty="0">
                <a:solidFill>
                  <a:srgbClr val="FF0000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Ω(</a:t>
            </a:r>
            <a:r>
              <a:rPr lang="en" altLang="zh-CN" sz="2400" i="1" dirty="0">
                <a:solidFill>
                  <a:srgbClr val="FF0000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" altLang="zh-CN" sz="2400" dirty="0">
                <a:solidFill>
                  <a:srgbClr val="FF0000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ea typeface="KaiTi" panose="02010609060101010101" pitchFamily="49" charset="-122"/>
                <a:cs typeface="Times New Roman" panose="02020603050405020304" pitchFamily="18" charset="0"/>
              </a:rPr>
              <a:t> 查询复杂性</a:t>
            </a:r>
            <a:endParaRPr lang="en" altLang="zh-CN" sz="2400" dirty="0"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连接符 8">
            <a:extLst>
              <a:ext uri="{FF2B5EF4-FFF2-40B4-BE49-F238E27FC236}">
                <a16:creationId xmlns:a16="http://schemas.microsoft.com/office/drawing/2014/main" id="{F4175F39-FEAA-3945-BC6D-121994A09F69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46">
            <a:extLst>
              <a:ext uri="{FF2B5EF4-FFF2-40B4-BE49-F238E27FC236}">
                <a16:creationId xmlns:a16="http://schemas.microsoft.com/office/drawing/2014/main" id="{B6E929A2-F90A-844C-B195-4F3EBB6DF8E3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7001610" cy="530225"/>
            <a:chOff x="2251007" y="284389"/>
            <a:chExt cx="1503357" cy="529772"/>
          </a:xfrm>
          <a:solidFill>
            <a:srgbClr val="024C89"/>
          </a:solidFill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0FA187F-FDC4-D644-89C5-1407519616A7}"/>
                </a:ext>
              </a:extLst>
            </p:cNvPr>
            <p:cNvSpPr/>
            <p:nvPr/>
          </p:nvSpPr>
          <p:spPr>
            <a:xfrm>
              <a:off x="2251007" y="284389"/>
              <a:ext cx="1347131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</a:rPr>
                <a:t>最小顶点覆盖估计问题</a:t>
              </a:r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</a:rPr>
                <a:t>(MVCE)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55FF6D2-2077-5E44-A72C-9EA9DD90451C}"/>
                </a:ext>
              </a:extLst>
            </p:cNvPr>
            <p:cNvSpPr/>
            <p:nvPr/>
          </p:nvSpPr>
          <p:spPr>
            <a:xfrm>
              <a:off x="3640064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089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A465-A8D9-634F-AC8F-CB0575E41904}"/>
              </a:ext>
            </a:extLst>
          </p:cNvPr>
          <p:cNvSpPr/>
          <p:nvPr/>
        </p:nvSpPr>
        <p:spPr>
          <a:xfrm>
            <a:off x="755374" y="1690689"/>
            <a:ext cx="76531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" sz="2800" b="1" dirty="0">
                <a:solidFill>
                  <a:srgbClr val="0000FF"/>
                </a:solidFill>
                <a:latin typeface="Times" pitchFamily="2" charset="0"/>
              </a:rPr>
              <a:t>模拟</a:t>
            </a:r>
            <a:r>
              <a:rPr lang="zh-CN" altLang="en-US" sz="2800" b="1" dirty="0">
                <a:solidFill>
                  <a:srgbClr val="0000FF"/>
                </a:solidFill>
                <a:latin typeface="Times" pitchFamily="2" charset="0"/>
              </a:rPr>
              <a:t>贪心算法</a:t>
            </a:r>
            <a:r>
              <a:rPr lang="en" altLang="zh-CN" sz="2000" baseline="30000" dirty="0">
                <a:solidFill>
                  <a:srgbClr val="0000FF"/>
                </a:solidFill>
                <a:latin typeface="Helvetica" pitchFamily="2" charset="0"/>
              </a:rPr>
              <a:t>[Gavril, Yannakakis]</a:t>
            </a:r>
            <a:endParaRPr lang="en" altLang="zh-CN" sz="1600" dirty="0">
              <a:solidFill>
                <a:srgbClr val="0000FF"/>
              </a:solidFill>
              <a:latin typeface="Helvetica" pitchFamily="2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Helvetica" pitchFamily="2" charset="0"/>
              </a:rPr>
              <a:t>贪心找到极大匹配 </a:t>
            </a:r>
            <a:r>
              <a:rPr lang="en" altLang="zh-CN" dirty="0">
                <a:solidFill>
                  <a:srgbClr val="FF0000"/>
                </a:solidFill>
                <a:latin typeface="CMMI12"/>
              </a:rPr>
              <a:t>M</a:t>
            </a:r>
            <a:br>
              <a:rPr lang="en" altLang="zh-CN" dirty="0">
                <a:solidFill>
                  <a:srgbClr val="FF0000"/>
                </a:solidFill>
                <a:latin typeface="CMMI12"/>
              </a:rPr>
            </a:br>
            <a:r>
              <a:rPr lang="zh-CN" altLang="en" dirty="0">
                <a:latin typeface="CMMI12"/>
              </a:rPr>
              <a:t>输出</a:t>
            </a:r>
            <a:r>
              <a:rPr lang="zh-CN" altLang="en-US" dirty="0">
                <a:latin typeface="CMMI12"/>
              </a:rPr>
              <a:t> </a:t>
            </a:r>
            <a:r>
              <a:rPr lang="en-US" altLang="zh-CN" dirty="0">
                <a:latin typeface="CMMI12"/>
              </a:rPr>
              <a:t>V</a:t>
            </a:r>
            <a:r>
              <a:rPr lang="en" altLang="zh-CN" baseline="-25000" dirty="0">
                <a:latin typeface="CMMI12"/>
              </a:rPr>
              <a:t>M</a:t>
            </a:r>
            <a:endParaRPr lang="en" altLang="zh-CN" baseline="-25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88BB1DD-8EAC-AB45-B0B3-CDCCE1893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421" y="2633369"/>
            <a:ext cx="4072145" cy="270520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D66026D-C9FA-944D-81CC-505A3DB6C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405" y="2574019"/>
            <a:ext cx="4392267" cy="2909040"/>
          </a:xfrm>
          <a:prstGeom prst="rect">
            <a:avLst/>
          </a:prstGeom>
        </p:spPr>
      </p:pic>
      <p:cxnSp>
        <p:nvCxnSpPr>
          <p:cNvPr id="7" name="直接连接符 8">
            <a:extLst>
              <a:ext uri="{FF2B5EF4-FFF2-40B4-BE49-F238E27FC236}">
                <a16:creationId xmlns:a16="http://schemas.microsoft.com/office/drawing/2014/main" id="{033DBBD5-5E88-F542-8D39-3D48BB077F1A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46">
            <a:extLst>
              <a:ext uri="{FF2B5EF4-FFF2-40B4-BE49-F238E27FC236}">
                <a16:creationId xmlns:a16="http://schemas.microsoft.com/office/drawing/2014/main" id="{972C7436-4B77-6E47-9408-6E0DA38E608F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7001610" cy="530225"/>
            <a:chOff x="2251007" y="284389"/>
            <a:chExt cx="1503357" cy="529772"/>
          </a:xfrm>
          <a:solidFill>
            <a:srgbClr val="024C89"/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69ACBF3-D537-6843-9A1E-F4AE5D98127C}"/>
                </a:ext>
              </a:extLst>
            </p:cNvPr>
            <p:cNvSpPr/>
            <p:nvPr/>
          </p:nvSpPr>
          <p:spPr>
            <a:xfrm>
              <a:off x="2251007" y="284389"/>
              <a:ext cx="1347131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</a:rPr>
                <a:t>最小顶点覆盖估计问题</a:t>
              </a:r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</a:rPr>
                <a:t>(MVCE)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CE967BB-3852-424D-8510-1EF123F24A75}"/>
                </a:ext>
              </a:extLst>
            </p:cNvPr>
            <p:cNvSpPr/>
            <p:nvPr/>
          </p:nvSpPr>
          <p:spPr>
            <a:xfrm>
              <a:off x="3640064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4487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EA9BFB1-0106-F345-8644-CB75860B4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421" y="2633369"/>
            <a:ext cx="4072145" cy="270520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1666-614C-3643-ADC9-2769115EBDBB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CC9DEA2-8025-A440-93C3-9B01CE252093}"/>
              </a:ext>
            </a:extLst>
          </p:cNvPr>
          <p:cNvSpPr/>
          <p:nvPr/>
        </p:nvSpPr>
        <p:spPr>
          <a:xfrm>
            <a:off x="755374" y="1690689"/>
            <a:ext cx="76531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" sz="2800" b="1" dirty="0">
                <a:solidFill>
                  <a:srgbClr val="0000FF"/>
                </a:solidFill>
                <a:latin typeface="Times" pitchFamily="2" charset="0"/>
              </a:rPr>
              <a:t>模拟</a:t>
            </a:r>
            <a:r>
              <a:rPr lang="zh-CN" altLang="en-US" sz="2800" b="1" dirty="0">
                <a:solidFill>
                  <a:srgbClr val="0000FF"/>
                </a:solidFill>
                <a:latin typeface="Times" pitchFamily="2" charset="0"/>
              </a:rPr>
              <a:t>贪心算法</a:t>
            </a:r>
            <a:r>
              <a:rPr lang="en" altLang="zh-CN" sz="2000" baseline="30000" dirty="0">
                <a:solidFill>
                  <a:srgbClr val="0000FF"/>
                </a:solidFill>
                <a:latin typeface="Helvetica" pitchFamily="2" charset="0"/>
              </a:rPr>
              <a:t>[Gavril, Yannakakis]</a:t>
            </a:r>
            <a:endParaRPr lang="en" altLang="zh-CN" sz="1600" dirty="0">
              <a:solidFill>
                <a:srgbClr val="0000FF"/>
              </a:solidFill>
              <a:latin typeface="Helvetica" pitchFamily="2" charset="0"/>
            </a:endParaRPr>
          </a:p>
          <a:p>
            <a:pPr lvl="0"/>
            <a:r>
              <a:rPr lang="zh-CN" altLang="en-US" dirty="0">
                <a:solidFill>
                  <a:srgbClr val="FF0000"/>
                </a:solidFill>
                <a:latin typeface="Helvetica" pitchFamily="2" charset="0"/>
              </a:rPr>
              <a:t>贪心找到极大匹配 </a:t>
            </a:r>
            <a:r>
              <a:rPr lang="en" altLang="zh-CN" dirty="0">
                <a:solidFill>
                  <a:srgbClr val="FF0000"/>
                </a:solidFill>
                <a:latin typeface="CMMI12"/>
              </a:rPr>
              <a:t>M</a:t>
            </a:r>
            <a:br>
              <a:rPr lang="en" altLang="zh-CN" dirty="0">
                <a:solidFill>
                  <a:srgbClr val="FF0000"/>
                </a:solidFill>
                <a:latin typeface="CMMI12"/>
              </a:rPr>
            </a:br>
            <a:r>
              <a:rPr lang="zh-CN" altLang="en" dirty="0">
                <a:solidFill>
                  <a:srgbClr val="FF0000"/>
                </a:solidFill>
                <a:latin typeface="CMMI12"/>
              </a:rPr>
              <a:t>输出</a:t>
            </a:r>
            <a:r>
              <a:rPr lang="zh-CN" altLang="en-US" dirty="0">
                <a:solidFill>
                  <a:srgbClr val="FF0000"/>
                </a:solidFill>
                <a:latin typeface="CMMI1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MMI12"/>
              </a:rPr>
              <a:t>V</a:t>
            </a:r>
            <a:r>
              <a:rPr lang="en" altLang="zh-CN" baseline="-25000" dirty="0">
                <a:solidFill>
                  <a:srgbClr val="FF0000"/>
                </a:solidFill>
                <a:latin typeface="CMMI12"/>
              </a:rPr>
              <a:t>M</a:t>
            </a:r>
            <a:endParaRPr lang="en" altLang="zh-CN" baseline="-25000" dirty="0">
              <a:solidFill>
                <a:srgbClr val="FF0000"/>
              </a:solidFill>
            </a:endParaRPr>
          </a:p>
        </p:txBody>
      </p:sp>
      <p:cxnSp>
        <p:nvCxnSpPr>
          <p:cNvPr id="6" name="直接连接符 8">
            <a:extLst>
              <a:ext uri="{FF2B5EF4-FFF2-40B4-BE49-F238E27FC236}">
                <a16:creationId xmlns:a16="http://schemas.microsoft.com/office/drawing/2014/main" id="{3FA4D7E1-FBD6-6447-8A63-3E16CFB9E933}"/>
              </a:ext>
            </a:extLst>
          </p:cNvPr>
          <p:cNvCxnSpPr/>
          <p:nvPr/>
        </p:nvCxnSpPr>
        <p:spPr>
          <a:xfrm>
            <a:off x="0" y="814388"/>
            <a:ext cx="9144000" cy="0"/>
          </a:xfrm>
          <a:prstGeom prst="line">
            <a:avLst/>
          </a:prstGeom>
          <a:ln w="25400">
            <a:solidFill>
              <a:srgbClr val="02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46">
            <a:extLst>
              <a:ext uri="{FF2B5EF4-FFF2-40B4-BE49-F238E27FC236}">
                <a16:creationId xmlns:a16="http://schemas.microsoft.com/office/drawing/2014/main" id="{58BA6C3C-9446-2145-B951-4F9C7D040D5C}"/>
              </a:ext>
            </a:extLst>
          </p:cNvPr>
          <p:cNvGrpSpPr>
            <a:grpSpLocks/>
          </p:cNvGrpSpPr>
          <p:nvPr/>
        </p:nvGrpSpPr>
        <p:grpSpPr bwMode="auto">
          <a:xfrm>
            <a:off x="8790" y="284166"/>
            <a:ext cx="7001610" cy="530225"/>
            <a:chOff x="2251007" y="284389"/>
            <a:chExt cx="1503357" cy="529772"/>
          </a:xfrm>
          <a:solidFill>
            <a:srgbClr val="024C89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151CADF-6550-AE4B-B291-7D328C852186}"/>
                </a:ext>
              </a:extLst>
            </p:cNvPr>
            <p:cNvSpPr/>
            <p:nvPr/>
          </p:nvSpPr>
          <p:spPr>
            <a:xfrm>
              <a:off x="2251007" y="284389"/>
              <a:ext cx="1347131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</a:rPr>
                <a:t>最小顶点覆盖估计问题</a:t>
              </a:r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onsolas" panose="020B0609020204030204" pitchFamily="49" charset="0"/>
                </a:rPr>
                <a:t>(MVCE)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4165DBA-AF70-D04E-86AB-9378C0061C50}"/>
                </a:ext>
              </a:extLst>
            </p:cNvPr>
            <p:cNvSpPr/>
            <p:nvPr/>
          </p:nvSpPr>
          <p:spPr>
            <a:xfrm>
              <a:off x="3640064" y="284389"/>
              <a:ext cx="114300" cy="529772"/>
            </a:xfrm>
            <a:prstGeom prst="rect">
              <a:avLst/>
            </a:prstGeom>
            <a:grpFill/>
            <a:ln>
              <a:solidFill>
                <a:srgbClr val="024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9204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4352</TotalTime>
  <Words>1236</Words>
  <Application>Microsoft Macintosh PowerPoint</Application>
  <PresentationFormat>全屏显示(4:3)</PresentationFormat>
  <Paragraphs>173</Paragraphs>
  <Slides>38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3" baseType="lpstr">
      <vt:lpstr>等线</vt:lpstr>
      <vt:lpstr>方正姚体</vt:lpstr>
      <vt:lpstr>仿宋</vt:lpstr>
      <vt:lpstr>华文仿宋</vt:lpstr>
      <vt:lpstr>Microsoft YaHei</vt:lpstr>
      <vt:lpstr>CMMI12</vt:lpstr>
      <vt:lpstr>KaiTi</vt:lpstr>
      <vt:lpstr>Arial</vt:lpstr>
      <vt:lpstr>Calibri</vt:lpstr>
      <vt:lpstr>Calibri Light</vt:lpstr>
      <vt:lpstr>Helvetica</vt:lpstr>
      <vt:lpstr>Times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Dongjing Miao</cp:lastModifiedBy>
  <cp:revision>433</cp:revision>
  <dcterms:created xsi:type="dcterms:W3CDTF">2019-05-19T06:46:04Z</dcterms:created>
  <dcterms:modified xsi:type="dcterms:W3CDTF">2021-03-23T05:43:38Z</dcterms:modified>
</cp:coreProperties>
</file>