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4"/>
  </p:notesMasterIdLst>
  <p:sldIdLst>
    <p:sldId id="1184" r:id="rId2"/>
    <p:sldId id="1294" r:id="rId3"/>
    <p:sldId id="1242" r:id="rId4"/>
    <p:sldId id="1194" r:id="rId5"/>
    <p:sldId id="1305" r:id="rId6"/>
    <p:sldId id="1249" r:id="rId7"/>
    <p:sldId id="1303" r:id="rId8"/>
    <p:sldId id="1317" r:id="rId9"/>
    <p:sldId id="1312" r:id="rId10"/>
    <p:sldId id="1295" r:id="rId11"/>
    <p:sldId id="1315" r:id="rId12"/>
    <p:sldId id="131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BFBFBF"/>
    <a:srgbClr val="FFEF96"/>
    <a:srgbClr val="024C88"/>
    <a:srgbClr val="004C88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8" autoAdjust="0"/>
    <p:restoredTop sz="94303" autoAdjust="0"/>
  </p:normalViewPr>
  <p:slideViewPr>
    <p:cSldViewPr snapToGrid="0" snapToObjects="1">
      <p:cViewPr varScale="1">
        <p:scale>
          <a:sx n="109" d="100"/>
          <a:sy n="109" d="100"/>
        </p:scale>
        <p:origin x="1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C6D45-BC10-564F-B8F0-E8C85764B8A8}" type="datetimeFigureOut">
              <a:rPr kumimoji="1" lang="zh-CN" altLang="en-US" smtClean="0"/>
              <a:t>2021/5/16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87025-4B02-854E-82D6-E00CF78045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277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093FA-181E-40DA-A828-9C9C9A0DD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34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093FA-181E-40DA-A828-9C9C9A0DD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642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093FA-181E-40DA-A828-9C9C9A0DD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86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7E89B-54CB-4130-A3FB-39223DF6BA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86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093FA-181E-40DA-A828-9C9C9A0DD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107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093FA-181E-40DA-A828-9C9C9A0DD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036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7E89B-54CB-4130-A3FB-39223DF6BA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825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093FA-181E-40DA-A828-9C9C9A0DD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360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093FA-181E-40DA-A828-9C9C9A0DD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235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093FA-181E-40DA-A828-9C9C9A0DD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408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093FA-181E-40DA-A828-9C9C9A0DD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82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3AFA-55EC-4523-995D-8FACD41448C9}" type="datetime1">
              <a:rPr kumimoji="1" lang="zh-CN" altLang="en-US" smtClean="0"/>
              <a:t>2021/5/16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87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4ECC-1F86-4B40-87F9-5706E273EA6E}" type="datetime1">
              <a:rPr kumimoji="1" lang="zh-CN" altLang="en-US" smtClean="0"/>
              <a:t>2021/5/16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86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53A4-997E-44BB-9D1F-6A922A521FEC}" type="datetime1">
              <a:rPr kumimoji="1" lang="zh-CN" altLang="en-US" smtClean="0"/>
              <a:t>2021/5/16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793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55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685800" indent="-228600"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CE11-2197-4065-8197-818A60C0D1F0}" type="datetime1">
              <a:rPr kumimoji="1" lang="zh-CN" altLang="en-US" smtClean="0"/>
              <a:t>2021/5/16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074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CB69-65D4-4402-9B0D-9C87D34AABFE}" type="datetime1">
              <a:rPr kumimoji="1" lang="zh-CN" altLang="en-US" smtClean="0"/>
              <a:t>2021/5/16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05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735-2DE7-425B-AEC8-93CEF192C5BD}" type="datetime1">
              <a:rPr kumimoji="1" lang="zh-CN" altLang="en-US" smtClean="0"/>
              <a:t>2021/5/16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535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CEFD-F014-4DBC-9E05-67966CEE48F1}" type="datetime1">
              <a:rPr kumimoji="1" lang="zh-CN" altLang="en-US" smtClean="0"/>
              <a:t>2021/5/16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427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BB3-B4EB-4834-9757-5A035517C768}" type="datetime1">
              <a:rPr kumimoji="1" lang="zh-CN" altLang="en-US" smtClean="0"/>
              <a:t>2021/5/16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909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C3BC-0F8D-4781-9A63-7279A2555D0F}" type="datetime1">
              <a:rPr kumimoji="1" lang="zh-CN" altLang="en-US" smtClean="0"/>
              <a:t>2021/5/16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61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095B-A8B3-49AE-971D-CED989B9436E}" type="datetime1">
              <a:rPr kumimoji="1" lang="zh-CN" altLang="en-US" smtClean="0"/>
              <a:t>2021/5/16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902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78A1-692E-4B0E-B0C7-87CAED4937D4}" type="datetime1">
              <a:rPr kumimoji="1" lang="zh-CN" altLang="en-US" smtClean="0"/>
              <a:t>2021/5/16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99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BA9C0-4B40-4924-8DD9-9D4BCFC6CCE8}" type="datetime1">
              <a:rPr kumimoji="1" lang="zh-CN" altLang="en-US" smtClean="0"/>
              <a:t>2021/5/16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97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321CD516-7D95-ED49-AD80-45DF3F809F1F}"/>
              </a:ext>
            </a:extLst>
          </p:cNvPr>
          <p:cNvSpPr/>
          <p:nvPr/>
        </p:nvSpPr>
        <p:spPr>
          <a:xfrm>
            <a:off x="231529" y="4897035"/>
            <a:ext cx="771121" cy="419799"/>
          </a:xfrm>
          <a:prstGeom prst="rect">
            <a:avLst/>
          </a:prstGeom>
          <a:solidFill>
            <a:srgbClr val="BFBFBF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63E0FE8-28E3-1F43-ADF5-871C77B673B9}"/>
              </a:ext>
            </a:extLst>
          </p:cNvPr>
          <p:cNvSpPr/>
          <p:nvPr/>
        </p:nvSpPr>
        <p:spPr>
          <a:xfrm>
            <a:off x="231530" y="5654173"/>
            <a:ext cx="771120" cy="396353"/>
          </a:xfrm>
          <a:prstGeom prst="rect">
            <a:avLst/>
          </a:prstGeom>
          <a:solidFill>
            <a:srgbClr val="024C89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16727" y="116004"/>
            <a:ext cx="5073650" cy="752475"/>
            <a:chOff x="77788" y="47625"/>
            <a:chExt cx="5073649" cy="752277"/>
          </a:xfrm>
        </p:grpSpPr>
        <p:pic>
          <p:nvPicPr>
            <p:cNvPr id="5" name="图片 13" descr="HIT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8" y="47625"/>
              <a:ext cx="24288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"/>
            <p:cNvSpPr txBox="1">
              <a:spLocks noChangeArrowheads="1"/>
            </p:cNvSpPr>
            <p:nvPr/>
          </p:nvSpPr>
          <p:spPr bwMode="auto">
            <a:xfrm>
              <a:off x="2420938" y="133350"/>
              <a:ext cx="27304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姚体" pitchFamily="2" charset="-122"/>
                  <a:ea typeface="方正姚体" pitchFamily="2" charset="-122"/>
                  <a:cs typeface="+mn-cs"/>
                </a:rPr>
                <a:t>海量数据计算研究中心</a:t>
              </a:r>
            </a:p>
          </p:txBody>
        </p:sp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701675" y="492125"/>
              <a:ext cx="36099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+mn-cs"/>
                </a:rPr>
                <a:t>Massive Data Computing Lab @ HIT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56EE1009-68D4-49B7-9C4C-27CB0F866AF3}"/>
              </a:ext>
            </a:extLst>
          </p:cNvPr>
          <p:cNvSpPr/>
          <p:nvPr/>
        </p:nvSpPr>
        <p:spPr bwMode="auto">
          <a:xfrm>
            <a:off x="0" y="1752600"/>
            <a:ext cx="9144000" cy="1430101"/>
          </a:xfrm>
          <a:prstGeom prst="rect">
            <a:avLst/>
          </a:prstGeom>
          <a:solidFill>
            <a:srgbClr val="024C89"/>
          </a:solidFill>
          <a:ln>
            <a:solidFill>
              <a:srgbClr val="024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FD8097-4044-4958-8722-9D518BBE0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931" y="1972547"/>
            <a:ext cx="9144000" cy="89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>
              <a:lnSpc>
                <a:spcPct val="140000"/>
              </a:lnSpc>
              <a:spcBef>
                <a:spcPct val="0"/>
              </a:spcBef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Arial" panose="020B0604020202020204" pitchFamily="34" charset="0"/>
              </a:rPr>
              <a:t>大数据</a:t>
            </a:r>
            <a:r>
              <a:rPr lang="zh-CN" altLang="en-US" sz="4400" b="1" dirty="0">
                <a:solidFill>
                  <a:prstClr val="white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分析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Arial" panose="020B0604020202020204" pitchFamily="34" charset="0"/>
              </a:rPr>
              <a:t>算法前沿专题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C8D83-52B7-45CA-BE14-931CC3AC9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314" y="3182701"/>
            <a:ext cx="8042686" cy="295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3200" b="1" dirty="0">
                <a:solidFill>
                  <a:srgbClr val="BFBFB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解近似：</a:t>
            </a:r>
            <a:r>
              <a:rPr lang="en-US" altLang="zh-CN" sz="3200" i="1" dirty="0">
                <a:solidFill>
                  <a:srgbClr val="BFBFB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3200" b="1" dirty="0">
                <a:solidFill>
                  <a:srgbClr val="BFBFB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-Center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3200" b="1" dirty="0">
                <a:solidFill>
                  <a:srgbClr val="BFBFB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解代价近似估计：</a:t>
            </a:r>
            <a:r>
              <a:rPr lang="en-US" altLang="zh-CN" sz="3200" b="1" dirty="0">
                <a:solidFill>
                  <a:srgbClr val="BFBFB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Vertex</a:t>
            </a:r>
            <a:r>
              <a:rPr lang="zh-CN" altLang="en-US" sz="3200" b="1" dirty="0">
                <a:solidFill>
                  <a:srgbClr val="BFBFB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BFBFB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Cover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defTabSz="91440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并行</a:t>
            </a:r>
            <a:r>
              <a:rPr lang="zh-CN" altLang="en-US" sz="3200" b="1" dirty="0">
                <a:solidFill>
                  <a:srgbClr val="BFBFB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局部化：</a:t>
            </a:r>
            <a:r>
              <a:rPr lang="en-US" altLang="zh-CN" sz="3200" b="1" dirty="0">
                <a:solidFill>
                  <a:srgbClr val="BFBFB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Maximal</a:t>
            </a:r>
            <a:r>
              <a:rPr lang="zh-CN" altLang="en-US" sz="3200" b="1" dirty="0">
                <a:solidFill>
                  <a:srgbClr val="BFBFB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BFBFB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Independent</a:t>
            </a:r>
            <a:r>
              <a:rPr lang="zh-CN" altLang="en-US" sz="3200" b="1" dirty="0">
                <a:solidFill>
                  <a:srgbClr val="BFBFB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BFBFB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Set</a:t>
            </a:r>
          </a:p>
          <a:p>
            <a:pPr defTabSz="91440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快速检验：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Property Testing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1734" y="6356351"/>
            <a:ext cx="2057400" cy="365125"/>
          </a:xfrm>
        </p:spPr>
        <p:txBody>
          <a:bodyPr/>
          <a:lstStyle/>
          <a:p>
            <a:fld id="{4E461666-614C-3643-ADC9-2769115EBDBB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28E3257-B28D-4B4D-989F-CF556F1DC124}"/>
              </a:ext>
            </a:extLst>
          </p:cNvPr>
          <p:cNvSpPr/>
          <p:nvPr/>
        </p:nvSpPr>
        <p:spPr>
          <a:xfrm>
            <a:off x="231530" y="4163530"/>
            <a:ext cx="771121" cy="396353"/>
          </a:xfrm>
          <a:prstGeom prst="rect">
            <a:avLst/>
          </a:prstGeom>
          <a:solidFill>
            <a:srgbClr val="BFBFBF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1FB9947-E75B-8D42-B6CB-9FBAA9E1F07F}"/>
              </a:ext>
            </a:extLst>
          </p:cNvPr>
          <p:cNvSpPr/>
          <p:nvPr/>
        </p:nvSpPr>
        <p:spPr>
          <a:xfrm>
            <a:off x="231530" y="3430025"/>
            <a:ext cx="771121" cy="396353"/>
          </a:xfrm>
          <a:prstGeom prst="rect">
            <a:avLst/>
          </a:prstGeom>
          <a:solidFill>
            <a:srgbClr val="BFBFBF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0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>
          <a:xfrm>
            <a:off x="476251" y="1626513"/>
            <a:ext cx="8285784" cy="4565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algn="just">
              <a:lnSpc>
                <a:spcPct val="125000"/>
              </a:lnSpc>
              <a:spcAft>
                <a:spcPts val="1200"/>
              </a:spcAft>
              <a:buNone/>
            </a:pPr>
            <a:r>
              <a:rPr lang="zh-CN" altLang="en-US" sz="2400" b="1" dirty="0">
                <a:latin typeface="Tw Cen MT" panose="020B0602020104020603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算法 </a:t>
            </a:r>
            <a:r>
              <a:rPr lang="en-US" altLang="zh-CN" sz="2400" dirty="0">
                <a:latin typeface="Tw Cen MT" panose="020B0602020104020603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Hamming</a:t>
            </a:r>
            <a:r>
              <a:rPr lang="zh-CN" altLang="en-US" sz="2400" dirty="0">
                <a:latin typeface="Tw Cen MT" panose="020B0602020104020603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Distance</a:t>
            </a:r>
            <a:r>
              <a:rPr lang="zh-CN" altLang="en-US" sz="2400" dirty="0">
                <a:latin typeface="Tw Cen MT" panose="020B0602020104020603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Monotonicity</a:t>
            </a:r>
            <a:r>
              <a:rPr lang="zh-CN" altLang="en-US" sz="2400" dirty="0">
                <a:latin typeface="Tw Cen MT" panose="020B0602020104020603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Tester</a:t>
            </a:r>
          </a:p>
          <a:p>
            <a:pPr marL="457200" lvl="1" indent="-457200" algn="just">
              <a:lnSpc>
                <a:spcPct val="125000"/>
              </a:lnSpc>
              <a:spcAft>
                <a:spcPts val="1200"/>
              </a:spcAft>
              <a:buNone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：列表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&gt;0</a:t>
            </a:r>
          </a:p>
          <a:p>
            <a:pPr marL="914400" lvl="2" indent="-514350" algn="just">
              <a:lnSpc>
                <a:spcPct val="125000"/>
              </a:lnSpc>
              <a:buAutoNum type="arabicPeriod"/>
            </a:pPr>
            <a:r>
              <a:rPr lang="en-US" altLang="zh-CN" b="1" dirty="0"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en-US" altLang="zh-CN" dirty="0"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(1/</a:t>
            </a:r>
            <a:r>
              <a:rPr lang="el-GR" altLang="zh-CN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个随机数</a:t>
            </a:r>
            <a:r>
              <a:rPr lang="en-US" altLang="zh-CN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∈ </a:t>
            </a:r>
            <a:r>
              <a:rPr lang="en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" altLang="zh-CN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DO</a:t>
            </a:r>
            <a:endParaRPr lang="en-US" altLang="zh-CN" dirty="0">
              <a:latin typeface="Tw Cen MT" panose="020B0602020104020603" pitchFamily="34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-514350" algn="just">
              <a:lnSpc>
                <a:spcPct val="125000"/>
              </a:lnSpc>
              <a:spcBef>
                <a:spcPts val="0"/>
              </a:spcBef>
              <a:buAutoNum type="arabicPeriod"/>
            </a:pPr>
            <a:r>
              <a:rPr lang="en-US" altLang="zh-CN" dirty="0"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    Y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←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i="1" baseline="-250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-514350" algn="just">
              <a:lnSpc>
                <a:spcPct val="125000"/>
              </a:lnSpc>
              <a:spcBef>
                <a:spcPts val="0"/>
              </a:spcBef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…,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中二分查找</a:t>
            </a:r>
            <a:r>
              <a:rPr lang="en-US" altLang="zh-CN" dirty="0"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Y</a:t>
            </a:r>
            <a:endParaRPr lang="en-US" altLang="zh-CN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914400" lvl="2" indent="-514350" algn="just">
              <a:lnSpc>
                <a:spcPct val="125000"/>
              </a:lnSpc>
              <a:spcBef>
                <a:spcPts val="0"/>
              </a:spcBef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dirty="0"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发现左侧大于右侧</a:t>
            </a:r>
            <a:r>
              <a:rPr lang="en-US" altLang="zh-CN" dirty="0"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 or </a:t>
            </a:r>
            <a:r>
              <a:rPr lang="zh-CN" altLang="en-US" dirty="0"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未找到</a:t>
            </a:r>
            <a:r>
              <a:rPr lang="en-US" altLang="zh-CN" dirty="0"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Y  </a:t>
            </a:r>
            <a:r>
              <a:rPr lang="en-US" altLang="zh-CN" b="1" dirty="0"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THEN 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altLang="zh-CN" b="1" dirty="0"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FAIL</a:t>
            </a:r>
            <a:endParaRPr lang="en-US" altLang="zh-CN" b="1" i="1" dirty="0">
              <a:latin typeface="Tw Cen MT" panose="020B0602020104020603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914400" lvl="2" indent="-514350" algn="just">
              <a:lnSpc>
                <a:spcPct val="125000"/>
              </a:lnSpc>
              <a:spcBef>
                <a:spcPts val="0"/>
              </a:spcBef>
              <a:buAutoNum type="arabicPeriod"/>
            </a:pPr>
            <a:r>
              <a:rPr lang="zh-CN" altLang="en-US" dirty="0"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altLang="zh-CN" b="1" dirty="0"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PASS</a:t>
            </a:r>
            <a:endParaRPr lang="en-US" altLang="zh-CN" dirty="0">
              <a:latin typeface="Tw Cen MT" panose="020B0602020104020603" pitchFamily="34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B0E53A-395F-BE4B-AE77-5BE62810EFBD}"/>
              </a:ext>
            </a:extLst>
          </p:cNvPr>
          <p:cNvSpPr/>
          <p:nvPr/>
        </p:nvSpPr>
        <p:spPr>
          <a:xfrm>
            <a:off x="476251" y="1067743"/>
            <a:ext cx="29995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(log </a:t>
            </a:r>
            <a:r>
              <a:rPr lang="en-US" altLang="zh-CN" sz="2600" i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l-GR" altLang="zh-CN" sz="2600" i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)-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探测算法</a:t>
            </a:r>
          </a:p>
        </p:txBody>
      </p:sp>
      <p:cxnSp>
        <p:nvCxnSpPr>
          <p:cNvPr id="13" name="直接连接符 8">
            <a:extLst>
              <a:ext uri="{FF2B5EF4-FFF2-40B4-BE49-F238E27FC236}">
                <a16:creationId xmlns:a16="http://schemas.microsoft.com/office/drawing/2014/main" id="{657623B1-54CE-B34D-91FC-35D505334587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46">
            <a:extLst>
              <a:ext uri="{FF2B5EF4-FFF2-40B4-BE49-F238E27FC236}">
                <a16:creationId xmlns:a16="http://schemas.microsoft.com/office/drawing/2014/main" id="{1AF7FA39-1CFE-3748-97E5-655758C5C88F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5776713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887D09F-DA1D-074F-839B-5AE0FEC92B7D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汉明距离下单调性快速检测算法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688A8FC-1B4C-4542-B425-0650C809F81F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BAA7D0EC-80AF-7F4D-96F3-C908CB365551}"/>
              </a:ext>
            </a:extLst>
          </p:cNvPr>
          <p:cNvSpPr/>
          <p:nvPr/>
        </p:nvSpPr>
        <p:spPr>
          <a:xfrm>
            <a:off x="476251" y="5559424"/>
            <a:ext cx="7290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时间：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二分查找时间</a:t>
            </a:r>
            <a:r>
              <a:rPr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(log </a:t>
            </a:r>
            <a:r>
              <a:rPr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l-GR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，因此，共</a:t>
            </a:r>
            <a:r>
              <a:rPr lang="en-US" altLang="zh-CN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CN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l-GR" altLang="zh-CN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06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>
          <a:xfrm>
            <a:off x="476251" y="1626513"/>
            <a:ext cx="8300280" cy="4565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algn="just">
              <a:lnSpc>
                <a:spcPct val="125000"/>
              </a:lnSpc>
              <a:spcAft>
                <a:spcPts val="1200"/>
              </a:spcAft>
              <a:buNone/>
            </a:pPr>
            <a:r>
              <a:rPr lang="zh-CN" altLang="en-US" sz="2400" b="1" dirty="0">
                <a:latin typeface="Tw Cen MT" panose="020B0602020104020603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算法 </a:t>
            </a:r>
            <a:r>
              <a:rPr lang="en-US" altLang="zh-CN" sz="2400" dirty="0">
                <a:latin typeface="Tw Cen MT" panose="020B0602020104020603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Hamming</a:t>
            </a:r>
            <a:r>
              <a:rPr lang="zh-CN" altLang="en-US" sz="2400" dirty="0">
                <a:latin typeface="Tw Cen MT" panose="020B0602020104020603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Distance</a:t>
            </a:r>
            <a:r>
              <a:rPr lang="zh-CN" altLang="en-US" sz="2400" dirty="0">
                <a:latin typeface="Tw Cen MT" panose="020B0602020104020603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Monotonicity</a:t>
            </a:r>
            <a:r>
              <a:rPr lang="zh-CN" altLang="en-US" sz="2400" dirty="0">
                <a:latin typeface="Tw Cen MT" panose="020B0602020104020603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Tester</a:t>
            </a:r>
          </a:p>
          <a:p>
            <a:pPr marL="457200" lvl="1" indent="-457200" algn="just">
              <a:lnSpc>
                <a:spcPct val="125000"/>
              </a:lnSpc>
              <a:spcAft>
                <a:spcPts val="1200"/>
              </a:spcAft>
              <a:buNone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正确性证明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14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zh-CN" sz="24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如果列表单调，则二分查找一定成功，输出</a:t>
            </a:r>
            <a:r>
              <a:rPr lang="en-US" altLang="zh-CN" sz="2400" b="1" dirty="0"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PASS</a:t>
            </a:r>
            <a:r>
              <a:rPr lang="en-US" altLang="zh-CN" sz="2400" dirty="0"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0" lvl="1" indent="0" algn="just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如果列表</a:t>
            </a:r>
            <a:r>
              <a:rPr lang="el-GR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l-GR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l-GR" sz="24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汉明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远离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单调，则二分查找失败的概率超过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1/4 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，即，输出</a:t>
            </a:r>
            <a:r>
              <a:rPr lang="en-US" altLang="zh-CN" sz="2400" b="1" dirty="0"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FAIL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的概率超过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1/4.</a:t>
            </a:r>
          </a:p>
          <a:p>
            <a:pPr marL="0" lvl="1" indent="0" algn="just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4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反证法：</a:t>
            </a:r>
            <a:r>
              <a:rPr lang="zh-CN" altLang="en-US" sz="24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如果输出</a:t>
            </a:r>
            <a:r>
              <a:rPr lang="en-US" altLang="zh-CN" sz="2400" b="1" dirty="0">
                <a:solidFill>
                  <a:srgbClr val="C00000"/>
                </a:solidFill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FAIL</a:t>
            </a:r>
            <a:r>
              <a:rPr lang="zh-CN" altLang="en-US" sz="24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的概率小于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1/4</a:t>
            </a:r>
            <a:r>
              <a:rPr lang="zh-CN" altLang="en-US" sz="24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，则列表不是</a:t>
            </a:r>
            <a:r>
              <a:rPr lang="el-GR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l-GR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l-GR" sz="24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汉明</a:t>
            </a:r>
            <a:r>
              <a:rPr lang="zh-CN" altLang="en-US" sz="24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远离</a:t>
            </a:r>
            <a:r>
              <a:rPr lang="zh-CN" altLang="en-US" sz="24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单调的）</a:t>
            </a:r>
            <a:endParaRPr lang="en-US" altLang="zh-CN" sz="2400" dirty="0">
              <a:solidFill>
                <a:srgbClr val="C00000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B0E53A-395F-BE4B-AE77-5BE62810EFBD}"/>
              </a:ext>
            </a:extLst>
          </p:cNvPr>
          <p:cNvSpPr/>
          <p:nvPr/>
        </p:nvSpPr>
        <p:spPr>
          <a:xfrm>
            <a:off x="476251" y="1067743"/>
            <a:ext cx="29995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(log </a:t>
            </a:r>
            <a:r>
              <a:rPr lang="en-US" altLang="zh-CN" sz="2600" i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l-GR" altLang="zh-CN" sz="2600" i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)-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探测算法</a:t>
            </a:r>
          </a:p>
        </p:txBody>
      </p:sp>
      <p:cxnSp>
        <p:nvCxnSpPr>
          <p:cNvPr id="13" name="直接连接符 8">
            <a:extLst>
              <a:ext uri="{FF2B5EF4-FFF2-40B4-BE49-F238E27FC236}">
                <a16:creationId xmlns:a16="http://schemas.microsoft.com/office/drawing/2014/main" id="{657623B1-54CE-B34D-91FC-35D505334587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46">
            <a:extLst>
              <a:ext uri="{FF2B5EF4-FFF2-40B4-BE49-F238E27FC236}">
                <a16:creationId xmlns:a16="http://schemas.microsoft.com/office/drawing/2014/main" id="{1AF7FA39-1CFE-3748-97E5-655758C5C88F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5776713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887D09F-DA1D-074F-839B-5AE0FEC92B7D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汉明距离下单调性快速检测算法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688A8FC-1B4C-4542-B425-0650C809F81F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46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>
          <a:xfrm>
            <a:off x="476251" y="1626513"/>
            <a:ext cx="8300280" cy="4565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algn="just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反证法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如果输出</a:t>
            </a:r>
            <a:r>
              <a:rPr lang="en-US" altLang="zh-CN" sz="2400" b="1" dirty="0"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FAIL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的概率小于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1/4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，则列表不是</a:t>
            </a:r>
            <a:r>
              <a:rPr lang="el-GR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l-GR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l-GR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汉明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远离单调的</a:t>
            </a:r>
            <a:endParaRPr lang="en-US" altLang="zh-CN" sz="24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-457200" algn="just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能够成功</a:t>
            </a:r>
            <a:r>
              <a:rPr lang="zh-CN" altLang="e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二分查找</a:t>
            </a:r>
            <a:r>
              <a:rPr lang="en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" altLang="zh-CN" sz="2400" i="1" baseline="-25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，则下</a:t>
            </a:r>
            <a:r>
              <a:rPr lang="zh-CN" altLang="e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标</a:t>
            </a:r>
            <a:r>
              <a:rPr lang="en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en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‘</a:t>
            </a:r>
            <a:r>
              <a:rPr lang="en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good</a:t>
            </a:r>
            <a:r>
              <a:rPr lang="en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endParaRPr lang="en" altLang="zh-CN" sz="24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-457200" algn="just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算法等价于：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随机选</a:t>
            </a:r>
            <a:r>
              <a:rPr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(1/</a:t>
            </a:r>
            <a:r>
              <a:rPr lang="el-GR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，如果均为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‘</a:t>
            </a:r>
            <a:r>
              <a:rPr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good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，输出</a:t>
            </a:r>
            <a:r>
              <a:rPr lang="en-US" altLang="zh-CN" sz="2400" b="1" dirty="0"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PASS</a:t>
            </a:r>
          </a:p>
          <a:p>
            <a:pPr marL="0" lvl="1" indent="0" algn="just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证明</a:t>
            </a:r>
            <a:r>
              <a:rPr lang="zh-CN" altLang="en-US" sz="2400" b="1" dirty="0"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如果高概率输出</a:t>
            </a:r>
            <a:r>
              <a:rPr lang="en-US" altLang="zh-CN" sz="2400" b="1" dirty="0"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PASS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，且</a:t>
            </a:r>
            <a:r>
              <a:rPr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中不多于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(1−</a:t>
            </a:r>
            <a:r>
              <a:rPr lang="el-GR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l-GR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‘</a:t>
            </a:r>
            <a:r>
              <a:rPr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good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，那么我们采样</a:t>
            </a:r>
            <a:r>
              <a:rPr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(1/</a:t>
            </a:r>
            <a:r>
              <a:rPr lang="el-GR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中，全为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‘</a:t>
            </a:r>
            <a:r>
              <a:rPr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good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的概率小于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(1−</a:t>
            </a:r>
            <a:r>
              <a:rPr lang="el-GR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400" baseline="30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(1/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n-US" altLang="zh-CN" sz="2400" baseline="30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−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，则输出</a:t>
            </a:r>
            <a:r>
              <a:rPr lang="en-US" altLang="zh-CN" sz="2400" b="1" dirty="0"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PASS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概率过低，矛盾。因此，如果高概率</a:t>
            </a:r>
            <a:r>
              <a:rPr lang="en-US" altLang="zh-CN" sz="2400" b="1" dirty="0">
                <a:latin typeface="Tw Cen MT" panose="020B0602020104020603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PASS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中应多于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(1−</a:t>
            </a:r>
            <a:r>
              <a:rPr lang="el-GR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l-GR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‘</a:t>
            </a:r>
            <a:r>
              <a:rPr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good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，而所有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‘</a:t>
            </a:r>
            <a:r>
              <a:rPr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good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构成一个单调序列。因此，</a:t>
            </a:r>
            <a:r>
              <a:rPr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中高概率存在长度大于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(1−</a:t>
            </a:r>
            <a:r>
              <a:rPr lang="el-GR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的单调子序列</a:t>
            </a:r>
            <a:r>
              <a:rPr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，即，</a:t>
            </a:r>
            <a:r>
              <a:rPr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不是</a:t>
            </a:r>
            <a:r>
              <a:rPr lang="el-GR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l-GR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l-GR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汉明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远离单调的。</a:t>
            </a:r>
            <a:endParaRPr lang="en-US" altLang="zh-CN" sz="24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B0E53A-395F-BE4B-AE77-5BE62810EFBD}"/>
              </a:ext>
            </a:extLst>
          </p:cNvPr>
          <p:cNvSpPr/>
          <p:nvPr/>
        </p:nvSpPr>
        <p:spPr>
          <a:xfrm>
            <a:off x="476251" y="1067743"/>
            <a:ext cx="29995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(log </a:t>
            </a:r>
            <a:r>
              <a:rPr lang="en-US" altLang="zh-CN" sz="2600" i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l-GR" altLang="zh-CN" sz="2600" i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)-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探测算法</a:t>
            </a:r>
          </a:p>
        </p:txBody>
      </p:sp>
      <p:cxnSp>
        <p:nvCxnSpPr>
          <p:cNvPr id="13" name="直接连接符 8">
            <a:extLst>
              <a:ext uri="{FF2B5EF4-FFF2-40B4-BE49-F238E27FC236}">
                <a16:creationId xmlns:a16="http://schemas.microsoft.com/office/drawing/2014/main" id="{657623B1-54CE-B34D-91FC-35D505334587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46">
            <a:extLst>
              <a:ext uri="{FF2B5EF4-FFF2-40B4-BE49-F238E27FC236}">
                <a16:creationId xmlns:a16="http://schemas.microsoft.com/office/drawing/2014/main" id="{1AF7FA39-1CFE-3748-97E5-655758C5C88F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5776713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887D09F-DA1D-074F-839B-5AE0FEC92B7D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汉明距离下单调性快速检测算法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688A8FC-1B4C-4542-B425-0650C809F81F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02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476254" y="1381624"/>
            <a:ext cx="8039096" cy="46029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聚类分析问题</a:t>
            </a: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</a:pPr>
            <a:r>
              <a:rPr kumimoji="1"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-Median/Center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-Means, balanced </a:t>
            </a:r>
            <a:r>
              <a:rPr kumimoji="1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-Median/Center, min-sum </a:t>
            </a:r>
            <a:r>
              <a:rPr kumimoji="1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-clustering, …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图论问题</a:t>
            </a: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</a:pP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r>
              <a:rPr kumimoji="1"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Maximal</a:t>
            </a:r>
            <a:r>
              <a:rPr kumimoji="1"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kumimoji="1"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性质检验问题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Testing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Aft>
                <a:spcPts val="1200"/>
              </a:spcAft>
            </a:pP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Monotonicity testing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Poisson Binomial Distributions testing, Distribution Closeness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testing*, Planarity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testing,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其它</a:t>
            </a: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Complexity, …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89" y="284166"/>
            <a:ext cx="5130770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大数据分析基础算法研究前沿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701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6">
            <a:extLst>
              <a:ext uri="{FF2B5EF4-FFF2-40B4-BE49-F238E27FC236}">
                <a16:creationId xmlns:a16="http://schemas.microsoft.com/office/drawing/2014/main" id="{F631AB4F-940E-4702-98F8-5AB86B9288E2}"/>
              </a:ext>
            </a:extLst>
          </p:cNvPr>
          <p:cNvGrpSpPr>
            <a:grpSpLocks/>
          </p:cNvGrpSpPr>
          <p:nvPr/>
        </p:nvGrpSpPr>
        <p:grpSpPr bwMode="auto">
          <a:xfrm>
            <a:off x="2" y="284166"/>
            <a:ext cx="1692275" cy="530225"/>
            <a:chOff x="0" y="284389"/>
            <a:chExt cx="1692275" cy="529772"/>
          </a:xfrm>
          <a:solidFill>
            <a:srgbClr val="024C89"/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17C86D8-FA59-4C31-87B7-16A4C981A38E}"/>
                </a:ext>
              </a:extLst>
            </p:cNvPr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A251AC0-83B9-4E05-8AB7-C32D4AAB4B79}"/>
                </a:ext>
              </a:extLst>
            </p:cNvPr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06569" y="2774365"/>
            <a:ext cx="6930862" cy="1309269"/>
            <a:chOff x="2057397" y="1776948"/>
            <a:chExt cx="4191000" cy="1309268"/>
          </a:xfrm>
        </p:grpSpPr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38BC8D83-52B7-45CA-BE14-931CC3AC9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2" y="1776948"/>
              <a:ext cx="3657595" cy="1309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zh-CN" altLang="en-US" dirty="0">
                  <a:latin typeface="Tw Cen MT" panose="020B0602020104020603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单调性检测</a:t>
              </a:r>
              <a:r>
                <a:rPr lang="en" altLang="zh-CN" dirty="0">
                  <a:latin typeface="Tw Cen MT" panose="020B0602020104020603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(Monotonicity</a:t>
              </a:r>
              <a:r>
                <a:rPr lang="zh-CN" altLang="en-US" dirty="0">
                  <a:latin typeface="Tw Cen MT" panose="020B0602020104020603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w Cen MT" panose="020B0602020104020603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Testing</a:t>
              </a:r>
              <a:r>
                <a:rPr lang="en" altLang="zh-CN" dirty="0">
                  <a:latin typeface="Tw Cen MT" panose="020B0602020104020603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dirty="0">
                  <a:latin typeface="Tw Cen MT" panose="020B0602020104020603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问题</a:t>
              </a:r>
              <a:endParaRPr lang="en" altLang="zh-CN" dirty="0">
                <a:latin typeface="Tw Cen MT" panose="020B0602020104020603" pitchFamily="34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zh-CN" altLang="en-US" dirty="0">
                  <a:solidFill>
                    <a:schemeClr val="bg1">
                      <a:lumMod val="75000"/>
                    </a:schemeClr>
                  </a:solidFill>
                  <a:latin typeface="Tw Cen MT" panose="020B0602020104020603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单调性快速检测算法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FB1D243-8C20-4D30-9909-B92D5BE662B3}"/>
                </a:ext>
              </a:extLst>
            </p:cNvPr>
            <p:cNvSpPr>
              <a:spLocks/>
            </p:cNvSpPr>
            <p:nvPr/>
          </p:nvSpPr>
          <p:spPr>
            <a:xfrm>
              <a:off x="2057397" y="2024272"/>
              <a:ext cx="396000" cy="396000"/>
            </a:xfrm>
            <a:prstGeom prst="rect">
              <a:avLst/>
            </a:prstGeom>
            <a:solidFill>
              <a:srgbClr val="024C89"/>
            </a:solidFill>
            <a:ln w="38100"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prstClr val="white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821E33A-2C00-4AF7-9D82-D1CCC060B30D}"/>
                </a:ext>
              </a:extLst>
            </p:cNvPr>
            <p:cNvSpPr>
              <a:spLocks/>
            </p:cNvSpPr>
            <p:nvPr/>
          </p:nvSpPr>
          <p:spPr>
            <a:xfrm>
              <a:off x="2057397" y="2658015"/>
              <a:ext cx="396000" cy="39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prstClr val="white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6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457200" y="1757520"/>
            <a:ext cx="8229600" cy="4043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l-GR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ε</a:t>
            </a:r>
            <a:r>
              <a:rPr lang="el-GR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汉明远离单调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：任意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个整数的序列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，设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的最长单调子序列</a:t>
            </a:r>
            <a:r>
              <a:rPr lang="zh-CN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|L|</a:t>
            </a:r>
            <a:r>
              <a:rPr lang="en-US" altLang="zh-CN" sz="2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− |</a:t>
            </a:r>
            <a:r>
              <a:rPr lang="en-US" altLang="zh-CN" sz="26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| ≥</a:t>
            </a:r>
            <a:r>
              <a:rPr lang="zh-CN" altLang="en-US" sz="2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600" i="1" dirty="0">
                <a:solidFill>
                  <a:srgbClr val="C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600" i="1" dirty="0">
                <a:solidFill>
                  <a:srgbClr val="C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n-US" altLang="zh-CN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	</a:t>
            </a:r>
            <a:r>
              <a:rPr lang="zh-CN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 </a:t>
            </a:r>
            <a:r>
              <a:rPr lang="en-US" altLang="zh-CN" sz="2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11, </a:t>
            </a:r>
            <a:r>
              <a:rPr lang="en-US" altLang="zh-CN" sz="2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13, 16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	</a:t>
            </a:r>
            <a:r>
              <a:rPr lang="zh-CN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 </a:t>
            </a:r>
            <a:r>
              <a:rPr lang="en-US" altLang="zh-CN" sz="2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11, </a:t>
            </a:r>
            <a:r>
              <a:rPr lang="en-US" altLang="zh-CN" sz="2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13, 16</a:t>
            </a:r>
          </a:p>
        </p:txBody>
      </p:sp>
      <p:grpSp>
        <p:nvGrpSpPr>
          <p:cNvPr id="4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3428891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单调性检验问题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A168ED-7B08-8E4C-8370-91CA65A6A32D}"/>
              </a:ext>
            </a:extLst>
          </p:cNvPr>
          <p:cNvSpPr/>
          <p:nvPr/>
        </p:nvSpPr>
        <p:spPr>
          <a:xfrm>
            <a:off x="2729187" y="4550481"/>
            <a:ext cx="3685624" cy="521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4000"/>
              </a:lnSpc>
            </a:pPr>
            <a:r>
              <a:rPr lang="en-US" altLang="zh-CN" sz="2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6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r>
              <a:rPr lang="en-US" altLang="zh-C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汉明远离单调的</a:t>
            </a:r>
            <a:endParaRPr lang="en-US" altLang="zh-CN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E34D32-321C-7E43-9314-61F096D081DD}"/>
              </a:ext>
            </a:extLst>
          </p:cNvPr>
          <p:cNvSpPr/>
          <p:nvPr/>
        </p:nvSpPr>
        <p:spPr>
          <a:xfrm>
            <a:off x="1871586" y="5294777"/>
            <a:ext cx="65566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KaiTi" panose="02010609060101010101" pitchFamily="49" charset="-122"/>
                <a:ea typeface="KaiTi" panose="02010609060101010101" pitchFamily="49" charset="-122"/>
              </a:rPr>
              <a:t>即</a:t>
            </a:r>
            <a:r>
              <a:rPr lang="en-US" altLang="zh-CN" sz="2600" dirty="0"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zh-CN" altLang="en-US" sz="2600" dirty="0">
                <a:latin typeface="KaiTi" panose="02010609060101010101" pitchFamily="49" charset="-122"/>
                <a:ea typeface="KaiTi" panose="02010609060101010101" pitchFamily="49" charset="-122"/>
              </a:rPr>
              <a:t>至少要改变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l-GR" altLang="zh-CN" sz="2600" i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l-GR" sz="2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元素才能令其单调</a:t>
            </a:r>
            <a:r>
              <a:rPr lang="en-US" altLang="zh-CN" sz="2600" dirty="0">
                <a:latin typeface="KaiTi" panose="02010609060101010101" pitchFamily="49" charset="-122"/>
                <a:ea typeface="KaiTi" panose="02010609060101010101" pitchFamily="49" charset="-122"/>
              </a:rPr>
              <a:t>!</a:t>
            </a:r>
            <a:endParaRPr lang="zh-CN" altLang="en-US" sz="2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1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>
          <a:xfrm>
            <a:off x="476251" y="1626513"/>
            <a:ext cx="8285784" cy="4565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algn="just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一个整数列表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 algn="just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indent="-457200" algn="just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zh-CN" altLang="e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是单调的，则输出</a:t>
            </a:r>
            <a:r>
              <a:rPr lang="en-US" altLang="zh-CN" sz="2600" b="1" dirty="0">
                <a:latin typeface="Tw Cen MT" panose="020B0602020104020603" pitchFamily="34" charset="0"/>
                <a:cs typeface="Times New Roman" panose="02020603050405020304" pitchFamily="18" charset="0"/>
              </a:rPr>
              <a:t>PASS</a:t>
            </a:r>
          </a:p>
          <a:p>
            <a:pPr marL="400050" lvl="2" indent="-457200" algn="just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Pr[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600" b="1" dirty="0">
                <a:latin typeface="Tw Cen MT" panose="020B0602020104020603" pitchFamily="34" charset="0"/>
                <a:cs typeface="Times New Roman" panose="02020603050405020304" pitchFamily="18" charset="0"/>
              </a:rPr>
              <a:t>PASS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有序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indent="-457200" algn="just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zh-CN" altLang="e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l-GR" altLang="zh-CN" sz="2600" i="1" dirty="0">
                <a:solidFill>
                  <a:srgbClr val="C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ε</a:t>
            </a:r>
            <a:r>
              <a:rPr lang="el-GR" altLang="zh-CN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l-GR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汉明</a:t>
            </a:r>
            <a:r>
              <a:rPr lang="zh-CN" altLang="en-US" sz="2600" dirty="0">
                <a:solidFill>
                  <a:srgbClr val="C00000"/>
                </a:solidFill>
              </a:rPr>
              <a:t>远离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单调</a:t>
            </a:r>
            <a:r>
              <a:rPr lang="zh-CN" altLang="en-US" sz="2600" dirty="0"/>
              <a:t>的，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则高概率输出</a:t>
            </a:r>
            <a:r>
              <a:rPr lang="en-US" altLang="zh-CN" sz="2600" b="1" dirty="0">
                <a:latin typeface="Tw Cen MT" panose="020B0602020104020603" pitchFamily="34" charset="0"/>
                <a:cs typeface="Times New Roman" panose="02020603050405020304" pitchFamily="18" charset="0"/>
              </a:rPr>
              <a:t>FAIL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2" indent="-457200" algn="just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Pr[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600" b="1" dirty="0">
                <a:latin typeface="Tw Cen MT" panose="020B0602020104020603" pitchFamily="34" charset="0"/>
                <a:cs typeface="Times New Roman" panose="02020603050405020304" pitchFamily="18" charset="0"/>
              </a:rPr>
              <a:t>FAIL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l-GR" altLang="zh-CN" sz="2600" i="1" dirty="0">
                <a:solidFill>
                  <a:srgbClr val="C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ε</a:t>
            </a:r>
            <a:r>
              <a:rPr lang="el-GR" altLang="zh-CN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l-GR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汉明</a:t>
            </a:r>
            <a:r>
              <a:rPr lang="zh-CN" altLang="en-US" sz="2600" dirty="0">
                <a:solidFill>
                  <a:srgbClr val="C00000"/>
                </a:solidFill>
              </a:rPr>
              <a:t>远离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单调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3/4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B0E53A-395F-BE4B-AE77-5BE62810EFBD}"/>
              </a:ext>
            </a:extLst>
          </p:cNvPr>
          <p:cNvSpPr/>
          <p:nvPr/>
        </p:nvSpPr>
        <p:spPr>
          <a:xfrm>
            <a:off x="476251" y="1067743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汉明距离下单调性检验问题</a:t>
            </a:r>
          </a:p>
        </p:txBody>
      </p:sp>
      <p:cxnSp>
        <p:nvCxnSpPr>
          <p:cNvPr id="10" name="直接连接符 8">
            <a:extLst>
              <a:ext uri="{FF2B5EF4-FFF2-40B4-BE49-F238E27FC236}">
                <a16:creationId xmlns:a16="http://schemas.microsoft.com/office/drawing/2014/main" id="{9D77015E-96A0-1843-8C8C-DE9641B6C04F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46">
            <a:extLst>
              <a:ext uri="{FF2B5EF4-FFF2-40B4-BE49-F238E27FC236}">
                <a16:creationId xmlns:a16="http://schemas.microsoft.com/office/drawing/2014/main" id="{CF28BA29-BFD7-A04B-8BB9-CD45D7857430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3428891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62A7E26-ED4E-F546-9B11-95C77502D5E2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单调性检验问题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8E106DD-287E-DA4A-88BF-0172C5F658F9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83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6">
            <a:extLst>
              <a:ext uri="{FF2B5EF4-FFF2-40B4-BE49-F238E27FC236}">
                <a16:creationId xmlns:a16="http://schemas.microsoft.com/office/drawing/2014/main" id="{F631AB4F-940E-4702-98F8-5AB86B9288E2}"/>
              </a:ext>
            </a:extLst>
          </p:cNvPr>
          <p:cNvGrpSpPr>
            <a:grpSpLocks/>
          </p:cNvGrpSpPr>
          <p:nvPr/>
        </p:nvGrpSpPr>
        <p:grpSpPr bwMode="auto">
          <a:xfrm>
            <a:off x="2" y="284166"/>
            <a:ext cx="1692275" cy="530225"/>
            <a:chOff x="0" y="284389"/>
            <a:chExt cx="1692275" cy="529772"/>
          </a:xfrm>
          <a:solidFill>
            <a:srgbClr val="024C89"/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17C86D8-FA59-4C31-87B7-16A4C981A38E}"/>
                </a:ext>
              </a:extLst>
            </p:cNvPr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A251AC0-83B9-4E05-8AB7-C32D4AAB4B79}"/>
                </a:ext>
              </a:extLst>
            </p:cNvPr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8544935-F2E4-4148-BC2B-60698067DA32}"/>
              </a:ext>
            </a:extLst>
          </p:cNvPr>
          <p:cNvGrpSpPr/>
          <p:nvPr/>
        </p:nvGrpSpPr>
        <p:grpSpPr>
          <a:xfrm>
            <a:off x="1106569" y="2774365"/>
            <a:ext cx="6930862" cy="1309269"/>
            <a:chOff x="2057397" y="1776948"/>
            <a:chExt cx="4191000" cy="1309268"/>
          </a:xfrm>
        </p:grpSpPr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144790C9-B8B1-EE4F-B7A1-C19918605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2" y="1776948"/>
              <a:ext cx="3657595" cy="1309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zh-CN" altLang="en-US" dirty="0">
                  <a:solidFill>
                    <a:schemeClr val="bg1">
                      <a:lumMod val="75000"/>
                    </a:schemeClr>
                  </a:solidFill>
                  <a:latin typeface="Tw Cen MT" panose="020B0602020104020603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单调性检测</a:t>
              </a:r>
              <a:r>
                <a:rPr lang="en" altLang="zh-CN" dirty="0">
                  <a:solidFill>
                    <a:schemeClr val="bg1">
                      <a:lumMod val="75000"/>
                    </a:schemeClr>
                  </a:solidFill>
                  <a:latin typeface="Tw Cen MT" panose="020B0602020104020603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(Monotonicity</a:t>
              </a:r>
              <a:r>
                <a:rPr lang="zh-CN" altLang="en-US" dirty="0">
                  <a:solidFill>
                    <a:schemeClr val="bg1">
                      <a:lumMod val="75000"/>
                    </a:schemeClr>
                  </a:solidFill>
                  <a:latin typeface="Tw Cen MT" panose="020B0602020104020603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Tw Cen MT" panose="020B0602020104020603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Testing</a:t>
              </a:r>
              <a:r>
                <a:rPr lang="en" altLang="zh-CN" dirty="0">
                  <a:solidFill>
                    <a:schemeClr val="bg1">
                      <a:lumMod val="75000"/>
                    </a:schemeClr>
                  </a:solidFill>
                  <a:latin typeface="Tw Cen MT" panose="020B0602020104020603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dirty="0">
                  <a:solidFill>
                    <a:schemeClr val="bg1">
                      <a:lumMod val="75000"/>
                    </a:schemeClr>
                  </a:solidFill>
                  <a:latin typeface="Tw Cen MT" panose="020B0602020104020603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问题</a:t>
              </a:r>
              <a:endParaRPr lang="en" altLang="zh-CN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  <a:defRPr/>
              </a:pPr>
              <a:r>
                <a:rPr lang="zh-CN" altLang="en-US" dirty="0">
                  <a:latin typeface="Tw Cen MT" panose="020B0602020104020603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单调性快速检测算法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8B2B53-00EC-014C-AA74-FAD4C90C0756}"/>
                </a:ext>
              </a:extLst>
            </p:cNvPr>
            <p:cNvSpPr>
              <a:spLocks/>
            </p:cNvSpPr>
            <p:nvPr/>
          </p:nvSpPr>
          <p:spPr>
            <a:xfrm>
              <a:off x="2057397" y="2024272"/>
              <a:ext cx="396000" cy="39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prstClr val="white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0C0AC25-6740-4743-A2B9-97A318DF36DE}"/>
                </a:ext>
              </a:extLst>
            </p:cNvPr>
            <p:cNvSpPr>
              <a:spLocks/>
            </p:cNvSpPr>
            <p:nvPr/>
          </p:nvSpPr>
          <p:spPr>
            <a:xfrm>
              <a:off x="2057397" y="2658015"/>
              <a:ext cx="396000" cy="396000"/>
            </a:xfrm>
            <a:prstGeom prst="rect">
              <a:avLst/>
            </a:prstGeom>
            <a:solidFill>
              <a:srgbClr val="024C89"/>
            </a:solidFill>
            <a:ln w="38100"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prstClr val="white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16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476251" y="1626513"/>
            <a:ext cx="8285784" cy="4565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algn="just">
              <a:lnSpc>
                <a:spcPct val="135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简单尝试（邻居测试）</a:t>
            </a:r>
            <a:endParaRPr lang="en-US" altLang="zh-CN" sz="2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-457200" algn="just">
              <a:lnSpc>
                <a:spcPct val="135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随机</a:t>
            </a:r>
            <a:r>
              <a:rPr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选择 </a:t>
            </a:r>
            <a:r>
              <a:rPr lang="en-US" altLang="zh-CN" sz="26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6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∈ </a:t>
            </a:r>
            <a:r>
              <a:rPr lang="en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" altLang="zh-CN" sz="26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，检测</a:t>
            </a:r>
            <a:r>
              <a:rPr lang="en-US" altLang="zh-CN" sz="2600" i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600" i="1" baseline="-25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≤ </a:t>
            </a:r>
            <a:r>
              <a:rPr lang="en-US" altLang="zh-CN" sz="26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altLang="zh-CN" sz="2600" i="1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i+1</a:t>
            </a:r>
            <a:r>
              <a:rPr lang="zh-CN" altLang="e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是否</a:t>
            </a:r>
            <a:r>
              <a:rPr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成立</a:t>
            </a:r>
            <a:r>
              <a:rPr lang="en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marL="457200" lvl="1" indent="-457200" algn="just">
              <a:lnSpc>
                <a:spcPct val="135000"/>
              </a:lnSpc>
              <a:buNone/>
            </a:pPr>
            <a:endParaRPr lang="en" altLang="zh-CN" sz="26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-457200" algn="just">
              <a:lnSpc>
                <a:spcPct val="135000"/>
              </a:lnSpc>
              <a:buNone/>
            </a:pPr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坏情况</a:t>
            </a:r>
            <a:r>
              <a:rPr lang="zh-CN" alt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6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-457200" algn="just">
              <a:lnSpc>
                <a:spcPct val="135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600" i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: 1, …, 1, 0, …, 0	</a:t>
            </a:r>
            <a:r>
              <a:rPr lang="zh-CN" alt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" altLang="zh-CN" sz="2600" i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l-GR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/2-</a:t>
            </a:r>
            <a:r>
              <a:rPr lang="zh-CN" altLang="el-GR" sz="2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汉明</a:t>
            </a:r>
            <a:r>
              <a:rPr lang="zh-CN" alt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远离单调）</a:t>
            </a:r>
            <a:endParaRPr lang="en-US" altLang="zh-CN" sz="26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-457200" algn="just">
              <a:lnSpc>
                <a:spcPct val="135000"/>
              </a:lnSpc>
              <a:buNone/>
            </a:pPr>
            <a:r>
              <a:rPr lang="en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一次探测，</a:t>
            </a:r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Pr[</a:t>
            </a:r>
            <a:r>
              <a:rPr lang="zh-CN" alt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600" b="1" dirty="0">
                <a:solidFill>
                  <a:schemeClr val="bg1"/>
                </a:solidFill>
                <a:latin typeface="Tw Cen MT" panose="020B0602020104020603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FAIL</a:t>
            </a:r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600" i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1/</a:t>
            </a:r>
            <a:r>
              <a:rPr lang="en-US" altLang="zh-CN" sz="2600" i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endParaRPr lang="en" altLang="zh-CN" sz="2600" i="1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-457200" algn="just">
              <a:lnSpc>
                <a:spcPct val="135000"/>
              </a:lnSpc>
              <a:buNone/>
            </a:pPr>
            <a:r>
              <a:rPr lang="en" altLang="zh-CN" sz="2600" i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" sz="2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需</a:t>
            </a:r>
            <a:r>
              <a:rPr lang="en-US" altLang="zh-CN" sz="2600" i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600" i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次探测，才能高概率输出 </a:t>
            </a:r>
            <a:r>
              <a:rPr lang="en-US" altLang="zh-CN" sz="2600" b="1" dirty="0">
                <a:solidFill>
                  <a:schemeClr val="bg1"/>
                </a:solidFill>
                <a:latin typeface="Tw Cen MT" panose="020B0602020104020603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FAIL</a:t>
            </a:r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4968324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汉明距离下单调性检验问题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B0E53A-395F-BE4B-AE77-5BE62810EFBD}"/>
              </a:ext>
            </a:extLst>
          </p:cNvPr>
          <p:cNvSpPr/>
          <p:nvPr/>
        </p:nvSpPr>
        <p:spPr>
          <a:xfrm>
            <a:off x="476251" y="1067743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汉明距离下单调性检验问题</a:t>
            </a:r>
          </a:p>
        </p:txBody>
      </p:sp>
    </p:spTree>
    <p:extLst>
      <p:ext uri="{BB962C8B-B14F-4D97-AF65-F5344CB8AC3E}">
        <p14:creationId xmlns:p14="http://schemas.microsoft.com/office/powerpoint/2010/main" val="49421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476251" y="1626513"/>
            <a:ext cx="8285784" cy="4565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algn="just">
              <a:lnSpc>
                <a:spcPct val="135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简单尝试（邻居测试）</a:t>
            </a:r>
            <a:endParaRPr lang="en-US" altLang="zh-CN" sz="2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-457200" algn="just">
              <a:lnSpc>
                <a:spcPct val="135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随机</a:t>
            </a:r>
            <a:r>
              <a:rPr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选择 </a:t>
            </a:r>
            <a:r>
              <a:rPr lang="en-US" altLang="zh-CN" sz="26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6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∈ </a:t>
            </a:r>
            <a:r>
              <a:rPr lang="en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" altLang="zh-CN" sz="26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，检测</a:t>
            </a:r>
            <a:r>
              <a:rPr lang="en-US" altLang="zh-CN" sz="2600" i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600" i="1" baseline="-25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≤ </a:t>
            </a:r>
            <a:r>
              <a:rPr lang="en-US" altLang="zh-CN" sz="26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altLang="zh-CN" sz="2600" i="1" baseline="-25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i+1</a:t>
            </a:r>
            <a:r>
              <a:rPr lang="zh-CN" altLang="e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是否</a:t>
            </a:r>
            <a:r>
              <a:rPr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成立</a:t>
            </a:r>
            <a:r>
              <a:rPr lang="en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marL="457200" lvl="1" indent="-457200" algn="just">
              <a:lnSpc>
                <a:spcPct val="135000"/>
              </a:lnSpc>
              <a:buNone/>
            </a:pPr>
            <a:endParaRPr lang="en" altLang="zh-CN" sz="2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-457200" algn="just">
              <a:lnSpc>
                <a:spcPct val="135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坏情况</a:t>
            </a:r>
            <a:r>
              <a:rPr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-457200" algn="just">
              <a:lnSpc>
                <a:spcPct val="135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6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: 1, …, 1, 0, …, 0	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" altLang="zh-CN" sz="2600" i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l-GR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/2-</a:t>
            </a:r>
            <a:r>
              <a:rPr lang="zh-CN" altLang="el-GR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汉明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远离单调）</a:t>
            </a:r>
            <a:endParaRPr lang="en-US" altLang="zh-CN" sz="2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-457200" algn="just">
              <a:lnSpc>
                <a:spcPct val="135000"/>
              </a:lnSpc>
              <a:buNone/>
            </a:pPr>
            <a:r>
              <a:rPr lang="en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一次探测，</a:t>
            </a:r>
            <a:r>
              <a:rPr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Pr[</a:t>
            </a:r>
            <a:r>
              <a:rPr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600" b="1" dirty="0">
                <a:latin typeface="Tw Cen MT" panose="020B0602020104020603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FAIL</a:t>
            </a:r>
            <a:r>
              <a:rPr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6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1/</a:t>
            </a:r>
            <a:r>
              <a:rPr lang="en-US" altLang="zh-CN" sz="26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endParaRPr lang="en" altLang="zh-CN" sz="2600" i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-457200" algn="just">
              <a:lnSpc>
                <a:spcPct val="135000"/>
              </a:lnSpc>
              <a:buNone/>
            </a:pPr>
            <a:r>
              <a:rPr lang="en" altLang="zh-CN" sz="26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需</a:t>
            </a:r>
            <a:r>
              <a:rPr lang="en-US" altLang="zh-CN" sz="26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次探测，才能高概率输出 </a:t>
            </a:r>
            <a:r>
              <a:rPr lang="en-US" altLang="zh-CN" sz="2600" b="1" dirty="0">
                <a:latin typeface="Tw Cen MT" panose="020B0602020104020603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FAIL</a:t>
            </a:r>
            <a:r>
              <a:rPr lang="zh-CN" altLang="en-US" sz="2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4968324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汉明距离下单调性检验问题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B0E53A-395F-BE4B-AE77-5BE62810EFBD}"/>
              </a:ext>
            </a:extLst>
          </p:cNvPr>
          <p:cNvSpPr/>
          <p:nvPr/>
        </p:nvSpPr>
        <p:spPr>
          <a:xfrm>
            <a:off x="476251" y="1067743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汉明距离下单调性检验问题</a:t>
            </a:r>
          </a:p>
        </p:txBody>
      </p:sp>
    </p:spTree>
    <p:extLst>
      <p:ext uri="{BB962C8B-B14F-4D97-AF65-F5344CB8AC3E}">
        <p14:creationId xmlns:p14="http://schemas.microsoft.com/office/powerpoint/2010/main" val="25890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476251" y="1626513"/>
            <a:ext cx="8479742" cy="4565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algn="just">
              <a:lnSpc>
                <a:spcPct val="135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再次尝试（随机对测试）</a:t>
            </a:r>
            <a:endParaRPr lang="en-US" altLang="zh-CN" sz="2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-457200" algn="just">
              <a:lnSpc>
                <a:spcPct val="135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随机</a:t>
            </a:r>
            <a:r>
              <a:rPr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选择 </a:t>
            </a:r>
            <a:r>
              <a:rPr lang="en" altLang="zh-CN" sz="26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&lt;j</a:t>
            </a:r>
            <a:r>
              <a:rPr lang="zh-CN" altLang="en-US" sz="26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∈ </a:t>
            </a:r>
            <a:r>
              <a:rPr lang="en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" altLang="zh-CN" sz="26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，检测</a:t>
            </a:r>
            <a:r>
              <a:rPr lang="en-US" altLang="zh-CN" sz="2600" i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600" i="1" baseline="-25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≤ </a:t>
            </a:r>
            <a:r>
              <a:rPr lang="en-US" altLang="zh-CN" sz="2600" i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600" i="1" baseline="-25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是否</a:t>
            </a:r>
            <a:r>
              <a:rPr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成立</a:t>
            </a:r>
            <a:r>
              <a:rPr lang="en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marL="457200" lvl="1" indent="-457200" algn="just">
              <a:lnSpc>
                <a:spcPct val="135000"/>
              </a:lnSpc>
              <a:buNone/>
            </a:pPr>
            <a:endParaRPr lang="en" altLang="zh-CN" sz="2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-457200" algn="just">
              <a:lnSpc>
                <a:spcPct val="135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坏情况</a:t>
            </a:r>
            <a:r>
              <a:rPr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-457200" algn="just">
              <a:lnSpc>
                <a:spcPct val="135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6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: 4,3,2,1,  8,7,6,5,  12,11,10,9,  …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" altLang="zh-CN" sz="2600" i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l-GR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l-GR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汉明远离单调）</a:t>
            </a:r>
            <a:endParaRPr lang="en-US" altLang="zh-CN" sz="2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-457200" algn="just">
              <a:lnSpc>
                <a:spcPct val="135000"/>
              </a:lnSpc>
              <a:buNone/>
            </a:pPr>
            <a:r>
              <a:rPr lang="en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一次探测，</a:t>
            </a:r>
            <a:r>
              <a:rPr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Pr[</a:t>
            </a:r>
            <a:r>
              <a:rPr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600" b="1" dirty="0">
                <a:latin typeface="Tw Cen MT" panose="020B0602020104020603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FAIL</a:t>
            </a:r>
            <a:r>
              <a:rPr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 [6·</a:t>
            </a:r>
            <a:r>
              <a:rPr lang="en-US" altLang="zh-CN" sz="26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/4] /[</a:t>
            </a:r>
            <a:r>
              <a:rPr lang="en-US" altLang="zh-CN" sz="26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−1)/2]</a:t>
            </a:r>
            <a:r>
              <a:rPr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 3/(</a:t>
            </a:r>
            <a:r>
              <a:rPr lang="en-US" altLang="zh-CN" sz="26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−1)</a:t>
            </a:r>
            <a:endParaRPr lang="en" altLang="zh-CN" sz="2600" i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-457200" algn="just">
              <a:lnSpc>
                <a:spcPct val="135000"/>
              </a:lnSpc>
              <a:buNone/>
            </a:pPr>
            <a:r>
              <a:rPr lang="en" altLang="zh-CN" sz="26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需</a:t>
            </a:r>
            <a:r>
              <a:rPr lang="en-US" altLang="zh-CN" sz="2600" i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600" i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次探测</a:t>
            </a:r>
            <a:r>
              <a:rPr lang="zh-CN" altLang="en-US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，才能高概率输出 </a:t>
            </a:r>
            <a:r>
              <a:rPr lang="en-US" altLang="zh-CN" sz="2600" b="1" dirty="0">
                <a:latin typeface="Tw Cen MT" panose="020B0602020104020603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FAIL</a:t>
            </a:r>
            <a:r>
              <a:rPr lang="zh-CN" altLang="en-US" sz="2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76254" y="33020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800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4968324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汉明距离下单调性检验问题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B0E53A-395F-BE4B-AE77-5BE62810EFBD}"/>
              </a:ext>
            </a:extLst>
          </p:cNvPr>
          <p:cNvSpPr/>
          <p:nvPr/>
        </p:nvSpPr>
        <p:spPr>
          <a:xfrm>
            <a:off x="476251" y="1067743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汉明距离下单调性检验问题</a:t>
            </a:r>
          </a:p>
        </p:txBody>
      </p:sp>
    </p:spTree>
    <p:extLst>
      <p:ext uri="{BB962C8B-B14F-4D97-AF65-F5344CB8AC3E}">
        <p14:creationId xmlns:p14="http://schemas.microsoft.com/office/powerpoint/2010/main" val="399365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11778</TotalTime>
  <Words>1048</Words>
  <Application>Microsoft Macintosh PowerPoint</Application>
  <PresentationFormat>全屏显示(4:3)</PresentationFormat>
  <Paragraphs>116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等线</vt:lpstr>
      <vt:lpstr>方正姚体</vt:lpstr>
      <vt:lpstr>仿宋</vt:lpstr>
      <vt:lpstr>华文仿宋</vt:lpstr>
      <vt:lpstr>Microsoft YaHei</vt:lpstr>
      <vt:lpstr>Microsoft YaHei</vt:lpstr>
      <vt:lpstr>KaiTi</vt:lpstr>
      <vt:lpstr>Arial</vt:lpstr>
      <vt:lpstr>Calibri</vt:lpstr>
      <vt:lpstr>Calibri Light</vt:lpstr>
      <vt:lpstr>Times New Roman</vt:lpstr>
      <vt:lpstr>Tw Cen MT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Dongjing Miao</cp:lastModifiedBy>
  <cp:revision>1188</cp:revision>
  <dcterms:created xsi:type="dcterms:W3CDTF">2019-05-19T06:46:04Z</dcterms:created>
  <dcterms:modified xsi:type="dcterms:W3CDTF">2021-05-16T11:21:24Z</dcterms:modified>
</cp:coreProperties>
</file>