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9.jpg" ContentType="image/gif"/>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35"/>
  </p:notesMasterIdLst>
  <p:handoutMasterIdLst>
    <p:handoutMasterId r:id="rId36"/>
  </p:handoutMasterIdLst>
  <p:sldIdLst>
    <p:sldId id="256" r:id="rId2"/>
    <p:sldId id="282" r:id="rId3"/>
    <p:sldId id="317" r:id="rId4"/>
    <p:sldId id="285" r:id="rId5"/>
    <p:sldId id="299" r:id="rId6"/>
    <p:sldId id="283" r:id="rId7"/>
    <p:sldId id="284" r:id="rId8"/>
    <p:sldId id="288" r:id="rId9"/>
    <p:sldId id="316" r:id="rId10"/>
    <p:sldId id="297" r:id="rId11"/>
    <p:sldId id="293" r:id="rId12"/>
    <p:sldId id="298" r:id="rId13"/>
    <p:sldId id="295" r:id="rId14"/>
    <p:sldId id="312" r:id="rId15"/>
    <p:sldId id="311" r:id="rId16"/>
    <p:sldId id="294" r:id="rId17"/>
    <p:sldId id="315" r:id="rId18"/>
    <p:sldId id="300" r:id="rId19"/>
    <p:sldId id="313" r:id="rId20"/>
    <p:sldId id="301" r:id="rId21"/>
    <p:sldId id="307" r:id="rId22"/>
    <p:sldId id="310" r:id="rId23"/>
    <p:sldId id="314" r:id="rId24"/>
    <p:sldId id="302" r:id="rId25"/>
    <p:sldId id="308" r:id="rId26"/>
    <p:sldId id="304" r:id="rId27"/>
    <p:sldId id="305" r:id="rId28"/>
    <p:sldId id="306" r:id="rId29"/>
    <p:sldId id="318" r:id="rId30"/>
    <p:sldId id="321" r:id="rId31"/>
    <p:sldId id="322" r:id="rId32"/>
    <p:sldId id="324" r:id="rId33"/>
    <p:sldId id="281" r:id="rId34"/>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75197" autoAdjust="0"/>
  </p:normalViewPr>
  <p:slideViewPr>
    <p:cSldViewPr snapToGrid="0">
      <p:cViewPr varScale="1">
        <p:scale>
          <a:sx n="51" d="100"/>
          <a:sy n="51" d="100"/>
        </p:scale>
        <p:origin x="1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33A769B4-3C4B-4D86-971E-89410116978C}" type="datetimeFigureOut">
              <a:rPr lang="zh-CN" altLang="en-US" smtClean="0"/>
              <a:t>2018/7/4</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37B1F703-52B4-48C1-8310-B832274BCAC8}" type="slidenum">
              <a:rPr lang="zh-CN" altLang="en-US" smtClean="0"/>
              <a:t>‹#›</a:t>
            </a:fld>
            <a:endParaRPr lang="zh-CN" altLang="en-US"/>
          </a:p>
        </p:txBody>
      </p:sp>
    </p:spTree>
    <p:extLst>
      <p:ext uri="{BB962C8B-B14F-4D97-AF65-F5344CB8AC3E}">
        <p14:creationId xmlns:p14="http://schemas.microsoft.com/office/powerpoint/2010/main" val="97653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2925" y="0"/>
            <a:ext cx="4303713" cy="341313"/>
          </a:xfrm>
          <a:prstGeom prst="rect">
            <a:avLst/>
          </a:prstGeom>
        </p:spPr>
        <p:txBody>
          <a:bodyPr vert="horz" lIns="91440" tIns="45720" rIns="91440" bIns="45720" rtlCol="0"/>
          <a:lstStyle>
            <a:lvl1pPr algn="r">
              <a:defRPr sz="1200"/>
            </a:lvl1pPr>
          </a:lstStyle>
          <a:p>
            <a:fld id="{052D6BDB-246E-41E7-9770-F81D95CFA726}" type="datetimeFigureOut">
              <a:rPr lang="zh-CN" altLang="en-US" smtClean="0"/>
              <a:t>2018/7/4</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188" y="3271838"/>
            <a:ext cx="7943850" cy="267652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2925" y="6456363"/>
            <a:ext cx="4303713" cy="341312"/>
          </a:xfrm>
          <a:prstGeom prst="rect">
            <a:avLst/>
          </a:prstGeom>
        </p:spPr>
        <p:txBody>
          <a:bodyPr vert="horz" lIns="91440" tIns="45720" rIns="91440" bIns="45720" rtlCol="0" anchor="b"/>
          <a:lstStyle>
            <a:lvl1pPr algn="r">
              <a:defRPr sz="1200"/>
            </a:lvl1pPr>
          </a:lstStyle>
          <a:p>
            <a:fld id="{01EC079D-44E6-422C-BE3C-CCF384E6C021}" type="slidenum">
              <a:rPr lang="zh-CN" altLang="en-US" smtClean="0"/>
              <a:t>‹#›</a:t>
            </a:fld>
            <a:endParaRPr lang="zh-CN" altLang="en-US"/>
          </a:p>
        </p:txBody>
      </p:sp>
    </p:spTree>
    <p:extLst>
      <p:ext uri="{BB962C8B-B14F-4D97-AF65-F5344CB8AC3E}">
        <p14:creationId xmlns:p14="http://schemas.microsoft.com/office/powerpoint/2010/main" val="154159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4</a:t>
            </a:fld>
            <a:endParaRPr lang="zh-CN" altLang="en-US"/>
          </a:p>
        </p:txBody>
      </p:sp>
    </p:spTree>
    <p:extLst>
      <p:ext uri="{BB962C8B-B14F-4D97-AF65-F5344CB8AC3E}">
        <p14:creationId xmlns:p14="http://schemas.microsoft.com/office/powerpoint/2010/main" val="2615415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一维数组到二维数组的转换，将</a:t>
            </a:r>
            <a:r>
              <a:rPr lang="en-US" altLang="zh-CN" dirty="0" err="1" smtClean="0"/>
              <a:t>Tetrimino</a:t>
            </a:r>
            <a:r>
              <a:rPr lang="zh-CN" altLang="en-US" dirty="0" smtClean="0"/>
              <a:t>的</a:t>
            </a:r>
            <a:r>
              <a:rPr lang="en-US" altLang="zh-CN" dirty="0" smtClean="0"/>
              <a:t>16</a:t>
            </a:r>
            <a:r>
              <a:rPr lang="zh-CN" altLang="en-US" dirty="0" smtClean="0"/>
              <a:t>个方块填到地图对应的位置上</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23</a:t>
            </a:fld>
            <a:endParaRPr lang="zh-CN" altLang="en-US"/>
          </a:p>
        </p:txBody>
      </p:sp>
    </p:spTree>
    <p:extLst>
      <p:ext uri="{BB962C8B-B14F-4D97-AF65-F5344CB8AC3E}">
        <p14:creationId xmlns:p14="http://schemas.microsoft.com/office/powerpoint/2010/main" val="3359919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从最上层（第</a:t>
            </a:r>
            <a:r>
              <a:rPr lang="en-US" altLang="zh-CN" dirty="0" smtClean="0"/>
              <a:t>0</a:t>
            </a:r>
            <a:r>
              <a:rPr lang="zh-CN" altLang="en-US" dirty="0" smtClean="0"/>
              <a:t>行）开始，检查每行是否被方块填满（每个格子中，</a:t>
            </a:r>
            <a:r>
              <a:rPr lang="en-US" altLang="zh-CN" dirty="0" smtClean="0"/>
              <a:t>0-</a:t>
            </a:r>
            <a:r>
              <a:rPr lang="zh-CN" altLang="en-US" dirty="0" smtClean="0"/>
              <a:t>无方块，</a:t>
            </a:r>
            <a:r>
              <a:rPr lang="en-US" altLang="zh-CN" dirty="0" smtClean="0"/>
              <a:t>1-</a:t>
            </a:r>
            <a:r>
              <a:rPr lang="zh-CN" altLang="en-US" dirty="0" smtClean="0"/>
              <a:t>有方块）</a:t>
            </a:r>
            <a:endParaRPr lang="en-US" altLang="zh-CN" dirty="0" smtClean="0"/>
          </a:p>
          <a:p>
            <a:r>
              <a:rPr lang="zh-CN" altLang="en-US" dirty="0" smtClean="0"/>
              <a:t>如果发现</a:t>
            </a:r>
            <a:r>
              <a:rPr lang="en-US" altLang="zh-CN" dirty="0" err="1" smtClean="0"/>
              <a:t>yy</a:t>
            </a:r>
            <a:r>
              <a:rPr lang="zh-CN" altLang="en-US" dirty="0" smtClean="0"/>
              <a:t>行满了，则清除这一行，即将</a:t>
            </a:r>
            <a:r>
              <a:rPr lang="en-US" altLang="zh-CN" dirty="0" smtClean="0"/>
              <a:t>yy-1</a:t>
            </a:r>
            <a:r>
              <a:rPr lang="zh-CN" altLang="en-US" dirty="0" smtClean="0"/>
              <a:t>行替换</a:t>
            </a:r>
            <a:r>
              <a:rPr lang="en-US" altLang="zh-CN" dirty="0" err="1" smtClean="0"/>
              <a:t>yy</a:t>
            </a:r>
            <a:r>
              <a:rPr lang="zh-CN" altLang="en-US" dirty="0" smtClean="0"/>
              <a:t>行，将</a:t>
            </a:r>
            <a:r>
              <a:rPr lang="en-US" altLang="zh-CN" dirty="0" smtClean="0"/>
              <a:t>yy-2</a:t>
            </a:r>
            <a:r>
              <a:rPr lang="zh-CN" altLang="en-US" dirty="0" smtClean="0"/>
              <a:t>行替换</a:t>
            </a:r>
            <a:r>
              <a:rPr lang="en-US" altLang="zh-CN" dirty="0" smtClean="0"/>
              <a:t>yy-1</a:t>
            </a:r>
            <a:r>
              <a:rPr lang="zh-CN" altLang="en-US" dirty="0" smtClean="0"/>
              <a:t>行，依次类推，一直到第</a:t>
            </a:r>
            <a:r>
              <a:rPr lang="en-US" altLang="zh-CN" dirty="0" smtClean="0"/>
              <a:t>0</a:t>
            </a:r>
            <a:r>
              <a:rPr lang="zh-CN" altLang="en-US" dirty="0" smtClean="0"/>
              <a:t>行</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25</a:t>
            </a:fld>
            <a:endParaRPr lang="zh-CN" altLang="en-US"/>
          </a:p>
        </p:txBody>
      </p:sp>
    </p:spTree>
    <p:extLst>
      <p:ext uri="{BB962C8B-B14F-4D97-AF65-F5344CB8AC3E}">
        <p14:creationId xmlns:p14="http://schemas.microsoft.com/office/powerpoint/2010/main" val="11993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29</a:t>
            </a:fld>
            <a:endParaRPr lang="zh-CN" altLang="en-US"/>
          </a:p>
        </p:txBody>
      </p:sp>
    </p:spTree>
    <p:extLst>
      <p:ext uri="{BB962C8B-B14F-4D97-AF65-F5344CB8AC3E}">
        <p14:creationId xmlns:p14="http://schemas.microsoft.com/office/powerpoint/2010/main" val="2752847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30</a:t>
            </a:fld>
            <a:endParaRPr lang="zh-CN" altLang="en-US"/>
          </a:p>
        </p:txBody>
      </p:sp>
    </p:spTree>
    <p:extLst>
      <p:ext uri="{BB962C8B-B14F-4D97-AF65-F5344CB8AC3E}">
        <p14:creationId xmlns:p14="http://schemas.microsoft.com/office/powerpoint/2010/main" val="385577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31</a:t>
            </a:fld>
            <a:endParaRPr lang="zh-CN" altLang="en-US"/>
          </a:p>
        </p:txBody>
      </p:sp>
    </p:spTree>
    <p:extLst>
      <p:ext uri="{BB962C8B-B14F-4D97-AF65-F5344CB8AC3E}">
        <p14:creationId xmlns:p14="http://schemas.microsoft.com/office/powerpoint/2010/main" val="304430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已知矩阵行列，可换算出一维数组下标</a:t>
            </a:r>
            <a:endParaRPr lang="en-US" altLang="zh-CN" dirty="0" smtClean="0"/>
          </a:p>
          <a:p>
            <a:r>
              <a:rPr lang="zh-CN" altLang="en-US" dirty="0" smtClean="0"/>
              <a:t>已知一维数组下标，也可换算出矩阵行列</a:t>
            </a:r>
            <a:endParaRPr lang="en-US" altLang="zh-CN" dirty="0" smtClean="0"/>
          </a:p>
          <a:p>
            <a:r>
              <a:rPr lang="zh-CN" altLang="en-US" dirty="0" smtClean="0"/>
              <a:t>也就是说，二维数组可以用一维数组来表示</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9</a:t>
            </a:fld>
            <a:endParaRPr lang="zh-CN" altLang="en-US"/>
          </a:p>
        </p:txBody>
      </p:sp>
    </p:spTree>
    <p:extLst>
      <p:ext uri="{BB962C8B-B14F-4D97-AF65-F5344CB8AC3E}">
        <p14:creationId xmlns:p14="http://schemas.microsoft.com/office/powerpoint/2010/main" val="200077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用一个三维矩阵定义一个</a:t>
            </a:r>
            <a:r>
              <a:rPr lang="en-US" altLang="zh-CN" dirty="0" err="1" smtClean="0"/>
              <a:t>tetrimino</a:t>
            </a:r>
            <a:r>
              <a:rPr lang="zh-CN" altLang="en-US" dirty="0" smtClean="0"/>
              <a:t>，因为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a:t>
            </a:r>
            <a:r>
              <a:rPr lang="en-US" altLang="zh-CN" dirty="0" err="1" smtClean="0"/>
              <a:t>tetrimino</a:t>
            </a:r>
            <a:r>
              <a:rPr lang="zh-CN" altLang="en-US" dirty="0" smtClean="0"/>
              <a:t>共</a:t>
            </a:r>
            <a:r>
              <a:rPr lang="en-US" altLang="zh-CN" dirty="0" smtClean="0"/>
              <a:t>4</a:t>
            </a:r>
            <a:r>
              <a:rPr lang="zh-CN" altLang="en-US" dirty="0" smtClean="0"/>
              <a:t>种状态</a:t>
            </a:r>
            <a:endParaRPr lang="en-US" altLang="zh-CN" dirty="0" smtClean="0"/>
          </a:p>
          <a:p>
            <a:r>
              <a:rPr lang="zh-CN" altLang="en-US" dirty="0" smtClean="0"/>
              <a:t>每一个状态为一个二维矩阵</a:t>
            </a:r>
            <a:endParaRPr lang="en-US" altLang="zh-CN" dirty="0" smtClean="0"/>
          </a:p>
        </p:txBody>
      </p:sp>
      <p:sp>
        <p:nvSpPr>
          <p:cNvPr id="4" name="灯片编号占位符 3"/>
          <p:cNvSpPr>
            <a:spLocks noGrp="1"/>
          </p:cNvSpPr>
          <p:nvPr>
            <p:ph type="sldNum" sz="quarter" idx="10"/>
          </p:nvPr>
        </p:nvSpPr>
        <p:spPr/>
        <p:txBody>
          <a:bodyPr/>
          <a:lstStyle/>
          <a:p>
            <a:fld id="{01EC079D-44E6-422C-BE3C-CCF384E6C021}" type="slidenum">
              <a:rPr lang="zh-CN" altLang="en-US" smtClean="0"/>
              <a:t>11</a:t>
            </a:fld>
            <a:endParaRPr lang="zh-CN" altLang="en-US"/>
          </a:p>
        </p:txBody>
      </p:sp>
    </p:spTree>
    <p:extLst>
      <p:ext uri="{BB962C8B-B14F-4D97-AF65-F5344CB8AC3E}">
        <p14:creationId xmlns:p14="http://schemas.microsoft.com/office/powerpoint/2010/main" val="216785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为了保存所有的</a:t>
            </a:r>
            <a:r>
              <a:rPr lang="en-US" altLang="zh-CN" dirty="0" err="1" smtClean="0"/>
              <a:t>tetrimino</a:t>
            </a:r>
            <a:r>
              <a:rPr lang="zh-CN" altLang="en-US" dirty="0" smtClean="0"/>
              <a:t>的所有状态，需要</a:t>
            </a:r>
            <a:r>
              <a:rPr lang="en-US" altLang="zh-CN" dirty="0" smtClean="0"/>
              <a:t>4</a:t>
            </a:r>
            <a:r>
              <a:rPr lang="zh-CN" altLang="en-US" dirty="0" smtClean="0"/>
              <a:t>维矩阵</a:t>
            </a:r>
            <a:endParaRPr lang="en-US" altLang="zh-CN" dirty="0" smtClean="0"/>
          </a:p>
          <a:p>
            <a:r>
              <a:rPr lang="zh-CN" altLang="en-US" dirty="0" smtClean="0"/>
              <a:t>为了避免</a:t>
            </a:r>
            <a:r>
              <a:rPr lang="en-US" altLang="zh-CN" dirty="0" smtClean="0"/>
              <a:t>4</a:t>
            </a:r>
            <a:r>
              <a:rPr lang="zh-CN" altLang="en-US" dirty="0" smtClean="0"/>
              <a:t>维矩阵，我们将每一个状态用一个一维矩阵表示，而不用之前的二维矩阵</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12</a:t>
            </a:fld>
            <a:endParaRPr lang="zh-CN" altLang="en-US"/>
          </a:p>
        </p:txBody>
      </p:sp>
    </p:spTree>
    <p:extLst>
      <p:ext uri="{BB962C8B-B14F-4D97-AF65-F5344CB8AC3E}">
        <p14:creationId xmlns:p14="http://schemas.microsoft.com/office/powerpoint/2010/main" val="412114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注意，这些函数去掉了</a:t>
            </a:r>
            <a:r>
              <a:rPr lang="en-US" altLang="zh-CN" dirty="0" smtClean="0"/>
              <a:t>static</a:t>
            </a:r>
            <a:r>
              <a:rPr lang="zh-CN" altLang="en-US" dirty="0" smtClean="0"/>
              <a:t>关键字</a:t>
            </a:r>
            <a:endParaRPr lang="en-US" altLang="zh-CN" dirty="0" smtClean="0"/>
          </a:p>
          <a:p>
            <a:r>
              <a:rPr lang="zh-CN" altLang="en-US" dirty="0" smtClean="0"/>
              <a:t>而且在函数外部定义了变量！</a:t>
            </a:r>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14</a:t>
            </a:fld>
            <a:endParaRPr lang="zh-CN" altLang="en-US"/>
          </a:p>
        </p:txBody>
      </p:sp>
    </p:spTree>
    <p:extLst>
      <p:ext uri="{BB962C8B-B14F-4D97-AF65-F5344CB8AC3E}">
        <p14:creationId xmlns:p14="http://schemas.microsoft.com/office/powerpoint/2010/main" val="17894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下部和有部多余的设计是为了保证碰撞检测和停止算法不会数组越界</a:t>
            </a:r>
            <a:endParaRPr lang="zh-CN" altLang="en-US" dirty="0"/>
          </a:p>
        </p:txBody>
      </p:sp>
      <p:sp>
        <p:nvSpPr>
          <p:cNvPr id="4" name="Slide Number Placeholder 3"/>
          <p:cNvSpPr>
            <a:spLocks noGrp="1"/>
          </p:cNvSpPr>
          <p:nvPr>
            <p:ph type="sldNum" sz="quarter" idx="10"/>
          </p:nvPr>
        </p:nvSpPr>
        <p:spPr/>
        <p:txBody>
          <a:bodyPr/>
          <a:lstStyle/>
          <a:p>
            <a:fld id="{01EC079D-44E6-422C-BE3C-CCF384E6C021}" type="slidenum">
              <a:rPr lang="zh-CN" altLang="en-US" smtClean="0"/>
              <a:t>17</a:t>
            </a:fld>
            <a:endParaRPr lang="zh-CN" altLang="en-US"/>
          </a:p>
        </p:txBody>
      </p:sp>
    </p:spTree>
    <p:extLst>
      <p:ext uri="{BB962C8B-B14F-4D97-AF65-F5344CB8AC3E}">
        <p14:creationId xmlns:p14="http://schemas.microsoft.com/office/powerpoint/2010/main" val="427238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先碰撞检测，再移动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注意，碰撞检测发生在每个动作之前，例如下落时，假定</a:t>
            </a:r>
            <a:r>
              <a:rPr lang="en-US" altLang="zh-CN" dirty="0" smtClean="0"/>
              <a:t>y=y+1</a:t>
            </a:r>
            <a:r>
              <a:rPr lang="zh-CN" altLang="en-US" dirty="0" smtClean="0"/>
              <a:t>，即假设</a:t>
            </a:r>
            <a:r>
              <a:rPr lang="en-US" altLang="zh-CN" dirty="0" err="1" smtClean="0"/>
              <a:t>tetrimino</a:t>
            </a:r>
            <a:r>
              <a:rPr lang="zh-CN" altLang="en-US" dirty="0" smtClean="0"/>
              <a:t>已经在</a:t>
            </a:r>
            <a:r>
              <a:rPr lang="en-US" altLang="zh-CN" dirty="0" smtClean="0"/>
              <a:t>y+1</a:t>
            </a:r>
            <a:r>
              <a:rPr lang="zh-CN" altLang="en-US" dirty="0" smtClean="0"/>
              <a:t>的位置上，然后进行检测，如果检测碰撞了，则并不进行真正下落</a:t>
            </a:r>
          </a:p>
          <a:p>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19</a:t>
            </a:fld>
            <a:endParaRPr lang="zh-CN" altLang="en-US"/>
          </a:p>
        </p:txBody>
      </p:sp>
    </p:spTree>
    <p:extLst>
      <p:ext uri="{BB962C8B-B14F-4D97-AF65-F5344CB8AC3E}">
        <p14:creationId xmlns:p14="http://schemas.microsoft.com/office/powerpoint/2010/main" val="150010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a:t>
            </a:r>
            <a:r>
              <a:rPr lang="en-US" altLang="zh-CN" dirty="0" err="1" smtClean="0"/>
              <a:t>Tetrimino</a:t>
            </a:r>
            <a:r>
              <a:rPr lang="zh-CN" altLang="en-US" dirty="0" smtClean="0"/>
              <a:t>的</a:t>
            </a:r>
            <a:r>
              <a:rPr lang="en-US" altLang="zh-CN" dirty="0" smtClean="0"/>
              <a:t>16</a:t>
            </a:r>
            <a:r>
              <a:rPr lang="zh-CN" altLang="en-US" dirty="0" smtClean="0"/>
              <a:t>个方块进行检测，看是否于地图上已经放置的方块重叠</a:t>
            </a:r>
            <a:endParaRPr lang="en-US" altLang="zh-CN" dirty="0" smtClean="0"/>
          </a:p>
        </p:txBody>
      </p:sp>
      <p:sp>
        <p:nvSpPr>
          <p:cNvPr id="4" name="灯片编号占位符 3"/>
          <p:cNvSpPr>
            <a:spLocks noGrp="1"/>
          </p:cNvSpPr>
          <p:nvPr>
            <p:ph type="sldNum" sz="quarter" idx="10"/>
          </p:nvPr>
        </p:nvSpPr>
        <p:spPr/>
        <p:txBody>
          <a:bodyPr/>
          <a:lstStyle/>
          <a:p>
            <a:fld id="{01EC079D-44E6-422C-BE3C-CCF384E6C021}" type="slidenum">
              <a:rPr lang="zh-CN" altLang="en-US" smtClean="0"/>
              <a:t>21</a:t>
            </a:fld>
            <a:endParaRPr lang="zh-CN" altLang="en-US"/>
          </a:p>
        </p:txBody>
      </p:sp>
    </p:spTree>
    <p:extLst>
      <p:ext uri="{BB962C8B-B14F-4D97-AF65-F5344CB8AC3E}">
        <p14:creationId xmlns:p14="http://schemas.microsoft.com/office/powerpoint/2010/main" val="298056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EC079D-44E6-422C-BE3C-CCF384E6C021}" type="slidenum">
              <a:rPr lang="zh-CN" altLang="en-US" smtClean="0"/>
              <a:t>22</a:t>
            </a:fld>
            <a:endParaRPr lang="zh-CN" altLang="en-US"/>
          </a:p>
        </p:txBody>
      </p:sp>
    </p:spTree>
    <p:extLst>
      <p:ext uri="{BB962C8B-B14F-4D97-AF65-F5344CB8AC3E}">
        <p14:creationId xmlns:p14="http://schemas.microsoft.com/office/powerpoint/2010/main" val="211707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2018/7/4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baseline="0">
          <a:solidFill>
            <a:schemeClr val="tx1"/>
          </a:solidFill>
          <a:latin typeface="+mn-lt"/>
          <a:ea typeface="楷体" panose="0201060906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baseline="0">
          <a:solidFill>
            <a:schemeClr val="tx1"/>
          </a:solidFill>
          <a:latin typeface="+mn-lt"/>
          <a:ea typeface="楷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baseline="0">
          <a:solidFill>
            <a:schemeClr val="tx1"/>
          </a:solidFill>
          <a:latin typeface="+mn-lt"/>
          <a:ea typeface="楷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baseline="0">
          <a:solidFill>
            <a:schemeClr val="tx1"/>
          </a:solidFill>
          <a:latin typeface="+mn-lt"/>
          <a:ea typeface="楷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3600" dirty="0" smtClean="0"/>
              <a:t>Tetris Game</a:t>
            </a:r>
          </a:p>
          <a:p>
            <a:r>
              <a:rPr lang="zh-CN" altLang="en-US" sz="3600" b="1" smtClean="0"/>
              <a:t>俄罗斯方块</a:t>
            </a:r>
            <a:endParaRPr lang="zh-CN" alt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617" y="642361"/>
            <a:ext cx="2204765" cy="1463964"/>
          </a:xfrm>
          <a:prstGeom prst="rect">
            <a:avLst/>
          </a:prstGeom>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Multi-dimensional arrays</a:t>
            </a:r>
            <a:endParaRPr lang="zh-CN" altLang="en-US" dirty="0"/>
          </a:p>
        </p:txBody>
      </p:sp>
      <p:sp>
        <p:nvSpPr>
          <p:cNvPr id="3" name="Content Placeholder 2"/>
          <p:cNvSpPr>
            <a:spLocks noGrp="1"/>
          </p:cNvSpPr>
          <p:nvPr>
            <p:ph idx="1"/>
          </p:nvPr>
        </p:nvSpPr>
        <p:spPr/>
        <p:txBody>
          <a:bodyPr/>
          <a:lstStyle/>
          <a:p>
            <a:r>
              <a:rPr lang="en-US" altLang="zh-CN" dirty="0" smtClean="0"/>
              <a:t>You can declare a three dimensional array as :</a:t>
            </a:r>
            <a:endParaRPr lang="en-US" altLang="zh-CN" dirty="0"/>
          </a:p>
          <a:p>
            <a:pPr marL="0" indent="0">
              <a:buNone/>
            </a:pPr>
            <a:r>
              <a:rPr lang="en-US" altLang="zh-CN" dirty="0" smtClean="0"/>
              <a:t>   </a:t>
            </a:r>
          </a:p>
          <a:p>
            <a:pPr marL="0" indent="0">
              <a:buNone/>
            </a:pPr>
            <a:r>
              <a:rPr lang="en-US" altLang="zh-CN" dirty="0"/>
              <a:t> </a:t>
            </a:r>
            <a:r>
              <a:rPr lang="en-US" altLang="zh-CN" dirty="0" smtClean="0"/>
              <a:t>    int </a:t>
            </a:r>
            <a:r>
              <a:rPr lang="en-US" altLang="zh-CN" dirty="0" err="1" smtClean="0"/>
              <a:t>threeD</a:t>
            </a:r>
            <a:r>
              <a:rPr lang="en-US" altLang="zh-CN" dirty="0" smtClean="0"/>
              <a:t>[][][]= new int [3</a:t>
            </a:r>
            <a:r>
              <a:rPr lang="en-US" altLang="zh-CN" dirty="0"/>
              <a:t>][4][5</a:t>
            </a:r>
            <a:r>
              <a:rPr lang="en-US" altLang="zh-CN" dirty="0" smtClean="0"/>
              <a:t>];</a:t>
            </a:r>
          </a:p>
          <a:p>
            <a:pPr marL="0" indent="0">
              <a:buNone/>
            </a:pPr>
            <a:endParaRPr lang="en-US" altLang="zh-CN" dirty="0"/>
          </a:p>
          <a:p>
            <a:r>
              <a:rPr lang="en-US" altLang="zh-CN" dirty="0"/>
              <a:t>You </a:t>
            </a:r>
            <a:r>
              <a:rPr lang="en-US" altLang="zh-CN" dirty="0" smtClean="0"/>
              <a:t>can </a:t>
            </a:r>
            <a:r>
              <a:rPr lang="en-US" altLang="zh-CN" dirty="0"/>
              <a:t>declare a </a:t>
            </a:r>
            <a:r>
              <a:rPr lang="en-US" altLang="zh-CN" dirty="0" smtClean="0"/>
              <a:t>4 or more </a:t>
            </a:r>
            <a:r>
              <a:rPr lang="en-US" altLang="zh-CN" dirty="0"/>
              <a:t>dimensional </a:t>
            </a:r>
            <a:r>
              <a:rPr lang="en-US" altLang="zh-CN" dirty="0" smtClean="0"/>
              <a:t>array, but it is not recommended.</a:t>
            </a:r>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169190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Store the J shape Tetrimino</a:t>
            </a:r>
            <a:endParaRPr lang="zh-CN" altLang="en-US" dirty="0"/>
          </a:p>
        </p:txBody>
      </p:sp>
      <p:sp>
        <p:nvSpPr>
          <p:cNvPr id="3" name="Content Placeholder 2"/>
          <p:cNvSpPr>
            <a:spLocks noGrp="1"/>
          </p:cNvSpPr>
          <p:nvPr>
            <p:ph idx="1"/>
          </p:nvPr>
        </p:nvSpPr>
        <p:spPr/>
        <p:txBody>
          <a:bodyPr>
            <a:normAutofit/>
          </a:bodyPr>
          <a:lstStyle/>
          <a:p>
            <a:r>
              <a:rPr lang="en-US" altLang="zh-CN" dirty="0"/>
              <a:t>We can </a:t>
            </a:r>
            <a:r>
              <a:rPr lang="en-US" altLang="zh-CN" dirty="0" smtClean="0"/>
              <a:t>use a three-dimensional array to store a </a:t>
            </a:r>
            <a:r>
              <a:rPr lang="en-US" altLang="zh-CN" dirty="0"/>
              <a:t>Tetrimino</a:t>
            </a:r>
          </a:p>
          <a:p>
            <a:pPr marL="0" indent="0">
              <a:buNone/>
            </a:pPr>
            <a:endParaRPr lang="en-US" altLang="zh-CN" sz="2000" dirty="0">
              <a:solidFill>
                <a:srgbClr val="000000"/>
              </a:solidFill>
              <a:latin typeface="Consolas" panose="020B0609020204030204" pitchFamily="49" charset="0"/>
            </a:endParaRPr>
          </a:p>
          <a:p>
            <a:pPr marL="0" indent="0">
              <a:buNone/>
            </a:pPr>
            <a:endParaRPr lang="en-US" altLang="zh-CN" sz="2000" dirty="0" smtClean="0">
              <a:solidFill>
                <a:srgbClr val="000000"/>
              </a:solidFill>
              <a:latin typeface="Consolas" panose="020B0609020204030204" pitchFamily="49" charset="0"/>
            </a:endParaRPr>
          </a:p>
          <a:p>
            <a:pPr marL="0" indent="0">
              <a:buNone/>
            </a:pPr>
            <a:endParaRPr lang="en-US" altLang="zh-CN" sz="2000" dirty="0">
              <a:solidFill>
                <a:srgbClr val="000000"/>
              </a:solidFill>
              <a:latin typeface="Consolas" panose="020B0609020204030204" pitchFamily="49" charset="0"/>
            </a:endParaRPr>
          </a:p>
          <a:p>
            <a:pPr marL="0" indent="0">
              <a:buNone/>
            </a:pPr>
            <a:endParaRPr lang="en-US" altLang="zh-CN" sz="2000" dirty="0" smtClean="0">
              <a:solidFill>
                <a:srgbClr val="000000"/>
              </a:solidFill>
              <a:latin typeface="Consolas" panose="020B0609020204030204" pitchFamily="49" charset="0"/>
            </a:endParaRPr>
          </a:p>
          <a:p>
            <a:pPr marL="0" indent="0">
              <a:buNone/>
            </a:pPr>
            <a:r>
              <a:rPr lang="en-US" altLang="zh-CN" sz="2000" dirty="0" err="1" smtClean="0">
                <a:solidFill>
                  <a:srgbClr val="000000"/>
                </a:solidFill>
                <a:latin typeface="Consolas" panose="020B0609020204030204" pitchFamily="49" charset="0"/>
              </a:rPr>
              <a:t>int</a:t>
            </a:r>
            <a:r>
              <a:rPr lang="en-US" altLang="zh-CN" sz="2000" dirty="0" smtClean="0">
                <a:solidFill>
                  <a:srgbClr val="000000"/>
                </a:solidFill>
                <a:latin typeface="Consolas" panose="020B0609020204030204" pitchFamily="49" charset="0"/>
              </a:rPr>
              <a:t>[][][] J=</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{{{0,1,0,0},{0,1,0,0},{1,1,0,0},{0,0,0,0}}, </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{{1,0,0,0},{1,1,1,0},{0,0,0,0},{0,0,0,0}},</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{{1,1,0,0},{1,0,0,0},{1,0,0,0},{0,0,0,0}},</a:t>
            </a:r>
            <a:endParaRPr lang="en-US" altLang="zh-CN" sz="2000" dirty="0">
              <a:solidFill>
                <a:srgbClr val="000000"/>
              </a:solidFill>
              <a:latin typeface="Consolas" panose="020B0609020204030204" pitchFamily="49" charset="0"/>
            </a:endParaRPr>
          </a:p>
          <a:p>
            <a:pPr marL="0" indent="0">
              <a:buNone/>
            </a:pPr>
            <a:r>
              <a:rPr lang="en-US" altLang="zh-CN" sz="2000" dirty="0" smtClean="0">
                <a:solidFill>
                  <a:srgbClr val="000000"/>
                </a:solidFill>
                <a:latin typeface="Consolas" panose="020B0609020204030204" pitchFamily="49" charset="0"/>
              </a:rPr>
              <a:t>{{1,1,1,0},{0,0,1,0},{0,0,0,0},{0,0,0,0}}};</a:t>
            </a:r>
            <a:endParaRPr lang="zh-CN" altLang="en-US" sz="2000" dirty="0"/>
          </a:p>
        </p:txBody>
      </p:sp>
      <p:pic>
        <p:nvPicPr>
          <p:cNvPr id="4" name="Picture 3"/>
          <p:cNvPicPr>
            <a:picLocks noChangeAspect="1"/>
          </p:cNvPicPr>
          <p:nvPr/>
        </p:nvPicPr>
        <p:blipFill>
          <a:blip r:embed="rId3"/>
          <a:stretch>
            <a:fillRect/>
          </a:stretch>
        </p:blipFill>
        <p:spPr>
          <a:xfrm>
            <a:off x="1455190" y="2637756"/>
            <a:ext cx="5870474" cy="1489744"/>
          </a:xfrm>
          <a:prstGeom prst="rect">
            <a:avLst/>
          </a:prstGeom>
        </p:spPr>
      </p:pic>
    </p:spTree>
    <p:extLst>
      <p:ext uri="{BB962C8B-B14F-4D97-AF65-F5344CB8AC3E}">
        <p14:creationId xmlns:p14="http://schemas.microsoft.com/office/powerpoint/2010/main" val="1866472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Store all the Tetriminos</a:t>
            </a:r>
            <a:endParaRPr lang="zh-CN" altLang="en-US" dirty="0"/>
          </a:p>
        </p:txBody>
      </p:sp>
      <p:sp>
        <p:nvSpPr>
          <p:cNvPr id="3" name="Content Placeholder 2"/>
          <p:cNvSpPr>
            <a:spLocks noGrp="1"/>
          </p:cNvSpPr>
          <p:nvPr>
            <p:ph idx="1"/>
          </p:nvPr>
        </p:nvSpPr>
        <p:spPr>
          <a:xfrm>
            <a:off x="628650" y="1825624"/>
            <a:ext cx="7886700" cy="4791075"/>
          </a:xfrm>
        </p:spPr>
        <p:txBody>
          <a:bodyPr>
            <a:noAutofit/>
          </a:bodyPr>
          <a:lstStyle/>
          <a:p>
            <a:pPr marL="0" indent="0">
              <a:buNone/>
            </a:pPr>
            <a:r>
              <a:rPr lang="en-US" altLang="zh-CN" sz="1800" dirty="0" err="1" smtClean="0">
                <a:solidFill>
                  <a:srgbClr val="000000"/>
                </a:solidFill>
                <a:latin typeface="Consolas" panose="020B0609020204030204" pitchFamily="49" charset="0"/>
              </a:rPr>
              <a:t>int</a:t>
            </a:r>
            <a:r>
              <a:rPr lang="en-US" altLang="zh-CN" sz="1800" dirty="0" smtClean="0">
                <a:solidFill>
                  <a:srgbClr val="000000"/>
                </a:solidFill>
                <a:latin typeface="Consolas" panose="020B0609020204030204" pitchFamily="49" charset="0"/>
              </a:rPr>
              <a:t> </a:t>
            </a:r>
            <a:r>
              <a:rPr lang="en-US" altLang="zh-CN" sz="1800" dirty="0" smtClean="0">
                <a:solidFill>
                  <a:srgbClr val="0070C0"/>
                </a:solidFill>
                <a:latin typeface="Consolas" panose="020B0609020204030204" pitchFamily="49" charset="0"/>
              </a:rPr>
              <a:t>shapes</a:t>
            </a:r>
            <a:r>
              <a:rPr lang="en-US" altLang="zh-CN" sz="1800" dirty="0" smtClean="0">
                <a:solidFill>
                  <a:srgbClr val="000000"/>
                </a:solidFill>
                <a:latin typeface="Consolas" panose="020B0609020204030204" pitchFamily="49" charset="0"/>
              </a:rPr>
              <a:t>[][][] = new </a:t>
            </a:r>
            <a:r>
              <a:rPr lang="en-US" altLang="zh-CN" sz="1800" dirty="0" err="1" smtClean="0">
                <a:solidFill>
                  <a:srgbClr val="000000"/>
                </a:solidFill>
                <a:latin typeface="Consolas" panose="020B0609020204030204" pitchFamily="49" charset="0"/>
              </a:rPr>
              <a:t>int</a:t>
            </a:r>
            <a:r>
              <a:rPr lang="en-US" altLang="zh-CN" sz="1800" dirty="0" smtClean="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B050"/>
                </a:solidFill>
                <a:latin typeface="Consolas" panose="020B0609020204030204" pitchFamily="49" charset="0"/>
              </a:rPr>
              <a:t>// I shape</a:t>
            </a:r>
            <a:endParaRPr lang="zh-CN" altLang="en-US" sz="1800" dirty="0">
              <a:solidFill>
                <a:srgbClr val="00B05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{{0,0,0,0,1,1,1,1,0,0,0,0,0,0,0,0},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{0,1,0,0,0,1,0,0,0,1,0,0,0,1,0,0},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{0,0,0,0,1,1,1,1,0,0,0,0,0,0,0,0},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{0,1,0,0,0,1,0,0,0,1,0,0,0,1,0,0}}, </a:t>
            </a:r>
          </a:p>
          <a:p>
            <a:pPr marL="0" indent="0">
              <a:buNone/>
            </a:pPr>
            <a:r>
              <a:rPr lang="en-US" altLang="zh-CN" sz="1800" dirty="0" smtClean="0">
                <a:solidFill>
                  <a:srgbClr val="00B050"/>
                </a:solidFill>
                <a:latin typeface="Consolas" panose="020B0609020204030204" pitchFamily="49" charset="0"/>
              </a:rPr>
              <a:t>// J shape</a:t>
            </a:r>
            <a:endParaRPr lang="zh-CN" altLang="en-US" sz="1800" dirty="0">
              <a:solidFill>
                <a:srgbClr val="00B05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{{0,1,0,0,0,1,0,0,1,1,0,0,0,0,0,0}, </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{1,0,0,0,1,1,1,0,0,0,0,0,0,0,0,0},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{1,1,0,0,1,0,0,0,1,0,0,0,0,0,0,0},</a:t>
            </a:r>
            <a:endParaRPr lang="en-US" altLang="zh-CN" sz="1800" dirty="0">
              <a:solidFill>
                <a:srgbClr val="000000"/>
              </a:solidFill>
              <a:latin typeface="Consolas" panose="020B0609020204030204" pitchFamily="49" charset="0"/>
            </a:endParaRPr>
          </a:p>
          <a:p>
            <a:pPr marL="0" indent="0">
              <a:buNone/>
            </a:pPr>
            <a:r>
              <a:rPr lang="en-US" altLang="zh-CN" sz="1800" dirty="0" smtClean="0">
                <a:solidFill>
                  <a:srgbClr val="000000"/>
                </a:solidFill>
                <a:latin typeface="Consolas" panose="020B0609020204030204" pitchFamily="49" charset="0"/>
              </a:rPr>
              <a:t>{1,1,1,0,0,0,1,0,0,0,0,0,0,0,0,0}};</a:t>
            </a:r>
            <a:endParaRPr lang="zh-CN" altLang="en-US" sz="1800" dirty="0"/>
          </a:p>
          <a:p>
            <a:pPr marL="0" indent="0">
              <a:buNone/>
            </a:pPr>
            <a:r>
              <a:rPr lang="en-US" altLang="zh-CN" sz="1800" dirty="0" smtClean="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a:t>
            </a:r>
            <a:endParaRPr lang="zh-CN" alt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84792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Generate and rotate a Tetrimino</a:t>
            </a:r>
            <a:endParaRPr lang="zh-CN" altLang="en-US" dirty="0"/>
          </a:p>
        </p:txBody>
      </p:sp>
      <p:sp>
        <p:nvSpPr>
          <p:cNvPr id="3" name="Content Placeholder 2"/>
          <p:cNvSpPr>
            <a:spLocks noGrp="1"/>
          </p:cNvSpPr>
          <p:nvPr>
            <p:ph idx="1"/>
          </p:nvPr>
        </p:nvSpPr>
        <p:spPr/>
        <p:txBody>
          <a:bodyPr/>
          <a:lstStyle/>
          <a:p>
            <a:r>
              <a:rPr lang="en-US" altLang="zh-CN" dirty="0" smtClean="0"/>
              <a:t>Generate </a:t>
            </a:r>
            <a:r>
              <a:rPr lang="en-US" altLang="zh-CN" dirty="0"/>
              <a:t>a </a:t>
            </a:r>
            <a:r>
              <a:rPr lang="en-US" altLang="zh-CN" dirty="0" err="1"/>
              <a:t>Tetrimino</a:t>
            </a:r>
            <a:r>
              <a:rPr lang="en-US" altLang="zh-CN" dirty="0"/>
              <a:t> </a:t>
            </a:r>
            <a:r>
              <a:rPr lang="en-US" altLang="zh-CN" dirty="0" smtClean="0"/>
              <a:t>randomly(</a:t>
            </a:r>
            <a:r>
              <a:rPr lang="zh-CN" altLang="en-US" dirty="0" smtClean="0"/>
              <a:t>随机生成骨牌</a:t>
            </a:r>
            <a:r>
              <a:rPr lang="en-US" altLang="zh-CN" dirty="0" smtClean="0"/>
              <a:t>)</a:t>
            </a:r>
          </a:p>
          <a:p>
            <a:pPr lvl="1"/>
            <a:r>
              <a:rPr lang="en-US" altLang="zh-CN" dirty="0" smtClean="0"/>
              <a:t>Because shape[</a:t>
            </a:r>
            <a:r>
              <a:rPr lang="en-US" altLang="zh-CN" dirty="0" err="1" smtClean="0"/>
              <a:t>i</a:t>
            </a:r>
            <a:r>
              <a:rPr lang="en-US" altLang="zh-CN" dirty="0" smtClean="0"/>
              <a:t>] indicates one of the 7 kinds of Tetriminos.</a:t>
            </a:r>
          </a:p>
          <a:p>
            <a:pPr lvl="1" fontAlgn="base"/>
            <a:r>
              <a:rPr lang="en-US" altLang="zh-CN" dirty="0" smtClean="0"/>
              <a:t>The index </a:t>
            </a:r>
            <a:r>
              <a:rPr lang="en-US" altLang="zh-CN" dirty="0" err="1"/>
              <a:t>i</a:t>
            </a:r>
            <a:r>
              <a:rPr lang="en-US" altLang="zh-CN" dirty="0" smtClean="0"/>
              <a:t> can be generated from 0 </a:t>
            </a:r>
            <a:r>
              <a:rPr lang="en-US" altLang="zh-CN" dirty="0"/>
              <a:t>to </a:t>
            </a:r>
            <a:r>
              <a:rPr lang="en-US" altLang="zh-CN" dirty="0" smtClean="0"/>
              <a:t>6 randomly (with equal probability).</a:t>
            </a:r>
            <a:endParaRPr lang="en-US" altLang="zh-CN" dirty="0"/>
          </a:p>
          <a:p>
            <a:pPr lvl="2"/>
            <a:endParaRPr lang="en-US" altLang="zh-CN" dirty="0"/>
          </a:p>
          <a:p>
            <a:r>
              <a:rPr lang="en-US" altLang="zh-CN" dirty="0" smtClean="0"/>
              <a:t>Rotate </a:t>
            </a:r>
            <a:r>
              <a:rPr lang="en-US" altLang="zh-CN" dirty="0"/>
              <a:t>a </a:t>
            </a:r>
            <a:r>
              <a:rPr lang="en-US" altLang="zh-CN" dirty="0" err="1" smtClean="0"/>
              <a:t>Tetrimino</a:t>
            </a:r>
            <a:r>
              <a:rPr lang="en-US" altLang="zh-CN" dirty="0" smtClean="0"/>
              <a:t>(</a:t>
            </a:r>
            <a:r>
              <a:rPr lang="zh-CN" altLang="en-US" dirty="0" smtClean="0"/>
              <a:t>旋转骨牌</a:t>
            </a:r>
            <a:r>
              <a:rPr lang="en-US" altLang="zh-CN" dirty="0" smtClean="0"/>
              <a:t>)</a:t>
            </a:r>
          </a:p>
          <a:p>
            <a:pPr lvl="1"/>
            <a:r>
              <a:rPr lang="en-US" altLang="zh-CN" dirty="0"/>
              <a:t>shape[</a:t>
            </a:r>
            <a:r>
              <a:rPr lang="en-US" altLang="zh-CN" dirty="0" err="1"/>
              <a:t>i</a:t>
            </a:r>
            <a:r>
              <a:rPr lang="en-US" altLang="zh-CN" dirty="0" smtClean="0"/>
              <a:t>][j] indicates the </a:t>
            </a:r>
            <a:r>
              <a:rPr lang="en-US" altLang="zh-CN" dirty="0" err="1" smtClean="0"/>
              <a:t>jth</a:t>
            </a:r>
            <a:r>
              <a:rPr lang="en-US" altLang="zh-CN" dirty="0" smtClean="0"/>
              <a:t> status of </a:t>
            </a:r>
            <a:r>
              <a:rPr lang="en-US" altLang="zh-CN" dirty="0" err="1" smtClean="0"/>
              <a:t>ith</a:t>
            </a:r>
            <a:r>
              <a:rPr lang="en-US" altLang="zh-CN" dirty="0" smtClean="0"/>
              <a:t> shape</a:t>
            </a:r>
          </a:p>
          <a:p>
            <a:pPr lvl="1"/>
            <a:r>
              <a:rPr lang="en-US" altLang="zh-CN" dirty="0" smtClean="0"/>
              <a:t>Rotate </a:t>
            </a:r>
            <a:r>
              <a:rPr lang="en-US" altLang="zh-CN" dirty="0"/>
              <a:t>shape[</a:t>
            </a:r>
            <a:r>
              <a:rPr lang="en-US" altLang="zh-CN" dirty="0" err="1"/>
              <a:t>i</a:t>
            </a:r>
            <a:r>
              <a:rPr lang="en-US" altLang="zh-CN" dirty="0" smtClean="0"/>
              <a:t>] means change shape[</a:t>
            </a:r>
            <a:r>
              <a:rPr lang="en-US" altLang="zh-CN" dirty="0" err="1" smtClean="0"/>
              <a:t>i</a:t>
            </a:r>
            <a:r>
              <a:rPr lang="en-US" altLang="zh-CN" dirty="0" smtClean="0"/>
              <a:t>] from </a:t>
            </a:r>
            <a:r>
              <a:rPr lang="en-US" altLang="zh-CN" dirty="0" err="1" smtClean="0"/>
              <a:t>jth</a:t>
            </a:r>
            <a:r>
              <a:rPr lang="en-US" altLang="zh-CN" dirty="0" smtClean="0"/>
              <a:t> to (j+1)</a:t>
            </a:r>
            <a:r>
              <a:rPr lang="en-US" altLang="zh-CN" dirty="0" err="1" smtClean="0"/>
              <a:t>th</a:t>
            </a:r>
            <a:r>
              <a:rPr lang="en-US" altLang="zh-CN" dirty="0" smtClean="0"/>
              <a:t> status</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543947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Generate </a:t>
            </a:r>
            <a:r>
              <a:rPr lang="en-US" altLang="zh-CN" dirty="0" smtClean="0"/>
              <a:t>a Tetrimino randomly</a:t>
            </a:r>
            <a:endParaRPr lang="zh-CN" altLang="en-US" dirty="0"/>
          </a:p>
        </p:txBody>
      </p:sp>
      <p:sp>
        <p:nvSpPr>
          <p:cNvPr id="3" name="Content Placeholder 2"/>
          <p:cNvSpPr>
            <a:spLocks noGrp="1"/>
          </p:cNvSpPr>
          <p:nvPr>
            <p:ph idx="1"/>
          </p:nvPr>
        </p:nvSpPr>
        <p:spPr>
          <a:xfrm>
            <a:off x="628650" y="1825625"/>
            <a:ext cx="7886700" cy="4875800"/>
          </a:xfrm>
        </p:spPr>
        <p:txBody>
          <a:bodyPr>
            <a:normAutofit fontScale="70000" lnSpcReduction="20000"/>
          </a:bodyPr>
          <a:lstStyle/>
          <a:p>
            <a:pPr marL="0" indent="0">
              <a:buNone/>
            </a:pPr>
            <a:r>
              <a:rPr lang="en-US" altLang="zh-CN" dirty="0"/>
              <a:t>class Tetris </a:t>
            </a:r>
            <a:r>
              <a:rPr lang="en-US" altLang="zh-CN" dirty="0" smtClean="0"/>
              <a:t>{</a:t>
            </a:r>
          </a:p>
          <a:p>
            <a:pPr marL="0" indent="0">
              <a:buNone/>
            </a:pPr>
            <a:r>
              <a:rPr lang="en-US" altLang="zh-CN" sz="2400" dirty="0" smtClean="0">
                <a:solidFill>
                  <a:srgbClr val="0070C0"/>
                </a:solidFill>
              </a:rPr>
              <a:t>Random </a:t>
            </a:r>
            <a:r>
              <a:rPr lang="en-US" altLang="zh-CN" sz="2400" dirty="0">
                <a:solidFill>
                  <a:srgbClr val="0070C0"/>
                </a:solidFill>
              </a:rPr>
              <a:t>ran = new Random(); </a:t>
            </a:r>
            <a:endParaRPr lang="zh-CN" altLang="en-US" sz="2400" dirty="0">
              <a:solidFill>
                <a:srgbClr val="0070C0"/>
              </a:solidFill>
            </a:endParaRPr>
          </a:p>
          <a:p>
            <a:pPr marL="0" indent="0">
              <a:buNone/>
            </a:pPr>
            <a:r>
              <a:rPr lang="en-US" altLang="zh-CN" sz="2400" dirty="0" err="1" smtClean="0">
                <a:solidFill>
                  <a:srgbClr val="0070C0"/>
                </a:solidFill>
              </a:rPr>
              <a:t>int</a:t>
            </a:r>
            <a:r>
              <a:rPr lang="en-US" altLang="zh-CN" sz="2400" dirty="0" smtClean="0">
                <a:solidFill>
                  <a:srgbClr val="0070C0"/>
                </a:solidFill>
              </a:rPr>
              <a:t> </a:t>
            </a:r>
            <a:r>
              <a:rPr lang="en-US" altLang="zh-CN" sz="2400" dirty="0" err="1" smtClean="0">
                <a:solidFill>
                  <a:srgbClr val="0070C0"/>
                </a:solidFill>
              </a:rPr>
              <a:t>TetriminoType</a:t>
            </a:r>
            <a:r>
              <a:rPr lang="en-US" altLang="zh-CN" sz="2400" dirty="0" smtClean="0">
                <a:solidFill>
                  <a:srgbClr val="0070C0"/>
                </a:solidFill>
              </a:rPr>
              <a:t>; </a:t>
            </a:r>
          </a:p>
          <a:p>
            <a:pPr marL="0" indent="0">
              <a:buNone/>
            </a:pPr>
            <a:r>
              <a:rPr lang="en-US" altLang="zh-CN" sz="2400" dirty="0" err="1" smtClean="0">
                <a:solidFill>
                  <a:srgbClr val="0070C0"/>
                </a:solidFill>
              </a:rPr>
              <a:t>int</a:t>
            </a:r>
            <a:r>
              <a:rPr lang="en-US" altLang="zh-CN" sz="2400" dirty="0" smtClean="0">
                <a:solidFill>
                  <a:srgbClr val="0070C0"/>
                </a:solidFill>
              </a:rPr>
              <a:t> </a:t>
            </a:r>
            <a:r>
              <a:rPr lang="en-US" altLang="zh-CN" sz="2400" dirty="0" err="1" smtClean="0">
                <a:solidFill>
                  <a:srgbClr val="0070C0"/>
                </a:solidFill>
              </a:rPr>
              <a:t>rotateState</a:t>
            </a:r>
            <a:r>
              <a:rPr lang="en-US" altLang="zh-CN" sz="2400" dirty="0" smtClean="0">
                <a:solidFill>
                  <a:srgbClr val="0070C0"/>
                </a:solidFill>
              </a:rPr>
              <a:t>; </a:t>
            </a:r>
          </a:p>
          <a:p>
            <a:pPr marL="0" indent="0">
              <a:buNone/>
            </a:pPr>
            <a:r>
              <a:rPr lang="en-US" altLang="zh-CN" sz="2400" dirty="0" err="1" smtClean="0">
                <a:solidFill>
                  <a:srgbClr val="0070C0"/>
                </a:solidFill>
              </a:rPr>
              <a:t>int</a:t>
            </a:r>
            <a:r>
              <a:rPr lang="en-US" altLang="zh-CN" sz="2400" dirty="0" smtClean="0">
                <a:solidFill>
                  <a:srgbClr val="0070C0"/>
                </a:solidFill>
              </a:rPr>
              <a:t> </a:t>
            </a:r>
            <a:r>
              <a:rPr lang="en-US" altLang="zh-CN" sz="2400" dirty="0" err="1" smtClean="0">
                <a:solidFill>
                  <a:srgbClr val="0070C0"/>
                </a:solidFill>
              </a:rPr>
              <a:t>x,y</a:t>
            </a:r>
            <a:r>
              <a:rPr lang="en-US" altLang="zh-CN" sz="2400" dirty="0">
                <a:solidFill>
                  <a:srgbClr val="0070C0"/>
                </a:solidFill>
              </a:rPr>
              <a:t>; </a:t>
            </a:r>
            <a:r>
              <a:rPr lang="en-US" altLang="zh-CN" sz="2400" dirty="0">
                <a:solidFill>
                  <a:srgbClr val="00B050"/>
                </a:solidFill>
              </a:rPr>
              <a:t>// </a:t>
            </a:r>
            <a:r>
              <a:rPr lang="en-US" altLang="zh-CN" sz="2400" dirty="0" smtClean="0">
                <a:solidFill>
                  <a:srgbClr val="00B050"/>
                </a:solidFill>
              </a:rPr>
              <a:t>position of a Tetrimino on the map</a:t>
            </a:r>
          </a:p>
          <a:p>
            <a:pPr marL="0" indent="0">
              <a:buNone/>
            </a:pPr>
            <a:endParaRPr lang="en-US" altLang="zh-CN" sz="2400" dirty="0" smtClean="0"/>
          </a:p>
          <a:p>
            <a:pPr marL="0" indent="0">
              <a:buNone/>
            </a:pPr>
            <a:r>
              <a:rPr lang="en-US" altLang="zh-CN" sz="2400" dirty="0" err="1" smtClean="0"/>
              <a:t>bublic</a:t>
            </a:r>
            <a:r>
              <a:rPr lang="en-US" altLang="zh-CN" sz="2400" dirty="0" smtClean="0"/>
              <a:t> void </a:t>
            </a:r>
            <a:r>
              <a:rPr lang="en-US" altLang="zh-CN" sz="2400" dirty="0" err="1" smtClean="0"/>
              <a:t>newTetrimino</a:t>
            </a:r>
            <a:r>
              <a:rPr lang="en-US" altLang="zh-CN" sz="2400" dirty="0" smtClean="0"/>
              <a:t>(){</a:t>
            </a:r>
          </a:p>
          <a:p>
            <a:pPr marL="0" indent="0">
              <a:buNone/>
            </a:pPr>
            <a:r>
              <a:rPr lang="en-US" altLang="zh-CN" sz="2400" dirty="0" smtClean="0">
                <a:solidFill>
                  <a:srgbClr val="00B050"/>
                </a:solidFill>
              </a:rPr>
              <a:t>	//</a:t>
            </a:r>
            <a:r>
              <a:rPr lang="en-US" altLang="zh-CN" sz="2400" dirty="0">
                <a:solidFill>
                  <a:srgbClr val="00B050"/>
                </a:solidFill>
              </a:rPr>
              <a:t>shape[</a:t>
            </a:r>
            <a:r>
              <a:rPr lang="en-US" altLang="zh-CN" sz="2400" dirty="0" err="1">
                <a:solidFill>
                  <a:srgbClr val="00B050"/>
                </a:solidFill>
              </a:rPr>
              <a:t>TetriminoType</a:t>
            </a:r>
            <a:r>
              <a:rPr lang="en-US" altLang="zh-CN" sz="2400" dirty="0">
                <a:solidFill>
                  <a:srgbClr val="00B050"/>
                </a:solidFill>
              </a:rPr>
              <a:t>] is the new Tetrimino </a:t>
            </a:r>
          </a:p>
          <a:p>
            <a:pPr marL="0" indent="0">
              <a:buNone/>
            </a:pPr>
            <a:r>
              <a:rPr lang="en-US" altLang="zh-CN" sz="2400" dirty="0" smtClean="0"/>
              <a:t>	</a:t>
            </a:r>
            <a:r>
              <a:rPr lang="en-US" altLang="zh-CN" sz="2400" dirty="0" err="1" smtClean="0"/>
              <a:t>TetriminoType</a:t>
            </a:r>
            <a:r>
              <a:rPr lang="en-US" altLang="zh-CN" sz="2400" dirty="0" smtClean="0"/>
              <a:t> </a:t>
            </a:r>
            <a:r>
              <a:rPr lang="en-US" altLang="zh-CN" sz="2400" dirty="0"/>
              <a:t>= </a:t>
            </a:r>
            <a:r>
              <a:rPr lang="en-US" altLang="zh-CN" sz="2400" dirty="0" err="1"/>
              <a:t>ran.nextInt</a:t>
            </a:r>
            <a:r>
              <a:rPr lang="en-US" altLang="zh-CN" sz="2400" dirty="0"/>
              <a:t>(7); </a:t>
            </a:r>
          </a:p>
          <a:p>
            <a:pPr marL="0" indent="0">
              <a:buNone/>
            </a:pPr>
            <a:r>
              <a:rPr lang="en-US" altLang="zh-CN" sz="2400" dirty="0" smtClean="0">
                <a:solidFill>
                  <a:srgbClr val="00B050"/>
                </a:solidFill>
              </a:rPr>
              <a:t>	// </a:t>
            </a:r>
            <a:r>
              <a:rPr lang="en-US" altLang="zh-CN" sz="2400" dirty="0">
                <a:solidFill>
                  <a:srgbClr val="00B050"/>
                </a:solidFill>
              </a:rPr>
              <a:t>shape[</a:t>
            </a:r>
            <a:r>
              <a:rPr lang="en-US" altLang="zh-CN" sz="2400" dirty="0" err="1">
                <a:solidFill>
                  <a:srgbClr val="00B050"/>
                </a:solidFill>
              </a:rPr>
              <a:t>TetriminoType</a:t>
            </a:r>
            <a:r>
              <a:rPr lang="en-US" altLang="zh-CN" sz="2400" dirty="0">
                <a:solidFill>
                  <a:srgbClr val="00B050"/>
                </a:solidFill>
              </a:rPr>
              <a:t>][</a:t>
            </a:r>
            <a:r>
              <a:rPr lang="en-US" altLang="zh-CN" sz="2400" dirty="0" err="1">
                <a:solidFill>
                  <a:srgbClr val="00B050"/>
                </a:solidFill>
              </a:rPr>
              <a:t>rotateState</a:t>
            </a:r>
            <a:r>
              <a:rPr lang="en-US" altLang="zh-CN" sz="2400" dirty="0">
                <a:solidFill>
                  <a:srgbClr val="00B050"/>
                </a:solidFill>
              </a:rPr>
              <a:t>] is </a:t>
            </a:r>
            <a:r>
              <a:rPr lang="en-US" altLang="zh-CN" sz="2400" dirty="0" smtClean="0">
                <a:solidFill>
                  <a:srgbClr val="00B050"/>
                </a:solidFill>
              </a:rPr>
              <a:t>the status of the </a:t>
            </a:r>
            <a:r>
              <a:rPr lang="en-US" altLang="zh-CN" sz="2400" dirty="0">
                <a:solidFill>
                  <a:srgbClr val="00B050"/>
                </a:solidFill>
              </a:rPr>
              <a:t>new Tetrimino </a:t>
            </a:r>
          </a:p>
          <a:p>
            <a:pPr marL="0" indent="0">
              <a:buNone/>
            </a:pPr>
            <a:r>
              <a:rPr lang="en-US" altLang="zh-CN" sz="2400" dirty="0" smtClean="0"/>
              <a:t>	</a:t>
            </a:r>
            <a:r>
              <a:rPr lang="en-US" altLang="zh-CN" sz="2400" dirty="0" err="1" smtClean="0"/>
              <a:t>rotateState</a:t>
            </a:r>
            <a:r>
              <a:rPr lang="en-US" altLang="zh-CN" sz="2400" dirty="0" smtClean="0"/>
              <a:t> </a:t>
            </a:r>
            <a:r>
              <a:rPr lang="en-US" altLang="zh-CN" sz="2400" dirty="0"/>
              <a:t>= </a:t>
            </a:r>
            <a:r>
              <a:rPr lang="en-US" altLang="zh-CN" sz="2400" dirty="0" err="1"/>
              <a:t>ran.nextInt</a:t>
            </a:r>
            <a:r>
              <a:rPr lang="en-US" altLang="zh-CN" sz="2400" dirty="0"/>
              <a:t>(4</a:t>
            </a:r>
            <a:r>
              <a:rPr lang="en-US" altLang="zh-CN" sz="2400" dirty="0" smtClean="0"/>
              <a:t>);</a:t>
            </a:r>
          </a:p>
          <a:p>
            <a:pPr marL="0" indent="0">
              <a:buNone/>
            </a:pPr>
            <a:r>
              <a:rPr lang="en-US" altLang="zh-CN" sz="2400" dirty="0"/>
              <a:t>	</a:t>
            </a:r>
            <a:r>
              <a:rPr lang="en-US" altLang="zh-CN" sz="2400" dirty="0" smtClean="0"/>
              <a:t>x=4;</a:t>
            </a:r>
          </a:p>
          <a:p>
            <a:pPr marL="0" indent="0">
              <a:buNone/>
            </a:pPr>
            <a:r>
              <a:rPr lang="en-US" altLang="zh-CN" sz="2400" dirty="0"/>
              <a:t>	</a:t>
            </a:r>
            <a:r>
              <a:rPr lang="en-US" altLang="zh-CN" sz="2400" dirty="0" smtClean="0"/>
              <a:t>y=1;</a:t>
            </a:r>
          </a:p>
          <a:p>
            <a:pPr marL="0" indent="0">
              <a:buNone/>
            </a:pPr>
            <a:r>
              <a:rPr lang="en-US" altLang="zh-CN" sz="2400" dirty="0" smtClean="0"/>
              <a:t>} </a:t>
            </a:r>
          </a:p>
          <a:p>
            <a:pPr marL="0" indent="0">
              <a:buNone/>
            </a:pPr>
            <a:r>
              <a:rPr lang="en-US" altLang="zh-CN" sz="2400" dirty="0" smtClean="0"/>
              <a:t>…</a:t>
            </a:r>
          </a:p>
          <a:p>
            <a:pPr marL="0" indent="0">
              <a:buNone/>
            </a:pPr>
            <a:r>
              <a:rPr lang="en-US" altLang="zh-CN" sz="2400" dirty="0" smtClean="0"/>
              <a:t>}</a:t>
            </a:r>
          </a:p>
        </p:txBody>
      </p:sp>
    </p:spTree>
    <p:extLst>
      <p:ext uri="{BB962C8B-B14F-4D97-AF65-F5344CB8AC3E}">
        <p14:creationId xmlns:p14="http://schemas.microsoft.com/office/powerpoint/2010/main" val="79575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Rotate a Tetrimino</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smtClean="0"/>
              <a:t>void </a:t>
            </a:r>
            <a:r>
              <a:rPr lang="en-US" altLang="zh-CN" sz="2400" dirty="0" smtClean="0"/>
              <a:t>rotate() </a:t>
            </a:r>
            <a:r>
              <a:rPr lang="en-US" altLang="zh-CN" sz="2400" dirty="0"/>
              <a:t>{</a:t>
            </a:r>
          </a:p>
          <a:p>
            <a:pPr marL="0" indent="0">
              <a:buNone/>
            </a:pPr>
            <a:r>
              <a:rPr lang="en-US" altLang="zh-CN" sz="2400" dirty="0" smtClean="0"/>
              <a:t>	</a:t>
            </a:r>
            <a:r>
              <a:rPr lang="en-US" altLang="zh-CN" sz="2400" dirty="0" err="1" smtClean="0"/>
              <a:t>int</a:t>
            </a:r>
            <a:r>
              <a:rPr lang="en-US" altLang="zh-CN" sz="2400" dirty="0" smtClean="0"/>
              <a:t> </a:t>
            </a:r>
            <a:r>
              <a:rPr lang="en-US" altLang="zh-CN" sz="2400" dirty="0" err="1" smtClean="0"/>
              <a:t>tempState</a:t>
            </a:r>
            <a:r>
              <a:rPr lang="en-US" altLang="zh-CN" sz="2400" dirty="0" smtClean="0"/>
              <a:t> = </a:t>
            </a:r>
            <a:r>
              <a:rPr lang="en-US" altLang="zh-CN" sz="2400" dirty="0" err="1" smtClean="0"/>
              <a:t>rotateState</a:t>
            </a:r>
            <a:r>
              <a:rPr lang="en-US" altLang="zh-CN" sz="2400" dirty="0" smtClean="0"/>
              <a:t> ;</a:t>
            </a:r>
          </a:p>
          <a:p>
            <a:pPr marL="0" indent="0">
              <a:buNone/>
            </a:pPr>
            <a:r>
              <a:rPr lang="en-US" altLang="zh-CN" sz="2400" dirty="0"/>
              <a:t>	</a:t>
            </a:r>
            <a:r>
              <a:rPr lang="en-US" altLang="zh-CN" sz="2400" dirty="0" err="1" smtClean="0">
                <a:solidFill>
                  <a:srgbClr val="0070C0"/>
                </a:solidFill>
              </a:rPr>
              <a:t>rotateState</a:t>
            </a:r>
            <a:r>
              <a:rPr lang="en-US" altLang="zh-CN" sz="2400" dirty="0" smtClean="0">
                <a:solidFill>
                  <a:srgbClr val="0070C0"/>
                </a:solidFill>
              </a:rPr>
              <a:t> = (</a:t>
            </a:r>
            <a:r>
              <a:rPr lang="en-US" altLang="zh-CN" sz="2400" dirty="0" err="1" smtClean="0">
                <a:solidFill>
                  <a:srgbClr val="0070C0"/>
                </a:solidFill>
              </a:rPr>
              <a:t>rotateState</a:t>
            </a:r>
            <a:r>
              <a:rPr lang="en-US" altLang="zh-CN" sz="2400" dirty="0" smtClean="0">
                <a:solidFill>
                  <a:srgbClr val="0070C0"/>
                </a:solidFill>
              </a:rPr>
              <a:t> </a:t>
            </a:r>
            <a:r>
              <a:rPr lang="en-US" altLang="zh-CN" sz="2400" dirty="0">
                <a:solidFill>
                  <a:srgbClr val="0070C0"/>
                </a:solidFill>
              </a:rPr>
              <a:t>+ 1) % 4;</a:t>
            </a:r>
          </a:p>
          <a:p>
            <a:pPr marL="0" indent="0">
              <a:buNone/>
            </a:pPr>
            <a:r>
              <a:rPr lang="en-US" altLang="zh-CN" sz="2400" dirty="0" smtClean="0"/>
              <a:t>	if (</a:t>
            </a:r>
            <a:r>
              <a:rPr lang="en-US" altLang="zh-CN" sz="2400" dirty="0" err="1" smtClean="0"/>
              <a:t>collisionDetect</a:t>
            </a:r>
            <a:r>
              <a:rPr lang="en-US" altLang="zh-CN" sz="2400" dirty="0" smtClean="0"/>
              <a:t>(x, y, </a:t>
            </a:r>
            <a:r>
              <a:rPr lang="en-US" altLang="zh-CN" sz="2400" dirty="0" err="1" smtClean="0"/>
              <a:t>TetriminoType</a:t>
            </a:r>
            <a:r>
              <a:rPr lang="en-US" altLang="zh-CN" sz="2400" dirty="0" smtClean="0"/>
              <a:t>, </a:t>
            </a:r>
            <a:r>
              <a:rPr lang="en-US" altLang="zh-CN" sz="2400" dirty="0" err="1" smtClean="0"/>
              <a:t>rotateState</a:t>
            </a:r>
            <a:r>
              <a:rPr lang="en-US" altLang="zh-CN" sz="2400" dirty="0" smtClean="0"/>
              <a:t>)) {</a:t>
            </a:r>
          </a:p>
          <a:p>
            <a:pPr marL="0" indent="0">
              <a:buNone/>
            </a:pPr>
            <a:r>
              <a:rPr lang="en-US" altLang="zh-CN" sz="2400" dirty="0" smtClean="0"/>
              <a:t>		 </a:t>
            </a:r>
            <a:r>
              <a:rPr lang="en-US" altLang="zh-CN" sz="2400" dirty="0" err="1" smtClean="0"/>
              <a:t>rotateState</a:t>
            </a:r>
            <a:r>
              <a:rPr lang="en-US" altLang="zh-CN" sz="2400" dirty="0" smtClean="0"/>
              <a:t> = </a:t>
            </a:r>
            <a:r>
              <a:rPr lang="en-US" altLang="zh-CN" sz="2400" dirty="0" err="1" smtClean="0"/>
              <a:t>tempState</a:t>
            </a:r>
            <a:r>
              <a:rPr lang="en-US" altLang="zh-CN" sz="2400" dirty="0" smtClean="0"/>
              <a:t>;</a:t>
            </a:r>
          </a:p>
          <a:p>
            <a:pPr marL="0" indent="0">
              <a:buNone/>
            </a:pPr>
            <a:r>
              <a:rPr lang="en-US" altLang="zh-CN" sz="2400" dirty="0" smtClean="0"/>
              <a:t>	}</a:t>
            </a:r>
          </a:p>
          <a:p>
            <a:pPr marL="0" indent="0">
              <a:buNone/>
            </a:pPr>
            <a:r>
              <a:rPr lang="en-US" altLang="zh-CN" sz="2400" dirty="0" smtClean="0"/>
              <a:t>}</a:t>
            </a:r>
            <a:endParaRPr lang="zh-CN" altLang="en-US" sz="2400" dirty="0"/>
          </a:p>
        </p:txBody>
      </p:sp>
    </p:spTree>
    <p:extLst>
      <p:ext uri="{BB962C8B-B14F-4D97-AF65-F5344CB8AC3E}">
        <p14:creationId xmlns:p14="http://schemas.microsoft.com/office/powerpoint/2010/main" val="3834859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Store the map</a:t>
            </a:r>
            <a:endParaRPr lang="zh-CN" altLang="en-US" dirty="0"/>
          </a:p>
        </p:txBody>
      </p:sp>
      <p:sp>
        <p:nvSpPr>
          <p:cNvPr id="5" name="Content Placeholder 4"/>
          <p:cNvSpPr>
            <a:spLocks noGrp="1"/>
          </p:cNvSpPr>
          <p:nvPr>
            <p:ph idx="1"/>
          </p:nvPr>
        </p:nvSpPr>
        <p:spPr/>
        <p:txBody>
          <a:bodyPr>
            <a:normAutofit/>
          </a:bodyPr>
          <a:lstStyle/>
          <a:p>
            <a:r>
              <a:rPr lang="en-US" altLang="zh-CN" sz="2400" dirty="0" smtClean="0"/>
              <a:t>We can use two-dimensional array to store the map.</a:t>
            </a:r>
          </a:p>
          <a:p>
            <a:pPr marL="0" indent="0">
              <a:buNone/>
            </a:pPr>
            <a:r>
              <a:rPr lang="en-US" altLang="zh-CN" sz="2000" dirty="0" smtClean="0">
                <a:solidFill>
                  <a:srgbClr val="00B0F0"/>
                </a:solidFill>
                <a:latin typeface="Consolas" panose="020B0609020204030204" pitchFamily="49" charset="0"/>
              </a:rPr>
              <a:t>    </a:t>
            </a:r>
            <a:r>
              <a:rPr lang="en-US" altLang="zh-CN" sz="2000" dirty="0" err="1" smtClean="0">
                <a:latin typeface="Consolas" panose="020B0609020204030204" pitchFamily="49" charset="0"/>
              </a:rPr>
              <a:t>int</a:t>
            </a:r>
            <a:r>
              <a:rPr lang="en-US" altLang="zh-CN" sz="2000" dirty="0" smtClean="0">
                <a:latin typeface="Consolas" panose="020B0609020204030204" pitchFamily="49" charset="0"/>
              </a:rPr>
              <a:t> map[][] </a:t>
            </a:r>
            <a:r>
              <a:rPr lang="en-US" altLang="zh-CN" sz="2000" dirty="0">
                <a:latin typeface="Consolas" panose="020B0609020204030204" pitchFamily="49" charset="0"/>
              </a:rPr>
              <a:t>= new </a:t>
            </a:r>
            <a:r>
              <a:rPr lang="en-US" altLang="zh-CN" sz="2000" dirty="0" err="1" smtClean="0">
                <a:latin typeface="Consolas" panose="020B0609020204030204" pitchFamily="49" charset="0"/>
              </a:rPr>
              <a:t>int</a:t>
            </a:r>
            <a:r>
              <a:rPr lang="en-US" altLang="zh-CN" sz="2000" dirty="0">
                <a:latin typeface="Consolas" panose="020B0609020204030204" pitchFamily="49" charset="0"/>
              </a:rPr>
              <a:t>[23</a:t>
            </a:r>
            <a:r>
              <a:rPr lang="en-US" altLang="zh-CN" sz="2000" dirty="0" smtClean="0">
                <a:latin typeface="Consolas" panose="020B0609020204030204" pitchFamily="49" charset="0"/>
              </a:rPr>
              <a:t>][</a:t>
            </a:r>
            <a:r>
              <a:rPr lang="en-US" altLang="zh-CN" sz="2000" dirty="0">
                <a:latin typeface="Consolas" panose="020B0609020204030204" pitchFamily="49" charset="0"/>
              </a:rPr>
              <a:t>13];</a:t>
            </a:r>
            <a:endParaRPr lang="en-US" altLang="zh-CN" sz="2000" dirty="0" smtClean="0">
              <a:latin typeface="Consolas" panose="020B0609020204030204" pitchFamily="49" charset="0"/>
            </a:endParaRPr>
          </a:p>
          <a:p>
            <a:endParaRPr lang="en-US" altLang="zh-CN" sz="2400" dirty="0" smtClean="0">
              <a:solidFill>
                <a:srgbClr val="0070C0"/>
              </a:solidFill>
            </a:endParaRPr>
          </a:p>
          <a:p>
            <a:r>
              <a:rPr lang="en-US" altLang="zh-CN" sz="2400" dirty="0" smtClean="0">
                <a:solidFill>
                  <a:srgbClr val="0070C0"/>
                </a:solidFill>
              </a:rPr>
              <a:t>The </a:t>
            </a:r>
            <a:r>
              <a:rPr lang="en-US" altLang="zh-CN" sz="2400" dirty="0">
                <a:solidFill>
                  <a:srgbClr val="0070C0"/>
                </a:solidFill>
              </a:rPr>
              <a:t>value of each empty square in the map is </a:t>
            </a:r>
            <a:r>
              <a:rPr lang="en-US" altLang="zh-CN" sz="2400" dirty="0" smtClean="0">
                <a:solidFill>
                  <a:srgbClr val="0070C0"/>
                </a:solidFill>
              </a:rPr>
              <a:t>0 by </a:t>
            </a:r>
            <a:r>
              <a:rPr lang="en-US" altLang="zh-CN" sz="2400" dirty="0">
                <a:solidFill>
                  <a:srgbClr val="0070C0"/>
                </a:solidFill>
              </a:rPr>
              <a:t>default</a:t>
            </a:r>
            <a:r>
              <a:rPr lang="en-US" altLang="zh-CN" sz="2400" dirty="0" smtClean="0">
                <a:solidFill>
                  <a:srgbClr val="0070C0"/>
                </a:solidFill>
              </a:rPr>
              <a:t>. </a:t>
            </a:r>
            <a:r>
              <a:rPr lang="en-US" altLang="zh-CN" sz="2400" dirty="0">
                <a:solidFill>
                  <a:srgbClr val="0070C0"/>
                </a:solidFill>
              </a:rPr>
              <a:t>The </a:t>
            </a:r>
            <a:r>
              <a:rPr lang="en-US" altLang="zh-CN" sz="2400" dirty="0" smtClean="0">
                <a:solidFill>
                  <a:srgbClr val="0070C0"/>
                </a:solidFill>
              </a:rPr>
              <a:t>value of each square belonging to </a:t>
            </a:r>
            <a:r>
              <a:rPr lang="en-US" altLang="zh-CN" sz="2400" dirty="0">
                <a:solidFill>
                  <a:srgbClr val="0070C0"/>
                </a:solidFill>
              </a:rPr>
              <a:t>three </a:t>
            </a:r>
            <a:r>
              <a:rPr lang="en-US" altLang="zh-CN" sz="2400" dirty="0" smtClean="0">
                <a:solidFill>
                  <a:srgbClr val="0070C0"/>
                </a:solidFill>
              </a:rPr>
              <a:t>sides (left, lower-1, right-1) of the map is 2.</a:t>
            </a:r>
            <a:endParaRPr lang="en-US" altLang="zh-CN" sz="2400" dirty="0">
              <a:solidFill>
                <a:srgbClr val="0070C0"/>
              </a:solidFill>
            </a:endParaRPr>
          </a:p>
        </p:txBody>
      </p:sp>
    </p:spTree>
    <p:extLst>
      <p:ext uri="{BB962C8B-B14F-4D97-AF65-F5344CB8AC3E}">
        <p14:creationId xmlns:p14="http://schemas.microsoft.com/office/powerpoint/2010/main" val="1095722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Store the map</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600" dirty="0">
                <a:solidFill>
                  <a:srgbClr val="00B050"/>
                </a:solidFill>
              </a:rPr>
              <a:t>// initialize the map</a:t>
            </a:r>
          </a:p>
          <a:p>
            <a:pPr marL="0" indent="0">
              <a:buNone/>
            </a:pPr>
            <a:r>
              <a:rPr lang="en-US" altLang="zh-CN" sz="1600" dirty="0" smtClean="0"/>
              <a:t>void </a:t>
            </a:r>
            <a:r>
              <a:rPr lang="en-US" altLang="zh-CN" sz="1600" dirty="0" err="1"/>
              <a:t>newMap</a:t>
            </a:r>
            <a:r>
              <a:rPr lang="en-US" altLang="zh-CN" sz="1600" dirty="0"/>
              <a:t>() {</a:t>
            </a:r>
          </a:p>
          <a:p>
            <a:pPr marL="0" indent="0">
              <a:buNone/>
            </a:pPr>
            <a:r>
              <a:rPr lang="nn-NO" altLang="zh-CN" sz="1600" dirty="0" smtClean="0"/>
              <a:t>      for </a:t>
            </a:r>
            <a:r>
              <a:rPr lang="nn-NO" altLang="zh-CN" sz="1600" dirty="0"/>
              <a:t>(int i = 0; i &lt; </a:t>
            </a:r>
            <a:r>
              <a:rPr lang="nn-NO" altLang="zh-CN" sz="1600" dirty="0" smtClean="0">
                <a:solidFill>
                  <a:srgbClr val="0070C0"/>
                </a:solidFill>
              </a:rPr>
              <a:t>13</a:t>
            </a:r>
            <a:r>
              <a:rPr lang="nn-NO" altLang="zh-CN" sz="1600" dirty="0" smtClean="0"/>
              <a:t>; </a:t>
            </a:r>
            <a:r>
              <a:rPr lang="nn-NO" altLang="zh-CN" sz="1600" dirty="0"/>
              <a:t>i++) {</a:t>
            </a:r>
          </a:p>
          <a:p>
            <a:pPr marL="0" indent="0">
              <a:buNone/>
            </a:pPr>
            <a:r>
              <a:rPr lang="en-US" altLang="zh-CN" sz="1600" dirty="0" smtClean="0"/>
              <a:t>          for </a:t>
            </a:r>
            <a:r>
              <a:rPr lang="en-US" altLang="zh-CN" sz="1600" dirty="0"/>
              <a:t>(</a:t>
            </a:r>
            <a:r>
              <a:rPr lang="en-US" altLang="zh-CN" sz="1600" dirty="0" err="1"/>
              <a:t>int</a:t>
            </a:r>
            <a:r>
              <a:rPr lang="en-US" altLang="zh-CN" sz="1600" dirty="0"/>
              <a:t> j = 0; j &lt; </a:t>
            </a:r>
            <a:r>
              <a:rPr lang="en-US" altLang="zh-CN" sz="1600" dirty="0" smtClean="0">
                <a:solidFill>
                  <a:srgbClr val="0070C0"/>
                </a:solidFill>
              </a:rPr>
              <a:t>23</a:t>
            </a:r>
            <a:r>
              <a:rPr lang="en-US" altLang="zh-CN" sz="1600" dirty="0" smtClean="0"/>
              <a:t>; </a:t>
            </a:r>
            <a:r>
              <a:rPr lang="en-US" altLang="zh-CN" sz="1600" dirty="0" err="1"/>
              <a:t>j++</a:t>
            </a:r>
            <a:r>
              <a:rPr lang="en-US" altLang="zh-CN" sz="1600" dirty="0"/>
              <a:t>) {</a:t>
            </a:r>
          </a:p>
          <a:p>
            <a:pPr marL="0" indent="0">
              <a:buNone/>
            </a:pPr>
            <a:r>
              <a:rPr lang="en-US" altLang="zh-CN" sz="1600" dirty="0" smtClean="0"/>
              <a:t>              map[j][</a:t>
            </a:r>
            <a:r>
              <a:rPr lang="en-US" altLang="zh-CN" sz="1600" dirty="0" err="1"/>
              <a:t>i</a:t>
            </a:r>
            <a:r>
              <a:rPr lang="en-US" altLang="zh-CN" sz="1600" dirty="0"/>
              <a:t>] = 0;</a:t>
            </a:r>
          </a:p>
          <a:p>
            <a:pPr marL="0" indent="0">
              <a:buNone/>
            </a:pPr>
            <a:r>
              <a:rPr lang="en-US" altLang="zh-CN" sz="1600" dirty="0" smtClean="0"/>
              <a:t>         }</a:t>
            </a:r>
            <a:endParaRPr lang="en-US" altLang="zh-CN" sz="1600" dirty="0"/>
          </a:p>
          <a:p>
            <a:pPr marL="0" indent="0">
              <a:buNone/>
            </a:pPr>
            <a:r>
              <a:rPr lang="en-US" altLang="zh-CN" sz="1600" dirty="0" smtClean="0"/>
              <a:t>      }</a:t>
            </a:r>
            <a:endParaRPr lang="en-US" altLang="zh-CN" sz="1600" dirty="0"/>
          </a:p>
          <a:p>
            <a:pPr marL="0" indent="0">
              <a:buNone/>
            </a:pPr>
            <a:r>
              <a:rPr lang="en-US" altLang="zh-CN" sz="1600" dirty="0" smtClean="0"/>
              <a:t>     </a:t>
            </a:r>
            <a:r>
              <a:rPr lang="en-US" altLang="zh-CN" sz="1600" dirty="0" smtClean="0">
                <a:solidFill>
                  <a:srgbClr val="00B050"/>
                </a:solidFill>
              </a:rPr>
              <a:t> // </a:t>
            </a:r>
            <a:r>
              <a:rPr lang="en-US" altLang="zh-CN" sz="1600" dirty="0">
                <a:solidFill>
                  <a:srgbClr val="00B050"/>
                </a:solidFill>
              </a:rPr>
              <a:t>draw walls</a:t>
            </a:r>
          </a:p>
          <a:p>
            <a:pPr marL="0" indent="0">
              <a:buNone/>
            </a:pPr>
            <a:r>
              <a:rPr lang="nn-NO" altLang="zh-CN" sz="1600" dirty="0" smtClean="0"/>
              <a:t>     for </a:t>
            </a:r>
            <a:r>
              <a:rPr lang="nn-NO" altLang="zh-CN" sz="1600" dirty="0"/>
              <a:t>(int i = 0; i &lt; </a:t>
            </a:r>
            <a:r>
              <a:rPr lang="nn-NO" altLang="zh-CN" sz="1600" dirty="0">
                <a:solidFill>
                  <a:srgbClr val="0070C0"/>
                </a:solidFill>
              </a:rPr>
              <a:t>12</a:t>
            </a:r>
            <a:r>
              <a:rPr lang="nn-NO" altLang="zh-CN" sz="1600" dirty="0"/>
              <a:t>; i++) </a:t>
            </a:r>
          </a:p>
          <a:p>
            <a:pPr marL="0" indent="0">
              <a:buNone/>
            </a:pPr>
            <a:r>
              <a:rPr lang="en-US" altLang="zh-CN" sz="1600" dirty="0" smtClean="0"/>
              <a:t>         </a:t>
            </a:r>
            <a:r>
              <a:rPr lang="en-US" altLang="zh-CN" sz="1600" dirty="0"/>
              <a:t>map[21</a:t>
            </a:r>
            <a:r>
              <a:rPr lang="en-US" altLang="zh-CN" sz="1600" dirty="0" smtClean="0"/>
              <a:t>][</a:t>
            </a:r>
            <a:r>
              <a:rPr lang="en-US" altLang="zh-CN" sz="1600" dirty="0" err="1" smtClean="0"/>
              <a:t>i</a:t>
            </a:r>
            <a:r>
              <a:rPr lang="en-US" altLang="zh-CN" sz="1600" dirty="0" smtClean="0"/>
              <a:t>] </a:t>
            </a:r>
            <a:r>
              <a:rPr lang="en-US" altLang="zh-CN" sz="1600" dirty="0"/>
              <a:t>= 2</a:t>
            </a:r>
            <a:r>
              <a:rPr lang="en-US" altLang="zh-CN" sz="1600" dirty="0" smtClean="0"/>
              <a:t>; </a:t>
            </a:r>
            <a:r>
              <a:rPr lang="en-US" altLang="zh-CN" sz="1600" dirty="0" smtClean="0">
                <a:solidFill>
                  <a:srgbClr val="00B050"/>
                </a:solidFill>
              </a:rPr>
              <a:t>//lower-1</a:t>
            </a:r>
            <a:endParaRPr lang="en-US" altLang="zh-CN" sz="1600" dirty="0">
              <a:solidFill>
                <a:srgbClr val="00B050"/>
              </a:solidFill>
            </a:endParaRPr>
          </a:p>
          <a:p>
            <a:pPr marL="0" indent="0">
              <a:buNone/>
            </a:pPr>
            <a:r>
              <a:rPr lang="en-US" altLang="zh-CN" sz="1600" dirty="0" smtClean="0"/>
              <a:t>     for </a:t>
            </a:r>
            <a:r>
              <a:rPr lang="en-US" altLang="zh-CN" sz="1600" dirty="0"/>
              <a:t>(</a:t>
            </a:r>
            <a:r>
              <a:rPr lang="en-US" altLang="zh-CN" sz="1600" dirty="0" err="1"/>
              <a:t>int</a:t>
            </a:r>
            <a:r>
              <a:rPr lang="en-US" altLang="zh-CN" sz="1600" dirty="0"/>
              <a:t> j = 0; j &lt; </a:t>
            </a:r>
            <a:r>
              <a:rPr lang="en-US" altLang="zh-CN" sz="1600" dirty="0">
                <a:solidFill>
                  <a:srgbClr val="0070C0"/>
                </a:solidFill>
              </a:rPr>
              <a:t>22</a:t>
            </a:r>
            <a:r>
              <a:rPr lang="en-US" altLang="zh-CN" sz="1600" dirty="0"/>
              <a:t>; </a:t>
            </a:r>
            <a:r>
              <a:rPr lang="en-US" altLang="zh-CN" sz="1600" dirty="0" err="1"/>
              <a:t>j++</a:t>
            </a:r>
            <a:r>
              <a:rPr lang="en-US" altLang="zh-CN" sz="1600" dirty="0"/>
              <a:t>) {</a:t>
            </a:r>
          </a:p>
          <a:p>
            <a:pPr marL="0" indent="0">
              <a:buNone/>
            </a:pPr>
            <a:r>
              <a:rPr lang="en-US" altLang="zh-CN" sz="1600" dirty="0" smtClean="0"/>
              <a:t>          map[j][</a:t>
            </a:r>
            <a:r>
              <a:rPr lang="en-US" altLang="zh-CN" sz="1600" dirty="0"/>
              <a:t>11] = 2</a:t>
            </a:r>
            <a:r>
              <a:rPr lang="en-US" altLang="zh-CN" sz="1600" dirty="0" smtClean="0"/>
              <a:t>; </a:t>
            </a:r>
            <a:r>
              <a:rPr lang="en-US" altLang="zh-CN" sz="1600" dirty="0" smtClean="0">
                <a:solidFill>
                  <a:srgbClr val="00B050"/>
                </a:solidFill>
              </a:rPr>
              <a:t>//left</a:t>
            </a:r>
            <a:endParaRPr lang="en-US" altLang="zh-CN" sz="1600" dirty="0">
              <a:solidFill>
                <a:srgbClr val="00B050"/>
              </a:solidFill>
            </a:endParaRPr>
          </a:p>
          <a:p>
            <a:pPr marL="0" indent="0">
              <a:buNone/>
            </a:pPr>
            <a:r>
              <a:rPr lang="en-US" altLang="zh-CN" sz="1600" dirty="0" smtClean="0"/>
              <a:t>          map[j][</a:t>
            </a:r>
            <a:r>
              <a:rPr lang="en-US" altLang="zh-CN" sz="1600" dirty="0"/>
              <a:t>0] = 2</a:t>
            </a:r>
            <a:r>
              <a:rPr lang="en-US" altLang="zh-CN" sz="1600" dirty="0" smtClean="0"/>
              <a:t>; </a:t>
            </a:r>
            <a:r>
              <a:rPr lang="en-US" altLang="zh-CN" sz="1600" dirty="0" smtClean="0">
                <a:solidFill>
                  <a:srgbClr val="00B050"/>
                </a:solidFill>
              </a:rPr>
              <a:t>//right-1</a:t>
            </a:r>
            <a:endParaRPr lang="en-US" altLang="zh-CN" sz="1600" dirty="0">
              <a:solidFill>
                <a:srgbClr val="00B050"/>
              </a:solidFill>
            </a:endParaRPr>
          </a:p>
          <a:p>
            <a:pPr marL="0" indent="0">
              <a:buNone/>
            </a:pPr>
            <a:r>
              <a:rPr lang="en-US" altLang="zh-CN" sz="1600" dirty="0" smtClean="0"/>
              <a:t>      }</a:t>
            </a:r>
            <a:endParaRPr lang="en-US" altLang="zh-CN" sz="1600" dirty="0"/>
          </a:p>
          <a:p>
            <a:pPr marL="0" indent="0">
              <a:buNone/>
            </a:pPr>
            <a:r>
              <a:rPr lang="en-US" altLang="zh-CN" sz="1600" dirty="0"/>
              <a:t>}</a:t>
            </a:r>
            <a:endParaRPr lang="zh-CN" alt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375555053"/>
              </p:ext>
            </p:extLst>
          </p:nvPr>
        </p:nvGraphicFramePr>
        <p:xfrm>
          <a:off x="4292311" y="864437"/>
          <a:ext cx="3131128" cy="5783580"/>
        </p:xfrm>
        <a:graphic>
          <a:graphicData uri="http://schemas.openxmlformats.org/drawingml/2006/table">
            <a:tbl>
              <a:tblPr firstRow="1" bandRow="1"/>
              <a:tblGrid>
                <a:gridCol w="240856">
                  <a:extLst>
                    <a:ext uri="{9D8B030D-6E8A-4147-A177-3AD203B41FA5}">
                      <a16:colId xmlns:a16="http://schemas.microsoft.com/office/drawing/2014/main" val="20000"/>
                    </a:ext>
                  </a:extLst>
                </a:gridCol>
                <a:gridCol w="240856">
                  <a:extLst>
                    <a:ext uri="{9D8B030D-6E8A-4147-A177-3AD203B41FA5}">
                      <a16:colId xmlns:a16="http://schemas.microsoft.com/office/drawing/2014/main" val="20001"/>
                    </a:ext>
                  </a:extLst>
                </a:gridCol>
                <a:gridCol w="240856">
                  <a:extLst>
                    <a:ext uri="{9D8B030D-6E8A-4147-A177-3AD203B41FA5}">
                      <a16:colId xmlns:a16="http://schemas.microsoft.com/office/drawing/2014/main" val="20002"/>
                    </a:ext>
                  </a:extLst>
                </a:gridCol>
                <a:gridCol w="240856">
                  <a:extLst>
                    <a:ext uri="{9D8B030D-6E8A-4147-A177-3AD203B41FA5}">
                      <a16:colId xmlns:a16="http://schemas.microsoft.com/office/drawing/2014/main" val="20003"/>
                    </a:ext>
                  </a:extLst>
                </a:gridCol>
                <a:gridCol w="240856">
                  <a:extLst>
                    <a:ext uri="{9D8B030D-6E8A-4147-A177-3AD203B41FA5}">
                      <a16:colId xmlns:a16="http://schemas.microsoft.com/office/drawing/2014/main" val="20004"/>
                    </a:ext>
                  </a:extLst>
                </a:gridCol>
                <a:gridCol w="240856">
                  <a:extLst>
                    <a:ext uri="{9D8B030D-6E8A-4147-A177-3AD203B41FA5}">
                      <a16:colId xmlns:a16="http://schemas.microsoft.com/office/drawing/2014/main" val="20005"/>
                    </a:ext>
                  </a:extLst>
                </a:gridCol>
                <a:gridCol w="240856">
                  <a:extLst>
                    <a:ext uri="{9D8B030D-6E8A-4147-A177-3AD203B41FA5}">
                      <a16:colId xmlns:a16="http://schemas.microsoft.com/office/drawing/2014/main" val="20006"/>
                    </a:ext>
                  </a:extLst>
                </a:gridCol>
                <a:gridCol w="240856">
                  <a:extLst>
                    <a:ext uri="{9D8B030D-6E8A-4147-A177-3AD203B41FA5}">
                      <a16:colId xmlns:a16="http://schemas.microsoft.com/office/drawing/2014/main" val="20007"/>
                    </a:ext>
                  </a:extLst>
                </a:gridCol>
                <a:gridCol w="240856">
                  <a:extLst>
                    <a:ext uri="{9D8B030D-6E8A-4147-A177-3AD203B41FA5}">
                      <a16:colId xmlns:a16="http://schemas.microsoft.com/office/drawing/2014/main" val="20008"/>
                    </a:ext>
                  </a:extLst>
                </a:gridCol>
                <a:gridCol w="240856">
                  <a:extLst>
                    <a:ext uri="{9D8B030D-6E8A-4147-A177-3AD203B41FA5}">
                      <a16:colId xmlns:a16="http://schemas.microsoft.com/office/drawing/2014/main" val="20009"/>
                    </a:ext>
                  </a:extLst>
                </a:gridCol>
                <a:gridCol w="240856">
                  <a:extLst>
                    <a:ext uri="{9D8B030D-6E8A-4147-A177-3AD203B41FA5}">
                      <a16:colId xmlns:a16="http://schemas.microsoft.com/office/drawing/2014/main" val="20010"/>
                    </a:ext>
                  </a:extLst>
                </a:gridCol>
                <a:gridCol w="240856">
                  <a:extLst>
                    <a:ext uri="{9D8B030D-6E8A-4147-A177-3AD203B41FA5}">
                      <a16:colId xmlns:a16="http://schemas.microsoft.com/office/drawing/2014/main" val="20011"/>
                    </a:ext>
                  </a:extLst>
                </a:gridCol>
                <a:gridCol w="240856">
                  <a:extLst>
                    <a:ext uri="{9D8B030D-6E8A-4147-A177-3AD203B41FA5}">
                      <a16:colId xmlns:a16="http://schemas.microsoft.com/office/drawing/2014/main" val="20012"/>
                    </a:ext>
                  </a:extLst>
                </a:gridCol>
              </a:tblGrid>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8"/>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9"/>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0"/>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1"/>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2"/>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3"/>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4"/>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5"/>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6"/>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7"/>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8"/>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19"/>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t>0</a:t>
                      </a:r>
                      <a:endParaRPr lang="zh-CN" altLang="en-US" sz="1050" b="1" dirty="0">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20"/>
                  </a:ext>
                </a:extLst>
              </a:tr>
              <a:tr h="234162">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rPr>
                        <a:t>2</a:t>
                      </a:r>
                      <a:endParaRPr lang="zh-CN" altLang="en-US" sz="1050" b="1" dirty="0">
                        <a:ln>
                          <a:solidFill>
                            <a:srgbClr val="92D050"/>
                          </a:solidFill>
                        </a:ln>
                        <a:solidFill>
                          <a:sysClr val="windowText" lastClr="00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rgbClr val="92D050"/>
                            </a:solidFill>
                          </a:ln>
                          <a:solidFill>
                            <a:srgbClr val="FF0000"/>
                          </a:solidFill>
                        </a:rPr>
                        <a:t>2</a:t>
                      </a:r>
                      <a:endParaRPr lang="zh-CN" altLang="en-US" sz="1050" b="1" dirty="0">
                        <a:ln>
                          <a:solidFill>
                            <a:srgbClr val="92D050"/>
                          </a:solidFill>
                        </a:ln>
                        <a:solidFill>
                          <a:srgbClr val="FF000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21"/>
                  </a:ext>
                </a:extLst>
              </a:tr>
              <a:tr h="234162">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r>
                        <a:rPr lang="en-US" altLang="zh-CN" sz="1050" dirty="0" smtClean="0">
                          <a:ln>
                            <a:solidFill>
                              <a:schemeClr val="accent1"/>
                            </a:solidFill>
                          </a:ln>
                        </a:rPr>
                        <a:t>0</a:t>
                      </a:r>
                      <a:endParaRPr lang="zh-CN" altLang="en-US" sz="1050" b="1" dirty="0">
                        <a:ln>
                          <a:solidFill>
                            <a:schemeClr val="accent1"/>
                          </a:solidFill>
                        </a:ln>
                        <a:solidFill>
                          <a:srgbClr val="0070C0"/>
                        </a:solidFill>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2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439" y="2190000"/>
            <a:ext cx="1428750" cy="1428750"/>
          </a:xfrm>
          <a:prstGeom prst="rect">
            <a:avLst/>
          </a:prstGeom>
        </p:spPr>
      </p:pic>
      <p:sp>
        <p:nvSpPr>
          <p:cNvPr id="6" name="TextBox 5"/>
          <p:cNvSpPr txBox="1"/>
          <p:nvPr/>
        </p:nvSpPr>
        <p:spPr>
          <a:xfrm>
            <a:off x="4264601" y="455728"/>
            <a:ext cx="279689" cy="307777"/>
          </a:xfrm>
          <a:prstGeom prst="rect">
            <a:avLst/>
          </a:prstGeom>
          <a:noFill/>
        </p:spPr>
        <p:txBody>
          <a:bodyPr wrap="square" rtlCol="0">
            <a:spAutoFit/>
          </a:bodyPr>
          <a:lstStyle/>
          <a:p>
            <a:r>
              <a:rPr lang="en-US" altLang="zh-CN" sz="1400" b="1" dirty="0" smtClean="0"/>
              <a:t>0</a:t>
            </a:r>
            <a:endParaRPr lang="zh-CN" altLang="en-US" sz="1400" b="1" dirty="0"/>
          </a:p>
        </p:txBody>
      </p:sp>
      <p:sp>
        <p:nvSpPr>
          <p:cNvPr id="7" name="TextBox 6"/>
          <p:cNvSpPr txBox="1"/>
          <p:nvPr/>
        </p:nvSpPr>
        <p:spPr>
          <a:xfrm>
            <a:off x="6869251" y="455728"/>
            <a:ext cx="376674" cy="307777"/>
          </a:xfrm>
          <a:prstGeom prst="rect">
            <a:avLst/>
          </a:prstGeom>
          <a:noFill/>
        </p:spPr>
        <p:txBody>
          <a:bodyPr wrap="square" rtlCol="0">
            <a:spAutoFit/>
          </a:bodyPr>
          <a:lstStyle/>
          <a:p>
            <a:r>
              <a:rPr lang="en-US" altLang="zh-CN" sz="1400" b="1" dirty="0" smtClean="0"/>
              <a:t>11</a:t>
            </a:r>
            <a:endParaRPr lang="zh-CN" altLang="en-US" sz="1400" b="1" dirty="0"/>
          </a:p>
        </p:txBody>
      </p:sp>
      <p:sp>
        <p:nvSpPr>
          <p:cNvPr id="8" name="TextBox 7"/>
          <p:cNvSpPr txBox="1"/>
          <p:nvPr/>
        </p:nvSpPr>
        <p:spPr>
          <a:xfrm>
            <a:off x="3822555" y="6132422"/>
            <a:ext cx="376674" cy="307777"/>
          </a:xfrm>
          <a:prstGeom prst="rect">
            <a:avLst/>
          </a:prstGeom>
          <a:noFill/>
        </p:spPr>
        <p:txBody>
          <a:bodyPr wrap="square" rtlCol="0">
            <a:spAutoFit/>
          </a:bodyPr>
          <a:lstStyle/>
          <a:p>
            <a:r>
              <a:rPr lang="en-US" altLang="zh-CN" sz="1400" b="1" dirty="0"/>
              <a:t>2</a:t>
            </a:r>
            <a:r>
              <a:rPr lang="en-US" altLang="zh-CN" sz="1400" b="1" dirty="0" smtClean="0"/>
              <a:t>1</a:t>
            </a:r>
            <a:endParaRPr lang="zh-CN" altLang="en-US" sz="1400" b="1" dirty="0"/>
          </a:p>
        </p:txBody>
      </p:sp>
      <p:sp>
        <p:nvSpPr>
          <p:cNvPr id="9" name="TextBox 8"/>
          <p:cNvSpPr txBox="1"/>
          <p:nvPr/>
        </p:nvSpPr>
        <p:spPr>
          <a:xfrm>
            <a:off x="3871048" y="836735"/>
            <a:ext cx="279689" cy="307777"/>
          </a:xfrm>
          <a:prstGeom prst="rect">
            <a:avLst/>
          </a:prstGeom>
          <a:noFill/>
        </p:spPr>
        <p:txBody>
          <a:bodyPr wrap="square" rtlCol="0">
            <a:spAutoFit/>
          </a:bodyPr>
          <a:lstStyle/>
          <a:p>
            <a:r>
              <a:rPr lang="en-US" altLang="zh-CN" sz="1400" b="1" dirty="0" smtClean="0"/>
              <a:t>0</a:t>
            </a:r>
            <a:endParaRPr lang="zh-CN" altLang="en-US" sz="1400" b="1" dirty="0"/>
          </a:p>
        </p:txBody>
      </p:sp>
      <p:cxnSp>
        <p:nvCxnSpPr>
          <p:cNvPr id="11" name="Straight Arrow Connector 10"/>
          <p:cNvCxnSpPr/>
          <p:nvPr/>
        </p:nvCxnSpPr>
        <p:spPr>
          <a:xfrm>
            <a:off x="4544290" y="609616"/>
            <a:ext cx="2324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010892" y="1144512"/>
            <a:ext cx="1" cy="4987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54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Move a </a:t>
            </a:r>
            <a:r>
              <a:rPr lang="en-US" altLang="zh-CN" dirty="0" err="1" smtClean="0"/>
              <a:t>Tetrimino</a:t>
            </a:r>
            <a:r>
              <a:rPr lang="en-US" altLang="zh-CN" dirty="0" smtClean="0"/>
              <a:t>(</a:t>
            </a:r>
            <a:r>
              <a:rPr lang="zh-CN" altLang="en-US" dirty="0" smtClean="0"/>
              <a:t>移动</a:t>
            </a:r>
            <a:r>
              <a:rPr lang="zh-CN" altLang="en-US" dirty="0"/>
              <a:t>骨牌</a:t>
            </a:r>
            <a:r>
              <a:rPr lang="en-US" altLang="zh-CN" dirty="0" smtClean="0"/>
              <a:t>) </a:t>
            </a:r>
            <a:endParaRPr lang="zh-CN" altLang="en-US" dirty="0"/>
          </a:p>
        </p:txBody>
      </p:sp>
      <p:sp>
        <p:nvSpPr>
          <p:cNvPr id="3" name="Content Placeholder 2"/>
          <p:cNvSpPr>
            <a:spLocks noGrp="1"/>
          </p:cNvSpPr>
          <p:nvPr>
            <p:ph idx="1"/>
          </p:nvPr>
        </p:nvSpPr>
        <p:spPr/>
        <p:txBody>
          <a:bodyPr>
            <a:normAutofit/>
          </a:bodyPr>
          <a:lstStyle/>
          <a:p>
            <a:r>
              <a:rPr lang="en-US" altLang="zh-CN" sz="2400" dirty="0"/>
              <a:t>The row and column </a:t>
            </a:r>
            <a:r>
              <a:rPr lang="en-US" altLang="zh-CN" sz="2400" dirty="0" smtClean="0"/>
              <a:t>index (</a:t>
            </a:r>
            <a:r>
              <a:rPr lang="en-US" altLang="zh-CN" sz="2400" dirty="0" err="1" smtClean="0"/>
              <a:t>x,y</a:t>
            </a:r>
            <a:r>
              <a:rPr lang="en-US" altLang="zh-CN" sz="2400" dirty="0" smtClean="0"/>
              <a:t>) </a:t>
            </a:r>
            <a:r>
              <a:rPr lang="en-US" altLang="zh-CN" sz="2400" dirty="0"/>
              <a:t>of the map can be used to indicate the position of </a:t>
            </a:r>
            <a:r>
              <a:rPr lang="en-US" altLang="zh-CN" sz="2400" dirty="0" smtClean="0"/>
              <a:t>(</a:t>
            </a:r>
            <a:r>
              <a:rPr lang="en-US" altLang="zh-CN" sz="2400" dirty="0"/>
              <a:t>the top-left square</a:t>
            </a:r>
            <a:r>
              <a:rPr lang="en-US" altLang="zh-CN" sz="2400" dirty="0" smtClean="0"/>
              <a:t>) Tetrimino </a:t>
            </a:r>
            <a:r>
              <a:rPr lang="en-US" altLang="zh-CN" sz="2400" dirty="0"/>
              <a:t>in the map</a:t>
            </a:r>
            <a:r>
              <a:rPr lang="en-US" altLang="zh-CN" sz="2400" dirty="0" smtClean="0"/>
              <a:t>.</a:t>
            </a:r>
          </a:p>
          <a:p>
            <a:pPr marL="0" indent="0">
              <a:buNone/>
            </a:pPr>
            <a:endParaRPr lang="zh-CN" altLang="en-US" sz="2400" dirty="0"/>
          </a:p>
          <a:p>
            <a:endParaRPr lang="zh-CN" alt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3172660"/>
            <a:ext cx="6702296" cy="3317040"/>
          </a:xfrm>
          <a:prstGeom prst="rect">
            <a:avLst/>
          </a:prstGeom>
        </p:spPr>
      </p:pic>
      <p:sp>
        <p:nvSpPr>
          <p:cNvPr id="5" name="Oval 4"/>
          <p:cNvSpPr/>
          <p:nvPr/>
        </p:nvSpPr>
        <p:spPr>
          <a:xfrm>
            <a:off x="3089565" y="4544291"/>
            <a:ext cx="124692" cy="12469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412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Move a Tetrimino </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2000" dirty="0" smtClean="0"/>
              <a:t>void </a:t>
            </a:r>
            <a:r>
              <a:rPr lang="en-US" altLang="zh-CN" sz="2000" dirty="0"/>
              <a:t>left() {</a:t>
            </a:r>
          </a:p>
          <a:p>
            <a:pPr marL="0" indent="0">
              <a:buNone/>
            </a:pPr>
            <a:r>
              <a:rPr lang="en-US" altLang="zh-CN" sz="2000" dirty="0"/>
              <a:t>	</a:t>
            </a:r>
            <a:r>
              <a:rPr lang="en-US" altLang="zh-CN" sz="2000" dirty="0" smtClean="0"/>
              <a:t>if </a:t>
            </a:r>
            <a:r>
              <a:rPr lang="en-US" altLang="zh-CN" sz="2000" dirty="0"/>
              <a:t>(!</a:t>
            </a:r>
            <a:r>
              <a:rPr lang="en-US" altLang="zh-CN" sz="2000" dirty="0" err="1"/>
              <a:t>collisionDetect</a:t>
            </a:r>
            <a:r>
              <a:rPr lang="en-US" altLang="zh-CN" sz="2000" dirty="0"/>
              <a:t>(x - 1, y, </a:t>
            </a:r>
            <a:r>
              <a:rPr lang="en-US" altLang="zh-CN" sz="2000" dirty="0" err="1"/>
              <a:t>TetriminoType</a:t>
            </a:r>
            <a:r>
              <a:rPr lang="en-US" altLang="zh-CN" sz="2000" dirty="0"/>
              <a:t>, </a:t>
            </a:r>
            <a:r>
              <a:rPr lang="en-US" altLang="zh-CN" sz="2000" dirty="0" err="1"/>
              <a:t>rotateState</a:t>
            </a:r>
            <a:r>
              <a:rPr lang="en-US" altLang="zh-CN" sz="2000" dirty="0"/>
              <a:t>)) </a:t>
            </a:r>
          </a:p>
          <a:p>
            <a:pPr marL="0" indent="0">
              <a:buNone/>
            </a:pPr>
            <a:r>
              <a:rPr lang="en-US" altLang="zh-CN" sz="2000" dirty="0"/>
              <a:t>		x = x - 1;</a:t>
            </a:r>
          </a:p>
          <a:p>
            <a:pPr marL="0" indent="0">
              <a:buNone/>
            </a:pPr>
            <a:r>
              <a:rPr lang="en-US" altLang="zh-CN" sz="2000" dirty="0" smtClean="0"/>
              <a:t>}</a:t>
            </a:r>
            <a:endParaRPr lang="en-US" altLang="zh-CN" sz="2000" dirty="0"/>
          </a:p>
          <a:p>
            <a:pPr marL="0" indent="0">
              <a:buNone/>
            </a:pPr>
            <a:r>
              <a:rPr lang="en-US" altLang="zh-CN" sz="2000" dirty="0" smtClean="0"/>
              <a:t>void </a:t>
            </a:r>
            <a:r>
              <a:rPr lang="en-US" altLang="zh-CN" sz="2000" dirty="0"/>
              <a:t>right() {</a:t>
            </a:r>
          </a:p>
          <a:p>
            <a:pPr marL="0" indent="0">
              <a:buNone/>
            </a:pPr>
            <a:r>
              <a:rPr lang="en-US" altLang="zh-CN" sz="2000" dirty="0"/>
              <a:t>	if (!</a:t>
            </a:r>
            <a:r>
              <a:rPr lang="en-US" altLang="zh-CN" sz="2000" dirty="0" err="1"/>
              <a:t>collisionDetect</a:t>
            </a:r>
            <a:r>
              <a:rPr lang="en-US" altLang="zh-CN" sz="2000" dirty="0"/>
              <a:t>(x + 1, y, </a:t>
            </a:r>
            <a:r>
              <a:rPr lang="en-US" altLang="zh-CN" sz="2000" dirty="0" err="1"/>
              <a:t>TetriminoType</a:t>
            </a:r>
            <a:r>
              <a:rPr lang="en-US" altLang="zh-CN" sz="2000" dirty="0"/>
              <a:t>, </a:t>
            </a:r>
            <a:r>
              <a:rPr lang="en-US" altLang="zh-CN" sz="2000" dirty="0" err="1"/>
              <a:t>rotateState</a:t>
            </a:r>
            <a:r>
              <a:rPr lang="en-US" altLang="zh-CN" sz="2000" dirty="0"/>
              <a:t>)) </a:t>
            </a:r>
          </a:p>
          <a:p>
            <a:pPr marL="0" indent="0">
              <a:buNone/>
            </a:pPr>
            <a:r>
              <a:rPr lang="en-US" altLang="zh-CN" sz="2000" dirty="0"/>
              <a:t>		x = x + 1;</a:t>
            </a:r>
          </a:p>
          <a:p>
            <a:pPr marL="0" indent="0">
              <a:buNone/>
            </a:pPr>
            <a:r>
              <a:rPr lang="en-US" altLang="zh-CN" sz="2000" dirty="0" smtClean="0"/>
              <a:t>}</a:t>
            </a:r>
          </a:p>
          <a:p>
            <a:pPr marL="0" indent="0">
              <a:buNone/>
            </a:pPr>
            <a:r>
              <a:rPr lang="en-US" altLang="zh-CN" sz="2000" dirty="0" smtClean="0"/>
              <a:t>void </a:t>
            </a:r>
            <a:r>
              <a:rPr lang="en-US" altLang="zh-CN" sz="2000" dirty="0"/>
              <a:t>fall() {</a:t>
            </a:r>
          </a:p>
          <a:p>
            <a:pPr marL="0" indent="0">
              <a:buNone/>
            </a:pPr>
            <a:r>
              <a:rPr lang="en-US" altLang="zh-CN" sz="2000" dirty="0" smtClean="0"/>
              <a:t>	if </a:t>
            </a:r>
            <a:r>
              <a:rPr lang="en-US" altLang="zh-CN" sz="2000" dirty="0"/>
              <a:t>(!</a:t>
            </a:r>
            <a:r>
              <a:rPr lang="en-US" altLang="zh-CN" sz="2000" dirty="0" err="1"/>
              <a:t>collisionDetect</a:t>
            </a:r>
            <a:r>
              <a:rPr lang="en-US" altLang="zh-CN" sz="2000" dirty="0"/>
              <a:t>(x, y + 1, </a:t>
            </a:r>
            <a:r>
              <a:rPr lang="en-US" altLang="zh-CN" sz="2000" dirty="0" err="1"/>
              <a:t>TetriminoType</a:t>
            </a:r>
            <a:r>
              <a:rPr lang="en-US" altLang="zh-CN" sz="2000" dirty="0"/>
              <a:t>, </a:t>
            </a:r>
            <a:r>
              <a:rPr lang="en-US" altLang="zh-CN" sz="2000" dirty="0" err="1"/>
              <a:t>rotateState</a:t>
            </a:r>
            <a:r>
              <a:rPr lang="en-US" altLang="zh-CN" sz="2000" dirty="0"/>
              <a:t>)) </a:t>
            </a:r>
          </a:p>
          <a:p>
            <a:pPr marL="0" indent="0">
              <a:buNone/>
            </a:pPr>
            <a:r>
              <a:rPr lang="en-US" altLang="zh-CN" sz="2000" dirty="0" smtClean="0"/>
              <a:t>		y </a:t>
            </a:r>
            <a:r>
              <a:rPr lang="en-US" altLang="zh-CN" sz="2000" dirty="0"/>
              <a:t>= y + 1;</a:t>
            </a:r>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421326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Tetris(</a:t>
            </a:r>
            <a:r>
              <a:rPr lang="zh-CN" altLang="en-US" dirty="0" smtClean="0"/>
              <a:t>俄罗斯方块游戏</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Tetris is a tile-matching puzzle video game, originally designed and programmed by Russian game designer </a:t>
            </a:r>
            <a:r>
              <a:rPr lang="en-US" altLang="zh-CN" dirty="0" smtClean="0">
                <a:solidFill>
                  <a:srgbClr val="0070C0"/>
                </a:solidFill>
              </a:rPr>
              <a:t>Alexey Pajitnov</a:t>
            </a:r>
            <a:r>
              <a:rPr lang="en-US" altLang="zh-CN" dirty="0" smtClean="0"/>
              <a:t>. </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867" y="3603625"/>
            <a:ext cx="2021908" cy="25733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249" y="3603625"/>
            <a:ext cx="2505019" cy="2573338"/>
          </a:xfrm>
          <a:prstGeom prst="rect">
            <a:avLst/>
          </a:prstGeom>
        </p:spPr>
      </p:pic>
      <p:sp>
        <p:nvSpPr>
          <p:cNvPr id="6" name="Rectangle 5"/>
          <p:cNvSpPr/>
          <p:nvPr/>
        </p:nvSpPr>
        <p:spPr>
          <a:xfrm>
            <a:off x="628650" y="6488668"/>
            <a:ext cx="8065424" cy="369332"/>
          </a:xfrm>
          <a:prstGeom prst="rect">
            <a:avLst/>
          </a:prstGeom>
        </p:spPr>
        <p:txBody>
          <a:bodyPr wrap="square">
            <a:spAutoFit/>
          </a:bodyPr>
          <a:lstStyle/>
          <a:p>
            <a:r>
              <a:rPr lang="zh-CN" altLang="en-US" dirty="0"/>
              <a:t>https://motherboard.vice.com/en_us/article/bmjyq4/the-man-who-made-tetris</a:t>
            </a:r>
          </a:p>
        </p:txBody>
      </p:sp>
    </p:spTree>
    <p:extLst>
      <p:ext uri="{BB962C8B-B14F-4D97-AF65-F5344CB8AC3E}">
        <p14:creationId xmlns:p14="http://schemas.microsoft.com/office/powerpoint/2010/main" val="1717275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 the rotation </a:t>
            </a:r>
            <a:r>
              <a:rPr lang="en-US" altLang="zh-CN" dirty="0"/>
              <a:t>or </a:t>
            </a:r>
            <a:r>
              <a:rPr lang="en-US" altLang="zh-CN" dirty="0" smtClean="0"/>
              <a:t>movement legal?</a:t>
            </a:r>
            <a:endParaRPr lang="zh-CN" altLang="en-US" dirty="0"/>
          </a:p>
        </p:txBody>
      </p:sp>
      <p:sp>
        <p:nvSpPr>
          <p:cNvPr id="3" name="Content Placeholder 2"/>
          <p:cNvSpPr>
            <a:spLocks noGrp="1"/>
          </p:cNvSpPr>
          <p:nvPr>
            <p:ph idx="1"/>
          </p:nvPr>
        </p:nvSpPr>
        <p:spPr/>
        <p:txBody>
          <a:bodyPr/>
          <a:lstStyle/>
          <a:p>
            <a:r>
              <a:rPr lang="en-US" altLang="zh-CN" dirty="0" smtClean="0"/>
              <a:t>Collision detection(</a:t>
            </a:r>
            <a:r>
              <a:rPr lang="zh-CN" altLang="en-US" dirty="0" smtClean="0"/>
              <a:t>碰撞检测</a:t>
            </a:r>
            <a:r>
              <a:rPr lang="en-US" altLang="zh-CN" dirty="0" smtClean="0"/>
              <a:t>) </a:t>
            </a:r>
          </a:p>
          <a:p>
            <a:pPr lvl="1"/>
            <a:r>
              <a:rPr lang="en-US" altLang="zh-CN" dirty="0" smtClean="0"/>
              <a:t>Check whether the orange squares overlap the dark squares</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080" y="3064380"/>
            <a:ext cx="6725416" cy="3328482"/>
          </a:xfrm>
          <a:prstGeom prst="rect">
            <a:avLst/>
          </a:prstGeom>
        </p:spPr>
      </p:pic>
      <p:sp>
        <p:nvSpPr>
          <p:cNvPr id="5" name="Rectangle 4"/>
          <p:cNvSpPr/>
          <p:nvPr/>
        </p:nvSpPr>
        <p:spPr>
          <a:xfrm>
            <a:off x="3124200" y="4506371"/>
            <a:ext cx="1943100" cy="1670592"/>
          </a:xfrm>
          <a:prstGeom prst="rect">
            <a:avLst/>
          </a:prstGeom>
          <a:solidFill>
            <a:srgbClr val="5B9BD5">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172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56509"/>
            <a:ext cx="7886700" cy="4752108"/>
          </a:xfrm>
        </p:spPr>
        <p:txBody>
          <a:bodyPr>
            <a:normAutofit lnSpcReduction="10000"/>
          </a:bodyPr>
          <a:lstStyle/>
          <a:p>
            <a:pPr marL="0" indent="0">
              <a:buNone/>
            </a:pPr>
            <a:r>
              <a:rPr lang="en-US" altLang="zh-CN" sz="2000" dirty="0" err="1" smtClean="0"/>
              <a:t>boolean</a:t>
            </a:r>
            <a:r>
              <a:rPr lang="en-US" altLang="zh-CN" sz="2000" dirty="0" smtClean="0"/>
              <a:t> </a:t>
            </a:r>
            <a:r>
              <a:rPr lang="en-US" altLang="zh-CN" sz="2000" dirty="0" err="1" smtClean="0"/>
              <a:t>collisionDetect</a:t>
            </a:r>
            <a:r>
              <a:rPr lang="en-US" altLang="zh-CN" sz="2000" dirty="0" smtClean="0"/>
              <a:t>(int </a:t>
            </a:r>
            <a:r>
              <a:rPr lang="en-US" altLang="zh-CN" sz="2000" dirty="0"/>
              <a:t>x, int y, int </a:t>
            </a:r>
            <a:r>
              <a:rPr lang="en-US" altLang="zh-CN" sz="2000" dirty="0" err="1"/>
              <a:t>blockType</a:t>
            </a:r>
            <a:r>
              <a:rPr lang="en-US" altLang="zh-CN" sz="2000" dirty="0"/>
              <a:t>, int </a:t>
            </a:r>
            <a:r>
              <a:rPr lang="en-US" altLang="zh-CN" sz="2000" dirty="0" err="1" smtClean="0"/>
              <a:t>turnState</a:t>
            </a:r>
            <a:r>
              <a:rPr lang="en-US" altLang="zh-CN" sz="2000" dirty="0"/>
              <a:t>) {</a:t>
            </a:r>
          </a:p>
          <a:p>
            <a:pPr marL="0" indent="0">
              <a:buNone/>
            </a:pPr>
            <a:r>
              <a:rPr lang="en-US" altLang="zh-CN" sz="2000" dirty="0"/>
              <a:t>	</a:t>
            </a:r>
            <a:r>
              <a:rPr lang="en-US" altLang="zh-CN" sz="2000" dirty="0" smtClean="0"/>
              <a:t>for </a:t>
            </a:r>
            <a:r>
              <a:rPr lang="en-US" altLang="zh-CN" sz="2000" dirty="0"/>
              <a:t>(</a:t>
            </a:r>
            <a:r>
              <a:rPr lang="en-US" altLang="zh-CN" sz="2000" dirty="0" err="1"/>
              <a:t>int</a:t>
            </a:r>
            <a:r>
              <a:rPr lang="en-US" altLang="zh-CN" sz="2000" dirty="0"/>
              <a:t> a = 0; a &lt; 4; a++) {</a:t>
            </a:r>
          </a:p>
          <a:p>
            <a:pPr marL="0" indent="0">
              <a:buNone/>
            </a:pPr>
            <a:r>
              <a:rPr lang="en-US" altLang="zh-CN" sz="2000" dirty="0"/>
              <a:t>		for (</a:t>
            </a:r>
            <a:r>
              <a:rPr lang="en-US" altLang="zh-CN" sz="2000" dirty="0" err="1"/>
              <a:t>int</a:t>
            </a:r>
            <a:r>
              <a:rPr lang="en-US" altLang="zh-CN" sz="2000" dirty="0"/>
              <a:t> b = 0; b &lt; 4; b++) {</a:t>
            </a:r>
          </a:p>
          <a:p>
            <a:pPr marL="0" indent="0">
              <a:buNone/>
            </a:pPr>
            <a:r>
              <a:rPr lang="en-US" altLang="zh-CN" sz="2000" dirty="0"/>
              <a:t>			if </a:t>
            </a:r>
            <a:r>
              <a:rPr lang="en-US" altLang="zh-CN" sz="2000" dirty="0" smtClean="0"/>
              <a:t>(((shapes[</a:t>
            </a:r>
            <a:r>
              <a:rPr lang="en-US" altLang="zh-CN" sz="2000" dirty="0" err="1" smtClean="0"/>
              <a:t>blockType</a:t>
            </a:r>
            <a:r>
              <a:rPr lang="en-US" altLang="zh-CN" sz="2000" dirty="0" smtClean="0"/>
              <a:t>][</a:t>
            </a:r>
            <a:r>
              <a:rPr lang="en-US" altLang="zh-CN" sz="2000" dirty="0" err="1" smtClean="0"/>
              <a:t>turnState</a:t>
            </a:r>
            <a:r>
              <a:rPr lang="en-US" altLang="zh-CN" sz="2000" dirty="0" smtClean="0"/>
              <a:t>][</a:t>
            </a:r>
            <a:r>
              <a:rPr lang="en-US" altLang="zh-CN" sz="2000" dirty="0"/>
              <a:t>a * 4 + b] == 1) </a:t>
            </a:r>
          </a:p>
          <a:p>
            <a:pPr marL="0" indent="0">
              <a:buNone/>
            </a:pPr>
            <a:r>
              <a:rPr lang="en-US" altLang="zh-CN" sz="2000" dirty="0"/>
              <a:t>					&amp;&amp; (</a:t>
            </a:r>
            <a:r>
              <a:rPr lang="en-US" altLang="zh-CN" sz="2000" dirty="0" smtClean="0"/>
              <a:t>map[y </a:t>
            </a:r>
            <a:r>
              <a:rPr lang="en-US" altLang="zh-CN" sz="2000" dirty="0"/>
              <a:t>+ a</a:t>
            </a:r>
            <a:r>
              <a:rPr lang="en-US" altLang="zh-CN" sz="2000" dirty="0" smtClean="0"/>
              <a:t>][</a:t>
            </a:r>
            <a:r>
              <a:rPr lang="en-US" altLang="zh-CN" sz="2000" dirty="0"/>
              <a:t>x + b + 1] == 1))|| </a:t>
            </a:r>
          </a:p>
          <a:p>
            <a:pPr marL="0" indent="0">
              <a:buNone/>
            </a:pPr>
            <a:r>
              <a:rPr lang="en-US" altLang="zh-CN" sz="2000" dirty="0"/>
              <a:t>				((shapes[</a:t>
            </a:r>
            <a:r>
              <a:rPr lang="en-US" altLang="zh-CN" sz="2000" dirty="0" err="1"/>
              <a:t>blockType</a:t>
            </a:r>
            <a:r>
              <a:rPr lang="en-US" altLang="zh-CN" sz="2000" dirty="0" smtClean="0"/>
              <a:t>][</a:t>
            </a:r>
            <a:r>
              <a:rPr lang="en-US" altLang="zh-CN" sz="2000" dirty="0" err="1" smtClean="0"/>
              <a:t>turnState</a:t>
            </a:r>
            <a:r>
              <a:rPr lang="en-US" altLang="zh-CN" sz="2000" dirty="0" smtClean="0"/>
              <a:t>][</a:t>
            </a:r>
            <a:r>
              <a:rPr lang="en-US" altLang="zh-CN" sz="2000" dirty="0"/>
              <a:t>a * 4 + b] == 1) </a:t>
            </a:r>
          </a:p>
          <a:p>
            <a:pPr marL="0" indent="0">
              <a:buNone/>
            </a:pPr>
            <a:r>
              <a:rPr lang="en-US" altLang="zh-CN" sz="2000" dirty="0"/>
              <a:t>					&amp;&amp; (</a:t>
            </a:r>
            <a:r>
              <a:rPr lang="en-US" altLang="zh-CN" sz="2000" dirty="0" smtClean="0"/>
              <a:t>map[y </a:t>
            </a:r>
            <a:r>
              <a:rPr lang="en-US" altLang="zh-CN" sz="2000" dirty="0"/>
              <a:t>+ a</a:t>
            </a:r>
            <a:r>
              <a:rPr lang="en-US" altLang="zh-CN" sz="2000" dirty="0" smtClean="0"/>
              <a:t>][</a:t>
            </a:r>
            <a:r>
              <a:rPr lang="en-US" altLang="zh-CN" sz="2000" dirty="0"/>
              <a:t>x + b + 1] == 2))) {</a:t>
            </a:r>
          </a:p>
          <a:p>
            <a:pPr marL="0" indent="0">
              <a:buNone/>
            </a:pPr>
            <a:r>
              <a:rPr lang="en-US" altLang="zh-CN" sz="2000" dirty="0"/>
              <a:t>				return true;</a:t>
            </a:r>
          </a:p>
          <a:p>
            <a:pPr marL="0" indent="0">
              <a:buNone/>
            </a:pPr>
            <a:r>
              <a:rPr lang="en-US" altLang="zh-CN" sz="2000" dirty="0"/>
              <a:t>			}</a:t>
            </a:r>
          </a:p>
          <a:p>
            <a:pPr marL="0" indent="0">
              <a:buNone/>
            </a:pPr>
            <a:r>
              <a:rPr lang="en-US" altLang="zh-CN" sz="2000" dirty="0"/>
              <a:t>		}</a:t>
            </a:r>
          </a:p>
          <a:p>
            <a:pPr marL="0" indent="0">
              <a:buNone/>
            </a:pPr>
            <a:r>
              <a:rPr lang="en-US" altLang="zh-CN" sz="2000" dirty="0"/>
              <a:t>	</a:t>
            </a:r>
            <a:r>
              <a:rPr lang="en-US" altLang="zh-CN" sz="2000" dirty="0" smtClean="0"/>
              <a:t>}</a:t>
            </a:r>
            <a:endParaRPr lang="en-US" altLang="zh-CN" sz="2000" dirty="0"/>
          </a:p>
          <a:p>
            <a:pPr marL="0" indent="0">
              <a:buNone/>
            </a:pPr>
            <a:r>
              <a:rPr lang="en-US" altLang="zh-CN" sz="2000" dirty="0"/>
              <a:t>	</a:t>
            </a:r>
            <a:r>
              <a:rPr lang="en-US" altLang="zh-CN" sz="2000" dirty="0" smtClean="0"/>
              <a:t>return </a:t>
            </a:r>
            <a:r>
              <a:rPr lang="en-US" altLang="zh-CN" sz="2000" dirty="0"/>
              <a:t>false;</a:t>
            </a:r>
          </a:p>
          <a:p>
            <a:pPr marL="0" indent="0">
              <a:buNone/>
            </a:pPr>
            <a:r>
              <a:rPr lang="en-US" altLang="zh-CN" sz="2000" dirty="0" smtClean="0"/>
              <a:t>}</a:t>
            </a:r>
            <a:endParaRPr lang="zh-CN" altLang="en-US" sz="2000" dirty="0"/>
          </a:p>
        </p:txBody>
      </p:sp>
      <p:sp>
        <p:nvSpPr>
          <p:cNvPr id="4" name="Title 1"/>
          <p:cNvSpPr>
            <a:spLocks noGrp="1"/>
          </p:cNvSpPr>
          <p:nvPr>
            <p:ph type="title"/>
          </p:nvPr>
        </p:nvSpPr>
        <p:spPr>
          <a:xfrm>
            <a:off x="628650" y="365126"/>
            <a:ext cx="7886700" cy="1325563"/>
          </a:xfrm>
        </p:spPr>
        <p:txBody>
          <a:bodyPr/>
          <a:lstStyle/>
          <a:p>
            <a:r>
              <a:rPr lang="en-US" altLang="zh-CN" dirty="0"/>
              <a:t>Collision </a:t>
            </a:r>
            <a:r>
              <a:rPr lang="en-US" altLang="zh-CN" dirty="0" smtClean="0"/>
              <a:t>detection(</a:t>
            </a:r>
            <a:r>
              <a:rPr lang="zh-CN" altLang="en-US" dirty="0" smtClean="0"/>
              <a:t>碰撞检测</a:t>
            </a:r>
            <a:r>
              <a:rPr lang="en-US" altLang="zh-CN" dirty="0" smtClean="0"/>
              <a:t>) </a:t>
            </a:r>
            <a:endParaRPr lang="zh-CN" altLang="en-US" dirty="0"/>
          </a:p>
        </p:txBody>
      </p:sp>
    </p:spTree>
    <p:extLst>
      <p:ext uri="{BB962C8B-B14F-4D97-AF65-F5344CB8AC3E}">
        <p14:creationId xmlns:p14="http://schemas.microsoft.com/office/powerpoint/2010/main" val="949413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Stop moving(</a:t>
            </a:r>
            <a:r>
              <a:rPr lang="zh-CN" altLang="en-US" dirty="0" smtClean="0"/>
              <a:t>停止移动</a:t>
            </a:r>
            <a:r>
              <a:rPr lang="en-US" altLang="zh-CN" dirty="0" smtClean="0"/>
              <a:t>)</a:t>
            </a:r>
            <a:endParaRPr lang="zh-CN" altLang="en-US" dirty="0"/>
          </a:p>
        </p:txBody>
      </p:sp>
      <p:sp>
        <p:nvSpPr>
          <p:cNvPr id="3" name="Content Placeholder 2"/>
          <p:cNvSpPr>
            <a:spLocks noGrp="1"/>
          </p:cNvSpPr>
          <p:nvPr>
            <p:ph idx="1"/>
          </p:nvPr>
        </p:nvSpPr>
        <p:spPr/>
        <p:txBody>
          <a:bodyPr>
            <a:noAutofit/>
          </a:bodyPr>
          <a:lstStyle/>
          <a:p>
            <a:r>
              <a:rPr lang="en-US" altLang="zh-CN" sz="2400" dirty="0"/>
              <a:t>When the Tetrimino can not be moved, the value of </a:t>
            </a:r>
            <a:r>
              <a:rPr lang="en-US" altLang="zh-CN" sz="2400" dirty="0" smtClean="0"/>
              <a:t>squares on the map </a:t>
            </a:r>
            <a:r>
              <a:rPr lang="en-US" altLang="zh-CN" sz="2400" dirty="0"/>
              <a:t>overlapped by the Tetrimino will </a:t>
            </a:r>
            <a:r>
              <a:rPr lang="en-US" altLang="zh-CN" sz="2400" dirty="0" smtClean="0"/>
              <a:t>be set to </a:t>
            </a:r>
            <a:r>
              <a:rPr lang="en-US" altLang="zh-CN" sz="2400" dirty="0"/>
              <a:t>be </a:t>
            </a:r>
            <a:r>
              <a:rPr lang="en-US" altLang="zh-CN" sz="2400" dirty="0" smtClean="0"/>
              <a:t>one.</a:t>
            </a:r>
          </a:p>
          <a:p>
            <a:endParaRPr lang="en-US" altLang="zh-CN"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569" y="3124070"/>
            <a:ext cx="6432875" cy="3187829"/>
          </a:xfrm>
          <a:prstGeom prst="rect">
            <a:avLst/>
          </a:prstGeom>
        </p:spPr>
      </p:pic>
    </p:spTree>
    <p:extLst>
      <p:ext uri="{BB962C8B-B14F-4D97-AF65-F5344CB8AC3E}">
        <p14:creationId xmlns:p14="http://schemas.microsoft.com/office/powerpoint/2010/main" val="536935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56508"/>
            <a:ext cx="7886700" cy="4641273"/>
          </a:xfrm>
        </p:spPr>
        <p:txBody>
          <a:bodyPr>
            <a:normAutofit/>
          </a:bodyPr>
          <a:lstStyle/>
          <a:p>
            <a:pPr marL="0" indent="0">
              <a:buNone/>
            </a:pPr>
            <a:r>
              <a:rPr lang="en-US" altLang="zh-CN" sz="2000" dirty="0" smtClean="0"/>
              <a:t>void </a:t>
            </a:r>
            <a:r>
              <a:rPr lang="en-US" altLang="zh-CN" sz="2000" dirty="0" err="1"/>
              <a:t>addToMap</a:t>
            </a:r>
            <a:r>
              <a:rPr lang="en-US" altLang="zh-CN" sz="2000" dirty="0"/>
              <a:t>(int x, int y, int </a:t>
            </a:r>
            <a:r>
              <a:rPr lang="en-US" altLang="zh-CN" sz="2000" dirty="0" err="1"/>
              <a:t>blockType</a:t>
            </a:r>
            <a:r>
              <a:rPr lang="en-US" altLang="zh-CN" sz="2000" dirty="0"/>
              <a:t>, int </a:t>
            </a:r>
            <a:r>
              <a:rPr lang="en-US" altLang="zh-CN" sz="2000" dirty="0" err="1"/>
              <a:t>turnState</a:t>
            </a:r>
            <a:r>
              <a:rPr lang="en-US" altLang="zh-CN" sz="2000" dirty="0"/>
              <a:t>) {</a:t>
            </a:r>
          </a:p>
          <a:p>
            <a:pPr marL="0" indent="0">
              <a:buNone/>
            </a:pPr>
            <a:r>
              <a:rPr lang="en-US" altLang="zh-CN" sz="2000" dirty="0"/>
              <a:t>	</a:t>
            </a:r>
            <a:r>
              <a:rPr lang="en-US" altLang="zh-CN" sz="2000" dirty="0" err="1"/>
              <a:t>int</a:t>
            </a:r>
            <a:r>
              <a:rPr lang="en-US" altLang="zh-CN" sz="2000" dirty="0"/>
              <a:t> j = 0;</a:t>
            </a:r>
          </a:p>
          <a:p>
            <a:pPr marL="0" indent="0">
              <a:buNone/>
            </a:pPr>
            <a:r>
              <a:rPr lang="en-US" altLang="zh-CN" sz="2000" dirty="0"/>
              <a:t>	for (</a:t>
            </a:r>
            <a:r>
              <a:rPr lang="en-US" altLang="zh-CN" sz="2000" dirty="0" err="1"/>
              <a:t>int</a:t>
            </a:r>
            <a:r>
              <a:rPr lang="en-US" altLang="zh-CN" sz="2000" dirty="0"/>
              <a:t> a = 0; a &lt; 4; a++) {</a:t>
            </a:r>
          </a:p>
          <a:p>
            <a:pPr marL="0" indent="0">
              <a:buNone/>
            </a:pPr>
            <a:r>
              <a:rPr lang="en-US" altLang="zh-CN" sz="2000" dirty="0"/>
              <a:t>		for (</a:t>
            </a:r>
            <a:r>
              <a:rPr lang="en-US" altLang="zh-CN" sz="2000" dirty="0" err="1"/>
              <a:t>int</a:t>
            </a:r>
            <a:r>
              <a:rPr lang="en-US" altLang="zh-CN" sz="2000" dirty="0"/>
              <a:t> b = 0; b &lt; 4; b++) {</a:t>
            </a:r>
          </a:p>
          <a:p>
            <a:pPr marL="0" indent="0">
              <a:buNone/>
            </a:pPr>
            <a:r>
              <a:rPr lang="en-US" altLang="zh-CN" sz="2000" dirty="0"/>
              <a:t>			</a:t>
            </a:r>
            <a:r>
              <a:rPr lang="en-US" altLang="zh-CN" sz="2000" dirty="0">
                <a:solidFill>
                  <a:srgbClr val="0070C0"/>
                </a:solidFill>
              </a:rPr>
              <a:t>if (</a:t>
            </a:r>
            <a:r>
              <a:rPr lang="en-US" altLang="zh-CN" sz="2000" dirty="0" smtClean="0">
                <a:solidFill>
                  <a:srgbClr val="0070C0"/>
                </a:solidFill>
              </a:rPr>
              <a:t>map[y </a:t>
            </a:r>
            <a:r>
              <a:rPr lang="en-US" altLang="zh-CN" sz="2000" dirty="0">
                <a:solidFill>
                  <a:srgbClr val="0070C0"/>
                </a:solidFill>
              </a:rPr>
              <a:t>+ a</a:t>
            </a:r>
            <a:r>
              <a:rPr lang="en-US" altLang="zh-CN" sz="2000" dirty="0" smtClean="0">
                <a:solidFill>
                  <a:srgbClr val="0070C0"/>
                </a:solidFill>
              </a:rPr>
              <a:t>][</a:t>
            </a:r>
            <a:r>
              <a:rPr lang="en-US" altLang="zh-CN" sz="2000" dirty="0">
                <a:solidFill>
                  <a:srgbClr val="0070C0"/>
                </a:solidFill>
              </a:rPr>
              <a:t>x + b + 1] == 0) {</a:t>
            </a:r>
          </a:p>
          <a:p>
            <a:pPr marL="0" indent="0">
              <a:buNone/>
            </a:pPr>
            <a:r>
              <a:rPr lang="en-US" altLang="zh-CN" sz="2000" dirty="0">
                <a:solidFill>
                  <a:srgbClr val="0070C0"/>
                </a:solidFill>
              </a:rPr>
              <a:t>				</a:t>
            </a:r>
            <a:r>
              <a:rPr lang="en-US" altLang="zh-CN" sz="2000" dirty="0" smtClean="0">
                <a:solidFill>
                  <a:srgbClr val="0070C0"/>
                </a:solidFill>
              </a:rPr>
              <a:t>map[y </a:t>
            </a:r>
            <a:r>
              <a:rPr lang="en-US" altLang="zh-CN" sz="2000" dirty="0">
                <a:solidFill>
                  <a:srgbClr val="0070C0"/>
                </a:solidFill>
              </a:rPr>
              <a:t>+ a</a:t>
            </a:r>
            <a:r>
              <a:rPr lang="en-US" altLang="zh-CN" sz="2000" dirty="0" smtClean="0">
                <a:solidFill>
                  <a:srgbClr val="0070C0"/>
                </a:solidFill>
              </a:rPr>
              <a:t>][</a:t>
            </a:r>
            <a:r>
              <a:rPr lang="en-US" altLang="zh-CN" sz="2000" dirty="0">
                <a:solidFill>
                  <a:srgbClr val="0070C0"/>
                </a:solidFill>
              </a:rPr>
              <a:t>x + b + 1] = </a:t>
            </a:r>
          </a:p>
          <a:p>
            <a:pPr marL="0" indent="0">
              <a:buNone/>
            </a:pPr>
            <a:r>
              <a:rPr lang="en-US" altLang="zh-CN" sz="2000" dirty="0">
                <a:solidFill>
                  <a:srgbClr val="0070C0"/>
                </a:solidFill>
              </a:rPr>
              <a:t>					shapes[</a:t>
            </a:r>
            <a:r>
              <a:rPr lang="en-US" altLang="zh-CN" sz="2000" dirty="0" err="1">
                <a:solidFill>
                  <a:srgbClr val="0070C0"/>
                </a:solidFill>
              </a:rPr>
              <a:t>blockType</a:t>
            </a:r>
            <a:r>
              <a:rPr lang="en-US" altLang="zh-CN" sz="2000" dirty="0">
                <a:solidFill>
                  <a:srgbClr val="0070C0"/>
                </a:solidFill>
              </a:rPr>
              <a:t>][</a:t>
            </a:r>
            <a:r>
              <a:rPr lang="en-US" altLang="zh-CN" sz="2000" dirty="0" err="1">
                <a:solidFill>
                  <a:srgbClr val="0070C0"/>
                </a:solidFill>
              </a:rPr>
              <a:t>turnState</a:t>
            </a:r>
            <a:r>
              <a:rPr lang="en-US" altLang="zh-CN" sz="2000" dirty="0">
                <a:solidFill>
                  <a:srgbClr val="0070C0"/>
                </a:solidFill>
              </a:rPr>
              <a:t>][j];</a:t>
            </a:r>
          </a:p>
          <a:p>
            <a:pPr marL="0" indent="0">
              <a:buNone/>
            </a:pPr>
            <a:r>
              <a:rPr lang="en-US" altLang="zh-CN" sz="2000" dirty="0">
                <a:solidFill>
                  <a:srgbClr val="0070C0"/>
                </a:solidFill>
              </a:rPr>
              <a:t>			}</a:t>
            </a:r>
          </a:p>
          <a:p>
            <a:pPr marL="0" indent="0">
              <a:buNone/>
            </a:pPr>
            <a:r>
              <a:rPr lang="en-US" altLang="zh-CN" sz="2000" dirty="0"/>
              <a:t>			</a:t>
            </a:r>
            <a:r>
              <a:rPr lang="en-US" altLang="zh-CN" sz="2000" dirty="0" err="1"/>
              <a:t>j++</a:t>
            </a:r>
            <a:r>
              <a:rPr lang="en-US" altLang="zh-CN" sz="2000" dirty="0"/>
              <a:t>;</a:t>
            </a:r>
          </a:p>
          <a:p>
            <a:pPr marL="0" indent="0">
              <a:buNone/>
            </a:pPr>
            <a:r>
              <a:rPr lang="en-US" altLang="zh-CN" sz="2000" dirty="0"/>
              <a:t>		}</a:t>
            </a:r>
          </a:p>
          <a:p>
            <a:pPr marL="0" indent="0">
              <a:buNone/>
            </a:pPr>
            <a:r>
              <a:rPr lang="en-US" altLang="zh-CN" sz="2000" dirty="0"/>
              <a:t>	}</a:t>
            </a:r>
          </a:p>
          <a:p>
            <a:pPr marL="0" indent="0">
              <a:buNone/>
            </a:pPr>
            <a:r>
              <a:rPr lang="en-US" altLang="zh-CN" sz="2000" dirty="0"/>
              <a:t>}</a:t>
            </a:r>
            <a:endParaRPr lang="zh-CN" altLang="en-US" sz="2000" dirty="0"/>
          </a:p>
          <a:p>
            <a:endParaRPr lang="zh-CN" altLang="en-US" sz="2000" dirty="0"/>
          </a:p>
        </p:txBody>
      </p:sp>
      <p:sp>
        <p:nvSpPr>
          <p:cNvPr id="4" name="Title 1"/>
          <p:cNvSpPr>
            <a:spLocks noGrp="1"/>
          </p:cNvSpPr>
          <p:nvPr>
            <p:ph type="title"/>
          </p:nvPr>
        </p:nvSpPr>
        <p:spPr>
          <a:xfrm>
            <a:off x="628650" y="365126"/>
            <a:ext cx="7886700" cy="1325563"/>
          </a:xfrm>
        </p:spPr>
        <p:txBody>
          <a:bodyPr/>
          <a:lstStyle/>
          <a:p>
            <a:r>
              <a:rPr lang="en-US" altLang="zh-CN" dirty="0" smtClean="0"/>
              <a:t>Stop moving</a:t>
            </a:r>
            <a:endParaRPr lang="zh-CN" altLang="en-US" dirty="0"/>
          </a:p>
        </p:txBody>
      </p:sp>
    </p:spTree>
    <p:extLst>
      <p:ext uri="{BB962C8B-B14F-4D97-AF65-F5344CB8AC3E}">
        <p14:creationId xmlns:p14="http://schemas.microsoft.com/office/powerpoint/2010/main" val="3196591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Clear lines(</a:t>
            </a:r>
            <a:r>
              <a:rPr lang="zh-CN" altLang="en-US" dirty="0" smtClean="0"/>
              <a:t>消行</a:t>
            </a:r>
            <a:r>
              <a:rPr lang="en-US" altLang="zh-CN" dirty="0" smtClean="0"/>
              <a:t>)</a:t>
            </a:r>
            <a:endParaRPr lang="en-US" altLang="zh-CN" dirty="0"/>
          </a:p>
        </p:txBody>
      </p:sp>
      <p:sp>
        <p:nvSpPr>
          <p:cNvPr id="3" name="Content Placeholder 2"/>
          <p:cNvSpPr>
            <a:spLocks noGrp="1"/>
          </p:cNvSpPr>
          <p:nvPr>
            <p:ph idx="1"/>
          </p:nvPr>
        </p:nvSpPr>
        <p:spPr/>
        <p:txBody>
          <a:bodyPr/>
          <a:lstStyle/>
          <a:p>
            <a:r>
              <a:rPr lang="en-US" altLang="zh-CN" dirty="0" smtClean="0"/>
              <a:t>If the values of </a:t>
            </a:r>
            <a:r>
              <a:rPr lang="en-US" altLang="zh-CN" dirty="0"/>
              <a:t>the squares in </a:t>
            </a:r>
            <a:r>
              <a:rPr lang="en-US" altLang="zh-CN" dirty="0" smtClean="0"/>
              <a:t>a row are same and equal one, the row is full.</a:t>
            </a:r>
          </a:p>
          <a:p>
            <a:r>
              <a:rPr lang="en-US" altLang="zh-CN" dirty="0"/>
              <a:t>If </a:t>
            </a:r>
            <a:r>
              <a:rPr lang="en-US" altLang="zh-CN" dirty="0" err="1"/>
              <a:t>ith</a:t>
            </a:r>
            <a:r>
              <a:rPr lang="en-US" altLang="zh-CN" dirty="0"/>
              <a:t> row is full, then the (i-1)</a:t>
            </a:r>
            <a:r>
              <a:rPr lang="en-US" altLang="zh-CN" dirty="0" err="1"/>
              <a:t>th</a:t>
            </a:r>
            <a:r>
              <a:rPr lang="en-US" altLang="zh-CN" dirty="0"/>
              <a:t> row will fall down to </a:t>
            </a:r>
            <a:r>
              <a:rPr lang="en-US" altLang="zh-CN" dirty="0" err="1"/>
              <a:t>ith</a:t>
            </a:r>
            <a:r>
              <a:rPr lang="en-US" altLang="zh-CN" dirty="0"/>
              <a:t>, (i-2)</a:t>
            </a:r>
            <a:r>
              <a:rPr lang="en-US" altLang="zh-CN" dirty="0" err="1"/>
              <a:t>th</a:t>
            </a:r>
            <a:r>
              <a:rPr lang="en-US" altLang="zh-CN" dirty="0"/>
              <a:t> row will fall down to (i-1)</a:t>
            </a:r>
            <a:r>
              <a:rPr lang="en-US" altLang="zh-CN" dirty="0" err="1"/>
              <a:t>th</a:t>
            </a:r>
            <a:r>
              <a:rPr lang="en-US" altLang="zh-CN" dirty="0"/>
              <a:t>, and so forth</a:t>
            </a:r>
            <a:r>
              <a:rPr lang="en-US" altLang="zh-CN" dirty="0" smtClean="0"/>
              <a:t>.</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3717535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buNone/>
            </a:pPr>
            <a:r>
              <a:rPr lang="en-US" altLang="zh-CN" sz="1600" dirty="0" smtClean="0"/>
              <a:t>void </a:t>
            </a:r>
            <a:r>
              <a:rPr lang="en-US" altLang="zh-CN" sz="1600" dirty="0" err="1" smtClean="0"/>
              <a:t>clearLines</a:t>
            </a:r>
            <a:r>
              <a:rPr lang="en-US" altLang="zh-CN" sz="1600" dirty="0" smtClean="0"/>
              <a:t>() </a:t>
            </a:r>
            <a:r>
              <a:rPr lang="en-US" altLang="zh-CN" sz="1600" dirty="0"/>
              <a:t>{</a:t>
            </a:r>
          </a:p>
          <a:p>
            <a:pPr marL="0" indent="0">
              <a:buNone/>
            </a:pPr>
            <a:r>
              <a:rPr lang="en-US" altLang="zh-CN" sz="1600" dirty="0"/>
              <a:t>	</a:t>
            </a:r>
            <a:r>
              <a:rPr lang="en-US" altLang="zh-CN" sz="1600" dirty="0" err="1" smtClean="0"/>
              <a:t>int</a:t>
            </a:r>
            <a:r>
              <a:rPr lang="en-US" altLang="zh-CN" sz="1600" dirty="0" smtClean="0"/>
              <a:t> </a:t>
            </a:r>
            <a:r>
              <a:rPr lang="en-US" altLang="zh-CN" sz="1600" dirty="0"/>
              <a:t>c = 0;</a:t>
            </a:r>
          </a:p>
          <a:p>
            <a:pPr marL="0" indent="0">
              <a:buNone/>
            </a:pPr>
            <a:r>
              <a:rPr lang="en-US" altLang="zh-CN" sz="1600" dirty="0"/>
              <a:t>	</a:t>
            </a:r>
            <a:r>
              <a:rPr lang="en-US" altLang="zh-CN" sz="1600" dirty="0" err="1" smtClean="0"/>
              <a:t>int</a:t>
            </a:r>
            <a:r>
              <a:rPr lang="en-US" altLang="zh-CN" sz="1600" dirty="0" smtClean="0"/>
              <a:t> lines </a:t>
            </a:r>
            <a:r>
              <a:rPr lang="en-US" altLang="zh-CN" sz="1600" dirty="0"/>
              <a:t>= 0; </a:t>
            </a:r>
            <a:r>
              <a:rPr lang="en-US" altLang="zh-CN" sz="1600" dirty="0">
                <a:solidFill>
                  <a:srgbClr val="00B050"/>
                </a:solidFill>
              </a:rPr>
              <a:t>// </a:t>
            </a:r>
            <a:r>
              <a:rPr lang="en-US" altLang="zh-CN" sz="1600" dirty="0" smtClean="0">
                <a:solidFill>
                  <a:srgbClr val="00B050"/>
                </a:solidFill>
              </a:rPr>
              <a:t>count lines that will be cleared</a:t>
            </a:r>
            <a:endParaRPr lang="zh-CN" altLang="en-US" sz="1600" dirty="0">
              <a:solidFill>
                <a:srgbClr val="00B050"/>
              </a:solidFill>
            </a:endParaRPr>
          </a:p>
          <a:p>
            <a:pPr marL="0" indent="0">
              <a:buNone/>
            </a:pPr>
            <a:r>
              <a:rPr lang="zh-CN" altLang="en-US" sz="1600" dirty="0"/>
              <a:t>	</a:t>
            </a:r>
            <a:r>
              <a:rPr lang="en-US" altLang="zh-CN" sz="1600" dirty="0" smtClean="0"/>
              <a:t>for </a:t>
            </a:r>
            <a:r>
              <a:rPr lang="en-US" altLang="zh-CN" sz="1600" dirty="0"/>
              <a:t>(</a:t>
            </a:r>
            <a:r>
              <a:rPr lang="en-US" altLang="zh-CN" sz="1600" dirty="0" err="1"/>
              <a:t>int</a:t>
            </a:r>
            <a:r>
              <a:rPr lang="en-US" altLang="zh-CN" sz="1600" dirty="0"/>
              <a:t> </a:t>
            </a:r>
            <a:r>
              <a:rPr lang="en-US" altLang="zh-CN" sz="1600" dirty="0" err="1" smtClean="0"/>
              <a:t>yy</a:t>
            </a:r>
            <a:r>
              <a:rPr lang="en-US" altLang="zh-CN" sz="1600" dirty="0" smtClean="0"/>
              <a:t> </a:t>
            </a:r>
            <a:r>
              <a:rPr lang="en-US" altLang="zh-CN" sz="1600" dirty="0"/>
              <a:t>= 0; </a:t>
            </a:r>
            <a:r>
              <a:rPr lang="en-US" altLang="zh-CN" sz="1600" dirty="0" err="1" smtClean="0"/>
              <a:t>yy</a:t>
            </a:r>
            <a:r>
              <a:rPr lang="en-US" altLang="zh-CN" sz="1600" dirty="0" smtClean="0"/>
              <a:t> </a:t>
            </a:r>
            <a:r>
              <a:rPr lang="en-US" altLang="zh-CN" sz="1600" dirty="0"/>
              <a:t>&lt; 22; </a:t>
            </a:r>
            <a:r>
              <a:rPr lang="en-US" altLang="zh-CN" sz="1600" dirty="0" err="1" smtClean="0"/>
              <a:t>yy</a:t>
            </a:r>
            <a:r>
              <a:rPr lang="en-US" altLang="zh-CN" sz="1600" dirty="0" smtClean="0"/>
              <a:t>++) </a:t>
            </a:r>
            <a:r>
              <a:rPr lang="en-US" altLang="zh-CN" sz="1600" dirty="0"/>
              <a:t>{</a:t>
            </a:r>
          </a:p>
          <a:p>
            <a:pPr marL="0" indent="0">
              <a:buNone/>
            </a:pPr>
            <a:r>
              <a:rPr lang="en-US" altLang="zh-CN" sz="1600" dirty="0"/>
              <a:t>		c = 0;</a:t>
            </a:r>
          </a:p>
          <a:p>
            <a:pPr marL="0" indent="0">
              <a:buNone/>
            </a:pPr>
            <a:r>
              <a:rPr lang="en-US" altLang="zh-CN" sz="1600" dirty="0"/>
              <a:t>		for (</a:t>
            </a:r>
            <a:r>
              <a:rPr lang="en-US" altLang="zh-CN" sz="1600" dirty="0" err="1"/>
              <a:t>int</a:t>
            </a:r>
            <a:r>
              <a:rPr lang="en-US" altLang="zh-CN" sz="1600" dirty="0"/>
              <a:t> </a:t>
            </a:r>
            <a:r>
              <a:rPr lang="en-US" altLang="zh-CN" sz="1600" dirty="0" smtClean="0"/>
              <a:t>xx </a:t>
            </a:r>
            <a:r>
              <a:rPr lang="en-US" altLang="zh-CN" sz="1600" dirty="0"/>
              <a:t>= </a:t>
            </a:r>
            <a:r>
              <a:rPr lang="en-US" altLang="zh-CN" sz="1600" dirty="0" smtClean="0"/>
              <a:t>1; xx </a:t>
            </a:r>
            <a:r>
              <a:rPr lang="en-US" altLang="zh-CN" sz="1600" dirty="0"/>
              <a:t>&lt; </a:t>
            </a:r>
            <a:r>
              <a:rPr lang="en-US" altLang="zh-CN" sz="1600" dirty="0" smtClean="0"/>
              <a:t>11; xx++) </a:t>
            </a:r>
            <a:r>
              <a:rPr lang="en-US" altLang="zh-CN" sz="1600" dirty="0"/>
              <a:t>{</a:t>
            </a:r>
          </a:p>
          <a:p>
            <a:pPr marL="0" indent="0">
              <a:buNone/>
            </a:pPr>
            <a:r>
              <a:rPr lang="en-US" altLang="zh-CN" sz="1600" dirty="0"/>
              <a:t>			if (</a:t>
            </a:r>
            <a:r>
              <a:rPr lang="en-US" altLang="zh-CN" sz="1600" dirty="0" smtClean="0"/>
              <a:t>map[</a:t>
            </a:r>
            <a:r>
              <a:rPr lang="en-US" altLang="zh-CN" sz="1600" dirty="0" err="1" smtClean="0"/>
              <a:t>yy</a:t>
            </a:r>
            <a:r>
              <a:rPr lang="en-US" altLang="zh-CN" sz="1600" dirty="0" smtClean="0"/>
              <a:t>][xx] </a:t>
            </a:r>
            <a:r>
              <a:rPr lang="en-US" altLang="zh-CN" sz="1600" dirty="0"/>
              <a:t>== 1) {</a:t>
            </a:r>
          </a:p>
          <a:p>
            <a:pPr marL="0" indent="0">
              <a:buNone/>
            </a:pPr>
            <a:r>
              <a:rPr lang="en-US" altLang="zh-CN" sz="1600" dirty="0"/>
              <a:t>				c = c + 1;</a:t>
            </a:r>
          </a:p>
          <a:p>
            <a:pPr marL="0" indent="0">
              <a:buNone/>
            </a:pPr>
            <a:r>
              <a:rPr lang="en-US" altLang="zh-CN" sz="1600" dirty="0"/>
              <a:t>				if (c == 10) </a:t>
            </a:r>
            <a:r>
              <a:rPr lang="en-US" altLang="zh-CN" sz="1600" dirty="0" smtClean="0"/>
              <a:t>{</a:t>
            </a:r>
            <a:r>
              <a:rPr lang="en-US" altLang="zh-CN" sz="1600" dirty="0" smtClean="0">
                <a:solidFill>
                  <a:srgbClr val="00B050"/>
                </a:solidFill>
              </a:rPr>
              <a:t>// clear the line</a:t>
            </a:r>
            <a:endParaRPr lang="en-US" altLang="zh-CN" sz="1600" dirty="0">
              <a:solidFill>
                <a:srgbClr val="00B050"/>
              </a:solidFill>
            </a:endParaRPr>
          </a:p>
          <a:p>
            <a:pPr marL="0" indent="0">
              <a:buNone/>
            </a:pPr>
            <a:r>
              <a:rPr lang="en-US" altLang="zh-CN" sz="1600" dirty="0"/>
              <a:t>					</a:t>
            </a:r>
            <a:r>
              <a:rPr lang="en-US" altLang="zh-CN" sz="1600" dirty="0" smtClean="0"/>
              <a:t>lines++;</a:t>
            </a:r>
            <a:endParaRPr lang="en-US" altLang="zh-CN" sz="1600" dirty="0"/>
          </a:p>
          <a:p>
            <a:pPr marL="0" indent="0">
              <a:buNone/>
            </a:pPr>
            <a:r>
              <a:rPr lang="en-US" altLang="zh-CN" sz="1600" dirty="0"/>
              <a:t>					for (int </a:t>
            </a:r>
            <a:r>
              <a:rPr lang="en-US" altLang="zh-CN" sz="1600" dirty="0" smtClean="0"/>
              <a:t>cy </a:t>
            </a:r>
            <a:r>
              <a:rPr lang="en-US" altLang="zh-CN" sz="1600" dirty="0"/>
              <a:t>= </a:t>
            </a:r>
            <a:r>
              <a:rPr lang="en-US" altLang="zh-CN" sz="1600" dirty="0" err="1" smtClean="0"/>
              <a:t>yy</a:t>
            </a:r>
            <a:r>
              <a:rPr lang="en-US" altLang="zh-CN" sz="1600" dirty="0" smtClean="0"/>
              <a:t>; cy </a:t>
            </a:r>
            <a:r>
              <a:rPr lang="en-US" altLang="zh-CN" sz="1600" dirty="0"/>
              <a:t>&gt; 0; </a:t>
            </a:r>
            <a:r>
              <a:rPr lang="en-US" altLang="zh-CN" sz="1600" dirty="0" smtClean="0"/>
              <a:t>cy-</a:t>
            </a:r>
            <a:r>
              <a:rPr lang="en-US" altLang="zh-CN" sz="1600" dirty="0"/>
              <a:t>-) </a:t>
            </a:r>
            <a:r>
              <a:rPr lang="en-US" altLang="zh-CN" sz="1600" dirty="0" smtClean="0"/>
              <a:t>{</a:t>
            </a:r>
            <a:endParaRPr lang="en-US" altLang="zh-CN" sz="1600" dirty="0"/>
          </a:p>
          <a:p>
            <a:pPr marL="0" indent="0">
              <a:buNone/>
            </a:pPr>
            <a:r>
              <a:rPr lang="en-US" altLang="zh-CN" sz="1600" dirty="0"/>
              <a:t>						for (int e = </a:t>
            </a:r>
            <a:r>
              <a:rPr lang="en-US" altLang="zh-CN" sz="1600" dirty="0" smtClean="0"/>
              <a:t>1; </a:t>
            </a:r>
            <a:r>
              <a:rPr lang="en-US" altLang="zh-CN" sz="1600" dirty="0"/>
              <a:t>e &lt; 11; e++) </a:t>
            </a:r>
            <a:r>
              <a:rPr lang="en-US" altLang="zh-CN" sz="1600" dirty="0" smtClean="0"/>
              <a:t>{</a:t>
            </a:r>
            <a:r>
              <a:rPr lang="en-US" altLang="zh-CN" sz="1600" dirty="0" smtClean="0">
                <a:solidFill>
                  <a:srgbClr val="00B050"/>
                </a:solidFill>
              </a:rPr>
              <a:t>//falling lines</a:t>
            </a:r>
            <a:endParaRPr lang="en-US" altLang="zh-CN" sz="1600" dirty="0">
              <a:solidFill>
                <a:srgbClr val="00B050"/>
              </a:solidFill>
            </a:endParaRPr>
          </a:p>
          <a:p>
            <a:pPr marL="0" indent="0">
              <a:buNone/>
            </a:pPr>
            <a:r>
              <a:rPr lang="en-US" altLang="zh-CN" sz="1600" dirty="0"/>
              <a:t>							</a:t>
            </a:r>
            <a:r>
              <a:rPr lang="en-US" altLang="zh-CN" sz="1600" dirty="0" smtClean="0"/>
              <a:t>map[cy][</a:t>
            </a:r>
            <a:r>
              <a:rPr lang="en-US" altLang="zh-CN" sz="1600" dirty="0"/>
              <a:t>e] = </a:t>
            </a:r>
            <a:r>
              <a:rPr lang="en-US" altLang="zh-CN" sz="1600" dirty="0" smtClean="0"/>
              <a:t>map[cy </a:t>
            </a:r>
            <a:r>
              <a:rPr lang="en-US" altLang="zh-CN" sz="1600" dirty="0"/>
              <a:t>- 1</a:t>
            </a:r>
            <a:r>
              <a:rPr lang="en-US" altLang="zh-CN" sz="1600" dirty="0" smtClean="0"/>
              <a:t>][</a:t>
            </a:r>
            <a:r>
              <a:rPr lang="en-US" altLang="zh-CN" sz="1600" dirty="0"/>
              <a:t>e];</a:t>
            </a:r>
          </a:p>
          <a:p>
            <a:pPr marL="0" indent="0">
              <a:buNone/>
            </a:pPr>
            <a:r>
              <a:rPr lang="en-US" altLang="zh-CN" sz="1600" dirty="0"/>
              <a:t>						}</a:t>
            </a:r>
          </a:p>
          <a:p>
            <a:pPr marL="0" indent="0">
              <a:buNone/>
            </a:pPr>
            <a:r>
              <a:rPr lang="en-US" altLang="zh-CN" sz="1600" dirty="0"/>
              <a:t>					}</a:t>
            </a:r>
          </a:p>
          <a:p>
            <a:pPr marL="0" indent="0">
              <a:buNone/>
            </a:pPr>
            <a:r>
              <a:rPr lang="en-US" altLang="zh-CN" sz="1600" dirty="0"/>
              <a:t>				}</a:t>
            </a:r>
          </a:p>
          <a:p>
            <a:pPr marL="0" indent="0">
              <a:buNone/>
            </a:pPr>
            <a:r>
              <a:rPr lang="en-US" altLang="zh-CN" sz="1600" dirty="0"/>
              <a:t>			}</a:t>
            </a:r>
          </a:p>
          <a:p>
            <a:pPr marL="0" indent="0">
              <a:buNone/>
            </a:pPr>
            <a:r>
              <a:rPr lang="en-US" altLang="zh-CN" sz="1600" dirty="0"/>
              <a:t>		</a:t>
            </a:r>
            <a:r>
              <a:rPr lang="en-US" altLang="zh-CN" sz="1600" dirty="0" smtClean="0"/>
              <a:t>}</a:t>
            </a:r>
            <a:endParaRPr lang="en-US" altLang="zh-CN" sz="1600" dirty="0"/>
          </a:p>
          <a:p>
            <a:pPr marL="0" indent="0">
              <a:buNone/>
            </a:pPr>
            <a:r>
              <a:rPr lang="en-US" altLang="zh-CN" sz="1600" dirty="0"/>
              <a:t>	</a:t>
            </a:r>
            <a:r>
              <a:rPr lang="en-US" altLang="zh-CN" sz="1600" dirty="0" smtClean="0"/>
              <a:t>}</a:t>
            </a:r>
            <a:endParaRPr lang="en-US" altLang="zh-CN" sz="1600" dirty="0"/>
          </a:p>
          <a:p>
            <a:pPr marL="0" indent="0">
              <a:buNone/>
            </a:pPr>
            <a:r>
              <a:rPr lang="en-US" altLang="zh-CN" sz="1600" dirty="0" smtClean="0"/>
              <a:t>}</a:t>
            </a:r>
            <a:endParaRPr lang="zh-CN" altLang="en-US" sz="1600" dirty="0"/>
          </a:p>
        </p:txBody>
      </p:sp>
    </p:spTree>
    <p:extLst>
      <p:ext uri="{BB962C8B-B14F-4D97-AF65-F5344CB8AC3E}">
        <p14:creationId xmlns:p14="http://schemas.microsoft.com/office/powerpoint/2010/main" val="465508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Scores(</a:t>
            </a:r>
            <a:r>
              <a:rPr lang="zh-CN" altLang="en-US" dirty="0"/>
              <a:t>计分</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score 10 </a:t>
            </a:r>
            <a:r>
              <a:rPr lang="en-US" altLang="zh-CN" dirty="0" smtClean="0"/>
              <a:t>points when clearing 1 line at one time </a:t>
            </a:r>
          </a:p>
          <a:p>
            <a:r>
              <a:rPr lang="en-US" altLang="zh-CN" dirty="0"/>
              <a:t>score 40 </a:t>
            </a:r>
            <a:r>
              <a:rPr lang="en-US" altLang="zh-CN" dirty="0" smtClean="0"/>
              <a:t>points when clearing </a:t>
            </a:r>
            <a:r>
              <a:rPr lang="en-US" altLang="zh-CN" dirty="0"/>
              <a:t>2</a:t>
            </a:r>
            <a:r>
              <a:rPr lang="en-US" altLang="zh-CN" dirty="0" smtClean="0"/>
              <a:t> lines </a:t>
            </a:r>
            <a:r>
              <a:rPr lang="en-US" altLang="zh-CN" dirty="0"/>
              <a:t>at one time </a:t>
            </a:r>
            <a:endParaRPr lang="en-US" altLang="zh-CN" dirty="0" smtClean="0"/>
          </a:p>
          <a:p>
            <a:r>
              <a:rPr lang="en-US" altLang="zh-CN" dirty="0"/>
              <a:t>score 90 </a:t>
            </a:r>
            <a:r>
              <a:rPr lang="en-US" altLang="zh-CN" dirty="0" smtClean="0"/>
              <a:t>points when clearing 3 lines </a:t>
            </a:r>
            <a:r>
              <a:rPr lang="en-US" altLang="zh-CN" dirty="0"/>
              <a:t>at one </a:t>
            </a:r>
            <a:r>
              <a:rPr lang="en-US" altLang="zh-CN" dirty="0" smtClean="0"/>
              <a:t>time</a:t>
            </a:r>
          </a:p>
          <a:p>
            <a:r>
              <a:rPr lang="en-US" altLang="zh-CN" dirty="0" smtClean="0"/>
              <a:t>score </a:t>
            </a:r>
            <a:r>
              <a:rPr lang="en-US" altLang="zh-CN" dirty="0"/>
              <a:t>160 points </a:t>
            </a:r>
            <a:r>
              <a:rPr lang="en-US" altLang="zh-CN" dirty="0" smtClean="0"/>
              <a:t>when clearing 4 lines </a:t>
            </a:r>
            <a:r>
              <a:rPr lang="en-US" altLang="zh-CN" dirty="0"/>
              <a:t>at one </a:t>
            </a:r>
            <a:r>
              <a:rPr lang="en-US" altLang="zh-CN" dirty="0" smtClean="0"/>
              <a:t>time</a:t>
            </a:r>
          </a:p>
          <a:p>
            <a:endParaRPr lang="zh-CN" altLang="en-US" dirty="0"/>
          </a:p>
        </p:txBody>
      </p:sp>
    </p:spTree>
    <p:extLst>
      <p:ext uri="{BB962C8B-B14F-4D97-AF65-F5344CB8AC3E}">
        <p14:creationId xmlns:p14="http://schemas.microsoft.com/office/powerpoint/2010/main" val="309373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Game over(</a:t>
            </a:r>
            <a:r>
              <a:rPr lang="zh-CN" altLang="en-US" dirty="0" smtClean="0"/>
              <a:t>游戏结束</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The </a:t>
            </a:r>
            <a:r>
              <a:rPr lang="en-US" altLang="zh-CN" dirty="0"/>
              <a:t>game ends </a:t>
            </a:r>
            <a:r>
              <a:rPr lang="en-US" altLang="zh-CN" dirty="0">
                <a:solidFill>
                  <a:srgbClr val="0070C0"/>
                </a:solidFill>
              </a:rPr>
              <a:t>when the stack of Tetriminos reaches the top of the playing field and no new Tetriminos are able to enter</a:t>
            </a:r>
            <a:r>
              <a:rPr lang="en-US" altLang="zh-CN" dirty="0" smtClean="0">
                <a:solidFill>
                  <a:srgbClr val="0070C0"/>
                </a:solidFill>
              </a:rPr>
              <a:t>.</a:t>
            </a:r>
          </a:p>
          <a:p>
            <a:r>
              <a:rPr lang="en-US" altLang="zh-CN" dirty="0" smtClean="0"/>
              <a:t>That is to say if the new </a:t>
            </a:r>
            <a:r>
              <a:rPr lang="en-US" altLang="zh-CN" dirty="0" err="1" smtClean="0"/>
              <a:t>Tetrimino</a:t>
            </a:r>
            <a:r>
              <a:rPr lang="en-US" altLang="zh-CN" dirty="0" smtClean="0"/>
              <a:t> collides the stopped Tetriminos, the game is over.</a:t>
            </a:r>
            <a:endParaRPr lang="en-US" altLang="zh-CN" dirty="0"/>
          </a:p>
        </p:txBody>
      </p:sp>
    </p:spTree>
    <p:extLst>
      <p:ext uri="{BB962C8B-B14F-4D97-AF65-F5344CB8AC3E}">
        <p14:creationId xmlns:p14="http://schemas.microsoft.com/office/powerpoint/2010/main" val="1862854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make a GUI for Tetris?</a:t>
            </a:r>
            <a:endParaRPr lang="zh-CN" altLang="en-US" dirty="0"/>
          </a:p>
        </p:txBody>
      </p:sp>
      <p:sp>
        <p:nvSpPr>
          <p:cNvPr id="3" name="Content Placeholder 2"/>
          <p:cNvSpPr>
            <a:spLocks noGrp="1"/>
          </p:cNvSpPr>
          <p:nvPr>
            <p:ph idx="1"/>
          </p:nvPr>
        </p:nvSpPr>
        <p:spPr/>
        <p:txBody>
          <a:bodyPr/>
          <a:lstStyle/>
          <a:p>
            <a:r>
              <a:rPr lang="en-US" altLang="zh-CN" dirty="0" smtClean="0"/>
              <a:t>We will introduce OO &amp; GUI programming in the future.</a:t>
            </a:r>
            <a:endParaRPr lang="zh-CN" altLang="en-US" dirty="0"/>
          </a:p>
        </p:txBody>
      </p:sp>
      <p:pic>
        <p:nvPicPr>
          <p:cNvPr id="5" name="Picture 4"/>
          <p:cNvPicPr>
            <a:picLocks noChangeAspect="1"/>
          </p:cNvPicPr>
          <p:nvPr/>
        </p:nvPicPr>
        <p:blipFill>
          <a:blip r:embed="rId2"/>
          <a:stretch>
            <a:fillRect/>
          </a:stretch>
        </p:blipFill>
        <p:spPr>
          <a:xfrm>
            <a:off x="3002144" y="2565685"/>
            <a:ext cx="3139712" cy="4054191"/>
          </a:xfrm>
          <a:prstGeom prst="rect">
            <a:avLst/>
          </a:prstGeom>
        </p:spPr>
      </p:pic>
    </p:spTree>
    <p:extLst>
      <p:ext uri="{BB962C8B-B14F-4D97-AF65-F5344CB8AC3E}">
        <p14:creationId xmlns:p14="http://schemas.microsoft.com/office/powerpoint/2010/main" val="3008757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Projects/Games</a:t>
            </a:r>
            <a:endParaRPr lang="zh-CN" altLang="en-US" dirty="0"/>
          </a:p>
        </p:txBody>
      </p:sp>
      <p:sp>
        <p:nvSpPr>
          <p:cNvPr id="3" name="Content Placeholder 2"/>
          <p:cNvSpPr>
            <a:spLocks noGrp="1"/>
          </p:cNvSpPr>
          <p:nvPr>
            <p:ph idx="1"/>
          </p:nvPr>
        </p:nvSpPr>
        <p:spPr/>
        <p:txBody>
          <a:bodyPr/>
          <a:lstStyle/>
          <a:p>
            <a:r>
              <a:rPr lang="en-US" altLang="zh-CN" dirty="0" smtClean="0"/>
              <a:t>Each team </a:t>
            </a:r>
            <a:r>
              <a:rPr lang="en-US" altLang="zh-CN" dirty="0" smtClean="0"/>
              <a:t>choose </a:t>
            </a:r>
            <a:r>
              <a:rPr lang="en-US" altLang="zh-CN" dirty="0" smtClean="0"/>
              <a:t>one of the following </a:t>
            </a:r>
            <a:r>
              <a:rPr lang="en-US" altLang="zh-CN" dirty="0" smtClean="0"/>
              <a:t>projects</a:t>
            </a:r>
            <a:r>
              <a:rPr lang="en-US" altLang="zh-CN" b="0" dirty="0" smtClean="0"/>
              <a:t>.</a:t>
            </a:r>
            <a:endParaRPr lang="en-US" altLang="zh-CN" dirty="0" smtClean="0"/>
          </a:p>
          <a:p>
            <a:pPr lvl="1"/>
            <a:r>
              <a:rPr lang="en-US" altLang="zh-CN" dirty="0" err="1" smtClean="0"/>
              <a:t>Blockies</a:t>
            </a:r>
            <a:endParaRPr lang="en-US" altLang="zh-CN" dirty="0"/>
          </a:p>
          <a:p>
            <a:pPr lvl="1"/>
            <a:r>
              <a:rPr lang="en-US" altLang="zh-CN" dirty="0" smtClean="0"/>
              <a:t>Cube Crash</a:t>
            </a:r>
          </a:p>
          <a:p>
            <a:pPr lvl="1"/>
            <a:r>
              <a:rPr lang="en-US" altLang="zh-CN" dirty="0" smtClean="0"/>
              <a:t>Maze Game</a:t>
            </a:r>
          </a:p>
          <a:p>
            <a:pPr lvl="1"/>
            <a:r>
              <a:rPr lang="en-US" altLang="zh-CN" dirty="0" smtClean="0"/>
              <a:t>Two player Tetris (you can refactor the example code</a:t>
            </a:r>
            <a:r>
              <a:rPr lang="en-US" altLang="zh-CN" dirty="0" smtClean="0"/>
              <a:t>)</a:t>
            </a:r>
          </a:p>
          <a:p>
            <a:pPr lvl="1"/>
            <a:endParaRPr lang="en-US" altLang="zh-CN" dirty="0" smtClean="0"/>
          </a:p>
        </p:txBody>
      </p:sp>
    </p:spTree>
    <p:extLst>
      <p:ext uri="{BB962C8B-B14F-4D97-AF65-F5344CB8AC3E}">
        <p14:creationId xmlns:p14="http://schemas.microsoft.com/office/powerpoint/2010/main" val="2916288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Multi-dimensional array</a:t>
            </a:r>
          </a:p>
          <a:p>
            <a:r>
              <a:rPr lang="en-US" altLang="zh-CN" dirty="0" smtClean="0"/>
              <a:t>How to make a Tetris Game*</a:t>
            </a:r>
            <a:endParaRPr lang="zh-CN" altLang="en-US" dirty="0"/>
          </a:p>
        </p:txBody>
      </p:sp>
    </p:spTree>
    <p:extLst>
      <p:ext uri="{BB962C8B-B14F-4D97-AF65-F5344CB8AC3E}">
        <p14:creationId xmlns:p14="http://schemas.microsoft.com/office/powerpoint/2010/main" val="139216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Blockies</a:t>
            </a:r>
            <a:endParaRPr lang="zh-CN" altLang="en-US" dirty="0"/>
          </a:p>
        </p:txBody>
      </p:sp>
      <p:sp>
        <p:nvSpPr>
          <p:cNvPr id="3" name="Content Placeholder 2"/>
          <p:cNvSpPr>
            <a:spLocks noGrp="1"/>
          </p:cNvSpPr>
          <p:nvPr>
            <p:ph idx="1"/>
          </p:nvPr>
        </p:nvSpPr>
        <p:spPr/>
        <p:txBody>
          <a:bodyPr>
            <a:normAutofit/>
          </a:bodyPr>
          <a:lstStyle/>
          <a:p>
            <a:r>
              <a:rPr lang="en-US" altLang="zh-CN" dirty="0"/>
              <a:t>The goal of </a:t>
            </a:r>
            <a:r>
              <a:rPr lang="en-US" altLang="zh-CN" dirty="0" err="1"/>
              <a:t>Blockies</a:t>
            </a:r>
            <a:r>
              <a:rPr lang="en-US" altLang="zh-CN" dirty="0"/>
              <a:t> is fairly </a:t>
            </a:r>
            <a:r>
              <a:rPr lang="en-US" altLang="zh-CN" dirty="0" smtClean="0"/>
              <a:t>simple. </a:t>
            </a:r>
            <a:r>
              <a:rPr lang="en-US" altLang="zh-CN" dirty="0"/>
              <a:t>You have to remove </a:t>
            </a:r>
            <a:r>
              <a:rPr lang="en-US" altLang="zh-CN" dirty="0" smtClean="0"/>
              <a:t>same-colored </a:t>
            </a:r>
            <a:r>
              <a:rPr lang="en-US" altLang="zh-CN" dirty="0"/>
              <a:t>blocks by clicking on groups of three or more as they accumulate on the bottom of the screen</a:t>
            </a:r>
            <a:r>
              <a:rPr lang="en-US" altLang="zh-CN" dirty="0" smtClean="0"/>
              <a:t>. As </a:t>
            </a:r>
            <a:r>
              <a:rPr lang="en-US" altLang="zh-CN" dirty="0"/>
              <a:t>you work to remove blocks, new rows will be falling from the top of the screen.</a:t>
            </a:r>
            <a:endParaRPr lang="en-US" altLang="zh-CN" dirty="0" smtClean="0"/>
          </a:p>
          <a:p>
            <a:r>
              <a:rPr lang="en-US" altLang="zh-CN" b="0" dirty="0" smtClean="0"/>
              <a:t>SEE:</a:t>
            </a:r>
            <a:r>
              <a:rPr lang="en-US" altLang="zh-CN" dirty="0"/>
              <a:t> http://</a:t>
            </a:r>
            <a:r>
              <a:rPr lang="en-US" altLang="zh-CN" dirty="0" smtClean="0"/>
              <a:t>netpuzzlegames.com/blockies</a:t>
            </a:r>
            <a:endParaRPr lang="zh-CN" altLang="en-US" dirty="0"/>
          </a:p>
        </p:txBody>
      </p:sp>
      <p:pic>
        <p:nvPicPr>
          <p:cNvPr id="4" name="Picture 3"/>
          <p:cNvPicPr>
            <a:picLocks noChangeAspect="1"/>
          </p:cNvPicPr>
          <p:nvPr/>
        </p:nvPicPr>
        <p:blipFill>
          <a:blip r:embed="rId3"/>
          <a:stretch>
            <a:fillRect/>
          </a:stretch>
        </p:blipFill>
        <p:spPr>
          <a:xfrm>
            <a:off x="7372350" y="4019878"/>
            <a:ext cx="1771650" cy="2838122"/>
          </a:xfrm>
          <a:prstGeom prst="rect">
            <a:avLst/>
          </a:prstGeom>
        </p:spPr>
      </p:pic>
    </p:spTree>
    <p:extLst>
      <p:ext uri="{BB962C8B-B14F-4D97-AF65-F5344CB8AC3E}">
        <p14:creationId xmlns:p14="http://schemas.microsoft.com/office/powerpoint/2010/main" val="1698212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Cube Crash</a:t>
            </a:r>
            <a:endParaRPr lang="zh-CN" altLang="en-US" dirty="0"/>
          </a:p>
        </p:txBody>
      </p:sp>
      <p:sp>
        <p:nvSpPr>
          <p:cNvPr id="3" name="Content Placeholder 2"/>
          <p:cNvSpPr>
            <a:spLocks noGrp="1"/>
          </p:cNvSpPr>
          <p:nvPr>
            <p:ph idx="1"/>
          </p:nvPr>
        </p:nvSpPr>
        <p:spPr/>
        <p:txBody>
          <a:bodyPr/>
          <a:lstStyle/>
          <a:p>
            <a:r>
              <a:rPr lang="en-US" altLang="zh-CN" dirty="0"/>
              <a:t>Click on groups of three or more same colored cubes that are touching on at least one edge. The bigger the group, the more points you get. </a:t>
            </a:r>
            <a:endParaRPr lang="en-US" altLang="zh-CN" dirty="0" smtClean="0"/>
          </a:p>
          <a:p>
            <a:r>
              <a:rPr lang="en-US" altLang="zh-CN" dirty="0"/>
              <a:t>As the game progresses more colors are introduced and you are required to remove more cubes to progress to the next level making the game much more difficult. </a:t>
            </a:r>
            <a:endParaRPr lang="en-US" altLang="zh-CN" dirty="0" smtClean="0"/>
          </a:p>
          <a:p>
            <a:r>
              <a:rPr lang="en-US" altLang="zh-CN" b="0" dirty="0" smtClean="0"/>
              <a:t>SEE: </a:t>
            </a:r>
            <a:r>
              <a:rPr lang="en-US" altLang="zh-CN" dirty="0"/>
              <a:t>http://netpuzzlegames.com/cube-crash</a:t>
            </a:r>
            <a:endParaRPr lang="zh-CN" altLang="en-US" dirty="0"/>
          </a:p>
          <a:p>
            <a:endParaRPr lang="zh-CN" altLang="en-US" dirty="0"/>
          </a:p>
        </p:txBody>
      </p:sp>
      <p:pic>
        <p:nvPicPr>
          <p:cNvPr id="6" name="Picture 5"/>
          <p:cNvPicPr>
            <a:picLocks noChangeAspect="1"/>
          </p:cNvPicPr>
          <p:nvPr/>
        </p:nvPicPr>
        <p:blipFill>
          <a:blip r:embed="rId3"/>
          <a:stretch>
            <a:fillRect/>
          </a:stretch>
        </p:blipFill>
        <p:spPr>
          <a:xfrm>
            <a:off x="3971925" y="5093393"/>
            <a:ext cx="2374009" cy="1745352"/>
          </a:xfrm>
          <a:prstGeom prst="rect">
            <a:avLst/>
          </a:prstGeom>
        </p:spPr>
      </p:pic>
      <p:pic>
        <p:nvPicPr>
          <p:cNvPr id="7" name="Picture 6"/>
          <p:cNvPicPr>
            <a:picLocks noChangeAspect="1"/>
          </p:cNvPicPr>
          <p:nvPr/>
        </p:nvPicPr>
        <p:blipFill>
          <a:blip r:embed="rId4"/>
          <a:stretch>
            <a:fillRect/>
          </a:stretch>
        </p:blipFill>
        <p:spPr>
          <a:xfrm>
            <a:off x="6600825" y="5093393"/>
            <a:ext cx="2328862" cy="1733391"/>
          </a:xfrm>
          <a:prstGeom prst="rect">
            <a:avLst/>
          </a:prstGeom>
        </p:spPr>
      </p:pic>
    </p:spTree>
    <p:extLst>
      <p:ext uri="{BB962C8B-B14F-4D97-AF65-F5344CB8AC3E}">
        <p14:creationId xmlns:p14="http://schemas.microsoft.com/office/powerpoint/2010/main" val="3230580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Maze Game</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Use the arrow key to move the red ball until you arrive at the yellow star. Win the game as soon as possible. You will lose game if you can not reach the yellow star. Record the user and score in a text file, and you can see the ranking list. </a:t>
            </a:r>
          </a:p>
          <a:p>
            <a:endParaRPr lang="en-US" altLang="zh-CN" dirty="0"/>
          </a:p>
          <a:p>
            <a:endParaRPr lang="en-US" altLang="zh-CN" dirty="0" smtClean="0"/>
          </a:p>
          <a:p>
            <a:endParaRPr lang="en-US" altLang="zh-CN" dirty="0"/>
          </a:p>
          <a:p>
            <a:endParaRPr lang="en-US" altLang="zh-CN" dirty="0" smtClean="0"/>
          </a:p>
          <a:p>
            <a:r>
              <a:rPr lang="en-US" altLang="zh-CN" dirty="0" smtClean="0"/>
              <a:t>See: http</a:t>
            </a:r>
            <a:r>
              <a:rPr lang="en-US" altLang="zh-CN" dirty="0"/>
              <a:t>://www.sheppardsoftware.com/braingames/maze/maze.htm</a:t>
            </a:r>
            <a:endParaRPr lang="zh-CN" altLang="en-US" dirty="0"/>
          </a:p>
        </p:txBody>
      </p:sp>
      <p:pic>
        <p:nvPicPr>
          <p:cNvPr id="4" name="Picture 3"/>
          <p:cNvPicPr>
            <a:picLocks noChangeAspect="1"/>
          </p:cNvPicPr>
          <p:nvPr/>
        </p:nvPicPr>
        <p:blipFill>
          <a:blip r:embed="rId2"/>
          <a:stretch>
            <a:fillRect/>
          </a:stretch>
        </p:blipFill>
        <p:spPr>
          <a:xfrm>
            <a:off x="3941379" y="3346614"/>
            <a:ext cx="4991993" cy="3511386"/>
          </a:xfrm>
          <a:prstGeom prst="rect">
            <a:avLst/>
          </a:prstGeom>
        </p:spPr>
      </p:pic>
    </p:spTree>
    <p:extLst>
      <p:ext uri="{BB962C8B-B14F-4D97-AF65-F5344CB8AC3E}">
        <p14:creationId xmlns:p14="http://schemas.microsoft.com/office/powerpoint/2010/main" val="335422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Tetriminos</a:t>
            </a:r>
            <a:r>
              <a:rPr lang="en-US" altLang="zh-CN" dirty="0" smtClean="0"/>
              <a:t>(</a:t>
            </a:r>
            <a:r>
              <a:rPr lang="zh-CN" altLang="en-US" dirty="0"/>
              <a:t>四格骨牌</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smtClean="0"/>
              <a:t>A Tetrimino is a geometric shape composed of four squares, connected orthogonally</a:t>
            </a:r>
            <a:r>
              <a:rPr lang="en-US" altLang="zh-CN" dirty="0" smtClean="0"/>
              <a:t>.</a:t>
            </a:r>
          </a:p>
          <a:p>
            <a:r>
              <a:rPr lang="en-US" altLang="zh-CN" smtClean="0"/>
              <a:t>There are 7 kinds of Tetriminos</a:t>
            </a:r>
            <a:r>
              <a:rPr lang="en-US" altLang="zh-CN" dirty="0"/>
              <a:t>.</a:t>
            </a:r>
            <a:endParaRPr lang="en-US" altLang="zh-CN"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3244849"/>
            <a:ext cx="4762500" cy="3067050"/>
          </a:xfrm>
          <a:prstGeom prst="rect">
            <a:avLst/>
          </a:prstGeom>
        </p:spPr>
      </p:pic>
    </p:spTree>
    <p:extLst>
      <p:ext uri="{BB962C8B-B14F-4D97-AF65-F5344CB8AC3E}">
        <p14:creationId xmlns:p14="http://schemas.microsoft.com/office/powerpoint/2010/main" val="1078824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make a Tetris game?</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How to store the Tetriminos?</a:t>
            </a:r>
          </a:p>
          <a:p>
            <a:r>
              <a:rPr lang="en-US" altLang="zh-CN" dirty="0" smtClean="0"/>
              <a:t>How </a:t>
            </a:r>
            <a:r>
              <a:rPr lang="en-US" altLang="zh-CN" dirty="0"/>
              <a:t>to store the </a:t>
            </a:r>
            <a:r>
              <a:rPr lang="en-US" altLang="zh-CN" dirty="0" smtClean="0"/>
              <a:t>map (playing field)?</a:t>
            </a:r>
          </a:p>
          <a:p>
            <a:r>
              <a:rPr lang="en-US" altLang="zh-CN" dirty="0" smtClean="0"/>
              <a:t>How to generate a Tetrimino?</a:t>
            </a:r>
            <a:endParaRPr lang="en-US" altLang="zh-CN" dirty="0"/>
          </a:p>
          <a:p>
            <a:r>
              <a:rPr lang="en-US" altLang="zh-CN" dirty="0" smtClean="0"/>
              <a:t>How </a:t>
            </a:r>
            <a:r>
              <a:rPr lang="en-US" altLang="zh-CN" dirty="0"/>
              <a:t>to rotate a Tetrimino</a:t>
            </a:r>
            <a:r>
              <a:rPr lang="en-US" altLang="zh-CN" dirty="0" smtClean="0"/>
              <a:t>?</a:t>
            </a:r>
          </a:p>
          <a:p>
            <a:r>
              <a:rPr lang="en-US" altLang="zh-CN" dirty="0"/>
              <a:t>How to move a Tetrimino?</a:t>
            </a:r>
          </a:p>
          <a:p>
            <a:r>
              <a:rPr lang="en-US" altLang="zh-CN" dirty="0" smtClean="0"/>
              <a:t>How </a:t>
            </a:r>
            <a:r>
              <a:rPr lang="en-US" altLang="zh-CN" dirty="0"/>
              <a:t>to </a:t>
            </a:r>
            <a:r>
              <a:rPr lang="en-US" altLang="zh-CN" dirty="0" smtClean="0"/>
              <a:t>determine whether a rotation or movement is legal?</a:t>
            </a:r>
          </a:p>
          <a:p>
            <a:r>
              <a:rPr lang="en-US" altLang="zh-CN" dirty="0" smtClean="0"/>
              <a:t>How to </a:t>
            </a:r>
            <a:r>
              <a:rPr lang="en-US" altLang="zh-CN" dirty="0"/>
              <a:t>determine </a:t>
            </a:r>
            <a:r>
              <a:rPr lang="en-US" altLang="zh-CN" dirty="0" smtClean="0"/>
              <a:t>whether a row(line) is full?</a:t>
            </a:r>
          </a:p>
          <a:p>
            <a:r>
              <a:rPr lang="en-US" altLang="zh-CN" dirty="0" smtClean="0"/>
              <a:t>How to clear a line?</a:t>
            </a:r>
          </a:p>
          <a:p>
            <a:r>
              <a:rPr lang="en-US" altLang="zh-CN" dirty="0" smtClean="0"/>
              <a:t>How to score the</a:t>
            </a:r>
            <a:r>
              <a:rPr lang="en-US" altLang="zh-CN" dirty="0"/>
              <a:t> line clears</a:t>
            </a:r>
            <a:r>
              <a:rPr lang="en-US" altLang="zh-CN" dirty="0" smtClean="0"/>
              <a:t>?</a:t>
            </a:r>
          </a:p>
          <a:p>
            <a:r>
              <a:rPr lang="en-US" altLang="zh-CN" dirty="0" smtClean="0"/>
              <a:t>How to end the game?</a:t>
            </a:r>
          </a:p>
          <a:p>
            <a:r>
              <a:rPr lang="en-US" altLang="zh-CN" dirty="0" smtClean="0">
                <a:solidFill>
                  <a:srgbClr val="FF0000"/>
                </a:solidFill>
              </a:rPr>
              <a:t>How to draw the map and </a:t>
            </a:r>
            <a:r>
              <a:rPr lang="en-US" altLang="zh-CN" dirty="0" err="1" smtClean="0">
                <a:solidFill>
                  <a:srgbClr val="FF0000"/>
                </a:solidFill>
              </a:rPr>
              <a:t>Tetriminos</a:t>
            </a:r>
            <a:r>
              <a:rPr lang="en-US" altLang="zh-CN" dirty="0" smtClean="0">
                <a:solidFill>
                  <a:srgbClr val="FF0000"/>
                </a:solidFill>
              </a:rPr>
              <a:t>?</a:t>
            </a:r>
          </a:p>
          <a:p>
            <a:r>
              <a:rPr lang="en-US" altLang="zh-CN" dirty="0" smtClean="0">
                <a:solidFill>
                  <a:srgbClr val="FF0000"/>
                </a:solidFill>
              </a:rPr>
              <a:t>How to operate the game?</a:t>
            </a:r>
            <a:endParaRPr lang="zh-CN" altLang="en-US" dirty="0">
              <a:solidFill>
                <a:srgbClr val="FF000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2650" y="1302868"/>
            <a:ext cx="2552700" cy="1894357"/>
          </a:xfrm>
          <a:prstGeom prst="rect">
            <a:avLst/>
          </a:prstGeom>
        </p:spPr>
      </p:pic>
    </p:spTree>
    <p:extLst>
      <p:ext uri="{BB962C8B-B14F-4D97-AF65-F5344CB8AC3E}">
        <p14:creationId xmlns:p14="http://schemas.microsoft.com/office/powerpoint/2010/main" val="3235800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How to store the Tetriminos</a:t>
            </a:r>
            <a:r>
              <a:rPr lang="en-US" altLang="zh-CN" dirty="0"/>
              <a:t>?</a:t>
            </a:r>
            <a:endParaRPr lang="zh-CN" altLang="en-US" dirty="0"/>
          </a:p>
        </p:txBody>
      </p:sp>
      <p:sp>
        <p:nvSpPr>
          <p:cNvPr id="3" name="Content Placeholder 2"/>
          <p:cNvSpPr>
            <a:spLocks noGrp="1"/>
          </p:cNvSpPr>
          <p:nvPr>
            <p:ph idx="1"/>
          </p:nvPr>
        </p:nvSpPr>
        <p:spPr/>
        <p:txBody>
          <a:bodyPr>
            <a:normAutofit/>
          </a:bodyPr>
          <a:lstStyle/>
          <a:p>
            <a:r>
              <a:rPr lang="en-US" altLang="zh-CN" dirty="0" smtClean="0"/>
              <a:t>Each Tetrimino has four status, e.g. J shape</a:t>
            </a:r>
          </a:p>
          <a:p>
            <a:r>
              <a:rPr lang="en-US" altLang="zh-CN" dirty="0"/>
              <a:t>We can use 4X4 matrices (2-dimension array) to store them.</a:t>
            </a:r>
          </a:p>
          <a:p>
            <a:endParaRPr lang="en-US" altLang="zh-CN" dirty="0" smtClean="0"/>
          </a:p>
          <a:p>
            <a:endParaRPr lang="en-US" altLang="zh-CN" dirty="0" smtClean="0"/>
          </a:p>
          <a:p>
            <a:endParaRPr lang="en-US" altLang="zh-CN" dirty="0"/>
          </a:p>
          <a:p>
            <a:endParaRPr lang="en-US" altLang="zh-CN" dirty="0"/>
          </a:p>
          <a:p>
            <a:endParaRPr lang="en-US" altLang="zh-CN" dirty="0" smtClean="0"/>
          </a:p>
          <a:p>
            <a:endParaRPr lang="en-US" altLang="zh-CN" dirty="0"/>
          </a:p>
        </p:txBody>
      </p:sp>
      <p:pic>
        <p:nvPicPr>
          <p:cNvPr id="11" name="Picture 10"/>
          <p:cNvPicPr>
            <a:picLocks noChangeAspect="1"/>
          </p:cNvPicPr>
          <p:nvPr/>
        </p:nvPicPr>
        <p:blipFill>
          <a:blip r:embed="rId2"/>
          <a:stretch>
            <a:fillRect/>
          </a:stretch>
        </p:blipFill>
        <p:spPr>
          <a:xfrm>
            <a:off x="2117143" y="3328922"/>
            <a:ext cx="4784835" cy="1209071"/>
          </a:xfrm>
          <a:prstGeom prst="rect">
            <a:avLst/>
          </a:prstGeom>
        </p:spPr>
      </p:pic>
      <p:pic>
        <p:nvPicPr>
          <p:cNvPr id="17" name="Picture 16"/>
          <p:cNvPicPr>
            <a:picLocks noChangeAspect="1"/>
          </p:cNvPicPr>
          <p:nvPr/>
        </p:nvPicPr>
        <p:blipFill>
          <a:blip r:embed="rId3"/>
          <a:stretch>
            <a:fillRect/>
          </a:stretch>
        </p:blipFill>
        <p:spPr>
          <a:xfrm>
            <a:off x="1999711" y="4720556"/>
            <a:ext cx="5019700" cy="1273844"/>
          </a:xfrm>
          <a:prstGeom prst="rect">
            <a:avLst/>
          </a:prstGeom>
        </p:spPr>
      </p:pic>
    </p:spTree>
    <p:extLst>
      <p:ext uri="{BB962C8B-B14F-4D97-AF65-F5344CB8AC3E}">
        <p14:creationId xmlns:p14="http://schemas.microsoft.com/office/powerpoint/2010/main" val="2290651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Two-dimensional Array(</a:t>
            </a:r>
            <a:r>
              <a:rPr lang="zh-CN" altLang="en-US" dirty="0" smtClean="0"/>
              <a:t>二维数组</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solidFill>
                  <a:schemeClr val="accent5"/>
                </a:solidFill>
              </a:rPr>
              <a:t>Two-dimensional arrays </a:t>
            </a:r>
            <a:r>
              <a:rPr lang="en-US" altLang="zh-CN" dirty="0" smtClean="0"/>
              <a:t>are also sometimes called </a:t>
            </a:r>
            <a:r>
              <a:rPr lang="en-US" altLang="zh-CN" dirty="0" smtClean="0">
                <a:solidFill>
                  <a:schemeClr val="accent5"/>
                </a:solidFill>
              </a:rPr>
              <a:t>matrices. </a:t>
            </a:r>
            <a:r>
              <a:rPr lang="en-US" altLang="zh-CN" dirty="0" smtClean="0"/>
              <a:t>They work in much the same way as a one-dimensional array but allow you to specify a column index and a row index.</a:t>
            </a:r>
          </a:p>
          <a:p>
            <a:r>
              <a:rPr lang="en-US" altLang="zh-CN" dirty="0" smtClean="0"/>
              <a:t>For example, if A is a 2D array of </a:t>
            </a:r>
            <a:r>
              <a:rPr lang="en-US" altLang="zh-CN" dirty="0" err="1" smtClean="0"/>
              <a:t>int</a:t>
            </a:r>
            <a:r>
              <a:rPr lang="en-US" altLang="zh-CN" dirty="0" smtClean="0"/>
              <a:t>, then A[2][3] would be the element in row 2, column 3.</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387" y="4318000"/>
            <a:ext cx="2220407" cy="2184400"/>
          </a:xfrm>
          <a:prstGeom prst="rect">
            <a:avLst/>
          </a:prstGeom>
        </p:spPr>
      </p:pic>
    </p:spTree>
    <p:extLst>
      <p:ext uri="{BB962C8B-B14F-4D97-AF65-F5344CB8AC3E}">
        <p14:creationId xmlns:p14="http://schemas.microsoft.com/office/powerpoint/2010/main" val="2474655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Create and initialize 2D Array</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solidFill>
                  <a:schemeClr val="accent5"/>
                </a:solidFill>
              </a:rPr>
              <a:t>Create a 2D array</a:t>
            </a:r>
          </a:p>
          <a:p>
            <a:pPr marL="0" indent="0">
              <a:buNone/>
            </a:pPr>
            <a:r>
              <a:rPr lang="en-US" altLang="zh-CN" dirty="0" smtClean="0"/>
              <a:t>    int[][] A;</a:t>
            </a:r>
            <a:endParaRPr lang="en-US" altLang="zh-CN" dirty="0"/>
          </a:p>
          <a:p>
            <a:pPr marL="0" indent="0">
              <a:buNone/>
            </a:pPr>
            <a:r>
              <a:rPr lang="en-US" altLang="zh-CN" dirty="0" smtClean="0"/>
              <a:t>    A = new int[3][</a:t>
            </a:r>
            <a:r>
              <a:rPr lang="en-US" altLang="zh-CN" dirty="0"/>
              <a:t>4</a:t>
            </a:r>
            <a:r>
              <a:rPr lang="en-US" altLang="zh-CN" dirty="0" smtClean="0"/>
              <a:t>];</a:t>
            </a:r>
          </a:p>
          <a:p>
            <a:endParaRPr lang="en-US" altLang="zh-CN" dirty="0" smtClean="0"/>
          </a:p>
          <a:p>
            <a:r>
              <a:rPr lang="en-US" altLang="zh-CN" dirty="0" smtClean="0">
                <a:solidFill>
                  <a:srgbClr val="00B0F0"/>
                </a:solidFill>
              </a:rPr>
              <a:t>Create and initialize a 2D array</a:t>
            </a:r>
            <a:endParaRPr lang="en-US" altLang="zh-CN" dirty="0">
              <a:solidFill>
                <a:srgbClr val="00B0F0"/>
              </a:solidFill>
            </a:endParaRPr>
          </a:p>
          <a:p>
            <a:pPr marL="0" indent="0">
              <a:buNone/>
            </a:pPr>
            <a:r>
              <a:rPr lang="en-US" altLang="zh-CN" dirty="0" smtClean="0"/>
              <a:t>    int[][]  A  =  new int[][] { </a:t>
            </a:r>
          </a:p>
          <a:p>
            <a:pPr marL="0" indent="0">
              <a:buNone/>
            </a:pPr>
            <a:r>
              <a:rPr lang="en-US" altLang="zh-CN" dirty="0"/>
              <a:t>	</a:t>
            </a:r>
            <a:r>
              <a:rPr lang="en-US" altLang="zh-CN" dirty="0" smtClean="0"/>
              <a:t>	{  1,  0, 12, -1 },</a:t>
            </a:r>
            <a:endParaRPr lang="en-US" altLang="zh-CN" dirty="0"/>
          </a:p>
          <a:p>
            <a:pPr marL="0" indent="0">
              <a:buNone/>
            </a:pPr>
            <a:r>
              <a:rPr lang="en-US" altLang="zh-CN" dirty="0" smtClean="0"/>
              <a:t>                  {  7, -3,  2,  5 },</a:t>
            </a:r>
            <a:endParaRPr lang="en-US" altLang="zh-CN" dirty="0"/>
          </a:p>
          <a:p>
            <a:pPr marL="0" indent="0">
              <a:buNone/>
            </a:pPr>
            <a:r>
              <a:rPr lang="en-US" altLang="zh-CN" dirty="0" smtClean="0"/>
              <a:t>                  { -</a:t>
            </a:r>
            <a:r>
              <a:rPr lang="en-US" altLang="zh-CN" dirty="0"/>
              <a:t>5</a:t>
            </a:r>
            <a:r>
              <a:rPr lang="en-US" altLang="zh-CN" dirty="0" smtClean="0"/>
              <a:t>, -2,  2, -9 }};</a:t>
            </a:r>
          </a:p>
          <a:p>
            <a:pPr marL="0" indent="0">
              <a:buNone/>
            </a:pPr>
            <a:r>
              <a:rPr lang="en-US" altLang="zh-CN" dirty="0" smtClean="0"/>
              <a:t>    int[][] a = { { 1 }, { 3, 4 }, { 5, 6, 7 }, { 9, 10, 11, 12 } };</a:t>
            </a:r>
            <a:endParaRPr lang="en-US" altLang="zh-CN" dirty="0"/>
          </a:p>
        </p:txBody>
      </p:sp>
    </p:spTree>
    <p:extLst>
      <p:ext uri="{BB962C8B-B14F-4D97-AF65-F5344CB8AC3E}">
        <p14:creationId xmlns:p14="http://schemas.microsoft.com/office/powerpoint/2010/main" val="1765365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Conversion between Array &amp; 2D Array</a:t>
            </a:r>
            <a:endParaRPr lang="zh-CN" altLang="en-US" sz="3600"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sz="2400" dirty="0" smtClean="0"/>
              <a:t>int[][] a =</a:t>
            </a:r>
            <a:r>
              <a:rPr lang="en-US" altLang="zh-CN" sz="2400" dirty="0" smtClean="0">
                <a:solidFill>
                  <a:srgbClr val="000000"/>
                </a:solidFill>
                <a:latin typeface="Consolas" panose="020B0609020204030204" pitchFamily="49" charset="0"/>
              </a:rPr>
              <a:t>{{</a:t>
            </a:r>
            <a:r>
              <a:rPr lang="en-US" altLang="zh-CN" sz="2400" dirty="0">
                <a:solidFill>
                  <a:srgbClr val="000000"/>
                </a:solidFill>
                <a:latin typeface="Consolas" panose="020B0609020204030204" pitchFamily="49" charset="0"/>
              </a:rPr>
              <a:t>0,1,0,0</a:t>
            </a:r>
            <a:r>
              <a:rPr lang="en-US" altLang="zh-CN" sz="2400" dirty="0" smtClean="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0,1,0,0</a:t>
            </a:r>
            <a:r>
              <a:rPr lang="en-US" altLang="zh-CN" sz="2400" dirty="0" smtClean="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1,1,0,0</a:t>
            </a:r>
            <a:r>
              <a:rPr lang="en-US" altLang="zh-CN" sz="2400" dirty="0" smtClean="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0,0,0,0</a:t>
            </a:r>
            <a:r>
              <a:rPr lang="en-US" altLang="zh-CN" sz="2400" dirty="0" smtClean="0">
                <a:solidFill>
                  <a:srgbClr val="000000"/>
                </a:solidFill>
                <a:latin typeface="Consolas" panose="020B0609020204030204" pitchFamily="49" charset="0"/>
              </a:rPr>
              <a:t>};</a:t>
            </a:r>
          </a:p>
          <a:p>
            <a:pPr marL="0" indent="0">
              <a:buNone/>
            </a:pPr>
            <a:endParaRPr lang="en-US" altLang="zh-CN" sz="2400" dirty="0" smtClean="0">
              <a:solidFill>
                <a:srgbClr val="000000"/>
              </a:solidFill>
              <a:latin typeface="Consolas" panose="020B0609020204030204" pitchFamily="49" charset="0"/>
            </a:endParaRPr>
          </a:p>
          <a:p>
            <a:pPr marL="0" indent="0">
              <a:buNone/>
            </a:pPr>
            <a:r>
              <a:rPr lang="en-US" altLang="zh-CN" sz="2400" dirty="0" smtClean="0"/>
              <a:t>int[] b  =</a:t>
            </a:r>
            <a:r>
              <a:rPr lang="en-US" altLang="zh-CN" sz="2400" dirty="0" smtClean="0">
                <a:solidFill>
                  <a:srgbClr val="000000"/>
                </a:solidFill>
                <a:latin typeface="Consolas" panose="020B0609020204030204" pitchFamily="49" charset="0"/>
              </a:rPr>
              <a:t>{0,1,0,0,</a:t>
            </a:r>
          </a:p>
          <a:p>
            <a:pPr marL="0" indent="0">
              <a:buNone/>
            </a:pPr>
            <a:r>
              <a:rPr lang="en-US" altLang="zh-CN" sz="2400" dirty="0" smtClean="0">
                <a:solidFill>
                  <a:srgbClr val="000000"/>
                </a:solidFill>
                <a:latin typeface="Consolas" panose="020B0609020204030204" pitchFamily="49" charset="0"/>
              </a:rPr>
              <a:t>       0,1,0,0,</a:t>
            </a:r>
          </a:p>
          <a:p>
            <a:pPr marL="0" indent="0">
              <a:buNone/>
            </a:pPr>
            <a:r>
              <a:rPr lang="en-US" altLang="zh-CN" sz="2400" dirty="0" smtClean="0">
                <a:solidFill>
                  <a:srgbClr val="000000"/>
                </a:solidFill>
                <a:latin typeface="Consolas" panose="020B0609020204030204" pitchFamily="49" charset="0"/>
              </a:rPr>
              <a:t>       1,1,0,0,</a:t>
            </a:r>
          </a:p>
          <a:p>
            <a:pPr marL="0" indent="0">
              <a:buNone/>
            </a:pPr>
            <a:r>
              <a:rPr lang="en-US" altLang="zh-CN" sz="2400" dirty="0" smtClean="0">
                <a:solidFill>
                  <a:srgbClr val="000000"/>
                </a:solidFill>
                <a:latin typeface="Consolas" panose="020B0609020204030204" pitchFamily="49" charset="0"/>
              </a:rPr>
              <a:t>       0,0,0,0};</a:t>
            </a:r>
          </a:p>
          <a:p>
            <a:pPr marL="0" indent="0">
              <a:buNone/>
            </a:pPr>
            <a:endParaRPr lang="en-US" altLang="zh-CN" sz="2400" dirty="0" smtClean="0">
              <a:solidFill>
                <a:srgbClr val="000000"/>
              </a:solidFill>
              <a:latin typeface="Consolas" panose="020B0609020204030204" pitchFamily="49" charset="0"/>
            </a:endParaRPr>
          </a:p>
          <a:p>
            <a:pPr marL="0" indent="0">
              <a:buNone/>
            </a:pPr>
            <a:r>
              <a:rPr lang="en-US" altLang="zh-CN" sz="2400" dirty="0" smtClean="0">
                <a:solidFill>
                  <a:schemeClr val="accent5"/>
                </a:solidFill>
                <a:latin typeface="Consolas" panose="020B0609020204030204" pitchFamily="49" charset="0"/>
              </a:rPr>
              <a:t>a[</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][j] == b[</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*4+j]</a:t>
            </a:r>
          </a:p>
          <a:p>
            <a:pPr marL="0" indent="0">
              <a:buNone/>
            </a:pPr>
            <a:r>
              <a:rPr lang="en-US" altLang="zh-CN" sz="2400" dirty="0" smtClean="0">
                <a:solidFill>
                  <a:schemeClr val="accent5"/>
                </a:solidFill>
                <a:latin typeface="Consolas" panose="020B0609020204030204" pitchFamily="49" charset="0"/>
              </a:rPr>
              <a:t>b[</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 == a[</a:t>
            </a:r>
            <a:r>
              <a:rPr lang="en-US" altLang="zh-CN" sz="2400" dirty="0" err="1" smtClean="0">
                <a:solidFill>
                  <a:schemeClr val="accent5"/>
                </a:solidFill>
                <a:latin typeface="Consolas" panose="020B0609020204030204" pitchFamily="49" charset="0"/>
              </a:rPr>
              <a:t>i</a:t>
            </a:r>
            <a:r>
              <a:rPr lang="en-US" altLang="zh-CN" sz="2400" dirty="0" smtClean="0">
                <a:solidFill>
                  <a:schemeClr val="accent5"/>
                </a:solidFill>
                <a:latin typeface="Consolas" panose="020B0609020204030204" pitchFamily="49" charset="0"/>
              </a:rPr>
              <a:t>/4][i%4]</a:t>
            </a:r>
            <a:endParaRPr lang="en-US" altLang="zh-CN" sz="2400" dirty="0">
              <a:solidFill>
                <a:schemeClr val="accent5"/>
              </a:solidFill>
              <a:latin typeface="Consolas" panose="020B0609020204030204" pitchFamily="49" charset="0"/>
            </a:endParaRPr>
          </a:p>
          <a:p>
            <a:pPr marL="0" indent="0">
              <a:buNone/>
            </a:pPr>
            <a:endParaRPr lang="en-US" altLang="zh-CN" sz="2400" dirty="0">
              <a:solidFill>
                <a:srgbClr val="000000"/>
              </a:solidFill>
              <a:latin typeface="Consolas" panose="020B0609020204030204" pitchFamily="49" charset="0"/>
            </a:endParaRPr>
          </a:p>
          <a:p>
            <a:pPr marL="0" indent="0">
              <a:buNone/>
            </a:pPr>
            <a:endParaRPr lang="en-US" altLang="zh-CN" sz="2400" dirty="0">
              <a:solidFill>
                <a:srgbClr val="000000"/>
              </a:solidFill>
              <a:latin typeface="Consolas" panose="020B0609020204030204" pitchFamily="49" charset="0"/>
            </a:endParaRPr>
          </a:p>
          <a:p>
            <a:endParaRPr lang="zh-CN" altLang="en-US" sz="2400" dirty="0"/>
          </a:p>
        </p:txBody>
      </p:sp>
    </p:spTree>
    <p:extLst>
      <p:ext uri="{BB962C8B-B14F-4D97-AF65-F5344CB8AC3E}">
        <p14:creationId xmlns:p14="http://schemas.microsoft.com/office/powerpoint/2010/main" val="415966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4108</TotalTime>
  <Words>1872</Words>
  <Application>Microsoft Office PowerPoint</Application>
  <PresentationFormat>全屏显示(4:3)</PresentationFormat>
  <Paragraphs>580</Paragraphs>
  <Slides>33</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楷体</vt:lpstr>
      <vt:lpstr>宋体</vt:lpstr>
      <vt:lpstr>Arial</vt:lpstr>
      <vt:lpstr>Calibri</vt:lpstr>
      <vt:lpstr>Consolas</vt:lpstr>
      <vt:lpstr>Office Theme</vt:lpstr>
      <vt:lpstr>Java Programming</vt:lpstr>
      <vt:lpstr>Tetris(俄罗斯方块游戏)</vt:lpstr>
      <vt:lpstr>Outline</vt:lpstr>
      <vt:lpstr>Tetriminos(四格骨牌)</vt:lpstr>
      <vt:lpstr>How to make a Tetris game?</vt:lpstr>
      <vt:lpstr>How to store the Tetriminos?</vt:lpstr>
      <vt:lpstr>Two-dimensional Array(二维数组)</vt:lpstr>
      <vt:lpstr>Create and initialize 2D Array</vt:lpstr>
      <vt:lpstr>Conversion between Array &amp; 2D Array</vt:lpstr>
      <vt:lpstr>Multi-dimensional arrays</vt:lpstr>
      <vt:lpstr>Store the J shape Tetrimino</vt:lpstr>
      <vt:lpstr>Store all the Tetriminos</vt:lpstr>
      <vt:lpstr>Generate and rotate a Tetrimino</vt:lpstr>
      <vt:lpstr>Generate a Tetrimino randomly</vt:lpstr>
      <vt:lpstr>Rotate a Tetrimino</vt:lpstr>
      <vt:lpstr>Store the map</vt:lpstr>
      <vt:lpstr>Store the map</vt:lpstr>
      <vt:lpstr>Move a Tetrimino(移动骨牌) </vt:lpstr>
      <vt:lpstr>Move a Tetrimino </vt:lpstr>
      <vt:lpstr>Is the rotation or movement legal?</vt:lpstr>
      <vt:lpstr>Collision detection(碰撞检测) </vt:lpstr>
      <vt:lpstr>Stop moving(停止移动)</vt:lpstr>
      <vt:lpstr>Stop moving</vt:lpstr>
      <vt:lpstr>Clear lines(消行)</vt:lpstr>
      <vt:lpstr>PowerPoint 演示文稿</vt:lpstr>
      <vt:lpstr>Scores(计分)</vt:lpstr>
      <vt:lpstr>Game over(游戏结束)</vt:lpstr>
      <vt:lpstr>How to make a GUI for Tetris?</vt:lpstr>
      <vt:lpstr>Projects/Games</vt:lpstr>
      <vt:lpstr>Blockies</vt:lpstr>
      <vt:lpstr>Cube Crash</vt:lpstr>
      <vt:lpstr>Maze Game</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Xudong Liu</cp:lastModifiedBy>
  <cp:revision>778</cp:revision>
  <cp:lastPrinted>2017-01-15T05:36:35Z</cp:lastPrinted>
  <dcterms:created xsi:type="dcterms:W3CDTF">2016-09-13T14:28:44Z</dcterms:created>
  <dcterms:modified xsi:type="dcterms:W3CDTF">2018-07-04T04:39:58Z</dcterms:modified>
</cp:coreProperties>
</file>