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52"/>
  </p:notesMasterIdLst>
  <p:handoutMasterIdLst>
    <p:handoutMasterId r:id="rId53"/>
  </p:handoutMasterIdLst>
  <p:sldIdLst>
    <p:sldId id="298" r:id="rId2"/>
    <p:sldId id="258" r:id="rId3"/>
    <p:sldId id="304" r:id="rId4"/>
    <p:sldId id="260" r:id="rId5"/>
    <p:sldId id="306" r:id="rId6"/>
    <p:sldId id="262" r:id="rId7"/>
    <p:sldId id="307" r:id="rId8"/>
    <p:sldId id="263" r:id="rId9"/>
    <p:sldId id="264" r:id="rId10"/>
    <p:sldId id="265" r:id="rId11"/>
    <p:sldId id="266" r:id="rId12"/>
    <p:sldId id="318" r:id="rId13"/>
    <p:sldId id="267" r:id="rId14"/>
    <p:sldId id="299" r:id="rId15"/>
    <p:sldId id="269" r:id="rId16"/>
    <p:sldId id="319" r:id="rId17"/>
    <p:sldId id="270" r:id="rId18"/>
    <p:sldId id="271" r:id="rId19"/>
    <p:sldId id="320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09" r:id="rId39"/>
    <p:sldId id="314" r:id="rId40"/>
    <p:sldId id="311" r:id="rId41"/>
    <p:sldId id="315" r:id="rId42"/>
    <p:sldId id="316" r:id="rId43"/>
    <p:sldId id="292" r:id="rId44"/>
    <p:sldId id="300" r:id="rId45"/>
    <p:sldId id="301" r:id="rId46"/>
    <p:sldId id="302" r:id="rId47"/>
    <p:sldId id="303" r:id="rId48"/>
    <p:sldId id="277" r:id="rId49"/>
    <p:sldId id="317" r:id="rId50"/>
    <p:sldId id="321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83" d="100"/>
          <a:sy n="83" d="100"/>
        </p:scale>
        <p:origin x="1608" y="30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57" tIns="43328" rIns="86657" bIns="43328"/>
          <a:lstStyle/>
          <a:p>
            <a:r>
              <a:rPr lang="en-US" altLang="zh-CN" dirty="0" smtClean="0">
                <a:latin typeface="Arial" panose="020B0604020202020204" pitchFamily="34" charset="0"/>
              </a:rPr>
              <a:t>As we know, in IEEE standard, normalized numbers are those with the form: +/- 1.aa…a x 2</a:t>
            </a:r>
            <a:r>
              <a:rPr lang="en-US" altLang="zh-CN" baseline="30000" dirty="0" smtClean="0">
                <a:latin typeface="Arial" panose="020B0604020202020204" pitchFamily="34" charset="0"/>
              </a:rPr>
              <a:t>bb…b</a:t>
            </a:r>
            <a:r>
              <a:rPr lang="en-US" altLang="zh-CN" dirty="0" smtClean="0">
                <a:latin typeface="Arial" panose="020B0604020202020204" pitchFamily="34" charset="0"/>
              </a:rPr>
              <a:t>, where aa…a can be anything(from 00…0 to 11…1), bb…b can be from 00…01 ( the value is 1-127=-126) to 11…10 (the value is 254-127=127). Considering positive number,  the smallest number is 1.00…0 x 2</a:t>
            </a:r>
            <a:r>
              <a:rPr lang="en-US" altLang="zh-CN" baseline="30000" dirty="0" smtClean="0">
                <a:latin typeface="Arial" panose="020B0604020202020204" pitchFamily="34" charset="0"/>
              </a:rPr>
              <a:t>-126 </a:t>
            </a:r>
            <a:r>
              <a:rPr lang="en-US" altLang="zh-CN" dirty="0" smtClean="0">
                <a:latin typeface="Arial" panose="020B0604020202020204" pitchFamily="34" charset="0"/>
              </a:rPr>
              <a:t>. Between 0 and the smallest number there is a big gap. IEEE use the combination of exponent=00…0 and significand=nonzero to fill in this gap. These number are called </a:t>
            </a:r>
            <a:r>
              <a:rPr lang="en-US" altLang="zh-CN" dirty="0" err="1" smtClean="0">
                <a:latin typeface="Arial" panose="020B0604020202020204" pitchFamily="34" charset="0"/>
              </a:rPr>
              <a:t>denormalized</a:t>
            </a:r>
            <a:r>
              <a:rPr lang="en-US" altLang="zh-CN" dirty="0" smtClean="0">
                <a:latin typeface="Arial" panose="020B0604020202020204" pitchFamily="34" charset="0"/>
              </a:rPr>
              <a:t> numbers. We briefly call them </a:t>
            </a:r>
            <a:r>
              <a:rPr lang="en-US" altLang="zh-CN" dirty="0" err="1" smtClean="0">
                <a:latin typeface="Arial" panose="020B0604020202020204" pitchFamily="34" charset="0"/>
              </a:rPr>
              <a:t>denorms</a:t>
            </a:r>
            <a:r>
              <a:rPr lang="en-US" altLang="zh-CN" dirty="0" smtClean="0">
                <a:latin typeface="Arial" panose="020B0604020202020204" pitchFamily="34" charset="0"/>
              </a:rPr>
              <a:t>. In </a:t>
            </a:r>
            <a:r>
              <a:rPr lang="en-US" altLang="zh-CN" dirty="0" err="1" smtClean="0">
                <a:latin typeface="Arial" panose="020B0604020202020204" pitchFamily="34" charset="0"/>
              </a:rPr>
              <a:t>denorm</a:t>
            </a:r>
            <a:r>
              <a:rPr lang="en-US" altLang="zh-CN" dirty="0" smtClean="0">
                <a:latin typeface="Arial" panose="020B0604020202020204" pitchFamily="34" charset="0"/>
              </a:rPr>
              <a:t> form, the exponent is always 00…0, and no implicit leading 1, the significand is nonzero bit pattern. It means </a:t>
            </a:r>
            <a:r>
              <a:rPr lang="en-US" altLang="zh-CN" dirty="0" err="1" smtClean="0">
                <a:latin typeface="Arial" panose="020B0604020202020204" pitchFamily="34" charset="0"/>
              </a:rPr>
              <a:t>denormalized</a:t>
            </a:r>
            <a:r>
              <a:rPr lang="en-US" altLang="zh-CN" dirty="0" smtClean="0">
                <a:latin typeface="Arial" panose="020B0604020202020204" pitchFamily="34" charset="0"/>
              </a:rPr>
              <a:t> numbers have form of +/- 0.aa…a x 2</a:t>
            </a:r>
            <a:r>
              <a:rPr lang="en-US" altLang="zh-CN" baseline="30000" dirty="0" smtClean="0">
                <a:latin typeface="Arial" panose="020B0604020202020204" pitchFamily="34" charset="0"/>
              </a:rPr>
              <a:t>-126</a:t>
            </a:r>
            <a:r>
              <a:rPr lang="en-US" altLang="zh-CN" dirty="0" smtClean="0">
                <a:latin typeface="Arial" panose="020B0604020202020204" pitchFamily="34" charset="0"/>
              </a:rPr>
              <a:t> , here aa…a can be 0.00…01, 0.000…10, ……., 0.11…1. 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Any questions about that?</a:t>
            </a: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There are a lot of things you should think about here. Like 1….,2…..3…..</a:t>
            </a:r>
          </a:p>
        </p:txBody>
      </p:sp>
    </p:spTree>
    <p:extLst>
      <p:ext uri="{BB962C8B-B14F-4D97-AF65-F5344CB8AC3E}">
        <p14:creationId xmlns:p14="http://schemas.microsoft.com/office/powerpoint/2010/main" val="148931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8AD712A-0152-48A6-9773-E833C8421CD8}" type="slidenum">
              <a:rPr lang="zh-CN" altLang="en-US" sz="1200" smtClean="0">
                <a:latin typeface="Times New Roman" panose="02020603050405020304" pitchFamily="18" charset="0"/>
              </a:rPr>
              <a:pPr/>
              <a:t>38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8180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6AB10D4-56A5-489C-A3DB-F513EC3A25F2}" type="slidenum">
              <a:rPr lang="zh-CN" altLang="en-US" sz="1200" smtClean="0">
                <a:latin typeface="Times New Roman" panose="02020603050405020304" pitchFamily="18" charset="0"/>
              </a:rPr>
              <a:pPr/>
              <a:t>40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4289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9CBB-2CC8-4595-955D-B81D74F424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40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  <p:sldLayoutId id="2147483762" r:id="rId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1173398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                   </a:t>
            </a:r>
            <a:endParaRPr lang="en-US" sz="20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zh-CN" altLang="en-US" dirty="0">
                <a:latin typeface="+mn-lt"/>
              </a:rPr>
              <a:t>第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章 信息的表示和处理</a:t>
            </a:r>
            <a:r>
              <a:rPr lang="en-US" altLang="zh-CN" dirty="0">
                <a:latin typeface="+mn-lt"/>
              </a:rPr>
              <a:t>Ⅱ</a:t>
            </a:r>
            <a:r>
              <a:rPr lang="zh-CN" altLang="en-US" dirty="0">
                <a:latin typeface="+mn-lt"/>
              </a:rPr>
              <a:t>：</a:t>
            </a:r>
            <a:r>
              <a:rPr lang="zh-CN" altLang="en-US" dirty="0" smtClean="0">
                <a:latin typeface="+mn-lt"/>
              </a:rPr>
              <a:t>浮点数</a:t>
            </a:r>
            <a:endParaRPr lang="en-US" sz="2000" b="0" dirty="0" smtClean="0"/>
          </a:p>
        </p:txBody>
      </p:sp>
      <p:sp>
        <p:nvSpPr>
          <p:cNvPr id="4" name="副标题 4"/>
          <p:cNvSpPr txBox="1">
            <a:spLocks/>
          </p:cNvSpPr>
          <p:nvPr/>
        </p:nvSpPr>
        <p:spPr bwMode="auto">
          <a:xfrm>
            <a:off x="685800" y="3886200"/>
            <a:ext cx="76774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000" kern="0" dirty="0" smtClean="0"/>
              <a:t>教师：</a:t>
            </a:r>
            <a:r>
              <a:rPr lang="zh-CN" altLang="en-US" sz="2000" kern="0" dirty="0"/>
              <a:t>史先俊</a:t>
            </a:r>
            <a:endParaRPr lang="en-US" altLang="zh-CN" sz="2000" kern="0" dirty="0" smtClean="0"/>
          </a:p>
          <a:p>
            <a:pPr marL="0" indent="0">
              <a:buNone/>
            </a:pPr>
            <a:r>
              <a:rPr lang="zh-CN" altLang="en-US" sz="2000" kern="0" dirty="0" smtClean="0"/>
              <a:t>计算机科学与技术学院</a:t>
            </a:r>
            <a:endParaRPr lang="en-US" altLang="zh-CN" sz="2000" kern="0" dirty="0" smtClean="0"/>
          </a:p>
          <a:p>
            <a:pPr marL="0" indent="0">
              <a:buNone/>
            </a:pPr>
            <a:r>
              <a:rPr lang="zh-CN" altLang="en-US" sz="2000" kern="0" dirty="0" smtClean="0"/>
              <a:t>哈尔滨工业大学</a:t>
            </a:r>
            <a:endParaRPr lang="zh-CN" altLang="en-US" sz="200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浮点数的表示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>
                <a:latin typeface="+mj-lt"/>
                <a:ea typeface="黑体" panose="02010609060101010101" pitchFamily="49" charset="-122"/>
              </a:rPr>
              <a:t>表示有理数的形式</a:t>
            </a:r>
            <a:r>
              <a:rPr lang="en-US" dirty="0" smtClean="0">
                <a:latin typeface="+mj-lt"/>
                <a:ea typeface="黑体" panose="02010609060101010101" pitchFamily="49" charset="-122"/>
              </a:rPr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zh-CN" alt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符号</a:t>
            </a:r>
            <a:r>
              <a:rPr lang="en-US" altLang="zh-CN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(sign)</a:t>
            </a:r>
            <a:r>
              <a:rPr lang="en-US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zh-CN" alt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，</a:t>
            </a:r>
            <a:r>
              <a:rPr lang="en-US" dirty="0" smtClean="0"/>
              <a:t> </a:t>
            </a:r>
            <a:r>
              <a:rPr lang="zh-CN" altLang="en-US" dirty="0" smtClean="0"/>
              <a:t>决定数的符号，</a:t>
            </a:r>
            <a:r>
              <a:rPr lang="zh-CN" altLang="en-US" dirty="0"/>
              <a:t>是</a:t>
            </a:r>
            <a:r>
              <a:rPr lang="zh-CN" altLang="en-US" dirty="0" smtClean="0"/>
              <a:t>正数</a:t>
            </a:r>
            <a:r>
              <a:rPr lang="en-US" altLang="zh-CN" dirty="0" smtClean="0"/>
              <a:t>(s=0)</a:t>
            </a:r>
            <a:r>
              <a:rPr lang="zh-CN" altLang="en-US" dirty="0" smtClean="0"/>
              <a:t>或负数</a:t>
            </a:r>
            <a:r>
              <a:rPr lang="en-US" altLang="zh-CN" dirty="0" smtClean="0"/>
              <a:t>(s=1)</a:t>
            </a:r>
            <a:endParaRPr lang="en-US" dirty="0"/>
          </a:p>
          <a:p>
            <a:pPr marL="552450" lvl="1"/>
            <a:r>
              <a:rPr lang="zh-CN" alt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尾数</a:t>
            </a:r>
            <a:r>
              <a:rPr lang="en-US" altLang="zh-CN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zh-CN" altLang="en-US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，二进制小数，数值范围</a:t>
            </a:r>
            <a:r>
              <a:rPr lang="en-US" altLang="zh-CN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[1.0,2.0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  <a:p>
            <a:pPr marL="552450" lvl="1"/>
            <a:r>
              <a:rPr lang="zh-CN" alt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阶码</a:t>
            </a:r>
            <a:r>
              <a:rPr lang="en-US" altLang="zh-CN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Exponent)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</a:t>
            </a:r>
            <a:r>
              <a:rPr lang="zh-CN" altLang="en-US" dirty="0" smtClean="0"/>
              <a:t>，用</a:t>
            </a:r>
            <a:r>
              <a:rPr lang="en-US" altLang="zh-CN" sz="24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b="1" i="1" baseline="30000" dirty="0" smtClean="0">
                <a:solidFill>
                  <a:srgbClr val="0000FF"/>
                </a:solidFill>
              </a:rPr>
              <a:t>E</a:t>
            </a:r>
            <a:r>
              <a:rPr lang="zh-CN" altLang="en-US" dirty="0" smtClean="0"/>
              <a:t>将数值加权</a:t>
            </a:r>
            <a:endParaRPr lang="en-US" altLang="zh-CN" dirty="0" smtClean="0"/>
          </a:p>
          <a:p>
            <a:pPr marL="552450" lvl="1"/>
            <a:endParaRPr lang="en-US" dirty="0"/>
          </a:p>
          <a:p>
            <a:r>
              <a:rPr lang="zh-CN" altLang="en-US" dirty="0">
                <a:latin typeface="+mj-lt"/>
                <a:ea typeface="黑体" panose="02010609060101010101" pitchFamily="49" charset="-122"/>
              </a:rPr>
              <a:t>浮点数编码</a:t>
            </a:r>
            <a:endParaRPr lang="en-US" dirty="0">
              <a:latin typeface="+mj-lt"/>
              <a:ea typeface="黑体" panose="02010609060101010101" pitchFamily="49" charset="-122"/>
            </a:endParaRPr>
          </a:p>
          <a:p>
            <a:pPr marL="552450" lvl="1"/>
            <a:r>
              <a:rPr lang="zh-CN" altLang="en-US" dirty="0" smtClean="0"/>
              <a:t>最高有效位</a:t>
            </a:r>
            <a:r>
              <a:rPr lang="en-US" altLang="zh-CN" dirty="0" smtClean="0"/>
              <a:t>(</a:t>
            </a:r>
            <a:r>
              <a:rPr lang="en-US" dirty="0" smtClean="0"/>
              <a:t>MSB)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，作为符号位</a:t>
            </a:r>
            <a:r>
              <a:rPr lang="en-US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>
              <a:solidFill>
                <a:srgbClr val="0000FF"/>
              </a:solidFill>
            </a:endParaRP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zh-CN" altLang="en-US" dirty="0" smtClean="0"/>
              <a:t>字段 编码</a:t>
            </a:r>
            <a:r>
              <a:rPr lang="en-US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 smtClean="0"/>
              <a:t> (</a:t>
            </a:r>
            <a:r>
              <a:rPr lang="zh-CN" altLang="en-US" dirty="0" smtClean="0"/>
              <a:t>和</a:t>
            </a:r>
            <a:r>
              <a:rPr lang="en-US" dirty="0" smtClean="0"/>
              <a:t>E</a:t>
            </a:r>
            <a:r>
              <a:rPr lang="zh-CN" altLang="en-US" dirty="0" smtClean="0"/>
              <a:t>不一定相等</a:t>
            </a:r>
            <a:r>
              <a:rPr lang="en-US" dirty="0" smtClean="0"/>
              <a:t>)</a:t>
            </a:r>
            <a:endParaRPr lang="en-US" dirty="0"/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</a:t>
            </a:r>
            <a:r>
              <a:rPr lang="zh-CN" altLang="en-US" dirty="0" smtClean="0"/>
              <a:t>字段编码尾数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zh-CN" altLang="en-US" dirty="0" smtClean="0"/>
              <a:t>和</a:t>
            </a:r>
            <a:r>
              <a:rPr lang="en-US" dirty="0" smtClean="0"/>
              <a:t>M</a:t>
            </a:r>
            <a:r>
              <a:rPr lang="zh-CN" altLang="en-US" dirty="0" smtClean="0"/>
              <a:t>不一定相等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07321"/>
              </p:ext>
            </p:extLst>
          </p:nvPr>
        </p:nvGraphicFramePr>
        <p:xfrm>
          <a:off x="696913" y="53340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精度选项</a:t>
            </a:r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单精度</a:t>
            </a:r>
            <a:r>
              <a:rPr lang="en-US" dirty="0"/>
              <a:t>: 32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双精度</a:t>
            </a:r>
            <a:r>
              <a:rPr lang="en-US" dirty="0"/>
              <a:t>: 64 </a:t>
            </a:r>
            <a:r>
              <a:rPr lang="en-US" dirty="0" smtClean="0"/>
              <a:t>bits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扩展精度</a:t>
            </a:r>
            <a:r>
              <a:rPr lang="en-US" dirty="0"/>
              <a:t>: 80 bits (Intel 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5703"/>
              </p:ext>
            </p:extLst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05580"/>
              </p:ext>
            </p:extLst>
          </p:nvPr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93830"/>
              </p:ext>
            </p:extLst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阶码（移码）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32054"/>
              </p:ext>
            </p:extLst>
          </p:nvPr>
        </p:nvGraphicFramePr>
        <p:xfrm>
          <a:off x="762000" y="1600200"/>
          <a:ext cx="7543800" cy="4159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472459395"/>
                    </a:ext>
                  </a:extLst>
                </a:gridCol>
                <a:gridCol w="1378373">
                  <a:extLst>
                    <a:ext uri="{9D8B030D-6E8A-4147-A177-3AD203B41FA5}">
                      <a16:colId xmlns:a16="http://schemas.microsoft.com/office/drawing/2014/main" val="115375014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3649160181"/>
                    </a:ext>
                  </a:extLst>
                </a:gridCol>
                <a:gridCol w="1639147">
                  <a:extLst>
                    <a:ext uri="{9D8B030D-6E8A-4147-A177-3AD203B41FA5}">
                      <a16:colId xmlns:a16="http://schemas.microsoft.com/office/drawing/2014/main" val="1106897729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82049737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403226632"/>
                    </a:ext>
                  </a:extLst>
                </a:gridCol>
              </a:tblGrid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EXP-----</a:t>
                      </a:r>
                      <a:r>
                        <a:rPr 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IEEE754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73195010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真值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机器数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9172173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39070155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8872870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4704174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87732811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0324021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9754952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9767200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32278341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06295482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86777345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-127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无此表示</a:t>
                      </a:r>
                      <a:endParaRPr lang="zh-CN" altLang="en-US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76940792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-128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无此表示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3825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6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规格化数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 smtClean="0"/>
              <a:t>: </a:t>
            </a:r>
            <a:r>
              <a:rPr lang="en-US" dirty="0"/>
              <a:t>exp ≠ 000…0 </a:t>
            </a:r>
            <a:r>
              <a:rPr lang="zh-CN" altLang="en-US" dirty="0" smtClean="0"/>
              <a:t>且</a:t>
            </a:r>
            <a:r>
              <a:rPr lang="en-US" dirty="0" smtClean="0"/>
              <a:t> </a:t>
            </a:r>
            <a:r>
              <a:rPr lang="en-US" dirty="0"/>
              <a:t>exp ≠ 111…1</a:t>
            </a:r>
          </a:p>
          <a:p>
            <a:endParaRPr lang="en-US" dirty="0"/>
          </a:p>
          <a:p>
            <a:r>
              <a:rPr lang="zh-CN" altLang="en-US" dirty="0" smtClean="0"/>
              <a:t>阶码</a:t>
            </a:r>
            <a:r>
              <a:rPr lang="en-US" altLang="zh-CN" dirty="0" smtClean="0"/>
              <a:t>(</a:t>
            </a:r>
            <a:r>
              <a:rPr lang="en-US" dirty="0" smtClean="0"/>
              <a:t>Exponent) </a:t>
            </a:r>
            <a:r>
              <a:rPr lang="zh-CN" altLang="en-US" dirty="0" smtClean="0"/>
              <a:t>采用偏置值编码</a:t>
            </a:r>
            <a:r>
              <a:rPr lang="en-US" dirty="0" smtClean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 </a:t>
            </a:r>
            <a:r>
              <a:rPr lang="zh-CN" altLang="en-US" dirty="0" smtClean="0">
                <a:latin typeface="Calibri"/>
                <a:ea typeface="Monaco" charset="0"/>
                <a:cs typeface="Calibri"/>
                <a:sym typeface="Monaco" charset="0"/>
              </a:rPr>
              <a:t>字段的无符号数值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zh-CN" alt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偏置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 smtClean="0"/>
              <a:t> </a:t>
            </a:r>
            <a:r>
              <a:rPr lang="en-US" dirty="0"/>
              <a:t>= 2</a:t>
            </a:r>
            <a:r>
              <a:rPr lang="en-US" baseline="32000" dirty="0"/>
              <a:t>k-1</a:t>
            </a:r>
            <a:r>
              <a:rPr lang="en-US" dirty="0"/>
              <a:t> - 1, 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</a:t>
            </a:r>
            <a:r>
              <a:rPr lang="zh-CN" altLang="en-US" dirty="0" smtClean="0"/>
              <a:t>为阶码的位数</a:t>
            </a:r>
            <a:endParaRPr lang="en-US" dirty="0"/>
          </a:p>
          <a:p>
            <a:pPr marL="838200" lvl="2"/>
            <a:r>
              <a:rPr lang="zh-CN" altLang="en-US" dirty="0" smtClean="0"/>
              <a:t>单精度</a:t>
            </a:r>
            <a:r>
              <a:rPr lang="en-US" dirty="0" smtClean="0"/>
              <a:t>: </a:t>
            </a:r>
            <a:r>
              <a:rPr lang="en-US" dirty="0"/>
              <a:t>127 (Exp: 1…254, E: -126…127)</a:t>
            </a:r>
          </a:p>
          <a:p>
            <a:pPr marL="838200" lvl="2"/>
            <a:r>
              <a:rPr lang="zh-CN" altLang="en-US" dirty="0" smtClean="0"/>
              <a:t>双精度</a:t>
            </a:r>
            <a:r>
              <a:rPr lang="en-US" dirty="0" smtClean="0"/>
              <a:t>: </a:t>
            </a:r>
            <a:r>
              <a:rPr lang="en-US" dirty="0"/>
              <a:t>1023 (Exp: 1…2046, E: -1022…1023)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如果考虑到尾数</a:t>
            </a:r>
            <a:r>
              <a:rPr lang="en-US" altLang="zh-CN" dirty="0" smtClean="0">
                <a:solidFill>
                  <a:srgbClr val="FF0000"/>
                </a:solidFill>
              </a:rPr>
              <a:t>1.XXXX</a:t>
            </a:r>
            <a:r>
              <a:rPr lang="zh-CN" altLang="en-US" dirty="0" smtClean="0">
                <a:solidFill>
                  <a:srgbClr val="FF0000"/>
                </a:solidFill>
              </a:rPr>
              <a:t>，可以认为解码的偏置也是</a:t>
            </a:r>
            <a:r>
              <a:rPr lang="en-US" altLang="zh-CN" dirty="0" smtClean="0">
                <a:solidFill>
                  <a:srgbClr val="FF0000"/>
                </a:solidFill>
              </a:rPr>
              <a:t>128</a:t>
            </a:r>
            <a:r>
              <a:rPr lang="zh-CN" altLang="en-US" dirty="0" smtClean="0">
                <a:solidFill>
                  <a:srgbClr val="FF0000"/>
                </a:solidFill>
              </a:rPr>
              <a:t>？？？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尾数</a:t>
            </a:r>
            <a:r>
              <a:rPr lang="en-US" altLang="zh-CN" dirty="0" smtClean="0"/>
              <a:t>(</a:t>
            </a:r>
            <a:r>
              <a:rPr lang="en-US" dirty="0" smtClean="0"/>
              <a:t>Significand) </a:t>
            </a:r>
            <a:r>
              <a:rPr lang="zh-CN" altLang="en-US" dirty="0" smtClean="0"/>
              <a:t>编码隐含先导数值</a:t>
            </a:r>
            <a:r>
              <a:rPr lang="en-US" dirty="0" smtClean="0"/>
              <a:t>1</a:t>
            </a:r>
            <a:r>
              <a:rPr lang="en-US" dirty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 smtClean="0">
                <a:latin typeface="Calibri"/>
                <a:cs typeface="Calibri"/>
              </a:rPr>
              <a:t>: </a:t>
            </a:r>
            <a:r>
              <a:rPr lang="zh-CN" altLang="en-US" dirty="0" smtClean="0">
                <a:latin typeface="Calibri"/>
                <a:cs typeface="Calibri"/>
              </a:rPr>
              <a:t>是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altLang="zh-CN" dirty="0" err="1" smtClean="0">
                <a:latin typeface="Calibri"/>
                <a:cs typeface="Calibri"/>
              </a:rPr>
              <a:t>f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rac</a:t>
            </a:r>
            <a:r>
              <a:rPr lang="zh-CN" altLang="en-US" dirty="0" smtClean="0">
                <a:latin typeface="Calibri"/>
                <a:ea typeface="Monaco" charset="0"/>
                <a:cs typeface="Calibri"/>
                <a:sym typeface="Monaco" charset="0"/>
              </a:rPr>
              <a:t>字段的数码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</a:t>
            </a:r>
            <a:r>
              <a:rPr lang="en-US" dirty="0" smtClean="0">
                <a:latin typeface="Calibri"/>
                <a:cs typeface="Calibri"/>
              </a:rPr>
              <a:t>)</a:t>
            </a:r>
            <a:r>
              <a:rPr lang="zh-CN" altLang="en-US" dirty="0" smtClean="0">
                <a:latin typeface="Calibri"/>
                <a:cs typeface="Calibri"/>
              </a:rPr>
              <a:t>时，为</a:t>
            </a:r>
            <a:r>
              <a:rPr lang="zh-CN" altLang="en-US" dirty="0">
                <a:latin typeface="Calibri"/>
                <a:cs typeface="Calibri"/>
              </a:rPr>
              <a:t>最小值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</a:t>
            </a:r>
            <a:r>
              <a:rPr lang="en-US" dirty="0" smtClean="0">
                <a:latin typeface="Calibri"/>
                <a:cs typeface="Calibri"/>
              </a:rPr>
              <a:t>)</a:t>
            </a:r>
            <a:r>
              <a:rPr lang="zh-CN" altLang="en-US" dirty="0" smtClean="0">
                <a:latin typeface="Calibri"/>
                <a:cs typeface="Calibri"/>
              </a:rPr>
              <a:t>时，为最大值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zh-CN" altLang="en-US" dirty="0" smtClean="0"/>
              <a:t>额外增加了一位的精度（隐含值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80690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 = (</a:t>
            </a:r>
            <a:r>
              <a:rPr lang="en-US" sz="2400" dirty="0">
                <a:solidFill>
                  <a:srgbClr val="0000FF"/>
                </a:solidFill>
              </a:rPr>
              <a:t>–1)</a:t>
            </a:r>
            <a:r>
              <a:rPr lang="en-US" sz="2400" baseline="32000" dirty="0" smtClean="0">
                <a:solidFill>
                  <a:srgbClr val="0000FF"/>
                </a:solidFill>
              </a:rPr>
              <a:t>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 smtClean="0">
                <a:solidFill>
                  <a:srgbClr val="0000FF"/>
                </a:solidFill>
              </a:rPr>
              <a:t> 2</a:t>
            </a:r>
            <a:r>
              <a:rPr lang="en-US" sz="2400" baseline="32000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4864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4864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4864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zh-CN" altLang="en-US" dirty="0" smtClean="0"/>
              <a:t>规格化编码示例</a:t>
            </a: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 smtClean="0"/>
              <a:t>数值</a:t>
            </a:r>
            <a:r>
              <a:rPr lang="en-US" dirty="0" smtClean="0"/>
              <a:t>: 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loat </a:t>
            </a:r>
            <a:r>
              <a:rPr lang="en-US" dirty="0">
                <a:latin typeface="Courier New"/>
                <a:cs typeface="Courier New"/>
              </a:rPr>
              <a:t>F = </a:t>
            </a:r>
            <a:r>
              <a:rPr lang="en-US" dirty="0" smtClean="0">
                <a:latin typeface="Courier New"/>
                <a:cs typeface="Courier New"/>
              </a:rPr>
              <a:t>15213.0</a:t>
            </a:r>
            <a:endParaRPr lang="en-US" dirty="0">
              <a:latin typeface="Courier New"/>
              <a:cs typeface="Courier New"/>
            </a:endParaRP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dirty="0"/>
              <a:t>15213</a:t>
            </a:r>
            <a:r>
              <a:rPr lang="en-US" b="0" baseline="-25000" dirty="0"/>
              <a:t>10</a:t>
            </a:r>
            <a:r>
              <a:rPr lang="en-US" b="0" dirty="0"/>
              <a:t>  = 11101101101101</a:t>
            </a:r>
            <a:r>
              <a:rPr lang="en-US" b="0" baseline="-25000" dirty="0"/>
              <a:t>2  </a:t>
            </a:r>
            <a:r>
              <a:rPr lang="en-US" b="0" dirty="0"/>
              <a:t> </a:t>
            </a:r>
            <a:endParaRPr lang="en-US" b="0" dirty="0" smtClean="0"/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 smtClean="0"/>
              <a:t>                     </a:t>
            </a:r>
            <a:r>
              <a:rPr lang="en-US" b="0" dirty="0" smtClean="0"/>
              <a:t>= </a:t>
            </a:r>
            <a:r>
              <a:rPr lang="en-US" b="0" dirty="0"/>
              <a:t>1.1101101101101</a:t>
            </a:r>
            <a:r>
              <a:rPr lang="en-US" b="0" baseline="-25000" dirty="0"/>
              <a:t>2</a:t>
            </a:r>
            <a:r>
              <a:rPr lang="en-US" b="0" dirty="0"/>
              <a:t> </a:t>
            </a:r>
            <a:r>
              <a:rPr lang="en-US" b="0" dirty="0" smtClean="0"/>
              <a:t>x </a:t>
            </a:r>
            <a:r>
              <a:rPr lang="en-US" b="0" dirty="0"/>
              <a:t>2</a:t>
            </a:r>
            <a:r>
              <a:rPr lang="en-US" b="0" baseline="30000" dirty="0"/>
              <a:t>13</a:t>
            </a:r>
            <a:endParaRPr lang="en-US" b="0" dirty="0"/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 smtClean="0"/>
              <a:t>尾数</a:t>
            </a:r>
            <a:r>
              <a:rPr lang="en-US" altLang="zh-CN" dirty="0" smtClean="0"/>
              <a:t>(</a:t>
            </a:r>
            <a:r>
              <a:rPr lang="en-US" dirty="0" smtClean="0"/>
              <a:t>Significand)</a:t>
            </a:r>
            <a:endParaRPr lang="en-US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M</a:t>
            </a:r>
            <a:r>
              <a:rPr lang="en-US" dirty="0"/>
              <a:t> 	= 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dirty="0" err="1">
                <a:latin typeface="Courier New" pitchFamily="49" charset="0"/>
              </a:rPr>
              <a:t>frac</a:t>
            </a:r>
            <a:r>
              <a:rPr lang="en-US" b="1" dirty="0">
                <a:latin typeface="Courier New" pitchFamily="49" charset="0"/>
              </a:rPr>
              <a:t>	= 	 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u="sng" dirty="0" smtClean="0">
                <a:latin typeface="Courier New" pitchFamily="49" charset="0"/>
              </a:rPr>
              <a:t>1101101101101</a:t>
            </a:r>
            <a:r>
              <a:rPr lang="en-US" b="1" dirty="0" smtClean="0">
                <a:latin typeface="Courier New" pitchFamily="49" charset="0"/>
              </a:rPr>
              <a:t>0000000000</a:t>
            </a:r>
            <a:r>
              <a:rPr lang="en-US" b="1" baseline="-25000" dirty="0" smtClean="0">
                <a:latin typeface="Courier New" pitchFamily="49" charset="0"/>
              </a:rPr>
              <a:t>2</a:t>
            </a:r>
            <a:endParaRPr lang="en-US" b="1" dirty="0"/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 smtClean="0"/>
              <a:t>阶码</a:t>
            </a:r>
            <a:r>
              <a:rPr lang="en-US" altLang="zh-CN" dirty="0" smtClean="0"/>
              <a:t>(</a:t>
            </a:r>
            <a:r>
              <a:rPr lang="en-US" dirty="0" smtClean="0"/>
              <a:t>Exponent)</a:t>
            </a:r>
            <a:endParaRPr lang="en-US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 smtClean="0"/>
              <a:t>E	</a:t>
            </a:r>
            <a:r>
              <a:rPr lang="en-US" dirty="0" smtClean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 smtClean="0"/>
              <a:t>Bias</a:t>
            </a:r>
            <a:r>
              <a:rPr lang="en-US" dirty="0" smtClean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 smtClean="0"/>
              <a:t>Exp</a:t>
            </a:r>
            <a:r>
              <a:rPr lang="en-US" dirty="0" smtClean="0"/>
              <a:t> 	= 	140 	=	</a:t>
            </a:r>
            <a:r>
              <a:rPr lang="en-US" b="1" dirty="0" smtClean="0">
                <a:latin typeface="Courier New" pitchFamily="49" charset="0"/>
              </a:rPr>
              <a:t>10001100</a:t>
            </a:r>
            <a:r>
              <a:rPr lang="en-US" b="1" baseline="-25000" dirty="0" smtClean="0">
                <a:latin typeface="Courier New" pitchFamily="49" charset="0"/>
              </a:rPr>
              <a:t>2</a:t>
            </a:r>
            <a:endParaRPr lang="en-US" sz="1800" b="1" baseline="-25000" dirty="0" smtClean="0">
              <a:latin typeface="Courier New" pitchFamily="49" charset="0"/>
            </a:endParaRPr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 smtClean="0"/>
              <a:t>编码结果</a:t>
            </a:r>
            <a:r>
              <a:rPr lang="en-US" dirty="0" smtClean="0"/>
              <a:t>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800" dirty="0" smtClean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5842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58420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58420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032929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 = (</a:t>
            </a:r>
            <a:r>
              <a:rPr lang="en-US" sz="2400" dirty="0">
                <a:solidFill>
                  <a:srgbClr val="0000FF"/>
                </a:solidFill>
              </a:rPr>
              <a:t>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2</a:t>
            </a:r>
            <a:r>
              <a:rPr lang="en-US" sz="2400" baseline="32000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 =  </a:t>
            </a:r>
            <a:r>
              <a:rPr lang="en-US" sz="2400" dirty="0" err="1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solidFill>
                  <a:srgbClr val="0000FF"/>
                </a:solidFill>
              </a:rPr>
              <a:t> –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非规格化数</a:t>
            </a: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条件</a:t>
            </a:r>
            <a:r>
              <a:rPr lang="en-US" dirty="0" smtClean="0"/>
              <a:t>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zh-CN" altLang="en-US" dirty="0" smtClean="0"/>
              <a:t>阶码</a:t>
            </a:r>
            <a:r>
              <a:rPr lang="en-US" altLang="zh-CN" dirty="0" smtClean="0"/>
              <a:t>(</a:t>
            </a:r>
            <a:r>
              <a:rPr lang="en-US" dirty="0" smtClean="0"/>
              <a:t>Exponent) </a:t>
            </a:r>
            <a:r>
              <a:rPr lang="zh-CN" altLang="en-US" dirty="0" smtClean="0"/>
              <a:t>值</a:t>
            </a:r>
            <a:r>
              <a:rPr lang="en-US" dirty="0" smtClean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</a:t>
            </a:r>
            <a:r>
              <a:rPr lang="en-US" dirty="0" smtClean="0"/>
              <a:t>1 – Bias </a:t>
            </a:r>
            <a:r>
              <a:rPr lang="en-US" altLang="zh-CN" dirty="0" smtClean="0"/>
              <a:t>=-126/-1022</a:t>
            </a:r>
            <a:r>
              <a:rPr lang="en-US" dirty="0" smtClean="0"/>
              <a:t>(instead </a:t>
            </a:r>
            <a:r>
              <a:rPr lang="en-US" dirty="0"/>
              <a:t>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pPr lvl="1"/>
            <a:r>
              <a:rPr lang="zh-CN" altLang="en-US" dirty="0" smtClean="0"/>
              <a:t>尾数</a:t>
            </a:r>
            <a:r>
              <a:rPr lang="en-US" altLang="zh-CN" dirty="0" smtClean="0"/>
              <a:t>(</a:t>
            </a:r>
            <a:r>
              <a:rPr lang="en-US" dirty="0" smtClean="0"/>
              <a:t>Significand)</a:t>
            </a:r>
            <a:r>
              <a:rPr lang="zh-CN" altLang="en-US" dirty="0"/>
              <a:t>编码</a:t>
            </a:r>
            <a:r>
              <a:rPr lang="zh-CN" altLang="en-US" dirty="0" smtClean="0"/>
              <a:t>隐含先导数值</a:t>
            </a:r>
            <a:r>
              <a:rPr lang="en-US" dirty="0" smtClean="0"/>
              <a:t>0</a:t>
            </a:r>
            <a:r>
              <a:rPr lang="en-US" dirty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952500" lvl="2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xxx…x</a:t>
            </a:r>
            <a:r>
              <a:rPr lang="en-US" dirty="0" smtClean="0"/>
              <a:t>:</a:t>
            </a:r>
            <a:r>
              <a:rPr lang="zh-CN" altLang="en-US" dirty="0">
                <a:latin typeface="Calibri"/>
                <a:cs typeface="Calibri"/>
              </a:rPr>
              <a:t>是</a:t>
            </a:r>
            <a:r>
              <a:rPr lang="en-US" altLang="zh-CN" dirty="0">
                <a:latin typeface="Calibri"/>
                <a:cs typeface="Calibri"/>
              </a:rPr>
              <a:t> </a:t>
            </a:r>
            <a:r>
              <a:rPr lang="en-US" altLang="zh-CN" dirty="0" err="1">
                <a:latin typeface="Calibri"/>
                <a:cs typeface="Calibri"/>
              </a:rPr>
              <a:t>f</a:t>
            </a:r>
            <a:r>
              <a:rPr lang="en-US" altLang="zh-CN" dirty="0" err="1">
                <a:latin typeface="Calibri"/>
                <a:ea typeface="Monaco" charset="0"/>
                <a:cs typeface="Calibri"/>
                <a:sym typeface="Monaco" charset="0"/>
              </a:rPr>
              <a:t>rac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字段的数码</a:t>
            </a:r>
            <a:endParaRPr lang="en-US" altLang="zh-CN" dirty="0">
              <a:latin typeface="Calibri"/>
              <a:cs typeface="Calibri"/>
            </a:endParaRPr>
          </a:p>
          <a:p>
            <a:pPr marL="552450" lvl="1"/>
            <a:endParaRPr lang="en-US" dirty="0"/>
          </a:p>
          <a:p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dirty="0" smtClean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438150" lvl="1"/>
            <a:r>
              <a:rPr lang="zh-CN" altLang="en-US" dirty="0" smtClean="0"/>
              <a:t>表示值</a:t>
            </a:r>
            <a:r>
              <a:rPr lang="en-US" altLang="zh-CN" dirty="0" smtClean="0"/>
              <a:t>0</a:t>
            </a:r>
          </a:p>
          <a:p>
            <a:pPr marL="438150" lvl="1"/>
            <a:r>
              <a:rPr lang="zh-CN" altLang="en-US" dirty="0" smtClean="0"/>
              <a:t>注意有不同的数值</a:t>
            </a:r>
            <a:r>
              <a:rPr lang="en-US" dirty="0" smtClean="0"/>
              <a:t> </a:t>
            </a:r>
            <a:r>
              <a:rPr lang="en-US" dirty="0"/>
              <a:t>+0 </a:t>
            </a:r>
            <a:r>
              <a:rPr lang="zh-CN" altLang="en-US" dirty="0" smtClean="0"/>
              <a:t>和</a:t>
            </a:r>
            <a:r>
              <a:rPr lang="en-US" dirty="0" smtClean="0"/>
              <a:t> </a:t>
            </a:r>
            <a:r>
              <a:rPr lang="en-US" dirty="0"/>
              <a:t>–0 (why</a:t>
            </a:r>
            <a:r>
              <a:rPr lang="en-US" dirty="0" smtClean="0"/>
              <a:t>?)</a:t>
            </a:r>
          </a:p>
          <a:p>
            <a:pPr marL="438150" lvl="1"/>
            <a:endParaRPr lang="en-US" dirty="0" smtClean="0"/>
          </a:p>
          <a:p>
            <a:pPr marL="342900" lvl="2" indent="-342900"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400" b="1" dirty="0" smtClean="0"/>
              <a:t>情况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：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zh-CN" altLang="en-US" dirty="0" smtClean="0"/>
              <a:t>最接近</a:t>
            </a:r>
            <a:r>
              <a:rPr lang="en-US" altLang="zh-CN" dirty="0" smtClean="0"/>
              <a:t>0.0</a:t>
            </a:r>
            <a:r>
              <a:rPr lang="zh-CN" altLang="en-US" dirty="0" smtClean="0"/>
              <a:t>的那些数</a:t>
            </a:r>
            <a:endParaRPr lang="en-US" dirty="0" smtClean="0"/>
          </a:p>
          <a:p>
            <a:pPr marL="838200" lvl="2"/>
            <a:r>
              <a:rPr lang="zh-CN" altLang="en-US" dirty="0"/>
              <a:t>间隔均匀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80690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 = (</a:t>
            </a:r>
            <a:r>
              <a:rPr lang="en-US" sz="2400" dirty="0">
                <a:solidFill>
                  <a:srgbClr val="0000FF"/>
                </a:solidFill>
              </a:rPr>
              <a:t>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2</a:t>
            </a:r>
            <a:r>
              <a:rPr lang="en-US" sz="2400" baseline="32000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 = 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–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316288" y="3084513"/>
            <a:ext cx="2479675" cy="44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pic>
        <p:nvPicPr>
          <p:cNvPr id="54275" name="Picture 3" descr="非规格化数的密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120775"/>
            <a:ext cx="89154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39700"/>
            <a:ext cx="8229600" cy="544513"/>
          </a:xfrm>
        </p:spPr>
        <p:txBody>
          <a:bodyPr/>
          <a:lstStyle/>
          <a:p>
            <a:r>
              <a:rPr lang="zh-CN" altLang="en-US" sz="3200" dirty="0" smtClean="0"/>
              <a:t>非规格化数据</a:t>
            </a:r>
            <a:endParaRPr lang="en-US" altLang="zh-CN" sz="3200" dirty="0" smtClean="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550988" y="2324100"/>
            <a:ext cx="10048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3333FF"/>
                </a:solidFill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solidFill>
                  <a:srgbClr val="3333FF"/>
                </a:solidFill>
                <a:latin typeface="Tahoma" panose="020B0604030504040204" pitchFamily="34" charset="0"/>
              </a:rPr>
              <a:t>-</a:t>
            </a:r>
            <a:r>
              <a:rPr kumimoji="1" lang="zh-CN" altLang="en-US" sz="2400" b="1" baseline="30000" dirty="0" smtClean="0">
                <a:solidFill>
                  <a:srgbClr val="3333FF"/>
                </a:solidFill>
                <a:latin typeface="Tahoma" panose="020B0604030504040204" pitchFamily="34" charset="0"/>
              </a:rPr>
              <a:t>12</a:t>
            </a:r>
            <a:r>
              <a:rPr kumimoji="1" lang="en-US" altLang="zh-CN" baseline="30000" dirty="0">
                <a:solidFill>
                  <a:srgbClr val="3333FF"/>
                </a:solidFill>
                <a:latin typeface="Tahoma" panose="020B0604030504040204" pitchFamily="34" charset="0"/>
              </a:rPr>
              <a:t>6</a:t>
            </a:r>
            <a:endParaRPr kumimoji="1" lang="zh-CN" altLang="en-US" sz="2400" b="1" baseline="30000" dirty="0">
              <a:solidFill>
                <a:srgbClr val="3333FF"/>
              </a:solidFill>
              <a:latin typeface="Tahoma" panose="020B0604030504040204" pitchFamily="34" charset="0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576513" y="2241550"/>
            <a:ext cx="1352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</a:t>
            </a:r>
            <a:r>
              <a:rPr kumimoji="1" lang="zh-CN" altLang="en-US" sz="2400" b="1" baseline="30000" dirty="0" smtClean="0">
                <a:latin typeface="Tahoma" panose="020B0604030504040204" pitchFamily="34" charset="0"/>
              </a:rPr>
              <a:t>12</a:t>
            </a:r>
            <a:r>
              <a:rPr kumimoji="1" lang="en-US" altLang="zh-CN" sz="2400" b="1" baseline="30000" dirty="0" smtClean="0">
                <a:latin typeface="Tahoma" panose="020B0604030504040204" pitchFamily="34" charset="0"/>
              </a:rPr>
              <a:t>5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375150" y="2271713"/>
            <a:ext cx="1309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</a:t>
            </a:r>
            <a:r>
              <a:rPr kumimoji="1" lang="zh-CN" altLang="en-US" sz="2400" b="1" baseline="30000" dirty="0" smtClean="0">
                <a:latin typeface="Tahoma" panose="020B0604030504040204" pitchFamily="34" charset="0"/>
              </a:rPr>
              <a:t>12</a:t>
            </a:r>
            <a:r>
              <a:rPr kumimoji="1" lang="en-US" altLang="zh-CN" sz="2400" b="1" baseline="30000" dirty="0" smtClean="0">
                <a:latin typeface="Tahoma" panose="020B0604030504040204" pitchFamily="34" charset="0"/>
              </a:rPr>
              <a:t>4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7891463" y="2268538"/>
            <a:ext cx="10969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</a:t>
            </a:r>
            <a:r>
              <a:rPr kumimoji="1" lang="zh-CN" altLang="en-US" sz="2400" b="1" baseline="30000" dirty="0" smtClean="0">
                <a:latin typeface="Tahoma" panose="020B0604030504040204" pitchFamily="34" charset="0"/>
              </a:rPr>
              <a:t>12</a:t>
            </a:r>
            <a:r>
              <a:rPr kumimoji="1" lang="en-US" altLang="zh-CN" sz="2400" b="1" baseline="30000" dirty="0" smtClean="0">
                <a:latin typeface="Tahoma" panose="020B0604030504040204" pitchFamily="34" charset="0"/>
              </a:rPr>
              <a:t>3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679450" y="1033463"/>
            <a:ext cx="46434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latin typeface="Tahoma" panose="020B0604030504040204" pitchFamily="34" charset="0"/>
              </a:rPr>
              <a:t>[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1.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0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~ </a:t>
            </a:r>
            <a:r>
              <a:rPr kumimoji="1" lang="en-US" altLang="zh-CN" sz="2400" b="1" dirty="0" smtClean="0">
                <a:latin typeface="Tahoma" panose="020B0604030504040204" pitchFamily="34" charset="0"/>
              </a:rPr>
              <a:t>1.1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dirty="0" smtClean="0">
                <a:latin typeface="Tahoma" panose="020B0604030504040204" pitchFamily="34" charset="0"/>
              </a:rPr>
              <a:t>1x2</a:t>
            </a:r>
            <a:r>
              <a:rPr kumimoji="1" lang="en-US" altLang="zh-CN" sz="2400" b="1" baseline="30000" dirty="0" smtClean="0">
                <a:latin typeface="Tahoma" panose="020B0604030504040204" pitchFamily="34" charset="0"/>
              </a:rPr>
              <a:t>-126</a:t>
            </a:r>
            <a:r>
              <a:rPr kumimoji="1" lang="en-US" altLang="zh-CN" dirty="0" smtClean="0">
                <a:latin typeface="Tahoma" panose="020B0604030504040204" pitchFamily="34" charset="0"/>
              </a:rPr>
              <a:t>)</a:t>
            </a:r>
            <a:endParaRPr kumimoji="1" lang="en-US" altLang="zh-CN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2665413" y="1458913"/>
            <a:ext cx="774700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H="1">
            <a:off x="2727325" y="1471613"/>
            <a:ext cx="650875" cy="404812"/>
          </a:xfrm>
          <a:prstGeom prst="line">
            <a:avLst/>
          </a:prstGeom>
          <a:noFill/>
          <a:ln w="38100">
            <a:solidFill>
              <a:srgbClr val="4D4D4D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0" y="3513138"/>
            <a:ext cx="47926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0.0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0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~ 0.1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1x2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1736725" y="3892550"/>
            <a:ext cx="944563" cy="479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H="1">
            <a:off x="1733550" y="3871913"/>
            <a:ext cx="882650" cy="592137"/>
          </a:xfrm>
          <a:prstGeom prst="line">
            <a:avLst/>
          </a:prstGeom>
          <a:noFill/>
          <a:ln w="38100">
            <a:solidFill>
              <a:srgbClr val="4D4D4D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1546225" y="4848225"/>
            <a:ext cx="852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33FF"/>
                </a:solidFill>
              </a:rPr>
              <a:t>2</a:t>
            </a:r>
            <a:r>
              <a:rPr kumimoji="1" lang="zh-CN" altLang="en-US" sz="2400" b="1" baseline="30000" dirty="0">
                <a:solidFill>
                  <a:srgbClr val="3333FF"/>
                </a:solidFill>
              </a:rPr>
              <a:t>-</a:t>
            </a:r>
            <a:r>
              <a:rPr kumimoji="1" lang="zh-CN" altLang="en-US" sz="2400" b="1" baseline="30000" dirty="0" smtClean="0">
                <a:solidFill>
                  <a:srgbClr val="3333FF"/>
                </a:solidFill>
              </a:rPr>
              <a:t>12</a:t>
            </a:r>
            <a:r>
              <a:rPr kumimoji="1" lang="en-US" altLang="zh-CN" sz="2400" b="1" baseline="30000" dirty="0" smtClean="0">
                <a:solidFill>
                  <a:srgbClr val="3333FF"/>
                </a:solidFill>
              </a:rPr>
              <a:t>6</a:t>
            </a:r>
            <a:endParaRPr kumimoji="1" lang="zh-CN" altLang="en-US" sz="2400" b="1" baseline="30000" dirty="0">
              <a:solidFill>
                <a:srgbClr val="3333FF"/>
              </a:solidFill>
            </a:endParaRP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492375" y="4813300"/>
            <a:ext cx="10874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-125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227513" y="4795838"/>
            <a:ext cx="11826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>
                <a:latin typeface="Tahoma" panose="020B0604030504040204" pitchFamily="34" charset="0"/>
              </a:rPr>
              <a:t>-124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870825" y="4840288"/>
            <a:ext cx="11080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>
                <a:latin typeface="Tahoma" panose="020B0604030504040204" pitchFamily="34" charset="0"/>
              </a:rPr>
              <a:t>-123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760413" y="4927600"/>
            <a:ext cx="4651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836613" y="2336800"/>
            <a:ext cx="4651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3162300" y="5672138"/>
            <a:ext cx="302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H="1">
            <a:off x="1876425" y="1516063"/>
            <a:ext cx="49213" cy="4667250"/>
          </a:xfrm>
          <a:prstGeom prst="line">
            <a:avLst/>
          </a:prstGeom>
          <a:noFill/>
          <a:ln w="3810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5" name="Line 24"/>
          <p:cNvSpPr>
            <a:spLocks noChangeShapeType="1"/>
          </p:cNvSpPr>
          <p:nvPr/>
        </p:nvSpPr>
        <p:spPr bwMode="auto">
          <a:xfrm>
            <a:off x="930275" y="5330825"/>
            <a:ext cx="0" cy="869950"/>
          </a:xfrm>
          <a:prstGeom prst="line">
            <a:avLst/>
          </a:prstGeom>
          <a:noFill/>
          <a:ln w="3810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6" name="Rectangle 25"/>
          <p:cNvSpPr>
            <a:spLocks noChangeArrowheads="1"/>
          </p:cNvSpPr>
          <p:nvPr/>
        </p:nvSpPr>
        <p:spPr bwMode="auto">
          <a:xfrm>
            <a:off x="3394075" y="3068638"/>
            <a:ext cx="2511425" cy="465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326682" name="Oval 26"/>
          <p:cNvSpPr>
            <a:spLocks noChangeArrowheads="1"/>
          </p:cNvSpPr>
          <p:nvPr/>
        </p:nvSpPr>
        <p:spPr bwMode="auto">
          <a:xfrm>
            <a:off x="1022350" y="1876425"/>
            <a:ext cx="882650" cy="5588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98" name="Text Box 27"/>
          <p:cNvSpPr txBox="1">
            <a:spLocks noChangeArrowheads="1"/>
          </p:cNvSpPr>
          <p:nvPr/>
        </p:nvSpPr>
        <p:spPr bwMode="auto">
          <a:xfrm>
            <a:off x="1069975" y="2003425"/>
            <a:ext cx="836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ahoma" panose="020B0604030504040204" pitchFamily="34" charset="0"/>
              </a:rPr>
              <a:t>GAP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903413" y="2797178"/>
            <a:ext cx="4595812" cy="633413"/>
            <a:chOff x="1199" y="2017"/>
            <a:chExt cx="2895" cy="399"/>
          </a:xfrm>
        </p:grpSpPr>
        <p:sp>
          <p:nvSpPr>
            <p:cNvPr id="54307" name="Text Box 29"/>
            <p:cNvSpPr txBox="1">
              <a:spLocks noChangeArrowheads="1"/>
            </p:cNvSpPr>
            <p:nvPr/>
          </p:nvSpPr>
          <p:spPr bwMode="auto">
            <a:xfrm>
              <a:off x="1550" y="2017"/>
              <a:ext cx="2544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21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latin typeface="Tahoma" panose="020B0604030504040204" pitchFamily="34" charset="0"/>
                </a:rPr>
                <a:t> </a:t>
              </a:r>
              <a:r>
                <a:rPr kumimoji="1" lang="zh-CN" altLang="en-US" dirty="0" smtClean="0">
                  <a:latin typeface="Tahoma" panose="020B0604030504040204" pitchFamily="34" charset="0"/>
                </a:rPr>
                <a:t>规格化数</a:t>
              </a:r>
              <a:endParaRPr kumimoji="1" lang="en-US" altLang="zh-CN" sz="2800" b="1" dirty="0">
                <a:solidFill>
                  <a:srgbClr val="CC0000"/>
                </a:solidFill>
              </a:endParaRPr>
            </a:p>
          </p:txBody>
        </p:sp>
        <p:sp>
          <p:nvSpPr>
            <p:cNvPr id="54308" name="Line 30"/>
            <p:cNvSpPr>
              <a:spLocks noChangeShapeType="1"/>
            </p:cNvSpPr>
            <p:nvPr/>
          </p:nvSpPr>
          <p:spPr bwMode="auto">
            <a:xfrm>
              <a:off x="1199" y="2294"/>
              <a:ext cx="2705" cy="1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300" name="Rectangle 31"/>
          <p:cNvSpPr>
            <a:spLocks noChangeArrowheads="1"/>
          </p:cNvSpPr>
          <p:nvPr/>
        </p:nvSpPr>
        <p:spPr bwMode="auto">
          <a:xfrm>
            <a:off x="3409950" y="5749925"/>
            <a:ext cx="2355850" cy="481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931863" y="5362575"/>
            <a:ext cx="3014662" cy="858838"/>
            <a:chOff x="587" y="3378"/>
            <a:chExt cx="1899" cy="541"/>
          </a:xfrm>
        </p:grpSpPr>
        <p:sp>
          <p:nvSpPr>
            <p:cNvPr id="54305" name="Line 23"/>
            <p:cNvSpPr>
              <a:spLocks noChangeShapeType="1"/>
            </p:cNvSpPr>
            <p:nvPr/>
          </p:nvSpPr>
          <p:spPr bwMode="auto">
            <a:xfrm flipH="1">
              <a:off x="587" y="3378"/>
              <a:ext cx="577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6" name="AutoShape 32"/>
            <p:cNvSpPr>
              <a:spLocks noChangeArrowheads="1"/>
            </p:cNvSpPr>
            <p:nvPr/>
          </p:nvSpPr>
          <p:spPr bwMode="auto">
            <a:xfrm>
              <a:off x="1296" y="3474"/>
              <a:ext cx="1190" cy="445"/>
            </a:xfrm>
            <a:prstGeom prst="wedgeRoundRectCallout">
              <a:avLst>
                <a:gd name="adj1" fmla="val -81431"/>
                <a:gd name="adj2" fmla="val -62134"/>
                <a:gd name="adj3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rIns="18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 dirty="0" smtClean="0"/>
                <a:t>非规格化数</a:t>
              </a:r>
              <a:endParaRPr kumimoji="1" lang="en-US" altLang="zh-CN" sz="2400" b="1" dirty="0"/>
            </a:p>
          </p:txBody>
        </p:sp>
      </p:grpSp>
      <p:sp>
        <p:nvSpPr>
          <p:cNvPr id="326689" name="Rectangle 33"/>
          <p:cNvSpPr>
            <a:spLocks noChangeArrowheads="1"/>
          </p:cNvSpPr>
          <p:nvPr/>
        </p:nvSpPr>
        <p:spPr bwMode="auto">
          <a:xfrm>
            <a:off x="4252913" y="5603875"/>
            <a:ext cx="419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/>
              <a:t>(-1)</a:t>
            </a:r>
            <a:r>
              <a:rPr kumimoji="1" lang="en-US" altLang="zh-CN" sz="2800" b="1" baseline="30000"/>
              <a:t>s</a:t>
            </a:r>
            <a:r>
              <a:rPr kumimoji="1" lang="en-US" altLang="zh-CN" sz="2800" b="1"/>
              <a:t>×</a:t>
            </a:r>
            <a:r>
              <a:rPr kumimoji="1" lang="en-US" altLang="zh-CN" sz="2800" b="1">
                <a:solidFill>
                  <a:srgbClr val="FF0066"/>
                </a:solidFill>
              </a:rPr>
              <a:t>0.</a:t>
            </a:r>
            <a:r>
              <a:rPr kumimoji="1" lang="en-US" altLang="zh-CN" sz="2800" b="1"/>
              <a:t>xx…x ×2</a:t>
            </a:r>
            <a:r>
              <a:rPr kumimoji="1" lang="en-US" altLang="zh-CN" sz="2800" b="1" baseline="30000"/>
              <a:t>-126</a:t>
            </a:r>
          </a:p>
        </p:txBody>
      </p:sp>
      <p:sp>
        <p:nvSpPr>
          <p:cNvPr id="54303" name="灯片编号占位符 3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/>
          </a:p>
        </p:txBody>
      </p:sp>
      <p:sp>
        <p:nvSpPr>
          <p:cNvPr id="54304" name="TextBox 35"/>
          <p:cNvSpPr txBox="1">
            <a:spLocks noChangeArrowheads="1"/>
          </p:cNvSpPr>
          <p:nvPr/>
        </p:nvSpPr>
        <p:spPr bwMode="auto">
          <a:xfrm>
            <a:off x="5105400" y="1117600"/>
            <a:ext cx="36099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注意浮点数的密度与分布</a:t>
            </a:r>
          </a:p>
        </p:txBody>
      </p:sp>
    </p:spTree>
    <p:extLst>
      <p:ext uri="{BB962C8B-B14F-4D97-AF65-F5344CB8AC3E}">
        <p14:creationId xmlns:p14="http://schemas.microsoft.com/office/powerpoint/2010/main" val="111483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5" grpId="0" animBg="1"/>
      <p:bldP spid="326668" grpId="0" animBg="1"/>
      <p:bldP spid="326682" grpId="0" animBg="1"/>
      <p:bldP spid="3266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特殊值</a:t>
            </a:r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条件</a:t>
            </a:r>
            <a:r>
              <a:rPr lang="en-US" dirty="0" smtClean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  <a:r>
              <a:rPr lang="en-US" dirty="0" smtClean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zh-CN" altLang="en-US" dirty="0" smtClean="0"/>
              <a:t>表示</a:t>
            </a:r>
            <a:r>
              <a:rPr lang="en-US" dirty="0" smtClean="0"/>
              <a:t> </a:t>
            </a:r>
            <a:r>
              <a:rPr lang="zh-CN" altLang="en-US" dirty="0" smtClean="0"/>
              <a:t>无穷</a:t>
            </a:r>
            <a:r>
              <a:rPr lang="en-US" dirty="0" smtClean="0"/>
              <a:t>(</a:t>
            </a:r>
            <a:r>
              <a:rPr lang="en-US" dirty="0"/>
              <a:t>infinity</a:t>
            </a:r>
            <a:r>
              <a:rPr lang="en-US" dirty="0" smtClean="0"/>
              <a:t>)</a:t>
            </a:r>
            <a:r>
              <a:rPr lang="en-US" altLang="zh-CN" dirty="0">
                <a:sym typeface="Symbol"/>
              </a:rPr>
              <a:t> </a:t>
            </a:r>
            <a:r>
              <a:rPr lang="en-US" altLang="zh-CN" dirty="0"/>
              <a:t> </a:t>
            </a:r>
            <a:endParaRPr lang="en-US" dirty="0"/>
          </a:p>
          <a:p>
            <a:pPr marL="552450" lvl="1"/>
            <a:r>
              <a:rPr lang="zh-CN" altLang="en-US" dirty="0" smtClean="0"/>
              <a:t>溢出的运算</a:t>
            </a:r>
            <a:endParaRPr lang="en-US" dirty="0"/>
          </a:p>
          <a:p>
            <a:pPr marL="552450" lvl="1"/>
            <a:r>
              <a:rPr lang="zh-CN" altLang="en-US" dirty="0" smtClean="0"/>
              <a:t>正无穷、负无穷</a:t>
            </a:r>
            <a:endParaRPr lang="en-US" dirty="0"/>
          </a:p>
          <a:p>
            <a:pPr marL="552450" lvl="1"/>
            <a:r>
              <a:rPr lang="en-US" dirty="0"/>
              <a:t>E.g., 1.0/0.0 = −1.0/−0.0 = </a:t>
            </a:r>
            <a:r>
              <a:rPr lang="en-US" dirty="0" smtClean="0"/>
              <a:t>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,  </a:t>
            </a:r>
            <a:r>
              <a:rPr lang="en-US" dirty="0"/>
              <a:t>1.0/−0.0 = </a:t>
            </a:r>
            <a:r>
              <a:rPr lang="en-US" dirty="0" smtClean="0"/>
              <a:t>−</a:t>
            </a:r>
            <a:r>
              <a:rPr lang="en-US" dirty="0" smtClean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zh-CN" altLang="en-US" dirty="0" smtClean="0"/>
              <a:t>情况</a:t>
            </a:r>
            <a:r>
              <a:rPr lang="en-US" altLang="zh-CN" dirty="0" smtClean="0"/>
              <a:t>2</a:t>
            </a:r>
            <a:r>
              <a:rPr lang="en-US" dirty="0" smtClean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zh-CN" altLang="en-US" dirty="0" smtClean="0"/>
              <a:t>表示：不是一个数</a:t>
            </a:r>
            <a:r>
              <a:rPr lang="en-US" dirty="0" smtClean="0"/>
              <a:t>Not-a-Number </a:t>
            </a:r>
            <a:r>
              <a:rPr lang="en-US" dirty="0"/>
              <a:t>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zh-CN" altLang="en-US" dirty="0" smtClean="0"/>
              <a:t>表示没有数值结果（实数或无穷），例如：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−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 smtClean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zh-CN" alt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浮点编码总结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+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IEEE754 </a:t>
            </a:r>
            <a:r>
              <a:rPr lang="zh-CN" altLang="en-US" dirty="0" smtClean="0"/>
              <a:t>规格化浮点数表示范围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39552" y="1412776"/>
          <a:ext cx="7992887" cy="430276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236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格式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最小值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最大值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单精度规格化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(-1)</a:t>
                      </a:r>
                      <a:r>
                        <a:rPr lang="en-US" altLang="zh-CN" baseline="70000" dirty="0" smtClean="0"/>
                        <a:t>s</a:t>
                      </a:r>
                      <a:r>
                        <a:rPr lang="en-US" altLang="zh-CN" dirty="0" smtClean="0"/>
                        <a:t>×1.m×2</a:t>
                      </a:r>
                      <a:r>
                        <a:rPr lang="en-US" altLang="zh-CN" baseline="70000" dirty="0" smtClean="0"/>
                        <a:t>e-127</a:t>
                      </a:r>
                      <a:endParaRPr lang="en-US" altLang="zh-CN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 smtClean="0"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 smtClean="0">
                          <a:solidFill>
                            <a:schemeClr val="accent2"/>
                          </a:solidFill>
                          <a:latin typeface="+mn-lt"/>
                        </a:rPr>
                        <a:t>min</a:t>
                      </a:r>
                      <a:r>
                        <a:rPr lang="en-US" altLang="zh-CN" sz="1800" i="0" dirty="0" smtClean="0">
                          <a:latin typeface="+mn-lt"/>
                        </a:rPr>
                        <a:t>=1, M=0,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latin typeface="+mn-lt"/>
                        </a:rPr>
                        <a:t>1.0×2</a:t>
                      </a:r>
                      <a:r>
                        <a:rPr lang="en-US" altLang="zh-CN" sz="1800" i="0" baseline="50000" dirty="0" smtClean="0">
                          <a:latin typeface="+mn-lt"/>
                        </a:rPr>
                        <a:t>1-127</a:t>
                      </a:r>
                      <a:r>
                        <a:rPr lang="en-US" altLang="zh-CN" sz="1800" i="0" dirty="0" smtClean="0">
                          <a:latin typeface="+mn-lt"/>
                        </a:rPr>
                        <a:t> = 2</a:t>
                      </a:r>
                      <a:r>
                        <a:rPr lang="en-US" altLang="zh-CN" sz="1800" i="0" baseline="50000" dirty="0" smtClean="0">
                          <a:latin typeface="+mn-lt"/>
                        </a:rPr>
                        <a:t>-126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i="0" dirty="0" err="1" smtClean="0"/>
                        <a:t>E</a:t>
                      </a:r>
                      <a:r>
                        <a:rPr lang="en-US" altLang="zh-CN" sz="2400" i="0" baseline="-25000" dirty="0" err="1" smtClean="0">
                          <a:solidFill>
                            <a:schemeClr val="accent2"/>
                          </a:solidFill>
                        </a:rPr>
                        <a:t>max</a:t>
                      </a:r>
                      <a:r>
                        <a:rPr lang="en-US" altLang="zh-CN" sz="1800" i="0" dirty="0" smtClean="0"/>
                        <a:t>=254, f=1.1111</a:t>
                      </a:r>
                      <a:r>
                        <a:rPr lang="en-US" altLang="zh-CN" sz="1800" i="0" dirty="0" smtClean="0"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 smtClean="0"/>
                        <a:t>1×2</a:t>
                      </a:r>
                      <a:r>
                        <a:rPr lang="en-US" altLang="zh-CN" sz="1800" i="0" baseline="50000" dirty="0" smtClean="0"/>
                        <a:t>254-127</a:t>
                      </a:r>
                      <a:r>
                        <a:rPr lang="en-US" altLang="zh-CN" sz="1800" i="0" dirty="0" smtClean="0"/>
                        <a:t> </a:t>
                      </a:r>
                    </a:p>
                    <a:p>
                      <a:pPr marL="0" indent="0"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i="0" dirty="0" smtClean="0"/>
                        <a:t>= 2</a:t>
                      </a:r>
                      <a:r>
                        <a:rPr lang="en-US" altLang="zh-CN" sz="1800" i="0" baseline="50000" dirty="0" smtClean="0"/>
                        <a:t>127</a:t>
                      </a:r>
                      <a:r>
                        <a:rPr lang="en-US" altLang="zh-CN" sz="1800" i="0" dirty="0" smtClean="0"/>
                        <a:t>×(2-2</a:t>
                      </a:r>
                      <a:r>
                        <a:rPr lang="en-US" altLang="zh-CN" sz="1800" i="0" baseline="50000" dirty="0" smtClean="0"/>
                        <a:t>-23</a:t>
                      </a:r>
                      <a:r>
                        <a:rPr lang="en-US" altLang="zh-CN" sz="1800" i="0" dirty="0" smtClean="0"/>
                        <a:t>) </a:t>
                      </a:r>
                      <a:endParaRPr lang="en-US" altLang="zh-CN" sz="1800" i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单精度非规格化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(-1)</a:t>
                      </a:r>
                      <a:r>
                        <a:rPr lang="en-US" altLang="zh-CN" baseline="70000" dirty="0" smtClean="0"/>
                        <a:t>s</a:t>
                      </a:r>
                      <a:r>
                        <a:rPr lang="en-US" altLang="zh-CN" dirty="0" smtClean="0"/>
                        <a:t>×0.m×2</a:t>
                      </a:r>
                      <a:r>
                        <a:rPr lang="en-US" altLang="zh-CN" baseline="70000" dirty="0" smtClean="0"/>
                        <a:t>-126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/>
                        <a:t>E=0, M=2</a:t>
                      </a:r>
                      <a:r>
                        <a:rPr lang="en-US" altLang="zh-CN" sz="1800" i="0" baseline="50000" dirty="0" smtClean="0"/>
                        <a:t>-23</a:t>
                      </a:r>
                      <a:r>
                        <a:rPr lang="en-US" altLang="zh-CN" sz="1800" i="0" dirty="0" smtClean="0"/>
                        <a:t>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/>
                        <a:t>2</a:t>
                      </a:r>
                      <a:r>
                        <a:rPr lang="en-US" altLang="zh-CN" sz="1800" i="0" baseline="50000" dirty="0" smtClean="0"/>
                        <a:t>-23</a:t>
                      </a:r>
                      <a:r>
                        <a:rPr lang="en-US" altLang="zh-CN" sz="1800" i="0" dirty="0" smtClean="0"/>
                        <a:t>×2</a:t>
                      </a:r>
                      <a:r>
                        <a:rPr lang="en-US" altLang="zh-CN" sz="1800" i="0" baseline="50000" dirty="0" smtClean="0"/>
                        <a:t>-126</a:t>
                      </a:r>
                      <a:r>
                        <a:rPr lang="en-US" altLang="zh-CN" sz="1800" i="0" dirty="0" smtClean="0"/>
                        <a:t> = 2</a:t>
                      </a:r>
                      <a:r>
                        <a:rPr lang="en-US" altLang="zh-CN" sz="1800" i="0" baseline="50000" dirty="0" smtClean="0"/>
                        <a:t>-149 </a:t>
                      </a:r>
                      <a:endParaRPr lang="en-US" altLang="zh-CN" sz="1800" i="0" baseline="50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/>
                        <a:t>E=0, f=0.1111</a:t>
                      </a:r>
                      <a:r>
                        <a:rPr lang="en-US" altLang="zh-CN" sz="1800" i="0" dirty="0" smtClean="0"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 smtClean="0"/>
                        <a:t>1×2</a:t>
                      </a:r>
                      <a:r>
                        <a:rPr lang="en-US" altLang="zh-CN" sz="1800" i="0" baseline="50000" dirty="0" smtClean="0"/>
                        <a:t>-126</a:t>
                      </a:r>
                      <a:r>
                        <a:rPr lang="en-US" altLang="zh-CN" sz="1800" i="0" dirty="0" smtClean="0"/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/>
                        <a:t>= 2</a:t>
                      </a:r>
                      <a:r>
                        <a:rPr lang="en-US" altLang="zh-CN" sz="1800" i="0" baseline="50000" dirty="0" smtClean="0"/>
                        <a:t>-126</a:t>
                      </a:r>
                      <a:r>
                        <a:rPr lang="en-US" altLang="zh-CN" sz="1800" i="0" dirty="0" smtClean="0"/>
                        <a:t>×(1-2</a:t>
                      </a:r>
                      <a:r>
                        <a:rPr lang="en-US" altLang="zh-CN" sz="1800" i="0" baseline="50000" dirty="0" smtClean="0"/>
                        <a:t>-23</a:t>
                      </a:r>
                      <a:r>
                        <a:rPr lang="en-US" altLang="zh-CN" sz="1800" i="0" dirty="0" smtClean="0"/>
                        <a:t>) </a:t>
                      </a:r>
                      <a:endParaRPr lang="en-US" altLang="zh-CN" sz="1800" i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双精度规格化</a:t>
                      </a:r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 (-1)</a:t>
                      </a:r>
                      <a:r>
                        <a:rPr lang="en-US" altLang="zh-CN" baseline="700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×1.m×2</a:t>
                      </a:r>
                      <a:r>
                        <a:rPr lang="en-US" altLang="zh-CN" baseline="70000" dirty="0" smtClean="0">
                          <a:solidFill>
                            <a:srgbClr val="C00000"/>
                          </a:solidFill>
                        </a:rPr>
                        <a:t>e-1023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min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=1, M=0,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1.0×2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1-1023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 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-1022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max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=2046,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f=1.1111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1×2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2046-1023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1023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×(2-2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-52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双精度非规格化</a:t>
                      </a:r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(-1)</a:t>
                      </a:r>
                      <a:r>
                        <a:rPr lang="en-US" altLang="zh-CN" baseline="700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×0.m×2</a:t>
                      </a:r>
                      <a:r>
                        <a:rPr lang="en-US" altLang="zh-CN" baseline="70000" dirty="0" smtClean="0">
                          <a:solidFill>
                            <a:srgbClr val="C00000"/>
                          </a:solidFill>
                        </a:rPr>
                        <a:t>-1022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E=0, M=2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×2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 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-1079</a:t>
                      </a:r>
                      <a:endParaRPr lang="en-US" altLang="zh-CN" sz="1800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E=0,f=0.11111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1×2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×(1-2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) </a:t>
                      </a:r>
                      <a:endParaRPr lang="en-US" altLang="zh-CN" sz="1800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30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7625" y="6237288"/>
            <a:ext cx="1016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D7157"/>
                </a:solidFill>
              </a:rPr>
              <a:t> -</a:t>
            </a:r>
            <a:fld id="{21F8F22D-7236-487E-A62E-34ED97A3BE71}" type="slidenum">
              <a:rPr lang="en-US" altLang="zh-CN">
                <a:solidFill>
                  <a:srgbClr val="0D7157"/>
                </a:solidFill>
              </a:rPr>
              <a:pPr eaLnBrk="1" hangingPunct="1"/>
              <a:t>19</a:t>
            </a:fld>
            <a:r>
              <a:rPr lang="en-US" altLang="zh-CN">
                <a:solidFill>
                  <a:srgbClr val="0D7157"/>
                </a:solidFill>
              </a:rPr>
              <a:t>-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900863" y="2276475"/>
            <a:ext cx="2087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10000"/>
              </a:spcBef>
              <a:buSzPct val="100000"/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+3.4 </a:t>
            </a: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6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endParaRPr lang="zh-CN" altLang="en-US" sz="1600" b="1" baseline="30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732588" y="4508500"/>
            <a:ext cx="2117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ctr">
              <a:spcBef>
                <a:spcPct val="10000"/>
              </a:spcBef>
              <a:buSzPct val="100000"/>
            </a:pPr>
            <a:r>
              <a:rPr lang="zh-CN" altLang="en-US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 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+1.8 </a:t>
            </a:r>
            <a:r>
              <a:rPr lang="en-US" altLang="zh-CN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  <a:r>
              <a:rPr lang="en-US" altLang="zh-CN" sz="1600" b="1" baseline="30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308</a:t>
            </a:r>
            <a:endParaRPr lang="zh-CN" altLang="en-US" sz="1600" b="1" baseline="30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二进制小数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IEEE </a:t>
            </a:r>
            <a:r>
              <a:rPr lang="zh-CN" altLang="en-US" dirty="0" smtClean="0"/>
              <a:t>浮点数标准</a:t>
            </a:r>
            <a:r>
              <a:rPr lang="en-US" dirty="0" smtClean="0"/>
              <a:t>: </a:t>
            </a:r>
            <a:r>
              <a:rPr lang="en-US" altLang="zh-CN" dirty="0" smtClean="0">
                <a:ea typeface="宋体" panose="02010600030101010101" pitchFamily="2" charset="-122"/>
              </a:rPr>
              <a:t>IEEE 754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舍入模式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浮点数</a:t>
            </a:r>
            <a:r>
              <a:rPr lang="zh-CN" altLang="en-US" dirty="0"/>
              <a:t>运算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推荐阅读</a:t>
            </a:r>
            <a:r>
              <a:rPr lang="en-US" altLang="zh-CN" dirty="0" smtClean="0"/>
              <a:t>:Ch2.4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浮点数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zh-CN" alt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二进制小数</a:t>
            </a:r>
            <a:endParaRPr lang="en-US" dirty="0"/>
          </a:p>
          <a:p>
            <a:pPr marL="215900" indent="-215900"/>
            <a:r>
              <a:rPr lang="en-US" altLang="zh-CN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IEEE </a:t>
            </a:r>
            <a:r>
              <a:rPr lang="zh-CN" alt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浮点数标准</a:t>
            </a:r>
            <a:r>
              <a:rPr lang="en-US" altLang="zh-CN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: IEEE 754</a:t>
            </a:r>
            <a:endParaRPr lang="en-US" dirty="0"/>
          </a:p>
          <a:p>
            <a:pPr marL="215900" indent="-215900"/>
            <a:r>
              <a:rPr lang="zh-CN" altLang="en-US" dirty="0" smtClean="0">
                <a:ea typeface="Calibri" charset="0"/>
                <a:cs typeface="Calibri" charset="0"/>
              </a:rPr>
              <a:t>浮点数示例与性质</a:t>
            </a:r>
            <a:endParaRPr lang="en-US" dirty="0"/>
          </a:p>
          <a:p>
            <a:pPr marL="215900" indent="-215900"/>
            <a:r>
              <a:rPr lang="zh-CN" alt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舍入、加法与乘法</a:t>
            </a:r>
            <a:endParaRPr lang="en-US" dirty="0"/>
          </a:p>
          <a:p>
            <a:pPr marL="215900" indent="-215900"/>
            <a:r>
              <a:rPr lang="en-US" altLang="zh-CN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C</a:t>
            </a:r>
            <a:r>
              <a:rPr lang="zh-CN" alt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语言的浮点数</a:t>
            </a:r>
            <a:endParaRPr lang="en-US" dirty="0"/>
          </a:p>
          <a:p>
            <a:pPr marL="215900" indent="-215900"/>
            <a:r>
              <a:rPr lang="zh-CN" alt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小结</a:t>
            </a:r>
            <a:endParaRPr lang="en-US" dirty="0">
              <a:solidFill>
                <a:srgbClr val="A5A5A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小浮点数例子</a:t>
            </a:r>
            <a:r>
              <a:rPr lang="en-US" altLang="zh-CN" dirty="0" smtClean="0"/>
              <a:t>——1</a:t>
            </a:r>
            <a:r>
              <a:rPr lang="zh-CN" altLang="en-US" dirty="0" smtClean="0"/>
              <a:t>字节浮点数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 dirty="0" smtClean="0"/>
              <a:t>8</a:t>
            </a:r>
            <a:r>
              <a:rPr lang="zh-CN" altLang="en-US" dirty="0" smtClean="0"/>
              <a:t>位浮点编码</a:t>
            </a:r>
            <a:endParaRPr lang="en-US" dirty="0"/>
          </a:p>
          <a:p>
            <a:pPr marL="552450" lvl="1"/>
            <a:r>
              <a:rPr lang="zh-CN" altLang="en-US" dirty="0" smtClean="0"/>
              <a:t>符号位：最高有效位</a:t>
            </a:r>
            <a:endParaRPr lang="en-US" dirty="0"/>
          </a:p>
          <a:p>
            <a:pPr marL="552450" lvl="1"/>
            <a:r>
              <a:rPr lang="zh-CN" altLang="en-US" dirty="0" smtClean="0"/>
              <a:t>阶码</a:t>
            </a:r>
            <a:r>
              <a:rPr lang="en-US" altLang="zh-CN" dirty="0" smtClean="0"/>
              <a:t>(</a:t>
            </a:r>
            <a:r>
              <a:rPr lang="en-US" dirty="0" smtClean="0"/>
              <a:t>Exponent)4</a:t>
            </a:r>
            <a:r>
              <a:rPr lang="zh-CN" altLang="en-US" dirty="0" smtClean="0"/>
              <a:t>位，偏置为</a:t>
            </a:r>
            <a:r>
              <a:rPr lang="en-US" dirty="0" smtClean="0"/>
              <a:t>7</a:t>
            </a:r>
            <a:endParaRPr lang="en-US" dirty="0"/>
          </a:p>
          <a:p>
            <a:pPr marL="552450" lvl="1"/>
            <a:r>
              <a:rPr lang="zh-CN" altLang="en-US" dirty="0" smtClean="0"/>
              <a:t>小数</a:t>
            </a:r>
            <a:r>
              <a:rPr lang="en-US" altLang="zh-CN" dirty="0" smtClean="0"/>
              <a:t>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altLang="zh-CN" dirty="0" smtClean="0">
                <a:latin typeface="Courier New Bold" charset="0"/>
                <a:cs typeface="Courier New Bold" charset="0"/>
                <a:sym typeface="Courier New Bold" charset="0"/>
              </a:rPr>
              <a:t>)3</a:t>
            </a:r>
            <a:r>
              <a:rPr lang="zh-CN" altLang="en-US" dirty="0" smtClean="0">
                <a:latin typeface="Courier New Bold" charset="0"/>
                <a:cs typeface="Courier New Bold" charset="0"/>
                <a:sym typeface="Courier New Bold" charset="0"/>
              </a:rPr>
              <a:t>位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和</a:t>
            </a:r>
            <a:r>
              <a:rPr lang="en-US" dirty="0" smtClean="0"/>
              <a:t>IEEE </a:t>
            </a:r>
            <a:r>
              <a:rPr lang="zh-CN" altLang="en-US" dirty="0" smtClean="0"/>
              <a:t>相同的格式</a:t>
            </a:r>
            <a:endParaRPr lang="en-US" dirty="0"/>
          </a:p>
          <a:p>
            <a:pPr marL="552450" lvl="1"/>
            <a:r>
              <a:rPr lang="zh-CN" altLang="en-US" dirty="0" smtClean="0"/>
              <a:t>规格化、非规格化</a:t>
            </a:r>
            <a:endParaRPr lang="en-US" altLang="zh-CN" dirty="0" smtClean="0"/>
          </a:p>
          <a:p>
            <a:pPr marL="552450" lvl="1"/>
            <a:r>
              <a:rPr lang="en-US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、无穷的表示</a:t>
            </a:r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337855"/>
              </p:ext>
            </p:extLst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/>
          </p:cNvSpPr>
          <p:nvPr/>
        </p:nvSpPr>
        <p:spPr bwMode="auto">
          <a:xfrm>
            <a:off x="73025" y="3447365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动态范围</a:t>
            </a:r>
            <a:r>
              <a:rPr lang="en-US" dirty="0" smtClean="0"/>
              <a:t>(</a:t>
            </a:r>
            <a:r>
              <a:rPr lang="zh-CN" altLang="en-US" dirty="0" smtClean="0"/>
              <a:t>仅正数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785471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最接近</a:t>
            </a:r>
            <a:r>
              <a:rPr lang="en-US" altLang="zh-CN" sz="1600" b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0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13235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dirty="0" smtClean="0"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最大非规格化数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30805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最小规格化数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248835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48382" y="483801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6019115"/>
            <a:ext cx="130805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最大规格化数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102866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非规格化数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89768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7000" y="540603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73025" y="6324600"/>
            <a:ext cx="8928100" cy="323165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12192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 exp 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frac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E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Value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000	-6	0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001	-6	1/8*1/64 = 1/512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010	-6	2/8*1/64 = 2/512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110	-6	6/8*1/64 = 6/512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111	-6	7/8*1/64 = 7/512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0001 000	-6	8/8*1/64 = 8/512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0001 001  	-6	9/8*1/64 = 9/512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0110 110	-1	14/8*1/2 = 14/16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0110 111	-1	15/8*1/2 = 15/16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000	0	8/8*1    = 1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001	0	9/8*1    = 9/8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010	0	10/8*1   = 10/8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1110 110	7	14/8*128 = 224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1110 111	7	15/8*128 = 240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1111 000	n/a	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inf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数值分布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6-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类</a:t>
            </a:r>
            <a:r>
              <a:rPr lang="en-US" dirty="0" smtClean="0"/>
              <a:t> IEEE</a:t>
            </a:r>
            <a:r>
              <a:rPr lang="zh-CN" altLang="en-US" dirty="0" smtClean="0"/>
              <a:t>格式浮点数</a:t>
            </a:r>
            <a:endParaRPr lang="en-US" dirty="0"/>
          </a:p>
          <a:p>
            <a:pPr marL="552450" lvl="1"/>
            <a:r>
              <a:rPr lang="en-US" dirty="0"/>
              <a:t>e </a:t>
            </a:r>
            <a:r>
              <a:rPr lang="zh-CN" altLang="en-US" dirty="0" smtClean="0"/>
              <a:t>：</a:t>
            </a:r>
            <a:r>
              <a:rPr lang="en-US" dirty="0" smtClean="0"/>
              <a:t> </a:t>
            </a:r>
            <a:r>
              <a:rPr lang="zh-CN" altLang="en-US" dirty="0" smtClean="0"/>
              <a:t>阶码</a:t>
            </a:r>
            <a:r>
              <a:rPr lang="en-US" altLang="zh-CN" dirty="0" smtClean="0"/>
              <a:t>(</a:t>
            </a:r>
            <a:r>
              <a:rPr lang="en-US" dirty="0" smtClean="0"/>
              <a:t>Exponent) </a:t>
            </a:r>
            <a:r>
              <a:rPr lang="zh-CN" altLang="en-US" dirty="0" smtClean="0"/>
              <a:t>位数</a:t>
            </a:r>
            <a:r>
              <a:rPr lang="en-US" altLang="zh-CN" dirty="0" smtClean="0"/>
              <a:t>3</a:t>
            </a:r>
            <a:endParaRPr lang="en-US" dirty="0"/>
          </a:p>
          <a:p>
            <a:pPr marL="552450" lvl="1"/>
            <a:r>
              <a:rPr lang="en-US" dirty="0"/>
              <a:t>f </a:t>
            </a:r>
            <a:r>
              <a:rPr lang="zh-CN" altLang="en-US" dirty="0" smtClean="0"/>
              <a:t>：小数位数</a:t>
            </a:r>
            <a:r>
              <a:rPr lang="en-US" dirty="0" smtClean="0"/>
              <a:t> 2</a:t>
            </a:r>
            <a:endParaRPr lang="en-US" dirty="0"/>
          </a:p>
          <a:p>
            <a:pPr marL="552450" lvl="1"/>
            <a:r>
              <a:rPr lang="zh-CN" altLang="en-US" dirty="0" smtClean="0"/>
              <a:t>偏置</a:t>
            </a:r>
            <a:r>
              <a:rPr lang="en-US" altLang="zh-CN" dirty="0" smtClean="0"/>
              <a:t>bias=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zh-CN" altLang="en-US" dirty="0" smtClean="0"/>
              <a:t>注意：数值在趋近于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时变密集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71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81000" y="3810000"/>
            <a:ext cx="8840788" cy="1836738"/>
            <a:chOff x="381000" y="3810000"/>
            <a:chExt cx="8840788" cy="1836738"/>
          </a:xfrm>
        </p:grpSpPr>
        <p:graphicFrame>
          <p:nvGraphicFramePr>
            <p:cNvPr id="29730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602991"/>
                </p:ext>
              </p:extLst>
            </p:nvPr>
          </p:nvGraphicFramePr>
          <p:xfrm>
            <a:off x="381000" y="4419600"/>
            <a:ext cx="8840788" cy="1227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64" name="工作表" r:id="rId3" imgW="8334456" imgH="1066800" progId="Excel.Sheet.8">
                    <p:embed/>
                  </p:oleObj>
                </mc:Choice>
                <mc:Fallback>
                  <p:oleObj name="工作表" r:id="rId3" imgW="8334456" imgH="1066800" progId="Excel.Sheet.8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4419600"/>
                          <a:ext cx="8840788" cy="1227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3" name="Rectangle 7"/>
            <p:cNvSpPr>
              <a:spLocks/>
            </p:cNvSpPr>
            <p:nvPr/>
          </p:nvSpPr>
          <p:spPr bwMode="auto">
            <a:xfrm>
              <a:off x="5486400" y="3810000"/>
              <a:ext cx="908903" cy="3693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 8 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个数</a:t>
              </a:r>
              <a:endPara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cxnSp>
          <p:nvCxnSpPr>
            <p:cNvPr id="36" name="Straight Arrow Connector 35"/>
            <p:cNvCxnSpPr>
              <a:stCxn id="29703" idx="1"/>
            </p:cNvCxnSpPr>
            <p:nvPr/>
          </p:nvCxnSpPr>
          <p:spPr bwMode="auto">
            <a:xfrm flipH="1">
              <a:off x="4572000" y="3994666"/>
              <a:ext cx="914400" cy="4249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" name="文本框 1"/>
            <p:cNvSpPr txBox="1"/>
            <p:nvPr/>
          </p:nvSpPr>
          <p:spPr>
            <a:xfrm>
              <a:off x="2921000" y="5150822"/>
              <a:ext cx="1447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alibri" pitchFamily="34" charset="0"/>
                </a:rPr>
                <a:t>非规格化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24400" y="5150822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alibri" pitchFamily="34" charset="0"/>
                </a:rPr>
                <a:t>规格化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23000" y="5150822"/>
              <a:ext cx="711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alibri" pitchFamily="34" charset="0"/>
                </a:rPr>
                <a:t>无穷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数值分布</a:t>
            </a:r>
            <a:r>
              <a:rPr lang="en-US" dirty="0" smtClean="0"/>
              <a:t>(</a:t>
            </a:r>
            <a:r>
              <a:rPr lang="zh-CN" altLang="en-US" dirty="0" smtClean="0"/>
              <a:t>放大观察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zh-CN" dirty="0"/>
              <a:t>6-bit</a:t>
            </a:r>
            <a:r>
              <a:rPr lang="zh-CN" altLang="en-US" dirty="0"/>
              <a:t>类</a:t>
            </a:r>
            <a:r>
              <a:rPr lang="en-US" altLang="zh-CN" dirty="0"/>
              <a:t> IEEE</a:t>
            </a:r>
            <a:r>
              <a:rPr lang="zh-CN" altLang="en-US" dirty="0"/>
              <a:t>格式</a:t>
            </a:r>
            <a:endParaRPr lang="en-US" altLang="zh-CN" dirty="0"/>
          </a:p>
          <a:p>
            <a:pPr marL="552450" lvl="1"/>
            <a:r>
              <a:rPr lang="en-US" altLang="zh-CN" dirty="0"/>
              <a:t>e 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阶码</a:t>
            </a:r>
            <a:r>
              <a:rPr lang="en-US" altLang="zh-CN" dirty="0"/>
              <a:t>(Exponent) </a:t>
            </a:r>
            <a:r>
              <a:rPr lang="zh-CN" altLang="en-US" dirty="0"/>
              <a:t>位数</a:t>
            </a:r>
            <a:r>
              <a:rPr lang="en-US" altLang="zh-CN" dirty="0"/>
              <a:t>3</a:t>
            </a:r>
          </a:p>
          <a:p>
            <a:pPr marL="552450" lvl="1"/>
            <a:r>
              <a:rPr lang="en-US" altLang="zh-CN" dirty="0"/>
              <a:t>f </a:t>
            </a:r>
            <a:r>
              <a:rPr lang="zh-CN" altLang="en-US" dirty="0"/>
              <a:t>：小数位数</a:t>
            </a:r>
            <a:r>
              <a:rPr lang="en-US" altLang="zh-CN" dirty="0"/>
              <a:t> 2</a:t>
            </a:r>
          </a:p>
          <a:p>
            <a:pPr marL="552450" lvl="1"/>
            <a:r>
              <a:rPr lang="zh-CN" altLang="en-US" dirty="0"/>
              <a:t>偏置</a:t>
            </a:r>
            <a:r>
              <a:rPr lang="en-US" altLang="zh-CN" dirty="0"/>
              <a:t>bias= 2</a:t>
            </a:r>
            <a:r>
              <a:rPr lang="en-US" altLang="zh-CN" baseline="30000" dirty="0"/>
              <a:t>3-1</a:t>
            </a:r>
            <a:r>
              <a:rPr lang="en-US" altLang="zh-CN" dirty="0"/>
              <a:t>-1 =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8112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6200" y="3924300"/>
            <a:ext cx="8991599" cy="1485900"/>
            <a:chOff x="76200" y="3924300"/>
            <a:chExt cx="8991599" cy="1485900"/>
          </a:xfrm>
        </p:grpSpPr>
        <p:graphicFrame>
          <p:nvGraphicFramePr>
            <p:cNvPr id="30751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726412"/>
                </p:ext>
              </p:extLst>
            </p:nvPr>
          </p:nvGraphicFramePr>
          <p:xfrm>
            <a:off x="76200" y="3924300"/>
            <a:ext cx="8991599" cy="148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3" name="Worksheet" r:id="rId3" imgW="7848600" imgH="965200" progId="Excel.Sheet.8">
                    <p:embed/>
                  </p:oleObj>
                </mc:Choice>
                <mc:Fallback>
                  <p:oleObj name="Worksheet" r:id="rId3" imgW="7848600" imgH="965200" progId="Excel.Sheet.8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" y="3924300"/>
                          <a:ext cx="8991599" cy="148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2667000" y="4876800"/>
              <a:ext cx="15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alibri" pitchFamily="34" charset="0"/>
                </a:rPr>
                <a:t>非规格化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419600" y="4876800"/>
              <a:ext cx="1295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alibri" pitchFamily="34" charset="0"/>
                </a:rPr>
                <a:t>规格化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18199" y="4876800"/>
              <a:ext cx="7112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alibri" pitchFamily="34" charset="0"/>
                </a:rPr>
                <a:t>无穷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IEEE</a:t>
            </a:r>
            <a:r>
              <a:rPr lang="zh-CN" altLang="en-US" dirty="0" smtClean="0"/>
              <a:t>编码的特殊性质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浮点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与整数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编码相同：所有</a:t>
            </a:r>
            <a:r>
              <a:rPr lang="en-US" dirty="0" smtClean="0">
                <a:solidFill>
                  <a:srgbClr val="FF0000"/>
                </a:solidFill>
              </a:rPr>
              <a:t>bit</a:t>
            </a:r>
            <a:r>
              <a:rPr lang="zh-CN" altLang="en-US" dirty="0" smtClean="0">
                <a:solidFill>
                  <a:srgbClr val="FF0000"/>
                </a:solidFill>
              </a:rPr>
              <a:t>均为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几乎</a:t>
            </a:r>
            <a:r>
              <a:rPr lang="zh-CN" altLang="en-US" dirty="0" smtClean="0">
                <a:solidFill>
                  <a:srgbClr val="FF0000"/>
                </a:solidFill>
              </a:rPr>
              <a:t>可以用与无符号整数相同的方式进行浮点数的比较</a:t>
            </a:r>
            <a:endParaRPr lang="en-US" dirty="0">
              <a:solidFill>
                <a:srgbClr val="FF0000"/>
              </a:solidFill>
            </a:endParaRPr>
          </a:p>
          <a:p>
            <a:pPr marL="552450" lvl="1"/>
            <a:r>
              <a:rPr lang="zh-CN" altLang="en-US" dirty="0" smtClean="0"/>
              <a:t>先比较符号位</a:t>
            </a:r>
            <a:endParaRPr lang="en-US" dirty="0" smtClean="0"/>
          </a:p>
          <a:p>
            <a:pPr marL="552450" lvl="1"/>
            <a:r>
              <a:rPr lang="zh-CN" altLang="en-US" dirty="0" smtClean="0"/>
              <a:t>必须考虑 </a:t>
            </a:r>
            <a:r>
              <a:rPr lang="en-US" dirty="0" smtClean="0"/>
              <a:t>−0 </a:t>
            </a:r>
            <a:r>
              <a:rPr lang="en-US" dirty="0"/>
              <a:t>= 0</a:t>
            </a:r>
          </a:p>
          <a:p>
            <a:pPr marL="552450" lvl="1"/>
            <a:r>
              <a:rPr lang="en-US" dirty="0" err="1" smtClean="0"/>
              <a:t>NaN</a:t>
            </a:r>
            <a:r>
              <a:rPr lang="zh-CN" altLang="en-US" dirty="0" smtClean="0"/>
              <a:t>的不确定性</a:t>
            </a:r>
            <a:endParaRPr lang="en-US" dirty="0"/>
          </a:p>
          <a:p>
            <a:pPr marL="838200" lvl="2"/>
            <a:r>
              <a:rPr lang="zh-CN" altLang="en-US" dirty="0" smtClean="0"/>
              <a:t>将比其他任何值都大</a:t>
            </a:r>
            <a:endParaRPr lang="en-US" altLang="zh-CN" dirty="0" smtClean="0"/>
          </a:p>
          <a:p>
            <a:pPr marL="838200" lvl="2"/>
            <a:r>
              <a:rPr lang="zh-CN" altLang="en-US" dirty="0" smtClean="0"/>
              <a:t>比较将产生什么结果？</a:t>
            </a:r>
            <a:endParaRPr lang="en-US" dirty="0"/>
          </a:p>
          <a:p>
            <a:pPr marL="552450" lvl="1"/>
            <a:r>
              <a:rPr lang="zh-CN" altLang="en-US" dirty="0" smtClean="0"/>
              <a:t>其他方面均</a:t>
            </a:r>
            <a:r>
              <a:rPr lang="en-US" dirty="0" smtClean="0"/>
              <a:t>OK</a:t>
            </a:r>
            <a:endParaRPr lang="en-US" dirty="0"/>
          </a:p>
          <a:p>
            <a:pPr marL="838200" lvl="2"/>
            <a:r>
              <a:rPr lang="zh-CN" altLang="en-US" dirty="0" smtClean="0"/>
              <a:t>规格化值</a:t>
            </a:r>
            <a:r>
              <a:rPr lang="en-US" dirty="0" smtClean="0"/>
              <a:t> </a:t>
            </a:r>
            <a:r>
              <a:rPr lang="en-US" dirty="0"/>
              <a:t>vs. </a:t>
            </a:r>
            <a:r>
              <a:rPr lang="zh-CN" altLang="en-US" dirty="0" smtClean="0"/>
              <a:t>非规格化值</a:t>
            </a:r>
            <a:endParaRPr lang="en-US" dirty="0"/>
          </a:p>
          <a:p>
            <a:pPr marL="838200" lvl="2"/>
            <a:r>
              <a:rPr lang="zh-CN" altLang="en-US" dirty="0" smtClean="0"/>
              <a:t>规格化值</a:t>
            </a:r>
            <a:r>
              <a:rPr lang="en-US" dirty="0" smtClean="0"/>
              <a:t> </a:t>
            </a:r>
            <a:r>
              <a:rPr lang="en-US" dirty="0"/>
              <a:t>vs. </a:t>
            </a:r>
            <a:r>
              <a:rPr lang="zh-CN" altLang="en-US" dirty="0"/>
              <a:t>无穷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浮点数</a:t>
            </a: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 smtClean="0">
                <a:solidFill>
                  <a:srgbClr val="B3B3B3"/>
                </a:solidFill>
              </a:rPr>
              <a:t>IEEE </a:t>
            </a:r>
            <a:r>
              <a:rPr lang="zh-CN" altLang="en-US" dirty="0" smtClean="0">
                <a:solidFill>
                  <a:srgbClr val="B3B3B3"/>
                </a:solidFill>
              </a:rPr>
              <a:t>浮点数标准</a:t>
            </a:r>
            <a:r>
              <a:rPr lang="en-US" altLang="zh-CN" dirty="0" smtClean="0">
                <a:solidFill>
                  <a:srgbClr val="B3B3B3"/>
                </a:solidFill>
              </a:rPr>
              <a:t>: IEEE 754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 smtClean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 smtClean="0"/>
              <a:t>舍入、加法与乘法</a:t>
            </a:r>
            <a:endParaRPr lang="en-US" dirty="0"/>
          </a:p>
          <a:p>
            <a:r>
              <a:rPr lang="en-US" altLang="zh-CN" dirty="0" smtClean="0">
                <a:solidFill>
                  <a:srgbClr val="B3B3B3"/>
                </a:solidFill>
              </a:rPr>
              <a:t>C</a:t>
            </a:r>
            <a:r>
              <a:rPr lang="zh-CN" altLang="en-US" dirty="0" smtClean="0">
                <a:solidFill>
                  <a:srgbClr val="B3B3B3"/>
                </a:solidFill>
              </a:rPr>
              <a:t>语言的浮点数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 smtClean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浮点数运算</a:t>
            </a:r>
            <a:r>
              <a:rPr lang="en-US" dirty="0" smtClean="0"/>
              <a:t>: </a:t>
            </a:r>
            <a:r>
              <a:rPr lang="zh-CN" altLang="en-US" dirty="0" smtClean="0"/>
              <a:t>基本思想</a:t>
            </a: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 err="1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y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err="1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y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= Round(x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zh-CN" altLang="en-US" dirty="0" smtClean="0"/>
              <a:t>基本思想</a:t>
            </a:r>
            <a:endParaRPr lang="en-US" dirty="0"/>
          </a:p>
          <a:p>
            <a:pPr marL="552450" lvl="1"/>
            <a:r>
              <a:rPr lang="zh-CN" altLang="en-US" dirty="0" smtClean="0"/>
              <a:t>首先，计算精确结果</a:t>
            </a:r>
            <a:endParaRPr lang="en-US" dirty="0"/>
          </a:p>
          <a:p>
            <a:pPr marL="552450" lvl="1"/>
            <a:r>
              <a:rPr lang="zh-CN" altLang="en-US" dirty="0" smtClean="0"/>
              <a:t>然后，变换到指定格式</a:t>
            </a:r>
            <a:endParaRPr lang="en-US" dirty="0"/>
          </a:p>
          <a:p>
            <a:pPr marL="838200" lvl="2"/>
            <a:r>
              <a:rPr lang="zh-CN" altLang="en-US" dirty="0" smtClean="0"/>
              <a:t>可能溢出：阶码</a:t>
            </a:r>
            <a:r>
              <a:rPr lang="en-US" altLang="zh-CN" dirty="0" smtClean="0"/>
              <a:t>(</a:t>
            </a:r>
            <a:r>
              <a:rPr lang="en-US" dirty="0" smtClean="0"/>
              <a:t>Exponent) </a:t>
            </a:r>
            <a:r>
              <a:rPr lang="zh-CN" altLang="en-US" dirty="0" smtClean="0"/>
              <a:t>太大</a:t>
            </a:r>
            <a:endParaRPr lang="en-US" dirty="0"/>
          </a:p>
          <a:p>
            <a:pPr marL="838200" lvl="2"/>
            <a:r>
              <a:rPr lang="zh-CN" altLang="en-US" dirty="0" smtClean="0"/>
              <a:t>小数部分可能需要舍入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舍入</a:t>
            </a:r>
            <a:endParaRPr 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舍入模式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以美元舍入说明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$1.40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向下舍入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(−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向上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向偶数舍入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876800" y="533400"/>
            <a:ext cx="4191000" cy="762000"/>
          </a:xfrm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细究“向偶数舍入”</a:t>
            </a: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382000" cy="5435600"/>
          </a:xfrm>
          <a:ln/>
        </p:spPr>
        <p:txBody>
          <a:bodyPr/>
          <a:lstStyle/>
          <a:p>
            <a:r>
              <a:rPr lang="zh-CN" altLang="en-US" dirty="0" smtClean="0"/>
              <a:t>默认的舍入模式</a:t>
            </a:r>
            <a:endParaRPr lang="en-US" dirty="0"/>
          </a:p>
          <a:p>
            <a:pPr marL="552450" lvl="1"/>
            <a:r>
              <a:rPr lang="zh-CN" altLang="en-US" dirty="0" smtClean="0"/>
              <a:t>很难找到更好的方法</a:t>
            </a:r>
            <a:endParaRPr lang="en-US" dirty="0"/>
          </a:p>
          <a:p>
            <a:pPr marL="552450" lvl="1"/>
            <a:r>
              <a:rPr lang="zh-CN" altLang="en-US" dirty="0" smtClean="0">
                <a:solidFill>
                  <a:srgbClr val="FF0000"/>
                </a:solidFill>
              </a:rPr>
              <a:t>其他方法都有统计偏差</a:t>
            </a:r>
            <a:endParaRPr lang="en-US" dirty="0">
              <a:solidFill>
                <a:srgbClr val="FF0000"/>
              </a:solidFill>
            </a:endParaRPr>
          </a:p>
          <a:p>
            <a:pPr marL="838200" lvl="2"/>
            <a:r>
              <a:rPr lang="zh-CN" altLang="en-US" dirty="0" smtClean="0">
                <a:solidFill>
                  <a:srgbClr val="FF0000"/>
                </a:solidFill>
              </a:rPr>
              <a:t>对正整数集合求和时，和将始终被低估或高估（负偏差、正偏差</a:t>
            </a:r>
            <a:r>
              <a:rPr lang="zh-CN" altLang="en-US" dirty="0" smtClean="0"/>
              <a:t>）</a:t>
            </a:r>
            <a:endParaRPr lang="en-US" dirty="0"/>
          </a:p>
          <a:p>
            <a:pPr marL="152400">
              <a:lnSpc>
                <a:spcPct val="150000"/>
              </a:lnSpc>
            </a:pPr>
            <a:r>
              <a:rPr lang="zh-CN" altLang="en-US" dirty="0" smtClean="0"/>
              <a:t>向偶数舍入</a:t>
            </a:r>
            <a:endParaRPr lang="en-US" altLang="zh-CN" dirty="0" smtClean="0"/>
          </a:p>
          <a:p>
            <a:pPr marL="552450" lvl="1"/>
            <a:r>
              <a:rPr lang="zh-CN" altLang="en-US" dirty="0" smtClean="0"/>
              <a:t>当恰好在两个可能的数值正中间时（中间值）：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舍入后，最低有效位的数码为偶数</a:t>
            </a:r>
            <a:endParaRPr lang="en-US" altLang="zh-CN" dirty="0" smtClean="0"/>
          </a:p>
          <a:p>
            <a:pPr marL="552450" lvl="1"/>
            <a:r>
              <a:rPr lang="zh-CN" altLang="en-US" dirty="0" smtClean="0"/>
              <a:t>其他时候：向最近的数值舍入</a:t>
            </a:r>
            <a:endParaRPr lang="en-US" altLang="zh-CN" dirty="0" smtClean="0"/>
          </a:p>
          <a:p>
            <a:pPr marL="952500" lvl="2"/>
            <a:r>
              <a:rPr lang="zh-CN" altLang="en-US" dirty="0" smtClean="0"/>
              <a:t>比</a:t>
            </a:r>
            <a:r>
              <a:rPr lang="zh-CN" altLang="en-US" dirty="0"/>
              <a:t>中间值</a:t>
            </a:r>
            <a:r>
              <a:rPr lang="zh-CN" altLang="en-US" dirty="0" smtClean="0"/>
              <a:t>小向下舍入，</a:t>
            </a:r>
            <a:r>
              <a:rPr lang="zh-CN" altLang="en-US" dirty="0"/>
              <a:t>比中间值</a:t>
            </a:r>
            <a:r>
              <a:rPr lang="zh-CN" altLang="en-US" dirty="0" smtClean="0"/>
              <a:t>大向上</a:t>
            </a:r>
            <a:r>
              <a:rPr lang="zh-CN" altLang="en-US" dirty="0"/>
              <a:t>舍入</a:t>
            </a:r>
            <a:endParaRPr lang="en-US" altLang="zh-CN" dirty="0" smtClean="0"/>
          </a:p>
          <a:p>
            <a:pPr marL="1524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以</a:t>
            </a:r>
            <a:r>
              <a:rPr lang="en-US" altLang="zh-CN" dirty="0"/>
              <a:t>10</a:t>
            </a:r>
            <a:r>
              <a:rPr lang="zh-CN" altLang="en-US" dirty="0"/>
              <a:t>进制数向最近的百分位舍入为例：</a:t>
            </a:r>
            <a:endParaRPr lang="en-US" dirty="0"/>
          </a:p>
          <a:p>
            <a:pPr marL="838200" lvl="2">
              <a:spcBef>
                <a:spcPts val="0"/>
              </a:spcBef>
              <a:buNone/>
            </a:pPr>
            <a:r>
              <a:rPr lang="en-US" dirty="0" smtClean="0"/>
              <a:t>	7.8949999</a:t>
            </a:r>
            <a:r>
              <a:rPr lang="en-US" dirty="0"/>
              <a:t>	</a:t>
            </a:r>
            <a:r>
              <a:rPr lang="en-US" dirty="0" smtClean="0"/>
              <a:t>7.89</a:t>
            </a: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zh-CN" altLang="en-US" dirty="0" smtClean="0"/>
              <a:t>比中间值小：向下舍入</a:t>
            </a:r>
            <a:r>
              <a:rPr lang="en-US" dirty="0" smtClean="0"/>
              <a:t>)</a:t>
            </a:r>
            <a:endParaRPr lang="en-US" dirty="0"/>
          </a:p>
          <a:p>
            <a:pPr marL="838200" lvl="2">
              <a:spcBef>
                <a:spcPts val="0"/>
              </a:spcBef>
              <a:buNone/>
            </a:pPr>
            <a:r>
              <a:rPr lang="en-US" dirty="0" smtClean="0"/>
              <a:t>	7.8950001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zh-CN" altLang="en-US" dirty="0" smtClean="0"/>
              <a:t>比中间值大：向上舍入</a:t>
            </a:r>
            <a:r>
              <a:rPr lang="en-US" dirty="0" smtClean="0"/>
              <a:t>)</a:t>
            </a:r>
            <a:endParaRPr lang="en-US" dirty="0"/>
          </a:p>
          <a:p>
            <a:pPr marL="838200" lvl="2">
              <a:spcBef>
                <a:spcPts val="0"/>
              </a:spcBef>
              <a:buNone/>
            </a:pPr>
            <a:r>
              <a:rPr lang="en-US" dirty="0" smtClean="0"/>
              <a:t>	7.8950000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zh-CN" altLang="en-US" dirty="0" smtClean="0"/>
              <a:t>中间值</a:t>
            </a:r>
            <a:r>
              <a:rPr lang="en-US" dirty="0" smtClean="0"/>
              <a:t>—</a:t>
            </a:r>
            <a:r>
              <a:rPr lang="zh-CN" altLang="en-US" dirty="0" smtClean="0"/>
              <a:t>向上舍入</a:t>
            </a:r>
            <a:r>
              <a:rPr lang="en-US" dirty="0" smtClean="0"/>
              <a:t>)</a:t>
            </a:r>
            <a:endParaRPr lang="en-US" dirty="0"/>
          </a:p>
          <a:p>
            <a:pPr marL="838200" lvl="2">
              <a:spcBef>
                <a:spcPts val="0"/>
              </a:spcBef>
              <a:buNone/>
            </a:pPr>
            <a:r>
              <a:rPr lang="en-US" dirty="0" smtClean="0"/>
              <a:t>	7.8850000</a:t>
            </a:r>
            <a:r>
              <a:rPr lang="en-US" dirty="0"/>
              <a:t>	</a:t>
            </a:r>
            <a:r>
              <a:rPr lang="en-US" dirty="0" smtClean="0"/>
              <a:t>7.88</a:t>
            </a: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zh-CN" altLang="en-US" dirty="0"/>
              <a:t>中间值</a:t>
            </a:r>
            <a:r>
              <a:rPr lang="en-US" dirty="0" smtClean="0"/>
              <a:t>—</a:t>
            </a:r>
            <a:r>
              <a:rPr lang="zh-CN" altLang="en-US" dirty="0" smtClean="0"/>
              <a:t>向下舍入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有理数编码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浮点表示很有用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 smtClean="0"/>
                  <a:t>对形如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 smtClean="0"/>
                  <a:t>有理数进行编码</a:t>
                </a:r>
                <a:endParaRPr lang="zh-CN" altLang="zh-CN" sz="2400" dirty="0"/>
              </a:p>
              <a:p>
                <a:pPr lvl="1"/>
                <a:r>
                  <a:rPr lang="zh-CN" altLang="en-US" sz="2400" dirty="0" smtClean="0"/>
                  <a:t>非常</a:t>
                </a:r>
                <a:r>
                  <a:rPr lang="zh-CN" altLang="en-US" sz="2400" dirty="0"/>
                  <a:t>大的数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或非</a:t>
                </a:r>
                <a:r>
                  <a:rPr lang="zh-CN" altLang="en-US" sz="2400" dirty="0"/>
                  <a:t>常</a:t>
                </a:r>
                <a:r>
                  <a:rPr lang="zh-CN" altLang="en-US" sz="2400" dirty="0" smtClean="0"/>
                  <a:t>接近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的数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altLang="zh-CN" sz="2400" dirty="0" smtClean="0"/>
                  <a:t>)</a:t>
                </a:r>
              </a:p>
              <a:p>
                <a:pPr lvl="1"/>
                <a:r>
                  <a:rPr lang="zh-CN" altLang="en-US" sz="2400" dirty="0" smtClean="0"/>
                  <a:t>实数的近似值</a:t>
                </a:r>
                <a:endParaRPr lang="en-US" altLang="zh-CN" sz="2400" dirty="0" smtClean="0"/>
              </a:p>
              <a:p>
                <a:pPr lvl="1"/>
                <a:r>
                  <a:rPr lang="zh-CN" altLang="en-US" sz="2400" dirty="0" smtClean="0"/>
                  <a:t>无穷大</a:t>
                </a:r>
                <a:r>
                  <a:rPr lang="en-US" altLang="zh-CN" sz="2400" dirty="0" smtClean="0"/>
                  <a:t>/</a:t>
                </a:r>
                <a:r>
                  <a:rPr lang="zh-CN" altLang="en-US" sz="2400" dirty="0" smtClean="0"/>
                  <a:t>小怎么办？</a:t>
                </a:r>
                <a:endParaRPr lang="en-US" altLang="zh-CN" sz="2400" dirty="0" smtClean="0"/>
              </a:p>
              <a:p>
                <a:pPr lvl="1"/>
                <a:endParaRPr lang="en-US" altLang="zh-CN" sz="2400" dirty="0"/>
              </a:p>
              <a:p>
                <a:r>
                  <a:rPr lang="zh-CN" altLang="en-US" sz="2800" dirty="0"/>
                  <a:t>从程序员角度看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无趣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晦涩难懂</a:t>
                </a:r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二进制数的舍入</a:t>
            </a:r>
            <a:endParaRPr lang="en-US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 smtClean="0"/>
              <a:t>二进制小数的舍入</a:t>
            </a:r>
            <a:endParaRPr lang="en-US" altLang="zh-CN" dirty="0" smtClean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 smtClean="0"/>
              <a:t>“</a:t>
            </a:r>
            <a:r>
              <a:rPr lang="zh-CN" altLang="en-US" dirty="0" smtClean="0"/>
              <a:t>偶数</a:t>
            </a:r>
            <a:r>
              <a:rPr lang="en-US" dirty="0" smtClean="0"/>
              <a:t>”</a:t>
            </a:r>
            <a:r>
              <a:rPr lang="zh-CN" altLang="en-US" dirty="0" smtClean="0"/>
              <a:t>：最低有效位值为</a:t>
            </a:r>
            <a:r>
              <a:rPr lang="en-US" altLang="zh-CN" dirty="0" smtClean="0"/>
              <a:t>0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 smtClean="0"/>
              <a:t>“</a:t>
            </a:r>
            <a:r>
              <a:rPr lang="zh-CN" altLang="en-US" dirty="0" smtClean="0"/>
              <a:t>中间值</a:t>
            </a:r>
            <a:r>
              <a:rPr lang="en-US" dirty="0" smtClean="0"/>
              <a:t>”</a:t>
            </a:r>
            <a:r>
              <a:rPr lang="zh-CN" altLang="en-US" dirty="0" smtClean="0"/>
              <a:t>：舍入位置右侧的位都是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，即形如</a:t>
            </a:r>
            <a:r>
              <a:rPr lang="en-US" altLang="zh-CN" dirty="0" smtClean="0"/>
              <a:t>: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00…</a:t>
            </a:r>
            <a:r>
              <a:rPr lang="en-US" sz="2400" b="1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 smtClean="0"/>
              <a:t>例子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 smtClean="0"/>
              <a:t>舍入到最近的</a:t>
            </a:r>
            <a:r>
              <a:rPr lang="en-US" dirty="0" smtClean="0"/>
              <a:t>1/4 (</a:t>
            </a:r>
            <a:r>
              <a:rPr lang="zh-CN" altLang="en-US" dirty="0" smtClean="0"/>
              <a:t>小数点右边第</a:t>
            </a:r>
            <a:r>
              <a:rPr lang="en-US" dirty="0" smtClean="0"/>
              <a:t>2</a:t>
            </a:r>
            <a:r>
              <a:rPr lang="zh-CN" altLang="en-US" dirty="0" smtClean="0"/>
              <a:t>位</a:t>
            </a:r>
            <a:r>
              <a:rPr lang="en-US" dirty="0" smtClean="0"/>
              <a:t>)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 smtClean="0"/>
              <a:t>数值</a:t>
            </a:r>
            <a:r>
              <a:rPr lang="en-US" dirty="0"/>
              <a:t>	</a:t>
            </a:r>
            <a:r>
              <a:rPr lang="zh-CN" altLang="en-US" dirty="0" smtClean="0"/>
              <a:t>二进制</a:t>
            </a:r>
            <a:r>
              <a:rPr lang="en-US" dirty="0"/>
              <a:t>	</a:t>
            </a:r>
            <a:r>
              <a:rPr lang="zh-CN" altLang="en-US" dirty="0" smtClean="0"/>
              <a:t>舍入后</a:t>
            </a:r>
            <a:r>
              <a:rPr lang="en-US" dirty="0"/>
              <a:t>	</a:t>
            </a:r>
            <a:r>
              <a:rPr lang="zh-CN" altLang="en-US" dirty="0" smtClean="0"/>
              <a:t>舍入动作</a:t>
            </a:r>
            <a:r>
              <a:rPr lang="en-US" dirty="0"/>
              <a:t>	</a:t>
            </a:r>
            <a:r>
              <a:rPr lang="zh-CN" altLang="en-US" dirty="0" smtClean="0"/>
              <a:t>舍入后的值</a:t>
            </a:r>
            <a:endParaRPr lang="en-US" altLang="zh-CN" dirty="0" smtClean="0"/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 smtClean="0"/>
              <a:t>2 </a:t>
            </a:r>
            <a:r>
              <a:rPr lang="en-US" dirty="0"/>
              <a:t>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42730" y="381000"/>
            <a:ext cx="8786982" cy="762000"/>
          </a:xfrm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浮点乘法</a:t>
            </a: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333374" y="1447800"/>
            <a:ext cx="8594725" cy="4972050"/>
          </a:xfrm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zh-CN" altLang="en-US" dirty="0" smtClean="0"/>
              <a:t>精确结果</a:t>
            </a:r>
            <a:r>
              <a:rPr lang="en-US" dirty="0" smtClean="0"/>
              <a:t>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zh-CN" altLang="en-US" dirty="0" smtClean="0"/>
              <a:t>符号</a:t>
            </a:r>
            <a:r>
              <a:rPr lang="en-US" altLang="zh-CN" dirty="0" smtClean="0"/>
              <a:t>(</a:t>
            </a:r>
            <a:r>
              <a:rPr lang="en-US" dirty="0" smtClean="0"/>
              <a:t>Sign)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zh-CN" altLang="en-US" dirty="0" smtClean="0"/>
              <a:t>尾数</a:t>
            </a:r>
            <a:r>
              <a:rPr lang="en-US" altLang="zh-CN" dirty="0" smtClean="0"/>
              <a:t>(</a:t>
            </a:r>
            <a:r>
              <a:rPr lang="en-US" dirty="0" smtClean="0"/>
              <a:t>Significand)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zh-CN" altLang="en-US" dirty="0" smtClean="0"/>
              <a:t>阶码</a:t>
            </a:r>
            <a:r>
              <a:rPr lang="en-US" altLang="zh-CN" dirty="0" smtClean="0"/>
              <a:t>(</a:t>
            </a:r>
            <a:r>
              <a:rPr lang="en-US" dirty="0" smtClean="0"/>
              <a:t>Exponent)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修正</a:t>
            </a:r>
            <a:endParaRPr lang="en-US" dirty="0"/>
          </a:p>
          <a:p>
            <a:pPr marL="552450" lvl="1"/>
            <a:r>
              <a:rPr lang="zh-CN" altLang="en-US" dirty="0">
                <a:sym typeface="Calibri Italic" charset="0"/>
              </a:rPr>
              <a:t>如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 smtClean="0"/>
              <a:t> </a:t>
            </a:r>
            <a:r>
              <a:rPr lang="en-US" dirty="0"/>
              <a:t>≥ 2, </a:t>
            </a:r>
            <a:r>
              <a:rPr lang="zh-CN" altLang="en-US" dirty="0" smtClean="0"/>
              <a:t>将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右移</a:t>
            </a:r>
            <a:r>
              <a:rPr lang="en-US" altLang="zh-CN" dirty="0" smtClean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(1</a:t>
            </a:r>
            <a:r>
              <a:rPr lang="zh-CN" altLang="en-US" dirty="0" smtClean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位</a:t>
            </a:r>
            <a:r>
              <a:rPr lang="en-US" altLang="zh-CN" dirty="0" smtClean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)</a:t>
            </a:r>
            <a:r>
              <a:rPr lang="en-US" dirty="0" smtClean="0"/>
              <a:t>,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加</a:t>
            </a:r>
            <a:r>
              <a:rPr lang="en-US" altLang="zh-CN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/>
          </a:p>
          <a:p>
            <a:pPr marL="552450" lvl="1"/>
            <a:r>
              <a:rPr lang="zh-CN" altLang="en-US" dirty="0" smtClean="0"/>
              <a:t>如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  <a:r>
              <a:rPr lang="zh-CN" altLang="en-US" dirty="0" smtClean="0"/>
              <a:t>超出范围，则溢出</a:t>
            </a:r>
            <a:endParaRPr lang="en-US" dirty="0"/>
          </a:p>
          <a:p>
            <a:pPr marL="552450" lvl="1"/>
            <a:r>
              <a:rPr lang="zh-CN" altLang="en-US" dirty="0" smtClean="0"/>
              <a:t>将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/>
          </a:p>
          <a:p>
            <a:r>
              <a:rPr lang="zh-CN" altLang="en-US" dirty="0" smtClean="0"/>
              <a:t>实现</a:t>
            </a:r>
            <a:endParaRPr lang="en-US" dirty="0"/>
          </a:p>
          <a:p>
            <a:pPr marL="552450" lvl="1"/>
            <a:r>
              <a:rPr lang="zh-CN" altLang="en-US" dirty="0" smtClean="0"/>
              <a:t>主要问题：实现尾数</a:t>
            </a:r>
            <a:r>
              <a:rPr lang="en-US" altLang="zh-CN" dirty="0" smtClean="0"/>
              <a:t>(</a:t>
            </a:r>
            <a:r>
              <a:rPr lang="en-US" dirty="0" smtClean="0"/>
              <a:t>Significand)</a:t>
            </a:r>
            <a:r>
              <a:rPr lang="zh-CN" altLang="en-US" dirty="0" smtClean="0"/>
              <a:t>的乘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浮点数加法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+   (-1)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 smtClean="0"/>
              <a:t>假设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endParaRPr lang="en-US" dirty="0"/>
          </a:p>
          <a:p>
            <a:pPr>
              <a:tabLst>
                <a:tab pos="2049463" algn="l"/>
              </a:tabLst>
            </a:pPr>
            <a:r>
              <a:rPr lang="zh-CN" altLang="en-US" dirty="0" smtClean="0"/>
              <a:t>准确结果</a:t>
            </a:r>
            <a:r>
              <a:rPr lang="en-US" dirty="0" smtClean="0"/>
              <a:t>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 smtClean="0"/>
              <a:t>符号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</a:t>
            </a:r>
            <a:r>
              <a:rPr lang="zh-CN" altLang="en-US" dirty="0" smtClean="0"/>
              <a:t>尾数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zh-CN" altLang="en-US" dirty="0" smtClean="0"/>
              <a:t>有符号数对齐</a:t>
            </a:r>
            <a:r>
              <a:rPr lang="zh-CN" altLang="en-US" dirty="0"/>
              <a:t>、相加的结果</a:t>
            </a:r>
            <a:endParaRPr lang="en-US" dirty="0" smtClean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 smtClean="0"/>
              <a:t>阶码</a:t>
            </a:r>
            <a:r>
              <a:rPr lang="en-US" altLang="zh-CN" dirty="0" smtClean="0"/>
              <a:t>(</a:t>
            </a:r>
            <a:r>
              <a:rPr lang="en-US" dirty="0" smtClean="0"/>
              <a:t>Exponent)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 smtClean="0"/>
              <a:t>: 	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dirty="0" smtClean="0"/>
          </a:p>
          <a:p>
            <a:pPr>
              <a:spcBef>
                <a:spcPts val="1800"/>
              </a:spcBef>
              <a:tabLst>
                <a:tab pos="2049463" algn="l"/>
              </a:tabLst>
            </a:pPr>
            <a:r>
              <a:rPr lang="zh-CN" altLang="en-US" dirty="0" smtClean="0"/>
              <a:t>修正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 smtClean="0"/>
              <a:t> </a:t>
            </a:r>
            <a:r>
              <a:rPr lang="en-US" dirty="0"/>
              <a:t>≥ </a:t>
            </a:r>
            <a:r>
              <a:rPr lang="en-US" dirty="0" smtClean="0"/>
              <a:t>2</a:t>
            </a:r>
            <a:r>
              <a:rPr lang="zh-CN" altLang="en-US" dirty="0" smtClean="0"/>
              <a:t>：将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 smtClean="0">
                <a:sym typeface="Calibri Italic" charset="0"/>
              </a:rPr>
              <a:t>右移</a:t>
            </a:r>
            <a:r>
              <a:rPr lang="en-US" altLang="zh-CN" dirty="0" smtClean="0">
                <a:sym typeface="Calibri Italic" charset="0"/>
              </a:rPr>
              <a:t>(1</a:t>
            </a:r>
            <a:r>
              <a:rPr lang="zh-CN" altLang="en-US" dirty="0" smtClean="0">
                <a:sym typeface="Calibri Italic" charset="0"/>
              </a:rPr>
              <a:t>位</a:t>
            </a:r>
            <a:r>
              <a:rPr lang="en-US" altLang="zh-CN" dirty="0" smtClean="0">
                <a:sym typeface="Calibri Italic" charset="0"/>
              </a:rPr>
              <a:t>)</a:t>
            </a:r>
            <a:r>
              <a:rPr lang="zh-CN" altLang="en-US" dirty="0" smtClean="0">
                <a:sym typeface="Calibri Italic" charset="0"/>
              </a:rPr>
              <a:t>，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加</a:t>
            </a:r>
            <a:r>
              <a:rPr lang="en-US" altLang="zh-CN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r>
              <a:rPr lang="en-US" dirty="0" smtClean="0"/>
              <a:t> 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smtClean="0"/>
              <a:t>1</a:t>
            </a:r>
            <a:r>
              <a:rPr lang="zh-CN" altLang="en-US" dirty="0" smtClean="0"/>
              <a:t>：将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左移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 smtClean="0"/>
              <a:t> </a:t>
            </a:r>
            <a:r>
              <a:rPr lang="zh-CN" altLang="en-US" dirty="0" smtClean="0"/>
              <a:t>位</a:t>
            </a:r>
            <a:r>
              <a:rPr lang="en-US" dirty="0" smtClean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  <a:r>
              <a:rPr lang="zh-CN" altLang="en-US" dirty="0" smtClean="0"/>
              <a:t>减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超范围：溢出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 smtClean="0"/>
              <a:t>将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/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二进制小数点对齐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浮点数加法的数学性质</a:t>
            </a:r>
            <a:endParaRPr lang="en-US" dirty="0"/>
          </a:p>
        </p:txBody>
      </p:sp>
      <p:sp>
        <p:nvSpPr>
          <p:cNvPr id="4096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与阿贝尔群比较</a:t>
            </a:r>
            <a:endParaRPr lang="en-US" dirty="0" smtClean="0"/>
          </a:p>
          <a:p>
            <a:pPr marL="0" lvl="1" indent="0">
              <a:buSzPct val="60000"/>
              <a:buNone/>
            </a:pPr>
            <a:r>
              <a:rPr lang="zh-CN" altLang="en-US" sz="2400" b="1" dirty="0" smtClean="0"/>
              <a:t>     加法</a:t>
            </a:r>
            <a:r>
              <a:rPr lang="zh-CN" altLang="en-US" sz="2400" b="1" dirty="0"/>
              <a:t>运算</a:t>
            </a:r>
            <a:r>
              <a:rPr lang="zh-CN" altLang="en-US" sz="2400" b="1" dirty="0" smtClean="0"/>
              <a:t>下</a:t>
            </a:r>
            <a:r>
              <a:rPr lang="en-US" altLang="zh-CN" sz="2400" b="1" dirty="0" smtClean="0"/>
              <a:t>:</a:t>
            </a:r>
            <a:endParaRPr lang="en-US" altLang="zh-CN" sz="2400" b="1" dirty="0"/>
          </a:p>
          <a:p>
            <a:pPr lvl="1"/>
            <a:r>
              <a:rPr lang="zh-CN" altLang="en-US" dirty="0" smtClean="0"/>
              <a:t>是否封闭</a:t>
            </a:r>
            <a:endParaRPr lang="en-US" dirty="0" smtClean="0"/>
          </a:p>
          <a:p>
            <a:pPr lvl="2"/>
            <a:r>
              <a:rPr lang="en-US" dirty="0" smtClean="0"/>
              <a:t>But may generate infinity or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zh-CN" altLang="en-US" dirty="0" smtClean="0"/>
              <a:t>交换性</a:t>
            </a:r>
            <a:r>
              <a:rPr lang="en-US" altLang="zh-CN" dirty="0" smtClean="0"/>
              <a:t>(</a:t>
            </a:r>
            <a:r>
              <a:rPr lang="en-US" dirty="0" smtClean="0"/>
              <a:t>Commutative)? </a:t>
            </a:r>
          </a:p>
          <a:p>
            <a:pPr lvl="1"/>
            <a:r>
              <a:rPr lang="zh-CN" altLang="en-US" dirty="0"/>
              <a:t>分配</a:t>
            </a:r>
            <a:r>
              <a:rPr lang="zh-CN" altLang="en-US" dirty="0" smtClean="0"/>
              <a:t>性</a:t>
            </a:r>
            <a:r>
              <a:rPr lang="en-US" altLang="zh-CN" dirty="0" smtClean="0"/>
              <a:t>(</a:t>
            </a:r>
            <a:r>
              <a:rPr lang="en-US" dirty="0" smtClean="0"/>
              <a:t>Associative)?</a:t>
            </a:r>
          </a:p>
          <a:p>
            <a:pPr lvl="2"/>
            <a:r>
              <a:rPr lang="zh-CN" altLang="en-US" dirty="0" smtClean="0"/>
              <a:t>溢出和舍入的不确定性</a:t>
            </a:r>
            <a:endParaRPr lang="en-US" dirty="0" smtClean="0"/>
          </a:p>
          <a:p>
            <a:pPr lvl="2"/>
            <a:r>
              <a:rPr lang="en-US" dirty="0" smtClean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 smtClean="0"/>
              <a:t>0 </a:t>
            </a:r>
            <a:r>
              <a:rPr lang="zh-CN" altLang="en-US" dirty="0" smtClean="0"/>
              <a:t>是加法的单位元</a:t>
            </a:r>
            <a:r>
              <a:rPr lang="en-US" dirty="0" smtClean="0"/>
              <a:t>? </a:t>
            </a:r>
          </a:p>
          <a:p>
            <a:pPr lvl="1"/>
            <a:r>
              <a:rPr lang="zh-CN" altLang="en-US" dirty="0" smtClean="0"/>
              <a:t>每个元素都有逆元</a:t>
            </a:r>
            <a:r>
              <a:rPr lang="en-US" dirty="0" smtClean="0"/>
              <a:t>?</a:t>
            </a:r>
          </a:p>
          <a:p>
            <a:pPr lvl="2"/>
            <a:r>
              <a:rPr lang="zh-CN" altLang="en-US" dirty="0" smtClean="0"/>
              <a:t>除了无穷和</a:t>
            </a:r>
            <a:r>
              <a:rPr lang="en-US" altLang="zh-CN" dirty="0" err="1" smtClean="0"/>
              <a:t>NaN</a:t>
            </a:r>
            <a:endParaRPr lang="en-US" dirty="0" smtClean="0"/>
          </a:p>
          <a:p>
            <a:r>
              <a:rPr lang="zh-CN" altLang="en-US" dirty="0" smtClean="0"/>
              <a:t>单调性</a:t>
            </a:r>
            <a:r>
              <a:rPr lang="en-US" altLang="zh-CN" dirty="0" smtClean="0"/>
              <a:t>(</a:t>
            </a:r>
            <a:r>
              <a:rPr lang="en-US" dirty="0" smtClean="0"/>
              <a:t>Monotonicity)</a:t>
            </a:r>
          </a:p>
          <a:p>
            <a:pPr lvl="1"/>
            <a:r>
              <a:rPr lang="en-US" dirty="0" smtClean="0">
                <a:sym typeface="Calibri Italic" charset="0"/>
              </a:rPr>
              <a:t>a</a:t>
            </a:r>
            <a:r>
              <a:rPr lang="en-US" dirty="0" smtClean="0"/>
              <a:t> ≥ </a:t>
            </a:r>
            <a:r>
              <a:rPr lang="en-US" dirty="0" smtClean="0">
                <a:sym typeface="Calibri Italic" charset="0"/>
              </a:rPr>
              <a:t>b</a:t>
            </a:r>
            <a:r>
              <a:rPr lang="en-US" dirty="0" smtClean="0"/>
              <a:t> ⇒ </a:t>
            </a:r>
            <a:r>
              <a:rPr lang="en-US" dirty="0" err="1" smtClean="0">
                <a:sym typeface="Calibri Italic" charset="0"/>
              </a:rPr>
              <a:t>a</a:t>
            </a:r>
            <a:r>
              <a:rPr lang="en-US" dirty="0" err="1" smtClean="0"/>
              <a:t>+</a:t>
            </a:r>
            <a:r>
              <a:rPr lang="en-US" dirty="0" err="1" smtClean="0">
                <a:sym typeface="Calibri Italic" charset="0"/>
              </a:rPr>
              <a:t>c</a:t>
            </a:r>
            <a:r>
              <a:rPr lang="en-US" dirty="0" smtClean="0"/>
              <a:t> ≥ </a:t>
            </a:r>
            <a:r>
              <a:rPr lang="en-US" dirty="0" err="1" smtClean="0">
                <a:sym typeface="Calibri Italic" charset="0"/>
              </a:rPr>
              <a:t>b</a:t>
            </a:r>
            <a:r>
              <a:rPr lang="en-US" dirty="0" err="1" smtClean="0"/>
              <a:t>+</a:t>
            </a:r>
            <a:r>
              <a:rPr lang="en-US" dirty="0" err="1" smtClean="0">
                <a:sym typeface="Calibri Italic" charset="0"/>
              </a:rPr>
              <a:t>c</a:t>
            </a:r>
            <a:r>
              <a:rPr lang="en-US" dirty="0" smtClean="0"/>
              <a:t>?</a:t>
            </a:r>
          </a:p>
          <a:p>
            <a:pPr lvl="2"/>
            <a:r>
              <a:rPr lang="zh-CN" altLang="en-US" dirty="0"/>
              <a:t>除了无穷和</a:t>
            </a:r>
            <a:r>
              <a:rPr lang="en-US" altLang="zh-CN" dirty="0" err="1" smtClean="0"/>
              <a:t>NaN</a:t>
            </a:r>
            <a:endParaRPr lang="en-US" altLang="zh-CN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22860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30099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4838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33782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52197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60579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r>
              <a:rPr lang="zh-CN" altLang="en-US" dirty="0" smtClean="0"/>
              <a:t>乘法的数学性质</a:t>
            </a:r>
            <a:endParaRPr lang="en-US" dirty="0"/>
          </a:p>
        </p:txBody>
      </p:sp>
      <p:sp>
        <p:nvSpPr>
          <p:cNvPr id="41992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与交换环相比</a:t>
            </a:r>
            <a:endParaRPr lang="en-US" dirty="0"/>
          </a:p>
          <a:p>
            <a:pPr marL="552450" lvl="1"/>
            <a:r>
              <a:rPr lang="zh-CN" altLang="en-US" dirty="0" smtClean="0"/>
              <a:t>乘法下封闭性？</a:t>
            </a:r>
            <a:endParaRPr lang="en-US" dirty="0"/>
          </a:p>
          <a:p>
            <a:pPr marL="838200" lvl="2"/>
            <a:r>
              <a:rPr lang="zh-CN" altLang="en-US" dirty="0" smtClean="0"/>
              <a:t>但可能产生无穷或</a:t>
            </a:r>
            <a:r>
              <a:rPr lang="en-US" dirty="0" err="1" smtClean="0"/>
              <a:t>NaN</a:t>
            </a:r>
            <a:endParaRPr lang="en-US" dirty="0"/>
          </a:p>
          <a:p>
            <a:pPr marL="552450" lvl="1"/>
            <a:r>
              <a:rPr lang="zh-CN" altLang="en-US" dirty="0" smtClean="0"/>
              <a:t>乘法的交换性？</a:t>
            </a:r>
            <a:endParaRPr lang="en-US" dirty="0"/>
          </a:p>
          <a:p>
            <a:pPr marL="552450" lvl="1"/>
            <a:r>
              <a:rPr lang="zh-CN" altLang="en-US" dirty="0" smtClean="0"/>
              <a:t>乘法的结合性？</a:t>
            </a:r>
            <a:endParaRPr lang="en-US" dirty="0"/>
          </a:p>
          <a:p>
            <a:pPr marL="838200" lvl="2"/>
            <a:r>
              <a:rPr lang="zh-CN" altLang="en-US" dirty="0" smtClean="0"/>
              <a:t>可能溢出、舍入不精确</a:t>
            </a:r>
            <a:endParaRPr lang="en-US" dirty="0" smtClean="0"/>
          </a:p>
          <a:p>
            <a:pPr marL="838200" lvl="2"/>
            <a:r>
              <a:rPr lang="zh-CN" altLang="en-US" dirty="0" smtClean="0"/>
              <a:t>例</a:t>
            </a:r>
            <a:r>
              <a:rPr lang="en-US" dirty="0" smtClean="0"/>
              <a:t>: </a:t>
            </a:r>
            <a:r>
              <a:rPr lang="en-US" dirty="0" smtClean="0">
                <a:latin typeface="Courier New"/>
              </a:rPr>
              <a:t>(1e20*1e20)*1e-20</a:t>
            </a:r>
            <a:r>
              <a:rPr lang="en-US" dirty="0" smtClean="0"/>
              <a:t>= </a:t>
            </a:r>
            <a:r>
              <a:rPr lang="en-US" dirty="0" err="1" smtClean="0">
                <a:latin typeface="Courier New"/>
                <a:cs typeface="Courier New"/>
              </a:rPr>
              <a:t>inf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1e20*(1e20*1e-20)</a:t>
            </a:r>
            <a:r>
              <a:rPr lang="en-US" dirty="0" smtClean="0"/>
              <a:t>= </a:t>
            </a:r>
            <a:r>
              <a:rPr lang="en-US" dirty="0" smtClean="0">
                <a:latin typeface="Courier New"/>
                <a:cs typeface="Courier New"/>
              </a:rPr>
              <a:t>1e20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1 </a:t>
            </a:r>
            <a:r>
              <a:rPr lang="zh-CN" altLang="en-US" dirty="0" smtClean="0"/>
              <a:t>是乘法的单位元？</a:t>
            </a:r>
            <a:endParaRPr lang="en-US" dirty="0"/>
          </a:p>
          <a:p>
            <a:pPr marL="552450" lvl="1"/>
            <a:r>
              <a:rPr lang="zh-CN" altLang="en-US" dirty="0" smtClean="0"/>
              <a:t>乘法对加法的分配性？</a:t>
            </a:r>
            <a:endParaRPr lang="en-US" dirty="0"/>
          </a:p>
          <a:p>
            <a:pPr marL="838200" lvl="2"/>
            <a:r>
              <a:rPr lang="zh-CN" altLang="en-US" dirty="0"/>
              <a:t>可能溢出、舍入不精确</a:t>
            </a:r>
            <a:endParaRPr lang="en-US" altLang="zh-CN" dirty="0"/>
          </a:p>
          <a:p>
            <a:pPr marL="838200" lvl="2"/>
            <a:r>
              <a:rPr lang="en-US" dirty="0" smtClean="0">
                <a:latin typeface="Courier New"/>
                <a:cs typeface="Courier New"/>
              </a:rPr>
              <a:t>1e20*(1e20-1e20)</a:t>
            </a:r>
            <a:r>
              <a:rPr lang="en-US" dirty="0" smtClean="0"/>
              <a:t>= </a:t>
            </a:r>
            <a:r>
              <a:rPr lang="en-US" dirty="0" smtClean="0">
                <a:latin typeface="Courier New"/>
                <a:cs typeface="Courier New"/>
              </a:rPr>
              <a:t>0.0</a:t>
            </a:r>
            <a:r>
              <a:rPr lang="en-US" dirty="0" smtClean="0"/>
              <a:t>, </a:t>
            </a:r>
            <a:r>
              <a:rPr lang="en-US" dirty="0"/>
              <a:t> </a:t>
            </a:r>
            <a:r>
              <a:rPr lang="en-US" dirty="0" smtClean="0">
                <a:latin typeface="Courier New"/>
                <a:cs typeface="Courier New"/>
              </a:rPr>
              <a:t>1e20*1e20 – 1e20*1e20 </a:t>
            </a:r>
            <a:r>
              <a:rPr lang="en-US" dirty="0" smtClean="0"/>
              <a:t>= </a:t>
            </a:r>
            <a:r>
              <a:rPr lang="en-US" dirty="0" err="1" smtClean="0">
                <a:latin typeface="Courier New"/>
                <a:cs typeface="Courier New"/>
              </a:rPr>
              <a:t>NaN</a:t>
            </a:r>
            <a:endParaRPr lang="en-US" dirty="0">
              <a:latin typeface="Courier New"/>
              <a:cs typeface="Courier New"/>
            </a:endParaRPr>
          </a:p>
          <a:p>
            <a:pPr marL="431800" indent="-342900"/>
            <a:r>
              <a:rPr lang="zh-CN" altLang="en-US" dirty="0" smtClean="0"/>
              <a:t>单调性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zh-CN" altLang="en-US" dirty="0" smtClean="0"/>
              <a:t>除了无穷和</a:t>
            </a:r>
            <a:r>
              <a:rPr lang="en-US" dirty="0" smtClean="0"/>
              <a:t>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浮点数</a:t>
            </a:r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 smtClean="0">
                <a:solidFill>
                  <a:srgbClr val="B3B3B3"/>
                </a:solidFill>
              </a:rPr>
              <a:t>IEEE </a:t>
            </a:r>
            <a:r>
              <a:rPr lang="zh-CN" altLang="en-US" dirty="0" smtClean="0">
                <a:solidFill>
                  <a:srgbClr val="B3B3B3"/>
                </a:solidFill>
              </a:rPr>
              <a:t>浮点数标准</a:t>
            </a:r>
            <a:r>
              <a:rPr lang="en-US" altLang="zh-CN" dirty="0" smtClean="0">
                <a:solidFill>
                  <a:srgbClr val="B3B3B3"/>
                </a:solidFill>
              </a:rPr>
              <a:t>: IEEE 754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 smtClean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 smtClean="0">
                <a:solidFill>
                  <a:srgbClr val="B3B3B3"/>
                </a:solidFill>
              </a:rPr>
              <a:t>舍入、加法与乘法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语言的浮点数</a:t>
            </a:r>
            <a:endParaRPr lang="en-US" dirty="0"/>
          </a:p>
          <a:p>
            <a:r>
              <a:rPr lang="zh-CN" altLang="en-US" dirty="0" smtClean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zh-CN" dirty="0" smtClean="0"/>
              <a:t>C</a:t>
            </a:r>
            <a:r>
              <a:rPr lang="zh-CN" altLang="en-US" dirty="0" smtClean="0"/>
              <a:t>语言的浮点数</a:t>
            </a:r>
            <a:endParaRPr lang="en-US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两种精度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</a:t>
            </a:r>
            <a:r>
              <a:rPr lang="zh-CN" altLang="en-US" dirty="0" smtClean="0"/>
              <a:t>单精度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</a:t>
            </a:r>
            <a:r>
              <a:rPr lang="zh-CN" altLang="en-US" dirty="0" smtClean="0"/>
              <a:t>双精度</a:t>
            </a:r>
            <a:endParaRPr lang="en-US" dirty="0"/>
          </a:p>
          <a:p>
            <a:pPr>
              <a:spcBef>
                <a:spcPts val="1600"/>
              </a:spcBef>
            </a:pPr>
            <a:r>
              <a:rPr lang="zh-CN" altLang="en-US" dirty="0" smtClean="0"/>
              <a:t>类型转换</a:t>
            </a:r>
            <a:endParaRPr lang="en-US" dirty="0"/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 smtClean="0"/>
              <a:t> </a:t>
            </a:r>
            <a:r>
              <a:rPr lang="zh-CN" altLang="en-US" dirty="0" smtClean="0"/>
              <a:t>间转换，将改变位模式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zh-CN" altLang="en-US" dirty="0" smtClean="0"/>
              <a:t>截掉小数部分</a:t>
            </a:r>
            <a:endParaRPr lang="en-US" dirty="0"/>
          </a:p>
          <a:p>
            <a:pPr marL="838200" lvl="2"/>
            <a:r>
              <a:rPr lang="zh-CN" altLang="en-US" dirty="0" smtClean="0"/>
              <a:t>类似向</a:t>
            </a:r>
            <a:r>
              <a:rPr lang="en-US" altLang="zh-CN" dirty="0" smtClean="0"/>
              <a:t>0</a:t>
            </a:r>
            <a:r>
              <a:rPr lang="zh-CN" altLang="en-US" dirty="0" smtClean="0"/>
              <a:t>舍入</a:t>
            </a:r>
            <a:endParaRPr lang="en-US" dirty="0"/>
          </a:p>
          <a:p>
            <a:pPr marL="838200" lvl="2"/>
            <a:r>
              <a:rPr lang="zh-CN" altLang="en-US" dirty="0" smtClean="0"/>
              <a:t>当数值超范围或</a:t>
            </a:r>
            <a:r>
              <a:rPr lang="en-US" dirty="0" err="1" smtClean="0"/>
              <a:t>NaN</a:t>
            </a:r>
            <a:r>
              <a:rPr lang="zh-CN" altLang="en-US" dirty="0" smtClean="0"/>
              <a:t>时无定义：通常</a:t>
            </a:r>
            <a:r>
              <a:rPr lang="zh-CN" altLang="en-US" dirty="0"/>
              <a:t>设置</a:t>
            </a:r>
            <a:r>
              <a:rPr lang="zh-CN" altLang="en-US" dirty="0" smtClean="0"/>
              <a:t>为</a:t>
            </a:r>
            <a:r>
              <a:rPr lang="en-US" dirty="0" smtClean="0"/>
              <a:t> </a:t>
            </a:r>
            <a:r>
              <a:rPr lang="en-US" dirty="0" err="1" smtClean="0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zh-CN" altLang="en-US" dirty="0" smtClean="0"/>
              <a:t>精确转换</a:t>
            </a:r>
            <a:r>
              <a:rPr lang="en-US" dirty="0" smtClean="0"/>
              <a:t>,</a:t>
            </a:r>
            <a:r>
              <a:rPr lang="zh-CN" altLang="en-US" dirty="0" smtClean="0"/>
              <a:t>只要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zh-CN" altLang="en-US" dirty="0" smtClean="0">
                <a:latin typeface="Courier New Bold" charset="0"/>
                <a:cs typeface="Courier New Bold" charset="0"/>
                <a:sym typeface="Courier New Bold" charset="0"/>
              </a:rPr>
              <a:t>的位宽</a:t>
            </a:r>
            <a:r>
              <a:rPr lang="en-US" dirty="0" smtClean="0"/>
              <a:t> </a:t>
            </a:r>
            <a:r>
              <a:rPr lang="en-US" dirty="0"/>
              <a:t>≤ 53 </a:t>
            </a:r>
            <a:r>
              <a:rPr lang="en-US" dirty="0" smtClean="0"/>
              <a:t>bit</a:t>
            </a:r>
            <a:r>
              <a:rPr lang="zh-CN" altLang="en-US" dirty="0" smtClean="0"/>
              <a:t>，即可精确转换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zh-CN" altLang="en-US" dirty="0" smtClean="0"/>
              <a:t>将根据舍入模式进行舍入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浮点数习题</a:t>
            </a: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zh-CN" altLang="en-US" dirty="0" smtClean="0"/>
              <a:t>针对下列</a:t>
            </a:r>
            <a:r>
              <a:rPr lang="en-US" dirty="0" smtClean="0"/>
              <a:t>C</a:t>
            </a:r>
            <a:r>
              <a:rPr lang="zh-CN" altLang="en-US" dirty="0" smtClean="0"/>
              <a:t>表达式</a:t>
            </a:r>
            <a:r>
              <a:rPr lang="en-US" dirty="0" smtClean="0"/>
              <a:t>:</a:t>
            </a:r>
            <a:endParaRPr lang="en-US" dirty="0"/>
          </a:p>
          <a:p>
            <a:pPr marL="552450" lvl="1"/>
            <a:r>
              <a:rPr lang="zh-CN" altLang="en-US" dirty="0" smtClean="0"/>
              <a:t>证明对所有参数值都成立</a:t>
            </a:r>
            <a:endParaRPr lang="en-US" dirty="0"/>
          </a:p>
          <a:p>
            <a:pPr marL="552450" lvl="1"/>
            <a:r>
              <a:rPr lang="zh-CN" altLang="en-US" dirty="0" smtClean="0"/>
              <a:t>或什么条件下不成立</a:t>
            </a:r>
            <a:endParaRPr lang="en-US" dirty="0"/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(double)(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rgbClr val="FF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255999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假定</a:t>
            </a:r>
            <a:r>
              <a:rPr lang="en-US" sz="20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和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zh-CN" altLang="en-US" sz="20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都不是</a:t>
            </a:r>
            <a:r>
              <a:rPr lang="en-US" sz="20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NaN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</a:t>
            </a:r>
            <a:r>
              <a:rPr lang="zh-CN" altLang="en-US" dirty="0" smtClean="0"/>
              <a:t>习题答案</a:t>
            </a:r>
            <a:endParaRPr kumimoji="1"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x == 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</a:rPr>
              <a:t>)(float) x	              No: 24 </a:t>
            </a:r>
            <a:r>
              <a:rPr lang="zh-CN" altLang="en-US" dirty="0" smtClean="0">
                <a:ea typeface="宋体" panose="02010600030101010101" pitchFamily="2" charset="-122"/>
              </a:rPr>
              <a:t>位尾数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x == 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</a:rPr>
              <a:t>)(double) x	             Yes: 53</a:t>
            </a:r>
            <a:r>
              <a:rPr lang="zh-CN" altLang="en-US" dirty="0">
                <a:ea typeface="宋体" panose="02010600030101010101" pitchFamily="2" charset="-122"/>
              </a:rPr>
              <a:t>位尾数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f == (float)(double) f	Yes: </a:t>
            </a:r>
            <a:r>
              <a:rPr lang="zh-CN" altLang="en-US" sz="2400" dirty="0" smtClean="0">
                <a:ea typeface="宋体" panose="02010600030101010101" pitchFamily="2" charset="-122"/>
              </a:rPr>
              <a:t>增加精度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d == (float) d		No: </a:t>
            </a:r>
            <a:r>
              <a:rPr lang="zh-CN" altLang="en-US" sz="2400" dirty="0" smtClean="0">
                <a:ea typeface="宋体" panose="02010600030101010101" pitchFamily="2" charset="-122"/>
              </a:rPr>
              <a:t>损失精度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f == -(-f);			Yes: </a:t>
            </a:r>
            <a:r>
              <a:rPr lang="zh-CN" altLang="en-US" sz="2400" dirty="0" smtClean="0">
                <a:ea typeface="宋体" panose="02010600030101010101" pitchFamily="2" charset="-122"/>
              </a:rPr>
              <a:t>仅仅改变符号位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2/3 == 2/3.0		No: 2/3 == 0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d &lt; 0.0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 smtClean="0">
                <a:ea typeface="宋体" panose="02010600030101010101" pitchFamily="2" charset="-122"/>
              </a:rPr>
              <a:t>((d*2) &lt; 0.0)	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Yes!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d &gt; f 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 smtClean="0">
                <a:ea typeface="宋体" panose="02010600030101010101" pitchFamily="2" charset="-122"/>
              </a:rPr>
              <a:t>-f &lt; -d		Yes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d *d &gt;= 0.0		              Yes!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d+f</a:t>
            </a:r>
            <a:r>
              <a:rPr lang="en-US" altLang="zh-CN" sz="2400" dirty="0" smtClean="0">
                <a:ea typeface="宋体" panose="02010600030101010101" pitchFamily="2" charset="-122"/>
              </a:rPr>
              <a:t>)-d == f		                No: </a:t>
            </a:r>
            <a:r>
              <a:rPr lang="zh-CN" altLang="en-US" sz="2400" dirty="0" smtClean="0">
                <a:ea typeface="宋体" panose="02010600030101010101" pitchFamily="2" charset="-122"/>
              </a:rPr>
              <a:t>不具备结合性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9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浮点的悲剧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1991</a:t>
            </a:r>
            <a:r>
              <a:rPr lang="zh-CN" altLang="en-US" dirty="0">
                <a:ea typeface="宋体" panose="02010600030101010101" pitchFamily="2" charset="-122"/>
              </a:rPr>
              <a:t>年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月</a:t>
            </a:r>
            <a:r>
              <a:rPr lang="en-US" altLang="zh-CN" dirty="0">
                <a:ea typeface="宋体" panose="02010600030101010101" pitchFamily="2" charset="-122"/>
              </a:rPr>
              <a:t>25</a:t>
            </a:r>
            <a:r>
              <a:rPr lang="zh-CN" altLang="en-US" dirty="0">
                <a:ea typeface="宋体" panose="02010600030101010101" pitchFamily="2" charset="-122"/>
              </a:rPr>
              <a:t>日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美国爱国者导弹拦截伊拉克飞毛腿导弹失败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后果：飞毛腿导弹炸死</a:t>
            </a:r>
            <a:r>
              <a:rPr lang="en-US" altLang="zh-CN" dirty="0">
                <a:ea typeface="宋体" panose="02010600030101010101" pitchFamily="2" charset="-122"/>
              </a:rPr>
              <a:t>28</a:t>
            </a:r>
            <a:r>
              <a:rPr lang="zh-CN" altLang="en-US" dirty="0">
                <a:ea typeface="宋体" panose="02010600030101010101" pitchFamily="2" charset="-122"/>
              </a:rPr>
              <a:t>名士兵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爱国者导弹的内置时钟计数器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每</a:t>
            </a:r>
            <a:r>
              <a:rPr lang="en-US" altLang="zh-CN" dirty="0">
                <a:ea typeface="宋体" panose="02010600030101010101" pitchFamily="2" charset="-122"/>
              </a:rPr>
              <a:t>0.1</a:t>
            </a:r>
            <a:r>
              <a:rPr lang="zh-CN" altLang="en-US" dirty="0">
                <a:ea typeface="宋体" panose="02010600030101010101" pitchFamily="2" charset="-122"/>
              </a:rPr>
              <a:t>秒记一次数。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时间计算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T = N×0.1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程序用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24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位数来近似表示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0.1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x=0.0001 1001 1001 1001 1001 100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8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二进制小数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87" name="Rectangle 99"/>
              <p:cNvSpPr>
                <a:spLocks noGrp="1" noChangeArrowheads="1"/>
              </p:cNvSpPr>
              <p:nvPr>
                <p:ph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“</a:t>
                </a:r>
                <a:r>
                  <a:rPr lang="zh-CN" altLang="en-US" dirty="0" smtClean="0"/>
                  <a:t>小数点</a:t>
                </a:r>
                <a:r>
                  <a:rPr lang="en-US" dirty="0" smtClean="0"/>
                  <a:t>” </a:t>
                </a:r>
                <a:r>
                  <a:rPr lang="zh-CN" altLang="en-US" dirty="0" smtClean="0"/>
                  <a:t>右边的位代表小数部分</a:t>
                </a:r>
                <a:endParaRPr lang="en-US" altLang="zh-CN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表示的有理数</a:t>
                </a:r>
                <a:r>
                  <a:rPr lang="en-US" dirty="0" smtClean="0"/>
                  <a:t>: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2387" name="Rectangle 9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 t="-1471" b="-7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1524000" y="1912143"/>
            <a:ext cx="5029201" cy="3871913"/>
            <a:chOff x="970" y="480"/>
            <a:chExt cx="3168" cy="2439"/>
          </a:xfrm>
        </p:grpSpPr>
        <p:grpSp>
          <p:nvGrpSpPr>
            <p:cNvPr id="23" name="Group 6"/>
            <p:cNvGrpSpPr>
              <a:grpSpLocks/>
            </p:cNvGrpSpPr>
            <p:nvPr/>
          </p:nvGrpSpPr>
          <p:grpSpPr bwMode="auto">
            <a:xfrm>
              <a:off x="970" y="1616"/>
              <a:ext cx="3168" cy="336"/>
              <a:chOff x="970" y="1616"/>
              <a:chExt cx="3168" cy="336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9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m</a:t>
                </a:r>
                <a:endParaRPr lang="en-US" altLang="zh-CN" sz="1800" i="1">
                  <a:latin typeface="Times" panose="02020603050405020304" pitchFamily="18" charset="0"/>
                </a:endParaRPr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12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m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–1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93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2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21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1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24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0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26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 dirty="0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" panose="02020603050405020304" pitchFamily="18" charset="0"/>
                  </a:rPr>
                  <a:t>–1</a:t>
                </a:r>
                <a:endParaRPr lang="en-US" altLang="zh-CN" sz="1800" i="1" baseline="-25000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293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317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–3</a:t>
                </a:r>
              </a:p>
            </p:txBody>
          </p:sp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38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n</a:t>
                </a:r>
                <a:endParaRPr lang="en-US" altLang="zh-CN" sz="1800" baseline="-25000">
                  <a:latin typeface="Times" panose="02020603050405020304" pitchFamily="18" charset="0"/>
                </a:endParaRP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3418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  <p:sp>
            <p:nvSpPr>
              <p:cNvPr id="55" name="Rectangle 17"/>
              <p:cNvSpPr>
                <a:spLocks noChangeArrowheads="1"/>
              </p:cNvSpPr>
              <p:nvPr/>
            </p:nvSpPr>
            <p:spPr bwMode="auto">
              <a:xfrm>
                <a:off x="1450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  <p:sp>
            <p:nvSpPr>
              <p:cNvPr id="56" name="Rectangle 18"/>
              <p:cNvSpPr>
                <a:spLocks noChangeArrowheads="1"/>
              </p:cNvSpPr>
              <p:nvPr/>
            </p:nvSpPr>
            <p:spPr bwMode="auto">
              <a:xfrm>
                <a:off x="2650" y="1616"/>
                <a:ext cx="48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Times" panose="02020603050405020304" pitchFamily="18" charset="0"/>
                  </a:rPr>
                  <a:t>.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640" y="14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640" y="124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640" y="105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2640" y="688"/>
              <a:ext cx="3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i="1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m</a:t>
              </a:r>
              <a:r>
                <a:rPr lang="en-US" altLang="zh-CN" sz="1800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–1</a:t>
              </a:r>
              <a:endParaRPr lang="en-US" altLang="zh-CN" sz="1800" baseline="-25000">
                <a:solidFill>
                  <a:srgbClr val="0000FF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2640" y="480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i="1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m</a:t>
              </a:r>
              <a:endParaRPr lang="en-US" altLang="zh-CN" sz="1800" baseline="-25000">
                <a:solidFill>
                  <a:srgbClr val="0000FF"/>
                </a:solidFill>
                <a:latin typeface="Times" panose="02020603050405020304" pitchFamily="18" charset="0"/>
              </a:endParaRPr>
            </a:p>
          </p:txBody>
        </p:sp>
        <p:grpSp>
          <p:nvGrpSpPr>
            <p:cNvPr id="29" name="Group 24"/>
            <p:cNvGrpSpPr>
              <a:grpSpLocks/>
            </p:cNvGrpSpPr>
            <p:nvPr/>
          </p:nvGrpSpPr>
          <p:grpSpPr bwMode="auto">
            <a:xfrm>
              <a:off x="1056" y="624"/>
              <a:ext cx="1594" cy="1056"/>
              <a:chOff x="1056" y="624"/>
              <a:chExt cx="1594" cy="1056"/>
            </a:xfrm>
          </p:grpSpPr>
          <p:sp>
            <p:nvSpPr>
              <p:cNvPr id="39" name="Freeform 25"/>
              <p:cNvSpPr>
                <a:spLocks/>
              </p:cNvSpPr>
              <p:nvPr/>
            </p:nvSpPr>
            <p:spPr bwMode="auto">
              <a:xfrm>
                <a:off x="2496" y="1568"/>
                <a:ext cx="154" cy="112"/>
              </a:xfrm>
              <a:custGeom>
                <a:avLst/>
                <a:gdLst>
                  <a:gd name="T0" fmla="*/ 215 w 144"/>
                  <a:gd name="T1" fmla="*/ 0 h 96"/>
                  <a:gd name="T2" fmla="*/ 0 w 144"/>
                  <a:gd name="T3" fmla="*/ 0 h 96"/>
                  <a:gd name="T4" fmla="*/ 0 w 144"/>
                  <a:gd name="T5" fmla="*/ 24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Freeform 26"/>
              <p:cNvSpPr>
                <a:spLocks/>
              </p:cNvSpPr>
              <p:nvPr/>
            </p:nvSpPr>
            <p:spPr bwMode="auto">
              <a:xfrm>
                <a:off x="2256" y="1392"/>
                <a:ext cx="384" cy="288"/>
              </a:xfrm>
              <a:custGeom>
                <a:avLst/>
                <a:gdLst>
                  <a:gd name="T0" fmla="*/ 51789 w 144"/>
                  <a:gd name="T1" fmla="*/ 0 h 96"/>
                  <a:gd name="T2" fmla="*/ 0 w 144"/>
                  <a:gd name="T3" fmla="*/ 0 h 96"/>
                  <a:gd name="T4" fmla="*/ 0 w 144"/>
                  <a:gd name="T5" fmla="*/ 6998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Freeform 27"/>
              <p:cNvSpPr>
                <a:spLocks/>
              </p:cNvSpPr>
              <p:nvPr/>
            </p:nvSpPr>
            <p:spPr bwMode="auto">
              <a:xfrm>
                <a:off x="2016" y="1216"/>
                <a:ext cx="614" cy="464"/>
              </a:xfrm>
              <a:custGeom>
                <a:avLst/>
                <a:gdLst>
                  <a:gd name="T0" fmla="*/ 865369 w 144"/>
                  <a:gd name="T1" fmla="*/ 0 h 96"/>
                  <a:gd name="T2" fmla="*/ 0 w 144"/>
                  <a:gd name="T3" fmla="*/ 0 h 96"/>
                  <a:gd name="T4" fmla="*/ 0 w 144"/>
                  <a:gd name="T5" fmla="*/ 122407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Freeform 28"/>
              <p:cNvSpPr>
                <a:spLocks/>
              </p:cNvSpPr>
              <p:nvPr/>
            </p:nvSpPr>
            <p:spPr bwMode="auto">
              <a:xfrm>
                <a:off x="1248" y="816"/>
                <a:ext cx="1392" cy="864"/>
              </a:xfrm>
              <a:custGeom>
                <a:avLst/>
                <a:gdLst>
                  <a:gd name="T0" fmla="*/ 117496207 w 144"/>
                  <a:gd name="T1" fmla="*/ 0 h 96"/>
                  <a:gd name="T2" fmla="*/ 0 w 144"/>
                  <a:gd name="T3" fmla="*/ 0 h 96"/>
                  <a:gd name="T4" fmla="*/ 0 w 144"/>
                  <a:gd name="T5" fmla="*/ 5101833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29"/>
              <p:cNvSpPr>
                <a:spLocks/>
              </p:cNvSpPr>
              <p:nvPr/>
            </p:nvSpPr>
            <p:spPr bwMode="auto">
              <a:xfrm>
                <a:off x="1056" y="624"/>
                <a:ext cx="1584" cy="1056"/>
              </a:xfrm>
              <a:custGeom>
                <a:avLst/>
                <a:gdLst>
                  <a:gd name="T0" fmla="*/ 255104784 w 144"/>
                  <a:gd name="T1" fmla="*/ 0 h 96"/>
                  <a:gd name="T2" fmla="*/ 0 w 144"/>
                  <a:gd name="T3" fmla="*/ 0 h 96"/>
                  <a:gd name="T4" fmla="*/ 0 w 144"/>
                  <a:gd name="T5" fmla="*/ 17006985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Rectangle 30"/>
              <p:cNvSpPr>
                <a:spLocks noChangeArrowheads="1"/>
              </p:cNvSpPr>
              <p:nvPr/>
            </p:nvSpPr>
            <p:spPr bwMode="auto">
              <a:xfrm>
                <a:off x="1450" y="1152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</p:grpSp>
        <p:sp>
          <p:nvSpPr>
            <p:cNvPr id="30" name="Freeform 31"/>
            <p:cNvSpPr>
              <a:spLocks/>
            </p:cNvSpPr>
            <p:nvPr/>
          </p:nvSpPr>
          <p:spPr bwMode="auto">
            <a:xfrm rot="10800000">
              <a:off x="2639" y="1919"/>
              <a:ext cx="154" cy="112"/>
            </a:xfrm>
            <a:custGeom>
              <a:avLst/>
              <a:gdLst>
                <a:gd name="T0" fmla="*/ 215 w 144"/>
                <a:gd name="T1" fmla="*/ 0 h 96"/>
                <a:gd name="T2" fmla="*/ 0 w 144"/>
                <a:gd name="T3" fmla="*/ 0 h 96"/>
                <a:gd name="T4" fmla="*/ 0 w 144"/>
                <a:gd name="T5" fmla="*/ 24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 rot="10800000">
              <a:off x="2649" y="1919"/>
              <a:ext cx="384" cy="288"/>
            </a:xfrm>
            <a:custGeom>
              <a:avLst/>
              <a:gdLst>
                <a:gd name="T0" fmla="*/ 51789 w 144"/>
                <a:gd name="T1" fmla="*/ 0 h 96"/>
                <a:gd name="T2" fmla="*/ 0 w 144"/>
                <a:gd name="T3" fmla="*/ 0 h 96"/>
                <a:gd name="T4" fmla="*/ 0 w 144"/>
                <a:gd name="T5" fmla="*/ 6998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 rot="10800000">
              <a:off x="2659" y="1919"/>
              <a:ext cx="614" cy="464"/>
            </a:xfrm>
            <a:custGeom>
              <a:avLst/>
              <a:gdLst>
                <a:gd name="T0" fmla="*/ 865369 w 144"/>
                <a:gd name="T1" fmla="*/ 0 h 96"/>
                <a:gd name="T2" fmla="*/ 0 w 144"/>
                <a:gd name="T3" fmla="*/ 0 h 96"/>
                <a:gd name="T4" fmla="*/ 0 w 144"/>
                <a:gd name="T5" fmla="*/ 122407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 rot="10800000">
              <a:off x="2649" y="1919"/>
              <a:ext cx="1392" cy="864"/>
            </a:xfrm>
            <a:custGeom>
              <a:avLst/>
              <a:gdLst>
                <a:gd name="T0" fmla="*/ 117496207 w 144"/>
                <a:gd name="T1" fmla="*/ 0 h 96"/>
                <a:gd name="T2" fmla="*/ 0 w 144"/>
                <a:gd name="T3" fmla="*/ 0 h 96"/>
                <a:gd name="T4" fmla="*/ 0 w 144"/>
                <a:gd name="T5" fmla="*/ 5101833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 rot="10800000">
              <a:off x="3359" y="2111"/>
              <a:ext cx="48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" panose="02020603050405020304" pitchFamily="18" charset="0"/>
                </a:rPr>
                <a:t>• • •</a:t>
              </a: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2336" y="1920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Times" panose="02020603050405020304" pitchFamily="18" charset="0"/>
                </a:rPr>
                <a:t>1/2</a:t>
              </a: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340" y="211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1/4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2340" y="2313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1/8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368" y="2688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baseline="30000" dirty="0">
                  <a:solidFill>
                    <a:srgbClr val="0000FF"/>
                  </a:solidFill>
                  <a:latin typeface="Times" panose="02020603050405020304" pitchFamily="18" charset="0"/>
                </a:rPr>
                <a:t>–</a:t>
              </a:r>
              <a:r>
                <a:rPr lang="en-US" altLang="zh-CN" sz="1800" i="1" baseline="30000" dirty="0">
                  <a:solidFill>
                    <a:srgbClr val="0000FF"/>
                  </a:solidFill>
                  <a:latin typeface="Times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浮点的悲剧</a:t>
            </a:r>
            <a:endParaRPr lang="en-US" altLang="zh-CN" dirty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0.1-x = 0.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 smtClean="0">
                <a:ea typeface="宋体" panose="02010600030101010101" pitchFamily="2" charset="-122"/>
              </a:rPr>
              <a:t>0000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 smtClean="0">
                <a:ea typeface="宋体" panose="02010600030101010101" pitchFamily="2" charset="-122"/>
              </a:rPr>
              <a:t>0000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000[1100][1100]</a:t>
            </a:r>
            <a:r>
              <a:rPr lang="en-US" altLang="zh-CN" sz="2400" dirty="0" smtClean="0">
                <a:ea typeface="宋体" panose="02010600030101010101" pitchFamily="2" charset="-122"/>
              </a:rPr>
              <a:t>…2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0.1-x = 2</a:t>
            </a:r>
            <a:r>
              <a:rPr lang="en-US" altLang="zh-CN" sz="2400" baseline="30000" dirty="0" smtClean="0">
                <a:ea typeface="宋体" panose="02010600030101010101" pitchFamily="2" charset="-122"/>
              </a:rPr>
              <a:t>-20</a:t>
            </a:r>
            <a:r>
              <a:rPr lang="en-US" altLang="zh-CN" sz="2400" dirty="0" smtClean="0">
                <a:ea typeface="宋体" panose="02010600030101010101" pitchFamily="2" charset="-122"/>
              </a:rPr>
              <a:t> ×0.1 = 9.54</a:t>
            </a:r>
            <a:r>
              <a:rPr lang="en-US" altLang="zh-CN" dirty="0" smtClean="0">
                <a:ea typeface="宋体" panose="02010600030101010101" pitchFamily="2" charset="-122"/>
              </a:rPr>
              <a:t>×10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-8</a:t>
            </a:r>
            <a:r>
              <a:rPr lang="en-US" altLang="zh-CN" sz="2400" dirty="0" smtClean="0">
                <a:ea typeface="宋体" panose="02010600030101010101" pitchFamily="2" charset="-122"/>
              </a:rPr>
              <a:t>               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程序运行</a:t>
            </a:r>
            <a:r>
              <a:rPr lang="en-US" altLang="zh-CN" sz="2400" dirty="0" smtClean="0">
                <a:ea typeface="宋体" panose="02010600030101010101" pitchFamily="2" charset="-122"/>
              </a:rPr>
              <a:t>100 </a:t>
            </a:r>
            <a:r>
              <a:rPr lang="zh-CN" altLang="en-US" sz="2400" dirty="0" smtClean="0">
                <a:ea typeface="宋体" panose="02010600030101010101" pitchFamily="2" charset="-122"/>
              </a:rPr>
              <a:t>后，累计的误差：</a:t>
            </a:r>
            <a:r>
              <a:rPr lang="en-US" altLang="zh-CN" sz="2400" dirty="0" smtClean="0"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100×3600× 10×9.54×10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-8 </a:t>
            </a:r>
            <a:r>
              <a:rPr lang="en-US" altLang="zh-CN" sz="2400" dirty="0" smtClean="0">
                <a:ea typeface="宋体" panose="02010600030101010101" pitchFamily="2" charset="-122"/>
              </a:rPr>
              <a:t>=0.34344</a:t>
            </a:r>
            <a:r>
              <a:rPr lang="zh-CN" altLang="en-US" sz="2400" dirty="0" smtClean="0">
                <a:ea typeface="宋体" panose="02010600030101010101" pitchFamily="2" charset="-122"/>
              </a:rPr>
              <a:t>秒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软件升级不完全，第一次读取了精确时间，而另一次读取了有误差的时间，结果悲剧</a:t>
            </a:r>
            <a:r>
              <a:rPr lang="en-US" altLang="zh-CN" dirty="0">
                <a:ea typeface="宋体" panose="02010600030101010101" pitchFamily="2" charset="-122"/>
              </a:rPr>
              <a:t>….</a:t>
            </a: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飞毛腿速度：</a:t>
            </a:r>
            <a:r>
              <a:rPr lang="en-US" altLang="zh-CN" sz="2400" dirty="0" smtClean="0">
                <a:ea typeface="宋体" panose="02010600030101010101" pitchFamily="2" charset="-122"/>
              </a:rPr>
              <a:t>2000 m/s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飞毛腿位置的估计误差：</a:t>
            </a:r>
            <a:r>
              <a:rPr lang="en-US" altLang="zh-CN" dirty="0" smtClean="0">
                <a:ea typeface="宋体" panose="02010600030101010101" pitchFamily="2" charset="-122"/>
              </a:rPr>
              <a:t>686 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2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天价“溢出”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代价</a:t>
            </a:r>
            <a:r>
              <a:rPr lang="en-US" altLang="zh-CN" dirty="0"/>
              <a:t>5</a:t>
            </a:r>
            <a:r>
              <a:rPr lang="zh-CN" altLang="en-US" dirty="0"/>
              <a:t>亿美元的溢出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553199" cy="47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天价</a:t>
            </a:r>
            <a:r>
              <a:rPr lang="zh-CN" altLang="en-US" dirty="0" smtClean="0"/>
              <a:t>“溢出”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主角：阿丽亚娜</a:t>
            </a:r>
            <a:r>
              <a:rPr lang="en-US" altLang="zh-CN" dirty="0">
                <a:ea typeface="宋体" panose="02010600030101010101" pitchFamily="2" charset="-122"/>
              </a:rPr>
              <a:t>5(Ariane5)</a:t>
            </a:r>
            <a:r>
              <a:rPr lang="zh-CN" altLang="en-US" dirty="0">
                <a:ea typeface="宋体" panose="02010600030101010101" pitchFamily="2" charset="-122"/>
              </a:rPr>
              <a:t>型火箭的首次发射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时间：</a:t>
            </a:r>
            <a:r>
              <a:rPr lang="en-US" altLang="zh-CN" dirty="0">
                <a:ea typeface="宋体" panose="02010600030101010101" pitchFamily="2" charset="-122"/>
              </a:rPr>
              <a:t>1996.6.4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剧情：发射后仅</a:t>
            </a:r>
            <a:r>
              <a:rPr lang="en-US" altLang="zh-CN" dirty="0">
                <a:ea typeface="宋体" panose="02010600030101010101" pitchFamily="2" charset="-122"/>
              </a:rPr>
              <a:t>37</a:t>
            </a:r>
            <a:r>
              <a:rPr lang="zh-CN" altLang="en-US" dirty="0">
                <a:ea typeface="宋体" panose="02010600030101010101" pitchFamily="2" charset="-122"/>
              </a:rPr>
              <a:t>秒，偏离路径，解体爆炸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代价：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亿美元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原因：溢出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溢出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en-US" altLang="zh-CN" dirty="0">
                <a:ea typeface="宋体" panose="02010600030101010101" pitchFamily="2" charset="-122"/>
              </a:rPr>
              <a:t>64</a:t>
            </a:r>
            <a:r>
              <a:rPr lang="zh-CN" altLang="en-US" dirty="0">
                <a:ea typeface="宋体" panose="02010600030101010101" pitchFamily="2" charset="-122"/>
              </a:rPr>
              <a:t>位浮点数转换成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位有符号整型数时，发生溢出。这个溢出的整型数，用于描述火箭的水平速度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Ariane4</a:t>
            </a:r>
            <a:r>
              <a:rPr lang="zh-CN" altLang="en-US" dirty="0">
                <a:ea typeface="宋体" panose="02010600030101010101" pitchFamily="2" charset="-122"/>
              </a:rPr>
              <a:t>的水平速度绝对不会超过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位数的范围，因此用了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位整数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Ariane5</a:t>
            </a:r>
            <a:r>
              <a:rPr lang="zh-CN" altLang="en-US" dirty="0">
                <a:ea typeface="宋体" panose="02010600030101010101" pitchFamily="2" charset="-122"/>
              </a:rPr>
              <a:t>简单复用了这部分代码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问题：</a:t>
            </a:r>
            <a:r>
              <a:rPr lang="en-US" altLang="zh-CN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Ariane 5 </a:t>
            </a:r>
            <a:r>
              <a:rPr lang="zh-CN" altLang="en-US" dirty="0">
                <a:ea typeface="宋体" panose="02010600030101010101" pitchFamily="2" charset="-122"/>
              </a:rPr>
              <a:t>的水平速度是</a:t>
            </a:r>
            <a:r>
              <a:rPr lang="en-US" altLang="zh-CN" dirty="0">
                <a:ea typeface="宋体" panose="02010600030101010101" pitchFamily="2" charset="-122"/>
              </a:rPr>
              <a:t>Ariane 4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倍！！！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小结</a:t>
            </a:r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IEEE </a:t>
            </a:r>
            <a:r>
              <a:rPr lang="zh-CN" altLang="en-US" dirty="0" smtClean="0"/>
              <a:t>浮点数</a:t>
            </a:r>
            <a:r>
              <a:rPr lang="en-US" dirty="0" smtClean="0"/>
              <a:t> </a:t>
            </a:r>
            <a:r>
              <a:rPr lang="zh-CN" altLang="en-US" dirty="0" smtClean="0"/>
              <a:t>具有清晰的数学性质</a:t>
            </a:r>
            <a:endParaRPr lang="en-US" altLang="zh-CN" dirty="0" smtClean="0"/>
          </a:p>
          <a:p>
            <a:r>
              <a:rPr lang="zh-CN" altLang="en-US" dirty="0" smtClean="0"/>
              <a:t>表示形如 </a:t>
            </a:r>
            <a:r>
              <a:rPr lang="en-US" dirty="0" smtClean="0"/>
              <a:t>M </a:t>
            </a:r>
            <a:r>
              <a:rPr lang="en-US" dirty="0"/>
              <a:t>x </a:t>
            </a:r>
            <a:r>
              <a:rPr lang="en-US" dirty="0" smtClean="0"/>
              <a:t>2</a:t>
            </a:r>
            <a:r>
              <a:rPr lang="en-US" baseline="32000" dirty="0" smtClean="0"/>
              <a:t>E </a:t>
            </a:r>
            <a:r>
              <a:rPr lang="zh-CN" altLang="en-US" dirty="0" smtClean="0"/>
              <a:t>的</a:t>
            </a:r>
            <a:r>
              <a:rPr lang="zh-CN" altLang="en-US" dirty="0"/>
              <a:t>数字</a:t>
            </a:r>
            <a:endParaRPr lang="en-US" dirty="0"/>
          </a:p>
          <a:p>
            <a:r>
              <a:rPr lang="zh-CN" altLang="en-US" dirty="0" smtClean="0"/>
              <a:t>对运算进行推理，而不用考虑其实现</a:t>
            </a:r>
            <a:endParaRPr lang="en-US" dirty="0"/>
          </a:p>
          <a:p>
            <a:pPr marL="552450" lvl="1"/>
            <a:r>
              <a:rPr lang="zh-CN" altLang="en-US" dirty="0" smtClean="0"/>
              <a:t>就像有完美的精度，然后在进行舍入</a:t>
            </a:r>
            <a:endParaRPr lang="en-US" dirty="0"/>
          </a:p>
          <a:p>
            <a:r>
              <a:rPr lang="zh-CN" altLang="en-US" dirty="0" smtClean="0"/>
              <a:t>和实数运算不同</a:t>
            </a:r>
            <a:endParaRPr lang="en-US" dirty="0"/>
          </a:p>
          <a:p>
            <a:pPr marL="552450" lvl="1"/>
            <a:r>
              <a:rPr lang="zh-CN" altLang="en-US" smtClean="0"/>
              <a:t>结合性</a:t>
            </a:r>
            <a:r>
              <a:rPr lang="zh-CN" altLang="en-US" dirty="0" smtClean="0"/>
              <a:t>、分配性有冲突</a:t>
            </a:r>
            <a:endParaRPr lang="en-US" dirty="0"/>
          </a:p>
          <a:p>
            <a:pPr marL="552450" lvl="1"/>
            <a:r>
              <a:rPr lang="zh-CN" altLang="en-US" dirty="0" smtClean="0"/>
              <a:t>日子变得难：编译器、认真的数值应用程序员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生成浮点数</a:t>
            </a:r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dirty="0" smtClean="0"/>
              <a:t>步骤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 smtClean="0"/>
              <a:t>规格化为</a:t>
            </a:r>
            <a:r>
              <a:rPr lang="en-US" dirty="0" smtClean="0"/>
              <a:t>1</a:t>
            </a:r>
            <a:r>
              <a:rPr lang="zh-CN" altLang="en-US" dirty="0" smtClean="0"/>
              <a:t>开头的数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小数部分舍入成符合的</a:t>
            </a:r>
            <a:r>
              <a:rPr lang="zh-CN" altLang="en-US" dirty="0" smtClean="0"/>
              <a:t>形式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 smtClean="0"/>
              <a:t>后规格化，处理</a:t>
            </a:r>
            <a:r>
              <a:rPr lang="en-US" dirty="0" smtClean="0"/>
              <a:t> </a:t>
            </a:r>
            <a:r>
              <a:rPr lang="zh-CN" altLang="en-US" dirty="0" smtClean="0"/>
              <a:t>舍入的效果</a:t>
            </a:r>
            <a:endParaRPr lang="en-US" dirty="0"/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zh-CN" altLang="en-US" dirty="0" smtClean="0"/>
              <a:t>例子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 smtClean="0"/>
              <a:t>将</a:t>
            </a:r>
            <a:r>
              <a:rPr lang="en-US" dirty="0" smtClean="0"/>
              <a:t> </a:t>
            </a:r>
            <a:r>
              <a:rPr lang="en-US" dirty="0"/>
              <a:t>8-bit </a:t>
            </a:r>
            <a:r>
              <a:rPr lang="zh-CN" altLang="en-US" dirty="0"/>
              <a:t>无符号</a:t>
            </a:r>
            <a:r>
              <a:rPr lang="zh-CN" altLang="en-US" dirty="0" smtClean="0"/>
              <a:t>数转换成小浮点格式</a:t>
            </a:r>
            <a:endParaRPr lang="en-US" dirty="0"/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9690"/>
              </p:ext>
            </p:extLst>
          </p:nvPr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 smtClean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规格化</a:t>
            </a:r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 smtClean="0"/>
              <a:t>要求</a:t>
            </a:r>
            <a:endParaRPr lang="en-US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调整编码的所有参数，得到</a:t>
            </a:r>
            <a:r>
              <a:rPr lang="en-US" altLang="zh-CN" dirty="0"/>
              <a:t>1</a:t>
            </a:r>
            <a:r>
              <a:rPr lang="zh-CN" altLang="en-US" dirty="0"/>
              <a:t>开始的</a:t>
            </a:r>
            <a:r>
              <a:rPr lang="zh-CN" altLang="en-US" dirty="0" smtClean="0"/>
              <a:t>数，即形如</a:t>
            </a:r>
            <a:r>
              <a:rPr lang="en-US" dirty="0" smtClean="0"/>
              <a:t>1.xxxxx</a:t>
            </a:r>
            <a:r>
              <a:rPr lang="zh-CN" altLang="en-US" dirty="0" smtClean="0"/>
              <a:t>的数字</a:t>
            </a:r>
            <a:endParaRPr lang="en-US" altLang="zh-CN" dirty="0" smtClean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 smtClean="0"/>
              <a:t>指数减作为左移</a:t>
            </a:r>
            <a:endParaRPr lang="en-US" altLang="zh-CN" dirty="0" smtClean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endParaRPr lang="en-US" dirty="0"/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数值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 smtClean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二进制</a:t>
            </a:r>
            <a:r>
              <a:rPr lang="en-US" dirty="0" smtClean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 smtClean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小数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指数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1857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 smtClean="0">
                <a:latin typeface="Calibri" pitchFamily="34" charset="0"/>
              </a:rPr>
              <a:t>补充</a:t>
            </a:r>
            <a:endParaRPr lang="zh-CN" altLang="en-US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舍入</a:t>
            </a:r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idx="1"/>
          </p:nvPr>
        </p:nvSpPr>
        <p:spPr>
          <a:xfrm>
            <a:off x="357018" y="3048000"/>
            <a:ext cx="8382000" cy="36322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dirty="0" smtClean="0"/>
              <a:t>舍入的条件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dirty="0">
                <a:latin typeface="Calibri Bold Italic" charset="0"/>
                <a:ea typeface="ヒラギノ角ゴ ProN W6" charset="0"/>
                <a:cs typeface="Calibri Bold Italic" charset="0"/>
                <a:sym typeface="Calibri Bold Italic" charset="0"/>
              </a:rPr>
              <a:t>数值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 smtClean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小数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舍入后的值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</a:t>
            </a:r>
            <a:r>
              <a:rPr lang="en-US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-90487" y="1288961"/>
            <a:ext cx="4046537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 smtClean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保护位</a:t>
            </a:r>
            <a:r>
              <a:rPr lang="en-US" altLang="zh-CN" sz="2400" dirty="0" smtClean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altLang="zh-CN" dirty="0" smtClean="0">
                <a:solidFill>
                  <a:srgbClr val="0000FF"/>
                </a:solidFill>
                <a:ea typeface="Zapf Dingbats" charset="0"/>
                <a:cs typeface="Zapf Dingbats" charset="0"/>
              </a:rPr>
              <a:t>Guard bit)</a:t>
            </a:r>
            <a:r>
              <a:rPr lang="en-US" sz="2400" dirty="0" smtClean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 smtClean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结果的</a:t>
            </a:r>
            <a:r>
              <a:rPr lang="en-US" sz="2400" dirty="0" smtClean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LSB</a:t>
            </a:r>
            <a:endParaRPr lang="en-US" sz="2400" dirty="0">
              <a:solidFill>
                <a:srgbClr val="0000F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200958" y="2321719"/>
            <a:ext cx="5320367" cy="44627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舍入位</a:t>
            </a:r>
            <a:r>
              <a:rPr lang="en-US" altLang="zh-CN" sz="2400" dirty="0" smtClean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altLang="zh-CN" dirty="0" smtClean="0">
                <a:solidFill>
                  <a:srgbClr val="C00000"/>
                </a:solidFill>
                <a:ea typeface="Zapf Dingbats" charset="0"/>
                <a:cs typeface="Zapf Dingbats" charset="0"/>
              </a:rPr>
              <a:t>Round bit)</a:t>
            </a:r>
            <a:r>
              <a:rPr lang="en-US" sz="2400" dirty="0" smtClean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 smtClean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舍入位中的第一个</a:t>
            </a:r>
            <a:r>
              <a:rPr lang="en-US" altLang="zh-CN" sz="2400" dirty="0" smtClean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bit</a:t>
            </a:r>
            <a:endParaRPr lang="en-US" sz="2400" dirty="0">
              <a:solidFill>
                <a:srgbClr val="C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505768" cy="44627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黏着</a:t>
            </a:r>
            <a:r>
              <a:rPr lang="zh-CN" altLang="en-US" dirty="0" smtClean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位</a:t>
            </a:r>
            <a:r>
              <a:rPr lang="en-US" altLang="zh-CN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(Sticky bit )</a:t>
            </a:r>
            <a:r>
              <a:rPr lang="en-US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 smtClean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剩余位</a:t>
            </a:r>
            <a:endParaRPr lang="en-US" sz="2400" dirty="0">
              <a:solidFill>
                <a:srgbClr val="0066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后规格化</a:t>
            </a:r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dirty="0" smtClean="0"/>
              <a:t>问题</a:t>
            </a:r>
            <a:endParaRPr lang="en-US" dirty="0"/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dirty="0" smtClean="0"/>
              <a:t>舍入可能导致溢出</a:t>
            </a:r>
            <a:endParaRPr lang="en-US" altLang="zh-CN" sz="2400" dirty="0" smtClean="0"/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dirty="0" smtClean="0"/>
              <a:t>解决：单次右移</a:t>
            </a:r>
            <a:r>
              <a:rPr lang="en-US" sz="2400" dirty="0" smtClean="0"/>
              <a:t> </a:t>
            </a:r>
            <a:r>
              <a:rPr lang="en-US" sz="2400" dirty="0"/>
              <a:t>&amp; </a:t>
            </a:r>
            <a:r>
              <a:rPr lang="zh-CN" altLang="en-US" sz="2400" dirty="0" smtClean="0"/>
              <a:t>阶码</a:t>
            </a:r>
            <a:r>
              <a:rPr lang="en-US" altLang="zh-CN" sz="2400" dirty="0" smtClean="0"/>
              <a:t>(</a:t>
            </a:r>
            <a:r>
              <a:rPr lang="en-US" sz="2400" dirty="0" smtClean="0"/>
              <a:t>Exponent)</a:t>
            </a:r>
            <a:r>
              <a:rPr lang="zh-CN" altLang="en-US" sz="2400" dirty="0" smtClean="0"/>
              <a:t>增</a:t>
            </a:r>
            <a:r>
              <a:rPr lang="en-US" altLang="zh-CN" sz="2400" dirty="0" smtClean="0"/>
              <a:t>1</a:t>
            </a:r>
            <a:endParaRPr lang="en-US" sz="2400" dirty="0"/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b="1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数值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 smtClean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舍入后的值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指数</a:t>
            </a:r>
            <a:r>
              <a:rPr lang="zh-CN" altLang="en-US" sz="2400" b="1" dirty="0" smtClean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值</a:t>
            </a:r>
            <a:r>
              <a:rPr lang="en-US" sz="2400" b="1" dirty="0" smtClean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     </a:t>
            </a:r>
            <a:r>
              <a:rPr lang="zh-CN" altLang="en-US" sz="2400" b="1" dirty="0" smtClean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修正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 smtClean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结果</a:t>
            </a:r>
            <a:endParaRPr lang="en-US" sz="2400" b="1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-13412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400" dirty="0" smtClean="0">
                <a:latin typeface="Calibri" pitchFamily="34" charset="0"/>
              </a:rPr>
              <a:t>补充</a:t>
            </a:r>
            <a:endParaRPr lang="zh-CN" altLang="en-US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有趣的数字</a:t>
            </a: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 smtClean="0"/>
              <a:t>0</a:t>
            </a:r>
            <a:r>
              <a:rPr lang="en-US" sz="2000" dirty="0"/>
              <a:t>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000" dirty="0" smtClean="0"/>
              <a:t>最小值的后非规格化数</a:t>
            </a:r>
            <a:r>
              <a:rPr lang="en-US" sz="2000" dirty="0"/>
              <a:t>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000" dirty="0" smtClean="0"/>
              <a:t>最大的非规格化数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000" dirty="0" smtClean="0"/>
              <a:t>最小的后规格化数</a:t>
            </a:r>
            <a:r>
              <a:rPr lang="en-US" sz="2000" dirty="0"/>
              <a:t>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1800" dirty="0" smtClean="0"/>
              <a:t>刚刚比最大的非规格化数大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 smtClean="0"/>
              <a:t>1</a:t>
            </a:r>
            <a:r>
              <a:rPr lang="en-US" sz="2000" dirty="0"/>
              <a:t>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</a:t>
            </a:r>
            <a:r>
              <a:rPr lang="zh-CN" altLang="en-US" sz="2000" dirty="0" smtClean="0"/>
              <a:t>最大的规格化数</a:t>
            </a:r>
            <a:r>
              <a:rPr lang="en-US" sz="2000" dirty="0"/>
              <a:t>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  <a:endParaRPr lang="zh-CN" altLang="en-US" sz="1400" dirty="0" smtClean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IEEE754</a:t>
            </a:r>
            <a:r>
              <a:rPr lang="zh-CN" altLang="en-US" dirty="0" smtClean="0"/>
              <a:t>比整数部分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小数部分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位的表示方法有什么优点？  缺点呢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考虑下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float</a:t>
            </a:r>
            <a:r>
              <a:rPr lang="zh-CN" altLang="en-US" dirty="0" smtClean="0"/>
              <a:t>非无穷的最大值，最小值？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  <a:r>
              <a:rPr lang="zh-CN" altLang="en-US" dirty="0"/>
              <a:t>的</a:t>
            </a:r>
            <a:r>
              <a:rPr lang="zh-CN" altLang="en-US" dirty="0" smtClean="0"/>
              <a:t>最大绝对值</a:t>
            </a:r>
            <a:r>
              <a:rPr lang="zh-CN" altLang="en-US" dirty="0"/>
              <a:t>？</a:t>
            </a:r>
            <a:r>
              <a:rPr lang="zh-CN" altLang="en-US" dirty="0" smtClean="0"/>
              <a:t>最小绝对值？</a:t>
            </a:r>
            <a:endParaRPr lang="en-US" altLang="zh-CN" dirty="0"/>
          </a:p>
          <a:p>
            <a:r>
              <a:rPr lang="en-US" altLang="zh-CN" dirty="0" smtClean="0"/>
              <a:t>float</a:t>
            </a:r>
            <a:r>
              <a:rPr lang="zh-CN" altLang="en-US" dirty="0" smtClean="0"/>
              <a:t>数</a:t>
            </a:r>
            <a:r>
              <a:rPr lang="en-US" altLang="zh-CN" dirty="0" smtClean="0"/>
              <a:t>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65536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0.4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的内存表示</a:t>
            </a:r>
            <a:endParaRPr lang="en-US" altLang="zh-CN" dirty="0" smtClean="0"/>
          </a:p>
          <a:p>
            <a:r>
              <a:rPr lang="zh-CN" altLang="en-US" dirty="0" smtClean="0"/>
              <a:t>一个数的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形式是唯一的吗？（除了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IEEE754</a:t>
            </a:r>
            <a:r>
              <a:rPr lang="zh-CN" altLang="en-US" dirty="0" smtClean="0"/>
              <a:t>编码对应的数是唯一的吗？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  <a:r>
              <a:rPr lang="zh-CN" altLang="en-US" dirty="0" smtClean="0"/>
              <a:t>的阶码范围是多少？</a:t>
            </a:r>
            <a:endParaRPr lang="en-US" altLang="zh-CN" dirty="0" smtClean="0"/>
          </a:p>
          <a:p>
            <a:r>
              <a:rPr lang="zh-CN" altLang="en-US" dirty="0" smtClean="0"/>
              <a:t>简述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数据的浮点数密度分布？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语言中除以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一定报错溢出吗？（整数报错，浮点无穷大</a:t>
            </a:r>
            <a:r>
              <a:rPr kumimoji="1" lang="en-US" altLang="zh-CN" dirty="0">
                <a:solidFill>
                  <a:schemeClr val="accent2"/>
                </a:solidFill>
              </a:rPr>
              <a:t>X/0&gt;Y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可以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二进制小数</a:t>
            </a:r>
            <a:r>
              <a:rPr lang="en-US" altLang="zh-CN" dirty="0"/>
              <a:t>: </a:t>
            </a:r>
            <a:r>
              <a:rPr lang="zh-CN" altLang="en-US" dirty="0"/>
              <a:t>例子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indent="-254000">
              <a:spcBef>
                <a:spcPts val="575"/>
              </a:spcBef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sz="2000" dirty="0" smtClean="0">
                <a:ea typeface="宋体" panose="02010600030101010101" pitchFamily="2" charset="-122"/>
              </a:rPr>
              <a:t>      数值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 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二进制</a:t>
            </a:r>
            <a:r>
              <a:rPr lang="zh-CN" altLang="en-US" sz="2000" dirty="0">
                <a:ea typeface="宋体" panose="02010600030101010101" pitchFamily="2" charset="-122"/>
              </a:rPr>
              <a:t>小数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 smtClean="0">
                <a:ea typeface="Monaco" charset="0"/>
                <a:sym typeface="Monaco" charset="0"/>
              </a:rPr>
              <a:t>5 </a:t>
            </a:r>
            <a:r>
              <a:rPr lang="en-US" altLang="zh-CN" sz="2000" dirty="0">
                <a:ea typeface="Monaco" charset="0"/>
                <a:sym typeface="Monaco" charset="0"/>
              </a:rPr>
              <a:t>¾                      101.11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2 7/8                   10.111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1 7/16                1.0111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marL="254000" indent="-254000">
              <a:spcBef>
                <a:spcPts val="4100"/>
              </a:spcBef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观察</a:t>
            </a:r>
            <a:endParaRPr lang="en-US" altLang="zh-CN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除以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altLang="zh-CN" dirty="0">
                <a:sym typeface="Wingdings" panose="05000000000000000000" pitchFamily="2" charset="2"/>
              </a:rPr>
              <a:t> 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右移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 (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无符号数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)</a:t>
            </a: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乘以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latin typeface="Calibri" charset="0"/>
                <a:cs typeface="Calibri" charset="0"/>
                <a:sym typeface="Calibri" charset="0"/>
              </a:rPr>
              <a:t>左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移</a:t>
            </a:r>
            <a:endParaRPr lang="en-US" altLang="zh-CN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0.111111…</a:t>
            </a:r>
            <a:r>
              <a:rPr lang="en-US" altLang="zh-CN" baseline="-6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endParaRPr lang="en-US" altLang="zh-CN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altLang="zh-CN" baseline="3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</a:t>
            </a:r>
            <a:r>
              <a:rPr lang="en-US" altLang="zh-CN" sz="1200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1.0</a:t>
            </a: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是最接近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1.0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的小数</a:t>
            </a:r>
            <a:endParaRPr lang="en-US" altLang="zh-CN" dirty="0">
              <a:latin typeface="Calibri" charset="0"/>
              <a:ea typeface="Zapf Dingbats" charset="0"/>
              <a:cs typeface="Zapf Dingbats" charset="0"/>
              <a:sym typeface="Calibri" charset="0"/>
            </a:endParaRP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表示为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1.0 – 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3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594725" cy="5334000"/>
          </a:xfrm>
        </p:spPr>
        <p:txBody>
          <a:bodyPr/>
          <a:lstStyle/>
          <a:p>
            <a:r>
              <a:rPr lang="en-US" altLang="zh-CN" dirty="0" err="1"/>
              <a:t>int</a:t>
            </a:r>
            <a:r>
              <a:rPr lang="zh-CN" altLang="en-US" dirty="0"/>
              <a:t>与</a:t>
            </a:r>
            <a:r>
              <a:rPr lang="en-US" altLang="zh-CN" dirty="0"/>
              <a:t>float</a:t>
            </a:r>
            <a:r>
              <a:rPr lang="zh-CN" altLang="en-US" dirty="0"/>
              <a:t>都占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zh-CN" altLang="en-US" dirty="0" smtClean="0"/>
              <a:t>二进制位，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INT</a:t>
            </a:r>
            <a:r>
              <a:rPr lang="zh-CN" altLang="en-US" dirty="0" smtClean="0"/>
              <a:t>相比谁的个数多？各自是多少个？多多少？  （</a:t>
            </a:r>
            <a:r>
              <a:rPr lang="en-US" altLang="zh-CN" dirty="0" smtClean="0"/>
              <a:t>+-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 smtClean="0"/>
              <a:t>nan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  <a:r>
              <a:rPr lang="zh-CN" altLang="en-US" dirty="0" smtClean="0"/>
              <a:t>的最大密度区间（非无穷）？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数多少？密度多少？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  <a:r>
              <a:rPr lang="zh-CN" altLang="en-US" dirty="0"/>
              <a:t>的</a:t>
            </a:r>
            <a:r>
              <a:rPr lang="zh-CN" altLang="en-US" dirty="0" smtClean="0"/>
              <a:t>最小密度</a:t>
            </a:r>
            <a:r>
              <a:rPr lang="zh-CN" altLang="en-US" dirty="0"/>
              <a:t>区间？</a:t>
            </a:r>
            <a:r>
              <a:rPr lang="en-US" altLang="zh-CN" dirty="0"/>
              <a:t>Float</a:t>
            </a:r>
            <a:r>
              <a:rPr lang="zh-CN" altLang="en-US" dirty="0"/>
              <a:t>数多少？密度多少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  <a:r>
              <a:rPr lang="zh-CN" altLang="en-US" dirty="0" smtClean="0"/>
              <a:t>最大密度区间是最小密度区间的密度的多少倍？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  <a:r>
              <a:rPr lang="zh-CN" altLang="en-US" dirty="0"/>
              <a:t>最大的负数是多少</a:t>
            </a:r>
            <a:r>
              <a:rPr lang="en-US" altLang="zh-CN" dirty="0"/>
              <a:t>==</a:t>
            </a:r>
            <a:r>
              <a:rPr lang="zh-CN" altLang="en-US" dirty="0"/>
              <a:t>最小的正数是多少？</a:t>
            </a:r>
          </a:p>
          <a:p>
            <a:r>
              <a:rPr lang="zh-CN" altLang="en-US" dirty="0"/>
              <a:t>怎么判断和定义浮点数的无穷大以及</a:t>
            </a:r>
            <a:r>
              <a:rPr lang="en-US" altLang="zh-CN" dirty="0" err="1"/>
              <a:t>NaN</a:t>
            </a:r>
            <a:r>
              <a:rPr lang="zh-CN" altLang="en-US" dirty="0"/>
              <a:t>？</a:t>
            </a:r>
          </a:p>
          <a:p>
            <a:r>
              <a:rPr lang="zh-CN" altLang="en-US" dirty="0" smtClean="0"/>
              <a:t>浮点数</a:t>
            </a:r>
            <a:r>
              <a:rPr lang="zh-CN" altLang="en-US" dirty="0"/>
              <a:t>的表示，越小精度越高，越大精度越低，这也基本符合数据处理的规律。太大的数据差点没啥，就是个规模而已</a:t>
            </a:r>
            <a:r>
              <a:rPr lang="zh-CN" altLang="en-US" dirty="0" smtClean="0"/>
              <a:t>。如人口、</a:t>
            </a:r>
            <a:r>
              <a:rPr lang="en-US" altLang="zh-CN" dirty="0" smtClean="0"/>
              <a:t>GDP</a:t>
            </a:r>
            <a:r>
              <a:rPr lang="zh-CN" altLang="en-US" dirty="0" smtClean="0"/>
              <a:t>等，</a:t>
            </a:r>
            <a:r>
              <a:rPr lang="zh-CN" altLang="en-US" dirty="0"/>
              <a:t>没有必要</a:t>
            </a:r>
            <a:r>
              <a:rPr lang="zh-CN" altLang="en-US" dirty="0" smtClean="0"/>
              <a:t>到个、圆角分。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使用注意事项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9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二进制数的问题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dirty="0" smtClean="0"/>
              <a:t>局限性</a:t>
            </a:r>
            <a:r>
              <a:rPr lang="en-US" dirty="0" smtClean="0"/>
              <a:t> 1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近似表示</a:t>
            </a:r>
            <a:endParaRPr lang="en-US" dirty="0" smtClean="0"/>
          </a:p>
          <a:p>
            <a:pPr marL="552450" lvl="1">
              <a:tabLst>
                <a:tab pos="1828800" algn="l"/>
              </a:tabLst>
            </a:pPr>
            <a:r>
              <a:rPr lang="zh-CN" altLang="en-US" dirty="0" smtClean="0"/>
              <a:t>只能精确表示形如 </a:t>
            </a:r>
            <a:r>
              <a:rPr lang="en-US" dirty="0" smtClean="0"/>
              <a:t>x/2</a:t>
            </a:r>
            <a:r>
              <a:rPr lang="en-US" baseline="32000" dirty="0" smtClean="0"/>
              <a:t>k</a:t>
            </a:r>
            <a:r>
              <a:rPr lang="zh-CN" altLang="en-US" dirty="0"/>
              <a:t>的数值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 smtClean="0"/>
              <a:t>其他有理数的二进制表示存在重复段</a:t>
            </a:r>
            <a:endParaRPr lang="en-US" dirty="0" smtClean="0"/>
          </a:p>
          <a:p>
            <a:pPr lvl="4">
              <a:tabLst>
                <a:tab pos="1828800" algn="l"/>
              </a:tabLst>
            </a:pPr>
            <a:endParaRPr lang="en-US" sz="200" dirty="0" smtClean="0"/>
          </a:p>
          <a:p>
            <a:pPr lvl="1">
              <a:tabLst>
                <a:tab pos="1828800" algn="l"/>
              </a:tabLst>
            </a:pPr>
            <a:r>
              <a:rPr lang="zh-CN" altLang="en-US" dirty="0" smtClean="0"/>
              <a:t>数值</a:t>
            </a:r>
            <a:r>
              <a:rPr lang="en-US" dirty="0" smtClean="0"/>
              <a:t>	</a:t>
            </a:r>
            <a:r>
              <a:rPr lang="zh-CN" altLang="en-US" dirty="0" smtClean="0"/>
              <a:t>二进制表示</a:t>
            </a:r>
            <a:endParaRPr lang="en-US" dirty="0" smtClean="0"/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1/3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0.0101010101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[01]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 smtClean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1/5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0.001100110011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[0011]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 smtClean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1/10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0.0001100110011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[0011]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 smtClean="0">
              <a:latin typeface="Courier New"/>
              <a:cs typeface="Courier New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endParaRPr lang="en-US" dirty="0" smtClean="0">
              <a:latin typeface="Monaco" charset="0"/>
              <a:sym typeface="Monaco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二进制数的问题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b="0" dirty="0" smtClean="0"/>
              <a:t>在</a:t>
            </a:r>
            <a:r>
              <a:rPr lang="zh-CN" altLang="en-US" b="0" dirty="0"/>
              <a:t>计算机内的实现</a:t>
            </a:r>
            <a:r>
              <a:rPr lang="zh-CN" altLang="en-US" b="0" dirty="0" smtClean="0"/>
              <a:t>问题</a:t>
            </a:r>
            <a:endParaRPr lang="en-US" altLang="zh-CN" b="0" dirty="0" smtClean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长度</a:t>
            </a:r>
            <a:r>
              <a:rPr lang="zh-CN" altLang="en-US" dirty="0" smtClean="0"/>
              <a:t>有限</a:t>
            </a:r>
            <a:r>
              <a:rPr lang="zh-CN" altLang="en-US" dirty="0"/>
              <a:t>的</a:t>
            </a:r>
            <a:r>
              <a:rPr lang="zh-CN" altLang="en-US" dirty="0" smtClean="0"/>
              <a:t> </a:t>
            </a:r>
            <a:r>
              <a:rPr lang="en-US" altLang="zh-CN" dirty="0" smtClean="0"/>
              <a:t>w</a:t>
            </a:r>
            <a:r>
              <a:rPr lang="zh-CN" altLang="en-US" dirty="0"/>
              <a:t>位</a:t>
            </a:r>
            <a:endParaRPr lang="en-US" altLang="zh-CN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只能在</a:t>
            </a:r>
            <a:r>
              <a:rPr lang="en-US" altLang="zh-CN" i="1" dirty="0"/>
              <a:t>w</a:t>
            </a:r>
            <a:r>
              <a:rPr lang="zh-CN" altLang="en-US" dirty="0"/>
              <a:t>位内设置一个二进制小数点</a:t>
            </a:r>
            <a:endParaRPr lang="en-US" altLang="zh-CN" dirty="0"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限制了数的范围</a:t>
            </a:r>
            <a:r>
              <a:rPr lang="en-US" altLang="zh-CN" dirty="0"/>
              <a:t>(</a:t>
            </a:r>
            <a:r>
              <a:rPr lang="zh-CN" altLang="en-US" dirty="0"/>
              <a:t>非常小</a:t>
            </a:r>
            <a:r>
              <a:rPr lang="en-US" altLang="zh-CN" dirty="0"/>
              <a:t>?  </a:t>
            </a:r>
            <a:r>
              <a:rPr lang="zh-CN" altLang="en-US" dirty="0"/>
              <a:t>非常大</a:t>
            </a:r>
            <a:r>
              <a:rPr lang="en-US" altLang="zh-CN" dirty="0" smtClean="0"/>
              <a:t>?)</a:t>
            </a:r>
          </a:p>
          <a:p>
            <a:pPr marL="552450" lvl="1">
              <a:tabLst>
                <a:tab pos="1828800" algn="l"/>
              </a:tabLst>
            </a:pPr>
            <a:endParaRPr lang="en-US" altLang="zh-CN" dirty="0"/>
          </a:p>
          <a:p>
            <a:pPr marL="152400">
              <a:tabLst>
                <a:tab pos="1828800" algn="l"/>
              </a:tabLst>
            </a:pPr>
            <a:r>
              <a:rPr lang="zh-CN" altLang="en-US" dirty="0" smtClean="0"/>
              <a:t>定点数</a:t>
            </a:r>
            <a:endParaRPr lang="en-US" altLang="zh-CN" dirty="0" smtClean="0"/>
          </a:p>
          <a:p>
            <a:pPr marL="552450" lvl="1">
              <a:tabLst>
                <a:tab pos="1828800" algn="l"/>
              </a:tabLst>
            </a:pPr>
            <a:r>
              <a:rPr lang="zh-CN" altLang="en-US" dirty="0" smtClean="0"/>
              <a:t>小数点</a:t>
            </a:r>
            <a:r>
              <a:rPr lang="zh-CN" altLang="en-US" dirty="0"/>
              <a:t>隐含在</a:t>
            </a:r>
            <a:r>
              <a:rPr lang="en-US" altLang="zh-CN" i="1" dirty="0"/>
              <a:t>w</a:t>
            </a:r>
            <a:r>
              <a:rPr lang="zh-CN" altLang="en-US" dirty="0"/>
              <a:t>位编码的某一个固定位置上</a:t>
            </a:r>
            <a:endParaRPr lang="en-US" altLang="zh-CN" dirty="0"/>
          </a:p>
          <a:p>
            <a:pPr marL="952500" lvl="2">
              <a:tabLst>
                <a:tab pos="1828800" algn="l"/>
              </a:tabLst>
            </a:pPr>
            <a:r>
              <a:rPr lang="zh-CN" altLang="en-US" dirty="0"/>
              <a:t>例如</a:t>
            </a:r>
            <a:r>
              <a:rPr lang="en-US" altLang="zh-CN" dirty="0"/>
              <a:t>MSB</a:t>
            </a:r>
            <a:r>
              <a:rPr lang="zh-CN" altLang="en-US" dirty="0"/>
              <a:t>做符号位，隐含后面是小数点，表示小于</a:t>
            </a:r>
            <a:r>
              <a:rPr lang="en-US" altLang="zh-CN" dirty="0"/>
              <a:t>1.0</a:t>
            </a:r>
            <a:r>
              <a:rPr lang="zh-CN" altLang="en-US" dirty="0"/>
              <a:t>的纯小数</a:t>
            </a:r>
            <a:endParaRPr lang="en-US" altLang="zh-CN" dirty="0"/>
          </a:p>
          <a:p>
            <a:pPr marL="952500" lvl="2">
              <a:tabLst>
                <a:tab pos="1828800" algn="l"/>
              </a:tabLst>
            </a:pPr>
            <a:r>
              <a:rPr lang="en-US" altLang="zh-CN" dirty="0"/>
              <a:t>123.456</a:t>
            </a:r>
            <a:r>
              <a:rPr lang="zh-CN" altLang="en-US" dirty="0"/>
              <a:t>怎么办？？？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9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浮点数</a:t>
            </a: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 smtClean="0"/>
              <a:t>IEEE </a:t>
            </a:r>
            <a:r>
              <a:rPr lang="zh-CN" altLang="en-US" dirty="0" smtClean="0"/>
              <a:t>浮点数标准</a:t>
            </a:r>
            <a:r>
              <a:rPr lang="en-US" altLang="zh-CN" dirty="0" smtClean="0"/>
              <a:t>: IEEE 754</a:t>
            </a:r>
            <a:endParaRPr lang="en-US" dirty="0"/>
          </a:p>
          <a:p>
            <a:r>
              <a:rPr lang="zh-CN" altLang="en-US" dirty="0" smtClean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 smtClean="0">
                <a:solidFill>
                  <a:srgbClr val="B3B3B3"/>
                </a:solidFill>
              </a:rPr>
              <a:t>舍入、加法与乘法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 smtClean="0">
                <a:solidFill>
                  <a:srgbClr val="B3B3B3"/>
                </a:solidFill>
              </a:rPr>
              <a:t>C</a:t>
            </a:r>
            <a:r>
              <a:rPr lang="zh-CN" altLang="en-US" dirty="0" smtClean="0">
                <a:solidFill>
                  <a:srgbClr val="B3B3B3"/>
                </a:solidFill>
              </a:rPr>
              <a:t>语言的浮点数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 smtClean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IEEE </a:t>
            </a:r>
            <a:r>
              <a:rPr lang="zh-CN" altLang="en-US" dirty="0" smtClean="0"/>
              <a:t>浮点数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 </a:t>
            </a:r>
            <a:r>
              <a:rPr lang="zh-CN" altLang="en-US" dirty="0"/>
              <a:t>标准 </a:t>
            </a:r>
            <a:r>
              <a:rPr lang="en-US" altLang="zh-CN" dirty="0" smtClean="0"/>
              <a:t>754</a:t>
            </a:r>
          </a:p>
          <a:p>
            <a:pPr lvl="1"/>
            <a:r>
              <a:rPr lang="en-US" altLang="zh-CN" sz="2400" dirty="0" smtClean="0"/>
              <a:t>William  </a:t>
            </a:r>
            <a:r>
              <a:rPr lang="en-US" altLang="zh-CN" sz="2400" dirty="0" err="1"/>
              <a:t>Kahan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1976</a:t>
            </a:r>
            <a:r>
              <a:rPr lang="zh-CN" altLang="en-US" sz="2400" dirty="0" smtClean="0"/>
              <a:t>年开始为</a:t>
            </a:r>
            <a:r>
              <a:rPr lang="en-US" altLang="zh-CN" sz="2400" dirty="0"/>
              <a:t>Intel </a:t>
            </a:r>
            <a:r>
              <a:rPr lang="zh-CN" altLang="en-US" sz="2400" dirty="0" smtClean="0"/>
              <a:t>设计</a:t>
            </a:r>
            <a:r>
              <a:rPr lang="en-US" altLang="zh-CN" sz="2400" dirty="0"/>
              <a:t>(1989</a:t>
            </a:r>
            <a:r>
              <a:rPr lang="zh-CN" altLang="en-US" sz="2400" dirty="0"/>
              <a:t>获图灵奖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 smtClean="0"/>
              <a:t>1985</a:t>
            </a:r>
            <a:r>
              <a:rPr lang="zh-CN" altLang="en-US" sz="2400" dirty="0"/>
              <a:t>年成为浮点运算的统一标准，快速</a:t>
            </a:r>
            <a:r>
              <a:rPr lang="en-US" altLang="zh-CN" sz="2400" dirty="0"/>
              <a:t>, </a:t>
            </a:r>
            <a:r>
              <a:rPr lang="zh-CN" altLang="en-US" sz="2400" dirty="0"/>
              <a:t>易于实现、精度损失</a:t>
            </a:r>
            <a:r>
              <a:rPr lang="zh-CN" altLang="en-US" sz="2400" dirty="0" smtClean="0"/>
              <a:t>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优雅、易理解</a:t>
            </a:r>
            <a:endParaRPr lang="zh-CN" altLang="en-US" sz="2400" dirty="0"/>
          </a:p>
          <a:p>
            <a:pPr lvl="1"/>
            <a:r>
              <a:rPr lang="zh-CN" altLang="en-US" sz="2400" dirty="0" smtClean="0"/>
              <a:t>所有</a:t>
            </a:r>
            <a:r>
              <a:rPr lang="zh-CN" altLang="en-US" sz="2400" dirty="0"/>
              <a:t>主流的</a:t>
            </a:r>
            <a:r>
              <a:rPr lang="en-US" altLang="zh-CN" sz="2400" dirty="0"/>
              <a:t>CPU</a:t>
            </a:r>
            <a:r>
              <a:rPr lang="zh-CN" altLang="en-US" sz="2400" dirty="0"/>
              <a:t>都支持</a:t>
            </a:r>
          </a:p>
          <a:p>
            <a:pPr lvl="1"/>
            <a:r>
              <a:rPr lang="zh-CN" altLang="en-US" sz="2400" dirty="0"/>
              <a:t>之前有很多</a:t>
            </a:r>
            <a:r>
              <a:rPr lang="zh-CN" altLang="en-US" sz="2400" dirty="0" smtClean="0"/>
              <a:t>不同格式、不太关注精确性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7" name="图片 4" descr="untitle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19399"/>
            <a:ext cx="1905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00000"/>
    </a:hlink>
    <a:folHlink>
      <a:srgbClr val="C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3179</TotalTime>
  <Pages>0</Pages>
  <Words>2759</Words>
  <Characters>0</Characters>
  <Application>Microsoft Office PowerPoint</Application>
  <PresentationFormat>全屏显示(4:3)</PresentationFormat>
  <Lines>0</Lines>
  <Paragraphs>765</Paragraphs>
  <Slides>50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83" baseType="lpstr">
      <vt:lpstr>Apple Symbols</vt:lpstr>
      <vt:lpstr>Gill Sans</vt:lpstr>
      <vt:lpstr>Lucida Grande</vt:lpstr>
      <vt:lpstr>Monaco</vt:lpstr>
      <vt:lpstr>ＭＳ Ｐゴシック</vt:lpstr>
      <vt:lpstr>Zapf Dingbats</vt:lpstr>
      <vt:lpstr>ヒラギノ角ゴ ProN W3</vt:lpstr>
      <vt:lpstr>ヒラギノ角ゴ ProN W6</vt:lpstr>
      <vt:lpstr>黑体</vt:lpstr>
      <vt:lpstr>宋体</vt:lpstr>
      <vt:lpstr>微软雅黑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Cambria Math</vt:lpstr>
      <vt:lpstr>Comic Sans MS</vt:lpstr>
      <vt:lpstr>Courier New</vt:lpstr>
      <vt:lpstr>Courier New Bold</vt:lpstr>
      <vt:lpstr>Helvetica</vt:lpstr>
      <vt:lpstr>Symbol</vt:lpstr>
      <vt:lpstr>Tahoma</vt:lpstr>
      <vt:lpstr>Times</vt:lpstr>
      <vt:lpstr>Times New Roman</vt:lpstr>
      <vt:lpstr>Wingdings</vt:lpstr>
      <vt:lpstr>Wingdings 2</vt:lpstr>
      <vt:lpstr>template2007</vt:lpstr>
      <vt:lpstr>工作表</vt:lpstr>
      <vt:lpstr>Worksheet</vt:lpstr>
      <vt:lpstr>第2章 信息的表示和处理Ⅱ：浮点数</vt:lpstr>
      <vt:lpstr>主要内容</vt:lpstr>
      <vt:lpstr>有理数编码</vt:lpstr>
      <vt:lpstr>二进制小数</vt:lpstr>
      <vt:lpstr>二进制小数: 例子</vt:lpstr>
      <vt:lpstr>二进制数的问题</vt:lpstr>
      <vt:lpstr>二进制数的问题</vt:lpstr>
      <vt:lpstr>浮点数</vt:lpstr>
      <vt:lpstr>IEEE 浮点数</vt:lpstr>
      <vt:lpstr>浮点数的表示</vt:lpstr>
      <vt:lpstr>精度选项</vt:lpstr>
      <vt:lpstr>阶码（移码）</vt:lpstr>
      <vt:lpstr>规格化数</vt:lpstr>
      <vt:lpstr>规格化编码示例</vt:lpstr>
      <vt:lpstr>非规格化数</vt:lpstr>
      <vt:lpstr>非规格化数据</vt:lpstr>
      <vt:lpstr>特殊值</vt:lpstr>
      <vt:lpstr>浮点编码总结</vt:lpstr>
      <vt:lpstr>IEEE754 规格化浮点数表示范围</vt:lpstr>
      <vt:lpstr>浮点数</vt:lpstr>
      <vt:lpstr>小浮点数例子——1字节浮点数</vt:lpstr>
      <vt:lpstr>动态范围(仅正数)</vt:lpstr>
      <vt:lpstr>数值分布</vt:lpstr>
      <vt:lpstr>数值分布(放大观察)</vt:lpstr>
      <vt:lpstr>IEEE编码的特殊性质</vt:lpstr>
      <vt:lpstr>浮点数</vt:lpstr>
      <vt:lpstr>浮点数运算: 基本思想</vt:lpstr>
      <vt:lpstr>舍入</vt:lpstr>
      <vt:lpstr>细究“向偶数舍入”</vt:lpstr>
      <vt:lpstr>二进制数的舍入</vt:lpstr>
      <vt:lpstr>浮点乘法</vt:lpstr>
      <vt:lpstr>浮点数加法</vt:lpstr>
      <vt:lpstr>浮点数加法的数学性质</vt:lpstr>
      <vt:lpstr>浮点数乘法的数学性质</vt:lpstr>
      <vt:lpstr>浮点数</vt:lpstr>
      <vt:lpstr>C语言的浮点数</vt:lpstr>
      <vt:lpstr>浮点数习题</vt:lpstr>
      <vt:lpstr>浮点数习题答案</vt:lpstr>
      <vt:lpstr>浮点的悲剧</vt:lpstr>
      <vt:lpstr>浮点的悲剧</vt:lpstr>
      <vt:lpstr>天价“溢出”</vt:lpstr>
      <vt:lpstr>天价“溢出”</vt:lpstr>
      <vt:lpstr>小结</vt:lpstr>
      <vt:lpstr>生成浮点数</vt:lpstr>
      <vt:lpstr>规格化</vt:lpstr>
      <vt:lpstr>舍入</vt:lpstr>
      <vt:lpstr>后规格化</vt:lpstr>
      <vt:lpstr>有趣的数字</vt:lpstr>
      <vt:lpstr>问题4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shi xianjun</cp:lastModifiedBy>
  <cp:revision>157</cp:revision>
  <cp:lastPrinted>2012-09-05T04:08:39Z</cp:lastPrinted>
  <dcterms:created xsi:type="dcterms:W3CDTF">2012-09-06T15:16:51Z</dcterms:created>
  <dcterms:modified xsi:type="dcterms:W3CDTF">2018-09-18T22:51:40Z</dcterms:modified>
</cp:coreProperties>
</file>