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04"/>
  </p:notesMasterIdLst>
  <p:handoutMasterIdLst>
    <p:handoutMasterId r:id="rId105"/>
  </p:handoutMasterIdLst>
  <p:sldIdLst>
    <p:sldId id="710" r:id="rId2"/>
    <p:sldId id="748" r:id="rId3"/>
    <p:sldId id="750" r:id="rId4"/>
    <p:sldId id="751" r:id="rId5"/>
    <p:sldId id="681" r:id="rId6"/>
    <p:sldId id="725" r:id="rId7"/>
    <p:sldId id="713" r:id="rId8"/>
    <p:sldId id="752" r:id="rId9"/>
    <p:sldId id="715" r:id="rId10"/>
    <p:sldId id="723" r:id="rId11"/>
    <p:sldId id="717" r:id="rId12"/>
    <p:sldId id="718" r:id="rId13"/>
    <p:sldId id="719" r:id="rId14"/>
    <p:sldId id="720" r:id="rId15"/>
    <p:sldId id="721" r:id="rId16"/>
    <p:sldId id="722" r:id="rId17"/>
    <p:sldId id="737" r:id="rId18"/>
    <p:sldId id="726" r:id="rId19"/>
    <p:sldId id="690" r:id="rId20"/>
    <p:sldId id="683" r:id="rId21"/>
    <p:sldId id="727" r:id="rId22"/>
    <p:sldId id="671" r:id="rId23"/>
    <p:sldId id="673" r:id="rId24"/>
    <p:sldId id="674" r:id="rId25"/>
    <p:sldId id="675" r:id="rId26"/>
    <p:sldId id="734" r:id="rId27"/>
    <p:sldId id="735" r:id="rId28"/>
    <p:sldId id="753" r:id="rId29"/>
    <p:sldId id="754" r:id="rId30"/>
    <p:sldId id="676" r:id="rId31"/>
    <p:sldId id="677" r:id="rId32"/>
    <p:sldId id="684" r:id="rId33"/>
    <p:sldId id="591" r:id="rId34"/>
    <p:sldId id="592" r:id="rId35"/>
    <p:sldId id="593" r:id="rId36"/>
    <p:sldId id="594" r:id="rId37"/>
    <p:sldId id="595" r:id="rId38"/>
    <p:sldId id="685" r:id="rId39"/>
    <p:sldId id="596" r:id="rId40"/>
    <p:sldId id="597" r:id="rId41"/>
    <p:sldId id="645" r:id="rId42"/>
    <p:sldId id="599" r:id="rId43"/>
    <p:sldId id="602" r:id="rId44"/>
    <p:sldId id="728" r:id="rId45"/>
    <p:sldId id="729" r:id="rId46"/>
    <p:sldId id="739" r:id="rId47"/>
    <p:sldId id="648" r:id="rId48"/>
    <p:sldId id="686" r:id="rId49"/>
    <p:sldId id="606" r:id="rId50"/>
    <p:sldId id="607" r:id="rId51"/>
    <p:sldId id="649" r:id="rId52"/>
    <p:sldId id="687" r:id="rId53"/>
    <p:sldId id="611" r:id="rId54"/>
    <p:sldId id="612" r:id="rId55"/>
    <p:sldId id="613" r:id="rId56"/>
    <p:sldId id="615" r:id="rId57"/>
    <p:sldId id="616" r:id="rId58"/>
    <p:sldId id="736" r:id="rId59"/>
    <p:sldId id="617" r:id="rId60"/>
    <p:sldId id="620" r:id="rId61"/>
    <p:sldId id="621" r:id="rId62"/>
    <p:sldId id="625" r:id="rId63"/>
    <p:sldId id="626" r:id="rId64"/>
    <p:sldId id="628" r:id="rId65"/>
    <p:sldId id="689" r:id="rId66"/>
    <p:sldId id="651" r:id="rId67"/>
    <p:sldId id="650" r:id="rId68"/>
    <p:sldId id="707" r:id="rId69"/>
    <p:sldId id="708" r:id="rId70"/>
    <p:sldId id="688" r:id="rId71"/>
    <p:sldId id="659" r:id="rId72"/>
    <p:sldId id="703" r:id="rId73"/>
    <p:sldId id="661" r:id="rId74"/>
    <p:sldId id="709" r:id="rId75"/>
    <p:sldId id="704" r:id="rId76"/>
    <p:sldId id="664" r:id="rId77"/>
    <p:sldId id="668" r:id="rId78"/>
    <p:sldId id="666" r:id="rId79"/>
    <p:sldId id="667" r:id="rId80"/>
    <p:sldId id="669" r:id="rId81"/>
    <p:sldId id="705" r:id="rId82"/>
    <p:sldId id="636" r:id="rId83"/>
    <p:sldId id="672" r:id="rId84"/>
    <p:sldId id="693" r:id="rId85"/>
    <p:sldId id="694" r:id="rId86"/>
    <p:sldId id="695" r:id="rId87"/>
    <p:sldId id="696" r:id="rId88"/>
    <p:sldId id="614" r:id="rId89"/>
    <p:sldId id="619" r:id="rId90"/>
    <p:sldId id="697" r:id="rId91"/>
    <p:sldId id="698" r:id="rId92"/>
    <p:sldId id="699" r:id="rId93"/>
    <p:sldId id="700" r:id="rId94"/>
    <p:sldId id="701" r:id="rId95"/>
    <p:sldId id="702" r:id="rId96"/>
    <p:sldId id="627" r:id="rId97"/>
    <p:sldId id="629" r:id="rId98"/>
    <p:sldId id="630" r:id="rId99"/>
    <p:sldId id="631" r:id="rId100"/>
    <p:sldId id="632" r:id="rId101"/>
    <p:sldId id="633" r:id="rId102"/>
    <p:sldId id="652" r:id="rId103"/>
  </p:sldIdLst>
  <p:sldSz cx="9144000" cy="6858000" type="screen4x3"/>
  <p:notesSz cx="7302500" cy="9586913"/>
  <p:custDataLst>
    <p:tags r:id="rId106"/>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19">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3300"/>
    <a:srgbClr val="006600"/>
    <a:srgbClr val="00682F"/>
    <a:srgbClr val="FF9999"/>
    <a:srgbClr val="A8E799"/>
    <a:srgbClr val="E0F4E3"/>
    <a:srgbClr val="E0E0E0"/>
    <a:srgbClr val="E3E4E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6" autoAdjust="0"/>
    <p:restoredTop sz="78756" autoAdjust="0"/>
  </p:normalViewPr>
  <p:slideViewPr>
    <p:cSldViewPr snapToObjects="1">
      <p:cViewPr varScale="1">
        <p:scale>
          <a:sx n="70" d="100"/>
          <a:sy n="70" d="100"/>
        </p:scale>
        <p:origin x="2061"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70" d="100"/>
          <a:sy n="70" d="100"/>
        </p:scale>
        <p:origin x="-2384" y="-120"/>
      </p:cViewPr>
      <p:guideLst>
        <p:guide orient="horz" pos="3019"/>
        <p:guide pos="230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wmf"/><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32211548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5213"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8582" name="Rectangle 6"/>
          <p:cNvSpPr>
            <a:spLocks noGrp="1" noChangeArrowheads="1"/>
          </p:cNvSpPr>
          <p:nvPr>
            <p:ph type="ftr" sz="quarter" idx="4"/>
          </p:nvPr>
        </p:nvSpPr>
        <p:spPr bwMode="auto">
          <a:xfrm>
            <a:off x="0" y="9143999"/>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3999"/>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21352571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1</a:t>
            </a:fld>
            <a:endParaRPr lang="en-US"/>
          </a:p>
        </p:txBody>
      </p:sp>
    </p:spTree>
    <p:extLst>
      <p:ext uri="{BB962C8B-B14F-4D97-AF65-F5344CB8AC3E}">
        <p14:creationId xmlns:p14="http://schemas.microsoft.com/office/powerpoint/2010/main" val="4045418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263650" y="725488"/>
            <a:ext cx="4776788" cy="3582987"/>
          </a:xfrm>
          <a:ln/>
        </p:spPr>
      </p:sp>
      <p:sp>
        <p:nvSpPr>
          <p:cNvPr id="55299"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1003416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263650" y="725488"/>
            <a:ext cx="4776788" cy="3582987"/>
          </a:xfrm>
          <a:ln/>
        </p:spPr>
      </p:sp>
      <p:sp>
        <p:nvSpPr>
          <p:cNvPr id="56323"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1136411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263650" y="725488"/>
            <a:ext cx="4776788" cy="3582987"/>
          </a:xfrm>
          <a:ln/>
        </p:spPr>
      </p:sp>
      <p:sp>
        <p:nvSpPr>
          <p:cNvPr id="57347"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3765820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38</a:t>
            </a:fld>
            <a:endParaRPr lang="en-US"/>
          </a:p>
        </p:txBody>
      </p:sp>
    </p:spTree>
    <p:extLst>
      <p:ext uri="{BB962C8B-B14F-4D97-AF65-F5344CB8AC3E}">
        <p14:creationId xmlns:p14="http://schemas.microsoft.com/office/powerpoint/2010/main" val="677645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263650" y="725488"/>
            <a:ext cx="4776788" cy="3582987"/>
          </a:xfrm>
          <a:ln/>
        </p:spPr>
      </p:sp>
      <p:sp>
        <p:nvSpPr>
          <p:cNvPr id="58371"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3934826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263650" y="725488"/>
            <a:ext cx="4776788" cy="3582987"/>
          </a:xfrm>
          <a:ln/>
        </p:spPr>
      </p:sp>
      <p:sp>
        <p:nvSpPr>
          <p:cNvPr id="59395"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1319297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263650" y="725488"/>
            <a:ext cx="4776788" cy="3582987"/>
          </a:xfrm>
          <a:ln/>
        </p:spPr>
      </p:sp>
      <p:sp>
        <p:nvSpPr>
          <p:cNvPr id="59395"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3912891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263650" y="725488"/>
            <a:ext cx="4776788" cy="3582987"/>
          </a:xfrm>
          <a:ln/>
        </p:spPr>
      </p:sp>
      <p:sp>
        <p:nvSpPr>
          <p:cNvPr id="61443"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108519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263650" y="725488"/>
            <a:ext cx="4776788" cy="3582987"/>
          </a:xfrm>
          <a:ln/>
        </p:spPr>
      </p:sp>
      <p:sp>
        <p:nvSpPr>
          <p:cNvPr id="64515" name="Rectangle 3"/>
          <p:cNvSpPr>
            <a:spLocks noGrp="1" noChangeArrowheads="1"/>
          </p:cNvSpPr>
          <p:nvPr>
            <p:ph type="body" idx="1"/>
          </p:nvPr>
        </p:nvSpPr>
        <p:spPr>
          <a:xfrm>
            <a:off x="973033" y="4555686"/>
            <a:ext cx="5356434" cy="4313160"/>
          </a:xfrm>
          <a:noFill/>
          <a:ln w="9525"/>
        </p:spPr>
        <p:txBody>
          <a:bodyPr/>
          <a:lstStyle/>
          <a:p>
            <a:endParaRPr lang="en-US" dirty="0" smtClean="0"/>
          </a:p>
        </p:txBody>
      </p:sp>
    </p:spTree>
    <p:extLst>
      <p:ext uri="{BB962C8B-B14F-4D97-AF65-F5344CB8AC3E}">
        <p14:creationId xmlns:p14="http://schemas.microsoft.com/office/powerpoint/2010/main" val="4020984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47</a:t>
            </a:fld>
            <a:endParaRPr lang="en-US"/>
          </a:p>
        </p:txBody>
      </p:sp>
    </p:spTree>
    <p:extLst>
      <p:ext uri="{BB962C8B-B14F-4D97-AF65-F5344CB8AC3E}">
        <p14:creationId xmlns:p14="http://schemas.microsoft.com/office/powerpoint/2010/main" val="1639121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a:t>
            </a:fld>
            <a:endParaRPr lang="en-US"/>
          </a:p>
        </p:txBody>
      </p:sp>
    </p:spTree>
    <p:extLst>
      <p:ext uri="{BB962C8B-B14F-4D97-AF65-F5344CB8AC3E}">
        <p14:creationId xmlns:p14="http://schemas.microsoft.com/office/powerpoint/2010/main" val="1957055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48</a:t>
            </a:fld>
            <a:endParaRPr lang="en-US"/>
          </a:p>
        </p:txBody>
      </p:sp>
    </p:spTree>
    <p:extLst>
      <p:ext uri="{BB962C8B-B14F-4D97-AF65-F5344CB8AC3E}">
        <p14:creationId xmlns:p14="http://schemas.microsoft.com/office/powerpoint/2010/main" val="32414183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263650" y="725488"/>
            <a:ext cx="4776788" cy="3582987"/>
          </a:xfrm>
          <a:ln/>
        </p:spPr>
      </p:sp>
      <p:sp>
        <p:nvSpPr>
          <p:cNvPr id="68611"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553404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263650" y="725488"/>
            <a:ext cx="4776788" cy="3582987"/>
          </a:xfrm>
          <a:ln/>
        </p:spPr>
      </p:sp>
      <p:sp>
        <p:nvSpPr>
          <p:cNvPr id="69635" name="Rectangle 3"/>
          <p:cNvSpPr>
            <a:spLocks noGrp="1" noChangeArrowheads="1"/>
          </p:cNvSpPr>
          <p:nvPr>
            <p:ph type="body" idx="1"/>
          </p:nvPr>
        </p:nvSpPr>
        <p:spPr>
          <a:xfrm>
            <a:off x="973033" y="4555686"/>
            <a:ext cx="5356434" cy="4313160"/>
          </a:xfrm>
          <a:noFill/>
          <a:ln w="9525"/>
        </p:spPr>
        <p:txBody>
          <a:bodyPr/>
          <a:lstStyle/>
          <a:p>
            <a:endParaRPr lang="en-US" dirty="0" smtClean="0"/>
          </a:p>
        </p:txBody>
      </p:sp>
    </p:spTree>
    <p:extLst>
      <p:ext uri="{BB962C8B-B14F-4D97-AF65-F5344CB8AC3E}">
        <p14:creationId xmlns:p14="http://schemas.microsoft.com/office/powerpoint/2010/main" val="3588281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51</a:t>
            </a:fld>
            <a:endParaRPr lang="en-US"/>
          </a:p>
        </p:txBody>
      </p:sp>
    </p:spTree>
    <p:extLst>
      <p:ext uri="{BB962C8B-B14F-4D97-AF65-F5344CB8AC3E}">
        <p14:creationId xmlns:p14="http://schemas.microsoft.com/office/powerpoint/2010/main" val="21853379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52</a:t>
            </a:fld>
            <a:endParaRPr lang="en-US"/>
          </a:p>
        </p:txBody>
      </p:sp>
    </p:spTree>
    <p:extLst>
      <p:ext uri="{BB962C8B-B14F-4D97-AF65-F5344CB8AC3E}">
        <p14:creationId xmlns:p14="http://schemas.microsoft.com/office/powerpoint/2010/main" val="22830702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263650" y="725488"/>
            <a:ext cx="4776788" cy="3582987"/>
          </a:xfrm>
          <a:ln/>
        </p:spPr>
      </p:sp>
      <p:sp>
        <p:nvSpPr>
          <p:cNvPr id="73731"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3202696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263650" y="725488"/>
            <a:ext cx="4776788" cy="3582987"/>
          </a:xfrm>
          <a:ln/>
        </p:spPr>
      </p:sp>
      <p:sp>
        <p:nvSpPr>
          <p:cNvPr id="74755" name="Rectangle 3"/>
          <p:cNvSpPr>
            <a:spLocks noGrp="1" noChangeArrowheads="1"/>
          </p:cNvSpPr>
          <p:nvPr>
            <p:ph type="body" idx="1"/>
          </p:nvPr>
        </p:nvSpPr>
        <p:spPr>
          <a:xfrm>
            <a:off x="973033" y="4555686"/>
            <a:ext cx="5356434" cy="4313160"/>
          </a:xfrm>
          <a:noFill/>
          <a:ln w="9525"/>
        </p:spPr>
        <p:txBody>
          <a:bodyPr/>
          <a:lstStyle/>
          <a:p>
            <a:endParaRPr lang="en-US" dirty="0" smtClean="0"/>
          </a:p>
        </p:txBody>
      </p:sp>
    </p:spTree>
    <p:extLst>
      <p:ext uri="{BB962C8B-B14F-4D97-AF65-F5344CB8AC3E}">
        <p14:creationId xmlns:p14="http://schemas.microsoft.com/office/powerpoint/2010/main" val="8304266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263650" y="725488"/>
            <a:ext cx="4776788" cy="3582987"/>
          </a:xfrm>
          <a:ln/>
        </p:spPr>
      </p:sp>
      <p:sp>
        <p:nvSpPr>
          <p:cNvPr id="75779"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17061852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263650" y="725488"/>
            <a:ext cx="4776788" cy="3582987"/>
          </a:xfrm>
          <a:ln/>
        </p:spPr>
      </p:sp>
      <p:sp>
        <p:nvSpPr>
          <p:cNvPr id="77827"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25823219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263650" y="725488"/>
            <a:ext cx="4776788" cy="3582987"/>
          </a:xfrm>
          <a:ln/>
        </p:spPr>
      </p:sp>
      <p:sp>
        <p:nvSpPr>
          <p:cNvPr id="78851"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627398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上图依次是：</a:t>
            </a:r>
            <a:endParaRPr lang="en-US" altLang="zh-CN" dirty="0" smtClean="0"/>
          </a:p>
          <a:p>
            <a:r>
              <a:rPr lang="en-US" altLang="zh-CN" dirty="0" smtClean="0"/>
              <a:t>1</a:t>
            </a:r>
            <a:r>
              <a:rPr lang="zh-CN" altLang="en-US" dirty="0" smtClean="0"/>
              <a:t>、穿孔纸带（</a:t>
            </a:r>
            <a:r>
              <a:rPr lang="en-US" altLang="zh-CN" dirty="0" smtClean="0"/>
              <a:t>punched tape</a:t>
            </a:r>
            <a:r>
              <a:rPr lang="zh-CN" altLang="en-US" dirty="0" smtClean="0"/>
              <a:t>）</a:t>
            </a:r>
            <a:endParaRPr lang="en-US" altLang="zh-CN" dirty="0" smtClean="0"/>
          </a:p>
          <a:p>
            <a:r>
              <a:rPr lang="en-US" altLang="zh-CN" dirty="0" smtClean="0"/>
              <a:t>2</a:t>
            </a:r>
            <a:r>
              <a:rPr lang="zh-CN" altLang="en-US" dirty="0" smtClean="0"/>
              <a:t>、</a:t>
            </a:r>
            <a:r>
              <a:rPr lang="en-US" altLang="zh-CN" dirty="0" smtClean="0"/>
              <a:t>5</a:t>
            </a:r>
            <a:r>
              <a:rPr lang="zh-CN" altLang="en-US" dirty="0" smtClean="0"/>
              <a:t>孔纸带读入机</a:t>
            </a:r>
            <a:r>
              <a:rPr lang="en-US" altLang="zh-CN" dirty="0" smtClean="0"/>
              <a:t>(</a:t>
            </a:r>
            <a:r>
              <a:rPr lang="en-US" altLang="zh-CN" sz="1200" b="0" i="0" kern="1200" dirty="0" smtClean="0">
                <a:solidFill>
                  <a:schemeClr val="tx1"/>
                </a:solidFill>
                <a:effectLst/>
                <a:latin typeface="Times New Roman" pitchFamily="18" charset="0"/>
                <a:ea typeface="+mn-ea"/>
                <a:cs typeface="+mn-cs"/>
              </a:rPr>
              <a:t>five-hole tape reader)</a:t>
            </a:r>
            <a:r>
              <a:rPr lang="zh-CN" altLang="en-US" dirty="0" smtClean="0"/>
              <a:t>，源自计算机</a:t>
            </a:r>
            <a:r>
              <a:rPr lang="en-US" altLang="zh-CN" dirty="0" smtClean="0"/>
              <a:t>Harwell-</a:t>
            </a:r>
            <a:r>
              <a:rPr lang="en-US" altLang="zh-CN" dirty="0" err="1" smtClean="0"/>
              <a:t>Dekatron</a:t>
            </a:r>
            <a:r>
              <a:rPr lang="en-US" altLang="zh-CN" dirty="0" smtClean="0"/>
              <a:t> Computer, also known as WITCH</a:t>
            </a:r>
          </a:p>
          <a:p>
            <a:r>
              <a:rPr lang="en-US" altLang="zh-CN" dirty="0" smtClean="0"/>
              <a:t>3</a:t>
            </a:r>
            <a:r>
              <a:rPr lang="zh-CN" altLang="en-US" dirty="0" smtClean="0"/>
              <a:t>、右侧图，</a:t>
            </a:r>
            <a:r>
              <a:rPr lang="en-US" altLang="zh-CN" sz="1200" b="0" i="0" kern="1200" dirty="0" smtClean="0">
                <a:solidFill>
                  <a:schemeClr val="tx1"/>
                </a:solidFill>
                <a:effectLst/>
                <a:latin typeface="Times New Roman" pitchFamily="18" charset="0"/>
                <a:ea typeface="+mn-ea"/>
                <a:cs typeface="+mn-cs"/>
              </a:rPr>
              <a:t>A 24-channel program tape</a:t>
            </a:r>
            <a:r>
              <a:rPr lang="en-US" altLang="zh-CN" dirty="0" smtClean="0"/>
              <a:t> on the w:Harvard Mark I, one of the first digital computers.</a:t>
            </a:r>
          </a:p>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6</a:t>
            </a:fld>
            <a:endParaRPr lang="en-US"/>
          </a:p>
        </p:txBody>
      </p:sp>
    </p:spTree>
    <p:extLst>
      <p:ext uri="{BB962C8B-B14F-4D97-AF65-F5344CB8AC3E}">
        <p14:creationId xmlns:p14="http://schemas.microsoft.com/office/powerpoint/2010/main" val="11886713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263650" y="725488"/>
            <a:ext cx="4776788" cy="3582987"/>
          </a:xfrm>
          <a:ln/>
        </p:spPr>
      </p:sp>
      <p:sp>
        <p:nvSpPr>
          <p:cNvPr id="79875"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37720692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263650" y="725488"/>
            <a:ext cx="4776788" cy="3582987"/>
          </a:xfrm>
          <a:ln/>
        </p:spPr>
      </p:sp>
      <p:sp>
        <p:nvSpPr>
          <p:cNvPr id="82947"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22000386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263650" y="725488"/>
            <a:ext cx="4776788" cy="3582987"/>
          </a:xfrm>
          <a:ln/>
        </p:spPr>
      </p:sp>
      <p:sp>
        <p:nvSpPr>
          <p:cNvPr id="83971"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23513135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263650" y="725488"/>
            <a:ext cx="4776788" cy="3582987"/>
          </a:xfrm>
          <a:ln/>
        </p:spPr>
      </p:sp>
      <p:sp>
        <p:nvSpPr>
          <p:cNvPr id="88067"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27078099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263650" y="725488"/>
            <a:ext cx="4776788" cy="3582987"/>
          </a:xfrm>
          <a:ln/>
        </p:spPr>
      </p:sp>
      <p:sp>
        <p:nvSpPr>
          <p:cNvPr id="89091"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1803462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263650" y="725488"/>
            <a:ext cx="4776788" cy="3582987"/>
          </a:xfrm>
          <a:ln/>
        </p:spPr>
      </p:sp>
      <p:sp>
        <p:nvSpPr>
          <p:cNvPr id="91139"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38353073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65</a:t>
            </a:fld>
            <a:endParaRPr lang="en-US"/>
          </a:p>
        </p:txBody>
      </p:sp>
    </p:spTree>
    <p:extLst>
      <p:ext uri="{BB962C8B-B14F-4D97-AF65-F5344CB8AC3E}">
        <p14:creationId xmlns:p14="http://schemas.microsoft.com/office/powerpoint/2010/main" val="30803056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66</a:t>
            </a:fld>
            <a:endParaRPr lang="en-US"/>
          </a:p>
        </p:txBody>
      </p:sp>
    </p:spTree>
    <p:extLst>
      <p:ext uri="{BB962C8B-B14F-4D97-AF65-F5344CB8AC3E}">
        <p14:creationId xmlns:p14="http://schemas.microsoft.com/office/powerpoint/2010/main" val="11515363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63650" y="725488"/>
            <a:ext cx="4776788" cy="3582987"/>
          </a:xfrm>
          <a:ln/>
        </p:spPr>
      </p:sp>
      <p:sp>
        <p:nvSpPr>
          <p:cNvPr id="70659" name="Rectangle 3"/>
          <p:cNvSpPr>
            <a:spLocks noGrp="1" noChangeArrowheads="1"/>
          </p:cNvSpPr>
          <p:nvPr>
            <p:ph type="body" idx="1"/>
          </p:nvPr>
        </p:nvSpPr>
        <p:spPr>
          <a:xfrm>
            <a:off x="973033" y="4555686"/>
            <a:ext cx="5356434" cy="4313160"/>
          </a:xfrm>
          <a:noFill/>
          <a:ln w="9525"/>
        </p:spPr>
        <p:txBody>
          <a:bodyPr/>
          <a:lstStyle/>
          <a:p>
            <a:r>
              <a:rPr lang="en-US" altLang="zh-CN" sz="1200" b="0" i="0" kern="1200" dirty="0" err="1" smtClean="0">
                <a:solidFill>
                  <a:schemeClr val="tx1"/>
                </a:solidFill>
                <a:effectLst/>
                <a:latin typeface="Times New Roman" pitchFamily="18" charset="0"/>
                <a:ea typeface="+mn-ea"/>
                <a:cs typeface="+mn-cs"/>
              </a:rPr>
              <a:t>sizeof</a:t>
            </a:r>
            <a:r>
              <a:rPr lang="zh-CN" altLang="en-US" sz="1200" b="0" i="0" kern="1200" dirty="0" smtClean="0">
                <a:solidFill>
                  <a:schemeClr val="tx1"/>
                </a:solidFill>
                <a:effectLst/>
                <a:latin typeface="Times New Roman" pitchFamily="18" charset="0"/>
                <a:ea typeface="+mn-ea"/>
                <a:cs typeface="+mn-cs"/>
              </a:rPr>
              <a:t>操作符的结果类型是</a:t>
            </a:r>
            <a:r>
              <a:rPr lang="en-US" altLang="zh-CN" sz="1200" b="0" i="0" kern="1200" dirty="0" err="1" smtClean="0">
                <a:solidFill>
                  <a:schemeClr val="tx1"/>
                </a:solidFill>
                <a:effectLst/>
                <a:latin typeface="Times New Roman" pitchFamily="18" charset="0"/>
                <a:ea typeface="+mn-ea"/>
                <a:cs typeface="+mn-cs"/>
              </a:rPr>
              <a:t>size_t</a:t>
            </a:r>
            <a:r>
              <a:rPr lang="en-US" altLang="zh-CN" sz="1200" b="0" i="0" kern="1200" dirty="0" smtClean="0">
                <a:solidFill>
                  <a:schemeClr val="tx1"/>
                </a:solidFill>
                <a:effectLst/>
                <a:latin typeface="Times New Roman" pitchFamily="18" charset="0"/>
                <a:ea typeface="+mn-ea"/>
                <a:cs typeface="+mn-cs"/>
              </a:rPr>
              <a:t>,</a:t>
            </a:r>
            <a:r>
              <a:rPr lang="zh-CN" altLang="en-US" sz="1200" b="0" i="0" kern="1200" dirty="0" smtClean="0">
                <a:solidFill>
                  <a:schemeClr val="tx1"/>
                </a:solidFill>
                <a:effectLst/>
                <a:latin typeface="Times New Roman" pitchFamily="18" charset="0"/>
                <a:ea typeface="+mn-ea"/>
                <a:cs typeface="+mn-cs"/>
              </a:rPr>
              <a:t>它在头文件中</a:t>
            </a:r>
            <a:r>
              <a:rPr lang="en-US" altLang="zh-CN" sz="1200" b="0" i="0" kern="1200" dirty="0" err="1" smtClean="0">
                <a:solidFill>
                  <a:schemeClr val="tx1"/>
                </a:solidFill>
                <a:effectLst/>
                <a:latin typeface="Times New Roman" pitchFamily="18" charset="0"/>
                <a:ea typeface="+mn-ea"/>
                <a:cs typeface="+mn-cs"/>
              </a:rPr>
              <a:t>typedef</a:t>
            </a:r>
            <a:r>
              <a:rPr lang="zh-CN" altLang="en-US" sz="1200" b="0" i="0" kern="1200" dirty="0" smtClean="0">
                <a:solidFill>
                  <a:schemeClr val="tx1"/>
                </a:solidFill>
                <a:effectLst/>
                <a:latin typeface="Times New Roman" pitchFamily="18" charset="0"/>
                <a:ea typeface="+mn-ea"/>
                <a:cs typeface="+mn-cs"/>
              </a:rPr>
              <a:t>为</a:t>
            </a:r>
            <a:r>
              <a:rPr lang="en-US" altLang="zh-CN" sz="1200" b="0" i="0" kern="1200" dirty="0" smtClean="0">
                <a:solidFill>
                  <a:schemeClr val="tx1"/>
                </a:solidFill>
                <a:effectLst/>
                <a:latin typeface="Times New Roman" pitchFamily="18" charset="0"/>
                <a:ea typeface="+mn-ea"/>
                <a:cs typeface="+mn-cs"/>
              </a:rPr>
              <a:t>unsigned </a:t>
            </a:r>
            <a:r>
              <a:rPr lang="en-US" altLang="zh-CN" sz="1200" b="0" i="0" kern="1200" dirty="0" err="1" smtClean="0">
                <a:solidFill>
                  <a:schemeClr val="tx1"/>
                </a:solidFill>
                <a:effectLst/>
                <a:latin typeface="Times New Roman" pitchFamily="18" charset="0"/>
                <a:ea typeface="+mn-ea"/>
                <a:cs typeface="+mn-cs"/>
              </a:rPr>
              <a:t>int</a:t>
            </a:r>
            <a:r>
              <a:rPr lang="zh-CN" altLang="en-US" sz="1200" b="0" i="0" kern="1200" dirty="0" smtClean="0">
                <a:solidFill>
                  <a:schemeClr val="tx1"/>
                </a:solidFill>
                <a:effectLst/>
                <a:latin typeface="Times New Roman" pitchFamily="18" charset="0"/>
                <a:ea typeface="+mn-ea"/>
                <a:cs typeface="+mn-cs"/>
              </a:rPr>
              <a:t>类型</a:t>
            </a:r>
            <a:endParaRPr lang="en-US" dirty="0" smtClean="0"/>
          </a:p>
        </p:txBody>
      </p:sp>
    </p:spTree>
    <p:extLst>
      <p:ext uri="{BB962C8B-B14F-4D97-AF65-F5344CB8AC3E}">
        <p14:creationId xmlns:p14="http://schemas.microsoft.com/office/powerpoint/2010/main" val="42631091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63650" y="725488"/>
            <a:ext cx="4776788" cy="3582987"/>
          </a:xfrm>
          <a:ln/>
        </p:spPr>
      </p:sp>
      <p:sp>
        <p:nvSpPr>
          <p:cNvPr id="70659"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1903188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20</a:t>
            </a:fld>
            <a:endParaRPr lang="en-US"/>
          </a:p>
        </p:txBody>
      </p:sp>
    </p:spTree>
    <p:extLst>
      <p:ext uri="{BB962C8B-B14F-4D97-AF65-F5344CB8AC3E}">
        <p14:creationId xmlns:p14="http://schemas.microsoft.com/office/powerpoint/2010/main" val="5722415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63650" y="725488"/>
            <a:ext cx="4776788" cy="3582987"/>
          </a:xfrm>
          <a:ln/>
        </p:spPr>
      </p:sp>
      <p:sp>
        <p:nvSpPr>
          <p:cNvPr id="70659"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17773703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70</a:t>
            </a:fld>
            <a:endParaRPr lang="en-US"/>
          </a:p>
        </p:txBody>
      </p:sp>
    </p:spTree>
    <p:extLst>
      <p:ext uri="{BB962C8B-B14F-4D97-AF65-F5344CB8AC3E}">
        <p14:creationId xmlns:p14="http://schemas.microsoft.com/office/powerpoint/2010/main" val="35112497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263650" y="725488"/>
            <a:ext cx="4776788" cy="3582987"/>
          </a:xfrm>
          <a:ln/>
        </p:spPr>
      </p:sp>
      <p:sp>
        <p:nvSpPr>
          <p:cNvPr id="99331"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6131833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263650" y="725488"/>
            <a:ext cx="4776788" cy="3582987"/>
          </a:xfrm>
          <a:ln/>
        </p:spPr>
      </p:sp>
      <p:sp>
        <p:nvSpPr>
          <p:cNvPr id="53251"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37493257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836661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785390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566498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263650" y="725488"/>
            <a:ext cx="4776788" cy="3582987"/>
          </a:xfrm>
          <a:ln/>
        </p:spPr>
      </p:sp>
      <p:sp>
        <p:nvSpPr>
          <p:cNvPr id="76803"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26559701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263650" y="725488"/>
            <a:ext cx="4776788" cy="3582987"/>
          </a:xfrm>
          <a:ln/>
        </p:spPr>
      </p:sp>
      <p:sp>
        <p:nvSpPr>
          <p:cNvPr id="81923"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39349126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263650" y="725488"/>
            <a:ext cx="4776788" cy="3582987"/>
          </a:xfrm>
          <a:ln/>
        </p:spPr>
      </p:sp>
      <p:sp>
        <p:nvSpPr>
          <p:cNvPr id="80899"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1503508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itchFamily="18" charset="0"/>
                <a:ea typeface="宋体" charset="-122"/>
              </a:defRPr>
            </a:lvl1pPr>
            <a:lvl2pPr marL="784109" indent="-301581">
              <a:spcBef>
                <a:spcPct val="30000"/>
              </a:spcBef>
              <a:defRPr sz="1300">
                <a:solidFill>
                  <a:schemeClr val="tx1"/>
                </a:solidFill>
                <a:latin typeface="Times New Roman" pitchFamily="18" charset="0"/>
                <a:ea typeface="宋体" charset="-122"/>
              </a:defRPr>
            </a:lvl2pPr>
            <a:lvl3pPr marL="1206322" indent="-241264">
              <a:spcBef>
                <a:spcPct val="30000"/>
              </a:spcBef>
              <a:defRPr sz="1300">
                <a:solidFill>
                  <a:schemeClr val="tx1"/>
                </a:solidFill>
                <a:latin typeface="Times New Roman" pitchFamily="18" charset="0"/>
                <a:ea typeface="宋体" charset="-122"/>
              </a:defRPr>
            </a:lvl3pPr>
            <a:lvl4pPr marL="1688851" indent="-241264">
              <a:spcBef>
                <a:spcPct val="30000"/>
              </a:spcBef>
              <a:defRPr sz="1300">
                <a:solidFill>
                  <a:schemeClr val="tx1"/>
                </a:solidFill>
                <a:latin typeface="Times New Roman" pitchFamily="18" charset="0"/>
                <a:ea typeface="宋体" charset="-122"/>
              </a:defRPr>
            </a:lvl4pPr>
            <a:lvl5pPr marL="2171380" indent="-241264">
              <a:spcBef>
                <a:spcPct val="30000"/>
              </a:spcBef>
              <a:defRPr sz="1300">
                <a:solidFill>
                  <a:schemeClr val="tx1"/>
                </a:solidFill>
                <a:latin typeface="Times New Roman" pitchFamily="18" charset="0"/>
                <a:ea typeface="宋体" charset="-122"/>
              </a:defRPr>
            </a:lvl5pPr>
            <a:lvl6pPr marL="2653909" indent="-241264" eaLnBrk="0" fontAlgn="base" hangingPunct="0">
              <a:spcBef>
                <a:spcPct val="30000"/>
              </a:spcBef>
              <a:spcAft>
                <a:spcPct val="0"/>
              </a:spcAft>
              <a:defRPr sz="1300">
                <a:solidFill>
                  <a:schemeClr val="tx1"/>
                </a:solidFill>
                <a:latin typeface="Times New Roman" pitchFamily="18" charset="0"/>
                <a:ea typeface="宋体" charset="-122"/>
              </a:defRPr>
            </a:lvl6pPr>
            <a:lvl7pPr marL="3136438" indent="-241264" eaLnBrk="0" fontAlgn="base" hangingPunct="0">
              <a:spcBef>
                <a:spcPct val="30000"/>
              </a:spcBef>
              <a:spcAft>
                <a:spcPct val="0"/>
              </a:spcAft>
              <a:defRPr sz="1300">
                <a:solidFill>
                  <a:schemeClr val="tx1"/>
                </a:solidFill>
                <a:latin typeface="Times New Roman" pitchFamily="18" charset="0"/>
                <a:ea typeface="宋体" charset="-122"/>
              </a:defRPr>
            </a:lvl7pPr>
            <a:lvl8pPr marL="3618967" indent="-241264" eaLnBrk="0" fontAlgn="base" hangingPunct="0">
              <a:spcBef>
                <a:spcPct val="30000"/>
              </a:spcBef>
              <a:spcAft>
                <a:spcPct val="0"/>
              </a:spcAft>
              <a:defRPr sz="1300">
                <a:solidFill>
                  <a:schemeClr val="tx1"/>
                </a:solidFill>
                <a:latin typeface="Times New Roman" pitchFamily="18" charset="0"/>
                <a:ea typeface="宋体" charset="-122"/>
              </a:defRPr>
            </a:lvl8pPr>
            <a:lvl9pPr marL="4101495" indent="-241264" eaLnBrk="0" fontAlgn="base" hangingPunct="0">
              <a:spcBef>
                <a:spcPct val="30000"/>
              </a:spcBef>
              <a:spcAft>
                <a:spcPct val="0"/>
              </a:spcAft>
              <a:defRPr sz="1300">
                <a:solidFill>
                  <a:schemeClr val="tx1"/>
                </a:solidFill>
                <a:latin typeface="Times New Roman" pitchFamily="18" charset="0"/>
                <a:ea typeface="宋体" charset="-122"/>
              </a:defRPr>
            </a:lvl9pPr>
          </a:lstStyle>
          <a:p>
            <a:pPr>
              <a:spcBef>
                <a:spcPct val="0"/>
              </a:spcBef>
            </a:pPr>
            <a:fld id="{20C3F4A2-19FA-434E-87D8-D9A129E50195}" type="slidenum">
              <a:rPr lang="zh-CN" altLang="en-US"/>
              <a:pPr>
                <a:spcBef>
                  <a:spcPct val="0"/>
                </a:spcBef>
              </a:pPr>
              <a:t>21</a:t>
            </a:fld>
            <a:endParaRPr lang="en-US" altLang="zh-CN"/>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Tree>
    <p:extLst>
      <p:ext uri="{BB962C8B-B14F-4D97-AF65-F5344CB8AC3E}">
        <p14:creationId xmlns:p14="http://schemas.microsoft.com/office/powerpoint/2010/main" val="40203948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263650" y="725488"/>
            <a:ext cx="4776788" cy="3582987"/>
          </a:xfrm>
          <a:ln/>
        </p:spPr>
      </p:sp>
      <p:sp>
        <p:nvSpPr>
          <p:cNvPr id="71683"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15269331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263650" y="725488"/>
            <a:ext cx="4776788" cy="3582987"/>
          </a:xfrm>
          <a:ln/>
        </p:spPr>
      </p:sp>
      <p:sp>
        <p:nvSpPr>
          <p:cNvPr id="72707"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19180765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265238" y="723900"/>
            <a:ext cx="4776787" cy="3584575"/>
          </a:xfrm>
          <a:ln/>
        </p:spPr>
      </p:sp>
      <p:sp>
        <p:nvSpPr>
          <p:cNvPr id="84995"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1824658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65238" y="723900"/>
            <a:ext cx="4776787" cy="3584575"/>
          </a:xfrm>
          <a:ln/>
        </p:spPr>
      </p:sp>
      <p:sp>
        <p:nvSpPr>
          <p:cNvPr id="86019"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4540712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2465936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263650" y="725488"/>
            <a:ext cx="4776788" cy="3582987"/>
          </a:xfrm>
          <a:ln/>
        </p:spPr>
      </p:sp>
      <p:sp>
        <p:nvSpPr>
          <p:cNvPr id="90115"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713364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263650" y="725488"/>
            <a:ext cx="4776788" cy="3582987"/>
          </a:xfrm>
          <a:ln/>
        </p:spPr>
      </p:sp>
      <p:sp>
        <p:nvSpPr>
          <p:cNvPr id="92163"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35987444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263650" y="725488"/>
            <a:ext cx="4776788" cy="3582987"/>
          </a:xfrm>
          <a:ln/>
        </p:spPr>
      </p:sp>
      <p:sp>
        <p:nvSpPr>
          <p:cNvPr id="93187"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16450403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263650" y="725488"/>
            <a:ext cx="4776788" cy="3582987"/>
          </a:xfrm>
          <a:ln/>
        </p:spPr>
      </p:sp>
      <p:sp>
        <p:nvSpPr>
          <p:cNvPr id="94211"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12939164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263650" y="725488"/>
            <a:ext cx="4776788" cy="3582987"/>
          </a:xfrm>
          <a:ln/>
        </p:spPr>
      </p:sp>
      <p:sp>
        <p:nvSpPr>
          <p:cNvPr id="95235" name="Rectangle 3"/>
          <p:cNvSpPr>
            <a:spLocks noGrp="1" noChangeArrowheads="1"/>
          </p:cNvSpPr>
          <p:nvPr>
            <p:ph type="body" idx="1"/>
          </p:nvPr>
        </p:nvSpPr>
        <p:spPr>
          <a:xfrm>
            <a:off x="973033" y="4555686"/>
            <a:ext cx="5356434" cy="4313160"/>
          </a:xfrm>
          <a:noFill/>
          <a:ln w="9525"/>
        </p:spPr>
        <p:txBody>
          <a:bodyPr/>
          <a:lstStyle/>
          <a:p>
            <a:r>
              <a:rPr lang="zh-CN" altLang="en-US" dirty="0" smtClean="0"/>
              <a:t>考虑负数补码的编码特点，编码</a:t>
            </a:r>
            <a:r>
              <a:rPr lang="en-US" altLang="zh-CN" dirty="0" smtClean="0"/>
              <a:t>+1</a:t>
            </a:r>
            <a:r>
              <a:rPr lang="zh-CN" altLang="en-US" dirty="0" smtClean="0"/>
              <a:t>，绝对数值是</a:t>
            </a:r>
            <a:r>
              <a:rPr lang="en-US" altLang="zh-CN" dirty="0" smtClean="0"/>
              <a:t>-1</a:t>
            </a:r>
            <a:r>
              <a:rPr lang="zh-CN" altLang="en-US" dirty="0" smtClean="0"/>
              <a:t>的</a:t>
            </a:r>
            <a:endParaRPr lang="en-US" dirty="0" smtClean="0"/>
          </a:p>
        </p:txBody>
      </p:sp>
    </p:spTree>
    <p:extLst>
      <p:ext uri="{BB962C8B-B14F-4D97-AF65-F5344CB8AC3E}">
        <p14:creationId xmlns:p14="http://schemas.microsoft.com/office/powerpoint/2010/main" val="1260700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30</a:t>
            </a:fld>
            <a:endParaRPr lang="en-US"/>
          </a:p>
        </p:txBody>
      </p:sp>
    </p:spTree>
    <p:extLst>
      <p:ext uri="{BB962C8B-B14F-4D97-AF65-F5344CB8AC3E}">
        <p14:creationId xmlns:p14="http://schemas.microsoft.com/office/powerpoint/2010/main" val="293049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263650" y="725488"/>
            <a:ext cx="4776788" cy="3582987"/>
          </a:xfrm>
          <a:ln/>
        </p:spPr>
      </p:sp>
      <p:sp>
        <p:nvSpPr>
          <p:cNvPr id="96259"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42037120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102</a:t>
            </a:fld>
            <a:endParaRPr lang="en-US"/>
          </a:p>
        </p:txBody>
      </p:sp>
    </p:spTree>
    <p:extLst>
      <p:ext uri="{BB962C8B-B14F-4D97-AF65-F5344CB8AC3E}">
        <p14:creationId xmlns:p14="http://schemas.microsoft.com/office/powerpoint/2010/main" val="2323068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32</a:t>
            </a:fld>
            <a:endParaRPr lang="en-US"/>
          </a:p>
        </p:txBody>
      </p:sp>
    </p:spTree>
    <p:extLst>
      <p:ext uri="{BB962C8B-B14F-4D97-AF65-F5344CB8AC3E}">
        <p14:creationId xmlns:p14="http://schemas.microsoft.com/office/powerpoint/2010/main" val="2370803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263650" y="725488"/>
            <a:ext cx="4776788" cy="3582987"/>
          </a:xfrm>
          <a:ln/>
        </p:spPr>
      </p:sp>
      <p:sp>
        <p:nvSpPr>
          <p:cNvPr id="53251"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2642725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263650" y="725488"/>
            <a:ext cx="4776788" cy="3582987"/>
          </a:xfrm>
          <a:ln/>
        </p:spPr>
      </p:sp>
      <p:sp>
        <p:nvSpPr>
          <p:cNvPr id="54275"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685405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786982" cy="762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96875" y="1362075"/>
            <a:ext cx="8594725" cy="49720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634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95" name="Rectangle 3"/>
          <p:cNvSpPr>
            <a:spLocks noGrp="1" noChangeArrowheads="1"/>
          </p:cNvSpPr>
          <p:nvPr>
            <p:ph type="body" idx="1"/>
          </p:nvPr>
        </p:nvSpPr>
        <p:spPr bwMode="auto">
          <a:xfrm>
            <a:off x="396875" y="1362075"/>
            <a:ext cx="8590546"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1" y="-26988"/>
            <a:ext cx="9144000" cy="276999"/>
          </a:xfrm>
          <a:prstGeom prst="rect">
            <a:avLst/>
          </a:prstGeom>
          <a:noFill/>
          <a:ln w="25400">
            <a:noFill/>
            <a:miter lim="800000"/>
            <a:headEnd/>
            <a:tailEnd/>
          </a:ln>
          <a:effectLst/>
        </p:spPr>
        <p:txBody>
          <a:bodyPr wrap="square">
            <a:spAutoFit/>
          </a:bodyPr>
          <a:lstStyle/>
          <a:p>
            <a:pPr algn="r">
              <a:defRPr/>
            </a:pPr>
            <a:r>
              <a:rPr lang="en-US" altLang="zh-CN" sz="1200" dirty="0" smtClean="0">
                <a:solidFill>
                  <a:schemeClr val="bg1"/>
                </a:solidFill>
                <a:latin typeface="Times New Roman" pitchFamily="18" charset="0"/>
              </a:rPr>
              <a:t>School of Computer Science and Technology,</a:t>
            </a:r>
            <a:r>
              <a:rPr lang="en-US" altLang="zh-CN" sz="1200" baseline="0" dirty="0" smtClean="0">
                <a:solidFill>
                  <a:schemeClr val="bg1"/>
                </a:solidFill>
                <a:latin typeface="Times New Roman" pitchFamily="18" charset="0"/>
              </a:rPr>
              <a:t> </a:t>
            </a:r>
            <a:r>
              <a:rPr lang="en-US" altLang="zh-CN" sz="1200" dirty="0" smtClean="0">
                <a:solidFill>
                  <a:schemeClr val="bg1"/>
                </a:solidFill>
                <a:latin typeface="Times New Roman" pitchFamily="18" charset="0"/>
              </a:rPr>
              <a:t>HIT</a:t>
            </a:r>
            <a:endParaRPr lang="en-US" sz="1200" dirty="0">
              <a:solidFill>
                <a:schemeClr val="bg1"/>
              </a:solidFill>
              <a:latin typeface="Times New Roman" pitchFamily="18" charset="0"/>
            </a:endParaRP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sz="1000" dirty="0"/>
          </a:p>
        </p:txBody>
      </p:sp>
      <p:sp>
        <p:nvSpPr>
          <p:cNvPr id="8" name="TextBox 7"/>
          <p:cNvSpPr txBox="1"/>
          <p:nvPr userDrawn="1"/>
        </p:nvSpPr>
        <p:spPr>
          <a:xfrm>
            <a:off x="-16031" y="6629400"/>
            <a:ext cx="4649342" cy="246221"/>
          </a:xfrm>
          <a:prstGeom prst="rect">
            <a:avLst/>
          </a:prstGeom>
          <a:noFill/>
        </p:spPr>
        <p:txBody>
          <a:bodyPr wrap="none" rtlCol="0">
            <a:spAutoFit/>
          </a:bodyPr>
          <a:lstStyle/>
          <a:p>
            <a:r>
              <a:rPr lang="en-US" sz="1000" b="0" i="0" dirty="0" smtClean="0">
                <a:latin typeface="Calibri" pitchFamily="34" charset="0"/>
              </a:rPr>
              <a:t>Bryant</a:t>
            </a:r>
            <a:r>
              <a:rPr lang="en-US" sz="1000" b="0" i="0" baseline="0" dirty="0" smtClean="0">
                <a:latin typeface="Calibri" pitchFamily="34" charset="0"/>
              </a:rPr>
              <a:t> and </a:t>
            </a:r>
            <a:r>
              <a:rPr lang="en-US" sz="1000" b="0" i="0" baseline="0" dirty="0" err="1" smtClean="0">
                <a:latin typeface="Calibri" pitchFamily="34" charset="0"/>
              </a:rPr>
              <a:t>O’Hallaron</a:t>
            </a:r>
            <a:r>
              <a:rPr lang="en-US" sz="1000" b="0" i="0" baseline="0" dirty="0" smtClean="0">
                <a:latin typeface="Calibri" pitchFamily="34" charset="0"/>
              </a:rPr>
              <a:t>, Computer Systems: A Programmer’s Perspective, Third Edition</a:t>
            </a:r>
            <a:endParaRPr lang="en-US" sz="1000" b="0" i="0" dirty="0" smtClean="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8" r:id="rId3"/>
    <p:sldLayoutId id="2147483656" r:id="rId4"/>
    <p:sldLayoutId id="2147483662" r:id="rId5"/>
  </p:sldLayoutIdLst>
  <p:timing>
    <p:tnLst>
      <p:par>
        <p:cTn id="1" dur="indefinite" restart="never" nodeType="tmRoot"/>
      </p:par>
    </p:tnLst>
  </p:timing>
  <p:hf sldNum="0" hdr="0" ftr="0" dt="0"/>
  <p:txStyles>
    <p:titleStyle>
      <a:lvl1pPr marL="119063" indent="-119063" algn="l" rtl="0" eaLnBrk="1" fontAlgn="base" hangingPunct="1">
        <a:spcBef>
          <a:spcPct val="0"/>
        </a:spcBef>
        <a:spcAft>
          <a:spcPct val="0"/>
        </a:spcAft>
        <a:defRPr sz="36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8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8.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6.wmf"/><Relationship Id="rId4" Type="http://schemas.openxmlformats.org/officeDocument/2006/relationships/oleObject" Target="../embeddings/oleObject2.bin"/><Relationship Id="rId9" Type="http://schemas.openxmlformats.org/officeDocument/2006/relationships/image" Target="../media/image18.e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19.emf"/><Relationship Id="rId4" Type="http://schemas.openxmlformats.org/officeDocument/2006/relationships/oleObject" Target="../embeddings/oleObject5.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20.emf"/><Relationship Id="rId4" Type="http://schemas.openxmlformats.org/officeDocument/2006/relationships/oleObject" Target="../embeddings/oleObject6.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1.emf"/><Relationship Id="rId4" Type="http://schemas.openxmlformats.org/officeDocument/2006/relationships/oleObject" Target="../embeddings/oleObject7.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2.emf"/><Relationship Id="rId4" Type="http://schemas.openxmlformats.org/officeDocument/2006/relationships/oleObject" Target="../embeddings/oleObject8.bin"/></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4.wmf"/><Relationship Id="rId4" Type="http://schemas.openxmlformats.org/officeDocument/2006/relationships/oleObject" Target="../embeddings/oleObject9.bin"/></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7.emf"/><Relationship Id="rId4" Type="http://schemas.openxmlformats.org/officeDocument/2006/relationships/oleObject" Target="../embeddings/oleObject10.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8.emf"/><Relationship Id="rId4" Type="http://schemas.openxmlformats.org/officeDocument/2006/relationships/oleObject" Target="../embeddings/oleObject11.bin"/></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9.wmf"/><Relationship Id="rId4"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0.wmf"/><Relationship Id="rId4" Type="http://schemas.openxmlformats.org/officeDocument/2006/relationships/oleObject" Target="../embeddings/oleObject13.bin"/></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image" Target="../media/image32.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5.bin"/><Relationship Id="rId5" Type="http://schemas.openxmlformats.org/officeDocument/2006/relationships/image" Target="../media/image31.emf"/><Relationship Id="rId4" Type="http://schemas.openxmlformats.org/officeDocument/2006/relationships/oleObject" Target="../embeddings/oleObject14.bin"/></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3.emf"/><Relationship Id="rId4" Type="http://schemas.openxmlformats.org/officeDocument/2006/relationships/oleObject" Target="../embeddings/oleObject16.bin"/></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800" y="1708012"/>
            <a:ext cx="8382000" cy="1470025"/>
          </a:xfrm>
        </p:spPr>
        <p:txBody>
          <a:bodyPr/>
          <a:lstStyle/>
          <a:p>
            <a:r>
              <a:rPr lang="zh-CN" altLang="en-US" dirty="0" smtClean="0"/>
              <a:t>第</a:t>
            </a:r>
            <a:r>
              <a:rPr lang="en-US" altLang="zh-CN" dirty="0" smtClean="0"/>
              <a:t>2</a:t>
            </a:r>
            <a:r>
              <a:rPr lang="zh-CN" altLang="en-US" dirty="0" smtClean="0"/>
              <a:t>章 信息的表示和处理</a:t>
            </a:r>
            <a:r>
              <a:rPr lang="en-US" altLang="zh-CN" dirty="0"/>
              <a:t>Ⅰ</a:t>
            </a:r>
            <a:r>
              <a:rPr lang="zh-CN" altLang="en-US" dirty="0" smtClean="0"/>
              <a:t>：位</a:t>
            </a:r>
            <a:r>
              <a:rPr lang="zh-CN" altLang="en-US" dirty="0"/>
              <a:t>、</a:t>
            </a:r>
            <a:r>
              <a:rPr lang="zh-CN" altLang="en-US" dirty="0" smtClean="0"/>
              <a:t>整数</a:t>
            </a:r>
            <a:endParaRPr lang="zh-CN" altLang="en-US" dirty="0"/>
          </a:p>
        </p:txBody>
      </p:sp>
      <p:sp>
        <p:nvSpPr>
          <p:cNvPr id="5" name="副标题 4"/>
          <p:cNvSpPr>
            <a:spLocks noGrp="1"/>
          </p:cNvSpPr>
          <p:nvPr>
            <p:ph type="subTitle" idx="1"/>
          </p:nvPr>
        </p:nvSpPr>
        <p:spPr/>
        <p:txBody>
          <a:bodyPr/>
          <a:lstStyle/>
          <a:p>
            <a:r>
              <a:rPr lang="zh-CN" altLang="en-US" dirty="0" smtClean="0"/>
              <a:t>教师：史先俊</a:t>
            </a:r>
            <a:endParaRPr lang="en-US" altLang="zh-CN" dirty="0" smtClean="0"/>
          </a:p>
          <a:p>
            <a:r>
              <a:rPr lang="zh-CN" altLang="en-US" dirty="0" smtClean="0"/>
              <a:t>计算机科学与技术学院</a:t>
            </a:r>
            <a:endParaRPr lang="en-US" altLang="zh-CN" dirty="0" smtClean="0"/>
          </a:p>
          <a:p>
            <a:r>
              <a:rPr lang="zh-CN" altLang="en-US" dirty="0"/>
              <a:t>哈尔滨工业大学</a:t>
            </a:r>
          </a:p>
        </p:txBody>
      </p:sp>
    </p:spTree>
    <p:extLst>
      <p:ext uri="{BB962C8B-B14F-4D97-AF65-F5344CB8AC3E}">
        <p14:creationId xmlns:p14="http://schemas.microsoft.com/office/powerpoint/2010/main" val="27016063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二进制数</a:t>
            </a:r>
          </a:p>
        </p:txBody>
      </p:sp>
      <p:sp>
        <p:nvSpPr>
          <p:cNvPr id="3" name="内容占位符 2"/>
          <p:cNvSpPr>
            <a:spLocks noGrp="1"/>
          </p:cNvSpPr>
          <p:nvPr>
            <p:ph idx="1"/>
          </p:nvPr>
        </p:nvSpPr>
        <p:spPr/>
        <p:txBody>
          <a:bodyPr/>
          <a:lstStyle/>
          <a:p>
            <a:pPr>
              <a:lnSpc>
                <a:spcPct val="150000"/>
              </a:lnSpc>
            </a:pPr>
            <a:r>
              <a:rPr lang="zh-CN" altLang="en-US" dirty="0"/>
              <a:t>特点：逢二进一，由</a:t>
            </a:r>
            <a:r>
              <a:rPr lang="en-US" altLang="zh-CN" dirty="0"/>
              <a:t>0</a:t>
            </a:r>
            <a:r>
              <a:rPr lang="zh-CN" altLang="en-US" dirty="0"/>
              <a:t>和</a:t>
            </a:r>
            <a:r>
              <a:rPr lang="en-US" altLang="zh-CN" dirty="0"/>
              <a:t>1</a:t>
            </a:r>
            <a:r>
              <a:rPr lang="zh-CN" altLang="en-US" dirty="0"/>
              <a:t>两个数码组成，基数为</a:t>
            </a:r>
            <a:r>
              <a:rPr lang="en-US" altLang="zh-CN" dirty="0"/>
              <a:t>2</a:t>
            </a:r>
            <a:r>
              <a:rPr lang="zh-CN" altLang="en-US" dirty="0"/>
              <a:t>，各个位权以</a:t>
            </a:r>
            <a:r>
              <a:rPr lang="en-US" altLang="zh-CN" dirty="0"/>
              <a:t>2</a:t>
            </a:r>
            <a:r>
              <a:rPr lang="en-US" altLang="zh-CN" baseline="30000" dirty="0"/>
              <a:t>i</a:t>
            </a:r>
            <a:r>
              <a:rPr lang="zh-CN" altLang="en-US" dirty="0"/>
              <a:t>表示</a:t>
            </a:r>
          </a:p>
          <a:p>
            <a:pPr>
              <a:lnSpc>
                <a:spcPct val="150000"/>
              </a:lnSpc>
            </a:pPr>
            <a:r>
              <a:rPr lang="zh-CN" altLang="en-US" dirty="0"/>
              <a:t>二进制数</a:t>
            </a:r>
            <a:r>
              <a:rPr lang="zh-CN" altLang="en-US" dirty="0" smtClean="0"/>
              <a:t>：</a:t>
            </a:r>
            <a:endParaRPr lang="en-US" altLang="zh-CN" dirty="0" smtClean="0"/>
          </a:p>
          <a:p>
            <a:pPr>
              <a:buFont typeface="Wingdings" pitchFamily="2" charset="2"/>
              <a:buNone/>
            </a:pPr>
            <a:r>
              <a:rPr lang="en-US" altLang="zh-CN" dirty="0" smtClean="0">
                <a:solidFill>
                  <a:srgbClr val="0000CC"/>
                </a:solidFill>
              </a:rPr>
              <a:t>     a</a:t>
            </a:r>
            <a:r>
              <a:rPr lang="en-US" altLang="zh-CN" baseline="-25000" dirty="0" smtClean="0">
                <a:solidFill>
                  <a:srgbClr val="0000CC"/>
                </a:solidFill>
              </a:rPr>
              <a:t>n</a:t>
            </a:r>
            <a:r>
              <a:rPr lang="en-US" altLang="zh-CN" dirty="0" smtClean="0">
                <a:solidFill>
                  <a:srgbClr val="0000CC"/>
                </a:solidFill>
              </a:rPr>
              <a:t>a</a:t>
            </a:r>
            <a:r>
              <a:rPr lang="en-US" altLang="zh-CN" baseline="-25000" dirty="0" smtClean="0">
                <a:solidFill>
                  <a:srgbClr val="0000CC"/>
                </a:solidFill>
              </a:rPr>
              <a:t>n-1</a:t>
            </a:r>
            <a:r>
              <a:rPr lang="en-US" altLang="zh-CN" dirty="0" smtClean="0">
                <a:solidFill>
                  <a:srgbClr val="0000CC"/>
                </a:solidFill>
              </a:rPr>
              <a:t>…a</a:t>
            </a:r>
            <a:r>
              <a:rPr lang="en-US" altLang="zh-CN" baseline="-25000" dirty="0" smtClean="0">
                <a:solidFill>
                  <a:srgbClr val="0000CC"/>
                </a:solidFill>
              </a:rPr>
              <a:t>1</a:t>
            </a:r>
            <a:r>
              <a:rPr lang="en-US" altLang="zh-CN" dirty="0" smtClean="0">
                <a:solidFill>
                  <a:srgbClr val="0000CC"/>
                </a:solidFill>
              </a:rPr>
              <a:t>a</a:t>
            </a:r>
            <a:r>
              <a:rPr lang="en-US" altLang="zh-CN" baseline="-25000" dirty="0" smtClean="0">
                <a:solidFill>
                  <a:srgbClr val="0000CC"/>
                </a:solidFill>
              </a:rPr>
              <a:t>0</a:t>
            </a:r>
            <a:r>
              <a:rPr lang="en-US" altLang="zh-CN" dirty="0" smtClean="0">
                <a:solidFill>
                  <a:srgbClr val="0000CC"/>
                </a:solidFill>
              </a:rPr>
              <a:t>.b</a:t>
            </a:r>
            <a:r>
              <a:rPr lang="en-US" altLang="zh-CN" baseline="-25000" dirty="0" smtClean="0">
                <a:solidFill>
                  <a:srgbClr val="0000CC"/>
                </a:solidFill>
              </a:rPr>
              <a:t>1</a:t>
            </a:r>
            <a:r>
              <a:rPr lang="en-US" altLang="zh-CN" dirty="0" smtClean="0">
                <a:solidFill>
                  <a:srgbClr val="0000CC"/>
                </a:solidFill>
              </a:rPr>
              <a:t>b</a:t>
            </a:r>
            <a:r>
              <a:rPr lang="en-US" altLang="zh-CN" baseline="-25000" dirty="0" smtClean="0">
                <a:solidFill>
                  <a:srgbClr val="0000CC"/>
                </a:solidFill>
              </a:rPr>
              <a:t>2</a:t>
            </a:r>
            <a:r>
              <a:rPr lang="en-US" altLang="zh-CN" dirty="0" smtClean="0">
                <a:solidFill>
                  <a:srgbClr val="0000CC"/>
                </a:solidFill>
              </a:rPr>
              <a:t>…</a:t>
            </a:r>
            <a:r>
              <a:rPr lang="en-US" altLang="zh-CN" dirty="0" err="1" smtClean="0">
                <a:solidFill>
                  <a:srgbClr val="0000CC"/>
                </a:solidFill>
              </a:rPr>
              <a:t>b</a:t>
            </a:r>
            <a:r>
              <a:rPr lang="en-US" altLang="zh-CN" baseline="-25000" dirty="0" err="1" smtClean="0">
                <a:solidFill>
                  <a:srgbClr val="0000CC"/>
                </a:solidFill>
              </a:rPr>
              <a:t>m</a:t>
            </a:r>
            <a:r>
              <a:rPr lang="zh-CN" altLang="en-US" dirty="0" smtClean="0">
                <a:solidFill>
                  <a:srgbClr val="0000CC"/>
                </a:solidFill>
              </a:rPr>
              <a:t>＝</a:t>
            </a:r>
            <a:endParaRPr lang="en-US" altLang="zh-CN" dirty="0" smtClean="0">
              <a:solidFill>
                <a:srgbClr val="0000CC"/>
              </a:solidFill>
            </a:endParaRPr>
          </a:p>
          <a:p>
            <a:pPr>
              <a:buFont typeface="Wingdings" pitchFamily="2" charset="2"/>
              <a:buNone/>
            </a:pPr>
            <a:r>
              <a:rPr lang="en-US" altLang="zh-CN" dirty="0" smtClean="0">
                <a:solidFill>
                  <a:srgbClr val="0000CC"/>
                </a:solidFill>
              </a:rPr>
              <a:t>              a</a:t>
            </a:r>
            <a:r>
              <a:rPr lang="en-US" altLang="zh-CN" baseline="-25000" dirty="0" smtClean="0">
                <a:solidFill>
                  <a:srgbClr val="0000CC"/>
                </a:solidFill>
              </a:rPr>
              <a:t>n</a:t>
            </a:r>
            <a:r>
              <a:rPr lang="en-US" altLang="zh-CN" dirty="0" smtClean="0">
                <a:solidFill>
                  <a:srgbClr val="0000CC"/>
                </a:solidFill>
              </a:rPr>
              <a:t>×2</a:t>
            </a:r>
            <a:r>
              <a:rPr lang="en-US" altLang="zh-CN" baseline="30000" dirty="0" smtClean="0">
                <a:solidFill>
                  <a:srgbClr val="0000CC"/>
                </a:solidFill>
              </a:rPr>
              <a:t>n</a:t>
            </a:r>
            <a:r>
              <a:rPr lang="zh-CN" altLang="en-US"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smtClean="0">
                <a:solidFill>
                  <a:srgbClr val="0000CC"/>
                </a:solidFill>
              </a:rPr>
              <a:t>a</a:t>
            </a:r>
            <a:r>
              <a:rPr lang="en-US" altLang="zh-CN" baseline="-25000" dirty="0" smtClean="0">
                <a:solidFill>
                  <a:srgbClr val="0000CC"/>
                </a:solidFill>
              </a:rPr>
              <a:t>n-1</a:t>
            </a:r>
            <a:r>
              <a:rPr lang="en-US" altLang="zh-CN" dirty="0" smtClean="0">
                <a:solidFill>
                  <a:srgbClr val="0000CC"/>
                </a:solidFill>
              </a:rPr>
              <a:t>×2</a:t>
            </a:r>
            <a:r>
              <a:rPr lang="en-US" altLang="zh-CN" baseline="30000" dirty="0" smtClean="0">
                <a:solidFill>
                  <a:srgbClr val="0000CC"/>
                </a:solidFill>
              </a:rPr>
              <a:t>n-1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smtClean="0"/>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pt-BR" altLang="zh-CN" dirty="0" smtClean="0">
                <a:solidFill>
                  <a:srgbClr val="0000CC"/>
                </a:solidFill>
              </a:rPr>
              <a:t>a</a:t>
            </a:r>
            <a:r>
              <a:rPr lang="pt-BR" altLang="zh-CN" baseline="-25000" dirty="0" smtClean="0">
                <a:solidFill>
                  <a:srgbClr val="0000CC"/>
                </a:solidFill>
              </a:rPr>
              <a:t>1</a:t>
            </a:r>
            <a:r>
              <a:rPr lang="pt-BR" altLang="zh-CN" dirty="0" smtClean="0">
                <a:solidFill>
                  <a:srgbClr val="0000CC"/>
                </a:solidFill>
              </a:rPr>
              <a:t>×2</a:t>
            </a:r>
            <a:r>
              <a:rPr lang="pt-BR" altLang="zh-CN" baseline="30000" dirty="0" smtClean="0">
                <a:solidFill>
                  <a:srgbClr val="0000CC"/>
                </a:solidFill>
              </a:rPr>
              <a:t>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pt-BR" altLang="zh-CN" dirty="0" smtClean="0">
                <a:solidFill>
                  <a:srgbClr val="0000CC"/>
                </a:solidFill>
              </a:rPr>
              <a:t>a</a:t>
            </a:r>
            <a:r>
              <a:rPr lang="pt-BR" altLang="zh-CN" baseline="-25000" dirty="0" smtClean="0">
                <a:solidFill>
                  <a:srgbClr val="0000CC"/>
                </a:solidFill>
              </a:rPr>
              <a:t>0</a:t>
            </a:r>
            <a:r>
              <a:rPr lang="pt-BR" altLang="zh-CN" dirty="0" smtClean="0">
                <a:solidFill>
                  <a:srgbClr val="0000CC"/>
                </a:solidFill>
              </a:rPr>
              <a:t>×2</a:t>
            </a:r>
            <a:r>
              <a:rPr lang="pt-BR" altLang="zh-CN" baseline="30000" dirty="0" smtClean="0">
                <a:solidFill>
                  <a:srgbClr val="0000CC"/>
                </a:solidFill>
              </a:rPr>
              <a:t>0</a:t>
            </a:r>
            <a:r>
              <a:rPr lang="pt-BR" altLang="zh-CN" dirty="0" smtClean="0">
                <a:solidFill>
                  <a:srgbClr val="0000CC"/>
                </a:solidFill>
              </a:rPr>
              <a:t> </a:t>
            </a:r>
          </a:p>
          <a:p>
            <a:pPr>
              <a:buFont typeface="Wingdings" pitchFamily="2" charset="2"/>
              <a:buNone/>
            </a:pPr>
            <a:r>
              <a:rPr lang="zh-CN" altLang="en-US"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t>
            </a:r>
            <a:r>
              <a:rPr lang="zh-CN" altLang="pt-BR" dirty="0" smtClean="0">
                <a:solidFill>
                  <a:srgbClr val="006600"/>
                </a:solidFill>
              </a:rPr>
              <a:t>  </a:t>
            </a:r>
            <a:r>
              <a:rPr lang="pt-BR" altLang="zh-CN" dirty="0" smtClean="0">
                <a:solidFill>
                  <a:srgbClr val="006600"/>
                </a:solidFill>
              </a:rPr>
              <a:t>b</a:t>
            </a:r>
            <a:r>
              <a:rPr lang="pt-BR" altLang="zh-CN" baseline="-25000" dirty="0" smtClean="0">
                <a:solidFill>
                  <a:srgbClr val="006600"/>
                </a:solidFill>
              </a:rPr>
              <a:t>1</a:t>
            </a:r>
            <a:r>
              <a:rPr lang="pt-BR" altLang="zh-CN" dirty="0" smtClean="0">
                <a:solidFill>
                  <a:srgbClr val="006600"/>
                </a:solidFill>
              </a:rPr>
              <a:t>×2</a:t>
            </a:r>
            <a:r>
              <a:rPr lang="en-US" altLang="zh-CN" baseline="30000" dirty="0">
                <a:solidFill>
                  <a:srgbClr val="006600"/>
                </a:solidFill>
                <a:sym typeface="Symbol" pitchFamily="18" charset="2"/>
              </a:rPr>
              <a:t>-</a:t>
            </a:r>
            <a:r>
              <a:rPr lang="pt-BR" altLang="zh-CN" baseline="30000" dirty="0" smtClean="0">
                <a:solidFill>
                  <a:srgbClr val="006600"/>
                </a:solidFill>
              </a:rPr>
              <a:t>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pt-BR" altLang="zh-CN" dirty="0" smtClean="0">
                <a:solidFill>
                  <a:srgbClr val="006600"/>
                </a:solidFill>
              </a:rPr>
              <a:t>b</a:t>
            </a:r>
            <a:r>
              <a:rPr lang="pt-BR" altLang="zh-CN" baseline="-25000" dirty="0" smtClean="0">
                <a:solidFill>
                  <a:srgbClr val="006600"/>
                </a:solidFill>
              </a:rPr>
              <a:t>2</a:t>
            </a:r>
            <a:r>
              <a:rPr lang="pt-BR" altLang="zh-CN" dirty="0" smtClean="0">
                <a:solidFill>
                  <a:srgbClr val="006600"/>
                </a:solidFill>
              </a:rPr>
              <a:t>×2</a:t>
            </a:r>
            <a:r>
              <a:rPr lang="en-US" altLang="zh-CN" baseline="30000" dirty="0">
                <a:solidFill>
                  <a:srgbClr val="006600"/>
                </a:solidFill>
                <a:sym typeface="Symbol" pitchFamily="18" charset="2"/>
              </a:rPr>
              <a:t>-</a:t>
            </a:r>
            <a:r>
              <a:rPr lang="pt-BR" altLang="zh-CN" baseline="30000" dirty="0" smtClean="0">
                <a:solidFill>
                  <a:srgbClr val="006600"/>
                </a:solidFill>
              </a:rPr>
              <a:t>2</a:t>
            </a:r>
            <a:r>
              <a:rPr lang="zh-CN" altLang="en-US"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pt-BR" altLang="zh-CN" dirty="0" smtClean="0"/>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pt-BR" altLang="zh-CN" dirty="0" smtClean="0">
                <a:solidFill>
                  <a:srgbClr val="006600"/>
                </a:solidFill>
              </a:rPr>
              <a:t>b</a:t>
            </a:r>
            <a:r>
              <a:rPr lang="pt-BR" altLang="zh-CN" baseline="-25000" dirty="0" smtClean="0">
                <a:solidFill>
                  <a:srgbClr val="006600"/>
                </a:solidFill>
              </a:rPr>
              <a:t>m</a:t>
            </a:r>
            <a:r>
              <a:rPr lang="pt-BR" altLang="zh-CN" dirty="0" smtClean="0">
                <a:solidFill>
                  <a:srgbClr val="006600"/>
                </a:solidFill>
              </a:rPr>
              <a:t>×2</a:t>
            </a:r>
            <a:r>
              <a:rPr lang="en-US" altLang="zh-CN" baseline="30000" dirty="0">
                <a:solidFill>
                  <a:srgbClr val="006600"/>
                </a:solidFill>
                <a:sym typeface="Symbol" pitchFamily="18" charset="2"/>
              </a:rPr>
              <a:t>-</a:t>
            </a:r>
            <a:r>
              <a:rPr lang="pt-BR" altLang="zh-CN" baseline="30000" dirty="0">
                <a:solidFill>
                  <a:srgbClr val="006600"/>
                </a:solidFill>
              </a:rPr>
              <a:t>m</a:t>
            </a:r>
            <a:r>
              <a:rPr lang="pt-BR" altLang="zh-CN" dirty="0">
                <a:solidFill>
                  <a:srgbClr val="006600"/>
                </a:solidFill>
              </a:rPr>
              <a:t> </a:t>
            </a:r>
            <a:endParaRPr lang="en-US" altLang="zh-CN" dirty="0">
              <a:solidFill>
                <a:srgbClr val="006600"/>
              </a:solidFill>
            </a:endParaRPr>
          </a:p>
          <a:p>
            <a:pPr>
              <a:buFont typeface="Wingdings" pitchFamily="2" charset="2"/>
              <a:buNone/>
            </a:pPr>
            <a:r>
              <a:rPr lang="zh-CN" altLang="en-US" sz="2800" dirty="0" smtClean="0"/>
              <a:t>      </a:t>
            </a:r>
            <a:r>
              <a:rPr lang="zh-CN" altLang="en-US" dirty="0" smtClean="0"/>
              <a:t>其中</a:t>
            </a:r>
            <a:r>
              <a:rPr lang="en-US" altLang="zh-CN" dirty="0" err="1"/>
              <a:t>a</a:t>
            </a:r>
            <a:r>
              <a:rPr lang="en-US" altLang="zh-CN" baseline="-25000" dirty="0" err="1"/>
              <a:t>i</a:t>
            </a:r>
            <a:r>
              <a:rPr lang="zh-CN" altLang="en-US" dirty="0"/>
              <a:t>，</a:t>
            </a:r>
            <a:r>
              <a:rPr lang="en-US" altLang="zh-CN" dirty="0" err="1"/>
              <a:t>b</a:t>
            </a:r>
            <a:r>
              <a:rPr lang="en-US" altLang="zh-CN" baseline="-25000" dirty="0" err="1"/>
              <a:t>j</a:t>
            </a:r>
            <a:r>
              <a:rPr lang="zh-CN" altLang="en-US" dirty="0"/>
              <a:t>非</a:t>
            </a:r>
            <a:r>
              <a:rPr lang="en-US" altLang="zh-CN" dirty="0"/>
              <a:t>0</a:t>
            </a:r>
            <a:r>
              <a:rPr lang="zh-CN" altLang="en-US" dirty="0"/>
              <a:t>即</a:t>
            </a:r>
            <a:r>
              <a:rPr lang="en-US" altLang="zh-CN" dirty="0" smtClean="0"/>
              <a:t>1</a:t>
            </a:r>
            <a:endParaRPr lang="en-US" altLang="zh-CN" dirty="0">
              <a:solidFill>
                <a:srgbClr val="FF0000"/>
              </a:solidFill>
            </a:endParaRPr>
          </a:p>
          <a:p>
            <a:pPr algn="ctr">
              <a:lnSpc>
                <a:spcPct val="150000"/>
              </a:lnSpc>
              <a:buNone/>
            </a:pPr>
            <a:r>
              <a:rPr lang="zh-CN" altLang="en-US" dirty="0">
                <a:solidFill>
                  <a:srgbClr val="FF0000"/>
                </a:solidFill>
              </a:rPr>
              <a:t>便于计算机存储、算术运算简单、支持逻辑运算</a:t>
            </a:r>
          </a:p>
          <a:p>
            <a:endParaRPr lang="zh-CN" altLang="en-US" dirty="0"/>
          </a:p>
          <a:p>
            <a:endParaRPr lang="zh-CN" altLang="en-US" dirty="0"/>
          </a:p>
        </p:txBody>
      </p:sp>
    </p:spTree>
    <p:extLst>
      <p:ext uri="{BB962C8B-B14F-4D97-AF65-F5344CB8AC3E}">
        <p14:creationId xmlns:p14="http://schemas.microsoft.com/office/powerpoint/2010/main" val="284547944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304800" y="722312"/>
            <a:ext cx="7881938" cy="573088"/>
          </a:xfrm>
        </p:spPr>
        <p:txBody>
          <a:bodyPr/>
          <a:lstStyle/>
          <a:p>
            <a:pPr>
              <a:defRPr/>
            </a:pPr>
            <a:r>
              <a:rPr lang="zh-CN" altLang="en-US" dirty="0"/>
              <a:t>修正 </a:t>
            </a:r>
            <a:r>
              <a:rPr lang="en-US" altLang="zh-CN" dirty="0"/>
              <a:t>2</a:t>
            </a:r>
            <a:r>
              <a:rPr lang="zh-CN" altLang="en-US" dirty="0"/>
              <a:t>的整数幂 除法</a:t>
            </a:r>
            <a:endParaRPr lang="en-US" dirty="0" smtClean="0"/>
          </a:p>
        </p:txBody>
      </p:sp>
      <p:sp>
        <p:nvSpPr>
          <p:cNvPr id="46083" name="Text Box 3"/>
          <p:cNvSpPr txBox="1">
            <a:spLocks noChangeArrowheads="1"/>
          </p:cNvSpPr>
          <p:nvPr/>
        </p:nvSpPr>
        <p:spPr bwMode="auto">
          <a:xfrm>
            <a:off x="838200" y="4191000"/>
            <a:ext cx="1107996" cy="461665"/>
          </a:xfrm>
          <a:prstGeom prst="rect">
            <a:avLst/>
          </a:prstGeom>
          <a:noFill/>
          <a:ln w="25400">
            <a:noFill/>
            <a:miter lim="800000"/>
            <a:headEnd/>
            <a:tailEnd/>
          </a:ln>
        </p:spPr>
        <p:txBody>
          <a:bodyPr wrap="none">
            <a:spAutoFit/>
          </a:bodyPr>
          <a:lstStyle/>
          <a:p>
            <a:pPr>
              <a:lnSpc>
                <a:spcPct val="100000"/>
              </a:lnSpc>
            </a:pPr>
            <a:r>
              <a:rPr lang="zh-CN" altLang="en-US" b="0" dirty="0" smtClean="0">
                <a:latin typeface="黑体" panose="02010609060101010101" pitchFamily="49" charset="-122"/>
                <a:ea typeface="黑体" panose="02010609060101010101" pitchFamily="49" charset="-122"/>
              </a:rPr>
              <a:t>除数</a:t>
            </a:r>
            <a:r>
              <a:rPr lang="en-US" b="0" dirty="0" smtClean="0">
                <a:latin typeface="黑体" panose="02010609060101010101" pitchFamily="49" charset="-122"/>
                <a:ea typeface="黑体" panose="02010609060101010101" pitchFamily="49" charset="-122"/>
              </a:rPr>
              <a:t>: </a:t>
            </a:r>
            <a:endParaRPr lang="en-US" b="0" dirty="0">
              <a:latin typeface="黑体" panose="02010609060101010101" pitchFamily="49" charset="-122"/>
              <a:ea typeface="黑体" panose="02010609060101010101" pitchFamily="49" charset="-122"/>
            </a:endParaRPr>
          </a:p>
        </p:txBody>
      </p:sp>
      <p:sp>
        <p:nvSpPr>
          <p:cNvPr id="46084" name="Text Box 4"/>
          <p:cNvSpPr txBox="1">
            <a:spLocks noChangeArrowheads="1"/>
          </p:cNvSpPr>
          <p:nvPr/>
        </p:nvSpPr>
        <p:spPr bwMode="auto">
          <a:xfrm>
            <a:off x="762000" y="2209800"/>
            <a:ext cx="1261884" cy="461665"/>
          </a:xfrm>
          <a:prstGeom prst="rect">
            <a:avLst/>
          </a:prstGeom>
          <a:noFill/>
          <a:ln w="25400">
            <a:noFill/>
            <a:miter lim="800000"/>
            <a:headEnd/>
            <a:tailEnd/>
          </a:ln>
        </p:spPr>
        <p:txBody>
          <a:bodyPr wrap="none">
            <a:spAutoFit/>
          </a:bodyPr>
          <a:lstStyle/>
          <a:p>
            <a:pPr>
              <a:lnSpc>
                <a:spcPct val="100000"/>
              </a:lnSpc>
            </a:pPr>
            <a:r>
              <a:rPr lang="zh-CN" altLang="en-US" b="0" dirty="0" smtClean="0">
                <a:latin typeface="黑体" panose="02010609060101010101" pitchFamily="49" charset="-122"/>
                <a:ea typeface="黑体" panose="02010609060101010101" pitchFamily="49" charset="-122"/>
              </a:rPr>
              <a:t>被除数</a:t>
            </a:r>
            <a:r>
              <a:rPr lang="en-US" b="0" dirty="0" smtClean="0">
                <a:latin typeface="黑体" panose="02010609060101010101" pitchFamily="49" charset="-122"/>
                <a:ea typeface="黑体" panose="02010609060101010101" pitchFamily="49" charset="-122"/>
              </a:rPr>
              <a:t>:</a:t>
            </a:r>
            <a:endParaRPr lang="en-US" b="0" dirty="0">
              <a:latin typeface="黑体" panose="02010609060101010101" pitchFamily="49" charset="-122"/>
              <a:ea typeface="黑体" panose="02010609060101010101" pitchFamily="49" charset="-122"/>
            </a:endParaRPr>
          </a:p>
        </p:txBody>
      </p:sp>
      <p:sp>
        <p:nvSpPr>
          <p:cNvPr id="46085" name="Rectangle 5"/>
          <p:cNvSpPr>
            <a:spLocks noChangeArrowheads="1"/>
          </p:cNvSpPr>
          <p:nvPr/>
        </p:nvSpPr>
        <p:spPr bwMode="auto">
          <a:xfrm>
            <a:off x="304800" y="1597025"/>
            <a:ext cx="2531462" cy="523220"/>
          </a:xfrm>
          <a:prstGeom prst="rect">
            <a:avLst/>
          </a:prstGeom>
          <a:noFill/>
          <a:ln w="25400">
            <a:noFill/>
            <a:miter lim="800000"/>
            <a:headEnd/>
            <a:tailEnd/>
          </a:ln>
        </p:spPr>
        <p:txBody>
          <a:bodyPr wrap="none">
            <a:spAutoFit/>
          </a:bodyPr>
          <a:lstStyle/>
          <a:p>
            <a:pPr>
              <a:lnSpc>
                <a:spcPct val="100000"/>
              </a:lnSpc>
            </a:pPr>
            <a:r>
              <a:rPr lang="zh-CN" altLang="en-US" sz="2800" dirty="0" smtClean="0">
                <a:solidFill>
                  <a:schemeClr val="tx2"/>
                </a:solidFill>
                <a:latin typeface="黑体" panose="02010609060101010101" pitchFamily="49" charset="-122"/>
                <a:ea typeface="黑体" panose="02010609060101010101" pitchFamily="49" charset="-122"/>
              </a:rPr>
              <a:t>情况</a:t>
            </a:r>
            <a:r>
              <a:rPr lang="en-US" sz="2800" dirty="0" smtClean="0">
                <a:solidFill>
                  <a:schemeClr val="tx2"/>
                </a:solidFill>
                <a:latin typeface="黑体" panose="02010609060101010101" pitchFamily="49" charset="-122"/>
                <a:ea typeface="黑体" panose="02010609060101010101" pitchFamily="49" charset="-122"/>
              </a:rPr>
              <a:t>2</a:t>
            </a:r>
            <a:r>
              <a:rPr lang="en-US" sz="2800" dirty="0">
                <a:solidFill>
                  <a:schemeClr val="tx2"/>
                </a:solidFill>
                <a:latin typeface="黑体" panose="02010609060101010101" pitchFamily="49" charset="-122"/>
                <a:ea typeface="黑体" panose="02010609060101010101" pitchFamily="49" charset="-122"/>
              </a:rPr>
              <a:t>: </a:t>
            </a:r>
            <a:r>
              <a:rPr lang="zh-CN" altLang="en-US" sz="2800" dirty="0" smtClean="0">
                <a:solidFill>
                  <a:schemeClr val="tx2"/>
                </a:solidFill>
                <a:latin typeface="黑体" panose="02010609060101010101" pitchFamily="49" charset="-122"/>
                <a:ea typeface="黑体" panose="02010609060101010101" pitchFamily="49" charset="-122"/>
              </a:rPr>
              <a:t>有舍入</a:t>
            </a:r>
            <a:endParaRPr lang="en-US" sz="2800" dirty="0">
              <a:solidFill>
                <a:schemeClr val="tx2"/>
              </a:solidFill>
              <a:latin typeface="黑体" panose="02010609060101010101" pitchFamily="49" charset="-122"/>
              <a:ea typeface="黑体" panose="02010609060101010101" pitchFamily="49" charset="-122"/>
            </a:endParaRPr>
          </a:p>
        </p:txBody>
      </p:sp>
      <p:sp>
        <p:nvSpPr>
          <p:cNvPr id="46086" name="Rectangle 6"/>
          <p:cNvSpPr>
            <a:spLocks noChangeArrowheads="1"/>
          </p:cNvSpPr>
          <p:nvPr/>
        </p:nvSpPr>
        <p:spPr bwMode="auto">
          <a:xfrm>
            <a:off x="4114800" y="42672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6087" name="Rectangle 7"/>
          <p:cNvSpPr>
            <a:spLocks noChangeArrowheads="1"/>
          </p:cNvSpPr>
          <p:nvPr/>
        </p:nvSpPr>
        <p:spPr bwMode="auto">
          <a:xfrm>
            <a:off x="5029200" y="42672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6088" name="Rectangle 8"/>
          <p:cNvSpPr>
            <a:spLocks noChangeArrowheads="1"/>
          </p:cNvSpPr>
          <p:nvPr/>
        </p:nvSpPr>
        <p:spPr bwMode="auto">
          <a:xfrm>
            <a:off x="5257800" y="4267200"/>
            <a:ext cx="228600" cy="228600"/>
          </a:xfrm>
          <a:prstGeom prst="rect">
            <a:avLst/>
          </a:prstGeom>
          <a:solidFill>
            <a:srgbClr val="A8E799"/>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6089" name="Rectangle 9"/>
          <p:cNvSpPr>
            <a:spLocks noChangeArrowheads="1"/>
          </p:cNvSpPr>
          <p:nvPr/>
        </p:nvSpPr>
        <p:spPr bwMode="auto">
          <a:xfrm>
            <a:off x="5486400" y="42672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6090" name="Rectangle 10"/>
          <p:cNvSpPr>
            <a:spLocks noChangeArrowheads="1"/>
          </p:cNvSpPr>
          <p:nvPr/>
        </p:nvSpPr>
        <p:spPr bwMode="auto">
          <a:xfrm>
            <a:off x="6400800" y="42672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6091" name="Rectangle 11"/>
          <p:cNvSpPr>
            <a:spLocks noChangeArrowheads="1"/>
          </p:cNvSpPr>
          <p:nvPr/>
        </p:nvSpPr>
        <p:spPr bwMode="auto">
          <a:xfrm>
            <a:off x="6629400" y="42672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6092" name="Rectangle 12"/>
          <p:cNvSpPr>
            <a:spLocks noChangeArrowheads="1"/>
          </p:cNvSpPr>
          <p:nvPr/>
        </p:nvSpPr>
        <p:spPr bwMode="auto">
          <a:xfrm>
            <a:off x="4343400" y="42672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093" name="Rectangle 13"/>
          <p:cNvSpPr>
            <a:spLocks noChangeArrowheads="1"/>
          </p:cNvSpPr>
          <p:nvPr/>
        </p:nvSpPr>
        <p:spPr bwMode="auto">
          <a:xfrm>
            <a:off x="3505200" y="2209800"/>
            <a:ext cx="2857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x</a:t>
            </a:r>
          </a:p>
        </p:txBody>
      </p:sp>
      <p:sp>
        <p:nvSpPr>
          <p:cNvPr id="46094" name="Rectangle 14"/>
          <p:cNvSpPr>
            <a:spLocks noChangeArrowheads="1"/>
          </p:cNvSpPr>
          <p:nvPr/>
        </p:nvSpPr>
        <p:spPr bwMode="auto">
          <a:xfrm>
            <a:off x="3505200" y="4191000"/>
            <a:ext cx="366713" cy="366713"/>
          </a:xfrm>
          <a:prstGeom prst="rect">
            <a:avLst/>
          </a:prstGeom>
          <a:noFill/>
          <a:ln w="25400">
            <a:noFill/>
            <a:miter lim="800000"/>
            <a:headEnd/>
            <a:tailEnd/>
          </a:ln>
        </p:spPr>
        <p:txBody>
          <a:bodyPr wrap="none">
            <a:spAutoFit/>
          </a:bodyPr>
          <a:lstStyle/>
          <a:p>
            <a:pPr>
              <a:lnSpc>
                <a:spcPct val="100000"/>
              </a:lnSpc>
            </a:pPr>
            <a:r>
              <a:rPr lang="en-US" b="0">
                <a:latin typeface="Times" pitchFamily="18" charset="0"/>
              </a:rPr>
              <a:t>2</a:t>
            </a:r>
            <a:r>
              <a:rPr lang="en-US" b="0" i="1" baseline="30000">
                <a:latin typeface="Times" pitchFamily="18" charset="0"/>
              </a:rPr>
              <a:t>k</a:t>
            </a:r>
            <a:endParaRPr lang="en-US" b="0" i="1">
              <a:latin typeface="Times" pitchFamily="18" charset="0"/>
            </a:endParaRPr>
          </a:p>
        </p:txBody>
      </p:sp>
      <p:sp>
        <p:nvSpPr>
          <p:cNvPr id="46095" name="Line 15"/>
          <p:cNvSpPr>
            <a:spLocks noChangeShapeType="1"/>
          </p:cNvSpPr>
          <p:nvPr/>
        </p:nvSpPr>
        <p:spPr bwMode="auto">
          <a:xfrm>
            <a:off x="2362200" y="4572000"/>
            <a:ext cx="6324600" cy="0"/>
          </a:xfrm>
          <a:prstGeom prst="line">
            <a:avLst/>
          </a:prstGeom>
          <a:noFill/>
          <a:ln w="25400">
            <a:solidFill>
              <a:schemeClr val="tx1"/>
            </a:solidFill>
            <a:round/>
            <a:headEnd/>
            <a:tailEnd/>
          </a:ln>
        </p:spPr>
        <p:txBody>
          <a:bodyPr wrap="none" anchor="ctr"/>
          <a:lstStyle/>
          <a:p>
            <a:endParaRPr lang="en-US"/>
          </a:p>
        </p:txBody>
      </p:sp>
      <p:sp>
        <p:nvSpPr>
          <p:cNvPr id="46096" name="Rectangle 16"/>
          <p:cNvSpPr>
            <a:spLocks noChangeArrowheads="1"/>
          </p:cNvSpPr>
          <p:nvPr/>
        </p:nvSpPr>
        <p:spPr bwMode="auto">
          <a:xfrm>
            <a:off x="3124200" y="4191000"/>
            <a:ext cx="320675" cy="366713"/>
          </a:xfrm>
          <a:prstGeom prst="rect">
            <a:avLst/>
          </a:prstGeom>
          <a:noFill/>
          <a:ln w="25400">
            <a:noFill/>
            <a:miter lim="800000"/>
            <a:headEnd/>
            <a:tailEnd/>
          </a:ln>
        </p:spPr>
        <p:txBody>
          <a:bodyPr wrap="none">
            <a:spAutoFit/>
          </a:bodyPr>
          <a:lstStyle/>
          <a:p>
            <a:pPr>
              <a:lnSpc>
                <a:spcPct val="100000"/>
              </a:lnSpc>
            </a:pPr>
            <a:r>
              <a:rPr lang="en-US"/>
              <a:t>/</a:t>
            </a:r>
          </a:p>
        </p:txBody>
      </p:sp>
      <p:sp>
        <p:nvSpPr>
          <p:cNvPr id="46097" name="Rectangle 17"/>
          <p:cNvSpPr>
            <a:spLocks noChangeArrowheads="1"/>
          </p:cNvSpPr>
          <p:nvPr/>
        </p:nvSpPr>
        <p:spPr bwMode="auto">
          <a:xfrm>
            <a:off x="2828925" y="4572000"/>
            <a:ext cx="1030288" cy="457200"/>
          </a:xfrm>
          <a:prstGeom prst="rect">
            <a:avLst/>
          </a:prstGeom>
          <a:noFill/>
          <a:ln w="25400">
            <a:noFill/>
            <a:miter lim="800000"/>
            <a:headEnd/>
            <a:tailEnd/>
          </a:ln>
        </p:spPr>
        <p:txBody>
          <a:bodyPr wrap="none">
            <a:spAutoFit/>
          </a:bodyPr>
          <a:lstStyle/>
          <a:p>
            <a:pPr algn="r">
              <a:lnSpc>
                <a:spcPct val="100000"/>
              </a:lnSpc>
            </a:pPr>
            <a:r>
              <a:rPr lang="en-US" sz="2400" b="0">
                <a:latin typeface="Times" pitchFamily="18" charset="0"/>
              </a:rPr>
              <a:t> </a:t>
            </a:r>
            <a:r>
              <a:rPr lang="en-US" b="0">
                <a:latin typeface="Times" pitchFamily="18" charset="0"/>
                <a:sym typeface="Symbol" pitchFamily="18" charset="2"/>
              </a:rPr>
              <a:t> </a:t>
            </a:r>
            <a:r>
              <a:rPr lang="en-US" b="0" i="1">
                <a:latin typeface="Times" pitchFamily="18" charset="0"/>
              </a:rPr>
              <a:t>x </a:t>
            </a:r>
            <a:r>
              <a:rPr lang="en-US" b="0">
                <a:latin typeface="Times" pitchFamily="18" charset="0"/>
              </a:rPr>
              <a:t>/ 2</a:t>
            </a:r>
            <a:r>
              <a:rPr lang="en-US" b="0" i="1" baseline="30000">
                <a:latin typeface="Times" pitchFamily="18" charset="0"/>
              </a:rPr>
              <a:t>k </a:t>
            </a:r>
            <a:r>
              <a:rPr lang="en-US" i="1" baseline="30000">
                <a:latin typeface="Times" pitchFamily="18" charset="0"/>
              </a:rPr>
              <a:t> </a:t>
            </a:r>
            <a:r>
              <a:rPr lang="en-US" b="0">
                <a:latin typeface="Times" pitchFamily="18" charset="0"/>
                <a:sym typeface="Symbol" pitchFamily="18" charset="2"/>
              </a:rPr>
              <a:t></a:t>
            </a:r>
            <a:endParaRPr lang="en-US" sz="2400" b="0">
              <a:latin typeface="Times" pitchFamily="18" charset="0"/>
              <a:sym typeface="Symbol" pitchFamily="18" charset="2"/>
            </a:endParaRPr>
          </a:p>
        </p:txBody>
      </p:sp>
      <p:sp>
        <p:nvSpPr>
          <p:cNvPr id="46098" name="Rectangle 18"/>
          <p:cNvSpPr>
            <a:spLocks noChangeArrowheads="1"/>
          </p:cNvSpPr>
          <p:nvPr/>
        </p:nvSpPr>
        <p:spPr bwMode="auto">
          <a:xfrm>
            <a:off x="5715000" y="42672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099" name="Rectangle 19"/>
          <p:cNvSpPr>
            <a:spLocks noChangeArrowheads="1"/>
          </p:cNvSpPr>
          <p:nvPr/>
        </p:nvSpPr>
        <p:spPr bwMode="auto">
          <a:xfrm>
            <a:off x="5215465" y="1905000"/>
            <a:ext cx="2857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k</a:t>
            </a:r>
          </a:p>
        </p:txBody>
      </p:sp>
      <p:sp>
        <p:nvSpPr>
          <p:cNvPr id="46100" name="Rectangle 20"/>
          <p:cNvSpPr>
            <a:spLocks noChangeArrowheads="1"/>
          </p:cNvSpPr>
          <p:nvPr/>
        </p:nvSpPr>
        <p:spPr bwMode="auto">
          <a:xfrm>
            <a:off x="4114800" y="2286000"/>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6101" name="Rectangle 21"/>
          <p:cNvSpPr>
            <a:spLocks noChangeArrowheads="1"/>
          </p:cNvSpPr>
          <p:nvPr/>
        </p:nvSpPr>
        <p:spPr bwMode="auto">
          <a:xfrm>
            <a:off x="4343400" y="2286000"/>
            <a:ext cx="228600" cy="228600"/>
          </a:xfrm>
          <a:prstGeom prst="rect">
            <a:avLst/>
          </a:prstGeom>
          <a:solidFill>
            <a:srgbClr val="FFFF99"/>
          </a:solidFill>
          <a:ln w="25400">
            <a:solidFill>
              <a:schemeClr val="tx1"/>
            </a:solidFill>
            <a:miter lim="800000"/>
            <a:headEnd/>
            <a:tailEnd/>
          </a:ln>
        </p:spPr>
        <p:txBody>
          <a:bodyPr wrap="none" anchor="ctr"/>
          <a:lstStyle/>
          <a:p>
            <a:pPr algn="ctr"/>
            <a:endParaRPr lang="en-US" sz="1800" b="0">
              <a:latin typeface="Calibri"/>
              <a:cs typeface="Calibri"/>
            </a:endParaRPr>
          </a:p>
        </p:txBody>
      </p:sp>
      <p:sp>
        <p:nvSpPr>
          <p:cNvPr id="46102" name="Rectangle 22"/>
          <p:cNvSpPr>
            <a:spLocks noChangeArrowheads="1"/>
          </p:cNvSpPr>
          <p:nvPr/>
        </p:nvSpPr>
        <p:spPr bwMode="auto">
          <a:xfrm>
            <a:off x="5257800" y="22860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03" name="Rectangle 23"/>
          <p:cNvSpPr>
            <a:spLocks noChangeArrowheads="1"/>
          </p:cNvSpPr>
          <p:nvPr/>
        </p:nvSpPr>
        <p:spPr bwMode="auto">
          <a:xfrm>
            <a:off x="4572000" y="2286000"/>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104" name="Rectangle 24"/>
          <p:cNvSpPr>
            <a:spLocks noChangeArrowheads="1"/>
          </p:cNvSpPr>
          <p:nvPr/>
        </p:nvSpPr>
        <p:spPr bwMode="auto">
          <a:xfrm>
            <a:off x="5486400" y="2286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05" name="Rectangle 25"/>
          <p:cNvSpPr>
            <a:spLocks noChangeArrowheads="1"/>
          </p:cNvSpPr>
          <p:nvPr/>
        </p:nvSpPr>
        <p:spPr bwMode="auto">
          <a:xfrm>
            <a:off x="6400800" y="2286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06" name="Rectangle 26"/>
          <p:cNvSpPr>
            <a:spLocks noChangeArrowheads="1"/>
          </p:cNvSpPr>
          <p:nvPr/>
        </p:nvSpPr>
        <p:spPr bwMode="auto">
          <a:xfrm>
            <a:off x="6629400" y="2286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07" name="Rectangle 27"/>
          <p:cNvSpPr>
            <a:spLocks noChangeArrowheads="1"/>
          </p:cNvSpPr>
          <p:nvPr/>
        </p:nvSpPr>
        <p:spPr bwMode="auto">
          <a:xfrm>
            <a:off x="5715000" y="22860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108" name="Rectangle 28"/>
          <p:cNvSpPr>
            <a:spLocks noChangeArrowheads="1"/>
          </p:cNvSpPr>
          <p:nvPr/>
        </p:nvSpPr>
        <p:spPr bwMode="auto">
          <a:xfrm>
            <a:off x="5486400" y="4724400"/>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6109" name="Rectangle 29"/>
          <p:cNvSpPr>
            <a:spLocks noChangeArrowheads="1"/>
          </p:cNvSpPr>
          <p:nvPr/>
        </p:nvSpPr>
        <p:spPr bwMode="auto">
          <a:xfrm>
            <a:off x="5715000" y="4724400"/>
            <a:ext cx="228600" cy="228600"/>
          </a:xfrm>
          <a:prstGeom prst="rect">
            <a:avLst/>
          </a:prstGeom>
          <a:solidFill>
            <a:srgbClr val="FFFF99"/>
          </a:solidFill>
          <a:ln w="25400">
            <a:solidFill>
              <a:schemeClr val="tx1"/>
            </a:solidFill>
            <a:miter lim="800000"/>
            <a:headEnd/>
            <a:tailEnd/>
          </a:ln>
        </p:spPr>
        <p:txBody>
          <a:bodyPr wrap="none" anchor="ctr"/>
          <a:lstStyle/>
          <a:p>
            <a:pPr algn="ctr"/>
            <a:endParaRPr lang="en-US" sz="1800" b="0">
              <a:latin typeface="Calibri"/>
              <a:cs typeface="Calibri"/>
            </a:endParaRPr>
          </a:p>
        </p:txBody>
      </p:sp>
      <p:sp>
        <p:nvSpPr>
          <p:cNvPr id="46110" name="Rectangle 30"/>
          <p:cNvSpPr>
            <a:spLocks noChangeArrowheads="1"/>
          </p:cNvSpPr>
          <p:nvPr/>
        </p:nvSpPr>
        <p:spPr bwMode="auto">
          <a:xfrm>
            <a:off x="6629400" y="4724400"/>
            <a:ext cx="228600" cy="228600"/>
          </a:xfrm>
          <a:prstGeom prst="rect">
            <a:avLst/>
          </a:prstGeom>
          <a:solidFill>
            <a:srgbClr val="FFFF99"/>
          </a:solidFill>
          <a:ln w="25400">
            <a:solidFill>
              <a:schemeClr val="tx1"/>
            </a:solidFill>
            <a:miter lim="800000"/>
            <a:headEnd/>
            <a:tailEnd/>
          </a:ln>
        </p:spPr>
        <p:txBody>
          <a:bodyPr wrap="none" anchor="ctr"/>
          <a:lstStyle/>
          <a:p>
            <a:pPr algn="ctr"/>
            <a:endParaRPr lang="en-US" sz="1800" b="0">
              <a:latin typeface="Calibri"/>
              <a:cs typeface="Calibri"/>
            </a:endParaRPr>
          </a:p>
        </p:txBody>
      </p:sp>
      <p:sp>
        <p:nvSpPr>
          <p:cNvPr id="46111" name="Rectangle 31"/>
          <p:cNvSpPr>
            <a:spLocks noChangeArrowheads="1"/>
          </p:cNvSpPr>
          <p:nvPr/>
        </p:nvSpPr>
        <p:spPr bwMode="auto">
          <a:xfrm>
            <a:off x="5943600" y="4724400"/>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112" name="Rectangle 32"/>
          <p:cNvSpPr>
            <a:spLocks noChangeArrowheads="1"/>
          </p:cNvSpPr>
          <p:nvPr/>
        </p:nvSpPr>
        <p:spPr bwMode="auto">
          <a:xfrm>
            <a:off x="4114800" y="47244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6113" name="Rectangle 33"/>
          <p:cNvSpPr>
            <a:spLocks noChangeArrowheads="1"/>
          </p:cNvSpPr>
          <p:nvPr/>
        </p:nvSpPr>
        <p:spPr bwMode="auto">
          <a:xfrm>
            <a:off x="5029200" y="4724400"/>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6114" name="Rectangle 34"/>
          <p:cNvSpPr>
            <a:spLocks noChangeArrowheads="1"/>
          </p:cNvSpPr>
          <p:nvPr/>
        </p:nvSpPr>
        <p:spPr bwMode="auto">
          <a:xfrm>
            <a:off x="5257800" y="4724400"/>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6115" name="Rectangle 35"/>
          <p:cNvSpPr>
            <a:spLocks noChangeArrowheads="1"/>
          </p:cNvSpPr>
          <p:nvPr/>
        </p:nvSpPr>
        <p:spPr bwMode="auto">
          <a:xfrm>
            <a:off x="4343400" y="4724400"/>
            <a:ext cx="6858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116" name="Text Box 36"/>
          <p:cNvSpPr txBox="1">
            <a:spLocks noChangeArrowheads="1"/>
          </p:cNvSpPr>
          <p:nvPr/>
        </p:nvSpPr>
        <p:spPr bwMode="auto">
          <a:xfrm>
            <a:off x="6781800" y="4648200"/>
            <a:ext cx="242938" cy="369332"/>
          </a:xfrm>
          <a:prstGeom prst="rect">
            <a:avLst/>
          </a:prstGeom>
          <a:noFill/>
          <a:ln w="25400">
            <a:noFill/>
            <a:miter lim="800000"/>
            <a:headEnd/>
            <a:tailEnd/>
          </a:ln>
        </p:spPr>
        <p:txBody>
          <a:bodyPr wrap="none">
            <a:spAutoFit/>
          </a:bodyPr>
          <a:lstStyle/>
          <a:p>
            <a:pPr>
              <a:lnSpc>
                <a:spcPct val="100000"/>
              </a:lnSpc>
            </a:pPr>
            <a:r>
              <a:rPr lang="en-US" sz="1800" b="0" dirty="0">
                <a:latin typeface="Calibri"/>
                <a:cs typeface="Calibri"/>
              </a:rPr>
              <a:t>.</a:t>
            </a:r>
          </a:p>
        </p:txBody>
      </p:sp>
      <p:sp>
        <p:nvSpPr>
          <p:cNvPr id="46117" name="Text Box 37"/>
          <p:cNvSpPr txBox="1">
            <a:spLocks noChangeArrowheads="1"/>
          </p:cNvSpPr>
          <p:nvPr/>
        </p:nvSpPr>
        <p:spPr bwMode="auto">
          <a:xfrm>
            <a:off x="7086600" y="3733800"/>
            <a:ext cx="1107996" cy="461665"/>
          </a:xfrm>
          <a:prstGeom prst="rect">
            <a:avLst/>
          </a:prstGeom>
          <a:noFill/>
          <a:ln w="25400">
            <a:noFill/>
            <a:miter lim="800000"/>
            <a:headEnd/>
            <a:tailEnd/>
          </a:ln>
        </p:spPr>
        <p:txBody>
          <a:bodyPr wrap="none">
            <a:spAutoFit/>
          </a:bodyPr>
          <a:lstStyle/>
          <a:p>
            <a:pPr>
              <a:lnSpc>
                <a:spcPct val="100000"/>
              </a:lnSpc>
            </a:pPr>
            <a:r>
              <a:rPr lang="zh-CN" altLang="en-US" b="0" dirty="0" smtClean="0">
                <a:latin typeface="Calibri" pitchFamily="34" charset="0"/>
              </a:rPr>
              <a:t>小数点</a:t>
            </a:r>
            <a:endParaRPr lang="en-US" b="0" dirty="0">
              <a:latin typeface="Calibri" pitchFamily="34" charset="0"/>
            </a:endParaRPr>
          </a:p>
        </p:txBody>
      </p:sp>
      <p:sp>
        <p:nvSpPr>
          <p:cNvPr id="46118" name="Line 38"/>
          <p:cNvSpPr>
            <a:spLocks noChangeShapeType="1"/>
          </p:cNvSpPr>
          <p:nvPr/>
        </p:nvSpPr>
        <p:spPr bwMode="auto">
          <a:xfrm flipH="1">
            <a:off x="6934200" y="4114800"/>
            <a:ext cx="304800" cy="685800"/>
          </a:xfrm>
          <a:prstGeom prst="line">
            <a:avLst/>
          </a:prstGeom>
          <a:noFill/>
          <a:ln w="25400">
            <a:solidFill>
              <a:schemeClr val="tx1"/>
            </a:solidFill>
            <a:round/>
            <a:headEnd/>
            <a:tailEnd type="triangle" w="med" len="med"/>
          </a:ln>
        </p:spPr>
        <p:txBody>
          <a:bodyPr wrap="none" anchor="ctr"/>
          <a:lstStyle/>
          <a:p>
            <a:endParaRPr lang="en-US" sz="2000"/>
          </a:p>
        </p:txBody>
      </p:sp>
      <p:sp>
        <p:nvSpPr>
          <p:cNvPr id="46119" name="Rectangle 39"/>
          <p:cNvSpPr>
            <a:spLocks noChangeArrowheads="1"/>
          </p:cNvSpPr>
          <p:nvPr/>
        </p:nvSpPr>
        <p:spPr bwMode="auto">
          <a:xfrm>
            <a:off x="4114800" y="4724400"/>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6120" name="Rectangle 40"/>
          <p:cNvSpPr>
            <a:spLocks noChangeArrowheads="1"/>
          </p:cNvSpPr>
          <p:nvPr/>
        </p:nvSpPr>
        <p:spPr bwMode="auto">
          <a:xfrm>
            <a:off x="4114800" y="2667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6121" name="Rectangle 41"/>
          <p:cNvSpPr>
            <a:spLocks noChangeArrowheads="1"/>
          </p:cNvSpPr>
          <p:nvPr/>
        </p:nvSpPr>
        <p:spPr bwMode="auto">
          <a:xfrm>
            <a:off x="5029200" y="2667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6122" name="Rectangle 42"/>
          <p:cNvSpPr>
            <a:spLocks noChangeArrowheads="1"/>
          </p:cNvSpPr>
          <p:nvPr/>
        </p:nvSpPr>
        <p:spPr bwMode="auto">
          <a:xfrm>
            <a:off x="5257800" y="2667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6123" name="Rectangle 43"/>
          <p:cNvSpPr>
            <a:spLocks noChangeArrowheads="1"/>
          </p:cNvSpPr>
          <p:nvPr/>
        </p:nvSpPr>
        <p:spPr bwMode="auto">
          <a:xfrm>
            <a:off x="5486400" y="2667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6124" name="Rectangle 44"/>
          <p:cNvSpPr>
            <a:spLocks noChangeArrowheads="1"/>
          </p:cNvSpPr>
          <p:nvPr/>
        </p:nvSpPr>
        <p:spPr bwMode="auto">
          <a:xfrm>
            <a:off x="6400800" y="2667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6125" name="Rectangle 45"/>
          <p:cNvSpPr>
            <a:spLocks noChangeArrowheads="1"/>
          </p:cNvSpPr>
          <p:nvPr/>
        </p:nvSpPr>
        <p:spPr bwMode="auto">
          <a:xfrm>
            <a:off x="6629400" y="2667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6126" name="Rectangle 46"/>
          <p:cNvSpPr>
            <a:spLocks noChangeArrowheads="1"/>
          </p:cNvSpPr>
          <p:nvPr/>
        </p:nvSpPr>
        <p:spPr bwMode="auto">
          <a:xfrm>
            <a:off x="4343400" y="26670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127" name="Rectangle 47"/>
          <p:cNvSpPr>
            <a:spLocks noChangeArrowheads="1"/>
          </p:cNvSpPr>
          <p:nvPr/>
        </p:nvSpPr>
        <p:spPr bwMode="auto">
          <a:xfrm>
            <a:off x="3100388" y="2590800"/>
            <a:ext cx="762000" cy="366713"/>
          </a:xfrm>
          <a:prstGeom prst="rect">
            <a:avLst/>
          </a:prstGeom>
          <a:noFill/>
          <a:ln w="25400">
            <a:noFill/>
            <a:miter lim="800000"/>
            <a:headEnd/>
            <a:tailEnd/>
          </a:ln>
        </p:spPr>
        <p:txBody>
          <a:bodyPr wrap="none">
            <a:spAutoFit/>
          </a:bodyPr>
          <a:lstStyle/>
          <a:p>
            <a:pPr algn="r">
              <a:lnSpc>
                <a:spcPct val="100000"/>
              </a:lnSpc>
            </a:pPr>
            <a:r>
              <a:rPr lang="en-US" b="0">
                <a:latin typeface="Times" pitchFamily="18" charset="0"/>
              </a:rPr>
              <a:t>+2</a:t>
            </a:r>
            <a:r>
              <a:rPr lang="en-US" b="0" i="1" baseline="30000">
                <a:latin typeface="Times" pitchFamily="18" charset="0"/>
              </a:rPr>
              <a:t>k </a:t>
            </a:r>
            <a:r>
              <a:rPr lang="en-US" b="0">
                <a:latin typeface="Times" pitchFamily="18" charset="0"/>
              </a:rPr>
              <a:t>–1</a:t>
            </a:r>
          </a:p>
        </p:txBody>
      </p:sp>
      <p:sp>
        <p:nvSpPr>
          <p:cNvPr id="46128" name="Rectangle 48"/>
          <p:cNvSpPr>
            <a:spLocks noChangeArrowheads="1"/>
          </p:cNvSpPr>
          <p:nvPr/>
        </p:nvSpPr>
        <p:spPr bwMode="auto">
          <a:xfrm>
            <a:off x="5715000" y="26670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129" name="Line 49"/>
          <p:cNvSpPr>
            <a:spLocks noChangeShapeType="1"/>
          </p:cNvSpPr>
          <p:nvPr/>
        </p:nvSpPr>
        <p:spPr bwMode="auto">
          <a:xfrm>
            <a:off x="2514600" y="2968625"/>
            <a:ext cx="6324600" cy="0"/>
          </a:xfrm>
          <a:prstGeom prst="line">
            <a:avLst/>
          </a:prstGeom>
          <a:noFill/>
          <a:ln w="25400">
            <a:solidFill>
              <a:schemeClr val="tx1"/>
            </a:solidFill>
            <a:round/>
            <a:headEnd/>
            <a:tailEnd/>
          </a:ln>
        </p:spPr>
        <p:txBody>
          <a:bodyPr wrap="none" anchor="ctr"/>
          <a:lstStyle/>
          <a:p>
            <a:endParaRPr lang="en-US"/>
          </a:p>
        </p:txBody>
      </p:sp>
      <p:sp>
        <p:nvSpPr>
          <p:cNvPr id="46130" name="Rectangle 50"/>
          <p:cNvSpPr>
            <a:spLocks noChangeArrowheads="1"/>
          </p:cNvSpPr>
          <p:nvPr/>
        </p:nvSpPr>
        <p:spPr bwMode="auto">
          <a:xfrm>
            <a:off x="4114800" y="3121025"/>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1</a:t>
            </a:r>
          </a:p>
        </p:txBody>
      </p:sp>
      <p:sp>
        <p:nvSpPr>
          <p:cNvPr id="46131" name="Rectangle 51"/>
          <p:cNvSpPr>
            <a:spLocks noChangeArrowheads="1"/>
          </p:cNvSpPr>
          <p:nvPr/>
        </p:nvSpPr>
        <p:spPr bwMode="auto">
          <a:xfrm>
            <a:off x="4343400" y="3121025"/>
            <a:ext cx="228600" cy="228600"/>
          </a:xfrm>
          <a:prstGeom prst="rect">
            <a:avLst/>
          </a:prstGeom>
          <a:solidFill>
            <a:srgbClr val="FFFF99"/>
          </a:solidFill>
          <a:ln w="25400">
            <a:solidFill>
              <a:schemeClr val="tx1"/>
            </a:solidFill>
            <a:miter lim="800000"/>
            <a:headEnd/>
            <a:tailEnd/>
          </a:ln>
        </p:spPr>
        <p:txBody>
          <a:bodyPr wrap="none" anchor="ctr"/>
          <a:lstStyle/>
          <a:p>
            <a:pPr algn="ctr"/>
            <a:endParaRPr lang="en-US" sz="1800" b="0">
              <a:latin typeface="Calibri"/>
              <a:cs typeface="Calibri"/>
            </a:endParaRPr>
          </a:p>
        </p:txBody>
      </p:sp>
      <p:sp>
        <p:nvSpPr>
          <p:cNvPr id="46132" name="Rectangle 52"/>
          <p:cNvSpPr>
            <a:spLocks noChangeArrowheads="1"/>
          </p:cNvSpPr>
          <p:nvPr/>
        </p:nvSpPr>
        <p:spPr bwMode="auto">
          <a:xfrm>
            <a:off x="5257800" y="3121025"/>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33" name="Rectangle 53"/>
          <p:cNvSpPr>
            <a:spLocks noChangeArrowheads="1"/>
          </p:cNvSpPr>
          <p:nvPr/>
        </p:nvSpPr>
        <p:spPr bwMode="auto">
          <a:xfrm>
            <a:off x="4572000" y="3121025"/>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134" name="Rectangle 54"/>
          <p:cNvSpPr>
            <a:spLocks noChangeArrowheads="1"/>
          </p:cNvSpPr>
          <p:nvPr/>
        </p:nvSpPr>
        <p:spPr bwMode="auto">
          <a:xfrm>
            <a:off x="5486400" y="3121025"/>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35" name="Rectangle 55"/>
          <p:cNvSpPr>
            <a:spLocks noChangeArrowheads="1"/>
          </p:cNvSpPr>
          <p:nvPr/>
        </p:nvSpPr>
        <p:spPr bwMode="auto">
          <a:xfrm>
            <a:off x="6400800" y="3121025"/>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36" name="Rectangle 56"/>
          <p:cNvSpPr>
            <a:spLocks noChangeArrowheads="1"/>
          </p:cNvSpPr>
          <p:nvPr/>
        </p:nvSpPr>
        <p:spPr bwMode="auto">
          <a:xfrm>
            <a:off x="6629400" y="3121025"/>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37" name="Rectangle 57"/>
          <p:cNvSpPr>
            <a:spLocks noChangeArrowheads="1"/>
          </p:cNvSpPr>
          <p:nvPr/>
        </p:nvSpPr>
        <p:spPr bwMode="auto">
          <a:xfrm>
            <a:off x="5715000" y="3121025"/>
            <a:ext cx="6858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138" name="Rectangle 58"/>
          <p:cNvSpPr>
            <a:spLocks noChangeArrowheads="1"/>
          </p:cNvSpPr>
          <p:nvPr/>
        </p:nvSpPr>
        <p:spPr bwMode="auto">
          <a:xfrm>
            <a:off x="685800" y="5939135"/>
            <a:ext cx="4129657" cy="461665"/>
          </a:xfrm>
          <a:prstGeom prst="rect">
            <a:avLst/>
          </a:prstGeom>
          <a:noFill/>
          <a:ln w="25400">
            <a:noFill/>
            <a:miter lim="800000"/>
            <a:headEnd/>
            <a:tailEnd/>
          </a:ln>
        </p:spPr>
        <p:txBody>
          <a:bodyPr wrap="none">
            <a:spAutoFit/>
          </a:bodyPr>
          <a:lstStyle/>
          <a:p>
            <a:pPr marL="228600" lvl="2">
              <a:lnSpc>
                <a:spcPct val="100000"/>
              </a:lnSpc>
            </a:pPr>
            <a:r>
              <a:rPr lang="zh-CN" altLang="en-US" i="1" dirty="0" smtClean="0">
                <a:latin typeface="黑体" panose="02010609060101010101" pitchFamily="49" charset="-122"/>
                <a:ea typeface="黑体" panose="02010609060101010101" pitchFamily="49" charset="-122"/>
              </a:rPr>
              <a:t>偏差导致最终结果增加了</a:t>
            </a:r>
            <a:r>
              <a:rPr lang="en-US" i="1" dirty="0" smtClean="0">
                <a:latin typeface="黑体" panose="02010609060101010101" pitchFamily="49" charset="-122"/>
                <a:ea typeface="黑体" panose="02010609060101010101" pitchFamily="49" charset="-122"/>
              </a:rPr>
              <a:t> 1</a:t>
            </a:r>
            <a:endParaRPr lang="en-US" i="1" dirty="0">
              <a:latin typeface="黑体" panose="02010609060101010101" pitchFamily="49" charset="-122"/>
              <a:ea typeface="黑体" panose="02010609060101010101" pitchFamily="49" charset="-122"/>
            </a:endParaRPr>
          </a:p>
        </p:txBody>
      </p:sp>
      <p:sp>
        <p:nvSpPr>
          <p:cNvPr id="46139" name="Rectangle 59"/>
          <p:cNvSpPr>
            <a:spLocks noChangeArrowheads="1"/>
          </p:cNvSpPr>
          <p:nvPr/>
        </p:nvSpPr>
        <p:spPr bwMode="auto">
          <a:xfrm>
            <a:off x="7010400" y="47244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40" name="Rectangle 60"/>
          <p:cNvSpPr>
            <a:spLocks noChangeArrowheads="1"/>
          </p:cNvSpPr>
          <p:nvPr/>
        </p:nvSpPr>
        <p:spPr bwMode="auto">
          <a:xfrm>
            <a:off x="7924800" y="47244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41" name="Rectangle 61"/>
          <p:cNvSpPr>
            <a:spLocks noChangeArrowheads="1"/>
          </p:cNvSpPr>
          <p:nvPr/>
        </p:nvSpPr>
        <p:spPr bwMode="auto">
          <a:xfrm>
            <a:off x="8153400" y="47244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42" name="Rectangle 62"/>
          <p:cNvSpPr>
            <a:spLocks noChangeArrowheads="1"/>
          </p:cNvSpPr>
          <p:nvPr/>
        </p:nvSpPr>
        <p:spPr bwMode="auto">
          <a:xfrm>
            <a:off x="7239000" y="4724400"/>
            <a:ext cx="6858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143" name="AutoShape 63"/>
          <p:cNvSpPr>
            <a:spLocks/>
          </p:cNvSpPr>
          <p:nvPr/>
        </p:nvSpPr>
        <p:spPr bwMode="auto">
          <a:xfrm rot="-5400000">
            <a:off x="4800600" y="2971800"/>
            <a:ext cx="228600" cy="1143000"/>
          </a:xfrm>
          <a:prstGeom prst="leftBrace">
            <a:avLst>
              <a:gd name="adj1" fmla="val 41667"/>
              <a:gd name="adj2" fmla="val 50000"/>
            </a:avLst>
          </a:prstGeom>
          <a:noFill/>
          <a:ln w="25400">
            <a:solidFill>
              <a:schemeClr val="tx1"/>
            </a:solidFill>
            <a:round/>
            <a:headEnd/>
            <a:tailEnd/>
          </a:ln>
        </p:spPr>
        <p:txBody>
          <a:bodyPr wrap="none" anchor="ctr"/>
          <a:lstStyle/>
          <a:p>
            <a:endParaRPr lang="en-US" sz="2000"/>
          </a:p>
        </p:txBody>
      </p:sp>
      <p:sp>
        <p:nvSpPr>
          <p:cNvPr id="46144" name="Text Box 64"/>
          <p:cNvSpPr txBox="1">
            <a:spLocks noChangeArrowheads="1"/>
          </p:cNvSpPr>
          <p:nvPr/>
        </p:nvSpPr>
        <p:spPr bwMode="auto">
          <a:xfrm>
            <a:off x="4229100" y="3733800"/>
            <a:ext cx="1485900" cy="461665"/>
          </a:xfrm>
          <a:prstGeom prst="rect">
            <a:avLst/>
          </a:prstGeom>
          <a:noFill/>
          <a:ln w="25400">
            <a:noFill/>
            <a:miter lim="800000"/>
            <a:headEnd/>
            <a:tailEnd/>
          </a:ln>
        </p:spPr>
        <p:txBody>
          <a:bodyPr wrap="square">
            <a:spAutoFit/>
          </a:bodyPr>
          <a:lstStyle/>
          <a:p>
            <a:pPr algn="ctr">
              <a:lnSpc>
                <a:spcPct val="100000"/>
              </a:lnSpc>
            </a:pPr>
            <a:r>
              <a:rPr lang="zh-CN" altLang="en-US" b="0" dirty="0" smtClean="0">
                <a:latin typeface="Calibri" pitchFamily="34" charset="0"/>
              </a:rPr>
              <a:t>增加了</a:t>
            </a:r>
            <a:r>
              <a:rPr lang="en-US" b="0" dirty="0" smtClean="0">
                <a:latin typeface="Calibri" pitchFamily="34" charset="0"/>
              </a:rPr>
              <a:t>1</a:t>
            </a:r>
            <a:endParaRPr lang="en-US" b="0" dirty="0">
              <a:latin typeface="Calibri" pitchFamily="34" charset="0"/>
            </a:endParaRPr>
          </a:p>
        </p:txBody>
      </p:sp>
      <p:sp>
        <p:nvSpPr>
          <p:cNvPr id="46145" name="AutoShape 65"/>
          <p:cNvSpPr>
            <a:spLocks/>
          </p:cNvSpPr>
          <p:nvPr/>
        </p:nvSpPr>
        <p:spPr bwMode="auto">
          <a:xfrm rot="-5400000">
            <a:off x="6172200" y="4648200"/>
            <a:ext cx="228600" cy="1143000"/>
          </a:xfrm>
          <a:prstGeom prst="leftBrace">
            <a:avLst>
              <a:gd name="adj1" fmla="val 41667"/>
              <a:gd name="adj2" fmla="val 50000"/>
            </a:avLst>
          </a:prstGeom>
          <a:noFill/>
          <a:ln w="25400">
            <a:solidFill>
              <a:schemeClr val="tx1"/>
            </a:solidFill>
            <a:round/>
            <a:headEnd/>
            <a:tailEnd/>
          </a:ln>
        </p:spPr>
        <p:txBody>
          <a:bodyPr wrap="none" anchor="ctr"/>
          <a:lstStyle/>
          <a:p>
            <a:endParaRPr lang="en-US" sz="2000"/>
          </a:p>
        </p:txBody>
      </p:sp>
      <p:sp>
        <p:nvSpPr>
          <p:cNvPr id="46146" name="Text Box 66"/>
          <p:cNvSpPr txBox="1">
            <a:spLocks noChangeArrowheads="1"/>
          </p:cNvSpPr>
          <p:nvPr/>
        </p:nvSpPr>
        <p:spPr bwMode="auto">
          <a:xfrm>
            <a:off x="5334000" y="5410200"/>
            <a:ext cx="1263487" cy="461665"/>
          </a:xfrm>
          <a:prstGeom prst="rect">
            <a:avLst/>
          </a:prstGeom>
          <a:noFill/>
          <a:ln w="25400">
            <a:noFill/>
            <a:miter lim="800000"/>
            <a:headEnd/>
            <a:tailEnd/>
          </a:ln>
        </p:spPr>
        <p:txBody>
          <a:bodyPr wrap="none">
            <a:spAutoFit/>
          </a:bodyPr>
          <a:lstStyle/>
          <a:p>
            <a:pPr>
              <a:lnSpc>
                <a:spcPct val="100000"/>
              </a:lnSpc>
            </a:pPr>
            <a:r>
              <a:rPr lang="zh-CN" altLang="en-US" b="0" dirty="0" smtClean="0">
                <a:latin typeface="Calibri" pitchFamily="34" charset="0"/>
              </a:rPr>
              <a:t>增加了</a:t>
            </a:r>
            <a:r>
              <a:rPr lang="en-US" b="0" dirty="0" smtClean="0">
                <a:latin typeface="Calibri" pitchFamily="34" charset="0"/>
              </a:rPr>
              <a:t>1</a:t>
            </a:r>
            <a:endParaRPr lang="en-US" b="0" dirty="0">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1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1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0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08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09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09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09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0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0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0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09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09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10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0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1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1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1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1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1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1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1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1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61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61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61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1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61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14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1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614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p:bldP spid="46086" grpId="0" animBg="1"/>
      <p:bldP spid="46087" grpId="0" animBg="1"/>
      <p:bldP spid="46088" grpId="0" animBg="1"/>
      <p:bldP spid="46089" grpId="0" animBg="1"/>
      <p:bldP spid="46090" grpId="0" animBg="1"/>
      <p:bldP spid="46091" grpId="0" animBg="1"/>
      <p:bldP spid="46092" grpId="0" animBg="1"/>
      <p:bldP spid="46094" grpId="0"/>
      <p:bldP spid="46095" grpId="0" animBg="1"/>
      <p:bldP spid="46096" grpId="0"/>
      <p:bldP spid="46097" grpId="0"/>
      <p:bldP spid="46098" grpId="0" animBg="1"/>
      <p:bldP spid="46108" grpId="0" animBg="1"/>
      <p:bldP spid="46109" grpId="0" animBg="1"/>
      <p:bldP spid="46110" grpId="0" animBg="1"/>
      <p:bldP spid="46111" grpId="0" animBg="1"/>
      <p:bldP spid="46112" grpId="0" animBg="1"/>
      <p:bldP spid="46113" grpId="0" animBg="1"/>
      <p:bldP spid="46114" grpId="0" animBg="1"/>
      <p:bldP spid="46115" grpId="0" animBg="1"/>
      <p:bldP spid="46116" grpId="0"/>
      <p:bldP spid="46117" grpId="0"/>
      <p:bldP spid="46118" grpId="0" animBg="1"/>
      <p:bldP spid="46119" grpId="0" animBg="1"/>
      <p:bldP spid="46138" grpId="0"/>
      <p:bldP spid="46139" grpId="0" animBg="1"/>
      <p:bldP spid="46140" grpId="0" animBg="1"/>
      <p:bldP spid="46141" grpId="0" animBg="1"/>
      <p:bldP spid="46142" grpId="0" animBg="1"/>
      <p:bldP spid="46143" grpId="0" animBg="1"/>
      <p:bldP spid="46144" grpId="0"/>
      <p:bldP spid="46145" grpId="0" animBg="1"/>
      <p:bldP spid="46146"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381000" y="3679825"/>
            <a:ext cx="4495800" cy="2554545"/>
          </a:xfrm>
          <a:prstGeom prst="rect">
            <a:avLst/>
          </a:prstGeom>
          <a:solidFill>
            <a:srgbClr val="FFFF99"/>
          </a:solidFill>
          <a:ln w="12700" cap="flat" cmpd="sng" algn="ctr">
            <a:solidFill>
              <a:schemeClr val="tx1"/>
            </a:solidFill>
            <a:prstDash val="solid"/>
            <a:miter lim="800000"/>
            <a:headEnd type="none" w="med" len="med"/>
            <a:tailEnd type="none" w="med" len="med"/>
          </a:ln>
        </p:spPr>
        <p:txBody>
          <a:bodyPr>
            <a:spAutoFit/>
          </a:bodyPr>
          <a:lstStyle/>
          <a:p>
            <a:pPr>
              <a:tabLst>
                <a:tab pos="228600" algn="l"/>
              </a:tabLst>
            </a:pP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testq</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rax</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rax</a:t>
            </a:r>
            <a:endParaRPr lang="en-US" sz="2000" dirty="0">
              <a:latin typeface="Courier New" pitchFamily="49" charset="0"/>
              <a:cs typeface="Courier New" pitchFamily="49" charset="0"/>
            </a:endParaRPr>
          </a:p>
          <a:p>
            <a:pPr>
              <a:tabLst>
                <a:tab pos="228600" algn="l"/>
              </a:tabLst>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js</a:t>
            </a:r>
            <a:r>
              <a:rPr lang="en-US" sz="2000" dirty="0">
                <a:latin typeface="Courier New" pitchFamily="49" charset="0"/>
                <a:cs typeface="Courier New" pitchFamily="49" charset="0"/>
              </a:rPr>
              <a:t>	L4</a:t>
            </a:r>
          </a:p>
          <a:p>
            <a:pPr>
              <a:tabLst>
                <a:tab pos="228600" algn="l"/>
              </a:tabLst>
            </a:pPr>
            <a:r>
              <a:rPr lang="en-US" sz="2000" dirty="0">
                <a:latin typeface="Courier New" pitchFamily="49" charset="0"/>
                <a:cs typeface="Courier New" pitchFamily="49" charset="0"/>
              </a:rPr>
              <a:t>L3:</a:t>
            </a:r>
          </a:p>
          <a:p>
            <a:pPr>
              <a:tabLst>
                <a:tab pos="228600" algn="l"/>
              </a:tabLst>
            </a:pP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sarq</a:t>
            </a:r>
            <a:r>
              <a:rPr lang="en-US" sz="2000" dirty="0">
                <a:latin typeface="Courier New" pitchFamily="49" charset="0"/>
                <a:cs typeface="Courier New" pitchFamily="49" charset="0"/>
              </a:rPr>
              <a:t>	$3, </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rax</a:t>
            </a:r>
            <a:endParaRPr lang="en-US" sz="2000" dirty="0">
              <a:latin typeface="Courier New" pitchFamily="49" charset="0"/>
              <a:cs typeface="Courier New" pitchFamily="49" charset="0"/>
            </a:endParaRPr>
          </a:p>
          <a:p>
            <a:pPr>
              <a:tabLst>
                <a:tab pos="228600" algn="l"/>
              </a:tabLst>
            </a:pPr>
            <a:r>
              <a:rPr lang="en-US" sz="2000" dirty="0">
                <a:latin typeface="Courier New" pitchFamily="49" charset="0"/>
                <a:cs typeface="Courier New" pitchFamily="49" charset="0"/>
              </a:rPr>
              <a:t>	ret</a:t>
            </a:r>
          </a:p>
          <a:p>
            <a:pPr>
              <a:tabLst>
                <a:tab pos="228600" algn="l"/>
              </a:tabLst>
            </a:pPr>
            <a:r>
              <a:rPr lang="en-US" sz="2000" dirty="0">
                <a:latin typeface="Courier New" pitchFamily="49" charset="0"/>
                <a:cs typeface="Courier New" pitchFamily="49" charset="0"/>
              </a:rPr>
              <a:t>L4:</a:t>
            </a:r>
          </a:p>
          <a:p>
            <a:pPr>
              <a:tabLst>
                <a:tab pos="228600" algn="l"/>
              </a:tabLst>
            </a:pP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addq</a:t>
            </a:r>
            <a:r>
              <a:rPr lang="en-US" sz="2000" dirty="0">
                <a:latin typeface="Courier New" pitchFamily="49" charset="0"/>
                <a:cs typeface="Courier New" pitchFamily="49" charset="0"/>
              </a:rPr>
              <a:t>	$7, </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rax</a:t>
            </a:r>
            <a:endParaRPr lang="en-US" sz="2000" dirty="0">
              <a:latin typeface="Courier New" pitchFamily="49" charset="0"/>
              <a:cs typeface="Courier New" pitchFamily="49" charset="0"/>
            </a:endParaRPr>
          </a:p>
          <a:p>
            <a:pPr>
              <a:tabLst>
                <a:tab pos="228600" algn="l"/>
              </a:tabLst>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jmp</a:t>
            </a:r>
            <a:r>
              <a:rPr lang="en-US" sz="2000" dirty="0">
                <a:latin typeface="Courier New" pitchFamily="49" charset="0"/>
                <a:cs typeface="Courier New" pitchFamily="49" charset="0"/>
              </a:rPr>
              <a:t>	L3</a:t>
            </a:r>
          </a:p>
        </p:txBody>
      </p:sp>
      <p:sp>
        <p:nvSpPr>
          <p:cNvPr id="179203" name="Rectangle 3"/>
          <p:cNvSpPr>
            <a:spLocks noGrp="1" noChangeArrowheads="1"/>
          </p:cNvSpPr>
          <p:nvPr>
            <p:ph type="title"/>
          </p:nvPr>
        </p:nvSpPr>
        <p:spPr>
          <a:xfrm>
            <a:off x="228600" y="533400"/>
            <a:ext cx="7924800" cy="573088"/>
          </a:xfrm>
        </p:spPr>
        <p:txBody>
          <a:bodyPr/>
          <a:lstStyle/>
          <a:p>
            <a:pPr eaLnBrk="1" hangingPunct="1">
              <a:defRPr/>
            </a:pPr>
            <a:r>
              <a:rPr lang="zh-CN" altLang="en-US" dirty="0" smtClean="0"/>
              <a:t>编译生成的有符号数除代码</a:t>
            </a:r>
            <a:endParaRPr lang="en-US" dirty="0" smtClean="0"/>
          </a:p>
        </p:txBody>
      </p:sp>
      <p:sp>
        <p:nvSpPr>
          <p:cNvPr id="179204" name="Rectangle 4"/>
          <p:cNvSpPr>
            <a:spLocks noGrp="1" noChangeArrowheads="1"/>
          </p:cNvSpPr>
          <p:nvPr>
            <p:ph type="body" idx="1"/>
          </p:nvPr>
        </p:nvSpPr>
        <p:spPr>
          <a:xfrm>
            <a:off x="5486400" y="5029200"/>
            <a:ext cx="3657600" cy="533400"/>
          </a:xfrm>
        </p:spPr>
        <p:txBody>
          <a:bodyPr/>
          <a:lstStyle/>
          <a:p>
            <a:pPr eaLnBrk="1" hangingPunct="1">
              <a:defRPr/>
            </a:pPr>
            <a:r>
              <a:rPr lang="zh-CN" altLang="en-US" dirty="0" smtClean="0"/>
              <a:t>使用了算术右移</a:t>
            </a:r>
            <a:endParaRPr lang="en-US" dirty="0" smtClean="0"/>
          </a:p>
        </p:txBody>
      </p:sp>
      <p:sp>
        <p:nvSpPr>
          <p:cNvPr id="47109" name="Text Box 5"/>
          <p:cNvSpPr txBox="1">
            <a:spLocks noChangeArrowheads="1"/>
          </p:cNvSpPr>
          <p:nvPr/>
        </p:nvSpPr>
        <p:spPr bwMode="auto">
          <a:xfrm>
            <a:off x="381000" y="1828800"/>
            <a:ext cx="3886200" cy="1323439"/>
          </a:xfrm>
          <a:prstGeom prst="rect">
            <a:avLst/>
          </a:prstGeom>
          <a:solidFill>
            <a:srgbClr val="E0F4E3"/>
          </a:solidFill>
          <a:ln w="12700" cap="flat" cmpd="sng" algn="ctr">
            <a:solidFill>
              <a:schemeClr val="tx1"/>
            </a:solidFill>
            <a:prstDash val="solid"/>
            <a:miter lim="800000"/>
            <a:headEnd type="none" w="med" len="med"/>
            <a:tailEnd type="none" w="med" len="med"/>
          </a:ln>
        </p:spPr>
        <p:txBody>
          <a:bodyPr>
            <a:spAutoFit/>
          </a:bodyPr>
          <a:lstStyle/>
          <a:p>
            <a:pPr>
              <a:lnSpc>
                <a:spcPct val="100000"/>
              </a:lnSpc>
            </a:pPr>
            <a:r>
              <a:rPr lang="en-US" sz="2000" dirty="0" smtClean="0">
                <a:latin typeface="Courier New" pitchFamily="49" charset="0"/>
                <a:cs typeface="Courier New" pitchFamily="49" charset="0"/>
              </a:rPr>
              <a:t>long </a:t>
            </a:r>
            <a:r>
              <a:rPr lang="en-US" sz="2000" dirty="0">
                <a:latin typeface="Courier New" pitchFamily="49" charset="0"/>
                <a:cs typeface="Courier New" pitchFamily="49" charset="0"/>
              </a:rPr>
              <a:t>idiv8</a:t>
            </a:r>
            <a:r>
              <a:rPr lang="en-US" sz="2000" dirty="0" smtClean="0">
                <a:latin typeface="Courier New" pitchFamily="49" charset="0"/>
                <a:cs typeface="Courier New" pitchFamily="49" charset="0"/>
              </a:rPr>
              <a:t>(long </a:t>
            </a:r>
            <a:r>
              <a:rPr lang="en-US" sz="2000" dirty="0">
                <a:latin typeface="Courier New" pitchFamily="49" charset="0"/>
                <a:cs typeface="Courier New" pitchFamily="49" charset="0"/>
              </a:rPr>
              <a:t>x)</a:t>
            </a:r>
          </a:p>
          <a:p>
            <a:pPr>
              <a:lnSpc>
                <a:spcPct val="100000"/>
              </a:lnSpc>
            </a:pPr>
            <a:r>
              <a:rPr lang="en-US" sz="2000" dirty="0" err="1">
                <a:latin typeface="Courier New" pitchFamily="49" charset="0"/>
                <a:cs typeface="Courier New" pitchFamily="49" charset="0"/>
              </a:rPr>
              <a:t>{</a:t>
            </a:r>
          </a:p>
          <a:p>
            <a:pPr>
              <a:lnSpc>
                <a:spcPct val="100000"/>
              </a:lnSpc>
            </a:pPr>
            <a:r>
              <a:rPr lang="en-US" sz="2000" dirty="0" err="1">
                <a:latin typeface="Courier New" pitchFamily="49" charset="0"/>
                <a:cs typeface="Courier New" pitchFamily="49" charset="0"/>
              </a:rPr>
              <a:t>  return x/8;</a:t>
            </a:r>
          </a:p>
          <a:p>
            <a:pPr>
              <a:lnSpc>
                <a:spcPct val="100000"/>
              </a:lnSpc>
            </a:pPr>
            <a:r>
              <a:rPr lang="en-US" sz="2000" dirty="0" err="1">
                <a:latin typeface="Courier New" pitchFamily="49" charset="0"/>
                <a:cs typeface="Courier New" pitchFamily="49" charset="0"/>
              </a:rPr>
              <a:t>}</a:t>
            </a:r>
          </a:p>
        </p:txBody>
      </p:sp>
      <p:sp>
        <p:nvSpPr>
          <p:cNvPr id="47110" name="Text Box 6"/>
          <p:cNvSpPr txBox="1">
            <a:spLocks noChangeArrowheads="1"/>
          </p:cNvSpPr>
          <p:nvPr/>
        </p:nvSpPr>
        <p:spPr bwMode="auto">
          <a:xfrm>
            <a:off x="5486400" y="3679825"/>
            <a:ext cx="3352800" cy="1323439"/>
          </a:xfrm>
          <a:prstGeom prst="rect">
            <a:avLst/>
          </a:prstGeom>
          <a:solidFill>
            <a:srgbClr val="FFFF99"/>
          </a:solidFill>
          <a:ln w="12700" cap="flat" cmpd="sng" algn="ctr">
            <a:solidFill>
              <a:schemeClr val="tx1"/>
            </a:solidFill>
            <a:prstDash val="solid"/>
            <a:miter lim="800000"/>
            <a:headEnd type="none" w="med" len="med"/>
            <a:tailEnd type="none" w="med" len="med"/>
          </a:ln>
        </p:spPr>
        <p:txBody>
          <a:bodyPr>
            <a:spAutoFit/>
          </a:bodyPr>
          <a:lstStyle/>
          <a:p>
            <a:pPr>
              <a:lnSpc>
                <a:spcPct val="100000"/>
              </a:lnSpc>
              <a:tabLst>
                <a:tab pos="228600" algn="l"/>
              </a:tabLst>
            </a:pPr>
            <a:r>
              <a:rPr lang="en-US" sz="2000" dirty="0">
                <a:latin typeface="Courier New" pitchFamily="49" charset="0"/>
                <a:cs typeface="Courier New" pitchFamily="49" charset="0"/>
              </a:rPr>
              <a:t>	if x &lt; 0</a:t>
            </a:r>
          </a:p>
          <a:p>
            <a:pPr>
              <a:lnSpc>
                <a:spcPct val="100000"/>
              </a:lnSpc>
              <a:tabLst>
                <a:tab pos="228600" algn="l"/>
              </a:tabLst>
            </a:pPr>
            <a:r>
              <a:rPr lang="en-US" sz="2000" dirty="0">
                <a:latin typeface="Courier New" pitchFamily="49" charset="0"/>
                <a:cs typeface="Courier New" pitchFamily="49" charset="0"/>
              </a:rPr>
              <a:t>    x += 7;</a:t>
            </a:r>
          </a:p>
          <a:p>
            <a:pPr>
              <a:lnSpc>
                <a:spcPct val="100000"/>
              </a:lnSpc>
              <a:tabLst>
                <a:tab pos="228600" algn="l"/>
              </a:tabLst>
            </a:pPr>
            <a:r>
              <a:rPr lang="en-US" sz="2000" dirty="0">
                <a:latin typeface="Courier New" pitchFamily="49" charset="0"/>
                <a:cs typeface="Courier New" pitchFamily="49" charset="0"/>
              </a:rPr>
              <a:t>	# Arithmetic shift</a:t>
            </a:r>
          </a:p>
          <a:p>
            <a:pPr>
              <a:lnSpc>
                <a:spcPct val="100000"/>
              </a:lnSpc>
              <a:tabLst>
                <a:tab pos="228600" algn="l"/>
              </a:tabLst>
            </a:pPr>
            <a:r>
              <a:rPr lang="en-US" sz="2000" dirty="0">
                <a:latin typeface="Courier New" pitchFamily="49" charset="0"/>
                <a:cs typeface="Courier New" pitchFamily="49" charset="0"/>
              </a:rPr>
              <a:t>	return x &gt;&gt; 3;</a:t>
            </a:r>
          </a:p>
        </p:txBody>
      </p:sp>
      <p:sp>
        <p:nvSpPr>
          <p:cNvPr id="47111" name="Text Box 7"/>
          <p:cNvSpPr txBox="1">
            <a:spLocks noChangeArrowheads="1"/>
          </p:cNvSpPr>
          <p:nvPr/>
        </p:nvSpPr>
        <p:spPr bwMode="auto">
          <a:xfrm>
            <a:off x="439452" y="1371600"/>
            <a:ext cx="1541747" cy="461665"/>
          </a:xfrm>
          <a:prstGeom prst="rect">
            <a:avLst/>
          </a:prstGeom>
          <a:noFill/>
          <a:ln w="19050">
            <a:noFill/>
            <a:miter lim="800000"/>
            <a:headEnd/>
            <a:tailEnd type="none" w="sm" len="sm"/>
          </a:ln>
        </p:spPr>
        <p:txBody>
          <a:bodyPr wrap="square" lIns="45720" rIns="45720">
            <a:spAutoFit/>
          </a:bodyPr>
          <a:lstStyle/>
          <a:p>
            <a:r>
              <a:rPr lang="en-US" dirty="0">
                <a:latin typeface="Calibri" pitchFamily="34" charset="0"/>
              </a:rPr>
              <a:t>C </a:t>
            </a:r>
            <a:r>
              <a:rPr lang="zh-CN" altLang="en-US" dirty="0" smtClean="0">
                <a:latin typeface="Calibri" pitchFamily="34" charset="0"/>
              </a:rPr>
              <a:t>函数</a:t>
            </a:r>
            <a:endParaRPr lang="en-US" dirty="0">
              <a:latin typeface="Calibri" pitchFamily="34" charset="0"/>
            </a:endParaRPr>
          </a:p>
        </p:txBody>
      </p:sp>
      <p:sp>
        <p:nvSpPr>
          <p:cNvPr id="47112" name="Text Box 8"/>
          <p:cNvSpPr txBox="1">
            <a:spLocks noChangeArrowheads="1"/>
          </p:cNvSpPr>
          <p:nvPr/>
        </p:nvSpPr>
        <p:spPr bwMode="auto">
          <a:xfrm>
            <a:off x="381000" y="3276600"/>
            <a:ext cx="2818119" cy="461665"/>
          </a:xfrm>
          <a:prstGeom prst="rect">
            <a:avLst/>
          </a:prstGeom>
          <a:noFill/>
          <a:ln w="19050">
            <a:noFill/>
            <a:miter lim="800000"/>
            <a:headEnd/>
            <a:tailEnd type="none" w="sm" len="sm"/>
          </a:ln>
        </p:spPr>
        <p:txBody>
          <a:bodyPr wrap="square" lIns="45720" rIns="45720">
            <a:spAutoFit/>
          </a:bodyPr>
          <a:lstStyle/>
          <a:p>
            <a:r>
              <a:rPr lang="zh-CN" altLang="en-US" dirty="0" smtClean="0">
                <a:latin typeface="Calibri" pitchFamily="34" charset="0"/>
              </a:rPr>
              <a:t>编译生成的结果</a:t>
            </a:r>
            <a:endParaRPr lang="en-US" dirty="0">
              <a:latin typeface="Calibri" pitchFamily="34" charset="0"/>
            </a:endParaRPr>
          </a:p>
        </p:txBody>
      </p:sp>
      <p:sp>
        <p:nvSpPr>
          <p:cNvPr id="47113" name="Text Box 9"/>
          <p:cNvSpPr txBox="1">
            <a:spLocks noChangeArrowheads="1"/>
          </p:cNvSpPr>
          <p:nvPr/>
        </p:nvSpPr>
        <p:spPr bwMode="auto">
          <a:xfrm>
            <a:off x="5730416" y="3257490"/>
            <a:ext cx="711092" cy="461665"/>
          </a:xfrm>
          <a:prstGeom prst="rect">
            <a:avLst/>
          </a:prstGeom>
          <a:noFill/>
          <a:ln w="19050">
            <a:noFill/>
            <a:miter lim="800000"/>
            <a:headEnd/>
            <a:tailEnd type="none" w="sm" len="sm"/>
          </a:ln>
        </p:spPr>
        <p:txBody>
          <a:bodyPr wrap="none" lIns="45720" rIns="45720">
            <a:spAutoFit/>
          </a:bodyPr>
          <a:lstStyle/>
          <a:p>
            <a:pPr algn="ctr"/>
            <a:r>
              <a:rPr lang="zh-CN" altLang="en-US" dirty="0" smtClean="0">
                <a:latin typeface="Calibri" pitchFamily="34" charset="0"/>
              </a:rPr>
              <a:t>解释</a:t>
            </a:r>
            <a:endParaRPr lang="en-US" dirty="0">
              <a:latin typeface="Calibri" pitchFamily="34" charset="0"/>
            </a:endParaRP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算术运算</a:t>
            </a:r>
            <a:r>
              <a:rPr lang="en-US" dirty="0" smtClean="0"/>
              <a:t>:</a:t>
            </a:r>
            <a:r>
              <a:rPr lang="zh-CN" altLang="en-US" dirty="0" smtClean="0"/>
              <a:t>基本规则</a:t>
            </a:r>
            <a:endParaRPr lang="en-US" dirty="0"/>
          </a:p>
        </p:txBody>
      </p:sp>
      <p:sp>
        <p:nvSpPr>
          <p:cNvPr id="3" name="Content Placeholder 2"/>
          <p:cNvSpPr>
            <a:spLocks noGrp="1"/>
          </p:cNvSpPr>
          <p:nvPr>
            <p:ph idx="1"/>
          </p:nvPr>
        </p:nvSpPr>
        <p:spPr/>
        <p:txBody>
          <a:bodyPr/>
          <a:lstStyle/>
          <a:p>
            <a:r>
              <a:rPr lang="zh-CN" altLang="en-US" dirty="0"/>
              <a:t>无符号</a:t>
            </a:r>
            <a:r>
              <a:rPr lang="zh-CN" altLang="en-US" dirty="0" smtClean="0"/>
              <a:t>整数、补码整数是同构环</a:t>
            </a:r>
            <a:r>
              <a:rPr lang="en-US" altLang="zh-CN" dirty="0" smtClean="0"/>
              <a:t>(isomorphic rings</a:t>
            </a:r>
            <a:r>
              <a:rPr lang="en-US" altLang="zh-CN" dirty="0"/>
              <a:t>)</a:t>
            </a:r>
            <a:endParaRPr lang="en-US" altLang="zh-CN" dirty="0" smtClean="0"/>
          </a:p>
          <a:p>
            <a:pPr lvl="1"/>
            <a:r>
              <a:rPr lang="zh-CN" altLang="en-US" dirty="0" smtClean="0"/>
              <a:t>同构 </a:t>
            </a:r>
            <a:r>
              <a:rPr lang="en-US" altLang="zh-CN" dirty="0" smtClean="0"/>
              <a:t>= </a:t>
            </a:r>
            <a:r>
              <a:rPr lang="zh-CN" altLang="en-US" dirty="0" smtClean="0"/>
              <a:t>类型转换  </a:t>
            </a:r>
            <a:r>
              <a:rPr lang="en-US" altLang="zh-CN" dirty="0" smtClean="0"/>
              <a:t>(</a:t>
            </a:r>
            <a:r>
              <a:rPr lang="en-US" dirty="0" smtClean="0"/>
              <a:t>isomorphism = casting)</a:t>
            </a:r>
          </a:p>
          <a:p>
            <a:pPr>
              <a:lnSpc>
                <a:spcPct val="150000"/>
              </a:lnSpc>
            </a:pPr>
            <a:r>
              <a:rPr lang="zh-CN" altLang="en-US" dirty="0" smtClean="0"/>
              <a:t>左移</a:t>
            </a:r>
            <a:endParaRPr lang="en-US" dirty="0" smtClean="0"/>
          </a:p>
          <a:p>
            <a:pPr lvl="1"/>
            <a:r>
              <a:rPr lang="zh-CN" altLang="en-US" dirty="0" smtClean="0"/>
              <a:t>无论有</a:t>
            </a:r>
            <a:r>
              <a:rPr lang="en-US" altLang="zh-CN" dirty="0" smtClean="0"/>
              <a:t>/</a:t>
            </a:r>
            <a:r>
              <a:rPr lang="zh-CN" altLang="en-US" dirty="0" smtClean="0"/>
              <a:t>无符号数，都可用逻辑左移实现乘</a:t>
            </a:r>
            <a:r>
              <a:rPr lang="zh-CN" altLang="en-US" dirty="0"/>
              <a:t>以</a:t>
            </a:r>
            <a:r>
              <a:rPr lang="en-US" dirty="0" smtClean="0"/>
              <a:t> 2</a:t>
            </a:r>
            <a:r>
              <a:rPr lang="en-US" baseline="30000" dirty="0" smtClean="0"/>
              <a:t>k</a:t>
            </a:r>
          </a:p>
          <a:p>
            <a:pPr>
              <a:lnSpc>
                <a:spcPct val="150000"/>
              </a:lnSpc>
            </a:pPr>
            <a:r>
              <a:rPr lang="zh-CN" altLang="en-US" dirty="0" smtClean="0"/>
              <a:t>右移</a:t>
            </a:r>
            <a:endParaRPr lang="en-US" dirty="0" smtClean="0"/>
          </a:p>
          <a:p>
            <a:pPr lvl="1"/>
            <a:r>
              <a:rPr lang="zh-CN" altLang="en-US" dirty="0" smtClean="0"/>
              <a:t>无符号数</a:t>
            </a:r>
            <a:r>
              <a:rPr lang="en-US" smtClean="0"/>
              <a:t>: </a:t>
            </a:r>
            <a:r>
              <a:rPr lang="zh-CN" altLang="en-US" smtClean="0">
                <a:solidFill>
                  <a:srgbClr val="0033CC"/>
                </a:solidFill>
              </a:rPr>
              <a:t>逻辑</a:t>
            </a:r>
            <a:r>
              <a:rPr lang="zh-CN" altLang="en-US" dirty="0" smtClean="0"/>
              <a:t>右移</a:t>
            </a:r>
            <a:r>
              <a:rPr lang="en-US" dirty="0" smtClean="0"/>
              <a:t>,</a:t>
            </a:r>
            <a:r>
              <a:rPr lang="zh-CN" altLang="en-US" dirty="0"/>
              <a:t>除以</a:t>
            </a:r>
            <a:r>
              <a:rPr lang="en-US" dirty="0" smtClean="0"/>
              <a:t> 2</a:t>
            </a:r>
            <a:r>
              <a:rPr lang="en-US" baseline="30000" dirty="0" smtClean="0"/>
              <a:t>k</a:t>
            </a:r>
            <a:r>
              <a:rPr lang="en-US" altLang="zh-CN" dirty="0" smtClean="0"/>
              <a:t> </a:t>
            </a:r>
            <a:r>
              <a:rPr lang="en-US" altLang="zh-CN" dirty="0"/>
              <a:t>(</a:t>
            </a:r>
            <a:r>
              <a:rPr lang="zh-CN" altLang="en-US" dirty="0"/>
              <a:t>除法</a:t>
            </a:r>
            <a:r>
              <a:rPr lang="en-US" altLang="zh-CN" dirty="0"/>
              <a:t> +</a:t>
            </a:r>
            <a:r>
              <a:rPr lang="zh-CN" altLang="en-US" dirty="0"/>
              <a:t>向</a:t>
            </a:r>
            <a:r>
              <a:rPr lang="en-US" altLang="zh-CN" dirty="0"/>
              <a:t>0</a:t>
            </a:r>
            <a:r>
              <a:rPr lang="zh-CN" altLang="en-US" dirty="0"/>
              <a:t>舍入</a:t>
            </a:r>
            <a:r>
              <a:rPr lang="en-US" altLang="zh-CN" dirty="0"/>
              <a:t>)</a:t>
            </a:r>
            <a:endParaRPr lang="en-US" baseline="30000" dirty="0" smtClean="0"/>
          </a:p>
          <a:p>
            <a:pPr lvl="1"/>
            <a:r>
              <a:rPr lang="zh-CN" altLang="en-US" dirty="0" smtClean="0"/>
              <a:t>有符号数</a:t>
            </a:r>
            <a:r>
              <a:rPr lang="en-US" dirty="0" smtClean="0"/>
              <a:t>: </a:t>
            </a:r>
            <a:r>
              <a:rPr lang="zh-CN" altLang="en-US" dirty="0" smtClean="0">
                <a:solidFill>
                  <a:srgbClr val="0033CC"/>
                </a:solidFill>
              </a:rPr>
              <a:t>算术</a:t>
            </a:r>
            <a:r>
              <a:rPr lang="zh-CN" altLang="en-US" dirty="0" smtClean="0"/>
              <a:t>右移</a:t>
            </a:r>
            <a:endParaRPr lang="en-US" dirty="0" smtClean="0"/>
          </a:p>
          <a:p>
            <a:pPr lvl="2"/>
            <a:r>
              <a:rPr lang="zh-CN" altLang="en-US" dirty="0" smtClean="0"/>
              <a:t>正整数</a:t>
            </a:r>
            <a:r>
              <a:rPr lang="en-US" dirty="0" smtClean="0"/>
              <a:t>:</a:t>
            </a:r>
            <a:r>
              <a:rPr lang="zh-CN" altLang="en-US" dirty="0"/>
              <a:t>除以</a:t>
            </a:r>
            <a:r>
              <a:rPr lang="en-US" altLang="zh-CN" dirty="0"/>
              <a:t> 2</a:t>
            </a:r>
            <a:r>
              <a:rPr lang="en-US" altLang="zh-CN" baseline="30000" dirty="0"/>
              <a:t>k</a:t>
            </a:r>
            <a:r>
              <a:rPr lang="en-US" altLang="zh-CN" dirty="0"/>
              <a:t> (</a:t>
            </a:r>
            <a:r>
              <a:rPr lang="zh-CN" altLang="en-US" dirty="0"/>
              <a:t>除法</a:t>
            </a:r>
            <a:r>
              <a:rPr lang="en-US" altLang="zh-CN" dirty="0"/>
              <a:t> </a:t>
            </a:r>
            <a:r>
              <a:rPr lang="en-US" altLang="zh-CN" dirty="0" smtClean="0"/>
              <a:t>+ </a:t>
            </a:r>
            <a:r>
              <a:rPr lang="zh-CN" altLang="en-US" dirty="0" smtClean="0"/>
              <a:t>向</a:t>
            </a:r>
            <a:r>
              <a:rPr lang="en-US" altLang="zh-CN" dirty="0"/>
              <a:t>0</a:t>
            </a:r>
            <a:r>
              <a:rPr lang="zh-CN" altLang="en-US" dirty="0"/>
              <a:t>舍入</a:t>
            </a:r>
            <a:r>
              <a:rPr lang="en-US" altLang="zh-CN" dirty="0"/>
              <a:t>)</a:t>
            </a:r>
            <a:endParaRPr lang="en-US" altLang="zh-CN" baseline="30000" dirty="0"/>
          </a:p>
          <a:p>
            <a:pPr lvl="2"/>
            <a:r>
              <a:rPr lang="zh-CN" altLang="en-US" dirty="0" smtClean="0"/>
              <a:t>负整数</a:t>
            </a:r>
            <a:r>
              <a:rPr lang="en-US" dirty="0" smtClean="0"/>
              <a:t>:</a:t>
            </a:r>
            <a:r>
              <a:rPr lang="zh-CN" altLang="en-US" dirty="0"/>
              <a:t>除以</a:t>
            </a:r>
            <a:r>
              <a:rPr lang="en-US" altLang="zh-CN" dirty="0"/>
              <a:t> 2</a:t>
            </a:r>
            <a:r>
              <a:rPr lang="en-US" altLang="zh-CN" baseline="30000" dirty="0"/>
              <a:t>k</a:t>
            </a:r>
            <a:r>
              <a:rPr lang="en-US" altLang="zh-CN" dirty="0"/>
              <a:t> (</a:t>
            </a:r>
            <a:r>
              <a:rPr lang="zh-CN" altLang="en-US" dirty="0"/>
              <a:t>除法</a:t>
            </a:r>
            <a:r>
              <a:rPr lang="en-US" altLang="zh-CN" dirty="0"/>
              <a:t> </a:t>
            </a:r>
            <a:r>
              <a:rPr lang="en-US" altLang="zh-CN" dirty="0" smtClean="0"/>
              <a:t>+ </a:t>
            </a:r>
            <a:r>
              <a:rPr lang="zh-CN" altLang="en-US" dirty="0" smtClean="0"/>
              <a:t>远离</a:t>
            </a:r>
            <a:r>
              <a:rPr lang="en-US" altLang="zh-CN" dirty="0" smtClean="0"/>
              <a:t>0</a:t>
            </a:r>
            <a:r>
              <a:rPr lang="zh-CN" altLang="en-US" dirty="0"/>
              <a:t>舍入</a:t>
            </a:r>
            <a:r>
              <a:rPr lang="en-US" altLang="zh-CN" dirty="0" smtClean="0"/>
              <a:t>)</a:t>
            </a:r>
            <a:r>
              <a:rPr lang="zh-CN" altLang="en-US" dirty="0" smtClean="0"/>
              <a:t>，使用偏置来修正</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二进制数</a:t>
            </a:r>
          </a:p>
        </p:txBody>
      </p:sp>
      <p:sp>
        <p:nvSpPr>
          <p:cNvPr id="3" name="内容占位符 2"/>
          <p:cNvSpPr>
            <a:spLocks noGrp="1"/>
          </p:cNvSpPr>
          <p:nvPr>
            <p:ph idx="1"/>
          </p:nvPr>
        </p:nvSpPr>
        <p:spPr/>
        <p:txBody>
          <a:bodyPr>
            <a:normAutofit/>
          </a:bodyPr>
          <a:lstStyle/>
          <a:p>
            <a:pPr lvl="1">
              <a:lnSpc>
                <a:spcPct val="150000"/>
              </a:lnSpc>
            </a:pPr>
            <a:r>
              <a:rPr lang="en-US" altLang="zh-CN" dirty="0" smtClean="0"/>
              <a:t>MSB</a:t>
            </a:r>
            <a:r>
              <a:rPr lang="zh-CN" altLang="en-US" dirty="0" smtClean="0"/>
              <a:t>：最高有效位（</a:t>
            </a:r>
            <a:r>
              <a:rPr lang="en-US" altLang="zh-CN" dirty="0" smtClean="0"/>
              <a:t>Most </a:t>
            </a:r>
            <a:r>
              <a:rPr lang="en-US" altLang="zh-CN" dirty="0"/>
              <a:t>Significant Bit</a:t>
            </a:r>
            <a:r>
              <a:rPr lang="zh-CN" altLang="en-US" dirty="0"/>
              <a:t>）</a:t>
            </a:r>
            <a:endParaRPr lang="en-US" altLang="zh-CN" dirty="0"/>
          </a:p>
          <a:p>
            <a:pPr lvl="1">
              <a:lnSpc>
                <a:spcPct val="150000"/>
              </a:lnSpc>
            </a:pPr>
            <a:r>
              <a:rPr lang="en-US" altLang="zh-CN" dirty="0" smtClean="0"/>
              <a:t> LSB</a:t>
            </a:r>
            <a:r>
              <a:rPr lang="zh-CN" altLang="en-US" dirty="0" smtClean="0"/>
              <a:t>：最低有效位（</a:t>
            </a:r>
            <a:r>
              <a:rPr lang="en-US" altLang="zh-CN" dirty="0" smtClean="0"/>
              <a:t>Least Significant Bit</a:t>
            </a:r>
            <a:r>
              <a:rPr lang="zh-CN" altLang="en-US" dirty="0" smtClean="0"/>
              <a:t>）</a:t>
            </a:r>
            <a:endParaRPr lang="en-US" altLang="zh-CN" dirty="0" smtClean="0"/>
          </a:p>
          <a:p>
            <a:pPr marL="365760" lvl="1" indent="0">
              <a:lnSpc>
                <a:spcPct val="150000"/>
              </a:lnSpc>
              <a:buNone/>
            </a:pPr>
            <a:endParaRPr lang="en-US" altLang="zh-CN" sz="2800" b="1" dirty="0" smtClean="0">
              <a:solidFill>
                <a:srgbClr val="000099"/>
              </a:solidFill>
            </a:endParaRPr>
          </a:p>
          <a:p>
            <a:pPr marL="365760" lvl="1" indent="0">
              <a:lnSpc>
                <a:spcPct val="150000"/>
              </a:lnSpc>
              <a:buNone/>
            </a:pPr>
            <a:endParaRPr lang="en-US" altLang="zh-CN" b="1" dirty="0">
              <a:solidFill>
                <a:srgbClr val="000099"/>
              </a:solidFill>
            </a:endParaRPr>
          </a:p>
          <a:p>
            <a:pPr marL="365760" lvl="1" indent="0">
              <a:lnSpc>
                <a:spcPct val="150000"/>
              </a:lnSpc>
              <a:buNone/>
            </a:pPr>
            <a:endParaRPr lang="en-US" altLang="zh-CN" sz="2800" b="1" dirty="0" smtClean="0">
              <a:solidFill>
                <a:srgbClr val="000099"/>
              </a:solidFill>
            </a:endParaRPr>
          </a:p>
          <a:p>
            <a:pPr marL="365760" lvl="1" indent="0">
              <a:lnSpc>
                <a:spcPct val="150000"/>
              </a:lnSpc>
              <a:buNone/>
            </a:pPr>
            <a:r>
              <a:rPr lang="zh-CN" altLang="en-US" sz="2800" b="1" dirty="0" smtClean="0">
                <a:solidFill>
                  <a:srgbClr val="000099"/>
                </a:solidFill>
              </a:rPr>
              <a:t>          数字串长、书写和阅读不便</a:t>
            </a:r>
            <a:endParaRPr lang="en-US" altLang="zh-CN" sz="2800" b="1" dirty="0" smtClean="0">
              <a:solidFill>
                <a:srgbClr val="000099"/>
              </a:solidFill>
            </a:endParaRPr>
          </a:p>
          <a:p>
            <a:endParaRPr lang="zh-CN" altLang="en-US" dirty="0"/>
          </a:p>
        </p:txBody>
      </p:sp>
      <p:grpSp>
        <p:nvGrpSpPr>
          <p:cNvPr id="4" name="组合 3"/>
          <p:cNvGrpSpPr/>
          <p:nvPr/>
        </p:nvGrpSpPr>
        <p:grpSpPr>
          <a:xfrm>
            <a:off x="1600200" y="2845537"/>
            <a:ext cx="4901039" cy="1574063"/>
            <a:chOff x="2771800" y="553301"/>
            <a:chExt cx="3201614" cy="1200329"/>
          </a:xfrm>
        </p:grpSpPr>
        <p:sp>
          <p:nvSpPr>
            <p:cNvPr id="5" name="TextBox 4"/>
            <p:cNvSpPr txBox="1"/>
            <p:nvPr/>
          </p:nvSpPr>
          <p:spPr>
            <a:xfrm>
              <a:off x="2771800" y="553301"/>
              <a:ext cx="3201614" cy="1200329"/>
            </a:xfrm>
            <a:prstGeom prst="rect">
              <a:avLst/>
            </a:prstGeom>
            <a:noFill/>
          </p:spPr>
          <p:txBody>
            <a:bodyPr wrap="square" rtlCol="0">
              <a:spAutoFit/>
            </a:bodyPr>
            <a:lstStyle/>
            <a:p>
              <a:r>
                <a:rPr lang="en-US" altLang="zh-CN" sz="2400" b="0" dirty="0" smtClean="0">
                  <a:solidFill>
                    <a:schemeClr val="tx1"/>
                  </a:solidFill>
                </a:rPr>
                <a:t>MSB                                                    LSB</a:t>
              </a:r>
            </a:p>
            <a:p>
              <a:endParaRPr lang="en-US" altLang="zh-CN" sz="2400" b="0" dirty="0" smtClean="0">
                <a:solidFill>
                  <a:schemeClr val="tx1"/>
                </a:solidFill>
              </a:endParaRPr>
            </a:p>
            <a:p>
              <a:endParaRPr lang="en-US" altLang="zh-CN" sz="2400" b="0" dirty="0">
                <a:solidFill>
                  <a:schemeClr val="tx1"/>
                </a:solidFill>
              </a:endParaRPr>
            </a:p>
            <a:p>
              <a:pPr>
                <a:spcBef>
                  <a:spcPts val="0"/>
                </a:spcBef>
              </a:pPr>
              <a:r>
                <a:rPr lang="en-US" altLang="zh-CN" sz="2400" b="0" dirty="0" smtClean="0">
                  <a:solidFill>
                    <a:schemeClr val="tx1"/>
                  </a:solidFill>
                </a:rPr>
                <a:t> 15                                                          0 </a:t>
              </a:r>
              <a:endParaRPr lang="zh-CN" altLang="en-US" sz="2400" b="0" dirty="0">
                <a:solidFill>
                  <a:schemeClr val="tx1"/>
                </a:solidFill>
              </a:endParaRPr>
            </a:p>
          </p:txBody>
        </p:sp>
        <p:sp>
          <p:nvSpPr>
            <p:cNvPr id="6" name="TextBox 5"/>
            <p:cNvSpPr txBox="1"/>
            <p:nvPr/>
          </p:nvSpPr>
          <p:spPr>
            <a:xfrm>
              <a:off x="2887190" y="922634"/>
              <a:ext cx="2977300" cy="461665"/>
            </a:xfrm>
            <a:prstGeom prst="rect">
              <a:avLst/>
            </a:prstGeom>
            <a:noFill/>
            <a:ln>
              <a:solidFill>
                <a:schemeClr val="accent6"/>
              </a:solidFill>
            </a:ln>
          </p:spPr>
          <p:txBody>
            <a:bodyPr wrap="none" rtlCol="0">
              <a:spAutoFit/>
            </a:bodyPr>
            <a:lstStyle/>
            <a:p>
              <a:r>
                <a:rPr lang="en-US" altLang="zh-CN" sz="2400" b="0" dirty="0" smtClean="0">
                  <a:solidFill>
                    <a:schemeClr val="tx1"/>
                  </a:solidFill>
                </a:rPr>
                <a:t>1  0  1  1  0  0  1  0  1  0  0  1  1  1  0  0</a:t>
              </a:r>
              <a:endParaRPr lang="zh-CN" altLang="en-US" sz="2400" b="0" dirty="0">
                <a:solidFill>
                  <a:schemeClr val="tx1"/>
                </a:solidFill>
              </a:endParaRPr>
            </a:p>
          </p:txBody>
        </p:sp>
      </p:grpSp>
    </p:spTree>
    <p:extLst>
      <p:ext uri="{BB962C8B-B14F-4D97-AF65-F5344CB8AC3E}">
        <p14:creationId xmlns:p14="http://schemas.microsoft.com/office/powerpoint/2010/main" val="349216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2)">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zh-CN" altLang="en-US" dirty="0"/>
              <a:t>十六进制数</a:t>
            </a:r>
          </a:p>
        </p:txBody>
      </p:sp>
      <p:sp>
        <p:nvSpPr>
          <p:cNvPr id="190467" name="Rectangle 3"/>
          <p:cNvSpPr>
            <a:spLocks noGrp="1" noChangeArrowheads="1"/>
          </p:cNvSpPr>
          <p:nvPr>
            <p:ph idx="1"/>
          </p:nvPr>
        </p:nvSpPr>
        <p:spPr>
          <a:prstGeom prst="rect">
            <a:avLst/>
          </a:prstGeom>
        </p:spPr>
        <p:txBody>
          <a:bodyPr/>
          <a:lstStyle/>
          <a:p>
            <a:pPr>
              <a:lnSpc>
                <a:spcPct val="150000"/>
              </a:lnSpc>
            </a:pPr>
            <a:r>
              <a:rPr lang="zh-CN" altLang="en-US" dirty="0" smtClean="0"/>
              <a:t>基数</a:t>
            </a:r>
            <a:r>
              <a:rPr lang="en-US" altLang="zh-CN" dirty="0"/>
              <a:t>16</a:t>
            </a:r>
            <a:r>
              <a:rPr lang="zh-CN" altLang="en-US" dirty="0"/>
              <a:t>，逢</a:t>
            </a:r>
            <a:r>
              <a:rPr lang="en-US" altLang="zh-CN" dirty="0"/>
              <a:t>16</a:t>
            </a:r>
            <a:r>
              <a:rPr lang="zh-CN" altLang="en-US" dirty="0"/>
              <a:t>进位，位权为</a:t>
            </a:r>
            <a:r>
              <a:rPr lang="en-US" altLang="zh-CN" dirty="0" smtClean="0"/>
              <a:t>16</a:t>
            </a:r>
            <a:r>
              <a:rPr lang="en-US" altLang="zh-CN" baseline="30000" dirty="0" smtClean="0"/>
              <a:t>i</a:t>
            </a:r>
            <a:r>
              <a:rPr lang="zh-CN" altLang="en-US" dirty="0" smtClean="0"/>
              <a:t>，</a:t>
            </a:r>
            <a:r>
              <a:rPr lang="en-US" altLang="zh-CN" dirty="0"/>
              <a:t>16</a:t>
            </a:r>
            <a:r>
              <a:rPr lang="zh-CN" altLang="en-US" dirty="0"/>
              <a:t>个数码：</a:t>
            </a:r>
          </a:p>
          <a:p>
            <a:pPr>
              <a:lnSpc>
                <a:spcPct val="150000"/>
              </a:lnSpc>
              <a:buFont typeface="Wingdings" pitchFamily="2" charset="2"/>
              <a:buNone/>
            </a:pPr>
            <a:r>
              <a:rPr lang="zh-CN" altLang="en-US" sz="2400" dirty="0">
                <a:solidFill>
                  <a:srgbClr val="0000CC"/>
                </a:solidFill>
                <a:latin typeface="Times New Roman" panose="02020603050405020304" pitchFamily="18" charset="0"/>
                <a:cs typeface="Times New Roman" panose="02020603050405020304" pitchFamily="18" charset="0"/>
              </a:rPr>
              <a:t>	</a:t>
            </a:r>
            <a:r>
              <a:rPr lang="en-US" altLang="zh-CN" sz="2400" dirty="0" smtClean="0">
                <a:solidFill>
                  <a:schemeClr val="tx1"/>
                </a:solidFill>
                <a:latin typeface="Times New Roman" panose="02020603050405020304" pitchFamily="18" charset="0"/>
                <a:cs typeface="Times New Roman" panose="02020603050405020304" pitchFamily="18" charset="0"/>
              </a:rPr>
              <a:t>0, 1</a:t>
            </a:r>
            <a:r>
              <a:rPr lang="zh-CN" altLang="en-US" sz="2400" dirty="0">
                <a:solidFill>
                  <a:schemeClr val="tx1"/>
                </a:solidFill>
                <a:latin typeface="Times New Roman" panose="02020603050405020304" pitchFamily="18" charset="0"/>
                <a:cs typeface="Times New Roman" panose="02020603050405020304" pitchFamily="18" charset="0"/>
              </a:rPr>
              <a:t>，</a:t>
            </a:r>
            <a:r>
              <a:rPr lang="en-US" altLang="zh-CN" sz="2400" dirty="0">
                <a:solidFill>
                  <a:schemeClr val="tx1"/>
                </a:solidFill>
                <a:latin typeface="Times New Roman" panose="02020603050405020304" pitchFamily="18" charset="0"/>
                <a:cs typeface="Times New Roman" panose="02020603050405020304" pitchFamily="18" charset="0"/>
              </a:rPr>
              <a:t>2</a:t>
            </a:r>
            <a:r>
              <a:rPr lang="zh-CN" altLang="en-US" sz="2400" dirty="0">
                <a:solidFill>
                  <a:schemeClr val="tx1"/>
                </a:solidFill>
                <a:latin typeface="Times New Roman" panose="02020603050405020304" pitchFamily="18" charset="0"/>
                <a:cs typeface="Times New Roman" panose="02020603050405020304" pitchFamily="18" charset="0"/>
              </a:rPr>
              <a:t>，</a:t>
            </a:r>
            <a:r>
              <a:rPr lang="en-US" altLang="zh-CN" sz="2400" dirty="0">
                <a:solidFill>
                  <a:schemeClr val="tx1"/>
                </a:solidFill>
                <a:latin typeface="Times New Roman" panose="02020603050405020304" pitchFamily="18" charset="0"/>
                <a:cs typeface="Times New Roman" panose="02020603050405020304" pitchFamily="18" charset="0"/>
              </a:rPr>
              <a:t>3</a:t>
            </a:r>
            <a:r>
              <a:rPr lang="zh-CN" altLang="en-US" sz="2400" dirty="0">
                <a:solidFill>
                  <a:schemeClr val="tx1"/>
                </a:solidFill>
                <a:latin typeface="Times New Roman" panose="02020603050405020304" pitchFamily="18" charset="0"/>
                <a:cs typeface="Times New Roman" panose="02020603050405020304" pitchFamily="18" charset="0"/>
              </a:rPr>
              <a:t>，</a:t>
            </a:r>
            <a:r>
              <a:rPr lang="en-US" altLang="zh-CN" sz="2400" dirty="0">
                <a:solidFill>
                  <a:schemeClr val="tx1"/>
                </a:solidFill>
                <a:latin typeface="Times New Roman" panose="02020603050405020304" pitchFamily="18" charset="0"/>
                <a:cs typeface="Times New Roman" panose="02020603050405020304" pitchFamily="18" charset="0"/>
              </a:rPr>
              <a:t>4</a:t>
            </a:r>
            <a:r>
              <a:rPr lang="zh-CN" altLang="en-US" sz="2400" dirty="0">
                <a:solidFill>
                  <a:schemeClr val="tx1"/>
                </a:solidFill>
                <a:latin typeface="Times New Roman" panose="02020603050405020304" pitchFamily="18" charset="0"/>
                <a:cs typeface="Times New Roman" panose="02020603050405020304" pitchFamily="18" charset="0"/>
              </a:rPr>
              <a:t>，</a:t>
            </a:r>
            <a:r>
              <a:rPr lang="en-US" altLang="zh-CN" sz="2400" dirty="0">
                <a:solidFill>
                  <a:schemeClr val="tx1"/>
                </a:solidFill>
                <a:latin typeface="Times New Roman" panose="02020603050405020304" pitchFamily="18" charset="0"/>
                <a:cs typeface="Times New Roman" panose="02020603050405020304" pitchFamily="18" charset="0"/>
              </a:rPr>
              <a:t>5</a:t>
            </a:r>
            <a:r>
              <a:rPr lang="zh-CN" altLang="en-US" sz="2400" dirty="0">
                <a:solidFill>
                  <a:schemeClr val="tx1"/>
                </a:solidFill>
                <a:latin typeface="Times New Roman" panose="02020603050405020304" pitchFamily="18" charset="0"/>
                <a:cs typeface="Times New Roman" panose="02020603050405020304" pitchFamily="18" charset="0"/>
              </a:rPr>
              <a:t>，</a:t>
            </a:r>
            <a:r>
              <a:rPr lang="en-US" altLang="zh-CN" sz="2400" dirty="0">
                <a:solidFill>
                  <a:schemeClr val="tx1"/>
                </a:solidFill>
                <a:latin typeface="Times New Roman" panose="02020603050405020304" pitchFamily="18" charset="0"/>
                <a:cs typeface="Times New Roman" panose="02020603050405020304" pitchFamily="18" charset="0"/>
              </a:rPr>
              <a:t>6</a:t>
            </a:r>
            <a:r>
              <a:rPr lang="zh-CN" altLang="en-US" sz="2400" dirty="0">
                <a:solidFill>
                  <a:schemeClr val="tx1"/>
                </a:solidFill>
                <a:latin typeface="Times New Roman" panose="02020603050405020304" pitchFamily="18" charset="0"/>
                <a:cs typeface="Times New Roman" panose="02020603050405020304" pitchFamily="18" charset="0"/>
              </a:rPr>
              <a:t>，</a:t>
            </a:r>
            <a:r>
              <a:rPr lang="en-US" altLang="zh-CN" sz="2400" dirty="0">
                <a:solidFill>
                  <a:schemeClr val="tx1"/>
                </a:solidFill>
                <a:latin typeface="Times New Roman" panose="02020603050405020304" pitchFamily="18" charset="0"/>
                <a:cs typeface="Times New Roman" panose="02020603050405020304" pitchFamily="18" charset="0"/>
              </a:rPr>
              <a:t>7</a:t>
            </a:r>
            <a:r>
              <a:rPr lang="zh-CN" altLang="en-US" sz="2400" dirty="0">
                <a:solidFill>
                  <a:schemeClr val="tx1"/>
                </a:solidFill>
                <a:latin typeface="Times New Roman" panose="02020603050405020304" pitchFamily="18" charset="0"/>
                <a:cs typeface="Times New Roman" panose="02020603050405020304" pitchFamily="18" charset="0"/>
              </a:rPr>
              <a:t>，</a:t>
            </a:r>
            <a:r>
              <a:rPr lang="en-US" altLang="zh-CN" sz="2400" dirty="0">
                <a:solidFill>
                  <a:schemeClr val="tx1"/>
                </a:solidFill>
                <a:latin typeface="Times New Roman" panose="02020603050405020304" pitchFamily="18" charset="0"/>
                <a:cs typeface="Times New Roman" panose="02020603050405020304" pitchFamily="18" charset="0"/>
              </a:rPr>
              <a:t>8</a:t>
            </a:r>
            <a:r>
              <a:rPr lang="zh-CN" altLang="en-US" sz="2400" dirty="0">
                <a:solidFill>
                  <a:schemeClr val="tx1"/>
                </a:solidFill>
                <a:latin typeface="Times New Roman" panose="02020603050405020304" pitchFamily="18" charset="0"/>
                <a:cs typeface="Times New Roman" panose="02020603050405020304" pitchFamily="18" charset="0"/>
              </a:rPr>
              <a:t>，</a:t>
            </a:r>
            <a:r>
              <a:rPr lang="en-US" altLang="zh-CN" sz="2400" dirty="0" smtClean="0">
                <a:solidFill>
                  <a:schemeClr val="tx1"/>
                </a:solidFill>
                <a:latin typeface="Times New Roman" panose="02020603050405020304" pitchFamily="18" charset="0"/>
                <a:cs typeface="Times New Roman" panose="02020603050405020304" pitchFamily="18" charset="0"/>
              </a:rPr>
              <a:t>9</a:t>
            </a:r>
            <a:r>
              <a:rPr lang="zh-CN" altLang="en-US" sz="2400" dirty="0" smtClean="0">
                <a:solidFill>
                  <a:schemeClr val="tx1"/>
                </a:solidFill>
                <a:latin typeface="Times New Roman" panose="02020603050405020304" pitchFamily="18" charset="0"/>
                <a:cs typeface="Times New Roman" panose="02020603050405020304" pitchFamily="18" charset="0"/>
              </a:rPr>
              <a:t>，</a:t>
            </a:r>
            <a:r>
              <a:rPr lang="en-US" altLang="zh-CN" sz="2400" dirty="0" smtClean="0">
                <a:solidFill>
                  <a:srgbClr val="0000CC"/>
                </a:solidFill>
                <a:latin typeface="Times New Roman" panose="02020603050405020304" pitchFamily="18" charset="0"/>
                <a:cs typeface="Times New Roman" panose="02020603050405020304" pitchFamily="18" charset="0"/>
              </a:rPr>
              <a:t>A</a:t>
            </a:r>
            <a:r>
              <a:rPr lang="zh-CN" altLang="en-US" sz="2400" dirty="0" smtClean="0">
                <a:solidFill>
                  <a:srgbClr val="0000CC"/>
                </a:solidFill>
                <a:latin typeface="Times New Roman" panose="02020603050405020304" pitchFamily="18" charset="0"/>
                <a:cs typeface="Times New Roman" panose="02020603050405020304" pitchFamily="18" charset="0"/>
              </a:rPr>
              <a:t>，</a:t>
            </a:r>
            <a:r>
              <a:rPr lang="en-US" altLang="zh-CN" sz="2400" dirty="0">
                <a:solidFill>
                  <a:srgbClr val="0000CC"/>
                </a:solidFill>
                <a:latin typeface="Times New Roman" panose="02020603050405020304" pitchFamily="18" charset="0"/>
                <a:cs typeface="Times New Roman" panose="02020603050405020304" pitchFamily="18" charset="0"/>
              </a:rPr>
              <a:t>B</a:t>
            </a:r>
            <a:r>
              <a:rPr lang="zh-CN" altLang="en-US" sz="2400" dirty="0">
                <a:solidFill>
                  <a:srgbClr val="0000CC"/>
                </a:solidFill>
                <a:latin typeface="Times New Roman" panose="02020603050405020304" pitchFamily="18" charset="0"/>
                <a:cs typeface="Times New Roman" panose="02020603050405020304" pitchFamily="18" charset="0"/>
              </a:rPr>
              <a:t>，</a:t>
            </a:r>
            <a:r>
              <a:rPr lang="en-US" altLang="zh-CN" sz="2400" dirty="0">
                <a:solidFill>
                  <a:srgbClr val="0000CC"/>
                </a:solidFill>
                <a:latin typeface="Times New Roman" panose="02020603050405020304" pitchFamily="18" charset="0"/>
                <a:cs typeface="Times New Roman" panose="02020603050405020304" pitchFamily="18" charset="0"/>
              </a:rPr>
              <a:t>C</a:t>
            </a:r>
            <a:r>
              <a:rPr lang="zh-CN" altLang="en-US" sz="2400" dirty="0">
                <a:solidFill>
                  <a:srgbClr val="0000CC"/>
                </a:solidFill>
                <a:latin typeface="Times New Roman" panose="02020603050405020304" pitchFamily="18" charset="0"/>
                <a:cs typeface="Times New Roman" panose="02020603050405020304" pitchFamily="18" charset="0"/>
              </a:rPr>
              <a:t>，</a:t>
            </a:r>
            <a:r>
              <a:rPr lang="en-US" altLang="zh-CN" sz="2400" dirty="0">
                <a:solidFill>
                  <a:srgbClr val="0000CC"/>
                </a:solidFill>
                <a:latin typeface="Times New Roman" panose="02020603050405020304" pitchFamily="18" charset="0"/>
                <a:cs typeface="Times New Roman" panose="02020603050405020304" pitchFamily="18" charset="0"/>
              </a:rPr>
              <a:t>D</a:t>
            </a:r>
            <a:r>
              <a:rPr lang="zh-CN" altLang="en-US" sz="2400" dirty="0">
                <a:solidFill>
                  <a:srgbClr val="0000CC"/>
                </a:solidFill>
                <a:latin typeface="Times New Roman" panose="02020603050405020304" pitchFamily="18" charset="0"/>
                <a:cs typeface="Times New Roman" panose="02020603050405020304" pitchFamily="18" charset="0"/>
              </a:rPr>
              <a:t>，</a:t>
            </a:r>
            <a:r>
              <a:rPr lang="en-US" altLang="zh-CN" sz="2400" dirty="0">
                <a:solidFill>
                  <a:srgbClr val="0000CC"/>
                </a:solidFill>
                <a:latin typeface="Times New Roman" panose="02020603050405020304" pitchFamily="18" charset="0"/>
                <a:cs typeface="Times New Roman" panose="02020603050405020304" pitchFamily="18" charset="0"/>
              </a:rPr>
              <a:t>E</a:t>
            </a:r>
            <a:r>
              <a:rPr lang="zh-CN" altLang="en-US" sz="2400" dirty="0">
                <a:solidFill>
                  <a:srgbClr val="0000CC"/>
                </a:solidFill>
                <a:latin typeface="Times New Roman" panose="02020603050405020304" pitchFamily="18" charset="0"/>
                <a:cs typeface="Times New Roman" panose="02020603050405020304" pitchFamily="18" charset="0"/>
              </a:rPr>
              <a:t>，</a:t>
            </a:r>
            <a:r>
              <a:rPr lang="en-US" altLang="zh-CN" sz="2400" dirty="0">
                <a:solidFill>
                  <a:srgbClr val="0000CC"/>
                </a:solidFill>
                <a:latin typeface="Times New Roman" panose="02020603050405020304" pitchFamily="18" charset="0"/>
                <a:cs typeface="Times New Roman" panose="02020603050405020304" pitchFamily="18" charset="0"/>
              </a:rPr>
              <a:t>F</a:t>
            </a:r>
          </a:p>
          <a:p>
            <a:pPr>
              <a:lnSpc>
                <a:spcPct val="150000"/>
              </a:lnSpc>
            </a:pPr>
            <a:r>
              <a:rPr lang="zh-CN" altLang="en-US" dirty="0"/>
              <a:t>十六进制数：</a:t>
            </a:r>
          </a:p>
          <a:p>
            <a:pPr>
              <a:lnSpc>
                <a:spcPct val="150000"/>
              </a:lnSpc>
              <a:buFont typeface="Wingdings" pitchFamily="2" charset="2"/>
              <a:buNone/>
            </a:pPr>
            <a:r>
              <a:rPr lang="zh-CN" altLang="en-US" dirty="0">
                <a:solidFill>
                  <a:srgbClr val="0000CC"/>
                </a:solidFill>
              </a:rPr>
              <a:t>	</a:t>
            </a:r>
            <a:r>
              <a:rPr lang="en-US" altLang="zh-CN" dirty="0">
                <a:solidFill>
                  <a:srgbClr val="0000CC"/>
                </a:solidFill>
                <a:latin typeface="Times New Roman" panose="02020603050405020304" pitchFamily="18" charset="0"/>
                <a:cs typeface="Times New Roman" panose="02020603050405020304" pitchFamily="18" charset="0"/>
              </a:rPr>
              <a:t>a</a:t>
            </a:r>
            <a:r>
              <a:rPr lang="en-US" altLang="zh-CN" baseline="-25000" dirty="0">
                <a:solidFill>
                  <a:srgbClr val="0000CC"/>
                </a:solidFill>
                <a:latin typeface="Times New Roman" panose="02020603050405020304" pitchFamily="18" charset="0"/>
                <a:cs typeface="Times New Roman" panose="02020603050405020304" pitchFamily="18" charset="0"/>
              </a:rPr>
              <a:t>n</a:t>
            </a:r>
            <a:r>
              <a:rPr lang="en-US" altLang="zh-CN" dirty="0">
                <a:solidFill>
                  <a:srgbClr val="0000CC"/>
                </a:solidFill>
                <a:latin typeface="Times New Roman" panose="02020603050405020304" pitchFamily="18" charset="0"/>
                <a:cs typeface="Times New Roman" panose="02020603050405020304" pitchFamily="18" charset="0"/>
              </a:rPr>
              <a:t>a</a:t>
            </a:r>
            <a:r>
              <a:rPr lang="en-US" altLang="zh-CN" baseline="-25000" dirty="0">
                <a:solidFill>
                  <a:srgbClr val="0000CC"/>
                </a:solidFill>
                <a:latin typeface="Times New Roman" panose="02020603050405020304" pitchFamily="18" charset="0"/>
                <a:cs typeface="Times New Roman" panose="02020603050405020304" pitchFamily="18" charset="0"/>
              </a:rPr>
              <a:t>n-1</a:t>
            </a:r>
            <a:r>
              <a:rPr lang="en-US" altLang="zh-CN" dirty="0">
                <a:solidFill>
                  <a:srgbClr val="0000CC"/>
                </a:solidFill>
                <a:latin typeface="Times New Roman" panose="02020603050405020304" pitchFamily="18" charset="0"/>
                <a:cs typeface="Times New Roman" panose="02020603050405020304" pitchFamily="18" charset="0"/>
              </a:rPr>
              <a:t>…a</a:t>
            </a:r>
            <a:r>
              <a:rPr lang="en-US" altLang="zh-CN" baseline="-25000" dirty="0">
                <a:solidFill>
                  <a:srgbClr val="0000CC"/>
                </a:solidFill>
                <a:latin typeface="Times New Roman" panose="02020603050405020304" pitchFamily="18" charset="0"/>
                <a:cs typeface="Times New Roman" panose="02020603050405020304" pitchFamily="18" charset="0"/>
              </a:rPr>
              <a:t>1</a:t>
            </a:r>
            <a:r>
              <a:rPr lang="en-US" altLang="zh-CN" dirty="0">
                <a:solidFill>
                  <a:srgbClr val="0000CC"/>
                </a:solidFill>
                <a:latin typeface="Times New Roman" panose="02020603050405020304" pitchFamily="18" charset="0"/>
                <a:cs typeface="Times New Roman" panose="02020603050405020304" pitchFamily="18" charset="0"/>
              </a:rPr>
              <a:t>a</a:t>
            </a:r>
            <a:r>
              <a:rPr lang="en-US" altLang="zh-CN" baseline="-25000" dirty="0">
                <a:solidFill>
                  <a:srgbClr val="0000CC"/>
                </a:solidFill>
                <a:latin typeface="Times New Roman" panose="02020603050405020304" pitchFamily="18" charset="0"/>
                <a:cs typeface="Times New Roman" panose="02020603050405020304" pitchFamily="18" charset="0"/>
              </a:rPr>
              <a:t>0</a:t>
            </a:r>
            <a:r>
              <a:rPr lang="en-US" altLang="zh-CN" dirty="0">
                <a:solidFill>
                  <a:srgbClr val="0000CC"/>
                </a:solidFill>
                <a:latin typeface="Times New Roman" panose="02020603050405020304" pitchFamily="18" charset="0"/>
                <a:cs typeface="Times New Roman" panose="02020603050405020304" pitchFamily="18" charset="0"/>
              </a:rPr>
              <a:t>.b</a:t>
            </a:r>
            <a:r>
              <a:rPr lang="en-US" altLang="zh-CN" baseline="-25000" dirty="0">
                <a:solidFill>
                  <a:srgbClr val="0000CC"/>
                </a:solidFill>
                <a:latin typeface="Times New Roman" panose="02020603050405020304" pitchFamily="18" charset="0"/>
                <a:cs typeface="Times New Roman" panose="02020603050405020304" pitchFamily="18" charset="0"/>
              </a:rPr>
              <a:t>1</a:t>
            </a:r>
            <a:r>
              <a:rPr lang="en-US" altLang="zh-CN" dirty="0">
                <a:solidFill>
                  <a:srgbClr val="0000CC"/>
                </a:solidFill>
                <a:latin typeface="Times New Roman" panose="02020603050405020304" pitchFamily="18" charset="0"/>
                <a:cs typeface="Times New Roman" panose="02020603050405020304" pitchFamily="18" charset="0"/>
              </a:rPr>
              <a:t>b</a:t>
            </a:r>
            <a:r>
              <a:rPr lang="en-US" altLang="zh-CN" baseline="-25000" dirty="0">
                <a:solidFill>
                  <a:srgbClr val="0000CC"/>
                </a:solidFill>
                <a:latin typeface="Times New Roman" panose="02020603050405020304" pitchFamily="18" charset="0"/>
                <a:cs typeface="Times New Roman" panose="02020603050405020304" pitchFamily="18" charset="0"/>
              </a:rPr>
              <a:t>2</a:t>
            </a:r>
            <a:r>
              <a:rPr lang="en-US" altLang="zh-CN" dirty="0">
                <a:solidFill>
                  <a:srgbClr val="0000CC"/>
                </a:solidFill>
                <a:latin typeface="Times New Roman" panose="02020603050405020304" pitchFamily="18" charset="0"/>
                <a:cs typeface="Times New Roman" panose="02020603050405020304" pitchFamily="18" charset="0"/>
              </a:rPr>
              <a:t>…</a:t>
            </a:r>
            <a:r>
              <a:rPr lang="en-US" altLang="zh-CN" dirty="0" err="1">
                <a:solidFill>
                  <a:srgbClr val="0000CC"/>
                </a:solidFill>
                <a:latin typeface="Times New Roman" panose="02020603050405020304" pitchFamily="18" charset="0"/>
                <a:cs typeface="Times New Roman" panose="02020603050405020304" pitchFamily="18" charset="0"/>
              </a:rPr>
              <a:t>b</a:t>
            </a:r>
            <a:r>
              <a:rPr lang="en-US" altLang="zh-CN" baseline="-25000" dirty="0" err="1">
                <a:solidFill>
                  <a:srgbClr val="0000CC"/>
                </a:solidFill>
                <a:latin typeface="Times New Roman" panose="02020603050405020304" pitchFamily="18" charset="0"/>
                <a:cs typeface="Times New Roman" panose="02020603050405020304" pitchFamily="18" charset="0"/>
              </a:rPr>
              <a:t>m</a:t>
            </a:r>
            <a:r>
              <a:rPr lang="zh-CN" altLang="en-US" dirty="0" smtClean="0">
                <a:solidFill>
                  <a:srgbClr val="0000CC"/>
                </a:solidFill>
                <a:latin typeface="Times New Roman" panose="02020603050405020304" pitchFamily="18" charset="0"/>
                <a:cs typeface="Times New Roman" panose="02020603050405020304" pitchFamily="18" charset="0"/>
              </a:rPr>
              <a:t>＝</a:t>
            </a:r>
            <a:endParaRPr lang="en-US" altLang="zh-CN" dirty="0" smtClean="0">
              <a:solidFill>
                <a:srgbClr val="0000CC"/>
              </a:solidFill>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dirty="0" smtClean="0">
                <a:solidFill>
                  <a:srgbClr val="0000CC"/>
                </a:solidFill>
                <a:latin typeface="Times New Roman" panose="02020603050405020304" pitchFamily="18" charset="0"/>
                <a:cs typeface="Times New Roman" panose="02020603050405020304" pitchFamily="18" charset="0"/>
              </a:rPr>
              <a:t>             a</a:t>
            </a:r>
            <a:r>
              <a:rPr lang="en-US" altLang="zh-CN" baseline="-25000" dirty="0" smtClean="0">
                <a:solidFill>
                  <a:srgbClr val="0000CC"/>
                </a:solidFill>
                <a:latin typeface="Times New Roman" panose="02020603050405020304" pitchFamily="18" charset="0"/>
                <a:cs typeface="Times New Roman" panose="02020603050405020304" pitchFamily="18" charset="0"/>
              </a:rPr>
              <a:t>n</a:t>
            </a:r>
            <a:r>
              <a:rPr lang="en-US" altLang="zh-CN" dirty="0" smtClean="0">
                <a:solidFill>
                  <a:srgbClr val="0000CC"/>
                </a:solidFill>
                <a:latin typeface="Times New Roman" panose="02020603050405020304" pitchFamily="18" charset="0"/>
                <a:cs typeface="Times New Roman" panose="02020603050405020304" pitchFamily="18" charset="0"/>
              </a:rPr>
              <a:t>×16</a:t>
            </a:r>
            <a:r>
              <a:rPr lang="en-US" altLang="zh-CN" baseline="30000" dirty="0" smtClean="0">
                <a:solidFill>
                  <a:srgbClr val="0000CC"/>
                </a:solidFill>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smtClean="0">
                <a:solidFill>
                  <a:srgbClr val="0000CC"/>
                </a:solidFill>
                <a:latin typeface="Times New Roman" panose="02020603050405020304" pitchFamily="18" charset="0"/>
                <a:cs typeface="Times New Roman" panose="02020603050405020304" pitchFamily="18" charset="0"/>
              </a:rPr>
              <a:t>a</a:t>
            </a:r>
            <a:r>
              <a:rPr lang="en-US" altLang="zh-CN" baseline="-25000" dirty="0" smtClean="0">
                <a:solidFill>
                  <a:srgbClr val="0000CC"/>
                </a:solidFill>
                <a:latin typeface="Times New Roman" panose="02020603050405020304" pitchFamily="18" charset="0"/>
                <a:cs typeface="Times New Roman" panose="02020603050405020304" pitchFamily="18" charset="0"/>
              </a:rPr>
              <a:t>n-1</a:t>
            </a:r>
            <a:r>
              <a:rPr lang="en-US" altLang="zh-CN" dirty="0" smtClean="0">
                <a:solidFill>
                  <a:srgbClr val="0000CC"/>
                </a:solidFill>
                <a:latin typeface="Times New Roman" panose="02020603050405020304" pitchFamily="18" charset="0"/>
                <a:cs typeface="Times New Roman" panose="02020603050405020304" pitchFamily="18" charset="0"/>
              </a:rPr>
              <a:t>×16</a:t>
            </a:r>
            <a:r>
              <a:rPr lang="en-US" altLang="zh-CN" baseline="30000" dirty="0" smtClean="0">
                <a:solidFill>
                  <a:srgbClr val="0000CC"/>
                </a:solidFill>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pt-BR" altLang="zh-CN" dirty="0" smtClean="0">
                <a:solidFill>
                  <a:srgbClr val="0000CC"/>
                </a:solidFill>
                <a:latin typeface="Times New Roman" panose="02020603050405020304" pitchFamily="18" charset="0"/>
                <a:cs typeface="Times New Roman" panose="02020603050405020304" pitchFamily="18" charset="0"/>
              </a:rPr>
              <a:t>a</a:t>
            </a:r>
            <a:r>
              <a:rPr lang="pt-BR" altLang="zh-CN" baseline="-25000" dirty="0" smtClean="0">
                <a:solidFill>
                  <a:srgbClr val="0000CC"/>
                </a:solidFill>
                <a:latin typeface="Times New Roman" panose="02020603050405020304" pitchFamily="18" charset="0"/>
                <a:cs typeface="Times New Roman" panose="02020603050405020304" pitchFamily="18" charset="0"/>
              </a:rPr>
              <a:t>1</a:t>
            </a:r>
            <a:r>
              <a:rPr lang="pt-BR" altLang="zh-CN" dirty="0" smtClean="0">
                <a:solidFill>
                  <a:srgbClr val="0000CC"/>
                </a:solidFill>
                <a:latin typeface="Times New Roman" panose="02020603050405020304" pitchFamily="18" charset="0"/>
                <a:cs typeface="Times New Roman" panose="02020603050405020304" pitchFamily="18" charset="0"/>
              </a:rPr>
              <a:t>×16</a:t>
            </a:r>
            <a:r>
              <a:rPr lang="pt-BR" altLang="zh-CN" baseline="30000" dirty="0" smtClean="0">
                <a:solidFill>
                  <a:srgbClr val="0000CC"/>
                </a:solidFill>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pt-BR" altLang="zh-CN" dirty="0" smtClean="0">
                <a:solidFill>
                  <a:srgbClr val="0000CC"/>
                </a:solidFill>
                <a:latin typeface="Times New Roman" panose="02020603050405020304" pitchFamily="18" charset="0"/>
                <a:cs typeface="Times New Roman" panose="02020603050405020304" pitchFamily="18" charset="0"/>
              </a:rPr>
              <a:t> a</a:t>
            </a:r>
            <a:r>
              <a:rPr lang="pt-BR" altLang="zh-CN" baseline="-25000" dirty="0" smtClean="0">
                <a:solidFill>
                  <a:srgbClr val="0000CC"/>
                </a:solidFill>
                <a:latin typeface="Times New Roman" panose="02020603050405020304" pitchFamily="18" charset="0"/>
                <a:cs typeface="Times New Roman" panose="02020603050405020304" pitchFamily="18" charset="0"/>
              </a:rPr>
              <a:t>0</a:t>
            </a:r>
            <a:r>
              <a:rPr lang="pt-BR" altLang="zh-CN" dirty="0" smtClean="0">
                <a:solidFill>
                  <a:srgbClr val="0000CC"/>
                </a:solidFill>
                <a:latin typeface="Times New Roman" panose="02020603050405020304" pitchFamily="18" charset="0"/>
                <a:cs typeface="Times New Roman" panose="02020603050405020304" pitchFamily="18" charset="0"/>
              </a:rPr>
              <a:t>×16</a:t>
            </a:r>
            <a:r>
              <a:rPr lang="pt-BR" altLang="zh-CN" baseline="30000" dirty="0" smtClean="0">
                <a:solidFill>
                  <a:srgbClr val="0000CC"/>
                </a:solidFill>
                <a:latin typeface="Times New Roman" panose="02020603050405020304" pitchFamily="18" charset="0"/>
                <a:cs typeface="Times New Roman" panose="02020603050405020304" pitchFamily="18" charset="0"/>
              </a:rPr>
              <a:t>0</a:t>
            </a:r>
            <a:r>
              <a:rPr lang="zh-CN" altLang="pt-BR" dirty="0" smtClean="0">
                <a:solidFill>
                  <a:srgbClr val="0000CC"/>
                </a:solidFill>
                <a:latin typeface="Times New Roman" panose="02020603050405020304" pitchFamily="18" charset="0"/>
                <a:cs typeface="Times New Roman" panose="02020603050405020304" pitchFamily="18" charset="0"/>
              </a:rPr>
              <a:t> </a:t>
            </a:r>
            <a:endParaRPr lang="en-US" altLang="zh-CN" dirty="0" smtClean="0">
              <a:solidFill>
                <a:srgbClr val="0000CC"/>
              </a:solidFill>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zh-CN" altLang="en-US"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pt-BR" altLang="zh-CN" dirty="0" smtClean="0">
                <a:solidFill>
                  <a:srgbClr val="006600"/>
                </a:solidFill>
                <a:latin typeface="Times New Roman" panose="02020603050405020304" pitchFamily="18" charset="0"/>
                <a:cs typeface="Times New Roman" panose="02020603050405020304" pitchFamily="18" charset="0"/>
              </a:rPr>
              <a:t>b</a:t>
            </a:r>
            <a:r>
              <a:rPr lang="pt-BR" altLang="zh-CN" baseline="-25000" dirty="0" smtClean="0">
                <a:solidFill>
                  <a:srgbClr val="006600"/>
                </a:solidFill>
                <a:latin typeface="Times New Roman" panose="02020603050405020304" pitchFamily="18" charset="0"/>
                <a:cs typeface="Times New Roman" panose="02020603050405020304" pitchFamily="18" charset="0"/>
              </a:rPr>
              <a:t>1</a:t>
            </a:r>
            <a:r>
              <a:rPr lang="pt-BR" altLang="zh-CN" dirty="0" smtClean="0">
                <a:solidFill>
                  <a:srgbClr val="006600"/>
                </a:solidFill>
                <a:latin typeface="Times New Roman" panose="02020603050405020304" pitchFamily="18" charset="0"/>
                <a:cs typeface="Times New Roman" panose="02020603050405020304" pitchFamily="18" charset="0"/>
              </a:rPr>
              <a:t>×16</a:t>
            </a:r>
            <a:r>
              <a:rPr lang="en-US" altLang="zh-CN" baseline="30000" dirty="0">
                <a:solidFill>
                  <a:srgbClr val="006600"/>
                </a:solidFill>
                <a:latin typeface="Times New Roman" panose="02020603050405020304" pitchFamily="18" charset="0"/>
                <a:cs typeface="Times New Roman" panose="02020603050405020304" pitchFamily="18" charset="0"/>
                <a:sym typeface="Symbol" pitchFamily="18" charset="2"/>
              </a:rPr>
              <a:t>-</a:t>
            </a:r>
            <a:r>
              <a:rPr lang="pt-BR" altLang="zh-CN" baseline="30000" dirty="0" smtClean="0">
                <a:solidFill>
                  <a:srgbClr val="006600"/>
                </a:solidFill>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pt-BR" altLang="zh-CN" dirty="0" smtClean="0">
                <a:solidFill>
                  <a:srgbClr val="006600"/>
                </a:solidFill>
                <a:latin typeface="Times New Roman" panose="02020603050405020304" pitchFamily="18" charset="0"/>
                <a:cs typeface="Times New Roman" panose="02020603050405020304" pitchFamily="18" charset="0"/>
              </a:rPr>
              <a:t>b</a:t>
            </a:r>
            <a:r>
              <a:rPr lang="pt-BR" altLang="zh-CN" baseline="-25000" dirty="0" smtClean="0">
                <a:solidFill>
                  <a:srgbClr val="006600"/>
                </a:solidFill>
                <a:latin typeface="Times New Roman" panose="02020603050405020304" pitchFamily="18" charset="0"/>
                <a:cs typeface="Times New Roman" panose="02020603050405020304" pitchFamily="18" charset="0"/>
              </a:rPr>
              <a:t>2</a:t>
            </a:r>
            <a:r>
              <a:rPr lang="pt-BR" altLang="zh-CN" dirty="0" smtClean="0">
                <a:solidFill>
                  <a:srgbClr val="006600"/>
                </a:solidFill>
                <a:latin typeface="Times New Roman" panose="02020603050405020304" pitchFamily="18" charset="0"/>
                <a:cs typeface="Times New Roman" panose="02020603050405020304" pitchFamily="18" charset="0"/>
              </a:rPr>
              <a:t>×16</a:t>
            </a:r>
            <a:r>
              <a:rPr lang="en-US" altLang="zh-CN" baseline="30000" dirty="0">
                <a:solidFill>
                  <a:srgbClr val="006600"/>
                </a:solidFill>
                <a:latin typeface="Times New Roman" panose="02020603050405020304" pitchFamily="18" charset="0"/>
                <a:cs typeface="Times New Roman" panose="02020603050405020304" pitchFamily="18" charset="0"/>
                <a:sym typeface="Symbol" pitchFamily="18" charset="2"/>
              </a:rPr>
              <a:t>-</a:t>
            </a:r>
            <a:r>
              <a:rPr lang="pt-BR" altLang="zh-CN" baseline="30000" dirty="0" smtClean="0">
                <a:solidFill>
                  <a:srgbClr val="006600"/>
                </a:solidFill>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pt-BR" altLang="zh-CN"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pt-BR" altLang="zh-CN" dirty="0" smtClean="0">
                <a:solidFill>
                  <a:srgbClr val="006600"/>
                </a:solidFill>
                <a:latin typeface="Times New Roman" panose="02020603050405020304" pitchFamily="18" charset="0"/>
                <a:cs typeface="Times New Roman" panose="02020603050405020304" pitchFamily="18" charset="0"/>
              </a:rPr>
              <a:t>b</a:t>
            </a:r>
            <a:r>
              <a:rPr lang="pt-BR" altLang="zh-CN" baseline="-25000" dirty="0" smtClean="0">
                <a:solidFill>
                  <a:srgbClr val="006600"/>
                </a:solidFill>
                <a:latin typeface="Times New Roman" panose="02020603050405020304" pitchFamily="18" charset="0"/>
                <a:cs typeface="Times New Roman" panose="02020603050405020304" pitchFamily="18" charset="0"/>
              </a:rPr>
              <a:t>m</a:t>
            </a:r>
            <a:r>
              <a:rPr lang="pt-BR" altLang="zh-CN" dirty="0" smtClean="0">
                <a:solidFill>
                  <a:srgbClr val="006600"/>
                </a:solidFill>
                <a:latin typeface="Times New Roman" panose="02020603050405020304" pitchFamily="18" charset="0"/>
                <a:cs typeface="Times New Roman" panose="02020603050405020304" pitchFamily="18" charset="0"/>
              </a:rPr>
              <a:t>×16</a:t>
            </a:r>
            <a:r>
              <a:rPr lang="en-US" altLang="zh-CN" baseline="30000" dirty="0">
                <a:solidFill>
                  <a:srgbClr val="006600"/>
                </a:solidFill>
                <a:latin typeface="Times New Roman" panose="02020603050405020304" pitchFamily="18" charset="0"/>
                <a:cs typeface="Times New Roman" panose="02020603050405020304" pitchFamily="18" charset="0"/>
                <a:sym typeface="Symbol" pitchFamily="18" charset="2"/>
              </a:rPr>
              <a:t>-</a:t>
            </a:r>
            <a:r>
              <a:rPr lang="pt-BR" altLang="zh-CN" baseline="30000" dirty="0">
                <a:solidFill>
                  <a:srgbClr val="006600"/>
                </a:solidFill>
                <a:latin typeface="Times New Roman" panose="02020603050405020304" pitchFamily="18" charset="0"/>
                <a:cs typeface="Times New Roman" panose="02020603050405020304" pitchFamily="18" charset="0"/>
              </a:rPr>
              <a:t>m</a:t>
            </a:r>
            <a:endParaRPr lang="en-US" altLang="zh-CN" dirty="0">
              <a:solidFill>
                <a:srgbClr val="006600"/>
              </a:solidFill>
              <a:latin typeface="Times New Roman" panose="02020603050405020304" pitchFamily="18" charset="0"/>
              <a:cs typeface="Times New Roman" panose="02020603050405020304" pitchFamily="18" charset="0"/>
            </a:endParaRPr>
          </a:p>
          <a:p>
            <a:pPr>
              <a:lnSpc>
                <a:spcPct val="150000"/>
              </a:lnSpc>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其中</a:t>
            </a:r>
            <a:r>
              <a:rPr lang="en-US" altLang="zh-CN" dirty="0" err="1">
                <a:latin typeface="Times New Roman" panose="02020603050405020304" pitchFamily="18" charset="0"/>
                <a:cs typeface="Times New Roman" panose="02020603050405020304" pitchFamily="18" charset="0"/>
              </a:rPr>
              <a:t>a</a:t>
            </a:r>
            <a:r>
              <a:rPr lang="en-US" altLang="zh-CN" baseline="-25000"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b</a:t>
            </a:r>
            <a:r>
              <a:rPr lang="en-US" altLang="zh-CN"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是</a:t>
            </a:r>
            <a:r>
              <a:rPr lang="en-US" altLang="zh-CN" dirty="0" smtClean="0">
                <a:latin typeface="Times New Roman" panose="02020603050405020304" pitchFamily="18" charset="0"/>
                <a:cs typeface="Times New Roman" panose="02020603050405020304" pitchFamily="18" charset="0"/>
              </a:rPr>
              <a:t>0 ~ F</a:t>
            </a:r>
            <a:r>
              <a:rPr lang="zh-CN" altLang="en-US" dirty="0">
                <a:latin typeface="Times New Roman" panose="02020603050405020304" pitchFamily="18" charset="0"/>
                <a:cs typeface="Times New Roman" panose="02020603050405020304" pitchFamily="18" charset="0"/>
              </a:rPr>
              <a:t>中的一个</a:t>
            </a:r>
            <a:r>
              <a:rPr lang="zh-CN" altLang="en-US" dirty="0" smtClean="0">
                <a:latin typeface="Times New Roman" panose="02020603050405020304" pitchFamily="18" charset="0"/>
                <a:cs typeface="Times New Roman" panose="02020603050405020304" pitchFamily="18" charset="0"/>
              </a:rPr>
              <a:t>数码</a:t>
            </a:r>
            <a:endParaRPr lang="en-US" altLang="zh-CN" dirty="0" smtClean="0">
              <a:latin typeface="Times New Roman" panose="02020603050405020304" pitchFamily="18" charset="0"/>
              <a:cs typeface="Times New Roman" panose="02020603050405020304" pitchFamily="18" charset="0"/>
            </a:endParaRPr>
          </a:p>
          <a:p>
            <a:pPr>
              <a:buNone/>
            </a:pPr>
            <a:endParaRPr lang="en-US" altLang="zh-CN" sz="2800" dirty="0"/>
          </a:p>
          <a:p>
            <a:pPr>
              <a:buFont typeface="Wingdings" pitchFamily="2" charset="2"/>
              <a:buNone/>
            </a:pPr>
            <a:endParaRPr lang="zh-CN" altLang="en-US" sz="2800" dirty="0"/>
          </a:p>
        </p:txBody>
      </p:sp>
    </p:spTree>
    <p:extLst>
      <p:ext uri="{BB962C8B-B14F-4D97-AF65-F5344CB8AC3E}">
        <p14:creationId xmlns:p14="http://schemas.microsoft.com/office/powerpoint/2010/main" val="307301953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zh-CN" altLang="en-US" dirty="0"/>
              <a:t>十六进制数的加减运算</a:t>
            </a:r>
          </a:p>
        </p:txBody>
      </p:sp>
      <p:sp>
        <p:nvSpPr>
          <p:cNvPr id="194563" name="Rectangle 3"/>
          <p:cNvSpPr>
            <a:spLocks noGrp="1" noChangeArrowheads="1"/>
          </p:cNvSpPr>
          <p:nvPr>
            <p:ph idx="1"/>
          </p:nvPr>
        </p:nvSpPr>
        <p:spPr>
          <a:prstGeom prst="rect">
            <a:avLst/>
          </a:prstGeom>
        </p:spPr>
        <p:txBody>
          <a:bodyPr/>
          <a:lstStyle/>
          <a:p>
            <a:r>
              <a:rPr lang="zh-CN" altLang="en-US" sz="3200" dirty="0"/>
              <a:t>十六进制数的加减运算类似十进制</a:t>
            </a:r>
          </a:p>
          <a:p>
            <a:pPr lvl="1"/>
            <a:r>
              <a:rPr lang="zh-CN" altLang="en-US" sz="2800" dirty="0"/>
              <a:t>逢</a:t>
            </a:r>
            <a:r>
              <a:rPr lang="en-US" altLang="zh-CN" sz="2800" dirty="0"/>
              <a:t>16</a:t>
            </a:r>
            <a:r>
              <a:rPr lang="zh-CN" altLang="en-US" sz="2800" dirty="0"/>
              <a:t>进位</a:t>
            </a:r>
            <a:r>
              <a:rPr lang="en-US" altLang="zh-CN" sz="2800" dirty="0"/>
              <a:t>1</a:t>
            </a:r>
            <a:r>
              <a:rPr lang="zh-CN" altLang="en-US" sz="2800" dirty="0"/>
              <a:t>，借</a:t>
            </a:r>
            <a:r>
              <a:rPr lang="en-US" altLang="zh-CN" sz="2800" dirty="0"/>
              <a:t>1</a:t>
            </a:r>
            <a:r>
              <a:rPr lang="zh-CN" altLang="en-US" sz="2800" dirty="0"/>
              <a:t>当</a:t>
            </a:r>
            <a:r>
              <a:rPr lang="en-US" altLang="zh-CN" sz="2800" dirty="0"/>
              <a:t>16</a:t>
            </a:r>
            <a:endParaRPr lang="zh-CN" altLang="pt-BR" sz="2800" dirty="0"/>
          </a:p>
          <a:p>
            <a:pPr algn="ctr">
              <a:buFont typeface="Wingdings" pitchFamily="2" charset="2"/>
              <a:buNone/>
            </a:pPr>
            <a:r>
              <a:rPr lang="pt-BR" altLang="zh-CN" sz="3200" dirty="0"/>
              <a:t>	</a:t>
            </a:r>
            <a:r>
              <a:rPr lang="pt-BR" altLang="zh-CN" sz="3200" dirty="0">
                <a:solidFill>
                  <a:srgbClr val="0000CC"/>
                </a:solidFill>
              </a:rPr>
              <a:t>23D9H</a:t>
            </a:r>
            <a:r>
              <a:rPr lang="zh-CN" altLang="pt-BR" sz="3200" dirty="0">
                <a:solidFill>
                  <a:srgbClr val="0000CC"/>
                </a:solidFill>
              </a:rPr>
              <a:t>＋</a:t>
            </a:r>
            <a:r>
              <a:rPr lang="pt-BR" altLang="zh-CN" sz="3200" dirty="0">
                <a:solidFill>
                  <a:srgbClr val="0000CC"/>
                </a:solidFill>
              </a:rPr>
              <a:t>94BEH</a:t>
            </a:r>
            <a:r>
              <a:rPr lang="zh-CN" altLang="pt-BR" sz="3200" dirty="0">
                <a:solidFill>
                  <a:srgbClr val="0000CC"/>
                </a:solidFill>
              </a:rPr>
              <a:t>＝</a:t>
            </a:r>
            <a:r>
              <a:rPr lang="pt-BR" altLang="zh-CN" sz="3200" dirty="0">
                <a:solidFill>
                  <a:srgbClr val="0000CC"/>
                </a:solidFill>
              </a:rPr>
              <a:t>B897H</a:t>
            </a:r>
          </a:p>
          <a:p>
            <a:pPr algn="ctr">
              <a:buFont typeface="Wingdings" pitchFamily="2" charset="2"/>
              <a:buNone/>
            </a:pPr>
            <a:r>
              <a:rPr lang="pt-BR" altLang="zh-CN" sz="3200" dirty="0">
                <a:solidFill>
                  <a:srgbClr val="0000CC"/>
                </a:solidFill>
              </a:rPr>
              <a:t>	A59FH</a:t>
            </a:r>
            <a:r>
              <a:rPr lang="zh-CN" altLang="pt-BR" sz="3200" dirty="0">
                <a:solidFill>
                  <a:srgbClr val="0000CC"/>
                </a:solidFill>
              </a:rPr>
              <a:t>－</a:t>
            </a:r>
            <a:r>
              <a:rPr lang="pt-BR" altLang="zh-CN" sz="3200" dirty="0">
                <a:solidFill>
                  <a:srgbClr val="0000CC"/>
                </a:solidFill>
              </a:rPr>
              <a:t>62B8H</a:t>
            </a:r>
            <a:r>
              <a:rPr lang="zh-CN" altLang="pt-BR" sz="3200" dirty="0">
                <a:solidFill>
                  <a:srgbClr val="0000CC"/>
                </a:solidFill>
              </a:rPr>
              <a:t>＝</a:t>
            </a:r>
            <a:r>
              <a:rPr lang="pt-BR" altLang="zh-CN" sz="3200" dirty="0">
                <a:solidFill>
                  <a:srgbClr val="0000CC"/>
                </a:solidFill>
              </a:rPr>
              <a:t>42E7H</a:t>
            </a:r>
          </a:p>
          <a:p>
            <a:r>
              <a:rPr lang="zh-CN" altLang="en-US" sz="3200" dirty="0" smtClean="0"/>
              <a:t>二进制</a:t>
            </a:r>
            <a:r>
              <a:rPr lang="zh-CN" altLang="en-US" sz="3200" dirty="0"/>
              <a:t>和十六进制数之间具有对应</a:t>
            </a:r>
            <a:r>
              <a:rPr lang="zh-CN" altLang="en-US" sz="3200" dirty="0" smtClean="0"/>
              <a:t>关系：</a:t>
            </a:r>
            <a:endParaRPr lang="zh-CN" altLang="en-US" sz="3200" dirty="0"/>
          </a:p>
          <a:p>
            <a:pPr marL="365760" lvl="1" indent="0">
              <a:buNone/>
            </a:pPr>
            <a:r>
              <a:rPr lang="zh-CN" altLang="en-US" sz="2800" dirty="0" smtClean="0"/>
              <a:t>每</a:t>
            </a:r>
            <a:r>
              <a:rPr lang="en-US" altLang="zh-CN" sz="2800" dirty="0">
                <a:solidFill>
                  <a:srgbClr val="0000FF"/>
                </a:solidFill>
              </a:rPr>
              <a:t>4</a:t>
            </a:r>
            <a:r>
              <a:rPr lang="zh-CN" altLang="en-US" sz="2800" dirty="0"/>
              <a:t>个二进制位</a:t>
            </a:r>
            <a:r>
              <a:rPr lang="zh-CN" altLang="en-US" sz="2800" dirty="0" smtClean="0"/>
              <a:t>对应</a:t>
            </a:r>
            <a:r>
              <a:rPr lang="en-US" altLang="zh-CN" sz="2800" dirty="0" smtClean="0">
                <a:solidFill>
                  <a:srgbClr val="0000FF"/>
                </a:solidFill>
              </a:rPr>
              <a:t>1</a:t>
            </a:r>
            <a:r>
              <a:rPr lang="zh-CN" altLang="en-US" sz="2800" dirty="0" smtClean="0"/>
              <a:t>个</a:t>
            </a:r>
            <a:r>
              <a:rPr lang="zh-CN" altLang="en-US" sz="2800" dirty="0"/>
              <a:t>十六进制位</a:t>
            </a:r>
          </a:p>
          <a:p>
            <a:pPr>
              <a:buFont typeface="Wingdings" pitchFamily="2" charset="2"/>
              <a:buNone/>
            </a:pPr>
            <a:r>
              <a:rPr lang="zh-CN" altLang="en-US" sz="3200" dirty="0"/>
              <a:t>	</a:t>
            </a:r>
            <a:r>
              <a:rPr lang="zh-CN" altLang="en-US" sz="3200" dirty="0" smtClean="0"/>
              <a:t>  </a:t>
            </a:r>
            <a:r>
              <a:rPr lang="en-US" altLang="zh-CN" sz="3200" dirty="0" smtClean="0"/>
              <a:t>00111010B</a:t>
            </a:r>
            <a:r>
              <a:rPr lang="zh-CN" altLang="en-US" sz="3200" dirty="0"/>
              <a:t>＝</a:t>
            </a:r>
            <a:r>
              <a:rPr lang="en-US" altLang="zh-CN" sz="3200" dirty="0"/>
              <a:t>3AH</a:t>
            </a:r>
            <a:r>
              <a:rPr lang="zh-CN" altLang="en-US" sz="3200" dirty="0"/>
              <a:t>，</a:t>
            </a:r>
            <a:r>
              <a:rPr lang="en-US" altLang="zh-CN" sz="3200" dirty="0"/>
              <a:t>F2H</a:t>
            </a:r>
            <a:r>
              <a:rPr lang="zh-CN" altLang="en-US" sz="3200" dirty="0"/>
              <a:t>＝</a:t>
            </a:r>
            <a:r>
              <a:rPr lang="en-US" altLang="zh-CN" sz="3200" dirty="0" smtClean="0"/>
              <a:t>11110010B</a:t>
            </a:r>
          </a:p>
          <a:p>
            <a:pPr>
              <a:buNone/>
            </a:pPr>
            <a:endParaRPr lang="en-US" altLang="zh-CN" sz="1000" b="1" dirty="0" smtClean="0">
              <a:solidFill>
                <a:srgbClr val="FF0000"/>
              </a:solidFill>
            </a:endParaRPr>
          </a:p>
          <a:p>
            <a:pPr>
              <a:buNone/>
            </a:pPr>
            <a:r>
              <a:rPr lang="zh-CN" altLang="en-US" sz="3200" b="1" dirty="0" smtClean="0">
                <a:solidFill>
                  <a:srgbClr val="FF0000"/>
                </a:solidFill>
              </a:rPr>
              <a:t>与</a:t>
            </a:r>
            <a:r>
              <a:rPr lang="zh-CN" altLang="en-US" sz="3200" b="1" dirty="0">
                <a:solidFill>
                  <a:srgbClr val="FF0000"/>
                </a:solidFill>
              </a:rPr>
              <a:t>二进制数相互转换简单、阅读书写</a:t>
            </a:r>
            <a:r>
              <a:rPr lang="zh-CN" altLang="en-US" sz="3200" b="1" dirty="0" smtClean="0">
                <a:solidFill>
                  <a:srgbClr val="FF0000"/>
                </a:solidFill>
              </a:rPr>
              <a:t>方便</a:t>
            </a:r>
            <a:endParaRPr lang="zh-CN" altLang="en-US" sz="3200" b="1" dirty="0">
              <a:solidFill>
                <a:srgbClr val="FF0000"/>
              </a:solidFill>
            </a:endParaRPr>
          </a:p>
        </p:txBody>
      </p:sp>
    </p:spTree>
    <p:extLst>
      <p:ext uri="{BB962C8B-B14F-4D97-AF65-F5344CB8AC3E}">
        <p14:creationId xmlns:p14="http://schemas.microsoft.com/office/powerpoint/2010/main" val="208610077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进制转换</a:t>
            </a:r>
          </a:p>
        </p:txBody>
      </p:sp>
      <p:sp>
        <p:nvSpPr>
          <p:cNvPr id="3" name="内容占位符 2"/>
          <p:cNvSpPr>
            <a:spLocks noGrp="1"/>
          </p:cNvSpPr>
          <p:nvPr>
            <p:ph idx="1"/>
          </p:nvPr>
        </p:nvSpPr>
        <p:spPr/>
        <p:txBody>
          <a:bodyPr/>
          <a:lstStyle/>
          <a:p>
            <a:r>
              <a:rPr lang="zh-CN" altLang="en-US" dirty="0"/>
              <a:t>十进制整数转换为</a:t>
            </a:r>
            <a:r>
              <a:rPr lang="en-US" altLang="zh-CN" dirty="0"/>
              <a:t>k(2</a:t>
            </a:r>
            <a:r>
              <a:rPr lang="zh-CN" altLang="en-US" dirty="0"/>
              <a:t>、</a:t>
            </a:r>
            <a:r>
              <a:rPr lang="en-US" altLang="zh-CN" dirty="0"/>
              <a:t>8</a:t>
            </a:r>
            <a:r>
              <a:rPr lang="zh-CN" altLang="en-US" dirty="0"/>
              <a:t>或</a:t>
            </a:r>
            <a:r>
              <a:rPr lang="en-US" altLang="zh-CN" dirty="0"/>
              <a:t>16)</a:t>
            </a:r>
            <a:r>
              <a:rPr lang="zh-CN" altLang="en-US" dirty="0"/>
              <a:t>进制数</a:t>
            </a:r>
            <a:endParaRPr lang="en-US" altLang="zh-CN" dirty="0"/>
          </a:p>
          <a:p>
            <a:pPr marL="365760" lvl="1" indent="0">
              <a:buNone/>
            </a:pPr>
            <a:r>
              <a:rPr lang="zh-CN" altLang="en-US" sz="3000" dirty="0" smtClean="0">
                <a:solidFill>
                  <a:srgbClr val="0000CC"/>
                </a:solidFill>
              </a:rPr>
              <a:t>整数转换</a:t>
            </a:r>
            <a:r>
              <a:rPr lang="zh-CN" altLang="en-US" sz="3000" dirty="0">
                <a:solidFill>
                  <a:srgbClr val="0000CC"/>
                </a:solidFill>
              </a:rPr>
              <a:t>：用</a:t>
            </a:r>
            <a:r>
              <a:rPr lang="zh-CN" altLang="en-US" sz="3000" dirty="0" smtClean="0">
                <a:solidFill>
                  <a:srgbClr val="0000CC"/>
                </a:solidFill>
              </a:rPr>
              <a:t>除法</a:t>
            </a:r>
            <a:r>
              <a:rPr lang="en-US" altLang="zh-CN" sz="3200" dirty="0">
                <a:solidFill>
                  <a:srgbClr val="0000FF"/>
                </a:solidFill>
              </a:rPr>
              <a:t>—</a:t>
            </a:r>
            <a:r>
              <a:rPr lang="zh-CN" altLang="en-US" sz="3000" dirty="0" smtClean="0">
                <a:solidFill>
                  <a:srgbClr val="0000CC"/>
                </a:solidFill>
              </a:rPr>
              <a:t>除基取余法</a:t>
            </a:r>
            <a:endParaRPr lang="zh-CN" altLang="en-US" sz="3000" dirty="0">
              <a:solidFill>
                <a:srgbClr val="0000CC"/>
              </a:solidFill>
            </a:endParaRPr>
          </a:p>
          <a:p>
            <a:pPr lvl="1"/>
            <a:r>
              <a:rPr lang="zh-CN" altLang="en-US" sz="2800" dirty="0"/>
              <a:t>十进制数整数部分不断除以基数</a:t>
            </a:r>
            <a:r>
              <a:rPr lang="en-US" altLang="zh-CN" sz="2800" dirty="0"/>
              <a:t>k(2</a:t>
            </a:r>
            <a:r>
              <a:rPr lang="zh-CN" altLang="en-US" sz="2800" dirty="0"/>
              <a:t>、</a:t>
            </a:r>
            <a:r>
              <a:rPr lang="en-US" altLang="zh-CN" sz="2800" dirty="0"/>
              <a:t>8</a:t>
            </a:r>
            <a:r>
              <a:rPr lang="zh-CN" altLang="en-US" sz="2800" dirty="0"/>
              <a:t>或</a:t>
            </a:r>
            <a:r>
              <a:rPr lang="en-US" altLang="zh-CN" sz="2800" dirty="0"/>
              <a:t>16) </a:t>
            </a:r>
            <a:r>
              <a:rPr lang="zh-CN" altLang="en-US" sz="2800" dirty="0"/>
              <a:t>，并记下余数，直到商为</a:t>
            </a:r>
            <a:r>
              <a:rPr lang="en-US" altLang="zh-CN" sz="2800" dirty="0"/>
              <a:t>0</a:t>
            </a:r>
            <a:r>
              <a:rPr lang="zh-CN" altLang="en-US" sz="2800" dirty="0"/>
              <a:t>为止</a:t>
            </a:r>
          </a:p>
          <a:p>
            <a:pPr lvl="1"/>
            <a:r>
              <a:rPr lang="zh-CN" altLang="en-US" sz="2800" dirty="0"/>
              <a:t>由最后一个余数起，逆向取各个余数，则为转换成的二进制和十六进制数</a:t>
            </a:r>
          </a:p>
          <a:p>
            <a:pPr>
              <a:buNone/>
            </a:pPr>
            <a:r>
              <a:rPr lang="zh-CN" altLang="en-US" dirty="0"/>
              <a:t>		</a:t>
            </a:r>
            <a:r>
              <a:rPr lang="en-US" altLang="zh-CN" dirty="0"/>
              <a:t>126</a:t>
            </a:r>
            <a:r>
              <a:rPr lang="zh-CN" altLang="en-US" dirty="0"/>
              <a:t>＝</a:t>
            </a:r>
            <a:r>
              <a:rPr lang="en-US" altLang="zh-CN" dirty="0"/>
              <a:t>01111110B   </a:t>
            </a:r>
            <a:r>
              <a:rPr lang="en-US" altLang="zh-CN" dirty="0" smtClean="0"/>
              <a:t> </a:t>
            </a:r>
            <a:r>
              <a:rPr lang="zh-CN" altLang="en-US" sz="2800" dirty="0" smtClean="0">
                <a:solidFill>
                  <a:srgbClr val="0000CC"/>
                </a:solidFill>
              </a:rPr>
              <a:t>二进制数</a:t>
            </a:r>
            <a:r>
              <a:rPr lang="zh-CN" altLang="en-US" sz="2800" dirty="0">
                <a:solidFill>
                  <a:srgbClr val="0000CC"/>
                </a:solidFill>
              </a:rPr>
              <a:t>用后缀字母</a:t>
            </a:r>
            <a:r>
              <a:rPr lang="en-US" altLang="zh-CN" sz="2800" dirty="0">
                <a:solidFill>
                  <a:srgbClr val="0000CC"/>
                </a:solidFill>
              </a:rPr>
              <a:t>B</a:t>
            </a:r>
            <a:endParaRPr lang="en-US" altLang="zh-CN" sz="2800" dirty="0"/>
          </a:p>
          <a:p>
            <a:pPr>
              <a:buNone/>
            </a:pPr>
            <a:r>
              <a:rPr lang="en-US" altLang="zh-CN" dirty="0"/>
              <a:t>		126</a:t>
            </a:r>
            <a:r>
              <a:rPr lang="zh-CN" altLang="en-US" dirty="0"/>
              <a:t>＝</a:t>
            </a:r>
            <a:r>
              <a:rPr lang="en-US" altLang="zh-CN" dirty="0"/>
              <a:t>7EH             </a:t>
            </a:r>
            <a:r>
              <a:rPr lang="zh-CN" altLang="en-US" sz="2800" dirty="0">
                <a:solidFill>
                  <a:srgbClr val="0000CC"/>
                </a:solidFill>
              </a:rPr>
              <a:t>十六进制数用后缀字母</a:t>
            </a:r>
            <a:r>
              <a:rPr lang="en-US" altLang="zh-CN" sz="2800" dirty="0">
                <a:solidFill>
                  <a:srgbClr val="0000CC"/>
                </a:solidFill>
              </a:rPr>
              <a:t>H</a:t>
            </a:r>
            <a:endParaRPr lang="en-US" altLang="zh-CN" dirty="0"/>
          </a:p>
          <a:p>
            <a:endParaRPr lang="zh-CN" altLang="en-US" dirty="0"/>
          </a:p>
        </p:txBody>
      </p:sp>
    </p:spTree>
    <p:extLst>
      <p:ext uri="{BB962C8B-B14F-4D97-AF65-F5344CB8AC3E}">
        <p14:creationId xmlns:p14="http://schemas.microsoft.com/office/powerpoint/2010/main" val="1461273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进制转换</a:t>
            </a:r>
            <a:endParaRPr lang="zh-CN" altLang="en-US" dirty="0"/>
          </a:p>
        </p:txBody>
      </p:sp>
      <p:sp>
        <p:nvSpPr>
          <p:cNvPr id="193539" name="Rectangle 3"/>
          <p:cNvSpPr>
            <a:spLocks noGrp="1" noChangeArrowheads="1"/>
          </p:cNvSpPr>
          <p:nvPr>
            <p:ph idx="1"/>
          </p:nvPr>
        </p:nvSpPr>
        <p:spPr>
          <a:prstGeom prst="rect">
            <a:avLst/>
          </a:prstGeom>
        </p:spPr>
        <p:txBody>
          <a:bodyPr/>
          <a:lstStyle/>
          <a:p>
            <a:r>
              <a:rPr lang="zh-CN" altLang="en-US" dirty="0"/>
              <a:t>十进制小数转换</a:t>
            </a:r>
            <a:r>
              <a:rPr lang="zh-CN" altLang="en-US" dirty="0" smtClean="0"/>
              <a:t>为</a:t>
            </a:r>
            <a:r>
              <a:rPr lang="en-US" altLang="zh-CN" dirty="0" smtClean="0"/>
              <a:t>k(2</a:t>
            </a:r>
            <a:r>
              <a:rPr lang="zh-CN" altLang="en-US" dirty="0" smtClean="0"/>
              <a:t>、</a:t>
            </a:r>
            <a:r>
              <a:rPr lang="en-US" altLang="zh-CN" dirty="0" smtClean="0"/>
              <a:t>8</a:t>
            </a:r>
            <a:r>
              <a:rPr lang="zh-CN" altLang="en-US" dirty="0" smtClean="0"/>
              <a:t>或</a:t>
            </a:r>
            <a:r>
              <a:rPr lang="en-US" altLang="zh-CN" dirty="0" smtClean="0"/>
              <a:t>16)</a:t>
            </a:r>
            <a:r>
              <a:rPr lang="zh-CN" altLang="en-US" dirty="0" smtClean="0"/>
              <a:t>进制数</a:t>
            </a:r>
            <a:r>
              <a:rPr lang="en-US" altLang="zh-CN" dirty="0" smtClean="0"/>
              <a:t>…</a:t>
            </a:r>
            <a:endParaRPr lang="en-US" altLang="zh-CN" sz="3200" dirty="0" smtClean="0">
              <a:solidFill>
                <a:srgbClr val="0000CC"/>
              </a:solidFill>
            </a:endParaRPr>
          </a:p>
          <a:p>
            <a:pPr marL="365760" lvl="1" indent="0">
              <a:buNone/>
            </a:pPr>
            <a:r>
              <a:rPr lang="zh-CN" altLang="en-US" sz="2800" dirty="0" smtClean="0">
                <a:solidFill>
                  <a:srgbClr val="0000FF"/>
                </a:solidFill>
              </a:rPr>
              <a:t>小数转换</a:t>
            </a:r>
            <a:r>
              <a:rPr lang="zh-CN" altLang="en-US" sz="2800" dirty="0">
                <a:solidFill>
                  <a:srgbClr val="0000FF"/>
                </a:solidFill>
              </a:rPr>
              <a:t>：用</a:t>
            </a:r>
            <a:r>
              <a:rPr lang="zh-CN" altLang="en-US" sz="2800" dirty="0" smtClean="0">
                <a:solidFill>
                  <a:srgbClr val="0000FF"/>
                </a:solidFill>
              </a:rPr>
              <a:t>乘</a:t>
            </a:r>
            <a:r>
              <a:rPr lang="zh-CN" altLang="en-US" sz="2800" dirty="0">
                <a:solidFill>
                  <a:srgbClr val="0000FF"/>
                </a:solidFill>
              </a:rPr>
              <a:t>法</a:t>
            </a:r>
            <a:r>
              <a:rPr lang="en-US" altLang="zh-CN" sz="2800" dirty="0">
                <a:solidFill>
                  <a:srgbClr val="0000FF"/>
                </a:solidFill>
              </a:rPr>
              <a:t>—</a:t>
            </a:r>
            <a:r>
              <a:rPr lang="zh-CN" altLang="en-US" sz="2800" dirty="0">
                <a:solidFill>
                  <a:srgbClr val="0000FF"/>
                </a:solidFill>
              </a:rPr>
              <a:t>乘基取整法</a:t>
            </a:r>
          </a:p>
          <a:p>
            <a:pPr marL="365760" lvl="1" indent="0">
              <a:buNone/>
            </a:pPr>
            <a:r>
              <a:rPr lang="zh-CN" altLang="en-US" sz="2800" dirty="0" smtClean="0"/>
              <a:t>   乘以基数</a:t>
            </a:r>
            <a:r>
              <a:rPr lang="en-US" altLang="zh-CN" sz="2800" dirty="0" smtClean="0"/>
              <a:t>k</a:t>
            </a:r>
            <a:r>
              <a:rPr lang="zh-CN" altLang="en-US" sz="2800" dirty="0" smtClean="0"/>
              <a:t>，</a:t>
            </a:r>
            <a:r>
              <a:rPr lang="zh-CN" altLang="en-US" sz="2800" dirty="0"/>
              <a:t>记录整数部分，直到小数部分为</a:t>
            </a:r>
            <a:r>
              <a:rPr lang="en-US" altLang="zh-CN" sz="2800" dirty="0"/>
              <a:t>0</a:t>
            </a:r>
            <a:r>
              <a:rPr lang="zh-CN" altLang="en-US" sz="2800" dirty="0"/>
              <a:t>为止</a:t>
            </a:r>
          </a:p>
          <a:p>
            <a:pPr>
              <a:buFont typeface="Wingdings" pitchFamily="2" charset="2"/>
              <a:buNone/>
            </a:pPr>
            <a:r>
              <a:rPr lang="zh-CN" altLang="en-US" sz="2800" dirty="0" smtClean="0"/>
              <a:t>     </a:t>
            </a:r>
            <a:r>
              <a:rPr lang="zh-CN" altLang="en-US" sz="2800" dirty="0"/>
              <a:t>	</a:t>
            </a:r>
            <a:r>
              <a:rPr lang="zh-CN" altLang="en-US" sz="2800" dirty="0" smtClean="0"/>
              <a:t>  </a:t>
            </a:r>
            <a:r>
              <a:rPr lang="en-US" altLang="zh-CN" sz="2800" dirty="0" smtClean="0"/>
              <a:t>0.8125</a:t>
            </a:r>
            <a:r>
              <a:rPr lang="zh-CN" altLang="en-US" sz="2800" dirty="0"/>
              <a:t>＝</a:t>
            </a:r>
            <a:r>
              <a:rPr lang="en-US" altLang="zh-CN" sz="2800" dirty="0"/>
              <a:t>0.1101B</a:t>
            </a:r>
          </a:p>
          <a:p>
            <a:pPr>
              <a:buFont typeface="Wingdings" pitchFamily="2" charset="2"/>
              <a:buNone/>
            </a:pPr>
            <a:r>
              <a:rPr lang="en-US" altLang="zh-CN" sz="2800" dirty="0"/>
              <a:t>	</a:t>
            </a:r>
            <a:r>
              <a:rPr lang="en-US" altLang="zh-CN" sz="2800" dirty="0" smtClean="0"/>
              <a:t>         0.8125</a:t>
            </a:r>
            <a:r>
              <a:rPr lang="zh-CN" altLang="en-US" sz="2800" dirty="0"/>
              <a:t>＝</a:t>
            </a:r>
            <a:r>
              <a:rPr lang="en-US" altLang="zh-CN" sz="2800" dirty="0"/>
              <a:t>0.DH</a:t>
            </a:r>
          </a:p>
          <a:p>
            <a:pPr lvl="1"/>
            <a:r>
              <a:rPr lang="zh-CN" altLang="en-US" sz="2800" dirty="0" smtClean="0"/>
              <a:t>小数转换会发生总是无法乘到为</a:t>
            </a:r>
            <a:r>
              <a:rPr lang="en-US" altLang="zh-CN" sz="2800" dirty="0" smtClean="0"/>
              <a:t>0</a:t>
            </a:r>
            <a:r>
              <a:rPr lang="zh-CN" altLang="en-US" sz="2800" dirty="0" smtClean="0"/>
              <a:t>的情况</a:t>
            </a:r>
          </a:p>
          <a:p>
            <a:pPr lvl="1"/>
            <a:r>
              <a:rPr lang="zh-CN" altLang="en-US" sz="2800" dirty="0" smtClean="0"/>
              <a:t>可选取一定位数（精度）</a:t>
            </a:r>
          </a:p>
          <a:p>
            <a:pPr lvl="1"/>
            <a:r>
              <a:rPr lang="zh-CN" altLang="en-US" sz="2800" dirty="0" smtClean="0"/>
              <a:t>将产生无法避免</a:t>
            </a:r>
            <a:r>
              <a:rPr lang="zh-CN" altLang="en-US" sz="2800" dirty="0"/>
              <a:t>的转换误差</a:t>
            </a:r>
          </a:p>
        </p:txBody>
      </p:sp>
    </p:spTree>
    <p:extLst>
      <p:ext uri="{BB962C8B-B14F-4D97-AF65-F5344CB8AC3E}">
        <p14:creationId xmlns:p14="http://schemas.microsoft.com/office/powerpoint/2010/main" val="260205895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进制转换</a:t>
            </a:r>
          </a:p>
        </p:txBody>
      </p:sp>
      <p:sp>
        <p:nvSpPr>
          <p:cNvPr id="191491" name="Rectangle 3"/>
          <p:cNvSpPr>
            <a:spLocks noGrp="1" noChangeArrowheads="1"/>
          </p:cNvSpPr>
          <p:nvPr>
            <p:ph idx="1"/>
          </p:nvPr>
        </p:nvSpPr>
        <p:spPr>
          <a:prstGeom prst="rect">
            <a:avLst/>
          </a:prstGeom>
        </p:spPr>
        <p:txBody>
          <a:bodyPr>
            <a:normAutofit lnSpcReduction="10000"/>
          </a:bodyPr>
          <a:lstStyle/>
          <a:p>
            <a:r>
              <a:rPr lang="en-US" altLang="zh-CN" dirty="0"/>
              <a:t>k</a:t>
            </a:r>
            <a:r>
              <a:rPr lang="zh-CN" altLang="en-US" dirty="0"/>
              <a:t>进制数转换为十进制数</a:t>
            </a:r>
          </a:p>
          <a:p>
            <a:pPr>
              <a:buNone/>
            </a:pPr>
            <a:r>
              <a:rPr lang="zh-CN" altLang="en-US" sz="3000" dirty="0"/>
              <a:t>  方法：按权展开</a:t>
            </a:r>
          </a:p>
          <a:p>
            <a:pPr lvl="1"/>
            <a:r>
              <a:rPr lang="zh-CN" altLang="en-US" sz="2600" dirty="0"/>
              <a:t>二进制数转换为十进制数</a:t>
            </a:r>
          </a:p>
          <a:p>
            <a:pPr>
              <a:buNone/>
            </a:pPr>
            <a:r>
              <a:rPr lang="zh-CN" altLang="en-US" sz="3000" dirty="0"/>
              <a:t>	   </a:t>
            </a:r>
            <a:r>
              <a:rPr lang="en-US" altLang="zh-CN" sz="2600" dirty="0"/>
              <a:t>0011.1010B</a:t>
            </a:r>
          </a:p>
          <a:p>
            <a:pPr>
              <a:buNone/>
            </a:pPr>
            <a:r>
              <a:rPr lang="en-US" altLang="zh-CN" sz="2600" dirty="0"/>
              <a:t>	   </a:t>
            </a:r>
            <a:r>
              <a:rPr lang="zh-CN" altLang="en-US" sz="2600" dirty="0"/>
              <a:t>＝</a:t>
            </a:r>
            <a:r>
              <a:rPr lang="en-US" altLang="zh-CN" sz="2600" dirty="0"/>
              <a:t>1×2</a:t>
            </a:r>
            <a:r>
              <a:rPr lang="en-US" altLang="zh-CN" sz="2600" baseline="30000" dirty="0"/>
              <a:t>1</a:t>
            </a:r>
            <a:r>
              <a:rPr lang="zh-CN" altLang="en-US" sz="2600" dirty="0"/>
              <a:t>＋</a:t>
            </a:r>
            <a:r>
              <a:rPr lang="en-US" altLang="zh-CN" sz="2600" dirty="0"/>
              <a:t>1×2</a:t>
            </a:r>
            <a:r>
              <a:rPr lang="en-US" altLang="zh-CN" sz="2600" baseline="30000" dirty="0"/>
              <a:t>0</a:t>
            </a:r>
            <a:r>
              <a:rPr lang="zh-CN" altLang="en-US" sz="2600" dirty="0"/>
              <a:t>＋</a:t>
            </a:r>
            <a:r>
              <a:rPr lang="en-US" altLang="zh-CN" sz="2600" dirty="0"/>
              <a:t>1×2</a:t>
            </a:r>
            <a:r>
              <a:rPr lang="en-US" altLang="zh-CN" sz="2600" baseline="30000" dirty="0"/>
              <a:t>-1</a:t>
            </a:r>
            <a:r>
              <a:rPr lang="zh-CN" altLang="en-US" sz="2600" dirty="0"/>
              <a:t>＋</a:t>
            </a:r>
            <a:r>
              <a:rPr lang="en-US" altLang="zh-CN" sz="2600" dirty="0"/>
              <a:t>0×2</a:t>
            </a:r>
            <a:r>
              <a:rPr lang="en-US" altLang="zh-CN" sz="2600" baseline="30000" dirty="0"/>
              <a:t>-2</a:t>
            </a:r>
            <a:r>
              <a:rPr lang="zh-CN" altLang="en-US" sz="2600" dirty="0"/>
              <a:t>＋</a:t>
            </a:r>
            <a:r>
              <a:rPr lang="en-US" altLang="zh-CN" sz="2600" dirty="0"/>
              <a:t>1×2</a:t>
            </a:r>
            <a:r>
              <a:rPr lang="en-US" altLang="zh-CN" sz="2600" baseline="30000" dirty="0"/>
              <a:t>-3  </a:t>
            </a:r>
            <a:r>
              <a:rPr lang="zh-CN" altLang="en-US" sz="2600" dirty="0"/>
              <a:t>＝</a:t>
            </a:r>
            <a:r>
              <a:rPr lang="en-US" altLang="zh-CN" sz="2600" dirty="0"/>
              <a:t>3.625</a:t>
            </a:r>
          </a:p>
          <a:p>
            <a:pPr lvl="1"/>
            <a:r>
              <a:rPr lang="zh-CN" altLang="en-US" sz="2600" dirty="0"/>
              <a:t>十六进制数转换为十进制数</a:t>
            </a:r>
          </a:p>
          <a:p>
            <a:pPr>
              <a:buNone/>
            </a:pPr>
            <a:r>
              <a:rPr lang="zh-CN" altLang="en-US" sz="2600" dirty="0"/>
              <a:t>	     </a:t>
            </a:r>
            <a:r>
              <a:rPr lang="en-US" altLang="zh-CN" sz="2600" dirty="0"/>
              <a:t>1.2H </a:t>
            </a:r>
            <a:r>
              <a:rPr lang="zh-CN" altLang="en-US" sz="2600" dirty="0"/>
              <a:t>＝</a:t>
            </a:r>
            <a:r>
              <a:rPr lang="en-US" altLang="zh-CN" sz="2600" dirty="0"/>
              <a:t>1×16</a:t>
            </a:r>
            <a:r>
              <a:rPr lang="en-US" altLang="zh-CN" sz="2600" baseline="30000" dirty="0"/>
              <a:t>0</a:t>
            </a:r>
            <a:r>
              <a:rPr lang="zh-CN" altLang="en-US" sz="2600" dirty="0"/>
              <a:t>＋</a:t>
            </a:r>
            <a:r>
              <a:rPr lang="en-US" altLang="zh-CN" sz="2600" dirty="0"/>
              <a:t>2×16</a:t>
            </a:r>
            <a:r>
              <a:rPr lang="zh-CN" altLang="en-US" sz="2600" baseline="30000" dirty="0"/>
              <a:t>－</a:t>
            </a:r>
            <a:r>
              <a:rPr lang="en-US" altLang="zh-CN" sz="2600" baseline="30000" dirty="0"/>
              <a:t>1 </a:t>
            </a:r>
            <a:r>
              <a:rPr lang="zh-CN" altLang="en-US" sz="2600" dirty="0"/>
              <a:t>＝</a:t>
            </a:r>
            <a:r>
              <a:rPr lang="en-US" altLang="zh-CN" sz="2600" dirty="0"/>
              <a:t>1.125</a:t>
            </a:r>
          </a:p>
          <a:p>
            <a:r>
              <a:rPr lang="en-US" altLang="zh-CN" dirty="0"/>
              <a:t> </a:t>
            </a:r>
            <a:r>
              <a:rPr lang="en-US" altLang="zh-CN" dirty="0" smtClean="0">
                <a:solidFill>
                  <a:srgbClr val="0000FF"/>
                </a:solidFill>
              </a:rPr>
              <a:t>2</a:t>
            </a:r>
            <a:r>
              <a:rPr lang="zh-CN" altLang="en-US" dirty="0" smtClean="0">
                <a:solidFill>
                  <a:srgbClr val="0000FF"/>
                </a:solidFill>
              </a:rPr>
              <a:t>、</a:t>
            </a:r>
            <a:r>
              <a:rPr lang="en-US" altLang="zh-CN" dirty="0" smtClean="0">
                <a:solidFill>
                  <a:srgbClr val="0000FF"/>
                </a:solidFill>
              </a:rPr>
              <a:t>8</a:t>
            </a:r>
            <a:r>
              <a:rPr lang="zh-CN" altLang="en-US" dirty="0" smtClean="0">
                <a:solidFill>
                  <a:srgbClr val="0000FF"/>
                </a:solidFill>
              </a:rPr>
              <a:t>、</a:t>
            </a:r>
            <a:r>
              <a:rPr lang="en-US" altLang="zh-CN" dirty="0" smtClean="0">
                <a:solidFill>
                  <a:srgbClr val="0000FF"/>
                </a:solidFill>
              </a:rPr>
              <a:t>16</a:t>
            </a:r>
            <a:r>
              <a:rPr lang="zh-CN" altLang="en-US" dirty="0" smtClean="0">
                <a:solidFill>
                  <a:srgbClr val="0000FF"/>
                </a:solidFill>
              </a:rPr>
              <a:t>进</a:t>
            </a:r>
            <a:r>
              <a:rPr lang="zh-CN" altLang="en-US" dirty="0">
                <a:solidFill>
                  <a:srgbClr val="0000FF"/>
                </a:solidFill>
              </a:rPr>
              <a:t>制间的转换</a:t>
            </a:r>
          </a:p>
          <a:p>
            <a:pPr>
              <a:buNone/>
            </a:pPr>
            <a:r>
              <a:rPr lang="en-US" altLang="zh-CN" sz="2600" dirty="0" smtClean="0"/>
              <a:t>        4</a:t>
            </a:r>
            <a:r>
              <a:rPr lang="zh-CN" altLang="en-US" sz="2600" dirty="0" smtClean="0"/>
              <a:t>个</a:t>
            </a:r>
            <a:r>
              <a:rPr lang="en-US" altLang="zh-CN" sz="2600" dirty="0" smtClean="0"/>
              <a:t>2</a:t>
            </a:r>
            <a:r>
              <a:rPr lang="zh-CN" altLang="en-US" sz="2600" dirty="0" smtClean="0"/>
              <a:t>进</a:t>
            </a:r>
            <a:r>
              <a:rPr lang="zh-CN" altLang="en-US" sz="2600" dirty="0"/>
              <a:t>制位</a:t>
            </a:r>
            <a:r>
              <a:rPr lang="zh-CN" altLang="en-US" sz="2600" dirty="0" smtClean="0"/>
              <a:t>对应</a:t>
            </a:r>
            <a:r>
              <a:rPr lang="en-US" altLang="zh-CN" sz="2600" dirty="0"/>
              <a:t>1</a:t>
            </a:r>
            <a:r>
              <a:rPr lang="zh-CN" altLang="en-US" sz="2600" dirty="0" smtClean="0"/>
              <a:t>个</a:t>
            </a:r>
            <a:r>
              <a:rPr lang="en-US" altLang="zh-CN" sz="2600" dirty="0"/>
              <a:t>16</a:t>
            </a:r>
            <a:r>
              <a:rPr lang="zh-CN" altLang="en-US" sz="2600" dirty="0"/>
              <a:t>进制</a:t>
            </a:r>
            <a:r>
              <a:rPr lang="zh-CN" altLang="en-US" sz="2600" dirty="0" smtClean="0"/>
              <a:t>位</a:t>
            </a:r>
            <a:endParaRPr lang="en-US" altLang="zh-CN" sz="2600" dirty="0" smtClean="0"/>
          </a:p>
          <a:p>
            <a:pPr>
              <a:buNone/>
            </a:pPr>
            <a:r>
              <a:rPr lang="en-US" altLang="zh-CN" sz="2600" dirty="0" smtClean="0"/>
              <a:t>        3</a:t>
            </a:r>
            <a:r>
              <a:rPr lang="zh-CN" altLang="en-US" sz="2600" dirty="0" smtClean="0"/>
              <a:t>个</a:t>
            </a:r>
            <a:r>
              <a:rPr lang="en-US" altLang="zh-CN" sz="2600" dirty="0" smtClean="0"/>
              <a:t>2</a:t>
            </a:r>
            <a:r>
              <a:rPr lang="zh-CN" altLang="en-US" sz="2600" dirty="0" smtClean="0"/>
              <a:t>进</a:t>
            </a:r>
            <a:r>
              <a:rPr lang="zh-CN" altLang="en-US" sz="2600" dirty="0"/>
              <a:t>制位</a:t>
            </a:r>
            <a:r>
              <a:rPr lang="zh-CN" altLang="en-US" sz="2600" dirty="0" smtClean="0"/>
              <a:t>对应</a:t>
            </a:r>
            <a:r>
              <a:rPr lang="en-US" altLang="zh-CN" sz="2600" dirty="0" smtClean="0"/>
              <a:t>1</a:t>
            </a:r>
            <a:r>
              <a:rPr lang="zh-CN" altLang="en-US" sz="2600" dirty="0" smtClean="0"/>
              <a:t>个</a:t>
            </a:r>
            <a:r>
              <a:rPr lang="en-US" altLang="zh-CN" sz="2600" dirty="0" smtClean="0"/>
              <a:t>8</a:t>
            </a:r>
            <a:r>
              <a:rPr lang="zh-CN" altLang="en-US" sz="2600" dirty="0" smtClean="0"/>
              <a:t>进</a:t>
            </a:r>
            <a:r>
              <a:rPr lang="zh-CN" altLang="en-US" sz="2600" dirty="0"/>
              <a:t>制</a:t>
            </a:r>
            <a:r>
              <a:rPr lang="zh-CN" altLang="en-US" sz="2600" dirty="0" smtClean="0"/>
              <a:t>位</a:t>
            </a:r>
            <a:endParaRPr lang="en-US" altLang="zh-CN" sz="2600" dirty="0"/>
          </a:p>
        </p:txBody>
      </p:sp>
    </p:spTree>
    <p:extLst>
      <p:ext uri="{BB962C8B-B14F-4D97-AF65-F5344CB8AC3E}">
        <p14:creationId xmlns:p14="http://schemas.microsoft.com/office/powerpoint/2010/main" val="219440156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计算机内的数值表示</a:t>
            </a:r>
            <a:r>
              <a:rPr lang="en-US" altLang="zh-CN" dirty="0" smtClean="0"/>
              <a:t>——</a:t>
            </a:r>
            <a:r>
              <a:rPr lang="zh-CN" altLang="en-US" dirty="0" smtClean="0"/>
              <a:t>编码</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需要考虑的问题</a:t>
            </a:r>
            <a:endParaRPr lang="en-US" altLang="zh-CN" dirty="0" smtClean="0"/>
          </a:p>
          <a:p>
            <a:pPr marL="457200" indent="-457200">
              <a:lnSpc>
                <a:spcPct val="150000"/>
              </a:lnSpc>
              <a:buSzPct val="75000"/>
              <a:buFont typeface="+mj-ea"/>
              <a:buAutoNum type="circleNumDbPlain"/>
            </a:pPr>
            <a:r>
              <a:rPr lang="zh-CN" altLang="en-US" dirty="0" smtClean="0"/>
              <a:t>编码的长度</a:t>
            </a:r>
            <a:endParaRPr lang="en-US" altLang="zh-CN" dirty="0" smtClean="0"/>
          </a:p>
          <a:p>
            <a:pPr marL="457200" indent="-457200">
              <a:lnSpc>
                <a:spcPct val="150000"/>
              </a:lnSpc>
              <a:buSzPct val="75000"/>
              <a:buFont typeface="+mj-ea"/>
              <a:buAutoNum type="circleNumDbPlain"/>
            </a:pPr>
            <a:r>
              <a:rPr lang="zh-CN" altLang="en-US" dirty="0" smtClean="0"/>
              <a:t>数的符号</a:t>
            </a:r>
            <a:endParaRPr lang="en-US" altLang="zh-CN" dirty="0" smtClean="0"/>
          </a:p>
          <a:p>
            <a:pPr marL="457200" indent="-457200">
              <a:lnSpc>
                <a:spcPct val="150000"/>
              </a:lnSpc>
              <a:buSzPct val="75000"/>
              <a:buFont typeface="+mj-ea"/>
              <a:buAutoNum type="circleNumDbPlain"/>
            </a:pPr>
            <a:r>
              <a:rPr lang="zh-CN" altLang="en-US" dirty="0" smtClean="0"/>
              <a:t>数的运算</a:t>
            </a:r>
            <a:endParaRPr lang="zh-CN" altLang="en-US" dirty="0"/>
          </a:p>
        </p:txBody>
      </p:sp>
    </p:spTree>
    <p:extLst>
      <p:ext uri="{BB962C8B-B14F-4D97-AF65-F5344CB8AC3E}">
        <p14:creationId xmlns:p14="http://schemas.microsoft.com/office/powerpoint/2010/main" val="1237163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字节值编码</a:t>
            </a:r>
          </a:p>
        </p:txBody>
      </p:sp>
      <p:sp>
        <p:nvSpPr>
          <p:cNvPr id="3" name="内容占位符 2"/>
          <p:cNvSpPr>
            <a:spLocks noGrp="1"/>
          </p:cNvSpPr>
          <p:nvPr>
            <p:ph idx="1"/>
          </p:nvPr>
        </p:nvSpPr>
        <p:spPr/>
        <p:txBody>
          <a:bodyPr/>
          <a:lstStyle/>
          <a:p>
            <a:r>
              <a:rPr lang="en-US" altLang="zh-CN" dirty="0"/>
              <a:t>Byte = 8 bits</a:t>
            </a:r>
          </a:p>
          <a:p>
            <a:pPr lvl="1">
              <a:lnSpc>
                <a:spcPct val="200000"/>
              </a:lnSpc>
            </a:pPr>
            <a:r>
              <a:rPr lang="en-US" altLang="zh-CN" sz="2400" dirty="0" smtClean="0"/>
              <a:t>2</a:t>
            </a:r>
            <a:r>
              <a:rPr lang="zh-CN" altLang="en-US" sz="2400" dirty="0"/>
              <a:t>进制</a:t>
            </a:r>
            <a:r>
              <a:rPr lang="en-US" altLang="zh-CN" sz="2400" dirty="0"/>
              <a:t>(Binary)  00000000</a:t>
            </a:r>
            <a:r>
              <a:rPr lang="en-US" altLang="zh-CN" sz="2400" baseline="-25000" dirty="0"/>
              <a:t>2 </a:t>
            </a:r>
            <a:r>
              <a:rPr lang="en-US" altLang="zh-CN" sz="2400" dirty="0"/>
              <a:t>— 11111111</a:t>
            </a:r>
            <a:r>
              <a:rPr lang="en-US" altLang="zh-CN" sz="2400" baseline="-25000" dirty="0"/>
              <a:t>2</a:t>
            </a:r>
          </a:p>
          <a:p>
            <a:pPr lvl="1">
              <a:lnSpc>
                <a:spcPct val="200000"/>
              </a:lnSpc>
            </a:pPr>
            <a:r>
              <a:rPr lang="en-US" altLang="zh-CN" sz="2400" dirty="0"/>
              <a:t>10</a:t>
            </a:r>
            <a:r>
              <a:rPr lang="zh-CN" altLang="en-US" sz="2400" dirty="0"/>
              <a:t>进制</a:t>
            </a:r>
            <a:r>
              <a:rPr lang="en-US" altLang="zh-CN" sz="2400" dirty="0"/>
              <a:t>(Decimal): 0</a:t>
            </a:r>
            <a:r>
              <a:rPr lang="en-US" altLang="zh-CN" sz="2400" baseline="-25000" dirty="0"/>
              <a:t>10 </a:t>
            </a:r>
            <a:r>
              <a:rPr lang="en-US" altLang="zh-CN" sz="2400" dirty="0"/>
              <a:t>— 255</a:t>
            </a:r>
            <a:r>
              <a:rPr lang="en-US" altLang="zh-CN" sz="2400" baseline="-25000" dirty="0"/>
              <a:t>10</a:t>
            </a:r>
          </a:p>
          <a:p>
            <a:pPr lvl="1">
              <a:lnSpc>
                <a:spcPct val="200000"/>
              </a:lnSpc>
            </a:pPr>
            <a:r>
              <a:rPr lang="en-US" altLang="zh-CN" sz="2400" dirty="0"/>
              <a:t>16</a:t>
            </a:r>
            <a:r>
              <a:rPr lang="zh-CN" altLang="en-US" sz="2400" dirty="0"/>
              <a:t>进制</a:t>
            </a:r>
            <a:r>
              <a:rPr lang="en-US" altLang="zh-CN" sz="2400" dirty="0"/>
              <a:t>(Hexadecimal)</a:t>
            </a:r>
            <a:r>
              <a:rPr lang="zh-CN" altLang="en-US" sz="2400" dirty="0"/>
              <a:t>： </a:t>
            </a:r>
            <a:r>
              <a:rPr lang="en-US" altLang="zh-CN" sz="2400" dirty="0"/>
              <a:t>00</a:t>
            </a:r>
            <a:r>
              <a:rPr lang="en-US" altLang="zh-CN" sz="2400" baseline="-25000" dirty="0"/>
              <a:t>16</a:t>
            </a:r>
            <a:r>
              <a:rPr lang="en-US" altLang="zh-CN" sz="2400" dirty="0"/>
              <a:t> — FF</a:t>
            </a:r>
            <a:r>
              <a:rPr lang="en-US" altLang="zh-CN" sz="2400" baseline="-25000" dirty="0"/>
              <a:t>16</a:t>
            </a:r>
          </a:p>
          <a:p>
            <a:endParaRPr lang="zh-CN" altLang="en-US" dirty="0"/>
          </a:p>
        </p:txBody>
      </p:sp>
      <p:grpSp>
        <p:nvGrpSpPr>
          <p:cNvPr id="4" name="Group 5"/>
          <p:cNvGrpSpPr>
            <a:grpSpLocks/>
          </p:cNvGrpSpPr>
          <p:nvPr/>
        </p:nvGrpSpPr>
        <p:grpSpPr bwMode="auto">
          <a:xfrm>
            <a:off x="6553200" y="1106488"/>
            <a:ext cx="1851025" cy="4591050"/>
            <a:chOff x="0" y="0"/>
            <a:chExt cx="1166" cy="2891"/>
          </a:xfrm>
        </p:grpSpPr>
        <p:grpSp>
          <p:nvGrpSpPr>
            <p:cNvPr id="5" name="Group 6"/>
            <p:cNvGrpSpPr>
              <a:grpSpLocks/>
            </p:cNvGrpSpPr>
            <p:nvPr/>
          </p:nvGrpSpPr>
          <p:grpSpPr bwMode="auto">
            <a:xfrm>
              <a:off x="0" y="507"/>
              <a:ext cx="1104" cy="2384"/>
              <a:chOff x="0" y="0"/>
              <a:chExt cx="1104" cy="2384"/>
            </a:xfrm>
          </p:grpSpPr>
          <p:grpSp>
            <p:nvGrpSpPr>
              <p:cNvPr id="9" name="Group 7"/>
              <p:cNvGrpSpPr>
                <a:grpSpLocks/>
              </p:cNvGrpSpPr>
              <p:nvPr/>
            </p:nvGrpSpPr>
            <p:grpSpPr bwMode="auto">
              <a:xfrm>
                <a:off x="0" y="0"/>
                <a:ext cx="288" cy="224"/>
                <a:chOff x="0" y="0"/>
                <a:chExt cx="288" cy="224"/>
              </a:xfrm>
            </p:grpSpPr>
            <p:sp>
              <p:nvSpPr>
                <p:cNvPr id="151" name="Rectangle 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52" name="Rectangle 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a:t>
                  </a:r>
                </a:p>
              </p:txBody>
            </p:sp>
          </p:grpSp>
          <p:grpSp>
            <p:nvGrpSpPr>
              <p:cNvPr id="10" name="Group 10"/>
              <p:cNvGrpSpPr>
                <a:grpSpLocks/>
              </p:cNvGrpSpPr>
              <p:nvPr/>
            </p:nvGrpSpPr>
            <p:grpSpPr bwMode="auto">
              <a:xfrm>
                <a:off x="288" y="0"/>
                <a:ext cx="288" cy="224"/>
                <a:chOff x="0" y="0"/>
                <a:chExt cx="288" cy="224"/>
              </a:xfrm>
            </p:grpSpPr>
            <p:sp>
              <p:nvSpPr>
                <p:cNvPr id="149" name="Rectangle 1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50" name="Rectangle 12"/>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a:t>
                  </a:r>
                </a:p>
              </p:txBody>
            </p:sp>
          </p:grpSp>
          <p:grpSp>
            <p:nvGrpSpPr>
              <p:cNvPr id="11" name="Group 13"/>
              <p:cNvGrpSpPr>
                <a:grpSpLocks/>
              </p:cNvGrpSpPr>
              <p:nvPr/>
            </p:nvGrpSpPr>
            <p:grpSpPr bwMode="auto">
              <a:xfrm>
                <a:off x="576" y="0"/>
                <a:ext cx="528" cy="224"/>
                <a:chOff x="0" y="0"/>
                <a:chExt cx="528" cy="224"/>
              </a:xfrm>
            </p:grpSpPr>
            <p:sp>
              <p:nvSpPr>
                <p:cNvPr id="147" name="Rectangle 14"/>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48" name="Rectangle 15"/>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0000</a:t>
                  </a:r>
                </a:p>
              </p:txBody>
            </p:sp>
          </p:grpSp>
          <p:grpSp>
            <p:nvGrpSpPr>
              <p:cNvPr id="12" name="Group 16"/>
              <p:cNvGrpSpPr>
                <a:grpSpLocks/>
              </p:cNvGrpSpPr>
              <p:nvPr/>
            </p:nvGrpSpPr>
            <p:grpSpPr bwMode="auto">
              <a:xfrm>
                <a:off x="0" y="144"/>
                <a:ext cx="288" cy="224"/>
                <a:chOff x="0" y="0"/>
                <a:chExt cx="288" cy="224"/>
              </a:xfrm>
            </p:grpSpPr>
            <p:sp>
              <p:nvSpPr>
                <p:cNvPr id="145" name="Rectangle 1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46" name="Rectangle 1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a:t>
                  </a:r>
                </a:p>
              </p:txBody>
            </p:sp>
          </p:grpSp>
          <p:grpSp>
            <p:nvGrpSpPr>
              <p:cNvPr id="13" name="Group 19"/>
              <p:cNvGrpSpPr>
                <a:grpSpLocks/>
              </p:cNvGrpSpPr>
              <p:nvPr/>
            </p:nvGrpSpPr>
            <p:grpSpPr bwMode="auto">
              <a:xfrm>
                <a:off x="288" y="144"/>
                <a:ext cx="288" cy="224"/>
                <a:chOff x="0" y="0"/>
                <a:chExt cx="288" cy="224"/>
              </a:xfrm>
            </p:grpSpPr>
            <p:sp>
              <p:nvSpPr>
                <p:cNvPr id="143" name="Rectangle 2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44" name="Rectangle 21"/>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a:t>
                  </a:r>
                </a:p>
              </p:txBody>
            </p:sp>
          </p:grpSp>
          <p:grpSp>
            <p:nvGrpSpPr>
              <p:cNvPr id="14" name="Group 22"/>
              <p:cNvGrpSpPr>
                <a:grpSpLocks/>
              </p:cNvGrpSpPr>
              <p:nvPr/>
            </p:nvGrpSpPr>
            <p:grpSpPr bwMode="auto">
              <a:xfrm>
                <a:off x="576" y="144"/>
                <a:ext cx="528" cy="224"/>
                <a:chOff x="0" y="0"/>
                <a:chExt cx="528" cy="224"/>
              </a:xfrm>
            </p:grpSpPr>
            <p:sp>
              <p:nvSpPr>
                <p:cNvPr id="141" name="Rectangle 23"/>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42" name="Rectangle 24"/>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0001</a:t>
                  </a:r>
                </a:p>
              </p:txBody>
            </p:sp>
          </p:grpSp>
          <p:grpSp>
            <p:nvGrpSpPr>
              <p:cNvPr id="15" name="Group 25"/>
              <p:cNvGrpSpPr>
                <a:grpSpLocks/>
              </p:cNvGrpSpPr>
              <p:nvPr/>
            </p:nvGrpSpPr>
            <p:grpSpPr bwMode="auto">
              <a:xfrm>
                <a:off x="0" y="288"/>
                <a:ext cx="288" cy="224"/>
                <a:chOff x="0" y="0"/>
                <a:chExt cx="288" cy="224"/>
              </a:xfrm>
            </p:grpSpPr>
            <p:sp>
              <p:nvSpPr>
                <p:cNvPr id="139" name="Rectangle 2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40" name="Rectangle 2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2</a:t>
                  </a:r>
                </a:p>
              </p:txBody>
            </p:sp>
          </p:grpSp>
          <p:grpSp>
            <p:nvGrpSpPr>
              <p:cNvPr id="16" name="Group 28"/>
              <p:cNvGrpSpPr>
                <a:grpSpLocks/>
              </p:cNvGrpSpPr>
              <p:nvPr/>
            </p:nvGrpSpPr>
            <p:grpSpPr bwMode="auto">
              <a:xfrm>
                <a:off x="288" y="288"/>
                <a:ext cx="288" cy="224"/>
                <a:chOff x="0" y="0"/>
                <a:chExt cx="288" cy="224"/>
              </a:xfrm>
            </p:grpSpPr>
            <p:sp>
              <p:nvSpPr>
                <p:cNvPr id="137" name="Rectangle 2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38" name="Rectangle 30"/>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2</a:t>
                  </a:r>
                </a:p>
              </p:txBody>
            </p:sp>
          </p:grpSp>
          <p:grpSp>
            <p:nvGrpSpPr>
              <p:cNvPr id="17" name="Group 31"/>
              <p:cNvGrpSpPr>
                <a:grpSpLocks/>
              </p:cNvGrpSpPr>
              <p:nvPr/>
            </p:nvGrpSpPr>
            <p:grpSpPr bwMode="auto">
              <a:xfrm>
                <a:off x="576" y="288"/>
                <a:ext cx="528" cy="224"/>
                <a:chOff x="0" y="0"/>
                <a:chExt cx="528" cy="224"/>
              </a:xfrm>
            </p:grpSpPr>
            <p:sp>
              <p:nvSpPr>
                <p:cNvPr id="135" name="Rectangle 32"/>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36" name="Rectangle 33"/>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0010</a:t>
                  </a:r>
                </a:p>
              </p:txBody>
            </p:sp>
          </p:grpSp>
          <p:grpSp>
            <p:nvGrpSpPr>
              <p:cNvPr id="18" name="Group 34"/>
              <p:cNvGrpSpPr>
                <a:grpSpLocks/>
              </p:cNvGrpSpPr>
              <p:nvPr/>
            </p:nvGrpSpPr>
            <p:grpSpPr bwMode="auto">
              <a:xfrm>
                <a:off x="0" y="432"/>
                <a:ext cx="288" cy="224"/>
                <a:chOff x="0" y="0"/>
                <a:chExt cx="288" cy="224"/>
              </a:xfrm>
            </p:grpSpPr>
            <p:sp>
              <p:nvSpPr>
                <p:cNvPr id="133" name="Rectangle 3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34" name="Rectangle 3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a:t>
                  </a:r>
                </a:p>
              </p:txBody>
            </p:sp>
          </p:grpSp>
          <p:grpSp>
            <p:nvGrpSpPr>
              <p:cNvPr id="19" name="Group 37"/>
              <p:cNvGrpSpPr>
                <a:grpSpLocks/>
              </p:cNvGrpSpPr>
              <p:nvPr/>
            </p:nvGrpSpPr>
            <p:grpSpPr bwMode="auto">
              <a:xfrm>
                <a:off x="288" y="432"/>
                <a:ext cx="288" cy="224"/>
                <a:chOff x="0" y="0"/>
                <a:chExt cx="288" cy="224"/>
              </a:xfrm>
            </p:grpSpPr>
            <p:sp>
              <p:nvSpPr>
                <p:cNvPr id="131" name="Rectangle 3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32" name="Rectangle 3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a:t>
                  </a:r>
                </a:p>
              </p:txBody>
            </p:sp>
          </p:grpSp>
          <p:grpSp>
            <p:nvGrpSpPr>
              <p:cNvPr id="20" name="Group 40"/>
              <p:cNvGrpSpPr>
                <a:grpSpLocks/>
              </p:cNvGrpSpPr>
              <p:nvPr/>
            </p:nvGrpSpPr>
            <p:grpSpPr bwMode="auto">
              <a:xfrm>
                <a:off x="576" y="432"/>
                <a:ext cx="528" cy="224"/>
                <a:chOff x="0" y="0"/>
                <a:chExt cx="528" cy="224"/>
              </a:xfrm>
            </p:grpSpPr>
            <p:sp>
              <p:nvSpPr>
                <p:cNvPr id="129" name="Rectangle 41"/>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30" name="Rectangle 42"/>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0011</a:t>
                  </a:r>
                </a:p>
              </p:txBody>
            </p:sp>
          </p:grpSp>
          <p:grpSp>
            <p:nvGrpSpPr>
              <p:cNvPr id="21" name="Group 43"/>
              <p:cNvGrpSpPr>
                <a:grpSpLocks/>
              </p:cNvGrpSpPr>
              <p:nvPr/>
            </p:nvGrpSpPr>
            <p:grpSpPr bwMode="auto">
              <a:xfrm>
                <a:off x="0" y="576"/>
                <a:ext cx="288" cy="224"/>
                <a:chOff x="0" y="0"/>
                <a:chExt cx="288" cy="224"/>
              </a:xfrm>
            </p:grpSpPr>
            <p:sp>
              <p:nvSpPr>
                <p:cNvPr id="127" name="Rectangle 4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28" name="Rectangle 4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4</a:t>
                  </a:r>
                </a:p>
              </p:txBody>
            </p:sp>
          </p:grpSp>
          <p:grpSp>
            <p:nvGrpSpPr>
              <p:cNvPr id="22" name="Group 46"/>
              <p:cNvGrpSpPr>
                <a:grpSpLocks/>
              </p:cNvGrpSpPr>
              <p:nvPr/>
            </p:nvGrpSpPr>
            <p:grpSpPr bwMode="auto">
              <a:xfrm>
                <a:off x="288" y="576"/>
                <a:ext cx="288" cy="224"/>
                <a:chOff x="0" y="0"/>
                <a:chExt cx="288" cy="224"/>
              </a:xfrm>
            </p:grpSpPr>
            <p:sp>
              <p:nvSpPr>
                <p:cNvPr id="125" name="Rectangle 4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26" name="Rectangle 4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4</a:t>
                  </a:r>
                </a:p>
              </p:txBody>
            </p:sp>
          </p:grpSp>
          <p:grpSp>
            <p:nvGrpSpPr>
              <p:cNvPr id="23" name="Group 49"/>
              <p:cNvGrpSpPr>
                <a:grpSpLocks/>
              </p:cNvGrpSpPr>
              <p:nvPr/>
            </p:nvGrpSpPr>
            <p:grpSpPr bwMode="auto">
              <a:xfrm>
                <a:off x="576" y="576"/>
                <a:ext cx="528" cy="224"/>
                <a:chOff x="0" y="0"/>
                <a:chExt cx="528" cy="224"/>
              </a:xfrm>
            </p:grpSpPr>
            <p:sp>
              <p:nvSpPr>
                <p:cNvPr id="123" name="Rectangle 50"/>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24" name="Rectangle 51"/>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0100</a:t>
                  </a:r>
                </a:p>
              </p:txBody>
            </p:sp>
          </p:grpSp>
          <p:grpSp>
            <p:nvGrpSpPr>
              <p:cNvPr id="24" name="Group 52"/>
              <p:cNvGrpSpPr>
                <a:grpSpLocks/>
              </p:cNvGrpSpPr>
              <p:nvPr/>
            </p:nvGrpSpPr>
            <p:grpSpPr bwMode="auto">
              <a:xfrm>
                <a:off x="0" y="720"/>
                <a:ext cx="288" cy="224"/>
                <a:chOff x="0" y="0"/>
                <a:chExt cx="288" cy="224"/>
              </a:xfrm>
            </p:grpSpPr>
            <p:sp>
              <p:nvSpPr>
                <p:cNvPr id="121" name="Rectangle 5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22" name="Rectangle 5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5</a:t>
                  </a:r>
                </a:p>
              </p:txBody>
            </p:sp>
          </p:grpSp>
          <p:grpSp>
            <p:nvGrpSpPr>
              <p:cNvPr id="25" name="Group 55"/>
              <p:cNvGrpSpPr>
                <a:grpSpLocks/>
              </p:cNvGrpSpPr>
              <p:nvPr/>
            </p:nvGrpSpPr>
            <p:grpSpPr bwMode="auto">
              <a:xfrm>
                <a:off x="288" y="720"/>
                <a:ext cx="288" cy="224"/>
                <a:chOff x="0" y="0"/>
                <a:chExt cx="288" cy="224"/>
              </a:xfrm>
            </p:grpSpPr>
            <p:sp>
              <p:nvSpPr>
                <p:cNvPr id="119" name="Rectangle 5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20" name="Rectangle 5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5</a:t>
                  </a:r>
                </a:p>
              </p:txBody>
            </p:sp>
          </p:grpSp>
          <p:grpSp>
            <p:nvGrpSpPr>
              <p:cNvPr id="26" name="Group 58"/>
              <p:cNvGrpSpPr>
                <a:grpSpLocks/>
              </p:cNvGrpSpPr>
              <p:nvPr/>
            </p:nvGrpSpPr>
            <p:grpSpPr bwMode="auto">
              <a:xfrm>
                <a:off x="576" y="720"/>
                <a:ext cx="528" cy="224"/>
                <a:chOff x="0" y="0"/>
                <a:chExt cx="528" cy="224"/>
              </a:xfrm>
            </p:grpSpPr>
            <p:sp>
              <p:nvSpPr>
                <p:cNvPr id="117" name="Rectangle 59"/>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18" name="Rectangle 60"/>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0101</a:t>
                  </a:r>
                </a:p>
              </p:txBody>
            </p:sp>
          </p:grpSp>
          <p:grpSp>
            <p:nvGrpSpPr>
              <p:cNvPr id="27" name="Group 61"/>
              <p:cNvGrpSpPr>
                <a:grpSpLocks/>
              </p:cNvGrpSpPr>
              <p:nvPr/>
            </p:nvGrpSpPr>
            <p:grpSpPr bwMode="auto">
              <a:xfrm>
                <a:off x="0" y="864"/>
                <a:ext cx="288" cy="224"/>
                <a:chOff x="0" y="0"/>
                <a:chExt cx="288" cy="224"/>
              </a:xfrm>
            </p:grpSpPr>
            <p:sp>
              <p:nvSpPr>
                <p:cNvPr id="115" name="Rectangle 62"/>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16" name="Rectangle 63"/>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a:t>
                  </a:r>
                </a:p>
              </p:txBody>
            </p:sp>
          </p:grpSp>
          <p:grpSp>
            <p:nvGrpSpPr>
              <p:cNvPr id="28" name="Group 64"/>
              <p:cNvGrpSpPr>
                <a:grpSpLocks/>
              </p:cNvGrpSpPr>
              <p:nvPr/>
            </p:nvGrpSpPr>
            <p:grpSpPr bwMode="auto">
              <a:xfrm>
                <a:off x="288" y="864"/>
                <a:ext cx="288" cy="224"/>
                <a:chOff x="0" y="0"/>
                <a:chExt cx="288" cy="224"/>
              </a:xfrm>
            </p:grpSpPr>
            <p:sp>
              <p:nvSpPr>
                <p:cNvPr id="113" name="Rectangle 6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14" name="Rectangle 6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a:t>
                  </a:r>
                </a:p>
              </p:txBody>
            </p:sp>
          </p:grpSp>
          <p:grpSp>
            <p:nvGrpSpPr>
              <p:cNvPr id="29" name="Group 67"/>
              <p:cNvGrpSpPr>
                <a:grpSpLocks/>
              </p:cNvGrpSpPr>
              <p:nvPr/>
            </p:nvGrpSpPr>
            <p:grpSpPr bwMode="auto">
              <a:xfrm>
                <a:off x="576" y="864"/>
                <a:ext cx="528" cy="224"/>
                <a:chOff x="0" y="0"/>
                <a:chExt cx="528" cy="224"/>
              </a:xfrm>
            </p:grpSpPr>
            <p:sp>
              <p:nvSpPr>
                <p:cNvPr id="111" name="Rectangle 68"/>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12" name="Rectangle 69"/>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0110</a:t>
                  </a:r>
                </a:p>
              </p:txBody>
            </p:sp>
          </p:grpSp>
          <p:grpSp>
            <p:nvGrpSpPr>
              <p:cNvPr id="30" name="Group 70"/>
              <p:cNvGrpSpPr>
                <a:grpSpLocks/>
              </p:cNvGrpSpPr>
              <p:nvPr/>
            </p:nvGrpSpPr>
            <p:grpSpPr bwMode="auto">
              <a:xfrm>
                <a:off x="0" y="1008"/>
                <a:ext cx="288" cy="224"/>
                <a:chOff x="0" y="0"/>
                <a:chExt cx="288" cy="224"/>
              </a:xfrm>
            </p:grpSpPr>
            <p:sp>
              <p:nvSpPr>
                <p:cNvPr id="109" name="Rectangle 7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10" name="Rectangle 72"/>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7</a:t>
                  </a:r>
                </a:p>
              </p:txBody>
            </p:sp>
          </p:grpSp>
          <p:grpSp>
            <p:nvGrpSpPr>
              <p:cNvPr id="31" name="Group 73"/>
              <p:cNvGrpSpPr>
                <a:grpSpLocks/>
              </p:cNvGrpSpPr>
              <p:nvPr/>
            </p:nvGrpSpPr>
            <p:grpSpPr bwMode="auto">
              <a:xfrm>
                <a:off x="288" y="1008"/>
                <a:ext cx="288" cy="224"/>
                <a:chOff x="0" y="0"/>
                <a:chExt cx="288" cy="224"/>
              </a:xfrm>
            </p:grpSpPr>
            <p:sp>
              <p:nvSpPr>
                <p:cNvPr id="107" name="Rectangle 7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08" name="Rectangle 7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7</a:t>
                  </a:r>
                </a:p>
              </p:txBody>
            </p:sp>
          </p:grpSp>
          <p:grpSp>
            <p:nvGrpSpPr>
              <p:cNvPr id="32" name="Group 76"/>
              <p:cNvGrpSpPr>
                <a:grpSpLocks/>
              </p:cNvGrpSpPr>
              <p:nvPr/>
            </p:nvGrpSpPr>
            <p:grpSpPr bwMode="auto">
              <a:xfrm>
                <a:off x="576" y="1008"/>
                <a:ext cx="528" cy="224"/>
                <a:chOff x="0" y="0"/>
                <a:chExt cx="528" cy="224"/>
              </a:xfrm>
            </p:grpSpPr>
            <p:sp>
              <p:nvSpPr>
                <p:cNvPr id="105" name="Rectangle 77"/>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06" name="Rectangle 78"/>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0111</a:t>
                  </a:r>
                </a:p>
              </p:txBody>
            </p:sp>
          </p:grpSp>
          <p:grpSp>
            <p:nvGrpSpPr>
              <p:cNvPr id="33" name="Group 79"/>
              <p:cNvGrpSpPr>
                <a:grpSpLocks/>
              </p:cNvGrpSpPr>
              <p:nvPr/>
            </p:nvGrpSpPr>
            <p:grpSpPr bwMode="auto">
              <a:xfrm>
                <a:off x="0" y="1152"/>
                <a:ext cx="288" cy="224"/>
                <a:chOff x="0" y="0"/>
                <a:chExt cx="288" cy="224"/>
              </a:xfrm>
            </p:grpSpPr>
            <p:sp>
              <p:nvSpPr>
                <p:cNvPr id="103" name="Rectangle 8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04" name="Rectangle 81"/>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8</a:t>
                  </a:r>
                </a:p>
              </p:txBody>
            </p:sp>
          </p:grpSp>
          <p:grpSp>
            <p:nvGrpSpPr>
              <p:cNvPr id="34" name="Group 82"/>
              <p:cNvGrpSpPr>
                <a:grpSpLocks/>
              </p:cNvGrpSpPr>
              <p:nvPr/>
            </p:nvGrpSpPr>
            <p:grpSpPr bwMode="auto">
              <a:xfrm>
                <a:off x="288" y="1152"/>
                <a:ext cx="288" cy="224"/>
                <a:chOff x="0" y="0"/>
                <a:chExt cx="288" cy="224"/>
              </a:xfrm>
            </p:grpSpPr>
            <p:sp>
              <p:nvSpPr>
                <p:cNvPr id="101" name="Rectangle 8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02" name="Rectangle 8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8</a:t>
                  </a:r>
                </a:p>
              </p:txBody>
            </p:sp>
          </p:grpSp>
          <p:grpSp>
            <p:nvGrpSpPr>
              <p:cNvPr id="35" name="Group 85"/>
              <p:cNvGrpSpPr>
                <a:grpSpLocks/>
              </p:cNvGrpSpPr>
              <p:nvPr/>
            </p:nvGrpSpPr>
            <p:grpSpPr bwMode="auto">
              <a:xfrm>
                <a:off x="576" y="1152"/>
                <a:ext cx="528" cy="224"/>
                <a:chOff x="0" y="0"/>
                <a:chExt cx="528" cy="224"/>
              </a:xfrm>
            </p:grpSpPr>
            <p:sp>
              <p:nvSpPr>
                <p:cNvPr id="99" name="Rectangle 86"/>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00" name="Rectangle 87"/>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1000</a:t>
                  </a:r>
                </a:p>
              </p:txBody>
            </p:sp>
          </p:grpSp>
          <p:grpSp>
            <p:nvGrpSpPr>
              <p:cNvPr id="36" name="Group 88"/>
              <p:cNvGrpSpPr>
                <a:grpSpLocks/>
              </p:cNvGrpSpPr>
              <p:nvPr/>
            </p:nvGrpSpPr>
            <p:grpSpPr bwMode="auto">
              <a:xfrm>
                <a:off x="0" y="1296"/>
                <a:ext cx="288" cy="224"/>
                <a:chOff x="0" y="0"/>
                <a:chExt cx="288" cy="224"/>
              </a:xfrm>
            </p:grpSpPr>
            <p:sp>
              <p:nvSpPr>
                <p:cNvPr id="97" name="Rectangle 8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98" name="Rectangle 90"/>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9</a:t>
                  </a:r>
                </a:p>
              </p:txBody>
            </p:sp>
          </p:grpSp>
          <p:grpSp>
            <p:nvGrpSpPr>
              <p:cNvPr id="37" name="Group 91"/>
              <p:cNvGrpSpPr>
                <a:grpSpLocks/>
              </p:cNvGrpSpPr>
              <p:nvPr/>
            </p:nvGrpSpPr>
            <p:grpSpPr bwMode="auto">
              <a:xfrm>
                <a:off x="288" y="1296"/>
                <a:ext cx="288" cy="224"/>
                <a:chOff x="0" y="0"/>
                <a:chExt cx="288" cy="224"/>
              </a:xfrm>
            </p:grpSpPr>
            <p:sp>
              <p:nvSpPr>
                <p:cNvPr id="95" name="Rectangle 92"/>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96" name="Rectangle 93"/>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9</a:t>
                  </a:r>
                </a:p>
              </p:txBody>
            </p:sp>
          </p:grpSp>
          <p:grpSp>
            <p:nvGrpSpPr>
              <p:cNvPr id="38" name="Group 94"/>
              <p:cNvGrpSpPr>
                <a:grpSpLocks/>
              </p:cNvGrpSpPr>
              <p:nvPr/>
            </p:nvGrpSpPr>
            <p:grpSpPr bwMode="auto">
              <a:xfrm>
                <a:off x="576" y="1296"/>
                <a:ext cx="528" cy="224"/>
                <a:chOff x="0" y="0"/>
                <a:chExt cx="528" cy="224"/>
              </a:xfrm>
            </p:grpSpPr>
            <p:sp>
              <p:nvSpPr>
                <p:cNvPr id="93" name="Rectangle 95"/>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94" name="Rectangle 96"/>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1001</a:t>
                  </a:r>
                </a:p>
              </p:txBody>
            </p:sp>
          </p:grpSp>
          <p:grpSp>
            <p:nvGrpSpPr>
              <p:cNvPr id="39" name="Group 97"/>
              <p:cNvGrpSpPr>
                <a:grpSpLocks/>
              </p:cNvGrpSpPr>
              <p:nvPr/>
            </p:nvGrpSpPr>
            <p:grpSpPr bwMode="auto">
              <a:xfrm>
                <a:off x="0" y="1440"/>
                <a:ext cx="288" cy="224"/>
                <a:chOff x="0" y="0"/>
                <a:chExt cx="288" cy="224"/>
              </a:xfrm>
            </p:grpSpPr>
            <p:sp>
              <p:nvSpPr>
                <p:cNvPr id="91" name="Rectangle 9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92" name="Rectangle 9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A</a:t>
                  </a:r>
                </a:p>
              </p:txBody>
            </p:sp>
          </p:grpSp>
          <p:grpSp>
            <p:nvGrpSpPr>
              <p:cNvPr id="40" name="Group 100"/>
              <p:cNvGrpSpPr>
                <a:grpSpLocks/>
              </p:cNvGrpSpPr>
              <p:nvPr/>
            </p:nvGrpSpPr>
            <p:grpSpPr bwMode="auto">
              <a:xfrm>
                <a:off x="288" y="1440"/>
                <a:ext cx="288" cy="224"/>
                <a:chOff x="0" y="0"/>
                <a:chExt cx="288" cy="224"/>
              </a:xfrm>
            </p:grpSpPr>
            <p:sp>
              <p:nvSpPr>
                <p:cNvPr id="89" name="Rectangle 10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90" name="Rectangle 102"/>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a:t>
                  </a:r>
                </a:p>
              </p:txBody>
            </p:sp>
          </p:grpSp>
          <p:grpSp>
            <p:nvGrpSpPr>
              <p:cNvPr id="41" name="Group 103"/>
              <p:cNvGrpSpPr>
                <a:grpSpLocks/>
              </p:cNvGrpSpPr>
              <p:nvPr/>
            </p:nvGrpSpPr>
            <p:grpSpPr bwMode="auto">
              <a:xfrm>
                <a:off x="576" y="1440"/>
                <a:ext cx="528" cy="224"/>
                <a:chOff x="0" y="0"/>
                <a:chExt cx="528" cy="224"/>
              </a:xfrm>
            </p:grpSpPr>
            <p:sp>
              <p:nvSpPr>
                <p:cNvPr id="87" name="Rectangle 104"/>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88" name="Rectangle 105"/>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1010</a:t>
                  </a:r>
                </a:p>
              </p:txBody>
            </p:sp>
          </p:grpSp>
          <p:grpSp>
            <p:nvGrpSpPr>
              <p:cNvPr id="42" name="Group 106"/>
              <p:cNvGrpSpPr>
                <a:grpSpLocks/>
              </p:cNvGrpSpPr>
              <p:nvPr/>
            </p:nvGrpSpPr>
            <p:grpSpPr bwMode="auto">
              <a:xfrm>
                <a:off x="0" y="1584"/>
                <a:ext cx="288" cy="224"/>
                <a:chOff x="0" y="0"/>
                <a:chExt cx="288" cy="224"/>
              </a:xfrm>
            </p:grpSpPr>
            <p:sp>
              <p:nvSpPr>
                <p:cNvPr id="85" name="Rectangle 10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86" name="Rectangle 10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B</a:t>
                  </a:r>
                </a:p>
              </p:txBody>
            </p:sp>
          </p:grpSp>
          <p:grpSp>
            <p:nvGrpSpPr>
              <p:cNvPr id="43" name="Group 109"/>
              <p:cNvGrpSpPr>
                <a:grpSpLocks/>
              </p:cNvGrpSpPr>
              <p:nvPr/>
            </p:nvGrpSpPr>
            <p:grpSpPr bwMode="auto">
              <a:xfrm>
                <a:off x="288" y="1584"/>
                <a:ext cx="288" cy="224"/>
                <a:chOff x="0" y="0"/>
                <a:chExt cx="288" cy="224"/>
              </a:xfrm>
            </p:grpSpPr>
            <p:sp>
              <p:nvSpPr>
                <p:cNvPr id="83" name="Rectangle 11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84" name="Rectangle 111"/>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a:t>
                  </a:r>
                </a:p>
              </p:txBody>
            </p:sp>
          </p:grpSp>
          <p:grpSp>
            <p:nvGrpSpPr>
              <p:cNvPr id="44" name="Group 112"/>
              <p:cNvGrpSpPr>
                <a:grpSpLocks/>
              </p:cNvGrpSpPr>
              <p:nvPr/>
            </p:nvGrpSpPr>
            <p:grpSpPr bwMode="auto">
              <a:xfrm>
                <a:off x="576" y="1584"/>
                <a:ext cx="528" cy="224"/>
                <a:chOff x="0" y="0"/>
                <a:chExt cx="528" cy="224"/>
              </a:xfrm>
            </p:grpSpPr>
            <p:sp>
              <p:nvSpPr>
                <p:cNvPr id="81" name="Rectangle 113"/>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82" name="Rectangle 114"/>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1011</a:t>
                  </a:r>
                </a:p>
              </p:txBody>
            </p:sp>
          </p:grpSp>
          <p:grpSp>
            <p:nvGrpSpPr>
              <p:cNvPr id="45" name="Group 115"/>
              <p:cNvGrpSpPr>
                <a:grpSpLocks/>
              </p:cNvGrpSpPr>
              <p:nvPr/>
            </p:nvGrpSpPr>
            <p:grpSpPr bwMode="auto">
              <a:xfrm>
                <a:off x="0" y="1728"/>
                <a:ext cx="288" cy="224"/>
                <a:chOff x="0" y="0"/>
                <a:chExt cx="288" cy="224"/>
              </a:xfrm>
            </p:grpSpPr>
            <p:sp>
              <p:nvSpPr>
                <p:cNvPr id="79" name="Rectangle 11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80" name="Rectangle 11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C</a:t>
                  </a:r>
                </a:p>
              </p:txBody>
            </p:sp>
          </p:grpSp>
          <p:grpSp>
            <p:nvGrpSpPr>
              <p:cNvPr id="46" name="Group 118"/>
              <p:cNvGrpSpPr>
                <a:grpSpLocks/>
              </p:cNvGrpSpPr>
              <p:nvPr/>
            </p:nvGrpSpPr>
            <p:grpSpPr bwMode="auto">
              <a:xfrm>
                <a:off x="288" y="1728"/>
                <a:ext cx="288" cy="224"/>
                <a:chOff x="0" y="0"/>
                <a:chExt cx="288" cy="224"/>
              </a:xfrm>
            </p:grpSpPr>
            <p:sp>
              <p:nvSpPr>
                <p:cNvPr id="77" name="Rectangle 11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78" name="Rectangle 120"/>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12</a:t>
                  </a:r>
                </a:p>
              </p:txBody>
            </p:sp>
          </p:grpSp>
          <p:grpSp>
            <p:nvGrpSpPr>
              <p:cNvPr id="47" name="Group 121"/>
              <p:cNvGrpSpPr>
                <a:grpSpLocks/>
              </p:cNvGrpSpPr>
              <p:nvPr/>
            </p:nvGrpSpPr>
            <p:grpSpPr bwMode="auto">
              <a:xfrm>
                <a:off x="576" y="1728"/>
                <a:ext cx="528" cy="224"/>
                <a:chOff x="0" y="0"/>
                <a:chExt cx="528" cy="224"/>
              </a:xfrm>
            </p:grpSpPr>
            <p:sp>
              <p:nvSpPr>
                <p:cNvPr id="75" name="Rectangle 122"/>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76" name="Rectangle 123"/>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1100</a:t>
                  </a:r>
                </a:p>
              </p:txBody>
            </p:sp>
          </p:grpSp>
          <p:grpSp>
            <p:nvGrpSpPr>
              <p:cNvPr id="48" name="Group 124"/>
              <p:cNvGrpSpPr>
                <a:grpSpLocks/>
              </p:cNvGrpSpPr>
              <p:nvPr/>
            </p:nvGrpSpPr>
            <p:grpSpPr bwMode="auto">
              <a:xfrm>
                <a:off x="0" y="1872"/>
                <a:ext cx="288" cy="224"/>
                <a:chOff x="0" y="0"/>
                <a:chExt cx="288" cy="224"/>
              </a:xfrm>
            </p:grpSpPr>
            <p:sp>
              <p:nvSpPr>
                <p:cNvPr id="73" name="Rectangle 12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74" name="Rectangle 12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D</a:t>
                  </a:r>
                </a:p>
              </p:txBody>
            </p:sp>
          </p:grpSp>
          <p:grpSp>
            <p:nvGrpSpPr>
              <p:cNvPr id="49" name="Group 127"/>
              <p:cNvGrpSpPr>
                <a:grpSpLocks/>
              </p:cNvGrpSpPr>
              <p:nvPr/>
            </p:nvGrpSpPr>
            <p:grpSpPr bwMode="auto">
              <a:xfrm>
                <a:off x="288" y="1872"/>
                <a:ext cx="288" cy="224"/>
                <a:chOff x="0" y="0"/>
                <a:chExt cx="288" cy="224"/>
              </a:xfrm>
            </p:grpSpPr>
            <p:sp>
              <p:nvSpPr>
                <p:cNvPr id="71" name="Rectangle 12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72" name="Rectangle 129"/>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13</a:t>
                  </a:r>
                </a:p>
              </p:txBody>
            </p:sp>
          </p:grpSp>
          <p:grpSp>
            <p:nvGrpSpPr>
              <p:cNvPr id="50" name="Group 130"/>
              <p:cNvGrpSpPr>
                <a:grpSpLocks/>
              </p:cNvGrpSpPr>
              <p:nvPr/>
            </p:nvGrpSpPr>
            <p:grpSpPr bwMode="auto">
              <a:xfrm>
                <a:off x="576" y="1872"/>
                <a:ext cx="528" cy="224"/>
                <a:chOff x="0" y="0"/>
                <a:chExt cx="528" cy="224"/>
              </a:xfrm>
            </p:grpSpPr>
            <p:sp>
              <p:nvSpPr>
                <p:cNvPr id="69" name="Rectangle 131"/>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70" name="Rectangle 132"/>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1101</a:t>
                  </a:r>
                </a:p>
              </p:txBody>
            </p:sp>
          </p:grpSp>
          <p:grpSp>
            <p:nvGrpSpPr>
              <p:cNvPr id="51" name="Group 133"/>
              <p:cNvGrpSpPr>
                <a:grpSpLocks/>
              </p:cNvGrpSpPr>
              <p:nvPr/>
            </p:nvGrpSpPr>
            <p:grpSpPr bwMode="auto">
              <a:xfrm>
                <a:off x="0" y="2016"/>
                <a:ext cx="288" cy="224"/>
                <a:chOff x="0" y="0"/>
                <a:chExt cx="288" cy="224"/>
              </a:xfrm>
            </p:grpSpPr>
            <p:sp>
              <p:nvSpPr>
                <p:cNvPr id="67" name="Rectangle 13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8" name="Rectangle 13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E</a:t>
                  </a:r>
                </a:p>
              </p:txBody>
            </p:sp>
          </p:grpSp>
          <p:grpSp>
            <p:nvGrpSpPr>
              <p:cNvPr id="52" name="Group 136"/>
              <p:cNvGrpSpPr>
                <a:grpSpLocks/>
              </p:cNvGrpSpPr>
              <p:nvPr/>
            </p:nvGrpSpPr>
            <p:grpSpPr bwMode="auto">
              <a:xfrm>
                <a:off x="288" y="2016"/>
                <a:ext cx="288" cy="224"/>
                <a:chOff x="0" y="0"/>
                <a:chExt cx="288" cy="224"/>
              </a:xfrm>
            </p:grpSpPr>
            <p:sp>
              <p:nvSpPr>
                <p:cNvPr id="65" name="Rectangle 13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6" name="Rectangle 138"/>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14</a:t>
                  </a:r>
                </a:p>
              </p:txBody>
            </p:sp>
          </p:grpSp>
          <p:grpSp>
            <p:nvGrpSpPr>
              <p:cNvPr id="53" name="Group 139"/>
              <p:cNvGrpSpPr>
                <a:grpSpLocks/>
              </p:cNvGrpSpPr>
              <p:nvPr/>
            </p:nvGrpSpPr>
            <p:grpSpPr bwMode="auto">
              <a:xfrm>
                <a:off x="576" y="2016"/>
                <a:ext cx="528" cy="224"/>
                <a:chOff x="0" y="0"/>
                <a:chExt cx="528" cy="224"/>
              </a:xfrm>
            </p:grpSpPr>
            <p:sp>
              <p:nvSpPr>
                <p:cNvPr id="63" name="Rectangle 140"/>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4" name="Rectangle 141"/>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1110</a:t>
                  </a:r>
                </a:p>
              </p:txBody>
            </p:sp>
          </p:grpSp>
          <p:grpSp>
            <p:nvGrpSpPr>
              <p:cNvPr id="54" name="Group 142"/>
              <p:cNvGrpSpPr>
                <a:grpSpLocks/>
              </p:cNvGrpSpPr>
              <p:nvPr/>
            </p:nvGrpSpPr>
            <p:grpSpPr bwMode="auto">
              <a:xfrm>
                <a:off x="0" y="2160"/>
                <a:ext cx="288" cy="224"/>
                <a:chOff x="0" y="0"/>
                <a:chExt cx="288" cy="224"/>
              </a:xfrm>
            </p:grpSpPr>
            <p:sp>
              <p:nvSpPr>
                <p:cNvPr id="61" name="Rectangle 14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2" name="Rectangle 14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F</a:t>
                  </a:r>
                </a:p>
              </p:txBody>
            </p:sp>
          </p:grpSp>
          <p:grpSp>
            <p:nvGrpSpPr>
              <p:cNvPr id="55" name="Group 145"/>
              <p:cNvGrpSpPr>
                <a:grpSpLocks/>
              </p:cNvGrpSpPr>
              <p:nvPr/>
            </p:nvGrpSpPr>
            <p:grpSpPr bwMode="auto">
              <a:xfrm>
                <a:off x="288" y="2160"/>
                <a:ext cx="288" cy="224"/>
                <a:chOff x="0" y="0"/>
                <a:chExt cx="288" cy="224"/>
              </a:xfrm>
            </p:grpSpPr>
            <p:sp>
              <p:nvSpPr>
                <p:cNvPr id="59" name="Rectangle 14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0" name="Rectangle 147"/>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15</a:t>
                  </a:r>
                </a:p>
              </p:txBody>
            </p:sp>
          </p:grpSp>
          <p:grpSp>
            <p:nvGrpSpPr>
              <p:cNvPr id="56" name="Group 148"/>
              <p:cNvGrpSpPr>
                <a:grpSpLocks/>
              </p:cNvGrpSpPr>
              <p:nvPr/>
            </p:nvGrpSpPr>
            <p:grpSpPr bwMode="auto">
              <a:xfrm>
                <a:off x="576" y="2160"/>
                <a:ext cx="528" cy="224"/>
                <a:chOff x="0" y="0"/>
                <a:chExt cx="528" cy="224"/>
              </a:xfrm>
            </p:grpSpPr>
            <p:sp>
              <p:nvSpPr>
                <p:cNvPr id="57" name="Rectangle 149"/>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8" name="Rectangle 150"/>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1111</a:t>
                  </a:r>
                </a:p>
              </p:txBody>
            </p:sp>
          </p:grpSp>
        </p:grpSp>
        <p:sp>
          <p:nvSpPr>
            <p:cNvPr id="6" name="Rectangle 151"/>
            <p:cNvSpPr>
              <a:spLocks/>
            </p:cNvSpPr>
            <p:nvPr/>
          </p:nvSpPr>
          <p:spPr bwMode="auto">
            <a:xfrm rot="-2340000">
              <a:off x="50" y="267"/>
              <a:ext cx="362"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dirty="0">
                  <a:solidFill>
                    <a:srgbClr val="000066"/>
                  </a:solidFill>
                  <a:latin typeface="Helvetica" charset="0"/>
                  <a:ea typeface="Helvetica" charset="0"/>
                  <a:cs typeface="Helvetica" charset="0"/>
                  <a:sym typeface="Helvetica" charset="0"/>
                </a:rPr>
                <a:t>Hex</a:t>
              </a:r>
            </a:p>
          </p:txBody>
        </p:sp>
        <p:sp>
          <p:nvSpPr>
            <p:cNvPr id="7" name="Rectangle 152"/>
            <p:cNvSpPr>
              <a:spLocks/>
            </p:cNvSpPr>
            <p:nvPr/>
          </p:nvSpPr>
          <p:spPr bwMode="auto">
            <a:xfrm rot="-2340000">
              <a:off x="307" y="177"/>
              <a:ext cx="649"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dirty="0">
                  <a:solidFill>
                    <a:srgbClr val="000066"/>
                  </a:solidFill>
                  <a:latin typeface="Helvetica" charset="0"/>
                  <a:ea typeface="Helvetica" charset="0"/>
                  <a:cs typeface="Helvetica" charset="0"/>
                  <a:sym typeface="Helvetica" charset="0"/>
                </a:rPr>
                <a:t>Decimal</a:t>
              </a:r>
            </a:p>
          </p:txBody>
        </p:sp>
        <p:sp>
          <p:nvSpPr>
            <p:cNvPr id="8" name="Rectangle 153"/>
            <p:cNvSpPr>
              <a:spLocks/>
            </p:cNvSpPr>
            <p:nvPr/>
          </p:nvSpPr>
          <p:spPr bwMode="auto">
            <a:xfrm rot="-2340000">
              <a:off x="606" y="210"/>
              <a:ext cx="546"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dirty="0">
                  <a:solidFill>
                    <a:srgbClr val="000066"/>
                  </a:solidFill>
                  <a:latin typeface="Helvetica" charset="0"/>
                  <a:ea typeface="Helvetica" charset="0"/>
                  <a:cs typeface="Helvetica" charset="0"/>
                  <a:sym typeface="Helvetica" charset="0"/>
                </a:rPr>
                <a:t>Binary</a:t>
              </a:r>
            </a:p>
          </p:txBody>
        </p:sp>
      </p:grpSp>
    </p:spTree>
    <p:extLst>
      <p:ext uri="{BB962C8B-B14F-4D97-AF65-F5344CB8AC3E}">
        <p14:creationId xmlns:p14="http://schemas.microsoft.com/office/powerpoint/2010/main" val="23099549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type="title"/>
          </p:nvPr>
        </p:nvSpPr>
        <p:spPr/>
        <p:txBody>
          <a:bodyPr/>
          <a:lstStyle/>
          <a:p>
            <a:pPr marL="119063" indent="-119063" eaLnBrk="1" hangingPunct="1"/>
            <a:r>
              <a:rPr lang="en-US" altLang="zh-CN" dirty="0" smtClean="0"/>
              <a:t>C</a:t>
            </a:r>
            <a:r>
              <a:rPr lang="zh-CN" altLang="en-US" dirty="0" smtClean="0"/>
              <a:t>数据类型的宽度（与编译器有关）</a:t>
            </a:r>
            <a:endParaRPr lang="en-US" dirty="0"/>
          </a:p>
        </p:txBody>
      </p:sp>
      <p:graphicFrame>
        <p:nvGraphicFramePr>
          <p:cNvPr id="12292" name="Group 4"/>
          <p:cNvGraphicFramePr>
            <a:graphicFrameLocks noGrp="1"/>
          </p:cNvGraphicFramePr>
          <p:nvPr>
            <p:extLst>
              <p:ext uri="{D42A27DB-BD31-4B8C-83A1-F6EECF244321}">
                <p14:modId xmlns:p14="http://schemas.microsoft.com/office/powerpoint/2010/main" val="819908810"/>
              </p:ext>
            </p:extLst>
          </p:nvPr>
        </p:nvGraphicFramePr>
        <p:xfrm>
          <a:off x="1549400" y="1524000"/>
          <a:ext cx="6032500" cy="4876800"/>
        </p:xfrm>
        <a:graphic>
          <a:graphicData uri="http://schemas.openxmlformats.org/drawingml/2006/table">
            <a:tbl>
              <a:tblPr/>
              <a:tblGrid>
                <a:gridCol w="1651000">
                  <a:extLst>
                    <a:ext uri="{9D8B030D-6E8A-4147-A177-3AD203B41FA5}">
                      <a16:colId xmlns:a16="http://schemas.microsoft.com/office/drawing/2014/main" val="20000"/>
                    </a:ext>
                  </a:extLst>
                </a:gridCol>
                <a:gridCol w="1460500">
                  <a:extLst>
                    <a:ext uri="{9D8B030D-6E8A-4147-A177-3AD203B41FA5}">
                      <a16:colId xmlns:a16="http://schemas.microsoft.com/office/drawing/2014/main" val="20001"/>
                    </a:ext>
                  </a:extLst>
                </a:gridCol>
                <a:gridCol w="1460500">
                  <a:extLst>
                    <a:ext uri="{9D8B030D-6E8A-4147-A177-3AD203B41FA5}">
                      <a16:colId xmlns:a16="http://schemas.microsoft.com/office/drawing/2014/main" val="20002"/>
                    </a:ext>
                  </a:extLst>
                </a:gridCol>
                <a:gridCol w="1460500">
                  <a:extLst>
                    <a:ext uri="{9D8B030D-6E8A-4147-A177-3AD203B41FA5}">
                      <a16:colId xmlns:a16="http://schemas.microsoft.com/office/drawing/2014/main" val="20003"/>
                    </a:ext>
                  </a:extLst>
                </a:gridCol>
              </a:tblGrid>
              <a:tr h="5080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1" i="0" u="none" strike="noStrike" cap="none" normalizeH="0" baseline="0" dirty="0">
                          <a:ln>
                            <a:noFill/>
                          </a:ln>
                          <a:solidFill>
                            <a:srgbClr val="FFFFFF"/>
                          </a:solidFill>
                          <a:effectLst/>
                          <a:latin typeface="Calibri"/>
                          <a:ea typeface="Arial Narrow Bold" charset="0"/>
                          <a:cs typeface="Calibri"/>
                          <a:sym typeface="Arial Narrow Bold" charset="0"/>
                        </a:rPr>
                        <a:t>C </a:t>
                      </a:r>
                      <a:r>
                        <a:rPr kumimoji="0" lang="zh-CN" altLang="en-US" sz="2400" b="1" i="0" u="none" strike="noStrike" cap="none" normalizeH="0" baseline="0" dirty="0" smtClean="0">
                          <a:ln>
                            <a:noFill/>
                          </a:ln>
                          <a:solidFill>
                            <a:srgbClr val="FFFFFF"/>
                          </a:solidFill>
                          <a:effectLst/>
                          <a:latin typeface="Calibri"/>
                          <a:ea typeface="Arial Narrow Bold" charset="0"/>
                          <a:cs typeface="Calibri"/>
                          <a:sym typeface="Arial Narrow Bold" charset="0"/>
                        </a:rPr>
                        <a:t>数据类型</a:t>
                      </a:r>
                      <a:endParaRPr kumimoji="0" lang="en-US" sz="2400" b="1" i="0" u="none" strike="noStrike" cap="none" normalizeH="0" baseline="0" dirty="0">
                        <a:ln>
                          <a:noFill/>
                        </a:ln>
                        <a:solidFill>
                          <a:srgbClr val="FFFFFF"/>
                        </a:solidFill>
                        <a:effectLst/>
                        <a:latin typeface="Calibri"/>
                        <a:ea typeface="Arial Narrow Bold" charset="0"/>
                        <a:cs typeface="Calibri"/>
                        <a:sym typeface="Arial Narrow Bold"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1" i="0" u="none" strike="noStrike" cap="none" normalizeH="0" baseline="0" dirty="0" smtClean="0">
                          <a:ln>
                            <a:noFill/>
                          </a:ln>
                          <a:solidFill>
                            <a:srgbClr val="FFFFFF"/>
                          </a:solidFill>
                          <a:effectLst/>
                          <a:latin typeface="Calibri"/>
                          <a:ea typeface="Arial Narrow Bold" charset="0"/>
                          <a:cs typeface="Calibri"/>
                          <a:sym typeface="Arial Narrow Bold" charset="0"/>
                        </a:rPr>
                        <a:t>32</a:t>
                      </a:r>
                      <a:r>
                        <a:rPr kumimoji="0" lang="zh-CN" altLang="en-US" sz="2400" b="1" i="0" u="none" strike="noStrike" cap="none" normalizeH="0" baseline="0" dirty="0" smtClean="0">
                          <a:ln>
                            <a:noFill/>
                          </a:ln>
                          <a:solidFill>
                            <a:srgbClr val="FFFFFF"/>
                          </a:solidFill>
                          <a:effectLst/>
                          <a:latin typeface="Calibri"/>
                          <a:ea typeface="Arial Narrow Bold" charset="0"/>
                          <a:cs typeface="Calibri"/>
                          <a:sym typeface="Arial Narrow Bold" charset="0"/>
                        </a:rPr>
                        <a:t>位</a:t>
                      </a:r>
                      <a:endParaRPr kumimoji="0" lang="en-US" sz="2400" b="1" i="0" u="none" strike="noStrike" cap="none" normalizeH="0" baseline="0" dirty="0">
                        <a:ln>
                          <a:noFill/>
                        </a:ln>
                        <a:solidFill>
                          <a:srgbClr val="FFFFFF"/>
                        </a:solidFill>
                        <a:effectLst/>
                        <a:latin typeface="Calibri"/>
                        <a:ea typeface="Arial Narrow Bold" charset="0"/>
                        <a:cs typeface="Calibri"/>
                        <a:sym typeface="Arial Narrow Bold"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1" i="0" u="none" strike="noStrike" cap="none" normalizeH="0" baseline="0" dirty="0" smtClean="0">
                          <a:ln>
                            <a:noFill/>
                          </a:ln>
                          <a:solidFill>
                            <a:srgbClr val="FFFFFF"/>
                          </a:solidFill>
                          <a:effectLst/>
                          <a:latin typeface="Calibri"/>
                          <a:ea typeface="Arial Narrow Bold" charset="0"/>
                          <a:cs typeface="Calibri"/>
                          <a:sym typeface="Arial Narrow Bold" charset="0"/>
                        </a:rPr>
                        <a:t>64</a:t>
                      </a:r>
                      <a:r>
                        <a:rPr kumimoji="0" lang="zh-CN" altLang="en-US" sz="2400" b="1" i="0" u="none" strike="noStrike" cap="none" normalizeH="0" baseline="0" dirty="0" smtClean="0">
                          <a:ln>
                            <a:noFill/>
                          </a:ln>
                          <a:solidFill>
                            <a:srgbClr val="FFFFFF"/>
                          </a:solidFill>
                          <a:effectLst/>
                          <a:latin typeface="Calibri"/>
                          <a:ea typeface="Arial Narrow Bold" charset="0"/>
                          <a:cs typeface="Calibri"/>
                          <a:sym typeface="Arial Narrow Bold" charset="0"/>
                        </a:rPr>
                        <a:t>位</a:t>
                      </a:r>
                      <a:endParaRPr kumimoji="0" lang="en-US" sz="2400" b="1" i="0" u="none" strike="noStrike" cap="none" normalizeH="0" baseline="0" dirty="0">
                        <a:ln>
                          <a:noFill/>
                        </a:ln>
                        <a:solidFill>
                          <a:srgbClr val="FFFFFF"/>
                        </a:solidFill>
                        <a:effectLst/>
                        <a:latin typeface="Calibri"/>
                        <a:ea typeface="Arial Narrow Bold" charset="0"/>
                        <a:cs typeface="Calibri"/>
                        <a:sym typeface="Arial Narrow Bold"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1" i="0" u="none" strike="noStrike" cap="none" normalizeH="0" baseline="0" dirty="0">
                          <a:ln>
                            <a:noFill/>
                          </a:ln>
                          <a:solidFill>
                            <a:srgbClr val="FFFFFF"/>
                          </a:solidFill>
                          <a:effectLst/>
                          <a:latin typeface="Calibri"/>
                          <a:ea typeface="Arial Narrow Bold" charset="0"/>
                          <a:cs typeface="Calibri"/>
                          <a:sym typeface="Arial Narrow Bold" charset="0"/>
                        </a:rPr>
                        <a:t>x86-64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a:ln>
                            <a:noFill/>
                          </a:ln>
                          <a:solidFill>
                            <a:schemeClr val="tx1"/>
                          </a:solidFill>
                          <a:effectLst/>
                          <a:latin typeface="Courier New"/>
                          <a:ea typeface="Arial Narrow" charset="0"/>
                          <a:cs typeface="Courier New"/>
                          <a:sym typeface="Arial Narrow" charset="0"/>
                        </a:rPr>
                        <a:t>char</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a:ln>
                            <a:noFill/>
                          </a:ln>
                          <a:solidFill>
                            <a:schemeClr val="tx1"/>
                          </a:solidFill>
                          <a:effectLst/>
                          <a:latin typeface="Courier New"/>
                          <a:ea typeface="Arial Narrow" charset="0"/>
                          <a:cs typeface="Courier New"/>
                          <a:sym typeface="Arial Narrow" charset="0"/>
                        </a:rPr>
                        <a:t>short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err="1">
                          <a:ln>
                            <a:noFill/>
                          </a:ln>
                          <a:solidFill>
                            <a:schemeClr val="tx1"/>
                          </a:solidFill>
                          <a:effectLst/>
                          <a:latin typeface="Courier New"/>
                          <a:ea typeface="Arial Narrow" charset="0"/>
                          <a:cs typeface="Courier New"/>
                          <a:sym typeface="Arial Narrow" charset="0"/>
                        </a:rPr>
                        <a:t>int</a:t>
                      </a:r>
                      <a:endParaRPr kumimoji="0" lang="en-US" sz="2000" b="1" i="0" u="none" strike="noStrike" cap="none" normalizeH="0" baseline="0" dirty="0">
                        <a:ln>
                          <a:noFill/>
                        </a:ln>
                        <a:solidFill>
                          <a:schemeClr val="tx1"/>
                        </a:solidFill>
                        <a:effectLst/>
                        <a:latin typeface="Courier New"/>
                        <a:ea typeface="Arial Narrow" charset="0"/>
                        <a:cs typeface="Courier New"/>
                        <a:sym typeface="Arial Narrow"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a:ln>
                            <a:noFill/>
                          </a:ln>
                          <a:solidFill>
                            <a:schemeClr val="tx1"/>
                          </a:solidFill>
                          <a:effectLst/>
                          <a:latin typeface="Courier New"/>
                          <a:ea typeface="Arial Narrow" charset="0"/>
                          <a:cs typeface="Courier New"/>
                          <a:sym typeface="Arial Narrow" charset="0"/>
                        </a:rPr>
                        <a:t>long</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smtClean="0">
                          <a:ln>
                            <a:noFill/>
                          </a:ln>
                          <a:solidFill>
                            <a:schemeClr val="tx1"/>
                          </a:solidFill>
                          <a:effectLst/>
                          <a:latin typeface="Calibri"/>
                          <a:ea typeface="Arial Narrow" charset="0"/>
                          <a:cs typeface="Calibri"/>
                          <a:sym typeface="Arial Narrow" charset="0"/>
                        </a:rPr>
                        <a:t>8</a:t>
                      </a:r>
                      <a:endParaRPr kumimoji="0" lang="en-US" sz="2000" b="1" i="0" u="none" strike="noStrike" cap="none" normalizeH="0" baseline="0" dirty="0">
                        <a:ln>
                          <a:noFill/>
                        </a:ln>
                        <a:solidFill>
                          <a:schemeClr val="tx1"/>
                        </a:solidFill>
                        <a:effectLst/>
                        <a:latin typeface="Calibri"/>
                        <a:ea typeface="Arial Narrow" charset="0"/>
                        <a:cs typeface="Calibri"/>
                        <a:sym typeface="Arial Narrow"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9"/>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altLang="zh-CN" sz="2000" b="1" i="0" u="none" strike="noStrike" cap="none" normalizeH="0" baseline="0" dirty="0" smtClean="0">
                          <a:ln>
                            <a:noFill/>
                          </a:ln>
                          <a:solidFill>
                            <a:schemeClr val="tx1"/>
                          </a:solidFill>
                          <a:effectLst/>
                          <a:latin typeface="Courier New"/>
                          <a:ea typeface="Arial Narrow" charset="0"/>
                          <a:cs typeface="Courier New"/>
                          <a:sym typeface="Arial Narrow" charset="0"/>
                        </a:rPr>
                        <a:t>l</a:t>
                      </a:r>
                      <a:r>
                        <a:rPr kumimoji="0" lang="en-US" sz="2000" b="1" i="0" u="none" strike="noStrike" cap="none" normalizeH="0" baseline="0" dirty="0" smtClean="0">
                          <a:ln>
                            <a:noFill/>
                          </a:ln>
                          <a:solidFill>
                            <a:schemeClr val="tx1"/>
                          </a:solidFill>
                          <a:effectLst/>
                          <a:latin typeface="Courier New"/>
                          <a:ea typeface="Arial Narrow" charset="0"/>
                          <a:cs typeface="Courier New"/>
                          <a:sym typeface="Arial Narrow" charset="0"/>
                        </a:rPr>
                        <a:t>ong </a:t>
                      </a:r>
                      <a:r>
                        <a:rPr kumimoji="0" lang="en-US" altLang="zh-CN" sz="2000" b="1" i="0" u="none" strike="noStrike" cap="none" normalizeH="0" baseline="0" dirty="0" smtClean="0">
                          <a:ln>
                            <a:noFill/>
                          </a:ln>
                          <a:solidFill>
                            <a:schemeClr val="tx1"/>
                          </a:solidFill>
                          <a:effectLst/>
                          <a:latin typeface="Courier New"/>
                          <a:ea typeface="Arial Narrow" charset="0"/>
                          <a:cs typeface="Courier New"/>
                          <a:sym typeface="Arial Narrow" charset="0"/>
                        </a:rPr>
                        <a:t>long</a:t>
                      </a:r>
                      <a:endParaRPr kumimoji="0" lang="en-US" sz="2000" b="1" i="0" u="none" strike="noStrike" cap="none" normalizeH="0" baseline="0" dirty="0">
                        <a:ln>
                          <a:noFill/>
                        </a:ln>
                        <a:solidFill>
                          <a:schemeClr val="tx1"/>
                        </a:solidFill>
                        <a:effectLst/>
                        <a:latin typeface="Courier New"/>
                        <a:ea typeface="Arial Narrow" charset="0"/>
                        <a:cs typeface="Courier New"/>
                        <a:sym typeface="Arial Narrow"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smtClean="0">
                          <a:ln>
                            <a:noFill/>
                          </a:ln>
                          <a:solidFill>
                            <a:schemeClr val="tx1"/>
                          </a:solidFill>
                          <a:effectLst/>
                          <a:latin typeface="Calibri"/>
                          <a:ea typeface="Arial Narrow" charset="0"/>
                          <a:cs typeface="Calibri"/>
                          <a:sym typeface="Arial Narrow" charset="0"/>
                        </a:rPr>
                        <a:t>8</a:t>
                      </a:r>
                      <a:endParaRPr kumimoji="0" lang="en-US" sz="2000" b="1" i="0" u="none" strike="noStrike" cap="none" normalizeH="0" baseline="0" dirty="0">
                        <a:ln>
                          <a:noFill/>
                        </a:ln>
                        <a:solidFill>
                          <a:schemeClr val="tx1"/>
                        </a:solidFill>
                        <a:effectLst/>
                        <a:latin typeface="Calibri"/>
                        <a:ea typeface="Arial Narrow" charset="0"/>
                        <a:cs typeface="Calibri"/>
                        <a:sym typeface="Arial Narrow"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4"/>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a:ln>
                            <a:noFill/>
                          </a:ln>
                          <a:solidFill>
                            <a:schemeClr val="tx1"/>
                          </a:solidFill>
                          <a:effectLst/>
                          <a:latin typeface="Courier New"/>
                          <a:ea typeface="Arial Narrow" charset="0"/>
                          <a:cs typeface="Courier New"/>
                          <a:sym typeface="Arial Narrow" charset="0"/>
                        </a:rPr>
                        <a:t>float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5"/>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a:ln>
                            <a:noFill/>
                          </a:ln>
                          <a:solidFill>
                            <a:schemeClr val="tx1"/>
                          </a:solidFill>
                          <a:effectLst/>
                          <a:latin typeface="Courier New"/>
                          <a:ea typeface="Arial Narrow" charset="0"/>
                          <a:cs typeface="Courier New"/>
                          <a:sym typeface="Arial Narrow" charset="0"/>
                        </a:rPr>
                        <a:t>double</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6"/>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a:ln>
                            <a:noFill/>
                          </a:ln>
                          <a:solidFill>
                            <a:schemeClr val="tx1"/>
                          </a:solidFill>
                          <a:effectLst/>
                          <a:latin typeface="Courier New"/>
                          <a:ea typeface="Arial Narrow" charset="0"/>
                          <a:cs typeface="Courier New"/>
                          <a:sym typeface="Arial Narrow" charset="0"/>
                        </a:rPr>
                        <a:t>long double</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smtClean="0">
                          <a:ln>
                            <a:noFill/>
                          </a:ln>
                          <a:solidFill>
                            <a:schemeClr val="tx1"/>
                          </a:solidFill>
                          <a:effectLst/>
                          <a:latin typeface="Calibri"/>
                          <a:ea typeface="ＭＳ ゴシック"/>
                          <a:cs typeface="Calibri"/>
                          <a:sym typeface="Arial Narrow" charset="0"/>
                        </a:rPr>
                        <a:t>−/12</a:t>
                      </a:r>
                      <a:endParaRPr kumimoji="0" lang="en-US" sz="2000" b="1" i="0" u="none" strike="noStrike" cap="none" normalizeH="0" baseline="0" dirty="0">
                        <a:ln>
                          <a:noFill/>
                        </a:ln>
                        <a:solidFill>
                          <a:schemeClr val="tx1"/>
                        </a:solidFill>
                        <a:effectLst/>
                        <a:latin typeface="Calibri"/>
                        <a:ea typeface="Arial Narrow" charset="0"/>
                        <a:cs typeface="Calibri"/>
                        <a:sym typeface="Arial Narrow"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smtClean="0">
                          <a:ln>
                            <a:noFill/>
                          </a:ln>
                          <a:solidFill>
                            <a:schemeClr val="tx1"/>
                          </a:solidFill>
                          <a:effectLst/>
                          <a:latin typeface="Calibri"/>
                          <a:ea typeface="ＭＳ ゴシック"/>
                          <a:cs typeface="Calibri"/>
                          <a:sym typeface="Arial Narrow" charset="0"/>
                        </a:rPr>
                        <a:t>−/16</a:t>
                      </a:r>
                      <a:endParaRPr kumimoji="0" lang="en-US" sz="2000" b="1" i="0" u="none" strike="noStrike" cap="none" normalizeH="0" baseline="0" dirty="0">
                        <a:ln>
                          <a:noFill/>
                        </a:ln>
                        <a:solidFill>
                          <a:schemeClr val="tx1"/>
                        </a:solidFill>
                        <a:effectLst/>
                        <a:latin typeface="Calibri"/>
                        <a:ea typeface="Arial Narrow" charset="0"/>
                        <a:cs typeface="Calibri"/>
                        <a:sym typeface="Arial Narrow"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a:ln>
                            <a:noFill/>
                          </a:ln>
                          <a:solidFill>
                            <a:schemeClr val="tx1"/>
                          </a:solidFill>
                          <a:effectLst/>
                          <a:latin typeface="Calibri"/>
                          <a:ea typeface="Arial Narrow" charset="0"/>
                          <a:cs typeface="Calibri"/>
                          <a:sym typeface="Arial Narrow" charset="0"/>
                        </a:rPr>
                        <a:t>10/16</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7"/>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a:ln>
                            <a:noFill/>
                          </a:ln>
                          <a:solidFill>
                            <a:schemeClr val="tx1"/>
                          </a:solidFill>
                          <a:effectLst/>
                          <a:latin typeface="Calibri"/>
                          <a:ea typeface="Arial Narrow" charset="0"/>
                          <a:cs typeface="Calibri"/>
                          <a:sym typeface="Arial Narrow" charset="0"/>
                        </a:rPr>
                        <a:t>pointer</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8"/>
                  </a:ext>
                </a:extLst>
              </a:tr>
            </a:tbl>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a:t>
            </a:r>
            <a:endParaRPr lang="zh-CN" altLang="en-US" dirty="0"/>
          </a:p>
        </p:txBody>
      </p:sp>
      <p:sp>
        <p:nvSpPr>
          <p:cNvPr id="3" name="内容占位符 2"/>
          <p:cNvSpPr>
            <a:spLocks noGrp="1"/>
          </p:cNvSpPr>
          <p:nvPr>
            <p:ph idx="1"/>
          </p:nvPr>
        </p:nvSpPr>
        <p:spPr>
          <a:xfrm>
            <a:off x="396875" y="1066800"/>
            <a:ext cx="8594725" cy="5410200"/>
          </a:xfrm>
        </p:spPr>
        <p:txBody>
          <a:bodyPr/>
          <a:lstStyle/>
          <a:p>
            <a:r>
              <a:rPr lang="en-US" altLang="zh-CN" dirty="0" smtClean="0"/>
              <a:t>1.8086 CPU</a:t>
            </a:r>
            <a:r>
              <a:rPr lang="zh-CN" altLang="en-US" dirty="0" smtClean="0"/>
              <a:t>内部寄存器组有哪几个？都是多少位的？</a:t>
            </a:r>
            <a:endParaRPr lang="en-US" altLang="zh-CN" dirty="0" smtClean="0"/>
          </a:p>
          <a:p>
            <a:r>
              <a:rPr lang="en-US" altLang="zh-CN" dirty="0" smtClean="0"/>
              <a:t>2.8086 </a:t>
            </a:r>
            <a:r>
              <a:rPr lang="zh-CN" altLang="en-US" dirty="0"/>
              <a:t>访问</a:t>
            </a:r>
            <a:r>
              <a:rPr lang="zh-CN" altLang="en-US" dirty="0" smtClean="0"/>
              <a:t>存储器的地址有哪部分组成？物理地址怎么形成的？</a:t>
            </a:r>
            <a:endParaRPr lang="en-US" altLang="zh-CN" dirty="0" smtClean="0"/>
          </a:p>
          <a:p>
            <a:r>
              <a:rPr lang="en-US" altLang="zh-CN" dirty="0" smtClean="0"/>
              <a:t>3.BIU</a:t>
            </a:r>
            <a:r>
              <a:rPr lang="zh-CN" altLang="en-US" dirty="0" smtClean="0"/>
              <a:t>与</a:t>
            </a:r>
            <a:r>
              <a:rPr lang="en-US" altLang="zh-CN" dirty="0" smtClean="0"/>
              <a:t>EU</a:t>
            </a:r>
            <a:r>
              <a:rPr lang="zh-CN" altLang="en-US" dirty="0"/>
              <a:t>是</a:t>
            </a:r>
            <a:r>
              <a:rPr lang="zh-CN" altLang="en-US" dirty="0" smtClean="0"/>
              <a:t>怎么完成指令执行的？</a:t>
            </a:r>
            <a:endParaRPr lang="en-US" altLang="zh-CN" dirty="0" smtClean="0"/>
          </a:p>
          <a:p>
            <a:r>
              <a:rPr lang="en-US" altLang="zh-CN" dirty="0" smtClean="0"/>
              <a:t>4. </a:t>
            </a:r>
            <a:r>
              <a:rPr lang="en-US" altLang="zh-CN" dirty="0" err="1"/>
              <a:t>int</a:t>
            </a:r>
            <a:r>
              <a:rPr lang="en-US" altLang="zh-CN" dirty="0"/>
              <a:t> x </a:t>
            </a:r>
            <a:r>
              <a:rPr lang="en-US" altLang="zh-CN" dirty="0" smtClean="0"/>
              <a:t>;    AX=100</a:t>
            </a:r>
            <a:r>
              <a:rPr lang="zh-CN" altLang="en-US" dirty="0" smtClean="0"/>
              <a:t>； </a:t>
            </a:r>
            <a:r>
              <a:rPr lang="en-US" altLang="zh-CN" dirty="0" smtClean="0"/>
              <a:t>AX=AX+256</a:t>
            </a:r>
            <a:r>
              <a:rPr lang="zh-CN" altLang="en-US" dirty="0" smtClean="0"/>
              <a:t>；   </a:t>
            </a:r>
            <a:r>
              <a:rPr lang="en-US" altLang="zh-CN" dirty="0"/>
              <a:t>x</a:t>
            </a:r>
            <a:r>
              <a:rPr lang="en-US" altLang="zh-CN" dirty="0" smtClean="0"/>
              <a:t>=AX</a:t>
            </a:r>
            <a:r>
              <a:rPr lang="zh-CN" altLang="en-US" dirty="0" smtClean="0"/>
              <a:t>；</a:t>
            </a:r>
            <a:endParaRPr lang="en-US" altLang="zh-CN" dirty="0" smtClean="0"/>
          </a:p>
          <a:p>
            <a:r>
              <a:rPr lang="zh-CN" altLang="en-US" dirty="0" smtClean="0"/>
              <a:t>    程序</a:t>
            </a:r>
            <a:r>
              <a:rPr lang="en-US" altLang="zh-CN" dirty="0" smtClean="0"/>
              <a:t>/</a:t>
            </a:r>
            <a:r>
              <a:rPr lang="zh-CN" altLang="en-US" dirty="0" smtClean="0"/>
              <a:t>指令中的常数在内存哪个区域</a:t>
            </a:r>
            <a:r>
              <a:rPr lang="en-US" altLang="zh-CN" dirty="0" smtClean="0"/>
              <a:t>/</a:t>
            </a:r>
            <a:r>
              <a:rPr lang="zh-CN" altLang="en-US" dirty="0" smtClean="0"/>
              <a:t>段？</a:t>
            </a:r>
            <a:endParaRPr lang="en-US" altLang="zh-CN" dirty="0" smtClean="0"/>
          </a:p>
          <a:p>
            <a:r>
              <a:rPr lang="en-US" altLang="zh-CN" dirty="0" smtClean="0"/>
              <a:t>5. </a:t>
            </a:r>
            <a:r>
              <a:rPr lang="zh-CN" altLang="en-US" dirty="0" smtClean="0"/>
              <a:t>全局变量</a:t>
            </a:r>
            <a:r>
              <a:rPr lang="en-US" altLang="zh-CN" dirty="0" smtClean="0"/>
              <a:t>x</a:t>
            </a:r>
            <a:r>
              <a:rPr lang="zh-CN" altLang="en-US" dirty="0" smtClean="0"/>
              <a:t>以一种什么方式在机器</a:t>
            </a:r>
            <a:r>
              <a:rPr lang="en-US" altLang="zh-CN" dirty="0" smtClean="0"/>
              <a:t>/</a:t>
            </a:r>
            <a:r>
              <a:rPr lang="zh-CN" altLang="en-US" dirty="0" smtClean="0"/>
              <a:t>汇编程序中出现？怎么访问的？至少访几次存储器？</a:t>
            </a:r>
            <a:endParaRPr lang="en-US" altLang="zh-CN" dirty="0" smtClean="0"/>
          </a:p>
          <a:p>
            <a:r>
              <a:rPr lang="en-US" altLang="zh-CN" dirty="0" smtClean="0"/>
              <a:t>6.C</a:t>
            </a:r>
            <a:r>
              <a:rPr lang="zh-CN" altLang="en-US" dirty="0" smtClean="0"/>
              <a:t>语言的数据类型</a:t>
            </a:r>
            <a:r>
              <a:rPr lang="en-US" altLang="zh-CN" dirty="0" smtClean="0"/>
              <a:t>char</a:t>
            </a:r>
            <a:r>
              <a:rPr lang="zh-CN" altLang="en-US" dirty="0" smtClean="0"/>
              <a:t>、</a:t>
            </a:r>
            <a:r>
              <a:rPr lang="en-US" altLang="zh-CN" dirty="0" smtClean="0"/>
              <a:t>short </a:t>
            </a:r>
            <a:r>
              <a:rPr lang="en-US" altLang="zh-CN" dirty="0" err="1" smtClean="0"/>
              <a:t>int</a:t>
            </a:r>
            <a:r>
              <a:rPr lang="zh-CN" altLang="en-US" dirty="0" smtClean="0"/>
              <a:t>、</a:t>
            </a:r>
            <a:r>
              <a:rPr lang="en-US" altLang="zh-CN" dirty="0" err="1" smtClean="0"/>
              <a:t>int</a:t>
            </a:r>
            <a:r>
              <a:rPr lang="zh-CN" altLang="en-US" dirty="0" smtClean="0"/>
              <a:t>、</a:t>
            </a:r>
            <a:r>
              <a:rPr lang="en-US" altLang="zh-CN" dirty="0" smtClean="0"/>
              <a:t>long</a:t>
            </a:r>
            <a:r>
              <a:rPr lang="zh-CN" altLang="en-US" dirty="0" smtClean="0"/>
              <a:t>、</a:t>
            </a:r>
            <a:r>
              <a:rPr lang="en-US" altLang="zh-CN" dirty="0" smtClean="0"/>
              <a:t>long </a:t>
            </a:r>
            <a:r>
              <a:rPr lang="en-US" altLang="zh-CN" dirty="0" err="1" smtClean="0"/>
              <a:t>long</a:t>
            </a:r>
            <a:r>
              <a:rPr lang="zh-CN" altLang="en-US" dirty="0" smtClean="0"/>
              <a:t>、</a:t>
            </a:r>
            <a:r>
              <a:rPr lang="en-US" altLang="zh-CN" dirty="0" smtClean="0"/>
              <a:t>float</a:t>
            </a:r>
            <a:r>
              <a:rPr lang="zh-CN" altLang="en-US" dirty="0" smtClean="0"/>
              <a:t>、</a:t>
            </a:r>
            <a:r>
              <a:rPr lang="en-US" altLang="zh-CN" dirty="0" smtClean="0"/>
              <a:t>double</a:t>
            </a:r>
            <a:r>
              <a:rPr lang="zh-CN" altLang="en-US" dirty="0" smtClean="0"/>
              <a:t>、</a:t>
            </a:r>
            <a:r>
              <a:rPr lang="en-US" altLang="zh-CN" dirty="0" smtClean="0"/>
              <a:t>long double</a:t>
            </a:r>
            <a:r>
              <a:rPr lang="zh-CN" altLang="en-US" dirty="0" smtClean="0"/>
              <a:t>、指针等在</a:t>
            </a:r>
            <a:r>
              <a:rPr lang="en-US" altLang="zh-CN" dirty="0" smtClean="0"/>
              <a:t>32/64</a:t>
            </a:r>
            <a:r>
              <a:rPr lang="zh-CN" altLang="en-US" dirty="0" smtClean="0"/>
              <a:t>位系统中占多少个字节？邮编为什么</a:t>
            </a:r>
            <a:r>
              <a:rPr lang="en-US" altLang="zh-CN" smtClean="0"/>
              <a:t>char[]?</a:t>
            </a:r>
            <a:endParaRPr lang="zh-CN" altLang="en-US" dirty="0"/>
          </a:p>
        </p:txBody>
      </p:sp>
    </p:spTree>
    <p:extLst>
      <p:ext uri="{BB962C8B-B14F-4D97-AF65-F5344CB8AC3E}">
        <p14:creationId xmlns:p14="http://schemas.microsoft.com/office/powerpoint/2010/main" val="2855536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主要内容</a:t>
            </a:r>
            <a:r>
              <a:rPr lang="en-US" altLang="zh-CN" dirty="0" smtClean="0"/>
              <a:t>: </a:t>
            </a:r>
            <a:r>
              <a:rPr lang="zh-CN" altLang="en-US" dirty="0" smtClean="0"/>
              <a:t>位、字节 和 整型数</a:t>
            </a:r>
            <a:endParaRPr lang="en-US" dirty="0"/>
          </a:p>
        </p:txBody>
      </p:sp>
      <p:sp>
        <p:nvSpPr>
          <p:cNvPr id="3" name="Content Placeholder 2"/>
          <p:cNvSpPr>
            <a:spLocks noGrp="1"/>
          </p:cNvSpPr>
          <p:nvPr>
            <p:ph idx="1"/>
          </p:nvPr>
        </p:nvSpPr>
        <p:spPr/>
        <p:txBody>
          <a:bodyPr/>
          <a:lstStyle/>
          <a:p>
            <a:r>
              <a:rPr lang="zh-CN" altLang="en-US" dirty="0" smtClean="0">
                <a:solidFill>
                  <a:schemeClr val="bg1">
                    <a:lumMod val="65000"/>
                  </a:schemeClr>
                </a:solidFill>
              </a:rPr>
              <a:t>信息的位表示</a:t>
            </a:r>
            <a:endParaRPr lang="en-US" dirty="0" smtClean="0">
              <a:solidFill>
                <a:schemeClr val="bg1">
                  <a:lumMod val="65000"/>
                </a:schemeClr>
              </a:solidFill>
            </a:endParaRPr>
          </a:p>
          <a:p>
            <a:r>
              <a:rPr lang="zh-CN" altLang="en-US" dirty="0" smtClean="0"/>
              <a:t>位级运算</a:t>
            </a:r>
            <a:endParaRPr lang="en-US" dirty="0" smtClean="0"/>
          </a:p>
          <a:p>
            <a:r>
              <a:rPr lang="zh-CN" altLang="en-US" dirty="0" smtClean="0">
                <a:solidFill>
                  <a:srgbClr val="A6A6A6"/>
                </a:solidFill>
              </a:rPr>
              <a:t>整型数</a:t>
            </a:r>
            <a:endParaRPr lang="en-US" dirty="0" smtClean="0">
              <a:solidFill>
                <a:srgbClr val="A6A6A6"/>
              </a:solidFill>
            </a:endParaRPr>
          </a:p>
          <a:p>
            <a:pPr lvl="1"/>
            <a:r>
              <a:rPr lang="zh-CN" altLang="en-US" dirty="0" smtClean="0">
                <a:solidFill>
                  <a:srgbClr val="A6A6A6"/>
                </a:solidFill>
              </a:rPr>
              <a:t>表示：无符号数和有符号数</a:t>
            </a:r>
            <a:endParaRPr lang="en-US" dirty="0" smtClean="0">
              <a:solidFill>
                <a:srgbClr val="A6A6A6"/>
              </a:solidFill>
            </a:endParaRPr>
          </a:p>
          <a:p>
            <a:pPr lvl="1"/>
            <a:r>
              <a:rPr lang="zh-CN" altLang="en-US" dirty="0" smtClean="0">
                <a:solidFill>
                  <a:srgbClr val="A6A6A6"/>
                </a:solidFill>
              </a:rPr>
              <a:t>无符号数和有符号数的转换</a:t>
            </a:r>
            <a:endParaRPr lang="en-US" dirty="0" smtClean="0">
              <a:solidFill>
                <a:srgbClr val="A6A6A6"/>
              </a:solidFill>
            </a:endParaRPr>
          </a:p>
          <a:p>
            <a:pPr lvl="1"/>
            <a:r>
              <a:rPr lang="zh-CN" altLang="en-US" dirty="0" smtClean="0">
                <a:solidFill>
                  <a:srgbClr val="A6A6A6"/>
                </a:solidFill>
              </a:rPr>
              <a:t>扩展、截断</a:t>
            </a:r>
            <a:endParaRPr lang="en-US" dirty="0" smtClean="0">
              <a:solidFill>
                <a:srgbClr val="A6A6A6"/>
              </a:solidFill>
            </a:endParaRPr>
          </a:p>
          <a:p>
            <a:pPr lvl="1"/>
            <a:r>
              <a:rPr lang="zh-CN" altLang="en-US" dirty="0" smtClean="0">
                <a:solidFill>
                  <a:srgbClr val="A6A6A6"/>
                </a:solidFill>
              </a:rPr>
              <a:t>整数运算：加、非、乘、移位</a:t>
            </a:r>
            <a:endParaRPr lang="en-US" dirty="0" smtClean="0">
              <a:solidFill>
                <a:srgbClr val="A6A6A6"/>
              </a:solidFill>
            </a:endParaRPr>
          </a:p>
          <a:p>
            <a:pPr lvl="1"/>
            <a:r>
              <a:rPr lang="zh-CN" altLang="en-US" dirty="0" smtClean="0">
                <a:solidFill>
                  <a:srgbClr val="A6A6A6"/>
                </a:solidFill>
              </a:rPr>
              <a:t>总结</a:t>
            </a:r>
            <a:endParaRPr lang="en-US" dirty="0" smtClean="0">
              <a:solidFill>
                <a:srgbClr val="A6A6A6"/>
              </a:solidFill>
            </a:endParaRPr>
          </a:p>
          <a:p>
            <a:r>
              <a:rPr lang="zh-CN" altLang="en-US" dirty="0" smtClean="0">
                <a:solidFill>
                  <a:schemeClr val="bg1">
                    <a:lumMod val="65000"/>
                  </a:schemeClr>
                </a:solidFill>
              </a:rPr>
              <a:t>内存、指针、字符串表示</a:t>
            </a:r>
            <a:endParaRPr lang="en-US"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布尔代数</a:t>
            </a:r>
            <a:r>
              <a:rPr lang="en-US" altLang="zh-CN" dirty="0"/>
              <a:t>(Boolean Algebra)</a:t>
            </a:r>
          </a:p>
        </p:txBody>
      </p:sp>
      <p:sp>
        <p:nvSpPr>
          <p:cNvPr id="7172" name="Rectangle 3"/>
          <p:cNvSpPr>
            <a:spLocks noGrp="1" noChangeArrowheads="1"/>
          </p:cNvSpPr>
          <p:nvPr>
            <p:ph type="body" idx="1"/>
          </p:nvPr>
        </p:nvSpPr>
        <p:spPr>
          <a:xfrm>
            <a:off x="304800" y="1600200"/>
            <a:ext cx="6705600" cy="4572000"/>
          </a:xfrm>
        </p:spPr>
        <p:txBody>
          <a:bodyPr/>
          <a:lstStyle/>
          <a:p>
            <a:pPr>
              <a:spcBef>
                <a:spcPts val="0"/>
              </a:spcBef>
              <a:defRPr/>
            </a:pPr>
            <a:r>
              <a:rPr kumimoji="1" lang="en-US" altLang="zh-CN" dirty="0">
                <a:ea typeface="宋体" charset="-122"/>
              </a:rPr>
              <a:t>George Boole(1815-1864)</a:t>
            </a:r>
            <a:r>
              <a:rPr kumimoji="1" lang="zh-CN" altLang="en-US" dirty="0">
                <a:ea typeface="宋体" charset="-122"/>
              </a:rPr>
              <a:t>提出</a:t>
            </a:r>
            <a:endParaRPr kumimoji="1" lang="en-US" altLang="zh-CN" dirty="0">
              <a:ea typeface="宋体" charset="-122"/>
            </a:endParaRPr>
          </a:p>
          <a:p>
            <a:pPr marL="457200" lvl="1" indent="0">
              <a:spcBef>
                <a:spcPts val="0"/>
              </a:spcBef>
              <a:buNone/>
              <a:defRPr/>
            </a:pPr>
            <a:r>
              <a:rPr kumimoji="1" lang="zh-CN" altLang="en-US" sz="2400" b="1" dirty="0">
                <a:ea typeface="宋体" charset="-122"/>
              </a:rPr>
              <a:t>逻辑的代数表示</a:t>
            </a:r>
            <a:endParaRPr kumimoji="1" lang="en-US" altLang="zh-CN" sz="2400" b="1" dirty="0">
              <a:ea typeface="宋体" charset="-122"/>
            </a:endParaRPr>
          </a:p>
          <a:p>
            <a:pPr lvl="1">
              <a:spcBef>
                <a:spcPts val="0"/>
              </a:spcBef>
              <a:defRPr/>
            </a:pPr>
            <a:r>
              <a:rPr lang="zh-CN" altLang="en-US" dirty="0">
                <a:ea typeface="+mn-ea"/>
                <a:cs typeface="+mn-cs"/>
              </a:rPr>
              <a:t>逻辑值 </a:t>
            </a:r>
            <a:r>
              <a:rPr lang="en-US" altLang="zh-CN" dirty="0">
                <a:ea typeface="+mn-ea"/>
                <a:cs typeface="+mn-cs"/>
              </a:rPr>
              <a:t>“True(</a:t>
            </a:r>
            <a:r>
              <a:rPr lang="zh-CN" altLang="en-US" dirty="0">
                <a:ea typeface="+mn-ea"/>
                <a:cs typeface="+mn-cs"/>
              </a:rPr>
              <a:t>真</a:t>
            </a:r>
            <a:r>
              <a:rPr lang="en-US" altLang="zh-CN" dirty="0">
                <a:ea typeface="+mn-ea"/>
                <a:cs typeface="+mn-cs"/>
              </a:rPr>
              <a:t>)” </a:t>
            </a:r>
            <a:r>
              <a:rPr lang="zh-CN" altLang="en-US" dirty="0">
                <a:ea typeface="+mn-ea"/>
                <a:cs typeface="+mn-cs"/>
              </a:rPr>
              <a:t>编码为</a:t>
            </a:r>
            <a:r>
              <a:rPr lang="en-US" altLang="zh-CN" dirty="0">
                <a:ea typeface="+mn-ea"/>
                <a:cs typeface="+mn-cs"/>
              </a:rPr>
              <a:t> 1 </a:t>
            </a:r>
          </a:p>
          <a:p>
            <a:pPr lvl="1">
              <a:spcBef>
                <a:spcPts val="0"/>
              </a:spcBef>
              <a:defRPr/>
            </a:pPr>
            <a:r>
              <a:rPr lang="zh-CN" altLang="en-US" dirty="0">
                <a:ea typeface="+mn-ea"/>
                <a:cs typeface="+mn-cs"/>
              </a:rPr>
              <a:t>逻辑值 </a:t>
            </a:r>
            <a:r>
              <a:rPr lang="en-US" altLang="zh-CN" dirty="0">
                <a:ea typeface="+mn-ea"/>
                <a:cs typeface="+mn-cs"/>
              </a:rPr>
              <a:t>“False(</a:t>
            </a:r>
            <a:r>
              <a:rPr lang="zh-CN" altLang="en-US" dirty="0">
                <a:ea typeface="+mn-ea"/>
                <a:cs typeface="+mn-cs"/>
              </a:rPr>
              <a:t>假</a:t>
            </a:r>
            <a:r>
              <a:rPr lang="en-US" altLang="zh-CN" dirty="0">
                <a:ea typeface="+mn-ea"/>
                <a:cs typeface="+mn-cs"/>
              </a:rPr>
              <a:t>)” </a:t>
            </a:r>
            <a:r>
              <a:rPr lang="zh-CN" altLang="en-US" dirty="0">
                <a:ea typeface="+mn-ea"/>
                <a:cs typeface="+mn-cs"/>
              </a:rPr>
              <a:t>编码为</a:t>
            </a:r>
            <a:r>
              <a:rPr lang="en-US" altLang="zh-CN" dirty="0">
                <a:ea typeface="+mn-ea"/>
                <a:cs typeface="+mn-cs"/>
              </a:rPr>
              <a:t> 0</a:t>
            </a:r>
          </a:p>
          <a:p>
            <a:pPr lvl="2">
              <a:spcBef>
                <a:spcPts val="0"/>
              </a:spcBef>
              <a:defRPr/>
            </a:pPr>
            <a:endParaRPr kumimoji="1" lang="en-US" altLang="zh-CN" sz="2400" dirty="0" smtClean="0">
              <a:ea typeface="宋体" pitchFamily="2" charset="-122"/>
            </a:endParaRPr>
          </a:p>
          <a:p>
            <a:pPr>
              <a:spcBef>
                <a:spcPts val="0"/>
              </a:spcBef>
              <a:defRPr/>
            </a:pPr>
            <a:r>
              <a:rPr lang="en-US" altLang="zh-CN" dirty="0" smtClean="0"/>
              <a:t>Claude Shannon(1916–2001)</a:t>
            </a:r>
            <a:r>
              <a:rPr lang="zh-CN" altLang="en-US" dirty="0" smtClean="0"/>
              <a:t>创立信息论</a:t>
            </a:r>
            <a:endParaRPr lang="en-US" altLang="zh-CN" dirty="0" smtClean="0"/>
          </a:p>
          <a:p>
            <a:pPr lvl="1">
              <a:spcBef>
                <a:spcPts val="0"/>
              </a:spcBef>
              <a:defRPr/>
            </a:pPr>
            <a:r>
              <a:rPr lang="zh-CN" altLang="en-US" dirty="0" smtClean="0">
                <a:ea typeface="+mn-ea"/>
                <a:cs typeface="+mn-cs"/>
              </a:rPr>
              <a:t>将布尔代数与数字逻辑关联起来</a:t>
            </a:r>
            <a:endParaRPr lang="en-US" altLang="zh-CN" dirty="0" smtClean="0">
              <a:ea typeface="+mn-ea"/>
              <a:cs typeface="+mn-cs"/>
            </a:endParaRPr>
          </a:p>
          <a:p>
            <a:pPr lvl="1">
              <a:spcBef>
                <a:spcPts val="0"/>
              </a:spcBef>
              <a:defRPr/>
            </a:pPr>
            <a:endParaRPr lang="en-US" altLang="zh-CN" dirty="0" smtClean="0">
              <a:ea typeface="+mn-ea"/>
              <a:cs typeface="+mn-cs"/>
            </a:endParaRPr>
          </a:p>
          <a:p>
            <a:pPr>
              <a:spcBef>
                <a:spcPts val="0"/>
              </a:spcBef>
              <a:defRPr/>
            </a:pPr>
            <a:r>
              <a:rPr lang="zh-CN" altLang="en-US" dirty="0" smtClean="0"/>
              <a:t>是数字系统设计与分析的重要工具</a:t>
            </a:r>
            <a:endParaRPr kumimoji="1" lang="en-US" altLang="zh-CN" dirty="0" smtClean="0">
              <a:ea typeface="宋体" pitchFamily="2" charset="-122"/>
            </a:endParaRPr>
          </a:p>
        </p:txBody>
      </p:sp>
      <p:pic>
        <p:nvPicPr>
          <p:cNvPr id="86021" name="图片 4" descr="images.jpe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86575" y="1447800"/>
            <a:ext cx="1952625"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2" name="图片 5" descr="images1.jpe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4048125"/>
            <a:ext cx="2009775"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26211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3"/>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布尔代数</a:t>
            </a:r>
            <a:r>
              <a:rPr lang="en-US" altLang="zh-CN" dirty="0"/>
              <a:t>(Boolean Algebra)</a:t>
            </a:r>
            <a:endParaRPr lang="en-US" dirty="0"/>
          </a:p>
        </p:txBody>
      </p:sp>
      <p:sp>
        <p:nvSpPr>
          <p:cNvPr id="56326" name="Rectangle 5"/>
          <p:cNvSpPr>
            <a:spLocks/>
          </p:cNvSpPr>
          <p:nvPr/>
        </p:nvSpPr>
        <p:spPr bwMode="auto">
          <a:xfrm>
            <a:off x="395016" y="1676400"/>
            <a:ext cx="3948384" cy="825500"/>
          </a:xfrm>
          <a:prstGeom prst="rect">
            <a:avLst/>
          </a:prstGeom>
          <a:noFill/>
          <a:ln w="12700">
            <a:noFill/>
            <a:miter lim="800000"/>
            <a:headEnd/>
            <a:tailEnd/>
          </a:ln>
        </p:spPr>
        <p:txBody>
          <a:bodyPr lIns="0" tIns="0" rIns="0" bIns="0">
            <a:prstTxWarp prst="textNoShape">
              <a:avLst/>
            </a:prstTxWarp>
          </a:bodyPr>
          <a:lstStyle/>
          <a:p>
            <a:pPr eaLnBrk="1" hangingPunct="1">
              <a:spcBef>
                <a:spcPts val="575"/>
              </a:spcBef>
            </a:pPr>
            <a:r>
              <a:rPr lang="zh-CN" altLang="en-US" sz="2800" dirty="0">
                <a:solidFill>
                  <a:srgbClr val="000000"/>
                </a:solidFill>
                <a:latin typeface="Calibri Bold" panose="020F0702030404030204" pitchFamily="34" charset="0"/>
                <a:ea typeface="Calibri Bold" charset="0"/>
                <a:cs typeface="Calibri Bold" panose="020F0702030404030204" pitchFamily="34" charset="0"/>
                <a:sym typeface="Calibri Bold" charset="0"/>
              </a:rPr>
              <a:t>与</a:t>
            </a:r>
            <a:r>
              <a:rPr lang="en-US" altLang="zh-CN" sz="2800" dirty="0">
                <a:solidFill>
                  <a:srgbClr val="000000"/>
                </a:solidFill>
                <a:latin typeface="Calibri Bold" panose="020F0702030404030204" pitchFamily="34" charset="0"/>
                <a:ea typeface="Calibri Bold" charset="0"/>
                <a:cs typeface="Calibri Bold" panose="020F0702030404030204" pitchFamily="34" charset="0"/>
                <a:sym typeface="Calibri Bold" charset="0"/>
              </a:rPr>
              <a:t>(</a:t>
            </a:r>
            <a:r>
              <a:rPr lang="en-US" sz="2800" dirty="0">
                <a:solidFill>
                  <a:srgbClr val="000000"/>
                </a:solidFill>
                <a:latin typeface="Calibri Bold" panose="020F0702030404030204" pitchFamily="34" charset="0"/>
                <a:ea typeface="Calibri Bold" charset="0"/>
                <a:cs typeface="Calibri Bold" panose="020F0702030404030204" pitchFamily="34" charset="0"/>
                <a:sym typeface="Calibri Bold" charset="0"/>
              </a:rPr>
              <a:t>And</a:t>
            </a:r>
            <a:r>
              <a:rPr lang="en-US" sz="3200" dirty="0">
                <a:solidFill>
                  <a:srgbClr val="000000"/>
                </a:solidFill>
                <a:latin typeface="Calibri Bold" panose="020F0702030404030204" pitchFamily="34" charset="0"/>
                <a:ea typeface="Calibri Bold" charset="0"/>
                <a:cs typeface="Calibri Bold" panose="020F0702030404030204" pitchFamily="34" charset="0"/>
                <a:sym typeface="Calibri Bold" charset="0"/>
              </a:rPr>
              <a:t>)</a:t>
            </a:r>
            <a:endParaRPr lang="en-US" sz="3200" dirty="0" smtClean="0">
              <a:solidFill>
                <a:srgbClr val="000000"/>
              </a:solidFill>
              <a:latin typeface="Calibri Bold" panose="020F0702030404030204" pitchFamily="34" charset="0"/>
              <a:ea typeface="Calibri Bold" charset="0"/>
              <a:cs typeface="Calibri Bold" panose="020F0702030404030204" pitchFamily="34" charset="0"/>
              <a:sym typeface="Calibri Bold" charset="0"/>
            </a:endParaRPr>
          </a:p>
          <a:p>
            <a:pPr eaLnBrk="1" hangingPunct="1">
              <a:spcBef>
                <a:spcPts val="575"/>
              </a:spcBef>
              <a:buClr>
                <a:srgbClr val="980002"/>
              </a:buClr>
              <a:buSzPct val="60000"/>
              <a:buFont typeface="Wingdings" charset="2"/>
              <a:buChar char="n"/>
            </a:pPr>
            <a:r>
              <a:rPr lang="zh-CN" altLang="en-US" dirty="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当</a:t>
            </a:r>
            <a:r>
              <a:rPr lang="en-US" dirty="0" smtClean="0">
                <a:solidFill>
                  <a:srgbClr val="000000"/>
                </a:solidFill>
                <a:latin typeface="Calibri Bold" panose="020F0702030404030204" pitchFamily="34" charset="0"/>
                <a:ea typeface="Calibri Bold" charset="0"/>
                <a:cs typeface="Calibri Bold" panose="020F0702030404030204" pitchFamily="34" charset="0"/>
                <a:sym typeface="Calibri Bold" charset="0"/>
              </a:rPr>
              <a:t>A=1 </a:t>
            </a:r>
            <a:r>
              <a:rPr lang="zh-CN" altLang="en-US" dirty="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并且</a:t>
            </a:r>
            <a:r>
              <a:rPr lang="en-US" dirty="0">
                <a:solidFill>
                  <a:srgbClr val="000000"/>
                </a:solidFill>
                <a:latin typeface="Calibri Bold" panose="020F0702030404030204" pitchFamily="34" charset="0"/>
                <a:ea typeface="Calibri Bold" charset="0"/>
                <a:cs typeface="Calibri Bold" panose="020F0702030404030204" pitchFamily="34" charset="0"/>
                <a:sym typeface="Calibri Bold" charset="0"/>
              </a:rPr>
              <a:t> </a:t>
            </a:r>
            <a:r>
              <a:rPr lang="en-US" dirty="0" smtClean="0">
                <a:solidFill>
                  <a:srgbClr val="000000"/>
                </a:solidFill>
                <a:latin typeface="Calibri Bold" panose="020F0702030404030204" pitchFamily="34" charset="0"/>
                <a:ea typeface="Calibri Bold" charset="0"/>
                <a:cs typeface="Calibri Bold" panose="020F0702030404030204" pitchFamily="34" charset="0"/>
                <a:sym typeface="Calibri Bold" charset="0"/>
              </a:rPr>
              <a:t>B=1</a:t>
            </a:r>
            <a:r>
              <a:rPr lang="zh-CN" altLang="en-US" dirty="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时</a:t>
            </a:r>
            <a:r>
              <a:rPr lang="zh-CN" altLang="en-US" dirty="0" smtClean="0">
                <a:solidFill>
                  <a:srgbClr val="000000"/>
                </a:solidFill>
                <a:latin typeface="Calibri Bold" panose="020F0702030404030204" pitchFamily="34" charset="0"/>
                <a:ea typeface="Calibri Bold" charset="0"/>
                <a:cs typeface="Calibri Bold" panose="020F0702030404030204" pitchFamily="34" charset="0"/>
                <a:sym typeface="Calibri Bold" charset="0"/>
              </a:rPr>
              <a:t>，</a:t>
            </a:r>
            <a:r>
              <a:rPr lang="en-US" altLang="zh-CN" dirty="0" smtClean="0">
                <a:solidFill>
                  <a:srgbClr val="000000"/>
                </a:solidFill>
                <a:latin typeface="Calibri Bold" panose="020F0702030404030204" pitchFamily="34" charset="0"/>
                <a:ea typeface="Calibri Bold" charset="0"/>
                <a:cs typeface="Calibri Bold" panose="020F0702030404030204" pitchFamily="34" charset="0"/>
                <a:sym typeface="Calibri Bold" charset="0"/>
              </a:rPr>
              <a:t> </a:t>
            </a:r>
            <a:r>
              <a:rPr lang="en-US" altLang="zh-CN" dirty="0">
                <a:solidFill>
                  <a:srgbClr val="000000"/>
                </a:solidFill>
                <a:latin typeface="Calibri Bold" panose="020F0702030404030204" pitchFamily="34" charset="0"/>
                <a:ea typeface="Calibri Bold" charset="0"/>
                <a:cs typeface="Calibri Bold" panose="020F0702030404030204" pitchFamily="34" charset="0"/>
                <a:sym typeface="Calibri Bold" charset="0"/>
              </a:rPr>
              <a:t>A&amp;B = 1 </a:t>
            </a:r>
            <a:endParaRPr lang="en-US" dirty="0">
              <a:solidFill>
                <a:srgbClr val="000000"/>
              </a:solidFill>
              <a:latin typeface="Calibri Bold" panose="020F0702030404030204" pitchFamily="34" charset="0"/>
              <a:ea typeface="Calibri Bold" charset="0"/>
              <a:cs typeface="Calibri Bold" panose="020F0702030404030204" pitchFamily="34" charset="0"/>
              <a:sym typeface="Calibri Bold" charset="0"/>
            </a:endParaRPr>
          </a:p>
        </p:txBody>
      </p:sp>
      <p:pic>
        <p:nvPicPr>
          <p:cNvPr id="56327" name="Picture 6"/>
          <p:cNvPicPr>
            <a:picLocks noChangeArrowheads="1"/>
          </p:cNvPicPr>
          <p:nvPr/>
        </p:nvPicPr>
        <p:blipFill>
          <a:blip r:embed="rId2"/>
          <a:srcRect r="77623"/>
          <a:stretch>
            <a:fillRect/>
          </a:stretch>
        </p:blipFill>
        <p:spPr bwMode="auto">
          <a:xfrm>
            <a:off x="661716" y="2662237"/>
            <a:ext cx="1397000" cy="1376363"/>
          </a:xfrm>
          <a:prstGeom prst="rect">
            <a:avLst/>
          </a:prstGeom>
          <a:noFill/>
          <a:ln w="9525">
            <a:noFill/>
            <a:miter lim="800000"/>
            <a:headEnd/>
            <a:tailEnd/>
          </a:ln>
        </p:spPr>
      </p:pic>
      <p:sp>
        <p:nvSpPr>
          <p:cNvPr id="56328" name="Rectangle 7"/>
          <p:cNvSpPr>
            <a:spLocks/>
          </p:cNvSpPr>
          <p:nvPr/>
        </p:nvSpPr>
        <p:spPr bwMode="auto">
          <a:xfrm>
            <a:off x="5321300" y="1676400"/>
            <a:ext cx="3746500" cy="825500"/>
          </a:xfrm>
          <a:prstGeom prst="rect">
            <a:avLst/>
          </a:prstGeom>
          <a:noFill/>
          <a:ln w="12700">
            <a:noFill/>
            <a:miter lim="800000"/>
            <a:headEnd/>
            <a:tailEnd/>
          </a:ln>
        </p:spPr>
        <p:txBody>
          <a:bodyPr lIns="0" tIns="0" rIns="0" bIns="0">
            <a:prstTxWarp prst="textNoShape">
              <a:avLst/>
            </a:prstTxWarp>
          </a:bodyPr>
          <a:lstStyle/>
          <a:p>
            <a:pPr eaLnBrk="1" hangingPunct="1">
              <a:spcBef>
                <a:spcPts val="575"/>
              </a:spcBef>
            </a:pPr>
            <a:r>
              <a:rPr lang="zh-CN" altLang="en-US" sz="2800" dirty="0" smtClean="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或</a:t>
            </a:r>
            <a:r>
              <a:rPr lang="en-US" altLang="zh-CN" sz="2800" dirty="0" smtClean="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a:t>
            </a:r>
            <a:r>
              <a:rPr lang="en-US" sz="2800" dirty="0" smtClean="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Or)</a:t>
            </a:r>
          </a:p>
          <a:p>
            <a:pPr eaLnBrk="1" hangingPunct="1">
              <a:spcBef>
                <a:spcPts val="575"/>
              </a:spcBef>
              <a:buClr>
                <a:srgbClr val="980002"/>
              </a:buClr>
              <a:buSzPct val="60000"/>
              <a:buFont typeface="Wingdings" charset="2"/>
              <a:buChar char="n"/>
            </a:pPr>
            <a:r>
              <a:rPr lang="zh-CN" altLang="en-US" dirty="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当</a:t>
            </a:r>
            <a:r>
              <a:rPr lang="en-US" dirty="0" smtClean="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A=1 </a:t>
            </a:r>
            <a:r>
              <a:rPr lang="zh-CN" altLang="en-US" dirty="0" smtClean="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或</a:t>
            </a:r>
            <a:r>
              <a:rPr lang="en-US" dirty="0" smtClean="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 B=1</a:t>
            </a:r>
            <a:r>
              <a:rPr lang="zh-CN" altLang="en-US" dirty="0" smtClean="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时，</a:t>
            </a:r>
            <a:r>
              <a:rPr lang="en-US" altLang="zh-CN" dirty="0" smtClean="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 </a:t>
            </a:r>
            <a:r>
              <a:rPr lang="en-US" altLang="zh-CN" dirty="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A|B = 1 </a:t>
            </a:r>
            <a:endParaRPr lang="en-US" dirty="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endParaRPr>
          </a:p>
        </p:txBody>
      </p:sp>
      <p:pic>
        <p:nvPicPr>
          <p:cNvPr id="56329" name="Picture 8"/>
          <p:cNvPicPr>
            <a:picLocks noChangeArrowheads="1"/>
          </p:cNvPicPr>
          <p:nvPr/>
        </p:nvPicPr>
        <p:blipFill>
          <a:blip r:embed="rId3"/>
          <a:srcRect r="77623"/>
          <a:stretch>
            <a:fillRect/>
          </a:stretch>
        </p:blipFill>
        <p:spPr bwMode="auto">
          <a:xfrm>
            <a:off x="5664200" y="2586038"/>
            <a:ext cx="1397000" cy="1376362"/>
          </a:xfrm>
          <a:prstGeom prst="rect">
            <a:avLst/>
          </a:prstGeom>
          <a:noFill/>
          <a:ln w="9525">
            <a:noFill/>
            <a:miter lim="800000"/>
            <a:headEnd/>
            <a:tailEnd/>
          </a:ln>
        </p:spPr>
      </p:pic>
      <p:pic>
        <p:nvPicPr>
          <p:cNvPr id="56330" name="Picture 9"/>
          <p:cNvPicPr>
            <a:picLocks noChangeArrowheads="1"/>
          </p:cNvPicPr>
          <p:nvPr/>
        </p:nvPicPr>
        <p:blipFill>
          <a:blip r:embed="rId4"/>
          <a:srcRect r="77623"/>
          <a:stretch>
            <a:fillRect/>
          </a:stretch>
        </p:blipFill>
        <p:spPr bwMode="auto">
          <a:xfrm>
            <a:off x="661716" y="5024437"/>
            <a:ext cx="1397000" cy="1376363"/>
          </a:xfrm>
          <a:prstGeom prst="rect">
            <a:avLst/>
          </a:prstGeom>
          <a:noFill/>
          <a:ln w="9525">
            <a:noFill/>
            <a:miter lim="800000"/>
            <a:headEnd/>
            <a:tailEnd/>
          </a:ln>
        </p:spPr>
      </p:pic>
      <p:sp>
        <p:nvSpPr>
          <p:cNvPr id="56331" name="Rectangle 10"/>
          <p:cNvSpPr>
            <a:spLocks/>
          </p:cNvSpPr>
          <p:nvPr/>
        </p:nvSpPr>
        <p:spPr bwMode="auto">
          <a:xfrm>
            <a:off x="395016" y="4114800"/>
            <a:ext cx="2652984" cy="825500"/>
          </a:xfrm>
          <a:prstGeom prst="rect">
            <a:avLst/>
          </a:prstGeom>
          <a:noFill/>
          <a:ln w="12700">
            <a:noFill/>
            <a:miter lim="800000"/>
            <a:headEnd/>
            <a:tailEnd/>
          </a:ln>
        </p:spPr>
        <p:txBody>
          <a:bodyPr lIns="0" tIns="0" rIns="0" bIns="0">
            <a:prstTxWarp prst="textNoShape">
              <a:avLst/>
            </a:prstTxWarp>
          </a:bodyPr>
          <a:lstStyle/>
          <a:p>
            <a:pPr eaLnBrk="1" hangingPunct="1">
              <a:spcBef>
                <a:spcPts val="575"/>
              </a:spcBef>
            </a:pPr>
            <a:r>
              <a:rPr lang="zh-CN" altLang="en-US" sz="2800" dirty="0" smtClean="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非</a:t>
            </a:r>
            <a:r>
              <a:rPr lang="en-US" altLang="zh-CN" sz="2800" dirty="0" smtClean="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a:t>
            </a:r>
            <a:r>
              <a:rPr lang="en-US" sz="2800" dirty="0" smtClean="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Not)</a:t>
            </a:r>
          </a:p>
          <a:p>
            <a:pPr eaLnBrk="1" hangingPunct="1">
              <a:spcBef>
                <a:spcPts val="575"/>
              </a:spcBef>
              <a:buClr>
                <a:srgbClr val="980002"/>
              </a:buClr>
              <a:buSzPct val="60000"/>
              <a:buFont typeface="Wingdings" charset="2"/>
              <a:buChar char="n"/>
            </a:pPr>
            <a:r>
              <a:rPr lang="zh-CN" altLang="en-US" dirty="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当</a:t>
            </a:r>
            <a:r>
              <a:rPr lang="en-US" dirty="0" smtClean="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A=0</a:t>
            </a:r>
            <a:r>
              <a:rPr lang="zh-CN" altLang="en-US" dirty="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时</a:t>
            </a:r>
            <a:r>
              <a:rPr lang="zh-CN" altLang="en-US" dirty="0" smtClean="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a:t>
            </a:r>
            <a:r>
              <a:rPr lang="en-US" altLang="zh-CN" dirty="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 ~A = 1</a:t>
            </a:r>
            <a:endParaRPr lang="en-US" dirty="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endParaRPr>
          </a:p>
        </p:txBody>
      </p:sp>
      <p:pic>
        <p:nvPicPr>
          <p:cNvPr id="56332" name="Picture 11"/>
          <p:cNvPicPr>
            <a:picLocks noChangeArrowheads="1"/>
          </p:cNvPicPr>
          <p:nvPr/>
        </p:nvPicPr>
        <p:blipFill>
          <a:blip r:embed="rId5"/>
          <a:srcRect r="77623"/>
          <a:stretch>
            <a:fillRect/>
          </a:stretch>
        </p:blipFill>
        <p:spPr bwMode="auto">
          <a:xfrm>
            <a:off x="4840016" y="5024438"/>
            <a:ext cx="1397000" cy="1376362"/>
          </a:xfrm>
          <a:prstGeom prst="rect">
            <a:avLst/>
          </a:prstGeom>
          <a:noFill/>
          <a:ln w="9525">
            <a:noFill/>
            <a:miter lim="800000"/>
            <a:headEnd/>
            <a:tailEnd/>
          </a:ln>
        </p:spPr>
      </p:pic>
      <p:sp>
        <p:nvSpPr>
          <p:cNvPr id="56333" name="Rectangle 12"/>
          <p:cNvSpPr>
            <a:spLocks/>
          </p:cNvSpPr>
          <p:nvPr/>
        </p:nvSpPr>
        <p:spPr bwMode="auto">
          <a:xfrm>
            <a:off x="3646216" y="4114800"/>
            <a:ext cx="5497784" cy="825500"/>
          </a:xfrm>
          <a:prstGeom prst="rect">
            <a:avLst/>
          </a:prstGeom>
          <a:noFill/>
          <a:ln w="12700">
            <a:noFill/>
            <a:miter lim="800000"/>
            <a:headEnd/>
            <a:tailEnd/>
          </a:ln>
        </p:spPr>
        <p:txBody>
          <a:bodyPr lIns="0" tIns="0" rIns="0" bIns="0">
            <a:prstTxWarp prst="textNoShape">
              <a:avLst/>
            </a:prstTxWarp>
          </a:bodyPr>
          <a:lstStyle/>
          <a:p>
            <a:pPr eaLnBrk="1" hangingPunct="1">
              <a:spcBef>
                <a:spcPts val="575"/>
              </a:spcBef>
            </a:pPr>
            <a:r>
              <a:rPr lang="zh-CN" altLang="en-US" sz="2800" dirty="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异</a:t>
            </a:r>
            <a:r>
              <a:rPr lang="zh-CN" altLang="en-US" sz="2800" dirty="0" smtClean="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或</a:t>
            </a:r>
            <a:r>
              <a:rPr lang="en-US" altLang="zh-CN" sz="2800" dirty="0" smtClean="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a:t>
            </a:r>
            <a:r>
              <a:rPr lang="en-US" sz="2800" dirty="0" smtClean="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Exclusive-</a:t>
            </a:r>
            <a:r>
              <a:rPr lang="en-US" sz="2800" dirty="0" err="1" smtClean="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Or,Xor</a:t>
            </a:r>
            <a:r>
              <a:rPr lang="en-US" sz="2800" dirty="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a:t>
            </a:r>
            <a:endParaRPr lang="en-US" sz="2800" dirty="0" smtClean="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endParaRPr>
          </a:p>
          <a:p>
            <a:pPr eaLnBrk="1" hangingPunct="1">
              <a:spcBef>
                <a:spcPts val="575"/>
              </a:spcBef>
              <a:buClr>
                <a:srgbClr val="980002"/>
              </a:buClr>
              <a:buSzPct val="60000"/>
              <a:buFont typeface="Wingdings" charset="2"/>
              <a:buChar char="n"/>
            </a:pPr>
            <a:r>
              <a:rPr lang="zh-CN" altLang="en-US" dirty="0" smtClean="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当</a:t>
            </a:r>
            <a:r>
              <a:rPr lang="en-US" dirty="0" smtClean="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A=1 </a:t>
            </a:r>
            <a:r>
              <a:rPr lang="zh-CN" altLang="en-US" dirty="0" smtClean="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或</a:t>
            </a:r>
            <a:r>
              <a:rPr lang="en-US" dirty="0" smtClean="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 B=1</a:t>
            </a:r>
            <a:r>
              <a:rPr lang="zh-CN" altLang="en-US" dirty="0" smtClean="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且</a:t>
            </a:r>
            <a:r>
              <a:rPr lang="zh-CN" altLang="en-US" dirty="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两者不同时为</a:t>
            </a:r>
            <a:r>
              <a:rPr lang="en-US" altLang="zh-CN" dirty="0" smtClean="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1</a:t>
            </a:r>
            <a:r>
              <a:rPr lang="zh-CN" altLang="en-US" dirty="0" smtClean="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a:t>
            </a:r>
            <a:r>
              <a:rPr lang="en-US" altLang="zh-CN" dirty="0" smtClean="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 </a:t>
            </a:r>
            <a:r>
              <a:rPr lang="en-US" altLang="zh-CN" dirty="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rPr>
              <a:t>A^B = 1 </a:t>
            </a:r>
            <a:endParaRPr lang="en-US" dirty="0">
              <a:solidFill>
                <a:srgbClr val="000000"/>
              </a:solidFill>
              <a:latin typeface="Calibri Bold" panose="020F0702030404030204" pitchFamily="34" charset="0"/>
              <a:ea typeface="黑体" panose="02010609060101010101" pitchFamily="49" charset="-122"/>
              <a:cs typeface="Calibri Bold" panose="020F0702030404030204" pitchFamily="34" charset="0"/>
              <a:sym typeface="Calibri Bold"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p:cNvSpPr>
            <a:spLocks noGrp="1" noChangeArrowheads="1"/>
          </p:cNvSpPr>
          <p:nvPr>
            <p:ph type="title"/>
          </p:nvPr>
        </p:nvSpPr>
        <p:spPr/>
        <p:txBody>
          <a:bodyPr/>
          <a:lstStyle/>
          <a:p>
            <a:pPr marL="119063" indent="-119063" eaLnBrk="1" hangingPunct="1"/>
            <a:r>
              <a:rPr lang="zh-CN" altLang="en-US" dirty="0" smtClean="0"/>
              <a:t>一般的布尔代数</a:t>
            </a:r>
            <a:endParaRPr lang="en-US" dirty="0"/>
          </a:p>
        </p:txBody>
      </p:sp>
      <p:sp>
        <p:nvSpPr>
          <p:cNvPr id="58373" name="Rectangle 4"/>
          <p:cNvSpPr>
            <a:spLocks noGrp="1" noChangeArrowheads="1"/>
          </p:cNvSpPr>
          <p:nvPr>
            <p:ph idx="1"/>
          </p:nvPr>
        </p:nvSpPr>
        <p:spPr/>
        <p:txBody>
          <a:bodyPr/>
          <a:lstStyle/>
          <a:p>
            <a:pPr eaLnBrk="1" hangingPunct="1"/>
            <a:r>
              <a:rPr lang="zh-CN" altLang="en-US" dirty="0" smtClean="0"/>
              <a:t>位向量操作</a:t>
            </a:r>
            <a:r>
              <a:rPr lang="en-US" altLang="zh-CN" dirty="0" smtClean="0"/>
              <a:t>(</a:t>
            </a:r>
            <a:r>
              <a:rPr lang="en-US" dirty="0" smtClean="0"/>
              <a:t>Operate </a:t>
            </a:r>
            <a:r>
              <a:rPr lang="en-US" dirty="0"/>
              <a:t>on Bit </a:t>
            </a:r>
            <a:r>
              <a:rPr lang="en-US" dirty="0" smtClean="0"/>
              <a:t>Vectors)</a:t>
            </a:r>
            <a:endParaRPr lang="en-US" dirty="0"/>
          </a:p>
          <a:p>
            <a:pPr marL="552450" lvl="1" eaLnBrk="1" hangingPunct="1"/>
            <a:r>
              <a:rPr lang="zh-CN" altLang="en-US" dirty="0"/>
              <a:t>按位运算</a:t>
            </a:r>
            <a:endParaRPr lang="en-US" dirty="0"/>
          </a:p>
          <a:p>
            <a:pPr eaLnBrk="1" hangingPunct="1"/>
            <a:endParaRPr lang="en-US" dirty="0"/>
          </a:p>
          <a:p>
            <a:pPr eaLnBrk="1" hangingPunct="1"/>
            <a:endParaRPr lang="en-US" dirty="0"/>
          </a:p>
          <a:p>
            <a:pPr eaLnBrk="1" hangingPunct="1"/>
            <a:endParaRPr lang="en-US" dirty="0"/>
          </a:p>
          <a:p>
            <a:pPr eaLnBrk="1" hangingPunct="1"/>
            <a:r>
              <a:rPr lang="zh-CN" altLang="en-US" dirty="0" smtClean="0"/>
              <a:t>布尔代数的全部性质均适用</a:t>
            </a:r>
            <a:endParaRPr lang="en-US" dirty="0"/>
          </a:p>
        </p:txBody>
      </p:sp>
      <p:sp>
        <p:nvSpPr>
          <p:cNvPr id="58374" name="Rectangle 5"/>
          <p:cNvSpPr>
            <a:spLocks/>
          </p:cNvSpPr>
          <p:nvPr/>
        </p:nvSpPr>
        <p:spPr bwMode="auto">
          <a:xfrm>
            <a:off x="787400" y="2349500"/>
            <a:ext cx="1677988" cy="9779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000066"/>
                </a:solidFill>
                <a:latin typeface="Courier New Bold" charset="0"/>
                <a:ea typeface="Courier New Bold" charset="0"/>
                <a:cs typeface="Courier New Bold" charset="0"/>
                <a:sym typeface="Courier New Bold" charset="0"/>
              </a:rPr>
              <a:t>  01101001</a:t>
            </a:r>
          </a:p>
          <a:p>
            <a:pPr eaLnBrk="1" hangingPunct="1"/>
            <a:r>
              <a:rPr lang="en-US" sz="2000" b="0">
                <a:solidFill>
                  <a:srgbClr val="000066"/>
                </a:solidFill>
                <a:latin typeface="Courier New Bold" charset="0"/>
                <a:ea typeface="Courier New Bold" charset="0"/>
                <a:cs typeface="Courier New Bold" charset="0"/>
                <a:sym typeface="Courier New Bold" charset="0"/>
              </a:rPr>
              <a:t>&amp; 01010101</a:t>
            </a:r>
          </a:p>
          <a:p>
            <a:pPr eaLnBrk="1" hangingPunct="1"/>
            <a:r>
              <a:rPr lang="en-US" sz="2000" b="0">
                <a:solidFill>
                  <a:srgbClr val="000066"/>
                </a:solidFill>
                <a:latin typeface="Courier New Bold" charset="0"/>
                <a:ea typeface="Courier New Bold" charset="0"/>
                <a:cs typeface="Courier New Bold" charset="0"/>
                <a:sym typeface="Courier New Bold" charset="0"/>
              </a:rPr>
              <a:t>  </a:t>
            </a:r>
            <a:r>
              <a:rPr lang="en-US" sz="2000" b="0">
                <a:solidFill>
                  <a:srgbClr val="FFFFFF"/>
                </a:solidFill>
                <a:latin typeface="Courier New Bold" charset="0"/>
                <a:ea typeface="Courier New Bold" charset="0"/>
                <a:cs typeface="Courier New Bold" charset="0"/>
                <a:sym typeface="Courier New Bold" charset="0"/>
              </a:rPr>
              <a:t>01000001</a:t>
            </a:r>
          </a:p>
        </p:txBody>
      </p:sp>
      <p:sp>
        <p:nvSpPr>
          <p:cNvPr id="58375" name="Line 6"/>
          <p:cNvSpPr>
            <a:spLocks noChangeShapeType="1"/>
          </p:cNvSpPr>
          <p:nvPr/>
        </p:nvSpPr>
        <p:spPr bwMode="auto">
          <a:xfrm>
            <a:off x="863600" y="2981325"/>
            <a:ext cx="1524000" cy="1588"/>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8376" name="Rectangle 7"/>
          <p:cNvSpPr>
            <a:spLocks/>
          </p:cNvSpPr>
          <p:nvPr/>
        </p:nvSpPr>
        <p:spPr bwMode="auto">
          <a:xfrm>
            <a:off x="2616200" y="2349500"/>
            <a:ext cx="1677988" cy="9779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000066"/>
                </a:solidFill>
                <a:latin typeface="Courier New Bold" charset="0"/>
                <a:ea typeface="Courier New Bold" charset="0"/>
                <a:cs typeface="Courier New Bold" charset="0"/>
                <a:sym typeface="Courier New Bold" charset="0"/>
              </a:rPr>
              <a:t>  01101001</a:t>
            </a:r>
          </a:p>
          <a:p>
            <a:pPr eaLnBrk="1" hangingPunct="1"/>
            <a:r>
              <a:rPr lang="en-US" sz="2000" b="0">
                <a:solidFill>
                  <a:srgbClr val="000066"/>
                </a:solidFill>
                <a:latin typeface="Courier New Bold" charset="0"/>
                <a:ea typeface="Courier New Bold" charset="0"/>
                <a:cs typeface="Courier New Bold" charset="0"/>
                <a:sym typeface="Courier New Bold" charset="0"/>
              </a:rPr>
              <a:t>| 01010101</a:t>
            </a:r>
          </a:p>
          <a:p>
            <a:pPr eaLnBrk="1" hangingPunct="1"/>
            <a:r>
              <a:rPr lang="en-US" sz="2000" b="0">
                <a:solidFill>
                  <a:srgbClr val="000066"/>
                </a:solidFill>
                <a:latin typeface="Courier New Bold" charset="0"/>
                <a:ea typeface="Courier New Bold" charset="0"/>
                <a:cs typeface="Courier New Bold" charset="0"/>
                <a:sym typeface="Courier New Bold" charset="0"/>
              </a:rPr>
              <a:t>  </a:t>
            </a:r>
            <a:r>
              <a:rPr lang="en-US" sz="2000" b="0">
                <a:solidFill>
                  <a:srgbClr val="FFFFFF"/>
                </a:solidFill>
                <a:latin typeface="Courier New Bold" charset="0"/>
                <a:ea typeface="Courier New Bold" charset="0"/>
                <a:cs typeface="Courier New Bold" charset="0"/>
                <a:sym typeface="Courier New Bold" charset="0"/>
              </a:rPr>
              <a:t>01111101</a:t>
            </a:r>
          </a:p>
        </p:txBody>
      </p:sp>
      <p:sp>
        <p:nvSpPr>
          <p:cNvPr id="58377" name="Line 8"/>
          <p:cNvSpPr>
            <a:spLocks noChangeShapeType="1"/>
          </p:cNvSpPr>
          <p:nvPr/>
        </p:nvSpPr>
        <p:spPr bwMode="auto">
          <a:xfrm>
            <a:off x="2692400" y="2981325"/>
            <a:ext cx="1524000" cy="1588"/>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8378" name="Rectangle 9"/>
          <p:cNvSpPr>
            <a:spLocks/>
          </p:cNvSpPr>
          <p:nvPr/>
        </p:nvSpPr>
        <p:spPr bwMode="auto">
          <a:xfrm>
            <a:off x="6596813" y="2349500"/>
            <a:ext cx="1677988" cy="9779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000066"/>
                </a:solidFill>
                <a:latin typeface="Courier New Bold" charset="0"/>
                <a:ea typeface="Courier New Bold" charset="0"/>
                <a:cs typeface="Courier New Bold" charset="0"/>
                <a:sym typeface="Courier New Bold" charset="0"/>
              </a:rPr>
              <a:t>  01101001</a:t>
            </a:r>
          </a:p>
          <a:p>
            <a:pPr eaLnBrk="1" hangingPunct="1"/>
            <a:r>
              <a:rPr lang="en-US" sz="2000" b="0">
                <a:solidFill>
                  <a:srgbClr val="000066"/>
                </a:solidFill>
                <a:latin typeface="Courier New Bold" charset="0"/>
                <a:ea typeface="Courier New Bold" charset="0"/>
                <a:cs typeface="Courier New Bold" charset="0"/>
                <a:sym typeface="Courier New Bold" charset="0"/>
              </a:rPr>
              <a:t>^ 01010101</a:t>
            </a:r>
          </a:p>
          <a:p>
            <a:pPr eaLnBrk="1" hangingPunct="1"/>
            <a:r>
              <a:rPr lang="en-US" sz="2000" b="0">
                <a:solidFill>
                  <a:srgbClr val="000066"/>
                </a:solidFill>
                <a:latin typeface="Courier New Bold" charset="0"/>
                <a:ea typeface="Courier New Bold" charset="0"/>
                <a:cs typeface="Courier New Bold" charset="0"/>
                <a:sym typeface="Courier New Bold" charset="0"/>
              </a:rPr>
              <a:t>  </a:t>
            </a:r>
            <a:r>
              <a:rPr lang="en-US" sz="2000" b="0">
                <a:solidFill>
                  <a:srgbClr val="FFFFFF"/>
                </a:solidFill>
                <a:latin typeface="Courier New Bold" charset="0"/>
                <a:ea typeface="Courier New Bold" charset="0"/>
                <a:cs typeface="Courier New Bold" charset="0"/>
                <a:sym typeface="Courier New Bold" charset="0"/>
              </a:rPr>
              <a:t>00111100</a:t>
            </a:r>
          </a:p>
        </p:txBody>
      </p:sp>
      <p:sp>
        <p:nvSpPr>
          <p:cNvPr id="58379" name="Line 10"/>
          <p:cNvSpPr>
            <a:spLocks noChangeShapeType="1"/>
          </p:cNvSpPr>
          <p:nvPr/>
        </p:nvSpPr>
        <p:spPr bwMode="auto">
          <a:xfrm>
            <a:off x="6749213" y="2981325"/>
            <a:ext cx="1524000" cy="1588"/>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8380" name="Rectangle 11"/>
          <p:cNvSpPr>
            <a:spLocks/>
          </p:cNvSpPr>
          <p:nvPr/>
        </p:nvSpPr>
        <p:spPr bwMode="auto">
          <a:xfrm>
            <a:off x="4533766" y="2349500"/>
            <a:ext cx="1679575" cy="9779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a:t>
            </a:r>
          </a:p>
          <a:p>
            <a:pPr eaLnBrk="1" hangingPunct="1"/>
            <a:r>
              <a:rPr lang="en-US" sz="2000" b="0" dirty="0">
                <a:solidFill>
                  <a:srgbClr val="000066"/>
                </a:solidFill>
                <a:latin typeface="Courier New Bold" charset="0"/>
                <a:ea typeface="Courier New Bold" charset="0"/>
                <a:cs typeface="Courier New Bold" charset="0"/>
                <a:sym typeface="Courier New Bold" charset="0"/>
              </a:rPr>
              <a:t>~ 01010101</a:t>
            </a:r>
          </a:p>
          <a:p>
            <a:pPr eaLnBrk="1" hangingPunct="1"/>
            <a:r>
              <a:rPr lang="en-US" sz="2000" b="0" dirty="0">
                <a:solidFill>
                  <a:srgbClr val="000066"/>
                </a:solidFill>
                <a:latin typeface="Courier New Bold" charset="0"/>
                <a:ea typeface="Courier New Bold" charset="0"/>
                <a:cs typeface="Courier New Bold" charset="0"/>
                <a:sym typeface="Courier New Bold" charset="0"/>
              </a:rPr>
              <a:t>  </a:t>
            </a:r>
            <a:r>
              <a:rPr lang="en-US" sz="2000" b="0" dirty="0">
                <a:solidFill>
                  <a:srgbClr val="FFFFFF"/>
                </a:solidFill>
                <a:latin typeface="Courier New Bold" charset="0"/>
                <a:ea typeface="Courier New Bold" charset="0"/>
                <a:cs typeface="Courier New Bold" charset="0"/>
                <a:sym typeface="Courier New Bold" charset="0"/>
              </a:rPr>
              <a:t>10101010</a:t>
            </a:r>
          </a:p>
        </p:txBody>
      </p:sp>
      <p:sp>
        <p:nvSpPr>
          <p:cNvPr id="58381" name="Line 12"/>
          <p:cNvSpPr>
            <a:spLocks noChangeShapeType="1"/>
          </p:cNvSpPr>
          <p:nvPr/>
        </p:nvSpPr>
        <p:spPr bwMode="auto">
          <a:xfrm>
            <a:off x="4611553" y="2981325"/>
            <a:ext cx="1600200" cy="1588"/>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23565" name="Rectangle 13"/>
          <p:cNvSpPr>
            <a:spLocks/>
          </p:cNvSpPr>
          <p:nvPr/>
        </p:nvSpPr>
        <p:spPr bwMode="auto">
          <a:xfrm>
            <a:off x="787400" y="3035300"/>
            <a:ext cx="1677988" cy="3937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CC0000"/>
                </a:solidFill>
                <a:latin typeface="Courier New Bold" charset="0"/>
                <a:ea typeface="Courier New Bold" charset="0"/>
                <a:cs typeface="Courier New Bold" charset="0"/>
                <a:sym typeface="Courier New Bold" charset="0"/>
              </a:rPr>
              <a:t>  01000001</a:t>
            </a:r>
          </a:p>
        </p:txBody>
      </p:sp>
      <p:sp>
        <p:nvSpPr>
          <p:cNvPr id="23566" name="Rectangle 14"/>
          <p:cNvSpPr>
            <a:spLocks/>
          </p:cNvSpPr>
          <p:nvPr/>
        </p:nvSpPr>
        <p:spPr bwMode="auto">
          <a:xfrm>
            <a:off x="2921000" y="3035300"/>
            <a:ext cx="1373188" cy="3937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CC0000"/>
                </a:solidFill>
                <a:latin typeface="Courier New Bold" charset="0"/>
                <a:ea typeface="Courier New Bold" charset="0"/>
                <a:cs typeface="Courier New Bold" charset="0"/>
                <a:sym typeface="Courier New Bold" charset="0"/>
              </a:rPr>
              <a:t>01111101</a:t>
            </a:r>
          </a:p>
        </p:txBody>
      </p:sp>
      <p:sp>
        <p:nvSpPr>
          <p:cNvPr id="23567" name="Rectangle 15"/>
          <p:cNvSpPr>
            <a:spLocks/>
          </p:cNvSpPr>
          <p:nvPr/>
        </p:nvSpPr>
        <p:spPr bwMode="auto">
          <a:xfrm>
            <a:off x="6901613" y="3035300"/>
            <a:ext cx="1373188" cy="3937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CC0000"/>
                </a:solidFill>
                <a:latin typeface="Courier New Bold" charset="0"/>
                <a:ea typeface="Courier New Bold" charset="0"/>
                <a:cs typeface="Courier New Bold" charset="0"/>
                <a:sym typeface="Courier New Bold" charset="0"/>
              </a:rPr>
              <a:t>00111100</a:t>
            </a:r>
          </a:p>
        </p:txBody>
      </p:sp>
      <p:sp>
        <p:nvSpPr>
          <p:cNvPr id="23568" name="Rectangle 16"/>
          <p:cNvSpPr>
            <a:spLocks/>
          </p:cNvSpPr>
          <p:nvPr/>
        </p:nvSpPr>
        <p:spPr bwMode="auto">
          <a:xfrm>
            <a:off x="4840153" y="3035300"/>
            <a:ext cx="1373188" cy="3937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CC0000"/>
                </a:solidFill>
                <a:latin typeface="Courier New Bold" charset="0"/>
                <a:ea typeface="Courier New Bold" charset="0"/>
                <a:cs typeface="Courier New Bold" charset="0"/>
                <a:sym typeface="Courier New Bold" charset="0"/>
              </a:rPr>
              <a:t>10101010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235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2356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2356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2356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5" grpId="0" build="p" autoUpdateAnimBg="0"/>
      <p:bldP spid="23566" grpId="0" build="p" autoUpdateAnimBg="0"/>
      <p:bldP spid="23567" grpId="0" build="p" autoUpdateAnimBg="0"/>
      <p:bldP spid="23568"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3"/>
          <p:cNvSpPr>
            <a:spLocks noGrp="1" noChangeArrowheads="1"/>
          </p:cNvSpPr>
          <p:nvPr>
            <p:ph type="title"/>
          </p:nvPr>
        </p:nvSpPr>
        <p:spPr>
          <a:xfrm>
            <a:off x="357018" y="435678"/>
            <a:ext cx="8634582" cy="762000"/>
          </a:xfrm>
        </p:spPr>
        <p:txBody>
          <a:bodyPr/>
          <a:lstStyle/>
          <a:p>
            <a:r>
              <a:rPr lang="zh-CN" altLang="en-US" dirty="0" smtClean="0"/>
              <a:t>示例</a:t>
            </a:r>
            <a:r>
              <a:rPr lang="en-US" smtClean="0"/>
              <a:t>:</a:t>
            </a:r>
            <a:r>
              <a:rPr lang="zh-CN" altLang="en-US" smtClean="0"/>
              <a:t>集合的</a:t>
            </a:r>
            <a:r>
              <a:rPr lang="zh-CN" altLang="en-US" dirty="0" smtClean="0"/>
              <a:t>表示与运算</a:t>
            </a:r>
            <a:endParaRPr lang="en-US" dirty="0"/>
          </a:p>
        </p:txBody>
      </p:sp>
      <p:sp>
        <p:nvSpPr>
          <p:cNvPr id="59397" name="Rectangle 4"/>
          <p:cNvSpPr>
            <a:spLocks noGrp="1" noChangeArrowheads="1"/>
          </p:cNvSpPr>
          <p:nvPr>
            <p:ph idx="1"/>
          </p:nvPr>
        </p:nvSpPr>
        <p:spPr/>
        <p:txBody>
          <a:bodyPr/>
          <a:lstStyle/>
          <a:p>
            <a:r>
              <a:rPr lang="zh-CN" altLang="en-US" dirty="0" smtClean="0"/>
              <a:t>表示</a:t>
            </a:r>
            <a:endParaRPr lang="en-US" dirty="0" smtClean="0"/>
          </a:p>
          <a:p>
            <a:pPr lvl="1"/>
            <a:r>
              <a:rPr lang="zh-CN" altLang="en-US" dirty="0"/>
              <a:t>宽度</a:t>
            </a:r>
            <a:r>
              <a:rPr lang="en-US" dirty="0" smtClean="0"/>
              <a:t> w </a:t>
            </a:r>
            <a:r>
              <a:rPr lang="zh-CN" altLang="en-US" dirty="0" smtClean="0"/>
              <a:t>个比特的向量表示集合</a:t>
            </a:r>
            <a:r>
              <a:rPr lang="en-US" dirty="0" smtClean="0"/>
              <a:t> {0, …, w–1}</a:t>
            </a:r>
            <a:r>
              <a:rPr lang="zh-CN" altLang="en-US" dirty="0" smtClean="0"/>
              <a:t>的子集</a:t>
            </a:r>
            <a:endParaRPr lang="en-US" dirty="0" smtClean="0"/>
          </a:p>
          <a:p>
            <a:pPr lvl="1"/>
            <a:r>
              <a:rPr lang="zh-CN" altLang="en-US" dirty="0" smtClean="0"/>
              <a:t>如</a:t>
            </a:r>
            <a:r>
              <a:rPr lang="en-US" dirty="0" smtClean="0"/>
              <a:t>j  ∈ A</a:t>
            </a:r>
            <a:r>
              <a:rPr lang="zh-CN" altLang="en-US" dirty="0" smtClean="0"/>
              <a:t>，则</a:t>
            </a:r>
            <a:r>
              <a:rPr lang="en-US" altLang="zh-CN" dirty="0" err="1"/>
              <a:t>a</a:t>
            </a:r>
            <a:r>
              <a:rPr lang="en-US" altLang="zh-CN" baseline="-25000" dirty="0" err="1"/>
              <a:t>j</a:t>
            </a:r>
            <a:r>
              <a:rPr lang="en-US" altLang="zh-CN" dirty="0"/>
              <a:t> = 1 </a:t>
            </a:r>
            <a:endParaRPr lang="en-US" dirty="0" smtClean="0"/>
          </a:p>
          <a:p>
            <a:pPr lvl="2"/>
            <a:endParaRPr lang="en-US" sz="800" dirty="0" smtClean="0">
              <a:sym typeface="Monaco" charset="0"/>
            </a:endParaRPr>
          </a:p>
          <a:p>
            <a:pPr lvl="2">
              <a:spcBef>
                <a:spcPts val="0"/>
              </a:spcBef>
            </a:pPr>
            <a:r>
              <a:rPr lang="en-US" dirty="0" smtClean="0">
                <a:sym typeface="Monaco" charset="0"/>
              </a:rPr>
              <a:t> 01101001	{ 0, 3, 5, 6 }</a:t>
            </a:r>
          </a:p>
          <a:p>
            <a:pPr marL="914400" lvl="2" indent="0">
              <a:spcBef>
                <a:spcPts val="0"/>
              </a:spcBef>
              <a:buNone/>
            </a:pPr>
            <a:r>
              <a:rPr lang="en-US" dirty="0" smtClean="0">
                <a:sym typeface="Monaco" charset="0"/>
              </a:rPr>
              <a:t>    </a:t>
            </a:r>
            <a:r>
              <a:rPr lang="en-US" i="1" dirty="0" smtClean="0">
                <a:sym typeface="Monaco" charset="0"/>
              </a:rPr>
              <a:t>7</a:t>
            </a:r>
            <a:r>
              <a:rPr lang="en-US" i="1" dirty="0" smtClean="0">
                <a:solidFill>
                  <a:srgbClr val="FF0000"/>
                </a:solidFill>
                <a:sym typeface="Monaco" charset="0"/>
              </a:rPr>
              <a:t>65</a:t>
            </a:r>
            <a:r>
              <a:rPr lang="en-US" i="1" dirty="0" smtClean="0">
                <a:sym typeface="Monaco" charset="0"/>
              </a:rPr>
              <a:t>4</a:t>
            </a:r>
            <a:r>
              <a:rPr lang="en-US" i="1" dirty="0" smtClean="0">
                <a:solidFill>
                  <a:srgbClr val="FF0000"/>
                </a:solidFill>
                <a:sym typeface="Monaco" charset="0"/>
              </a:rPr>
              <a:t>3</a:t>
            </a:r>
            <a:r>
              <a:rPr lang="en-US" i="1" dirty="0" smtClean="0">
                <a:sym typeface="Monaco" charset="0"/>
              </a:rPr>
              <a:t>21</a:t>
            </a:r>
            <a:r>
              <a:rPr lang="en-US" i="1" dirty="0" smtClean="0">
                <a:solidFill>
                  <a:srgbClr val="FF0000"/>
                </a:solidFill>
                <a:sym typeface="Monaco" charset="0"/>
              </a:rPr>
              <a:t>0</a:t>
            </a:r>
          </a:p>
          <a:p>
            <a:pPr lvl="2">
              <a:spcBef>
                <a:spcPts val="0"/>
              </a:spcBef>
            </a:pPr>
            <a:r>
              <a:rPr lang="en-US" dirty="0" smtClean="0">
                <a:sym typeface="Monaco" charset="0"/>
              </a:rPr>
              <a:t> 01010101	{ 0, 2, 4, 6 }</a:t>
            </a:r>
          </a:p>
          <a:p>
            <a:pPr marL="914400" lvl="2" indent="0">
              <a:spcBef>
                <a:spcPts val="0"/>
              </a:spcBef>
              <a:buNone/>
            </a:pPr>
            <a:r>
              <a:rPr lang="en-US" dirty="0" smtClean="0">
                <a:sym typeface="Monaco" charset="0"/>
              </a:rPr>
              <a:t>     </a:t>
            </a:r>
            <a:r>
              <a:rPr lang="en-US" i="1" dirty="0" smtClean="0">
                <a:sym typeface="Monaco" charset="0"/>
              </a:rPr>
              <a:t>7</a:t>
            </a:r>
            <a:r>
              <a:rPr lang="en-US" i="1" dirty="0" smtClean="0">
                <a:solidFill>
                  <a:srgbClr val="FF0000"/>
                </a:solidFill>
                <a:sym typeface="Monaco" charset="0"/>
              </a:rPr>
              <a:t>6</a:t>
            </a:r>
            <a:r>
              <a:rPr lang="en-US" i="1" dirty="0" smtClean="0">
                <a:sym typeface="Monaco" charset="0"/>
              </a:rPr>
              <a:t>5</a:t>
            </a:r>
            <a:r>
              <a:rPr lang="en-US" i="1" dirty="0" smtClean="0">
                <a:solidFill>
                  <a:srgbClr val="FF0000"/>
                </a:solidFill>
                <a:sym typeface="Monaco" charset="0"/>
              </a:rPr>
              <a:t>4</a:t>
            </a:r>
            <a:r>
              <a:rPr lang="en-US" i="1" dirty="0" smtClean="0">
                <a:sym typeface="Monaco" charset="0"/>
              </a:rPr>
              <a:t>3</a:t>
            </a:r>
            <a:r>
              <a:rPr lang="en-US" i="1" dirty="0" smtClean="0">
                <a:solidFill>
                  <a:srgbClr val="FF0000"/>
                </a:solidFill>
                <a:sym typeface="Monaco" charset="0"/>
              </a:rPr>
              <a:t>2</a:t>
            </a:r>
            <a:r>
              <a:rPr lang="en-US" i="1" dirty="0" smtClean="0">
                <a:sym typeface="Monaco" charset="0"/>
              </a:rPr>
              <a:t>1</a:t>
            </a:r>
            <a:r>
              <a:rPr lang="en-US" i="1" dirty="0" smtClean="0">
                <a:solidFill>
                  <a:srgbClr val="FF0000"/>
                </a:solidFill>
                <a:sym typeface="Monaco" charset="0"/>
              </a:rPr>
              <a:t>0</a:t>
            </a:r>
          </a:p>
          <a:p>
            <a:r>
              <a:rPr lang="zh-CN" altLang="en-US" dirty="0" smtClean="0"/>
              <a:t>运算</a:t>
            </a:r>
            <a:endParaRPr lang="en-US" dirty="0" smtClean="0"/>
          </a:p>
          <a:p>
            <a:pPr lvl="1"/>
            <a:r>
              <a:rPr lang="en-US" dirty="0" smtClean="0"/>
              <a:t>&amp;    </a:t>
            </a:r>
            <a:r>
              <a:rPr lang="zh-CN" altLang="en-US" dirty="0" smtClean="0"/>
              <a:t>交集</a:t>
            </a:r>
            <a:r>
              <a:rPr lang="en-US" altLang="zh-CN" dirty="0" smtClean="0"/>
              <a:t>(</a:t>
            </a:r>
            <a:r>
              <a:rPr lang="en-US" dirty="0" smtClean="0"/>
              <a:t>Intersection)    01000001	{ 0, 6 }</a:t>
            </a:r>
          </a:p>
          <a:p>
            <a:pPr lvl="1"/>
            <a:r>
              <a:rPr lang="en-US" dirty="0" smtClean="0"/>
              <a:t>|     </a:t>
            </a:r>
            <a:r>
              <a:rPr lang="zh-CN" altLang="en-US" dirty="0"/>
              <a:t>并</a:t>
            </a:r>
            <a:r>
              <a:rPr lang="zh-CN" altLang="en-US" dirty="0" smtClean="0"/>
              <a:t>集</a:t>
            </a:r>
            <a:r>
              <a:rPr lang="en-US" altLang="zh-CN" dirty="0" smtClean="0"/>
              <a:t>(</a:t>
            </a:r>
            <a:r>
              <a:rPr lang="en-US" dirty="0" smtClean="0"/>
              <a:t>Union)  	  01111101	{ 0, 2, 3, 4, 5, 6 }</a:t>
            </a:r>
          </a:p>
          <a:p>
            <a:pPr lvl="1"/>
            <a:r>
              <a:rPr lang="en-US" dirty="0" smtClean="0"/>
              <a:t>^	    </a:t>
            </a:r>
            <a:r>
              <a:rPr lang="zh-CN" altLang="en-US" dirty="0" smtClean="0"/>
              <a:t>差集</a:t>
            </a:r>
            <a:r>
              <a:rPr lang="en-US" altLang="zh-CN" dirty="0" smtClean="0"/>
              <a:t>(</a:t>
            </a:r>
            <a:r>
              <a:rPr lang="en-US" dirty="0" smtClean="0"/>
              <a:t>Symmetric difference)  00111100	{ 2, 3, 4, 5 }</a:t>
            </a:r>
          </a:p>
          <a:p>
            <a:pPr lvl="1"/>
            <a:r>
              <a:rPr lang="en-US" dirty="0" smtClean="0"/>
              <a:t>~	    </a:t>
            </a:r>
            <a:r>
              <a:rPr lang="zh-CN" altLang="en-US" dirty="0" smtClean="0"/>
              <a:t>补集</a:t>
            </a:r>
            <a:r>
              <a:rPr lang="en-US" altLang="zh-CN" dirty="0" smtClean="0"/>
              <a:t>(</a:t>
            </a:r>
            <a:r>
              <a:rPr lang="en-US" dirty="0" smtClean="0"/>
              <a:t>Complement)                  10101010	{ 1, 3, 5, 7 }</a:t>
            </a:r>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3"/>
          <p:cNvSpPr>
            <a:spLocks noGrp="1" noChangeArrowheads="1"/>
          </p:cNvSpPr>
          <p:nvPr>
            <p:ph type="title"/>
          </p:nvPr>
        </p:nvSpPr>
        <p:spPr/>
        <p:txBody>
          <a:bodyPr/>
          <a:lstStyle/>
          <a:p>
            <a:pPr marL="119063" indent="-119063" eaLnBrk="1" hangingPunct="1"/>
            <a:r>
              <a:rPr lang="en-US" dirty="0" smtClean="0"/>
              <a:t>2.1.7 C</a:t>
            </a:r>
            <a:r>
              <a:rPr lang="zh-CN" altLang="en-US" dirty="0" smtClean="0"/>
              <a:t>语言中的位级运算</a:t>
            </a:r>
            <a:endParaRPr lang="en-US" dirty="0"/>
          </a:p>
        </p:txBody>
      </p:sp>
      <p:sp>
        <p:nvSpPr>
          <p:cNvPr id="60421" name="Rectangle 4"/>
          <p:cNvSpPr>
            <a:spLocks noGrp="1" noChangeArrowheads="1"/>
          </p:cNvSpPr>
          <p:nvPr>
            <p:ph idx="1"/>
          </p:nvPr>
        </p:nvSpPr>
        <p:spPr/>
        <p:txBody>
          <a:bodyPr/>
          <a:lstStyle/>
          <a:p>
            <a:pPr eaLnBrk="1" hangingPunct="1"/>
            <a:r>
              <a:rPr lang="en-US" altLang="zh-CN" dirty="0">
                <a:sym typeface="Monaco" charset="0"/>
              </a:rPr>
              <a:t>C</a:t>
            </a:r>
            <a:r>
              <a:rPr lang="zh-CN" altLang="en-US" dirty="0">
                <a:sym typeface="Monaco" charset="0"/>
              </a:rPr>
              <a:t>语言</a:t>
            </a:r>
            <a:r>
              <a:rPr lang="zh-CN" altLang="en-US" dirty="0" smtClean="0">
                <a:sym typeface="Monaco" charset="0"/>
              </a:rPr>
              <a:t>中的位运算： </a:t>
            </a:r>
            <a:r>
              <a:rPr lang="en-US" dirty="0" smtClean="0">
                <a:latin typeface="Monaco" charset="0"/>
                <a:ea typeface="Monaco" charset="0"/>
                <a:cs typeface="Monaco" charset="0"/>
                <a:sym typeface="Monaco" charset="0"/>
              </a:rPr>
              <a:t>&amp;</a:t>
            </a:r>
            <a:r>
              <a:rPr lang="en-US" dirty="0" smtClean="0"/>
              <a:t>,  </a:t>
            </a:r>
            <a:r>
              <a:rPr lang="en-US" dirty="0">
                <a:latin typeface="Monaco" charset="0"/>
                <a:ea typeface="Monaco" charset="0"/>
                <a:cs typeface="Monaco" charset="0"/>
                <a:sym typeface="Monaco" charset="0"/>
              </a:rPr>
              <a:t>|</a:t>
            </a:r>
            <a:r>
              <a:rPr lang="en-US" dirty="0"/>
              <a:t>,  </a:t>
            </a:r>
            <a:r>
              <a:rPr lang="en-US" dirty="0">
                <a:latin typeface="Monaco" charset="0"/>
                <a:ea typeface="Monaco" charset="0"/>
                <a:cs typeface="Monaco" charset="0"/>
                <a:sym typeface="Monaco" charset="0"/>
              </a:rPr>
              <a:t>~</a:t>
            </a:r>
            <a:r>
              <a:rPr lang="en-US" dirty="0"/>
              <a:t>,  </a:t>
            </a:r>
            <a:r>
              <a:rPr lang="en-US" dirty="0" smtClean="0">
                <a:latin typeface="Monaco" charset="0"/>
                <a:ea typeface="Monaco" charset="0"/>
                <a:cs typeface="Monaco" charset="0"/>
                <a:sym typeface="Monaco" charset="0"/>
              </a:rPr>
              <a:t>^</a:t>
            </a:r>
            <a:endParaRPr lang="en-US" dirty="0"/>
          </a:p>
          <a:p>
            <a:pPr marL="552450" lvl="1" eaLnBrk="1" hangingPunct="1"/>
            <a:r>
              <a:rPr lang="zh-CN" altLang="en-US" dirty="0" smtClean="0"/>
              <a:t>适用于任何整型数据类型：</a:t>
            </a:r>
            <a:r>
              <a:rPr lang="en-US" sz="1800" dirty="0" smtClean="0">
                <a:latin typeface="Monaco" charset="0"/>
                <a:ea typeface="Monaco" charset="0"/>
                <a:cs typeface="Monaco" charset="0"/>
                <a:sym typeface="Monaco" charset="0"/>
              </a:rPr>
              <a:t>long</a:t>
            </a:r>
            <a:r>
              <a:rPr lang="en-US" sz="1800" dirty="0">
                <a:latin typeface="Monaco" charset="0"/>
                <a:ea typeface="Monaco" charset="0"/>
                <a:cs typeface="Monaco" charset="0"/>
                <a:sym typeface="Monaco" charset="0"/>
              </a:rPr>
              <a:t>, </a:t>
            </a:r>
            <a:r>
              <a:rPr lang="en-US" sz="1800" dirty="0" err="1">
                <a:latin typeface="Monaco" charset="0"/>
                <a:ea typeface="Monaco" charset="0"/>
                <a:cs typeface="Monaco" charset="0"/>
                <a:sym typeface="Monaco" charset="0"/>
              </a:rPr>
              <a:t>int</a:t>
            </a:r>
            <a:r>
              <a:rPr lang="en-US" sz="1800" dirty="0">
                <a:latin typeface="Monaco" charset="0"/>
                <a:ea typeface="Monaco" charset="0"/>
                <a:cs typeface="Monaco" charset="0"/>
                <a:sym typeface="Monaco" charset="0"/>
              </a:rPr>
              <a:t>, short, char, unsigned</a:t>
            </a:r>
            <a:endParaRPr lang="en-US" sz="1800" dirty="0">
              <a:latin typeface="Monaco" charset="0"/>
              <a:sym typeface="Monaco" charset="0"/>
            </a:endParaRPr>
          </a:p>
          <a:p>
            <a:pPr marL="552450" lvl="1" eaLnBrk="1" hangingPunct="1"/>
            <a:r>
              <a:rPr lang="zh-CN" altLang="en-US" dirty="0" smtClean="0"/>
              <a:t>将操作数视为位向量</a:t>
            </a:r>
            <a:endParaRPr lang="en-US" dirty="0"/>
          </a:p>
          <a:p>
            <a:pPr marL="552450" lvl="1" eaLnBrk="1" hangingPunct="1"/>
            <a:r>
              <a:rPr lang="zh-CN" altLang="en-US" dirty="0" smtClean="0"/>
              <a:t>将参数按位运算</a:t>
            </a:r>
            <a:endParaRPr lang="en-US" dirty="0"/>
          </a:p>
          <a:p>
            <a:pPr eaLnBrk="1" hangingPunct="1"/>
            <a:r>
              <a:rPr lang="zh-CN" altLang="en-US" dirty="0" smtClean="0"/>
              <a:t>例子</a:t>
            </a:r>
            <a:r>
              <a:rPr lang="en-US" dirty="0" smtClean="0"/>
              <a:t>(</a:t>
            </a:r>
            <a:r>
              <a:rPr lang="en-US" altLang="zh-CN" dirty="0" smtClean="0"/>
              <a:t>c</a:t>
            </a:r>
            <a:r>
              <a:rPr lang="en-US" dirty="0" smtClean="0"/>
              <a:t>har </a:t>
            </a:r>
            <a:r>
              <a:rPr lang="zh-CN" altLang="en-US" dirty="0" smtClean="0"/>
              <a:t>类型</a:t>
            </a:r>
            <a:r>
              <a:rPr lang="en-US" dirty="0" smtClean="0"/>
              <a:t>)</a:t>
            </a:r>
            <a:endParaRPr lang="en-US" dirty="0"/>
          </a:p>
          <a:p>
            <a:pPr marL="552450" lvl="1" eaLnBrk="1" hangingPunct="1">
              <a:spcBef>
                <a:spcPts val="0"/>
              </a:spcBef>
            </a:pPr>
            <a:r>
              <a:rPr lang="en-US" dirty="0">
                <a:latin typeface="Times New Roman" panose="02020603050405020304" pitchFamily="18" charset="0"/>
                <a:ea typeface="Zapf Dingbats" charset="2"/>
                <a:cs typeface="Times New Roman" panose="02020603050405020304" pitchFamily="18" charset="0"/>
                <a:sym typeface="Monaco" charset="0"/>
              </a:rPr>
              <a:t>~0x41 </a:t>
            </a:r>
            <a:r>
              <a:rPr lang="en-US" dirty="0" smtClean="0">
                <a:latin typeface="Times New Roman" panose="02020603050405020304" pitchFamily="18" charset="0"/>
                <a:cs typeface="Times New Roman" panose="02020603050405020304" pitchFamily="18" charset="0"/>
                <a:sym typeface="Monaco" charset="0"/>
              </a:rPr>
              <a:t>→ </a:t>
            </a:r>
            <a:r>
              <a:rPr lang="en-US" dirty="0">
                <a:latin typeface="Times New Roman" panose="02020603050405020304" pitchFamily="18" charset="0"/>
                <a:ea typeface="Zapf Dingbats" charset="2"/>
                <a:cs typeface="Times New Roman" panose="02020603050405020304" pitchFamily="18" charset="0"/>
                <a:sym typeface="Monaco" charset="0"/>
              </a:rPr>
              <a:t>0xBE</a:t>
            </a:r>
            <a:endParaRPr lang="en-US" dirty="0">
              <a:latin typeface="Times New Roman" panose="02020603050405020304" pitchFamily="18" charset="0"/>
              <a:cs typeface="Times New Roman" panose="02020603050405020304" pitchFamily="18" charset="0"/>
              <a:sym typeface="Monaco" charset="0"/>
            </a:endParaRPr>
          </a:p>
          <a:p>
            <a:pPr marL="838200" lvl="2" eaLnBrk="1" hangingPunct="1">
              <a:spcBef>
                <a:spcPts val="0"/>
              </a:spcBef>
            </a:pPr>
            <a:r>
              <a:rPr lang="en-US" dirty="0">
                <a:latin typeface="Times New Roman" panose="02020603050405020304" pitchFamily="18" charset="0"/>
                <a:ea typeface="Monaco" charset="0"/>
                <a:cs typeface="Times New Roman" panose="02020603050405020304" pitchFamily="18" charset="0"/>
                <a:sym typeface="Monaco" charset="0"/>
              </a:rPr>
              <a:t>~01000001</a:t>
            </a:r>
            <a:r>
              <a:rPr lang="en-US" baseline="-6000" dirty="0">
                <a:latin typeface="Times New Roman" panose="02020603050405020304" pitchFamily="18" charset="0"/>
                <a:ea typeface="Monaco" charset="0"/>
                <a:cs typeface="Times New Roman" panose="02020603050405020304" pitchFamily="18" charset="0"/>
                <a:sym typeface="Monaco" charset="0"/>
              </a:rPr>
              <a:t>2</a:t>
            </a:r>
            <a:r>
              <a:rPr lang="en-US" dirty="0">
                <a:latin typeface="Times New Roman" panose="02020603050405020304" pitchFamily="18" charset="0"/>
                <a:ea typeface="Zapf Dingbats" charset="2"/>
                <a:cs typeface="Times New Roman" panose="02020603050405020304" pitchFamily="18" charset="0"/>
                <a:sym typeface="Monaco" charset="0"/>
              </a:rPr>
              <a:t> </a:t>
            </a:r>
            <a:r>
              <a:rPr lang="en-US" dirty="0" smtClean="0">
                <a:latin typeface="Times New Roman" panose="02020603050405020304" pitchFamily="18" charset="0"/>
                <a:ea typeface="Zapf Dingbats" charset="2"/>
                <a:cs typeface="Times New Roman" panose="02020603050405020304" pitchFamily="18" charset="0"/>
                <a:sym typeface="Monaco" charset="0"/>
              </a:rPr>
              <a:t>→10111110</a:t>
            </a:r>
            <a:r>
              <a:rPr lang="en-US" baseline="-6000" dirty="0" smtClean="0">
                <a:latin typeface="Times New Roman" panose="02020603050405020304" pitchFamily="18" charset="0"/>
                <a:ea typeface="Monaco" charset="0"/>
                <a:cs typeface="Times New Roman" panose="02020603050405020304" pitchFamily="18" charset="0"/>
                <a:sym typeface="Monaco" charset="0"/>
              </a:rPr>
              <a:t>2</a:t>
            </a:r>
            <a:endParaRPr lang="en-US" dirty="0">
              <a:latin typeface="Times New Roman" panose="02020603050405020304" pitchFamily="18" charset="0"/>
              <a:cs typeface="Times New Roman" panose="02020603050405020304" pitchFamily="18" charset="0"/>
              <a:sym typeface="Monaco" charset="0"/>
            </a:endParaRPr>
          </a:p>
          <a:p>
            <a:pPr marL="552450" lvl="1">
              <a:spcBef>
                <a:spcPts val="0"/>
              </a:spcBef>
            </a:pPr>
            <a:r>
              <a:rPr lang="en-US" dirty="0">
                <a:latin typeface="Times New Roman" panose="02020603050405020304" pitchFamily="18" charset="0"/>
                <a:ea typeface="Zapf Dingbats" charset="2"/>
                <a:cs typeface="Times New Roman" panose="02020603050405020304" pitchFamily="18" charset="0"/>
                <a:sym typeface="Monaco" charset="0"/>
              </a:rPr>
              <a:t>~0x00 </a:t>
            </a:r>
            <a:r>
              <a:rPr lang="en-US" altLang="zh-CN" dirty="0">
                <a:latin typeface="Times New Roman" panose="02020603050405020304" pitchFamily="18" charset="0"/>
                <a:cs typeface="Times New Roman" panose="02020603050405020304" pitchFamily="18" charset="0"/>
                <a:sym typeface="Monaco" charset="0"/>
              </a:rPr>
              <a:t>→</a:t>
            </a:r>
            <a:r>
              <a:rPr lang="en-US" altLang="zh-CN" dirty="0" smtClean="0">
                <a:latin typeface="Times New Roman" panose="02020603050405020304" pitchFamily="18" charset="0"/>
                <a:ea typeface="Zapf Dingbats" charset="2"/>
                <a:cs typeface="Times New Roman" panose="02020603050405020304" pitchFamily="18" charset="0"/>
                <a:sym typeface="Wingdings"/>
              </a:rPr>
              <a:t> </a:t>
            </a:r>
            <a:r>
              <a:rPr lang="en-US" dirty="0">
                <a:latin typeface="Times New Roman" panose="02020603050405020304" pitchFamily="18" charset="0"/>
                <a:ea typeface="Zapf Dingbats" charset="2"/>
                <a:cs typeface="Times New Roman" panose="02020603050405020304" pitchFamily="18" charset="0"/>
                <a:sym typeface="Monaco" charset="0"/>
              </a:rPr>
              <a:t>0xFF</a:t>
            </a:r>
          </a:p>
          <a:p>
            <a:pPr marL="838200" lvl="2" eaLnBrk="1" hangingPunct="1">
              <a:spcBef>
                <a:spcPts val="0"/>
              </a:spcBef>
            </a:pPr>
            <a:r>
              <a:rPr lang="en-US" dirty="0">
                <a:latin typeface="Times New Roman" panose="02020603050405020304" pitchFamily="18" charset="0"/>
                <a:ea typeface="Monaco" charset="0"/>
                <a:cs typeface="Times New Roman" panose="02020603050405020304" pitchFamily="18" charset="0"/>
                <a:sym typeface="Monaco" charset="0"/>
              </a:rPr>
              <a:t>~00000000</a:t>
            </a:r>
            <a:r>
              <a:rPr lang="en-US" baseline="-6000" dirty="0">
                <a:latin typeface="Times New Roman" panose="02020603050405020304" pitchFamily="18" charset="0"/>
                <a:ea typeface="Monaco" charset="0"/>
                <a:cs typeface="Times New Roman" panose="02020603050405020304" pitchFamily="18" charset="0"/>
                <a:sym typeface="Monaco" charset="0"/>
              </a:rPr>
              <a:t>2</a:t>
            </a:r>
            <a:r>
              <a:rPr lang="en-US" dirty="0">
                <a:latin typeface="Times New Roman" panose="02020603050405020304" pitchFamily="18" charset="0"/>
                <a:ea typeface="Zapf Dingbats" charset="2"/>
                <a:cs typeface="Times New Roman" panose="02020603050405020304" pitchFamily="18" charset="0"/>
                <a:sym typeface="Monaco" charset="0"/>
              </a:rPr>
              <a:t> </a:t>
            </a:r>
            <a:r>
              <a:rPr lang="en-US" dirty="0" smtClean="0">
                <a:latin typeface="Times New Roman" panose="02020603050405020304" pitchFamily="18" charset="0"/>
                <a:ea typeface="Zapf Dingbats" charset="2"/>
                <a:cs typeface="Times New Roman" panose="02020603050405020304" pitchFamily="18" charset="0"/>
                <a:sym typeface="Monaco" charset="0"/>
              </a:rPr>
              <a:t>→11111111</a:t>
            </a:r>
            <a:r>
              <a:rPr lang="en-US" baseline="-6000" dirty="0" smtClean="0">
                <a:latin typeface="Times New Roman" panose="02020603050405020304" pitchFamily="18" charset="0"/>
                <a:ea typeface="Monaco" charset="0"/>
                <a:cs typeface="Times New Roman" panose="02020603050405020304" pitchFamily="18" charset="0"/>
                <a:sym typeface="Monaco" charset="0"/>
              </a:rPr>
              <a:t>2</a:t>
            </a:r>
            <a:endParaRPr lang="en-US" dirty="0">
              <a:latin typeface="Times New Roman" panose="02020603050405020304" pitchFamily="18" charset="0"/>
              <a:cs typeface="Times New Roman" panose="02020603050405020304" pitchFamily="18" charset="0"/>
              <a:sym typeface="Monaco" charset="0"/>
            </a:endParaRPr>
          </a:p>
          <a:p>
            <a:pPr marL="552450" lvl="1" eaLnBrk="1" hangingPunct="1">
              <a:spcBef>
                <a:spcPts val="0"/>
              </a:spcBef>
            </a:pPr>
            <a:r>
              <a:rPr lang="en-US" dirty="0">
                <a:latin typeface="Times New Roman" panose="02020603050405020304" pitchFamily="18" charset="0"/>
                <a:ea typeface="Zapf Dingbats" charset="2"/>
                <a:cs typeface="Times New Roman" panose="02020603050405020304" pitchFamily="18" charset="0"/>
                <a:sym typeface="Monaco" charset="0"/>
              </a:rPr>
              <a:t>0x69 &amp; 0x55 </a:t>
            </a:r>
            <a:r>
              <a:rPr lang="en-US" dirty="0" smtClean="0">
                <a:latin typeface="Times New Roman" panose="02020603050405020304" pitchFamily="18" charset="0"/>
                <a:ea typeface="Zapf Dingbats" charset="2"/>
                <a:cs typeface="Times New Roman" panose="02020603050405020304" pitchFamily="18" charset="0"/>
                <a:sym typeface="Monaco" charset="0"/>
              </a:rPr>
              <a:t>→0x41</a:t>
            </a:r>
            <a:endParaRPr lang="en-US" dirty="0">
              <a:latin typeface="Times New Roman" panose="02020603050405020304" pitchFamily="18" charset="0"/>
              <a:cs typeface="Times New Roman" panose="02020603050405020304" pitchFamily="18" charset="0"/>
              <a:sym typeface="Monaco" charset="0"/>
            </a:endParaRPr>
          </a:p>
          <a:p>
            <a:pPr marL="838200" lvl="2" eaLnBrk="1" hangingPunct="1">
              <a:spcBef>
                <a:spcPts val="0"/>
              </a:spcBef>
            </a:pPr>
            <a:r>
              <a:rPr lang="en-US" dirty="0">
                <a:latin typeface="Times New Roman" panose="02020603050405020304" pitchFamily="18" charset="0"/>
                <a:ea typeface="Monaco" charset="0"/>
                <a:cs typeface="Times New Roman" panose="02020603050405020304" pitchFamily="18" charset="0"/>
                <a:sym typeface="Monaco" charset="0"/>
              </a:rPr>
              <a:t>01101001</a:t>
            </a:r>
            <a:r>
              <a:rPr lang="en-US" baseline="-6000" dirty="0">
                <a:latin typeface="Times New Roman" panose="02020603050405020304" pitchFamily="18" charset="0"/>
                <a:ea typeface="Monaco" charset="0"/>
                <a:cs typeface="Times New Roman" panose="02020603050405020304" pitchFamily="18" charset="0"/>
                <a:sym typeface="Monaco" charset="0"/>
              </a:rPr>
              <a:t>2</a:t>
            </a:r>
            <a:r>
              <a:rPr lang="en-US" dirty="0">
                <a:latin typeface="Times New Roman" panose="02020603050405020304" pitchFamily="18" charset="0"/>
                <a:ea typeface="Monaco" charset="0"/>
                <a:cs typeface="Times New Roman" panose="02020603050405020304" pitchFamily="18" charset="0"/>
                <a:sym typeface="Monaco" charset="0"/>
              </a:rPr>
              <a:t> &amp; 01010101</a:t>
            </a:r>
            <a:r>
              <a:rPr lang="en-US" baseline="-6000" dirty="0">
                <a:latin typeface="Times New Roman" panose="02020603050405020304" pitchFamily="18" charset="0"/>
                <a:ea typeface="Monaco" charset="0"/>
                <a:cs typeface="Times New Roman" panose="02020603050405020304" pitchFamily="18" charset="0"/>
                <a:sym typeface="Monaco" charset="0"/>
              </a:rPr>
              <a:t>2</a:t>
            </a:r>
            <a:r>
              <a:rPr lang="en-US" dirty="0">
                <a:latin typeface="Times New Roman" panose="02020603050405020304" pitchFamily="18" charset="0"/>
                <a:ea typeface="Zapf Dingbats" charset="2"/>
                <a:cs typeface="Times New Roman" panose="02020603050405020304" pitchFamily="18" charset="0"/>
                <a:sym typeface="Monaco" charset="0"/>
              </a:rPr>
              <a:t> </a:t>
            </a:r>
            <a:r>
              <a:rPr lang="en-US" dirty="0" smtClean="0">
                <a:latin typeface="Times New Roman" panose="02020603050405020304" pitchFamily="18" charset="0"/>
                <a:ea typeface="Zapf Dingbats" charset="2"/>
                <a:cs typeface="Times New Roman" panose="02020603050405020304" pitchFamily="18" charset="0"/>
                <a:sym typeface="Monaco" charset="0"/>
              </a:rPr>
              <a:t>→01000001</a:t>
            </a:r>
            <a:r>
              <a:rPr lang="en-US" baseline="-6000" dirty="0" smtClean="0">
                <a:latin typeface="Times New Roman" panose="02020603050405020304" pitchFamily="18" charset="0"/>
                <a:ea typeface="Monaco" charset="0"/>
                <a:cs typeface="Times New Roman" panose="02020603050405020304" pitchFamily="18" charset="0"/>
                <a:sym typeface="Monaco" charset="0"/>
              </a:rPr>
              <a:t>2</a:t>
            </a:r>
            <a:endParaRPr lang="en-US" dirty="0">
              <a:latin typeface="Times New Roman" panose="02020603050405020304" pitchFamily="18" charset="0"/>
              <a:cs typeface="Times New Roman" panose="02020603050405020304" pitchFamily="18" charset="0"/>
              <a:sym typeface="Monaco" charset="0"/>
            </a:endParaRPr>
          </a:p>
          <a:p>
            <a:pPr marL="552450" lvl="1" eaLnBrk="1" hangingPunct="1">
              <a:spcBef>
                <a:spcPts val="0"/>
              </a:spcBef>
            </a:pPr>
            <a:r>
              <a:rPr lang="en-US" dirty="0">
                <a:latin typeface="Times New Roman" panose="02020603050405020304" pitchFamily="18" charset="0"/>
                <a:ea typeface="Zapf Dingbats" charset="2"/>
                <a:cs typeface="Times New Roman" panose="02020603050405020304" pitchFamily="18" charset="0"/>
                <a:sym typeface="Monaco" charset="0"/>
              </a:rPr>
              <a:t>0x69 | 0x55 </a:t>
            </a:r>
            <a:r>
              <a:rPr lang="en-US" dirty="0" smtClean="0">
                <a:latin typeface="Times New Roman" panose="02020603050405020304" pitchFamily="18" charset="0"/>
                <a:ea typeface="Zapf Dingbats" charset="2"/>
                <a:cs typeface="Times New Roman" panose="02020603050405020304" pitchFamily="18" charset="0"/>
                <a:sym typeface="Monaco" charset="0"/>
              </a:rPr>
              <a:t>→0x7D</a:t>
            </a:r>
            <a:endParaRPr lang="en-US" dirty="0">
              <a:latin typeface="Times New Roman" panose="02020603050405020304" pitchFamily="18" charset="0"/>
              <a:cs typeface="Times New Roman" panose="02020603050405020304" pitchFamily="18" charset="0"/>
              <a:sym typeface="Monaco" charset="0"/>
            </a:endParaRPr>
          </a:p>
          <a:p>
            <a:pPr marL="838200" lvl="2" eaLnBrk="1" hangingPunct="1">
              <a:spcBef>
                <a:spcPts val="0"/>
              </a:spcBef>
            </a:pPr>
            <a:r>
              <a:rPr lang="en-US" dirty="0">
                <a:latin typeface="Times New Roman" panose="02020603050405020304" pitchFamily="18" charset="0"/>
                <a:ea typeface="Monaco" charset="0"/>
                <a:cs typeface="Times New Roman" panose="02020603050405020304" pitchFamily="18" charset="0"/>
                <a:sym typeface="Monaco" charset="0"/>
              </a:rPr>
              <a:t>01101001</a:t>
            </a:r>
            <a:r>
              <a:rPr lang="en-US" baseline="-6000" dirty="0">
                <a:latin typeface="Times New Roman" panose="02020603050405020304" pitchFamily="18" charset="0"/>
                <a:ea typeface="Monaco" charset="0"/>
                <a:cs typeface="Times New Roman" panose="02020603050405020304" pitchFamily="18" charset="0"/>
                <a:sym typeface="Monaco" charset="0"/>
              </a:rPr>
              <a:t>2</a:t>
            </a:r>
            <a:r>
              <a:rPr lang="en-US" dirty="0">
                <a:latin typeface="Times New Roman" panose="02020603050405020304" pitchFamily="18" charset="0"/>
                <a:ea typeface="Monaco" charset="0"/>
                <a:cs typeface="Times New Roman" panose="02020603050405020304" pitchFamily="18" charset="0"/>
                <a:sym typeface="Monaco" charset="0"/>
              </a:rPr>
              <a:t> | 01010101</a:t>
            </a:r>
            <a:r>
              <a:rPr lang="en-US" baseline="-6000" dirty="0">
                <a:latin typeface="Times New Roman" panose="02020603050405020304" pitchFamily="18" charset="0"/>
                <a:ea typeface="Monaco" charset="0"/>
                <a:cs typeface="Times New Roman" panose="02020603050405020304" pitchFamily="18" charset="0"/>
                <a:sym typeface="Monaco" charset="0"/>
              </a:rPr>
              <a:t>2</a:t>
            </a:r>
            <a:r>
              <a:rPr lang="en-US" dirty="0">
                <a:latin typeface="Times New Roman" panose="02020603050405020304" pitchFamily="18" charset="0"/>
                <a:ea typeface="Monaco" charset="0"/>
                <a:cs typeface="Times New Roman" panose="02020603050405020304" pitchFamily="18" charset="0"/>
                <a:sym typeface="Monaco" charset="0"/>
              </a:rPr>
              <a:t> </a:t>
            </a:r>
            <a:r>
              <a:rPr lang="en-US" dirty="0" smtClean="0">
                <a:latin typeface="Times New Roman" panose="02020603050405020304" pitchFamily="18" charset="0"/>
                <a:ea typeface="Zapf Dingbats" charset="2"/>
                <a:cs typeface="Times New Roman" panose="02020603050405020304" pitchFamily="18" charset="0"/>
                <a:sym typeface="Monaco" charset="0"/>
              </a:rPr>
              <a:t>→</a:t>
            </a:r>
            <a:r>
              <a:rPr lang="en-US" dirty="0" smtClean="0">
                <a:latin typeface="Times New Roman" panose="02020603050405020304" pitchFamily="18" charset="0"/>
                <a:ea typeface="Monaco" charset="0"/>
                <a:cs typeface="Times New Roman" panose="02020603050405020304" pitchFamily="18" charset="0"/>
                <a:sym typeface="Monaco" charset="0"/>
              </a:rPr>
              <a:t>01111101</a:t>
            </a:r>
            <a:r>
              <a:rPr lang="en-US" baseline="-6000" dirty="0" smtClean="0">
                <a:latin typeface="Times New Roman" panose="02020603050405020304" pitchFamily="18" charset="0"/>
                <a:ea typeface="Monaco" charset="0"/>
                <a:cs typeface="Times New Roman" panose="02020603050405020304" pitchFamily="18" charset="0"/>
                <a:sym typeface="Monaco" charset="0"/>
              </a:rPr>
              <a:t>2</a:t>
            </a:r>
            <a:endParaRPr lang="en-US" baseline="-6000" dirty="0">
              <a:latin typeface="Times New Roman" panose="02020603050405020304" pitchFamily="18" charset="0"/>
              <a:cs typeface="Times New Roman" panose="02020603050405020304" pitchFamily="18" charset="0"/>
              <a:sym typeface="Monaco"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C00000"/>
                </a:solidFill>
                <a:effectLst>
                  <a:outerShdw blurRad="38100" dist="38100" dir="2700000" algn="tl">
                    <a:srgbClr val="000000">
                      <a:alpha val="43137"/>
                    </a:srgbClr>
                  </a:outerShdw>
                </a:effectLst>
              </a:rPr>
              <a:t>巧用异或</a:t>
            </a:r>
            <a:endParaRPr lang="zh-CN" altLang="en-US" dirty="0">
              <a:solidFill>
                <a:srgbClr val="C00000"/>
              </a:solidFill>
              <a:effectLst>
                <a:outerShdw blurRad="38100" dist="38100" dir="2700000" algn="tl">
                  <a:srgbClr val="000000">
                    <a:alpha val="43137"/>
                  </a:srgbClr>
                </a:outerShdw>
              </a:effectLst>
            </a:endParaRPr>
          </a:p>
        </p:txBody>
      </p:sp>
      <p:sp>
        <p:nvSpPr>
          <p:cNvPr id="3" name="内容占位符 2"/>
          <p:cNvSpPr>
            <a:spLocks noGrp="1"/>
          </p:cNvSpPr>
          <p:nvPr>
            <p:ph idx="1"/>
          </p:nvPr>
        </p:nvSpPr>
        <p:spPr/>
        <p:txBody>
          <a:bodyPr/>
          <a:lstStyle/>
          <a:p>
            <a:r>
              <a:rPr lang="zh-CN" altLang="en-US" dirty="0" smtClean="0"/>
              <a:t>按位异或是一</a:t>
            </a:r>
            <a:r>
              <a:rPr lang="zh-CN" altLang="en-US" dirty="0"/>
              <a:t>种加的形式</a:t>
            </a:r>
            <a:endParaRPr lang="en-US" altLang="zh-CN" dirty="0" smtClean="0"/>
          </a:p>
          <a:p>
            <a:r>
              <a:rPr lang="en-US" altLang="zh-CN" sz="2400" b="1" dirty="0" smtClean="0"/>
              <a:t> </a:t>
            </a:r>
            <a:r>
              <a:rPr lang="en-US" altLang="zh-CN" sz="2400" b="1" dirty="0"/>
              <a:t>A ^ A = 0</a:t>
            </a:r>
          </a:p>
          <a:p>
            <a:endParaRPr lang="zh-CN" altLang="en-US" dirty="0"/>
          </a:p>
        </p:txBody>
      </p:sp>
      <p:graphicFrame>
        <p:nvGraphicFramePr>
          <p:cNvPr id="4" name="Object 2"/>
          <p:cNvGraphicFramePr>
            <a:graphicFrameLocks noChangeAspect="1"/>
          </p:cNvGraphicFramePr>
          <p:nvPr>
            <p:extLst>
              <p:ext uri="{D42A27DB-BD31-4B8C-83A1-F6EECF244321}">
                <p14:modId xmlns:p14="http://schemas.microsoft.com/office/powerpoint/2010/main" val="3564231197"/>
              </p:ext>
            </p:extLst>
          </p:nvPr>
        </p:nvGraphicFramePr>
        <p:xfrm>
          <a:off x="2606675" y="4412926"/>
          <a:ext cx="6251575" cy="2460625"/>
        </p:xfrm>
        <a:graphic>
          <a:graphicData uri="http://schemas.openxmlformats.org/presentationml/2006/ole">
            <mc:AlternateContent xmlns:mc="http://schemas.openxmlformats.org/markup-compatibility/2006">
              <mc:Choice xmlns:v="urn:schemas-microsoft-com:vml" Requires="v">
                <p:oleObj spid="_x0000_s74899" name="Document" r:id="rId3" imgW="6250928" imgH="2460983" progId="Word.Document.8">
                  <p:embed/>
                </p:oleObj>
              </mc:Choice>
              <mc:Fallback>
                <p:oleObj name="Document" r:id="rId3" imgW="6250928" imgH="2460983" progId="Word.Document.8">
                  <p:embed/>
                  <p:pic>
                    <p:nvPicPr>
                      <p:cNvPr id="10650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6675" y="4412926"/>
                        <a:ext cx="6251575"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3"/>
          <p:cNvSpPr>
            <a:spLocks noChangeArrowheads="1"/>
          </p:cNvSpPr>
          <p:nvPr/>
        </p:nvSpPr>
        <p:spPr bwMode="auto">
          <a:xfrm>
            <a:off x="2867025" y="1898326"/>
            <a:ext cx="4953000" cy="2362200"/>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lstStyle>
            <a:lvl1pPr marL="342900" indent="-342900">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2400" b="0" dirty="0" err="1">
                <a:latin typeface="Times New Roman" panose="02020603050405020304" pitchFamily="18" charset="0"/>
                <a:cs typeface="Times New Roman" panose="02020603050405020304" pitchFamily="18" charset="0"/>
              </a:rPr>
              <a:t>int</a:t>
            </a:r>
            <a:r>
              <a:rPr lang="en-US" altLang="zh-CN" sz="2400" b="0" dirty="0">
                <a:latin typeface="Times New Roman" panose="02020603050405020304" pitchFamily="18" charset="0"/>
                <a:cs typeface="Times New Roman" panose="02020603050405020304" pitchFamily="18" charset="0"/>
              </a:rPr>
              <a:t>  </a:t>
            </a:r>
            <a:r>
              <a:rPr lang="en-US" altLang="zh-CN" sz="2400" b="0" dirty="0" err="1">
                <a:latin typeface="Times New Roman" panose="02020603050405020304" pitchFamily="18" charset="0"/>
                <a:cs typeface="Times New Roman" panose="02020603050405020304" pitchFamily="18" charset="0"/>
              </a:rPr>
              <a:t>inplace_swap</a:t>
            </a:r>
            <a:r>
              <a:rPr lang="en-US" altLang="zh-CN" sz="2400" b="0" dirty="0">
                <a:latin typeface="Times New Roman" panose="02020603050405020304" pitchFamily="18" charset="0"/>
                <a:cs typeface="Times New Roman" panose="02020603050405020304" pitchFamily="18" charset="0"/>
              </a:rPr>
              <a:t>(</a:t>
            </a:r>
            <a:r>
              <a:rPr lang="en-US" altLang="zh-CN" sz="2400" b="0" dirty="0" err="1">
                <a:latin typeface="Times New Roman" panose="02020603050405020304" pitchFamily="18" charset="0"/>
                <a:cs typeface="Times New Roman" panose="02020603050405020304" pitchFamily="18" charset="0"/>
              </a:rPr>
              <a:t>int</a:t>
            </a:r>
            <a:r>
              <a:rPr lang="en-US" altLang="zh-CN" sz="2400" b="0" dirty="0">
                <a:latin typeface="Times New Roman" panose="02020603050405020304" pitchFamily="18" charset="0"/>
                <a:cs typeface="Times New Roman" panose="02020603050405020304" pitchFamily="18" charset="0"/>
              </a:rPr>
              <a:t> *x, </a:t>
            </a:r>
            <a:r>
              <a:rPr lang="en-US" altLang="zh-CN" sz="2400" b="0" dirty="0" err="1">
                <a:latin typeface="Times New Roman" panose="02020603050405020304" pitchFamily="18" charset="0"/>
                <a:cs typeface="Times New Roman" panose="02020603050405020304" pitchFamily="18" charset="0"/>
              </a:rPr>
              <a:t>int</a:t>
            </a:r>
            <a:r>
              <a:rPr lang="en-US" altLang="zh-CN" sz="2400" b="0" dirty="0">
                <a:latin typeface="Times New Roman" panose="02020603050405020304" pitchFamily="18" charset="0"/>
                <a:cs typeface="Times New Roman" panose="02020603050405020304" pitchFamily="18" charset="0"/>
              </a:rPr>
              <a:t> *y)</a:t>
            </a:r>
          </a:p>
          <a:p>
            <a:pPr>
              <a:spcBef>
                <a:spcPct val="0"/>
              </a:spcBef>
              <a:buFontTx/>
              <a:buNone/>
            </a:pPr>
            <a:r>
              <a:rPr lang="en-US" altLang="zh-CN" sz="2400" b="0" dirty="0">
                <a:latin typeface="Times New Roman" panose="02020603050405020304" pitchFamily="18" charset="0"/>
                <a:cs typeface="Times New Roman" panose="02020603050405020304" pitchFamily="18" charset="0"/>
              </a:rPr>
              <a:t>{</a:t>
            </a:r>
          </a:p>
          <a:p>
            <a:pPr>
              <a:spcBef>
                <a:spcPct val="0"/>
              </a:spcBef>
              <a:buFontTx/>
              <a:buNone/>
            </a:pPr>
            <a:r>
              <a:rPr lang="en-US" altLang="zh-CN" sz="2400" b="0" dirty="0">
                <a:latin typeface="Times New Roman" panose="02020603050405020304" pitchFamily="18" charset="0"/>
                <a:cs typeface="Times New Roman" panose="02020603050405020304" pitchFamily="18" charset="0"/>
              </a:rPr>
              <a:t>   *x = *x ^ *y;    /* #1 */</a:t>
            </a:r>
          </a:p>
          <a:p>
            <a:pPr>
              <a:spcBef>
                <a:spcPct val="0"/>
              </a:spcBef>
              <a:buFontTx/>
              <a:buNone/>
            </a:pPr>
            <a:r>
              <a:rPr lang="en-US" altLang="zh-CN" sz="2400" b="0" dirty="0">
                <a:latin typeface="Times New Roman" panose="02020603050405020304" pitchFamily="18" charset="0"/>
                <a:cs typeface="Times New Roman" panose="02020603050405020304" pitchFamily="18" charset="0"/>
              </a:rPr>
              <a:t>   *y = *x ^ *y;    /* #2 */</a:t>
            </a:r>
          </a:p>
          <a:p>
            <a:pPr>
              <a:spcBef>
                <a:spcPct val="0"/>
              </a:spcBef>
              <a:buFontTx/>
              <a:buNone/>
            </a:pPr>
            <a:r>
              <a:rPr lang="en-US" altLang="zh-CN" sz="2400" b="0" dirty="0">
                <a:latin typeface="Times New Roman" panose="02020603050405020304" pitchFamily="18" charset="0"/>
                <a:cs typeface="Times New Roman" panose="02020603050405020304" pitchFamily="18" charset="0"/>
              </a:rPr>
              <a:t>   *x = *x ^ *y;    /* #3 */</a:t>
            </a:r>
          </a:p>
          <a:p>
            <a:pPr>
              <a:spcBef>
                <a:spcPct val="0"/>
              </a:spcBef>
              <a:buFontTx/>
              <a:buNone/>
            </a:pPr>
            <a:r>
              <a:rPr lang="en-US" altLang="zh-CN" sz="2400" b="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063250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巧</a:t>
            </a:r>
            <a:r>
              <a:rPr lang="zh-CN" altLang="en-US" dirty="0" smtClean="0"/>
              <a:t>用异</a:t>
            </a:r>
            <a:r>
              <a:rPr lang="zh-CN" altLang="en-US" dirty="0"/>
              <a:t>或</a:t>
            </a:r>
          </a:p>
        </p:txBody>
      </p:sp>
      <p:sp>
        <p:nvSpPr>
          <p:cNvPr id="3" name="内容占位符 2"/>
          <p:cNvSpPr>
            <a:spLocks noGrp="1"/>
          </p:cNvSpPr>
          <p:nvPr>
            <p:ph idx="1"/>
          </p:nvPr>
        </p:nvSpPr>
        <p:spPr/>
        <p:txBody>
          <a:bodyPr/>
          <a:lstStyle/>
          <a:p>
            <a:pPr>
              <a:lnSpc>
                <a:spcPct val="150000"/>
              </a:lnSpc>
              <a:spcBef>
                <a:spcPct val="0"/>
              </a:spcBef>
              <a:buNone/>
            </a:pPr>
            <a:r>
              <a:rPr lang="en-US" altLang="zh-CN" b="0" dirty="0">
                <a:latin typeface="Times New Roman" panose="02020603050405020304" pitchFamily="18" charset="0"/>
                <a:cs typeface="Times New Roman" panose="02020603050405020304" pitchFamily="18" charset="0"/>
              </a:rPr>
              <a:t>1  void </a:t>
            </a:r>
            <a:r>
              <a:rPr lang="en-US" altLang="zh-CN" b="0" dirty="0" err="1">
                <a:latin typeface="Times New Roman" panose="02020603050405020304" pitchFamily="18" charset="0"/>
                <a:cs typeface="Times New Roman" panose="02020603050405020304" pitchFamily="18" charset="0"/>
              </a:rPr>
              <a:t>reverse_array</a:t>
            </a:r>
            <a:r>
              <a:rPr lang="en-US" altLang="zh-CN" b="0" dirty="0">
                <a:latin typeface="Times New Roman" panose="02020603050405020304" pitchFamily="18" charset="0"/>
                <a:cs typeface="Times New Roman" panose="02020603050405020304" pitchFamily="18" charset="0"/>
              </a:rPr>
              <a:t>(</a:t>
            </a:r>
            <a:r>
              <a:rPr lang="en-US" altLang="zh-CN" b="0" dirty="0" err="1">
                <a:latin typeface="Times New Roman" panose="02020603050405020304" pitchFamily="18" charset="0"/>
                <a:cs typeface="Times New Roman" panose="02020603050405020304" pitchFamily="18" charset="0"/>
              </a:rPr>
              <a:t>int</a:t>
            </a:r>
            <a:r>
              <a:rPr lang="en-US" altLang="zh-CN" b="0" dirty="0">
                <a:latin typeface="Times New Roman" panose="02020603050405020304" pitchFamily="18" charset="0"/>
                <a:cs typeface="Times New Roman" panose="02020603050405020304" pitchFamily="18" charset="0"/>
              </a:rPr>
              <a:t> a[], </a:t>
            </a:r>
            <a:r>
              <a:rPr lang="en-US" altLang="zh-CN" b="0" dirty="0" err="1">
                <a:latin typeface="Times New Roman" panose="02020603050405020304" pitchFamily="18" charset="0"/>
                <a:cs typeface="Times New Roman" panose="02020603050405020304" pitchFamily="18" charset="0"/>
              </a:rPr>
              <a:t>int</a:t>
            </a:r>
            <a:r>
              <a:rPr lang="en-US" altLang="zh-CN" b="0" dirty="0">
                <a:latin typeface="Times New Roman" panose="02020603050405020304" pitchFamily="18" charset="0"/>
                <a:cs typeface="Times New Roman" panose="02020603050405020304" pitchFamily="18" charset="0"/>
              </a:rPr>
              <a:t> </a:t>
            </a:r>
            <a:r>
              <a:rPr lang="en-US" altLang="zh-CN" b="0" dirty="0" err="1">
                <a:latin typeface="Times New Roman" panose="02020603050405020304" pitchFamily="18" charset="0"/>
                <a:cs typeface="Times New Roman" panose="02020603050405020304" pitchFamily="18" charset="0"/>
              </a:rPr>
              <a:t>cnt</a:t>
            </a:r>
            <a:r>
              <a:rPr lang="en-US" altLang="zh-CN" b="0" dirty="0">
                <a:latin typeface="Times New Roman" panose="02020603050405020304" pitchFamily="18" charset="0"/>
                <a:cs typeface="Times New Roman" panose="02020603050405020304" pitchFamily="18" charset="0"/>
              </a:rPr>
              <a:t>) {</a:t>
            </a:r>
          </a:p>
          <a:p>
            <a:pPr>
              <a:lnSpc>
                <a:spcPct val="150000"/>
              </a:lnSpc>
              <a:spcBef>
                <a:spcPct val="0"/>
              </a:spcBef>
              <a:buNone/>
            </a:pPr>
            <a:r>
              <a:rPr lang="en-US" altLang="zh-CN" b="0" dirty="0">
                <a:latin typeface="Times New Roman" panose="02020603050405020304" pitchFamily="18" charset="0"/>
                <a:cs typeface="Times New Roman" panose="02020603050405020304" pitchFamily="18" charset="0"/>
              </a:rPr>
              <a:t>2 	</a:t>
            </a:r>
            <a:r>
              <a:rPr lang="en-US" altLang="zh-CN" b="0" dirty="0" err="1">
                <a:latin typeface="Times New Roman" panose="02020603050405020304" pitchFamily="18" charset="0"/>
                <a:cs typeface="Times New Roman" panose="02020603050405020304" pitchFamily="18" charset="0"/>
              </a:rPr>
              <a:t>int</a:t>
            </a:r>
            <a:r>
              <a:rPr lang="en-US" altLang="zh-CN" b="0" dirty="0">
                <a:latin typeface="Times New Roman" panose="02020603050405020304" pitchFamily="18" charset="0"/>
                <a:cs typeface="Times New Roman" panose="02020603050405020304" pitchFamily="18" charset="0"/>
              </a:rPr>
              <a:t> first, last;</a:t>
            </a:r>
          </a:p>
          <a:p>
            <a:pPr>
              <a:lnSpc>
                <a:spcPct val="150000"/>
              </a:lnSpc>
              <a:spcBef>
                <a:spcPct val="0"/>
              </a:spcBef>
              <a:buNone/>
            </a:pPr>
            <a:r>
              <a:rPr lang="en-US" altLang="zh-CN" b="0" dirty="0">
                <a:latin typeface="Times New Roman" panose="02020603050405020304" pitchFamily="18" charset="0"/>
                <a:cs typeface="Times New Roman" panose="02020603050405020304" pitchFamily="18" charset="0"/>
              </a:rPr>
              <a:t>3 	for (first = 0, last = cnt-1;</a:t>
            </a:r>
          </a:p>
          <a:p>
            <a:pPr>
              <a:lnSpc>
                <a:spcPct val="150000"/>
              </a:lnSpc>
              <a:spcBef>
                <a:spcPct val="0"/>
              </a:spcBef>
              <a:buNone/>
            </a:pPr>
            <a:r>
              <a:rPr lang="en-US" altLang="zh-CN" b="0" dirty="0">
                <a:latin typeface="Times New Roman" panose="02020603050405020304" pitchFamily="18" charset="0"/>
                <a:cs typeface="Times New Roman" panose="02020603050405020304" pitchFamily="18" charset="0"/>
              </a:rPr>
              <a:t>4 	       first &lt;= last;</a:t>
            </a:r>
          </a:p>
          <a:p>
            <a:pPr>
              <a:lnSpc>
                <a:spcPct val="150000"/>
              </a:lnSpc>
              <a:spcBef>
                <a:spcPct val="0"/>
              </a:spcBef>
              <a:buNone/>
            </a:pPr>
            <a:r>
              <a:rPr lang="en-US" altLang="zh-CN" b="0" dirty="0">
                <a:latin typeface="Times New Roman" panose="02020603050405020304" pitchFamily="18" charset="0"/>
                <a:cs typeface="Times New Roman" panose="02020603050405020304" pitchFamily="18" charset="0"/>
              </a:rPr>
              <a:t>5 	       first++,last--)</a:t>
            </a:r>
          </a:p>
          <a:p>
            <a:pPr>
              <a:lnSpc>
                <a:spcPct val="150000"/>
              </a:lnSpc>
              <a:spcBef>
                <a:spcPct val="0"/>
              </a:spcBef>
              <a:buNone/>
            </a:pPr>
            <a:r>
              <a:rPr lang="en-US" altLang="zh-CN" b="0" dirty="0">
                <a:latin typeface="Times New Roman" panose="02020603050405020304" pitchFamily="18" charset="0"/>
                <a:cs typeface="Times New Roman" panose="02020603050405020304" pitchFamily="18" charset="0"/>
              </a:rPr>
              <a:t>6 	    </a:t>
            </a:r>
            <a:r>
              <a:rPr lang="en-US" altLang="zh-CN" b="0" dirty="0" err="1">
                <a:latin typeface="Times New Roman" panose="02020603050405020304" pitchFamily="18" charset="0"/>
                <a:cs typeface="Times New Roman" panose="02020603050405020304" pitchFamily="18" charset="0"/>
              </a:rPr>
              <a:t>inplace_swap</a:t>
            </a:r>
            <a:r>
              <a:rPr lang="en-US" altLang="zh-CN" b="0" dirty="0">
                <a:latin typeface="Times New Roman" panose="02020603050405020304" pitchFamily="18" charset="0"/>
                <a:cs typeface="Times New Roman" panose="02020603050405020304" pitchFamily="18" charset="0"/>
              </a:rPr>
              <a:t>(&amp;a[first], &amp;a[last]);</a:t>
            </a:r>
          </a:p>
          <a:p>
            <a:pPr>
              <a:lnSpc>
                <a:spcPct val="150000"/>
              </a:lnSpc>
              <a:spcBef>
                <a:spcPct val="0"/>
              </a:spcBef>
              <a:buNone/>
            </a:pPr>
            <a:r>
              <a:rPr lang="en-US" altLang="zh-CN" b="0" dirty="0">
                <a:latin typeface="Times New Roman" panose="02020603050405020304" pitchFamily="18" charset="0"/>
                <a:cs typeface="Times New Roman" panose="02020603050405020304" pitchFamily="18" charset="0"/>
              </a:rPr>
              <a:t>7 }</a:t>
            </a:r>
          </a:p>
          <a:p>
            <a:endParaRPr lang="zh-CN" altLang="en-US" dirty="0"/>
          </a:p>
        </p:txBody>
      </p:sp>
    </p:spTree>
    <p:extLst>
      <p:ext uri="{BB962C8B-B14F-4D97-AF65-F5344CB8AC3E}">
        <p14:creationId xmlns:p14="http://schemas.microsoft.com/office/powerpoint/2010/main" val="32442271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巧</a:t>
            </a:r>
            <a:r>
              <a:rPr lang="zh-CN" altLang="en-US" dirty="0" smtClean="0"/>
              <a:t>用异</a:t>
            </a:r>
            <a:r>
              <a:rPr lang="zh-CN" altLang="en-US" dirty="0"/>
              <a:t>或</a:t>
            </a:r>
          </a:p>
        </p:txBody>
      </p:sp>
      <p:sp>
        <p:nvSpPr>
          <p:cNvPr id="3" name="内容占位符 2"/>
          <p:cNvSpPr>
            <a:spLocks noGrp="1"/>
          </p:cNvSpPr>
          <p:nvPr>
            <p:ph idx="1"/>
          </p:nvPr>
        </p:nvSpPr>
        <p:spPr>
          <a:xfrm>
            <a:off x="396875" y="1066800"/>
            <a:ext cx="8594725" cy="4972050"/>
          </a:xfrm>
        </p:spPr>
        <p:txBody>
          <a:bodyPr/>
          <a:lstStyle/>
          <a:p>
            <a:r>
              <a:rPr lang="en-US" altLang="zh-CN" sz="3200" dirty="0" smtClean="0"/>
              <a:t>8</a:t>
            </a:r>
            <a:r>
              <a:rPr lang="zh-CN" altLang="en-US" sz="3200" dirty="0" smtClean="0"/>
              <a:t>盏路灯，通过</a:t>
            </a:r>
            <a:r>
              <a:rPr lang="en-US" altLang="zh-CN" sz="3200" dirty="0" smtClean="0"/>
              <a:t>x</a:t>
            </a:r>
            <a:r>
              <a:rPr lang="zh-CN" altLang="en-US" sz="3200" dirty="0" smtClean="0"/>
              <a:t>控制其亮</a:t>
            </a:r>
            <a:r>
              <a:rPr lang="en-US" altLang="zh-CN" sz="3200" dirty="0" smtClean="0"/>
              <a:t>1</a:t>
            </a:r>
            <a:r>
              <a:rPr lang="zh-CN" altLang="en-US" sz="3200" dirty="0" smtClean="0"/>
              <a:t>灭</a:t>
            </a:r>
            <a:r>
              <a:rPr lang="en-US" altLang="zh-CN" sz="3200" dirty="0" smtClean="0"/>
              <a:t>0</a:t>
            </a:r>
            <a:r>
              <a:rPr lang="zh-CN" altLang="en-US" sz="3200" dirty="0" smtClean="0"/>
              <a:t>，现要检测各灯好坏，请填空</a:t>
            </a:r>
            <a:endParaRPr lang="en-US" altLang="zh-CN" sz="3200" dirty="0" smtClean="0"/>
          </a:p>
          <a:p>
            <a:pPr lvl="1"/>
            <a:r>
              <a:rPr lang="en-US" altLang="zh-CN" sz="2800" dirty="0" smtClean="0"/>
              <a:t>1. </a:t>
            </a:r>
            <a:r>
              <a:rPr lang="zh-CN" altLang="en-US" sz="2800" dirty="0" smtClean="0"/>
              <a:t>打开</a:t>
            </a:r>
            <a:r>
              <a:rPr lang="en-US" altLang="zh-CN" sz="2800" dirty="0" smtClean="0"/>
              <a:t>D5 D2</a:t>
            </a:r>
            <a:r>
              <a:rPr lang="zh-CN" altLang="en-US" sz="2800" dirty="0" smtClean="0"/>
              <a:t>灯              </a:t>
            </a:r>
            <a:r>
              <a:rPr lang="en-US" altLang="zh-CN" sz="2800" dirty="0" smtClean="0"/>
              <a:t>X=X | 0010 0100B</a:t>
            </a:r>
          </a:p>
          <a:p>
            <a:pPr lvl="1"/>
            <a:r>
              <a:rPr lang="en-US" altLang="zh-CN" sz="2800" dirty="0" smtClean="0"/>
              <a:t>2.</a:t>
            </a:r>
            <a:r>
              <a:rPr lang="zh-CN" altLang="en-US" sz="2800" dirty="0" smtClean="0"/>
              <a:t>关闭</a:t>
            </a:r>
            <a:r>
              <a:rPr lang="en-US" altLang="zh-CN" sz="2800" dirty="0"/>
              <a:t>D5 D2</a:t>
            </a:r>
            <a:r>
              <a:rPr lang="zh-CN" altLang="en-US" sz="2800" dirty="0" smtClean="0"/>
              <a:t>灯   </a:t>
            </a:r>
            <a:r>
              <a:rPr lang="zh-CN" altLang="en-US" sz="2800" dirty="0"/>
              <a:t> </a:t>
            </a:r>
            <a:r>
              <a:rPr lang="en-US" altLang="zh-CN" sz="2800" dirty="0" smtClean="0"/>
              <a:t>	      X=X &amp; 1101 1011B</a:t>
            </a:r>
          </a:p>
          <a:p>
            <a:pPr lvl="1"/>
            <a:r>
              <a:rPr lang="en-US" altLang="zh-CN" sz="2800" dirty="0" smtClean="0"/>
              <a:t>3.</a:t>
            </a:r>
            <a:r>
              <a:rPr lang="zh-CN" altLang="en-US" sz="2800" dirty="0" smtClean="0"/>
              <a:t>反相</a:t>
            </a:r>
            <a:r>
              <a:rPr lang="en-US" altLang="zh-CN" sz="2800" dirty="0" smtClean="0"/>
              <a:t>D5 </a:t>
            </a:r>
            <a:r>
              <a:rPr lang="en-US" altLang="zh-CN" sz="2800" dirty="0"/>
              <a:t>D2</a:t>
            </a:r>
            <a:r>
              <a:rPr lang="zh-CN" altLang="en-US" sz="2800" dirty="0"/>
              <a:t>灯    </a:t>
            </a:r>
            <a:r>
              <a:rPr lang="en-US" altLang="zh-CN" sz="2800" dirty="0"/>
              <a:t>	      X=X </a:t>
            </a:r>
            <a:r>
              <a:rPr lang="en-US" altLang="zh-CN" sz="2800" dirty="0" smtClean="0"/>
              <a:t> ^ </a:t>
            </a:r>
            <a:r>
              <a:rPr lang="en-US" altLang="zh-CN" sz="2800" dirty="0"/>
              <a:t>0010 </a:t>
            </a:r>
            <a:r>
              <a:rPr lang="en-US" altLang="zh-CN" sz="2800" dirty="0" smtClean="0"/>
              <a:t>0100B</a:t>
            </a:r>
          </a:p>
          <a:p>
            <a:pPr lvl="1"/>
            <a:r>
              <a:rPr lang="en-US" altLang="zh-CN" sz="2800" dirty="0"/>
              <a:t> </a:t>
            </a:r>
            <a:r>
              <a:rPr lang="en-US" altLang="zh-CN" sz="2800" dirty="0" smtClean="0"/>
              <a:t>                             </a:t>
            </a:r>
            <a:r>
              <a:rPr lang="zh-CN" altLang="en-US" sz="2800" dirty="0" smtClean="0"/>
              <a:t>！</a:t>
            </a:r>
            <a:r>
              <a:rPr lang="en-US" altLang="zh-CN" sz="2800" dirty="0" smtClean="0"/>
              <a:t>X   == X ^ 11111111B</a:t>
            </a:r>
            <a:endParaRPr lang="en-US" altLang="zh-CN" sz="2800" dirty="0"/>
          </a:p>
          <a:p>
            <a:pPr lvl="1"/>
            <a:r>
              <a:rPr lang="en-US" altLang="zh-CN" sz="2800" dirty="0" smtClean="0"/>
              <a:t>4. D5 D4</a:t>
            </a:r>
            <a:r>
              <a:rPr lang="zh-CN" altLang="en-US" sz="2800" dirty="0" smtClean="0"/>
              <a:t>任一灯亮则显示</a:t>
            </a:r>
            <a:r>
              <a:rPr lang="en-US" altLang="zh-CN" sz="2800" dirty="0" smtClean="0"/>
              <a:t>OK</a:t>
            </a:r>
          </a:p>
          <a:p>
            <a:pPr lvl="1"/>
            <a:r>
              <a:rPr lang="en-US" altLang="zh-CN" sz="2800" dirty="0"/>
              <a:t> </a:t>
            </a:r>
            <a:r>
              <a:rPr lang="en-US" altLang="zh-CN" sz="2800" dirty="0" smtClean="0"/>
              <a:t>    X = X &amp; 0010 0100B</a:t>
            </a:r>
          </a:p>
          <a:p>
            <a:pPr lvl="1"/>
            <a:r>
              <a:rPr lang="en-US" altLang="zh-CN" sz="2800" dirty="0"/>
              <a:t> </a:t>
            </a:r>
            <a:r>
              <a:rPr lang="en-US" altLang="zh-CN" sz="2800" dirty="0" smtClean="0"/>
              <a:t>    if(X!=0)  </a:t>
            </a:r>
            <a:r>
              <a:rPr lang="en-US" altLang="zh-CN" sz="2800" dirty="0" err="1" smtClean="0"/>
              <a:t>printf</a:t>
            </a:r>
            <a:r>
              <a:rPr lang="en-US" altLang="zh-CN" sz="2800" dirty="0" smtClean="0"/>
              <a:t>(“OK”);</a:t>
            </a:r>
          </a:p>
          <a:p>
            <a:pPr lvl="1"/>
            <a:r>
              <a:rPr lang="en-US" altLang="zh-CN" sz="2800" dirty="0" smtClean="0"/>
              <a:t>5. </a:t>
            </a:r>
            <a:r>
              <a:rPr lang="en-US" altLang="zh-CN" sz="2800" dirty="0"/>
              <a:t>D5 </a:t>
            </a:r>
            <a:r>
              <a:rPr lang="en-US" altLang="zh-CN" sz="2800" dirty="0" smtClean="0"/>
              <a:t>D4</a:t>
            </a:r>
            <a:r>
              <a:rPr lang="zh-CN" altLang="en-US" sz="2800" dirty="0" smtClean="0"/>
              <a:t>都亮</a:t>
            </a:r>
            <a:r>
              <a:rPr lang="zh-CN" altLang="en-US" sz="2800" dirty="0"/>
              <a:t>则显示</a:t>
            </a:r>
            <a:r>
              <a:rPr lang="en-US" altLang="zh-CN" sz="2800" dirty="0"/>
              <a:t>OK</a:t>
            </a:r>
          </a:p>
          <a:p>
            <a:pPr lvl="1"/>
            <a:r>
              <a:rPr lang="en-US" altLang="zh-CN" sz="2800" dirty="0" smtClean="0"/>
              <a:t>     if(X==</a:t>
            </a:r>
            <a:r>
              <a:rPr lang="en-US" altLang="zh-CN" sz="2800" dirty="0"/>
              <a:t> 0010 0100B</a:t>
            </a:r>
            <a:r>
              <a:rPr lang="en-US" altLang="zh-CN" sz="2800" dirty="0" smtClean="0"/>
              <a:t>)  </a:t>
            </a:r>
            <a:r>
              <a:rPr lang="en-US" altLang="zh-CN" sz="2800" dirty="0" err="1"/>
              <a:t>printf</a:t>
            </a:r>
            <a:r>
              <a:rPr lang="en-US" altLang="zh-CN" sz="2800" dirty="0"/>
              <a:t>(“OK”);</a:t>
            </a:r>
          </a:p>
          <a:p>
            <a:pPr lvl="1"/>
            <a:endParaRPr lang="zh-CN" altLang="en-US" sz="2800" dirty="0"/>
          </a:p>
          <a:p>
            <a:pPr lvl="1"/>
            <a:endParaRPr lang="zh-CN" altLang="en-US" sz="2800" dirty="0"/>
          </a:p>
        </p:txBody>
      </p:sp>
    </p:spTree>
    <p:extLst>
      <p:ext uri="{BB962C8B-B14F-4D97-AF65-F5344CB8AC3E}">
        <p14:creationId xmlns:p14="http://schemas.microsoft.com/office/powerpoint/2010/main" val="28783311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018" y="152400"/>
            <a:ext cx="8786982" cy="762000"/>
          </a:xfrm>
        </p:spPr>
        <p:txBody>
          <a:bodyPr/>
          <a:lstStyle/>
          <a:p>
            <a:r>
              <a:rPr lang="zh-CN" altLang="en-US" dirty="0" smtClean="0"/>
              <a:t>问题</a:t>
            </a:r>
            <a:r>
              <a:rPr lang="en-US" altLang="zh-CN" dirty="0" smtClean="0"/>
              <a:t>3</a:t>
            </a:r>
            <a:endParaRPr lang="zh-CN" altLang="en-US" dirty="0"/>
          </a:p>
        </p:txBody>
      </p:sp>
      <p:sp>
        <p:nvSpPr>
          <p:cNvPr id="3" name="内容占位符 2"/>
          <p:cNvSpPr>
            <a:spLocks noGrp="1"/>
          </p:cNvSpPr>
          <p:nvPr>
            <p:ph idx="1"/>
          </p:nvPr>
        </p:nvSpPr>
        <p:spPr>
          <a:xfrm>
            <a:off x="374129" y="838200"/>
            <a:ext cx="8594725" cy="5791200"/>
          </a:xfrm>
        </p:spPr>
        <p:txBody>
          <a:bodyPr/>
          <a:lstStyle/>
          <a:p>
            <a:r>
              <a:rPr lang="en-US" altLang="zh-CN" sz="2400" dirty="0" smtClean="0"/>
              <a:t>0. </a:t>
            </a:r>
            <a:r>
              <a:rPr lang="zh-CN" altLang="en-US" sz="2400" dirty="0" smtClean="0"/>
              <a:t>计算机是</a:t>
            </a:r>
            <a:r>
              <a:rPr lang="en-US" altLang="zh-CN" sz="2400" dirty="0" smtClean="0"/>
              <a:t>64</a:t>
            </a:r>
            <a:r>
              <a:rPr lang="zh-CN" altLang="en-US" sz="2400" dirty="0" smtClean="0"/>
              <a:t>位的是指</a:t>
            </a:r>
            <a:r>
              <a:rPr lang="en-US" altLang="zh-CN" sz="2400" dirty="0" smtClean="0"/>
              <a:t>CPU</a:t>
            </a:r>
            <a:r>
              <a:rPr lang="zh-CN" altLang="en-US" sz="2400" dirty="0" smtClean="0"/>
              <a:t>寄存器是</a:t>
            </a:r>
            <a:r>
              <a:rPr lang="en-US" altLang="zh-CN" sz="2400" dirty="0" smtClean="0"/>
              <a:t>64</a:t>
            </a:r>
            <a:r>
              <a:rPr lang="zh-CN" altLang="en-US" sz="2400" dirty="0" smtClean="0"/>
              <a:t>位的？</a:t>
            </a:r>
            <a:endParaRPr lang="en-US" altLang="zh-CN" sz="2400" dirty="0" smtClean="0"/>
          </a:p>
          <a:p>
            <a:r>
              <a:rPr lang="en-US" altLang="zh-CN" sz="2400" dirty="0" smtClean="0"/>
              <a:t>1.</a:t>
            </a:r>
            <a:r>
              <a:rPr lang="zh-CN" altLang="en-US" sz="2400" dirty="0" smtClean="0"/>
              <a:t>常量表达式是谁来计算的？    </a:t>
            </a:r>
            <a:endParaRPr lang="en-US" altLang="zh-CN" sz="2400" dirty="0" smtClean="0"/>
          </a:p>
          <a:p>
            <a:r>
              <a:rPr lang="en-US" altLang="zh-CN" sz="2400" dirty="0" smtClean="0"/>
              <a:t>2.0</a:t>
            </a:r>
            <a:r>
              <a:rPr lang="zh-CN" altLang="en-US" sz="2400" dirty="0" smtClean="0"/>
              <a:t>与</a:t>
            </a:r>
            <a:r>
              <a:rPr lang="en-US" altLang="zh-CN" sz="2400" dirty="0" smtClean="0"/>
              <a:t>‘0'</a:t>
            </a:r>
            <a:r>
              <a:rPr lang="zh-CN" altLang="en-US" sz="2400" dirty="0"/>
              <a:t>谁大</a:t>
            </a:r>
            <a:r>
              <a:rPr lang="en-US" altLang="zh-CN" sz="2400" dirty="0"/>
              <a:t>?</a:t>
            </a:r>
            <a:r>
              <a:rPr lang="zh-CN" altLang="en-US" sz="2400" dirty="0"/>
              <a:t>差多少</a:t>
            </a:r>
            <a:r>
              <a:rPr lang="en-US" altLang="zh-CN" sz="2400" dirty="0"/>
              <a:t>?</a:t>
            </a:r>
            <a:r>
              <a:rPr lang="zh-CN" altLang="en-US" sz="2400" dirty="0"/>
              <a:t>空间呢</a:t>
            </a:r>
            <a:r>
              <a:rPr lang="en-US" altLang="zh-CN" sz="2400" dirty="0" smtClean="0"/>
              <a:t>??</a:t>
            </a:r>
          </a:p>
          <a:p>
            <a:r>
              <a:rPr lang="en-US" altLang="zh-CN" sz="2400" dirty="0" smtClean="0"/>
              <a:t>3.C</a:t>
            </a:r>
            <a:r>
              <a:rPr lang="zh-CN" altLang="en-US" sz="2400" dirty="0" smtClean="0"/>
              <a:t>源程序中的有符号常数，是怎么变成二进制补码的进行和运算的？</a:t>
            </a:r>
            <a:endParaRPr lang="en-US" altLang="zh-CN" sz="2400" dirty="0" smtClean="0"/>
          </a:p>
          <a:p>
            <a:r>
              <a:rPr lang="en-US" altLang="zh-CN" sz="2400" dirty="0"/>
              <a:t>4</a:t>
            </a:r>
            <a:r>
              <a:rPr lang="en-US" altLang="zh-CN" sz="2400" dirty="0" smtClean="0"/>
              <a:t>.strlen(“1234567	</a:t>
            </a:r>
            <a:r>
              <a:rPr lang="zh-CN" altLang="en-US" sz="2400" dirty="0" smtClean="0"/>
              <a:t>我想毕业</a:t>
            </a:r>
            <a:r>
              <a:rPr lang="en-US" altLang="zh-CN" sz="2400" dirty="0" smtClean="0"/>
              <a:t>\n”)=</a:t>
            </a:r>
            <a:r>
              <a:rPr lang="zh-CN" altLang="en-US" sz="2400" dirty="0" smtClean="0"/>
              <a:t>？怎么算汉字数</a:t>
            </a:r>
            <a:endParaRPr lang="en-US" altLang="zh-CN" sz="2400" dirty="0" smtClean="0"/>
          </a:p>
          <a:p>
            <a:r>
              <a:rPr lang="en-US" altLang="zh-CN" sz="2400" dirty="0"/>
              <a:t>5</a:t>
            </a:r>
            <a:r>
              <a:rPr lang="en-US" altLang="zh-CN" sz="2400" dirty="0" smtClean="0"/>
              <a:t>.</a:t>
            </a:r>
            <a:r>
              <a:rPr lang="zh-CN" altLang="en-US" sz="2400" dirty="0" smtClean="0"/>
              <a:t>汉字是怎么输入进入源程序的（</a:t>
            </a:r>
            <a:r>
              <a:rPr lang="en-US" altLang="zh-CN" sz="2400" dirty="0" smtClean="0"/>
              <a:t>Win/Linux</a:t>
            </a:r>
            <a:r>
              <a:rPr lang="zh-CN" altLang="en-US" sz="2400" dirty="0" smtClean="0"/>
              <a:t>）？</a:t>
            </a:r>
            <a:endParaRPr lang="en-US" altLang="zh-CN" sz="2400" dirty="0" smtClean="0"/>
          </a:p>
          <a:p>
            <a:r>
              <a:rPr lang="en-US" altLang="zh-CN" sz="2400" dirty="0"/>
              <a:t>6</a:t>
            </a:r>
            <a:r>
              <a:rPr lang="en-US" altLang="zh-CN" sz="2400" dirty="0" smtClean="0"/>
              <a:t>. </a:t>
            </a:r>
            <a:r>
              <a:rPr lang="en-US" altLang="zh-CN" sz="2400" dirty="0"/>
              <a:t>OS</a:t>
            </a:r>
            <a:r>
              <a:rPr lang="zh-CN" altLang="en-US" sz="2400" dirty="0"/>
              <a:t>内核的编码决定了基于其上的系统软件与应用软件的编码要与其一致？不一致怎么办</a:t>
            </a:r>
            <a:r>
              <a:rPr lang="en-US" altLang="zh-CN" sz="2400" dirty="0"/>
              <a:t>?</a:t>
            </a:r>
            <a:r>
              <a:rPr lang="zh-CN" altLang="en-US" sz="2400" dirty="0"/>
              <a:t>要转换吗</a:t>
            </a:r>
            <a:r>
              <a:rPr lang="en-US" altLang="zh-CN" sz="2400" dirty="0"/>
              <a:t>?</a:t>
            </a:r>
            <a:r>
              <a:rPr lang="zh-CN" altLang="en-US" sz="2400" dirty="0"/>
              <a:t>谁来转换</a:t>
            </a:r>
            <a:r>
              <a:rPr lang="en-US" altLang="zh-CN" sz="2400" dirty="0"/>
              <a:t>?</a:t>
            </a:r>
          </a:p>
          <a:p>
            <a:r>
              <a:rPr lang="en-US" altLang="zh-CN" sz="2400" dirty="0" smtClean="0"/>
              <a:t>7.</a:t>
            </a:r>
            <a:r>
              <a:rPr lang="zh-CN" altLang="en-US" sz="2400" dirty="0" smtClean="0"/>
              <a:t>当前的源程序</a:t>
            </a:r>
            <a:r>
              <a:rPr lang="zh-CN" altLang="en-US" sz="2400" dirty="0"/>
              <a:t>编码是什么</a:t>
            </a:r>
            <a:r>
              <a:rPr lang="en-US" altLang="zh-CN" sz="2400" dirty="0"/>
              <a:t>? </a:t>
            </a:r>
            <a:r>
              <a:rPr lang="zh-CN" altLang="en-US" sz="2400" dirty="0"/>
              <a:t>可以变吗</a:t>
            </a:r>
            <a:r>
              <a:rPr lang="en-US" altLang="zh-CN" sz="2400" dirty="0"/>
              <a:t>? </a:t>
            </a:r>
            <a:endParaRPr lang="en-US" altLang="zh-CN" sz="2400" dirty="0" smtClean="0"/>
          </a:p>
          <a:p>
            <a:r>
              <a:rPr lang="en-US" altLang="zh-CN" sz="2400" dirty="0" smtClean="0"/>
              <a:t>8.</a:t>
            </a:r>
            <a:r>
              <a:rPr lang="zh-CN" altLang="en-US" sz="2400" dirty="0" smtClean="0"/>
              <a:t>汉字是怎么显示</a:t>
            </a:r>
            <a:r>
              <a:rPr lang="en-US" altLang="zh-CN" sz="2400" dirty="0" smtClean="0"/>
              <a:t>/</a:t>
            </a:r>
            <a:r>
              <a:rPr lang="zh-CN" altLang="en-US" sz="2400" dirty="0" smtClean="0"/>
              <a:t>打印输出的？</a:t>
            </a:r>
            <a:endParaRPr lang="en-US" altLang="zh-CN" sz="2400" dirty="0" smtClean="0"/>
          </a:p>
          <a:p>
            <a:r>
              <a:rPr lang="en-US" altLang="zh-CN" sz="2400" dirty="0" smtClean="0"/>
              <a:t>9.</a:t>
            </a:r>
            <a:r>
              <a:rPr lang="zh-CN" altLang="en-US" sz="2400" dirty="0" smtClean="0"/>
              <a:t>“联通”  “洗头”  “写”</a:t>
            </a:r>
            <a:endParaRPr lang="en-US" altLang="zh-CN" sz="2400" dirty="0" smtClean="0"/>
          </a:p>
          <a:p>
            <a:r>
              <a:rPr lang="en-US" altLang="zh-CN" sz="2400" dirty="0" smtClean="0"/>
              <a:t>10. </a:t>
            </a:r>
            <a:r>
              <a:rPr lang="en-US" altLang="zh-CN" sz="2400" dirty="0"/>
              <a:t> </a:t>
            </a:r>
            <a:r>
              <a:rPr lang="en-US" altLang="zh-CN" sz="2400" dirty="0" err="1" smtClean="0"/>
              <a:t>int</a:t>
            </a:r>
            <a:r>
              <a:rPr lang="en-US" altLang="zh-CN" sz="2400" dirty="0" smtClean="0"/>
              <a:t> x</a:t>
            </a:r>
            <a:r>
              <a:rPr lang="zh-CN" altLang="en-US" sz="2400" dirty="0" smtClean="0"/>
              <a:t>；            </a:t>
            </a:r>
            <a:r>
              <a:rPr lang="en-US" altLang="zh-CN" sz="2400" dirty="0" smtClean="0"/>
              <a:t>x</a:t>
            </a:r>
            <a:r>
              <a:rPr lang="zh-CN" altLang="en-US" sz="2400" dirty="0" smtClean="0"/>
              <a:t>取反  </a:t>
            </a:r>
            <a:r>
              <a:rPr lang="en-US" altLang="zh-CN" sz="2400" smtClean="0"/>
              <a:t>= X      ___        ____________</a:t>
            </a:r>
            <a:endParaRPr lang="en-US" altLang="zh-CN" sz="2400" dirty="0"/>
          </a:p>
        </p:txBody>
      </p:sp>
    </p:spTree>
    <p:extLst>
      <p:ext uri="{BB962C8B-B14F-4D97-AF65-F5344CB8AC3E}">
        <p14:creationId xmlns:p14="http://schemas.microsoft.com/office/powerpoint/2010/main" val="545575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r" eaLnBrk="1" hangingPunct="1"/>
            <a:r>
              <a:rPr lang="zh-CN" altLang="en-US" dirty="0" smtClean="0"/>
              <a:t>为   学   </a:t>
            </a:r>
            <a:r>
              <a:rPr lang="en-US" altLang="zh-CN" dirty="0" smtClean="0"/>
              <a:t>——</a:t>
            </a:r>
            <a:r>
              <a:rPr lang="zh-CN" altLang="en-US" sz="2800" dirty="0" smtClean="0"/>
              <a:t> 教 育 观  </a:t>
            </a:r>
            <a:endParaRPr lang="zh-CN" altLang="en-US" dirty="0" smtClean="0"/>
          </a:p>
        </p:txBody>
      </p:sp>
      <p:pic>
        <p:nvPicPr>
          <p:cNvPr id="4099"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308100"/>
            <a:ext cx="9134475" cy="554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5529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3"/>
          <p:cNvSpPr>
            <a:spLocks noGrp="1" noChangeArrowheads="1"/>
          </p:cNvSpPr>
          <p:nvPr>
            <p:ph type="title"/>
          </p:nvPr>
        </p:nvSpPr>
        <p:spPr/>
        <p:txBody>
          <a:bodyPr/>
          <a:lstStyle/>
          <a:p>
            <a:pPr marL="119063" indent="-119063" eaLnBrk="1" hangingPunct="1"/>
            <a:r>
              <a:rPr lang="en-US" altLang="zh-CN" dirty="0" smtClean="0"/>
              <a:t>2.1.8 </a:t>
            </a:r>
            <a:r>
              <a:rPr lang="zh-CN" altLang="en-US" dirty="0" smtClean="0"/>
              <a:t>对比</a:t>
            </a:r>
            <a:r>
              <a:rPr lang="en-US" dirty="0" smtClean="0"/>
              <a:t>: </a:t>
            </a:r>
            <a:r>
              <a:rPr lang="en-US" altLang="zh-CN" dirty="0" smtClean="0"/>
              <a:t>C</a:t>
            </a:r>
            <a:r>
              <a:rPr lang="zh-CN" altLang="en-US" dirty="0" smtClean="0"/>
              <a:t>语言的逻辑运算</a:t>
            </a:r>
            <a:endParaRPr lang="en-US" dirty="0"/>
          </a:p>
        </p:txBody>
      </p:sp>
      <p:sp>
        <p:nvSpPr>
          <p:cNvPr id="61445" name="Rectangle 4"/>
          <p:cNvSpPr>
            <a:spLocks noGrp="1" noChangeArrowheads="1"/>
          </p:cNvSpPr>
          <p:nvPr>
            <p:ph idx="1"/>
          </p:nvPr>
        </p:nvSpPr>
        <p:spPr/>
        <p:txBody>
          <a:bodyPr/>
          <a:lstStyle/>
          <a:p>
            <a:pPr eaLnBrk="1" hangingPunct="1"/>
            <a:r>
              <a:rPr lang="en-US" altLang="zh-CN" dirty="0" smtClean="0"/>
              <a:t>C</a:t>
            </a:r>
            <a:r>
              <a:rPr lang="zh-CN" altLang="en-US" dirty="0" smtClean="0"/>
              <a:t>语言的逻辑运算符： </a:t>
            </a:r>
            <a:r>
              <a:rPr lang="en-US" dirty="0" smtClean="0">
                <a:latin typeface="Monaco" charset="0"/>
                <a:ea typeface="Monaco" charset="0"/>
                <a:cs typeface="Monaco" charset="0"/>
                <a:sym typeface="Monaco" charset="0"/>
              </a:rPr>
              <a:t>&amp;&amp;, </a:t>
            </a:r>
            <a:r>
              <a:rPr lang="en-US" dirty="0">
                <a:latin typeface="Monaco" charset="0"/>
                <a:ea typeface="Monaco" charset="0"/>
                <a:cs typeface="Monaco" charset="0"/>
                <a:sym typeface="Monaco" charset="0"/>
              </a:rPr>
              <a:t>||, !</a:t>
            </a:r>
            <a:endParaRPr lang="en-US" dirty="0">
              <a:latin typeface="Monaco" charset="0"/>
              <a:sym typeface="Monaco" charset="0"/>
            </a:endParaRPr>
          </a:p>
          <a:p>
            <a:pPr marL="438150" lvl="1"/>
            <a:r>
              <a:rPr lang="zh-CN" altLang="en-US" dirty="0" smtClean="0"/>
              <a:t>将</a:t>
            </a:r>
            <a:r>
              <a:rPr lang="en-US" dirty="0" smtClean="0"/>
              <a:t>0 </a:t>
            </a:r>
            <a:r>
              <a:rPr lang="zh-CN" altLang="en-US" dirty="0" smtClean="0"/>
              <a:t>视作</a:t>
            </a:r>
            <a:r>
              <a:rPr lang="en-US" dirty="0" smtClean="0"/>
              <a:t> </a:t>
            </a:r>
            <a:r>
              <a:rPr lang="zh-CN" altLang="en-US" dirty="0"/>
              <a:t>逻辑</a:t>
            </a:r>
            <a:r>
              <a:rPr lang="en-US" dirty="0" smtClean="0"/>
              <a:t>“False(</a:t>
            </a:r>
            <a:r>
              <a:rPr lang="zh-CN" altLang="en-US" dirty="0" smtClean="0"/>
              <a:t>假</a:t>
            </a:r>
            <a:r>
              <a:rPr lang="en-US" altLang="zh-CN" dirty="0" smtClean="0"/>
              <a:t>)</a:t>
            </a:r>
            <a:r>
              <a:rPr lang="en-US" dirty="0" smtClean="0"/>
              <a:t>”</a:t>
            </a:r>
            <a:endParaRPr lang="en-US" dirty="0"/>
          </a:p>
          <a:p>
            <a:pPr marL="438150" lvl="1"/>
            <a:r>
              <a:rPr lang="zh-CN" altLang="en-US" dirty="0" smtClean="0"/>
              <a:t>所有非</a:t>
            </a:r>
            <a:r>
              <a:rPr lang="en-US" altLang="zh-CN" dirty="0" smtClean="0"/>
              <a:t>0</a:t>
            </a:r>
            <a:r>
              <a:rPr lang="zh-CN" altLang="en-US" dirty="0" smtClean="0"/>
              <a:t>值视作逻辑</a:t>
            </a:r>
            <a:r>
              <a:rPr lang="en-US" dirty="0" smtClean="0"/>
              <a:t> </a:t>
            </a:r>
            <a:r>
              <a:rPr lang="en-US" dirty="0"/>
              <a:t>“</a:t>
            </a:r>
            <a:r>
              <a:rPr lang="en-US" dirty="0" smtClean="0"/>
              <a:t>True(</a:t>
            </a:r>
            <a:r>
              <a:rPr lang="zh-CN" altLang="en-US" dirty="0" smtClean="0"/>
              <a:t>真</a:t>
            </a:r>
            <a:r>
              <a:rPr lang="en-US" altLang="zh-CN" dirty="0" smtClean="0"/>
              <a:t>)</a:t>
            </a:r>
            <a:r>
              <a:rPr lang="en-US" dirty="0" smtClean="0"/>
              <a:t>”</a:t>
            </a:r>
            <a:endParaRPr lang="en-US" dirty="0"/>
          </a:p>
          <a:p>
            <a:pPr marL="438150" lvl="1"/>
            <a:r>
              <a:rPr lang="zh-CN" altLang="en-US" dirty="0" smtClean="0"/>
              <a:t>计算结果总是</a:t>
            </a:r>
            <a:r>
              <a:rPr lang="en-US" dirty="0" smtClean="0"/>
              <a:t>0 </a:t>
            </a:r>
            <a:r>
              <a:rPr lang="zh-CN" altLang="en-US" dirty="0" smtClean="0"/>
              <a:t>或</a:t>
            </a:r>
            <a:r>
              <a:rPr lang="en-US" dirty="0" smtClean="0"/>
              <a:t> </a:t>
            </a:r>
            <a:r>
              <a:rPr lang="en-US" dirty="0"/>
              <a:t>1</a:t>
            </a:r>
          </a:p>
          <a:p>
            <a:pPr marL="438150" lvl="1"/>
            <a:r>
              <a:rPr lang="zh-CN" altLang="en-US" dirty="0" smtClean="0">
                <a:solidFill>
                  <a:srgbClr val="980002"/>
                </a:solidFill>
              </a:rPr>
              <a:t>提前终止</a:t>
            </a:r>
            <a:r>
              <a:rPr lang="en-US" altLang="zh-CN" dirty="0" smtClean="0">
                <a:solidFill>
                  <a:srgbClr val="980002"/>
                </a:solidFill>
              </a:rPr>
              <a:t>(</a:t>
            </a:r>
            <a:r>
              <a:rPr lang="en-US" dirty="0" smtClean="0">
                <a:solidFill>
                  <a:srgbClr val="980002"/>
                </a:solidFill>
              </a:rPr>
              <a:t>Early termination)</a:t>
            </a:r>
            <a:r>
              <a:rPr lang="zh-CN" altLang="en-US" dirty="0" smtClean="0">
                <a:solidFill>
                  <a:srgbClr val="980002"/>
                </a:solidFill>
              </a:rPr>
              <a:t>、短路求</a:t>
            </a:r>
            <a:r>
              <a:rPr lang="zh-CN" altLang="en-US" dirty="0">
                <a:solidFill>
                  <a:srgbClr val="980002"/>
                </a:solidFill>
              </a:rPr>
              <a:t>值</a:t>
            </a:r>
            <a:r>
              <a:rPr lang="en-US" altLang="zh-CN" dirty="0">
                <a:solidFill>
                  <a:srgbClr val="980002"/>
                </a:solidFill>
              </a:rPr>
              <a:t>(short cut)</a:t>
            </a:r>
            <a:endParaRPr lang="en-US" dirty="0">
              <a:solidFill>
                <a:srgbClr val="980002"/>
              </a:solidFill>
            </a:endParaRPr>
          </a:p>
          <a:p>
            <a:r>
              <a:rPr lang="zh-CN" altLang="en-US" dirty="0"/>
              <a:t>例子</a:t>
            </a:r>
            <a:r>
              <a:rPr lang="en-US" dirty="0" smtClean="0"/>
              <a:t>(</a:t>
            </a:r>
            <a:r>
              <a:rPr lang="en-US" dirty="0"/>
              <a:t>char </a:t>
            </a:r>
            <a:r>
              <a:rPr lang="zh-CN" altLang="en-US" dirty="0" smtClean="0"/>
              <a:t>数据类型</a:t>
            </a:r>
            <a:r>
              <a:rPr lang="en-US" dirty="0" smtClean="0"/>
              <a:t>)</a:t>
            </a:r>
            <a:endParaRPr lang="en-US" dirty="0"/>
          </a:p>
          <a:p>
            <a:pPr marL="552450" lvl="1" eaLnBrk="1" hangingPunct="1"/>
            <a:r>
              <a:rPr lang="en-US" dirty="0">
                <a:latin typeface="Monaco" charset="0"/>
                <a:ea typeface="Zapf Dingbats" charset="2"/>
                <a:cs typeface="Zapf Dingbats" charset="2"/>
                <a:sym typeface="Monaco" charset="0"/>
              </a:rPr>
              <a:t>!0x41  </a:t>
            </a:r>
            <a:r>
              <a:rPr lang="en-US" dirty="0" smtClean="0">
                <a:latin typeface="Monaco" charset="0"/>
                <a:ea typeface="Zapf Dingbats" charset="2"/>
                <a:cs typeface="Zapf Dingbats" charset="2"/>
                <a:sym typeface="Monaco" charset="0"/>
              </a:rPr>
              <a:t>→ </a:t>
            </a:r>
            <a:r>
              <a:rPr lang="en-US" dirty="0">
                <a:latin typeface="Monaco" charset="0"/>
                <a:ea typeface="Zapf Dingbats" charset="2"/>
                <a:cs typeface="Zapf Dingbats" charset="2"/>
                <a:sym typeface="Monaco" charset="0"/>
              </a:rPr>
              <a:t>0x00</a:t>
            </a:r>
            <a:endParaRPr lang="en-US" dirty="0">
              <a:latin typeface="Monaco" charset="0"/>
              <a:sym typeface="Monaco" charset="0"/>
            </a:endParaRPr>
          </a:p>
          <a:p>
            <a:pPr marL="552450" lvl="1" eaLnBrk="1" hangingPunct="1"/>
            <a:r>
              <a:rPr lang="en-US" dirty="0">
                <a:latin typeface="Monaco" charset="0"/>
                <a:ea typeface="Zapf Dingbats" charset="2"/>
                <a:cs typeface="Zapf Dingbats" charset="2"/>
                <a:sym typeface="Monaco" charset="0"/>
              </a:rPr>
              <a:t>!0x00  </a:t>
            </a:r>
            <a:r>
              <a:rPr lang="en-US" dirty="0" smtClean="0">
                <a:latin typeface="Monaco" charset="0"/>
                <a:ea typeface="Zapf Dingbats" charset="2"/>
                <a:cs typeface="Zapf Dingbats" charset="2"/>
                <a:sym typeface="Monaco" charset="0"/>
              </a:rPr>
              <a:t>→ </a:t>
            </a:r>
            <a:r>
              <a:rPr lang="en-US" dirty="0">
                <a:latin typeface="Monaco" charset="0"/>
                <a:ea typeface="Zapf Dingbats" charset="2"/>
                <a:cs typeface="Zapf Dingbats" charset="2"/>
                <a:sym typeface="Monaco" charset="0"/>
              </a:rPr>
              <a:t>0x01</a:t>
            </a:r>
            <a:endParaRPr lang="en-US" dirty="0">
              <a:latin typeface="Monaco" charset="0"/>
              <a:sym typeface="Monaco" charset="0"/>
            </a:endParaRPr>
          </a:p>
          <a:p>
            <a:pPr marL="552450" lvl="1" eaLnBrk="1" hangingPunct="1"/>
            <a:r>
              <a:rPr lang="en-US" dirty="0">
                <a:latin typeface="Monaco" charset="0"/>
                <a:ea typeface="Zapf Dingbats" charset="2"/>
                <a:cs typeface="Zapf Dingbats" charset="2"/>
                <a:sym typeface="Monaco" charset="0"/>
              </a:rPr>
              <a:t>!!0x41  </a:t>
            </a:r>
            <a:r>
              <a:rPr lang="en-US" dirty="0" smtClean="0">
                <a:latin typeface="Monaco" charset="0"/>
                <a:ea typeface="Zapf Dingbats" charset="2"/>
                <a:cs typeface="Zapf Dingbats" charset="2"/>
                <a:sym typeface="Monaco" charset="0"/>
              </a:rPr>
              <a:t>→ 0x01</a:t>
            </a:r>
            <a:endParaRPr lang="en-US" dirty="0">
              <a:latin typeface="Monaco" charset="0"/>
              <a:sym typeface="Monaco" charset="0"/>
            </a:endParaRPr>
          </a:p>
          <a:p>
            <a:pPr marL="552450" lvl="1" eaLnBrk="1" hangingPunct="1"/>
            <a:r>
              <a:rPr lang="en-US" dirty="0" smtClean="0">
                <a:latin typeface="Monaco" charset="0"/>
                <a:ea typeface="Zapf Dingbats" charset="2"/>
                <a:cs typeface="Zapf Dingbats" charset="2"/>
                <a:sym typeface="Monaco" charset="0"/>
              </a:rPr>
              <a:t>0x69 &amp;&amp; 0x55  → 0x01</a:t>
            </a:r>
            <a:endParaRPr lang="en-US" dirty="0" smtClean="0">
              <a:latin typeface="Monaco" charset="0"/>
              <a:sym typeface="Monaco" charset="0"/>
            </a:endParaRPr>
          </a:p>
          <a:p>
            <a:pPr marL="552450" lvl="1" eaLnBrk="1" hangingPunct="1"/>
            <a:r>
              <a:rPr lang="en-US" dirty="0" smtClean="0">
                <a:latin typeface="Monaco" charset="0"/>
                <a:ea typeface="Zapf Dingbats" charset="2"/>
                <a:cs typeface="Zapf Dingbats" charset="2"/>
                <a:sym typeface="Monaco" charset="0"/>
              </a:rPr>
              <a:t>0x69 </a:t>
            </a:r>
            <a:r>
              <a:rPr lang="en-US" dirty="0">
                <a:latin typeface="Monaco" charset="0"/>
                <a:ea typeface="Zapf Dingbats" charset="2"/>
                <a:cs typeface="Zapf Dingbats" charset="2"/>
                <a:sym typeface="Monaco" charset="0"/>
              </a:rPr>
              <a:t>|| 0x55  </a:t>
            </a:r>
            <a:r>
              <a:rPr lang="en-US" dirty="0" smtClean="0">
                <a:latin typeface="Monaco" charset="0"/>
                <a:ea typeface="Zapf Dingbats" charset="2"/>
                <a:cs typeface="Zapf Dingbats" charset="2"/>
                <a:sym typeface="Monaco" charset="0"/>
              </a:rPr>
              <a:t>→ </a:t>
            </a:r>
            <a:r>
              <a:rPr lang="en-US" dirty="0">
                <a:latin typeface="Monaco" charset="0"/>
                <a:ea typeface="Zapf Dingbats" charset="2"/>
                <a:cs typeface="Zapf Dingbats" charset="2"/>
                <a:sym typeface="Monaco" charset="0"/>
              </a:rPr>
              <a:t>0x01</a:t>
            </a:r>
            <a:endParaRPr lang="en-US" dirty="0">
              <a:latin typeface="Monaco" charset="0"/>
              <a:sym typeface="Monaco" charset="0"/>
            </a:endParaRPr>
          </a:p>
          <a:p>
            <a:pPr marL="552450" lvl="1" eaLnBrk="1" hangingPunct="1"/>
            <a:r>
              <a:rPr lang="en-US" dirty="0">
                <a:latin typeface="Monaco" charset="0"/>
                <a:ea typeface="Monaco" charset="0"/>
                <a:cs typeface="Monaco" charset="0"/>
                <a:sym typeface="Monaco" charset="0"/>
              </a:rPr>
              <a:t>p &amp;&amp; *p </a:t>
            </a:r>
            <a:r>
              <a:rPr lang="en-US" dirty="0"/>
              <a:t>	</a:t>
            </a:r>
            <a:r>
              <a:rPr lang="en-US" dirty="0" smtClean="0"/>
              <a:t>(</a:t>
            </a:r>
            <a:r>
              <a:rPr lang="zh-CN" altLang="en-US" dirty="0" smtClean="0"/>
              <a:t>避免空指针访问</a:t>
            </a:r>
            <a:r>
              <a:rPr lang="en-US" dirty="0" smtClean="0"/>
              <a:t>)</a:t>
            </a:r>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3"/>
          <p:cNvSpPr>
            <a:spLocks noGrp="1" noChangeArrowheads="1"/>
          </p:cNvSpPr>
          <p:nvPr>
            <p:ph type="title"/>
          </p:nvPr>
        </p:nvSpPr>
        <p:spPr/>
        <p:txBody>
          <a:bodyPr/>
          <a:lstStyle/>
          <a:p>
            <a:pPr marL="119063" indent="-119063" eaLnBrk="1" hangingPunct="1"/>
            <a:r>
              <a:rPr lang="en-US" dirty="0" smtClean="0"/>
              <a:t>2.1.9 </a:t>
            </a:r>
            <a:r>
              <a:rPr lang="zh-CN" altLang="en-US" dirty="0" smtClean="0"/>
              <a:t>Ｃ语言中的移位运算（</a:t>
            </a:r>
            <a:r>
              <a:rPr lang="zh-CN" altLang="en-US" dirty="0" smtClean="0">
                <a:solidFill>
                  <a:srgbClr val="FF0000"/>
                </a:solidFill>
                <a:effectLst>
                  <a:outerShdw blurRad="38100" dist="38100" dir="2700000" algn="tl">
                    <a:srgbClr val="000000">
                      <a:alpha val="43137"/>
                    </a:srgbClr>
                  </a:outerShdw>
                </a:effectLst>
              </a:rPr>
              <a:t>无循环移位</a:t>
            </a:r>
            <a:r>
              <a:rPr lang="zh-CN" altLang="en-US" dirty="0" smtClean="0"/>
              <a:t>）</a:t>
            </a:r>
            <a:endParaRPr lang="en-US" dirty="0"/>
          </a:p>
        </p:txBody>
      </p:sp>
      <p:sp>
        <p:nvSpPr>
          <p:cNvPr id="62469" name="Rectangle 4"/>
          <p:cNvSpPr>
            <a:spLocks noGrp="1" noChangeArrowheads="1"/>
          </p:cNvSpPr>
          <p:nvPr>
            <p:ph idx="1"/>
          </p:nvPr>
        </p:nvSpPr>
        <p:spPr>
          <a:xfrm>
            <a:off x="396875" y="1197678"/>
            <a:ext cx="8594725" cy="5431722"/>
          </a:xfrm>
        </p:spPr>
        <p:txBody>
          <a:bodyPr/>
          <a:lstStyle/>
          <a:p>
            <a:pPr eaLnBrk="1" hangingPunct="1"/>
            <a:r>
              <a:rPr lang="zh-CN" altLang="en-US" dirty="0" smtClean="0"/>
              <a:t>左移</a:t>
            </a:r>
            <a:r>
              <a:rPr lang="en-US" dirty="0" smtClean="0"/>
              <a:t>: </a:t>
            </a:r>
            <a:r>
              <a:rPr lang="zh-CN" altLang="en-US" dirty="0" smtClean="0"/>
              <a:t>　</a:t>
            </a:r>
            <a:r>
              <a:rPr lang="en-US" dirty="0" smtClean="0">
                <a:latin typeface="Courier New"/>
                <a:ea typeface="Monaco" charset="0"/>
                <a:cs typeface="Courier New"/>
                <a:sym typeface="Monaco" charset="0"/>
              </a:rPr>
              <a:t>x </a:t>
            </a:r>
            <a:r>
              <a:rPr lang="en-US" dirty="0">
                <a:latin typeface="Courier New"/>
                <a:ea typeface="Monaco" charset="0"/>
                <a:cs typeface="Courier New"/>
                <a:sym typeface="Monaco" charset="0"/>
              </a:rPr>
              <a:t>&lt;&lt; y</a:t>
            </a:r>
            <a:endParaRPr lang="en-US" dirty="0">
              <a:latin typeface="Courier New"/>
              <a:cs typeface="Courier New"/>
            </a:endParaRPr>
          </a:p>
          <a:p>
            <a:pPr marL="552450" lvl="1" eaLnBrk="1" hangingPunct="1"/>
            <a:r>
              <a:rPr lang="zh-CN" altLang="en-US" b="1" dirty="0" smtClean="0">
                <a:latin typeface="Courier New"/>
                <a:ea typeface="Monaco" charset="0"/>
                <a:cs typeface="Courier New"/>
                <a:sym typeface="Monaco" charset="0"/>
              </a:rPr>
              <a:t>将位向量</a:t>
            </a:r>
            <a:r>
              <a:rPr lang="en-US" b="1" dirty="0" smtClean="0">
                <a:latin typeface="Courier New"/>
                <a:ea typeface="Monaco" charset="0"/>
                <a:cs typeface="Courier New"/>
                <a:sym typeface="Monaco" charset="0"/>
              </a:rPr>
              <a:t>x</a:t>
            </a:r>
            <a:r>
              <a:rPr lang="zh-CN" altLang="en-US" b="1" dirty="0" smtClean="0">
                <a:latin typeface="Courier New"/>
                <a:ea typeface="Monaco" charset="0"/>
                <a:cs typeface="Courier New"/>
                <a:sym typeface="Monaco" charset="0"/>
              </a:rPr>
              <a:t>向左移动</a:t>
            </a:r>
            <a:r>
              <a:rPr lang="en-US" dirty="0" smtClean="0"/>
              <a:t> </a:t>
            </a:r>
            <a:r>
              <a:rPr lang="en-US" b="1" dirty="0" smtClean="0">
                <a:latin typeface="Courier New"/>
                <a:ea typeface="Monaco" charset="0"/>
                <a:cs typeface="Courier New"/>
                <a:sym typeface="Monaco" charset="0"/>
              </a:rPr>
              <a:t>y</a:t>
            </a:r>
            <a:r>
              <a:rPr lang="zh-CN" altLang="en-US" b="1" dirty="0" smtClean="0">
                <a:latin typeface="Courier New"/>
                <a:ea typeface="Monaco" charset="0"/>
                <a:cs typeface="Courier New"/>
                <a:sym typeface="Monaco" charset="0"/>
              </a:rPr>
              <a:t>位</a:t>
            </a:r>
            <a:endParaRPr lang="en-US" altLang="zh-CN" b="1" dirty="0" smtClean="0">
              <a:latin typeface="Courier New"/>
              <a:ea typeface="Monaco" charset="0"/>
              <a:cs typeface="Courier New"/>
              <a:sym typeface="Monaco" charset="0"/>
            </a:endParaRPr>
          </a:p>
          <a:p>
            <a:pPr marL="838200" lvl="2"/>
            <a:r>
              <a:rPr lang="zh-CN" altLang="en-US" dirty="0" smtClean="0"/>
              <a:t>扔掉左边多出</a:t>
            </a:r>
            <a:r>
              <a:rPr lang="en-US" altLang="zh-CN" dirty="0" smtClean="0"/>
              <a:t>(</a:t>
            </a:r>
            <a:r>
              <a:rPr lang="zh-CN" altLang="en-US" dirty="0" smtClean="0"/>
              <a:t>移出</a:t>
            </a:r>
            <a:r>
              <a:rPr lang="en-US" altLang="zh-CN" dirty="0" smtClean="0"/>
              <a:t>)</a:t>
            </a:r>
            <a:r>
              <a:rPr lang="zh-CN" altLang="en-US" dirty="0" smtClean="0"/>
              <a:t>的位</a:t>
            </a:r>
            <a:endParaRPr lang="en-US" altLang="zh-CN" dirty="0" smtClean="0"/>
          </a:p>
          <a:p>
            <a:pPr marL="838200" lvl="2"/>
            <a:r>
              <a:rPr lang="zh-CN" altLang="en-US" dirty="0" smtClean="0"/>
              <a:t>在右边补</a:t>
            </a:r>
            <a:r>
              <a:rPr lang="en-US" altLang="zh-CN" dirty="0" smtClean="0"/>
              <a:t>0</a:t>
            </a:r>
            <a:endParaRPr lang="en-US" dirty="0" smtClean="0"/>
          </a:p>
          <a:p>
            <a:pPr eaLnBrk="1" hangingPunct="1"/>
            <a:r>
              <a:rPr lang="zh-CN" altLang="en-US" dirty="0" smtClean="0"/>
              <a:t>右移</a:t>
            </a:r>
            <a:r>
              <a:rPr lang="en-US" dirty="0" smtClean="0"/>
              <a:t>:</a:t>
            </a:r>
            <a:r>
              <a:rPr lang="zh-CN" altLang="en-US" dirty="0" smtClean="0"/>
              <a:t>　</a:t>
            </a:r>
            <a:r>
              <a:rPr lang="en-US" dirty="0" smtClean="0">
                <a:latin typeface="Courier New"/>
                <a:ea typeface="Monaco" charset="0"/>
                <a:cs typeface="Courier New"/>
                <a:sym typeface="Monaco" charset="0"/>
              </a:rPr>
              <a:t>x </a:t>
            </a:r>
            <a:r>
              <a:rPr lang="en-US" dirty="0">
                <a:latin typeface="Courier New"/>
                <a:ea typeface="Monaco" charset="0"/>
                <a:cs typeface="Courier New"/>
                <a:sym typeface="Monaco" charset="0"/>
              </a:rPr>
              <a:t>&gt;&gt; y</a:t>
            </a:r>
            <a:endParaRPr lang="en-US" dirty="0">
              <a:latin typeface="Courier New"/>
              <a:cs typeface="Courier New"/>
            </a:endParaRPr>
          </a:p>
          <a:p>
            <a:pPr marL="552450" lvl="1"/>
            <a:r>
              <a:rPr lang="zh-CN" altLang="en-US" b="1" dirty="0">
                <a:latin typeface="Courier New"/>
                <a:ea typeface="Monaco" charset="0"/>
                <a:cs typeface="Courier New"/>
                <a:sym typeface="Monaco" charset="0"/>
              </a:rPr>
              <a:t>将位向量</a:t>
            </a:r>
            <a:r>
              <a:rPr lang="en-US" altLang="zh-CN" b="1" dirty="0">
                <a:latin typeface="Courier New"/>
                <a:ea typeface="Monaco" charset="0"/>
                <a:cs typeface="Courier New"/>
                <a:sym typeface="Monaco" charset="0"/>
              </a:rPr>
              <a:t>x</a:t>
            </a:r>
            <a:r>
              <a:rPr lang="zh-CN" altLang="en-US" b="1" dirty="0" smtClean="0">
                <a:latin typeface="Courier New"/>
                <a:ea typeface="Monaco" charset="0"/>
                <a:cs typeface="Courier New"/>
                <a:sym typeface="Monaco" charset="0"/>
              </a:rPr>
              <a:t>向右移动</a:t>
            </a:r>
            <a:r>
              <a:rPr lang="en-US" altLang="zh-CN" dirty="0" smtClean="0"/>
              <a:t> </a:t>
            </a:r>
            <a:r>
              <a:rPr lang="en-US" altLang="zh-CN" b="1" dirty="0">
                <a:latin typeface="Courier New"/>
                <a:ea typeface="Monaco" charset="0"/>
                <a:cs typeface="Courier New"/>
                <a:sym typeface="Monaco" charset="0"/>
              </a:rPr>
              <a:t>y</a:t>
            </a:r>
            <a:r>
              <a:rPr lang="zh-CN" altLang="en-US" b="1" dirty="0">
                <a:latin typeface="Courier New"/>
                <a:ea typeface="Monaco" charset="0"/>
                <a:cs typeface="Courier New"/>
                <a:sym typeface="Monaco" charset="0"/>
              </a:rPr>
              <a:t>位</a:t>
            </a:r>
            <a:endParaRPr lang="en-US" altLang="zh-CN" b="1" dirty="0">
              <a:latin typeface="Courier New"/>
              <a:ea typeface="Monaco" charset="0"/>
              <a:cs typeface="Courier New"/>
              <a:sym typeface="Monaco" charset="0"/>
            </a:endParaRPr>
          </a:p>
          <a:p>
            <a:pPr marL="838200" lvl="2"/>
            <a:r>
              <a:rPr lang="zh-CN" altLang="en-US" dirty="0" smtClean="0"/>
              <a:t>扔掉右边</a:t>
            </a:r>
            <a:r>
              <a:rPr lang="zh-CN" altLang="en-US" dirty="0"/>
              <a:t>多出</a:t>
            </a:r>
            <a:r>
              <a:rPr lang="en-US" altLang="zh-CN" dirty="0"/>
              <a:t>(</a:t>
            </a:r>
            <a:r>
              <a:rPr lang="zh-CN" altLang="en-US" dirty="0"/>
              <a:t>移出</a:t>
            </a:r>
            <a:r>
              <a:rPr lang="en-US" altLang="zh-CN" dirty="0"/>
              <a:t>)</a:t>
            </a:r>
            <a:r>
              <a:rPr lang="zh-CN" altLang="en-US" dirty="0"/>
              <a:t>的位</a:t>
            </a:r>
            <a:endParaRPr lang="en-US" altLang="zh-CN" dirty="0"/>
          </a:p>
          <a:p>
            <a:pPr marL="552450" lvl="1" eaLnBrk="1" hangingPunct="1"/>
            <a:r>
              <a:rPr lang="zh-CN" altLang="en-US" dirty="0" smtClean="0"/>
              <a:t>逻辑</a:t>
            </a:r>
            <a:r>
              <a:rPr lang="en-US" altLang="zh-CN" dirty="0" smtClean="0"/>
              <a:t>(</a:t>
            </a:r>
            <a:r>
              <a:rPr lang="zh-CN" altLang="en-US" dirty="0" smtClean="0"/>
              <a:t>无符号数</a:t>
            </a:r>
            <a:r>
              <a:rPr lang="en-US" altLang="zh-CN" dirty="0" smtClean="0"/>
              <a:t>)</a:t>
            </a:r>
            <a:r>
              <a:rPr lang="zh-CN" altLang="en-US" dirty="0" smtClean="0"/>
              <a:t>右移：在左边补</a:t>
            </a:r>
            <a:r>
              <a:rPr lang="en-US" altLang="zh-CN" dirty="0" smtClean="0"/>
              <a:t>0</a:t>
            </a:r>
            <a:endParaRPr lang="en-US" dirty="0" smtClean="0"/>
          </a:p>
          <a:p>
            <a:pPr marL="552450" lvl="1" eaLnBrk="1" hangingPunct="1"/>
            <a:r>
              <a:rPr lang="zh-CN" altLang="en-US" dirty="0" smtClean="0"/>
              <a:t>算术右移：复制左边的最高位</a:t>
            </a:r>
            <a:r>
              <a:rPr lang="en-US" altLang="zh-CN" dirty="0" smtClean="0"/>
              <a:t>(y</a:t>
            </a:r>
            <a:r>
              <a:rPr lang="zh-CN" altLang="en-US" dirty="0" smtClean="0"/>
              <a:t>次</a:t>
            </a:r>
            <a:r>
              <a:rPr lang="en-US" altLang="zh-CN" dirty="0" smtClean="0"/>
              <a:t>)</a:t>
            </a:r>
            <a:endParaRPr lang="en-US" dirty="0" smtClean="0"/>
          </a:p>
          <a:p>
            <a:pPr eaLnBrk="1" hangingPunct="1"/>
            <a:r>
              <a:rPr lang="zh-CN" altLang="en-US" dirty="0"/>
              <a:t>未</a:t>
            </a:r>
            <a:r>
              <a:rPr lang="zh-CN" altLang="en-US" dirty="0" smtClean="0"/>
              <a:t>明确定义</a:t>
            </a:r>
            <a:endParaRPr lang="en-US" dirty="0"/>
          </a:p>
          <a:p>
            <a:pPr marL="552450" lvl="1" eaLnBrk="1" hangingPunct="1"/>
            <a:r>
              <a:rPr lang="zh-CN" altLang="en-US" dirty="0" smtClean="0"/>
              <a:t>移位数量</a:t>
            </a:r>
            <a:r>
              <a:rPr lang="en-US" altLang="zh-CN" dirty="0" smtClean="0"/>
              <a:t>y</a:t>
            </a:r>
            <a:r>
              <a:rPr lang="en-US" dirty="0" smtClean="0"/>
              <a:t>&lt; </a:t>
            </a:r>
            <a:r>
              <a:rPr lang="en-US" dirty="0"/>
              <a:t>0 </a:t>
            </a:r>
            <a:r>
              <a:rPr lang="zh-CN" altLang="en-US" dirty="0" smtClean="0"/>
              <a:t>或 </a:t>
            </a:r>
            <a:r>
              <a:rPr lang="en-US" altLang="zh-CN" dirty="0" smtClean="0"/>
              <a:t>y</a:t>
            </a:r>
            <a:r>
              <a:rPr lang="en-US" dirty="0" smtClean="0"/>
              <a:t> </a:t>
            </a:r>
            <a:r>
              <a:rPr lang="en-US" dirty="0"/>
              <a:t>≥ </a:t>
            </a:r>
            <a:r>
              <a:rPr lang="en-US" altLang="zh-CN" dirty="0" smtClean="0"/>
              <a:t>x</a:t>
            </a:r>
            <a:r>
              <a:rPr lang="zh-CN" altLang="en-US" dirty="0" smtClean="0"/>
              <a:t>的字长</a:t>
            </a:r>
            <a:r>
              <a:rPr lang="en-US" altLang="zh-CN" dirty="0" smtClean="0"/>
              <a:t>(</a:t>
            </a:r>
            <a:r>
              <a:rPr lang="zh-CN" altLang="en-US" dirty="0" smtClean="0"/>
              <a:t>位数</a:t>
            </a:r>
            <a:r>
              <a:rPr lang="en-US" altLang="zh-CN" dirty="0" smtClean="0"/>
              <a:t>)</a:t>
            </a:r>
          </a:p>
          <a:p>
            <a:pPr marL="152400"/>
            <a:r>
              <a:rPr lang="zh-CN" altLang="en-US" dirty="0" smtClean="0">
                <a:solidFill>
                  <a:srgbClr val="C00000"/>
                </a:solidFill>
              </a:rPr>
              <a:t>移位不都是除以</a:t>
            </a:r>
            <a:r>
              <a:rPr lang="en-US" altLang="zh-CN" dirty="0" smtClean="0">
                <a:solidFill>
                  <a:srgbClr val="C00000"/>
                </a:solidFill>
              </a:rPr>
              <a:t>2</a:t>
            </a:r>
            <a:r>
              <a:rPr lang="zh-CN" altLang="en-US" dirty="0" smtClean="0">
                <a:solidFill>
                  <a:srgbClr val="C00000"/>
                </a:solidFill>
              </a:rPr>
              <a:t>：有符号数  </a:t>
            </a:r>
            <a:r>
              <a:rPr lang="en-US" altLang="zh-CN" dirty="0" smtClean="0">
                <a:solidFill>
                  <a:srgbClr val="C00000"/>
                </a:solidFill>
              </a:rPr>
              <a:t>-1</a:t>
            </a:r>
            <a:endParaRPr lang="en-US" dirty="0">
              <a:solidFill>
                <a:srgbClr val="C00000"/>
              </a:solidFill>
            </a:endParaRPr>
          </a:p>
        </p:txBody>
      </p:sp>
      <p:grpSp>
        <p:nvGrpSpPr>
          <p:cNvPr id="2" name="Group 5"/>
          <p:cNvGrpSpPr>
            <a:grpSpLocks/>
          </p:cNvGrpSpPr>
          <p:nvPr/>
        </p:nvGrpSpPr>
        <p:grpSpPr bwMode="auto">
          <a:xfrm>
            <a:off x="7391400" y="1371600"/>
            <a:ext cx="1371600" cy="457200"/>
            <a:chOff x="0" y="0"/>
            <a:chExt cx="864" cy="288"/>
          </a:xfrm>
        </p:grpSpPr>
        <p:sp>
          <p:nvSpPr>
            <p:cNvPr id="62552" name="Rectangle 6"/>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2553" name="Rectangle 7"/>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01100010</a:t>
              </a:r>
            </a:p>
          </p:txBody>
        </p:sp>
      </p:grpSp>
      <p:grpSp>
        <p:nvGrpSpPr>
          <p:cNvPr id="3" name="Group 8"/>
          <p:cNvGrpSpPr>
            <a:grpSpLocks/>
          </p:cNvGrpSpPr>
          <p:nvPr/>
        </p:nvGrpSpPr>
        <p:grpSpPr bwMode="auto">
          <a:xfrm>
            <a:off x="5986463" y="1371600"/>
            <a:ext cx="1436687" cy="457200"/>
            <a:chOff x="0" y="0"/>
            <a:chExt cx="904" cy="288"/>
          </a:xfrm>
        </p:grpSpPr>
        <p:sp>
          <p:nvSpPr>
            <p:cNvPr id="62550" name="Rectangle 9"/>
            <p:cNvSpPr>
              <a:spLocks/>
            </p:cNvSpPr>
            <p:nvPr/>
          </p:nvSpPr>
          <p:spPr bwMode="auto">
            <a:xfrm>
              <a:off x="2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2551" name="Rectangle 10"/>
            <p:cNvSpPr>
              <a:spLocks/>
            </p:cNvSpPr>
            <p:nvPr/>
          </p:nvSpPr>
          <p:spPr bwMode="auto">
            <a:xfrm>
              <a:off x="0" y="16"/>
              <a:ext cx="904" cy="256"/>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dirty="0">
                  <a:solidFill>
                    <a:srgbClr val="000066"/>
                  </a:solidFill>
                  <a:latin typeface="Helvetica" charset="0"/>
                  <a:ea typeface="Helvetica" charset="0"/>
                  <a:cs typeface="Helvetica" charset="0"/>
                  <a:sym typeface="Helvetica" charset="0"/>
                </a:rPr>
                <a:t>Argument </a:t>
              </a:r>
              <a:r>
                <a:rPr lang="en-US" sz="1800" b="0" dirty="0">
                  <a:solidFill>
                    <a:srgbClr val="000066"/>
                  </a:solidFill>
                  <a:latin typeface="Courier New Bold" charset="0"/>
                  <a:ea typeface="Courier New Bold" charset="0"/>
                  <a:cs typeface="Courier New Bold" charset="0"/>
                  <a:sym typeface="Courier New Bold" charset="0"/>
                </a:rPr>
                <a:t>x</a:t>
              </a:r>
            </a:p>
          </p:txBody>
        </p:sp>
      </p:grpSp>
      <p:grpSp>
        <p:nvGrpSpPr>
          <p:cNvPr id="4" name="Group 11"/>
          <p:cNvGrpSpPr>
            <a:grpSpLocks/>
          </p:cNvGrpSpPr>
          <p:nvPr/>
        </p:nvGrpSpPr>
        <p:grpSpPr bwMode="auto">
          <a:xfrm>
            <a:off x="7391400" y="1828800"/>
            <a:ext cx="1371600" cy="457200"/>
            <a:chOff x="0" y="0"/>
            <a:chExt cx="864" cy="288"/>
          </a:xfrm>
        </p:grpSpPr>
        <p:sp>
          <p:nvSpPr>
            <p:cNvPr id="62548" name="Rectangle 12"/>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2549" name="Rectangle 13"/>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00010</a:t>
              </a:r>
              <a:r>
                <a:rPr lang="en-US" sz="1800" b="0">
                  <a:solidFill>
                    <a:srgbClr val="FFFFFF"/>
                  </a:solidFill>
                  <a:latin typeface="Courier New Bold Italic" charset="0"/>
                  <a:ea typeface="Courier New Bold Italic" charset="0"/>
                  <a:cs typeface="Courier New Bold Italic" charset="0"/>
                  <a:sym typeface="Courier New Bold Italic" charset="0"/>
                </a:rPr>
                <a:t>000</a:t>
              </a:r>
            </a:p>
          </p:txBody>
        </p:sp>
      </p:grpSp>
      <p:grpSp>
        <p:nvGrpSpPr>
          <p:cNvPr id="5" name="Group 14"/>
          <p:cNvGrpSpPr>
            <a:grpSpLocks/>
          </p:cNvGrpSpPr>
          <p:nvPr/>
        </p:nvGrpSpPr>
        <p:grpSpPr bwMode="auto">
          <a:xfrm>
            <a:off x="6019800" y="1828800"/>
            <a:ext cx="1371600" cy="457200"/>
            <a:chOff x="0" y="0"/>
            <a:chExt cx="864" cy="288"/>
          </a:xfrm>
        </p:grpSpPr>
        <p:sp>
          <p:nvSpPr>
            <p:cNvPr id="62546" name="Rectangle 15"/>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2547" name="Rectangle 16"/>
            <p:cNvSpPr>
              <a:spLocks/>
            </p:cNvSpPr>
            <p:nvPr/>
          </p:nvSpPr>
          <p:spPr bwMode="auto">
            <a:xfrm>
              <a:off x="210" y="32"/>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charset="0"/>
                  <a:ea typeface="Courier New Bold" charset="0"/>
                  <a:cs typeface="Courier New Bold" charset="0"/>
                  <a:sym typeface="Courier New Bold" charset="0"/>
                </a:rPr>
                <a:t>&lt;&lt; 3</a:t>
              </a:r>
            </a:p>
          </p:txBody>
        </p:sp>
      </p:grpSp>
      <p:grpSp>
        <p:nvGrpSpPr>
          <p:cNvPr id="6" name="Group 17"/>
          <p:cNvGrpSpPr>
            <a:grpSpLocks/>
          </p:cNvGrpSpPr>
          <p:nvPr/>
        </p:nvGrpSpPr>
        <p:grpSpPr bwMode="auto">
          <a:xfrm>
            <a:off x="7391400" y="2286000"/>
            <a:ext cx="1371600" cy="457200"/>
            <a:chOff x="0" y="0"/>
            <a:chExt cx="864" cy="288"/>
          </a:xfrm>
        </p:grpSpPr>
        <p:sp>
          <p:nvSpPr>
            <p:cNvPr id="62544" name="Rectangle 18"/>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2545" name="Rectangle 19"/>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FFFFFF"/>
                  </a:solidFill>
                  <a:latin typeface="Courier New Bold" charset="0"/>
                  <a:ea typeface="Courier New Bold" charset="0"/>
                  <a:cs typeface="Courier New Bold" charset="0"/>
                  <a:sym typeface="Courier New Bold" charset="0"/>
                </a:rPr>
                <a:t>011000</a:t>
              </a:r>
            </a:p>
          </p:txBody>
        </p:sp>
      </p:grpSp>
      <p:grpSp>
        <p:nvGrpSpPr>
          <p:cNvPr id="7" name="Group 20"/>
          <p:cNvGrpSpPr>
            <a:grpSpLocks/>
          </p:cNvGrpSpPr>
          <p:nvPr/>
        </p:nvGrpSpPr>
        <p:grpSpPr bwMode="auto">
          <a:xfrm>
            <a:off x="6019800" y="2286000"/>
            <a:ext cx="1371600" cy="457200"/>
            <a:chOff x="0" y="0"/>
            <a:chExt cx="864" cy="288"/>
          </a:xfrm>
        </p:grpSpPr>
        <p:sp>
          <p:nvSpPr>
            <p:cNvPr id="62542" name="Rectangle 21"/>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2543" name="Rectangle 22"/>
            <p:cNvSpPr>
              <a:spLocks/>
            </p:cNvSpPr>
            <p:nvPr/>
          </p:nvSpPr>
          <p:spPr bwMode="auto">
            <a:xfrm>
              <a:off x="38" y="16"/>
              <a:ext cx="787" cy="256"/>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dirty="0">
                  <a:solidFill>
                    <a:srgbClr val="000066"/>
                  </a:solidFill>
                  <a:latin typeface="Helvetica" charset="0"/>
                  <a:ea typeface="Helvetica" charset="0"/>
                  <a:cs typeface="Helvetica" charset="0"/>
                  <a:sym typeface="Helvetica" charset="0"/>
                </a:rPr>
                <a:t>Log. </a:t>
              </a:r>
              <a:r>
                <a:rPr lang="en-US" sz="1800" b="0" dirty="0">
                  <a:solidFill>
                    <a:srgbClr val="000066"/>
                  </a:solidFill>
                  <a:latin typeface="Courier New Bold" charset="0"/>
                  <a:ea typeface="Courier New Bold" charset="0"/>
                  <a:cs typeface="Courier New Bold" charset="0"/>
                  <a:sym typeface="Courier New Bold" charset="0"/>
                </a:rPr>
                <a:t>&gt;&gt; 2</a:t>
              </a:r>
            </a:p>
          </p:txBody>
        </p:sp>
      </p:grpSp>
      <p:grpSp>
        <p:nvGrpSpPr>
          <p:cNvPr id="8" name="Group 23"/>
          <p:cNvGrpSpPr>
            <a:grpSpLocks/>
          </p:cNvGrpSpPr>
          <p:nvPr/>
        </p:nvGrpSpPr>
        <p:grpSpPr bwMode="auto">
          <a:xfrm>
            <a:off x="7391400" y="2743200"/>
            <a:ext cx="1371600" cy="457200"/>
            <a:chOff x="0" y="0"/>
            <a:chExt cx="864" cy="288"/>
          </a:xfrm>
        </p:grpSpPr>
        <p:sp>
          <p:nvSpPr>
            <p:cNvPr id="62540" name="Rectangle 24"/>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2541" name="Rectangle 25"/>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FFFFFF"/>
                  </a:solidFill>
                  <a:latin typeface="Courier New Bold" charset="0"/>
                  <a:ea typeface="Courier New Bold" charset="0"/>
                  <a:cs typeface="Courier New Bold" charset="0"/>
                  <a:sym typeface="Courier New Bold" charset="0"/>
                </a:rPr>
                <a:t>011000</a:t>
              </a:r>
            </a:p>
          </p:txBody>
        </p:sp>
      </p:grpSp>
      <p:grpSp>
        <p:nvGrpSpPr>
          <p:cNvPr id="9" name="Group 26"/>
          <p:cNvGrpSpPr>
            <a:grpSpLocks/>
          </p:cNvGrpSpPr>
          <p:nvPr/>
        </p:nvGrpSpPr>
        <p:grpSpPr bwMode="auto">
          <a:xfrm>
            <a:off x="6019800" y="2743200"/>
            <a:ext cx="1371600" cy="457200"/>
            <a:chOff x="0" y="0"/>
            <a:chExt cx="864" cy="288"/>
          </a:xfrm>
        </p:grpSpPr>
        <p:sp>
          <p:nvSpPr>
            <p:cNvPr id="62538" name="Rectangle 27"/>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2539" name="Rectangle 28"/>
            <p:cNvSpPr>
              <a:spLocks/>
            </p:cNvSpPr>
            <p:nvPr/>
          </p:nvSpPr>
          <p:spPr bwMode="auto">
            <a:xfrm>
              <a:off x="2" y="16"/>
              <a:ext cx="859" cy="256"/>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dirty="0" err="1">
                  <a:solidFill>
                    <a:srgbClr val="000066"/>
                  </a:solidFill>
                  <a:latin typeface="Helvetica" charset="0"/>
                  <a:ea typeface="Helvetica" charset="0"/>
                  <a:cs typeface="Helvetica" charset="0"/>
                  <a:sym typeface="Helvetica" charset="0"/>
                </a:rPr>
                <a:t>Arith</a:t>
              </a:r>
              <a:r>
                <a:rPr lang="en-US" sz="1800" dirty="0">
                  <a:solidFill>
                    <a:srgbClr val="000066"/>
                  </a:solidFill>
                  <a:latin typeface="Helvetica" charset="0"/>
                  <a:ea typeface="Helvetica" charset="0"/>
                  <a:cs typeface="Helvetica" charset="0"/>
                  <a:sym typeface="Helvetica" charset="0"/>
                </a:rPr>
                <a:t>. </a:t>
              </a:r>
              <a:r>
                <a:rPr lang="en-US" sz="1800" b="0" dirty="0">
                  <a:solidFill>
                    <a:srgbClr val="000066"/>
                  </a:solidFill>
                  <a:latin typeface="Courier New Bold" charset="0"/>
                  <a:ea typeface="Courier New Bold" charset="0"/>
                  <a:cs typeface="Courier New Bold" charset="0"/>
                  <a:sym typeface="Courier New Bold" charset="0"/>
                </a:rPr>
                <a:t>&gt;&gt; 2</a:t>
              </a:r>
            </a:p>
          </p:txBody>
        </p:sp>
      </p:grpSp>
      <p:grpSp>
        <p:nvGrpSpPr>
          <p:cNvPr id="10" name="Group 29"/>
          <p:cNvGrpSpPr>
            <a:grpSpLocks/>
          </p:cNvGrpSpPr>
          <p:nvPr/>
        </p:nvGrpSpPr>
        <p:grpSpPr bwMode="auto">
          <a:xfrm>
            <a:off x="7391400" y="3581400"/>
            <a:ext cx="1371600" cy="457200"/>
            <a:chOff x="0" y="0"/>
            <a:chExt cx="864" cy="288"/>
          </a:xfrm>
        </p:grpSpPr>
        <p:sp>
          <p:nvSpPr>
            <p:cNvPr id="62536" name="Rectangle 30"/>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2537" name="Rectangle 31"/>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10100010</a:t>
              </a:r>
            </a:p>
          </p:txBody>
        </p:sp>
      </p:grpSp>
      <p:grpSp>
        <p:nvGrpSpPr>
          <p:cNvPr id="11" name="Group 32"/>
          <p:cNvGrpSpPr>
            <a:grpSpLocks/>
          </p:cNvGrpSpPr>
          <p:nvPr/>
        </p:nvGrpSpPr>
        <p:grpSpPr bwMode="auto">
          <a:xfrm>
            <a:off x="5986463" y="3581400"/>
            <a:ext cx="1436687" cy="457200"/>
            <a:chOff x="0" y="0"/>
            <a:chExt cx="904" cy="288"/>
          </a:xfrm>
        </p:grpSpPr>
        <p:sp>
          <p:nvSpPr>
            <p:cNvPr id="62534" name="Rectangle 33"/>
            <p:cNvSpPr>
              <a:spLocks/>
            </p:cNvSpPr>
            <p:nvPr/>
          </p:nvSpPr>
          <p:spPr bwMode="auto">
            <a:xfrm>
              <a:off x="2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2535" name="Rectangle 34"/>
            <p:cNvSpPr>
              <a:spLocks/>
            </p:cNvSpPr>
            <p:nvPr/>
          </p:nvSpPr>
          <p:spPr bwMode="auto">
            <a:xfrm>
              <a:off x="0" y="16"/>
              <a:ext cx="904" cy="256"/>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Argument </a:t>
              </a:r>
              <a:r>
                <a:rPr lang="en-US" sz="1800" b="0">
                  <a:solidFill>
                    <a:srgbClr val="000066"/>
                  </a:solidFill>
                  <a:latin typeface="Courier New Bold" charset="0"/>
                  <a:ea typeface="Courier New Bold" charset="0"/>
                  <a:cs typeface="Courier New Bold" charset="0"/>
                  <a:sym typeface="Courier New Bold" charset="0"/>
                </a:rPr>
                <a:t>x</a:t>
              </a:r>
            </a:p>
          </p:txBody>
        </p:sp>
      </p:grpSp>
      <p:grpSp>
        <p:nvGrpSpPr>
          <p:cNvPr id="12" name="Group 35"/>
          <p:cNvGrpSpPr>
            <a:grpSpLocks/>
          </p:cNvGrpSpPr>
          <p:nvPr/>
        </p:nvGrpSpPr>
        <p:grpSpPr bwMode="auto">
          <a:xfrm>
            <a:off x="7391400" y="4038600"/>
            <a:ext cx="1371600" cy="457200"/>
            <a:chOff x="0" y="0"/>
            <a:chExt cx="864" cy="288"/>
          </a:xfrm>
        </p:grpSpPr>
        <p:sp>
          <p:nvSpPr>
            <p:cNvPr id="62532" name="Rectangle 36"/>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2533" name="Rectangle 37"/>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00010</a:t>
              </a:r>
              <a:r>
                <a:rPr lang="en-US" sz="1800" b="0">
                  <a:solidFill>
                    <a:srgbClr val="FFFFFF"/>
                  </a:solidFill>
                  <a:latin typeface="Courier New Bold Italic" charset="0"/>
                  <a:ea typeface="Courier New Bold Italic" charset="0"/>
                  <a:cs typeface="Courier New Bold Italic" charset="0"/>
                  <a:sym typeface="Courier New Bold Italic" charset="0"/>
                </a:rPr>
                <a:t>000</a:t>
              </a:r>
            </a:p>
          </p:txBody>
        </p:sp>
      </p:grpSp>
      <p:grpSp>
        <p:nvGrpSpPr>
          <p:cNvPr id="13" name="Group 38"/>
          <p:cNvGrpSpPr>
            <a:grpSpLocks/>
          </p:cNvGrpSpPr>
          <p:nvPr/>
        </p:nvGrpSpPr>
        <p:grpSpPr bwMode="auto">
          <a:xfrm>
            <a:off x="6019800" y="4038600"/>
            <a:ext cx="1371600" cy="457200"/>
            <a:chOff x="0" y="0"/>
            <a:chExt cx="864" cy="288"/>
          </a:xfrm>
        </p:grpSpPr>
        <p:sp>
          <p:nvSpPr>
            <p:cNvPr id="62530" name="Rectangle 39"/>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2531" name="Rectangle 40"/>
            <p:cNvSpPr>
              <a:spLocks/>
            </p:cNvSpPr>
            <p:nvPr/>
          </p:nvSpPr>
          <p:spPr bwMode="auto">
            <a:xfrm>
              <a:off x="210" y="32"/>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charset="0"/>
                  <a:ea typeface="Courier New Bold" charset="0"/>
                  <a:cs typeface="Courier New Bold" charset="0"/>
                  <a:sym typeface="Courier New Bold" charset="0"/>
                </a:rPr>
                <a:t>&lt;&lt; 3</a:t>
              </a:r>
            </a:p>
          </p:txBody>
        </p:sp>
      </p:grpSp>
      <p:grpSp>
        <p:nvGrpSpPr>
          <p:cNvPr id="14" name="Group 41"/>
          <p:cNvGrpSpPr>
            <a:grpSpLocks/>
          </p:cNvGrpSpPr>
          <p:nvPr/>
        </p:nvGrpSpPr>
        <p:grpSpPr bwMode="auto">
          <a:xfrm>
            <a:off x="7391400" y="4495800"/>
            <a:ext cx="1371600" cy="457200"/>
            <a:chOff x="0" y="0"/>
            <a:chExt cx="864" cy="288"/>
          </a:xfrm>
        </p:grpSpPr>
        <p:sp>
          <p:nvSpPr>
            <p:cNvPr id="62528" name="Rectangle 42"/>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2529" name="Rectangle 43"/>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FFFFFF"/>
                  </a:solidFill>
                  <a:latin typeface="Courier New Bold" charset="0"/>
                  <a:ea typeface="Courier New Bold" charset="0"/>
                  <a:cs typeface="Courier New Bold" charset="0"/>
                  <a:sym typeface="Courier New Bold" charset="0"/>
                </a:rPr>
                <a:t>101000</a:t>
              </a:r>
            </a:p>
          </p:txBody>
        </p:sp>
      </p:grpSp>
      <p:grpSp>
        <p:nvGrpSpPr>
          <p:cNvPr id="15" name="Group 44"/>
          <p:cNvGrpSpPr>
            <a:grpSpLocks/>
          </p:cNvGrpSpPr>
          <p:nvPr/>
        </p:nvGrpSpPr>
        <p:grpSpPr bwMode="auto">
          <a:xfrm>
            <a:off x="6019800" y="4495800"/>
            <a:ext cx="1371600" cy="457200"/>
            <a:chOff x="0" y="0"/>
            <a:chExt cx="864" cy="288"/>
          </a:xfrm>
        </p:grpSpPr>
        <p:sp>
          <p:nvSpPr>
            <p:cNvPr id="62526" name="Rectangle 45"/>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2527" name="Rectangle 46"/>
            <p:cNvSpPr>
              <a:spLocks/>
            </p:cNvSpPr>
            <p:nvPr/>
          </p:nvSpPr>
          <p:spPr bwMode="auto">
            <a:xfrm>
              <a:off x="38" y="16"/>
              <a:ext cx="787" cy="256"/>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Log. </a:t>
              </a:r>
              <a:r>
                <a:rPr lang="en-US" sz="1800" b="0">
                  <a:solidFill>
                    <a:srgbClr val="000066"/>
                  </a:solidFill>
                  <a:latin typeface="Courier New Bold" charset="0"/>
                  <a:ea typeface="Courier New Bold" charset="0"/>
                  <a:cs typeface="Courier New Bold" charset="0"/>
                  <a:sym typeface="Courier New Bold" charset="0"/>
                </a:rPr>
                <a:t>&gt;&gt; 2</a:t>
              </a:r>
            </a:p>
          </p:txBody>
        </p:sp>
      </p:grpSp>
      <p:grpSp>
        <p:nvGrpSpPr>
          <p:cNvPr id="16" name="Group 47"/>
          <p:cNvGrpSpPr>
            <a:grpSpLocks/>
          </p:cNvGrpSpPr>
          <p:nvPr/>
        </p:nvGrpSpPr>
        <p:grpSpPr bwMode="auto">
          <a:xfrm>
            <a:off x="7391400" y="4953000"/>
            <a:ext cx="1371600" cy="457200"/>
            <a:chOff x="0" y="0"/>
            <a:chExt cx="864" cy="288"/>
          </a:xfrm>
        </p:grpSpPr>
        <p:sp>
          <p:nvSpPr>
            <p:cNvPr id="62524" name="Rectangle 48"/>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2525" name="Rectangle 49"/>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11</a:t>
              </a:r>
              <a:r>
                <a:rPr lang="en-US" sz="1800" b="0">
                  <a:solidFill>
                    <a:srgbClr val="FFFFFF"/>
                  </a:solidFill>
                  <a:latin typeface="Courier New Bold" charset="0"/>
                  <a:ea typeface="Courier New Bold" charset="0"/>
                  <a:cs typeface="Courier New Bold" charset="0"/>
                  <a:sym typeface="Courier New Bold" charset="0"/>
                </a:rPr>
                <a:t>101000</a:t>
              </a:r>
            </a:p>
          </p:txBody>
        </p:sp>
      </p:grpSp>
      <p:grpSp>
        <p:nvGrpSpPr>
          <p:cNvPr id="17" name="Group 50"/>
          <p:cNvGrpSpPr>
            <a:grpSpLocks/>
          </p:cNvGrpSpPr>
          <p:nvPr/>
        </p:nvGrpSpPr>
        <p:grpSpPr bwMode="auto">
          <a:xfrm>
            <a:off x="6019800" y="4953000"/>
            <a:ext cx="1371600" cy="457200"/>
            <a:chOff x="0" y="0"/>
            <a:chExt cx="864" cy="288"/>
          </a:xfrm>
        </p:grpSpPr>
        <p:sp>
          <p:nvSpPr>
            <p:cNvPr id="62522" name="Rectangle 51"/>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2523" name="Rectangle 52"/>
            <p:cNvSpPr>
              <a:spLocks/>
            </p:cNvSpPr>
            <p:nvPr/>
          </p:nvSpPr>
          <p:spPr bwMode="auto">
            <a:xfrm>
              <a:off x="2" y="16"/>
              <a:ext cx="859" cy="256"/>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Arith. </a:t>
              </a:r>
              <a:r>
                <a:rPr lang="en-US" sz="1800" b="0">
                  <a:solidFill>
                    <a:srgbClr val="000066"/>
                  </a:solidFill>
                  <a:latin typeface="Courier New Bold" charset="0"/>
                  <a:ea typeface="Courier New Bold" charset="0"/>
                  <a:cs typeface="Courier New Bold" charset="0"/>
                  <a:sym typeface="Courier New Bold" charset="0"/>
                </a:rPr>
                <a:t>&gt;&gt; 2</a:t>
              </a:r>
            </a:p>
          </p:txBody>
        </p:sp>
      </p:grpSp>
      <p:grpSp>
        <p:nvGrpSpPr>
          <p:cNvPr id="18" name="Group 53"/>
          <p:cNvGrpSpPr>
            <a:grpSpLocks/>
          </p:cNvGrpSpPr>
          <p:nvPr/>
        </p:nvGrpSpPr>
        <p:grpSpPr bwMode="auto">
          <a:xfrm>
            <a:off x="7391400" y="1828800"/>
            <a:ext cx="1371600" cy="457200"/>
            <a:chOff x="0" y="0"/>
            <a:chExt cx="864" cy="288"/>
          </a:xfrm>
        </p:grpSpPr>
        <p:sp>
          <p:nvSpPr>
            <p:cNvPr id="62520" name="Rectangle 54"/>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2521" name="Rectangle 55"/>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00010</a:t>
              </a:r>
              <a:r>
                <a:rPr lang="en-US" sz="1800" b="0">
                  <a:solidFill>
                    <a:srgbClr val="FFFFFF"/>
                  </a:solidFill>
                  <a:latin typeface="Courier New Bold Italic" charset="0"/>
                  <a:ea typeface="Courier New Bold Italic" charset="0"/>
                  <a:cs typeface="Courier New Bold Italic" charset="0"/>
                  <a:sym typeface="Courier New Bold Italic" charset="0"/>
                </a:rPr>
                <a:t>000</a:t>
              </a:r>
            </a:p>
          </p:txBody>
        </p:sp>
      </p:grpSp>
      <p:grpSp>
        <p:nvGrpSpPr>
          <p:cNvPr id="19" name="Group 56"/>
          <p:cNvGrpSpPr>
            <a:grpSpLocks/>
          </p:cNvGrpSpPr>
          <p:nvPr/>
        </p:nvGrpSpPr>
        <p:grpSpPr bwMode="auto">
          <a:xfrm>
            <a:off x="7391400" y="1828800"/>
            <a:ext cx="1371600" cy="457200"/>
            <a:chOff x="0" y="0"/>
            <a:chExt cx="864" cy="288"/>
          </a:xfrm>
        </p:grpSpPr>
        <p:sp>
          <p:nvSpPr>
            <p:cNvPr id="62518" name="Rectangle 57"/>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2519" name="Rectangle 58"/>
            <p:cNvSpPr>
              <a:spLocks/>
            </p:cNvSpPr>
            <p:nvPr/>
          </p:nvSpPr>
          <p:spPr bwMode="auto">
            <a:xfrm>
              <a:off x="39" y="24"/>
              <a:ext cx="785"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charset="0"/>
                  <a:ea typeface="Courier New Bold" charset="0"/>
                  <a:cs typeface="Courier New Bold" charset="0"/>
                  <a:sym typeface="Courier New Bold" charset="0"/>
                </a:rPr>
                <a:t>00010</a:t>
              </a:r>
              <a:r>
                <a:rPr lang="en-US" sz="1800" dirty="0">
                  <a:solidFill>
                    <a:srgbClr val="FF0000"/>
                  </a:solidFill>
                  <a:effectLst>
                    <a:outerShdw blurRad="38100" dist="38100" dir="2700000" algn="tl">
                      <a:srgbClr val="000000">
                        <a:alpha val="43137"/>
                      </a:srgbClr>
                    </a:outerShdw>
                  </a:effectLst>
                  <a:latin typeface="Courier New Bold Italic" charset="0"/>
                  <a:ea typeface="Courier New Bold Italic" charset="0"/>
                  <a:cs typeface="Courier New Bold Italic" charset="0"/>
                  <a:sym typeface="Courier New Bold Italic" charset="0"/>
                </a:rPr>
                <a:t>000</a:t>
              </a:r>
            </a:p>
          </p:txBody>
        </p:sp>
      </p:grpSp>
      <p:grpSp>
        <p:nvGrpSpPr>
          <p:cNvPr id="20" name="Group 59"/>
          <p:cNvGrpSpPr>
            <a:grpSpLocks/>
          </p:cNvGrpSpPr>
          <p:nvPr/>
        </p:nvGrpSpPr>
        <p:grpSpPr bwMode="auto">
          <a:xfrm>
            <a:off x="7391400" y="2286000"/>
            <a:ext cx="1371600" cy="457200"/>
            <a:chOff x="0" y="0"/>
            <a:chExt cx="864" cy="288"/>
          </a:xfrm>
        </p:grpSpPr>
        <p:sp>
          <p:nvSpPr>
            <p:cNvPr id="62516" name="Rectangle 60"/>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2517" name="Rectangle 61"/>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000066"/>
                  </a:solidFill>
                  <a:latin typeface="Courier New Bold" charset="0"/>
                  <a:ea typeface="Courier New Bold" charset="0"/>
                  <a:cs typeface="Courier New Bold" charset="0"/>
                  <a:sym typeface="Courier New Bold" charset="0"/>
                </a:rPr>
                <a:t>011000</a:t>
              </a:r>
            </a:p>
          </p:txBody>
        </p:sp>
      </p:grpSp>
      <p:grpSp>
        <p:nvGrpSpPr>
          <p:cNvPr id="21" name="Group 62"/>
          <p:cNvGrpSpPr>
            <a:grpSpLocks/>
          </p:cNvGrpSpPr>
          <p:nvPr/>
        </p:nvGrpSpPr>
        <p:grpSpPr bwMode="auto">
          <a:xfrm>
            <a:off x="7391400" y="2286000"/>
            <a:ext cx="1371600" cy="457200"/>
            <a:chOff x="0" y="0"/>
            <a:chExt cx="864" cy="288"/>
          </a:xfrm>
        </p:grpSpPr>
        <p:sp>
          <p:nvSpPr>
            <p:cNvPr id="62514" name="Rectangle 63"/>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2515" name="Rectangle 64"/>
            <p:cNvSpPr>
              <a:spLocks/>
            </p:cNvSpPr>
            <p:nvPr/>
          </p:nvSpPr>
          <p:spPr bwMode="auto">
            <a:xfrm>
              <a:off x="39" y="24"/>
              <a:ext cx="785"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dirty="0">
                  <a:solidFill>
                    <a:srgbClr val="FF0000"/>
                  </a:solidFill>
                  <a:effectLst>
                    <a:outerShdw blurRad="38100" dist="38100" dir="2700000" algn="tl">
                      <a:srgbClr val="000000">
                        <a:alpha val="43137"/>
                      </a:srgbClr>
                    </a:outerShdw>
                  </a:effectLst>
                  <a:latin typeface="Courier New Bold Italic" charset="0"/>
                  <a:ea typeface="Courier New Bold Italic" charset="0"/>
                  <a:cs typeface="Courier New Bold Italic" charset="0"/>
                  <a:sym typeface="Courier New Bold Italic" charset="0"/>
                </a:rPr>
                <a:t>00</a:t>
              </a:r>
              <a:r>
                <a:rPr lang="en-US" sz="1800" b="0" dirty="0">
                  <a:solidFill>
                    <a:srgbClr val="000066"/>
                  </a:solidFill>
                  <a:latin typeface="Courier New Bold" charset="0"/>
                  <a:ea typeface="Courier New Bold" charset="0"/>
                  <a:cs typeface="Courier New Bold" charset="0"/>
                  <a:sym typeface="Courier New Bold" charset="0"/>
                </a:rPr>
                <a:t>011000</a:t>
              </a:r>
            </a:p>
          </p:txBody>
        </p:sp>
      </p:grpSp>
      <p:grpSp>
        <p:nvGrpSpPr>
          <p:cNvPr id="22" name="Group 65"/>
          <p:cNvGrpSpPr>
            <a:grpSpLocks/>
          </p:cNvGrpSpPr>
          <p:nvPr/>
        </p:nvGrpSpPr>
        <p:grpSpPr bwMode="auto">
          <a:xfrm>
            <a:off x="7391400" y="2743200"/>
            <a:ext cx="1371600" cy="457200"/>
            <a:chOff x="0" y="0"/>
            <a:chExt cx="864" cy="288"/>
          </a:xfrm>
        </p:grpSpPr>
        <p:sp>
          <p:nvSpPr>
            <p:cNvPr id="62512" name="Rectangle 66"/>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2513" name="Rectangle 67"/>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000066"/>
                  </a:solidFill>
                  <a:latin typeface="Courier New Bold" charset="0"/>
                  <a:ea typeface="Courier New Bold" charset="0"/>
                  <a:cs typeface="Courier New Bold" charset="0"/>
                  <a:sym typeface="Courier New Bold" charset="0"/>
                </a:rPr>
                <a:t>011000</a:t>
              </a:r>
            </a:p>
          </p:txBody>
        </p:sp>
      </p:grpSp>
      <p:grpSp>
        <p:nvGrpSpPr>
          <p:cNvPr id="23" name="Group 68"/>
          <p:cNvGrpSpPr>
            <a:grpSpLocks/>
          </p:cNvGrpSpPr>
          <p:nvPr/>
        </p:nvGrpSpPr>
        <p:grpSpPr bwMode="auto">
          <a:xfrm>
            <a:off x="7391400" y="2743200"/>
            <a:ext cx="1371600" cy="457200"/>
            <a:chOff x="0" y="0"/>
            <a:chExt cx="864" cy="288"/>
          </a:xfrm>
        </p:grpSpPr>
        <p:sp>
          <p:nvSpPr>
            <p:cNvPr id="62510" name="Rectangle 69"/>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2511" name="Rectangle 70"/>
            <p:cNvSpPr>
              <a:spLocks/>
            </p:cNvSpPr>
            <p:nvPr/>
          </p:nvSpPr>
          <p:spPr bwMode="auto">
            <a:xfrm>
              <a:off x="39" y="24"/>
              <a:ext cx="785"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dirty="0">
                  <a:solidFill>
                    <a:srgbClr val="FF0000"/>
                  </a:solidFill>
                  <a:effectLst>
                    <a:outerShdw blurRad="38100" dist="38100" dir="2700000" algn="tl">
                      <a:srgbClr val="000000">
                        <a:alpha val="43137"/>
                      </a:srgbClr>
                    </a:outerShdw>
                  </a:effectLst>
                  <a:latin typeface="Courier New Bold Italic" charset="0"/>
                  <a:ea typeface="Courier New Bold Italic" charset="0"/>
                  <a:cs typeface="Courier New Bold Italic" charset="0"/>
                  <a:sym typeface="Courier New Bold Italic" charset="0"/>
                </a:rPr>
                <a:t>00</a:t>
              </a:r>
              <a:r>
                <a:rPr lang="en-US" sz="1800" b="0" dirty="0">
                  <a:solidFill>
                    <a:srgbClr val="000066"/>
                  </a:solidFill>
                  <a:latin typeface="Courier New Bold" charset="0"/>
                  <a:ea typeface="Courier New Bold" charset="0"/>
                  <a:cs typeface="Courier New Bold" charset="0"/>
                  <a:sym typeface="Courier New Bold" charset="0"/>
                </a:rPr>
                <a:t>011000</a:t>
              </a:r>
            </a:p>
          </p:txBody>
        </p:sp>
      </p:grpSp>
      <p:grpSp>
        <p:nvGrpSpPr>
          <p:cNvPr id="24" name="Group 71"/>
          <p:cNvGrpSpPr>
            <a:grpSpLocks/>
          </p:cNvGrpSpPr>
          <p:nvPr/>
        </p:nvGrpSpPr>
        <p:grpSpPr bwMode="auto">
          <a:xfrm>
            <a:off x="7391400" y="4038600"/>
            <a:ext cx="1371600" cy="457200"/>
            <a:chOff x="0" y="0"/>
            <a:chExt cx="864" cy="288"/>
          </a:xfrm>
        </p:grpSpPr>
        <p:sp>
          <p:nvSpPr>
            <p:cNvPr id="62508" name="Rectangle 72"/>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2509" name="Rectangle 73"/>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00010</a:t>
              </a:r>
              <a:r>
                <a:rPr lang="en-US" sz="1800" b="0">
                  <a:solidFill>
                    <a:srgbClr val="FFFFFF"/>
                  </a:solidFill>
                  <a:latin typeface="Courier New Bold Italic" charset="0"/>
                  <a:ea typeface="Courier New Bold Italic" charset="0"/>
                  <a:cs typeface="Courier New Bold Italic" charset="0"/>
                  <a:sym typeface="Courier New Bold Italic" charset="0"/>
                </a:rPr>
                <a:t>000</a:t>
              </a:r>
            </a:p>
          </p:txBody>
        </p:sp>
      </p:grpSp>
      <p:grpSp>
        <p:nvGrpSpPr>
          <p:cNvPr id="25" name="Group 74"/>
          <p:cNvGrpSpPr>
            <a:grpSpLocks/>
          </p:cNvGrpSpPr>
          <p:nvPr/>
        </p:nvGrpSpPr>
        <p:grpSpPr bwMode="auto">
          <a:xfrm>
            <a:off x="7391400" y="4495800"/>
            <a:ext cx="1371600" cy="457200"/>
            <a:chOff x="0" y="0"/>
            <a:chExt cx="864" cy="288"/>
          </a:xfrm>
        </p:grpSpPr>
        <p:sp>
          <p:nvSpPr>
            <p:cNvPr id="62506" name="Rectangle 75"/>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2507" name="Rectangle 76"/>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000066"/>
                  </a:solidFill>
                  <a:latin typeface="Courier New Bold" charset="0"/>
                  <a:ea typeface="Courier New Bold" charset="0"/>
                  <a:cs typeface="Courier New Bold" charset="0"/>
                  <a:sym typeface="Courier New Bold" charset="0"/>
                </a:rPr>
                <a:t>101000</a:t>
              </a:r>
            </a:p>
          </p:txBody>
        </p:sp>
      </p:grpSp>
      <p:grpSp>
        <p:nvGrpSpPr>
          <p:cNvPr id="26" name="Group 77"/>
          <p:cNvGrpSpPr>
            <a:grpSpLocks/>
          </p:cNvGrpSpPr>
          <p:nvPr/>
        </p:nvGrpSpPr>
        <p:grpSpPr bwMode="auto">
          <a:xfrm>
            <a:off x="7391400" y="4953000"/>
            <a:ext cx="1371600" cy="457200"/>
            <a:chOff x="0" y="0"/>
            <a:chExt cx="864" cy="288"/>
          </a:xfrm>
        </p:grpSpPr>
        <p:sp>
          <p:nvSpPr>
            <p:cNvPr id="62504" name="Rectangle 78"/>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2505" name="Rectangle 79"/>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11</a:t>
              </a:r>
              <a:r>
                <a:rPr lang="en-US" sz="1800" b="0">
                  <a:solidFill>
                    <a:srgbClr val="000066"/>
                  </a:solidFill>
                  <a:latin typeface="Courier New Bold" charset="0"/>
                  <a:ea typeface="Courier New Bold" charset="0"/>
                  <a:cs typeface="Courier New Bold" charset="0"/>
                  <a:sym typeface="Courier New Bold" charset="0"/>
                </a:rPr>
                <a:t>101000</a:t>
              </a:r>
            </a:p>
          </p:txBody>
        </p:sp>
      </p:grpSp>
      <p:grpSp>
        <p:nvGrpSpPr>
          <p:cNvPr id="27" name="Group 80"/>
          <p:cNvGrpSpPr>
            <a:grpSpLocks/>
          </p:cNvGrpSpPr>
          <p:nvPr/>
        </p:nvGrpSpPr>
        <p:grpSpPr bwMode="auto">
          <a:xfrm>
            <a:off x="7391400" y="4038600"/>
            <a:ext cx="1371600" cy="457200"/>
            <a:chOff x="0" y="0"/>
            <a:chExt cx="864" cy="288"/>
          </a:xfrm>
        </p:grpSpPr>
        <p:sp>
          <p:nvSpPr>
            <p:cNvPr id="62502" name="Rectangle 81"/>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2503" name="Rectangle 82"/>
            <p:cNvSpPr>
              <a:spLocks/>
            </p:cNvSpPr>
            <p:nvPr/>
          </p:nvSpPr>
          <p:spPr bwMode="auto">
            <a:xfrm>
              <a:off x="39" y="24"/>
              <a:ext cx="785"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charset="0"/>
                  <a:ea typeface="Courier New Bold" charset="0"/>
                  <a:cs typeface="Courier New Bold" charset="0"/>
                  <a:sym typeface="Courier New Bold" charset="0"/>
                </a:rPr>
                <a:t>00010</a:t>
              </a:r>
              <a:r>
                <a:rPr lang="en-US" sz="1800" dirty="0">
                  <a:solidFill>
                    <a:srgbClr val="FF0000"/>
                  </a:solidFill>
                  <a:effectLst>
                    <a:outerShdw blurRad="38100" dist="38100" dir="2700000" algn="tl">
                      <a:srgbClr val="000000">
                        <a:alpha val="43137"/>
                      </a:srgbClr>
                    </a:outerShdw>
                  </a:effectLst>
                  <a:latin typeface="Courier New Bold Italic" charset="0"/>
                  <a:ea typeface="Courier New Bold Italic" charset="0"/>
                  <a:cs typeface="Courier New Bold Italic" charset="0"/>
                  <a:sym typeface="Courier New Bold Italic" charset="0"/>
                </a:rPr>
                <a:t>000</a:t>
              </a:r>
            </a:p>
          </p:txBody>
        </p:sp>
      </p:grpSp>
      <p:grpSp>
        <p:nvGrpSpPr>
          <p:cNvPr id="28" name="Group 83"/>
          <p:cNvGrpSpPr>
            <a:grpSpLocks/>
          </p:cNvGrpSpPr>
          <p:nvPr/>
        </p:nvGrpSpPr>
        <p:grpSpPr bwMode="auto">
          <a:xfrm>
            <a:off x="7391400" y="4495800"/>
            <a:ext cx="1371600" cy="457200"/>
            <a:chOff x="0" y="0"/>
            <a:chExt cx="864" cy="288"/>
          </a:xfrm>
        </p:grpSpPr>
        <p:sp>
          <p:nvSpPr>
            <p:cNvPr id="62500" name="Rectangle 84"/>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2501" name="Rectangle 85"/>
            <p:cNvSpPr>
              <a:spLocks/>
            </p:cNvSpPr>
            <p:nvPr/>
          </p:nvSpPr>
          <p:spPr bwMode="auto">
            <a:xfrm>
              <a:off x="39" y="24"/>
              <a:ext cx="785"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dirty="0">
                  <a:solidFill>
                    <a:srgbClr val="FF0000"/>
                  </a:solidFill>
                  <a:effectLst>
                    <a:outerShdw blurRad="38100" dist="38100" dir="2700000" algn="tl">
                      <a:srgbClr val="000000">
                        <a:alpha val="43137"/>
                      </a:srgbClr>
                    </a:outerShdw>
                  </a:effectLst>
                  <a:latin typeface="Courier New Bold Italic" charset="0"/>
                  <a:ea typeface="Courier New Bold Italic" charset="0"/>
                  <a:cs typeface="Courier New Bold Italic" charset="0"/>
                  <a:sym typeface="Courier New Bold Italic" charset="0"/>
                </a:rPr>
                <a:t>00</a:t>
              </a:r>
              <a:r>
                <a:rPr lang="en-US" sz="1800" b="0" dirty="0">
                  <a:solidFill>
                    <a:srgbClr val="000066"/>
                  </a:solidFill>
                  <a:latin typeface="Courier New Bold" charset="0"/>
                  <a:ea typeface="Courier New Bold" charset="0"/>
                  <a:cs typeface="Courier New Bold" charset="0"/>
                  <a:sym typeface="Courier New Bold" charset="0"/>
                </a:rPr>
                <a:t>101000</a:t>
              </a:r>
            </a:p>
          </p:txBody>
        </p:sp>
      </p:grpSp>
      <p:grpSp>
        <p:nvGrpSpPr>
          <p:cNvPr id="29" name="Group 86"/>
          <p:cNvGrpSpPr>
            <a:grpSpLocks/>
          </p:cNvGrpSpPr>
          <p:nvPr/>
        </p:nvGrpSpPr>
        <p:grpSpPr bwMode="auto">
          <a:xfrm>
            <a:off x="7391400" y="4953000"/>
            <a:ext cx="1371600" cy="457200"/>
            <a:chOff x="0" y="0"/>
            <a:chExt cx="864" cy="288"/>
          </a:xfrm>
        </p:grpSpPr>
        <p:sp>
          <p:nvSpPr>
            <p:cNvPr id="62498" name="Rectangle 87"/>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2499" name="Rectangle 88"/>
            <p:cNvSpPr>
              <a:spLocks/>
            </p:cNvSpPr>
            <p:nvPr/>
          </p:nvSpPr>
          <p:spPr bwMode="auto">
            <a:xfrm>
              <a:off x="39" y="24"/>
              <a:ext cx="785"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dirty="0">
                  <a:solidFill>
                    <a:srgbClr val="FF0000"/>
                  </a:solidFill>
                  <a:effectLst>
                    <a:outerShdw blurRad="38100" dist="38100" dir="2700000" algn="tl">
                      <a:srgbClr val="000000">
                        <a:alpha val="43137"/>
                      </a:srgbClr>
                    </a:outerShdw>
                  </a:effectLst>
                  <a:latin typeface="Courier New Bold Italic" charset="0"/>
                  <a:ea typeface="Courier New Bold Italic" charset="0"/>
                  <a:cs typeface="Courier New Bold Italic" charset="0"/>
                  <a:sym typeface="Courier New Bold Italic" charset="0"/>
                </a:rPr>
                <a:t>11</a:t>
              </a:r>
              <a:r>
                <a:rPr lang="en-US" sz="1800" b="0" dirty="0">
                  <a:solidFill>
                    <a:srgbClr val="000066"/>
                  </a:solidFill>
                  <a:latin typeface="Courier New Bold" charset="0"/>
                  <a:ea typeface="Courier New Bold" charset="0"/>
                  <a:cs typeface="Courier New Bold" charset="0"/>
                  <a:sym typeface="Courier New Bold" charset="0"/>
                </a:rPr>
                <a:t>101000</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主要内容</a:t>
            </a:r>
            <a:r>
              <a:rPr lang="en-US" altLang="zh-CN" dirty="0" smtClean="0"/>
              <a:t>: </a:t>
            </a:r>
            <a:r>
              <a:rPr lang="zh-CN" altLang="en-US" dirty="0" smtClean="0"/>
              <a:t>位、字节 和 整型数</a:t>
            </a:r>
            <a:endParaRPr lang="en-US" dirty="0"/>
          </a:p>
        </p:txBody>
      </p:sp>
      <p:sp>
        <p:nvSpPr>
          <p:cNvPr id="3" name="Content Placeholder 2"/>
          <p:cNvSpPr>
            <a:spLocks noGrp="1"/>
          </p:cNvSpPr>
          <p:nvPr>
            <p:ph idx="1"/>
          </p:nvPr>
        </p:nvSpPr>
        <p:spPr/>
        <p:txBody>
          <a:bodyPr/>
          <a:lstStyle/>
          <a:p>
            <a:r>
              <a:rPr lang="zh-CN" altLang="en-US" dirty="0" smtClean="0">
                <a:solidFill>
                  <a:schemeClr val="bg1">
                    <a:lumMod val="65000"/>
                  </a:schemeClr>
                </a:solidFill>
              </a:rPr>
              <a:t>信息的位表示</a:t>
            </a:r>
            <a:endParaRPr lang="en-US" dirty="0" smtClean="0">
              <a:solidFill>
                <a:schemeClr val="bg1">
                  <a:lumMod val="65000"/>
                </a:schemeClr>
              </a:solidFill>
            </a:endParaRPr>
          </a:p>
          <a:p>
            <a:r>
              <a:rPr lang="zh-CN" altLang="en-US" dirty="0" smtClean="0">
                <a:solidFill>
                  <a:srgbClr val="A6A6A6"/>
                </a:solidFill>
              </a:rPr>
              <a:t>位级运算</a:t>
            </a:r>
            <a:endParaRPr lang="en-US" dirty="0" smtClean="0">
              <a:solidFill>
                <a:srgbClr val="A6A6A6"/>
              </a:solidFill>
            </a:endParaRPr>
          </a:p>
          <a:p>
            <a:r>
              <a:rPr lang="zh-CN" altLang="en-US" dirty="0" smtClean="0"/>
              <a:t>整型数</a:t>
            </a:r>
            <a:endParaRPr lang="en-US" dirty="0" smtClean="0"/>
          </a:p>
          <a:p>
            <a:pPr lvl="1"/>
            <a:r>
              <a:rPr lang="zh-CN" altLang="en-US" b="1" dirty="0" smtClean="0">
                <a:solidFill>
                  <a:srgbClr val="000000"/>
                </a:solidFill>
              </a:rPr>
              <a:t>表示：无符号数和有符号数</a:t>
            </a:r>
            <a:endParaRPr lang="en-US" b="1" dirty="0" smtClean="0">
              <a:solidFill>
                <a:srgbClr val="000000"/>
              </a:solidFill>
            </a:endParaRPr>
          </a:p>
          <a:p>
            <a:pPr lvl="1"/>
            <a:r>
              <a:rPr lang="zh-CN" altLang="en-US" dirty="0" smtClean="0">
                <a:solidFill>
                  <a:srgbClr val="A6A6A6"/>
                </a:solidFill>
              </a:rPr>
              <a:t>无符号数和有符号数的转换</a:t>
            </a:r>
            <a:endParaRPr lang="en-US" dirty="0" smtClean="0">
              <a:solidFill>
                <a:srgbClr val="A6A6A6"/>
              </a:solidFill>
            </a:endParaRPr>
          </a:p>
          <a:p>
            <a:pPr lvl="1"/>
            <a:r>
              <a:rPr lang="zh-CN" altLang="en-US" dirty="0" smtClean="0">
                <a:solidFill>
                  <a:srgbClr val="A6A6A6"/>
                </a:solidFill>
              </a:rPr>
              <a:t>扩展、截断</a:t>
            </a:r>
            <a:endParaRPr lang="en-US" dirty="0" smtClean="0">
              <a:solidFill>
                <a:srgbClr val="A6A6A6"/>
              </a:solidFill>
            </a:endParaRPr>
          </a:p>
          <a:p>
            <a:pPr lvl="1"/>
            <a:r>
              <a:rPr lang="zh-CN" altLang="en-US" dirty="0" smtClean="0">
                <a:solidFill>
                  <a:srgbClr val="A6A6A6"/>
                </a:solidFill>
              </a:rPr>
              <a:t>整数运算：加、非、乘、移位</a:t>
            </a:r>
            <a:endParaRPr lang="en-US" dirty="0" smtClean="0">
              <a:solidFill>
                <a:srgbClr val="A6A6A6"/>
              </a:solidFill>
            </a:endParaRPr>
          </a:p>
          <a:p>
            <a:pPr lvl="1"/>
            <a:r>
              <a:rPr lang="zh-CN" altLang="en-US" dirty="0" smtClean="0">
                <a:solidFill>
                  <a:srgbClr val="A6A6A6"/>
                </a:solidFill>
              </a:rPr>
              <a:t>总结</a:t>
            </a:r>
            <a:endParaRPr lang="en-US" dirty="0" smtClean="0">
              <a:solidFill>
                <a:srgbClr val="A6A6A6"/>
              </a:solidFill>
            </a:endParaRPr>
          </a:p>
          <a:p>
            <a:r>
              <a:rPr lang="zh-CN" altLang="en-US" dirty="0" smtClean="0">
                <a:solidFill>
                  <a:schemeClr val="bg1">
                    <a:lumMod val="65000"/>
                  </a:schemeClr>
                </a:solidFill>
              </a:rPr>
              <a:t>内存、指针、字符串表示</a:t>
            </a:r>
            <a:endParaRPr lang="en-US" dirty="0" smtClean="0">
              <a:solidFill>
                <a:schemeClr val="bg1">
                  <a:lumMod val="65000"/>
                </a:schemeClr>
              </a:solidFill>
            </a:endParaRPr>
          </a:p>
          <a:p>
            <a:r>
              <a:rPr lang="zh-CN" altLang="en-US" dirty="0" smtClean="0">
                <a:solidFill>
                  <a:srgbClr val="A6A6A6"/>
                </a:solidFill>
              </a:rPr>
              <a:t>总结</a:t>
            </a:r>
            <a:endParaRPr lang="en-US" dirty="0">
              <a:solidFill>
                <a:srgbClr val="A6A6A6"/>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36562" y="493712"/>
            <a:ext cx="8402638" cy="573088"/>
          </a:xfrm>
        </p:spPr>
        <p:txBody>
          <a:bodyPr/>
          <a:lstStyle/>
          <a:p>
            <a:pPr>
              <a:defRPr/>
            </a:pPr>
            <a:r>
              <a:rPr lang="en-US" dirty="0" smtClean="0"/>
              <a:t>2.2 </a:t>
            </a:r>
            <a:r>
              <a:rPr lang="zh-CN" altLang="en-US" dirty="0" smtClean="0"/>
              <a:t>整数编码</a:t>
            </a:r>
            <a:r>
              <a:rPr lang="en-US" altLang="zh-CN" dirty="0" smtClean="0"/>
              <a:t>(</a:t>
            </a:r>
            <a:r>
              <a:rPr lang="en-US" dirty="0" smtClean="0"/>
              <a:t>Encoding </a:t>
            </a:r>
            <a:r>
              <a:rPr lang="en-US" altLang="zh-CN" dirty="0" smtClean="0"/>
              <a:t>Integers</a:t>
            </a:r>
            <a:r>
              <a:rPr lang="en-US" dirty="0" smtClean="0"/>
              <a:t>)</a:t>
            </a:r>
          </a:p>
        </p:txBody>
      </p:sp>
      <p:sp>
        <p:nvSpPr>
          <p:cNvPr id="1030" name="Text Box 3"/>
          <p:cNvSpPr txBox="1">
            <a:spLocks noChangeArrowheads="1"/>
          </p:cNvSpPr>
          <p:nvPr/>
        </p:nvSpPr>
        <p:spPr bwMode="auto">
          <a:xfrm>
            <a:off x="1752600" y="2819400"/>
            <a:ext cx="3429000" cy="646331"/>
          </a:xfrm>
          <a:prstGeom prst="rect">
            <a:avLst/>
          </a:prstGeom>
          <a:solidFill>
            <a:srgbClr val="CDF1C5"/>
          </a:solidFill>
          <a:ln w="12700" cmpd="dbl">
            <a:solidFill>
              <a:schemeClr val="tx1"/>
            </a:solidFill>
            <a:miter lim="800000"/>
            <a:headEnd/>
            <a:tailEnd/>
          </a:ln>
        </p:spPr>
        <p:txBody>
          <a:bodyPr>
            <a:spAutoFit/>
          </a:bodyPr>
          <a:lstStyle/>
          <a:p>
            <a:pPr>
              <a:lnSpc>
                <a:spcPct val="100000"/>
              </a:lnSpc>
            </a:pPr>
            <a:r>
              <a:rPr lang="en-US" sz="1800" dirty="0">
                <a:latin typeface="Courier New" pitchFamily="49" charset="0"/>
                <a:cs typeface="Courier New" pitchFamily="49" charset="0"/>
              </a:rPr>
              <a:t>  short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x =  15213;</a:t>
            </a:r>
          </a:p>
          <a:p>
            <a:pPr>
              <a:lnSpc>
                <a:spcPct val="100000"/>
              </a:lnSpc>
            </a:pPr>
            <a:r>
              <a:rPr lang="en-US" sz="1800" dirty="0">
                <a:latin typeface="Courier New" pitchFamily="49" charset="0"/>
                <a:cs typeface="Courier New" pitchFamily="49" charset="0"/>
              </a:rPr>
              <a:t>  short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y = -15213;</a:t>
            </a:r>
          </a:p>
        </p:txBody>
      </p:sp>
      <p:sp>
        <p:nvSpPr>
          <p:cNvPr id="103428" name="Rectangle 4"/>
          <p:cNvSpPr>
            <a:spLocks noGrp="1" noChangeArrowheads="1"/>
          </p:cNvSpPr>
          <p:nvPr>
            <p:ph type="body" idx="1"/>
          </p:nvPr>
        </p:nvSpPr>
        <p:spPr>
          <a:xfrm>
            <a:off x="457200" y="3581400"/>
            <a:ext cx="8305800" cy="2895600"/>
          </a:xfrm>
        </p:spPr>
        <p:txBody>
          <a:bodyPr/>
          <a:lstStyle/>
          <a:p>
            <a:pPr>
              <a:defRPr/>
            </a:pPr>
            <a:r>
              <a:rPr lang="en-US" dirty="0" smtClean="0"/>
              <a:t>C </a:t>
            </a:r>
            <a:r>
              <a:rPr lang="en-US" dirty="0" smtClean="0">
                <a:latin typeface="Courier New" pitchFamily="49" charset="0"/>
              </a:rPr>
              <a:t>short</a:t>
            </a:r>
            <a:r>
              <a:rPr lang="en-US" dirty="0" smtClean="0"/>
              <a:t> </a:t>
            </a:r>
            <a:r>
              <a:rPr lang="zh-CN" altLang="en-US" dirty="0" smtClean="0"/>
              <a:t>：</a:t>
            </a:r>
            <a:r>
              <a:rPr lang="en-US" dirty="0" smtClean="0"/>
              <a:t>2 </a:t>
            </a:r>
            <a:r>
              <a:rPr lang="zh-CN" altLang="en-US" dirty="0" smtClean="0"/>
              <a:t>字节</a:t>
            </a:r>
            <a:endParaRPr lang="en-US" dirty="0" smtClean="0"/>
          </a:p>
          <a:p>
            <a:pPr eaLnBrk="1" hangingPunct="1">
              <a:defRPr/>
            </a:pPr>
            <a:endParaRPr lang="en-US" dirty="0" smtClean="0"/>
          </a:p>
          <a:p>
            <a:pPr eaLnBrk="1" hangingPunct="1">
              <a:defRPr/>
            </a:pPr>
            <a:endParaRPr lang="en-US" dirty="0" smtClean="0"/>
          </a:p>
          <a:p>
            <a:pPr eaLnBrk="1" hangingPunct="1">
              <a:defRPr/>
            </a:pPr>
            <a:r>
              <a:rPr lang="zh-CN" altLang="en-US" dirty="0" smtClean="0"/>
              <a:t>符号位</a:t>
            </a:r>
            <a:endParaRPr lang="en-US" dirty="0" smtClean="0"/>
          </a:p>
          <a:p>
            <a:pPr lvl="1" eaLnBrk="1" hangingPunct="1">
              <a:defRPr/>
            </a:pPr>
            <a:r>
              <a:rPr lang="zh-CN" altLang="en-US" dirty="0" smtClean="0"/>
              <a:t>对于补码</a:t>
            </a:r>
            <a:r>
              <a:rPr lang="en-US" altLang="zh-CN" dirty="0" smtClean="0"/>
              <a:t>(</a:t>
            </a:r>
            <a:r>
              <a:rPr lang="en-US" dirty="0" smtClean="0"/>
              <a:t>2’s complement), </a:t>
            </a:r>
            <a:r>
              <a:rPr lang="zh-CN" altLang="en-US" dirty="0" smtClean="0"/>
              <a:t>最高位表示符号</a:t>
            </a:r>
            <a:endParaRPr lang="en-US" dirty="0" smtClean="0"/>
          </a:p>
          <a:p>
            <a:pPr lvl="2" eaLnBrk="1" hangingPunct="1">
              <a:defRPr/>
            </a:pPr>
            <a:r>
              <a:rPr lang="en-US" dirty="0" smtClean="0"/>
              <a:t>0 </a:t>
            </a:r>
            <a:r>
              <a:rPr lang="zh-CN" altLang="en-US" dirty="0" smtClean="0"/>
              <a:t>表示非负数（ </a:t>
            </a:r>
            <a:r>
              <a:rPr lang="en-US" altLang="zh-CN" dirty="0" smtClean="0"/>
              <a:t>!= </a:t>
            </a:r>
            <a:r>
              <a:rPr lang="zh-CN" altLang="en-US" dirty="0" smtClean="0"/>
              <a:t>正数），</a:t>
            </a:r>
            <a:r>
              <a:rPr lang="en-US" dirty="0" smtClean="0"/>
              <a:t>1 </a:t>
            </a:r>
            <a:r>
              <a:rPr lang="zh-CN" altLang="en-US" dirty="0" smtClean="0"/>
              <a:t>表示负数</a:t>
            </a:r>
            <a:endParaRPr lang="en-US" dirty="0" smtClean="0"/>
          </a:p>
        </p:txBody>
      </p:sp>
      <p:graphicFrame>
        <p:nvGraphicFramePr>
          <p:cNvPr id="1026" name="Object 5"/>
          <p:cNvGraphicFramePr>
            <a:graphicFrameLocks noChangeAspect="1"/>
          </p:cNvGraphicFramePr>
          <p:nvPr>
            <p:extLst>
              <p:ext uri="{D42A27DB-BD31-4B8C-83A1-F6EECF244321}">
                <p14:modId xmlns:p14="http://schemas.microsoft.com/office/powerpoint/2010/main" val="4100109698"/>
              </p:ext>
            </p:extLst>
          </p:nvPr>
        </p:nvGraphicFramePr>
        <p:xfrm>
          <a:off x="4800600" y="1981200"/>
          <a:ext cx="3340100" cy="596900"/>
        </p:xfrm>
        <a:graphic>
          <a:graphicData uri="http://schemas.openxmlformats.org/presentationml/2006/ole">
            <mc:AlternateContent xmlns:mc="http://schemas.openxmlformats.org/markup-compatibility/2006">
              <mc:Choice xmlns:v="urn:schemas-microsoft-com:vml" Requires="v">
                <p:oleObj spid="_x0000_s58957" name="Equation" r:id="rId4" imgW="3340100" imgH="596900" progId="Equation.3">
                  <p:embed/>
                </p:oleObj>
              </mc:Choice>
              <mc:Fallback>
                <p:oleObj name="Equation" r:id="rId4" imgW="3340100" imgH="5969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981200"/>
                        <a:ext cx="33401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6"/>
          <p:cNvGraphicFramePr>
            <a:graphicFrameLocks noChangeAspect="1"/>
          </p:cNvGraphicFramePr>
          <p:nvPr>
            <p:extLst>
              <p:ext uri="{D42A27DB-BD31-4B8C-83A1-F6EECF244321}">
                <p14:modId xmlns:p14="http://schemas.microsoft.com/office/powerpoint/2010/main" val="3974325516"/>
              </p:ext>
            </p:extLst>
          </p:nvPr>
        </p:nvGraphicFramePr>
        <p:xfrm>
          <a:off x="990600" y="1981200"/>
          <a:ext cx="2133600" cy="596900"/>
        </p:xfrm>
        <a:graphic>
          <a:graphicData uri="http://schemas.openxmlformats.org/presentationml/2006/ole">
            <mc:AlternateContent xmlns:mc="http://schemas.openxmlformats.org/markup-compatibility/2006">
              <mc:Choice xmlns:v="urn:schemas-microsoft-com:vml" Requires="v">
                <p:oleObj spid="_x0000_s58958" name="Equation" r:id="rId6" imgW="2133600" imgH="596900" progId="Equation.3">
                  <p:embed/>
                </p:oleObj>
              </mc:Choice>
              <mc:Fallback>
                <p:oleObj name="Equation" r:id="rId6" imgW="2133600" imgH="5969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1981200"/>
                        <a:ext cx="21336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2" name="Text Box 7"/>
          <p:cNvSpPr txBox="1">
            <a:spLocks noChangeArrowheads="1"/>
          </p:cNvSpPr>
          <p:nvPr/>
        </p:nvSpPr>
        <p:spPr bwMode="auto">
          <a:xfrm>
            <a:off x="914400" y="1143000"/>
            <a:ext cx="1422184" cy="461665"/>
          </a:xfrm>
          <a:prstGeom prst="rect">
            <a:avLst/>
          </a:prstGeom>
          <a:noFill/>
          <a:ln w="25400">
            <a:noFill/>
            <a:miter lim="800000"/>
            <a:headEnd/>
            <a:tailEnd/>
          </a:ln>
        </p:spPr>
        <p:txBody>
          <a:bodyPr wrap="none">
            <a:spAutoFit/>
          </a:bodyPr>
          <a:lstStyle/>
          <a:p>
            <a:pPr>
              <a:lnSpc>
                <a:spcPct val="100000"/>
              </a:lnSpc>
            </a:pPr>
            <a:r>
              <a:rPr lang="zh-CN" altLang="en-US" dirty="0">
                <a:latin typeface="Calibri" pitchFamily="34" charset="0"/>
              </a:rPr>
              <a:t>无符号数</a:t>
            </a:r>
            <a:endParaRPr lang="en-US" sz="2400" dirty="0">
              <a:latin typeface="Calibri" pitchFamily="34" charset="0"/>
            </a:endParaRPr>
          </a:p>
        </p:txBody>
      </p:sp>
      <p:sp>
        <p:nvSpPr>
          <p:cNvPr id="1033" name="Text Box 8"/>
          <p:cNvSpPr txBox="1">
            <a:spLocks noChangeArrowheads="1"/>
          </p:cNvSpPr>
          <p:nvPr/>
        </p:nvSpPr>
        <p:spPr bwMode="auto">
          <a:xfrm>
            <a:off x="3962400" y="1143000"/>
            <a:ext cx="5181600" cy="461665"/>
          </a:xfrm>
          <a:prstGeom prst="rect">
            <a:avLst/>
          </a:prstGeom>
          <a:noFill/>
          <a:ln w="25400">
            <a:noFill/>
            <a:miter lim="800000"/>
            <a:headEnd/>
            <a:tailEnd/>
          </a:ln>
        </p:spPr>
        <p:txBody>
          <a:bodyPr wrap="square">
            <a:spAutoFit/>
          </a:bodyPr>
          <a:lstStyle/>
          <a:p>
            <a:pPr>
              <a:lnSpc>
                <a:spcPct val="100000"/>
              </a:lnSpc>
            </a:pPr>
            <a:r>
              <a:rPr lang="zh-CN" altLang="en-US" dirty="0"/>
              <a:t>有符号</a:t>
            </a:r>
            <a:r>
              <a:rPr lang="zh-CN" altLang="en-US" dirty="0" smtClean="0"/>
              <a:t>数</a:t>
            </a:r>
            <a:r>
              <a:rPr lang="en-US" altLang="zh-CN" dirty="0" smtClean="0"/>
              <a:t>——</a:t>
            </a:r>
            <a:r>
              <a:rPr lang="zh-CN" altLang="en-US" sz="2400" dirty="0" smtClean="0">
                <a:latin typeface="Calibri" pitchFamily="34" charset="0"/>
              </a:rPr>
              <a:t>补码</a:t>
            </a:r>
            <a:r>
              <a:rPr lang="en-US" altLang="zh-CN" sz="2400" dirty="0" smtClean="0">
                <a:latin typeface="Calibri" pitchFamily="34" charset="0"/>
              </a:rPr>
              <a:t>(</a:t>
            </a:r>
            <a:r>
              <a:rPr lang="en-US" sz="2400" dirty="0" smtClean="0">
                <a:latin typeface="Calibri" pitchFamily="34" charset="0"/>
              </a:rPr>
              <a:t>Two’s Complement)</a:t>
            </a:r>
            <a:endParaRPr lang="en-US" sz="2400" dirty="0">
              <a:latin typeface="Calibri" pitchFamily="34" charset="0"/>
            </a:endParaRPr>
          </a:p>
        </p:txBody>
      </p:sp>
      <p:sp>
        <p:nvSpPr>
          <p:cNvPr id="1034" name="Line 9"/>
          <p:cNvSpPr>
            <a:spLocks noChangeShapeType="1"/>
          </p:cNvSpPr>
          <p:nvPr/>
        </p:nvSpPr>
        <p:spPr bwMode="auto">
          <a:xfrm flipH="1" flipV="1">
            <a:off x="6629400" y="2514600"/>
            <a:ext cx="1066800" cy="609600"/>
          </a:xfrm>
          <a:prstGeom prst="line">
            <a:avLst/>
          </a:prstGeom>
          <a:noFill/>
          <a:ln w="25400">
            <a:solidFill>
              <a:schemeClr val="accent6"/>
            </a:solidFill>
            <a:round/>
            <a:headEnd/>
            <a:tailEnd type="triangle" w="med" len="med"/>
          </a:ln>
        </p:spPr>
        <p:txBody>
          <a:bodyPr wrap="none" anchor="ctr"/>
          <a:lstStyle/>
          <a:p>
            <a:endParaRPr lang="en-US"/>
          </a:p>
        </p:txBody>
      </p:sp>
      <p:sp>
        <p:nvSpPr>
          <p:cNvPr id="1035" name="Rectangle 10"/>
          <p:cNvSpPr>
            <a:spLocks noChangeArrowheads="1"/>
          </p:cNvSpPr>
          <p:nvPr/>
        </p:nvSpPr>
        <p:spPr bwMode="auto">
          <a:xfrm>
            <a:off x="7597835" y="3048000"/>
            <a:ext cx="1106071" cy="459100"/>
          </a:xfrm>
          <a:prstGeom prst="rect">
            <a:avLst/>
          </a:prstGeom>
          <a:noFill/>
          <a:ln w="25400">
            <a:noFill/>
            <a:miter lim="800000"/>
            <a:headEnd/>
            <a:tailEnd/>
          </a:ln>
        </p:spPr>
        <p:txBody>
          <a:bodyPr wrap="none" lIns="90487" tIns="44450" rIns="90487" bIns="44450">
            <a:spAutoFit/>
          </a:bodyPr>
          <a:lstStyle/>
          <a:p>
            <a:pPr>
              <a:lnSpc>
                <a:spcPct val="100000"/>
              </a:lnSpc>
            </a:pPr>
            <a:r>
              <a:rPr lang="zh-CN" altLang="en-US" dirty="0" smtClean="0">
                <a:solidFill>
                  <a:schemeClr val="accent2"/>
                </a:solidFill>
                <a:latin typeface="Calibri" pitchFamily="34" charset="0"/>
              </a:rPr>
              <a:t>符号位</a:t>
            </a:r>
            <a:endParaRPr lang="en-US" dirty="0">
              <a:solidFill>
                <a:schemeClr val="accent2"/>
              </a:solidFill>
              <a:latin typeface="Calibri" pitchFamily="34" charset="0"/>
            </a:endParaRPr>
          </a:p>
        </p:txBody>
      </p:sp>
      <p:graphicFrame>
        <p:nvGraphicFramePr>
          <p:cNvPr id="1028" name="Object 11"/>
          <p:cNvGraphicFramePr>
            <a:graphicFrameLocks noChangeAspect="1"/>
          </p:cNvGraphicFramePr>
          <p:nvPr>
            <p:extLst>
              <p:ext uri="{D42A27DB-BD31-4B8C-83A1-F6EECF244321}">
                <p14:modId xmlns:p14="http://schemas.microsoft.com/office/powerpoint/2010/main" val="2241445820"/>
              </p:ext>
            </p:extLst>
          </p:nvPr>
        </p:nvGraphicFramePr>
        <p:xfrm>
          <a:off x="1673225" y="4037013"/>
          <a:ext cx="5602288" cy="992187"/>
        </p:xfrm>
        <a:graphic>
          <a:graphicData uri="http://schemas.openxmlformats.org/presentationml/2006/ole">
            <mc:AlternateContent xmlns:mc="http://schemas.openxmlformats.org/markup-compatibility/2006">
              <mc:Choice xmlns:v="urn:schemas-microsoft-com:vml" Requires="v">
                <p:oleObj spid="_x0000_s58959" name="Document" r:id="rId8" imgW="5980917" imgH="1063368" progId="Word.Document.8">
                  <p:embed/>
                </p:oleObj>
              </mc:Choice>
              <mc:Fallback>
                <p:oleObj name="Document" r:id="rId8" imgW="5980917" imgH="1063368" progId="Word.Document.8">
                  <p:embed/>
                  <p:pic>
                    <p:nvPicPr>
                      <p:cNvPr id="0" name="Object 11"/>
                      <p:cNvPicPr>
                        <a:picLocks noChangeAspect="1" noChangeArrowheads="1"/>
                      </p:cNvPicPr>
                      <p:nvPr/>
                    </p:nvPicPr>
                    <p:blipFill>
                      <a:blip r:embed="rId9"/>
                      <a:srcRect/>
                      <a:stretch>
                        <a:fillRect/>
                      </a:stretch>
                    </p:blipFill>
                    <p:spPr bwMode="auto">
                      <a:xfrm>
                        <a:off x="1673225" y="4037013"/>
                        <a:ext cx="5602288" cy="992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81000" y="323850"/>
            <a:ext cx="8763000" cy="573088"/>
          </a:xfrm>
        </p:spPr>
        <p:txBody>
          <a:bodyPr/>
          <a:lstStyle/>
          <a:p>
            <a:pPr eaLnBrk="1" hangingPunct="1">
              <a:defRPr/>
            </a:pPr>
            <a:r>
              <a:rPr lang="zh-CN" altLang="en-US" dirty="0" smtClean="0"/>
              <a:t>补码示例</a:t>
            </a:r>
            <a:endParaRPr lang="en-US" dirty="0" smtClean="0"/>
          </a:p>
        </p:txBody>
      </p:sp>
      <p:sp>
        <p:nvSpPr>
          <p:cNvPr id="2052" name="Text Box 3"/>
          <p:cNvSpPr txBox="1">
            <a:spLocks noChangeArrowheads="1"/>
          </p:cNvSpPr>
          <p:nvPr/>
        </p:nvSpPr>
        <p:spPr bwMode="auto">
          <a:xfrm>
            <a:off x="2514600" y="572869"/>
            <a:ext cx="5410200" cy="646331"/>
          </a:xfrm>
          <a:prstGeom prst="rect">
            <a:avLst/>
          </a:prstGeom>
          <a:solidFill>
            <a:srgbClr val="CDF1C5"/>
          </a:solidFill>
          <a:ln w="12700" cmpd="dbl">
            <a:solidFill>
              <a:schemeClr val="tx1"/>
            </a:solidFill>
            <a:miter lim="800000"/>
            <a:headEnd/>
            <a:tailEnd/>
          </a:ln>
        </p:spPr>
        <p:txBody>
          <a:bodyPr>
            <a:spAutoFit/>
          </a:bodyPr>
          <a:lstStyle/>
          <a:p>
            <a:r>
              <a:rPr lang="en-US" sz="1800" dirty="0">
                <a:latin typeface="Courier New" pitchFamily="49" charset="0"/>
                <a:cs typeface="Courier New" pitchFamily="49" charset="0"/>
              </a:rPr>
              <a:t>  x =      15213: 00111011 01101101</a:t>
            </a:r>
          </a:p>
          <a:p>
            <a:r>
              <a:rPr lang="en-US" sz="1800" dirty="0">
                <a:latin typeface="Courier New" pitchFamily="49" charset="0"/>
                <a:cs typeface="Courier New" pitchFamily="49" charset="0"/>
              </a:rPr>
              <a:t>  y =     -15213: 11000100 10010011</a:t>
            </a:r>
          </a:p>
        </p:txBody>
      </p:sp>
      <p:graphicFrame>
        <p:nvGraphicFramePr>
          <p:cNvPr id="2050" name="Object 4"/>
          <p:cNvGraphicFramePr>
            <a:graphicFrameLocks noChangeAspect="1"/>
          </p:cNvGraphicFramePr>
          <p:nvPr>
            <p:extLst>
              <p:ext uri="{D42A27DB-BD31-4B8C-83A1-F6EECF244321}">
                <p14:modId xmlns:p14="http://schemas.microsoft.com/office/powerpoint/2010/main" val="911232452"/>
              </p:ext>
            </p:extLst>
          </p:nvPr>
        </p:nvGraphicFramePr>
        <p:xfrm>
          <a:off x="2514600" y="1234068"/>
          <a:ext cx="5692615" cy="5365750"/>
        </p:xfrm>
        <a:graphic>
          <a:graphicData uri="http://schemas.openxmlformats.org/presentationml/2006/ole">
            <mc:AlternateContent xmlns:mc="http://schemas.openxmlformats.org/markup-compatibility/2006">
              <mc:Choice xmlns:v="urn:schemas-microsoft-com:vml" Requires="v">
                <p:oleObj spid="_x0000_s59598" name="Document" r:id="rId4" imgW="5600169" imgH="5278117" progId="Word.Document.8">
                  <p:embed/>
                </p:oleObj>
              </mc:Choice>
              <mc:Fallback>
                <p:oleObj name="Document" r:id="rId4" imgW="5600169" imgH="5278117" progId="Word.Document.8">
                  <p:embed/>
                  <p:pic>
                    <p:nvPicPr>
                      <p:cNvPr id="0" name="Object 4"/>
                      <p:cNvPicPr>
                        <a:picLocks noChangeAspect="1" noChangeArrowheads="1"/>
                      </p:cNvPicPr>
                      <p:nvPr/>
                    </p:nvPicPr>
                    <p:blipFill>
                      <a:blip r:embed="rId5"/>
                      <a:srcRect/>
                      <a:stretch>
                        <a:fillRect/>
                      </a:stretch>
                    </p:blipFill>
                    <p:spPr bwMode="auto">
                      <a:xfrm>
                        <a:off x="2514600" y="1234068"/>
                        <a:ext cx="5692615" cy="5365750"/>
                      </a:xfrm>
                      <a:prstGeom prst="rect">
                        <a:avLst/>
                      </a:prstGeom>
                      <a:noFill/>
                      <a:ln>
                        <a:noFill/>
                      </a:ln>
                      <a:effectLs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228600" y="511175"/>
            <a:ext cx="5822950" cy="555625"/>
          </a:xfrm>
        </p:spPr>
        <p:txBody>
          <a:bodyPr/>
          <a:lstStyle/>
          <a:p>
            <a:pPr eaLnBrk="1" hangingPunct="1">
              <a:defRPr/>
            </a:pPr>
            <a:r>
              <a:rPr lang="zh-CN" altLang="en-US" dirty="0" smtClean="0"/>
              <a:t>数值范围</a:t>
            </a:r>
            <a:endParaRPr lang="en-US" dirty="0" smtClean="0"/>
          </a:p>
        </p:txBody>
      </p:sp>
      <p:sp>
        <p:nvSpPr>
          <p:cNvPr id="107523" name="Rectangle 3"/>
          <p:cNvSpPr>
            <a:spLocks noGrp="1" noChangeArrowheads="1"/>
          </p:cNvSpPr>
          <p:nvPr>
            <p:ph type="body" sz="half" idx="1"/>
          </p:nvPr>
        </p:nvSpPr>
        <p:spPr>
          <a:xfrm>
            <a:off x="290513" y="1220788"/>
            <a:ext cx="4078287" cy="2589212"/>
          </a:xfrm>
        </p:spPr>
        <p:txBody>
          <a:bodyPr lIns="90487" tIns="44450" rIns="90487" bIns="44450"/>
          <a:lstStyle/>
          <a:p>
            <a:pPr marL="227013" indent="-227013">
              <a:tabLst>
                <a:tab pos="1828800" algn="l"/>
                <a:tab pos="2235200" algn="l"/>
              </a:tabLst>
              <a:defRPr/>
            </a:pPr>
            <a:r>
              <a:rPr lang="zh-CN" altLang="en-US" sz="2000" dirty="0" smtClean="0"/>
              <a:t>无符号数值</a:t>
            </a:r>
            <a:endParaRPr lang="en-US" sz="2000" dirty="0" smtClean="0"/>
          </a:p>
          <a:p>
            <a:pPr lvl="1" eaLnBrk="1" hangingPunct="1">
              <a:tabLst>
                <a:tab pos="1828800" algn="l"/>
                <a:tab pos="2235200" algn="l"/>
              </a:tabLst>
              <a:defRPr/>
            </a:pPr>
            <a:r>
              <a:rPr lang="en-US" b="0" i="1" dirty="0" err="1" smtClean="0"/>
              <a:t>UMin</a:t>
            </a:r>
            <a:r>
              <a:rPr lang="en-US" b="0" dirty="0" smtClean="0"/>
              <a:t>	=	0</a:t>
            </a:r>
          </a:p>
          <a:p>
            <a:pPr lvl="2" eaLnBrk="1" hangingPunct="1">
              <a:buFont typeface="Wingdings" pitchFamily="2" charset="2"/>
              <a:buNone/>
              <a:tabLst>
                <a:tab pos="1828800" algn="l"/>
                <a:tab pos="2235200" algn="l"/>
              </a:tabLst>
              <a:defRPr/>
            </a:pPr>
            <a:r>
              <a:rPr lang="en-US" dirty="0" smtClean="0"/>
              <a:t>                       000…0</a:t>
            </a:r>
          </a:p>
          <a:p>
            <a:pPr lvl="1" eaLnBrk="1" hangingPunct="1">
              <a:tabLst>
                <a:tab pos="1828800" algn="l"/>
                <a:tab pos="2235200" algn="l"/>
              </a:tabLst>
              <a:defRPr/>
            </a:pPr>
            <a:r>
              <a:rPr lang="en-US" b="0" i="1" dirty="0" err="1" smtClean="0"/>
              <a:t>UMax</a:t>
            </a:r>
            <a:r>
              <a:rPr lang="en-US" dirty="0" smtClean="0"/>
              <a:t> 	=	 </a:t>
            </a:r>
            <a:r>
              <a:rPr lang="en-US" b="0" dirty="0" smtClean="0"/>
              <a:t>2</a:t>
            </a:r>
            <a:r>
              <a:rPr lang="en-US" b="0" i="1" baseline="30000" dirty="0" smtClean="0"/>
              <a:t>w</a:t>
            </a:r>
            <a:r>
              <a:rPr lang="en-US" b="0" dirty="0" smtClean="0"/>
              <a:t> – 1</a:t>
            </a:r>
          </a:p>
          <a:p>
            <a:pPr lvl="2" eaLnBrk="1" hangingPunct="1">
              <a:buFont typeface="Wingdings" pitchFamily="2" charset="2"/>
              <a:buNone/>
              <a:tabLst>
                <a:tab pos="1828800" algn="l"/>
                <a:tab pos="2235200" algn="l"/>
              </a:tabLst>
              <a:defRPr/>
            </a:pPr>
            <a:r>
              <a:rPr lang="en-US" dirty="0" smtClean="0"/>
              <a:t>                       111…1</a:t>
            </a:r>
          </a:p>
        </p:txBody>
      </p:sp>
      <p:sp>
        <p:nvSpPr>
          <p:cNvPr id="107524" name="Rectangle 4"/>
          <p:cNvSpPr>
            <a:spLocks noGrp="1" noChangeArrowheads="1"/>
          </p:cNvSpPr>
          <p:nvPr>
            <p:ph type="body" sz="half" idx="2"/>
          </p:nvPr>
        </p:nvSpPr>
        <p:spPr>
          <a:xfrm>
            <a:off x="4662488" y="1362075"/>
            <a:ext cx="4100512" cy="2659002"/>
          </a:xfrm>
        </p:spPr>
        <p:txBody>
          <a:bodyPr lIns="90487" tIns="44450" rIns="90487" bIns="44450"/>
          <a:lstStyle/>
          <a:p>
            <a:pPr marL="0" indent="0">
              <a:tabLst>
                <a:tab pos="1714500" algn="l"/>
                <a:tab pos="2286000" algn="l"/>
              </a:tabLst>
              <a:defRPr/>
            </a:pPr>
            <a:r>
              <a:rPr lang="en-US" sz="2000" dirty="0" smtClean="0"/>
              <a:t> </a:t>
            </a:r>
            <a:r>
              <a:rPr lang="zh-CN" altLang="en-US" sz="2000" dirty="0" smtClean="0"/>
              <a:t>补码数值</a:t>
            </a:r>
            <a:endParaRPr lang="en-US" sz="2000" dirty="0" smtClean="0"/>
          </a:p>
          <a:p>
            <a:pPr lvl="1" eaLnBrk="1" hangingPunct="1">
              <a:tabLst>
                <a:tab pos="1714500" algn="l"/>
                <a:tab pos="2286000" algn="l"/>
              </a:tabLst>
              <a:defRPr/>
            </a:pPr>
            <a:r>
              <a:rPr lang="en-US" b="0" i="1" dirty="0" err="1" smtClean="0"/>
              <a:t>TMin</a:t>
            </a:r>
            <a:r>
              <a:rPr lang="en-US" b="0" dirty="0" smtClean="0"/>
              <a:t>	=	 –2</a:t>
            </a:r>
            <a:r>
              <a:rPr lang="en-US" b="0" i="1" baseline="30000" dirty="0" smtClean="0"/>
              <a:t>w</a:t>
            </a:r>
            <a:r>
              <a:rPr lang="en-US" b="0" baseline="30000" dirty="0" smtClean="0"/>
              <a:t>–1</a:t>
            </a:r>
          </a:p>
          <a:p>
            <a:pPr lvl="2" eaLnBrk="1" hangingPunct="1">
              <a:buFont typeface="Wingdings" pitchFamily="2" charset="2"/>
              <a:buNone/>
              <a:tabLst>
                <a:tab pos="1714500" algn="l"/>
                <a:tab pos="2286000" algn="l"/>
              </a:tabLst>
              <a:defRPr/>
            </a:pPr>
            <a:r>
              <a:rPr lang="en-US" dirty="0" smtClean="0"/>
              <a:t>                   100…0</a:t>
            </a:r>
          </a:p>
          <a:p>
            <a:pPr lvl="1" eaLnBrk="1" hangingPunct="1">
              <a:tabLst>
                <a:tab pos="1714500" algn="l"/>
                <a:tab pos="2286000" algn="l"/>
              </a:tabLst>
              <a:defRPr/>
            </a:pPr>
            <a:r>
              <a:rPr lang="en-US" b="0" i="1" dirty="0" err="1" smtClean="0"/>
              <a:t>TMax</a:t>
            </a:r>
            <a:r>
              <a:rPr lang="en-US" dirty="0" smtClean="0"/>
              <a:t> 	=	 </a:t>
            </a:r>
            <a:r>
              <a:rPr lang="en-US" b="0" dirty="0" smtClean="0"/>
              <a:t>2</a:t>
            </a:r>
            <a:r>
              <a:rPr lang="en-US" b="0" i="1" baseline="30000" dirty="0" smtClean="0"/>
              <a:t>w</a:t>
            </a:r>
            <a:r>
              <a:rPr lang="en-US" b="0" baseline="30000" dirty="0" smtClean="0"/>
              <a:t>–1</a:t>
            </a:r>
            <a:r>
              <a:rPr lang="en-US" b="0" dirty="0" smtClean="0"/>
              <a:t> – 1</a:t>
            </a:r>
          </a:p>
          <a:p>
            <a:pPr lvl="2" eaLnBrk="1" hangingPunct="1">
              <a:buFont typeface="Wingdings" pitchFamily="2" charset="2"/>
              <a:buNone/>
              <a:tabLst>
                <a:tab pos="1714500" algn="l"/>
                <a:tab pos="2286000" algn="l"/>
              </a:tabLst>
              <a:defRPr/>
            </a:pPr>
            <a:r>
              <a:rPr lang="en-US" dirty="0" smtClean="0"/>
              <a:t>                   011…1</a:t>
            </a:r>
          </a:p>
          <a:p>
            <a:pPr lvl="1" eaLnBrk="1" hangingPunct="1">
              <a:tabLst>
                <a:tab pos="1714500" algn="l"/>
                <a:tab pos="2286000" algn="l"/>
              </a:tabLst>
              <a:defRPr/>
            </a:pPr>
            <a:r>
              <a:rPr lang="en-US" b="0" dirty="0" smtClean="0"/>
              <a:t>-1</a:t>
            </a:r>
          </a:p>
          <a:p>
            <a:pPr lvl="2" eaLnBrk="1" hangingPunct="1">
              <a:buFont typeface="Wingdings" pitchFamily="2" charset="2"/>
              <a:buNone/>
              <a:tabLst>
                <a:tab pos="1714500" algn="l"/>
                <a:tab pos="2286000" algn="l"/>
              </a:tabLst>
              <a:defRPr/>
            </a:pPr>
            <a:r>
              <a:rPr lang="en-US" dirty="0" smtClean="0"/>
              <a:t>                   111…1</a:t>
            </a:r>
          </a:p>
        </p:txBody>
      </p:sp>
      <p:grpSp>
        <p:nvGrpSpPr>
          <p:cNvPr id="2" name="组合 1"/>
          <p:cNvGrpSpPr/>
          <p:nvPr/>
        </p:nvGrpSpPr>
        <p:grpSpPr>
          <a:xfrm>
            <a:off x="1308410" y="4021077"/>
            <a:ext cx="5951538" cy="2313048"/>
            <a:chOff x="1295400" y="4240152"/>
            <a:chExt cx="5951538" cy="2313048"/>
          </a:xfrm>
        </p:grpSpPr>
        <p:graphicFrame>
          <p:nvGraphicFramePr>
            <p:cNvPr id="3074" name="Object 5"/>
            <p:cNvGraphicFramePr>
              <a:graphicFrameLocks noChangeAspect="1"/>
            </p:cNvGraphicFramePr>
            <p:nvPr>
              <p:extLst>
                <p:ext uri="{D42A27DB-BD31-4B8C-83A1-F6EECF244321}">
                  <p14:modId xmlns:p14="http://schemas.microsoft.com/office/powerpoint/2010/main" val="331300068"/>
                </p:ext>
              </p:extLst>
            </p:nvPr>
          </p:nvGraphicFramePr>
          <p:xfrm>
            <a:off x="1374775" y="4638675"/>
            <a:ext cx="5872163" cy="1914525"/>
          </p:xfrm>
          <a:graphic>
            <a:graphicData uri="http://schemas.openxmlformats.org/presentationml/2006/ole">
              <mc:AlternateContent xmlns:mc="http://schemas.openxmlformats.org/markup-compatibility/2006">
                <mc:Choice xmlns:v="urn:schemas-microsoft-com:vml" Requires="v">
                  <p:oleObj spid="_x0000_s60622" name="Document" r:id="rId4" imgW="6098846" imgH="1945230" progId="Word.Document.8">
                    <p:embed/>
                  </p:oleObj>
                </mc:Choice>
                <mc:Fallback>
                  <p:oleObj name="Document" r:id="rId4" imgW="6098846" imgH="1945230" progId="Word.Document.8">
                    <p:embed/>
                    <p:pic>
                      <p:nvPicPr>
                        <p:cNvPr id="0" name="Object 5"/>
                        <p:cNvPicPr>
                          <a:picLocks noChangeAspect="1" noChangeArrowheads="1"/>
                        </p:cNvPicPr>
                        <p:nvPr/>
                      </p:nvPicPr>
                      <p:blipFill>
                        <a:blip r:embed="rId5"/>
                        <a:srcRect/>
                        <a:stretch>
                          <a:fillRect/>
                        </a:stretch>
                      </p:blipFill>
                      <p:spPr bwMode="auto">
                        <a:xfrm>
                          <a:off x="1374775" y="4638675"/>
                          <a:ext cx="5872163" cy="1914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78" name="Rectangle 6"/>
            <p:cNvSpPr>
              <a:spLocks noChangeArrowheads="1"/>
            </p:cNvSpPr>
            <p:nvPr/>
          </p:nvSpPr>
          <p:spPr bwMode="auto">
            <a:xfrm>
              <a:off x="1295400" y="4240152"/>
              <a:ext cx="2468946" cy="400110"/>
            </a:xfrm>
            <a:prstGeom prst="rect">
              <a:avLst/>
            </a:prstGeom>
            <a:noFill/>
            <a:ln w="25400">
              <a:noFill/>
              <a:miter lim="800000"/>
              <a:headEnd/>
              <a:tailEnd/>
            </a:ln>
          </p:spPr>
          <p:txBody>
            <a:bodyPr wrap="none">
              <a:spAutoFit/>
            </a:bodyPr>
            <a:lstStyle/>
            <a:p>
              <a:pPr>
                <a:lnSpc>
                  <a:spcPct val="100000"/>
                </a:lnSpc>
              </a:pPr>
              <a:r>
                <a:rPr lang="zh-CN" altLang="en-US" sz="2000" i="1" dirty="0" smtClean="0">
                  <a:solidFill>
                    <a:schemeClr val="tx2"/>
                  </a:solidFill>
                  <a:latin typeface="Calibri" pitchFamily="34" charset="0"/>
                </a:rPr>
                <a:t>位数</a:t>
              </a:r>
              <a:r>
                <a:rPr lang="en-US" sz="2000" i="1" dirty="0" smtClean="0">
                  <a:solidFill>
                    <a:schemeClr val="tx2"/>
                  </a:solidFill>
                  <a:latin typeface="Calibri" pitchFamily="34" charset="0"/>
                </a:rPr>
                <a:t>W</a:t>
              </a:r>
              <a:r>
                <a:rPr lang="en-US" sz="2000" dirty="0" smtClean="0">
                  <a:solidFill>
                    <a:schemeClr val="tx2"/>
                  </a:solidFill>
                  <a:latin typeface="Calibri" pitchFamily="34" charset="0"/>
                </a:rPr>
                <a:t> </a:t>
              </a:r>
              <a:r>
                <a:rPr lang="en-US" sz="2000" dirty="0">
                  <a:solidFill>
                    <a:schemeClr val="tx2"/>
                  </a:solidFill>
                  <a:latin typeface="Calibri" pitchFamily="34" charset="0"/>
                </a:rPr>
                <a:t>= </a:t>
              </a:r>
              <a:r>
                <a:rPr lang="en-US" sz="2000" dirty="0" smtClean="0">
                  <a:solidFill>
                    <a:schemeClr val="tx2"/>
                  </a:solidFill>
                  <a:latin typeface="Calibri" pitchFamily="34" charset="0"/>
                </a:rPr>
                <a:t>16</a:t>
              </a:r>
              <a:r>
                <a:rPr lang="zh-CN" altLang="en-US" sz="2000" dirty="0" smtClean="0">
                  <a:solidFill>
                    <a:schemeClr val="tx2"/>
                  </a:solidFill>
                  <a:latin typeface="Calibri" pitchFamily="34" charset="0"/>
                </a:rPr>
                <a:t>时的数值</a:t>
              </a:r>
              <a:endParaRPr lang="en-US" sz="2000" dirty="0">
                <a:solidFill>
                  <a:schemeClr val="tx2"/>
                </a:solidFill>
                <a:latin typeface="Calibri"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75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75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5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75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7524">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52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7524">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7524">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7524">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7524">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752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uiExpand="1" build="p"/>
      <p:bldP spid="107524"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381000" y="587375"/>
            <a:ext cx="3371116" cy="605294"/>
          </a:xfrm>
          <a:noFill/>
        </p:spPr>
        <p:txBody>
          <a:bodyPr wrap="none" lIns="63500" tIns="25400" rIns="63500" bIns="25400" anchor="t">
            <a:spAutoFit/>
          </a:bodyPr>
          <a:lstStyle/>
          <a:p>
            <a:pPr eaLnBrk="1" hangingPunct="1"/>
            <a:r>
              <a:rPr lang="zh-CN" altLang="en-US" dirty="0" smtClean="0"/>
              <a:t>不同字长的数值</a:t>
            </a:r>
            <a:endParaRPr lang="en-US" dirty="0" smtClean="0"/>
          </a:p>
        </p:txBody>
      </p:sp>
      <p:sp>
        <p:nvSpPr>
          <p:cNvPr id="109571" name="Rectangle 3"/>
          <p:cNvSpPr>
            <a:spLocks noGrp="1" noChangeArrowheads="1"/>
          </p:cNvSpPr>
          <p:nvPr>
            <p:ph type="body" idx="1"/>
          </p:nvPr>
        </p:nvSpPr>
        <p:spPr>
          <a:xfrm>
            <a:off x="329509" y="2991306"/>
            <a:ext cx="4146550" cy="2314575"/>
          </a:xfrm>
        </p:spPr>
        <p:txBody>
          <a:bodyPr lIns="90487" tIns="44450" rIns="90487" bIns="44450"/>
          <a:lstStyle/>
          <a:p>
            <a:pPr eaLnBrk="1" hangingPunct="1">
              <a:tabLst>
                <a:tab pos="1714500" algn="l"/>
                <a:tab pos="2171700" algn="l"/>
                <a:tab pos="5435600" algn="r"/>
              </a:tabLst>
              <a:defRPr/>
            </a:pPr>
            <a:r>
              <a:rPr lang="zh-CN" altLang="en-US" dirty="0" smtClean="0"/>
              <a:t>观察</a:t>
            </a:r>
            <a:endParaRPr lang="en-US" dirty="0" smtClean="0"/>
          </a:p>
          <a:p>
            <a:pPr lvl="1" eaLnBrk="1" hangingPunct="1">
              <a:tabLst>
                <a:tab pos="1714500" algn="l"/>
                <a:tab pos="2171700" algn="l"/>
                <a:tab pos="5435600" algn="r"/>
              </a:tabLst>
              <a:defRPr/>
            </a:pPr>
            <a:r>
              <a:rPr lang="en-US" b="0" dirty="0" smtClean="0"/>
              <a:t>|</a:t>
            </a:r>
            <a:r>
              <a:rPr lang="en-US" b="0" i="1" dirty="0" err="1" smtClean="0"/>
              <a:t>TMin</a:t>
            </a:r>
            <a:r>
              <a:rPr lang="en-US" b="0" i="1" dirty="0" smtClean="0"/>
              <a:t> </a:t>
            </a:r>
            <a:r>
              <a:rPr lang="en-US" b="0" dirty="0" smtClean="0"/>
              <a:t>|  = 	</a:t>
            </a:r>
            <a:r>
              <a:rPr lang="en-US" b="0" i="1" dirty="0" err="1" smtClean="0"/>
              <a:t>TMax</a:t>
            </a:r>
            <a:r>
              <a:rPr lang="en-US" b="0" dirty="0" smtClean="0"/>
              <a:t> + 1</a:t>
            </a:r>
          </a:p>
          <a:p>
            <a:pPr lvl="2">
              <a:tabLst>
                <a:tab pos="1714500" algn="l"/>
                <a:tab pos="2171700" algn="l"/>
                <a:tab pos="5435600" algn="r"/>
              </a:tabLst>
              <a:defRPr/>
            </a:pPr>
            <a:r>
              <a:rPr lang="zh-CN" altLang="en-US" b="0" dirty="0" smtClean="0"/>
              <a:t>非对称（数轴上）</a:t>
            </a:r>
            <a:endParaRPr lang="en-US" b="0" dirty="0" smtClean="0"/>
          </a:p>
          <a:p>
            <a:pPr lvl="1" eaLnBrk="1" hangingPunct="1">
              <a:tabLst>
                <a:tab pos="1714500" algn="l"/>
                <a:tab pos="2171700" algn="l"/>
                <a:tab pos="5435600" algn="r"/>
              </a:tabLst>
              <a:defRPr/>
            </a:pPr>
            <a:r>
              <a:rPr lang="en-US" b="0" i="1" dirty="0" err="1" smtClean="0"/>
              <a:t>UMax</a:t>
            </a:r>
            <a:r>
              <a:rPr lang="en-US" b="0" dirty="0" smtClean="0"/>
              <a:t>	=	2 * </a:t>
            </a:r>
            <a:r>
              <a:rPr lang="en-US" b="0" i="1" dirty="0" err="1" smtClean="0"/>
              <a:t>TMax</a:t>
            </a:r>
            <a:r>
              <a:rPr lang="en-US" b="0" dirty="0" smtClean="0"/>
              <a:t> + 1 		</a:t>
            </a:r>
          </a:p>
        </p:txBody>
      </p:sp>
      <p:graphicFrame>
        <p:nvGraphicFramePr>
          <p:cNvPr id="4098" name="Object 5"/>
          <p:cNvGraphicFramePr>
            <a:graphicFrameLocks noChangeAspect="1"/>
          </p:cNvGraphicFramePr>
          <p:nvPr>
            <p:extLst>
              <p:ext uri="{D42A27DB-BD31-4B8C-83A1-F6EECF244321}">
                <p14:modId xmlns:p14="http://schemas.microsoft.com/office/powerpoint/2010/main" val="2232179734"/>
              </p:ext>
            </p:extLst>
          </p:nvPr>
        </p:nvGraphicFramePr>
        <p:xfrm>
          <a:off x="441325" y="1192669"/>
          <a:ext cx="8321675" cy="1798637"/>
        </p:xfrm>
        <a:graphic>
          <a:graphicData uri="http://schemas.openxmlformats.org/presentationml/2006/ole">
            <mc:AlternateContent xmlns:mc="http://schemas.openxmlformats.org/markup-compatibility/2006">
              <mc:Choice xmlns:v="urn:schemas-microsoft-com:vml" Requires="v">
                <p:oleObj spid="_x0000_s61649" name="Document" r:id="rId4" imgW="8724900" imgH="1816100" progId="Word.Document.8">
                  <p:embed/>
                </p:oleObj>
              </mc:Choice>
              <mc:Fallback>
                <p:oleObj name="Document" r:id="rId4" imgW="8724900" imgH="1816100"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325" y="1192669"/>
                        <a:ext cx="8321675" cy="1798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 name="Rectangle 3"/>
          <p:cNvSpPr txBox="1">
            <a:spLocks noChangeArrowheads="1"/>
          </p:cNvSpPr>
          <p:nvPr/>
        </p:nvSpPr>
        <p:spPr bwMode="auto">
          <a:xfrm>
            <a:off x="3852517" y="2991306"/>
            <a:ext cx="5534026" cy="353536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lvl="0" indent="-342900" eaLnBrk="1" hangingPunct="1">
              <a:spcBef>
                <a:spcPct val="20000"/>
              </a:spcBef>
              <a:buClr>
                <a:srgbClr val="990000"/>
              </a:buClr>
              <a:buSzPct val="60000"/>
              <a:buFont typeface="Wingdings 2" pitchFamily="18" charset="2"/>
              <a:buChar char="¢"/>
              <a:tabLst>
                <a:tab pos="1714500" algn="l"/>
                <a:tab pos="4460875" algn="l"/>
                <a:tab pos="5435600" algn="r"/>
              </a:tabLst>
              <a:defRPr/>
            </a:pPr>
            <a:r>
              <a:rPr kumimoji="0" lang="en-US" sz="2400" b="1" i="0" u="none" strike="noStrike" kern="0" cap="none" spc="0" normalizeH="0" baseline="0" noProof="0" dirty="0" smtClean="0">
                <a:ln>
                  <a:noFill/>
                </a:ln>
                <a:solidFill>
                  <a:schemeClr val="tx1"/>
                </a:solidFill>
                <a:effectLst/>
                <a:uLnTx/>
                <a:uFillTx/>
                <a:latin typeface="Calibri" pitchFamily="34" charset="0"/>
                <a:ea typeface="+mn-ea"/>
                <a:cs typeface="+mn-cs"/>
              </a:rPr>
              <a:t>C </a:t>
            </a:r>
            <a:r>
              <a:rPr kumimoji="0" lang="zh-CN" altLang="en-US" sz="2400" b="1" i="0" u="none" strike="noStrike" kern="0" cap="none" spc="0" normalizeH="0" baseline="0" noProof="0" dirty="0" smtClean="0">
                <a:ln>
                  <a:noFill/>
                </a:ln>
                <a:solidFill>
                  <a:schemeClr val="tx1"/>
                </a:solidFill>
                <a:effectLst/>
                <a:uLnTx/>
                <a:uFillTx/>
                <a:latin typeface="Calibri" pitchFamily="34" charset="0"/>
                <a:ea typeface="+mn-ea"/>
                <a:cs typeface="+mn-cs"/>
              </a:rPr>
              <a:t>语言</a:t>
            </a:r>
            <a:r>
              <a:rPr lang="zh-CN" altLang="en-US" kern="0" dirty="0">
                <a:latin typeface="Calibri" pitchFamily="34" charset="0"/>
              </a:rPr>
              <a:t>的常量声明</a:t>
            </a:r>
            <a:endParaRPr lang="en-US" kern="0" dirty="0">
              <a:latin typeface="Calibri" pitchFamily="34" charset="0"/>
            </a:endParaRPr>
          </a:p>
          <a:p>
            <a:pPr marL="742950" marR="0" lvl="1" indent="-285750" algn="l" defTabSz="914400" rtl="0" eaLnBrk="1" fontAlgn="base" latinLnBrk="0" hangingPunct="1">
              <a:lnSpc>
                <a:spcPct val="100000"/>
              </a:lnSpc>
              <a:spcBef>
                <a:spcPct val="20000"/>
              </a:spcBef>
              <a:spcAft>
                <a:spcPct val="0"/>
              </a:spcAft>
              <a:buClr>
                <a:srgbClr val="990000"/>
              </a:buClr>
              <a:buSzPct val="110000"/>
              <a:buFont typeface="Wingdings" pitchFamily="2" charset="2"/>
              <a:buChar char="§"/>
              <a:tabLst>
                <a:tab pos="1714500" algn="l"/>
                <a:tab pos="4460875" algn="l"/>
                <a:tab pos="5435600" algn="r"/>
              </a:tabLst>
              <a:defRPr/>
            </a:pPr>
            <a:r>
              <a:rPr kumimoji="0" lang="en-US" sz="2000" b="0" i="0" u="none" strike="noStrike" kern="0" cap="none" spc="0" normalizeH="0" baseline="0" noProof="0" dirty="0" smtClean="0">
                <a:ln>
                  <a:noFill/>
                </a:ln>
                <a:solidFill>
                  <a:schemeClr val="tx1"/>
                </a:solidFill>
                <a:effectLst/>
                <a:uLnTx/>
                <a:uFillTx/>
                <a:latin typeface="Calibri" pitchFamily="34" charset="0"/>
              </a:rPr>
              <a:t>#include</a:t>
            </a:r>
            <a:r>
              <a:rPr kumimoji="0" lang="en-US" sz="2000" b="0" i="0" u="none" strike="noStrike" kern="0" cap="none" spc="0" normalizeH="0" noProof="0" dirty="0" smtClean="0">
                <a:ln>
                  <a:noFill/>
                </a:ln>
                <a:solidFill>
                  <a:schemeClr val="tx1"/>
                </a:solidFill>
                <a:effectLst/>
                <a:uLnTx/>
                <a:uFillTx/>
                <a:latin typeface="Calibri" pitchFamily="34" charset="0"/>
              </a:rPr>
              <a:t> </a:t>
            </a:r>
            <a:r>
              <a:rPr kumimoji="0" lang="en-US" sz="2000" b="0" i="0" u="none" strike="noStrike" kern="0" cap="none" spc="0" normalizeH="0" baseline="0" noProof="0" dirty="0" smtClean="0">
                <a:ln>
                  <a:noFill/>
                </a:ln>
                <a:solidFill>
                  <a:schemeClr val="tx1"/>
                </a:solidFill>
                <a:effectLst/>
                <a:uLnTx/>
                <a:uFillTx/>
                <a:latin typeface="Calibri" pitchFamily="34" charset="0"/>
              </a:rPr>
              <a:t>&lt;</a:t>
            </a:r>
            <a:r>
              <a:rPr kumimoji="0" lang="en-US" sz="2000" b="0" i="0" u="none" strike="noStrike" kern="0" cap="none" spc="0" normalizeH="0" baseline="0" noProof="0" dirty="0" err="1" smtClean="0">
                <a:ln>
                  <a:noFill/>
                </a:ln>
                <a:solidFill>
                  <a:schemeClr val="tx1"/>
                </a:solidFill>
                <a:effectLst/>
                <a:uLnTx/>
                <a:uFillTx/>
                <a:latin typeface="Calibri" pitchFamily="34" charset="0"/>
              </a:rPr>
              <a:t>limits.h</a:t>
            </a:r>
            <a:r>
              <a:rPr kumimoji="0" lang="en-US" sz="2000" b="0" i="0" u="none" strike="noStrike" kern="0" cap="none" spc="0" normalizeH="0" baseline="0" noProof="0" dirty="0" smtClean="0">
                <a:ln>
                  <a:noFill/>
                </a:ln>
                <a:solidFill>
                  <a:schemeClr val="tx1"/>
                </a:solidFill>
                <a:effectLst/>
                <a:uLnTx/>
                <a:uFillTx/>
                <a:latin typeface="Calibri" pitchFamily="34" charset="0"/>
              </a:rPr>
              <a:t>&gt;</a:t>
            </a:r>
          </a:p>
          <a:p>
            <a:pPr marL="1200150" lvl="2" indent="-285750" eaLnBrk="1" hangingPunct="1">
              <a:spcBef>
                <a:spcPct val="20000"/>
              </a:spcBef>
              <a:buClr>
                <a:srgbClr val="990000"/>
              </a:buClr>
              <a:buSzPct val="110000"/>
              <a:buFont typeface="Wingdings" pitchFamily="2" charset="2"/>
              <a:buChar char="§"/>
              <a:tabLst>
                <a:tab pos="1714500" algn="l"/>
                <a:tab pos="4460875" algn="l"/>
                <a:tab pos="5435600" algn="r"/>
              </a:tabLst>
              <a:defRPr/>
            </a:pPr>
            <a:r>
              <a:rPr lang="en-US" sz="2000" b="0" kern="0" dirty="0">
                <a:latin typeface="Calibri" pitchFamily="34" charset="0"/>
              </a:rPr>
              <a:t>#define INT_MAX 2147483647</a:t>
            </a:r>
          </a:p>
          <a:p>
            <a:pPr marL="1200150" lvl="2" indent="-285750" eaLnBrk="1" hangingPunct="1">
              <a:spcBef>
                <a:spcPct val="20000"/>
              </a:spcBef>
              <a:buClr>
                <a:srgbClr val="990000"/>
              </a:buClr>
              <a:buSzPct val="110000"/>
              <a:buFont typeface="Wingdings" pitchFamily="2" charset="2"/>
              <a:buChar char="§"/>
              <a:tabLst>
                <a:tab pos="1714500" algn="l"/>
                <a:tab pos="4460875" algn="l"/>
                <a:tab pos="5435600" algn="r"/>
              </a:tabLst>
              <a:defRPr/>
            </a:pPr>
            <a:r>
              <a:rPr lang="en-US" sz="2000" b="0" kern="0" dirty="0">
                <a:latin typeface="Calibri" pitchFamily="34" charset="0"/>
              </a:rPr>
              <a:t>#define INT_MIN (-INT_MAX-1)</a:t>
            </a:r>
          </a:p>
          <a:p>
            <a:pPr marL="1200150" lvl="2" indent="-285750" eaLnBrk="1" hangingPunct="1">
              <a:spcBef>
                <a:spcPct val="20000"/>
              </a:spcBef>
              <a:buClr>
                <a:srgbClr val="990000"/>
              </a:buClr>
              <a:buSzPct val="110000"/>
              <a:buFont typeface="Wingdings" pitchFamily="2" charset="2"/>
              <a:buChar char="§"/>
              <a:tabLst>
                <a:tab pos="1714500" algn="l"/>
                <a:tab pos="4460875" algn="l"/>
                <a:tab pos="5435600" algn="r"/>
              </a:tabLst>
              <a:defRPr/>
            </a:pPr>
            <a:r>
              <a:rPr lang="en-US" sz="2000" b="0" kern="0" dirty="0">
                <a:latin typeface="Calibri" pitchFamily="34" charset="0"/>
              </a:rPr>
              <a:t>#define UINT_MAX </a:t>
            </a:r>
            <a:r>
              <a:rPr lang="en-US" sz="2000" b="0" kern="0" dirty="0" smtClean="0">
                <a:latin typeface="Calibri" pitchFamily="34" charset="0"/>
              </a:rPr>
              <a:t>0xffffffff</a:t>
            </a:r>
            <a:endParaRPr lang="en-US" sz="2000" b="0" kern="0" dirty="0">
              <a:latin typeface="Calibri" pitchFamily="34" charset="0"/>
            </a:endParaRPr>
          </a:p>
          <a:p>
            <a:pPr marL="742950" lvl="1" indent="-285750" eaLnBrk="1" hangingPunct="1">
              <a:spcBef>
                <a:spcPct val="20000"/>
              </a:spcBef>
              <a:buClr>
                <a:srgbClr val="990000"/>
              </a:buClr>
              <a:buSzPct val="110000"/>
              <a:buFont typeface="Wingdings" pitchFamily="2" charset="2"/>
              <a:buChar char="§"/>
              <a:tabLst>
                <a:tab pos="1714500" algn="l"/>
                <a:tab pos="4460875" algn="l"/>
                <a:tab pos="5435600" algn="r"/>
              </a:tabLst>
              <a:defRPr/>
            </a:pPr>
            <a:r>
              <a:rPr lang="zh-CN" altLang="en-US" sz="2000" kern="0" dirty="0" smtClean="0">
                <a:solidFill>
                  <a:schemeClr val="accent2">
                    <a:lumMod val="75000"/>
                  </a:schemeClr>
                </a:solidFill>
                <a:latin typeface="Calibri" pitchFamily="34" charset="0"/>
              </a:rPr>
              <a:t>平台相关</a:t>
            </a:r>
            <a:endParaRPr lang="en-US" altLang="zh-CN" sz="2000" kern="0" dirty="0" smtClean="0">
              <a:solidFill>
                <a:schemeClr val="accent2">
                  <a:lumMod val="75000"/>
                </a:schemeClr>
              </a:solidFill>
              <a:latin typeface="Calibri" pitchFamily="34" charset="0"/>
            </a:endParaRPr>
          </a:p>
          <a:p>
            <a:pPr marL="1200150" lvl="2" indent="-285750" eaLnBrk="1" hangingPunct="1">
              <a:spcBef>
                <a:spcPct val="20000"/>
              </a:spcBef>
              <a:buClr>
                <a:srgbClr val="990000"/>
              </a:buClr>
              <a:buSzPct val="110000"/>
              <a:buFont typeface="Wingdings" pitchFamily="2" charset="2"/>
              <a:buChar char="§"/>
              <a:tabLst>
                <a:tab pos="1714500" algn="l"/>
                <a:tab pos="4460875" algn="l"/>
                <a:tab pos="5435600" algn="r"/>
              </a:tabLst>
              <a:defRPr/>
            </a:pPr>
            <a:r>
              <a:rPr lang="en-US" altLang="zh-CN" sz="2000" b="0" kern="0" dirty="0">
                <a:solidFill>
                  <a:schemeClr val="accent2">
                    <a:lumMod val="75000"/>
                  </a:schemeClr>
                </a:solidFill>
                <a:latin typeface="Calibri" pitchFamily="34" charset="0"/>
              </a:rPr>
              <a:t>#define ULONG_MAX </a:t>
            </a:r>
            <a:endParaRPr lang="en-US" altLang="zh-CN" sz="2000" b="0" kern="0" dirty="0" smtClean="0">
              <a:solidFill>
                <a:schemeClr val="accent2">
                  <a:lumMod val="75000"/>
                </a:schemeClr>
              </a:solidFill>
              <a:latin typeface="Calibri" pitchFamily="34" charset="0"/>
            </a:endParaRPr>
          </a:p>
          <a:p>
            <a:pPr marL="1200150" lvl="2" indent="-285750" eaLnBrk="1" hangingPunct="1">
              <a:spcBef>
                <a:spcPct val="20000"/>
              </a:spcBef>
              <a:buClr>
                <a:srgbClr val="990000"/>
              </a:buClr>
              <a:buSzPct val="110000"/>
              <a:buFont typeface="Wingdings" pitchFamily="2" charset="2"/>
              <a:buChar char="§"/>
              <a:tabLst>
                <a:tab pos="1714500" algn="l"/>
                <a:tab pos="4460875" algn="l"/>
                <a:tab pos="5435600" algn="r"/>
              </a:tabLst>
              <a:defRPr/>
            </a:pPr>
            <a:r>
              <a:rPr lang="en-US" altLang="zh-CN" sz="2000" b="0" kern="0" dirty="0" smtClean="0">
                <a:solidFill>
                  <a:schemeClr val="accent2">
                    <a:lumMod val="75000"/>
                  </a:schemeClr>
                </a:solidFill>
                <a:latin typeface="Calibri" pitchFamily="34" charset="0"/>
              </a:rPr>
              <a:t>#</a:t>
            </a:r>
            <a:r>
              <a:rPr lang="en-US" altLang="zh-CN" sz="2000" b="0" kern="0" dirty="0">
                <a:solidFill>
                  <a:schemeClr val="accent2">
                    <a:lumMod val="75000"/>
                  </a:schemeClr>
                </a:solidFill>
                <a:latin typeface="Calibri" pitchFamily="34" charset="0"/>
              </a:rPr>
              <a:t>define LONG_MAX  </a:t>
            </a:r>
          </a:p>
          <a:p>
            <a:pPr marL="1200150" lvl="2" indent="-285750" eaLnBrk="1" hangingPunct="1">
              <a:spcBef>
                <a:spcPct val="20000"/>
              </a:spcBef>
              <a:buClr>
                <a:srgbClr val="990000"/>
              </a:buClr>
              <a:buSzPct val="110000"/>
              <a:buFont typeface="Wingdings" pitchFamily="2" charset="2"/>
              <a:buChar char="§"/>
              <a:tabLst>
                <a:tab pos="1714500" algn="l"/>
                <a:tab pos="4460875" algn="l"/>
                <a:tab pos="5435600" algn="r"/>
              </a:tabLst>
              <a:defRPr/>
            </a:pPr>
            <a:r>
              <a:rPr lang="en-US" altLang="zh-CN" sz="2000" b="0" kern="0" dirty="0">
                <a:solidFill>
                  <a:schemeClr val="accent2">
                    <a:lumMod val="75000"/>
                  </a:schemeClr>
                </a:solidFill>
                <a:latin typeface="Calibri" pitchFamily="34" charset="0"/>
              </a:rPr>
              <a:t>#define LONG_MIN (-LONG_MAX-1</a:t>
            </a:r>
            <a:r>
              <a:rPr lang="en-US" altLang="zh-CN" sz="2000" b="0" kern="0" dirty="0" smtClean="0">
                <a:solidFill>
                  <a:schemeClr val="accent2">
                    <a:lumMod val="75000"/>
                  </a:schemeClr>
                </a:solidFill>
                <a:latin typeface="Calibri" pitchFamily="34" charset="0"/>
              </a:rPr>
              <a:t>)</a:t>
            </a:r>
            <a:endParaRPr lang="en-US" altLang="zh-CN" sz="2000" b="0" kern="0" dirty="0">
              <a:solidFill>
                <a:schemeClr val="accent2">
                  <a:lumMod val="75000"/>
                </a:schemeClr>
              </a:solidFill>
              <a:latin typeface="Calibri" pitchFamily="34"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3400" y="434975"/>
            <a:ext cx="6150723" cy="605294"/>
          </a:xfrm>
          <a:noFill/>
        </p:spPr>
        <p:txBody>
          <a:bodyPr wrap="none" lIns="63500" tIns="25400" rIns="63500" bIns="25400" anchor="t">
            <a:spAutoFit/>
          </a:bodyPr>
          <a:lstStyle/>
          <a:p>
            <a:pPr eaLnBrk="1" hangingPunct="1"/>
            <a:r>
              <a:rPr lang="zh-CN" altLang="en-US" dirty="0" smtClean="0"/>
              <a:t>无符号数与有符号数编码的值</a:t>
            </a:r>
            <a:endParaRPr lang="en-US" dirty="0" smtClean="0"/>
          </a:p>
        </p:txBody>
      </p:sp>
      <p:sp>
        <p:nvSpPr>
          <p:cNvPr id="111619" name="Rectangle 3"/>
          <p:cNvSpPr>
            <a:spLocks noGrp="1" noChangeArrowheads="1"/>
          </p:cNvSpPr>
          <p:nvPr>
            <p:ph type="body" idx="1"/>
          </p:nvPr>
        </p:nvSpPr>
        <p:spPr>
          <a:xfrm>
            <a:off x="4114800" y="1066800"/>
            <a:ext cx="4459288" cy="5791200"/>
          </a:xfrm>
        </p:spPr>
        <p:txBody>
          <a:bodyPr lIns="90487" tIns="44450" rIns="90487" bIns="44450"/>
          <a:lstStyle/>
          <a:p>
            <a:pPr eaLnBrk="1" hangingPunct="1">
              <a:defRPr/>
            </a:pPr>
            <a:r>
              <a:rPr lang="zh-CN" altLang="en-US" dirty="0"/>
              <a:t>相同</a:t>
            </a:r>
            <a:endParaRPr lang="en-US" dirty="0" smtClean="0"/>
          </a:p>
          <a:p>
            <a:pPr lvl="1" eaLnBrk="1" hangingPunct="1">
              <a:defRPr/>
            </a:pPr>
            <a:r>
              <a:rPr lang="zh-CN" altLang="en-US" dirty="0" smtClean="0"/>
              <a:t>非负数值的编码相同</a:t>
            </a:r>
            <a:endParaRPr lang="en-US" dirty="0" smtClean="0"/>
          </a:p>
          <a:p>
            <a:pPr eaLnBrk="1" hangingPunct="1">
              <a:defRPr/>
            </a:pPr>
            <a:r>
              <a:rPr lang="zh-CN" altLang="en-US" dirty="0" smtClean="0"/>
              <a:t>单值性</a:t>
            </a:r>
            <a:endParaRPr lang="en-US" i="1" dirty="0" smtClean="0"/>
          </a:p>
          <a:p>
            <a:pPr lvl="1" eaLnBrk="1" hangingPunct="1">
              <a:defRPr/>
            </a:pPr>
            <a:r>
              <a:rPr lang="zh-CN" altLang="en-US" dirty="0" smtClean="0"/>
              <a:t>每个位模式对应一个唯一的整数值</a:t>
            </a:r>
            <a:endParaRPr lang="en-US" altLang="zh-CN" dirty="0" smtClean="0"/>
          </a:p>
          <a:p>
            <a:pPr lvl="1" eaLnBrk="1" hangingPunct="1">
              <a:defRPr/>
            </a:pPr>
            <a:r>
              <a:rPr lang="zh-CN" altLang="en-US" dirty="0" smtClean="0"/>
              <a:t>每个可描述整数有一个唯一编码</a:t>
            </a:r>
            <a:endParaRPr lang="en-US" dirty="0" smtClean="0"/>
          </a:p>
          <a:p>
            <a:pPr marL="0" indent="0" eaLnBrk="1" hangingPunct="1">
              <a:buNone/>
              <a:defRPr/>
            </a:pPr>
            <a:r>
              <a:rPr lang="en-US" dirty="0" smtClean="0">
                <a:sym typeface="Symbol" pitchFamily="18" charset="2"/>
              </a:rPr>
              <a:t>      </a:t>
            </a:r>
            <a:r>
              <a:rPr lang="en-US" dirty="0" smtClean="0"/>
              <a:t> </a:t>
            </a:r>
            <a:r>
              <a:rPr lang="zh-CN" altLang="en-US" dirty="0" smtClean="0"/>
              <a:t>有逆映射</a:t>
            </a:r>
            <a:endParaRPr lang="en-US" dirty="0" smtClean="0"/>
          </a:p>
          <a:p>
            <a:pPr lvl="1" eaLnBrk="1" hangingPunct="1">
              <a:defRPr/>
            </a:pPr>
            <a:r>
              <a:rPr lang="en-US" dirty="0" smtClean="0"/>
              <a:t>U2B(</a:t>
            </a:r>
            <a:r>
              <a:rPr lang="en-US" b="0" i="1" dirty="0" smtClean="0"/>
              <a:t>x</a:t>
            </a:r>
            <a:r>
              <a:rPr lang="en-US" dirty="0" smtClean="0"/>
              <a:t>)  =  B2U</a:t>
            </a:r>
            <a:r>
              <a:rPr lang="en-US" b="0" baseline="30000" dirty="0" smtClean="0"/>
              <a:t>-1</a:t>
            </a:r>
            <a:r>
              <a:rPr lang="en-US" dirty="0" smtClean="0"/>
              <a:t>(</a:t>
            </a:r>
            <a:r>
              <a:rPr lang="en-US" b="0" i="1" dirty="0" smtClean="0"/>
              <a:t>x</a:t>
            </a:r>
            <a:r>
              <a:rPr lang="en-US" dirty="0" smtClean="0"/>
              <a:t>)</a:t>
            </a:r>
          </a:p>
          <a:p>
            <a:pPr lvl="2" eaLnBrk="1" hangingPunct="1">
              <a:defRPr/>
            </a:pPr>
            <a:r>
              <a:rPr lang="zh-CN" altLang="en-US" dirty="0" smtClean="0"/>
              <a:t>无符号整数的位模式</a:t>
            </a:r>
            <a:endParaRPr lang="en-US" dirty="0" smtClean="0"/>
          </a:p>
          <a:p>
            <a:pPr lvl="1" eaLnBrk="1" hangingPunct="1">
              <a:defRPr/>
            </a:pPr>
            <a:r>
              <a:rPr lang="en-US" dirty="0" smtClean="0"/>
              <a:t>T2B(</a:t>
            </a:r>
            <a:r>
              <a:rPr lang="en-US" b="0" i="1" dirty="0" smtClean="0"/>
              <a:t>x</a:t>
            </a:r>
            <a:r>
              <a:rPr lang="en-US" dirty="0" smtClean="0"/>
              <a:t>)  =  B2T</a:t>
            </a:r>
            <a:r>
              <a:rPr lang="en-US" b="0" baseline="30000" dirty="0" smtClean="0"/>
              <a:t>-1</a:t>
            </a:r>
            <a:r>
              <a:rPr lang="en-US" dirty="0" smtClean="0"/>
              <a:t>(</a:t>
            </a:r>
            <a:r>
              <a:rPr lang="en-US" b="0" i="1" dirty="0" smtClean="0"/>
              <a:t>x</a:t>
            </a:r>
            <a:r>
              <a:rPr lang="en-US" dirty="0" smtClean="0"/>
              <a:t>)</a:t>
            </a:r>
          </a:p>
          <a:p>
            <a:pPr lvl="2" eaLnBrk="1" hangingPunct="1">
              <a:defRPr/>
            </a:pPr>
            <a:r>
              <a:rPr lang="zh-CN" altLang="en-US" dirty="0" smtClean="0"/>
              <a:t>补码的位模式</a:t>
            </a:r>
            <a:endParaRPr lang="en-US" dirty="0" smtClean="0"/>
          </a:p>
        </p:txBody>
      </p:sp>
      <p:grpSp>
        <p:nvGrpSpPr>
          <p:cNvPr id="2" name="Group 4"/>
          <p:cNvGrpSpPr>
            <a:grpSpLocks/>
          </p:cNvGrpSpPr>
          <p:nvPr/>
        </p:nvGrpSpPr>
        <p:grpSpPr bwMode="auto">
          <a:xfrm>
            <a:off x="622300" y="1219200"/>
            <a:ext cx="3111500" cy="5168900"/>
            <a:chOff x="480" y="768"/>
            <a:chExt cx="1960" cy="3256"/>
          </a:xfrm>
        </p:grpSpPr>
        <p:sp>
          <p:nvSpPr>
            <p:cNvPr id="18437" name="Rectangle 5"/>
            <p:cNvSpPr>
              <a:spLocks noChangeArrowheads="1"/>
            </p:cNvSpPr>
            <p:nvPr/>
          </p:nvSpPr>
          <p:spPr bwMode="auto">
            <a:xfrm>
              <a:off x="480" y="76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i="1" dirty="0">
                  <a:latin typeface="Calibri" pitchFamily="34" charset="0"/>
                </a:rPr>
                <a:t>X</a:t>
              </a:r>
            </a:p>
          </p:txBody>
        </p:sp>
        <p:sp>
          <p:nvSpPr>
            <p:cNvPr id="18438" name="Rectangle 6"/>
            <p:cNvSpPr>
              <a:spLocks noChangeArrowheads="1"/>
            </p:cNvSpPr>
            <p:nvPr/>
          </p:nvSpPr>
          <p:spPr bwMode="auto">
            <a:xfrm>
              <a:off x="1824" y="76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dirty="0">
                  <a:latin typeface="Calibri" pitchFamily="34" charset="0"/>
                </a:rPr>
                <a:t>B2T(</a:t>
              </a:r>
              <a:r>
                <a:rPr lang="en-US" sz="1800" i="1" dirty="0">
                  <a:latin typeface="Calibri" pitchFamily="34" charset="0"/>
                </a:rPr>
                <a:t>X</a:t>
              </a:r>
              <a:r>
                <a:rPr lang="en-US" sz="1800" dirty="0">
                  <a:latin typeface="Calibri" pitchFamily="34" charset="0"/>
                </a:rPr>
                <a:t>)</a:t>
              </a:r>
            </a:p>
          </p:txBody>
        </p:sp>
        <p:sp>
          <p:nvSpPr>
            <p:cNvPr id="18439" name="Rectangle 7"/>
            <p:cNvSpPr>
              <a:spLocks noChangeArrowheads="1"/>
            </p:cNvSpPr>
            <p:nvPr/>
          </p:nvSpPr>
          <p:spPr bwMode="auto">
            <a:xfrm>
              <a:off x="1200" y="76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dirty="0">
                  <a:latin typeface="Calibri" pitchFamily="34" charset="0"/>
                </a:rPr>
                <a:t>B2U(</a:t>
              </a:r>
              <a:r>
                <a:rPr lang="en-US" sz="1800" i="1" dirty="0">
                  <a:latin typeface="Calibri" pitchFamily="34" charset="0"/>
                </a:rPr>
                <a:t>X</a:t>
              </a:r>
              <a:r>
                <a:rPr lang="en-US" sz="1800" dirty="0">
                  <a:latin typeface="Calibri" pitchFamily="34" charset="0"/>
                </a:rPr>
                <a:t>)</a:t>
              </a:r>
            </a:p>
          </p:txBody>
        </p:sp>
        <p:sp>
          <p:nvSpPr>
            <p:cNvPr id="18440" name="Rectangle 8"/>
            <p:cNvSpPr>
              <a:spLocks noChangeArrowheads="1"/>
            </p:cNvSpPr>
            <p:nvPr/>
          </p:nvSpPr>
          <p:spPr bwMode="auto">
            <a:xfrm>
              <a:off x="480" y="96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0000</a:t>
              </a:r>
            </a:p>
          </p:txBody>
        </p:sp>
        <p:sp>
          <p:nvSpPr>
            <p:cNvPr id="18441" name="Rectangle 9"/>
            <p:cNvSpPr>
              <a:spLocks noChangeArrowheads="1"/>
            </p:cNvSpPr>
            <p:nvPr/>
          </p:nvSpPr>
          <p:spPr bwMode="auto">
            <a:xfrm>
              <a:off x="1824" y="96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0</a:t>
              </a:r>
            </a:p>
          </p:txBody>
        </p:sp>
        <p:sp>
          <p:nvSpPr>
            <p:cNvPr id="18442" name="Rectangle 10"/>
            <p:cNvSpPr>
              <a:spLocks noChangeArrowheads="1"/>
            </p:cNvSpPr>
            <p:nvPr/>
          </p:nvSpPr>
          <p:spPr bwMode="auto">
            <a:xfrm>
              <a:off x="480" y="115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0001</a:t>
              </a:r>
            </a:p>
          </p:txBody>
        </p:sp>
        <p:sp>
          <p:nvSpPr>
            <p:cNvPr id="18443" name="Rectangle 11"/>
            <p:cNvSpPr>
              <a:spLocks noChangeArrowheads="1"/>
            </p:cNvSpPr>
            <p:nvPr/>
          </p:nvSpPr>
          <p:spPr bwMode="auto">
            <a:xfrm>
              <a:off x="1824" y="115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a:t>
              </a:r>
            </a:p>
          </p:txBody>
        </p:sp>
        <p:sp>
          <p:nvSpPr>
            <p:cNvPr id="18444" name="Rectangle 12"/>
            <p:cNvSpPr>
              <a:spLocks noChangeArrowheads="1"/>
            </p:cNvSpPr>
            <p:nvPr/>
          </p:nvSpPr>
          <p:spPr bwMode="auto">
            <a:xfrm>
              <a:off x="480" y="134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0010</a:t>
              </a:r>
            </a:p>
          </p:txBody>
        </p:sp>
        <p:sp>
          <p:nvSpPr>
            <p:cNvPr id="18445" name="Rectangle 13"/>
            <p:cNvSpPr>
              <a:spLocks noChangeArrowheads="1"/>
            </p:cNvSpPr>
            <p:nvPr/>
          </p:nvSpPr>
          <p:spPr bwMode="auto">
            <a:xfrm>
              <a:off x="1824" y="134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2</a:t>
              </a:r>
            </a:p>
          </p:txBody>
        </p:sp>
        <p:sp>
          <p:nvSpPr>
            <p:cNvPr id="18446" name="Rectangle 14"/>
            <p:cNvSpPr>
              <a:spLocks noChangeArrowheads="1"/>
            </p:cNvSpPr>
            <p:nvPr/>
          </p:nvSpPr>
          <p:spPr bwMode="auto">
            <a:xfrm>
              <a:off x="480" y="153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0011</a:t>
              </a:r>
            </a:p>
          </p:txBody>
        </p:sp>
        <p:sp>
          <p:nvSpPr>
            <p:cNvPr id="18447" name="Rectangle 15"/>
            <p:cNvSpPr>
              <a:spLocks noChangeArrowheads="1"/>
            </p:cNvSpPr>
            <p:nvPr/>
          </p:nvSpPr>
          <p:spPr bwMode="auto">
            <a:xfrm>
              <a:off x="1824" y="1536"/>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3</a:t>
              </a:r>
            </a:p>
          </p:txBody>
        </p:sp>
        <p:sp>
          <p:nvSpPr>
            <p:cNvPr id="18448" name="Rectangle 16"/>
            <p:cNvSpPr>
              <a:spLocks noChangeArrowheads="1"/>
            </p:cNvSpPr>
            <p:nvPr/>
          </p:nvSpPr>
          <p:spPr bwMode="auto">
            <a:xfrm>
              <a:off x="480" y="172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0100</a:t>
              </a:r>
            </a:p>
          </p:txBody>
        </p:sp>
        <p:sp>
          <p:nvSpPr>
            <p:cNvPr id="18449" name="Rectangle 17"/>
            <p:cNvSpPr>
              <a:spLocks noChangeArrowheads="1"/>
            </p:cNvSpPr>
            <p:nvPr/>
          </p:nvSpPr>
          <p:spPr bwMode="auto">
            <a:xfrm>
              <a:off x="1824" y="1728"/>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4</a:t>
              </a:r>
            </a:p>
          </p:txBody>
        </p:sp>
        <p:sp>
          <p:nvSpPr>
            <p:cNvPr id="18450" name="Rectangle 18"/>
            <p:cNvSpPr>
              <a:spLocks noChangeArrowheads="1"/>
            </p:cNvSpPr>
            <p:nvPr/>
          </p:nvSpPr>
          <p:spPr bwMode="auto">
            <a:xfrm>
              <a:off x="480" y="192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0101</a:t>
              </a:r>
            </a:p>
          </p:txBody>
        </p:sp>
        <p:sp>
          <p:nvSpPr>
            <p:cNvPr id="18451" name="Rectangle 19"/>
            <p:cNvSpPr>
              <a:spLocks noChangeArrowheads="1"/>
            </p:cNvSpPr>
            <p:nvPr/>
          </p:nvSpPr>
          <p:spPr bwMode="auto">
            <a:xfrm>
              <a:off x="1824" y="192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5</a:t>
              </a:r>
            </a:p>
          </p:txBody>
        </p:sp>
        <p:sp>
          <p:nvSpPr>
            <p:cNvPr id="18452" name="Rectangle 20"/>
            <p:cNvSpPr>
              <a:spLocks noChangeArrowheads="1"/>
            </p:cNvSpPr>
            <p:nvPr/>
          </p:nvSpPr>
          <p:spPr bwMode="auto">
            <a:xfrm>
              <a:off x="480" y="211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0110</a:t>
              </a:r>
            </a:p>
          </p:txBody>
        </p:sp>
        <p:sp>
          <p:nvSpPr>
            <p:cNvPr id="18453" name="Rectangle 21"/>
            <p:cNvSpPr>
              <a:spLocks noChangeArrowheads="1"/>
            </p:cNvSpPr>
            <p:nvPr/>
          </p:nvSpPr>
          <p:spPr bwMode="auto">
            <a:xfrm>
              <a:off x="1824" y="211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6</a:t>
              </a:r>
            </a:p>
          </p:txBody>
        </p:sp>
        <p:sp>
          <p:nvSpPr>
            <p:cNvPr id="18454" name="Rectangle 22"/>
            <p:cNvSpPr>
              <a:spLocks noChangeArrowheads="1"/>
            </p:cNvSpPr>
            <p:nvPr/>
          </p:nvSpPr>
          <p:spPr bwMode="auto">
            <a:xfrm>
              <a:off x="480" y="230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0111</a:t>
              </a:r>
            </a:p>
          </p:txBody>
        </p:sp>
        <p:sp>
          <p:nvSpPr>
            <p:cNvPr id="18455" name="Rectangle 23"/>
            <p:cNvSpPr>
              <a:spLocks noChangeArrowheads="1"/>
            </p:cNvSpPr>
            <p:nvPr/>
          </p:nvSpPr>
          <p:spPr bwMode="auto">
            <a:xfrm>
              <a:off x="1824" y="230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7</a:t>
              </a:r>
            </a:p>
          </p:txBody>
        </p:sp>
        <p:sp>
          <p:nvSpPr>
            <p:cNvPr id="18456" name="Rectangle 24"/>
            <p:cNvSpPr>
              <a:spLocks noChangeArrowheads="1"/>
            </p:cNvSpPr>
            <p:nvPr/>
          </p:nvSpPr>
          <p:spPr bwMode="auto">
            <a:xfrm>
              <a:off x="1824" y="249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–8</a:t>
              </a:r>
            </a:p>
          </p:txBody>
        </p:sp>
        <p:sp>
          <p:nvSpPr>
            <p:cNvPr id="18457" name="Rectangle 25"/>
            <p:cNvSpPr>
              <a:spLocks noChangeArrowheads="1"/>
            </p:cNvSpPr>
            <p:nvPr/>
          </p:nvSpPr>
          <p:spPr bwMode="auto">
            <a:xfrm>
              <a:off x="1200" y="249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8</a:t>
              </a:r>
            </a:p>
          </p:txBody>
        </p:sp>
        <p:sp>
          <p:nvSpPr>
            <p:cNvPr id="18458" name="Rectangle 26"/>
            <p:cNvSpPr>
              <a:spLocks noChangeArrowheads="1"/>
            </p:cNvSpPr>
            <p:nvPr/>
          </p:nvSpPr>
          <p:spPr bwMode="auto">
            <a:xfrm>
              <a:off x="1824" y="268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–7</a:t>
              </a:r>
            </a:p>
          </p:txBody>
        </p:sp>
        <p:sp>
          <p:nvSpPr>
            <p:cNvPr id="18459" name="Rectangle 27"/>
            <p:cNvSpPr>
              <a:spLocks noChangeArrowheads="1"/>
            </p:cNvSpPr>
            <p:nvPr/>
          </p:nvSpPr>
          <p:spPr bwMode="auto">
            <a:xfrm>
              <a:off x="1200" y="268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9</a:t>
              </a:r>
            </a:p>
          </p:txBody>
        </p:sp>
        <p:sp>
          <p:nvSpPr>
            <p:cNvPr id="18460" name="Rectangle 28"/>
            <p:cNvSpPr>
              <a:spLocks noChangeArrowheads="1"/>
            </p:cNvSpPr>
            <p:nvPr/>
          </p:nvSpPr>
          <p:spPr bwMode="auto">
            <a:xfrm>
              <a:off x="1824" y="288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–6</a:t>
              </a:r>
            </a:p>
          </p:txBody>
        </p:sp>
        <p:sp>
          <p:nvSpPr>
            <p:cNvPr id="18461" name="Rectangle 29"/>
            <p:cNvSpPr>
              <a:spLocks noChangeArrowheads="1"/>
            </p:cNvSpPr>
            <p:nvPr/>
          </p:nvSpPr>
          <p:spPr bwMode="auto">
            <a:xfrm>
              <a:off x="1200" y="288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10</a:t>
              </a:r>
            </a:p>
          </p:txBody>
        </p:sp>
        <p:sp>
          <p:nvSpPr>
            <p:cNvPr id="18462" name="Rectangle 30"/>
            <p:cNvSpPr>
              <a:spLocks noChangeArrowheads="1"/>
            </p:cNvSpPr>
            <p:nvPr/>
          </p:nvSpPr>
          <p:spPr bwMode="auto">
            <a:xfrm>
              <a:off x="1824" y="3072"/>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–5</a:t>
              </a:r>
            </a:p>
          </p:txBody>
        </p:sp>
        <p:sp>
          <p:nvSpPr>
            <p:cNvPr id="18463" name="Rectangle 31"/>
            <p:cNvSpPr>
              <a:spLocks noChangeArrowheads="1"/>
            </p:cNvSpPr>
            <p:nvPr/>
          </p:nvSpPr>
          <p:spPr bwMode="auto">
            <a:xfrm>
              <a:off x="1200" y="3072"/>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11</a:t>
              </a:r>
            </a:p>
          </p:txBody>
        </p:sp>
        <p:sp>
          <p:nvSpPr>
            <p:cNvPr id="18464" name="Rectangle 32"/>
            <p:cNvSpPr>
              <a:spLocks noChangeArrowheads="1"/>
            </p:cNvSpPr>
            <p:nvPr/>
          </p:nvSpPr>
          <p:spPr bwMode="auto">
            <a:xfrm>
              <a:off x="1824" y="3264"/>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–4</a:t>
              </a:r>
            </a:p>
          </p:txBody>
        </p:sp>
        <p:sp>
          <p:nvSpPr>
            <p:cNvPr id="18465" name="Rectangle 33"/>
            <p:cNvSpPr>
              <a:spLocks noChangeArrowheads="1"/>
            </p:cNvSpPr>
            <p:nvPr/>
          </p:nvSpPr>
          <p:spPr bwMode="auto">
            <a:xfrm>
              <a:off x="1200" y="3264"/>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12</a:t>
              </a:r>
            </a:p>
          </p:txBody>
        </p:sp>
        <p:sp>
          <p:nvSpPr>
            <p:cNvPr id="18466" name="Rectangle 34"/>
            <p:cNvSpPr>
              <a:spLocks noChangeArrowheads="1"/>
            </p:cNvSpPr>
            <p:nvPr/>
          </p:nvSpPr>
          <p:spPr bwMode="auto">
            <a:xfrm>
              <a:off x="1824" y="345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–3</a:t>
              </a:r>
            </a:p>
          </p:txBody>
        </p:sp>
        <p:sp>
          <p:nvSpPr>
            <p:cNvPr id="18467" name="Rectangle 35"/>
            <p:cNvSpPr>
              <a:spLocks noChangeArrowheads="1"/>
            </p:cNvSpPr>
            <p:nvPr/>
          </p:nvSpPr>
          <p:spPr bwMode="auto">
            <a:xfrm>
              <a:off x="1200" y="345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13</a:t>
              </a:r>
            </a:p>
          </p:txBody>
        </p:sp>
        <p:sp>
          <p:nvSpPr>
            <p:cNvPr id="18468" name="Rectangle 36"/>
            <p:cNvSpPr>
              <a:spLocks noChangeArrowheads="1"/>
            </p:cNvSpPr>
            <p:nvPr/>
          </p:nvSpPr>
          <p:spPr bwMode="auto">
            <a:xfrm>
              <a:off x="1824" y="364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–2</a:t>
              </a:r>
            </a:p>
          </p:txBody>
        </p:sp>
        <p:sp>
          <p:nvSpPr>
            <p:cNvPr id="18469" name="Rectangle 37"/>
            <p:cNvSpPr>
              <a:spLocks noChangeArrowheads="1"/>
            </p:cNvSpPr>
            <p:nvPr/>
          </p:nvSpPr>
          <p:spPr bwMode="auto">
            <a:xfrm>
              <a:off x="1200" y="364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14</a:t>
              </a:r>
            </a:p>
          </p:txBody>
        </p:sp>
        <p:sp>
          <p:nvSpPr>
            <p:cNvPr id="18470" name="Rectangle 38"/>
            <p:cNvSpPr>
              <a:spLocks noChangeArrowheads="1"/>
            </p:cNvSpPr>
            <p:nvPr/>
          </p:nvSpPr>
          <p:spPr bwMode="auto">
            <a:xfrm>
              <a:off x="1824" y="384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a:t>
              </a:r>
            </a:p>
          </p:txBody>
        </p:sp>
        <p:sp>
          <p:nvSpPr>
            <p:cNvPr id="18471" name="Rectangle 39"/>
            <p:cNvSpPr>
              <a:spLocks noChangeArrowheads="1"/>
            </p:cNvSpPr>
            <p:nvPr/>
          </p:nvSpPr>
          <p:spPr bwMode="auto">
            <a:xfrm>
              <a:off x="1200" y="384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15</a:t>
              </a:r>
            </a:p>
          </p:txBody>
        </p:sp>
        <p:sp>
          <p:nvSpPr>
            <p:cNvPr id="18472" name="Rectangle 40"/>
            <p:cNvSpPr>
              <a:spLocks noChangeArrowheads="1"/>
            </p:cNvSpPr>
            <p:nvPr/>
          </p:nvSpPr>
          <p:spPr bwMode="auto">
            <a:xfrm>
              <a:off x="480" y="249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1000</a:t>
              </a:r>
            </a:p>
          </p:txBody>
        </p:sp>
        <p:sp>
          <p:nvSpPr>
            <p:cNvPr id="18473" name="Rectangle 41"/>
            <p:cNvSpPr>
              <a:spLocks noChangeArrowheads="1"/>
            </p:cNvSpPr>
            <p:nvPr/>
          </p:nvSpPr>
          <p:spPr bwMode="auto">
            <a:xfrm>
              <a:off x="480" y="268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1001</a:t>
              </a:r>
            </a:p>
          </p:txBody>
        </p:sp>
        <p:sp>
          <p:nvSpPr>
            <p:cNvPr id="18474" name="Rectangle 42"/>
            <p:cNvSpPr>
              <a:spLocks noChangeArrowheads="1"/>
            </p:cNvSpPr>
            <p:nvPr/>
          </p:nvSpPr>
          <p:spPr bwMode="auto">
            <a:xfrm>
              <a:off x="480" y="288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1010</a:t>
              </a:r>
            </a:p>
          </p:txBody>
        </p:sp>
        <p:sp>
          <p:nvSpPr>
            <p:cNvPr id="18475" name="Rectangle 43"/>
            <p:cNvSpPr>
              <a:spLocks noChangeArrowheads="1"/>
            </p:cNvSpPr>
            <p:nvPr/>
          </p:nvSpPr>
          <p:spPr bwMode="auto">
            <a:xfrm>
              <a:off x="480" y="307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1011</a:t>
              </a:r>
            </a:p>
          </p:txBody>
        </p:sp>
        <p:sp>
          <p:nvSpPr>
            <p:cNvPr id="18476" name="Rectangle 44"/>
            <p:cNvSpPr>
              <a:spLocks noChangeArrowheads="1"/>
            </p:cNvSpPr>
            <p:nvPr/>
          </p:nvSpPr>
          <p:spPr bwMode="auto">
            <a:xfrm>
              <a:off x="480" y="326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1100</a:t>
              </a:r>
            </a:p>
          </p:txBody>
        </p:sp>
        <p:sp>
          <p:nvSpPr>
            <p:cNvPr id="18477" name="Rectangle 45"/>
            <p:cNvSpPr>
              <a:spLocks noChangeArrowheads="1"/>
            </p:cNvSpPr>
            <p:nvPr/>
          </p:nvSpPr>
          <p:spPr bwMode="auto">
            <a:xfrm>
              <a:off x="480" y="345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1101</a:t>
              </a:r>
            </a:p>
          </p:txBody>
        </p:sp>
        <p:sp>
          <p:nvSpPr>
            <p:cNvPr id="18478" name="Rectangle 46"/>
            <p:cNvSpPr>
              <a:spLocks noChangeArrowheads="1"/>
            </p:cNvSpPr>
            <p:nvPr/>
          </p:nvSpPr>
          <p:spPr bwMode="auto">
            <a:xfrm>
              <a:off x="480" y="364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1110</a:t>
              </a:r>
            </a:p>
          </p:txBody>
        </p:sp>
        <p:sp>
          <p:nvSpPr>
            <p:cNvPr id="18479" name="Rectangle 47"/>
            <p:cNvSpPr>
              <a:spLocks noChangeArrowheads="1"/>
            </p:cNvSpPr>
            <p:nvPr/>
          </p:nvSpPr>
          <p:spPr bwMode="auto">
            <a:xfrm>
              <a:off x="480" y="384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1111</a:t>
              </a:r>
            </a:p>
          </p:txBody>
        </p:sp>
        <p:sp>
          <p:nvSpPr>
            <p:cNvPr id="18480" name="Rectangle 48"/>
            <p:cNvSpPr>
              <a:spLocks noChangeArrowheads="1"/>
            </p:cNvSpPr>
            <p:nvPr/>
          </p:nvSpPr>
          <p:spPr bwMode="auto">
            <a:xfrm>
              <a:off x="1200" y="96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0</a:t>
              </a:r>
            </a:p>
          </p:txBody>
        </p:sp>
        <p:sp>
          <p:nvSpPr>
            <p:cNvPr id="18481" name="Rectangle 49"/>
            <p:cNvSpPr>
              <a:spLocks noChangeArrowheads="1"/>
            </p:cNvSpPr>
            <p:nvPr/>
          </p:nvSpPr>
          <p:spPr bwMode="auto">
            <a:xfrm>
              <a:off x="1200" y="115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a:t>
              </a:r>
            </a:p>
          </p:txBody>
        </p:sp>
        <p:sp>
          <p:nvSpPr>
            <p:cNvPr id="18482" name="Rectangle 50"/>
            <p:cNvSpPr>
              <a:spLocks noChangeArrowheads="1"/>
            </p:cNvSpPr>
            <p:nvPr/>
          </p:nvSpPr>
          <p:spPr bwMode="auto">
            <a:xfrm>
              <a:off x="1200" y="134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2</a:t>
              </a:r>
            </a:p>
          </p:txBody>
        </p:sp>
        <p:sp>
          <p:nvSpPr>
            <p:cNvPr id="18483" name="Rectangle 51"/>
            <p:cNvSpPr>
              <a:spLocks noChangeArrowheads="1"/>
            </p:cNvSpPr>
            <p:nvPr/>
          </p:nvSpPr>
          <p:spPr bwMode="auto">
            <a:xfrm>
              <a:off x="1200" y="1536"/>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3</a:t>
              </a:r>
            </a:p>
          </p:txBody>
        </p:sp>
        <p:sp>
          <p:nvSpPr>
            <p:cNvPr id="18484" name="Rectangle 52"/>
            <p:cNvSpPr>
              <a:spLocks noChangeArrowheads="1"/>
            </p:cNvSpPr>
            <p:nvPr/>
          </p:nvSpPr>
          <p:spPr bwMode="auto">
            <a:xfrm>
              <a:off x="1200" y="1728"/>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4</a:t>
              </a:r>
            </a:p>
          </p:txBody>
        </p:sp>
        <p:sp>
          <p:nvSpPr>
            <p:cNvPr id="18485" name="Rectangle 53"/>
            <p:cNvSpPr>
              <a:spLocks noChangeArrowheads="1"/>
            </p:cNvSpPr>
            <p:nvPr/>
          </p:nvSpPr>
          <p:spPr bwMode="auto">
            <a:xfrm>
              <a:off x="1200" y="192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5</a:t>
              </a:r>
            </a:p>
          </p:txBody>
        </p:sp>
        <p:sp>
          <p:nvSpPr>
            <p:cNvPr id="18486" name="Rectangle 54"/>
            <p:cNvSpPr>
              <a:spLocks noChangeArrowheads="1"/>
            </p:cNvSpPr>
            <p:nvPr/>
          </p:nvSpPr>
          <p:spPr bwMode="auto">
            <a:xfrm>
              <a:off x="1200" y="211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6</a:t>
              </a:r>
            </a:p>
          </p:txBody>
        </p:sp>
        <p:sp>
          <p:nvSpPr>
            <p:cNvPr id="18487" name="Rectangle 55"/>
            <p:cNvSpPr>
              <a:spLocks noChangeArrowheads="1"/>
            </p:cNvSpPr>
            <p:nvPr/>
          </p:nvSpPr>
          <p:spPr bwMode="auto">
            <a:xfrm>
              <a:off x="1200" y="230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7</a:t>
              </a:r>
            </a:p>
          </p:txBody>
        </p:sp>
        <p:sp>
          <p:nvSpPr>
            <p:cNvPr id="18488" name="Rectangle 56"/>
            <p:cNvSpPr>
              <a:spLocks noChangeArrowheads="1"/>
            </p:cNvSpPr>
            <p:nvPr/>
          </p:nvSpPr>
          <p:spPr bwMode="auto">
            <a:xfrm>
              <a:off x="484" y="772"/>
              <a:ext cx="1952" cy="176"/>
            </a:xfrm>
            <a:prstGeom prst="rect">
              <a:avLst/>
            </a:prstGeom>
            <a:noFill/>
            <a:ln w="25400">
              <a:solidFill>
                <a:schemeClr val="tx1"/>
              </a:solidFill>
              <a:miter lim="800000"/>
              <a:headEnd/>
              <a:tailEnd/>
            </a:ln>
          </p:spPr>
          <p:txBody>
            <a:bodyPr wrap="none" anchor="ctr"/>
            <a:lstStyle/>
            <a:p>
              <a:endParaRPr lang="en-US" sz="1800"/>
            </a:p>
          </p:txBody>
        </p:sp>
        <p:sp>
          <p:nvSpPr>
            <p:cNvPr id="18489" name="Rectangle 57"/>
            <p:cNvSpPr>
              <a:spLocks noChangeArrowheads="1"/>
            </p:cNvSpPr>
            <p:nvPr/>
          </p:nvSpPr>
          <p:spPr bwMode="auto">
            <a:xfrm>
              <a:off x="484" y="964"/>
              <a:ext cx="1952" cy="3056"/>
            </a:xfrm>
            <a:prstGeom prst="rect">
              <a:avLst/>
            </a:prstGeom>
            <a:noFill/>
            <a:ln w="25400">
              <a:solidFill>
                <a:schemeClr val="tx1"/>
              </a:solidFill>
              <a:miter lim="800000"/>
              <a:headEnd/>
              <a:tailEnd/>
            </a:ln>
          </p:spPr>
          <p:txBody>
            <a:bodyPr wrap="none" anchor="ctr"/>
            <a:lstStyle/>
            <a:p>
              <a:endParaRPr lang="en-US" sz="1800"/>
            </a:p>
          </p:txBody>
        </p:sp>
      </p:gr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主要内容</a:t>
            </a:r>
            <a:r>
              <a:rPr lang="en-US" altLang="zh-CN" dirty="0" smtClean="0"/>
              <a:t>: </a:t>
            </a:r>
            <a:r>
              <a:rPr lang="zh-CN" altLang="en-US" dirty="0" smtClean="0"/>
              <a:t>位、字节 和 整型数</a:t>
            </a:r>
            <a:endParaRPr lang="en-US" dirty="0"/>
          </a:p>
        </p:txBody>
      </p:sp>
      <p:sp>
        <p:nvSpPr>
          <p:cNvPr id="3" name="Content Placeholder 2"/>
          <p:cNvSpPr>
            <a:spLocks noGrp="1"/>
          </p:cNvSpPr>
          <p:nvPr>
            <p:ph idx="1"/>
          </p:nvPr>
        </p:nvSpPr>
        <p:spPr/>
        <p:txBody>
          <a:bodyPr/>
          <a:lstStyle/>
          <a:p>
            <a:r>
              <a:rPr lang="zh-CN" altLang="en-US" dirty="0" smtClean="0">
                <a:solidFill>
                  <a:schemeClr val="bg1">
                    <a:lumMod val="65000"/>
                  </a:schemeClr>
                </a:solidFill>
              </a:rPr>
              <a:t>信息的位表示</a:t>
            </a:r>
            <a:endParaRPr lang="en-US" dirty="0" smtClean="0">
              <a:solidFill>
                <a:schemeClr val="bg1">
                  <a:lumMod val="65000"/>
                </a:schemeClr>
              </a:solidFill>
            </a:endParaRPr>
          </a:p>
          <a:p>
            <a:r>
              <a:rPr lang="zh-CN" altLang="en-US" dirty="0" smtClean="0">
                <a:solidFill>
                  <a:srgbClr val="A6A6A6"/>
                </a:solidFill>
              </a:rPr>
              <a:t>位级运算</a:t>
            </a:r>
            <a:endParaRPr lang="en-US" dirty="0" smtClean="0">
              <a:solidFill>
                <a:srgbClr val="A6A6A6"/>
              </a:solidFill>
            </a:endParaRPr>
          </a:p>
          <a:p>
            <a:r>
              <a:rPr lang="zh-CN" altLang="en-US" dirty="0" smtClean="0"/>
              <a:t>整型数</a:t>
            </a:r>
            <a:endParaRPr lang="en-US" dirty="0" smtClean="0"/>
          </a:p>
          <a:p>
            <a:pPr lvl="1"/>
            <a:r>
              <a:rPr lang="zh-CN" altLang="en-US" dirty="0" smtClean="0">
                <a:solidFill>
                  <a:schemeClr val="bg1">
                    <a:lumMod val="65000"/>
                  </a:schemeClr>
                </a:solidFill>
              </a:rPr>
              <a:t>表示：无符号数和有符号数</a:t>
            </a:r>
            <a:endParaRPr lang="en-US" dirty="0" smtClean="0">
              <a:solidFill>
                <a:schemeClr val="bg1">
                  <a:lumMod val="65000"/>
                </a:schemeClr>
              </a:solidFill>
            </a:endParaRPr>
          </a:p>
          <a:p>
            <a:pPr lvl="1"/>
            <a:r>
              <a:rPr lang="zh-CN" altLang="en-US" b="1" dirty="0" smtClean="0"/>
              <a:t>无符号数和有符号数的转换</a:t>
            </a:r>
            <a:endParaRPr lang="en-US" b="1" dirty="0" smtClean="0"/>
          </a:p>
          <a:p>
            <a:pPr lvl="1"/>
            <a:r>
              <a:rPr lang="zh-CN" altLang="en-US" dirty="0" smtClean="0">
                <a:solidFill>
                  <a:srgbClr val="A6A6A6"/>
                </a:solidFill>
              </a:rPr>
              <a:t>扩展、截断</a:t>
            </a:r>
            <a:endParaRPr lang="en-US" dirty="0" smtClean="0">
              <a:solidFill>
                <a:srgbClr val="A6A6A6"/>
              </a:solidFill>
            </a:endParaRPr>
          </a:p>
          <a:p>
            <a:pPr lvl="1"/>
            <a:r>
              <a:rPr lang="zh-CN" altLang="en-US" dirty="0" smtClean="0">
                <a:solidFill>
                  <a:srgbClr val="A6A6A6"/>
                </a:solidFill>
              </a:rPr>
              <a:t>整数运算：加、非、乘、移位</a:t>
            </a:r>
            <a:endParaRPr lang="en-US" dirty="0" smtClean="0">
              <a:solidFill>
                <a:srgbClr val="A6A6A6"/>
              </a:solidFill>
            </a:endParaRPr>
          </a:p>
          <a:p>
            <a:pPr lvl="1"/>
            <a:r>
              <a:rPr lang="zh-CN" altLang="en-US" dirty="0" smtClean="0">
                <a:solidFill>
                  <a:srgbClr val="A6A6A6"/>
                </a:solidFill>
              </a:rPr>
              <a:t>总结</a:t>
            </a:r>
            <a:endParaRPr lang="en-US" dirty="0" smtClean="0">
              <a:solidFill>
                <a:srgbClr val="A6A6A6"/>
              </a:solidFill>
            </a:endParaRPr>
          </a:p>
          <a:p>
            <a:r>
              <a:rPr lang="zh-CN" altLang="en-US" dirty="0" smtClean="0">
                <a:solidFill>
                  <a:schemeClr val="bg1">
                    <a:lumMod val="65000"/>
                  </a:schemeClr>
                </a:solidFill>
              </a:rPr>
              <a:t>内存、指针、字符串表示</a:t>
            </a:r>
            <a:endParaRPr lang="en-US"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3" name="Rectangle 3"/>
          <p:cNvSpPr>
            <a:spLocks noChangeArrowheads="1"/>
          </p:cNvSpPr>
          <p:nvPr/>
        </p:nvSpPr>
        <p:spPr bwMode="auto">
          <a:xfrm>
            <a:off x="3213100" y="1841499"/>
            <a:ext cx="2336800" cy="1041400"/>
          </a:xfrm>
          <a:prstGeom prst="rect">
            <a:avLst/>
          </a:prstGeom>
          <a:solidFill>
            <a:schemeClr val="accent2">
              <a:lumMod val="20000"/>
              <a:lumOff val="80000"/>
            </a:schemeClr>
          </a:solidFill>
          <a:ln w="25400">
            <a:solidFill>
              <a:schemeClr val="tx1"/>
            </a:solidFill>
            <a:miter lim="800000"/>
            <a:headEnd/>
            <a:tailEnd/>
          </a:ln>
        </p:spPr>
        <p:txBody>
          <a:bodyPr wrap="none" lIns="90487" tIns="44450" rIns="90487" bIns="44450" anchorCtr="1"/>
          <a:lstStyle/>
          <a:p>
            <a:pPr algn="ctr">
              <a:lnSpc>
                <a:spcPct val="100000"/>
              </a:lnSpc>
            </a:pPr>
            <a:r>
              <a:rPr lang="en-US" sz="2000" b="0">
                <a:latin typeface="Calibri" pitchFamily="34" charset="0"/>
              </a:rPr>
              <a:t>T2U</a:t>
            </a:r>
          </a:p>
        </p:txBody>
      </p:sp>
      <p:sp>
        <p:nvSpPr>
          <p:cNvPr id="19474" name="Rectangle 4"/>
          <p:cNvSpPr>
            <a:spLocks noChangeArrowheads="1"/>
          </p:cNvSpPr>
          <p:nvPr/>
        </p:nvSpPr>
        <p:spPr bwMode="auto">
          <a:xfrm>
            <a:off x="3517900" y="2222499"/>
            <a:ext cx="5842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sz="2000" b="0" dirty="0">
                <a:latin typeface="Calibri" pitchFamily="34" charset="0"/>
              </a:rPr>
              <a:t>T2B</a:t>
            </a:r>
          </a:p>
        </p:txBody>
      </p:sp>
      <p:sp>
        <p:nvSpPr>
          <p:cNvPr id="19475" name="Rectangle 5"/>
          <p:cNvSpPr>
            <a:spLocks noChangeArrowheads="1"/>
          </p:cNvSpPr>
          <p:nvPr/>
        </p:nvSpPr>
        <p:spPr bwMode="auto">
          <a:xfrm>
            <a:off x="4660900" y="2222499"/>
            <a:ext cx="5842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sz="2000" b="0">
                <a:latin typeface="Calibri" pitchFamily="34" charset="0"/>
              </a:rPr>
              <a:t>B2U</a:t>
            </a:r>
          </a:p>
        </p:txBody>
      </p:sp>
      <p:sp>
        <p:nvSpPr>
          <p:cNvPr id="19476" name="Line 6"/>
          <p:cNvSpPr>
            <a:spLocks noChangeShapeType="1"/>
          </p:cNvSpPr>
          <p:nvPr/>
        </p:nvSpPr>
        <p:spPr bwMode="auto">
          <a:xfrm>
            <a:off x="2527300" y="2362199"/>
            <a:ext cx="965200" cy="0"/>
          </a:xfrm>
          <a:prstGeom prst="line">
            <a:avLst/>
          </a:prstGeom>
          <a:noFill/>
          <a:ln w="25400">
            <a:solidFill>
              <a:schemeClr val="tx1"/>
            </a:solidFill>
            <a:round/>
            <a:headEnd/>
            <a:tailEnd type="triangle" w="med" len="med"/>
          </a:ln>
        </p:spPr>
        <p:txBody>
          <a:bodyPr wrap="none" anchor="ctr"/>
          <a:lstStyle/>
          <a:p>
            <a:endParaRPr lang="en-US">
              <a:latin typeface="Calibri" pitchFamily="34" charset="0"/>
            </a:endParaRPr>
          </a:p>
        </p:txBody>
      </p:sp>
      <p:sp>
        <p:nvSpPr>
          <p:cNvPr id="19477" name="Line 7"/>
          <p:cNvSpPr>
            <a:spLocks noChangeShapeType="1"/>
          </p:cNvSpPr>
          <p:nvPr/>
        </p:nvSpPr>
        <p:spPr bwMode="auto">
          <a:xfrm>
            <a:off x="5270500" y="2362199"/>
            <a:ext cx="965200" cy="0"/>
          </a:xfrm>
          <a:prstGeom prst="line">
            <a:avLst/>
          </a:prstGeom>
          <a:noFill/>
          <a:ln w="25400">
            <a:solidFill>
              <a:schemeClr val="tx1"/>
            </a:solidFill>
            <a:round/>
            <a:headEnd/>
            <a:tailEnd type="triangle" w="med" len="med"/>
          </a:ln>
        </p:spPr>
        <p:txBody>
          <a:bodyPr wrap="none" anchor="ctr"/>
          <a:lstStyle/>
          <a:p>
            <a:endParaRPr lang="en-US">
              <a:latin typeface="Calibri" pitchFamily="34" charset="0"/>
            </a:endParaRPr>
          </a:p>
        </p:txBody>
      </p:sp>
      <p:sp>
        <p:nvSpPr>
          <p:cNvPr id="19478" name="Line 8"/>
          <p:cNvSpPr>
            <a:spLocks noChangeShapeType="1"/>
          </p:cNvSpPr>
          <p:nvPr/>
        </p:nvSpPr>
        <p:spPr bwMode="auto">
          <a:xfrm>
            <a:off x="4127500" y="2362199"/>
            <a:ext cx="508000" cy="0"/>
          </a:xfrm>
          <a:prstGeom prst="line">
            <a:avLst/>
          </a:prstGeom>
          <a:noFill/>
          <a:ln w="25400">
            <a:solidFill>
              <a:schemeClr val="tx1"/>
            </a:solidFill>
            <a:round/>
            <a:headEnd/>
            <a:tailEnd type="triangle" w="med" len="med"/>
          </a:ln>
        </p:spPr>
        <p:txBody>
          <a:bodyPr wrap="none" anchor="ctr"/>
          <a:lstStyle/>
          <a:p>
            <a:endParaRPr lang="en-US">
              <a:latin typeface="Calibri" pitchFamily="34" charset="0"/>
            </a:endParaRPr>
          </a:p>
        </p:txBody>
      </p:sp>
      <p:sp>
        <p:nvSpPr>
          <p:cNvPr id="19479" name="Rectangle 9"/>
          <p:cNvSpPr>
            <a:spLocks noChangeArrowheads="1"/>
          </p:cNvSpPr>
          <p:nvPr/>
        </p:nvSpPr>
        <p:spPr bwMode="auto">
          <a:xfrm>
            <a:off x="1424242" y="1841499"/>
            <a:ext cx="798294" cy="459100"/>
          </a:xfrm>
          <a:prstGeom prst="rect">
            <a:avLst/>
          </a:prstGeom>
          <a:noFill/>
          <a:ln w="25400">
            <a:noFill/>
            <a:miter lim="800000"/>
            <a:headEnd/>
            <a:tailEnd/>
          </a:ln>
        </p:spPr>
        <p:txBody>
          <a:bodyPr wrap="none" lIns="90487" tIns="44450" rIns="90487" bIns="44450">
            <a:spAutoFit/>
          </a:bodyPr>
          <a:lstStyle/>
          <a:p>
            <a:pPr>
              <a:lnSpc>
                <a:spcPct val="100000"/>
              </a:lnSpc>
            </a:pPr>
            <a:r>
              <a:rPr lang="zh-CN" altLang="en-US" dirty="0" smtClean="0">
                <a:latin typeface="Calibri" pitchFamily="34" charset="0"/>
              </a:rPr>
              <a:t>补码</a:t>
            </a:r>
            <a:endParaRPr lang="en-US" dirty="0">
              <a:latin typeface="Calibri" pitchFamily="34" charset="0"/>
            </a:endParaRPr>
          </a:p>
        </p:txBody>
      </p:sp>
      <p:sp>
        <p:nvSpPr>
          <p:cNvPr id="19480" name="Rectangle 10"/>
          <p:cNvSpPr>
            <a:spLocks noChangeArrowheads="1"/>
          </p:cNvSpPr>
          <p:nvPr/>
        </p:nvSpPr>
        <p:spPr bwMode="auto">
          <a:xfrm>
            <a:off x="6324600" y="1612105"/>
            <a:ext cx="1413848" cy="459100"/>
          </a:xfrm>
          <a:prstGeom prst="rect">
            <a:avLst/>
          </a:prstGeom>
          <a:noFill/>
          <a:ln w="25400">
            <a:noFill/>
            <a:miter lim="800000"/>
            <a:headEnd/>
            <a:tailEnd/>
          </a:ln>
        </p:spPr>
        <p:txBody>
          <a:bodyPr wrap="none" lIns="90487" tIns="44450" rIns="90487" bIns="44450">
            <a:spAutoFit/>
          </a:bodyPr>
          <a:lstStyle/>
          <a:p>
            <a:pPr>
              <a:lnSpc>
                <a:spcPct val="100000"/>
              </a:lnSpc>
            </a:pPr>
            <a:r>
              <a:rPr lang="zh-CN" altLang="en-US" dirty="0" smtClean="0">
                <a:latin typeface="Calibri" pitchFamily="34" charset="0"/>
              </a:rPr>
              <a:t>无符号数</a:t>
            </a:r>
            <a:endParaRPr lang="en-US" dirty="0">
              <a:latin typeface="Calibri" pitchFamily="34" charset="0"/>
            </a:endParaRPr>
          </a:p>
        </p:txBody>
      </p:sp>
      <p:sp>
        <p:nvSpPr>
          <p:cNvPr id="19481" name="Rectangle 11"/>
          <p:cNvSpPr>
            <a:spLocks noChangeArrowheads="1"/>
          </p:cNvSpPr>
          <p:nvPr/>
        </p:nvSpPr>
        <p:spPr bwMode="auto">
          <a:xfrm>
            <a:off x="2947987" y="2949574"/>
            <a:ext cx="2613025" cy="397545"/>
          </a:xfrm>
          <a:prstGeom prst="rect">
            <a:avLst/>
          </a:prstGeom>
          <a:noFill/>
          <a:ln w="25400">
            <a:noFill/>
            <a:miter lim="800000"/>
            <a:headEnd/>
            <a:tailEnd/>
          </a:ln>
        </p:spPr>
        <p:txBody>
          <a:bodyPr wrap="square" lIns="90487" tIns="44450" rIns="90487" bIns="44450">
            <a:spAutoFit/>
          </a:bodyPr>
          <a:lstStyle/>
          <a:p>
            <a:pPr algn="ctr">
              <a:lnSpc>
                <a:spcPct val="100000"/>
              </a:lnSpc>
            </a:pPr>
            <a:r>
              <a:rPr lang="zh-CN" altLang="en-US" sz="2000" b="0" dirty="0" smtClean="0">
                <a:latin typeface="Calibri" pitchFamily="34" charset="0"/>
              </a:rPr>
              <a:t>位模式相同</a:t>
            </a:r>
            <a:endParaRPr lang="en-US" sz="2000" b="0" dirty="0">
              <a:latin typeface="Calibri" pitchFamily="34" charset="0"/>
            </a:endParaRPr>
          </a:p>
        </p:txBody>
      </p:sp>
      <p:sp>
        <p:nvSpPr>
          <p:cNvPr id="19482" name="Rectangle 12"/>
          <p:cNvSpPr>
            <a:spLocks noChangeArrowheads="1"/>
          </p:cNvSpPr>
          <p:nvPr/>
        </p:nvSpPr>
        <p:spPr bwMode="auto">
          <a:xfrm>
            <a:off x="2043113" y="2131700"/>
            <a:ext cx="318997"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b="0" i="1" dirty="0">
                <a:latin typeface="Times" pitchFamily="18" charset="0"/>
              </a:rPr>
              <a:t>x</a:t>
            </a:r>
          </a:p>
        </p:txBody>
      </p:sp>
      <p:sp>
        <p:nvSpPr>
          <p:cNvPr id="19483" name="Rectangle 13"/>
          <p:cNvSpPr>
            <a:spLocks noChangeArrowheads="1"/>
          </p:cNvSpPr>
          <p:nvPr/>
        </p:nvSpPr>
        <p:spPr bwMode="auto">
          <a:xfrm>
            <a:off x="6310313" y="2131700"/>
            <a:ext cx="472885"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b="0" i="1">
                <a:latin typeface="Times" pitchFamily="18" charset="0"/>
              </a:rPr>
              <a:t>ux</a:t>
            </a:r>
          </a:p>
        </p:txBody>
      </p:sp>
      <p:sp>
        <p:nvSpPr>
          <p:cNvPr id="19484" name="Rectangle 14"/>
          <p:cNvSpPr>
            <a:spLocks noChangeArrowheads="1"/>
          </p:cNvSpPr>
          <p:nvPr/>
        </p:nvSpPr>
        <p:spPr bwMode="auto">
          <a:xfrm>
            <a:off x="4176713" y="2304884"/>
            <a:ext cx="370293"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b="0" i="1" dirty="0">
                <a:latin typeface="Times" pitchFamily="18" charset="0"/>
              </a:rPr>
              <a:t>X</a:t>
            </a:r>
          </a:p>
        </p:txBody>
      </p:sp>
      <p:sp>
        <p:nvSpPr>
          <p:cNvPr id="198694" name="Rectangle 38"/>
          <p:cNvSpPr>
            <a:spLocks noGrp="1" noChangeArrowheads="1"/>
          </p:cNvSpPr>
          <p:nvPr>
            <p:ph type="title"/>
          </p:nvPr>
        </p:nvSpPr>
        <p:spPr>
          <a:xfrm>
            <a:off x="357018" y="533400"/>
            <a:ext cx="7592093" cy="762000"/>
          </a:xfrm>
        </p:spPr>
        <p:txBody>
          <a:bodyPr/>
          <a:lstStyle/>
          <a:p>
            <a:pPr eaLnBrk="1" hangingPunct="1">
              <a:defRPr/>
            </a:pPr>
            <a:r>
              <a:rPr lang="zh-CN" altLang="en-US" dirty="0" smtClean="0"/>
              <a:t>有符号</a:t>
            </a:r>
            <a:r>
              <a:rPr lang="en-US" altLang="zh-CN" dirty="0" smtClean="0"/>
              <a:t>/</a:t>
            </a:r>
            <a:r>
              <a:rPr lang="zh-CN" altLang="en-US" dirty="0" smtClean="0"/>
              <a:t>无符号数之间的转换</a:t>
            </a:r>
            <a:endParaRPr lang="en-US" dirty="0" smtClean="0"/>
          </a:p>
        </p:txBody>
      </p:sp>
      <p:sp>
        <p:nvSpPr>
          <p:cNvPr id="19460" name="Rectangle 42"/>
          <p:cNvSpPr>
            <a:spLocks noChangeArrowheads="1"/>
          </p:cNvSpPr>
          <p:nvPr/>
        </p:nvSpPr>
        <p:spPr bwMode="auto">
          <a:xfrm>
            <a:off x="3224213" y="3709988"/>
            <a:ext cx="2336800" cy="1041400"/>
          </a:xfrm>
          <a:prstGeom prst="rect">
            <a:avLst/>
          </a:prstGeom>
          <a:solidFill>
            <a:schemeClr val="accent2">
              <a:lumMod val="20000"/>
              <a:lumOff val="80000"/>
            </a:schemeClr>
          </a:solidFill>
          <a:ln w="25400">
            <a:solidFill>
              <a:schemeClr val="tx1"/>
            </a:solidFill>
            <a:miter lim="800000"/>
            <a:headEnd/>
            <a:tailEnd/>
          </a:ln>
        </p:spPr>
        <p:txBody>
          <a:bodyPr wrap="none" lIns="90487" tIns="44450" rIns="90487" bIns="44450" anchorCtr="1"/>
          <a:lstStyle/>
          <a:p>
            <a:pPr algn="ctr">
              <a:lnSpc>
                <a:spcPct val="100000"/>
              </a:lnSpc>
            </a:pPr>
            <a:r>
              <a:rPr lang="en-US" sz="2000" b="0" dirty="0">
                <a:latin typeface="Calibri" pitchFamily="34" charset="0"/>
              </a:rPr>
              <a:t>U2T</a:t>
            </a:r>
          </a:p>
        </p:txBody>
      </p:sp>
      <p:sp>
        <p:nvSpPr>
          <p:cNvPr id="19461" name="Rectangle 43"/>
          <p:cNvSpPr>
            <a:spLocks noChangeArrowheads="1"/>
          </p:cNvSpPr>
          <p:nvPr/>
        </p:nvSpPr>
        <p:spPr bwMode="auto">
          <a:xfrm>
            <a:off x="3529013" y="4090988"/>
            <a:ext cx="5842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sz="2000" b="0">
                <a:latin typeface="Calibri" pitchFamily="34" charset="0"/>
              </a:rPr>
              <a:t>U2B</a:t>
            </a:r>
          </a:p>
        </p:txBody>
      </p:sp>
      <p:sp>
        <p:nvSpPr>
          <p:cNvPr id="19462" name="Rectangle 44"/>
          <p:cNvSpPr>
            <a:spLocks noChangeArrowheads="1"/>
          </p:cNvSpPr>
          <p:nvPr/>
        </p:nvSpPr>
        <p:spPr bwMode="auto">
          <a:xfrm>
            <a:off x="4672013" y="4090988"/>
            <a:ext cx="5842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sz="2000" b="0">
                <a:latin typeface="Calibri" pitchFamily="34" charset="0"/>
              </a:rPr>
              <a:t>B2T</a:t>
            </a:r>
          </a:p>
        </p:txBody>
      </p:sp>
      <p:sp>
        <p:nvSpPr>
          <p:cNvPr id="19463" name="Line 45"/>
          <p:cNvSpPr>
            <a:spLocks noChangeShapeType="1"/>
          </p:cNvSpPr>
          <p:nvPr/>
        </p:nvSpPr>
        <p:spPr bwMode="auto">
          <a:xfrm>
            <a:off x="2538413" y="4230688"/>
            <a:ext cx="965200" cy="0"/>
          </a:xfrm>
          <a:prstGeom prst="line">
            <a:avLst/>
          </a:prstGeom>
          <a:noFill/>
          <a:ln w="25400">
            <a:solidFill>
              <a:schemeClr val="tx1"/>
            </a:solidFill>
            <a:round/>
            <a:headEnd/>
            <a:tailEnd type="triangle" w="med" len="med"/>
          </a:ln>
        </p:spPr>
        <p:txBody>
          <a:bodyPr wrap="none" anchor="ctr"/>
          <a:lstStyle/>
          <a:p>
            <a:endParaRPr lang="en-US"/>
          </a:p>
        </p:txBody>
      </p:sp>
      <p:sp>
        <p:nvSpPr>
          <p:cNvPr id="19464" name="Line 46"/>
          <p:cNvSpPr>
            <a:spLocks noChangeShapeType="1"/>
          </p:cNvSpPr>
          <p:nvPr/>
        </p:nvSpPr>
        <p:spPr bwMode="auto">
          <a:xfrm>
            <a:off x="5281613" y="4230688"/>
            <a:ext cx="965200" cy="0"/>
          </a:xfrm>
          <a:prstGeom prst="line">
            <a:avLst/>
          </a:prstGeom>
          <a:noFill/>
          <a:ln w="25400">
            <a:solidFill>
              <a:schemeClr val="tx1"/>
            </a:solidFill>
            <a:round/>
            <a:headEnd/>
            <a:tailEnd type="triangle" w="med" len="med"/>
          </a:ln>
        </p:spPr>
        <p:txBody>
          <a:bodyPr wrap="none" anchor="ctr"/>
          <a:lstStyle/>
          <a:p>
            <a:endParaRPr lang="en-US"/>
          </a:p>
        </p:txBody>
      </p:sp>
      <p:sp>
        <p:nvSpPr>
          <p:cNvPr id="19465" name="Line 47"/>
          <p:cNvSpPr>
            <a:spLocks noChangeShapeType="1"/>
          </p:cNvSpPr>
          <p:nvPr/>
        </p:nvSpPr>
        <p:spPr bwMode="auto">
          <a:xfrm>
            <a:off x="4138613" y="4230688"/>
            <a:ext cx="508000" cy="0"/>
          </a:xfrm>
          <a:prstGeom prst="line">
            <a:avLst/>
          </a:prstGeom>
          <a:noFill/>
          <a:ln w="25400">
            <a:solidFill>
              <a:schemeClr val="tx1"/>
            </a:solidFill>
            <a:round/>
            <a:headEnd/>
            <a:tailEnd type="triangle" w="med" len="med"/>
          </a:ln>
        </p:spPr>
        <p:txBody>
          <a:bodyPr wrap="none" anchor="ctr"/>
          <a:lstStyle/>
          <a:p>
            <a:endParaRPr lang="en-US"/>
          </a:p>
        </p:txBody>
      </p:sp>
      <p:sp>
        <p:nvSpPr>
          <p:cNvPr id="19466" name="Rectangle 48"/>
          <p:cNvSpPr>
            <a:spLocks noChangeArrowheads="1"/>
          </p:cNvSpPr>
          <p:nvPr/>
        </p:nvSpPr>
        <p:spPr bwMode="auto">
          <a:xfrm>
            <a:off x="6324600" y="3580606"/>
            <a:ext cx="798294" cy="459100"/>
          </a:xfrm>
          <a:prstGeom prst="rect">
            <a:avLst/>
          </a:prstGeom>
          <a:noFill/>
          <a:ln w="25400">
            <a:noFill/>
            <a:miter lim="800000"/>
            <a:headEnd/>
            <a:tailEnd/>
          </a:ln>
        </p:spPr>
        <p:txBody>
          <a:bodyPr wrap="none" lIns="90487" tIns="44450" rIns="90487" bIns="44450">
            <a:spAutoFit/>
          </a:bodyPr>
          <a:lstStyle/>
          <a:p>
            <a:pPr>
              <a:lnSpc>
                <a:spcPct val="100000"/>
              </a:lnSpc>
            </a:pPr>
            <a:r>
              <a:rPr lang="zh-CN" altLang="en-US" dirty="0" smtClean="0">
                <a:latin typeface="Calibri" pitchFamily="34" charset="0"/>
              </a:rPr>
              <a:t>补码</a:t>
            </a:r>
            <a:endParaRPr lang="en-US" dirty="0">
              <a:latin typeface="Calibri" pitchFamily="34" charset="0"/>
            </a:endParaRPr>
          </a:p>
        </p:txBody>
      </p:sp>
      <p:sp>
        <p:nvSpPr>
          <p:cNvPr id="19467" name="Rectangle 49"/>
          <p:cNvSpPr>
            <a:spLocks noChangeArrowheads="1"/>
          </p:cNvSpPr>
          <p:nvPr/>
        </p:nvSpPr>
        <p:spPr bwMode="auto">
          <a:xfrm>
            <a:off x="1243968" y="3657600"/>
            <a:ext cx="1413848" cy="459100"/>
          </a:xfrm>
          <a:prstGeom prst="rect">
            <a:avLst/>
          </a:prstGeom>
          <a:noFill/>
          <a:ln w="25400">
            <a:noFill/>
            <a:miter lim="800000"/>
            <a:headEnd/>
            <a:tailEnd/>
          </a:ln>
        </p:spPr>
        <p:txBody>
          <a:bodyPr wrap="none" lIns="90487" tIns="44450" rIns="90487" bIns="44450">
            <a:spAutoFit/>
          </a:bodyPr>
          <a:lstStyle/>
          <a:p>
            <a:pPr>
              <a:lnSpc>
                <a:spcPct val="100000"/>
              </a:lnSpc>
            </a:pPr>
            <a:r>
              <a:rPr lang="zh-CN" altLang="en-US" dirty="0" smtClean="0">
                <a:latin typeface="Calibri" pitchFamily="34" charset="0"/>
              </a:rPr>
              <a:t>无符号数</a:t>
            </a:r>
            <a:endParaRPr lang="en-US" dirty="0">
              <a:latin typeface="Calibri" pitchFamily="34" charset="0"/>
            </a:endParaRPr>
          </a:p>
        </p:txBody>
      </p:sp>
      <p:sp>
        <p:nvSpPr>
          <p:cNvPr id="19468" name="Rectangle 50"/>
          <p:cNvSpPr>
            <a:spLocks noChangeArrowheads="1"/>
          </p:cNvSpPr>
          <p:nvPr/>
        </p:nvSpPr>
        <p:spPr bwMode="auto">
          <a:xfrm>
            <a:off x="3674780" y="4818063"/>
            <a:ext cx="1465145" cy="397545"/>
          </a:xfrm>
          <a:prstGeom prst="rect">
            <a:avLst/>
          </a:prstGeom>
          <a:noFill/>
          <a:ln w="25400">
            <a:noFill/>
            <a:miter lim="800000"/>
            <a:headEnd/>
            <a:tailEnd/>
          </a:ln>
        </p:spPr>
        <p:txBody>
          <a:bodyPr wrap="none" lIns="90487" tIns="44450" rIns="90487" bIns="44450">
            <a:spAutoFit/>
          </a:bodyPr>
          <a:lstStyle/>
          <a:p>
            <a:pPr algn="ctr">
              <a:lnSpc>
                <a:spcPct val="100000"/>
              </a:lnSpc>
            </a:pPr>
            <a:r>
              <a:rPr lang="zh-CN" altLang="en-US" sz="2000" b="0" dirty="0" smtClean="0">
                <a:latin typeface="Calibri" pitchFamily="34" charset="0"/>
              </a:rPr>
              <a:t>位模式相同</a:t>
            </a:r>
            <a:endParaRPr lang="en-US" sz="2000" b="0" dirty="0">
              <a:latin typeface="Calibri" pitchFamily="34" charset="0"/>
            </a:endParaRPr>
          </a:p>
        </p:txBody>
      </p:sp>
      <p:sp>
        <p:nvSpPr>
          <p:cNvPr id="19469" name="Rectangle 51"/>
          <p:cNvSpPr>
            <a:spLocks noChangeArrowheads="1"/>
          </p:cNvSpPr>
          <p:nvPr/>
        </p:nvSpPr>
        <p:spPr bwMode="auto">
          <a:xfrm>
            <a:off x="2054225" y="3962400"/>
            <a:ext cx="396875" cy="363537"/>
          </a:xfrm>
          <a:prstGeom prst="rect">
            <a:avLst/>
          </a:prstGeom>
          <a:noFill/>
          <a:ln w="25400">
            <a:noFill/>
            <a:miter lim="800000"/>
            <a:headEnd/>
            <a:tailEnd/>
          </a:ln>
        </p:spPr>
        <p:txBody>
          <a:bodyPr wrap="none" lIns="90487" tIns="44450" rIns="90487" bIns="44450">
            <a:spAutoFit/>
          </a:bodyPr>
          <a:lstStyle/>
          <a:p>
            <a:pPr>
              <a:lnSpc>
                <a:spcPct val="100000"/>
              </a:lnSpc>
            </a:pPr>
            <a:r>
              <a:rPr lang="en-US" b="0" i="1" dirty="0" err="1">
                <a:latin typeface="Times" pitchFamily="18" charset="0"/>
              </a:rPr>
              <a:t>ux</a:t>
            </a:r>
            <a:endParaRPr lang="en-US" b="0" i="1" dirty="0">
              <a:latin typeface="Times" pitchFamily="18" charset="0"/>
            </a:endParaRPr>
          </a:p>
        </p:txBody>
      </p:sp>
      <p:sp>
        <p:nvSpPr>
          <p:cNvPr id="19470" name="Rectangle 52"/>
          <p:cNvSpPr>
            <a:spLocks noChangeArrowheads="1"/>
          </p:cNvSpPr>
          <p:nvPr/>
        </p:nvSpPr>
        <p:spPr bwMode="auto">
          <a:xfrm>
            <a:off x="6321425" y="3962400"/>
            <a:ext cx="282575" cy="363537"/>
          </a:xfrm>
          <a:prstGeom prst="rect">
            <a:avLst/>
          </a:prstGeom>
          <a:noFill/>
          <a:ln w="25400">
            <a:noFill/>
            <a:miter lim="800000"/>
            <a:headEnd/>
            <a:tailEnd/>
          </a:ln>
        </p:spPr>
        <p:txBody>
          <a:bodyPr wrap="none" lIns="90487" tIns="44450" rIns="90487" bIns="44450">
            <a:spAutoFit/>
          </a:bodyPr>
          <a:lstStyle/>
          <a:p>
            <a:pPr>
              <a:lnSpc>
                <a:spcPct val="100000"/>
              </a:lnSpc>
            </a:pPr>
            <a:r>
              <a:rPr lang="en-US" b="0" i="1">
                <a:latin typeface="Times" pitchFamily="18" charset="0"/>
              </a:rPr>
              <a:t>x</a:t>
            </a:r>
            <a:endParaRPr lang="en-US" b="0" i="1">
              <a:latin typeface="Symbol" pitchFamily="18" charset="2"/>
            </a:endParaRPr>
          </a:p>
        </p:txBody>
      </p:sp>
      <p:sp>
        <p:nvSpPr>
          <p:cNvPr id="19471" name="Rectangle 53"/>
          <p:cNvSpPr>
            <a:spLocks noChangeArrowheads="1"/>
          </p:cNvSpPr>
          <p:nvPr/>
        </p:nvSpPr>
        <p:spPr bwMode="auto">
          <a:xfrm>
            <a:off x="4173971" y="4170219"/>
            <a:ext cx="320675" cy="363537"/>
          </a:xfrm>
          <a:prstGeom prst="rect">
            <a:avLst/>
          </a:prstGeom>
          <a:noFill/>
          <a:ln w="25400">
            <a:noFill/>
            <a:miter lim="800000"/>
            <a:headEnd/>
            <a:tailEnd/>
          </a:ln>
        </p:spPr>
        <p:txBody>
          <a:bodyPr wrap="none" lIns="90487" tIns="44450" rIns="90487" bIns="44450">
            <a:spAutoFit/>
          </a:bodyPr>
          <a:lstStyle/>
          <a:p>
            <a:pPr>
              <a:lnSpc>
                <a:spcPct val="100000"/>
              </a:lnSpc>
            </a:pPr>
            <a:r>
              <a:rPr lang="en-US" b="0" i="1" dirty="0">
                <a:latin typeface="Times" pitchFamily="18" charset="0"/>
              </a:rPr>
              <a:t>X</a:t>
            </a:r>
          </a:p>
        </p:txBody>
      </p:sp>
      <p:sp>
        <p:nvSpPr>
          <p:cNvPr id="19472" name="Rectangle 56"/>
          <p:cNvSpPr>
            <a:spLocks noGrp="1" noChangeArrowheads="1"/>
          </p:cNvSpPr>
          <p:nvPr>
            <p:ph type="body" idx="1"/>
          </p:nvPr>
        </p:nvSpPr>
        <p:spPr>
          <a:xfrm>
            <a:off x="290513" y="5670550"/>
            <a:ext cx="8656855" cy="882650"/>
          </a:xfrm>
        </p:spPr>
        <p:txBody>
          <a:bodyPr/>
          <a:lstStyle/>
          <a:p>
            <a:r>
              <a:rPr lang="zh-CN" altLang="en-US" dirty="0" smtClean="0"/>
              <a:t>有符号数和无</a:t>
            </a:r>
            <a:r>
              <a:rPr lang="zh-CN" altLang="en-US" dirty="0"/>
              <a:t>符号</a:t>
            </a:r>
            <a:r>
              <a:rPr lang="zh-CN" altLang="en-US" dirty="0" smtClean="0"/>
              <a:t>数转换规则</a:t>
            </a:r>
            <a:r>
              <a:rPr lang="en-US" dirty="0" smtClean="0"/>
              <a:t>:</a:t>
            </a:r>
            <a:br>
              <a:rPr lang="en-US" dirty="0" smtClean="0"/>
            </a:br>
            <a:r>
              <a:rPr lang="en-US" dirty="0" smtClean="0"/>
              <a:t> </a:t>
            </a:r>
            <a:r>
              <a:rPr lang="zh-CN" altLang="en-US" sz="2400" dirty="0" smtClean="0">
                <a:solidFill>
                  <a:srgbClr val="C00000"/>
                </a:solidFill>
              </a:rPr>
              <a:t>位模式不变、数值可能改变</a:t>
            </a:r>
            <a:r>
              <a:rPr lang="en-US" altLang="zh-CN" sz="2400" dirty="0" smtClean="0">
                <a:solidFill>
                  <a:srgbClr val="0033CC"/>
                </a:solidFill>
              </a:rPr>
              <a:t>(</a:t>
            </a:r>
            <a:r>
              <a:rPr lang="zh-CN" altLang="en-US" sz="2400" dirty="0" smtClean="0">
                <a:solidFill>
                  <a:srgbClr val="0033CC"/>
                </a:solidFill>
              </a:rPr>
              <a:t>按不同编码规则重新解读</a:t>
            </a:r>
            <a:r>
              <a:rPr lang="en-US" altLang="zh-CN" sz="2400" dirty="0" smtClean="0">
                <a:solidFill>
                  <a:srgbClr val="0033CC"/>
                </a:solidFill>
              </a:rPr>
              <a:t>)</a:t>
            </a:r>
            <a:endParaRPr lang="en-US" sz="2400" dirty="0" smtClean="0">
              <a:solidFill>
                <a:srgbClr val="0033CC"/>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7673061" y="5747048"/>
            <a:ext cx="1470939" cy="1113011"/>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9991" y="3352800"/>
            <a:ext cx="3668412" cy="2445608"/>
          </a:xfrm>
          <a:prstGeom prst="rect">
            <a:avLst/>
          </a:prstGeom>
        </p:spPr>
      </p:pic>
      <p:sp>
        <p:nvSpPr>
          <p:cNvPr id="2" name="标题 1"/>
          <p:cNvSpPr>
            <a:spLocks noGrp="1"/>
          </p:cNvSpPr>
          <p:nvPr>
            <p:ph type="title"/>
          </p:nvPr>
        </p:nvSpPr>
        <p:spPr>
          <a:xfrm>
            <a:off x="533400" y="381000"/>
            <a:ext cx="7924800" cy="762000"/>
          </a:xfrm>
        </p:spPr>
        <p:txBody>
          <a:bodyPr/>
          <a:lstStyle/>
          <a:p>
            <a:pPr algn="ctr"/>
            <a:r>
              <a:rPr lang="zh-CN" altLang="en-US" sz="5400" dirty="0" smtClean="0">
                <a:solidFill>
                  <a:srgbClr val="0000FF"/>
                </a:solidFill>
                <a:latin typeface="华文行楷" panose="02010800040101010101" pitchFamily="2" charset="-122"/>
                <a:ea typeface="华文行楷" panose="02010800040101010101" pitchFamily="2" charset="-122"/>
              </a:rPr>
              <a:t>老师的几点希望</a:t>
            </a:r>
            <a:endParaRPr lang="zh-CN" altLang="en-US" sz="5400" dirty="0">
              <a:solidFill>
                <a:srgbClr val="0000FF"/>
              </a:solidFill>
              <a:latin typeface="华文行楷" panose="02010800040101010101" pitchFamily="2" charset="-122"/>
              <a:ea typeface="华文行楷" panose="02010800040101010101" pitchFamily="2" charset="-122"/>
            </a:endParaRPr>
          </a:p>
        </p:txBody>
      </p:sp>
      <p:sp>
        <p:nvSpPr>
          <p:cNvPr id="3" name="内容占位符 2"/>
          <p:cNvSpPr>
            <a:spLocks noGrp="1"/>
          </p:cNvSpPr>
          <p:nvPr>
            <p:ph idx="1"/>
          </p:nvPr>
        </p:nvSpPr>
        <p:spPr>
          <a:xfrm>
            <a:off x="342900" y="990600"/>
            <a:ext cx="8305800" cy="5486400"/>
          </a:xfrm>
        </p:spPr>
        <p:txBody>
          <a:bodyPr/>
          <a:lstStyle/>
          <a:p>
            <a:r>
              <a:rPr lang="zh-CN" altLang="en-US" sz="3600" b="0" dirty="0" smtClean="0">
                <a:latin typeface="华文中宋" panose="02010600040101010101" pitchFamily="2" charset="-122"/>
                <a:ea typeface="华文中宋" panose="02010600040101010101" pitchFamily="2" charset="-122"/>
              </a:rPr>
              <a:t>按时出勤，不要人间仙界来回穿梭，更不要四海八荒到处溜达</a:t>
            </a:r>
            <a:endParaRPr lang="en-US" altLang="zh-CN" sz="3600" b="0" dirty="0" smtClean="0">
              <a:latin typeface="华文中宋" panose="02010600040101010101" pitchFamily="2" charset="-122"/>
              <a:ea typeface="华文中宋" panose="02010600040101010101" pitchFamily="2" charset="-122"/>
            </a:endParaRPr>
          </a:p>
          <a:p>
            <a:r>
              <a:rPr lang="zh-CN" altLang="en-US" sz="3600" b="0" dirty="0" smtClean="0">
                <a:latin typeface="华文中宋" panose="02010600040101010101" pitchFamily="2" charset="-122"/>
                <a:ea typeface="华文中宋" panose="02010600040101010101" pitchFamily="2" charset="-122"/>
              </a:rPr>
              <a:t>上课要带</a:t>
            </a:r>
            <a:r>
              <a:rPr lang="zh-CN" altLang="en-US" sz="3600" b="0" dirty="0" smtClean="0">
                <a:solidFill>
                  <a:srgbClr val="FF0000"/>
                </a:solidFill>
                <a:latin typeface="华文中宋" panose="02010600040101010101" pitchFamily="2" charset="-122"/>
                <a:ea typeface="华文中宋" panose="02010600040101010101" pitchFamily="2" charset="-122"/>
              </a:rPr>
              <a:t>元神</a:t>
            </a:r>
            <a:r>
              <a:rPr lang="zh-CN" altLang="en-US" sz="3600" b="0" dirty="0" smtClean="0">
                <a:latin typeface="华文中宋" panose="02010600040101010101" pitchFamily="2" charset="-122"/>
                <a:ea typeface="华文中宋" panose="02010600040101010101" pitchFamily="2" charset="-122"/>
              </a:rPr>
              <a:t>来，不能只来个</a:t>
            </a:r>
            <a:r>
              <a:rPr lang="zh-CN" altLang="en-US" sz="3600" b="0" i="1" dirty="0" smtClean="0">
                <a:latin typeface="华文中宋" panose="02010600040101010101" pitchFamily="2" charset="-122"/>
                <a:ea typeface="华文中宋" panose="02010600040101010101" pitchFamily="2" charset="-122"/>
              </a:rPr>
              <a:t>仙体</a:t>
            </a:r>
            <a:endParaRPr lang="en-US" altLang="zh-CN" sz="3600" b="0" i="1" dirty="0" smtClean="0">
              <a:latin typeface="华文中宋" panose="02010600040101010101" pitchFamily="2" charset="-122"/>
              <a:ea typeface="华文中宋" panose="02010600040101010101" pitchFamily="2" charset="-122"/>
            </a:endParaRPr>
          </a:p>
          <a:p>
            <a:r>
              <a:rPr lang="zh-CN" altLang="en-US" sz="3600" b="0" dirty="0" smtClean="0">
                <a:latin typeface="华文中宋" panose="02010600040101010101" pitchFamily="2" charset="-122"/>
                <a:ea typeface="华文中宋" panose="02010600040101010101" pitchFamily="2" charset="-122"/>
              </a:rPr>
              <a:t>老师会把几十年的修为毫无保留滴渡给你，帮你渡劫</a:t>
            </a:r>
            <a:endParaRPr lang="en-US" altLang="zh-CN" sz="3600" b="0" dirty="0" smtClean="0">
              <a:latin typeface="华文中宋" panose="02010600040101010101" pitchFamily="2" charset="-122"/>
              <a:ea typeface="华文中宋" panose="02010600040101010101" pitchFamily="2" charset="-122"/>
            </a:endParaRPr>
          </a:p>
          <a:p>
            <a:r>
              <a:rPr lang="zh-CN" altLang="en-US" sz="3600" b="0" dirty="0">
                <a:latin typeface="华文中宋" panose="02010600040101010101" pitchFamily="2" charset="-122"/>
                <a:ea typeface="华文中宋" panose="02010600040101010101" pitchFamily="2" charset="-122"/>
              </a:rPr>
              <a:t>自己要</a:t>
            </a:r>
            <a:r>
              <a:rPr lang="zh-CN" altLang="en-US" sz="3600" b="0" dirty="0" smtClean="0">
                <a:latin typeface="华文中宋" panose="02010600040101010101" pitchFamily="2" charset="-122"/>
                <a:ea typeface="华文中宋" panose="02010600040101010101" pitchFamily="2" charset="-122"/>
              </a:rPr>
              <a:t>努力，争取顺利飞升</a:t>
            </a:r>
            <a:r>
              <a:rPr lang="zh-CN" altLang="en-US" sz="4000" b="0" dirty="0" smtClean="0">
                <a:solidFill>
                  <a:srgbClr val="006600"/>
                </a:solidFill>
                <a:latin typeface="华文中宋" panose="02010600040101010101" pitchFamily="2" charset="-122"/>
                <a:ea typeface="华文中宋" panose="02010600040101010101" pitchFamily="2" charset="-122"/>
              </a:rPr>
              <a:t>上神</a:t>
            </a:r>
            <a:r>
              <a:rPr lang="zh-CN" altLang="en-US" sz="3600" b="0" dirty="0" smtClean="0">
                <a:latin typeface="华文中宋" panose="02010600040101010101" pitchFamily="2" charset="-122"/>
                <a:ea typeface="华文中宋" panose="02010600040101010101" pitchFamily="2" charset="-122"/>
              </a:rPr>
              <a:t>，  最起码也要</a:t>
            </a:r>
            <a:r>
              <a:rPr lang="zh-CN" altLang="en-US" sz="3600" b="0" dirty="0" smtClean="0">
                <a:solidFill>
                  <a:srgbClr val="0070C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上仙</a:t>
            </a:r>
            <a:r>
              <a:rPr lang="zh-CN" altLang="en-US" sz="3600" b="0" dirty="0" smtClean="0">
                <a:latin typeface="华文中宋" panose="02010600040101010101" pitchFamily="2" charset="-122"/>
                <a:ea typeface="华文中宋" panose="02010600040101010101" pitchFamily="2" charset="-122"/>
              </a:rPr>
              <a:t>，千万不要</a:t>
            </a:r>
            <a:r>
              <a:rPr lang="zh-CN" altLang="en-US" sz="3600" strike="sngStrike" dirty="0" smtClean="0">
                <a:solidFill>
                  <a:srgbClr val="0070C0"/>
                </a:solidFill>
                <a:latin typeface="华文中宋" panose="02010600040101010101" pitchFamily="2" charset="-122"/>
                <a:ea typeface="华文中宋" panose="02010600040101010101" pitchFamily="2" charset="-122"/>
              </a:rPr>
              <a:t>应劫、挂科</a:t>
            </a:r>
            <a:endParaRPr lang="en-US" altLang="zh-CN" sz="3600" strike="sngStrike" dirty="0" smtClean="0">
              <a:solidFill>
                <a:srgbClr val="0070C0"/>
              </a:solidFill>
              <a:latin typeface="华文中宋" panose="02010600040101010101" pitchFamily="2" charset="-122"/>
              <a:ea typeface="华文中宋" panose="02010600040101010101" pitchFamily="2" charset="-122"/>
            </a:endParaRPr>
          </a:p>
          <a:p>
            <a:r>
              <a:rPr lang="zh-CN" altLang="en-US" sz="3600" b="0" dirty="0">
                <a:latin typeface="华文中宋" panose="02010600040101010101" pitchFamily="2" charset="-122"/>
                <a:ea typeface="华文中宋" panose="02010600040101010101" pitchFamily="2" charset="-122"/>
              </a:rPr>
              <a:t>学好这门</a:t>
            </a:r>
            <a:r>
              <a:rPr lang="zh-CN" altLang="en-US" sz="3600" b="0" dirty="0" smtClean="0">
                <a:latin typeface="华文中宋" panose="02010600040101010101" pitchFamily="2" charset="-122"/>
                <a:ea typeface="华文中宋" panose="02010600040101010101" pitchFamily="2" charset="-122"/>
              </a:rPr>
              <a:t>课，</a:t>
            </a:r>
            <a:r>
              <a:rPr lang="zh-CN" altLang="en-US" sz="3600" b="0" dirty="0" smtClean="0">
                <a:solidFill>
                  <a:srgbClr val="C00000"/>
                </a:solidFill>
                <a:latin typeface="华文中宋" panose="02010600040101010101" pitchFamily="2" charset="-122"/>
                <a:ea typeface="华文中宋" panose="02010600040101010101" pitchFamily="2" charset="-122"/>
              </a:rPr>
              <a:t>受益三生三世</a:t>
            </a:r>
            <a:r>
              <a:rPr lang="zh-CN" altLang="en-US" sz="3600" b="0" dirty="0" smtClean="0">
                <a:latin typeface="华文中宋" panose="02010600040101010101" pitchFamily="2" charset="-122"/>
                <a:ea typeface="华文中宋" panose="02010600040101010101" pitchFamily="2" charset="-122"/>
              </a:rPr>
              <a:t>，</a:t>
            </a:r>
            <a:r>
              <a:rPr lang="zh-CN" altLang="en-US" sz="3600" b="0" dirty="0" smtClean="0">
                <a:solidFill>
                  <a:srgbClr val="FF99FF"/>
                </a:solidFill>
                <a:latin typeface="华文中宋" panose="02010600040101010101" pitchFamily="2" charset="-122"/>
                <a:ea typeface="华文中宋" panose="02010600040101010101" pitchFamily="2" charset="-122"/>
              </a:rPr>
              <a:t>收获十里桃林</a:t>
            </a:r>
            <a:endParaRPr lang="en-US" altLang="zh-CN" sz="3600" b="0" dirty="0" smtClean="0">
              <a:solidFill>
                <a:srgbClr val="FF99FF"/>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09688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circle(in)">
                                      <p:cBhvr>
                                        <p:cTn id="2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04813" y="247650"/>
            <a:ext cx="5346015" cy="605294"/>
          </a:xfrm>
          <a:noFill/>
        </p:spPr>
        <p:txBody>
          <a:bodyPr wrap="none" lIns="63500" tIns="25400" rIns="63500" bIns="25400" anchor="t">
            <a:spAutoFit/>
          </a:bodyPr>
          <a:lstStyle/>
          <a:p>
            <a:pPr eaLnBrk="1" hangingPunct="1"/>
            <a:r>
              <a:rPr lang="zh-CN" altLang="en-US" dirty="0" smtClean="0"/>
              <a:t>有符号</a:t>
            </a:r>
            <a:r>
              <a:rPr lang="en-US" dirty="0" smtClean="0">
                <a:sym typeface="Symbol" pitchFamily="18" charset="2"/>
              </a:rPr>
              <a:t></a:t>
            </a:r>
            <a:r>
              <a:rPr lang="en-US" dirty="0" smtClean="0"/>
              <a:t> </a:t>
            </a:r>
            <a:r>
              <a:rPr lang="zh-CN" altLang="en-US" dirty="0" smtClean="0"/>
              <a:t>无符号数的转换</a:t>
            </a:r>
            <a:endParaRPr lang="en-US" dirty="0" smtClean="0"/>
          </a:p>
        </p:txBody>
      </p:sp>
      <p:graphicFrame>
        <p:nvGraphicFramePr>
          <p:cNvPr id="203779" name="Group 3"/>
          <p:cNvGraphicFramePr>
            <a:graphicFrameLocks noGrp="1"/>
          </p:cNvGraphicFramePr>
          <p:nvPr>
            <p:extLst>
              <p:ext uri="{D42A27DB-BD31-4B8C-83A1-F6EECF244321}">
                <p14:modId xmlns:p14="http://schemas.microsoft.com/office/powerpoint/2010/main" val="1793289407"/>
              </p:ext>
            </p:extLst>
          </p:nvPr>
        </p:nvGraphicFramePr>
        <p:xfrm>
          <a:off x="3733800" y="990600"/>
          <a:ext cx="1143000" cy="5608320"/>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2400" b="1" i="0" u="none" strike="noStrike" kern="1200" cap="none" normalizeH="0" baseline="0" dirty="0" smtClean="0">
                          <a:ln>
                            <a:noFill/>
                          </a:ln>
                          <a:solidFill>
                            <a:schemeClr val="tx2"/>
                          </a:solidFill>
                          <a:effectLst/>
                          <a:latin typeface="Calibri" pitchFamily="34" charset="0"/>
                          <a:ea typeface="+mn-ea"/>
                          <a:cs typeface="+mn-cs"/>
                        </a:rPr>
                        <a:t>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17" name="Group 41"/>
          <p:cNvGraphicFramePr>
            <a:graphicFrameLocks noGrp="1"/>
          </p:cNvGraphicFramePr>
          <p:nvPr>
            <p:extLst>
              <p:ext uri="{D42A27DB-BD31-4B8C-83A1-F6EECF244321}">
                <p14:modId xmlns:p14="http://schemas.microsoft.com/office/powerpoint/2010/main" val="1212254060"/>
              </p:ext>
            </p:extLst>
          </p:nvPr>
        </p:nvGraphicFramePr>
        <p:xfrm>
          <a:off x="7010400" y="1004379"/>
          <a:ext cx="1447800" cy="5608320"/>
        </p:xfrm>
        <a:graphic>
          <a:graphicData uri="http://schemas.openxmlformats.org/drawingml/2006/table">
            <a:tbl>
              <a:tblPr/>
              <a:tblGrid>
                <a:gridCol w="14478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2400" b="1" i="0" u="none" strike="noStrike" kern="1200" cap="none" normalizeH="0" baseline="0" dirty="0" smtClean="0">
                          <a:ln>
                            <a:noFill/>
                          </a:ln>
                          <a:solidFill>
                            <a:schemeClr val="tx2"/>
                          </a:solidFill>
                          <a:effectLst/>
                          <a:latin typeface="Calibri" pitchFamily="34" charset="0"/>
                          <a:ea typeface="+mn-ea"/>
                          <a:cs typeface="+mn-cs"/>
                        </a:rPr>
                        <a:t>Unsigned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9</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12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13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14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15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55" name="Group 79"/>
          <p:cNvGraphicFramePr>
            <a:graphicFrameLocks noGrp="1"/>
          </p:cNvGraphicFramePr>
          <p:nvPr>
            <p:extLst>
              <p:ext uri="{D42A27DB-BD31-4B8C-83A1-F6EECF244321}">
                <p14:modId xmlns:p14="http://schemas.microsoft.com/office/powerpoint/2010/main" val="3791752319"/>
              </p:ext>
            </p:extLst>
          </p:nvPr>
        </p:nvGraphicFramePr>
        <p:xfrm>
          <a:off x="1752600" y="990600"/>
          <a:ext cx="1143000" cy="5608320"/>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2400" b="1" i="0" u="none" strike="noStrike" cap="none" normalizeH="0" baseline="0" dirty="0" smtClean="0">
                          <a:ln>
                            <a:noFill/>
                          </a:ln>
                          <a:solidFill>
                            <a:schemeClr val="tx2"/>
                          </a:solidFill>
                          <a:effectLst/>
                          <a:latin typeface="Calibri" pitchFamily="34" charset="0"/>
                        </a:rPr>
                        <a:t>Bits</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0000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0001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0010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0011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0100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0101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0110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0111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1000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1001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1010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1"/>
                  </a:ext>
                </a:extLst>
              </a:tr>
              <a:tr h="28098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1011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1100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1101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1110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1111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6"/>
                  </a:ext>
                </a:extLst>
              </a:tr>
            </a:tbl>
          </a:graphicData>
        </a:graphic>
      </p:graphicFrame>
      <p:grpSp>
        <p:nvGrpSpPr>
          <p:cNvPr id="2" name="Group 124"/>
          <p:cNvGrpSpPr>
            <a:grpSpLocks/>
          </p:cNvGrpSpPr>
          <p:nvPr/>
        </p:nvGrpSpPr>
        <p:grpSpPr bwMode="auto">
          <a:xfrm>
            <a:off x="5181600" y="3530600"/>
            <a:ext cx="1574800" cy="279400"/>
            <a:chOff x="3264" y="2608"/>
            <a:chExt cx="992" cy="176"/>
          </a:xfrm>
        </p:grpSpPr>
        <p:sp>
          <p:nvSpPr>
            <p:cNvPr id="20602" name="Rectangle 117"/>
            <p:cNvSpPr>
              <a:spLocks noChangeArrowheads="1"/>
            </p:cNvSpPr>
            <p:nvPr/>
          </p:nvSpPr>
          <p:spPr bwMode="auto">
            <a:xfrm>
              <a:off x="3552" y="2608"/>
              <a:ext cx="368" cy="176"/>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U2T</a:t>
              </a:r>
            </a:p>
          </p:txBody>
        </p:sp>
        <p:sp>
          <p:nvSpPr>
            <p:cNvPr id="20603" name="Line 118"/>
            <p:cNvSpPr>
              <a:spLocks noChangeShapeType="1"/>
            </p:cNvSpPr>
            <p:nvPr/>
          </p:nvSpPr>
          <p:spPr bwMode="auto">
            <a:xfrm flipH="1" flipV="1">
              <a:off x="3264" y="2704"/>
              <a:ext cx="288" cy="0"/>
            </a:xfrm>
            <a:prstGeom prst="line">
              <a:avLst/>
            </a:prstGeom>
            <a:noFill/>
            <a:ln w="25400">
              <a:solidFill>
                <a:schemeClr val="tx1"/>
              </a:solidFill>
              <a:round/>
              <a:headEnd/>
              <a:tailEnd type="triangle" w="med" len="med"/>
            </a:ln>
          </p:spPr>
          <p:txBody>
            <a:bodyPr wrap="none" anchor="ctr"/>
            <a:lstStyle/>
            <a:p>
              <a:endParaRPr lang="en-US"/>
            </a:p>
          </p:txBody>
        </p:sp>
        <p:sp>
          <p:nvSpPr>
            <p:cNvPr id="20604" name="Line 119"/>
            <p:cNvSpPr>
              <a:spLocks noChangeShapeType="1"/>
            </p:cNvSpPr>
            <p:nvPr/>
          </p:nvSpPr>
          <p:spPr bwMode="auto">
            <a:xfrm flipH="1">
              <a:off x="3936" y="2696"/>
              <a:ext cx="320" cy="0"/>
            </a:xfrm>
            <a:prstGeom prst="line">
              <a:avLst/>
            </a:prstGeom>
            <a:noFill/>
            <a:ln w="25400">
              <a:solidFill>
                <a:schemeClr val="tx1"/>
              </a:solidFill>
              <a:round/>
              <a:headEnd/>
              <a:tailEnd type="triangle" w="med" len="med"/>
            </a:ln>
          </p:spPr>
          <p:txBody>
            <a:bodyPr wrap="none" anchor="ctr"/>
            <a:lstStyle/>
            <a:p>
              <a:endParaRPr lang="en-US"/>
            </a:p>
          </p:txBody>
        </p:sp>
      </p:grpSp>
      <p:grpSp>
        <p:nvGrpSpPr>
          <p:cNvPr id="3" name="Group 123"/>
          <p:cNvGrpSpPr>
            <a:grpSpLocks/>
          </p:cNvGrpSpPr>
          <p:nvPr/>
        </p:nvGrpSpPr>
        <p:grpSpPr bwMode="auto">
          <a:xfrm>
            <a:off x="5181600" y="3098800"/>
            <a:ext cx="1574800" cy="279400"/>
            <a:chOff x="3264" y="2128"/>
            <a:chExt cx="992" cy="176"/>
          </a:xfrm>
        </p:grpSpPr>
        <p:sp>
          <p:nvSpPr>
            <p:cNvPr id="20599" name="Rectangle 120"/>
            <p:cNvSpPr>
              <a:spLocks noChangeArrowheads="1"/>
            </p:cNvSpPr>
            <p:nvPr/>
          </p:nvSpPr>
          <p:spPr bwMode="auto">
            <a:xfrm>
              <a:off x="3552" y="2128"/>
              <a:ext cx="368" cy="176"/>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T2U</a:t>
              </a:r>
            </a:p>
          </p:txBody>
        </p:sp>
        <p:sp>
          <p:nvSpPr>
            <p:cNvPr id="20600" name="Line 121"/>
            <p:cNvSpPr>
              <a:spLocks noChangeShapeType="1"/>
            </p:cNvSpPr>
            <p:nvPr/>
          </p:nvSpPr>
          <p:spPr bwMode="auto">
            <a:xfrm flipH="1" flipV="1">
              <a:off x="3264" y="2224"/>
              <a:ext cx="288" cy="0"/>
            </a:xfrm>
            <a:prstGeom prst="line">
              <a:avLst/>
            </a:prstGeom>
            <a:noFill/>
            <a:ln w="25400">
              <a:solidFill>
                <a:schemeClr val="tx1"/>
              </a:solidFill>
              <a:round/>
              <a:headEnd type="triangle" w="med" len="med"/>
              <a:tailEnd/>
            </a:ln>
          </p:spPr>
          <p:txBody>
            <a:bodyPr wrap="none" anchor="ctr"/>
            <a:lstStyle/>
            <a:p>
              <a:endParaRPr lang="en-US"/>
            </a:p>
          </p:txBody>
        </p:sp>
        <p:sp>
          <p:nvSpPr>
            <p:cNvPr id="20601" name="Line 122"/>
            <p:cNvSpPr>
              <a:spLocks noChangeShapeType="1"/>
            </p:cNvSpPr>
            <p:nvPr/>
          </p:nvSpPr>
          <p:spPr bwMode="auto">
            <a:xfrm flipH="1">
              <a:off x="3936" y="2216"/>
              <a:ext cx="320" cy="0"/>
            </a:xfrm>
            <a:prstGeom prst="line">
              <a:avLst/>
            </a:prstGeom>
            <a:noFill/>
            <a:ln w="25400">
              <a:solidFill>
                <a:schemeClr val="tx1"/>
              </a:solidFill>
              <a:round/>
              <a:headEnd type="triangle" w="med" len="med"/>
              <a:tailEnd/>
            </a:ln>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04813" y="247650"/>
            <a:ext cx="5346015" cy="605294"/>
          </a:xfrm>
          <a:noFill/>
        </p:spPr>
        <p:txBody>
          <a:bodyPr wrap="none" lIns="63500" tIns="25400" rIns="63500" bIns="25400" anchor="t">
            <a:spAutoFit/>
          </a:bodyPr>
          <a:lstStyle/>
          <a:p>
            <a:r>
              <a:rPr lang="zh-CN" altLang="en-US" dirty="0"/>
              <a:t>有符号</a:t>
            </a:r>
            <a:r>
              <a:rPr lang="en-US" altLang="zh-CN" dirty="0">
                <a:sym typeface="Symbol" pitchFamily="18" charset="2"/>
              </a:rPr>
              <a:t></a:t>
            </a:r>
            <a:r>
              <a:rPr lang="en-US" altLang="zh-CN" dirty="0"/>
              <a:t> </a:t>
            </a:r>
            <a:r>
              <a:rPr lang="zh-CN" altLang="en-US" dirty="0"/>
              <a:t>无符号数的转换</a:t>
            </a:r>
            <a:endParaRPr lang="en-US" dirty="0" smtClean="0"/>
          </a:p>
        </p:txBody>
      </p:sp>
      <p:graphicFrame>
        <p:nvGraphicFramePr>
          <p:cNvPr id="203779" name="Group 3"/>
          <p:cNvGraphicFramePr>
            <a:graphicFrameLocks noGrp="1"/>
          </p:cNvGraphicFramePr>
          <p:nvPr>
            <p:extLst>
              <p:ext uri="{D42A27DB-BD31-4B8C-83A1-F6EECF244321}">
                <p14:modId xmlns:p14="http://schemas.microsoft.com/office/powerpoint/2010/main" val="3881464336"/>
              </p:ext>
            </p:extLst>
          </p:nvPr>
        </p:nvGraphicFramePr>
        <p:xfrm>
          <a:off x="3733800" y="990600"/>
          <a:ext cx="1143000" cy="5608320"/>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2400" b="1" i="0" u="none" strike="noStrike" kern="1200" cap="none" normalizeH="0" baseline="0" dirty="0" smtClean="0">
                          <a:ln>
                            <a:noFill/>
                          </a:ln>
                          <a:solidFill>
                            <a:schemeClr val="tx2"/>
                          </a:solidFill>
                          <a:effectLst/>
                          <a:latin typeface="Calibri" pitchFamily="34" charset="0"/>
                          <a:ea typeface="+mn-ea"/>
                          <a:cs typeface="+mn-cs"/>
                        </a:rPr>
                        <a:t>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17" name="Group 41"/>
          <p:cNvGraphicFramePr>
            <a:graphicFrameLocks noGrp="1"/>
          </p:cNvGraphicFramePr>
          <p:nvPr>
            <p:extLst>
              <p:ext uri="{D42A27DB-BD31-4B8C-83A1-F6EECF244321}">
                <p14:modId xmlns:p14="http://schemas.microsoft.com/office/powerpoint/2010/main" val="3817058075"/>
              </p:ext>
            </p:extLst>
          </p:nvPr>
        </p:nvGraphicFramePr>
        <p:xfrm>
          <a:off x="7010400" y="990600"/>
          <a:ext cx="1524000" cy="5608320"/>
        </p:xfrm>
        <a:graphic>
          <a:graphicData uri="http://schemas.openxmlformats.org/drawingml/2006/table">
            <a:tbl>
              <a:tblPr/>
              <a:tblGrid>
                <a:gridCol w="1524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2400" b="1" i="0" u="none" strike="noStrike" kern="1200" cap="none" normalizeH="0" baseline="0" dirty="0" smtClean="0">
                          <a:ln>
                            <a:noFill/>
                          </a:ln>
                          <a:solidFill>
                            <a:schemeClr val="tx2"/>
                          </a:solidFill>
                          <a:effectLst/>
                          <a:latin typeface="Calibri" pitchFamily="34" charset="0"/>
                          <a:ea typeface="+mn-ea"/>
                          <a:cs typeface="+mn-cs"/>
                        </a:rPr>
                        <a:t>Unsigned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9</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12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13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14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15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55" name="Group 79"/>
          <p:cNvGraphicFramePr>
            <a:graphicFrameLocks noGrp="1"/>
          </p:cNvGraphicFramePr>
          <p:nvPr>
            <p:extLst>
              <p:ext uri="{D42A27DB-BD31-4B8C-83A1-F6EECF244321}">
                <p14:modId xmlns:p14="http://schemas.microsoft.com/office/powerpoint/2010/main" val="296702948"/>
              </p:ext>
            </p:extLst>
          </p:nvPr>
        </p:nvGraphicFramePr>
        <p:xfrm>
          <a:off x="1752600" y="990600"/>
          <a:ext cx="1143000" cy="5608320"/>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2400" b="1" i="0" u="none" strike="noStrike" kern="1200" cap="none" normalizeH="0" baseline="0" dirty="0" smtClean="0">
                          <a:ln>
                            <a:noFill/>
                          </a:ln>
                          <a:solidFill>
                            <a:schemeClr val="tx2"/>
                          </a:solidFill>
                          <a:effectLst/>
                          <a:latin typeface="Calibri" pitchFamily="34" charset="0"/>
                          <a:ea typeface="+mn-ea"/>
                          <a:cs typeface="+mn-cs"/>
                        </a:rPr>
                        <a:t>Bits</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0000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0001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0010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0011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0100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0101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0110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0111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1000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1001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1010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1"/>
                  </a:ext>
                </a:extLst>
              </a:tr>
              <a:tr h="28098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1011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1100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2"/>
                          </a:solidFill>
                          <a:effectLst/>
                          <a:latin typeface="Courier New" pitchFamily="49" charset="0"/>
                        </a:rPr>
                        <a:t>1101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1110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2"/>
                          </a:solidFill>
                          <a:effectLst/>
                          <a:latin typeface="Courier New" pitchFamily="49" charset="0"/>
                        </a:rPr>
                        <a:t>1111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6"/>
                  </a:ext>
                </a:extLst>
              </a:tr>
            </a:tbl>
          </a:graphicData>
        </a:graphic>
      </p:graphicFrame>
      <p:grpSp>
        <p:nvGrpSpPr>
          <p:cNvPr id="14" name="Group 126"/>
          <p:cNvGrpSpPr>
            <a:grpSpLocks/>
          </p:cNvGrpSpPr>
          <p:nvPr/>
        </p:nvGrpSpPr>
        <p:grpSpPr bwMode="auto">
          <a:xfrm>
            <a:off x="5257800" y="2286000"/>
            <a:ext cx="1447800" cy="584200"/>
            <a:chOff x="3312" y="1226"/>
            <a:chExt cx="912" cy="368"/>
          </a:xfrm>
        </p:grpSpPr>
        <p:sp>
          <p:nvSpPr>
            <p:cNvPr id="15" name="Line 121"/>
            <p:cNvSpPr>
              <a:spLocks noChangeShapeType="1"/>
            </p:cNvSpPr>
            <p:nvPr/>
          </p:nvSpPr>
          <p:spPr bwMode="auto">
            <a:xfrm flipH="1" flipV="1">
              <a:off x="3312" y="1536"/>
              <a:ext cx="912" cy="0"/>
            </a:xfrm>
            <a:prstGeom prst="line">
              <a:avLst/>
            </a:prstGeom>
            <a:noFill/>
            <a:ln w="57150">
              <a:solidFill>
                <a:schemeClr val="tx1"/>
              </a:solidFill>
              <a:round/>
              <a:headEnd type="triangle" w="lg" len="lg"/>
              <a:tailEnd type="triangle" w="lg" len="lg"/>
            </a:ln>
          </p:spPr>
          <p:txBody>
            <a:bodyPr wrap="none" anchor="ctr"/>
            <a:lstStyle/>
            <a:p>
              <a:endParaRPr lang="en-US"/>
            </a:p>
          </p:txBody>
        </p:sp>
        <p:sp>
          <p:nvSpPr>
            <p:cNvPr id="16" name="Text Box 124"/>
            <p:cNvSpPr txBox="1">
              <a:spLocks noChangeArrowheads="1"/>
            </p:cNvSpPr>
            <p:nvPr/>
          </p:nvSpPr>
          <p:spPr bwMode="auto">
            <a:xfrm>
              <a:off x="3696" y="1226"/>
              <a:ext cx="187" cy="368"/>
            </a:xfrm>
            <a:prstGeom prst="rect">
              <a:avLst/>
            </a:prstGeom>
            <a:noFill/>
            <a:ln w="19050">
              <a:noFill/>
              <a:miter lim="800000"/>
              <a:headEnd/>
              <a:tailEnd type="none" w="sm" len="sm"/>
            </a:ln>
          </p:spPr>
          <p:txBody>
            <a:bodyPr wrap="none" lIns="45720" rIns="45720">
              <a:spAutoFit/>
            </a:bodyPr>
            <a:lstStyle/>
            <a:p>
              <a:pPr algn="ctr"/>
              <a:r>
                <a:rPr lang="en-US" sz="3200" dirty="0">
                  <a:latin typeface="Calibri" pitchFamily="34" charset="0"/>
                </a:rPr>
                <a:t>=</a:t>
              </a:r>
            </a:p>
          </p:txBody>
        </p:sp>
      </p:grpSp>
      <p:grpSp>
        <p:nvGrpSpPr>
          <p:cNvPr id="17" name="Group 127"/>
          <p:cNvGrpSpPr>
            <a:grpSpLocks/>
          </p:cNvGrpSpPr>
          <p:nvPr/>
        </p:nvGrpSpPr>
        <p:grpSpPr bwMode="auto">
          <a:xfrm>
            <a:off x="5257800" y="4724396"/>
            <a:ext cx="1447800" cy="492124"/>
            <a:chOff x="3312" y="2762"/>
            <a:chExt cx="912" cy="310"/>
          </a:xfrm>
        </p:grpSpPr>
        <p:sp>
          <p:nvSpPr>
            <p:cNvPr id="18" name="Line 123"/>
            <p:cNvSpPr>
              <a:spLocks noChangeShapeType="1"/>
            </p:cNvSpPr>
            <p:nvPr/>
          </p:nvSpPr>
          <p:spPr bwMode="auto">
            <a:xfrm flipH="1" flipV="1">
              <a:off x="3312" y="3072"/>
              <a:ext cx="912" cy="0"/>
            </a:xfrm>
            <a:prstGeom prst="line">
              <a:avLst/>
            </a:prstGeom>
            <a:noFill/>
            <a:ln w="57150">
              <a:solidFill>
                <a:schemeClr val="tx1"/>
              </a:solidFill>
              <a:round/>
              <a:headEnd type="triangle" w="lg" len="lg"/>
              <a:tailEnd type="triangle" w="lg" len="lg"/>
            </a:ln>
          </p:spPr>
          <p:txBody>
            <a:bodyPr wrap="none" anchor="ctr"/>
            <a:lstStyle/>
            <a:p>
              <a:endParaRPr lang="en-US"/>
            </a:p>
          </p:txBody>
        </p:sp>
        <p:sp>
          <p:nvSpPr>
            <p:cNvPr id="19" name="Text Box 125"/>
            <p:cNvSpPr txBox="1">
              <a:spLocks noChangeArrowheads="1"/>
            </p:cNvSpPr>
            <p:nvPr/>
          </p:nvSpPr>
          <p:spPr bwMode="auto">
            <a:xfrm>
              <a:off x="3504" y="2762"/>
              <a:ext cx="329" cy="291"/>
            </a:xfrm>
            <a:prstGeom prst="rect">
              <a:avLst/>
            </a:prstGeom>
            <a:noFill/>
            <a:ln w="57150">
              <a:noFill/>
              <a:round/>
              <a:headEnd type="triangle" w="lg" len="lg"/>
              <a:tailEnd type="triangle" w="lg" len="lg"/>
            </a:ln>
          </p:spPr>
          <p:txBody>
            <a:bodyPr wrap="none" anchor="ctr"/>
            <a:lstStyle/>
            <a:p>
              <a:r>
                <a:rPr lang="en-US" dirty="0" smtClean="0">
                  <a:latin typeface="Calibri" pitchFamily="34" charset="0"/>
                </a:rPr>
                <a:t>+/- 16</a:t>
              </a:r>
              <a:endParaRPr lang="en-US" dirty="0">
                <a:latin typeface="Calibri"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6"/>
          <p:cNvGrpSpPr>
            <a:grpSpLocks/>
          </p:cNvGrpSpPr>
          <p:nvPr/>
        </p:nvGrpSpPr>
        <p:grpSpPr bwMode="auto">
          <a:xfrm>
            <a:off x="1770078" y="5715000"/>
            <a:ext cx="2743200" cy="228600"/>
            <a:chOff x="2832" y="2208"/>
            <a:chExt cx="1728" cy="144"/>
          </a:xfrm>
        </p:grpSpPr>
        <p:sp>
          <p:nvSpPr>
            <p:cNvPr id="5142" name="Rectangle 17"/>
            <p:cNvSpPr>
              <a:spLocks noChangeArrowheads="1"/>
            </p:cNvSpPr>
            <p:nvPr/>
          </p:nvSpPr>
          <p:spPr bwMode="auto">
            <a:xfrm>
              <a:off x="2832"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3" name="Rectangle 18"/>
            <p:cNvSpPr>
              <a:spLocks noChangeArrowheads="1"/>
            </p:cNvSpPr>
            <p:nvPr/>
          </p:nvSpPr>
          <p:spPr bwMode="auto">
            <a:xfrm>
              <a:off x="2976"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dirty="0"/>
                <a:t>+</a:t>
              </a:r>
            </a:p>
          </p:txBody>
        </p:sp>
        <p:sp>
          <p:nvSpPr>
            <p:cNvPr id="5144" name="Rectangle 19"/>
            <p:cNvSpPr>
              <a:spLocks noChangeArrowheads="1"/>
            </p:cNvSpPr>
            <p:nvPr/>
          </p:nvSpPr>
          <p:spPr bwMode="auto">
            <a:xfrm>
              <a:off x="3120"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5" name="Rectangle 20"/>
            <p:cNvSpPr>
              <a:spLocks noChangeArrowheads="1"/>
            </p:cNvSpPr>
            <p:nvPr/>
          </p:nvSpPr>
          <p:spPr bwMode="auto">
            <a:xfrm>
              <a:off x="4128"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6" name="Rectangle 21"/>
            <p:cNvSpPr>
              <a:spLocks noChangeArrowheads="1"/>
            </p:cNvSpPr>
            <p:nvPr/>
          </p:nvSpPr>
          <p:spPr bwMode="auto">
            <a:xfrm>
              <a:off x="4272"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7" name="Rectangle 22"/>
            <p:cNvSpPr>
              <a:spLocks noChangeArrowheads="1"/>
            </p:cNvSpPr>
            <p:nvPr/>
          </p:nvSpPr>
          <p:spPr bwMode="auto">
            <a:xfrm>
              <a:off x="4416"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8" name="Rectangle 23"/>
            <p:cNvSpPr>
              <a:spLocks noChangeArrowheads="1"/>
            </p:cNvSpPr>
            <p:nvPr/>
          </p:nvSpPr>
          <p:spPr bwMode="auto">
            <a:xfrm>
              <a:off x="3264" y="2208"/>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grpSp>
        <p:nvGrpSpPr>
          <p:cNvPr id="4" name="Group 24"/>
          <p:cNvGrpSpPr>
            <a:grpSpLocks/>
          </p:cNvGrpSpPr>
          <p:nvPr/>
        </p:nvGrpSpPr>
        <p:grpSpPr bwMode="auto">
          <a:xfrm>
            <a:off x="1770078" y="3795713"/>
            <a:ext cx="2743200" cy="228600"/>
            <a:chOff x="2832" y="2208"/>
            <a:chExt cx="1728" cy="144"/>
          </a:xfrm>
        </p:grpSpPr>
        <p:sp>
          <p:nvSpPr>
            <p:cNvPr id="5135" name="Rectangle 25"/>
            <p:cNvSpPr>
              <a:spLocks noChangeArrowheads="1"/>
            </p:cNvSpPr>
            <p:nvPr/>
          </p:nvSpPr>
          <p:spPr bwMode="auto">
            <a:xfrm>
              <a:off x="2832"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36" name="Rectangle 26"/>
            <p:cNvSpPr>
              <a:spLocks noChangeArrowheads="1"/>
            </p:cNvSpPr>
            <p:nvPr/>
          </p:nvSpPr>
          <p:spPr bwMode="auto">
            <a:xfrm>
              <a:off x="2976"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37" name="Rectangle 27"/>
            <p:cNvSpPr>
              <a:spLocks noChangeArrowheads="1"/>
            </p:cNvSpPr>
            <p:nvPr/>
          </p:nvSpPr>
          <p:spPr bwMode="auto">
            <a:xfrm>
              <a:off x="3120"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38" name="Rectangle 28"/>
            <p:cNvSpPr>
              <a:spLocks noChangeArrowheads="1"/>
            </p:cNvSpPr>
            <p:nvPr/>
          </p:nvSpPr>
          <p:spPr bwMode="auto">
            <a:xfrm>
              <a:off x="4128"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39" name="Rectangle 29"/>
            <p:cNvSpPr>
              <a:spLocks noChangeArrowheads="1"/>
            </p:cNvSpPr>
            <p:nvPr/>
          </p:nvSpPr>
          <p:spPr bwMode="auto">
            <a:xfrm>
              <a:off x="4272"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0" name="Rectangle 30"/>
            <p:cNvSpPr>
              <a:spLocks noChangeArrowheads="1"/>
            </p:cNvSpPr>
            <p:nvPr/>
          </p:nvSpPr>
          <p:spPr bwMode="auto">
            <a:xfrm>
              <a:off x="4416"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1" name="Rectangle 31"/>
            <p:cNvSpPr>
              <a:spLocks noChangeArrowheads="1"/>
            </p:cNvSpPr>
            <p:nvPr/>
          </p:nvSpPr>
          <p:spPr bwMode="auto">
            <a:xfrm>
              <a:off x="3264" y="2208"/>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5126" name="Rectangle 32"/>
          <p:cNvSpPr>
            <a:spLocks noChangeArrowheads="1"/>
          </p:cNvSpPr>
          <p:nvPr/>
        </p:nvSpPr>
        <p:spPr bwMode="auto">
          <a:xfrm>
            <a:off x="1236678" y="5562600"/>
            <a:ext cx="400050" cy="366713"/>
          </a:xfrm>
          <a:prstGeom prst="rect">
            <a:avLst/>
          </a:prstGeom>
          <a:noFill/>
          <a:ln w="25400">
            <a:noFill/>
            <a:miter lim="800000"/>
            <a:headEnd/>
            <a:tailEnd/>
          </a:ln>
        </p:spPr>
        <p:txBody>
          <a:bodyPr wrap="none">
            <a:spAutoFit/>
          </a:bodyPr>
          <a:lstStyle/>
          <a:p>
            <a:pPr>
              <a:lnSpc>
                <a:spcPct val="100000"/>
              </a:lnSpc>
            </a:pPr>
            <a:r>
              <a:rPr lang="en-US" b="0" i="1" dirty="0" err="1">
                <a:latin typeface="Times" pitchFamily="18" charset="0"/>
              </a:rPr>
              <a:t>ux</a:t>
            </a:r>
            <a:endParaRPr lang="en-US" b="0" i="1" dirty="0">
              <a:latin typeface="Times" pitchFamily="18" charset="0"/>
            </a:endParaRPr>
          </a:p>
        </p:txBody>
      </p:sp>
      <p:sp>
        <p:nvSpPr>
          <p:cNvPr id="5127" name="Rectangle 33"/>
          <p:cNvSpPr>
            <a:spLocks noChangeArrowheads="1"/>
          </p:cNvSpPr>
          <p:nvPr/>
        </p:nvSpPr>
        <p:spPr bwMode="auto">
          <a:xfrm>
            <a:off x="1236678" y="3643313"/>
            <a:ext cx="285750" cy="366713"/>
          </a:xfrm>
          <a:prstGeom prst="rect">
            <a:avLst/>
          </a:prstGeom>
          <a:noFill/>
          <a:ln w="25400">
            <a:noFill/>
            <a:miter lim="800000"/>
            <a:headEnd/>
            <a:tailEnd/>
          </a:ln>
        </p:spPr>
        <p:txBody>
          <a:bodyPr wrap="none">
            <a:spAutoFit/>
          </a:bodyPr>
          <a:lstStyle/>
          <a:p>
            <a:pPr>
              <a:lnSpc>
                <a:spcPct val="100000"/>
              </a:lnSpc>
            </a:pPr>
            <a:r>
              <a:rPr lang="en-US" b="0" i="1" dirty="0">
                <a:latin typeface="Times" pitchFamily="18" charset="0"/>
              </a:rPr>
              <a:t>x</a:t>
            </a:r>
          </a:p>
        </p:txBody>
      </p:sp>
      <p:sp>
        <p:nvSpPr>
          <p:cNvPr id="5128" name="Rectangle 36"/>
          <p:cNvSpPr>
            <a:spLocks noChangeArrowheads="1"/>
          </p:cNvSpPr>
          <p:nvPr/>
        </p:nvSpPr>
        <p:spPr bwMode="auto">
          <a:xfrm>
            <a:off x="1600200" y="3429000"/>
            <a:ext cx="565150" cy="366713"/>
          </a:xfrm>
          <a:prstGeom prst="rect">
            <a:avLst/>
          </a:prstGeom>
          <a:noFill/>
          <a:ln w="25400">
            <a:noFill/>
            <a:miter lim="800000"/>
            <a:headEnd/>
            <a:tailEnd/>
          </a:ln>
        </p:spPr>
        <p:txBody>
          <a:bodyPr wrap="none">
            <a:spAutoFit/>
          </a:bodyPr>
          <a:lstStyle/>
          <a:p>
            <a:pPr>
              <a:lnSpc>
                <a:spcPct val="100000"/>
              </a:lnSpc>
            </a:pPr>
            <a:r>
              <a:rPr lang="en-US" sz="1800" b="0" i="1">
                <a:latin typeface="Times" pitchFamily="18" charset="0"/>
              </a:rPr>
              <a:t>w</a:t>
            </a:r>
            <a:r>
              <a:rPr lang="en-US" sz="1800" b="0">
                <a:latin typeface="Times" pitchFamily="18" charset="0"/>
              </a:rPr>
              <a:t>–1</a:t>
            </a:r>
            <a:endParaRPr lang="en-US" sz="1800" b="0" i="1">
              <a:latin typeface="Times" pitchFamily="18" charset="0"/>
            </a:endParaRPr>
          </a:p>
        </p:txBody>
      </p:sp>
      <p:sp>
        <p:nvSpPr>
          <p:cNvPr id="5129" name="Rectangle 37"/>
          <p:cNvSpPr>
            <a:spLocks noChangeArrowheads="1"/>
          </p:cNvSpPr>
          <p:nvPr/>
        </p:nvSpPr>
        <p:spPr bwMode="auto">
          <a:xfrm>
            <a:off x="4267200" y="3429000"/>
            <a:ext cx="298450" cy="366713"/>
          </a:xfrm>
          <a:prstGeom prst="rect">
            <a:avLst/>
          </a:prstGeom>
          <a:noFill/>
          <a:ln w="25400">
            <a:noFill/>
            <a:miter lim="800000"/>
            <a:headEnd/>
            <a:tailEnd/>
          </a:ln>
        </p:spPr>
        <p:txBody>
          <a:bodyPr wrap="none">
            <a:spAutoFit/>
          </a:bodyPr>
          <a:lstStyle/>
          <a:p>
            <a:pPr>
              <a:lnSpc>
                <a:spcPct val="100000"/>
              </a:lnSpc>
            </a:pPr>
            <a:r>
              <a:rPr lang="en-US" sz="1800" b="0">
                <a:latin typeface="Times" pitchFamily="18" charset="0"/>
              </a:rPr>
              <a:t>0</a:t>
            </a:r>
          </a:p>
        </p:txBody>
      </p:sp>
      <p:sp>
        <p:nvSpPr>
          <p:cNvPr id="189482" name="Rectangle 42"/>
          <p:cNvSpPr>
            <a:spLocks noGrp="1" noChangeArrowheads="1"/>
          </p:cNvSpPr>
          <p:nvPr>
            <p:ph type="title"/>
          </p:nvPr>
        </p:nvSpPr>
        <p:spPr/>
        <p:txBody>
          <a:bodyPr/>
          <a:lstStyle/>
          <a:p>
            <a:pPr eaLnBrk="1" hangingPunct="1">
              <a:defRPr/>
            </a:pPr>
            <a:r>
              <a:rPr lang="zh-CN" altLang="en-US" dirty="0" smtClean="0"/>
              <a:t>有符号数和无符号数的关系</a:t>
            </a:r>
            <a:endParaRPr lang="en-US" dirty="0" smtClean="0"/>
          </a:p>
        </p:txBody>
      </p:sp>
      <p:sp>
        <p:nvSpPr>
          <p:cNvPr id="5132" name="Line 43"/>
          <p:cNvSpPr>
            <a:spLocks noChangeShapeType="1"/>
          </p:cNvSpPr>
          <p:nvPr/>
        </p:nvSpPr>
        <p:spPr bwMode="auto">
          <a:xfrm flipH="1" flipV="1">
            <a:off x="1865328" y="4024312"/>
            <a:ext cx="0" cy="776288"/>
          </a:xfrm>
          <a:prstGeom prst="line">
            <a:avLst/>
          </a:prstGeom>
          <a:noFill/>
          <a:ln w="34925">
            <a:solidFill>
              <a:srgbClr val="006600"/>
            </a:solidFill>
            <a:round/>
            <a:headEnd type="none"/>
            <a:tailEnd type="triangle" w="med" len="med"/>
          </a:ln>
        </p:spPr>
        <p:txBody>
          <a:bodyPr wrap="square" lIns="45720" rIns="45720" anchor="ctr">
            <a:spAutoFit/>
          </a:bodyPr>
          <a:lstStyle/>
          <a:p>
            <a:endParaRPr lang="en-US"/>
          </a:p>
        </p:txBody>
      </p:sp>
      <p:sp>
        <p:nvSpPr>
          <p:cNvPr id="5133" name="Text Box 44"/>
          <p:cNvSpPr txBox="1">
            <a:spLocks noChangeArrowheads="1"/>
          </p:cNvSpPr>
          <p:nvPr/>
        </p:nvSpPr>
        <p:spPr bwMode="auto">
          <a:xfrm>
            <a:off x="1998678" y="4331315"/>
            <a:ext cx="1828800" cy="1200329"/>
          </a:xfrm>
          <a:prstGeom prst="rect">
            <a:avLst/>
          </a:prstGeom>
          <a:noFill/>
          <a:ln w="19050">
            <a:noFill/>
            <a:miter lim="800000"/>
            <a:headEnd/>
            <a:tailEnd type="none" w="sm" len="sm"/>
          </a:ln>
        </p:spPr>
        <p:txBody>
          <a:bodyPr wrap="square" lIns="45720" rIns="45720">
            <a:spAutoFit/>
          </a:bodyPr>
          <a:lstStyle/>
          <a:p>
            <a:pPr algn="ctr"/>
            <a:r>
              <a:rPr lang="zh-CN" altLang="en-US" dirty="0" smtClean="0">
                <a:latin typeface="Calibri" pitchFamily="34" charset="0"/>
              </a:rPr>
              <a:t>大的</a:t>
            </a:r>
            <a:r>
              <a:rPr lang="zh-CN" altLang="en-US" dirty="0" smtClean="0">
                <a:solidFill>
                  <a:srgbClr val="0033CC"/>
                </a:solidFill>
                <a:latin typeface="Calibri" pitchFamily="34" charset="0"/>
              </a:rPr>
              <a:t>负</a:t>
            </a:r>
            <a:r>
              <a:rPr lang="zh-CN" altLang="en-US" dirty="0" smtClean="0">
                <a:latin typeface="Calibri" pitchFamily="34" charset="0"/>
              </a:rPr>
              <a:t>权值</a:t>
            </a:r>
            <a:endParaRPr lang="en-US" altLang="zh-CN" dirty="0" smtClean="0">
              <a:latin typeface="Calibri" pitchFamily="34" charset="0"/>
            </a:endParaRPr>
          </a:p>
          <a:p>
            <a:pPr algn="ctr"/>
            <a:r>
              <a:rPr lang="zh-CN" altLang="en-US" i="1" dirty="0" smtClean="0">
                <a:solidFill>
                  <a:srgbClr val="FF0000"/>
                </a:solidFill>
                <a:latin typeface="Calibri" pitchFamily="34" charset="0"/>
                <a:sym typeface="Symbol" pitchFamily="18" charset="2"/>
              </a:rPr>
              <a:t>变为</a:t>
            </a:r>
            <a:endParaRPr lang="en-US" i="1" dirty="0">
              <a:solidFill>
                <a:srgbClr val="FF0000"/>
              </a:solidFill>
              <a:latin typeface="Calibri" pitchFamily="34" charset="0"/>
              <a:sym typeface="Symbol" pitchFamily="18" charset="2"/>
            </a:endParaRPr>
          </a:p>
          <a:p>
            <a:pPr algn="ctr"/>
            <a:r>
              <a:rPr lang="zh-CN" altLang="en-US" dirty="0" smtClean="0">
                <a:latin typeface="Calibri" pitchFamily="34" charset="0"/>
              </a:rPr>
              <a:t>大的</a:t>
            </a:r>
            <a:r>
              <a:rPr lang="zh-CN" altLang="en-US" dirty="0" smtClean="0">
                <a:solidFill>
                  <a:srgbClr val="0033CC"/>
                </a:solidFill>
                <a:latin typeface="Calibri" pitchFamily="34" charset="0"/>
              </a:rPr>
              <a:t>正</a:t>
            </a:r>
            <a:r>
              <a:rPr lang="zh-CN" altLang="en-US" dirty="0" smtClean="0">
                <a:latin typeface="Calibri" pitchFamily="34" charset="0"/>
              </a:rPr>
              <a:t>权值</a:t>
            </a:r>
            <a:endParaRPr lang="en-US" dirty="0">
              <a:latin typeface="Calibri" pitchFamily="34" charset="0"/>
            </a:endParaRPr>
          </a:p>
        </p:txBody>
      </p:sp>
      <p:sp>
        <p:nvSpPr>
          <p:cNvPr id="41" name="Rectangle 3"/>
          <p:cNvSpPr>
            <a:spLocks noChangeArrowheads="1"/>
          </p:cNvSpPr>
          <p:nvPr/>
        </p:nvSpPr>
        <p:spPr bwMode="auto">
          <a:xfrm>
            <a:off x="3587750" y="1753394"/>
            <a:ext cx="2336800" cy="1041400"/>
          </a:xfrm>
          <a:prstGeom prst="rect">
            <a:avLst/>
          </a:prstGeom>
          <a:solidFill>
            <a:schemeClr val="accent2">
              <a:lumMod val="20000"/>
              <a:lumOff val="80000"/>
            </a:schemeClr>
          </a:solidFill>
          <a:ln w="25400">
            <a:solidFill>
              <a:schemeClr val="tx1"/>
            </a:solidFill>
            <a:miter lim="800000"/>
            <a:headEnd/>
            <a:tailEnd/>
          </a:ln>
        </p:spPr>
        <p:txBody>
          <a:bodyPr wrap="none" lIns="90487" tIns="44450" rIns="90487" bIns="44450" anchorCtr="1"/>
          <a:lstStyle/>
          <a:p>
            <a:pPr algn="ctr">
              <a:lnSpc>
                <a:spcPct val="100000"/>
              </a:lnSpc>
            </a:pPr>
            <a:r>
              <a:rPr lang="en-US" sz="2000" b="0">
                <a:latin typeface="Calibri" pitchFamily="34" charset="0"/>
              </a:rPr>
              <a:t>T2U</a:t>
            </a:r>
          </a:p>
        </p:txBody>
      </p:sp>
      <p:sp>
        <p:nvSpPr>
          <p:cNvPr id="42" name="Rectangle 4"/>
          <p:cNvSpPr>
            <a:spLocks noChangeArrowheads="1"/>
          </p:cNvSpPr>
          <p:nvPr/>
        </p:nvSpPr>
        <p:spPr bwMode="auto">
          <a:xfrm>
            <a:off x="3892550" y="2134394"/>
            <a:ext cx="5842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sz="2000" b="0" dirty="0">
                <a:latin typeface="Calibri" pitchFamily="34" charset="0"/>
              </a:rPr>
              <a:t>T2B</a:t>
            </a:r>
          </a:p>
        </p:txBody>
      </p:sp>
      <p:sp>
        <p:nvSpPr>
          <p:cNvPr id="43" name="Rectangle 5"/>
          <p:cNvSpPr>
            <a:spLocks noChangeArrowheads="1"/>
          </p:cNvSpPr>
          <p:nvPr/>
        </p:nvSpPr>
        <p:spPr bwMode="auto">
          <a:xfrm>
            <a:off x="5035550" y="2134394"/>
            <a:ext cx="5842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sz="2000" b="0">
                <a:latin typeface="Calibri" pitchFamily="34" charset="0"/>
              </a:rPr>
              <a:t>B2U</a:t>
            </a:r>
          </a:p>
        </p:txBody>
      </p:sp>
      <p:sp>
        <p:nvSpPr>
          <p:cNvPr id="44" name="Line 6"/>
          <p:cNvSpPr>
            <a:spLocks noChangeShapeType="1"/>
          </p:cNvSpPr>
          <p:nvPr/>
        </p:nvSpPr>
        <p:spPr bwMode="auto">
          <a:xfrm>
            <a:off x="2901950" y="2274094"/>
            <a:ext cx="965200" cy="0"/>
          </a:xfrm>
          <a:prstGeom prst="line">
            <a:avLst/>
          </a:prstGeom>
          <a:noFill/>
          <a:ln w="25400">
            <a:solidFill>
              <a:schemeClr val="tx1"/>
            </a:solidFill>
            <a:round/>
            <a:headEnd/>
            <a:tailEnd type="triangle" w="med" len="med"/>
          </a:ln>
        </p:spPr>
        <p:txBody>
          <a:bodyPr wrap="none" anchor="ctr"/>
          <a:lstStyle/>
          <a:p>
            <a:endParaRPr lang="en-US">
              <a:latin typeface="Calibri" pitchFamily="34" charset="0"/>
            </a:endParaRPr>
          </a:p>
        </p:txBody>
      </p:sp>
      <p:sp>
        <p:nvSpPr>
          <p:cNvPr id="45" name="Line 7"/>
          <p:cNvSpPr>
            <a:spLocks noChangeShapeType="1"/>
          </p:cNvSpPr>
          <p:nvPr/>
        </p:nvSpPr>
        <p:spPr bwMode="auto">
          <a:xfrm>
            <a:off x="5645150" y="2274094"/>
            <a:ext cx="965200" cy="0"/>
          </a:xfrm>
          <a:prstGeom prst="line">
            <a:avLst/>
          </a:prstGeom>
          <a:noFill/>
          <a:ln w="25400">
            <a:solidFill>
              <a:schemeClr val="tx1"/>
            </a:solidFill>
            <a:round/>
            <a:headEnd/>
            <a:tailEnd type="triangle" w="med" len="med"/>
          </a:ln>
        </p:spPr>
        <p:txBody>
          <a:bodyPr wrap="none" anchor="ctr"/>
          <a:lstStyle/>
          <a:p>
            <a:endParaRPr lang="en-US">
              <a:latin typeface="Calibri" pitchFamily="34" charset="0"/>
            </a:endParaRPr>
          </a:p>
        </p:txBody>
      </p:sp>
      <p:sp>
        <p:nvSpPr>
          <p:cNvPr id="46" name="Line 8"/>
          <p:cNvSpPr>
            <a:spLocks noChangeShapeType="1"/>
          </p:cNvSpPr>
          <p:nvPr/>
        </p:nvSpPr>
        <p:spPr bwMode="auto">
          <a:xfrm>
            <a:off x="4502150" y="2274094"/>
            <a:ext cx="508000" cy="0"/>
          </a:xfrm>
          <a:prstGeom prst="line">
            <a:avLst/>
          </a:prstGeom>
          <a:noFill/>
          <a:ln w="25400">
            <a:solidFill>
              <a:schemeClr val="tx1"/>
            </a:solidFill>
            <a:round/>
            <a:headEnd/>
            <a:tailEnd type="triangle" w="med" len="med"/>
          </a:ln>
        </p:spPr>
        <p:txBody>
          <a:bodyPr wrap="none" anchor="ctr"/>
          <a:lstStyle/>
          <a:p>
            <a:endParaRPr lang="en-US">
              <a:latin typeface="Calibri" pitchFamily="34" charset="0"/>
            </a:endParaRPr>
          </a:p>
        </p:txBody>
      </p:sp>
      <p:sp>
        <p:nvSpPr>
          <p:cNvPr id="47" name="Rectangle 9"/>
          <p:cNvSpPr>
            <a:spLocks noChangeArrowheads="1"/>
          </p:cNvSpPr>
          <p:nvPr/>
        </p:nvSpPr>
        <p:spPr bwMode="auto">
          <a:xfrm>
            <a:off x="1810653" y="1730128"/>
            <a:ext cx="798294" cy="459100"/>
          </a:xfrm>
          <a:prstGeom prst="rect">
            <a:avLst/>
          </a:prstGeom>
          <a:noFill/>
          <a:ln w="25400">
            <a:noFill/>
            <a:miter lim="800000"/>
            <a:headEnd/>
            <a:tailEnd/>
          </a:ln>
        </p:spPr>
        <p:txBody>
          <a:bodyPr wrap="none" lIns="90487" tIns="44450" rIns="90487" bIns="44450">
            <a:spAutoFit/>
          </a:bodyPr>
          <a:lstStyle/>
          <a:p>
            <a:pPr>
              <a:lnSpc>
                <a:spcPct val="100000"/>
              </a:lnSpc>
            </a:pPr>
            <a:r>
              <a:rPr lang="zh-CN" altLang="en-US" dirty="0" smtClean="0">
                <a:latin typeface="Calibri" pitchFamily="34" charset="0"/>
              </a:rPr>
              <a:t>补码</a:t>
            </a:r>
            <a:endParaRPr lang="en-US" dirty="0">
              <a:latin typeface="Calibri" pitchFamily="34" charset="0"/>
            </a:endParaRPr>
          </a:p>
        </p:txBody>
      </p:sp>
      <p:sp>
        <p:nvSpPr>
          <p:cNvPr id="48" name="Rectangle 10"/>
          <p:cNvSpPr>
            <a:spLocks noChangeArrowheads="1"/>
          </p:cNvSpPr>
          <p:nvPr/>
        </p:nvSpPr>
        <p:spPr bwMode="auto">
          <a:xfrm>
            <a:off x="6699250" y="1524000"/>
            <a:ext cx="1106071" cy="459100"/>
          </a:xfrm>
          <a:prstGeom prst="rect">
            <a:avLst/>
          </a:prstGeom>
          <a:noFill/>
          <a:ln w="25400">
            <a:noFill/>
            <a:miter lim="800000"/>
            <a:headEnd/>
            <a:tailEnd/>
          </a:ln>
        </p:spPr>
        <p:txBody>
          <a:bodyPr wrap="none" lIns="90487" tIns="44450" rIns="90487" bIns="44450">
            <a:spAutoFit/>
          </a:bodyPr>
          <a:lstStyle/>
          <a:p>
            <a:pPr>
              <a:lnSpc>
                <a:spcPct val="100000"/>
              </a:lnSpc>
            </a:pPr>
            <a:r>
              <a:rPr lang="zh-CN" altLang="en-US" dirty="0" smtClean="0">
                <a:latin typeface="Calibri" pitchFamily="34" charset="0"/>
              </a:rPr>
              <a:t>无符号</a:t>
            </a:r>
            <a:endParaRPr lang="en-US" dirty="0">
              <a:latin typeface="Calibri" pitchFamily="34" charset="0"/>
            </a:endParaRPr>
          </a:p>
        </p:txBody>
      </p:sp>
      <p:sp>
        <p:nvSpPr>
          <p:cNvPr id="49" name="Rectangle 11"/>
          <p:cNvSpPr>
            <a:spLocks noChangeArrowheads="1"/>
          </p:cNvSpPr>
          <p:nvPr/>
        </p:nvSpPr>
        <p:spPr bwMode="auto">
          <a:xfrm>
            <a:off x="3924300" y="2864790"/>
            <a:ext cx="1465144" cy="397545"/>
          </a:xfrm>
          <a:prstGeom prst="rect">
            <a:avLst/>
          </a:prstGeom>
          <a:noFill/>
          <a:ln w="25400">
            <a:noFill/>
            <a:miter lim="800000"/>
            <a:headEnd/>
            <a:tailEnd/>
          </a:ln>
        </p:spPr>
        <p:txBody>
          <a:bodyPr wrap="none" lIns="90487" tIns="44450" rIns="90487" bIns="44450">
            <a:spAutoFit/>
          </a:bodyPr>
          <a:lstStyle/>
          <a:p>
            <a:pPr algn="ctr">
              <a:lnSpc>
                <a:spcPct val="100000"/>
              </a:lnSpc>
            </a:pPr>
            <a:r>
              <a:rPr lang="zh-CN" altLang="en-US" sz="2000" b="0" dirty="0" smtClean="0">
                <a:latin typeface="Calibri" pitchFamily="34" charset="0"/>
              </a:rPr>
              <a:t>位模式不变</a:t>
            </a:r>
            <a:endParaRPr lang="en-US" sz="2000" b="0" dirty="0">
              <a:latin typeface="Calibri" pitchFamily="34" charset="0"/>
            </a:endParaRPr>
          </a:p>
        </p:txBody>
      </p:sp>
      <p:sp>
        <p:nvSpPr>
          <p:cNvPr id="50" name="Rectangle 12"/>
          <p:cNvSpPr>
            <a:spLocks noChangeArrowheads="1"/>
          </p:cNvSpPr>
          <p:nvPr/>
        </p:nvSpPr>
        <p:spPr bwMode="auto">
          <a:xfrm>
            <a:off x="2417763" y="2043595"/>
            <a:ext cx="318997"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b="0" i="1" dirty="0">
                <a:latin typeface="Times" pitchFamily="18" charset="0"/>
              </a:rPr>
              <a:t>x</a:t>
            </a:r>
          </a:p>
        </p:txBody>
      </p:sp>
      <p:sp>
        <p:nvSpPr>
          <p:cNvPr id="51" name="Rectangle 13"/>
          <p:cNvSpPr>
            <a:spLocks noChangeArrowheads="1"/>
          </p:cNvSpPr>
          <p:nvPr/>
        </p:nvSpPr>
        <p:spPr bwMode="auto">
          <a:xfrm>
            <a:off x="6684963" y="2043595"/>
            <a:ext cx="472885"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b="0" i="1">
                <a:latin typeface="Times" pitchFamily="18" charset="0"/>
              </a:rPr>
              <a:t>ux</a:t>
            </a:r>
          </a:p>
        </p:txBody>
      </p:sp>
      <p:sp>
        <p:nvSpPr>
          <p:cNvPr id="52" name="Rectangle 14"/>
          <p:cNvSpPr>
            <a:spLocks noChangeArrowheads="1"/>
          </p:cNvSpPr>
          <p:nvPr/>
        </p:nvSpPr>
        <p:spPr bwMode="auto">
          <a:xfrm>
            <a:off x="4551363" y="2216779"/>
            <a:ext cx="370293"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b="0" i="1" dirty="0">
                <a:latin typeface="Times" pitchFamily="18" charset="0"/>
              </a:rPr>
              <a:t>X</a:t>
            </a:r>
          </a:p>
        </p:txBody>
      </p:sp>
      <p:sp>
        <p:nvSpPr>
          <p:cNvPr id="38" name="Line 43"/>
          <p:cNvSpPr>
            <a:spLocks noChangeShapeType="1"/>
          </p:cNvSpPr>
          <p:nvPr/>
        </p:nvSpPr>
        <p:spPr bwMode="auto">
          <a:xfrm flipH="1" flipV="1">
            <a:off x="1861751" y="4938712"/>
            <a:ext cx="0" cy="776287"/>
          </a:xfrm>
          <a:prstGeom prst="line">
            <a:avLst/>
          </a:prstGeom>
          <a:noFill/>
          <a:ln w="34925">
            <a:solidFill>
              <a:srgbClr val="006600"/>
            </a:solidFill>
            <a:round/>
            <a:headEnd type="triangle"/>
            <a:tailEnd type="none" w="med" len="med"/>
          </a:ln>
        </p:spPr>
        <p:txBody>
          <a:bodyPr wrap="square" lIns="45720" rIns="45720" anchor="ctr">
            <a:spAutoFit/>
          </a:bodyPr>
          <a:lstStyle/>
          <a:p>
            <a:endParaRPr 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ChangeArrowheads="1"/>
          </p:cNvSpPr>
          <p:nvPr/>
        </p:nvSpPr>
        <p:spPr bwMode="auto">
          <a:xfrm>
            <a:off x="4897437" y="3124200"/>
            <a:ext cx="457200" cy="1828800"/>
          </a:xfrm>
          <a:prstGeom prst="rect">
            <a:avLst/>
          </a:prstGeom>
          <a:solidFill>
            <a:srgbClr val="CDF1C5"/>
          </a:solidFill>
          <a:ln w="25400">
            <a:noFill/>
            <a:miter lim="800000"/>
            <a:headEnd/>
            <a:tailEnd/>
          </a:ln>
        </p:spPr>
        <p:txBody>
          <a:bodyPr wrap="none" anchor="ctr"/>
          <a:lstStyle/>
          <a:p>
            <a:endParaRPr lang="en-US"/>
          </a:p>
        </p:txBody>
      </p:sp>
      <p:sp>
        <p:nvSpPr>
          <p:cNvPr id="24582" name="Rectangle 4"/>
          <p:cNvSpPr>
            <a:spLocks noChangeArrowheads="1"/>
          </p:cNvSpPr>
          <p:nvPr/>
        </p:nvSpPr>
        <p:spPr bwMode="auto">
          <a:xfrm>
            <a:off x="3221037" y="3124200"/>
            <a:ext cx="457200" cy="1828800"/>
          </a:xfrm>
          <a:prstGeom prst="rect">
            <a:avLst/>
          </a:prstGeom>
          <a:solidFill>
            <a:srgbClr val="CDF1C5"/>
          </a:solidFill>
          <a:ln w="25400">
            <a:noFill/>
            <a:miter lim="800000"/>
            <a:headEnd/>
            <a:tailEnd/>
          </a:ln>
        </p:spPr>
        <p:txBody>
          <a:bodyPr wrap="none" anchor="ctr"/>
          <a:lstStyle/>
          <a:p>
            <a:endParaRPr lang="en-US"/>
          </a:p>
        </p:txBody>
      </p:sp>
      <p:sp>
        <p:nvSpPr>
          <p:cNvPr id="24583" name="Rectangle 5"/>
          <p:cNvSpPr>
            <a:spLocks noChangeArrowheads="1"/>
          </p:cNvSpPr>
          <p:nvPr/>
        </p:nvSpPr>
        <p:spPr bwMode="auto">
          <a:xfrm>
            <a:off x="3221037" y="4953000"/>
            <a:ext cx="457200" cy="1524000"/>
          </a:xfrm>
          <a:prstGeom prst="rect">
            <a:avLst/>
          </a:prstGeom>
          <a:solidFill>
            <a:srgbClr val="EFBFBF"/>
          </a:solidFill>
          <a:ln w="25400">
            <a:noFill/>
            <a:miter lim="800000"/>
            <a:headEnd/>
            <a:tailEnd/>
          </a:ln>
        </p:spPr>
        <p:txBody>
          <a:bodyPr wrap="none" anchor="ctr"/>
          <a:lstStyle/>
          <a:p>
            <a:endParaRPr lang="en-US"/>
          </a:p>
        </p:txBody>
      </p:sp>
      <p:sp>
        <p:nvSpPr>
          <p:cNvPr id="24584" name="Rectangle 6"/>
          <p:cNvSpPr>
            <a:spLocks noChangeArrowheads="1"/>
          </p:cNvSpPr>
          <p:nvPr/>
        </p:nvSpPr>
        <p:spPr bwMode="auto">
          <a:xfrm>
            <a:off x="4897437" y="1600200"/>
            <a:ext cx="457200" cy="1524000"/>
          </a:xfrm>
          <a:prstGeom prst="rect">
            <a:avLst/>
          </a:prstGeom>
          <a:solidFill>
            <a:srgbClr val="EFBFBF"/>
          </a:solidFill>
          <a:ln w="25400">
            <a:noFill/>
            <a:miter lim="800000"/>
            <a:headEnd/>
            <a:tailEnd/>
          </a:ln>
        </p:spPr>
        <p:txBody>
          <a:bodyPr wrap="none" anchor="ctr"/>
          <a:lstStyle/>
          <a:p>
            <a:endParaRPr lang="en-US"/>
          </a:p>
        </p:txBody>
      </p:sp>
      <p:sp>
        <p:nvSpPr>
          <p:cNvPr id="24590" name="Oval 8"/>
          <p:cNvSpPr>
            <a:spLocks noChangeArrowheads="1"/>
          </p:cNvSpPr>
          <p:nvPr/>
        </p:nvSpPr>
        <p:spPr bwMode="auto">
          <a:xfrm>
            <a:off x="3297237" y="4724400"/>
            <a:ext cx="152400" cy="152400"/>
          </a:xfrm>
          <a:prstGeom prst="ellipse">
            <a:avLst/>
          </a:prstGeom>
          <a:solidFill>
            <a:srgbClr val="00682F"/>
          </a:solidFill>
          <a:ln w="25400">
            <a:solidFill>
              <a:srgbClr val="00682F"/>
            </a:solidFill>
            <a:round/>
            <a:headEnd/>
            <a:tailEnd/>
          </a:ln>
        </p:spPr>
        <p:txBody>
          <a:bodyPr wrap="none" anchor="ctr"/>
          <a:lstStyle/>
          <a:p>
            <a:endParaRPr lang="en-US"/>
          </a:p>
        </p:txBody>
      </p:sp>
      <p:sp>
        <p:nvSpPr>
          <p:cNvPr id="24591" name="Text Box 9"/>
          <p:cNvSpPr txBox="1">
            <a:spLocks noChangeArrowheads="1"/>
          </p:cNvSpPr>
          <p:nvPr/>
        </p:nvSpPr>
        <p:spPr bwMode="auto">
          <a:xfrm>
            <a:off x="2382837" y="4648200"/>
            <a:ext cx="762000" cy="461963"/>
          </a:xfrm>
          <a:prstGeom prst="rect">
            <a:avLst/>
          </a:prstGeom>
          <a:noFill/>
          <a:ln w="25400">
            <a:noFill/>
            <a:miter lim="800000"/>
            <a:headEnd/>
            <a:tailEnd/>
          </a:ln>
        </p:spPr>
        <p:txBody>
          <a:bodyPr>
            <a:spAutoFit/>
          </a:bodyPr>
          <a:lstStyle/>
          <a:p>
            <a:pPr algn="r">
              <a:lnSpc>
                <a:spcPct val="100000"/>
              </a:lnSpc>
            </a:pPr>
            <a:r>
              <a:rPr lang="en-US" b="0" dirty="0">
                <a:latin typeface="Calibri" pitchFamily="34" charset="0"/>
              </a:rPr>
              <a:t>0</a:t>
            </a:r>
          </a:p>
        </p:txBody>
      </p:sp>
      <p:sp>
        <p:nvSpPr>
          <p:cNvPr id="24592" name="Line 10"/>
          <p:cNvSpPr>
            <a:spLocks noChangeShapeType="1"/>
          </p:cNvSpPr>
          <p:nvPr/>
        </p:nvSpPr>
        <p:spPr bwMode="auto">
          <a:xfrm>
            <a:off x="3449637" y="4800600"/>
            <a:ext cx="1676400" cy="0"/>
          </a:xfrm>
          <a:prstGeom prst="line">
            <a:avLst/>
          </a:prstGeom>
          <a:noFill/>
          <a:ln w="25400">
            <a:solidFill>
              <a:schemeClr val="tx1"/>
            </a:solidFill>
            <a:round/>
            <a:headEnd/>
            <a:tailEnd type="triangle" w="med" len="med"/>
          </a:ln>
        </p:spPr>
        <p:txBody>
          <a:bodyPr wrap="none" anchor="ctr"/>
          <a:lstStyle/>
          <a:p>
            <a:endParaRPr lang="en-US"/>
          </a:p>
        </p:txBody>
      </p:sp>
      <p:sp>
        <p:nvSpPr>
          <p:cNvPr id="24593" name="Oval 11"/>
          <p:cNvSpPr>
            <a:spLocks noChangeArrowheads="1"/>
          </p:cNvSpPr>
          <p:nvPr/>
        </p:nvSpPr>
        <p:spPr bwMode="auto">
          <a:xfrm>
            <a:off x="3297237" y="3200400"/>
            <a:ext cx="152400" cy="152400"/>
          </a:xfrm>
          <a:prstGeom prst="ellipse">
            <a:avLst/>
          </a:prstGeom>
          <a:solidFill>
            <a:srgbClr val="00682F"/>
          </a:solidFill>
          <a:ln w="25400">
            <a:solidFill>
              <a:srgbClr val="00682F"/>
            </a:solidFill>
            <a:round/>
            <a:headEnd/>
            <a:tailEnd/>
          </a:ln>
        </p:spPr>
        <p:txBody>
          <a:bodyPr wrap="none" anchor="ctr"/>
          <a:lstStyle/>
          <a:p>
            <a:endParaRPr lang="en-US"/>
          </a:p>
        </p:txBody>
      </p:sp>
      <p:sp>
        <p:nvSpPr>
          <p:cNvPr id="24594" name="Text Box 12"/>
          <p:cNvSpPr txBox="1">
            <a:spLocks noChangeArrowheads="1"/>
          </p:cNvSpPr>
          <p:nvPr/>
        </p:nvSpPr>
        <p:spPr bwMode="auto">
          <a:xfrm>
            <a:off x="2324099" y="3124200"/>
            <a:ext cx="890588" cy="461963"/>
          </a:xfrm>
          <a:prstGeom prst="rect">
            <a:avLst/>
          </a:prstGeom>
          <a:noFill/>
          <a:ln w="25400">
            <a:noFill/>
            <a:miter lim="800000"/>
            <a:headEnd/>
            <a:tailEnd/>
          </a:ln>
        </p:spPr>
        <p:txBody>
          <a:bodyPr wrap="none">
            <a:spAutoFit/>
          </a:bodyPr>
          <a:lstStyle/>
          <a:p>
            <a:pPr algn="r">
              <a:lnSpc>
                <a:spcPct val="100000"/>
              </a:lnSpc>
            </a:pPr>
            <a:r>
              <a:rPr lang="en-US" b="0" i="1" dirty="0" err="1">
                <a:latin typeface="Calibri" pitchFamily="34" charset="0"/>
              </a:rPr>
              <a:t>TMax</a:t>
            </a:r>
            <a:endParaRPr lang="en-US" b="0" i="1" dirty="0">
              <a:latin typeface="Calibri" pitchFamily="34" charset="0"/>
            </a:endParaRPr>
          </a:p>
        </p:txBody>
      </p:sp>
      <p:sp>
        <p:nvSpPr>
          <p:cNvPr id="24595" name="Line 13"/>
          <p:cNvSpPr>
            <a:spLocks noChangeShapeType="1"/>
          </p:cNvSpPr>
          <p:nvPr/>
        </p:nvSpPr>
        <p:spPr bwMode="auto">
          <a:xfrm>
            <a:off x="3449637" y="3276600"/>
            <a:ext cx="1676400" cy="0"/>
          </a:xfrm>
          <a:prstGeom prst="line">
            <a:avLst/>
          </a:prstGeom>
          <a:noFill/>
          <a:ln w="25400">
            <a:solidFill>
              <a:schemeClr val="tx1"/>
            </a:solidFill>
            <a:round/>
            <a:headEnd/>
            <a:tailEnd type="triangle" w="med" len="med"/>
          </a:ln>
        </p:spPr>
        <p:txBody>
          <a:bodyPr wrap="none" anchor="ctr"/>
          <a:lstStyle/>
          <a:p>
            <a:endParaRPr lang="en-US"/>
          </a:p>
        </p:txBody>
      </p:sp>
      <p:sp>
        <p:nvSpPr>
          <p:cNvPr id="24596" name="Oval 14"/>
          <p:cNvSpPr>
            <a:spLocks noChangeArrowheads="1"/>
          </p:cNvSpPr>
          <p:nvPr/>
        </p:nvSpPr>
        <p:spPr bwMode="auto">
          <a:xfrm>
            <a:off x="3297237" y="6248400"/>
            <a:ext cx="152400" cy="152400"/>
          </a:xfrm>
          <a:prstGeom prst="ellipse">
            <a:avLst/>
          </a:prstGeom>
          <a:solidFill>
            <a:schemeClr val="accent2"/>
          </a:solidFill>
          <a:ln w="25400">
            <a:noFill/>
            <a:round/>
            <a:headEnd/>
            <a:tailEnd/>
          </a:ln>
        </p:spPr>
        <p:txBody>
          <a:bodyPr wrap="none" anchor="ctr"/>
          <a:lstStyle/>
          <a:p>
            <a:endParaRPr lang="en-US"/>
          </a:p>
        </p:txBody>
      </p:sp>
      <p:sp>
        <p:nvSpPr>
          <p:cNvPr id="24597" name="Text Box 15"/>
          <p:cNvSpPr txBox="1">
            <a:spLocks noChangeArrowheads="1"/>
          </p:cNvSpPr>
          <p:nvPr/>
        </p:nvSpPr>
        <p:spPr bwMode="auto">
          <a:xfrm>
            <a:off x="2311399" y="6172200"/>
            <a:ext cx="827088" cy="461963"/>
          </a:xfrm>
          <a:prstGeom prst="rect">
            <a:avLst/>
          </a:prstGeom>
          <a:noFill/>
          <a:ln w="25400">
            <a:noFill/>
            <a:miter lim="800000"/>
            <a:headEnd/>
            <a:tailEnd/>
          </a:ln>
        </p:spPr>
        <p:txBody>
          <a:bodyPr wrap="none">
            <a:spAutoFit/>
          </a:bodyPr>
          <a:lstStyle/>
          <a:p>
            <a:pPr algn="r">
              <a:lnSpc>
                <a:spcPct val="100000"/>
              </a:lnSpc>
            </a:pPr>
            <a:r>
              <a:rPr lang="en-US" b="0" i="1" dirty="0" err="1">
                <a:latin typeface="Calibri" pitchFamily="34" charset="0"/>
              </a:rPr>
              <a:t>TMin</a:t>
            </a:r>
            <a:endParaRPr lang="en-US" b="0" i="1" dirty="0">
              <a:latin typeface="Calibri" pitchFamily="34" charset="0"/>
            </a:endParaRPr>
          </a:p>
        </p:txBody>
      </p:sp>
      <p:sp>
        <p:nvSpPr>
          <p:cNvPr id="24598" name="Oval 16"/>
          <p:cNvSpPr>
            <a:spLocks noChangeArrowheads="1"/>
          </p:cNvSpPr>
          <p:nvPr/>
        </p:nvSpPr>
        <p:spPr bwMode="auto">
          <a:xfrm>
            <a:off x="3297237" y="5029200"/>
            <a:ext cx="152400" cy="152400"/>
          </a:xfrm>
          <a:prstGeom prst="ellipse">
            <a:avLst/>
          </a:prstGeom>
          <a:solidFill>
            <a:schemeClr val="accent2"/>
          </a:solidFill>
          <a:ln w="25400">
            <a:noFill/>
            <a:round/>
            <a:headEnd/>
            <a:tailEnd/>
          </a:ln>
        </p:spPr>
        <p:txBody>
          <a:bodyPr wrap="none" anchor="ctr"/>
          <a:lstStyle/>
          <a:p>
            <a:endParaRPr lang="en-US"/>
          </a:p>
        </p:txBody>
      </p:sp>
      <p:sp>
        <p:nvSpPr>
          <p:cNvPr id="24599" name="Text Box 17"/>
          <p:cNvSpPr txBox="1">
            <a:spLocks noChangeArrowheads="1"/>
          </p:cNvSpPr>
          <p:nvPr/>
        </p:nvSpPr>
        <p:spPr bwMode="auto">
          <a:xfrm>
            <a:off x="2382837" y="4953000"/>
            <a:ext cx="762000" cy="461963"/>
          </a:xfrm>
          <a:prstGeom prst="rect">
            <a:avLst/>
          </a:prstGeom>
          <a:noFill/>
          <a:ln w="25400">
            <a:noFill/>
            <a:miter lim="800000"/>
            <a:headEnd/>
            <a:tailEnd/>
          </a:ln>
        </p:spPr>
        <p:txBody>
          <a:bodyPr>
            <a:spAutoFit/>
          </a:bodyPr>
          <a:lstStyle/>
          <a:p>
            <a:pPr algn="r">
              <a:lnSpc>
                <a:spcPct val="100000"/>
              </a:lnSpc>
            </a:pPr>
            <a:r>
              <a:rPr lang="en-US" b="0" dirty="0">
                <a:latin typeface="Calibri" pitchFamily="34" charset="0"/>
              </a:rPr>
              <a:t>–1</a:t>
            </a:r>
          </a:p>
        </p:txBody>
      </p:sp>
      <p:sp>
        <p:nvSpPr>
          <p:cNvPr id="24600" name="Oval 18"/>
          <p:cNvSpPr>
            <a:spLocks noChangeArrowheads="1"/>
          </p:cNvSpPr>
          <p:nvPr/>
        </p:nvSpPr>
        <p:spPr bwMode="auto">
          <a:xfrm>
            <a:off x="3297237" y="5334000"/>
            <a:ext cx="152400" cy="152400"/>
          </a:xfrm>
          <a:prstGeom prst="ellipse">
            <a:avLst/>
          </a:prstGeom>
          <a:solidFill>
            <a:schemeClr val="accent2"/>
          </a:solidFill>
          <a:ln w="25400">
            <a:noFill/>
            <a:round/>
            <a:headEnd/>
            <a:tailEnd/>
          </a:ln>
        </p:spPr>
        <p:txBody>
          <a:bodyPr wrap="none" anchor="ctr"/>
          <a:lstStyle/>
          <a:p>
            <a:endParaRPr lang="en-US"/>
          </a:p>
        </p:txBody>
      </p:sp>
      <p:sp>
        <p:nvSpPr>
          <p:cNvPr id="24601" name="Text Box 19"/>
          <p:cNvSpPr txBox="1">
            <a:spLocks noChangeArrowheads="1"/>
          </p:cNvSpPr>
          <p:nvPr/>
        </p:nvSpPr>
        <p:spPr bwMode="auto">
          <a:xfrm>
            <a:off x="2382837" y="5257800"/>
            <a:ext cx="762000" cy="461963"/>
          </a:xfrm>
          <a:prstGeom prst="rect">
            <a:avLst/>
          </a:prstGeom>
          <a:noFill/>
          <a:ln w="25400">
            <a:noFill/>
            <a:miter lim="800000"/>
            <a:headEnd/>
            <a:tailEnd/>
          </a:ln>
        </p:spPr>
        <p:txBody>
          <a:bodyPr>
            <a:spAutoFit/>
          </a:bodyPr>
          <a:lstStyle/>
          <a:p>
            <a:pPr algn="r">
              <a:lnSpc>
                <a:spcPct val="100000"/>
              </a:lnSpc>
            </a:pPr>
            <a:r>
              <a:rPr lang="en-US" b="0" dirty="0">
                <a:latin typeface="Calibri" pitchFamily="34" charset="0"/>
              </a:rPr>
              <a:t>–2</a:t>
            </a:r>
          </a:p>
        </p:txBody>
      </p:sp>
      <p:sp>
        <p:nvSpPr>
          <p:cNvPr id="24602" name="Oval 20"/>
          <p:cNvSpPr>
            <a:spLocks noChangeArrowheads="1"/>
          </p:cNvSpPr>
          <p:nvPr/>
        </p:nvSpPr>
        <p:spPr bwMode="auto">
          <a:xfrm>
            <a:off x="5126037" y="4724400"/>
            <a:ext cx="152400" cy="152400"/>
          </a:xfrm>
          <a:prstGeom prst="ellipse">
            <a:avLst/>
          </a:prstGeom>
          <a:solidFill>
            <a:srgbClr val="00682F"/>
          </a:solidFill>
          <a:ln w="25400">
            <a:solidFill>
              <a:srgbClr val="00682F"/>
            </a:solidFill>
            <a:round/>
            <a:headEnd/>
            <a:tailEnd/>
          </a:ln>
        </p:spPr>
        <p:txBody>
          <a:bodyPr wrap="none" anchor="ctr"/>
          <a:lstStyle/>
          <a:p>
            <a:endParaRPr lang="en-US"/>
          </a:p>
        </p:txBody>
      </p:sp>
      <p:sp>
        <p:nvSpPr>
          <p:cNvPr id="24603" name="Oval 21"/>
          <p:cNvSpPr>
            <a:spLocks noChangeArrowheads="1"/>
          </p:cNvSpPr>
          <p:nvPr/>
        </p:nvSpPr>
        <p:spPr bwMode="auto">
          <a:xfrm>
            <a:off x="5126037" y="3200400"/>
            <a:ext cx="152400" cy="152400"/>
          </a:xfrm>
          <a:prstGeom prst="ellipse">
            <a:avLst/>
          </a:prstGeom>
          <a:solidFill>
            <a:srgbClr val="00682F"/>
          </a:solidFill>
          <a:ln w="25400">
            <a:solidFill>
              <a:srgbClr val="00682F"/>
            </a:solidFill>
            <a:round/>
            <a:headEnd/>
            <a:tailEnd/>
          </a:ln>
        </p:spPr>
        <p:txBody>
          <a:bodyPr wrap="none" anchor="ctr"/>
          <a:lstStyle/>
          <a:p>
            <a:endParaRPr lang="en-US"/>
          </a:p>
        </p:txBody>
      </p:sp>
      <p:sp>
        <p:nvSpPr>
          <p:cNvPr id="24604" name="Oval 22"/>
          <p:cNvSpPr>
            <a:spLocks noChangeArrowheads="1"/>
          </p:cNvSpPr>
          <p:nvPr/>
        </p:nvSpPr>
        <p:spPr bwMode="auto">
          <a:xfrm>
            <a:off x="5126037" y="2895600"/>
            <a:ext cx="152400" cy="152400"/>
          </a:xfrm>
          <a:prstGeom prst="ellipse">
            <a:avLst/>
          </a:prstGeom>
          <a:solidFill>
            <a:schemeClr val="accent2"/>
          </a:solidFill>
          <a:ln w="25400">
            <a:noFill/>
            <a:round/>
            <a:headEnd/>
            <a:tailEnd/>
          </a:ln>
        </p:spPr>
        <p:txBody>
          <a:bodyPr wrap="none" anchor="ctr"/>
          <a:lstStyle/>
          <a:p>
            <a:endParaRPr lang="en-US"/>
          </a:p>
        </p:txBody>
      </p:sp>
      <p:sp>
        <p:nvSpPr>
          <p:cNvPr id="24605" name="Oval 23"/>
          <p:cNvSpPr>
            <a:spLocks noChangeArrowheads="1"/>
          </p:cNvSpPr>
          <p:nvPr/>
        </p:nvSpPr>
        <p:spPr bwMode="auto">
          <a:xfrm>
            <a:off x="5126037" y="1676400"/>
            <a:ext cx="152400" cy="152400"/>
          </a:xfrm>
          <a:prstGeom prst="ellipse">
            <a:avLst/>
          </a:prstGeom>
          <a:solidFill>
            <a:schemeClr val="accent2"/>
          </a:solidFill>
          <a:ln w="25400">
            <a:noFill/>
            <a:round/>
            <a:headEnd/>
            <a:tailEnd/>
          </a:ln>
        </p:spPr>
        <p:txBody>
          <a:bodyPr wrap="none" anchor="ctr"/>
          <a:lstStyle/>
          <a:p>
            <a:endParaRPr lang="en-US"/>
          </a:p>
        </p:txBody>
      </p:sp>
      <p:sp>
        <p:nvSpPr>
          <p:cNvPr id="24606" name="Oval 24"/>
          <p:cNvSpPr>
            <a:spLocks noChangeArrowheads="1"/>
          </p:cNvSpPr>
          <p:nvPr/>
        </p:nvSpPr>
        <p:spPr bwMode="auto">
          <a:xfrm>
            <a:off x="5126037" y="1981200"/>
            <a:ext cx="152400" cy="152400"/>
          </a:xfrm>
          <a:prstGeom prst="ellipse">
            <a:avLst/>
          </a:prstGeom>
          <a:solidFill>
            <a:schemeClr val="accent2"/>
          </a:solidFill>
          <a:ln w="25400">
            <a:noFill/>
            <a:round/>
            <a:headEnd/>
            <a:tailEnd/>
          </a:ln>
        </p:spPr>
        <p:txBody>
          <a:bodyPr wrap="none" anchor="ctr"/>
          <a:lstStyle/>
          <a:p>
            <a:endParaRPr lang="en-US"/>
          </a:p>
        </p:txBody>
      </p:sp>
      <p:sp>
        <p:nvSpPr>
          <p:cNvPr id="24607" name="Freeform 25"/>
          <p:cNvSpPr>
            <a:spLocks/>
          </p:cNvSpPr>
          <p:nvPr/>
        </p:nvSpPr>
        <p:spPr bwMode="auto">
          <a:xfrm>
            <a:off x="3449637" y="1752600"/>
            <a:ext cx="1676400" cy="3352800"/>
          </a:xfrm>
          <a:custGeom>
            <a:avLst/>
            <a:gdLst>
              <a:gd name="T0" fmla="*/ 0 w 1056"/>
              <a:gd name="T1" fmla="*/ 2112 h 2112"/>
              <a:gd name="T2" fmla="*/ 144 w 1056"/>
              <a:gd name="T3" fmla="*/ 2112 h 2112"/>
              <a:gd name="T4" fmla="*/ 912 w 1056"/>
              <a:gd name="T5" fmla="*/ 0 h 2112"/>
              <a:gd name="T6" fmla="*/ 1056 w 1056"/>
              <a:gd name="T7" fmla="*/ 0 h 2112"/>
              <a:gd name="T8" fmla="*/ 0 60000 65536"/>
              <a:gd name="T9" fmla="*/ 0 60000 65536"/>
              <a:gd name="T10" fmla="*/ 0 60000 65536"/>
              <a:gd name="T11" fmla="*/ 0 60000 65536"/>
              <a:gd name="T12" fmla="*/ 0 w 1056"/>
              <a:gd name="T13" fmla="*/ 0 h 2112"/>
              <a:gd name="T14" fmla="*/ 1056 w 1056"/>
              <a:gd name="T15" fmla="*/ 2112 h 2112"/>
            </a:gdLst>
            <a:ahLst/>
            <a:cxnLst>
              <a:cxn ang="T8">
                <a:pos x="T0" y="T1"/>
              </a:cxn>
              <a:cxn ang="T9">
                <a:pos x="T2" y="T3"/>
              </a:cxn>
              <a:cxn ang="T10">
                <a:pos x="T4" y="T5"/>
              </a:cxn>
              <a:cxn ang="T11">
                <a:pos x="T6" y="T7"/>
              </a:cxn>
            </a:cxnLst>
            <a:rect l="T12" t="T13" r="T14" b="T15"/>
            <a:pathLst>
              <a:path w="1056" h="2112">
                <a:moveTo>
                  <a:pt x="0" y="2112"/>
                </a:moveTo>
                <a:lnTo>
                  <a:pt x="144" y="2112"/>
                </a:lnTo>
                <a:lnTo>
                  <a:pt x="912" y="0"/>
                </a:lnTo>
                <a:lnTo>
                  <a:pt x="1056" y="0"/>
                </a:lnTo>
              </a:path>
            </a:pathLst>
          </a:custGeom>
          <a:noFill/>
          <a:ln w="25400">
            <a:solidFill>
              <a:schemeClr val="tx1"/>
            </a:solidFill>
            <a:round/>
            <a:headEnd/>
            <a:tailEnd type="triangle" w="med" len="med"/>
          </a:ln>
        </p:spPr>
        <p:txBody>
          <a:bodyPr wrap="none" anchor="ctr"/>
          <a:lstStyle/>
          <a:p>
            <a:endParaRPr lang="en-US"/>
          </a:p>
        </p:txBody>
      </p:sp>
      <p:sp>
        <p:nvSpPr>
          <p:cNvPr id="24608" name="Freeform 26"/>
          <p:cNvSpPr>
            <a:spLocks/>
          </p:cNvSpPr>
          <p:nvPr/>
        </p:nvSpPr>
        <p:spPr bwMode="auto">
          <a:xfrm>
            <a:off x="3449637" y="2057400"/>
            <a:ext cx="1676400" cy="3352800"/>
          </a:xfrm>
          <a:custGeom>
            <a:avLst/>
            <a:gdLst>
              <a:gd name="T0" fmla="*/ 0 w 1056"/>
              <a:gd name="T1" fmla="*/ 2112 h 2112"/>
              <a:gd name="T2" fmla="*/ 144 w 1056"/>
              <a:gd name="T3" fmla="*/ 2112 h 2112"/>
              <a:gd name="T4" fmla="*/ 912 w 1056"/>
              <a:gd name="T5" fmla="*/ 0 h 2112"/>
              <a:gd name="T6" fmla="*/ 1056 w 1056"/>
              <a:gd name="T7" fmla="*/ 0 h 2112"/>
              <a:gd name="T8" fmla="*/ 0 60000 65536"/>
              <a:gd name="T9" fmla="*/ 0 60000 65536"/>
              <a:gd name="T10" fmla="*/ 0 60000 65536"/>
              <a:gd name="T11" fmla="*/ 0 60000 65536"/>
              <a:gd name="T12" fmla="*/ 0 w 1056"/>
              <a:gd name="T13" fmla="*/ 0 h 2112"/>
              <a:gd name="T14" fmla="*/ 1056 w 1056"/>
              <a:gd name="T15" fmla="*/ 2112 h 2112"/>
            </a:gdLst>
            <a:ahLst/>
            <a:cxnLst>
              <a:cxn ang="T8">
                <a:pos x="T0" y="T1"/>
              </a:cxn>
              <a:cxn ang="T9">
                <a:pos x="T2" y="T3"/>
              </a:cxn>
              <a:cxn ang="T10">
                <a:pos x="T4" y="T5"/>
              </a:cxn>
              <a:cxn ang="T11">
                <a:pos x="T6" y="T7"/>
              </a:cxn>
            </a:cxnLst>
            <a:rect l="T12" t="T13" r="T14" b="T15"/>
            <a:pathLst>
              <a:path w="1056" h="2112">
                <a:moveTo>
                  <a:pt x="0" y="2112"/>
                </a:moveTo>
                <a:lnTo>
                  <a:pt x="144" y="2112"/>
                </a:lnTo>
                <a:lnTo>
                  <a:pt x="912" y="0"/>
                </a:lnTo>
                <a:lnTo>
                  <a:pt x="1056" y="0"/>
                </a:lnTo>
              </a:path>
            </a:pathLst>
          </a:custGeom>
          <a:noFill/>
          <a:ln w="25400">
            <a:solidFill>
              <a:schemeClr val="tx1"/>
            </a:solidFill>
            <a:round/>
            <a:headEnd/>
            <a:tailEnd type="triangle" w="med" len="med"/>
          </a:ln>
        </p:spPr>
        <p:txBody>
          <a:bodyPr wrap="none" anchor="ctr"/>
          <a:lstStyle/>
          <a:p>
            <a:endParaRPr lang="en-US"/>
          </a:p>
        </p:txBody>
      </p:sp>
      <p:sp>
        <p:nvSpPr>
          <p:cNvPr id="24609" name="Freeform 27"/>
          <p:cNvSpPr>
            <a:spLocks/>
          </p:cNvSpPr>
          <p:nvPr/>
        </p:nvSpPr>
        <p:spPr bwMode="auto">
          <a:xfrm>
            <a:off x="3449637" y="2971800"/>
            <a:ext cx="1676400" cy="3352800"/>
          </a:xfrm>
          <a:custGeom>
            <a:avLst/>
            <a:gdLst>
              <a:gd name="T0" fmla="*/ 0 w 1056"/>
              <a:gd name="T1" fmla="*/ 2112 h 2112"/>
              <a:gd name="T2" fmla="*/ 144 w 1056"/>
              <a:gd name="T3" fmla="*/ 2112 h 2112"/>
              <a:gd name="T4" fmla="*/ 912 w 1056"/>
              <a:gd name="T5" fmla="*/ 0 h 2112"/>
              <a:gd name="T6" fmla="*/ 1056 w 1056"/>
              <a:gd name="T7" fmla="*/ 0 h 2112"/>
              <a:gd name="T8" fmla="*/ 0 60000 65536"/>
              <a:gd name="T9" fmla="*/ 0 60000 65536"/>
              <a:gd name="T10" fmla="*/ 0 60000 65536"/>
              <a:gd name="T11" fmla="*/ 0 60000 65536"/>
              <a:gd name="T12" fmla="*/ 0 w 1056"/>
              <a:gd name="T13" fmla="*/ 0 h 2112"/>
              <a:gd name="T14" fmla="*/ 1056 w 1056"/>
              <a:gd name="T15" fmla="*/ 2112 h 2112"/>
            </a:gdLst>
            <a:ahLst/>
            <a:cxnLst>
              <a:cxn ang="T8">
                <a:pos x="T0" y="T1"/>
              </a:cxn>
              <a:cxn ang="T9">
                <a:pos x="T2" y="T3"/>
              </a:cxn>
              <a:cxn ang="T10">
                <a:pos x="T4" y="T5"/>
              </a:cxn>
              <a:cxn ang="T11">
                <a:pos x="T6" y="T7"/>
              </a:cxn>
            </a:cxnLst>
            <a:rect l="T12" t="T13" r="T14" b="T15"/>
            <a:pathLst>
              <a:path w="1056" h="2112">
                <a:moveTo>
                  <a:pt x="0" y="2112"/>
                </a:moveTo>
                <a:lnTo>
                  <a:pt x="144" y="2112"/>
                </a:lnTo>
                <a:lnTo>
                  <a:pt x="912" y="0"/>
                </a:lnTo>
                <a:lnTo>
                  <a:pt x="1056" y="0"/>
                </a:lnTo>
              </a:path>
            </a:pathLst>
          </a:custGeom>
          <a:noFill/>
          <a:ln w="25400">
            <a:solidFill>
              <a:schemeClr val="tx1"/>
            </a:solidFill>
            <a:round/>
            <a:headEnd/>
            <a:tailEnd type="triangle" w="med" len="med"/>
          </a:ln>
        </p:spPr>
        <p:txBody>
          <a:bodyPr wrap="none" anchor="ctr"/>
          <a:lstStyle/>
          <a:p>
            <a:endParaRPr lang="en-US"/>
          </a:p>
        </p:txBody>
      </p:sp>
      <p:sp>
        <p:nvSpPr>
          <p:cNvPr id="24610" name="Text Box 28"/>
          <p:cNvSpPr txBox="1">
            <a:spLocks noChangeArrowheads="1"/>
          </p:cNvSpPr>
          <p:nvPr/>
        </p:nvSpPr>
        <p:spPr bwMode="auto">
          <a:xfrm>
            <a:off x="5430837" y="4648200"/>
            <a:ext cx="762000" cy="461963"/>
          </a:xfrm>
          <a:prstGeom prst="rect">
            <a:avLst/>
          </a:prstGeom>
          <a:noFill/>
          <a:ln w="25400">
            <a:noFill/>
            <a:miter lim="800000"/>
            <a:headEnd/>
            <a:tailEnd/>
          </a:ln>
        </p:spPr>
        <p:txBody>
          <a:bodyPr>
            <a:spAutoFit/>
          </a:bodyPr>
          <a:lstStyle/>
          <a:p>
            <a:pPr>
              <a:lnSpc>
                <a:spcPct val="100000"/>
              </a:lnSpc>
            </a:pPr>
            <a:r>
              <a:rPr lang="en-US" b="0" dirty="0">
                <a:latin typeface="Calibri" pitchFamily="34" charset="0"/>
              </a:rPr>
              <a:t>0</a:t>
            </a:r>
          </a:p>
        </p:txBody>
      </p:sp>
      <p:sp>
        <p:nvSpPr>
          <p:cNvPr id="24611" name="Text Box 29"/>
          <p:cNvSpPr txBox="1">
            <a:spLocks noChangeArrowheads="1"/>
          </p:cNvSpPr>
          <p:nvPr/>
        </p:nvSpPr>
        <p:spPr bwMode="auto">
          <a:xfrm>
            <a:off x="5354637" y="1524000"/>
            <a:ext cx="1143000" cy="461963"/>
          </a:xfrm>
          <a:prstGeom prst="rect">
            <a:avLst/>
          </a:prstGeom>
          <a:noFill/>
          <a:ln w="25400">
            <a:noFill/>
            <a:miter lim="800000"/>
            <a:headEnd/>
            <a:tailEnd/>
          </a:ln>
        </p:spPr>
        <p:txBody>
          <a:bodyPr wrap="square">
            <a:spAutoFit/>
          </a:bodyPr>
          <a:lstStyle/>
          <a:p>
            <a:pPr>
              <a:lnSpc>
                <a:spcPct val="100000"/>
              </a:lnSpc>
            </a:pPr>
            <a:r>
              <a:rPr lang="en-US" b="0" i="1" dirty="0" err="1">
                <a:latin typeface="Calibri" pitchFamily="34" charset="0"/>
              </a:rPr>
              <a:t>UMax</a:t>
            </a:r>
            <a:endParaRPr lang="en-US" b="0" i="1" dirty="0">
              <a:latin typeface="Calibri" pitchFamily="34" charset="0"/>
            </a:endParaRPr>
          </a:p>
        </p:txBody>
      </p:sp>
      <p:sp>
        <p:nvSpPr>
          <p:cNvPr id="24612" name="Text Box 30"/>
          <p:cNvSpPr txBox="1">
            <a:spLocks noChangeArrowheads="1"/>
          </p:cNvSpPr>
          <p:nvPr/>
        </p:nvSpPr>
        <p:spPr bwMode="auto">
          <a:xfrm>
            <a:off x="5354637" y="1828800"/>
            <a:ext cx="1447800" cy="461963"/>
          </a:xfrm>
          <a:prstGeom prst="rect">
            <a:avLst/>
          </a:prstGeom>
          <a:noFill/>
          <a:ln w="25400">
            <a:noFill/>
            <a:miter lim="800000"/>
            <a:headEnd/>
            <a:tailEnd/>
          </a:ln>
        </p:spPr>
        <p:txBody>
          <a:bodyPr>
            <a:spAutoFit/>
          </a:bodyPr>
          <a:lstStyle/>
          <a:p>
            <a:pPr>
              <a:lnSpc>
                <a:spcPct val="100000"/>
              </a:lnSpc>
            </a:pPr>
            <a:r>
              <a:rPr lang="en-US" b="0" i="1" dirty="0" err="1">
                <a:latin typeface="Calibri" pitchFamily="34" charset="0"/>
              </a:rPr>
              <a:t>UMax</a:t>
            </a:r>
            <a:r>
              <a:rPr lang="en-US" b="0" dirty="0">
                <a:latin typeface="Calibri" pitchFamily="34" charset="0"/>
              </a:rPr>
              <a:t> – 1</a:t>
            </a:r>
            <a:endParaRPr lang="en-US" b="0" i="1" dirty="0">
              <a:latin typeface="Calibri" pitchFamily="34" charset="0"/>
            </a:endParaRPr>
          </a:p>
        </p:txBody>
      </p:sp>
      <p:sp>
        <p:nvSpPr>
          <p:cNvPr id="24613" name="Text Box 31"/>
          <p:cNvSpPr txBox="1">
            <a:spLocks noChangeArrowheads="1"/>
          </p:cNvSpPr>
          <p:nvPr/>
        </p:nvSpPr>
        <p:spPr bwMode="auto">
          <a:xfrm>
            <a:off x="5430837" y="3124200"/>
            <a:ext cx="890588" cy="461963"/>
          </a:xfrm>
          <a:prstGeom prst="rect">
            <a:avLst/>
          </a:prstGeom>
          <a:noFill/>
          <a:ln w="25400">
            <a:noFill/>
            <a:miter lim="800000"/>
            <a:headEnd/>
            <a:tailEnd/>
          </a:ln>
        </p:spPr>
        <p:txBody>
          <a:bodyPr wrap="none">
            <a:spAutoFit/>
          </a:bodyPr>
          <a:lstStyle/>
          <a:p>
            <a:pPr>
              <a:lnSpc>
                <a:spcPct val="100000"/>
              </a:lnSpc>
            </a:pPr>
            <a:r>
              <a:rPr lang="en-US" b="0" i="1" dirty="0" err="1">
                <a:latin typeface="Calibri" pitchFamily="34" charset="0"/>
              </a:rPr>
              <a:t>TMax</a:t>
            </a:r>
            <a:endParaRPr lang="en-US" b="0" i="1" dirty="0">
              <a:latin typeface="Calibri" pitchFamily="34" charset="0"/>
            </a:endParaRPr>
          </a:p>
        </p:txBody>
      </p:sp>
      <p:sp>
        <p:nvSpPr>
          <p:cNvPr id="24614" name="Text Box 32"/>
          <p:cNvSpPr txBox="1">
            <a:spLocks noChangeArrowheads="1"/>
          </p:cNvSpPr>
          <p:nvPr/>
        </p:nvSpPr>
        <p:spPr bwMode="auto">
          <a:xfrm>
            <a:off x="5430837" y="2819400"/>
            <a:ext cx="1406525" cy="461963"/>
          </a:xfrm>
          <a:prstGeom prst="rect">
            <a:avLst/>
          </a:prstGeom>
          <a:noFill/>
          <a:ln w="25400">
            <a:noFill/>
            <a:miter lim="800000"/>
            <a:headEnd/>
            <a:tailEnd/>
          </a:ln>
        </p:spPr>
        <p:txBody>
          <a:bodyPr wrap="none">
            <a:spAutoFit/>
          </a:bodyPr>
          <a:lstStyle/>
          <a:p>
            <a:pPr>
              <a:lnSpc>
                <a:spcPct val="100000"/>
              </a:lnSpc>
            </a:pPr>
            <a:r>
              <a:rPr lang="en-US" b="0" i="1" dirty="0" err="1">
                <a:latin typeface="Calibri" pitchFamily="34" charset="0"/>
              </a:rPr>
              <a:t>TMax</a:t>
            </a:r>
            <a:r>
              <a:rPr lang="en-US" b="0" i="1" dirty="0">
                <a:latin typeface="Calibri" pitchFamily="34" charset="0"/>
              </a:rPr>
              <a:t>  </a:t>
            </a:r>
            <a:r>
              <a:rPr lang="en-US" b="0" dirty="0">
                <a:latin typeface="Calibri" pitchFamily="34" charset="0"/>
              </a:rPr>
              <a:t>+ 1</a:t>
            </a:r>
            <a:endParaRPr lang="en-US" b="0" i="1" dirty="0">
              <a:latin typeface="Calibri" pitchFamily="34" charset="0"/>
            </a:endParaRPr>
          </a:p>
        </p:txBody>
      </p:sp>
      <p:sp>
        <p:nvSpPr>
          <p:cNvPr id="24586" name="Rectangle 33"/>
          <p:cNvSpPr>
            <a:spLocks noChangeArrowheads="1"/>
          </p:cNvSpPr>
          <p:nvPr/>
        </p:nvSpPr>
        <p:spPr bwMode="auto">
          <a:xfrm>
            <a:off x="1676400" y="3754904"/>
            <a:ext cx="441324" cy="2246769"/>
          </a:xfrm>
          <a:prstGeom prst="rect">
            <a:avLst/>
          </a:prstGeom>
          <a:noFill/>
          <a:ln w="25400">
            <a:noFill/>
            <a:miter lim="800000"/>
            <a:headEnd/>
            <a:tailEnd/>
          </a:ln>
        </p:spPr>
        <p:txBody>
          <a:bodyPr wrap="square">
            <a:spAutoFit/>
          </a:bodyPr>
          <a:lstStyle/>
          <a:p>
            <a:pPr algn="r">
              <a:lnSpc>
                <a:spcPct val="100000"/>
              </a:lnSpc>
            </a:pPr>
            <a:r>
              <a:rPr lang="zh-CN" altLang="en-US" sz="2000" b="0" dirty="0" smtClean="0">
                <a:latin typeface="Calibri" pitchFamily="34" charset="0"/>
              </a:rPr>
              <a:t>补码的数值范围</a:t>
            </a:r>
            <a:endParaRPr lang="en-US" sz="2000" b="0" dirty="0">
              <a:latin typeface="Calibri" pitchFamily="34" charset="0"/>
            </a:endParaRPr>
          </a:p>
        </p:txBody>
      </p:sp>
      <p:sp>
        <p:nvSpPr>
          <p:cNvPr id="24587" name="Freeform 34"/>
          <p:cNvSpPr>
            <a:spLocks/>
          </p:cNvSpPr>
          <p:nvPr/>
        </p:nvSpPr>
        <p:spPr bwMode="auto">
          <a:xfrm>
            <a:off x="2193924" y="3200400"/>
            <a:ext cx="152400" cy="3352800"/>
          </a:xfrm>
          <a:custGeom>
            <a:avLst/>
            <a:gdLst>
              <a:gd name="T0" fmla="*/ 96 w 144"/>
              <a:gd name="T1" fmla="*/ 2160 h 2160"/>
              <a:gd name="T2" fmla="*/ 0 w 144"/>
              <a:gd name="T3" fmla="*/ 2160 h 2160"/>
              <a:gd name="T4" fmla="*/ 0 w 144"/>
              <a:gd name="T5" fmla="*/ 0 h 2160"/>
              <a:gd name="T6" fmla="*/ 144 w 144"/>
              <a:gd name="T7" fmla="*/ 0 h 2160"/>
              <a:gd name="T8" fmla="*/ 0 60000 65536"/>
              <a:gd name="T9" fmla="*/ 0 60000 65536"/>
              <a:gd name="T10" fmla="*/ 0 60000 65536"/>
              <a:gd name="T11" fmla="*/ 0 60000 65536"/>
              <a:gd name="T12" fmla="*/ 0 w 144"/>
              <a:gd name="T13" fmla="*/ 0 h 2160"/>
              <a:gd name="T14" fmla="*/ 144 w 144"/>
              <a:gd name="T15" fmla="*/ 2160 h 2160"/>
            </a:gdLst>
            <a:ahLst/>
            <a:cxnLst>
              <a:cxn ang="T8">
                <a:pos x="T0" y="T1"/>
              </a:cxn>
              <a:cxn ang="T9">
                <a:pos x="T2" y="T3"/>
              </a:cxn>
              <a:cxn ang="T10">
                <a:pos x="T4" y="T5"/>
              </a:cxn>
              <a:cxn ang="T11">
                <a:pos x="T6" y="T7"/>
              </a:cxn>
            </a:cxnLst>
            <a:rect l="T12" t="T13" r="T14" b="T15"/>
            <a:pathLst>
              <a:path w="144" h="2160">
                <a:moveTo>
                  <a:pt x="96" y="2160"/>
                </a:moveTo>
                <a:lnTo>
                  <a:pt x="0" y="2160"/>
                </a:lnTo>
                <a:lnTo>
                  <a:pt x="0" y="0"/>
                </a:lnTo>
                <a:lnTo>
                  <a:pt x="144" y="0"/>
                </a:lnTo>
              </a:path>
            </a:pathLst>
          </a:custGeom>
          <a:noFill/>
          <a:ln w="25400">
            <a:solidFill>
              <a:schemeClr val="tx1"/>
            </a:solidFill>
            <a:round/>
            <a:headEnd/>
            <a:tailEnd/>
          </a:ln>
        </p:spPr>
        <p:txBody>
          <a:bodyPr wrap="none" anchor="ctr"/>
          <a:lstStyle/>
          <a:p>
            <a:endParaRPr lang="en-US"/>
          </a:p>
        </p:txBody>
      </p:sp>
      <p:sp>
        <p:nvSpPr>
          <p:cNvPr id="24588" name="Freeform 35"/>
          <p:cNvSpPr>
            <a:spLocks/>
          </p:cNvSpPr>
          <p:nvPr/>
        </p:nvSpPr>
        <p:spPr bwMode="auto">
          <a:xfrm flipH="1">
            <a:off x="6786562" y="1600200"/>
            <a:ext cx="152400" cy="3352800"/>
          </a:xfrm>
          <a:custGeom>
            <a:avLst/>
            <a:gdLst>
              <a:gd name="T0" fmla="*/ 96 w 144"/>
              <a:gd name="T1" fmla="*/ 2160 h 2160"/>
              <a:gd name="T2" fmla="*/ 0 w 144"/>
              <a:gd name="T3" fmla="*/ 2160 h 2160"/>
              <a:gd name="T4" fmla="*/ 0 w 144"/>
              <a:gd name="T5" fmla="*/ 0 h 2160"/>
              <a:gd name="T6" fmla="*/ 144 w 144"/>
              <a:gd name="T7" fmla="*/ 0 h 2160"/>
              <a:gd name="T8" fmla="*/ 0 60000 65536"/>
              <a:gd name="T9" fmla="*/ 0 60000 65536"/>
              <a:gd name="T10" fmla="*/ 0 60000 65536"/>
              <a:gd name="T11" fmla="*/ 0 60000 65536"/>
              <a:gd name="T12" fmla="*/ 0 w 144"/>
              <a:gd name="T13" fmla="*/ 0 h 2160"/>
              <a:gd name="T14" fmla="*/ 144 w 144"/>
              <a:gd name="T15" fmla="*/ 2160 h 2160"/>
            </a:gdLst>
            <a:ahLst/>
            <a:cxnLst>
              <a:cxn ang="T8">
                <a:pos x="T0" y="T1"/>
              </a:cxn>
              <a:cxn ang="T9">
                <a:pos x="T2" y="T3"/>
              </a:cxn>
              <a:cxn ang="T10">
                <a:pos x="T4" y="T5"/>
              </a:cxn>
              <a:cxn ang="T11">
                <a:pos x="T6" y="T7"/>
              </a:cxn>
            </a:cxnLst>
            <a:rect l="T12" t="T13" r="T14" b="T15"/>
            <a:pathLst>
              <a:path w="144" h="2160">
                <a:moveTo>
                  <a:pt x="96" y="2160"/>
                </a:moveTo>
                <a:lnTo>
                  <a:pt x="0" y="2160"/>
                </a:lnTo>
                <a:lnTo>
                  <a:pt x="0" y="0"/>
                </a:lnTo>
                <a:lnTo>
                  <a:pt x="144" y="0"/>
                </a:lnTo>
              </a:path>
            </a:pathLst>
          </a:custGeom>
          <a:noFill/>
          <a:ln w="25400">
            <a:solidFill>
              <a:schemeClr val="tx1"/>
            </a:solidFill>
            <a:round/>
            <a:headEnd/>
            <a:tailEnd/>
          </a:ln>
        </p:spPr>
        <p:txBody>
          <a:bodyPr wrap="none" anchor="ctr"/>
          <a:lstStyle/>
          <a:p>
            <a:endParaRPr lang="en-US"/>
          </a:p>
        </p:txBody>
      </p:sp>
      <p:sp>
        <p:nvSpPr>
          <p:cNvPr id="24589" name="Rectangle 36"/>
          <p:cNvSpPr>
            <a:spLocks noChangeArrowheads="1"/>
          </p:cNvSpPr>
          <p:nvPr/>
        </p:nvSpPr>
        <p:spPr bwMode="auto">
          <a:xfrm>
            <a:off x="6975475" y="2895600"/>
            <a:ext cx="633412" cy="2862322"/>
          </a:xfrm>
          <a:prstGeom prst="rect">
            <a:avLst/>
          </a:prstGeom>
          <a:noFill/>
          <a:ln w="25400">
            <a:noFill/>
            <a:miter lim="800000"/>
            <a:headEnd/>
            <a:tailEnd/>
          </a:ln>
        </p:spPr>
        <p:txBody>
          <a:bodyPr wrap="square">
            <a:spAutoFit/>
          </a:bodyPr>
          <a:lstStyle/>
          <a:p>
            <a:pPr>
              <a:lnSpc>
                <a:spcPct val="100000"/>
              </a:lnSpc>
            </a:pPr>
            <a:r>
              <a:rPr lang="zh-CN" altLang="en-US" sz="2000" b="0" dirty="0" smtClean="0">
                <a:latin typeface="Calibri" pitchFamily="34" charset="0"/>
              </a:rPr>
              <a:t>无符号数的数值范围</a:t>
            </a:r>
            <a:endParaRPr lang="en-US" sz="2000" b="0" dirty="0">
              <a:latin typeface="Calibri" pitchFamily="34" charset="0"/>
            </a:endParaRPr>
          </a:p>
        </p:txBody>
      </p:sp>
      <p:sp>
        <p:nvSpPr>
          <p:cNvPr id="123941" name="Rectangle 37"/>
          <p:cNvSpPr>
            <a:spLocks noGrp="1" noChangeArrowheads="1"/>
          </p:cNvSpPr>
          <p:nvPr>
            <p:ph type="title"/>
          </p:nvPr>
        </p:nvSpPr>
        <p:spPr>
          <a:xfrm>
            <a:off x="270412" y="533400"/>
            <a:ext cx="7945438" cy="573088"/>
          </a:xfrm>
        </p:spPr>
        <p:txBody>
          <a:bodyPr/>
          <a:lstStyle/>
          <a:p>
            <a:pPr eaLnBrk="1" hangingPunct="1">
              <a:defRPr/>
            </a:pPr>
            <a:r>
              <a:rPr lang="zh-CN" altLang="en-US" dirty="0" smtClean="0"/>
              <a:t>转换的可视化</a:t>
            </a:r>
            <a:endParaRPr lang="en-US" dirty="0" smtClean="0"/>
          </a:p>
        </p:txBody>
      </p:sp>
      <p:sp>
        <p:nvSpPr>
          <p:cNvPr id="123942" name="Rectangle 38"/>
          <p:cNvSpPr>
            <a:spLocks noGrp="1" noChangeArrowheads="1"/>
          </p:cNvSpPr>
          <p:nvPr>
            <p:ph type="body" idx="1"/>
          </p:nvPr>
        </p:nvSpPr>
        <p:spPr>
          <a:xfrm>
            <a:off x="290513" y="1220788"/>
            <a:ext cx="4159250" cy="1716087"/>
          </a:xfrm>
        </p:spPr>
        <p:txBody>
          <a:bodyPr/>
          <a:lstStyle/>
          <a:p>
            <a:pPr eaLnBrk="1" hangingPunct="1">
              <a:defRPr/>
            </a:pPr>
            <a:r>
              <a:rPr lang="zh-CN" altLang="en-US" dirty="0" smtClean="0"/>
              <a:t>补码</a:t>
            </a:r>
            <a:r>
              <a:rPr lang="en-US" dirty="0" smtClean="0">
                <a:sym typeface="Symbol" pitchFamily="18" charset="2"/>
              </a:rPr>
              <a:t></a:t>
            </a:r>
            <a:r>
              <a:rPr lang="en-US" dirty="0" smtClean="0"/>
              <a:t> </a:t>
            </a:r>
            <a:r>
              <a:rPr lang="zh-CN" altLang="en-US" dirty="0" smtClean="0"/>
              <a:t>无符号数</a:t>
            </a:r>
            <a:endParaRPr lang="en-US" dirty="0" smtClean="0"/>
          </a:p>
          <a:p>
            <a:pPr lvl="1" eaLnBrk="1" hangingPunct="1">
              <a:defRPr/>
            </a:pPr>
            <a:r>
              <a:rPr lang="zh-CN" altLang="en-US" dirty="0" smtClean="0"/>
              <a:t>顺序倒置</a:t>
            </a:r>
            <a:endParaRPr lang="en-US" dirty="0" smtClean="0"/>
          </a:p>
          <a:p>
            <a:pPr lvl="1" eaLnBrk="1" hangingPunct="1">
              <a:defRPr/>
            </a:pPr>
            <a:r>
              <a:rPr lang="zh-CN" altLang="en-US" dirty="0" smtClean="0"/>
              <a:t>负数</a:t>
            </a:r>
            <a:r>
              <a:rPr lang="en-US" dirty="0" smtClean="0"/>
              <a:t> </a:t>
            </a:r>
            <a:r>
              <a:rPr lang="en-US" dirty="0" smtClean="0">
                <a:sym typeface="Symbol" pitchFamily="18" charset="2"/>
              </a:rPr>
              <a:t></a:t>
            </a:r>
            <a:r>
              <a:rPr lang="en-US" dirty="0" smtClean="0"/>
              <a:t> </a:t>
            </a:r>
            <a:r>
              <a:rPr lang="zh-CN" altLang="en-US" dirty="0" smtClean="0"/>
              <a:t>大整数</a:t>
            </a:r>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5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9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59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60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60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60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60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60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60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60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6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60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5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0" grpId="0" animBg="1"/>
      <p:bldP spid="24592" grpId="0" animBg="1"/>
      <p:bldP spid="24593" grpId="0" animBg="1"/>
      <p:bldP spid="24595" grpId="0" animBg="1"/>
      <p:bldP spid="24596" grpId="0" animBg="1"/>
      <p:bldP spid="24598" grpId="0" animBg="1"/>
      <p:bldP spid="24600" grpId="0" animBg="1"/>
      <p:bldP spid="24602" grpId="0" animBg="1"/>
      <p:bldP spid="24603" grpId="0" animBg="1"/>
      <p:bldP spid="24604" grpId="0" animBg="1"/>
      <p:bldP spid="24605" grpId="0" animBg="1"/>
      <p:bldP spid="24606" grpId="0" animBg="1"/>
      <p:bldP spid="24607" grpId="0" animBg="1"/>
      <p:bldP spid="24608" grpId="0" animBg="1"/>
      <p:bldP spid="24609" grpId="0" animBg="1"/>
      <p:bldP spid="24587" grpId="0" animBg="1"/>
      <p:bldP spid="2458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2.2.5  C</a:t>
            </a:r>
            <a:r>
              <a:rPr lang="zh-CN" altLang="en-US" dirty="0"/>
              <a:t>语言中的有符号数和无符号数</a:t>
            </a:r>
          </a:p>
        </p:txBody>
      </p:sp>
      <p:sp>
        <p:nvSpPr>
          <p:cNvPr id="3" name="内容占位符 2"/>
          <p:cNvSpPr>
            <a:spLocks noGrp="1"/>
          </p:cNvSpPr>
          <p:nvPr>
            <p:ph idx="1"/>
          </p:nvPr>
        </p:nvSpPr>
        <p:spPr>
          <a:xfrm>
            <a:off x="396875" y="1362074"/>
            <a:ext cx="8594725" cy="5343525"/>
          </a:xfrm>
        </p:spPr>
        <p:txBody>
          <a:bodyPr/>
          <a:lstStyle/>
          <a:p>
            <a:pPr>
              <a:defRPr/>
            </a:pPr>
            <a:r>
              <a:rPr lang="zh-CN" altLang="en-US" dirty="0" smtClean="0"/>
              <a:t>常量</a:t>
            </a:r>
            <a:endParaRPr lang="en-US" altLang="zh-CN" dirty="0"/>
          </a:p>
          <a:p>
            <a:pPr lvl="1">
              <a:defRPr/>
            </a:pPr>
            <a:r>
              <a:rPr lang="zh-CN" altLang="en-US" dirty="0" smtClean="0"/>
              <a:t>数字默认是有符号数</a:t>
            </a:r>
            <a:endParaRPr lang="en-US" altLang="zh-CN" dirty="0" smtClean="0"/>
          </a:p>
          <a:p>
            <a:pPr lvl="1">
              <a:defRPr/>
            </a:pPr>
            <a:r>
              <a:rPr lang="zh-CN" altLang="en-US" dirty="0" smtClean="0"/>
              <a:t>无符号数用后缀</a:t>
            </a:r>
            <a:r>
              <a:rPr lang="en-US" altLang="zh-CN" dirty="0" smtClean="0"/>
              <a:t> </a:t>
            </a:r>
            <a:r>
              <a:rPr lang="en-US" altLang="zh-CN" dirty="0"/>
              <a:t>“U” </a:t>
            </a:r>
          </a:p>
          <a:p>
            <a:pPr lvl="2">
              <a:buNone/>
              <a:defRPr/>
            </a:pPr>
            <a:r>
              <a:rPr lang="en-US" altLang="zh-CN" b="1" dirty="0">
                <a:latin typeface="Courier New" pitchFamily="49" charset="0"/>
              </a:rPr>
              <a:t>0U, 4294967259U</a:t>
            </a:r>
          </a:p>
          <a:p>
            <a:pPr>
              <a:defRPr/>
            </a:pPr>
            <a:r>
              <a:rPr lang="zh-CN" altLang="en-US" dirty="0" smtClean="0"/>
              <a:t>类型转换</a:t>
            </a:r>
            <a:endParaRPr lang="en-US" altLang="zh-CN" dirty="0"/>
          </a:p>
          <a:p>
            <a:pPr lvl="1">
              <a:defRPr/>
            </a:pPr>
            <a:r>
              <a:rPr lang="zh-CN" altLang="en-US" dirty="0" smtClean="0"/>
              <a:t>显示的强制类型转换</a:t>
            </a:r>
            <a:endParaRPr lang="en-US" altLang="zh-CN" dirty="0"/>
          </a:p>
          <a:p>
            <a:pPr lvl="2">
              <a:buNone/>
              <a:defRPr/>
            </a:pPr>
            <a:r>
              <a:rPr lang="en-US" altLang="zh-CN" sz="1800" b="1" dirty="0" err="1">
                <a:latin typeface="Courier New" pitchFamily="49" charset="0"/>
              </a:rPr>
              <a:t>int</a:t>
            </a:r>
            <a:r>
              <a:rPr lang="en-US" altLang="zh-CN" sz="1800" b="1" dirty="0">
                <a:latin typeface="Courier New" pitchFamily="49" charset="0"/>
              </a:rPr>
              <a:t> </a:t>
            </a:r>
            <a:r>
              <a:rPr lang="en-US" altLang="zh-CN" sz="1800" b="1" dirty="0" err="1">
                <a:latin typeface="Courier New" pitchFamily="49" charset="0"/>
              </a:rPr>
              <a:t>tx</a:t>
            </a:r>
            <a:r>
              <a:rPr lang="en-US" altLang="zh-CN" sz="1800" b="1" dirty="0">
                <a:latin typeface="Courier New" pitchFamily="49" charset="0"/>
              </a:rPr>
              <a:t>, ty;</a:t>
            </a:r>
          </a:p>
          <a:p>
            <a:pPr lvl="2">
              <a:buNone/>
              <a:defRPr/>
            </a:pPr>
            <a:r>
              <a:rPr lang="en-US" altLang="zh-CN" sz="1800" b="1" dirty="0">
                <a:latin typeface="Courier New" pitchFamily="49" charset="0"/>
              </a:rPr>
              <a:t>unsigned </a:t>
            </a:r>
            <a:r>
              <a:rPr lang="en-US" altLang="zh-CN" sz="1800" b="1" dirty="0" err="1">
                <a:latin typeface="Courier New" pitchFamily="49" charset="0"/>
              </a:rPr>
              <a:t>ux</a:t>
            </a:r>
            <a:r>
              <a:rPr lang="en-US" altLang="zh-CN" sz="1800" b="1" dirty="0">
                <a:latin typeface="Courier New" pitchFamily="49" charset="0"/>
              </a:rPr>
              <a:t>, </a:t>
            </a:r>
            <a:r>
              <a:rPr lang="en-US" altLang="zh-CN" sz="1800" b="1" dirty="0" err="1">
                <a:latin typeface="Courier New" pitchFamily="49" charset="0"/>
              </a:rPr>
              <a:t>uy</a:t>
            </a:r>
            <a:r>
              <a:rPr lang="en-US" altLang="zh-CN" sz="1800" b="1" dirty="0">
                <a:latin typeface="Courier New" pitchFamily="49" charset="0"/>
              </a:rPr>
              <a:t>;</a:t>
            </a:r>
          </a:p>
          <a:p>
            <a:pPr lvl="2">
              <a:buNone/>
              <a:defRPr/>
            </a:pPr>
            <a:r>
              <a:rPr lang="en-US" altLang="zh-CN" sz="1800" b="1" dirty="0" err="1">
                <a:latin typeface="Courier New" pitchFamily="49" charset="0"/>
              </a:rPr>
              <a:t>tx</a:t>
            </a:r>
            <a:r>
              <a:rPr lang="en-US" altLang="zh-CN" sz="1800" b="1" dirty="0">
                <a:latin typeface="Courier New" pitchFamily="49" charset="0"/>
              </a:rPr>
              <a:t> = (</a:t>
            </a:r>
            <a:r>
              <a:rPr lang="en-US" altLang="zh-CN" sz="1800" b="1" dirty="0" err="1">
                <a:latin typeface="Courier New" pitchFamily="49" charset="0"/>
              </a:rPr>
              <a:t>int</a:t>
            </a:r>
            <a:r>
              <a:rPr lang="en-US" altLang="zh-CN" sz="1800" b="1" dirty="0">
                <a:latin typeface="Courier New" pitchFamily="49" charset="0"/>
              </a:rPr>
              <a:t>) </a:t>
            </a:r>
            <a:r>
              <a:rPr lang="en-US" altLang="zh-CN" sz="1800" b="1" dirty="0" err="1">
                <a:latin typeface="Courier New" pitchFamily="49" charset="0"/>
              </a:rPr>
              <a:t>ux</a:t>
            </a:r>
            <a:r>
              <a:rPr lang="en-US" altLang="zh-CN" sz="1800" b="1" dirty="0">
                <a:latin typeface="Courier New" pitchFamily="49" charset="0"/>
              </a:rPr>
              <a:t>;</a:t>
            </a:r>
          </a:p>
          <a:p>
            <a:pPr lvl="2">
              <a:buNone/>
              <a:defRPr/>
            </a:pPr>
            <a:r>
              <a:rPr lang="en-US" altLang="zh-CN" sz="1800" b="1" dirty="0" err="1">
                <a:latin typeface="Courier New" pitchFamily="49" charset="0"/>
              </a:rPr>
              <a:t>uy</a:t>
            </a:r>
            <a:r>
              <a:rPr lang="en-US" altLang="zh-CN" sz="1800" b="1" dirty="0">
                <a:latin typeface="Courier New" pitchFamily="49" charset="0"/>
              </a:rPr>
              <a:t> = (unsigned) ty;</a:t>
            </a:r>
          </a:p>
          <a:p>
            <a:pPr lvl="1">
              <a:lnSpc>
                <a:spcPct val="150000"/>
              </a:lnSpc>
              <a:defRPr/>
            </a:pPr>
            <a:r>
              <a:rPr lang="zh-CN" altLang="en-US" dirty="0" smtClean="0"/>
              <a:t>隐式的类型转换（赋值、函数调用等情况下发生）</a:t>
            </a:r>
            <a:endParaRPr lang="en-US" altLang="zh-CN" dirty="0"/>
          </a:p>
          <a:p>
            <a:pPr lvl="2">
              <a:buNone/>
              <a:defRPr/>
            </a:pPr>
            <a:r>
              <a:rPr lang="en-US" altLang="zh-CN" sz="1800" b="1" dirty="0" err="1">
                <a:latin typeface="Courier New" pitchFamily="49" charset="0"/>
              </a:rPr>
              <a:t>tx</a:t>
            </a:r>
            <a:r>
              <a:rPr lang="en-US" altLang="zh-CN" sz="1800" b="1" dirty="0">
                <a:latin typeface="Courier New" pitchFamily="49" charset="0"/>
              </a:rPr>
              <a:t> = </a:t>
            </a:r>
            <a:r>
              <a:rPr lang="en-US" altLang="zh-CN" sz="1800" b="1" dirty="0" err="1">
                <a:latin typeface="Courier New" pitchFamily="49" charset="0"/>
              </a:rPr>
              <a:t>ux</a:t>
            </a:r>
            <a:r>
              <a:rPr lang="en-US" altLang="zh-CN" sz="1800" b="1" dirty="0">
                <a:latin typeface="Courier New" pitchFamily="49" charset="0"/>
              </a:rPr>
              <a:t>;</a:t>
            </a:r>
          </a:p>
          <a:p>
            <a:pPr lvl="2">
              <a:buNone/>
              <a:defRPr/>
            </a:pPr>
            <a:r>
              <a:rPr lang="en-US" altLang="zh-CN" sz="1800" b="1" dirty="0" err="1">
                <a:latin typeface="Courier New" pitchFamily="49" charset="0"/>
              </a:rPr>
              <a:t>uy</a:t>
            </a:r>
            <a:r>
              <a:rPr lang="en-US" altLang="zh-CN" sz="1800" b="1" dirty="0">
                <a:latin typeface="Courier New" pitchFamily="49" charset="0"/>
              </a:rPr>
              <a:t> = ty;</a:t>
            </a:r>
          </a:p>
          <a:p>
            <a:pPr>
              <a:defRPr/>
            </a:pPr>
            <a:endParaRPr lang="en-US" altLang="zh-CN" sz="1800" b="0" dirty="0">
              <a:latin typeface="Courier New" pitchFamily="49" charset="0"/>
            </a:endParaRPr>
          </a:p>
          <a:p>
            <a:endParaRPr lang="zh-CN" altLang="en-US" dirty="0"/>
          </a:p>
        </p:txBody>
      </p:sp>
    </p:spTree>
    <p:extLst>
      <p:ext uri="{BB962C8B-B14F-4D97-AF65-F5344CB8AC3E}">
        <p14:creationId xmlns:p14="http://schemas.microsoft.com/office/powerpoint/2010/main" val="38232015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类型转换的</a:t>
            </a:r>
            <a:r>
              <a:rPr lang="zh-CN" altLang="en-US" dirty="0" smtClean="0">
                <a:solidFill>
                  <a:srgbClr val="C00000"/>
                </a:solidFill>
                <a:effectLst>
                  <a:outerShdw blurRad="38100" dist="38100" dir="2700000" algn="tl">
                    <a:srgbClr val="000000">
                      <a:alpha val="43137"/>
                    </a:srgbClr>
                  </a:outerShdw>
                </a:effectLst>
              </a:rPr>
              <a:t>惊喜！</a:t>
            </a:r>
            <a:endParaRPr lang="zh-CN" altLang="en-US" dirty="0">
              <a:solidFill>
                <a:srgbClr val="C00000"/>
              </a:solidFill>
              <a:effectLst>
                <a:outerShdw blurRad="38100" dist="38100" dir="2700000" algn="tl">
                  <a:srgbClr val="000000">
                    <a:alpha val="43137"/>
                  </a:srgbClr>
                </a:outerShdw>
              </a:effectLst>
            </a:endParaRPr>
          </a:p>
        </p:txBody>
      </p:sp>
      <p:sp>
        <p:nvSpPr>
          <p:cNvPr id="3" name="内容占位符 2"/>
          <p:cNvSpPr>
            <a:spLocks noGrp="1"/>
          </p:cNvSpPr>
          <p:nvPr>
            <p:ph idx="1"/>
          </p:nvPr>
        </p:nvSpPr>
        <p:spPr/>
        <p:txBody>
          <a:bodyPr/>
          <a:lstStyle/>
          <a:p>
            <a:pPr>
              <a:tabLst>
                <a:tab pos="457200" algn="l"/>
                <a:tab pos="2857500" algn="l"/>
                <a:tab pos="5549900" algn="l"/>
                <a:tab pos="6972300" algn="l"/>
              </a:tabLst>
              <a:defRPr/>
            </a:pPr>
            <a:r>
              <a:rPr lang="zh-CN" altLang="en-US" dirty="0"/>
              <a:t>表达式计算</a:t>
            </a:r>
            <a:endParaRPr lang="en-US" altLang="zh-CN" dirty="0"/>
          </a:p>
          <a:p>
            <a:pPr marL="687388" lvl="1" indent="-187325">
              <a:lnSpc>
                <a:spcPct val="150000"/>
              </a:lnSpc>
              <a:tabLst>
                <a:tab pos="457200" algn="l"/>
                <a:tab pos="2857500" algn="l"/>
                <a:tab pos="5549900" algn="l"/>
                <a:tab pos="6972300" algn="l"/>
              </a:tabLst>
              <a:defRPr/>
            </a:pPr>
            <a:r>
              <a:rPr lang="zh-CN" altLang="en-US" dirty="0"/>
              <a:t>表达式中有符号和无符号数混用时</a:t>
            </a:r>
            <a:r>
              <a:rPr lang="zh-CN" altLang="en-US" dirty="0" smtClean="0"/>
              <a:t>：</a:t>
            </a:r>
            <a:endParaRPr lang="en-US" altLang="zh-CN" dirty="0" smtClean="0"/>
          </a:p>
          <a:p>
            <a:pPr marL="500063" lvl="1" indent="0">
              <a:lnSpc>
                <a:spcPct val="150000"/>
              </a:lnSpc>
              <a:buNone/>
              <a:tabLst>
                <a:tab pos="457200" algn="l"/>
                <a:tab pos="2857500" algn="l"/>
                <a:tab pos="5549900" algn="l"/>
                <a:tab pos="6972300" algn="l"/>
              </a:tabLst>
              <a:defRPr/>
            </a:pPr>
            <a:r>
              <a:rPr lang="en-US" altLang="zh-CN" b="1" dirty="0">
                <a:solidFill>
                  <a:srgbClr val="C00000"/>
                </a:solidFill>
                <a:effectLst>
                  <a:outerShdw blurRad="38100" dist="38100" dir="2700000" algn="tl">
                    <a:srgbClr val="000000">
                      <a:alpha val="43137"/>
                    </a:srgbClr>
                  </a:outerShdw>
                </a:effectLst>
              </a:rPr>
              <a:t> </a:t>
            </a:r>
            <a:r>
              <a:rPr lang="en-US" altLang="zh-CN" b="1" dirty="0" smtClean="0">
                <a:solidFill>
                  <a:srgbClr val="C00000"/>
                </a:solidFill>
                <a:effectLst>
                  <a:outerShdw blurRad="38100" dist="38100" dir="2700000" algn="tl">
                    <a:srgbClr val="000000">
                      <a:alpha val="43137"/>
                    </a:srgbClr>
                  </a:outerShdw>
                </a:effectLst>
              </a:rPr>
              <a:t>     </a:t>
            </a:r>
            <a:r>
              <a:rPr lang="zh-CN" altLang="en-US" b="1" dirty="0" smtClean="0">
                <a:solidFill>
                  <a:srgbClr val="C00000"/>
                </a:solidFill>
                <a:effectLst>
                  <a:outerShdw blurRad="38100" dist="38100" dir="2700000" algn="tl">
                    <a:srgbClr val="000000">
                      <a:alpha val="43137"/>
                    </a:srgbClr>
                  </a:outerShdw>
                </a:effectLst>
              </a:rPr>
              <a:t>有</a:t>
            </a:r>
            <a:r>
              <a:rPr lang="zh-CN" altLang="en-US" b="1" dirty="0">
                <a:solidFill>
                  <a:srgbClr val="C00000"/>
                </a:solidFill>
                <a:effectLst>
                  <a:outerShdw blurRad="38100" dist="38100" dir="2700000" algn="tl">
                    <a:srgbClr val="000000">
                      <a:alpha val="43137"/>
                    </a:srgbClr>
                  </a:outerShdw>
                </a:effectLst>
              </a:rPr>
              <a:t>符号数隐式转换为无符号数</a:t>
            </a:r>
            <a:endParaRPr lang="en-US" altLang="zh-CN" b="1" i="1" dirty="0">
              <a:solidFill>
                <a:srgbClr val="C00000"/>
              </a:solidFill>
              <a:effectLst>
                <a:outerShdw blurRad="38100" dist="38100" dir="2700000" algn="tl">
                  <a:srgbClr val="000000">
                    <a:alpha val="43137"/>
                  </a:srgbClr>
                </a:outerShdw>
              </a:effectLst>
            </a:endParaRPr>
          </a:p>
          <a:p>
            <a:pPr marL="687388" lvl="1" indent="-187325">
              <a:lnSpc>
                <a:spcPct val="150000"/>
              </a:lnSpc>
              <a:tabLst>
                <a:tab pos="457200" algn="l"/>
                <a:tab pos="2857500" algn="l"/>
                <a:tab pos="5549900" algn="l"/>
                <a:tab pos="6972300" algn="l"/>
              </a:tabLst>
              <a:defRPr/>
            </a:pPr>
            <a:r>
              <a:rPr lang="zh-CN" altLang="en-US" dirty="0"/>
              <a:t>包括比较运算符 </a:t>
            </a:r>
            <a:r>
              <a:rPr lang="en-US" altLang="zh-CN" b="1" dirty="0">
                <a:latin typeface="Courier New" pitchFamily="49" charset="0"/>
              </a:rPr>
              <a:t>&lt;</a:t>
            </a:r>
            <a:r>
              <a:rPr lang="en-US" altLang="zh-CN" b="1" dirty="0"/>
              <a:t>, </a:t>
            </a:r>
            <a:r>
              <a:rPr lang="en-US" altLang="zh-CN" b="1" dirty="0">
                <a:latin typeface="Courier New" pitchFamily="49" charset="0"/>
              </a:rPr>
              <a:t>&gt;</a:t>
            </a:r>
            <a:r>
              <a:rPr lang="en-US" altLang="zh-CN" b="1" dirty="0"/>
              <a:t>, </a:t>
            </a:r>
            <a:r>
              <a:rPr lang="en-US" altLang="zh-CN" b="1" dirty="0">
                <a:latin typeface="Courier New" pitchFamily="49" charset="0"/>
              </a:rPr>
              <a:t>==</a:t>
            </a:r>
            <a:r>
              <a:rPr lang="en-US" altLang="zh-CN" b="1" dirty="0"/>
              <a:t>, </a:t>
            </a:r>
            <a:r>
              <a:rPr lang="en-US" altLang="zh-CN" b="1" dirty="0">
                <a:latin typeface="Courier New" pitchFamily="49" charset="0"/>
              </a:rPr>
              <a:t>&lt;=</a:t>
            </a:r>
            <a:r>
              <a:rPr lang="en-US" altLang="zh-CN" b="1" dirty="0"/>
              <a:t>, </a:t>
            </a:r>
            <a:r>
              <a:rPr lang="en-US" altLang="zh-CN" b="1" dirty="0">
                <a:latin typeface="Courier New" pitchFamily="49" charset="0"/>
              </a:rPr>
              <a:t>&gt;=</a:t>
            </a:r>
          </a:p>
          <a:p>
            <a:pPr marL="687388" lvl="1" indent="-187325">
              <a:lnSpc>
                <a:spcPct val="150000"/>
              </a:lnSpc>
              <a:tabLst>
                <a:tab pos="457200" algn="l"/>
                <a:tab pos="2857500" algn="l"/>
                <a:tab pos="5549900" algn="l"/>
                <a:tab pos="6972300" algn="l"/>
              </a:tabLst>
              <a:defRPr/>
            </a:pPr>
            <a:r>
              <a:rPr lang="zh-CN" altLang="en-US" dirty="0"/>
              <a:t>例如</a:t>
            </a:r>
            <a:r>
              <a:rPr lang="en-US" altLang="zh-CN" i="1" dirty="0"/>
              <a:t>W</a:t>
            </a:r>
            <a:r>
              <a:rPr lang="en-US" altLang="zh-CN" dirty="0"/>
              <a:t> = 32: </a:t>
            </a:r>
            <a:endParaRPr lang="en-US" altLang="zh-CN" dirty="0" smtClean="0"/>
          </a:p>
          <a:p>
            <a:pPr marL="500063" lvl="1" indent="0">
              <a:lnSpc>
                <a:spcPct val="150000"/>
              </a:lnSpc>
              <a:buNone/>
              <a:tabLst>
                <a:tab pos="457200" algn="l"/>
                <a:tab pos="2857500" algn="l"/>
                <a:tab pos="5549900" algn="l"/>
                <a:tab pos="6972300" algn="l"/>
              </a:tabLst>
              <a:defRPr/>
            </a:pPr>
            <a:r>
              <a:rPr lang="en-US" altLang="zh-CN" b="1" dirty="0">
                <a:solidFill>
                  <a:srgbClr val="C00000"/>
                </a:solidFill>
              </a:rPr>
              <a:t> </a:t>
            </a:r>
            <a:r>
              <a:rPr lang="en-US" altLang="zh-CN" b="1" dirty="0" smtClean="0">
                <a:solidFill>
                  <a:srgbClr val="C00000"/>
                </a:solidFill>
              </a:rPr>
              <a:t>      TMIN </a:t>
            </a:r>
            <a:r>
              <a:rPr lang="en-US" altLang="zh-CN" b="1" dirty="0">
                <a:solidFill>
                  <a:srgbClr val="C00000"/>
                </a:solidFill>
              </a:rPr>
              <a:t>= -2,147,483,648 </a:t>
            </a:r>
            <a:endParaRPr lang="en-US" altLang="zh-CN" b="1" dirty="0" smtClean="0">
              <a:solidFill>
                <a:srgbClr val="C00000"/>
              </a:solidFill>
            </a:endParaRPr>
          </a:p>
          <a:p>
            <a:pPr marL="500063" lvl="1" indent="0">
              <a:lnSpc>
                <a:spcPct val="150000"/>
              </a:lnSpc>
              <a:buNone/>
              <a:tabLst>
                <a:tab pos="457200" algn="l"/>
                <a:tab pos="2857500" algn="l"/>
                <a:tab pos="5549900" algn="l"/>
                <a:tab pos="6972300" algn="l"/>
              </a:tabLst>
              <a:defRPr/>
            </a:pPr>
            <a:r>
              <a:rPr lang="en-US" altLang="zh-CN" b="1" dirty="0">
                <a:solidFill>
                  <a:srgbClr val="C00000"/>
                </a:solidFill>
              </a:rPr>
              <a:t> </a:t>
            </a:r>
            <a:r>
              <a:rPr lang="en-US" altLang="zh-CN" b="1" dirty="0" smtClean="0">
                <a:solidFill>
                  <a:srgbClr val="C00000"/>
                </a:solidFill>
              </a:rPr>
              <a:t>       TMAX =2,147,483,647</a:t>
            </a:r>
            <a:endParaRPr lang="en-US" altLang="zh-CN" b="1" dirty="0">
              <a:solidFill>
                <a:srgbClr val="C00000"/>
              </a:solidFill>
            </a:endParaRPr>
          </a:p>
        </p:txBody>
      </p:sp>
    </p:spTree>
    <p:extLst>
      <p:ext uri="{BB962C8B-B14F-4D97-AF65-F5344CB8AC3E}">
        <p14:creationId xmlns:p14="http://schemas.microsoft.com/office/powerpoint/2010/main" val="7077576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类型转换的</a:t>
            </a:r>
            <a:r>
              <a:rPr lang="zh-CN" altLang="en-US" dirty="0">
                <a:solidFill>
                  <a:srgbClr val="C00000"/>
                </a:solidFill>
                <a:effectLst>
                  <a:outerShdw blurRad="38100" dist="38100" dir="2700000" algn="tl">
                    <a:srgbClr val="000000">
                      <a:alpha val="43137"/>
                    </a:srgbClr>
                  </a:outerShdw>
                </a:effectLst>
              </a:rPr>
              <a:t>惊喜！</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1152403572"/>
              </p:ext>
            </p:extLst>
          </p:nvPr>
        </p:nvGraphicFramePr>
        <p:xfrm>
          <a:off x="152400" y="1752600"/>
          <a:ext cx="8534400" cy="4000500"/>
        </p:xfrm>
        <a:graphic>
          <a:graphicData uri="http://schemas.openxmlformats.org/drawingml/2006/table">
            <a:tbl>
              <a:tblPr>
                <a:tableStyleId>{5C22544A-7EE6-4342-B048-85BDC9FD1C3A}</a:tableStyleId>
              </a:tblPr>
              <a:tblGrid>
                <a:gridCol w="2287276">
                  <a:extLst>
                    <a:ext uri="{9D8B030D-6E8A-4147-A177-3AD203B41FA5}">
                      <a16:colId xmlns:a16="http://schemas.microsoft.com/office/drawing/2014/main" val="1267853765"/>
                    </a:ext>
                  </a:extLst>
                </a:gridCol>
                <a:gridCol w="2859096">
                  <a:extLst>
                    <a:ext uri="{9D8B030D-6E8A-4147-A177-3AD203B41FA5}">
                      <a16:colId xmlns:a16="http://schemas.microsoft.com/office/drawing/2014/main" val="1731124372"/>
                    </a:ext>
                  </a:extLst>
                </a:gridCol>
                <a:gridCol w="1286593">
                  <a:extLst>
                    <a:ext uri="{9D8B030D-6E8A-4147-A177-3AD203B41FA5}">
                      <a16:colId xmlns:a16="http://schemas.microsoft.com/office/drawing/2014/main" val="410522766"/>
                    </a:ext>
                  </a:extLst>
                </a:gridCol>
                <a:gridCol w="2101435">
                  <a:extLst>
                    <a:ext uri="{9D8B030D-6E8A-4147-A177-3AD203B41FA5}">
                      <a16:colId xmlns:a16="http://schemas.microsoft.com/office/drawing/2014/main" val="4135077158"/>
                    </a:ext>
                  </a:extLst>
                </a:gridCol>
              </a:tblGrid>
              <a:tr h="400050">
                <a:tc>
                  <a:txBody>
                    <a:bodyPr/>
                    <a:lstStyle/>
                    <a:p>
                      <a:pPr algn="l" rtl="0" fontAlgn="ctr"/>
                      <a:r>
                        <a:rPr lang="en-US" sz="2400" u="none" strike="noStrike" dirty="0">
                          <a:effectLst/>
                          <a:latin typeface="Calibri" panose="020F0502020204030204" pitchFamily="34" charset="0"/>
                          <a:cs typeface="Calibri" panose="020F0502020204030204" pitchFamily="34" charset="0"/>
                        </a:rPr>
                        <a:t>Constant1 </a:t>
                      </a:r>
                      <a:endParaRPr lang="en-US" sz="24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228600"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6">
                        <a:lumMod val="60000"/>
                        <a:lumOff val="40000"/>
                      </a:schemeClr>
                    </a:solidFill>
                  </a:tcPr>
                </a:tc>
                <a:tc>
                  <a:txBody>
                    <a:bodyPr/>
                    <a:lstStyle/>
                    <a:p>
                      <a:pPr algn="l" rtl="0" fontAlgn="ctr"/>
                      <a:r>
                        <a:rPr lang="en-US" sz="2400" u="none" strike="noStrike">
                          <a:effectLst/>
                          <a:latin typeface="Calibri" panose="020F0502020204030204" pitchFamily="34" charset="0"/>
                          <a:cs typeface="Calibri" panose="020F0502020204030204" pitchFamily="34" charset="0"/>
                        </a:rPr>
                        <a:t> Constant2 </a:t>
                      </a:r>
                      <a:endParaRPr lang="en-US" sz="24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228600" marR="9525" marT="9525" marB="0" anchor="ctr">
                    <a:lnT w="12700" cap="flat" cmpd="sng" algn="ctr">
                      <a:solidFill>
                        <a:schemeClr val="tx1"/>
                      </a:solidFill>
                      <a:prstDash val="solid"/>
                      <a:round/>
                      <a:headEnd type="none" w="med" len="med"/>
                      <a:tailEnd type="none" w="med" len="med"/>
                    </a:lnT>
                    <a:solidFill>
                      <a:schemeClr val="accent6">
                        <a:lumMod val="60000"/>
                        <a:lumOff val="40000"/>
                      </a:schemeClr>
                    </a:solidFill>
                  </a:tcPr>
                </a:tc>
                <a:tc>
                  <a:txBody>
                    <a:bodyPr/>
                    <a:lstStyle/>
                    <a:p>
                      <a:pPr algn="l" rtl="0" fontAlgn="ctr"/>
                      <a:r>
                        <a:rPr lang="en-US" sz="2400" u="none" strike="noStrike">
                          <a:effectLst/>
                          <a:latin typeface="Calibri" panose="020F0502020204030204" pitchFamily="34" charset="0"/>
                          <a:cs typeface="Calibri" panose="020F0502020204030204" pitchFamily="34" charset="0"/>
                        </a:rPr>
                        <a:t>Relation</a:t>
                      </a:r>
                      <a:endParaRPr lang="en-US" sz="24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228600" marR="9525" marT="9525" marB="0" anchor="ctr">
                    <a:lnT w="12700" cap="flat" cmpd="sng" algn="ctr">
                      <a:solidFill>
                        <a:schemeClr val="tx1"/>
                      </a:solidFill>
                      <a:prstDash val="solid"/>
                      <a:round/>
                      <a:headEnd type="none" w="med" len="med"/>
                      <a:tailEnd type="none" w="med" len="med"/>
                    </a:lnT>
                    <a:solidFill>
                      <a:schemeClr val="accent6">
                        <a:lumMod val="60000"/>
                        <a:lumOff val="40000"/>
                      </a:schemeClr>
                    </a:solidFill>
                  </a:tcPr>
                </a:tc>
                <a:tc>
                  <a:txBody>
                    <a:bodyPr/>
                    <a:lstStyle/>
                    <a:p>
                      <a:pPr algn="l" rtl="0" fontAlgn="ctr"/>
                      <a:r>
                        <a:rPr lang="en-US" sz="2400" u="none" strike="noStrike" dirty="0">
                          <a:effectLst/>
                          <a:latin typeface="Calibri" panose="020F0502020204030204" pitchFamily="34" charset="0"/>
                          <a:cs typeface="Calibri" panose="020F0502020204030204" pitchFamily="34" charset="0"/>
                        </a:rPr>
                        <a:t>Evaluation</a:t>
                      </a:r>
                      <a:endParaRPr lang="en-US" sz="24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228600"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1468527056"/>
                  </a:ext>
                </a:extLst>
              </a:tr>
              <a:tr h="400050">
                <a:tc>
                  <a:txBody>
                    <a:bodyPr/>
                    <a:lstStyle/>
                    <a:p>
                      <a:pPr algn="l" rtl="0" fontAlgn="ctr"/>
                      <a:r>
                        <a:rPr lang="en-US" altLang="zh-CN" sz="2400" u="none" strike="noStrike" dirty="0">
                          <a:effectLst/>
                          <a:latin typeface="Calibri" panose="020F0502020204030204" pitchFamily="34" charset="0"/>
                          <a:cs typeface="Calibri" panose="020F0502020204030204" pitchFamily="34" charset="0"/>
                        </a:rPr>
                        <a:t>0</a:t>
                      </a:r>
                      <a:endParaRPr lang="en-US" altLang="zh-CN" sz="24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228600" marR="9525" marT="9525" marB="0" anchor="ctr">
                    <a:lnL w="12700" cap="flat" cmpd="sng" algn="ctr">
                      <a:solidFill>
                        <a:schemeClr val="tx1"/>
                      </a:solidFill>
                      <a:prstDash val="solid"/>
                      <a:round/>
                      <a:headEnd type="none" w="med" len="med"/>
                      <a:tailEnd type="none" w="med" len="med"/>
                    </a:lnL>
                  </a:tcPr>
                </a:tc>
                <a:tc>
                  <a:txBody>
                    <a:bodyPr/>
                    <a:lstStyle/>
                    <a:p>
                      <a:pPr algn="l" rtl="0" fontAlgn="ctr"/>
                      <a:r>
                        <a:rPr lang="en-US" sz="2400" u="none" strike="noStrike" dirty="0">
                          <a:effectLst/>
                          <a:latin typeface="Calibri" panose="020F0502020204030204" pitchFamily="34" charset="0"/>
                          <a:cs typeface="Calibri" panose="020F0502020204030204" pitchFamily="34" charset="0"/>
                        </a:rPr>
                        <a:t>0U</a:t>
                      </a:r>
                      <a:endParaRPr lang="en-US" sz="24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228600" marR="9525" marT="9525" marB="0" anchor="ctr"/>
                </a:tc>
                <a:tc>
                  <a:txBody>
                    <a:bodyPr/>
                    <a:lstStyle/>
                    <a:p>
                      <a:pPr algn="l" fontAlgn="ctr"/>
                      <a:endParaRPr lang="zh-CN" altLang="en-US" sz="11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9525" marR="9525" marT="9525" marB="0" anchor="ctr"/>
                </a:tc>
                <a:tc>
                  <a:txBody>
                    <a:bodyPr/>
                    <a:lstStyle/>
                    <a:p>
                      <a:pPr algn="l" fontAlgn="ctr"/>
                      <a:endParaRPr lang="zh-CN" altLang="en-US" sz="11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36855752"/>
                  </a:ext>
                </a:extLst>
              </a:tr>
              <a:tr h="400050">
                <a:tc>
                  <a:txBody>
                    <a:bodyPr/>
                    <a:lstStyle/>
                    <a:p>
                      <a:pPr algn="l" rtl="0" fontAlgn="ctr"/>
                      <a:r>
                        <a:rPr lang="en-US" altLang="zh-CN" sz="2400" u="none" strike="noStrike">
                          <a:effectLst/>
                          <a:latin typeface="Calibri" panose="020F0502020204030204" pitchFamily="34" charset="0"/>
                          <a:cs typeface="Calibri" panose="020F0502020204030204" pitchFamily="34" charset="0"/>
                        </a:rPr>
                        <a:t>-1</a:t>
                      </a:r>
                      <a:endParaRPr lang="en-US" altLang="zh-CN" sz="24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228600" marR="9525" marT="9525" marB="0" anchor="ctr">
                    <a:lnL w="12700" cap="flat" cmpd="sng" algn="ctr">
                      <a:solidFill>
                        <a:schemeClr val="tx1"/>
                      </a:solidFill>
                      <a:prstDash val="solid"/>
                      <a:round/>
                      <a:headEnd type="none" w="med" len="med"/>
                      <a:tailEnd type="none" w="med" len="med"/>
                    </a:lnL>
                    <a:solidFill>
                      <a:srgbClr val="A8E799"/>
                    </a:solidFill>
                  </a:tcPr>
                </a:tc>
                <a:tc>
                  <a:txBody>
                    <a:bodyPr/>
                    <a:lstStyle/>
                    <a:p>
                      <a:pPr algn="l" rtl="0" fontAlgn="ctr"/>
                      <a:r>
                        <a:rPr lang="en-US" altLang="zh-CN" sz="2400" u="none" strike="noStrike">
                          <a:effectLst/>
                          <a:latin typeface="Calibri" panose="020F0502020204030204" pitchFamily="34" charset="0"/>
                          <a:cs typeface="Calibri" panose="020F0502020204030204" pitchFamily="34" charset="0"/>
                        </a:rPr>
                        <a:t>0</a:t>
                      </a:r>
                      <a:endParaRPr lang="en-US" altLang="zh-CN" sz="24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228600" marR="9525" marT="9525" marB="0" anchor="ctr">
                    <a:solidFill>
                      <a:srgbClr val="A8E799"/>
                    </a:solidFill>
                  </a:tcPr>
                </a:tc>
                <a:tc>
                  <a:txBody>
                    <a:bodyPr/>
                    <a:lstStyle/>
                    <a:p>
                      <a:pPr algn="l" fontAlgn="ctr"/>
                      <a:r>
                        <a:rPr lang="zh-CN" altLang="en-US" sz="1100" u="none" strike="noStrike">
                          <a:effectLst/>
                          <a:latin typeface="Calibri" panose="020F0502020204030204" pitchFamily="34" charset="0"/>
                          <a:cs typeface="Calibri" panose="020F0502020204030204" pitchFamily="34" charset="0"/>
                        </a:rPr>
                        <a:t>　</a:t>
                      </a:r>
                      <a:endParaRPr lang="zh-CN" altLang="en-US" sz="11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9525" marR="9525" marT="9525" marB="0" anchor="ctr">
                    <a:solidFill>
                      <a:srgbClr val="A8E799"/>
                    </a:solidFill>
                  </a:tcPr>
                </a:tc>
                <a:tc>
                  <a:txBody>
                    <a:bodyPr/>
                    <a:lstStyle/>
                    <a:p>
                      <a:pPr algn="l" fontAlgn="ctr"/>
                      <a:r>
                        <a:rPr lang="zh-CN" altLang="en-US" sz="1100" u="none" strike="noStrike" dirty="0">
                          <a:effectLst/>
                          <a:latin typeface="Calibri" panose="020F0502020204030204" pitchFamily="34" charset="0"/>
                          <a:cs typeface="Calibri" panose="020F0502020204030204" pitchFamily="34" charset="0"/>
                        </a:rPr>
                        <a:t>　</a:t>
                      </a:r>
                      <a:endParaRPr lang="zh-CN" altLang="en-US" sz="11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solidFill>
                      <a:srgbClr val="A8E799"/>
                    </a:solidFill>
                  </a:tcPr>
                </a:tc>
                <a:extLst>
                  <a:ext uri="{0D108BD9-81ED-4DB2-BD59-A6C34878D82A}">
                    <a16:rowId xmlns:a16="http://schemas.microsoft.com/office/drawing/2014/main" val="1094235129"/>
                  </a:ext>
                </a:extLst>
              </a:tr>
              <a:tr h="400050">
                <a:tc>
                  <a:txBody>
                    <a:bodyPr/>
                    <a:lstStyle/>
                    <a:p>
                      <a:pPr algn="l" rtl="0" fontAlgn="ctr"/>
                      <a:r>
                        <a:rPr lang="en-US" altLang="zh-CN" sz="2400" u="none" strike="noStrike">
                          <a:effectLst/>
                          <a:latin typeface="Calibri" panose="020F0502020204030204" pitchFamily="34" charset="0"/>
                          <a:cs typeface="Calibri" panose="020F0502020204030204" pitchFamily="34" charset="0"/>
                        </a:rPr>
                        <a:t>-1</a:t>
                      </a:r>
                      <a:endParaRPr lang="en-US" altLang="zh-CN" sz="24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228600" marR="9525" marT="9525" marB="0" anchor="ctr">
                    <a:lnL w="12700" cap="flat" cmpd="sng" algn="ctr">
                      <a:solidFill>
                        <a:schemeClr val="tx1"/>
                      </a:solidFill>
                      <a:prstDash val="solid"/>
                      <a:round/>
                      <a:headEnd type="none" w="med" len="med"/>
                      <a:tailEnd type="none" w="med" len="med"/>
                    </a:lnL>
                  </a:tcPr>
                </a:tc>
                <a:tc>
                  <a:txBody>
                    <a:bodyPr/>
                    <a:lstStyle/>
                    <a:p>
                      <a:pPr algn="l" rtl="0" fontAlgn="ctr"/>
                      <a:r>
                        <a:rPr lang="en-US" sz="2400" u="none" strike="noStrike">
                          <a:effectLst/>
                          <a:latin typeface="Calibri" panose="020F0502020204030204" pitchFamily="34" charset="0"/>
                          <a:cs typeface="Calibri" panose="020F0502020204030204" pitchFamily="34" charset="0"/>
                        </a:rPr>
                        <a:t>0U</a:t>
                      </a:r>
                      <a:endParaRPr lang="en-US" sz="24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228600" marR="9525" marT="9525" marB="0" anchor="ctr"/>
                </a:tc>
                <a:tc>
                  <a:txBody>
                    <a:bodyPr/>
                    <a:lstStyle/>
                    <a:p>
                      <a:pPr algn="l" fontAlgn="ctr"/>
                      <a:endParaRPr lang="zh-CN" altLang="en-US" sz="11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9525" marR="9525" marT="9525" marB="0" anchor="ctr"/>
                </a:tc>
                <a:tc>
                  <a:txBody>
                    <a:bodyPr/>
                    <a:lstStyle/>
                    <a:p>
                      <a:pPr algn="l" fontAlgn="ctr"/>
                      <a:endParaRPr lang="zh-CN" altLang="en-US" sz="11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56170908"/>
                  </a:ext>
                </a:extLst>
              </a:tr>
              <a:tr h="400050">
                <a:tc>
                  <a:txBody>
                    <a:bodyPr/>
                    <a:lstStyle/>
                    <a:p>
                      <a:pPr algn="l" rtl="0" fontAlgn="ctr"/>
                      <a:r>
                        <a:rPr lang="en-US" altLang="zh-CN" sz="2400" u="none" strike="noStrike">
                          <a:effectLst/>
                          <a:latin typeface="Calibri" panose="020F0502020204030204" pitchFamily="34" charset="0"/>
                          <a:cs typeface="Calibri" panose="020F0502020204030204" pitchFamily="34" charset="0"/>
                        </a:rPr>
                        <a:t>2147483647</a:t>
                      </a:r>
                      <a:endParaRPr lang="en-US" altLang="zh-CN" sz="24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228600" marR="9525" marT="9525" marB="0" anchor="ctr">
                    <a:lnL w="12700" cap="flat" cmpd="sng" algn="ctr">
                      <a:solidFill>
                        <a:schemeClr val="tx1"/>
                      </a:solidFill>
                      <a:prstDash val="solid"/>
                      <a:round/>
                      <a:headEnd type="none" w="med" len="med"/>
                      <a:tailEnd type="none" w="med" len="med"/>
                    </a:lnL>
                    <a:solidFill>
                      <a:srgbClr val="A8E799"/>
                    </a:solidFill>
                  </a:tcPr>
                </a:tc>
                <a:tc>
                  <a:txBody>
                    <a:bodyPr/>
                    <a:lstStyle/>
                    <a:p>
                      <a:pPr algn="l" rtl="0" fontAlgn="ctr"/>
                      <a:r>
                        <a:rPr lang="en-US" altLang="zh-CN" sz="2400" u="none" strike="noStrike" dirty="0">
                          <a:effectLst/>
                          <a:latin typeface="Calibri" panose="020F0502020204030204" pitchFamily="34" charset="0"/>
                          <a:cs typeface="Calibri" panose="020F0502020204030204" pitchFamily="34" charset="0"/>
                        </a:rPr>
                        <a:t>-2147483648</a:t>
                      </a:r>
                      <a:endParaRPr lang="en-US" altLang="zh-CN" sz="24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228600" marR="9525" marT="9525" marB="0" anchor="ctr">
                    <a:solidFill>
                      <a:srgbClr val="A8E799"/>
                    </a:solidFill>
                  </a:tcPr>
                </a:tc>
                <a:tc>
                  <a:txBody>
                    <a:bodyPr/>
                    <a:lstStyle/>
                    <a:p>
                      <a:pPr algn="l" fontAlgn="ctr"/>
                      <a:r>
                        <a:rPr lang="zh-CN" altLang="en-US" sz="1100" u="none" strike="noStrike">
                          <a:effectLst/>
                          <a:latin typeface="Calibri" panose="020F0502020204030204" pitchFamily="34" charset="0"/>
                          <a:cs typeface="Calibri" panose="020F0502020204030204" pitchFamily="34" charset="0"/>
                        </a:rPr>
                        <a:t>　</a:t>
                      </a:r>
                      <a:endParaRPr lang="zh-CN" altLang="en-US" sz="11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9525" marR="9525" marT="9525" marB="0" anchor="ctr">
                    <a:solidFill>
                      <a:srgbClr val="A8E799"/>
                    </a:solidFill>
                  </a:tcPr>
                </a:tc>
                <a:tc>
                  <a:txBody>
                    <a:bodyPr/>
                    <a:lstStyle/>
                    <a:p>
                      <a:pPr algn="l" fontAlgn="ctr"/>
                      <a:r>
                        <a:rPr lang="zh-CN" altLang="en-US" sz="1100" u="none" strike="noStrike" dirty="0">
                          <a:effectLst/>
                          <a:latin typeface="Calibri" panose="020F0502020204030204" pitchFamily="34" charset="0"/>
                          <a:cs typeface="Calibri" panose="020F0502020204030204" pitchFamily="34" charset="0"/>
                        </a:rPr>
                        <a:t>　</a:t>
                      </a:r>
                      <a:endParaRPr lang="zh-CN" altLang="en-US" sz="11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solidFill>
                      <a:srgbClr val="A8E799"/>
                    </a:solidFill>
                  </a:tcPr>
                </a:tc>
                <a:extLst>
                  <a:ext uri="{0D108BD9-81ED-4DB2-BD59-A6C34878D82A}">
                    <a16:rowId xmlns:a16="http://schemas.microsoft.com/office/drawing/2014/main" val="2137532722"/>
                  </a:ext>
                </a:extLst>
              </a:tr>
              <a:tr h="400050">
                <a:tc>
                  <a:txBody>
                    <a:bodyPr/>
                    <a:lstStyle/>
                    <a:p>
                      <a:pPr algn="l" rtl="0" fontAlgn="ctr"/>
                      <a:r>
                        <a:rPr lang="en-US" sz="2400" u="none" strike="noStrike">
                          <a:effectLst/>
                          <a:latin typeface="Calibri" panose="020F0502020204030204" pitchFamily="34" charset="0"/>
                          <a:cs typeface="Calibri" panose="020F0502020204030204" pitchFamily="34" charset="0"/>
                        </a:rPr>
                        <a:t>2147483647U</a:t>
                      </a:r>
                      <a:endParaRPr lang="en-US" sz="24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228600" marR="9525" marT="9525" marB="0" anchor="ctr">
                    <a:lnL w="12700" cap="flat" cmpd="sng" algn="ctr">
                      <a:solidFill>
                        <a:schemeClr val="tx1"/>
                      </a:solidFill>
                      <a:prstDash val="solid"/>
                      <a:round/>
                      <a:headEnd type="none" w="med" len="med"/>
                      <a:tailEnd type="none" w="med" len="med"/>
                    </a:lnL>
                  </a:tcPr>
                </a:tc>
                <a:tc>
                  <a:txBody>
                    <a:bodyPr/>
                    <a:lstStyle/>
                    <a:p>
                      <a:pPr algn="l" rtl="0" fontAlgn="ctr"/>
                      <a:r>
                        <a:rPr lang="en-US" altLang="zh-CN" sz="2400" u="none" strike="noStrike">
                          <a:effectLst/>
                          <a:latin typeface="Calibri" panose="020F0502020204030204" pitchFamily="34" charset="0"/>
                          <a:cs typeface="Calibri" panose="020F0502020204030204" pitchFamily="34" charset="0"/>
                        </a:rPr>
                        <a:t>-2147483648</a:t>
                      </a:r>
                      <a:endParaRPr lang="en-US" altLang="zh-CN" sz="24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228600" marR="9525" marT="9525" marB="0" anchor="ctr"/>
                </a:tc>
                <a:tc>
                  <a:txBody>
                    <a:bodyPr/>
                    <a:lstStyle/>
                    <a:p>
                      <a:pPr algn="l" fontAlgn="ctr"/>
                      <a:endParaRPr lang="zh-CN" altLang="en-US" sz="11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9525" marR="9525" marT="9525" marB="0" anchor="ctr"/>
                </a:tc>
                <a:tc>
                  <a:txBody>
                    <a:bodyPr/>
                    <a:lstStyle/>
                    <a:p>
                      <a:pPr algn="l" fontAlgn="ctr"/>
                      <a:endParaRPr lang="zh-CN" altLang="en-US" sz="11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08999338"/>
                  </a:ext>
                </a:extLst>
              </a:tr>
              <a:tr h="400050">
                <a:tc>
                  <a:txBody>
                    <a:bodyPr/>
                    <a:lstStyle/>
                    <a:p>
                      <a:pPr algn="l" rtl="0" fontAlgn="ctr"/>
                      <a:r>
                        <a:rPr lang="en-US" altLang="zh-CN" sz="2400" u="none" strike="noStrike">
                          <a:effectLst/>
                          <a:latin typeface="Calibri" panose="020F0502020204030204" pitchFamily="34" charset="0"/>
                          <a:cs typeface="Calibri" panose="020F0502020204030204" pitchFamily="34" charset="0"/>
                        </a:rPr>
                        <a:t>-1</a:t>
                      </a:r>
                      <a:endParaRPr lang="en-US" altLang="zh-CN" sz="24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228600" marR="9525" marT="9525" marB="0" anchor="ctr">
                    <a:lnL w="12700" cap="flat" cmpd="sng" algn="ctr">
                      <a:solidFill>
                        <a:schemeClr val="tx1"/>
                      </a:solidFill>
                      <a:prstDash val="solid"/>
                      <a:round/>
                      <a:headEnd type="none" w="med" len="med"/>
                      <a:tailEnd type="none" w="med" len="med"/>
                    </a:lnL>
                    <a:solidFill>
                      <a:srgbClr val="A8E799"/>
                    </a:solidFill>
                  </a:tcPr>
                </a:tc>
                <a:tc>
                  <a:txBody>
                    <a:bodyPr/>
                    <a:lstStyle/>
                    <a:p>
                      <a:pPr algn="l" rtl="0" fontAlgn="ctr"/>
                      <a:r>
                        <a:rPr lang="en-US" altLang="zh-CN" sz="2400" u="none" strike="noStrike">
                          <a:effectLst/>
                          <a:latin typeface="Calibri" panose="020F0502020204030204" pitchFamily="34" charset="0"/>
                          <a:cs typeface="Calibri" panose="020F0502020204030204" pitchFamily="34" charset="0"/>
                        </a:rPr>
                        <a:t>-2</a:t>
                      </a:r>
                      <a:endParaRPr lang="en-US" altLang="zh-CN" sz="24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228600" marR="9525" marT="9525" marB="0" anchor="ctr">
                    <a:solidFill>
                      <a:srgbClr val="A8E799"/>
                    </a:solidFill>
                  </a:tcPr>
                </a:tc>
                <a:tc>
                  <a:txBody>
                    <a:bodyPr/>
                    <a:lstStyle/>
                    <a:p>
                      <a:pPr algn="l" fontAlgn="ctr"/>
                      <a:r>
                        <a:rPr lang="zh-CN" altLang="en-US" sz="1100" u="none" strike="noStrike">
                          <a:effectLst/>
                          <a:latin typeface="Calibri" panose="020F0502020204030204" pitchFamily="34" charset="0"/>
                          <a:cs typeface="Calibri" panose="020F0502020204030204" pitchFamily="34" charset="0"/>
                        </a:rPr>
                        <a:t>　</a:t>
                      </a:r>
                      <a:endParaRPr lang="zh-CN" altLang="en-US" sz="11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9525" marR="9525" marT="9525" marB="0" anchor="ctr">
                    <a:solidFill>
                      <a:srgbClr val="A8E799"/>
                    </a:solidFill>
                  </a:tcPr>
                </a:tc>
                <a:tc>
                  <a:txBody>
                    <a:bodyPr/>
                    <a:lstStyle/>
                    <a:p>
                      <a:pPr algn="l" fontAlgn="ctr"/>
                      <a:r>
                        <a:rPr lang="zh-CN" altLang="en-US" sz="1100" u="none" strike="noStrike" dirty="0">
                          <a:effectLst/>
                          <a:latin typeface="Calibri" panose="020F0502020204030204" pitchFamily="34" charset="0"/>
                          <a:cs typeface="Calibri" panose="020F0502020204030204" pitchFamily="34" charset="0"/>
                        </a:rPr>
                        <a:t>　</a:t>
                      </a:r>
                      <a:endParaRPr lang="zh-CN" altLang="en-US" sz="11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solidFill>
                      <a:srgbClr val="A8E799"/>
                    </a:solidFill>
                  </a:tcPr>
                </a:tc>
                <a:extLst>
                  <a:ext uri="{0D108BD9-81ED-4DB2-BD59-A6C34878D82A}">
                    <a16:rowId xmlns:a16="http://schemas.microsoft.com/office/drawing/2014/main" val="2931096462"/>
                  </a:ext>
                </a:extLst>
              </a:tr>
              <a:tr h="400050">
                <a:tc>
                  <a:txBody>
                    <a:bodyPr/>
                    <a:lstStyle/>
                    <a:p>
                      <a:pPr algn="l" rtl="0" fontAlgn="ctr"/>
                      <a:r>
                        <a:rPr lang="en-US" sz="2400" u="none" strike="noStrike">
                          <a:effectLst/>
                          <a:latin typeface="Calibri" panose="020F0502020204030204" pitchFamily="34" charset="0"/>
                          <a:cs typeface="Calibri" panose="020F0502020204030204" pitchFamily="34" charset="0"/>
                        </a:rPr>
                        <a:t>(unsigned)-1</a:t>
                      </a:r>
                      <a:endParaRPr lang="en-US" sz="24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228600" marR="9525" marT="9525" marB="0" anchor="ctr">
                    <a:lnL w="12700" cap="flat" cmpd="sng" algn="ctr">
                      <a:solidFill>
                        <a:schemeClr val="tx1"/>
                      </a:solidFill>
                      <a:prstDash val="solid"/>
                      <a:round/>
                      <a:headEnd type="none" w="med" len="med"/>
                      <a:tailEnd type="none" w="med" len="med"/>
                    </a:lnL>
                  </a:tcPr>
                </a:tc>
                <a:tc>
                  <a:txBody>
                    <a:bodyPr/>
                    <a:lstStyle/>
                    <a:p>
                      <a:pPr algn="l" rtl="0" fontAlgn="ctr"/>
                      <a:r>
                        <a:rPr lang="en-US" altLang="zh-CN" sz="2400" u="none" strike="noStrike">
                          <a:effectLst/>
                          <a:latin typeface="Calibri" panose="020F0502020204030204" pitchFamily="34" charset="0"/>
                          <a:cs typeface="Calibri" panose="020F0502020204030204" pitchFamily="34" charset="0"/>
                        </a:rPr>
                        <a:t>-2</a:t>
                      </a:r>
                      <a:endParaRPr lang="en-US" altLang="zh-CN" sz="24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228600" marR="9525" marT="9525" marB="0" anchor="ctr"/>
                </a:tc>
                <a:tc>
                  <a:txBody>
                    <a:bodyPr/>
                    <a:lstStyle/>
                    <a:p>
                      <a:pPr algn="l" fontAlgn="ctr"/>
                      <a:endParaRPr lang="zh-CN" altLang="en-US" sz="11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9525" marR="9525" marT="9525" marB="0" anchor="ctr"/>
                </a:tc>
                <a:tc>
                  <a:txBody>
                    <a:bodyPr/>
                    <a:lstStyle/>
                    <a:p>
                      <a:pPr algn="l" fontAlgn="ctr"/>
                      <a:endParaRPr lang="zh-CN" altLang="en-US" sz="11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57236107"/>
                  </a:ext>
                </a:extLst>
              </a:tr>
              <a:tr h="400050">
                <a:tc>
                  <a:txBody>
                    <a:bodyPr/>
                    <a:lstStyle/>
                    <a:p>
                      <a:pPr algn="l" rtl="0" fontAlgn="ctr"/>
                      <a:r>
                        <a:rPr lang="en-US" altLang="zh-CN" sz="2400" u="none" strike="noStrike">
                          <a:effectLst/>
                          <a:latin typeface="Calibri" panose="020F0502020204030204" pitchFamily="34" charset="0"/>
                          <a:cs typeface="Calibri" panose="020F0502020204030204" pitchFamily="34" charset="0"/>
                        </a:rPr>
                        <a:t>2147483647</a:t>
                      </a:r>
                      <a:endParaRPr lang="en-US" altLang="zh-CN" sz="24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228600" marR="9525" marT="9525" marB="0" anchor="ctr">
                    <a:lnL w="12700" cap="flat" cmpd="sng" algn="ctr">
                      <a:solidFill>
                        <a:schemeClr val="tx1"/>
                      </a:solidFill>
                      <a:prstDash val="solid"/>
                      <a:round/>
                      <a:headEnd type="none" w="med" len="med"/>
                      <a:tailEnd type="none" w="med" len="med"/>
                    </a:lnL>
                    <a:solidFill>
                      <a:srgbClr val="A8E799"/>
                    </a:solidFill>
                  </a:tcPr>
                </a:tc>
                <a:tc>
                  <a:txBody>
                    <a:bodyPr/>
                    <a:lstStyle/>
                    <a:p>
                      <a:pPr algn="l" rtl="0" fontAlgn="ctr"/>
                      <a:r>
                        <a:rPr lang="en-US" sz="2400" u="none" strike="noStrike">
                          <a:effectLst/>
                          <a:latin typeface="Calibri" panose="020F0502020204030204" pitchFamily="34" charset="0"/>
                          <a:cs typeface="Calibri" panose="020F0502020204030204" pitchFamily="34" charset="0"/>
                        </a:rPr>
                        <a:t>2147483648U </a:t>
                      </a:r>
                      <a:endParaRPr lang="en-US" sz="24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228600" marR="9525" marT="9525" marB="0" anchor="ctr">
                    <a:solidFill>
                      <a:srgbClr val="A8E799"/>
                    </a:solidFill>
                  </a:tcPr>
                </a:tc>
                <a:tc>
                  <a:txBody>
                    <a:bodyPr/>
                    <a:lstStyle/>
                    <a:p>
                      <a:pPr algn="l" fontAlgn="ctr"/>
                      <a:r>
                        <a:rPr lang="zh-CN" altLang="en-US" sz="1100" u="none" strike="noStrike">
                          <a:effectLst/>
                          <a:latin typeface="Calibri" panose="020F0502020204030204" pitchFamily="34" charset="0"/>
                          <a:cs typeface="Calibri" panose="020F0502020204030204" pitchFamily="34" charset="0"/>
                        </a:rPr>
                        <a:t>　</a:t>
                      </a:r>
                      <a:endParaRPr lang="zh-CN" altLang="en-US" sz="11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9525" marR="9525" marT="9525" marB="0" anchor="ctr">
                    <a:solidFill>
                      <a:srgbClr val="A8E799"/>
                    </a:solidFill>
                  </a:tcPr>
                </a:tc>
                <a:tc>
                  <a:txBody>
                    <a:bodyPr/>
                    <a:lstStyle/>
                    <a:p>
                      <a:pPr algn="l" fontAlgn="ctr"/>
                      <a:r>
                        <a:rPr lang="zh-CN" altLang="en-US" sz="1100" u="none" strike="noStrike" dirty="0">
                          <a:effectLst/>
                          <a:latin typeface="Calibri" panose="020F0502020204030204" pitchFamily="34" charset="0"/>
                          <a:cs typeface="Calibri" panose="020F0502020204030204" pitchFamily="34" charset="0"/>
                        </a:rPr>
                        <a:t>　</a:t>
                      </a:r>
                      <a:endParaRPr lang="zh-CN" altLang="en-US" sz="11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solidFill>
                      <a:srgbClr val="A8E799"/>
                    </a:solidFill>
                  </a:tcPr>
                </a:tc>
                <a:extLst>
                  <a:ext uri="{0D108BD9-81ED-4DB2-BD59-A6C34878D82A}">
                    <a16:rowId xmlns:a16="http://schemas.microsoft.com/office/drawing/2014/main" val="1067235774"/>
                  </a:ext>
                </a:extLst>
              </a:tr>
              <a:tr h="400050">
                <a:tc>
                  <a:txBody>
                    <a:bodyPr/>
                    <a:lstStyle/>
                    <a:p>
                      <a:pPr algn="l" rtl="0" fontAlgn="ctr"/>
                      <a:r>
                        <a:rPr lang="en-US" altLang="zh-CN" sz="2400" u="none" strike="noStrike">
                          <a:effectLst/>
                          <a:latin typeface="Calibri" panose="020F0502020204030204" pitchFamily="34" charset="0"/>
                          <a:cs typeface="Calibri" panose="020F0502020204030204" pitchFamily="34" charset="0"/>
                        </a:rPr>
                        <a:t>2147483647</a:t>
                      </a:r>
                      <a:endParaRPr lang="en-US" altLang="zh-CN" sz="24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228600"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gridSpan="2">
                  <a:txBody>
                    <a:bodyPr/>
                    <a:lstStyle/>
                    <a:p>
                      <a:pPr algn="l" rtl="0" fontAlgn="ctr"/>
                      <a:r>
                        <a:rPr lang="en-US" sz="2400" u="none" strike="noStrike">
                          <a:effectLst/>
                          <a:latin typeface="Calibri" panose="020F0502020204030204" pitchFamily="34" charset="0"/>
                          <a:cs typeface="Calibri" panose="020F0502020204030204" pitchFamily="34" charset="0"/>
                        </a:rPr>
                        <a:t>(int) 2147483648U </a:t>
                      </a:r>
                      <a:endParaRPr lang="en-US" sz="24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228600" marR="9525" marT="9525" marB="0" anchor="ctr">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l" fontAlgn="ctr"/>
                      <a:endParaRPr lang="zh-CN" altLang="en-US" sz="11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5065532"/>
                  </a:ext>
                </a:extLst>
              </a:tr>
            </a:tbl>
          </a:graphicData>
        </a:graphic>
      </p:graphicFrame>
      <p:sp>
        <p:nvSpPr>
          <p:cNvPr id="9" name="文本框 8"/>
          <p:cNvSpPr txBox="1"/>
          <p:nvPr/>
        </p:nvSpPr>
        <p:spPr>
          <a:xfrm>
            <a:off x="5867400" y="2057400"/>
            <a:ext cx="2514600" cy="3785652"/>
          </a:xfrm>
          <a:prstGeom prst="rect">
            <a:avLst/>
          </a:prstGeom>
          <a:noFill/>
        </p:spPr>
        <p:txBody>
          <a:bodyPr wrap="square" rtlCol="0">
            <a:spAutoFit/>
          </a:bodyPr>
          <a:lstStyle/>
          <a:p>
            <a:pPr fontAlgn="ctr">
              <a:lnSpc>
                <a:spcPts val="3200"/>
              </a:lnSpc>
              <a:spcBef>
                <a:spcPts val="0"/>
              </a:spcBef>
            </a:pPr>
            <a:r>
              <a:rPr lang="en-US" altLang="zh-CN" b="0" dirty="0">
                <a:latin typeface="Calibri" panose="020F0502020204030204" pitchFamily="34" charset="0"/>
                <a:cs typeface="Calibri" panose="020F0502020204030204" pitchFamily="34" charset="0"/>
              </a:rPr>
              <a:t>==     </a:t>
            </a:r>
            <a:r>
              <a:rPr lang="en-US" altLang="zh-CN" b="0" dirty="0" smtClean="0">
                <a:latin typeface="Calibri" panose="020F0502020204030204" pitchFamily="34" charset="0"/>
                <a:cs typeface="Calibri" panose="020F0502020204030204" pitchFamily="34" charset="0"/>
              </a:rPr>
              <a:t>  </a:t>
            </a:r>
            <a:r>
              <a:rPr lang="en-US" altLang="zh-CN" b="0" dirty="0">
                <a:latin typeface="Calibri" panose="020F0502020204030204" pitchFamily="34" charset="0"/>
                <a:cs typeface="Calibri" panose="020F0502020204030204" pitchFamily="34" charset="0"/>
              </a:rPr>
              <a:t>unsigned</a:t>
            </a:r>
            <a:endParaRPr lang="en-US" altLang="zh-CN" b="0" dirty="0">
              <a:solidFill>
                <a:srgbClr val="000000"/>
              </a:solidFill>
              <a:latin typeface="Calibri" panose="020F0502020204030204" pitchFamily="34" charset="0"/>
              <a:ea typeface="等线" panose="02010600030101010101" pitchFamily="2" charset="-122"/>
              <a:cs typeface="Calibri" panose="020F0502020204030204" pitchFamily="34" charset="0"/>
            </a:endParaRPr>
          </a:p>
          <a:p>
            <a:pPr fontAlgn="ctr">
              <a:lnSpc>
                <a:spcPts val="3200"/>
              </a:lnSpc>
              <a:spcBef>
                <a:spcPts val="0"/>
              </a:spcBef>
            </a:pPr>
            <a:r>
              <a:rPr lang="en-US" altLang="zh-CN" b="0" dirty="0">
                <a:latin typeface="Calibri" panose="020F0502020204030204" pitchFamily="34" charset="0"/>
                <a:cs typeface="Calibri" panose="020F0502020204030204" pitchFamily="34" charset="0"/>
              </a:rPr>
              <a:t>&lt;        </a:t>
            </a:r>
            <a:r>
              <a:rPr lang="en-US" altLang="zh-CN" b="0" dirty="0" smtClean="0">
                <a:latin typeface="Calibri" panose="020F0502020204030204" pitchFamily="34" charset="0"/>
                <a:cs typeface="Calibri" panose="020F0502020204030204" pitchFamily="34" charset="0"/>
              </a:rPr>
              <a:t> signed</a:t>
            </a:r>
            <a:endParaRPr lang="en-US" altLang="zh-CN" b="0" dirty="0">
              <a:solidFill>
                <a:srgbClr val="000000"/>
              </a:solidFill>
              <a:latin typeface="Calibri" panose="020F0502020204030204" pitchFamily="34" charset="0"/>
              <a:ea typeface="等线" panose="02010600030101010101" pitchFamily="2" charset="-122"/>
              <a:cs typeface="Calibri" panose="020F0502020204030204" pitchFamily="34" charset="0"/>
            </a:endParaRPr>
          </a:p>
          <a:p>
            <a:pPr fontAlgn="ctr">
              <a:lnSpc>
                <a:spcPts val="3200"/>
              </a:lnSpc>
              <a:spcBef>
                <a:spcPts val="0"/>
              </a:spcBef>
            </a:pPr>
            <a:r>
              <a:rPr lang="en-US" altLang="zh-CN" b="0" dirty="0">
                <a:latin typeface="Calibri" panose="020F0502020204030204" pitchFamily="34" charset="0"/>
                <a:cs typeface="Calibri" panose="020F0502020204030204" pitchFamily="34" charset="0"/>
              </a:rPr>
              <a:t>&gt;        </a:t>
            </a:r>
            <a:r>
              <a:rPr lang="en-US" altLang="zh-CN" b="0" dirty="0" smtClean="0">
                <a:latin typeface="Calibri" panose="020F0502020204030204" pitchFamily="34" charset="0"/>
                <a:cs typeface="Calibri" panose="020F0502020204030204" pitchFamily="34" charset="0"/>
              </a:rPr>
              <a:t> unsigned</a:t>
            </a:r>
            <a:endParaRPr lang="en-US" altLang="zh-CN" b="0" dirty="0">
              <a:solidFill>
                <a:srgbClr val="000000"/>
              </a:solidFill>
              <a:latin typeface="Calibri" panose="020F0502020204030204" pitchFamily="34" charset="0"/>
              <a:ea typeface="等线" panose="02010600030101010101" pitchFamily="2" charset="-122"/>
              <a:cs typeface="Calibri" panose="020F0502020204030204" pitchFamily="34" charset="0"/>
            </a:endParaRPr>
          </a:p>
          <a:p>
            <a:pPr fontAlgn="ctr">
              <a:lnSpc>
                <a:spcPts val="3200"/>
              </a:lnSpc>
              <a:spcBef>
                <a:spcPts val="0"/>
              </a:spcBef>
            </a:pPr>
            <a:r>
              <a:rPr lang="en-US" altLang="zh-CN" b="0" dirty="0">
                <a:latin typeface="Calibri" panose="020F0502020204030204" pitchFamily="34" charset="0"/>
                <a:cs typeface="Calibri" panose="020F0502020204030204" pitchFamily="34" charset="0"/>
              </a:rPr>
              <a:t>&gt;        </a:t>
            </a:r>
            <a:r>
              <a:rPr lang="en-US" altLang="zh-CN" b="0" dirty="0" smtClean="0">
                <a:latin typeface="Calibri" panose="020F0502020204030204" pitchFamily="34" charset="0"/>
                <a:cs typeface="Calibri" panose="020F0502020204030204" pitchFamily="34" charset="0"/>
              </a:rPr>
              <a:t> signed</a:t>
            </a:r>
            <a:endParaRPr lang="en-US" altLang="zh-CN" b="0" dirty="0">
              <a:solidFill>
                <a:srgbClr val="000000"/>
              </a:solidFill>
              <a:latin typeface="Calibri" panose="020F0502020204030204" pitchFamily="34" charset="0"/>
              <a:ea typeface="等线" panose="02010600030101010101" pitchFamily="2" charset="-122"/>
              <a:cs typeface="Calibri" panose="020F0502020204030204" pitchFamily="34" charset="0"/>
            </a:endParaRPr>
          </a:p>
          <a:p>
            <a:pPr fontAlgn="ctr">
              <a:lnSpc>
                <a:spcPts val="3200"/>
              </a:lnSpc>
              <a:spcBef>
                <a:spcPts val="0"/>
              </a:spcBef>
            </a:pPr>
            <a:r>
              <a:rPr lang="en-US" altLang="zh-CN" b="0" dirty="0">
                <a:latin typeface="Calibri" panose="020F0502020204030204" pitchFamily="34" charset="0"/>
                <a:cs typeface="Calibri" panose="020F0502020204030204" pitchFamily="34" charset="0"/>
              </a:rPr>
              <a:t>&lt;        </a:t>
            </a:r>
            <a:r>
              <a:rPr lang="en-US" altLang="zh-CN" b="0" dirty="0" smtClean="0">
                <a:latin typeface="Calibri" panose="020F0502020204030204" pitchFamily="34" charset="0"/>
                <a:cs typeface="Calibri" panose="020F0502020204030204" pitchFamily="34" charset="0"/>
              </a:rPr>
              <a:t> unsigned</a:t>
            </a:r>
            <a:endParaRPr lang="en-US" altLang="zh-CN" b="0" dirty="0">
              <a:solidFill>
                <a:srgbClr val="000000"/>
              </a:solidFill>
              <a:latin typeface="Calibri" panose="020F0502020204030204" pitchFamily="34" charset="0"/>
              <a:ea typeface="等线" panose="02010600030101010101" pitchFamily="2" charset="-122"/>
              <a:cs typeface="Calibri" panose="020F0502020204030204" pitchFamily="34" charset="0"/>
            </a:endParaRPr>
          </a:p>
          <a:p>
            <a:pPr fontAlgn="ctr">
              <a:lnSpc>
                <a:spcPts val="3200"/>
              </a:lnSpc>
              <a:spcBef>
                <a:spcPts val="0"/>
              </a:spcBef>
            </a:pPr>
            <a:r>
              <a:rPr lang="en-US" altLang="zh-CN" b="0" dirty="0">
                <a:latin typeface="Calibri" panose="020F0502020204030204" pitchFamily="34" charset="0"/>
                <a:cs typeface="Calibri" panose="020F0502020204030204" pitchFamily="34" charset="0"/>
              </a:rPr>
              <a:t>&gt;        </a:t>
            </a:r>
            <a:r>
              <a:rPr lang="en-US" altLang="zh-CN" b="0" dirty="0" smtClean="0">
                <a:latin typeface="Calibri" panose="020F0502020204030204" pitchFamily="34" charset="0"/>
                <a:cs typeface="Calibri" panose="020F0502020204030204" pitchFamily="34" charset="0"/>
              </a:rPr>
              <a:t> signed</a:t>
            </a:r>
            <a:endParaRPr lang="en-US" altLang="zh-CN" b="0" dirty="0">
              <a:solidFill>
                <a:srgbClr val="000000"/>
              </a:solidFill>
              <a:latin typeface="Calibri" panose="020F0502020204030204" pitchFamily="34" charset="0"/>
              <a:ea typeface="等线" panose="02010600030101010101" pitchFamily="2" charset="-122"/>
              <a:cs typeface="Calibri" panose="020F0502020204030204" pitchFamily="34" charset="0"/>
            </a:endParaRPr>
          </a:p>
          <a:p>
            <a:pPr fontAlgn="ctr">
              <a:lnSpc>
                <a:spcPts val="3200"/>
              </a:lnSpc>
              <a:spcBef>
                <a:spcPts val="0"/>
              </a:spcBef>
            </a:pPr>
            <a:r>
              <a:rPr lang="en-US" altLang="zh-CN" b="0" dirty="0">
                <a:latin typeface="Calibri" panose="020F0502020204030204" pitchFamily="34" charset="0"/>
                <a:cs typeface="Calibri" panose="020F0502020204030204" pitchFamily="34" charset="0"/>
              </a:rPr>
              <a:t>&gt;        </a:t>
            </a:r>
            <a:r>
              <a:rPr lang="en-US" altLang="zh-CN" b="0" dirty="0" smtClean="0">
                <a:latin typeface="Calibri" panose="020F0502020204030204" pitchFamily="34" charset="0"/>
                <a:cs typeface="Calibri" panose="020F0502020204030204" pitchFamily="34" charset="0"/>
              </a:rPr>
              <a:t> unsigned</a:t>
            </a:r>
            <a:endParaRPr lang="en-US" altLang="zh-CN" b="0" dirty="0">
              <a:solidFill>
                <a:srgbClr val="000000"/>
              </a:solidFill>
              <a:latin typeface="Calibri" panose="020F0502020204030204" pitchFamily="34" charset="0"/>
              <a:ea typeface="等线" panose="02010600030101010101" pitchFamily="2" charset="-122"/>
              <a:cs typeface="Calibri" panose="020F0502020204030204" pitchFamily="34" charset="0"/>
            </a:endParaRPr>
          </a:p>
          <a:p>
            <a:pPr fontAlgn="ctr">
              <a:lnSpc>
                <a:spcPts val="3200"/>
              </a:lnSpc>
              <a:spcBef>
                <a:spcPts val="0"/>
              </a:spcBef>
            </a:pPr>
            <a:r>
              <a:rPr lang="en-US" altLang="zh-CN" b="0" dirty="0">
                <a:latin typeface="Calibri" panose="020F0502020204030204" pitchFamily="34" charset="0"/>
                <a:cs typeface="Calibri" panose="020F0502020204030204" pitchFamily="34" charset="0"/>
              </a:rPr>
              <a:t>&lt;        </a:t>
            </a:r>
            <a:r>
              <a:rPr lang="en-US" altLang="zh-CN" b="0" dirty="0" smtClean="0">
                <a:latin typeface="Calibri" panose="020F0502020204030204" pitchFamily="34" charset="0"/>
                <a:cs typeface="Calibri" panose="020F0502020204030204" pitchFamily="34" charset="0"/>
              </a:rPr>
              <a:t> unsigned</a:t>
            </a:r>
            <a:endParaRPr lang="en-US" altLang="zh-CN" b="0" dirty="0">
              <a:solidFill>
                <a:srgbClr val="000000"/>
              </a:solidFill>
              <a:latin typeface="Calibri" panose="020F0502020204030204" pitchFamily="34" charset="0"/>
              <a:ea typeface="等线" panose="02010600030101010101" pitchFamily="2" charset="-122"/>
              <a:cs typeface="Calibri" panose="020F0502020204030204" pitchFamily="34" charset="0"/>
            </a:endParaRPr>
          </a:p>
          <a:p>
            <a:pPr fontAlgn="ctr">
              <a:lnSpc>
                <a:spcPts val="3200"/>
              </a:lnSpc>
              <a:spcBef>
                <a:spcPts val="0"/>
              </a:spcBef>
            </a:pPr>
            <a:r>
              <a:rPr lang="en-US" altLang="zh-CN" b="0" dirty="0">
                <a:latin typeface="Calibri" panose="020F0502020204030204" pitchFamily="34" charset="0"/>
                <a:cs typeface="Calibri" panose="020F0502020204030204" pitchFamily="34" charset="0"/>
              </a:rPr>
              <a:t>&gt;        </a:t>
            </a:r>
            <a:r>
              <a:rPr lang="en-US" altLang="zh-CN" b="0" dirty="0" smtClean="0">
                <a:latin typeface="Calibri" panose="020F0502020204030204" pitchFamily="34" charset="0"/>
                <a:cs typeface="Calibri" panose="020F0502020204030204" pitchFamily="34" charset="0"/>
              </a:rPr>
              <a:t> signed</a:t>
            </a:r>
            <a:endParaRPr lang="zh-CN" altLang="en-US" b="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087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up)">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up)">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up)">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wipe(up)">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wipe(up)">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wipe(up)">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wipe(up)">
                                      <p:cBhvr>
                                        <p:cTn id="42" dur="5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wipe(up)">
                                      <p:cBhvr>
                                        <p:cTn id="47"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177382" cy="762000"/>
          </a:xfrm>
        </p:spPr>
        <p:txBody>
          <a:bodyPr/>
          <a:lstStyle/>
          <a:p>
            <a:pPr marL="0" indent="0"/>
            <a:r>
              <a:rPr lang="zh-CN" altLang="en-US" dirty="0" smtClean="0"/>
              <a:t>有符号数和无符号数转换的基本原则</a:t>
            </a:r>
            <a:endParaRPr lang="en-US" dirty="0"/>
          </a:p>
        </p:txBody>
      </p:sp>
      <p:sp>
        <p:nvSpPr>
          <p:cNvPr id="3" name="Content Placeholder 2"/>
          <p:cNvSpPr>
            <a:spLocks noGrp="1"/>
          </p:cNvSpPr>
          <p:nvPr>
            <p:ph idx="1"/>
          </p:nvPr>
        </p:nvSpPr>
        <p:spPr>
          <a:xfrm>
            <a:off x="396875" y="1809750"/>
            <a:ext cx="7896225" cy="4972050"/>
          </a:xfrm>
        </p:spPr>
        <p:txBody>
          <a:bodyPr/>
          <a:lstStyle/>
          <a:p>
            <a:r>
              <a:rPr lang="zh-CN" altLang="en-US" dirty="0" smtClean="0"/>
              <a:t>位模式不变</a:t>
            </a:r>
            <a:endParaRPr lang="en-US" altLang="zh-CN" dirty="0" smtClean="0"/>
          </a:p>
          <a:p>
            <a:r>
              <a:rPr lang="zh-CN" altLang="en-US" dirty="0" smtClean="0"/>
              <a:t>重新解读（按目标编码类型的规则解读）</a:t>
            </a:r>
            <a:endParaRPr lang="en-US" dirty="0" smtClean="0"/>
          </a:p>
          <a:p>
            <a:r>
              <a:rPr lang="zh-CN" altLang="en-US" dirty="0" smtClean="0"/>
              <a:t>会有意外副作用</a:t>
            </a:r>
            <a:r>
              <a:rPr lang="en-US" dirty="0" smtClean="0"/>
              <a:t>: </a:t>
            </a:r>
            <a:r>
              <a:rPr lang="zh-CN" altLang="en-US" dirty="0" smtClean="0"/>
              <a:t>数值被</a:t>
            </a:r>
            <a:r>
              <a:rPr lang="en-US" dirty="0" smtClean="0"/>
              <a:t> +</a:t>
            </a:r>
            <a:r>
              <a:rPr lang="zh-CN" altLang="en-US" dirty="0" smtClean="0"/>
              <a:t>或</a:t>
            </a:r>
            <a:r>
              <a:rPr lang="en-US" altLang="zh-CN" dirty="0" smtClean="0"/>
              <a:t>-</a:t>
            </a:r>
            <a:r>
              <a:rPr lang="en-US" dirty="0" smtClean="0"/>
              <a:t> 2</a:t>
            </a:r>
            <a:r>
              <a:rPr lang="en-US" baseline="30000" dirty="0" smtClean="0"/>
              <a:t>w</a:t>
            </a:r>
          </a:p>
          <a:p>
            <a:endParaRPr lang="en-US" dirty="0" smtClean="0"/>
          </a:p>
          <a:p>
            <a:r>
              <a:rPr lang="zh-CN" altLang="en-US" dirty="0"/>
              <a:t>表达式含无</a:t>
            </a:r>
            <a:r>
              <a:rPr lang="zh-CN" altLang="en-US" dirty="0" smtClean="0"/>
              <a:t>符号数和有</a:t>
            </a:r>
            <a:r>
              <a:rPr lang="zh-CN" altLang="en-US" dirty="0"/>
              <a:t>符号</a:t>
            </a:r>
            <a:r>
              <a:rPr lang="zh-CN" altLang="en-US" dirty="0" smtClean="0"/>
              <a:t>数时</a:t>
            </a:r>
            <a:endParaRPr lang="en-US" altLang="zh-CN" dirty="0" smtClean="0"/>
          </a:p>
          <a:p>
            <a:pPr lvl="1"/>
            <a:r>
              <a:rPr lang="zh-CN" altLang="en-US" b="1" dirty="0" smtClean="0">
                <a:solidFill>
                  <a:srgbClr val="C00000"/>
                </a:solidFill>
                <a:latin typeface="Times New Roman" panose="02020603050405020304" pitchFamily="18" charset="0"/>
                <a:cs typeface="Times New Roman" panose="02020603050405020304" pitchFamily="18" charset="0"/>
              </a:rPr>
              <a:t>有符号数被转换成无符号数</a:t>
            </a:r>
            <a:r>
              <a:rPr lang="zh-CN" altLang="en-US" dirty="0" smtClean="0">
                <a:solidFill>
                  <a:srgbClr val="C00000"/>
                </a:solidFill>
                <a:latin typeface="Times New Roman" panose="02020603050405020304" pitchFamily="18" charset="0"/>
                <a:cs typeface="Times New Roman" panose="02020603050405020304" pitchFamily="18" charset="0"/>
              </a:rPr>
              <a:t>（</a:t>
            </a:r>
            <a:r>
              <a:rPr lang="zh-CN" altLang="en-US" b="1" dirty="0" smtClean="0">
                <a:solidFill>
                  <a:srgbClr val="C00000"/>
                </a:solidFill>
                <a:latin typeface="Times New Roman" panose="02020603050405020304" pitchFamily="18" charset="0"/>
                <a:cs typeface="Times New Roman" panose="02020603050405020304" pitchFamily="18" charset="0"/>
              </a:rPr>
              <a:t>如</a:t>
            </a:r>
            <a:r>
              <a:rPr lang="en-US" altLang="zh-CN" b="1" dirty="0" err="1" smtClean="0">
                <a:solidFill>
                  <a:srgbClr val="C00000"/>
                </a:solidFill>
                <a:latin typeface="Times New Roman" panose="02020603050405020304" pitchFamily="18" charset="0"/>
                <a:cs typeface="Times New Roman" panose="02020603050405020304" pitchFamily="18" charset="0"/>
              </a:rPr>
              <a:t>int</a:t>
            </a:r>
            <a:r>
              <a:rPr lang="en-US" altLang="zh-CN" b="1" dirty="0" smtClean="0">
                <a:solidFill>
                  <a:srgbClr val="C00000"/>
                </a:solidFill>
                <a:latin typeface="Times New Roman" panose="02020603050405020304" pitchFamily="18" charset="0"/>
                <a:cs typeface="Times New Roman" panose="02020603050405020304" pitchFamily="18" charset="0"/>
              </a:rPr>
              <a:t> </a:t>
            </a:r>
            <a:r>
              <a:rPr lang="zh-CN" altLang="en-US" b="1" dirty="0" smtClean="0">
                <a:solidFill>
                  <a:srgbClr val="C00000"/>
                </a:solidFill>
                <a:latin typeface="Times New Roman" panose="02020603050405020304" pitchFamily="18" charset="0"/>
                <a:cs typeface="Times New Roman" panose="02020603050405020304" pitchFamily="18" charset="0"/>
              </a:rPr>
              <a:t>转成</a:t>
            </a:r>
            <a:r>
              <a:rPr lang="en-US" altLang="zh-CN" dirty="0" smtClean="0">
                <a:solidFill>
                  <a:srgbClr val="C00000"/>
                </a:solidFill>
                <a:latin typeface="Times New Roman" panose="02020603050405020304" pitchFamily="18" charset="0"/>
                <a:cs typeface="Times New Roman" panose="02020603050405020304" pitchFamily="18" charset="0"/>
              </a:rPr>
              <a:t>u</a:t>
            </a:r>
            <a:r>
              <a:rPr lang="en-US" dirty="0" smtClean="0">
                <a:solidFill>
                  <a:srgbClr val="C00000"/>
                </a:solidFill>
                <a:latin typeface="Times New Roman" panose="02020603050405020304" pitchFamily="18" charset="0"/>
                <a:cs typeface="Times New Roman" panose="02020603050405020304" pitchFamily="18" charset="0"/>
              </a:rPr>
              <a:t>nsigned </a:t>
            </a:r>
            <a:r>
              <a:rPr lang="en-US" altLang="zh-CN" dirty="0" err="1" smtClean="0">
                <a:solidFill>
                  <a:srgbClr val="C00000"/>
                </a:solidFill>
                <a:latin typeface="Times New Roman" panose="02020603050405020304" pitchFamily="18" charset="0"/>
                <a:cs typeface="Times New Roman" panose="02020603050405020304" pitchFamily="18" charset="0"/>
              </a:rPr>
              <a:t>int</a:t>
            </a:r>
            <a:r>
              <a:rPr lang="zh-CN" altLang="en-US" dirty="0" smtClean="0">
                <a:solidFill>
                  <a:srgbClr val="C00000"/>
                </a:solidFill>
                <a:latin typeface="Times New Roman" panose="02020603050405020304" pitchFamily="18" charset="0"/>
                <a:cs typeface="Times New Roman" panose="02020603050405020304" pitchFamily="18" charset="0"/>
              </a:rPr>
              <a:t>）</a:t>
            </a:r>
            <a:endParaRPr lang="en-US" altLang="zh-CN" dirty="0" smtClean="0">
              <a:solidFill>
                <a:srgbClr val="C00000"/>
              </a:solidFill>
              <a:latin typeface="Times New Roman" panose="02020603050405020304" pitchFamily="18" charset="0"/>
              <a:cs typeface="Times New Roman" panose="02020603050405020304" pitchFamily="18" charset="0"/>
            </a:endParaRPr>
          </a:p>
          <a:p>
            <a:pPr lvl="1"/>
            <a:r>
              <a:rPr lang="zh-CN" altLang="en-US" b="1" dirty="0">
                <a:solidFill>
                  <a:srgbClr val="C00000"/>
                </a:solidFill>
                <a:latin typeface="Times New Roman" panose="02020603050405020304" pitchFamily="18" charset="0"/>
                <a:cs typeface="Times New Roman" panose="02020603050405020304" pitchFamily="18" charset="0"/>
              </a:rPr>
              <a:t>当心副作用！！！</a:t>
            </a:r>
            <a:endParaRPr lang="en-US"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主要内容</a:t>
            </a:r>
            <a:r>
              <a:rPr lang="en-US" altLang="zh-CN" dirty="0" smtClean="0"/>
              <a:t>: </a:t>
            </a:r>
            <a:r>
              <a:rPr lang="zh-CN" altLang="en-US" dirty="0" smtClean="0"/>
              <a:t>位、字节 和 整型数</a:t>
            </a:r>
            <a:endParaRPr lang="en-US" dirty="0"/>
          </a:p>
        </p:txBody>
      </p:sp>
      <p:sp>
        <p:nvSpPr>
          <p:cNvPr id="3" name="Content Placeholder 2"/>
          <p:cNvSpPr>
            <a:spLocks noGrp="1"/>
          </p:cNvSpPr>
          <p:nvPr>
            <p:ph idx="1"/>
          </p:nvPr>
        </p:nvSpPr>
        <p:spPr/>
        <p:txBody>
          <a:bodyPr/>
          <a:lstStyle/>
          <a:p>
            <a:r>
              <a:rPr lang="zh-CN" altLang="en-US" dirty="0" smtClean="0">
                <a:solidFill>
                  <a:schemeClr val="bg1">
                    <a:lumMod val="65000"/>
                  </a:schemeClr>
                </a:solidFill>
              </a:rPr>
              <a:t>信息的位表示</a:t>
            </a:r>
            <a:endParaRPr lang="en-US" dirty="0" smtClean="0">
              <a:solidFill>
                <a:schemeClr val="bg1">
                  <a:lumMod val="65000"/>
                </a:schemeClr>
              </a:solidFill>
            </a:endParaRPr>
          </a:p>
          <a:p>
            <a:r>
              <a:rPr lang="zh-CN" altLang="en-US" dirty="0" smtClean="0">
                <a:solidFill>
                  <a:srgbClr val="A6A6A6"/>
                </a:solidFill>
              </a:rPr>
              <a:t>位级运算</a:t>
            </a:r>
            <a:endParaRPr lang="en-US" dirty="0" smtClean="0">
              <a:solidFill>
                <a:srgbClr val="A6A6A6"/>
              </a:solidFill>
            </a:endParaRPr>
          </a:p>
          <a:p>
            <a:r>
              <a:rPr lang="zh-CN" altLang="en-US" dirty="0" smtClean="0"/>
              <a:t>整型数</a:t>
            </a:r>
            <a:endParaRPr lang="en-US" dirty="0" smtClean="0"/>
          </a:p>
          <a:p>
            <a:pPr lvl="1"/>
            <a:r>
              <a:rPr lang="zh-CN" altLang="en-US" dirty="0" smtClean="0">
                <a:solidFill>
                  <a:schemeClr val="bg1">
                    <a:lumMod val="65000"/>
                  </a:schemeClr>
                </a:solidFill>
              </a:rPr>
              <a:t>表示：无符号数和有符号数</a:t>
            </a:r>
            <a:endParaRPr lang="en-US" dirty="0" smtClean="0">
              <a:solidFill>
                <a:schemeClr val="bg1">
                  <a:lumMod val="65000"/>
                </a:schemeClr>
              </a:solidFill>
            </a:endParaRPr>
          </a:p>
          <a:p>
            <a:pPr lvl="1"/>
            <a:r>
              <a:rPr lang="zh-CN" altLang="en-US" dirty="0" smtClean="0">
                <a:solidFill>
                  <a:srgbClr val="A6A6A6"/>
                </a:solidFill>
              </a:rPr>
              <a:t>无符号数和有符号数的转换</a:t>
            </a:r>
            <a:endParaRPr lang="en-US" dirty="0" smtClean="0">
              <a:solidFill>
                <a:srgbClr val="A6A6A6"/>
              </a:solidFill>
            </a:endParaRPr>
          </a:p>
          <a:p>
            <a:pPr lvl="1"/>
            <a:r>
              <a:rPr lang="zh-CN" altLang="en-US" b="1" dirty="0" smtClean="0"/>
              <a:t>扩展、截断</a:t>
            </a:r>
            <a:endParaRPr lang="en-US" b="1" dirty="0" smtClean="0"/>
          </a:p>
          <a:p>
            <a:pPr lvl="1"/>
            <a:r>
              <a:rPr lang="zh-CN" altLang="en-US" dirty="0" smtClean="0">
                <a:solidFill>
                  <a:srgbClr val="A6A6A6"/>
                </a:solidFill>
              </a:rPr>
              <a:t>整数运算：加、非、乘、移位</a:t>
            </a:r>
            <a:endParaRPr lang="en-US" dirty="0" smtClean="0">
              <a:solidFill>
                <a:srgbClr val="A6A6A6"/>
              </a:solidFill>
            </a:endParaRPr>
          </a:p>
          <a:p>
            <a:pPr lvl="1"/>
            <a:r>
              <a:rPr lang="zh-CN" altLang="en-US" dirty="0" smtClean="0">
                <a:solidFill>
                  <a:srgbClr val="A6A6A6"/>
                </a:solidFill>
              </a:rPr>
              <a:t>总结</a:t>
            </a:r>
            <a:endParaRPr lang="en-US" dirty="0" smtClean="0">
              <a:solidFill>
                <a:srgbClr val="A6A6A6"/>
              </a:solidFill>
            </a:endParaRPr>
          </a:p>
          <a:p>
            <a:r>
              <a:rPr lang="zh-CN" altLang="en-US" dirty="0" smtClean="0">
                <a:solidFill>
                  <a:schemeClr val="bg1">
                    <a:lumMod val="65000"/>
                  </a:schemeClr>
                </a:solidFill>
              </a:rPr>
              <a:t>内存、指针、字符串表示</a:t>
            </a:r>
            <a:endParaRPr lang="en-US"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304800" y="533400"/>
            <a:ext cx="6110288" cy="555625"/>
          </a:xfrm>
        </p:spPr>
        <p:txBody>
          <a:bodyPr/>
          <a:lstStyle/>
          <a:p>
            <a:pPr eaLnBrk="1" hangingPunct="1">
              <a:defRPr/>
            </a:pPr>
            <a:r>
              <a:rPr lang="zh-CN" altLang="en-US" dirty="0" smtClean="0"/>
              <a:t>符号扩展</a:t>
            </a:r>
            <a:endParaRPr lang="en-US" dirty="0" smtClean="0"/>
          </a:p>
        </p:txBody>
      </p:sp>
      <p:sp>
        <p:nvSpPr>
          <p:cNvPr id="125955" name="Rectangle 3"/>
          <p:cNvSpPr>
            <a:spLocks noGrp="1" noChangeArrowheads="1"/>
          </p:cNvSpPr>
          <p:nvPr>
            <p:ph type="body" idx="1"/>
          </p:nvPr>
        </p:nvSpPr>
        <p:spPr>
          <a:xfrm>
            <a:off x="303213" y="1220788"/>
            <a:ext cx="8294687" cy="5224462"/>
          </a:xfrm>
        </p:spPr>
        <p:txBody>
          <a:bodyPr lIns="90487" tIns="44450" rIns="90487" bIns="44450"/>
          <a:lstStyle/>
          <a:p>
            <a:pPr eaLnBrk="1" hangingPunct="1">
              <a:defRPr/>
            </a:pPr>
            <a:r>
              <a:rPr lang="zh-CN" altLang="en-US" dirty="0" smtClean="0"/>
              <a:t>任务</a:t>
            </a:r>
            <a:r>
              <a:rPr lang="en-US" dirty="0" smtClean="0"/>
              <a:t>:</a:t>
            </a:r>
          </a:p>
          <a:p>
            <a:pPr lvl="1" eaLnBrk="1" hangingPunct="1">
              <a:defRPr/>
            </a:pPr>
            <a:r>
              <a:rPr lang="zh-CN" altLang="en-US" dirty="0" smtClean="0"/>
              <a:t>给定</a:t>
            </a:r>
            <a:r>
              <a:rPr lang="en-US" i="1" dirty="0" smtClean="0"/>
              <a:t>w</a:t>
            </a:r>
            <a:r>
              <a:rPr lang="zh-CN" altLang="en-US" dirty="0" smtClean="0"/>
              <a:t>位的有符号整型数</a:t>
            </a:r>
            <a:r>
              <a:rPr lang="en-US" i="1" dirty="0" smtClean="0"/>
              <a:t>x</a:t>
            </a:r>
            <a:endParaRPr lang="en-US" dirty="0" smtClean="0"/>
          </a:p>
          <a:p>
            <a:pPr lvl="1" eaLnBrk="1" hangingPunct="1">
              <a:defRPr/>
            </a:pPr>
            <a:r>
              <a:rPr lang="zh-CN" altLang="en-US" dirty="0" smtClean="0"/>
              <a:t>将其转换为</a:t>
            </a:r>
            <a:r>
              <a:rPr lang="en-US" i="1" dirty="0" err="1" smtClean="0"/>
              <a:t>w</a:t>
            </a:r>
            <a:r>
              <a:rPr lang="en-US" dirty="0" err="1" smtClean="0"/>
              <a:t>+</a:t>
            </a:r>
            <a:r>
              <a:rPr lang="en-US" i="1" dirty="0" err="1" smtClean="0"/>
              <a:t>k</a:t>
            </a:r>
            <a:r>
              <a:rPr lang="zh-CN" altLang="en-US" dirty="0"/>
              <a:t>位的相同</a:t>
            </a:r>
            <a:r>
              <a:rPr lang="zh-CN" altLang="en-US" dirty="0" smtClean="0"/>
              <a:t>数值的整型数</a:t>
            </a:r>
            <a:endParaRPr lang="en-US" dirty="0" smtClean="0"/>
          </a:p>
          <a:p>
            <a:pPr eaLnBrk="1" hangingPunct="1">
              <a:defRPr/>
            </a:pPr>
            <a:r>
              <a:rPr lang="zh-CN" altLang="en-US" dirty="0" smtClean="0"/>
              <a:t>规则</a:t>
            </a:r>
            <a:r>
              <a:rPr lang="en-US" dirty="0" smtClean="0"/>
              <a:t>:</a:t>
            </a:r>
          </a:p>
          <a:p>
            <a:pPr lvl="1">
              <a:defRPr/>
            </a:pPr>
            <a:r>
              <a:rPr lang="zh-CN" altLang="en-US" dirty="0" smtClean="0"/>
              <a:t>将最高有效位</a:t>
            </a:r>
            <a:r>
              <a:rPr lang="en-US" altLang="zh-CN" dirty="0" smtClean="0"/>
              <a:t>(</a:t>
            </a:r>
            <a:r>
              <a:rPr lang="zh-CN" altLang="en-US" dirty="0" smtClean="0"/>
              <a:t>符号位</a:t>
            </a:r>
            <a:r>
              <a:rPr lang="en-US" altLang="zh-CN" dirty="0" smtClean="0"/>
              <a:t>)</a:t>
            </a:r>
            <a:r>
              <a:rPr lang="en-US" altLang="zh-CN" i="1" dirty="0" err="1" smtClean="0"/>
              <a:t>x</a:t>
            </a:r>
            <a:r>
              <a:rPr lang="en-US" altLang="zh-CN" i="1" baseline="-25000" dirty="0" err="1" smtClean="0"/>
              <a:t>w</a:t>
            </a:r>
            <a:r>
              <a:rPr lang="en-US" altLang="zh-CN" baseline="-25000" dirty="0" smtClean="0"/>
              <a:t>–1</a:t>
            </a:r>
            <a:r>
              <a:rPr lang="zh-CN" altLang="en-US" dirty="0" smtClean="0"/>
              <a:t>复制</a:t>
            </a:r>
            <a:r>
              <a:rPr lang="en-US" dirty="0" smtClean="0"/>
              <a:t> </a:t>
            </a:r>
            <a:r>
              <a:rPr lang="en-US" i="1" dirty="0" smtClean="0"/>
              <a:t>k</a:t>
            </a:r>
            <a:r>
              <a:rPr lang="zh-CN" altLang="en-US" dirty="0"/>
              <a:t>份</a:t>
            </a:r>
            <a:r>
              <a:rPr lang="en-US" dirty="0" smtClean="0"/>
              <a:t>:</a:t>
            </a:r>
          </a:p>
          <a:p>
            <a:pPr lvl="1" eaLnBrk="1" hangingPunct="1">
              <a:defRPr/>
            </a:pPr>
            <a:r>
              <a:rPr lang="en-US" b="0" i="1" dirty="0" smtClean="0"/>
              <a:t>X</a:t>
            </a:r>
            <a:r>
              <a:rPr lang="en-US" dirty="0" smtClean="0"/>
              <a:t> </a:t>
            </a:r>
            <a:r>
              <a:rPr lang="en-US" dirty="0" smtClean="0">
                <a:latin typeface="Symbol" pitchFamily="18" charset="2"/>
              </a:rPr>
              <a:t></a:t>
            </a:r>
            <a:r>
              <a:rPr lang="en-US" dirty="0" smtClean="0"/>
              <a:t> =  </a:t>
            </a:r>
            <a:r>
              <a:rPr lang="en-US" b="0" i="1" dirty="0" err="1" smtClean="0"/>
              <a:t>x</a:t>
            </a:r>
            <a:r>
              <a:rPr lang="en-US" b="0" i="1" baseline="-25000" dirty="0" err="1" smtClean="0"/>
              <a:t>w</a:t>
            </a:r>
            <a:r>
              <a:rPr lang="en-US" b="0" baseline="-25000" dirty="0" smtClean="0"/>
              <a:t>–1 </a:t>
            </a:r>
            <a:r>
              <a:rPr lang="en-US" dirty="0" smtClean="0"/>
              <a:t>,…, </a:t>
            </a:r>
            <a:r>
              <a:rPr lang="en-US" b="0" i="1" dirty="0" err="1" smtClean="0"/>
              <a:t>x</a:t>
            </a:r>
            <a:r>
              <a:rPr lang="en-US" b="0" i="1" baseline="-25000" dirty="0" err="1" smtClean="0"/>
              <a:t>w</a:t>
            </a:r>
            <a:r>
              <a:rPr lang="en-US" b="0" baseline="-25000" dirty="0" smtClean="0"/>
              <a:t>–1 </a:t>
            </a:r>
            <a:r>
              <a:rPr lang="en-US" dirty="0" smtClean="0"/>
              <a:t>, </a:t>
            </a:r>
            <a:r>
              <a:rPr lang="en-US" b="0" i="1" dirty="0" err="1" smtClean="0"/>
              <a:t>x</a:t>
            </a:r>
            <a:r>
              <a:rPr lang="en-US" b="0" i="1" baseline="-25000" dirty="0" err="1" smtClean="0"/>
              <a:t>w</a:t>
            </a:r>
            <a:r>
              <a:rPr lang="en-US" b="0" baseline="-25000" dirty="0" smtClean="0"/>
              <a:t>–1 </a:t>
            </a:r>
            <a:r>
              <a:rPr lang="en-US" dirty="0" smtClean="0"/>
              <a:t>, </a:t>
            </a:r>
            <a:r>
              <a:rPr lang="en-US" b="0" i="1" dirty="0" err="1" smtClean="0"/>
              <a:t>x</a:t>
            </a:r>
            <a:r>
              <a:rPr lang="en-US" b="0" i="1" baseline="-25000" dirty="0" err="1" smtClean="0"/>
              <a:t>w</a:t>
            </a:r>
            <a:r>
              <a:rPr lang="en-US" b="0" baseline="-25000" dirty="0" smtClean="0"/>
              <a:t>–2 </a:t>
            </a:r>
            <a:r>
              <a:rPr lang="en-US" dirty="0" smtClean="0"/>
              <a:t>,…, </a:t>
            </a:r>
            <a:r>
              <a:rPr lang="en-US" b="0" i="1" dirty="0" smtClean="0"/>
              <a:t>x</a:t>
            </a:r>
            <a:r>
              <a:rPr lang="en-US" b="0" baseline="-25000" dirty="0" smtClean="0"/>
              <a:t>0</a:t>
            </a:r>
          </a:p>
          <a:p>
            <a:pPr eaLnBrk="1" hangingPunct="1">
              <a:defRPr/>
            </a:pPr>
            <a:endParaRPr lang="en-US" dirty="0" smtClean="0"/>
          </a:p>
        </p:txBody>
      </p:sp>
      <p:sp>
        <p:nvSpPr>
          <p:cNvPr id="28676" name="Freeform 4"/>
          <p:cNvSpPr>
            <a:spLocks/>
          </p:cNvSpPr>
          <p:nvPr/>
        </p:nvSpPr>
        <p:spPr bwMode="auto">
          <a:xfrm>
            <a:off x="1735266" y="4013994"/>
            <a:ext cx="1296988" cy="77788"/>
          </a:xfrm>
          <a:custGeom>
            <a:avLst/>
            <a:gdLst>
              <a:gd name="T0" fmla="*/ 0 w 817"/>
              <a:gd name="T1" fmla="*/ 0 h 49"/>
              <a:gd name="T2" fmla="*/ 0 w 817"/>
              <a:gd name="T3" fmla="*/ 48 h 49"/>
              <a:gd name="T4" fmla="*/ 816 w 817"/>
              <a:gd name="T5" fmla="*/ 48 h 49"/>
              <a:gd name="T6" fmla="*/ 816 w 817"/>
              <a:gd name="T7" fmla="*/ 0 h 49"/>
              <a:gd name="T8" fmla="*/ 0 60000 65536"/>
              <a:gd name="T9" fmla="*/ 0 60000 65536"/>
              <a:gd name="T10" fmla="*/ 0 60000 65536"/>
              <a:gd name="T11" fmla="*/ 0 60000 65536"/>
              <a:gd name="T12" fmla="*/ 0 w 817"/>
              <a:gd name="T13" fmla="*/ 0 h 49"/>
              <a:gd name="T14" fmla="*/ 817 w 817"/>
              <a:gd name="T15" fmla="*/ 49 h 49"/>
            </a:gdLst>
            <a:ahLst/>
            <a:cxnLst>
              <a:cxn ang="T8">
                <a:pos x="T0" y="T1"/>
              </a:cxn>
              <a:cxn ang="T9">
                <a:pos x="T2" y="T3"/>
              </a:cxn>
              <a:cxn ang="T10">
                <a:pos x="T4" y="T5"/>
              </a:cxn>
              <a:cxn ang="T11">
                <a:pos x="T6" y="T7"/>
              </a:cxn>
            </a:cxnLst>
            <a:rect l="T12" t="T13" r="T14" b="T15"/>
            <a:pathLst>
              <a:path w="817" h="49">
                <a:moveTo>
                  <a:pt x="0" y="0"/>
                </a:moveTo>
                <a:lnTo>
                  <a:pt x="0" y="48"/>
                </a:lnTo>
                <a:lnTo>
                  <a:pt x="816" y="48"/>
                </a:lnTo>
                <a:lnTo>
                  <a:pt x="816" y="0"/>
                </a:lnTo>
              </a:path>
            </a:pathLst>
          </a:custGeom>
          <a:noFill/>
          <a:ln w="25400" cap="rnd">
            <a:solidFill>
              <a:schemeClr val="tx1"/>
            </a:solidFill>
            <a:round/>
            <a:headEnd/>
            <a:tailEnd/>
          </a:ln>
        </p:spPr>
        <p:txBody>
          <a:bodyPr/>
          <a:lstStyle/>
          <a:p>
            <a:endParaRPr lang="en-US"/>
          </a:p>
        </p:txBody>
      </p:sp>
      <p:sp>
        <p:nvSpPr>
          <p:cNvPr id="28677" name="Rectangle 5"/>
          <p:cNvSpPr>
            <a:spLocks noChangeArrowheads="1"/>
          </p:cNvSpPr>
          <p:nvPr/>
        </p:nvSpPr>
        <p:spPr bwMode="auto">
          <a:xfrm>
            <a:off x="1667639" y="4211364"/>
            <a:ext cx="1694822" cy="366767"/>
          </a:xfrm>
          <a:prstGeom prst="rect">
            <a:avLst/>
          </a:prstGeom>
          <a:noFill/>
          <a:ln w="25400">
            <a:noFill/>
            <a:miter lim="800000"/>
            <a:headEnd/>
            <a:tailEnd/>
          </a:ln>
        </p:spPr>
        <p:txBody>
          <a:bodyPr wrap="none" lIns="90487" tIns="44450" rIns="90487" bIns="44450">
            <a:spAutoFit/>
          </a:bodyPr>
          <a:lstStyle/>
          <a:p>
            <a:pPr>
              <a:lnSpc>
                <a:spcPct val="100000"/>
              </a:lnSpc>
            </a:pPr>
            <a:r>
              <a:rPr lang="en-US" sz="1800" i="1" dirty="0">
                <a:latin typeface="Calibri" pitchFamily="34" charset="0"/>
              </a:rPr>
              <a:t>k</a:t>
            </a:r>
            <a:r>
              <a:rPr lang="en-US" sz="1800" dirty="0">
                <a:latin typeface="Calibri" pitchFamily="34" charset="0"/>
              </a:rPr>
              <a:t> copies of MSB</a:t>
            </a:r>
          </a:p>
        </p:txBody>
      </p:sp>
      <p:grpSp>
        <p:nvGrpSpPr>
          <p:cNvPr id="2" name="Group 6"/>
          <p:cNvGrpSpPr>
            <a:grpSpLocks/>
          </p:cNvGrpSpPr>
          <p:nvPr/>
        </p:nvGrpSpPr>
        <p:grpSpPr bwMode="auto">
          <a:xfrm>
            <a:off x="1905000" y="3887788"/>
            <a:ext cx="5181600" cy="2913062"/>
            <a:chOff x="1392" y="2104"/>
            <a:chExt cx="3264" cy="1835"/>
          </a:xfrm>
        </p:grpSpPr>
        <p:grpSp>
          <p:nvGrpSpPr>
            <p:cNvPr id="3" name="Group 7"/>
            <p:cNvGrpSpPr>
              <a:grpSpLocks/>
            </p:cNvGrpSpPr>
            <p:nvPr/>
          </p:nvGrpSpPr>
          <p:grpSpPr bwMode="auto">
            <a:xfrm>
              <a:off x="1392" y="2352"/>
              <a:ext cx="3264" cy="1248"/>
              <a:chOff x="1392" y="2352"/>
              <a:chExt cx="3264" cy="1248"/>
            </a:xfrm>
          </p:grpSpPr>
          <p:grpSp>
            <p:nvGrpSpPr>
              <p:cNvPr id="4" name="Group 8"/>
              <p:cNvGrpSpPr>
                <a:grpSpLocks/>
              </p:cNvGrpSpPr>
              <p:nvPr/>
            </p:nvGrpSpPr>
            <p:grpSpPr bwMode="auto">
              <a:xfrm>
                <a:off x="2928" y="2400"/>
                <a:ext cx="1728" cy="144"/>
                <a:chOff x="2928" y="2400"/>
                <a:chExt cx="1728" cy="144"/>
              </a:xfrm>
            </p:grpSpPr>
            <p:sp>
              <p:nvSpPr>
                <p:cNvPr id="28714" name="Rectangle 9"/>
                <p:cNvSpPr>
                  <a:spLocks noChangeArrowheads="1"/>
                </p:cNvSpPr>
                <p:nvPr/>
              </p:nvSpPr>
              <p:spPr bwMode="auto">
                <a:xfrm>
                  <a:off x="2928" y="2400"/>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15" name="Rectangle 10"/>
                <p:cNvSpPr>
                  <a:spLocks noChangeArrowheads="1"/>
                </p:cNvSpPr>
                <p:nvPr/>
              </p:nvSpPr>
              <p:spPr bwMode="auto">
                <a:xfrm>
                  <a:off x="3072"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6" name="Rectangle 11"/>
                <p:cNvSpPr>
                  <a:spLocks noChangeArrowheads="1"/>
                </p:cNvSpPr>
                <p:nvPr/>
              </p:nvSpPr>
              <p:spPr bwMode="auto">
                <a:xfrm>
                  <a:off x="3216"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7" name="Rectangle 12"/>
                <p:cNvSpPr>
                  <a:spLocks noChangeArrowheads="1"/>
                </p:cNvSpPr>
                <p:nvPr/>
              </p:nvSpPr>
              <p:spPr bwMode="auto">
                <a:xfrm>
                  <a:off x="4224"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8" name="Rectangle 13"/>
                <p:cNvSpPr>
                  <a:spLocks noChangeArrowheads="1"/>
                </p:cNvSpPr>
                <p:nvPr/>
              </p:nvSpPr>
              <p:spPr bwMode="auto">
                <a:xfrm>
                  <a:off x="4368"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9" name="Rectangle 14"/>
                <p:cNvSpPr>
                  <a:spLocks noChangeArrowheads="1"/>
                </p:cNvSpPr>
                <p:nvPr/>
              </p:nvSpPr>
              <p:spPr bwMode="auto">
                <a:xfrm>
                  <a:off x="4512"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20" name="Rectangle 15"/>
                <p:cNvSpPr>
                  <a:spLocks noChangeArrowheads="1"/>
                </p:cNvSpPr>
                <p:nvPr/>
              </p:nvSpPr>
              <p:spPr bwMode="auto">
                <a:xfrm>
                  <a:off x="3360" y="2400"/>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28687" name="Rectangle 16"/>
              <p:cNvSpPr>
                <a:spLocks noChangeArrowheads="1"/>
              </p:cNvSpPr>
              <p:nvPr/>
            </p:nvSpPr>
            <p:spPr bwMode="auto">
              <a:xfrm>
                <a:off x="2544" y="2352"/>
                <a:ext cx="248" cy="231"/>
              </a:xfrm>
              <a:prstGeom prst="rect">
                <a:avLst/>
              </a:prstGeom>
              <a:noFill/>
              <a:ln w="25400">
                <a:noFill/>
                <a:miter lim="800000"/>
                <a:headEnd/>
                <a:tailEnd/>
              </a:ln>
            </p:spPr>
            <p:txBody>
              <a:bodyPr wrap="none">
                <a:spAutoFit/>
              </a:bodyPr>
              <a:lstStyle/>
              <a:p>
                <a:pPr>
                  <a:lnSpc>
                    <a:spcPct val="100000"/>
                  </a:lnSpc>
                </a:pPr>
                <a:r>
                  <a:rPr lang="en-US" i="1">
                    <a:latin typeface="Times" pitchFamily="18" charset="0"/>
                  </a:rPr>
                  <a:t>X</a:t>
                </a:r>
                <a:r>
                  <a:rPr lang="en-US" b="0">
                    <a:latin typeface="Times" pitchFamily="18" charset="0"/>
                  </a:rPr>
                  <a:t> </a:t>
                </a:r>
                <a:endParaRPr lang="en-US" b="0">
                  <a:latin typeface="Symbol" pitchFamily="18" charset="2"/>
                </a:endParaRPr>
              </a:p>
            </p:txBody>
          </p:sp>
          <p:sp>
            <p:nvSpPr>
              <p:cNvPr id="28688" name="Rectangle 17"/>
              <p:cNvSpPr>
                <a:spLocks noChangeArrowheads="1"/>
              </p:cNvSpPr>
              <p:nvPr/>
            </p:nvSpPr>
            <p:spPr bwMode="auto">
              <a:xfrm>
                <a:off x="1392" y="3360"/>
                <a:ext cx="284" cy="231"/>
              </a:xfrm>
              <a:prstGeom prst="rect">
                <a:avLst/>
              </a:prstGeom>
              <a:noFill/>
              <a:ln w="25400">
                <a:noFill/>
                <a:miter lim="800000"/>
                <a:headEnd/>
                <a:tailEnd/>
              </a:ln>
            </p:spPr>
            <p:txBody>
              <a:bodyPr wrap="none">
                <a:spAutoFit/>
              </a:bodyPr>
              <a:lstStyle/>
              <a:p>
                <a:pPr>
                  <a:lnSpc>
                    <a:spcPct val="100000"/>
                  </a:lnSpc>
                </a:pPr>
                <a:r>
                  <a:rPr lang="en-US" i="1">
                    <a:latin typeface="Times" pitchFamily="18" charset="0"/>
                  </a:rPr>
                  <a:t>X</a:t>
                </a:r>
                <a:r>
                  <a:rPr lang="en-US" b="0">
                    <a:latin typeface="Times" pitchFamily="18" charset="0"/>
                  </a:rPr>
                  <a:t> </a:t>
                </a:r>
                <a:r>
                  <a:rPr lang="en-US" b="0">
                    <a:latin typeface="Symbol" pitchFamily="18" charset="2"/>
                  </a:rPr>
                  <a:t></a:t>
                </a:r>
              </a:p>
            </p:txBody>
          </p:sp>
          <p:sp>
            <p:nvSpPr>
              <p:cNvPr id="28689" name="Line 18"/>
              <p:cNvSpPr>
                <a:spLocks noChangeShapeType="1"/>
              </p:cNvSpPr>
              <p:nvPr/>
            </p:nvSpPr>
            <p:spPr bwMode="auto">
              <a:xfrm>
                <a:off x="3024"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0" name="Line 19"/>
              <p:cNvSpPr>
                <a:spLocks noChangeShapeType="1"/>
              </p:cNvSpPr>
              <p:nvPr/>
            </p:nvSpPr>
            <p:spPr bwMode="auto">
              <a:xfrm flipH="1">
                <a:off x="2880" y="2592"/>
                <a:ext cx="144" cy="816"/>
              </a:xfrm>
              <a:prstGeom prst="line">
                <a:avLst/>
              </a:prstGeom>
              <a:noFill/>
              <a:ln w="25400">
                <a:solidFill>
                  <a:schemeClr val="tx1"/>
                </a:solidFill>
                <a:round/>
                <a:headEnd/>
                <a:tailEnd type="triangle" w="med" len="med"/>
              </a:ln>
            </p:spPr>
            <p:txBody>
              <a:bodyPr wrap="none" anchor="ctr"/>
              <a:lstStyle/>
              <a:p>
                <a:endParaRPr lang="en-US"/>
              </a:p>
            </p:txBody>
          </p:sp>
          <p:grpSp>
            <p:nvGrpSpPr>
              <p:cNvPr id="5" name="Group 20"/>
              <p:cNvGrpSpPr>
                <a:grpSpLocks/>
              </p:cNvGrpSpPr>
              <p:nvPr/>
            </p:nvGrpSpPr>
            <p:grpSpPr bwMode="auto">
              <a:xfrm>
                <a:off x="1824" y="3456"/>
                <a:ext cx="2832" cy="144"/>
                <a:chOff x="1824" y="3456"/>
                <a:chExt cx="2832" cy="144"/>
              </a:xfrm>
            </p:grpSpPr>
            <p:sp>
              <p:nvSpPr>
                <p:cNvPr id="28701" name="Rectangle 21"/>
                <p:cNvSpPr>
                  <a:spLocks noChangeArrowheads="1"/>
                </p:cNvSpPr>
                <p:nvPr/>
              </p:nvSpPr>
              <p:spPr bwMode="auto">
                <a:xfrm>
                  <a:off x="2112" y="3456"/>
                  <a:ext cx="528"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r>
                    <a:rPr lang="en-US" b="0"/>
                    <a:t>• • •</a:t>
                  </a:r>
                </a:p>
              </p:txBody>
            </p:sp>
            <p:sp>
              <p:nvSpPr>
                <p:cNvPr id="28702" name="Rectangle 22"/>
                <p:cNvSpPr>
                  <a:spLocks noChangeArrowheads="1"/>
                </p:cNvSpPr>
                <p:nvPr/>
              </p:nvSpPr>
              <p:spPr bwMode="auto">
                <a:xfrm>
                  <a:off x="2784"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3" name="Rectangle 23"/>
                <p:cNvSpPr>
                  <a:spLocks noChangeArrowheads="1"/>
                </p:cNvSpPr>
                <p:nvPr/>
              </p:nvSpPr>
              <p:spPr bwMode="auto">
                <a:xfrm>
                  <a:off x="2640"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4" name="Rectangle 24"/>
                <p:cNvSpPr>
                  <a:spLocks noChangeArrowheads="1"/>
                </p:cNvSpPr>
                <p:nvPr/>
              </p:nvSpPr>
              <p:spPr bwMode="auto">
                <a:xfrm>
                  <a:off x="1968"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5" name="Rectangle 25"/>
                <p:cNvSpPr>
                  <a:spLocks noChangeArrowheads="1"/>
                </p:cNvSpPr>
                <p:nvPr/>
              </p:nvSpPr>
              <p:spPr bwMode="auto">
                <a:xfrm>
                  <a:off x="1824"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grpSp>
              <p:nvGrpSpPr>
                <p:cNvPr id="6" name="Group 26"/>
                <p:cNvGrpSpPr>
                  <a:grpSpLocks/>
                </p:cNvGrpSpPr>
                <p:nvPr/>
              </p:nvGrpSpPr>
              <p:grpSpPr bwMode="auto">
                <a:xfrm>
                  <a:off x="2928" y="3456"/>
                  <a:ext cx="1728" cy="144"/>
                  <a:chOff x="2928" y="3456"/>
                  <a:chExt cx="1728" cy="144"/>
                </a:xfrm>
              </p:grpSpPr>
              <p:sp>
                <p:nvSpPr>
                  <p:cNvPr id="28707" name="Rectangle 27"/>
                  <p:cNvSpPr>
                    <a:spLocks noChangeArrowheads="1"/>
                  </p:cNvSpPr>
                  <p:nvPr/>
                </p:nvSpPr>
                <p:spPr bwMode="auto">
                  <a:xfrm>
                    <a:off x="2928"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8" name="Rectangle 28"/>
                  <p:cNvSpPr>
                    <a:spLocks noChangeArrowheads="1"/>
                  </p:cNvSpPr>
                  <p:nvPr/>
                </p:nvSpPr>
                <p:spPr bwMode="auto">
                  <a:xfrm>
                    <a:off x="3072"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09" name="Rectangle 29"/>
                  <p:cNvSpPr>
                    <a:spLocks noChangeArrowheads="1"/>
                  </p:cNvSpPr>
                  <p:nvPr/>
                </p:nvSpPr>
                <p:spPr bwMode="auto">
                  <a:xfrm>
                    <a:off x="3216"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0" name="Rectangle 30"/>
                  <p:cNvSpPr>
                    <a:spLocks noChangeArrowheads="1"/>
                  </p:cNvSpPr>
                  <p:nvPr/>
                </p:nvSpPr>
                <p:spPr bwMode="auto">
                  <a:xfrm>
                    <a:off x="4224"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1" name="Rectangle 31"/>
                  <p:cNvSpPr>
                    <a:spLocks noChangeArrowheads="1"/>
                  </p:cNvSpPr>
                  <p:nvPr/>
                </p:nvSpPr>
                <p:spPr bwMode="auto">
                  <a:xfrm>
                    <a:off x="4368"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2" name="Rectangle 32"/>
                  <p:cNvSpPr>
                    <a:spLocks noChangeArrowheads="1"/>
                  </p:cNvSpPr>
                  <p:nvPr/>
                </p:nvSpPr>
                <p:spPr bwMode="auto">
                  <a:xfrm>
                    <a:off x="4512"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3" name="Rectangle 33"/>
                  <p:cNvSpPr>
                    <a:spLocks noChangeArrowheads="1"/>
                  </p:cNvSpPr>
                  <p:nvPr/>
                </p:nvSpPr>
                <p:spPr bwMode="auto">
                  <a:xfrm>
                    <a:off x="3360" y="3456"/>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grpSp>
          <p:sp>
            <p:nvSpPr>
              <p:cNvPr id="28692" name="Line 34"/>
              <p:cNvSpPr>
                <a:spLocks noChangeShapeType="1"/>
              </p:cNvSpPr>
              <p:nvPr/>
            </p:nvSpPr>
            <p:spPr bwMode="auto">
              <a:xfrm flipH="1">
                <a:off x="2736" y="2592"/>
                <a:ext cx="288" cy="816"/>
              </a:xfrm>
              <a:prstGeom prst="line">
                <a:avLst/>
              </a:prstGeom>
              <a:noFill/>
              <a:ln w="25400">
                <a:solidFill>
                  <a:schemeClr val="tx1"/>
                </a:solidFill>
                <a:round/>
                <a:headEnd/>
                <a:tailEnd type="triangle" w="med" len="med"/>
              </a:ln>
            </p:spPr>
            <p:txBody>
              <a:bodyPr wrap="none" anchor="ctr"/>
              <a:lstStyle/>
              <a:p>
                <a:endParaRPr lang="en-US"/>
              </a:p>
            </p:txBody>
          </p:sp>
          <p:sp>
            <p:nvSpPr>
              <p:cNvPr id="28693" name="Line 35"/>
              <p:cNvSpPr>
                <a:spLocks noChangeShapeType="1"/>
              </p:cNvSpPr>
              <p:nvPr/>
            </p:nvSpPr>
            <p:spPr bwMode="auto">
              <a:xfrm flipH="1">
                <a:off x="2064" y="2592"/>
                <a:ext cx="960" cy="816"/>
              </a:xfrm>
              <a:prstGeom prst="line">
                <a:avLst/>
              </a:prstGeom>
              <a:noFill/>
              <a:ln w="25400">
                <a:solidFill>
                  <a:schemeClr val="tx1"/>
                </a:solidFill>
                <a:round/>
                <a:headEnd/>
                <a:tailEnd type="triangle" w="med" len="med"/>
              </a:ln>
            </p:spPr>
            <p:txBody>
              <a:bodyPr wrap="none" anchor="ctr"/>
              <a:lstStyle/>
              <a:p>
                <a:endParaRPr lang="en-US"/>
              </a:p>
            </p:txBody>
          </p:sp>
          <p:sp>
            <p:nvSpPr>
              <p:cNvPr id="28694" name="Line 36"/>
              <p:cNvSpPr>
                <a:spLocks noChangeShapeType="1"/>
              </p:cNvSpPr>
              <p:nvPr/>
            </p:nvSpPr>
            <p:spPr bwMode="auto">
              <a:xfrm flipH="1">
                <a:off x="1920" y="2592"/>
                <a:ext cx="1104" cy="816"/>
              </a:xfrm>
              <a:prstGeom prst="line">
                <a:avLst/>
              </a:prstGeom>
              <a:noFill/>
              <a:ln w="25400">
                <a:solidFill>
                  <a:schemeClr val="tx1"/>
                </a:solidFill>
                <a:round/>
                <a:headEnd/>
                <a:tailEnd type="triangle" w="med" len="med"/>
              </a:ln>
            </p:spPr>
            <p:txBody>
              <a:bodyPr wrap="none" anchor="ctr"/>
              <a:lstStyle/>
              <a:p>
                <a:endParaRPr lang="en-US"/>
              </a:p>
            </p:txBody>
          </p:sp>
          <p:sp>
            <p:nvSpPr>
              <p:cNvPr id="28695" name="Line 37"/>
              <p:cNvSpPr>
                <a:spLocks noChangeShapeType="1"/>
              </p:cNvSpPr>
              <p:nvPr/>
            </p:nvSpPr>
            <p:spPr bwMode="auto">
              <a:xfrm>
                <a:off x="3168"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6" name="Line 38"/>
              <p:cNvSpPr>
                <a:spLocks noChangeShapeType="1"/>
              </p:cNvSpPr>
              <p:nvPr/>
            </p:nvSpPr>
            <p:spPr bwMode="auto">
              <a:xfrm>
                <a:off x="3312"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7" name="Line 39"/>
              <p:cNvSpPr>
                <a:spLocks noChangeShapeType="1"/>
              </p:cNvSpPr>
              <p:nvPr/>
            </p:nvSpPr>
            <p:spPr bwMode="auto">
              <a:xfrm>
                <a:off x="4320"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8" name="Line 40"/>
              <p:cNvSpPr>
                <a:spLocks noChangeShapeType="1"/>
              </p:cNvSpPr>
              <p:nvPr/>
            </p:nvSpPr>
            <p:spPr bwMode="auto">
              <a:xfrm>
                <a:off x="4464"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9" name="Line 41"/>
              <p:cNvSpPr>
                <a:spLocks noChangeShapeType="1"/>
              </p:cNvSpPr>
              <p:nvPr/>
            </p:nvSpPr>
            <p:spPr bwMode="auto">
              <a:xfrm>
                <a:off x="4608"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700" name="Rectangle 42"/>
              <p:cNvSpPr>
                <a:spLocks noChangeArrowheads="1"/>
              </p:cNvSpPr>
              <p:nvPr/>
            </p:nvSpPr>
            <p:spPr bwMode="auto">
              <a:xfrm>
                <a:off x="2352" y="3120"/>
                <a:ext cx="451" cy="192"/>
              </a:xfrm>
              <a:prstGeom prst="rect">
                <a:avLst/>
              </a:prstGeom>
              <a:noFill/>
              <a:ln w="25400">
                <a:noFill/>
                <a:miter lim="800000"/>
                <a:headEnd/>
                <a:tailEnd/>
              </a:ln>
            </p:spPr>
            <p:txBody>
              <a:bodyPr wrap="none">
                <a:spAutoFit/>
              </a:bodyPr>
              <a:lstStyle/>
              <a:p>
                <a:pPr>
                  <a:lnSpc>
                    <a:spcPct val="100000"/>
                  </a:lnSpc>
                </a:pPr>
                <a:r>
                  <a:rPr lang="en-US" sz="1400" b="0"/>
                  <a:t>• • •</a:t>
                </a:r>
              </a:p>
            </p:txBody>
          </p:sp>
        </p:grpSp>
        <p:sp>
          <p:nvSpPr>
            <p:cNvPr id="28680" name="Line 43"/>
            <p:cNvSpPr>
              <a:spLocks noChangeShapeType="1"/>
            </p:cNvSpPr>
            <p:nvPr/>
          </p:nvSpPr>
          <p:spPr bwMode="auto">
            <a:xfrm>
              <a:off x="2928" y="2208"/>
              <a:ext cx="1728"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1" name="Rectangle 44"/>
            <p:cNvSpPr>
              <a:spLocks noChangeArrowheads="1"/>
            </p:cNvSpPr>
            <p:nvPr/>
          </p:nvSpPr>
          <p:spPr bwMode="auto">
            <a:xfrm>
              <a:off x="3696" y="2104"/>
              <a:ext cx="255" cy="291"/>
            </a:xfrm>
            <a:prstGeom prst="rect">
              <a:avLst/>
            </a:prstGeom>
            <a:solidFill>
              <a:schemeClr val="bg1"/>
            </a:solidFill>
            <a:ln w="25400">
              <a:noFill/>
              <a:miter lim="800000"/>
              <a:headEnd/>
              <a:tailEnd/>
            </a:ln>
          </p:spPr>
          <p:txBody>
            <a:bodyPr wrap="none">
              <a:spAutoFit/>
            </a:bodyPr>
            <a:lstStyle/>
            <a:p>
              <a:pPr>
                <a:lnSpc>
                  <a:spcPct val="100000"/>
                </a:lnSpc>
              </a:pPr>
              <a:r>
                <a:rPr lang="en-US" b="0" i="1" dirty="0">
                  <a:latin typeface="Calibri" pitchFamily="34" charset="0"/>
                </a:rPr>
                <a:t>w</a:t>
              </a:r>
            </a:p>
          </p:txBody>
        </p:sp>
        <p:sp>
          <p:nvSpPr>
            <p:cNvPr id="28682" name="Line 45"/>
            <p:cNvSpPr>
              <a:spLocks noChangeShapeType="1"/>
            </p:cNvSpPr>
            <p:nvPr/>
          </p:nvSpPr>
          <p:spPr bwMode="auto">
            <a:xfrm>
              <a:off x="2928" y="3744"/>
              <a:ext cx="1728"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3" name="Rectangle 46"/>
            <p:cNvSpPr>
              <a:spLocks noChangeArrowheads="1"/>
            </p:cNvSpPr>
            <p:nvPr/>
          </p:nvSpPr>
          <p:spPr bwMode="auto">
            <a:xfrm>
              <a:off x="3696" y="3640"/>
              <a:ext cx="255" cy="291"/>
            </a:xfrm>
            <a:prstGeom prst="rect">
              <a:avLst/>
            </a:prstGeom>
            <a:solidFill>
              <a:schemeClr val="bg1"/>
            </a:solidFill>
            <a:ln w="25400">
              <a:noFill/>
              <a:miter lim="800000"/>
              <a:headEnd/>
              <a:tailEnd/>
            </a:ln>
          </p:spPr>
          <p:txBody>
            <a:bodyPr wrap="none">
              <a:spAutoFit/>
            </a:bodyPr>
            <a:lstStyle/>
            <a:p>
              <a:pPr>
                <a:lnSpc>
                  <a:spcPct val="100000"/>
                </a:lnSpc>
              </a:pPr>
              <a:r>
                <a:rPr lang="en-US" b="0" i="1" dirty="0">
                  <a:latin typeface="Calibri" pitchFamily="34" charset="0"/>
                </a:rPr>
                <a:t>w</a:t>
              </a:r>
            </a:p>
          </p:txBody>
        </p:sp>
        <p:sp>
          <p:nvSpPr>
            <p:cNvPr id="28684" name="Line 47"/>
            <p:cNvSpPr>
              <a:spLocks noChangeShapeType="1"/>
            </p:cNvSpPr>
            <p:nvPr/>
          </p:nvSpPr>
          <p:spPr bwMode="auto">
            <a:xfrm>
              <a:off x="1824" y="3744"/>
              <a:ext cx="1104"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5" name="Rectangle 48"/>
            <p:cNvSpPr>
              <a:spLocks noChangeArrowheads="1"/>
            </p:cNvSpPr>
            <p:nvPr/>
          </p:nvSpPr>
          <p:spPr bwMode="auto">
            <a:xfrm>
              <a:off x="2208" y="3648"/>
              <a:ext cx="204" cy="291"/>
            </a:xfrm>
            <a:prstGeom prst="rect">
              <a:avLst/>
            </a:prstGeom>
            <a:solidFill>
              <a:schemeClr val="bg1"/>
            </a:solidFill>
            <a:ln w="25400">
              <a:noFill/>
              <a:miter lim="800000"/>
              <a:headEnd/>
              <a:tailEnd/>
            </a:ln>
          </p:spPr>
          <p:txBody>
            <a:bodyPr wrap="none">
              <a:spAutoFit/>
            </a:bodyPr>
            <a:lstStyle/>
            <a:p>
              <a:pPr>
                <a:lnSpc>
                  <a:spcPct val="100000"/>
                </a:lnSpc>
              </a:pPr>
              <a:r>
                <a:rPr lang="en-US" b="0" i="1" dirty="0">
                  <a:latin typeface="Calibri" pitchFamily="34" charset="0"/>
                </a:rPr>
                <a:t>k</a:t>
              </a:r>
            </a:p>
          </p:txBody>
        </p:sp>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主要内容</a:t>
            </a:r>
            <a:r>
              <a:rPr lang="en-US" altLang="zh-CN" dirty="0" smtClean="0"/>
              <a:t>: </a:t>
            </a:r>
            <a:r>
              <a:rPr lang="zh-CN" altLang="en-US" dirty="0" smtClean="0"/>
              <a:t>位、字节 和 整型数</a:t>
            </a:r>
            <a:endParaRPr lang="en-US" dirty="0"/>
          </a:p>
        </p:txBody>
      </p:sp>
      <p:sp>
        <p:nvSpPr>
          <p:cNvPr id="3" name="Content Placeholder 2"/>
          <p:cNvSpPr>
            <a:spLocks noGrp="1"/>
          </p:cNvSpPr>
          <p:nvPr>
            <p:ph idx="1"/>
          </p:nvPr>
        </p:nvSpPr>
        <p:spPr/>
        <p:txBody>
          <a:bodyPr/>
          <a:lstStyle/>
          <a:p>
            <a:r>
              <a:rPr lang="zh-CN" altLang="en-US" dirty="0" smtClean="0"/>
              <a:t>信息的位表示</a:t>
            </a:r>
            <a:endParaRPr lang="en-US" dirty="0" smtClean="0"/>
          </a:p>
          <a:p>
            <a:r>
              <a:rPr lang="zh-CN" altLang="en-US" dirty="0" smtClean="0">
                <a:solidFill>
                  <a:schemeClr val="bg1">
                    <a:lumMod val="65000"/>
                  </a:schemeClr>
                </a:solidFill>
              </a:rPr>
              <a:t>位级运算</a:t>
            </a:r>
            <a:endParaRPr lang="en-US" dirty="0" smtClean="0">
              <a:solidFill>
                <a:schemeClr val="bg1">
                  <a:lumMod val="65000"/>
                </a:schemeClr>
              </a:solidFill>
            </a:endParaRPr>
          </a:p>
          <a:p>
            <a:r>
              <a:rPr lang="zh-CN" altLang="en-US" dirty="0" smtClean="0">
                <a:solidFill>
                  <a:schemeClr val="bg1">
                    <a:lumMod val="65000"/>
                  </a:schemeClr>
                </a:solidFill>
              </a:rPr>
              <a:t>整型数</a:t>
            </a:r>
            <a:endParaRPr lang="en-US" dirty="0" smtClean="0">
              <a:solidFill>
                <a:schemeClr val="bg1">
                  <a:lumMod val="65000"/>
                </a:schemeClr>
              </a:solidFill>
            </a:endParaRPr>
          </a:p>
          <a:p>
            <a:pPr lvl="1"/>
            <a:r>
              <a:rPr lang="zh-CN" altLang="en-US" dirty="0" smtClean="0">
                <a:solidFill>
                  <a:schemeClr val="bg1">
                    <a:lumMod val="65000"/>
                  </a:schemeClr>
                </a:solidFill>
              </a:rPr>
              <a:t>表示：无符号数和有符号数</a:t>
            </a:r>
            <a:endParaRPr lang="en-US" dirty="0" smtClean="0">
              <a:solidFill>
                <a:schemeClr val="bg1">
                  <a:lumMod val="65000"/>
                </a:schemeClr>
              </a:solidFill>
            </a:endParaRPr>
          </a:p>
          <a:p>
            <a:pPr lvl="1"/>
            <a:r>
              <a:rPr lang="zh-CN" altLang="en-US" dirty="0" smtClean="0">
                <a:solidFill>
                  <a:schemeClr val="bg1">
                    <a:lumMod val="65000"/>
                  </a:schemeClr>
                </a:solidFill>
              </a:rPr>
              <a:t>无符号数和有符号数的转换</a:t>
            </a:r>
            <a:endParaRPr lang="en-US" dirty="0" smtClean="0">
              <a:solidFill>
                <a:schemeClr val="bg1">
                  <a:lumMod val="65000"/>
                </a:schemeClr>
              </a:solidFill>
            </a:endParaRPr>
          </a:p>
          <a:p>
            <a:pPr lvl="1"/>
            <a:r>
              <a:rPr lang="zh-CN" altLang="en-US" dirty="0" smtClean="0">
                <a:solidFill>
                  <a:schemeClr val="bg1">
                    <a:lumMod val="65000"/>
                  </a:schemeClr>
                </a:solidFill>
              </a:rPr>
              <a:t>扩展、截断</a:t>
            </a:r>
            <a:endParaRPr lang="en-US" dirty="0" smtClean="0">
              <a:solidFill>
                <a:schemeClr val="bg1">
                  <a:lumMod val="65000"/>
                </a:schemeClr>
              </a:solidFill>
            </a:endParaRPr>
          </a:p>
          <a:p>
            <a:pPr lvl="1"/>
            <a:r>
              <a:rPr lang="zh-CN" altLang="en-US" dirty="0" smtClean="0">
                <a:solidFill>
                  <a:schemeClr val="bg1">
                    <a:lumMod val="65000"/>
                  </a:schemeClr>
                </a:solidFill>
              </a:rPr>
              <a:t>整数运算：加、非、乘、移位</a:t>
            </a:r>
            <a:endParaRPr lang="en-US" dirty="0" smtClean="0">
              <a:solidFill>
                <a:schemeClr val="bg1">
                  <a:lumMod val="65000"/>
                </a:schemeClr>
              </a:solidFill>
            </a:endParaRPr>
          </a:p>
          <a:p>
            <a:pPr lvl="1"/>
            <a:r>
              <a:rPr lang="zh-CN" altLang="en-US" dirty="0" smtClean="0">
                <a:solidFill>
                  <a:schemeClr val="bg1">
                    <a:lumMod val="65000"/>
                  </a:schemeClr>
                </a:solidFill>
              </a:rPr>
              <a:t>总结</a:t>
            </a:r>
            <a:endParaRPr lang="en-US" dirty="0" smtClean="0">
              <a:solidFill>
                <a:schemeClr val="bg1">
                  <a:lumMod val="65000"/>
                </a:schemeClr>
              </a:solidFill>
            </a:endParaRPr>
          </a:p>
          <a:p>
            <a:r>
              <a:rPr lang="zh-CN" altLang="en-US" dirty="0" smtClean="0">
                <a:solidFill>
                  <a:schemeClr val="bg1">
                    <a:lumMod val="65000"/>
                  </a:schemeClr>
                </a:solidFill>
              </a:rPr>
              <a:t>内存、指针、字符串表示</a:t>
            </a:r>
            <a:endParaRPr lang="en-US"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04800" y="323850"/>
            <a:ext cx="7005638" cy="573088"/>
          </a:xfrm>
        </p:spPr>
        <p:txBody>
          <a:bodyPr/>
          <a:lstStyle/>
          <a:p>
            <a:pPr eaLnBrk="1" hangingPunct="1">
              <a:defRPr/>
            </a:pPr>
            <a:r>
              <a:rPr lang="zh-CN" altLang="en-US" dirty="0" smtClean="0"/>
              <a:t>符号扩展示例</a:t>
            </a:r>
            <a:endParaRPr lang="en-US" dirty="0" smtClean="0"/>
          </a:p>
        </p:txBody>
      </p:sp>
      <p:sp>
        <p:nvSpPr>
          <p:cNvPr id="29699" name="Rectangle 3"/>
          <p:cNvSpPr>
            <a:spLocks noGrp="1" noChangeArrowheads="1"/>
          </p:cNvSpPr>
          <p:nvPr>
            <p:ph type="body" idx="1"/>
          </p:nvPr>
        </p:nvSpPr>
        <p:spPr>
          <a:xfrm>
            <a:off x="290513" y="4803775"/>
            <a:ext cx="8307387" cy="1641475"/>
          </a:xfrm>
        </p:spPr>
        <p:txBody>
          <a:bodyPr/>
          <a:lstStyle/>
          <a:p>
            <a:r>
              <a:rPr lang="zh-CN" altLang="en-US" dirty="0" smtClean="0"/>
              <a:t>从</a:t>
            </a:r>
            <a:r>
              <a:rPr lang="zh-CN" altLang="en-US" dirty="0" smtClean="0">
                <a:solidFill>
                  <a:schemeClr val="accent6"/>
                </a:solidFill>
              </a:rPr>
              <a:t>短</a:t>
            </a:r>
            <a:r>
              <a:rPr lang="zh-CN" altLang="en-US" dirty="0" smtClean="0"/>
              <a:t>整数类型向</a:t>
            </a:r>
            <a:r>
              <a:rPr lang="zh-CN" altLang="en-US" dirty="0" smtClean="0">
                <a:solidFill>
                  <a:schemeClr val="accent6"/>
                </a:solidFill>
              </a:rPr>
              <a:t>长</a:t>
            </a:r>
            <a:r>
              <a:rPr lang="zh-CN" altLang="en-US" dirty="0" smtClean="0"/>
              <a:t>整数类型转换时，</a:t>
            </a:r>
            <a:r>
              <a:rPr lang="en-US" altLang="zh-CN" dirty="0" smtClean="0"/>
              <a:t>C</a:t>
            </a:r>
            <a:r>
              <a:rPr lang="zh-CN" altLang="en-US" dirty="0" smtClean="0"/>
              <a:t>自动进行符号扩展</a:t>
            </a:r>
            <a:endParaRPr lang="en-US" dirty="0" smtClean="0"/>
          </a:p>
        </p:txBody>
      </p:sp>
      <p:sp>
        <p:nvSpPr>
          <p:cNvPr id="29700" name="Text Box 4"/>
          <p:cNvSpPr txBox="1">
            <a:spLocks noChangeArrowheads="1"/>
          </p:cNvSpPr>
          <p:nvPr/>
        </p:nvSpPr>
        <p:spPr bwMode="auto">
          <a:xfrm>
            <a:off x="381000" y="1284982"/>
            <a:ext cx="4191000" cy="1077218"/>
          </a:xfrm>
          <a:prstGeom prst="rect">
            <a:avLst/>
          </a:prstGeom>
          <a:solidFill>
            <a:srgbClr val="CDF1C5"/>
          </a:solidFill>
          <a:ln w="12700" cmpd="dbl">
            <a:solidFill>
              <a:schemeClr val="tx1"/>
            </a:solidFill>
            <a:miter lim="800000"/>
            <a:headEnd/>
            <a:tailEnd/>
          </a:ln>
        </p:spPr>
        <p:txBody>
          <a:bodyPr>
            <a:spAutoFit/>
          </a:bodyPr>
          <a:lstStyle/>
          <a:p>
            <a:pPr>
              <a:lnSpc>
                <a:spcPct val="100000"/>
              </a:lnSpc>
            </a:pPr>
            <a:r>
              <a:rPr lang="en-US" sz="1600" dirty="0">
                <a:latin typeface="Courier New" pitchFamily="49" charset="0"/>
                <a:cs typeface="Courier New" pitchFamily="49" charset="0"/>
              </a:rPr>
              <a:t>  short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x</a:t>
            </a:r>
            <a:r>
              <a:rPr lang="en-US" sz="1600" dirty="0">
                <a:latin typeface="Courier New" pitchFamily="49" charset="0"/>
                <a:cs typeface="Courier New" pitchFamily="49" charset="0"/>
              </a:rPr>
              <a:t> =  15213;</a:t>
            </a:r>
          </a:p>
          <a:p>
            <a:pPr>
              <a:lnSpc>
                <a:spcPct val="100000"/>
              </a:lnSpc>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ix =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x</a:t>
            </a:r>
            <a:r>
              <a:rPr lang="en-US" sz="1600" dirty="0">
                <a:latin typeface="Courier New" pitchFamily="49" charset="0"/>
                <a:cs typeface="Courier New" pitchFamily="49" charset="0"/>
              </a:rPr>
              <a:t>; </a:t>
            </a:r>
          </a:p>
          <a:p>
            <a:pPr>
              <a:lnSpc>
                <a:spcPct val="100000"/>
              </a:lnSpc>
            </a:pPr>
            <a:r>
              <a:rPr lang="en-US" sz="1600" dirty="0">
                <a:latin typeface="Courier New" pitchFamily="49" charset="0"/>
                <a:cs typeface="Courier New" pitchFamily="49" charset="0"/>
              </a:rPr>
              <a:t>  short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y</a:t>
            </a:r>
            <a:r>
              <a:rPr lang="en-US" sz="1600" dirty="0">
                <a:latin typeface="Courier New" pitchFamily="49" charset="0"/>
                <a:cs typeface="Courier New" pitchFamily="49" charset="0"/>
              </a:rPr>
              <a:t> = -15213;</a:t>
            </a:r>
          </a:p>
          <a:p>
            <a:pPr>
              <a:lnSpc>
                <a:spcPct val="100000"/>
              </a:lnSpc>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iy</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y</a:t>
            </a:r>
            <a:r>
              <a:rPr lang="en-US" sz="1600" dirty="0">
                <a:latin typeface="Courier New" pitchFamily="49" charset="0"/>
                <a:cs typeface="Courier New" pitchFamily="49" charset="0"/>
              </a:rPr>
              <a:t>;</a:t>
            </a:r>
          </a:p>
        </p:txBody>
      </p:sp>
      <p:sp>
        <p:nvSpPr>
          <p:cNvPr id="29701" name="Rectangle 5"/>
          <p:cNvSpPr>
            <a:spLocks noChangeArrowheads="1"/>
          </p:cNvSpPr>
          <p:nvPr/>
        </p:nvSpPr>
        <p:spPr bwMode="auto">
          <a:xfrm>
            <a:off x="1109663" y="2863850"/>
            <a:ext cx="19050" cy="1588"/>
          </a:xfrm>
          <a:prstGeom prst="rect">
            <a:avLst/>
          </a:prstGeom>
          <a:solidFill>
            <a:srgbClr val="000000"/>
          </a:solidFill>
          <a:ln w="9525">
            <a:noFill/>
            <a:miter lim="800000"/>
            <a:headEnd/>
            <a:tailEnd/>
          </a:ln>
        </p:spPr>
        <p:txBody>
          <a:bodyPr/>
          <a:lstStyle/>
          <a:p>
            <a:endParaRPr lang="en-US"/>
          </a:p>
        </p:txBody>
      </p:sp>
      <p:sp>
        <p:nvSpPr>
          <p:cNvPr id="29702" name="Rectangle 6"/>
          <p:cNvSpPr>
            <a:spLocks noChangeArrowheads="1"/>
          </p:cNvSpPr>
          <p:nvPr/>
        </p:nvSpPr>
        <p:spPr bwMode="auto">
          <a:xfrm>
            <a:off x="2082800" y="2863850"/>
            <a:ext cx="17463" cy="1588"/>
          </a:xfrm>
          <a:prstGeom prst="rect">
            <a:avLst/>
          </a:prstGeom>
          <a:solidFill>
            <a:srgbClr val="000000"/>
          </a:solidFill>
          <a:ln w="9525">
            <a:noFill/>
            <a:miter lim="800000"/>
            <a:headEnd/>
            <a:tailEnd/>
          </a:ln>
        </p:spPr>
        <p:txBody>
          <a:bodyPr/>
          <a:lstStyle/>
          <a:p>
            <a:endParaRPr lang="en-US"/>
          </a:p>
        </p:txBody>
      </p:sp>
      <p:sp>
        <p:nvSpPr>
          <p:cNvPr id="29703" name="Rectangle 7"/>
          <p:cNvSpPr>
            <a:spLocks noChangeArrowheads="1"/>
          </p:cNvSpPr>
          <p:nvPr/>
        </p:nvSpPr>
        <p:spPr bwMode="auto">
          <a:xfrm>
            <a:off x="3738563" y="2863850"/>
            <a:ext cx="19050" cy="1588"/>
          </a:xfrm>
          <a:prstGeom prst="rect">
            <a:avLst/>
          </a:prstGeom>
          <a:solidFill>
            <a:srgbClr val="000000"/>
          </a:solidFill>
          <a:ln w="9525">
            <a:noFill/>
            <a:miter lim="800000"/>
            <a:headEnd/>
            <a:tailEnd/>
          </a:ln>
        </p:spPr>
        <p:txBody>
          <a:bodyPr/>
          <a:lstStyle/>
          <a:p>
            <a:endParaRPr lang="en-US"/>
          </a:p>
        </p:txBody>
      </p:sp>
      <p:grpSp>
        <p:nvGrpSpPr>
          <p:cNvPr id="2" name="Group 8"/>
          <p:cNvGrpSpPr>
            <a:grpSpLocks/>
          </p:cNvGrpSpPr>
          <p:nvPr/>
        </p:nvGrpSpPr>
        <p:grpSpPr bwMode="auto">
          <a:xfrm>
            <a:off x="355600" y="2844801"/>
            <a:ext cx="8431213" cy="1427163"/>
            <a:chOff x="224" y="1792"/>
            <a:chExt cx="5311" cy="899"/>
          </a:xfrm>
        </p:grpSpPr>
        <p:sp>
          <p:nvSpPr>
            <p:cNvPr id="29705" name="Rectangle 9"/>
            <p:cNvSpPr>
              <a:spLocks noChangeArrowheads="1"/>
            </p:cNvSpPr>
            <p:nvPr/>
          </p:nvSpPr>
          <p:spPr bwMode="auto">
            <a:xfrm>
              <a:off x="829" y="1808"/>
              <a:ext cx="388" cy="155"/>
            </a:xfrm>
            <a:prstGeom prst="rect">
              <a:avLst/>
            </a:prstGeom>
            <a:noFill/>
            <a:ln w="9525">
              <a:noFill/>
              <a:miter lim="800000"/>
              <a:headEnd/>
              <a:tailEnd/>
            </a:ln>
          </p:spPr>
          <p:txBody>
            <a:bodyPr wrap="none" lIns="0" tIns="0" rIns="0" bIns="0">
              <a:spAutoFit/>
            </a:bodyPr>
            <a:lstStyle/>
            <a:p>
              <a:pPr algn="ctr"/>
              <a:r>
                <a:rPr lang="zh-CN" altLang="en-US" sz="1600" dirty="0" smtClean="0">
                  <a:solidFill>
                    <a:srgbClr val="000000"/>
                  </a:solidFill>
                  <a:latin typeface="Courier New" pitchFamily="49" charset="0"/>
                  <a:cs typeface="Courier New" pitchFamily="49" charset="0"/>
                </a:rPr>
                <a:t>十进制</a:t>
              </a:r>
              <a:r>
                <a:rPr lang="en-US" altLang="zh-CN" sz="1600" dirty="0" smtClean="0">
                  <a:solidFill>
                    <a:srgbClr val="000000"/>
                  </a:solidFill>
                  <a:latin typeface="Courier New" pitchFamily="49" charset="0"/>
                  <a:cs typeface="Courier New" pitchFamily="49" charset="0"/>
                </a:rPr>
                <a:t>	</a:t>
              </a:r>
              <a:endParaRPr lang="en-US" sz="1600" dirty="0">
                <a:latin typeface="Courier New" pitchFamily="49" charset="0"/>
                <a:cs typeface="Courier New" pitchFamily="49" charset="0"/>
              </a:endParaRPr>
            </a:p>
          </p:txBody>
        </p:sp>
        <p:sp>
          <p:nvSpPr>
            <p:cNvPr id="29706" name="Rectangle 10"/>
            <p:cNvSpPr>
              <a:spLocks noChangeArrowheads="1"/>
            </p:cNvSpPr>
            <p:nvPr/>
          </p:nvSpPr>
          <p:spPr bwMode="auto">
            <a:xfrm>
              <a:off x="1621" y="1808"/>
              <a:ext cx="414" cy="155"/>
            </a:xfrm>
            <a:prstGeom prst="rect">
              <a:avLst/>
            </a:prstGeom>
            <a:noFill/>
            <a:ln w="9525">
              <a:noFill/>
              <a:miter lim="800000"/>
              <a:headEnd/>
              <a:tailEnd/>
            </a:ln>
          </p:spPr>
          <p:txBody>
            <a:bodyPr wrap="none" lIns="0" tIns="0" rIns="0" bIns="0">
              <a:spAutoFit/>
            </a:bodyPr>
            <a:lstStyle/>
            <a:p>
              <a:pPr algn="ctr"/>
              <a:r>
                <a:rPr lang="en-US" sz="1600" dirty="0" smtClean="0">
                  <a:solidFill>
                    <a:srgbClr val="000000"/>
                  </a:solidFill>
                  <a:latin typeface="Courier New" pitchFamily="49" charset="0"/>
                  <a:cs typeface="Courier New" pitchFamily="49" charset="0"/>
                </a:rPr>
                <a:t>16</a:t>
              </a:r>
              <a:r>
                <a:rPr lang="zh-CN" altLang="en-US" sz="1600" dirty="0" smtClean="0">
                  <a:solidFill>
                    <a:srgbClr val="000000"/>
                  </a:solidFill>
                  <a:latin typeface="Courier New" pitchFamily="49" charset="0"/>
                  <a:cs typeface="Courier New" pitchFamily="49" charset="0"/>
                </a:rPr>
                <a:t>进制</a:t>
              </a:r>
              <a:endParaRPr lang="en-US" sz="1600" dirty="0">
                <a:latin typeface="Courier New" pitchFamily="49" charset="0"/>
                <a:cs typeface="Courier New" pitchFamily="49" charset="0"/>
              </a:endParaRPr>
            </a:p>
          </p:txBody>
        </p:sp>
        <p:sp>
          <p:nvSpPr>
            <p:cNvPr id="29707" name="Rectangle 11"/>
            <p:cNvSpPr>
              <a:spLocks noChangeArrowheads="1"/>
            </p:cNvSpPr>
            <p:nvPr/>
          </p:nvSpPr>
          <p:spPr bwMode="auto">
            <a:xfrm>
              <a:off x="3782" y="1808"/>
              <a:ext cx="388" cy="155"/>
            </a:xfrm>
            <a:prstGeom prst="rect">
              <a:avLst/>
            </a:prstGeom>
            <a:noFill/>
            <a:ln w="9525">
              <a:noFill/>
              <a:miter lim="800000"/>
              <a:headEnd/>
              <a:tailEnd/>
            </a:ln>
          </p:spPr>
          <p:txBody>
            <a:bodyPr wrap="none" lIns="0" tIns="0" rIns="0" bIns="0">
              <a:spAutoFit/>
            </a:bodyPr>
            <a:lstStyle/>
            <a:p>
              <a:pPr algn="ctr"/>
              <a:r>
                <a:rPr lang="zh-CN" altLang="en-US" sz="1600" dirty="0" smtClean="0">
                  <a:solidFill>
                    <a:srgbClr val="000000"/>
                  </a:solidFill>
                  <a:latin typeface="Courier New" pitchFamily="49" charset="0"/>
                  <a:cs typeface="Courier New" pitchFamily="49" charset="0"/>
                </a:rPr>
                <a:t>二进制</a:t>
              </a:r>
              <a:endParaRPr lang="en-US" sz="1600" dirty="0">
                <a:latin typeface="Courier New" pitchFamily="49" charset="0"/>
                <a:cs typeface="Courier New" pitchFamily="49" charset="0"/>
              </a:endParaRPr>
            </a:p>
          </p:txBody>
        </p:sp>
        <p:sp>
          <p:nvSpPr>
            <p:cNvPr id="29708" name="Rectangle 12"/>
            <p:cNvSpPr>
              <a:spLocks noChangeArrowheads="1"/>
            </p:cNvSpPr>
            <p:nvPr/>
          </p:nvSpPr>
          <p:spPr bwMode="auto">
            <a:xfrm>
              <a:off x="224" y="1792"/>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09" name="Rectangle 13"/>
            <p:cNvSpPr>
              <a:spLocks noChangeArrowheads="1"/>
            </p:cNvSpPr>
            <p:nvPr/>
          </p:nvSpPr>
          <p:spPr bwMode="auto">
            <a:xfrm>
              <a:off x="224" y="1792"/>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0" name="Rectangle 14"/>
            <p:cNvSpPr>
              <a:spLocks noChangeArrowheads="1"/>
            </p:cNvSpPr>
            <p:nvPr/>
          </p:nvSpPr>
          <p:spPr bwMode="auto">
            <a:xfrm>
              <a:off x="236" y="1792"/>
              <a:ext cx="463"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1" name="Rectangle 15"/>
            <p:cNvSpPr>
              <a:spLocks noChangeArrowheads="1"/>
            </p:cNvSpPr>
            <p:nvPr/>
          </p:nvSpPr>
          <p:spPr bwMode="auto">
            <a:xfrm>
              <a:off x="699" y="1792"/>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2" name="Rectangle 16"/>
            <p:cNvSpPr>
              <a:spLocks noChangeArrowheads="1"/>
            </p:cNvSpPr>
            <p:nvPr/>
          </p:nvSpPr>
          <p:spPr bwMode="auto">
            <a:xfrm>
              <a:off x="711" y="1792"/>
              <a:ext cx="60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3" name="Rectangle 17"/>
            <p:cNvSpPr>
              <a:spLocks noChangeArrowheads="1"/>
            </p:cNvSpPr>
            <p:nvPr/>
          </p:nvSpPr>
          <p:spPr bwMode="auto">
            <a:xfrm>
              <a:off x="1312" y="1792"/>
              <a:ext cx="1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4" name="Rectangle 18"/>
            <p:cNvSpPr>
              <a:spLocks noChangeArrowheads="1"/>
            </p:cNvSpPr>
            <p:nvPr/>
          </p:nvSpPr>
          <p:spPr bwMode="auto">
            <a:xfrm>
              <a:off x="1323" y="1792"/>
              <a:ext cx="103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5" name="Rectangle 19"/>
            <p:cNvSpPr>
              <a:spLocks noChangeArrowheads="1"/>
            </p:cNvSpPr>
            <p:nvPr/>
          </p:nvSpPr>
          <p:spPr bwMode="auto">
            <a:xfrm>
              <a:off x="2355" y="1792"/>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6" name="Rectangle 20"/>
            <p:cNvSpPr>
              <a:spLocks noChangeArrowheads="1"/>
            </p:cNvSpPr>
            <p:nvPr/>
          </p:nvSpPr>
          <p:spPr bwMode="auto">
            <a:xfrm>
              <a:off x="2367" y="1792"/>
              <a:ext cx="3156"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7" name="Rectangle 21"/>
            <p:cNvSpPr>
              <a:spLocks noChangeArrowheads="1"/>
            </p:cNvSpPr>
            <p:nvPr/>
          </p:nvSpPr>
          <p:spPr bwMode="auto">
            <a:xfrm>
              <a:off x="5523" y="1792"/>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8" name="Rectangle 22"/>
            <p:cNvSpPr>
              <a:spLocks noChangeArrowheads="1"/>
            </p:cNvSpPr>
            <p:nvPr/>
          </p:nvSpPr>
          <p:spPr bwMode="auto">
            <a:xfrm>
              <a:off x="5523" y="1792"/>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9" name="Rectangle 23"/>
            <p:cNvSpPr>
              <a:spLocks noChangeArrowheads="1"/>
            </p:cNvSpPr>
            <p:nvPr/>
          </p:nvSpPr>
          <p:spPr bwMode="auto">
            <a:xfrm>
              <a:off x="224" y="1804"/>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20" name="Rectangle 24"/>
            <p:cNvSpPr>
              <a:spLocks noChangeArrowheads="1"/>
            </p:cNvSpPr>
            <p:nvPr/>
          </p:nvSpPr>
          <p:spPr bwMode="auto">
            <a:xfrm>
              <a:off x="699" y="1804"/>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21" name="Rectangle 25"/>
            <p:cNvSpPr>
              <a:spLocks noChangeArrowheads="1"/>
            </p:cNvSpPr>
            <p:nvPr/>
          </p:nvSpPr>
          <p:spPr bwMode="auto">
            <a:xfrm>
              <a:off x="1312" y="1804"/>
              <a:ext cx="11"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22" name="Rectangle 26"/>
            <p:cNvSpPr>
              <a:spLocks noChangeArrowheads="1"/>
            </p:cNvSpPr>
            <p:nvPr/>
          </p:nvSpPr>
          <p:spPr bwMode="auto">
            <a:xfrm>
              <a:off x="2355" y="1804"/>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23" name="Rectangle 27"/>
            <p:cNvSpPr>
              <a:spLocks noChangeArrowheads="1"/>
            </p:cNvSpPr>
            <p:nvPr/>
          </p:nvSpPr>
          <p:spPr bwMode="auto">
            <a:xfrm>
              <a:off x="5523" y="1804"/>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24" name="Rectangle 28"/>
            <p:cNvSpPr>
              <a:spLocks noChangeArrowheads="1"/>
            </p:cNvSpPr>
            <p:nvPr/>
          </p:nvSpPr>
          <p:spPr bwMode="auto">
            <a:xfrm>
              <a:off x="273" y="1993"/>
              <a:ext cx="78"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x</a:t>
              </a:r>
              <a:endParaRPr lang="en-US" sz="1600" dirty="0">
                <a:latin typeface="Courier New" pitchFamily="49" charset="0"/>
                <a:cs typeface="Courier New" pitchFamily="49" charset="0"/>
              </a:endParaRPr>
            </a:p>
          </p:txBody>
        </p:sp>
        <p:sp>
          <p:nvSpPr>
            <p:cNvPr id="29725" name="Rectangle 29"/>
            <p:cNvSpPr>
              <a:spLocks noChangeArrowheads="1"/>
            </p:cNvSpPr>
            <p:nvPr/>
          </p:nvSpPr>
          <p:spPr bwMode="auto">
            <a:xfrm>
              <a:off x="874" y="1986"/>
              <a:ext cx="389"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15213</a:t>
              </a:r>
              <a:endParaRPr lang="en-US" sz="1600" dirty="0">
                <a:latin typeface="Courier New" pitchFamily="49" charset="0"/>
                <a:cs typeface="Courier New" pitchFamily="49" charset="0"/>
              </a:endParaRPr>
            </a:p>
          </p:txBody>
        </p:sp>
        <p:sp>
          <p:nvSpPr>
            <p:cNvPr id="29726" name="Rectangle 30"/>
            <p:cNvSpPr>
              <a:spLocks noChangeArrowheads="1"/>
            </p:cNvSpPr>
            <p:nvPr/>
          </p:nvSpPr>
          <p:spPr bwMode="auto">
            <a:xfrm>
              <a:off x="1886" y="1993"/>
              <a:ext cx="389"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3B 6D</a:t>
              </a:r>
              <a:endParaRPr lang="en-US" sz="1600" dirty="0">
                <a:latin typeface="Courier New" pitchFamily="49" charset="0"/>
                <a:cs typeface="Courier New" pitchFamily="49" charset="0"/>
              </a:endParaRPr>
            </a:p>
          </p:txBody>
        </p:sp>
        <p:sp>
          <p:nvSpPr>
            <p:cNvPr id="29727" name="Rectangle 31"/>
            <p:cNvSpPr>
              <a:spLocks noChangeArrowheads="1"/>
            </p:cNvSpPr>
            <p:nvPr/>
          </p:nvSpPr>
          <p:spPr bwMode="auto">
            <a:xfrm>
              <a:off x="4017" y="1993"/>
              <a:ext cx="1322"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00111011 01101101</a:t>
              </a:r>
              <a:endParaRPr lang="en-US" sz="1600" dirty="0">
                <a:latin typeface="Courier New" pitchFamily="49" charset="0"/>
                <a:cs typeface="Courier New" pitchFamily="49" charset="0"/>
              </a:endParaRPr>
            </a:p>
          </p:txBody>
        </p:sp>
        <p:sp>
          <p:nvSpPr>
            <p:cNvPr id="29728" name="Rectangle 32"/>
            <p:cNvSpPr>
              <a:spLocks noChangeArrowheads="1"/>
            </p:cNvSpPr>
            <p:nvPr/>
          </p:nvSpPr>
          <p:spPr bwMode="auto">
            <a:xfrm>
              <a:off x="224" y="1970"/>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29" name="Rectangle 33"/>
            <p:cNvSpPr>
              <a:spLocks noChangeArrowheads="1"/>
            </p:cNvSpPr>
            <p:nvPr/>
          </p:nvSpPr>
          <p:spPr bwMode="auto">
            <a:xfrm>
              <a:off x="236" y="1970"/>
              <a:ext cx="463"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0" name="Rectangle 34"/>
            <p:cNvSpPr>
              <a:spLocks noChangeArrowheads="1"/>
            </p:cNvSpPr>
            <p:nvPr/>
          </p:nvSpPr>
          <p:spPr bwMode="auto">
            <a:xfrm>
              <a:off x="699" y="1970"/>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1" name="Rectangle 35"/>
            <p:cNvSpPr>
              <a:spLocks noChangeArrowheads="1"/>
            </p:cNvSpPr>
            <p:nvPr/>
          </p:nvSpPr>
          <p:spPr bwMode="auto">
            <a:xfrm>
              <a:off x="711" y="1970"/>
              <a:ext cx="601"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2" name="Rectangle 36"/>
            <p:cNvSpPr>
              <a:spLocks noChangeArrowheads="1"/>
            </p:cNvSpPr>
            <p:nvPr/>
          </p:nvSpPr>
          <p:spPr bwMode="auto">
            <a:xfrm>
              <a:off x="1312" y="1970"/>
              <a:ext cx="1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3" name="Rectangle 37"/>
            <p:cNvSpPr>
              <a:spLocks noChangeArrowheads="1"/>
            </p:cNvSpPr>
            <p:nvPr/>
          </p:nvSpPr>
          <p:spPr bwMode="auto">
            <a:xfrm>
              <a:off x="1323" y="1970"/>
              <a:ext cx="1032"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4" name="Rectangle 38"/>
            <p:cNvSpPr>
              <a:spLocks noChangeArrowheads="1"/>
            </p:cNvSpPr>
            <p:nvPr/>
          </p:nvSpPr>
          <p:spPr bwMode="auto">
            <a:xfrm>
              <a:off x="2355" y="1970"/>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5" name="Rectangle 39"/>
            <p:cNvSpPr>
              <a:spLocks noChangeArrowheads="1"/>
            </p:cNvSpPr>
            <p:nvPr/>
          </p:nvSpPr>
          <p:spPr bwMode="auto">
            <a:xfrm>
              <a:off x="2367" y="1970"/>
              <a:ext cx="3156"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6" name="Rectangle 40"/>
            <p:cNvSpPr>
              <a:spLocks noChangeArrowheads="1"/>
            </p:cNvSpPr>
            <p:nvPr/>
          </p:nvSpPr>
          <p:spPr bwMode="auto">
            <a:xfrm>
              <a:off x="5523" y="1970"/>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7" name="Rectangle 41"/>
            <p:cNvSpPr>
              <a:spLocks noChangeArrowheads="1"/>
            </p:cNvSpPr>
            <p:nvPr/>
          </p:nvSpPr>
          <p:spPr bwMode="auto">
            <a:xfrm>
              <a:off x="224" y="1982"/>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8" name="Rectangle 42"/>
            <p:cNvSpPr>
              <a:spLocks noChangeArrowheads="1"/>
            </p:cNvSpPr>
            <p:nvPr/>
          </p:nvSpPr>
          <p:spPr bwMode="auto">
            <a:xfrm>
              <a:off x="699" y="1982"/>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9" name="Rectangle 43"/>
            <p:cNvSpPr>
              <a:spLocks noChangeArrowheads="1"/>
            </p:cNvSpPr>
            <p:nvPr/>
          </p:nvSpPr>
          <p:spPr bwMode="auto">
            <a:xfrm>
              <a:off x="1312" y="1982"/>
              <a:ext cx="11"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40" name="Rectangle 44"/>
            <p:cNvSpPr>
              <a:spLocks noChangeArrowheads="1"/>
            </p:cNvSpPr>
            <p:nvPr/>
          </p:nvSpPr>
          <p:spPr bwMode="auto">
            <a:xfrm>
              <a:off x="2355" y="1982"/>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41" name="Rectangle 45"/>
            <p:cNvSpPr>
              <a:spLocks noChangeArrowheads="1"/>
            </p:cNvSpPr>
            <p:nvPr/>
          </p:nvSpPr>
          <p:spPr bwMode="auto">
            <a:xfrm>
              <a:off x="5523" y="1982"/>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42" name="Rectangle 46"/>
            <p:cNvSpPr>
              <a:spLocks noChangeArrowheads="1"/>
            </p:cNvSpPr>
            <p:nvPr/>
          </p:nvSpPr>
          <p:spPr bwMode="auto">
            <a:xfrm>
              <a:off x="273" y="2170"/>
              <a:ext cx="156"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ix</a:t>
              </a:r>
              <a:endParaRPr lang="en-US" sz="1600" dirty="0">
                <a:latin typeface="Courier New" pitchFamily="49" charset="0"/>
                <a:cs typeface="Courier New" pitchFamily="49" charset="0"/>
              </a:endParaRPr>
            </a:p>
          </p:txBody>
        </p:sp>
        <p:sp>
          <p:nvSpPr>
            <p:cNvPr id="29743" name="Rectangle 47"/>
            <p:cNvSpPr>
              <a:spLocks noChangeArrowheads="1"/>
            </p:cNvSpPr>
            <p:nvPr/>
          </p:nvSpPr>
          <p:spPr bwMode="auto">
            <a:xfrm>
              <a:off x="874" y="2164"/>
              <a:ext cx="389"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15213</a:t>
              </a:r>
              <a:endParaRPr lang="en-US" sz="1600" dirty="0">
                <a:latin typeface="Courier New" pitchFamily="49" charset="0"/>
                <a:cs typeface="Courier New" pitchFamily="49" charset="0"/>
              </a:endParaRPr>
            </a:p>
          </p:txBody>
        </p:sp>
        <p:sp>
          <p:nvSpPr>
            <p:cNvPr id="29744" name="Rectangle 48"/>
            <p:cNvSpPr>
              <a:spLocks noChangeArrowheads="1"/>
            </p:cNvSpPr>
            <p:nvPr/>
          </p:nvSpPr>
          <p:spPr bwMode="auto">
            <a:xfrm>
              <a:off x="1419" y="2170"/>
              <a:ext cx="855"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00 00 3B 6D</a:t>
              </a:r>
              <a:endParaRPr lang="en-US" sz="1600" dirty="0">
                <a:latin typeface="Courier New" pitchFamily="49" charset="0"/>
                <a:cs typeface="Courier New" pitchFamily="49" charset="0"/>
              </a:endParaRPr>
            </a:p>
          </p:txBody>
        </p:sp>
        <p:sp>
          <p:nvSpPr>
            <p:cNvPr id="29745" name="Rectangle 49"/>
            <p:cNvSpPr>
              <a:spLocks noChangeArrowheads="1"/>
            </p:cNvSpPr>
            <p:nvPr/>
          </p:nvSpPr>
          <p:spPr bwMode="auto">
            <a:xfrm>
              <a:off x="2617" y="2170"/>
              <a:ext cx="2721"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00000000 00000000 00111011 01101101</a:t>
              </a:r>
              <a:endParaRPr lang="en-US" sz="1600" dirty="0">
                <a:latin typeface="Courier New" pitchFamily="49" charset="0"/>
                <a:cs typeface="Courier New" pitchFamily="49" charset="0"/>
              </a:endParaRPr>
            </a:p>
          </p:txBody>
        </p:sp>
        <p:sp>
          <p:nvSpPr>
            <p:cNvPr id="29746" name="Rectangle 50"/>
            <p:cNvSpPr>
              <a:spLocks noChangeArrowheads="1"/>
            </p:cNvSpPr>
            <p:nvPr/>
          </p:nvSpPr>
          <p:spPr bwMode="auto">
            <a:xfrm>
              <a:off x="224" y="2147"/>
              <a:ext cx="12" cy="13"/>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47" name="Rectangle 51"/>
            <p:cNvSpPr>
              <a:spLocks noChangeArrowheads="1"/>
            </p:cNvSpPr>
            <p:nvPr/>
          </p:nvSpPr>
          <p:spPr bwMode="auto">
            <a:xfrm>
              <a:off x="236" y="2147"/>
              <a:ext cx="463"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48" name="Rectangle 52"/>
            <p:cNvSpPr>
              <a:spLocks noChangeArrowheads="1"/>
            </p:cNvSpPr>
            <p:nvPr/>
          </p:nvSpPr>
          <p:spPr bwMode="auto">
            <a:xfrm>
              <a:off x="699" y="2147"/>
              <a:ext cx="12" cy="13"/>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49" name="Rectangle 53"/>
            <p:cNvSpPr>
              <a:spLocks noChangeArrowheads="1"/>
            </p:cNvSpPr>
            <p:nvPr/>
          </p:nvSpPr>
          <p:spPr bwMode="auto">
            <a:xfrm>
              <a:off x="711" y="2147"/>
              <a:ext cx="60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0" name="Rectangle 54"/>
            <p:cNvSpPr>
              <a:spLocks noChangeArrowheads="1"/>
            </p:cNvSpPr>
            <p:nvPr/>
          </p:nvSpPr>
          <p:spPr bwMode="auto">
            <a:xfrm>
              <a:off x="1312" y="2147"/>
              <a:ext cx="11" cy="13"/>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1" name="Rectangle 55"/>
            <p:cNvSpPr>
              <a:spLocks noChangeArrowheads="1"/>
            </p:cNvSpPr>
            <p:nvPr/>
          </p:nvSpPr>
          <p:spPr bwMode="auto">
            <a:xfrm>
              <a:off x="1323" y="2147"/>
              <a:ext cx="103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2" name="Rectangle 56"/>
            <p:cNvSpPr>
              <a:spLocks noChangeArrowheads="1"/>
            </p:cNvSpPr>
            <p:nvPr/>
          </p:nvSpPr>
          <p:spPr bwMode="auto">
            <a:xfrm>
              <a:off x="2355" y="2147"/>
              <a:ext cx="12" cy="13"/>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3" name="Rectangle 57"/>
            <p:cNvSpPr>
              <a:spLocks noChangeArrowheads="1"/>
            </p:cNvSpPr>
            <p:nvPr/>
          </p:nvSpPr>
          <p:spPr bwMode="auto">
            <a:xfrm>
              <a:off x="2367" y="2147"/>
              <a:ext cx="3156"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4" name="Rectangle 58"/>
            <p:cNvSpPr>
              <a:spLocks noChangeArrowheads="1"/>
            </p:cNvSpPr>
            <p:nvPr/>
          </p:nvSpPr>
          <p:spPr bwMode="auto">
            <a:xfrm>
              <a:off x="5523" y="2147"/>
              <a:ext cx="12" cy="13"/>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5" name="Rectangle 59"/>
            <p:cNvSpPr>
              <a:spLocks noChangeArrowheads="1"/>
            </p:cNvSpPr>
            <p:nvPr/>
          </p:nvSpPr>
          <p:spPr bwMode="auto">
            <a:xfrm>
              <a:off x="224" y="2160"/>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6" name="Rectangle 60"/>
            <p:cNvSpPr>
              <a:spLocks noChangeArrowheads="1"/>
            </p:cNvSpPr>
            <p:nvPr/>
          </p:nvSpPr>
          <p:spPr bwMode="auto">
            <a:xfrm>
              <a:off x="699" y="2160"/>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7" name="Rectangle 61"/>
            <p:cNvSpPr>
              <a:spLocks noChangeArrowheads="1"/>
            </p:cNvSpPr>
            <p:nvPr/>
          </p:nvSpPr>
          <p:spPr bwMode="auto">
            <a:xfrm>
              <a:off x="1312" y="2160"/>
              <a:ext cx="11"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8" name="Rectangle 62"/>
            <p:cNvSpPr>
              <a:spLocks noChangeArrowheads="1"/>
            </p:cNvSpPr>
            <p:nvPr/>
          </p:nvSpPr>
          <p:spPr bwMode="auto">
            <a:xfrm>
              <a:off x="2355" y="2160"/>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9" name="Rectangle 63"/>
            <p:cNvSpPr>
              <a:spLocks noChangeArrowheads="1"/>
            </p:cNvSpPr>
            <p:nvPr/>
          </p:nvSpPr>
          <p:spPr bwMode="auto">
            <a:xfrm>
              <a:off x="5523" y="2160"/>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60" name="Rectangle 64"/>
            <p:cNvSpPr>
              <a:spLocks noChangeArrowheads="1"/>
            </p:cNvSpPr>
            <p:nvPr/>
          </p:nvSpPr>
          <p:spPr bwMode="auto">
            <a:xfrm>
              <a:off x="273" y="2348"/>
              <a:ext cx="78"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y</a:t>
              </a:r>
              <a:endParaRPr lang="en-US" sz="1600" dirty="0">
                <a:latin typeface="Courier New" pitchFamily="49" charset="0"/>
                <a:cs typeface="Courier New" pitchFamily="49" charset="0"/>
              </a:endParaRPr>
            </a:p>
          </p:txBody>
        </p:sp>
        <p:sp>
          <p:nvSpPr>
            <p:cNvPr id="29761" name="Rectangle 65"/>
            <p:cNvSpPr>
              <a:spLocks noChangeArrowheads="1"/>
            </p:cNvSpPr>
            <p:nvPr/>
          </p:nvSpPr>
          <p:spPr bwMode="auto">
            <a:xfrm>
              <a:off x="826" y="2341"/>
              <a:ext cx="467"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-15213</a:t>
              </a:r>
              <a:endParaRPr lang="en-US" sz="1600" dirty="0">
                <a:latin typeface="Courier New" pitchFamily="49" charset="0"/>
                <a:cs typeface="Courier New" pitchFamily="49" charset="0"/>
              </a:endParaRPr>
            </a:p>
          </p:txBody>
        </p:sp>
        <p:sp>
          <p:nvSpPr>
            <p:cNvPr id="29762" name="Rectangle 66"/>
            <p:cNvSpPr>
              <a:spLocks noChangeArrowheads="1"/>
            </p:cNvSpPr>
            <p:nvPr/>
          </p:nvSpPr>
          <p:spPr bwMode="auto">
            <a:xfrm>
              <a:off x="1886" y="2348"/>
              <a:ext cx="389"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C4 93</a:t>
              </a:r>
              <a:endParaRPr lang="en-US" sz="1600" dirty="0">
                <a:latin typeface="Courier New" pitchFamily="49" charset="0"/>
                <a:cs typeface="Courier New" pitchFamily="49" charset="0"/>
              </a:endParaRPr>
            </a:p>
          </p:txBody>
        </p:sp>
        <p:sp>
          <p:nvSpPr>
            <p:cNvPr id="29763" name="Rectangle 67"/>
            <p:cNvSpPr>
              <a:spLocks noChangeArrowheads="1"/>
            </p:cNvSpPr>
            <p:nvPr/>
          </p:nvSpPr>
          <p:spPr bwMode="auto">
            <a:xfrm>
              <a:off x="4017" y="2348"/>
              <a:ext cx="1322"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11000100 10010011</a:t>
              </a:r>
              <a:endParaRPr lang="en-US" sz="1600" dirty="0">
                <a:latin typeface="Courier New" pitchFamily="49" charset="0"/>
                <a:cs typeface="Courier New" pitchFamily="49" charset="0"/>
              </a:endParaRPr>
            </a:p>
          </p:txBody>
        </p:sp>
        <p:sp>
          <p:nvSpPr>
            <p:cNvPr id="29764" name="Rectangle 68"/>
            <p:cNvSpPr>
              <a:spLocks noChangeArrowheads="1"/>
            </p:cNvSpPr>
            <p:nvPr/>
          </p:nvSpPr>
          <p:spPr bwMode="auto">
            <a:xfrm>
              <a:off x="224" y="2325"/>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65" name="Rectangle 69"/>
            <p:cNvSpPr>
              <a:spLocks noChangeArrowheads="1"/>
            </p:cNvSpPr>
            <p:nvPr/>
          </p:nvSpPr>
          <p:spPr bwMode="auto">
            <a:xfrm>
              <a:off x="236" y="2325"/>
              <a:ext cx="463"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66" name="Rectangle 70"/>
            <p:cNvSpPr>
              <a:spLocks noChangeArrowheads="1"/>
            </p:cNvSpPr>
            <p:nvPr/>
          </p:nvSpPr>
          <p:spPr bwMode="auto">
            <a:xfrm>
              <a:off x="699" y="2325"/>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67" name="Rectangle 71"/>
            <p:cNvSpPr>
              <a:spLocks noChangeArrowheads="1"/>
            </p:cNvSpPr>
            <p:nvPr/>
          </p:nvSpPr>
          <p:spPr bwMode="auto">
            <a:xfrm>
              <a:off x="711" y="2325"/>
              <a:ext cx="601"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68" name="Rectangle 72"/>
            <p:cNvSpPr>
              <a:spLocks noChangeArrowheads="1"/>
            </p:cNvSpPr>
            <p:nvPr/>
          </p:nvSpPr>
          <p:spPr bwMode="auto">
            <a:xfrm>
              <a:off x="1312" y="2325"/>
              <a:ext cx="1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69" name="Rectangle 73"/>
            <p:cNvSpPr>
              <a:spLocks noChangeArrowheads="1"/>
            </p:cNvSpPr>
            <p:nvPr/>
          </p:nvSpPr>
          <p:spPr bwMode="auto">
            <a:xfrm>
              <a:off x="1323" y="2325"/>
              <a:ext cx="1032"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0" name="Rectangle 74"/>
            <p:cNvSpPr>
              <a:spLocks noChangeArrowheads="1"/>
            </p:cNvSpPr>
            <p:nvPr/>
          </p:nvSpPr>
          <p:spPr bwMode="auto">
            <a:xfrm>
              <a:off x="2355" y="2325"/>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1" name="Rectangle 75"/>
            <p:cNvSpPr>
              <a:spLocks noChangeArrowheads="1"/>
            </p:cNvSpPr>
            <p:nvPr/>
          </p:nvSpPr>
          <p:spPr bwMode="auto">
            <a:xfrm>
              <a:off x="2367" y="2325"/>
              <a:ext cx="3156"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2" name="Rectangle 76"/>
            <p:cNvSpPr>
              <a:spLocks noChangeArrowheads="1"/>
            </p:cNvSpPr>
            <p:nvPr/>
          </p:nvSpPr>
          <p:spPr bwMode="auto">
            <a:xfrm>
              <a:off x="5523" y="2325"/>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3" name="Rectangle 77"/>
            <p:cNvSpPr>
              <a:spLocks noChangeArrowheads="1"/>
            </p:cNvSpPr>
            <p:nvPr/>
          </p:nvSpPr>
          <p:spPr bwMode="auto">
            <a:xfrm>
              <a:off x="224" y="2337"/>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4" name="Rectangle 78"/>
            <p:cNvSpPr>
              <a:spLocks noChangeArrowheads="1"/>
            </p:cNvSpPr>
            <p:nvPr/>
          </p:nvSpPr>
          <p:spPr bwMode="auto">
            <a:xfrm>
              <a:off x="699" y="2337"/>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5" name="Rectangle 79"/>
            <p:cNvSpPr>
              <a:spLocks noChangeArrowheads="1"/>
            </p:cNvSpPr>
            <p:nvPr/>
          </p:nvSpPr>
          <p:spPr bwMode="auto">
            <a:xfrm>
              <a:off x="1312" y="2337"/>
              <a:ext cx="11"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6" name="Rectangle 80"/>
            <p:cNvSpPr>
              <a:spLocks noChangeArrowheads="1"/>
            </p:cNvSpPr>
            <p:nvPr/>
          </p:nvSpPr>
          <p:spPr bwMode="auto">
            <a:xfrm>
              <a:off x="2355" y="2337"/>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7" name="Rectangle 81"/>
            <p:cNvSpPr>
              <a:spLocks noChangeArrowheads="1"/>
            </p:cNvSpPr>
            <p:nvPr/>
          </p:nvSpPr>
          <p:spPr bwMode="auto">
            <a:xfrm>
              <a:off x="5523" y="2337"/>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8" name="Rectangle 82"/>
            <p:cNvSpPr>
              <a:spLocks noChangeArrowheads="1"/>
            </p:cNvSpPr>
            <p:nvPr/>
          </p:nvSpPr>
          <p:spPr bwMode="auto">
            <a:xfrm>
              <a:off x="316" y="2526"/>
              <a:ext cx="156" cy="155"/>
            </a:xfrm>
            <a:prstGeom prst="rect">
              <a:avLst/>
            </a:prstGeom>
            <a:noFill/>
            <a:ln w="9525">
              <a:noFill/>
              <a:miter lim="800000"/>
              <a:headEnd/>
              <a:tailEnd/>
            </a:ln>
          </p:spPr>
          <p:txBody>
            <a:bodyPr wrap="none" lIns="0" tIns="0" rIns="0" bIns="0">
              <a:spAutoFit/>
            </a:bodyPr>
            <a:lstStyle/>
            <a:p>
              <a:pPr algn="ctr"/>
              <a:r>
                <a:rPr lang="en-US" sz="1600" dirty="0" err="1">
                  <a:solidFill>
                    <a:srgbClr val="000000"/>
                  </a:solidFill>
                  <a:latin typeface="Courier New" pitchFamily="49" charset="0"/>
                  <a:cs typeface="Courier New" pitchFamily="49" charset="0"/>
                </a:rPr>
                <a:t>iy</a:t>
              </a:r>
              <a:endParaRPr lang="en-US" sz="1600" dirty="0">
                <a:latin typeface="Courier New" pitchFamily="49" charset="0"/>
                <a:cs typeface="Courier New" pitchFamily="49" charset="0"/>
              </a:endParaRPr>
            </a:p>
          </p:txBody>
        </p:sp>
        <p:sp>
          <p:nvSpPr>
            <p:cNvPr id="29779" name="Rectangle 83"/>
            <p:cNvSpPr>
              <a:spLocks noChangeArrowheads="1"/>
            </p:cNvSpPr>
            <p:nvPr/>
          </p:nvSpPr>
          <p:spPr bwMode="auto">
            <a:xfrm>
              <a:off x="826" y="2519"/>
              <a:ext cx="467"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-15213</a:t>
              </a:r>
              <a:endParaRPr lang="en-US" sz="1600" dirty="0">
                <a:latin typeface="Courier New" pitchFamily="49" charset="0"/>
                <a:cs typeface="Courier New" pitchFamily="49" charset="0"/>
              </a:endParaRPr>
            </a:p>
          </p:txBody>
        </p:sp>
        <p:sp>
          <p:nvSpPr>
            <p:cNvPr id="29780" name="Rectangle 84"/>
            <p:cNvSpPr>
              <a:spLocks noChangeArrowheads="1"/>
            </p:cNvSpPr>
            <p:nvPr/>
          </p:nvSpPr>
          <p:spPr bwMode="auto">
            <a:xfrm>
              <a:off x="1419" y="2526"/>
              <a:ext cx="855"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FF </a:t>
              </a:r>
              <a:r>
                <a:rPr lang="en-US" sz="1600" dirty="0" err="1">
                  <a:solidFill>
                    <a:srgbClr val="000000"/>
                  </a:solidFill>
                  <a:latin typeface="Courier New" pitchFamily="49" charset="0"/>
                  <a:cs typeface="Courier New" pitchFamily="49" charset="0"/>
                </a:rPr>
                <a:t>FF</a:t>
              </a:r>
              <a:r>
                <a:rPr lang="en-US" sz="1600" dirty="0">
                  <a:solidFill>
                    <a:srgbClr val="000000"/>
                  </a:solidFill>
                  <a:latin typeface="Courier New" pitchFamily="49" charset="0"/>
                  <a:cs typeface="Courier New" pitchFamily="49" charset="0"/>
                </a:rPr>
                <a:t> C4 93</a:t>
              </a:r>
              <a:endParaRPr lang="en-US" sz="1600" dirty="0">
                <a:latin typeface="Courier New" pitchFamily="49" charset="0"/>
                <a:cs typeface="Courier New" pitchFamily="49" charset="0"/>
              </a:endParaRPr>
            </a:p>
          </p:txBody>
        </p:sp>
        <p:sp>
          <p:nvSpPr>
            <p:cNvPr id="29781" name="Rectangle 85"/>
            <p:cNvSpPr>
              <a:spLocks noChangeArrowheads="1"/>
            </p:cNvSpPr>
            <p:nvPr/>
          </p:nvSpPr>
          <p:spPr bwMode="auto">
            <a:xfrm>
              <a:off x="2617" y="2526"/>
              <a:ext cx="2721"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11111111 11111111 11000100 10010011</a:t>
              </a:r>
              <a:endParaRPr lang="en-US" sz="1600" dirty="0">
                <a:latin typeface="Courier New" pitchFamily="49" charset="0"/>
                <a:cs typeface="Courier New" pitchFamily="49" charset="0"/>
              </a:endParaRPr>
            </a:p>
          </p:txBody>
        </p:sp>
        <p:sp>
          <p:nvSpPr>
            <p:cNvPr id="29782" name="Rectangle 86"/>
            <p:cNvSpPr>
              <a:spLocks noChangeArrowheads="1"/>
            </p:cNvSpPr>
            <p:nvPr/>
          </p:nvSpPr>
          <p:spPr bwMode="auto">
            <a:xfrm>
              <a:off x="224" y="2503"/>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3" name="Rectangle 87"/>
            <p:cNvSpPr>
              <a:spLocks noChangeArrowheads="1"/>
            </p:cNvSpPr>
            <p:nvPr/>
          </p:nvSpPr>
          <p:spPr bwMode="auto">
            <a:xfrm>
              <a:off x="236" y="2503"/>
              <a:ext cx="463"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4" name="Rectangle 88"/>
            <p:cNvSpPr>
              <a:spLocks noChangeArrowheads="1"/>
            </p:cNvSpPr>
            <p:nvPr/>
          </p:nvSpPr>
          <p:spPr bwMode="auto">
            <a:xfrm>
              <a:off x="699" y="2503"/>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5" name="Rectangle 89"/>
            <p:cNvSpPr>
              <a:spLocks noChangeArrowheads="1"/>
            </p:cNvSpPr>
            <p:nvPr/>
          </p:nvSpPr>
          <p:spPr bwMode="auto">
            <a:xfrm>
              <a:off x="711" y="2503"/>
              <a:ext cx="601"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6" name="Rectangle 90"/>
            <p:cNvSpPr>
              <a:spLocks noChangeArrowheads="1"/>
            </p:cNvSpPr>
            <p:nvPr/>
          </p:nvSpPr>
          <p:spPr bwMode="auto">
            <a:xfrm>
              <a:off x="1312" y="2503"/>
              <a:ext cx="1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7" name="Rectangle 91"/>
            <p:cNvSpPr>
              <a:spLocks noChangeArrowheads="1"/>
            </p:cNvSpPr>
            <p:nvPr/>
          </p:nvSpPr>
          <p:spPr bwMode="auto">
            <a:xfrm>
              <a:off x="1323" y="2503"/>
              <a:ext cx="1032"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8" name="Rectangle 92"/>
            <p:cNvSpPr>
              <a:spLocks noChangeArrowheads="1"/>
            </p:cNvSpPr>
            <p:nvPr/>
          </p:nvSpPr>
          <p:spPr bwMode="auto">
            <a:xfrm>
              <a:off x="2355" y="2503"/>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9" name="Rectangle 93"/>
            <p:cNvSpPr>
              <a:spLocks noChangeArrowheads="1"/>
            </p:cNvSpPr>
            <p:nvPr/>
          </p:nvSpPr>
          <p:spPr bwMode="auto">
            <a:xfrm>
              <a:off x="2367" y="2503"/>
              <a:ext cx="3156"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0" name="Rectangle 94"/>
            <p:cNvSpPr>
              <a:spLocks noChangeArrowheads="1"/>
            </p:cNvSpPr>
            <p:nvPr/>
          </p:nvSpPr>
          <p:spPr bwMode="auto">
            <a:xfrm>
              <a:off x="5523" y="2503"/>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1" name="Rectangle 95"/>
            <p:cNvSpPr>
              <a:spLocks noChangeArrowheads="1"/>
            </p:cNvSpPr>
            <p:nvPr/>
          </p:nvSpPr>
          <p:spPr bwMode="auto">
            <a:xfrm>
              <a:off x="224" y="2515"/>
              <a:ext cx="12" cy="164"/>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2" name="Rectangle 96"/>
            <p:cNvSpPr>
              <a:spLocks noChangeArrowheads="1"/>
            </p:cNvSpPr>
            <p:nvPr/>
          </p:nvSpPr>
          <p:spPr bwMode="auto">
            <a:xfrm>
              <a:off x="224" y="2679"/>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3" name="Rectangle 97"/>
            <p:cNvSpPr>
              <a:spLocks noChangeArrowheads="1"/>
            </p:cNvSpPr>
            <p:nvPr/>
          </p:nvSpPr>
          <p:spPr bwMode="auto">
            <a:xfrm>
              <a:off x="224" y="2679"/>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4" name="Rectangle 98"/>
            <p:cNvSpPr>
              <a:spLocks noChangeArrowheads="1"/>
            </p:cNvSpPr>
            <p:nvPr/>
          </p:nvSpPr>
          <p:spPr bwMode="auto">
            <a:xfrm>
              <a:off x="236" y="2679"/>
              <a:ext cx="463"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5" name="Rectangle 99"/>
            <p:cNvSpPr>
              <a:spLocks noChangeArrowheads="1"/>
            </p:cNvSpPr>
            <p:nvPr/>
          </p:nvSpPr>
          <p:spPr bwMode="auto">
            <a:xfrm>
              <a:off x="699" y="2515"/>
              <a:ext cx="12" cy="164"/>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6" name="Rectangle 100"/>
            <p:cNvSpPr>
              <a:spLocks noChangeArrowheads="1"/>
            </p:cNvSpPr>
            <p:nvPr/>
          </p:nvSpPr>
          <p:spPr bwMode="auto">
            <a:xfrm>
              <a:off x="699" y="2679"/>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7" name="Rectangle 101"/>
            <p:cNvSpPr>
              <a:spLocks noChangeArrowheads="1"/>
            </p:cNvSpPr>
            <p:nvPr/>
          </p:nvSpPr>
          <p:spPr bwMode="auto">
            <a:xfrm>
              <a:off x="711" y="2679"/>
              <a:ext cx="60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8" name="Rectangle 102"/>
            <p:cNvSpPr>
              <a:spLocks noChangeArrowheads="1"/>
            </p:cNvSpPr>
            <p:nvPr/>
          </p:nvSpPr>
          <p:spPr bwMode="auto">
            <a:xfrm>
              <a:off x="1312" y="2515"/>
              <a:ext cx="11" cy="164"/>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9" name="Rectangle 103"/>
            <p:cNvSpPr>
              <a:spLocks noChangeArrowheads="1"/>
            </p:cNvSpPr>
            <p:nvPr/>
          </p:nvSpPr>
          <p:spPr bwMode="auto">
            <a:xfrm>
              <a:off x="1312" y="2679"/>
              <a:ext cx="1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0" name="Rectangle 104"/>
            <p:cNvSpPr>
              <a:spLocks noChangeArrowheads="1"/>
            </p:cNvSpPr>
            <p:nvPr/>
          </p:nvSpPr>
          <p:spPr bwMode="auto">
            <a:xfrm>
              <a:off x="1323" y="2679"/>
              <a:ext cx="103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1" name="Rectangle 105"/>
            <p:cNvSpPr>
              <a:spLocks noChangeArrowheads="1"/>
            </p:cNvSpPr>
            <p:nvPr/>
          </p:nvSpPr>
          <p:spPr bwMode="auto">
            <a:xfrm>
              <a:off x="2355" y="2515"/>
              <a:ext cx="12" cy="164"/>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2" name="Rectangle 106"/>
            <p:cNvSpPr>
              <a:spLocks noChangeArrowheads="1"/>
            </p:cNvSpPr>
            <p:nvPr/>
          </p:nvSpPr>
          <p:spPr bwMode="auto">
            <a:xfrm>
              <a:off x="2355" y="2679"/>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3" name="Rectangle 107"/>
            <p:cNvSpPr>
              <a:spLocks noChangeArrowheads="1"/>
            </p:cNvSpPr>
            <p:nvPr/>
          </p:nvSpPr>
          <p:spPr bwMode="auto">
            <a:xfrm>
              <a:off x="2367" y="2679"/>
              <a:ext cx="3156"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4" name="Rectangle 108"/>
            <p:cNvSpPr>
              <a:spLocks noChangeArrowheads="1"/>
            </p:cNvSpPr>
            <p:nvPr/>
          </p:nvSpPr>
          <p:spPr bwMode="auto">
            <a:xfrm>
              <a:off x="5523" y="2515"/>
              <a:ext cx="12" cy="164"/>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5" name="Rectangle 109"/>
            <p:cNvSpPr>
              <a:spLocks noChangeArrowheads="1"/>
            </p:cNvSpPr>
            <p:nvPr/>
          </p:nvSpPr>
          <p:spPr bwMode="auto">
            <a:xfrm>
              <a:off x="5523" y="2679"/>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6" name="Rectangle 110"/>
            <p:cNvSpPr>
              <a:spLocks noChangeArrowheads="1"/>
            </p:cNvSpPr>
            <p:nvPr/>
          </p:nvSpPr>
          <p:spPr bwMode="auto">
            <a:xfrm>
              <a:off x="5523" y="2679"/>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gr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685800"/>
            <a:ext cx="7592093" cy="762000"/>
          </a:xfrm>
        </p:spPr>
        <p:txBody>
          <a:bodyPr/>
          <a:lstStyle/>
          <a:p>
            <a:pPr marL="0" indent="0"/>
            <a:r>
              <a:rPr lang="zh-CN" altLang="en-US" dirty="0" smtClean="0"/>
              <a:t>总结</a:t>
            </a:r>
            <a:r>
              <a:rPr lang="en-US" dirty="0" smtClean="0"/>
              <a:t>:</a:t>
            </a:r>
            <a:r>
              <a:rPr lang="zh-CN" altLang="en-US" dirty="0" smtClean="0"/>
              <a:t>扩展、截断</a:t>
            </a:r>
            <a:r>
              <a:rPr lang="zh-CN" altLang="en-US" dirty="0"/>
              <a:t>的</a:t>
            </a:r>
            <a:r>
              <a:rPr lang="zh-CN" altLang="en-US" dirty="0" smtClean="0"/>
              <a:t>基本规则</a:t>
            </a:r>
            <a:endParaRPr lang="en-US" dirty="0"/>
          </a:p>
        </p:txBody>
      </p:sp>
      <p:sp>
        <p:nvSpPr>
          <p:cNvPr id="3" name="Content Placeholder 2"/>
          <p:cNvSpPr>
            <a:spLocks noGrp="1"/>
          </p:cNvSpPr>
          <p:nvPr>
            <p:ph idx="1"/>
          </p:nvPr>
        </p:nvSpPr>
        <p:spPr>
          <a:xfrm>
            <a:off x="396875" y="1885950"/>
            <a:ext cx="7896225" cy="4972050"/>
          </a:xfrm>
        </p:spPr>
        <p:txBody>
          <a:bodyPr/>
          <a:lstStyle/>
          <a:p>
            <a:r>
              <a:rPr lang="zh-CN" altLang="en-US" dirty="0" smtClean="0"/>
              <a:t>扩展</a:t>
            </a:r>
            <a:r>
              <a:rPr lang="en-US" dirty="0" smtClean="0"/>
              <a:t> (</a:t>
            </a:r>
            <a:r>
              <a:rPr lang="zh-CN" altLang="en-US" dirty="0" smtClean="0"/>
              <a:t>例如从</a:t>
            </a:r>
            <a:r>
              <a:rPr lang="en-US" dirty="0" smtClean="0"/>
              <a:t>short </a:t>
            </a:r>
            <a:r>
              <a:rPr lang="en-US" dirty="0" err="1" smtClean="0"/>
              <a:t>int</a:t>
            </a:r>
            <a:r>
              <a:rPr lang="en-US" dirty="0" smtClean="0"/>
              <a:t> </a:t>
            </a:r>
            <a:r>
              <a:rPr lang="zh-CN" altLang="en-US" dirty="0" smtClean="0"/>
              <a:t>到</a:t>
            </a:r>
            <a:r>
              <a:rPr lang="en-US" dirty="0" err="1" smtClean="0"/>
              <a:t>int</a:t>
            </a:r>
            <a:r>
              <a:rPr lang="zh-CN" altLang="en-US" dirty="0" smtClean="0"/>
              <a:t>的转换</a:t>
            </a:r>
            <a:r>
              <a:rPr lang="en-US" dirty="0" smtClean="0"/>
              <a:t>)</a:t>
            </a:r>
          </a:p>
          <a:p>
            <a:pPr lvl="1"/>
            <a:r>
              <a:rPr lang="zh-CN" altLang="en-US" dirty="0" smtClean="0"/>
              <a:t>无符号数</a:t>
            </a:r>
            <a:r>
              <a:rPr lang="en-US" dirty="0" smtClean="0"/>
              <a:t>: </a:t>
            </a:r>
            <a:r>
              <a:rPr lang="zh-CN" altLang="en-US" dirty="0" smtClean="0"/>
              <a:t>填充</a:t>
            </a:r>
            <a:r>
              <a:rPr lang="en-US" altLang="zh-CN" dirty="0" smtClean="0"/>
              <a:t>0</a:t>
            </a:r>
            <a:endParaRPr lang="en-US" dirty="0" smtClean="0"/>
          </a:p>
          <a:p>
            <a:pPr lvl="1"/>
            <a:r>
              <a:rPr lang="zh-CN" altLang="en-US" dirty="0" smtClean="0"/>
              <a:t>有符号数</a:t>
            </a:r>
            <a:r>
              <a:rPr lang="en-US" dirty="0" smtClean="0"/>
              <a:t>:</a:t>
            </a:r>
            <a:r>
              <a:rPr lang="zh-CN" altLang="en-US" dirty="0" smtClean="0"/>
              <a:t>符号扩展</a:t>
            </a:r>
            <a:endParaRPr lang="en-US" dirty="0" smtClean="0"/>
          </a:p>
          <a:p>
            <a:pPr lvl="1"/>
            <a:r>
              <a:rPr lang="zh-CN" altLang="en-US" dirty="0" smtClean="0"/>
              <a:t>结果都是明确</a:t>
            </a:r>
            <a:r>
              <a:rPr lang="zh-CN" altLang="en-US" dirty="0"/>
              <a:t>的</a:t>
            </a:r>
            <a:r>
              <a:rPr lang="zh-CN" altLang="en-US" dirty="0" smtClean="0"/>
              <a:t>预期值</a:t>
            </a:r>
            <a:endParaRPr lang="en-US" dirty="0" smtClean="0"/>
          </a:p>
          <a:p>
            <a:pPr>
              <a:lnSpc>
                <a:spcPct val="150000"/>
              </a:lnSpc>
            </a:pPr>
            <a:r>
              <a:rPr lang="zh-CN" altLang="en-US" dirty="0"/>
              <a:t>截断</a:t>
            </a:r>
            <a:r>
              <a:rPr lang="en-US" dirty="0" smtClean="0"/>
              <a:t> (</a:t>
            </a:r>
            <a:r>
              <a:rPr lang="zh-CN" altLang="en-US" dirty="0" smtClean="0"/>
              <a:t>例如从</a:t>
            </a:r>
            <a:r>
              <a:rPr lang="en-US" dirty="0" smtClean="0"/>
              <a:t>unsigned </a:t>
            </a:r>
            <a:r>
              <a:rPr lang="zh-CN" altLang="en-US" dirty="0"/>
              <a:t>到</a:t>
            </a:r>
            <a:r>
              <a:rPr lang="en-US" dirty="0" smtClean="0"/>
              <a:t>unsigned short</a:t>
            </a:r>
            <a:r>
              <a:rPr lang="zh-CN" altLang="en-US" dirty="0" smtClean="0"/>
              <a:t>的转换</a:t>
            </a:r>
            <a:r>
              <a:rPr lang="en-US" dirty="0" smtClean="0"/>
              <a:t>)</a:t>
            </a:r>
          </a:p>
          <a:p>
            <a:pPr lvl="1"/>
            <a:r>
              <a:rPr lang="zh-CN" altLang="en-US" dirty="0" smtClean="0"/>
              <a:t>无论有</a:t>
            </a:r>
            <a:r>
              <a:rPr lang="en-US" altLang="zh-CN" dirty="0" smtClean="0"/>
              <a:t>/</a:t>
            </a:r>
            <a:r>
              <a:rPr lang="zh-CN" altLang="en-US" dirty="0" smtClean="0"/>
              <a:t>无符号数</a:t>
            </a:r>
            <a:r>
              <a:rPr lang="en-US" dirty="0" smtClean="0"/>
              <a:t>:</a:t>
            </a:r>
            <a:r>
              <a:rPr lang="zh-CN" altLang="en-US" dirty="0" smtClean="0"/>
              <a:t>多出的位（高位）均被截断</a:t>
            </a:r>
            <a:endParaRPr lang="en-US" dirty="0" smtClean="0"/>
          </a:p>
          <a:p>
            <a:pPr lvl="1"/>
            <a:r>
              <a:rPr lang="zh-CN" altLang="en-US" dirty="0" smtClean="0"/>
              <a:t>结果重新解读</a:t>
            </a:r>
            <a:endParaRPr lang="en-US" dirty="0" smtClean="0"/>
          </a:p>
          <a:p>
            <a:pPr lvl="1"/>
            <a:r>
              <a:rPr lang="zh-CN" altLang="en-US" dirty="0" smtClean="0"/>
              <a:t>无符号数</a:t>
            </a:r>
            <a:r>
              <a:rPr lang="en-US" dirty="0" smtClean="0"/>
              <a:t>: </a:t>
            </a:r>
            <a:r>
              <a:rPr lang="zh-CN" altLang="en-US" dirty="0" smtClean="0"/>
              <a:t>相当于求模运算</a:t>
            </a:r>
            <a:endParaRPr lang="en-US" altLang="zh-CN" dirty="0" smtClean="0"/>
          </a:p>
          <a:p>
            <a:pPr lvl="1"/>
            <a:r>
              <a:rPr lang="zh-CN" altLang="en-US" dirty="0" smtClean="0"/>
              <a:t>有符号数</a:t>
            </a:r>
            <a:r>
              <a:rPr lang="en-US" dirty="0" smtClean="0"/>
              <a:t>: </a:t>
            </a:r>
            <a:r>
              <a:rPr lang="zh-CN" altLang="en-US" dirty="0" smtClean="0"/>
              <a:t>与求模运算相似</a:t>
            </a:r>
            <a:endParaRPr lang="en-US" dirty="0" smtClean="0"/>
          </a:p>
          <a:p>
            <a:pPr lvl="1"/>
            <a:r>
              <a:rPr lang="zh-CN" altLang="en-US" dirty="0" smtClean="0"/>
              <a:t>对于小整数，</a:t>
            </a:r>
            <a:r>
              <a:rPr lang="zh-CN" altLang="en-US" dirty="0"/>
              <a:t>结果是</a:t>
            </a:r>
            <a:r>
              <a:rPr lang="zh-CN" altLang="en-US" dirty="0" smtClean="0"/>
              <a:t>明确（正确）的预期值</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主要内容</a:t>
            </a:r>
            <a:r>
              <a:rPr lang="en-US" altLang="zh-CN" dirty="0" smtClean="0"/>
              <a:t>: </a:t>
            </a:r>
            <a:r>
              <a:rPr lang="zh-CN" altLang="en-US" dirty="0" smtClean="0"/>
              <a:t>位、字节 和 整型数</a:t>
            </a:r>
            <a:endParaRPr lang="en-US" dirty="0"/>
          </a:p>
        </p:txBody>
      </p:sp>
      <p:sp>
        <p:nvSpPr>
          <p:cNvPr id="3" name="Content Placeholder 2"/>
          <p:cNvSpPr>
            <a:spLocks noGrp="1"/>
          </p:cNvSpPr>
          <p:nvPr>
            <p:ph idx="1"/>
          </p:nvPr>
        </p:nvSpPr>
        <p:spPr/>
        <p:txBody>
          <a:bodyPr/>
          <a:lstStyle/>
          <a:p>
            <a:r>
              <a:rPr lang="zh-CN" altLang="en-US" dirty="0" smtClean="0">
                <a:solidFill>
                  <a:schemeClr val="bg1">
                    <a:lumMod val="65000"/>
                  </a:schemeClr>
                </a:solidFill>
              </a:rPr>
              <a:t>信息的位表示</a:t>
            </a:r>
            <a:endParaRPr lang="en-US" dirty="0" smtClean="0">
              <a:solidFill>
                <a:schemeClr val="bg1">
                  <a:lumMod val="65000"/>
                </a:schemeClr>
              </a:solidFill>
            </a:endParaRPr>
          </a:p>
          <a:p>
            <a:r>
              <a:rPr lang="zh-CN" altLang="en-US" dirty="0" smtClean="0">
                <a:solidFill>
                  <a:srgbClr val="A6A6A6"/>
                </a:solidFill>
              </a:rPr>
              <a:t>位级运算</a:t>
            </a:r>
            <a:endParaRPr lang="en-US" dirty="0" smtClean="0">
              <a:solidFill>
                <a:srgbClr val="A6A6A6"/>
              </a:solidFill>
            </a:endParaRPr>
          </a:p>
          <a:p>
            <a:r>
              <a:rPr lang="zh-CN" altLang="en-US" dirty="0" smtClean="0"/>
              <a:t>整型数</a:t>
            </a:r>
            <a:endParaRPr lang="en-US" dirty="0" smtClean="0"/>
          </a:p>
          <a:p>
            <a:pPr lvl="1"/>
            <a:r>
              <a:rPr lang="zh-CN" altLang="en-US" dirty="0" smtClean="0">
                <a:solidFill>
                  <a:schemeClr val="bg1">
                    <a:lumMod val="65000"/>
                  </a:schemeClr>
                </a:solidFill>
              </a:rPr>
              <a:t>表示：无符号数和有符号数</a:t>
            </a:r>
            <a:endParaRPr lang="en-US" dirty="0" smtClean="0">
              <a:solidFill>
                <a:schemeClr val="bg1">
                  <a:lumMod val="65000"/>
                </a:schemeClr>
              </a:solidFill>
            </a:endParaRPr>
          </a:p>
          <a:p>
            <a:pPr lvl="1"/>
            <a:r>
              <a:rPr lang="zh-CN" altLang="en-US" dirty="0" smtClean="0">
                <a:solidFill>
                  <a:srgbClr val="A6A6A6"/>
                </a:solidFill>
              </a:rPr>
              <a:t>无符号数和有符号数的转换</a:t>
            </a:r>
            <a:endParaRPr lang="en-US" dirty="0" smtClean="0">
              <a:solidFill>
                <a:srgbClr val="A6A6A6"/>
              </a:solidFill>
            </a:endParaRPr>
          </a:p>
          <a:p>
            <a:pPr lvl="1"/>
            <a:r>
              <a:rPr lang="zh-CN" altLang="en-US" dirty="0" smtClean="0">
                <a:solidFill>
                  <a:srgbClr val="A6A6A6"/>
                </a:solidFill>
              </a:rPr>
              <a:t>扩展、截断</a:t>
            </a:r>
            <a:endParaRPr lang="en-US" dirty="0" smtClean="0">
              <a:solidFill>
                <a:srgbClr val="A6A6A6"/>
              </a:solidFill>
            </a:endParaRPr>
          </a:p>
          <a:p>
            <a:pPr lvl="1"/>
            <a:r>
              <a:rPr lang="zh-CN" altLang="en-US" b="1" dirty="0" smtClean="0"/>
              <a:t>整数运算：加、非、乘、移位</a:t>
            </a:r>
            <a:endParaRPr lang="en-US" b="1" dirty="0" smtClean="0"/>
          </a:p>
          <a:p>
            <a:r>
              <a:rPr lang="zh-CN" altLang="en-US" dirty="0" smtClean="0">
                <a:solidFill>
                  <a:schemeClr val="bg1">
                    <a:lumMod val="65000"/>
                  </a:schemeClr>
                </a:solidFill>
              </a:rPr>
              <a:t>内存、指针、字符串表示</a:t>
            </a:r>
            <a:endParaRPr lang="en-US" dirty="0" smtClean="0">
              <a:solidFill>
                <a:schemeClr val="bg1">
                  <a:lumMod val="65000"/>
                </a:schemeClr>
              </a:solidFill>
            </a:endParaRPr>
          </a:p>
          <a:p>
            <a:r>
              <a:rPr lang="zh-CN" altLang="en-US" dirty="0" smtClean="0">
                <a:solidFill>
                  <a:srgbClr val="A6A6A6"/>
                </a:solidFill>
              </a:rPr>
              <a:t>总结</a:t>
            </a:r>
            <a:endParaRPr lang="en-US" dirty="0">
              <a:solidFill>
                <a:srgbClr val="A6A6A6"/>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57200" y="511175"/>
            <a:ext cx="6381750" cy="555625"/>
          </a:xfrm>
        </p:spPr>
        <p:txBody>
          <a:bodyPr/>
          <a:lstStyle/>
          <a:p>
            <a:pPr eaLnBrk="1" hangingPunct="1">
              <a:defRPr/>
            </a:pPr>
            <a:r>
              <a:rPr lang="zh-CN" altLang="en-US" dirty="0" smtClean="0"/>
              <a:t>无符号数加法</a:t>
            </a:r>
            <a:endParaRPr lang="en-US" dirty="0" smtClean="0"/>
          </a:p>
        </p:txBody>
      </p:sp>
      <p:sp>
        <p:nvSpPr>
          <p:cNvPr id="138243" name="Rectangle 3"/>
          <p:cNvSpPr>
            <a:spLocks noGrp="1" noChangeArrowheads="1"/>
          </p:cNvSpPr>
          <p:nvPr>
            <p:ph type="body" idx="1"/>
          </p:nvPr>
        </p:nvSpPr>
        <p:spPr>
          <a:xfrm>
            <a:off x="679450" y="3533775"/>
            <a:ext cx="5416550" cy="1643063"/>
          </a:xfrm>
        </p:spPr>
        <p:txBody>
          <a:bodyPr lIns="90487" tIns="44450" rIns="90487" bIns="44450"/>
          <a:lstStyle/>
          <a:p>
            <a:pPr eaLnBrk="1" hangingPunct="1">
              <a:tabLst>
                <a:tab pos="800100" algn="l"/>
                <a:tab pos="1257300" algn="l"/>
                <a:tab pos="3035300" algn="l"/>
                <a:tab pos="3429000" algn="l"/>
              </a:tabLst>
              <a:defRPr/>
            </a:pPr>
            <a:r>
              <a:rPr lang="zh-CN" altLang="en-US" dirty="0" smtClean="0"/>
              <a:t>标准加法功能</a:t>
            </a:r>
            <a:endParaRPr lang="en-US" altLang="zh-CN" dirty="0" smtClean="0"/>
          </a:p>
          <a:p>
            <a:pPr lvl="1">
              <a:tabLst>
                <a:tab pos="800100" algn="l"/>
                <a:tab pos="1257300" algn="l"/>
                <a:tab pos="3035300" algn="l"/>
                <a:tab pos="3429000" algn="l"/>
              </a:tabLst>
              <a:defRPr/>
            </a:pPr>
            <a:r>
              <a:rPr lang="zh-CN" altLang="en-US" dirty="0" smtClean="0"/>
              <a:t>忽略进位输出</a:t>
            </a:r>
            <a:endParaRPr lang="en-US" dirty="0" smtClean="0"/>
          </a:p>
          <a:p>
            <a:pPr marL="342900" lvl="1" indent="-342900">
              <a:buSzPct val="60000"/>
              <a:buFont typeface="Wingdings 2" pitchFamily="18" charset="2"/>
              <a:buChar char="¢"/>
              <a:tabLst>
                <a:tab pos="800100" algn="l"/>
                <a:tab pos="1257300" algn="l"/>
                <a:tab pos="3035300" algn="l"/>
                <a:tab pos="3429000" algn="l"/>
              </a:tabLst>
              <a:defRPr/>
            </a:pPr>
            <a:r>
              <a:rPr lang="zh-CN" altLang="en-US" sz="2400" b="1" dirty="0"/>
              <a:t>模数</a:t>
            </a:r>
            <a:r>
              <a:rPr lang="zh-CN" altLang="en-US" sz="2400" b="1" dirty="0" smtClean="0"/>
              <a:t>加法：相当于增加一个模运算</a:t>
            </a:r>
            <a:endParaRPr lang="en-US" sz="2400" b="1" dirty="0"/>
          </a:p>
          <a:p>
            <a:pPr lvl="1" eaLnBrk="1" hangingPunct="1">
              <a:buFont typeface="Wingdings" pitchFamily="2" charset="2"/>
              <a:buNone/>
              <a:tabLst>
                <a:tab pos="800100" algn="l"/>
                <a:tab pos="1257300" algn="l"/>
                <a:tab pos="3035300" algn="l"/>
                <a:tab pos="3429000" algn="l"/>
              </a:tabLst>
              <a:defRPr/>
            </a:pPr>
            <a:r>
              <a:rPr lang="en-US" b="0" i="1" dirty="0" smtClean="0"/>
              <a:t>s</a:t>
            </a:r>
            <a:r>
              <a:rPr lang="en-US" b="0" dirty="0" smtClean="0"/>
              <a:t>		=	 </a:t>
            </a:r>
            <a:r>
              <a:rPr lang="en-US" b="0" dirty="0" err="1" smtClean="0"/>
              <a:t>UAdd</a:t>
            </a:r>
            <a:r>
              <a:rPr lang="en-US" b="0" i="1" baseline="-25000" dirty="0" err="1" smtClean="0"/>
              <a:t>w</a:t>
            </a:r>
            <a:r>
              <a:rPr lang="en-US" b="0" dirty="0" smtClean="0"/>
              <a:t>(</a:t>
            </a:r>
            <a:r>
              <a:rPr lang="en-US" b="0" i="1" dirty="0" smtClean="0"/>
              <a:t>x</a:t>
            </a:r>
            <a:r>
              <a:rPr lang="en-US" b="0" dirty="0" smtClean="0"/>
              <a:t> , </a:t>
            </a:r>
            <a:r>
              <a:rPr lang="en-US" b="0" i="1" dirty="0" smtClean="0"/>
              <a:t>y</a:t>
            </a:r>
            <a:r>
              <a:rPr lang="en-US" b="0" dirty="0" smtClean="0"/>
              <a:t>)	=	</a:t>
            </a:r>
            <a:r>
              <a:rPr lang="en-US" b="0" i="1" dirty="0" smtClean="0"/>
              <a:t>x</a:t>
            </a:r>
            <a:r>
              <a:rPr lang="en-US" b="0" dirty="0" smtClean="0"/>
              <a:t> + </a:t>
            </a:r>
            <a:r>
              <a:rPr lang="en-US" b="0" i="1" dirty="0" smtClean="0"/>
              <a:t>y</a:t>
            </a:r>
            <a:r>
              <a:rPr lang="en-US" b="0" dirty="0" smtClean="0"/>
              <a:t>  mod 2</a:t>
            </a:r>
            <a:r>
              <a:rPr lang="en-US" b="0" i="1" baseline="30000" dirty="0" smtClean="0"/>
              <a:t>w</a:t>
            </a:r>
          </a:p>
        </p:txBody>
      </p:sp>
      <p:grpSp>
        <p:nvGrpSpPr>
          <p:cNvPr id="2" name="Group 5"/>
          <p:cNvGrpSpPr>
            <a:grpSpLocks/>
          </p:cNvGrpSpPr>
          <p:nvPr/>
        </p:nvGrpSpPr>
        <p:grpSpPr bwMode="auto">
          <a:xfrm>
            <a:off x="4965700" y="1371600"/>
            <a:ext cx="2743200" cy="228600"/>
            <a:chOff x="2976" y="816"/>
            <a:chExt cx="1728" cy="144"/>
          </a:xfrm>
        </p:grpSpPr>
        <p:sp>
          <p:nvSpPr>
            <p:cNvPr id="7210" name="Rectangle 6"/>
            <p:cNvSpPr>
              <a:spLocks noChangeArrowheads="1"/>
            </p:cNvSpPr>
            <p:nvPr/>
          </p:nvSpPr>
          <p:spPr bwMode="auto">
            <a:xfrm>
              <a:off x="297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11" name="Rectangle 7"/>
            <p:cNvSpPr>
              <a:spLocks noChangeArrowheads="1"/>
            </p:cNvSpPr>
            <p:nvPr/>
          </p:nvSpPr>
          <p:spPr bwMode="auto">
            <a:xfrm>
              <a:off x="312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12" name="Rectangle 8"/>
            <p:cNvSpPr>
              <a:spLocks noChangeArrowheads="1"/>
            </p:cNvSpPr>
            <p:nvPr/>
          </p:nvSpPr>
          <p:spPr bwMode="auto">
            <a:xfrm>
              <a:off x="3264"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13" name="Rectangle 9"/>
            <p:cNvSpPr>
              <a:spLocks noChangeArrowheads="1"/>
            </p:cNvSpPr>
            <p:nvPr/>
          </p:nvSpPr>
          <p:spPr bwMode="auto">
            <a:xfrm>
              <a:off x="4272"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14" name="Rectangle 10"/>
            <p:cNvSpPr>
              <a:spLocks noChangeArrowheads="1"/>
            </p:cNvSpPr>
            <p:nvPr/>
          </p:nvSpPr>
          <p:spPr bwMode="auto">
            <a:xfrm>
              <a:off x="441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15" name="Rectangle 11"/>
            <p:cNvSpPr>
              <a:spLocks noChangeArrowheads="1"/>
            </p:cNvSpPr>
            <p:nvPr/>
          </p:nvSpPr>
          <p:spPr bwMode="auto">
            <a:xfrm>
              <a:off x="456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16" name="Rectangle 12"/>
            <p:cNvSpPr>
              <a:spLocks noChangeArrowheads="1"/>
            </p:cNvSpPr>
            <p:nvPr/>
          </p:nvSpPr>
          <p:spPr bwMode="auto">
            <a:xfrm>
              <a:off x="3408" y="816"/>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grpSp>
        <p:nvGrpSpPr>
          <p:cNvPr id="3" name="Group 13"/>
          <p:cNvGrpSpPr>
            <a:grpSpLocks/>
          </p:cNvGrpSpPr>
          <p:nvPr/>
        </p:nvGrpSpPr>
        <p:grpSpPr bwMode="auto">
          <a:xfrm>
            <a:off x="4965700" y="1828800"/>
            <a:ext cx="2743200" cy="228600"/>
            <a:chOff x="2976" y="1104"/>
            <a:chExt cx="1728" cy="144"/>
          </a:xfrm>
        </p:grpSpPr>
        <p:sp>
          <p:nvSpPr>
            <p:cNvPr id="7203" name="Rectangle 14"/>
            <p:cNvSpPr>
              <a:spLocks noChangeArrowheads="1"/>
            </p:cNvSpPr>
            <p:nvPr/>
          </p:nvSpPr>
          <p:spPr bwMode="auto">
            <a:xfrm>
              <a:off x="297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4" name="Rectangle 15"/>
            <p:cNvSpPr>
              <a:spLocks noChangeArrowheads="1"/>
            </p:cNvSpPr>
            <p:nvPr/>
          </p:nvSpPr>
          <p:spPr bwMode="auto">
            <a:xfrm>
              <a:off x="312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5" name="Rectangle 16"/>
            <p:cNvSpPr>
              <a:spLocks noChangeArrowheads="1"/>
            </p:cNvSpPr>
            <p:nvPr/>
          </p:nvSpPr>
          <p:spPr bwMode="auto">
            <a:xfrm>
              <a:off x="3264"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6" name="Rectangle 17"/>
            <p:cNvSpPr>
              <a:spLocks noChangeArrowheads="1"/>
            </p:cNvSpPr>
            <p:nvPr/>
          </p:nvSpPr>
          <p:spPr bwMode="auto">
            <a:xfrm>
              <a:off x="4272"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7" name="Rectangle 18"/>
            <p:cNvSpPr>
              <a:spLocks noChangeArrowheads="1"/>
            </p:cNvSpPr>
            <p:nvPr/>
          </p:nvSpPr>
          <p:spPr bwMode="auto">
            <a:xfrm>
              <a:off x="441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8" name="Rectangle 19"/>
            <p:cNvSpPr>
              <a:spLocks noChangeArrowheads="1"/>
            </p:cNvSpPr>
            <p:nvPr/>
          </p:nvSpPr>
          <p:spPr bwMode="auto">
            <a:xfrm>
              <a:off x="456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9" name="Rectangle 20"/>
            <p:cNvSpPr>
              <a:spLocks noChangeArrowheads="1"/>
            </p:cNvSpPr>
            <p:nvPr/>
          </p:nvSpPr>
          <p:spPr bwMode="auto">
            <a:xfrm>
              <a:off x="3408" y="1104"/>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7175" name="Rectangle 21"/>
          <p:cNvSpPr>
            <a:spLocks noChangeArrowheads="1"/>
          </p:cNvSpPr>
          <p:nvPr/>
        </p:nvSpPr>
        <p:spPr bwMode="auto">
          <a:xfrm>
            <a:off x="4425950" y="1219200"/>
            <a:ext cx="320922" cy="461665"/>
          </a:xfrm>
          <a:prstGeom prst="rect">
            <a:avLst/>
          </a:prstGeom>
          <a:noFill/>
          <a:ln w="25400">
            <a:noFill/>
            <a:miter lim="800000"/>
            <a:headEnd/>
            <a:tailEnd/>
          </a:ln>
        </p:spPr>
        <p:txBody>
          <a:bodyPr wrap="none">
            <a:spAutoFit/>
          </a:bodyPr>
          <a:lstStyle/>
          <a:p>
            <a:pPr>
              <a:lnSpc>
                <a:spcPct val="100000"/>
              </a:lnSpc>
            </a:pPr>
            <a:r>
              <a:rPr lang="en-US" b="0" i="1" dirty="0" smtClean="0">
                <a:latin typeface="Times" pitchFamily="18" charset="0"/>
              </a:rPr>
              <a:t>x</a:t>
            </a:r>
            <a:endParaRPr lang="en-US" b="0" i="1" dirty="0">
              <a:latin typeface="Times" pitchFamily="18" charset="0"/>
            </a:endParaRPr>
          </a:p>
        </p:txBody>
      </p:sp>
      <p:sp>
        <p:nvSpPr>
          <p:cNvPr id="7176" name="Rectangle 22"/>
          <p:cNvSpPr>
            <a:spLocks noChangeArrowheads="1"/>
          </p:cNvSpPr>
          <p:nvPr/>
        </p:nvSpPr>
        <p:spPr bwMode="auto">
          <a:xfrm>
            <a:off x="4438650" y="1676400"/>
            <a:ext cx="320922" cy="461665"/>
          </a:xfrm>
          <a:prstGeom prst="rect">
            <a:avLst/>
          </a:prstGeom>
          <a:noFill/>
          <a:ln w="25400">
            <a:noFill/>
            <a:miter lim="800000"/>
            <a:headEnd/>
            <a:tailEnd/>
          </a:ln>
        </p:spPr>
        <p:txBody>
          <a:bodyPr wrap="none">
            <a:spAutoFit/>
          </a:bodyPr>
          <a:lstStyle/>
          <a:p>
            <a:pPr>
              <a:lnSpc>
                <a:spcPct val="100000"/>
              </a:lnSpc>
            </a:pPr>
            <a:r>
              <a:rPr lang="en-US" b="0" i="1" dirty="0" smtClean="0">
                <a:latin typeface="Times" pitchFamily="18" charset="0"/>
              </a:rPr>
              <a:t>y</a:t>
            </a:r>
            <a:endParaRPr lang="en-US" b="0" i="1" dirty="0">
              <a:latin typeface="Times" pitchFamily="18" charset="0"/>
            </a:endParaRPr>
          </a:p>
        </p:txBody>
      </p:sp>
      <p:sp>
        <p:nvSpPr>
          <p:cNvPr id="7177" name="Line 23"/>
          <p:cNvSpPr>
            <a:spLocks noChangeShapeType="1"/>
          </p:cNvSpPr>
          <p:nvPr/>
        </p:nvSpPr>
        <p:spPr bwMode="auto">
          <a:xfrm>
            <a:off x="3975100" y="2133600"/>
            <a:ext cx="3886200" cy="0"/>
          </a:xfrm>
          <a:prstGeom prst="line">
            <a:avLst/>
          </a:prstGeom>
          <a:noFill/>
          <a:ln w="25400">
            <a:solidFill>
              <a:schemeClr val="tx1"/>
            </a:solidFill>
            <a:round/>
            <a:headEnd/>
            <a:tailEnd/>
          </a:ln>
        </p:spPr>
        <p:txBody>
          <a:bodyPr wrap="none" anchor="ctr"/>
          <a:lstStyle/>
          <a:p>
            <a:endParaRPr lang="en-US"/>
          </a:p>
        </p:txBody>
      </p:sp>
      <p:sp>
        <p:nvSpPr>
          <p:cNvPr id="7178" name="Rectangle 24"/>
          <p:cNvSpPr>
            <a:spLocks noChangeArrowheads="1"/>
          </p:cNvSpPr>
          <p:nvPr/>
        </p:nvSpPr>
        <p:spPr bwMode="auto">
          <a:xfrm>
            <a:off x="4147417" y="1683760"/>
            <a:ext cx="357790" cy="461665"/>
          </a:xfrm>
          <a:prstGeom prst="rect">
            <a:avLst/>
          </a:prstGeom>
          <a:noFill/>
          <a:ln w="25400">
            <a:noFill/>
            <a:miter lim="800000"/>
            <a:headEnd/>
            <a:tailEnd/>
          </a:ln>
        </p:spPr>
        <p:txBody>
          <a:bodyPr wrap="none">
            <a:spAutoFit/>
          </a:bodyPr>
          <a:lstStyle/>
          <a:p>
            <a:pPr>
              <a:lnSpc>
                <a:spcPct val="100000"/>
              </a:lnSpc>
            </a:pPr>
            <a:r>
              <a:rPr lang="en-US" b="0">
                <a:latin typeface="Times" pitchFamily="18" charset="0"/>
              </a:rPr>
              <a:t>+</a:t>
            </a:r>
          </a:p>
        </p:txBody>
      </p:sp>
      <p:grpSp>
        <p:nvGrpSpPr>
          <p:cNvPr id="4" name="Group 25"/>
          <p:cNvGrpSpPr>
            <a:grpSpLocks/>
          </p:cNvGrpSpPr>
          <p:nvPr/>
        </p:nvGrpSpPr>
        <p:grpSpPr bwMode="auto">
          <a:xfrm>
            <a:off x="4737100" y="2286000"/>
            <a:ext cx="2971800" cy="228600"/>
            <a:chOff x="2832" y="1392"/>
            <a:chExt cx="1872" cy="144"/>
          </a:xfrm>
        </p:grpSpPr>
        <p:grpSp>
          <p:nvGrpSpPr>
            <p:cNvPr id="5" name="Group 26"/>
            <p:cNvGrpSpPr>
              <a:grpSpLocks/>
            </p:cNvGrpSpPr>
            <p:nvPr/>
          </p:nvGrpSpPr>
          <p:grpSpPr bwMode="auto">
            <a:xfrm>
              <a:off x="2976" y="1392"/>
              <a:ext cx="1728" cy="144"/>
              <a:chOff x="2976" y="1392"/>
              <a:chExt cx="1728" cy="144"/>
            </a:xfrm>
          </p:grpSpPr>
          <p:sp>
            <p:nvSpPr>
              <p:cNvPr id="7196" name="Rectangle 27"/>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7" name="Rectangle 28"/>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8" name="Rectangle 29"/>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9" name="Rectangle 30"/>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0" name="Rectangle 31"/>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1" name="Rectangle 32"/>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2" name="Rectangle 33"/>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7195" name="Rectangle 34"/>
            <p:cNvSpPr>
              <a:spLocks noChangeArrowheads="1"/>
            </p:cNvSpPr>
            <p:nvPr/>
          </p:nvSpPr>
          <p:spPr bwMode="auto">
            <a:xfrm>
              <a:off x="2832" y="1392"/>
              <a:ext cx="144" cy="144"/>
            </a:xfrm>
            <a:prstGeom prst="rect">
              <a:avLst/>
            </a:prstGeom>
            <a:solidFill>
              <a:srgbClr val="FF9999"/>
            </a:solidFill>
            <a:ln w="25400">
              <a:solidFill>
                <a:schemeClr val="tx1"/>
              </a:solidFill>
              <a:miter lim="800000"/>
              <a:headEnd/>
              <a:tailEnd/>
            </a:ln>
          </p:spPr>
          <p:txBody>
            <a:bodyPr wrap="none" anchor="ctr"/>
            <a:lstStyle/>
            <a:p>
              <a:pPr algn="ctr">
                <a:lnSpc>
                  <a:spcPct val="100000"/>
                </a:lnSpc>
              </a:pPr>
              <a:endParaRPr lang="en-US" b="0"/>
            </a:p>
          </p:txBody>
        </p:sp>
      </p:grpSp>
      <p:sp>
        <p:nvSpPr>
          <p:cNvPr id="7180" name="Rectangle 35"/>
          <p:cNvSpPr>
            <a:spLocks noChangeArrowheads="1"/>
          </p:cNvSpPr>
          <p:nvPr/>
        </p:nvSpPr>
        <p:spPr bwMode="auto">
          <a:xfrm>
            <a:off x="3940210" y="2133600"/>
            <a:ext cx="784190" cy="461665"/>
          </a:xfrm>
          <a:prstGeom prst="rect">
            <a:avLst/>
          </a:prstGeom>
          <a:noFill/>
          <a:ln w="25400">
            <a:noFill/>
            <a:miter lim="800000"/>
            <a:headEnd/>
            <a:tailEnd/>
          </a:ln>
        </p:spPr>
        <p:txBody>
          <a:bodyPr wrap="none">
            <a:spAutoFit/>
          </a:bodyPr>
          <a:lstStyle/>
          <a:p>
            <a:pPr algn="r">
              <a:lnSpc>
                <a:spcPct val="100000"/>
              </a:lnSpc>
            </a:pPr>
            <a:r>
              <a:rPr lang="en-US" b="0" i="1" dirty="0" smtClean="0">
                <a:latin typeface="Times" pitchFamily="18" charset="0"/>
              </a:rPr>
              <a:t>x </a:t>
            </a:r>
            <a:r>
              <a:rPr lang="en-US" b="0" dirty="0">
                <a:latin typeface="Times" pitchFamily="18" charset="0"/>
              </a:rPr>
              <a:t>+ </a:t>
            </a:r>
            <a:r>
              <a:rPr lang="en-US" b="0" i="1" dirty="0" smtClean="0">
                <a:latin typeface="Times" pitchFamily="18" charset="0"/>
              </a:rPr>
              <a:t>y</a:t>
            </a:r>
            <a:endParaRPr lang="en-US" b="0" i="1" dirty="0">
              <a:latin typeface="Times" pitchFamily="18" charset="0"/>
            </a:endParaRPr>
          </a:p>
        </p:txBody>
      </p:sp>
      <p:grpSp>
        <p:nvGrpSpPr>
          <p:cNvPr id="6" name="Group 36"/>
          <p:cNvGrpSpPr>
            <a:grpSpLocks/>
          </p:cNvGrpSpPr>
          <p:nvPr/>
        </p:nvGrpSpPr>
        <p:grpSpPr bwMode="auto">
          <a:xfrm>
            <a:off x="4965700" y="2743200"/>
            <a:ext cx="2743200" cy="228600"/>
            <a:chOff x="2976" y="1392"/>
            <a:chExt cx="1728" cy="144"/>
          </a:xfrm>
        </p:grpSpPr>
        <p:sp>
          <p:nvSpPr>
            <p:cNvPr id="7187" name="Rectangle 37"/>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88" name="Rectangle 38"/>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89" name="Rectangle 39"/>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0" name="Rectangle 40"/>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1" name="Rectangle 41"/>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2" name="Rectangle 42"/>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3" name="Rectangle 43"/>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7182" name="Line 44"/>
          <p:cNvSpPr>
            <a:spLocks noChangeShapeType="1"/>
          </p:cNvSpPr>
          <p:nvPr/>
        </p:nvSpPr>
        <p:spPr bwMode="auto">
          <a:xfrm>
            <a:off x="3975100" y="2590800"/>
            <a:ext cx="3886200" cy="0"/>
          </a:xfrm>
          <a:prstGeom prst="line">
            <a:avLst/>
          </a:prstGeom>
          <a:noFill/>
          <a:ln w="25400">
            <a:solidFill>
              <a:schemeClr val="tx1"/>
            </a:solidFill>
            <a:round/>
            <a:headEnd/>
            <a:tailEnd/>
          </a:ln>
        </p:spPr>
        <p:txBody>
          <a:bodyPr wrap="none" anchor="ctr"/>
          <a:lstStyle/>
          <a:p>
            <a:endParaRPr lang="en-US"/>
          </a:p>
        </p:txBody>
      </p:sp>
      <p:sp>
        <p:nvSpPr>
          <p:cNvPr id="7183" name="Text Box 45"/>
          <p:cNvSpPr txBox="1">
            <a:spLocks noChangeArrowheads="1"/>
          </p:cNvSpPr>
          <p:nvPr/>
        </p:nvSpPr>
        <p:spPr bwMode="auto">
          <a:xfrm>
            <a:off x="457200" y="2057400"/>
            <a:ext cx="2164375" cy="461665"/>
          </a:xfrm>
          <a:prstGeom prst="rect">
            <a:avLst/>
          </a:prstGeom>
          <a:noFill/>
          <a:ln w="25400">
            <a:noFill/>
            <a:miter lim="800000"/>
            <a:headEnd/>
            <a:tailEnd/>
          </a:ln>
        </p:spPr>
        <p:txBody>
          <a:bodyPr wrap="none">
            <a:spAutoFit/>
          </a:bodyPr>
          <a:lstStyle/>
          <a:p>
            <a:pPr>
              <a:lnSpc>
                <a:spcPct val="100000"/>
              </a:lnSpc>
            </a:pPr>
            <a:r>
              <a:rPr lang="zh-CN" altLang="en-US" b="0" dirty="0" smtClean="0">
                <a:latin typeface="Calibri" pitchFamily="34" charset="0"/>
              </a:rPr>
              <a:t>真实和</a:t>
            </a:r>
            <a:r>
              <a:rPr lang="en-US" b="0" dirty="0" smtClean="0">
                <a:latin typeface="Calibri" pitchFamily="34" charset="0"/>
              </a:rPr>
              <a:t>: </a:t>
            </a:r>
            <a:r>
              <a:rPr lang="en-US" b="0" i="1" dirty="0">
                <a:latin typeface="Calibri" pitchFamily="34" charset="0"/>
              </a:rPr>
              <a:t>w</a:t>
            </a:r>
            <a:r>
              <a:rPr lang="en-US" b="0" dirty="0">
                <a:latin typeface="Calibri" pitchFamily="34" charset="0"/>
              </a:rPr>
              <a:t>+1 </a:t>
            </a:r>
            <a:r>
              <a:rPr lang="zh-CN" altLang="en-US" b="0" dirty="0" smtClean="0">
                <a:latin typeface="Calibri" pitchFamily="34" charset="0"/>
              </a:rPr>
              <a:t>位</a:t>
            </a:r>
            <a:endParaRPr lang="en-US" b="0" dirty="0">
              <a:latin typeface="Calibri" pitchFamily="34" charset="0"/>
            </a:endParaRPr>
          </a:p>
        </p:txBody>
      </p:sp>
      <p:sp>
        <p:nvSpPr>
          <p:cNvPr id="7184" name="Text Box 46"/>
          <p:cNvSpPr txBox="1">
            <a:spLocks noChangeArrowheads="1"/>
          </p:cNvSpPr>
          <p:nvPr/>
        </p:nvSpPr>
        <p:spPr bwMode="auto">
          <a:xfrm>
            <a:off x="457200" y="1371600"/>
            <a:ext cx="1854995" cy="461665"/>
          </a:xfrm>
          <a:prstGeom prst="rect">
            <a:avLst/>
          </a:prstGeom>
          <a:noFill/>
          <a:ln w="25400">
            <a:noFill/>
            <a:miter lim="800000"/>
            <a:headEnd/>
            <a:tailEnd/>
          </a:ln>
        </p:spPr>
        <p:txBody>
          <a:bodyPr wrap="none">
            <a:spAutoFit/>
          </a:bodyPr>
          <a:lstStyle/>
          <a:p>
            <a:pPr>
              <a:lnSpc>
                <a:spcPct val="100000"/>
              </a:lnSpc>
            </a:pPr>
            <a:r>
              <a:rPr lang="zh-CN" altLang="en-US" b="0" dirty="0" smtClean="0">
                <a:latin typeface="Calibri" pitchFamily="34" charset="0"/>
              </a:rPr>
              <a:t>操作数</a:t>
            </a:r>
            <a:r>
              <a:rPr lang="en-US" b="0" dirty="0" smtClean="0">
                <a:latin typeface="Calibri" pitchFamily="34" charset="0"/>
              </a:rPr>
              <a:t>: </a:t>
            </a:r>
            <a:r>
              <a:rPr lang="en-US" b="0" i="1" dirty="0">
                <a:latin typeface="Calibri" pitchFamily="34" charset="0"/>
              </a:rPr>
              <a:t>w</a:t>
            </a:r>
            <a:r>
              <a:rPr lang="en-US" b="0" dirty="0">
                <a:latin typeface="Calibri" pitchFamily="34" charset="0"/>
              </a:rPr>
              <a:t> </a:t>
            </a:r>
            <a:r>
              <a:rPr lang="zh-CN" altLang="en-US" b="0" dirty="0" smtClean="0">
                <a:latin typeface="Calibri" pitchFamily="34" charset="0"/>
              </a:rPr>
              <a:t>位</a:t>
            </a:r>
            <a:endParaRPr lang="en-US" b="0" dirty="0">
              <a:latin typeface="Calibri" pitchFamily="34" charset="0"/>
            </a:endParaRPr>
          </a:p>
        </p:txBody>
      </p:sp>
      <p:sp>
        <p:nvSpPr>
          <p:cNvPr id="7185" name="Text Box 47"/>
          <p:cNvSpPr txBox="1">
            <a:spLocks noChangeArrowheads="1"/>
          </p:cNvSpPr>
          <p:nvPr/>
        </p:nvSpPr>
        <p:spPr bwMode="auto">
          <a:xfrm>
            <a:off x="457200" y="2667000"/>
            <a:ext cx="2438400" cy="461665"/>
          </a:xfrm>
          <a:prstGeom prst="rect">
            <a:avLst/>
          </a:prstGeom>
          <a:noFill/>
          <a:ln w="25400">
            <a:noFill/>
            <a:miter lim="800000"/>
            <a:headEnd/>
            <a:tailEnd/>
          </a:ln>
        </p:spPr>
        <p:txBody>
          <a:bodyPr>
            <a:spAutoFit/>
          </a:bodyPr>
          <a:lstStyle/>
          <a:p>
            <a:pPr>
              <a:lnSpc>
                <a:spcPct val="100000"/>
              </a:lnSpc>
            </a:pPr>
            <a:r>
              <a:rPr lang="zh-CN" altLang="en-US" b="0" dirty="0" smtClean="0">
                <a:latin typeface="Calibri" pitchFamily="34" charset="0"/>
              </a:rPr>
              <a:t>丢弃进位</a:t>
            </a:r>
            <a:r>
              <a:rPr lang="en-US" b="0" dirty="0" smtClean="0">
                <a:latin typeface="Calibri" pitchFamily="34" charset="0"/>
              </a:rPr>
              <a:t>: </a:t>
            </a:r>
            <a:r>
              <a:rPr lang="en-US" b="0" i="1" dirty="0">
                <a:latin typeface="Calibri" pitchFamily="34" charset="0"/>
              </a:rPr>
              <a:t>w</a:t>
            </a:r>
            <a:r>
              <a:rPr lang="en-US" b="0" dirty="0">
                <a:latin typeface="Calibri" pitchFamily="34" charset="0"/>
              </a:rPr>
              <a:t> </a:t>
            </a:r>
            <a:r>
              <a:rPr lang="zh-CN" altLang="en-US" b="0" dirty="0" smtClean="0">
                <a:latin typeface="Calibri" pitchFamily="34" charset="0"/>
              </a:rPr>
              <a:t>位</a:t>
            </a:r>
            <a:endParaRPr lang="en-US" b="0" dirty="0">
              <a:latin typeface="Calibri" pitchFamily="34" charset="0"/>
            </a:endParaRPr>
          </a:p>
        </p:txBody>
      </p:sp>
      <p:sp>
        <p:nvSpPr>
          <p:cNvPr id="7186" name="Rectangle 48"/>
          <p:cNvSpPr>
            <a:spLocks noChangeArrowheads="1"/>
          </p:cNvSpPr>
          <p:nvPr/>
        </p:nvSpPr>
        <p:spPr bwMode="auto">
          <a:xfrm>
            <a:off x="3038521" y="2590800"/>
            <a:ext cx="1782860" cy="461665"/>
          </a:xfrm>
          <a:prstGeom prst="rect">
            <a:avLst/>
          </a:prstGeom>
          <a:noFill/>
          <a:ln w="25400">
            <a:noFill/>
            <a:miter lim="800000"/>
            <a:headEnd/>
            <a:tailEnd/>
          </a:ln>
        </p:spPr>
        <p:txBody>
          <a:bodyPr wrap="none">
            <a:spAutoFit/>
          </a:bodyPr>
          <a:lstStyle/>
          <a:p>
            <a:pPr algn="r">
              <a:lnSpc>
                <a:spcPct val="100000"/>
              </a:lnSpc>
            </a:pPr>
            <a:r>
              <a:rPr lang="en-US" b="0" dirty="0" err="1" smtClean="0">
                <a:latin typeface="Times" pitchFamily="18" charset="0"/>
              </a:rPr>
              <a:t>UAdd</a:t>
            </a:r>
            <a:r>
              <a:rPr lang="en-US" b="0" i="1" baseline="-25000" dirty="0" err="1" smtClean="0">
                <a:latin typeface="Times" pitchFamily="18" charset="0"/>
              </a:rPr>
              <a:t>w</a:t>
            </a:r>
            <a:r>
              <a:rPr lang="en-US" b="0" dirty="0" smtClean="0">
                <a:latin typeface="Times" pitchFamily="18" charset="0"/>
              </a:rPr>
              <a:t>(</a:t>
            </a:r>
            <a:r>
              <a:rPr lang="en-US" b="0" i="1" dirty="0" smtClean="0">
                <a:latin typeface="Times" pitchFamily="18" charset="0"/>
              </a:rPr>
              <a:t>x</a:t>
            </a:r>
            <a:r>
              <a:rPr lang="en-US" b="0" dirty="0" smtClean="0">
                <a:latin typeface="Times" pitchFamily="18" charset="0"/>
              </a:rPr>
              <a:t> </a:t>
            </a:r>
            <a:r>
              <a:rPr lang="en-US" b="0" dirty="0">
                <a:latin typeface="Times" pitchFamily="18" charset="0"/>
              </a:rPr>
              <a:t>, </a:t>
            </a:r>
            <a:r>
              <a:rPr lang="en-US" b="0" i="1" dirty="0" smtClean="0">
                <a:latin typeface="Times" pitchFamily="18" charset="0"/>
              </a:rPr>
              <a:t>y</a:t>
            </a:r>
            <a:r>
              <a:rPr lang="en-US" b="0" dirty="0" smtClean="0">
                <a:latin typeface="Times" pitchFamily="18" charset="0"/>
              </a:rPr>
              <a:t>)</a:t>
            </a:r>
            <a:endParaRPr lang="en-US" b="0" dirty="0">
              <a:latin typeface="Times" pitchFamily="18" charset="0"/>
            </a:endParaRPr>
          </a:p>
        </p:txBody>
      </p:sp>
      <mc:AlternateContent xmlns:mc="http://schemas.openxmlformats.org/markup-compatibility/2006" xmlns:a14="http://schemas.microsoft.com/office/drawing/2010/main">
        <mc:Choice Requires="a14">
          <p:sp>
            <p:nvSpPr>
              <p:cNvPr id="48" name="矩形 47"/>
              <p:cNvSpPr/>
              <p:nvPr/>
            </p:nvSpPr>
            <p:spPr>
              <a:xfrm>
                <a:off x="805024" y="5417976"/>
                <a:ext cx="6553200" cy="91614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𝑈𝐴𝑑𝑑</m:t>
                          </m:r>
                        </m:e>
                        <m:sub>
                          <m:r>
                            <a:rPr lang="zh-CN" altLang="en-US" i="1">
                              <a:latin typeface="Cambria Math" panose="02040503050406030204" pitchFamily="18" charset="0"/>
                            </a:rPr>
                            <m:t>𝑤</m:t>
                          </m:r>
                        </m:sub>
                      </m:sSub>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x</m:t>
                          </m:r>
                          <m:r>
                            <a:rPr lang="zh-CN" altLang="en-US" i="0">
                              <a:latin typeface="Cambria Math" panose="02040503050406030204" pitchFamily="18" charset="0"/>
                            </a:rPr>
                            <m:t>,</m:t>
                          </m:r>
                          <m:r>
                            <m:rPr>
                              <m:sty m:val="p"/>
                            </m:rPr>
                            <a:rPr lang="zh-CN" altLang="en-US" i="0">
                              <a:latin typeface="Cambria Math" panose="02040503050406030204" pitchFamily="18" charset="0"/>
                            </a:rPr>
                            <m:t>y</m:t>
                          </m:r>
                        </m:e>
                      </m:d>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3"/>
                                    <m:mcJc m:val="center"/>
                                  </m:mcPr>
                                </m:mc>
                              </m:mcs>
                              <m:ctrlPr>
                                <a:rPr lang="zh-CN" altLang="en-US" i="1">
                                  <a:latin typeface="Cambria Math" panose="02040503050406030204" pitchFamily="18" charset="0"/>
                                </a:rPr>
                              </m:ctrlPr>
                            </m:mPr>
                            <m:m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e>
                              <m:e/>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&lt;</m:t>
                                </m:r>
                                <m:sSup>
                                  <m:sSupPr>
                                    <m:ctrlPr>
                                      <a:rPr lang="zh-CN" altLang="en-US" i="1">
                                        <a:latin typeface="Cambria Math" panose="02040503050406030204" pitchFamily="18" charset="0"/>
                                      </a:rPr>
                                    </m:ctrlPr>
                                  </m:sSupPr>
                                  <m:e>
                                    <m:r>
                                      <a:rPr lang="zh-CN" altLang="en-US" i="0">
                                        <a:latin typeface="Cambria Math" panose="02040503050406030204" pitchFamily="18" charset="0"/>
                                      </a:rPr>
                                      <m:t>2</m:t>
                                    </m:r>
                                  </m:e>
                                  <m:sup>
                                    <m:r>
                                      <a:rPr lang="zh-CN" altLang="en-US" i="1">
                                        <a:latin typeface="Cambria Math" panose="02040503050406030204" pitchFamily="18" charset="0"/>
                                      </a:rPr>
                                      <m:t>𝑤</m:t>
                                    </m:r>
                                  </m:sup>
                                </m:sSup>
                              </m:e>
                            </m:mr>
                            <m:m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0">
                                        <a:latin typeface="Cambria Math" panose="02040503050406030204" pitchFamily="18" charset="0"/>
                                      </a:rPr>
                                      <m:t>2</m:t>
                                    </m:r>
                                  </m:e>
                                  <m:sup>
                                    <m:r>
                                      <a:rPr lang="zh-CN" altLang="en-US" i="1">
                                        <a:latin typeface="Cambria Math" panose="02040503050406030204" pitchFamily="18" charset="0"/>
                                      </a:rPr>
                                      <m:t>𝑤</m:t>
                                    </m:r>
                                  </m:sup>
                                </m:sSup>
                              </m:e>
                              <m:e/>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0">
                                        <a:latin typeface="Cambria Math" panose="02040503050406030204" pitchFamily="18" charset="0"/>
                                      </a:rPr>
                                      <m:t>2</m:t>
                                    </m:r>
                                  </m:e>
                                  <m:sup>
                                    <m:r>
                                      <a:rPr lang="zh-CN" altLang="en-US" i="1">
                                        <a:latin typeface="Cambria Math" panose="02040503050406030204" pitchFamily="18" charset="0"/>
                                      </a:rPr>
                                      <m:t>𝑤</m:t>
                                    </m:r>
                                  </m:sup>
                                </m:sSup>
                              </m:e>
                            </m:mr>
                          </m:m>
                        </m:e>
                      </m:d>
                    </m:oMath>
                  </m:oMathPara>
                </a14:m>
                <a:endParaRPr lang="zh-CN" altLang="en-US" dirty="0"/>
              </a:p>
            </p:txBody>
          </p:sp>
        </mc:Choice>
        <mc:Fallback xmlns="">
          <p:sp>
            <p:nvSpPr>
              <p:cNvPr id="48" name="矩形 47"/>
              <p:cNvSpPr>
                <a:spLocks noRot="1" noChangeAspect="1" noMove="1" noResize="1" noEditPoints="1" noAdjustHandles="1" noChangeArrowheads="1" noChangeShapeType="1" noTextEdit="1"/>
              </p:cNvSpPr>
              <p:nvPr/>
            </p:nvSpPr>
            <p:spPr>
              <a:xfrm>
                <a:off x="805024" y="5417976"/>
                <a:ext cx="6553200" cy="916148"/>
              </a:xfrm>
              <a:prstGeom prst="rect">
                <a:avLst/>
              </a:prstGeom>
              <a:blipFill>
                <a:blip r:embed="rId3"/>
                <a:stretch>
                  <a:fillRect/>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8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82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8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extLst>
              <p:ext uri="{D42A27DB-BD31-4B8C-83A1-F6EECF244321}">
                <p14:modId xmlns:p14="http://schemas.microsoft.com/office/powerpoint/2010/main" val="1987302003"/>
              </p:ext>
            </p:extLst>
          </p:nvPr>
        </p:nvGraphicFramePr>
        <p:xfrm>
          <a:off x="4049712" y="2012950"/>
          <a:ext cx="4560888" cy="3973513"/>
        </p:xfrm>
        <a:graphic>
          <a:graphicData uri="http://schemas.openxmlformats.org/presentationml/2006/ole">
            <mc:AlternateContent xmlns:mc="http://schemas.openxmlformats.org/markup-compatibility/2006">
              <mc:Choice xmlns:v="urn:schemas-microsoft-com:vml" Requires="v">
                <p:oleObj spid="_x0000_s65747" name="Chart" r:id="rId4" imgW="6146800" imgH="5067300" progId="Excel.Sheet.8">
                  <p:embed/>
                </p:oleObj>
              </mc:Choice>
              <mc:Fallback>
                <p:oleObj name="Chart" r:id="rId4" imgW="6146800" imgH="5067300" progId="Excel.Shee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9712" y="2012950"/>
                        <a:ext cx="4560888" cy="39735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40291" name="Rectangle 3"/>
          <p:cNvSpPr>
            <a:spLocks noGrp="1" noChangeArrowheads="1"/>
          </p:cNvSpPr>
          <p:nvPr>
            <p:ph type="title"/>
          </p:nvPr>
        </p:nvSpPr>
        <p:spPr>
          <a:xfrm>
            <a:off x="304800" y="609600"/>
            <a:ext cx="8839200" cy="555625"/>
          </a:xfrm>
        </p:spPr>
        <p:txBody>
          <a:bodyPr/>
          <a:lstStyle/>
          <a:p>
            <a:pPr>
              <a:defRPr/>
            </a:pPr>
            <a:r>
              <a:rPr lang="zh-CN" altLang="en-US" dirty="0"/>
              <a:t>整数加法可视化示意图</a:t>
            </a:r>
            <a:endParaRPr lang="en-US" dirty="0" smtClean="0"/>
          </a:p>
        </p:txBody>
      </p:sp>
      <p:sp>
        <p:nvSpPr>
          <p:cNvPr id="140292" name="Rectangle 4"/>
          <p:cNvSpPr>
            <a:spLocks noGrp="1" noChangeArrowheads="1"/>
          </p:cNvSpPr>
          <p:nvPr>
            <p:ph type="body" idx="1"/>
          </p:nvPr>
        </p:nvSpPr>
        <p:spPr>
          <a:xfrm>
            <a:off x="290513" y="1557338"/>
            <a:ext cx="3824287" cy="4843462"/>
          </a:xfrm>
        </p:spPr>
        <p:txBody>
          <a:bodyPr lIns="90487" tIns="44450" rIns="90487" bIns="44450"/>
          <a:lstStyle/>
          <a:p>
            <a:pPr marL="228600" indent="-228600" eaLnBrk="1" hangingPunct="1">
              <a:defRPr/>
            </a:pPr>
            <a:r>
              <a:rPr lang="zh-CN" altLang="en-US" dirty="0" smtClean="0"/>
              <a:t>整数加法</a:t>
            </a:r>
            <a:endParaRPr lang="en-US" dirty="0" smtClean="0"/>
          </a:p>
          <a:p>
            <a:pPr marL="635000" lvl="1" indent="-228600" eaLnBrk="1" hangingPunct="1">
              <a:defRPr/>
            </a:pPr>
            <a:r>
              <a:rPr lang="en-US" dirty="0" smtClean="0"/>
              <a:t>4-bit </a:t>
            </a:r>
            <a:r>
              <a:rPr lang="zh-CN" altLang="en-US" dirty="0" smtClean="0"/>
              <a:t>整型数</a:t>
            </a:r>
            <a:r>
              <a:rPr lang="en-US" dirty="0" smtClean="0"/>
              <a:t> </a:t>
            </a:r>
            <a:r>
              <a:rPr lang="en-US" i="1" dirty="0" smtClean="0"/>
              <a:t>x</a:t>
            </a:r>
            <a:r>
              <a:rPr lang="en-US" dirty="0" smtClean="0"/>
              <a:t>, </a:t>
            </a:r>
            <a:r>
              <a:rPr lang="en-US" i="1" dirty="0"/>
              <a:t>y</a:t>
            </a:r>
            <a:endParaRPr lang="en-US" dirty="0" smtClean="0"/>
          </a:p>
          <a:p>
            <a:pPr marL="635000" lvl="1" indent="-228600" eaLnBrk="1" hangingPunct="1">
              <a:defRPr/>
            </a:pPr>
            <a:r>
              <a:rPr lang="zh-CN" altLang="en-US" dirty="0" smtClean="0"/>
              <a:t>计算真实值</a:t>
            </a:r>
            <a:r>
              <a:rPr lang="en-US" dirty="0" smtClean="0"/>
              <a:t>Add</a:t>
            </a:r>
            <a:r>
              <a:rPr lang="en-US" baseline="-25000" dirty="0" smtClean="0"/>
              <a:t>4</a:t>
            </a:r>
            <a:r>
              <a:rPr lang="en-US" dirty="0" smtClean="0"/>
              <a:t>(x, </a:t>
            </a:r>
            <a:r>
              <a:rPr lang="en-US" i="1" dirty="0" smtClean="0"/>
              <a:t>y</a:t>
            </a:r>
            <a:r>
              <a:rPr lang="en-US" dirty="0" smtClean="0"/>
              <a:t>)</a:t>
            </a:r>
          </a:p>
          <a:p>
            <a:pPr marL="635000" lvl="1" indent="-228600" eaLnBrk="1" hangingPunct="1">
              <a:defRPr/>
            </a:pPr>
            <a:r>
              <a:rPr lang="zh-CN" altLang="en-US" dirty="0" smtClean="0"/>
              <a:t>和随</a:t>
            </a:r>
            <a:r>
              <a:rPr lang="en-US" altLang="zh-CN" dirty="0" smtClean="0"/>
              <a:t>x</a:t>
            </a:r>
            <a:r>
              <a:rPr lang="zh-CN" altLang="en-US" dirty="0" smtClean="0"/>
              <a:t>和 </a:t>
            </a:r>
            <a:r>
              <a:rPr lang="en-US" altLang="zh-CN" i="1" dirty="0"/>
              <a:t>y</a:t>
            </a:r>
            <a:r>
              <a:rPr lang="zh-CN" altLang="en-US" i="1" dirty="0" smtClean="0"/>
              <a:t>线性增加</a:t>
            </a:r>
            <a:endParaRPr lang="en-US" i="1" dirty="0" smtClean="0"/>
          </a:p>
          <a:p>
            <a:pPr marL="635000" lvl="1" indent="-228600">
              <a:defRPr/>
            </a:pPr>
            <a:r>
              <a:rPr lang="zh-CN" altLang="en-US" dirty="0" smtClean="0"/>
              <a:t>表面为斜面形</a:t>
            </a:r>
            <a:endParaRPr lang="en-US" dirty="0" smtClean="0"/>
          </a:p>
        </p:txBody>
      </p:sp>
      <p:sp>
        <p:nvSpPr>
          <p:cNvPr id="8197" name="Rectangle 5"/>
          <p:cNvSpPr>
            <a:spLocks noChangeArrowheads="1"/>
          </p:cNvSpPr>
          <p:nvPr/>
        </p:nvSpPr>
        <p:spPr bwMode="auto">
          <a:xfrm>
            <a:off x="5562600" y="2057400"/>
            <a:ext cx="1553309" cy="459100"/>
          </a:xfrm>
          <a:prstGeom prst="rect">
            <a:avLst/>
          </a:prstGeom>
          <a:solidFill>
            <a:schemeClr val="bg1"/>
          </a:solidFill>
          <a:ln w="25400">
            <a:noFill/>
            <a:miter lim="800000"/>
            <a:headEnd/>
            <a:tailEnd/>
          </a:ln>
        </p:spPr>
        <p:txBody>
          <a:bodyPr wrap="none" lIns="90487" tIns="44450" rIns="90487" bIns="44450">
            <a:spAutoFit/>
          </a:bodyPr>
          <a:lstStyle/>
          <a:p>
            <a:pPr>
              <a:spcBef>
                <a:spcPct val="30000"/>
              </a:spcBef>
            </a:pPr>
            <a:r>
              <a:rPr lang="en-US" dirty="0" smtClean="0">
                <a:solidFill>
                  <a:schemeClr val="tx2"/>
                </a:solidFill>
                <a:latin typeface="Calibri" pitchFamily="34" charset="0"/>
              </a:rPr>
              <a:t>Add</a:t>
            </a:r>
            <a:r>
              <a:rPr lang="en-US" baseline="-25000" dirty="0" smtClean="0">
                <a:solidFill>
                  <a:schemeClr val="tx2"/>
                </a:solidFill>
                <a:latin typeface="Calibri" pitchFamily="34" charset="0"/>
              </a:rPr>
              <a:t>4</a:t>
            </a:r>
            <a:r>
              <a:rPr lang="en-US" dirty="0" smtClean="0">
                <a:solidFill>
                  <a:schemeClr val="tx2"/>
                </a:solidFill>
                <a:latin typeface="Calibri" pitchFamily="34" charset="0"/>
              </a:rPr>
              <a:t>(</a:t>
            </a:r>
            <a:r>
              <a:rPr lang="en-US" i="1" dirty="0" smtClean="0">
                <a:solidFill>
                  <a:schemeClr val="tx2"/>
                </a:solidFill>
                <a:latin typeface="Calibri" pitchFamily="34" charset="0"/>
              </a:rPr>
              <a:t>x</a:t>
            </a:r>
            <a:r>
              <a:rPr lang="en-US" dirty="0" smtClean="0">
                <a:solidFill>
                  <a:schemeClr val="tx2"/>
                </a:solidFill>
                <a:latin typeface="Calibri" pitchFamily="34" charset="0"/>
              </a:rPr>
              <a:t> </a:t>
            </a:r>
            <a:r>
              <a:rPr lang="en-US" dirty="0">
                <a:solidFill>
                  <a:schemeClr val="tx2"/>
                </a:solidFill>
                <a:latin typeface="Calibri" pitchFamily="34" charset="0"/>
              </a:rPr>
              <a:t>, </a:t>
            </a:r>
            <a:r>
              <a:rPr lang="en-US" i="1" dirty="0" smtClean="0">
                <a:solidFill>
                  <a:schemeClr val="tx2"/>
                </a:solidFill>
                <a:latin typeface="Calibri" pitchFamily="34" charset="0"/>
              </a:rPr>
              <a:t>y</a:t>
            </a:r>
            <a:r>
              <a:rPr lang="en-US" dirty="0" smtClean="0">
                <a:solidFill>
                  <a:schemeClr val="tx2"/>
                </a:solidFill>
                <a:latin typeface="Calibri" pitchFamily="34" charset="0"/>
              </a:rPr>
              <a:t>)</a:t>
            </a:r>
            <a:endParaRPr lang="en-US" dirty="0">
              <a:solidFill>
                <a:schemeClr val="tx2"/>
              </a:solidFill>
              <a:latin typeface="Calibri" pitchFamily="34" charset="0"/>
            </a:endParaRPr>
          </a:p>
        </p:txBody>
      </p:sp>
      <p:sp>
        <p:nvSpPr>
          <p:cNvPr id="8198" name="Rectangle 6"/>
          <p:cNvSpPr>
            <a:spLocks noChangeArrowheads="1"/>
          </p:cNvSpPr>
          <p:nvPr/>
        </p:nvSpPr>
        <p:spPr bwMode="auto">
          <a:xfrm>
            <a:off x="4667206" y="5378915"/>
            <a:ext cx="323806" cy="459100"/>
          </a:xfrm>
          <a:prstGeom prst="rect">
            <a:avLst/>
          </a:prstGeom>
          <a:noFill/>
          <a:ln w="25400">
            <a:noFill/>
            <a:miter lim="800000"/>
            <a:headEnd/>
            <a:tailEnd/>
          </a:ln>
        </p:spPr>
        <p:txBody>
          <a:bodyPr wrap="none" lIns="90487" tIns="44450" rIns="90487" bIns="44450">
            <a:spAutoFit/>
          </a:bodyPr>
          <a:lstStyle/>
          <a:p>
            <a:pPr>
              <a:spcBef>
                <a:spcPct val="30000"/>
              </a:spcBef>
            </a:pPr>
            <a:r>
              <a:rPr lang="en-US" i="1" dirty="0" smtClean="0">
                <a:solidFill>
                  <a:schemeClr val="tx2"/>
                </a:solidFill>
                <a:latin typeface="Calibri" pitchFamily="34" charset="0"/>
              </a:rPr>
              <a:t>x</a:t>
            </a:r>
            <a:endParaRPr lang="en-US" i="1" dirty="0">
              <a:solidFill>
                <a:schemeClr val="tx2"/>
              </a:solidFill>
              <a:latin typeface="Calibri" pitchFamily="34" charset="0"/>
            </a:endParaRPr>
          </a:p>
        </p:txBody>
      </p:sp>
      <p:sp>
        <p:nvSpPr>
          <p:cNvPr id="8199" name="Rectangle 7"/>
          <p:cNvSpPr>
            <a:spLocks noChangeArrowheads="1"/>
          </p:cNvSpPr>
          <p:nvPr/>
        </p:nvSpPr>
        <p:spPr bwMode="auto">
          <a:xfrm>
            <a:off x="7508352" y="5061900"/>
            <a:ext cx="327012" cy="459100"/>
          </a:xfrm>
          <a:prstGeom prst="rect">
            <a:avLst/>
          </a:prstGeom>
          <a:noFill/>
          <a:ln w="25400">
            <a:noFill/>
            <a:miter lim="800000"/>
            <a:headEnd/>
            <a:tailEnd/>
          </a:ln>
        </p:spPr>
        <p:txBody>
          <a:bodyPr wrap="none" lIns="90487" tIns="44450" rIns="90487" bIns="44450">
            <a:spAutoFit/>
          </a:bodyPr>
          <a:lstStyle/>
          <a:p>
            <a:pPr>
              <a:spcBef>
                <a:spcPct val="30000"/>
              </a:spcBef>
            </a:pPr>
            <a:r>
              <a:rPr lang="en-US" i="1" dirty="0" smtClean="0">
                <a:solidFill>
                  <a:schemeClr val="tx2"/>
                </a:solidFill>
                <a:latin typeface="Calibri" pitchFamily="34" charset="0"/>
              </a:rPr>
              <a:t>y</a:t>
            </a:r>
            <a:endParaRPr lang="en-US" i="1" dirty="0">
              <a:solidFill>
                <a:schemeClr val="tx2"/>
              </a:solidFill>
              <a:latin typeface="Calibri" pitchFamily="34" charset="0"/>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6180" y="2235392"/>
            <a:ext cx="4918185" cy="3841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42339" name="Rectangle 3"/>
          <p:cNvSpPr>
            <a:spLocks noGrp="1" noChangeArrowheads="1"/>
          </p:cNvSpPr>
          <p:nvPr>
            <p:ph type="title"/>
          </p:nvPr>
        </p:nvSpPr>
        <p:spPr/>
        <p:txBody>
          <a:bodyPr/>
          <a:lstStyle/>
          <a:p>
            <a:pPr>
              <a:defRPr/>
            </a:pPr>
            <a:r>
              <a:rPr lang="zh-CN" altLang="en-US" dirty="0" smtClean="0"/>
              <a:t>无符号</a:t>
            </a:r>
            <a:r>
              <a:rPr lang="zh-CN" altLang="en-US" dirty="0"/>
              <a:t>数加法可视化示意图</a:t>
            </a:r>
            <a:endParaRPr lang="en-US" dirty="0" smtClean="0"/>
          </a:p>
        </p:txBody>
      </p:sp>
      <p:sp>
        <p:nvSpPr>
          <p:cNvPr id="142340" name="Rectangle 4"/>
          <p:cNvSpPr>
            <a:spLocks noGrp="1" noChangeArrowheads="1"/>
          </p:cNvSpPr>
          <p:nvPr>
            <p:ph idx="1"/>
          </p:nvPr>
        </p:nvSpPr>
        <p:spPr/>
        <p:txBody>
          <a:bodyPr lIns="90487" tIns="44450" rIns="90487" bIns="44450"/>
          <a:lstStyle/>
          <a:p>
            <a:pPr eaLnBrk="1" hangingPunct="1">
              <a:defRPr/>
            </a:pPr>
            <a:r>
              <a:rPr lang="zh-CN" altLang="en-US" dirty="0" smtClean="0"/>
              <a:t>数值面有弯折</a:t>
            </a:r>
            <a:r>
              <a:rPr lang="zh-CN" altLang="en-US" dirty="0" smtClean="0">
                <a:sym typeface="Wingdings" panose="05000000000000000000" pitchFamily="2" charset="2"/>
              </a:rPr>
              <a:t>（非饱和运算</a:t>
            </a:r>
            <a:r>
              <a:rPr lang="en-US" altLang="zh-CN" dirty="0" smtClean="0">
                <a:sym typeface="Wingdings" panose="05000000000000000000" pitchFamily="2" charset="2"/>
              </a:rPr>
              <a:t>—</a:t>
            </a:r>
            <a:r>
              <a:rPr lang="zh-CN" altLang="en-US" dirty="0" smtClean="0">
                <a:sym typeface="Wingdings" panose="05000000000000000000" pitchFamily="2" charset="2"/>
              </a:rPr>
              <a:t>不单调）</a:t>
            </a:r>
            <a:endParaRPr lang="en-US" altLang="zh-CN" dirty="0" smtClean="0"/>
          </a:p>
          <a:p>
            <a:pPr lvl="1">
              <a:defRPr/>
            </a:pPr>
            <a:r>
              <a:rPr lang="zh-CN" altLang="en-US" dirty="0" smtClean="0"/>
              <a:t>当真实和</a:t>
            </a:r>
            <a:r>
              <a:rPr lang="en-US" dirty="0" smtClean="0"/>
              <a:t>≥ 2</a:t>
            </a:r>
            <a:r>
              <a:rPr lang="en-US" i="1" baseline="30000" dirty="0" smtClean="0"/>
              <a:t>w</a:t>
            </a:r>
            <a:r>
              <a:rPr lang="zh-CN" altLang="en-US" dirty="0" smtClean="0"/>
              <a:t>时溢出</a:t>
            </a:r>
            <a:endParaRPr lang="en-US" altLang="zh-CN" dirty="0" smtClean="0"/>
          </a:p>
          <a:p>
            <a:pPr lvl="1" eaLnBrk="1" hangingPunct="1">
              <a:defRPr/>
            </a:pPr>
            <a:r>
              <a:rPr lang="zh-CN" altLang="en-US" dirty="0" smtClean="0"/>
              <a:t>最多溢出一次</a:t>
            </a:r>
            <a:endParaRPr lang="en-US" dirty="0" smtClean="0"/>
          </a:p>
        </p:txBody>
      </p:sp>
      <p:grpSp>
        <p:nvGrpSpPr>
          <p:cNvPr id="2" name="Group 5"/>
          <p:cNvGrpSpPr>
            <a:grpSpLocks/>
          </p:cNvGrpSpPr>
          <p:nvPr/>
        </p:nvGrpSpPr>
        <p:grpSpPr bwMode="auto">
          <a:xfrm>
            <a:off x="851532" y="3917950"/>
            <a:ext cx="2044699" cy="1830388"/>
            <a:chOff x="384" y="2098"/>
            <a:chExt cx="1288" cy="1153"/>
          </a:xfrm>
        </p:grpSpPr>
        <p:grpSp>
          <p:nvGrpSpPr>
            <p:cNvPr id="3" name="Group 6"/>
            <p:cNvGrpSpPr>
              <a:grpSpLocks/>
            </p:cNvGrpSpPr>
            <p:nvPr/>
          </p:nvGrpSpPr>
          <p:grpSpPr bwMode="auto">
            <a:xfrm>
              <a:off x="776" y="2208"/>
              <a:ext cx="80" cy="864"/>
              <a:chOff x="776" y="2208"/>
              <a:chExt cx="80" cy="864"/>
            </a:xfrm>
          </p:grpSpPr>
          <p:sp>
            <p:nvSpPr>
              <p:cNvPr id="9240" name="Line 7"/>
              <p:cNvSpPr>
                <a:spLocks noChangeShapeType="1"/>
              </p:cNvSpPr>
              <p:nvPr/>
            </p:nvSpPr>
            <p:spPr bwMode="auto">
              <a:xfrm>
                <a:off x="816" y="2216"/>
                <a:ext cx="0" cy="848"/>
              </a:xfrm>
              <a:prstGeom prst="line">
                <a:avLst/>
              </a:prstGeom>
              <a:noFill/>
              <a:ln w="25400">
                <a:solidFill>
                  <a:schemeClr val="tx1"/>
                </a:solidFill>
                <a:round/>
                <a:headEnd/>
                <a:tailEnd/>
              </a:ln>
            </p:spPr>
            <p:txBody>
              <a:bodyPr wrap="none" anchor="ctr"/>
              <a:lstStyle/>
              <a:p>
                <a:endParaRPr lang="en-US"/>
              </a:p>
            </p:txBody>
          </p:sp>
          <p:sp>
            <p:nvSpPr>
              <p:cNvPr id="9241" name="Line 8"/>
              <p:cNvSpPr>
                <a:spLocks noChangeShapeType="1"/>
              </p:cNvSpPr>
              <p:nvPr/>
            </p:nvSpPr>
            <p:spPr bwMode="auto">
              <a:xfrm>
                <a:off x="776" y="3072"/>
                <a:ext cx="80" cy="0"/>
              </a:xfrm>
              <a:prstGeom prst="line">
                <a:avLst/>
              </a:prstGeom>
              <a:noFill/>
              <a:ln w="25400">
                <a:solidFill>
                  <a:schemeClr val="tx1"/>
                </a:solidFill>
                <a:round/>
                <a:headEnd/>
                <a:tailEnd/>
              </a:ln>
            </p:spPr>
            <p:txBody>
              <a:bodyPr wrap="none" anchor="ctr"/>
              <a:lstStyle/>
              <a:p>
                <a:endParaRPr lang="en-US"/>
              </a:p>
            </p:txBody>
          </p:sp>
          <p:sp>
            <p:nvSpPr>
              <p:cNvPr id="9242" name="Line 9"/>
              <p:cNvSpPr>
                <a:spLocks noChangeShapeType="1"/>
              </p:cNvSpPr>
              <p:nvPr/>
            </p:nvSpPr>
            <p:spPr bwMode="auto">
              <a:xfrm>
                <a:off x="776" y="2640"/>
                <a:ext cx="80" cy="0"/>
              </a:xfrm>
              <a:prstGeom prst="line">
                <a:avLst/>
              </a:prstGeom>
              <a:noFill/>
              <a:ln w="25400">
                <a:solidFill>
                  <a:schemeClr val="tx1"/>
                </a:solidFill>
                <a:round/>
                <a:headEnd/>
                <a:tailEnd/>
              </a:ln>
            </p:spPr>
            <p:txBody>
              <a:bodyPr wrap="none" anchor="ctr"/>
              <a:lstStyle/>
              <a:p>
                <a:endParaRPr lang="en-US"/>
              </a:p>
            </p:txBody>
          </p:sp>
          <p:sp>
            <p:nvSpPr>
              <p:cNvPr id="9243" name="Line 10"/>
              <p:cNvSpPr>
                <a:spLocks noChangeShapeType="1"/>
              </p:cNvSpPr>
              <p:nvPr/>
            </p:nvSpPr>
            <p:spPr bwMode="auto">
              <a:xfrm>
                <a:off x="776" y="2208"/>
                <a:ext cx="80" cy="0"/>
              </a:xfrm>
              <a:prstGeom prst="line">
                <a:avLst/>
              </a:prstGeom>
              <a:noFill/>
              <a:ln w="25400">
                <a:solidFill>
                  <a:schemeClr val="tx1"/>
                </a:solidFill>
                <a:round/>
                <a:headEnd/>
                <a:tailEnd/>
              </a:ln>
            </p:spPr>
            <p:txBody>
              <a:bodyPr wrap="none" anchor="ctr"/>
              <a:lstStyle/>
              <a:p>
                <a:endParaRPr lang="en-US"/>
              </a:p>
            </p:txBody>
          </p:sp>
        </p:grpSp>
        <p:grpSp>
          <p:nvGrpSpPr>
            <p:cNvPr id="4" name="Group 11"/>
            <p:cNvGrpSpPr>
              <a:grpSpLocks/>
            </p:cNvGrpSpPr>
            <p:nvPr/>
          </p:nvGrpSpPr>
          <p:grpSpPr bwMode="auto">
            <a:xfrm>
              <a:off x="1592" y="2640"/>
              <a:ext cx="80" cy="432"/>
              <a:chOff x="1592" y="2640"/>
              <a:chExt cx="80" cy="432"/>
            </a:xfrm>
          </p:grpSpPr>
          <p:sp>
            <p:nvSpPr>
              <p:cNvPr id="9237" name="Line 12"/>
              <p:cNvSpPr>
                <a:spLocks noChangeShapeType="1"/>
              </p:cNvSpPr>
              <p:nvPr/>
            </p:nvSpPr>
            <p:spPr bwMode="auto">
              <a:xfrm>
                <a:off x="1632" y="2648"/>
                <a:ext cx="0" cy="416"/>
              </a:xfrm>
              <a:prstGeom prst="line">
                <a:avLst/>
              </a:prstGeom>
              <a:noFill/>
              <a:ln w="25400">
                <a:solidFill>
                  <a:schemeClr val="tx1"/>
                </a:solidFill>
                <a:round/>
                <a:headEnd/>
                <a:tailEnd/>
              </a:ln>
            </p:spPr>
            <p:txBody>
              <a:bodyPr wrap="none" anchor="ctr"/>
              <a:lstStyle/>
              <a:p>
                <a:endParaRPr lang="en-US"/>
              </a:p>
            </p:txBody>
          </p:sp>
          <p:sp>
            <p:nvSpPr>
              <p:cNvPr id="9238" name="Line 13"/>
              <p:cNvSpPr>
                <a:spLocks noChangeShapeType="1"/>
              </p:cNvSpPr>
              <p:nvPr/>
            </p:nvSpPr>
            <p:spPr bwMode="auto">
              <a:xfrm>
                <a:off x="1592" y="3072"/>
                <a:ext cx="80" cy="0"/>
              </a:xfrm>
              <a:prstGeom prst="line">
                <a:avLst/>
              </a:prstGeom>
              <a:noFill/>
              <a:ln w="25400">
                <a:solidFill>
                  <a:schemeClr val="tx1"/>
                </a:solidFill>
                <a:round/>
                <a:headEnd/>
                <a:tailEnd/>
              </a:ln>
            </p:spPr>
            <p:txBody>
              <a:bodyPr wrap="none" anchor="ctr"/>
              <a:lstStyle/>
              <a:p>
                <a:endParaRPr lang="en-US"/>
              </a:p>
            </p:txBody>
          </p:sp>
          <p:sp>
            <p:nvSpPr>
              <p:cNvPr id="9239" name="Line 14"/>
              <p:cNvSpPr>
                <a:spLocks noChangeShapeType="1"/>
              </p:cNvSpPr>
              <p:nvPr/>
            </p:nvSpPr>
            <p:spPr bwMode="auto">
              <a:xfrm>
                <a:off x="1592" y="2640"/>
                <a:ext cx="80" cy="0"/>
              </a:xfrm>
              <a:prstGeom prst="line">
                <a:avLst/>
              </a:prstGeom>
              <a:noFill/>
              <a:ln w="25400">
                <a:solidFill>
                  <a:schemeClr val="tx1"/>
                </a:solidFill>
                <a:round/>
                <a:headEnd/>
                <a:tailEnd/>
              </a:ln>
            </p:spPr>
            <p:txBody>
              <a:bodyPr wrap="none" anchor="ctr"/>
              <a:lstStyle/>
              <a:p>
                <a:endParaRPr lang="en-US"/>
              </a:p>
            </p:txBody>
          </p:sp>
        </p:grpSp>
        <p:sp>
          <p:nvSpPr>
            <p:cNvPr id="9232" name="Line 15"/>
            <p:cNvSpPr>
              <a:spLocks noChangeShapeType="1"/>
            </p:cNvSpPr>
            <p:nvPr/>
          </p:nvSpPr>
          <p:spPr bwMode="auto">
            <a:xfrm>
              <a:off x="856" y="2716"/>
              <a:ext cx="776" cy="0"/>
            </a:xfrm>
            <a:prstGeom prst="line">
              <a:avLst/>
            </a:prstGeom>
            <a:noFill/>
            <a:ln w="127000" cap="sq">
              <a:solidFill>
                <a:schemeClr val="accent2">
                  <a:lumMod val="75000"/>
                </a:schemeClr>
              </a:solidFill>
              <a:round/>
              <a:headEnd/>
              <a:tailEnd type="triangle" w="med" len="med"/>
            </a:ln>
          </p:spPr>
          <p:txBody>
            <a:bodyPr wrap="none" anchor="ctr"/>
            <a:lstStyle/>
            <a:p>
              <a:endParaRPr lang="en-US"/>
            </a:p>
          </p:txBody>
        </p:sp>
        <p:sp>
          <p:nvSpPr>
            <p:cNvPr id="9233" name="Freeform 16"/>
            <p:cNvSpPr>
              <a:spLocks/>
            </p:cNvSpPr>
            <p:nvPr/>
          </p:nvSpPr>
          <p:spPr bwMode="auto">
            <a:xfrm>
              <a:off x="856" y="2400"/>
              <a:ext cx="776" cy="419"/>
            </a:xfrm>
            <a:custGeom>
              <a:avLst/>
              <a:gdLst>
                <a:gd name="T0" fmla="*/ 0 w 625"/>
                <a:gd name="T1" fmla="*/ 0 h 337"/>
                <a:gd name="T2" fmla="*/ 240 w 625"/>
                <a:gd name="T3" fmla="*/ 0 h 337"/>
                <a:gd name="T4" fmla="*/ 384 w 625"/>
                <a:gd name="T5" fmla="*/ 336 h 337"/>
                <a:gd name="T6" fmla="*/ 624 w 625"/>
                <a:gd name="T7" fmla="*/ 336 h 337"/>
                <a:gd name="T8" fmla="*/ 0 60000 65536"/>
                <a:gd name="T9" fmla="*/ 0 60000 65536"/>
                <a:gd name="T10" fmla="*/ 0 60000 65536"/>
                <a:gd name="T11" fmla="*/ 0 60000 65536"/>
                <a:gd name="T12" fmla="*/ 0 w 625"/>
                <a:gd name="T13" fmla="*/ 0 h 337"/>
                <a:gd name="T14" fmla="*/ 625 w 625"/>
                <a:gd name="T15" fmla="*/ 337 h 337"/>
              </a:gdLst>
              <a:ahLst/>
              <a:cxnLst>
                <a:cxn ang="T8">
                  <a:pos x="T0" y="T1"/>
                </a:cxn>
                <a:cxn ang="T9">
                  <a:pos x="T2" y="T3"/>
                </a:cxn>
                <a:cxn ang="T10">
                  <a:pos x="T4" y="T5"/>
                </a:cxn>
                <a:cxn ang="T11">
                  <a:pos x="T6" y="T7"/>
                </a:cxn>
              </a:cxnLst>
              <a:rect l="T12" t="T13" r="T14" b="T15"/>
              <a:pathLst>
                <a:path w="625" h="337">
                  <a:moveTo>
                    <a:pt x="0" y="0"/>
                  </a:moveTo>
                  <a:lnTo>
                    <a:pt x="240" y="0"/>
                  </a:lnTo>
                  <a:lnTo>
                    <a:pt x="384" y="336"/>
                  </a:lnTo>
                  <a:lnTo>
                    <a:pt x="624" y="336"/>
                  </a:lnTo>
                </a:path>
              </a:pathLst>
            </a:custGeom>
            <a:noFill/>
            <a:ln w="120650" cap="sq">
              <a:solidFill>
                <a:schemeClr val="bg1">
                  <a:lumMod val="65000"/>
                </a:schemeClr>
              </a:solidFill>
              <a:miter lim="800000"/>
              <a:headEnd/>
              <a:tailEnd type="triangle" w="med" len="med"/>
            </a:ln>
          </p:spPr>
          <p:txBody>
            <a:bodyPr/>
            <a:lstStyle/>
            <a:p>
              <a:endParaRPr lang="en-US"/>
            </a:p>
          </p:txBody>
        </p:sp>
        <p:sp>
          <p:nvSpPr>
            <p:cNvPr id="9234" name="Rectangle 17"/>
            <p:cNvSpPr>
              <a:spLocks noChangeArrowheads="1"/>
            </p:cNvSpPr>
            <p:nvPr/>
          </p:nvSpPr>
          <p:spPr bwMode="auto">
            <a:xfrm>
              <a:off x="384" y="2962"/>
              <a:ext cx="213" cy="289"/>
            </a:xfrm>
            <a:prstGeom prst="rect">
              <a:avLst/>
            </a:prstGeom>
            <a:noFill/>
            <a:ln w="25400">
              <a:noFill/>
              <a:miter lim="800000"/>
              <a:headEnd/>
              <a:tailEnd/>
            </a:ln>
          </p:spPr>
          <p:txBody>
            <a:bodyPr wrap="none" lIns="90487" tIns="44450" rIns="90487" bIns="44450">
              <a:spAutoFit/>
            </a:bodyPr>
            <a:lstStyle/>
            <a:p>
              <a:pPr>
                <a:lnSpc>
                  <a:spcPct val="100000"/>
                </a:lnSpc>
              </a:pPr>
              <a:r>
                <a:rPr lang="en-US" b="0" dirty="0">
                  <a:latin typeface="Calibri" pitchFamily="34" charset="0"/>
                </a:rPr>
                <a:t>0</a:t>
              </a:r>
            </a:p>
          </p:txBody>
        </p:sp>
        <p:sp>
          <p:nvSpPr>
            <p:cNvPr id="9235" name="Rectangle 18"/>
            <p:cNvSpPr>
              <a:spLocks noChangeArrowheads="1"/>
            </p:cNvSpPr>
            <p:nvPr/>
          </p:nvSpPr>
          <p:spPr bwMode="auto">
            <a:xfrm>
              <a:off x="384" y="2530"/>
              <a:ext cx="306" cy="289"/>
            </a:xfrm>
            <a:prstGeom prst="rect">
              <a:avLst/>
            </a:prstGeom>
            <a:noFill/>
            <a:ln w="25400">
              <a:noFill/>
              <a:miter lim="800000"/>
              <a:headEnd/>
              <a:tailEnd/>
            </a:ln>
          </p:spPr>
          <p:txBody>
            <a:bodyPr wrap="none" lIns="90487" tIns="44450" rIns="90487" bIns="44450">
              <a:spAutoFit/>
            </a:bodyPr>
            <a:lstStyle/>
            <a:p>
              <a:pPr>
                <a:lnSpc>
                  <a:spcPct val="100000"/>
                </a:lnSpc>
              </a:pPr>
              <a:r>
                <a:rPr lang="en-US" b="0" dirty="0">
                  <a:latin typeface="Calibri" pitchFamily="34" charset="0"/>
                </a:rPr>
                <a:t>2</a:t>
              </a:r>
              <a:r>
                <a:rPr lang="en-US" b="0" i="1" baseline="30000" dirty="0">
                  <a:latin typeface="Calibri" pitchFamily="34" charset="0"/>
                </a:rPr>
                <a:t>w</a:t>
              </a:r>
            </a:p>
          </p:txBody>
        </p:sp>
        <p:sp>
          <p:nvSpPr>
            <p:cNvPr id="9236" name="Rectangle 19"/>
            <p:cNvSpPr>
              <a:spLocks noChangeArrowheads="1"/>
            </p:cNvSpPr>
            <p:nvPr/>
          </p:nvSpPr>
          <p:spPr bwMode="auto">
            <a:xfrm>
              <a:off x="384" y="2098"/>
              <a:ext cx="453" cy="289"/>
            </a:xfrm>
            <a:prstGeom prst="rect">
              <a:avLst/>
            </a:prstGeom>
            <a:noFill/>
            <a:ln w="25400">
              <a:noFill/>
              <a:miter lim="800000"/>
              <a:headEnd/>
              <a:tailEnd/>
            </a:ln>
          </p:spPr>
          <p:txBody>
            <a:bodyPr wrap="none" lIns="90487" tIns="44450" rIns="90487" bIns="44450">
              <a:spAutoFit/>
            </a:bodyPr>
            <a:lstStyle/>
            <a:p>
              <a:pPr>
                <a:lnSpc>
                  <a:spcPct val="100000"/>
                </a:lnSpc>
              </a:pPr>
              <a:r>
                <a:rPr lang="en-US" b="0" dirty="0">
                  <a:latin typeface="Calibri" pitchFamily="34" charset="0"/>
                </a:rPr>
                <a:t>2</a:t>
              </a:r>
              <a:r>
                <a:rPr lang="en-US" b="0" i="1" baseline="30000" dirty="0">
                  <a:latin typeface="Calibri" pitchFamily="34" charset="0"/>
                </a:rPr>
                <a:t>w</a:t>
              </a:r>
              <a:r>
                <a:rPr lang="en-US" b="0" baseline="30000" dirty="0">
                  <a:latin typeface="Calibri" pitchFamily="34" charset="0"/>
                </a:rPr>
                <a:t>+1</a:t>
              </a:r>
            </a:p>
          </p:txBody>
        </p:sp>
      </p:grpSp>
      <p:sp>
        <p:nvSpPr>
          <p:cNvPr id="9222" name="Rectangle 20"/>
          <p:cNvSpPr>
            <a:spLocks noChangeArrowheads="1"/>
          </p:cNvSpPr>
          <p:nvPr/>
        </p:nvSpPr>
        <p:spPr bwMode="auto">
          <a:xfrm>
            <a:off x="5791200" y="1841445"/>
            <a:ext cx="1621981" cy="459100"/>
          </a:xfrm>
          <a:prstGeom prst="rect">
            <a:avLst/>
          </a:prstGeom>
          <a:noFill/>
          <a:ln w="25400">
            <a:noFill/>
            <a:miter lim="800000"/>
            <a:headEnd/>
            <a:tailEnd/>
          </a:ln>
        </p:spPr>
        <p:txBody>
          <a:bodyPr wrap="none" lIns="90487" tIns="44450" rIns="90487" bIns="44450">
            <a:spAutoFit/>
          </a:bodyPr>
          <a:lstStyle/>
          <a:p>
            <a:pPr>
              <a:spcBef>
                <a:spcPct val="30000"/>
              </a:spcBef>
            </a:pPr>
            <a:r>
              <a:rPr lang="en-US" dirty="0" smtClean="0">
                <a:solidFill>
                  <a:schemeClr val="tx2"/>
                </a:solidFill>
                <a:latin typeface="Calibri" pitchFamily="34" charset="0"/>
              </a:rPr>
              <a:t>UAdd</a:t>
            </a:r>
            <a:r>
              <a:rPr lang="en-US" baseline="-25000" dirty="0" smtClean="0">
                <a:solidFill>
                  <a:schemeClr val="tx2"/>
                </a:solidFill>
                <a:latin typeface="Calibri" pitchFamily="34" charset="0"/>
              </a:rPr>
              <a:t>4</a:t>
            </a:r>
            <a:r>
              <a:rPr lang="en-US" dirty="0" smtClean="0">
                <a:solidFill>
                  <a:schemeClr val="tx2"/>
                </a:solidFill>
                <a:latin typeface="Calibri" pitchFamily="34" charset="0"/>
              </a:rPr>
              <a:t>(</a:t>
            </a:r>
            <a:r>
              <a:rPr lang="en-US" i="1" dirty="0" smtClean="0">
                <a:solidFill>
                  <a:schemeClr val="tx2"/>
                </a:solidFill>
                <a:latin typeface="Calibri" pitchFamily="34" charset="0"/>
              </a:rPr>
              <a:t>x</a:t>
            </a:r>
            <a:r>
              <a:rPr lang="en-US" dirty="0" smtClean="0">
                <a:solidFill>
                  <a:schemeClr val="tx2"/>
                </a:solidFill>
                <a:latin typeface="Calibri" pitchFamily="34" charset="0"/>
              </a:rPr>
              <a:t>, </a:t>
            </a:r>
            <a:r>
              <a:rPr lang="en-US" i="1" dirty="0" smtClean="0">
                <a:solidFill>
                  <a:schemeClr val="tx2"/>
                </a:solidFill>
                <a:latin typeface="Calibri" pitchFamily="34" charset="0"/>
              </a:rPr>
              <a:t>y</a:t>
            </a:r>
            <a:r>
              <a:rPr lang="en-US" dirty="0" smtClean="0">
                <a:solidFill>
                  <a:schemeClr val="tx2"/>
                </a:solidFill>
                <a:latin typeface="Calibri" pitchFamily="34" charset="0"/>
              </a:rPr>
              <a:t>)</a:t>
            </a:r>
            <a:endParaRPr lang="en-US" dirty="0">
              <a:solidFill>
                <a:schemeClr val="tx2"/>
              </a:solidFill>
              <a:latin typeface="Calibri" pitchFamily="34" charset="0"/>
            </a:endParaRPr>
          </a:p>
        </p:txBody>
      </p:sp>
      <p:sp>
        <p:nvSpPr>
          <p:cNvPr id="9225" name="Rectangle 23"/>
          <p:cNvSpPr>
            <a:spLocks noChangeArrowheads="1"/>
          </p:cNvSpPr>
          <p:nvPr/>
        </p:nvSpPr>
        <p:spPr bwMode="auto">
          <a:xfrm>
            <a:off x="1225548" y="3519969"/>
            <a:ext cx="623568"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altLang="zh-CN" b="0" dirty="0" err="1" smtClean="0">
                <a:latin typeface="Calibri" panose="020F0502020204030204" pitchFamily="34" charset="0"/>
                <a:ea typeface="黑体" panose="02010609060101010101" pitchFamily="49" charset="-122"/>
                <a:cs typeface="Calibri" panose="020F0502020204030204" pitchFamily="34" charset="0"/>
              </a:rPr>
              <a:t>x+y</a:t>
            </a:r>
            <a:endParaRPr lang="en-US" b="0" dirty="0">
              <a:latin typeface="Calibri" panose="020F0502020204030204" pitchFamily="34" charset="0"/>
              <a:ea typeface="黑体" panose="02010609060101010101" pitchFamily="49" charset="-122"/>
              <a:cs typeface="Calibri" panose="020F0502020204030204" pitchFamily="34" charset="0"/>
            </a:endParaRPr>
          </a:p>
        </p:txBody>
      </p:sp>
      <p:sp>
        <p:nvSpPr>
          <p:cNvPr id="9227" name="Text Box 25"/>
          <p:cNvSpPr txBox="1">
            <a:spLocks noChangeArrowheads="1"/>
          </p:cNvSpPr>
          <p:nvPr/>
        </p:nvSpPr>
        <p:spPr bwMode="auto">
          <a:xfrm>
            <a:off x="1600200" y="4006245"/>
            <a:ext cx="697627" cy="1323439"/>
          </a:xfrm>
          <a:prstGeom prst="rect">
            <a:avLst/>
          </a:prstGeom>
          <a:noFill/>
          <a:ln w="25400">
            <a:noFill/>
            <a:miter lim="800000"/>
            <a:headEnd/>
            <a:tailEnd/>
          </a:ln>
        </p:spPr>
        <p:txBody>
          <a:bodyPr wrap="none">
            <a:spAutoFit/>
          </a:bodyPr>
          <a:lstStyle/>
          <a:p>
            <a:pPr>
              <a:lnSpc>
                <a:spcPct val="100000"/>
              </a:lnSpc>
            </a:pPr>
            <a:r>
              <a:rPr lang="zh-CN" altLang="en-US" sz="2000" dirty="0" smtClean="0">
                <a:latin typeface="Calibri" pitchFamily="34" charset="0"/>
              </a:rPr>
              <a:t>溢出</a:t>
            </a:r>
            <a:endParaRPr lang="en-US" altLang="zh-CN" sz="2000" dirty="0" smtClean="0">
              <a:latin typeface="Calibri" pitchFamily="34" charset="0"/>
            </a:endParaRPr>
          </a:p>
          <a:p>
            <a:pPr>
              <a:lnSpc>
                <a:spcPct val="100000"/>
              </a:lnSpc>
            </a:pPr>
            <a:endParaRPr lang="en-US" sz="2000" dirty="0">
              <a:latin typeface="Calibri" pitchFamily="34" charset="0"/>
            </a:endParaRPr>
          </a:p>
          <a:p>
            <a:pPr>
              <a:lnSpc>
                <a:spcPct val="100000"/>
              </a:lnSpc>
            </a:pPr>
            <a:endParaRPr lang="en-US" sz="2000" dirty="0" smtClean="0">
              <a:latin typeface="Calibri" pitchFamily="34" charset="0"/>
            </a:endParaRPr>
          </a:p>
          <a:p>
            <a:pPr>
              <a:lnSpc>
                <a:spcPct val="100000"/>
              </a:lnSpc>
            </a:pPr>
            <a:r>
              <a:rPr lang="zh-CN" altLang="en-US" sz="2000" dirty="0" smtClean="0">
                <a:latin typeface="Calibri" pitchFamily="34" charset="0"/>
              </a:rPr>
              <a:t>正常</a:t>
            </a:r>
            <a:endParaRPr lang="en-US" sz="2000" dirty="0">
              <a:latin typeface="Calibri" pitchFamily="34" charset="0"/>
            </a:endParaRPr>
          </a:p>
        </p:txBody>
      </p:sp>
      <p:sp>
        <p:nvSpPr>
          <p:cNvPr id="9228" name="Text Box 26"/>
          <p:cNvSpPr txBox="1">
            <a:spLocks noChangeArrowheads="1"/>
          </p:cNvSpPr>
          <p:nvPr/>
        </p:nvSpPr>
        <p:spPr bwMode="auto">
          <a:xfrm>
            <a:off x="7200712" y="2782623"/>
            <a:ext cx="974241" cy="338554"/>
          </a:xfrm>
          <a:prstGeom prst="rect">
            <a:avLst/>
          </a:prstGeom>
          <a:solidFill>
            <a:srgbClr val="FF0000"/>
          </a:solidFill>
          <a:ln w="25400">
            <a:solidFill>
              <a:srgbClr val="FF0000"/>
            </a:solidFill>
            <a:miter lim="800000"/>
            <a:headEnd/>
            <a:tailEnd/>
          </a:ln>
        </p:spPr>
        <p:txBody>
          <a:bodyPr wrap="none">
            <a:spAutoFit/>
          </a:bodyPr>
          <a:lstStyle/>
          <a:p>
            <a:pPr>
              <a:lnSpc>
                <a:spcPct val="100000"/>
              </a:lnSpc>
            </a:pPr>
            <a:r>
              <a:rPr lang="en-US" sz="1600" dirty="0">
                <a:latin typeface="Calibri" pitchFamily="34" charset="0"/>
              </a:rPr>
              <a:t>Overflow</a:t>
            </a:r>
          </a:p>
        </p:txBody>
      </p:sp>
      <p:sp>
        <p:nvSpPr>
          <p:cNvPr id="9223" name="Rectangle 21"/>
          <p:cNvSpPr>
            <a:spLocks noChangeArrowheads="1"/>
          </p:cNvSpPr>
          <p:nvPr/>
        </p:nvSpPr>
        <p:spPr bwMode="auto">
          <a:xfrm>
            <a:off x="4626516" y="5618163"/>
            <a:ext cx="323806" cy="459100"/>
          </a:xfrm>
          <a:prstGeom prst="rect">
            <a:avLst/>
          </a:prstGeom>
          <a:noFill/>
          <a:ln w="25400">
            <a:noFill/>
            <a:miter lim="800000"/>
            <a:headEnd/>
            <a:tailEnd/>
          </a:ln>
        </p:spPr>
        <p:txBody>
          <a:bodyPr wrap="none" lIns="90487" tIns="44450" rIns="90487" bIns="44450">
            <a:spAutoFit/>
          </a:bodyPr>
          <a:lstStyle/>
          <a:p>
            <a:pPr>
              <a:spcBef>
                <a:spcPct val="30000"/>
              </a:spcBef>
            </a:pPr>
            <a:r>
              <a:rPr lang="en-US" i="1" dirty="0" smtClean="0">
                <a:solidFill>
                  <a:schemeClr val="tx2"/>
                </a:solidFill>
                <a:latin typeface="Calibri" pitchFamily="34" charset="0"/>
              </a:rPr>
              <a:t>x</a:t>
            </a:r>
            <a:endParaRPr lang="en-US" i="1" dirty="0">
              <a:solidFill>
                <a:schemeClr val="tx2"/>
              </a:solidFill>
              <a:latin typeface="Calibri" pitchFamily="34" charset="0"/>
            </a:endParaRPr>
          </a:p>
        </p:txBody>
      </p:sp>
      <p:sp>
        <p:nvSpPr>
          <p:cNvPr id="9224" name="Rectangle 22"/>
          <p:cNvSpPr>
            <a:spLocks noChangeArrowheads="1"/>
          </p:cNvSpPr>
          <p:nvPr/>
        </p:nvSpPr>
        <p:spPr bwMode="auto">
          <a:xfrm>
            <a:off x="8150766" y="4932363"/>
            <a:ext cx="327012" cy="459100"/>
          </a:xfrm>
          <a:prstGeom prst="rect">
            <a:avLst/>
          </a:prstGeom>
          <a:noFill/>
          <a:ln w="25400">
            <a:noFill/>
            <a:miter lim="800000"/>
            <a:headEnd/>
            <a:tailEnd/>
          </a:ln>
        </p:spPr>
        <p:txBody>
          <a:bodyPr wrap="none" lIns="90487" tIns="44450" rIns="90487" bIns="44450">
            <a:spAutoFit/>
          </a:bodyPr>
          <a:lstStyle/>
          <a:p>
            <a:pPr>
              <a:spcBef>
                <a:spcPct val="30000"/>
              </a:spcBef>
            </a:pPr>
            <a:r>
              <a:rPr lang="en-US" i="1" dirty="0" smtClean="0">
                <a:solidFill>
                  <a:schemeClr val="tx2"/>
                </a:solidFill>
                <a:latin typeface="Calibri" pitchFamily="34" charset="0"/>
              </a:rPr>
              <a:t>y</a:t>
            </a:r>
            <a:endParaRPr lang="en-US" i="1" dirty="0">
              <a:solidFill>
                <a:schemeClr val="tx2"/>
              </a:solidFill>
              <a:latin typeface="Calibri" pitchFamily="34" charset="0"/>
            </a:endParaRPr>
          </a:p>
        </p:txBody>
      </p:sp>
      <p:sp>
        <p:nvSpPr>
          <p:cNvPr id="29" name="Rectangle 23"/>
          <p:cNvSpPr>
            <a:spLocks noChangeArrowheads="1"/>
          </p:cNvSpPr>
          <p:nvPr/>
        </p:nvSpPr>
        <p:spPr bwMode="auto">
          <a:xfrm>
            <a:off x="2362200" y="4231650"/>
            <a:ext cx="1423017" cy="397545"/>
          </a:xfrm>
          <a:prstGeom prst="rect">
            <a:avLst/>
          </a:prstGeom>
          <a:noFill/>
          <a:ln w="25400">
            <a:noFill/>
            <a:miter lim="800000"/>
            <a:headEnd/>
            <a:tailEnd/>
          </a:ln>
        </p:spPr>
        <p:txBody>
          <a:bodyPr wrap="none" lIns="90487" tIns="44450" rIns="90487" bIns="44450">
            <a:spAutoFit/>
          </a:bodyPr>
          <a:lstStyle/>
          <a:p>
            <a:pPr>
              <a:spcBef>
                <a:spcPct val="30000"/>
              </a:spcBef>
            </a:pPr>
            <a:r>
              <a:rPr lang="en-US" altLang="zh-CN" sz="2000" dirty="0" err="1" smtClean="0">
                <a:solidFill>
                  <a:schemeClr val="tx2"/>
                </a:solidFill>
                <a:latin typeface="Calibri" pitchFamily="34" charset="0"/>
              </a:rPr>
              <a:t>UAdd</a:t>
            </a:r>
            <a:r>
              <a:rPr lang="en-US" altLang="zh-CN" sz="2000" baseline="-25000" dirty="0" err="1" smtClean="0">
                <a:solidFill>
                  <a:schemeClr val="tx2"/>
                </a:solidFill>
                <a:latin typeface="Calibri" pitchFamily="34" charset="0"/>
              </a:rPr>
              <a:t>w</a:t>
            </a:r>
            <a:r>
              <a:rPr lang="en-US" altLang="zh-CN" sz="2000" dirty="0" smtClean="0">
                <a:solidFill>
                  <a:schemeClr val="tx2"/>
                </a:solidFill>
                <a:latin typeface="Calibri" pitchFamily="34" charset="0"/>
              </a:rPr>
              <a:t>(</a:t>
            </a:r>
            <a:r>
              <a:rPr lang="en-US" altLang="zh-CN" sz="2000" i="1" dirty="0" smtClean="0">
                <a:solidFill>
                  <a:schemeClr val="tx2"/>
                </a:solidFill>
                <a:latin typeface="Calibri" pitchFamily="34" charset="0"/>
              </a:rPr>
              <a:t>x</a:t>
            </a:r>
            <a:r>
              <a:rPr lang="en-US" altLang="zh-CN" sz="2000" dirty="0">
                <a:solidFill>
                  <a:schemeClr val="tx2"/>
                </a:solidFill>
                <a:latin typeface="Calibri" pitchFamily="34" charset="0"/>
              </a:rPr>
              <a:t>, </a:t>
            </a:r>
            <a:r>
              <a:rPr lang="en-US" altLang="zh-CN" sz="2000" i="1" dirty="0">
                <a:solidFill>
                  <a:schemeClr val="tx2"/>
                </a:solidFill>
                <a:latin typeface="Calibri" pitchFamily="34" charset="0"/>
              </a:rPr>
              <a:t>y</a:t>
            </a:r>
            <a:r>
              <a:rPr lang="en-US" altLang="zh-CN" sz="2000" dirty="0">
                <a:solidFill>
                  <a:schemeClr val="tx2"/>
                </a:solidFill>
                <a:latin typeface="Calibri" pitchFamily="34" charset="0"/>
              </a:rPr>
              <a:t>)</a:t>
            </a:r>
          </a:p>
        </p:txBody>
      </p:sp>
      <p:sp>
        <p:nvSpPr>
          <p:cNvPr id="30" name="Text Box 26"/>
          <p:cNvSpPr txBox="1">
            <a:spLocks noChangeArrowheads="1"/>
          </p:cNvSpPr>
          <p:nvPr/>
        </p:nvSpPr>
        <p:spPr bwMode="auto">
          <a:xfrm>
            <a:off x="4475384" y="3667691"/>
            <a:ext cx="821059" cy="338554"/>
          </a:xfrm>
          <a:prstGeom prst="rect">
            <a:avLst/>
          </a:prstGeom>
          <a:solidFill>
            <a:srgbClr val="92D050"/>
          </a:solidFill>
          <a:ln w="25400">
            <a:solidFill>
              <a:srgbClr val="00682F"/>
            </a:solidFill>
            <a:miter lim="800000"/>
            <a:headEnd/>
            <a:tailEnd/>
          </a:ln>
        </p:spPr>
        <p:txBody>
          <a:bodyPr wrap="none">
            <a:spAutoFit/>
          </a:bodyPr>
          <a:lstStyle/>
          <a:p>
            <a:pPr>
              <a:lnSpc>
                <a:spcPct val="100000"/>
              </a:lnSpc>
            </a:pPr>
            <a:r>
              <a:rPr lang="en-US" sz="1600" dirty="0" smtClean="0">
                <a:latin typeface="Calibri" pitchFamily="34" charset="0"/>
              </a:rPr>
              <a:t>Normal</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defRPr/>
            </a:pPr>
            <a:r>
              <a:rPr lang="zh-CN" altLang="en-US" dirty="0" smtClean="0"/>
              <a:t>补码加法（</a:t>
            </a:r>
            <a:r>
              <a:rPr lang="zh-CN" altLang="en-US" dirty="0" smtClean="0">
                <a:solidFill>
                  <a:srgbClr val="FF0000"/>
                </a:solidFill>
                <a:effectLst>
                  <a:outerShdw blurRad="38100" dist="38100" dir="2700000" algn="tl">
                    <a:srgbClr val="000000">
                      <a:alpha val="43137"/>
                    </a:srgbClr>
                  </a:outerShdw>
                </a:effectLst>
              </a:rPr>
              <a:t>其实</a:t>
            </a:r>
            <a:r>
              <a:rPr lang="en-US" altLang="zh-CN" dirty="0" smtClean="0">
                <a:solidFill>
                  <a:srgbClr val="FF0000"/>
                </a:solidFill>
                <a:effectLst>
                  <a:outerShdw blurRad="38100" dist="38100" dir="2700000" algn="tl">
                    <a:srgbClr val="000000">
                      <a:alpha val="43137"/>
                    </a:srgbClr>
                  </a:outerShdw>
                </a:effectLst>
              </a:rPr>
              <a:t>CPU</a:t>
            </a:r>
            <a:r>
              <a:rPr lang="zh-CN" altLang="en-US" dirty="0" smtClean="0">
                <a:solidFill>
                  <a:srgbClr val="FF0000"/>
                </a:solidFill>
                <a:effectLst>
                  <a:outerShdw blurRad="38100" dist="38100" dir="2700000" algn="tl">
                    <a:srgbClr val="000000">
                      <a:alpha val="43137"/>
                    </a:srgbClr>
                  </a:outerShdw>
                </a:effectLst>
              </a:rPr>
              <a:t>不知道数是有</a:t>
            </a:r>
            <a:r>
              <a:rPr lang="en-US" altLang="zh-CN" dirty="0" smtClean="0">
                <a:solidFill>
                  <a:srgbClr val="FF0000"/>
                </a:solidFill>
                <a:effectLst>
                  <a:outerShdw blurRad="38100" dist="38100" dir="2700000" algn="tl">
                    <a:srgbClr val="000000">
                      <a:alpha val="43137"/>
                    </a:srgbClr>
                  </a:outerShdw>
                </a:effectLst>
              </a:rPr>
              <a:t>/</a:t>
            </a:r>
            <a:r>
              <a:rPr lang="zh-CN" altLang="en-US" dirty="0" smtClean="0">
                <a:solidFill>
                  <a:srgbClr val="FF0000"/>
                </a:solidFill>
                <a:effectLst>
                  <a:outerShdw blurRad="38100" dist="38100" dir="2700000" algn="tl">
                    <a:srgbClr val="000000">
                      <a:alpha val="43137"/>
                    </a:srgbClr>
                  </a:outerShdw>
                </a:effectLst>
              </a:rPr>
              <a:t>无符号</a:t>
            </a:r>
            <a:r>
              <a:rPr lang="zh-CN" altLang="en-US" dirty="0" smtClean="0"/>
              <a:t>）</a:t>
            </a:r>
            <a:endParaRPr lang="en-US" dirty="0" smtClean="0"/>
          </a:p>
        </p:txBody>
      </p:sp>
      <p:sp>
        <p:nvSpPr>
          <p:cNvPr id="7" name="内容占位符 6"/>
          <p:cNvSpPr>
            <a:spLocks noGrp="1"/>
          </p:cNvSpPr>
          <p:nvPr>
            <p:ph idx="1"/>
          </p:nvPr>
        </p:nvSpPr>
        <p:spPr/>
        <p:txBody>
          <a:bodyPr/>
          <a:lstStyle/>
          <a:p>
            <a:pPr>
              <a:tabLst>
                <a:tab pos="1371600" algn="l"/>
                <a:tab pos="1892300" algn="l"/>
                <a:tab pos="2349500" algn="l"/>
              </a:tabLst>
              <a:defRPr/>
            </a:pPr>
            <a:endParaRPr lang="en-US" altLang="zh-CN" dirty="0" smtClean="0"/>
          </a:p>
          <a:p>
            <a:pPr>
              <a:tabLst>
                <a:tab pos="1371600" algn="l"/>
                <a:tab pos="1892300" algn="l"/>
                <a:tab pos="2349500" algn="l"/>
              </a:tabLst>
              <a:defRPr/>
            </a:pPr>
            <a:endParaRPr lang="en-US" altLang="zh-CN" dirty="0" smtClean="0"/>
          </a:p>
          <a:p>
            <a:pPr>
              <a:tabLst>
                <a:tab pos="1371600" algn="l"/>
                <a:tab pos="1892300" algn="l"/>
                <a:tab pos="2349500" algn="l"/>
              </a:tabLst>
              <a:defRPr/>
            </a:pPr>
            <a:endParaRPr lang="en-US" altLang="zh-CN" dirty="0"/>
          </a:p>
          <a:p>
            <a:pPr>
              <a:tabLst>
                <a:tab pos="1371600" algn="l"/>
                <a:tab pos="1892300" algn="l"/>
                <a:tab pos="2349500" algn="l"/>
              </a:tabLst>
              <a:defRPr/>
            </a:pPr>
            <a:endParaRPr lang="en-US" altLang="zh-CN" dirty="0" smtClean="0"/>
          </a:p>
          <a:p>
            <a:pPr>
              <a:tabLst>
                <a:tab pos="1371600" algn="l"/>
                <a:tab pos="1892300" algn="l"/>
                <a:tab pos="2349500" algn="l"/>
              </a:tabLst>
              <a:defRPr/>
            </a:pPr>
            <a:endParaRPr lang="en-US" altLang="zh-CN" dirty="0"/>
          </a:p>
          <a:p>
            <a:pPr>
              <a:tabLst>
                <a:tab pos="1371600" algn="l"/>
                <a:tab pos="1892300" algn="l"/>
                <a:tab pos="2349500" algn="l"/>
              </a:tabLst>
              <a:defRPr/>
            </a:pPr>
            <a:r>
              <a:rPr lang="en-US" altLang="zh-CN" dirty="0" err="1" smtClean="0"/>
              <a:t>TAdd</a:t>
            </a:r>
            <a:r>
              <a:rPr lang="en-US" altLang="zh-CN" dirty="0" smtClean="0"/>
              <a:t> </a:t>
            </a:r>
            <a:r>
              <a:rPr lang="zh-CN" altLang="en-US" dirty="0" smtClean="0"/>
              <a:t>和</a:t>
            </a:r>
            <a:r>
              <a:rPr lang="en-US" altLang="zh-CN" dirty="0" smtClean="0"/>
              <a:t> </a:t>
            </a:r>
            <a:r>
              <a:rPr lang="en-US" altLang="zh-CN" dirty="0" err="1"/>
              <a:t>UAdd</a:t>
            </a:r>
            <a:r>
              <a:rPr lang="en-US" altLang="zh-CN" dirty="0"/>
              <a:t> </a:t>
            </a:r>
            <a:r>
              <a:rPr lang="zh-CN" altLang="en-US" dirty="0" smtClean="0"/>
              <a:t>具有完全相同的位级表现</a:t>
            </a:r>
            <a:endParaRPr lang="en-US" altLang="zh-CN" dirty="0" smtClean="0"/>
          </a:p>
          <a:p>
            <a:pPr lvl="1">
              <a:tabLst>
                <a:tab pos="1371600" algn="l"/>
                <a:tab pos="1892300" algn="l"/>
                <a:tab pos="2349500" algn="l"/>
              </a:tabLst>
              <a:defRPr/>
            </a:pPr>
            <a:r>
              <a:rPr lang="en-US" altLang="zh-CN" dirty="0" smtClean="0"/>
              <a:t>C</a:t>
            </a:r>
            <a:r>
              <a:rPr lang="zh-CN" altLang="en-US" dirty="0" smtClean="0"/>
              <a:t>语言中有符号数</a:t>
            </a:r>
            <a:r>
              <a:rPr lang="en-US" altLang="zh-CN" dirty="0" smtClean="0"/>
              <a:t>(</a:t>
            </a:r>
            <a:r>
              <a:rPr lang="zh-CN" altLang="en-US" dirty="0" smtClean="0"/>
              <a:t>补码</a:t>
            </a:r>
            <a:r>
              <a:rPr lang="en-US" altLang="zh-CN" dirty="0" smtClean="0"/>
              <a:t>)</a:t>
            </a:r>
            <a:r>
              <a:rPr lang="zh-CN" altLang="en-US" dirty="0" smtClean="0"/>
              <a:t>与无符号数加法</a:t>
            </a:r>
            <a:r>
              <a:rPr lang="en-US" altLang="zh-CN" dirty="0" smtClean="0"/>
              <a:t>:</a:t>
            </a:r>
          </a:p>
          <a:p>
            <a:pPr lvl="1">
              <a:buNone/>
              <a:tabLst>
                <a:tab pos="1371600" algn="l"/>
                <a:tab pos="1892300" algn="l"/>
                <a:tab pos="2349500" algn="l"/>
              </a:tabLst>
              <a:defRPr/>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s, t, </a:t>
            </a:r>
            <a:r>
              <a:rPr lang="en-US" altLang="zh-CN" sz="2000" b="1" dirty="0" smtClean="0">
                <a:latin typeface="Times New Roman" panose="02020603050405020304" pitchFamily="18" charset="0"/>
                <a:cs typeface="Times New Roman" panose="02020603050405020304" pitchFamily="18" charset="0"/>
              </a:rPr>
              <a:t>x, y;</a:t>
            </a:r>
            <a:endParaRPr lang="en-US" altLang="zh-CN" sz="2000" b="1" dirty="0">
              <a:latin typeface="Times New Roman" panose="02020603050405020304" pitchFamily="18" charset="0"/>
              <a:cs typeface="Times New Roman" panose="02020603050405020304" pitchFamily="18" charset="0"/>
            </a:endParaRPr>
          </a:p>
          <a:p>
            <a:pPr lvl="1">
              <a:buNone/>
              <a:tabLst>
                <a:tab pos="1371600" algn="l"/>
                <a:tab pos="1892300" algn="l"/>
                <a:tab pos="2349500" algn="l"/>
              </a:tabLst>
              <a:defRPr/>
            </a:pPr>
            <a:r>
              <a:rPr lang="en-US" altLang="zh-CN" sz="2000" b="1" dirty="0">
                <a:latin typeface="Times New Roman" panose="02020603050405020304" pitchFamily="18" charset="0"/>
                <a:cs typeface="Times New Roman" panose="02020603050405020304" pitchFamily="18" charset="0"/>
              </a:rPr>
              <a:t>	s =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((unsigned) </a:t>
            </a:r>
            <a:r>
              <a:rPr lang="en-US" altLang="zh-CN" sz="2000" b="1" dirty="0" smtClean="0">
                <a:latin typeface="Times New Roman" panose="02020603050405020304" pitchFamily="18" charset="0"/>
                <a:cs typeface="Times New Roman" panose="02020603050405020304" pitchFamily="18" charset="0"/>
              </a:rPr>
              <a:t>x </a:t>
            </a:r>
            <a:r>
              <a:rPr lang="en-US" altLang="zh-CN" sz="2000" b="1" dirty="0">
                <a:latin typeface="Times New Roman" panose="02020603050405020304" pitchFamily="18" charset="0"/>
                <a:cs typeface="Times New Roman" panose="02020603050405020304" pitchFamily="18" charset="0"/>
              </a:rPr>
              <a:t>+ (unsigned) </a:t>
            </a:r>
            <a:r>
              <a:rPr lang="en-US" altLang="zh-CN" sz="2000" b="1" dirty="0" smtClean="0">
                <a:latin typeface="Times New Roman" panose="02020603050405020304" pitchFamily="18" charset="0"/>
                <a:cs typeface="Times New Roman" panose="02020603050405020304" pitchFamily="18" charset="0"/>
              </a:rPr>
              <a:t>y);</a:t>
            </a:r>
            <a:endParaRPr lang="en-US" altLang="zh-CN" sz="2000" b="1" dirty="0">
              <a:latin typeface="Times New Roman" panose="02020603050405020304" pitchFamily="18" charset="0"/>
              <a:cs typeface="Times New Roman" panose="02020603050405020304" pitchFamily="18" charset="0"/>
            </a:endParaRPr>
          </a:p>
          <a:p>
            <a:pPr lvl="1">
              <a:buNone/>
              <a:tabLst>
                <a:tab pos="1371600" algn="l"/>
                <a:tab pos="1892300" algn="l"/>
                <a:tab pos="2349500" algn="l"/>
              </a:tabLst>
              <a:defRPr/>
            </a:pPr>
            <a:r>
              <a:rPr lang="en-US" altLang="zh-CN" sz="2000" b="1" dirty="0">
                <a:latin typeface="Times New Roman" panose="02020603050405020304" pitchFamily="18" charset="0"/>
                <a:cs typeface="Times New Roman" panose="02020603050405020304" pitchFamily="18" charset="0"/>
              </a:rPr>
              <a:t> 	t = </a:t>
            </a:r>
            <a:r>
              <a:rPr lang="en-US" altLang="zh-CN" sz="2000" b="1" dirty="0" smtClean="0">
                <a:latin typeface="Times New Roman" panose="02020603050405020304" pitchFamily="18" charset="0"/>
                <a:cs typeface="Times New Roman" panose="02020603050405020304" pitchFamily="18" charset="0"/>
              </a:rPr>
              <a:t>x </a:t>
            </a:r>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y</a:t>
            </a:r>
            <a:endParaRPr lang="en-US" altLang="zh-CN" sz="2000" b="1" dirty="0">
              <a:latin typeface="Times New Roman" panose="02020603050405020304" pitchFamily="18" charset="0"/>
              <a:cs typeface="Times New Roman" panose="02020603050405020304" pitchFamily="18" charset="0"/>
            </a:endParaRPr>
          </a:p>
          <a:p>
            <a:pPr lvl="1">
              <a:tabLst>
                <a:tab pos="1371600" algn="l"/>
                <a:tab pos="1892300" algn="l"/>
                <a:tab pos="2349500" algn="l"/>
              </a:tabLst>
              <a:defRPr/>
            </a:pPr>
            <a:r>
              <a:rPr lang="zh-CN" altLang="en-US" dirty="0" smtClean="0"/>
              <a:t>将会有</a:t>
            </a:r>
            <a:r>
              <a:rPr lang="en-US" altLang="zh-CN" b="1" dirty="0" smtClean="0">
                <a:latin typeface="Courier New" pitchFamily="49" charset="0"/>
              </a:rPr>
              <a:t>s </a:t>
            </a:r>
            <a:r>
              <a:rPr lang="en-US" altLang="zh-CN" b="1" dirty="0">
                <a:latin typeface="Courier New" pitchFamily="49" charset="0"/>
              </a:rPr>
              <a:t>== t</a:t>
            </a:r>
          </a:p>
          <a:p>
            <a:pPr marL="0" indent="0">
              <a:buNone/>
            </a:pPr>
            <a:endParaRPr lang="zh-CN" altLang="en-US" dirty="0"/>
          </a:p>
        </p:txBody>
      </p:sp>
      <p:grpSp>
        <p:nvGrpSpPr>
          <p:cNvPr id="2" name="Group 4"/>
          <p:cNvGrpSpPr>
            <a:grpSpLocks/>
          </p:cNvGrpSpPr>
          <p:nvPr/>
        </p:nvGrpSpPr>
        <p:grpSpPr bwMode="auto">
          <a:xfrm>
            <a:off x="4626534" y="1392381"/>
            <a:ext cx="2743200" cy="228600"/>
            <a:chOff x="2976" y="816"/>
            <a:chExt cx="1728" cy="144"/>
          </a:xfrm>
        </p:grpSpPr>
        <p:sp>
          <p:nvSpPr>
            <p:cNvPr id="33833"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4"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5"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6"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7"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8"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9"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grpSp>
        <p:nvGrpSpPr>
          <p:cNvPr id="3" name="Group 12"/>
          <p:cNvGrpSpPr>
            <a:grpSpLocks/>
          </p:cNvGrpSpPr>
          <p:nvPr/>
        </p:nvGrpSpPr>
        <p:grpSpPr bwMode="auto">
          <a:xfrm>
            <a:off x="4626534" y="1849581"/>
            <a:ext cx="2743200" cy="228600"/>
            <a:chOff x="2976" y="1104"/>
            <a:chExt cx="1728" cy="144"/>
          </a:xfrm>
        </p:grpSpPr>
        <p:sp>
          <p:nvSpPr>
            <p:cNvPr id="33826"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7"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8"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9"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0"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1"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2"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33798" name="Rectangle 20"/>
          <p:cNvSpPr>
            <a:spLocks noChangeArrowheads="1"/>
          </p:cNvSpPr>
          <p:nvPr/>
        </p:nvSpPr>
        <p:spPr bwMode="auto">
          <a:xfrm>
            <a:off x="4016934" y="1316181"/>
            <a:ext cx="320922" cy="461665"/>
          </a:xfrm>
          <a:prstGeom prst="rect">
            <a:avLst/>
          </a:prstGeom>
          <a:noFill/>
          <a:ln w="25400">
            <a:noFill/>
            <a:miter lim="800000"/>
            <a:headEnd/>
            <a:tailEnd/>
          </a:ln>
        </p:spPr>
        <p:txBody>
          <a:bodyPr wrap="none">
            <a:spAutoFit/>
          </a:bodyPr>
          <a:lstStyle/>
          <a:p>
            <a:pPr>
              <a:lnSpc>
                <a:spcPct val="100000"/>
              </a:lnSpc>
            </a:pPr>
            <a:r>
              <a:rPr lang="en-US" b="0" i="1" dirty="0" smtClean="0">
                <a:latin typeface="Times" pitchFamily="18" charset="0"/>
              </a:rPr>
              <a:t>x</a:t>
            </a:r>
            <a:endParaRPr lang="en-US" b="0" i="1" dirty="0">
              <a:latin typeface="Times" pitchFamily="18" charset="0"/>
            </a:endParaRPr>
          </a:p>
        </p:txBody>
      </p:sp>
      <p:sp>
        <p:nvSpPr>
          <p:cNvPr id="33799" name="Rectangle 21"/>
          <p:cNvSpPr>
            <a:spLocks noChangeArrowheads="1"/>
          </p:cNvSpPr>
          <p:nvPr/>
        </p:nvSpPr>
        <p:spPr bwMode="auto">
          <a:xfrm>
            <a:off x="4016934" y="1773381"/>
            <a:ext cx="320922" cy="461665"/>
          </a:xfrm>
          <a:prstGeom prst="rect">
            <a:avLst/>
          </a:prstGeom>
          <a:noFill/>
          <a:ln w="25400">
            <a:noFill/>
            <a:miter lim="800000"/>
            <a:headEnd/>
            <a:tailEnd/>
          </a:ln>
        </p:spPr>
        <p:txBody>
          <a:bodyPr wrap="none">
            <a:spAutoFit/>
          </a:bodyPr>
          <a:lstStyle/>
          <a:p>
            <a:pPr>
              <a:lnSpc>
                <a:spcPct val="100000"/>
              </a:lnSpc>
            </a:pPr>
            <a:r>
              <a:rPr lang="en-US" b="0" i="1" dirty="0" smtClean="0">
                <a:latin typeface="Times" pitchFamily="18" charset="0"/>
              </a:rPr>
              <a:t>y</a:t>
            </a:r>
            <a:endParaRPr lang="en-US" b="0" i="1" dirty="0">
              <a:latin typeface="Times" pitchFamily="18" charset="0"/>
            </a:endParaRPr>
          </a:p>
        </p:txBody>
      </p:sp>
      <p:sp>
        <p:nvSpPr>
          <p:cNvPr id="33800" name="Line 22"/>
          <p:cNvSpPr>
            <a:spLocks noChangeShapeType="1"/>
          </p:cNvSpPr>
          <p:nvPr/>
        </p:nvSpPr>
        <p:spPr bwMode="auto">
          <a:xfrm>
            <a:off x="3635934" y="2154381"/>
            <a:ext cx="3886200" cy="0"/>
          </a:xfrm>
          <a:prstGeom prst="line">
            <a:avLst/>
          </a:prstGeom>
          <a:noFill/>
          <a:ln w="25400">
            <a:solidFill>
              <a:schemeClr val="tx1"/>
            </a:solidFill>
            <a:round/>
            <a:headEnd/>
            <a:tailEnd/>
          </a:ln>
        </p:spPr>
        <p:txBody>
          <a:bodyPr wrap="none" anchor="ctr"/>
          <a:lstStyle/>
          <a:p>
            <a:endParaRPr lang="en-US"/>
          </a:p>
        </p:txBody>
      </p:sp>
      <p:sp>
        <p:nvSpPr>
          <p:cNvPr id="33801" name="Rectangle 23"/>
          <p:cNvSpPr>
            <a:spLocks noChangeArrowheads="1"/>
          </p:cNvSpPr>
          <p:nvPr/>
        </p:nvSpPr>
        <p:spPr bwMode="auto">
          <a:xfrm>
            <a:off x="3635934" y="1773381"/>
            <a:ext cx="320675" cy="366713"/>
          </a:xfrm>
          <a:prstGeom prst="rect">
            <a:avLst/>
          </a:prstGeom>
          <a:noFill/>
          <a:ln w="25400">
            <a:noFill/>
            <a:miter lim="800000"/>
            <a:headEnd/>
            <a:tailEnd/>
          </a:ln>
        </p:spPr>
        <p:txBody>
          <a:bodyPr wrap="none">
            <a:spAutoFit/>
          </a:bodyPr>
          <a:lstStyle/>
          <a:p>
            <a:pPr>
              <a:lnSpc>
                <a:spcPct val="100000"/>
              </a:lnSpc>
            </a:pPr>
            <a:r>
              <a:rPr lang="en-US"/>
              <a:t>+</a:t>
            </a:r>
          </a:p>
        </p:txBody>
      </p:sp>
      <p:grpSp>
        <p:nvGrpSpPr>
          <p:cNvPr id="4" name="Group 24"/>
          <p:cNvGrpSpPr>
            <a:grpSpLocks/>
          </p:cNvGrpSpPr>
          <p:nvPr/>
        </p:nvGrpSpPr>
        <p:grpSpPr bwMode="auto">
          <a:xfrm>
            <a:off x="4397934" y="2306781"/>
            <a:ext cx="2971800" cy="228600"/>
            <a:chOff x="2832" y="1392"/>
            <a:chExt cx="1872" cy="144"/>
          </a:xfrm>
        </p:grpSpPr>
        <p:grpSp>
          <p:nvGrpSpPr>
            <p:cNvPr id="5" name="Group 25"/>
            <p:cNvGrpSpPr>
              <a:grpSpLocks/>
            </p:cNvGrpSpPr>
            <p:nvPr/>
          </p:nvGrpSpPr>
          <p:grpSpPr bwMode="auto">
            <a:xfrm>
              <a:off x="2976" y="1392"/>
              <a:ext cx="1728" cy="144"/>
              <a:chOff x="2976" y="1392"/>
              <a:chExt cx="1728" cy="144"/>
            </a:xfrm>
          </p:grpSpPr>
          <p:sp>
            <p:nvSpPr>
              <p:cNvPr id="33819" name="Rectangle 26"/>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0" name="Rectangle 27"/>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1" name="Rectangle 28"/>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2" name="Rectangle 29"/>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3" name="Rectangle 30"/>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4" name="Rectangle 31"/>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5" name="Rectangle 32"/>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33818" name="Rectangle 33"/>
            <p:cNvSpPr>
              <a:spLocks noChangeArrowheads="1"/>
            </p:cNvSpPr>
            <p:nvPr/>
          </p:nvSpPr>
          <p:spPr bwMode="auto">
            <a:xfrm>
              <a:off x="2832" y="1392"/>
              <a:ext cx="144" cy="144"/>
            </a:xfrm>
            <a:prstGeom prst="rect">
              <a:avLst/>
            </a:prstGeom>
            <a:solidFill>
              <a:srgbClr val="FF9999"/>
            </a:solidFill>
            <a:ln w="25400">
              <a:solidFill>
                <a:schemeClr val="tx1"/>
              </a:solidFill>
              <a:miter lim="800000"/>
              <a:headEnd/>
              <a:tailEnd/>
            </a:ln>
          </p:spPr>
          <p:txBody>
            <a:bodyPr wrap="none" anchor="ctr"/>
            <a:lstStyle/>
            <a:p>
              <a:pPr algn="ctr">
                <a:lnSpc>
                  <a:spcPct val="100000"/>
                </a:lnSpc>
              </a:pPr>
              <a:endParaRPr lang="en-US" b="0"/>
            </a:p>
          </p:txBody>
        </p:sp>
      </p:grpSp>
      <p:sp>
        <p:nvSpPr>
          <p:cNvPr id="33803" name="Rectangle 34"/>
          <p:cNvSpPr>
            <a:spLocks noChangeArrowheads="1"/>
          </p:cNvSpPr>
          <p:nvPr/>
        </p:nvSpPr>
        <p:spPr bwMode="auto">
          <a:xfrm>
            <a:off x="3494682" y="2154381"/>
            <a:ext cx="784190" cy="461665"/>
          </a:xfrm>
          <a:prstGeom prst="rect">
            <a:avLst/>
          </a:prstGeom>
          <a:noFill/>
          <a:ln w="25400">
            <a:noFill/>
            <a:miter lim="800000"/>
            <a:headEnd/>
            <a:tailEnd/>
          </a:ln>
        </p:spPr>
        <p:txBody>
          <a:bodyPr wrap="none">
            <a:spAutoFit/>
          </a:bodyPr>
          <a:lstStyle/>
          <a:p>
            <a:pPr algn="r">
              <a:lnSpc>
                <a:spcPct val="100000"/>
              </a:lnSpc>
            </a:pPr>
            <a:r>
              <a:rPr lang="en-US" b="0" i="1" dirty="0" smtClean="0">
                <a:latin typeface="Times" pitchFamily="18" charset="0"/>
              </a:rPr>
              <a:t>x </a:t>
            </a:r>
            <a:r>
              <a:rPr lang="en-US" b="0" dirty="0">
                <a:latin typeface="Times" pitchFamily="18" charset="0"/>
              </a:rPr>
              <a:t>+ </a:t>
            </a:r>
            <a:r>
              <a:rPr lang="en-US" b="0" i="1" dirty="0" smtClean="0">
                <a:latin typeface="Times" pitchFamily="18" charset="0"/>
              </a:rPr>
              <a:t>y</a:t>
            </a:r>
            <a:endParaRPr lang="en-US" b="0" i="1" dirty="0">
              <a:latin typeface="Times" pitchFamily="18" charset="0"/>
            </a:endParaRPr>
          </a:p>
        </p:txBody>
      </p:sp>
      <p:grpSp>
        <p:nvGrpSpPr>
          <p:cNvPr id="6" name="Group 35"/>
          <p:cNvGrpSpPr>
            <a:grpSpLocks/>
          </p:cNvGrpSpPr>
          <p:nvPr/>
        </p:nvGrpSpPr>
        <p:grpSpPr bwMode="auto">
          <a:xfrm>
            <a:off x="4626534" y="2763981"/>
            <a:ext cx="2743200" cy="228600"/>
            <a:chOff x="2976" y="1392"/>
            <a:chExt cx="1728" cy="144"/>
          </a:xfrm>
        </p:grpSpPr>
        <p:sp>
          <p:nvSpPr>
            <p:cNvPr id="33810" name="Rectangle 36"/>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11" name="Rectangle 37"/>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12" name="Rectangle 38"/>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13" name="Rectangle 39"/>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14" name="Rectangle 40"/>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15" name="Rectangle 41"/>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16" name="Rectangle 42"/>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33805" name="Line 43"/>
          <p:cNvSpPr>
            <a:spLocks noChangeShapeType="1"/>
          </p:cNvSpPr>
          <p:nvPr/>
        </p:nvSpPr>
        <p:spPr bwMode="auto">
          <a:xfrm>
            <a:off x="3635934" y="2611581"/>
            <a:ext cx="3886200" cy="0"/>
          </a:xfrm>
          <a:prstGeom prst="line">
            <a:avLst/>
          </a:prstGeom>
          <a:noFill/>
          <a:ln w="25400">
            <a:solidFill>
              <a:schemeClr val="tx1"/>
            </a:solidFill>
            <a:round/>
            <a:headEnd/>
            <a:tailEnd/>
          </a:ln>
        </p:spPr>
        <p:txBody>
          <a:bodyPr wrap="none" anchor="ctr"/>
          <a:lstStyle/>
          <a:p>
            <a:endParaRPr lang="en-US"/>
          </a:p>
        </p:txBody>
      </p:sp>
      <p:sp>
        <p:nvSpPr>
          <p:cNvPr id="33806" name="Text Box 44"/>
          <p:cNvSpPr txBox="1">
            <a:spLocks noChangeArrowheads="1"/>
          </p:cNvSpPr>
          <p:nvPr/>
        </p:nvSpPr>
        <p:spPr bwMode="auto">
          <a:xfrm>
            <a:off x="457200" y="2057400"/>
            <a:ext cx="2164375" cy="461665"/>
          </a:xfrm>
          <a:prstGeom prst="rect">
            <a:avLst/>
          </a:prstGeom>
          <a:noFill/>
          <a:ln w="25400">
            <a:noFill/>
            <a:miter lim="800000"/>
            <a:headEnd/>
            <a:tailEnd/>
          </a:ln>
        </p:spPr>
        <p:txBody>
          <a:bodyPr wrap="none">
            <a:spAutoFit/>
          </a:bodyPr>
          <a:lstStyle/>
          <a:p>
            <a:pPr>
              <a:lnSpc>
                <a:spcPct val="100000"/>
              </a:lnSpc>
            </a:pPr>
            <a:r>
              <a:rPr lang="zh-CN" altLang="en-US" b="0" dirty="0" smtClean="0">
                <a:latin typeface="Calibri" pitchFamily="34" charset="0"/>
              </a:rPr>
              <a:t>真实和</a:t>
            </a:r>
            <a:r>
              <a:rPr lang="en-US" b="0" dirty="0" smtClean="0">
                <a:latin typeface="Calibri" pitchFamily="34" charset="0"/>
              </a:rPr>
              <a:t>: </a:t>
            </a:r>
            <a:r>
              <a:rPr lang="en-US" b="0" i="1" dirty="0">
                <a:latin typeface="Calibri" pitchFamily="34" charset="0"/>
              </a:rPr>
              <a:t>w</a:t>
            </a:r>
            <a:r>
              <a:rPr lang="en-US" b="0" dirty="0">
                <a:latin typeface="Calibri" pitchFamily="34" charset="0"/>
              </a:rPr>
              <a:t>+1 </a:t>
            </a:r>
            <a:r>
              <a:rPr lang="zh-CN" altLang="en-US" b="0" dirty="0" smtClean="0">
                <a:latin typeface="Calibri" pitchFamily="34" charset="0"/>
              </a:rPr>
              <a:t>位</a:t>
            </a:r>
            <a:endParaRPr lang="en-US" b="0" dirty="0">
              <a:latin typeface="Calibri" pitchFamily="34" charset="0"/>
            </a:endParaRPr>
          </a:p>
        </p:txBody>
      </p:sp>
      <p:sp>
        <p:nvSpPr>
          <p:cNvPr id="33807" name="Text Box 45"/>
          <p:cNvSpPr txBox="1">
            <a:spLocks noChangeArrowheads="1"/>
          </p:cNvSpPr>
          <p:nvPr/>
        </p:nvSpPr>
        <p:spPr bwMode="auto">
          <a:xfrm>
            <a:off x="457200" y="1371600"/>
            <a:ext cx="1854995" cy="461665"/>
          </a:xfrm>
          <a:prstGeom prst="rect">
            <a:avLst/>
          </a:prstGeom>
          <a:noFill/>
          <a:ln w="25400">
            <a:noFill/>
            <a:miter lim="800000"/>
            <a:headEnd/>
            <a:tailEnd/>
          </a:ln>
        </p:spPr>
        <p:txBody>
          <a:bodyPr wrap="none">
            <a:spAutoFit/>
          </a:bodyPr>
          <a:lstStyle/>
          <a:p>
            <a:pPr>
              <a:lnSpc>
                <a:spcPct val="100000"/>
              </a:lnSpc>
            </a:pPr>
            <a:r>
              <a:rPr lang="zh-CN" altLang="en-US" b="0" dirty="0" smtClean="0">
                <a:latin typeface="Calibri" pitchFamily="34" charset="0"/>
              </a:rPr>
              <a:t>操作数</a:t>
            </a:r>
            <a:r>
              <a:rPr lang="en-US" b="0" dirty="0" smtClean="0">
                <a:latin typeface="Calibri" pitchFamily="34" charset="0"/>
              </a:rPr>
              <a:t>: </a:t>
            </a:r>
            <a:r>
              <a:rPr lang="en-US" b="0" i="1" dirty="0">
                <a:latin typeface="Calibri" pitchFamily="34" charset="0"/>
              </a:rPr>
              <a:t>w</a:t>
            </a:r>
            <a:r>
              <a:rPr lang="en-US" b="0" dirty="0">
                <a:latin typeface="Calibri" pitchFamily="34" charset="0"/>
              </a:rPr>
              <a:t> </a:t>
            </a:r>
            <a:r>
              <a:rPr lang="zh-CN" altLang="en-US" b="0" dirty="0" smtClean="0">
                <a:latin typeface="Calibri" pitchFamily="34" charset="0"/>
              </a:rPr>
              <a:t>位</a:t>
            </a:r>
            <a:endParaRPr lang="en-US" b="0" dirty="0">
              <a:latin typeface="Calibri" pitchFamily="34" charset="0"/>
            </a:endParaRPr>
          </a:p>
        </p:txBody>
      </p:sp>
      <p:sp>
        <p:nvSpPr>
          <p:cNvPr id="33808" name="Text Box 46"/>
          <p:cNvSpPr txBox="1">
            <a:spLocks noChangeArrowheads="1"/>
          </p:cNvSpPr>
          <p:nvPr/>
        </p:nvSpPr>
        <p:spPr bwMode="auto">
          <a:xfrm>
            <a:off x="457200" y="2667000"/>
            <a:ext cx="2971800" cy="461665"/>
          </a:xfrm>
          <a:prstGeom prst="rect">
            <a:avLst/>
          </a:prstGeom>
          <a:noFill/>
          <a:ln w="25400">
            <a:noFill/>
            <a:miter lim="800000"/>
            <a:headEnd/>
            <a:tailEnd/>
          </a:ln>
        </p:spPr>
        <p:txBody>
          <a:bodyPr wrap="square">
            <a:spAutoFit/>
          </a:bodyPr>
          <a:lstStyle/>
          <a:p>
            <a:pPr>
              <a:lnSpc>
                <a:spcPct val="100000"/>
              </a:lnSpc>
            </a:pPr>
            <a:r>
              <a:rPr lang="zh-CN" altLang="en-US" b="0" dirty="0">
                <a:latin typeface="Calibri" pitchFamily="34" charset="0"/>
              </a:rPr>
              <a:t>丢弃进位</a:t>
            </a:r>
            <a:r>
              <a:rPr lang="en-US" b="0" dirty="0" smtClean="0">
                <a:latin typeface="Calibri" pitchFamily="34" charset="0"/>
              </a:rPr>
              <a:t>: </a:t>
            </a:r>
            <a:r>
              <a:rPr lang="en-US" b="0" i="1" dirty="0" smtClean="0">
                <a:latin typeface="Calibri" pitchFamily="34" charset="0"/>
              </a:rPr>
              <a:t>w </a:t>
            </a:r>
            <a:r>
              <a:rPr lang="zh-CN" altLang="en-US" b="0" dirty="0" smtClean="0">
                <a:latin typeface="Calibri" pitchFamily="34" charset="0"/>
              </a:rPr>
              <a:t>位</a:t>
            </a:r>
            <a:endParaRPr lang="en-US" b="0" dirty="0">
              <a:latin typeface="Calibri" pitchFamily="34" charset="0"/>
            </a:endParaRPr>
          </a:p>
        </p:txBody>
      </p:sp>
      <p:sp>
        <p:nvSpPr>
          <p:cNvPr id="33809" name="Rectangle 47"/>
          <p:cNvSpPr>
            <a:spLocks noChangeArrowheads="1"/>
          </p:cNvSpPr>
          <p:nvPr/>
        </p:nvSpPr>
        <p:spPr bwMode="auto">
          <a:xfrm>
            <a:off x="3048000" y="2668671"/>
            <a:ext cx="1502334" cy="400110"/>
          </a:xfrm>
          <a:prstGeom prst="rect">
            <a:avLst/>
          </a:prstGeom>
          <a:noFill/>
          <a:ln w="25400">
            <a:noFill/>
            <a:miter lim="800000"/>
            <a:headEnd/>
            <a:tailEnd/>
          </a:ln>
        </p:spPr>
        <p:txBody>
          <a:bodyPr wrap="none">
            <a:spAutoFit/>
          </a:bodyPr>
          <a:lstStyle/>
          <a:p>
            <a:pPr algn="r">
              <a:lnSpc>
                <a:spcPct val="100000"/>
              </a:lnSpc>
            </a:pPr>
            <a:r>
              <a:rPr lang="en-US" sz="2000" b="0" dirty="0" err="1" smtClean="0">
                <a:latin typeface="Times" pitchFamily="18" charset="0"/>
              </a:rPr>
              <a:t>TAdd</a:t>
            </a:r>
            <a:r>
              <a:rPr lang="en-US" sz="2000" b="0" i="1" baseline="-25000" dirty="0" err="1" smtClean="0">
                <a:latin typeface="Times" pitchFamily="18" charset="0"/>
              </a:rPr>
              <a:t>w</a:t>
            </a:r>
            <a:r>
              <a:rPr lang="en-US" sz="2000" b="0" dirty="0" smtClean="0">
                <a:latin typeface="Times" pitchFamily="18" charset="0"/>
              </a:rPr>
              <a:t>(</a:t>
            </a:r>
            <a:r>
              <a:rPr lang="en-US" sz="2000" b="0" i="1" dirty="0" smtClean="0">
                <a:latin typeface="Times" pitchFamily="18" charset="0"/>
              </a:rPr>
              <a:t>x</a:t>
            </a:r>
            <a:r>
              <a:rPr lang="en-US" sz="2000" b="0" dirty="0" smtClean="0">
                <a:latin typeface="Times" pitchFamily="18" charset="0"/>
              </a:rPr>
              <a:t> </a:t>
            </a:r>
            <a:r>
              <a:rPr lang="en-US" sz="2000" b="0" dirty="0">
                <a:latin typeface="Times" pitchFamily="18" charset="0"/>
              </a:rPr>
              <a:t>, </a:t>
            </a:r>
            <a:r>
              <a:rPr lang="en-US" sz="2000" b="0" i="1" dirty="0" smtClean="0">
                <a:latin typeface="Times" pitchFamily="18" charset="0"/>
              </a:rPr>
              <a:t>y</a:t>
            </a:r>
            <a:r>
              <a:rPr lang="en-US" sz="2000" b="0" dirty="0" smtClean="0">
                <a:latin typeface="Times" pitchFamily="18" charset="0"/>
              </a:rPr>
              <a:t>)</a:t>
            </a:r>
            <a:endParaRPr lang="en-US" sz="2000" b="0" dirty="0">
              <a:latin typeface="Times" pitchFamily="18" charset="0"/>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304800" y="663575"/>
            <a:ext cx="8839200" cy="555625"/>
          </a:xfrm>
        </p:spPr>
        <p:txBody>
          <a:bodyPr/>
          <a:lstStyle/>
          <a:p>
            <a:pPr eaLnBrk="1" hangingPunct="1">
              <a:defRPr/>
            </a:pPr>
            <a:r>
              <a:rPr lang="zh-CN" altLang="en-US" dirty="0" smtClean="0"/>
              <a:t>补码加法</a:t>
            </a:r>
            <a:r>
              <a:rPr lang="en-US" altLang="zh-CN" dirty="0"/>
              <a:t>(</a:t>
            </a:r>
            <a:r>
              <a:rPr lang="en-US" dirty="0" smtClean="0"/>
              <a:t>Tadd)</a:t>
            </a:r>
          </a:p>
        </p:txBody>
      </p:sp>
      <p:sp>
        <p:nvSpPr>
          <p:cNvPr id="148483" name="Rectangle 3"/>
          <p:cNvSpPr>
            <a:spLocks noGrp="1" noChangeArrowheads="1"/>
          </p:cNvSpPr>
          <p:nvPr>
            <p:ph type="body" idx="1"/>
          </p:nvPr>
        </p:nvSpPr>
        <p:spPr>
          <a:xfrm>
            <a:off x="304800" y="1557337"/>
            <a:ext cx="8077200" cy="5224463"/>
          </a:xfrm>
        </p:spPr>
        <p:txBody>
          <a:bodyPr lIns="90487" tIns="44450" rIns="90487" bIns="44450"/>
          <a:lstStyle/>
          <a:p>
            <a:pPr eaLnBrk="1" hangingPunct="1">
              <a:defRPr/>
            </a:pPr>
            <a:r>
              <a:rPr lang="zh-CN" altLang="en-US" dirty="0" smtClean="0"/>
              <a:t>功能</a:t>
            </a:r>
            <a:endParaRPr lang="en-US" dirty="0" smtClean="0"/>
          </a:p>
          <a:p>
            <a:pPr lvl="1" eaLnBrk="1" hangingPunct="1">
              <a:defRPr/>
            </a:pPr>
            <a:r>
              <a:rPr lang="zh-CN" altLang="en-US" dirty="0" smtClean="0"/>
              <a:t>真实和需要</a:t>
            </a:r>
            <a:r>
              <a:rPr lang="en-US" b="0" i="1" dirty="0" smtClean="0"/>
              <a:t>w</a:t>
            </a:r>
            <a:r>
              <a:rPr lang="en-US" b="0" dirty="0" smtClean="0"/>
              <a:t>+1</a:t>
            </a:r>
            <a:r>
              <a:rPr lang="zh-CN" altLang="en-US" b="0" dirty="0" smtClean="0"/>
              <a:t>位</a:t>
            </a:r>
            <a:endParaRPr lang="en-US" dirty="0" smtClean="0"/>
          </a:p>
          <a:p>
            <a:pPr lvl="1" eaLnBrk="1" hangingPunct="1">
              <a:defRPr/>
            </a:pPr>
            <a:r>
              <a:rPr lang="zh-CN" altLang="en-US" dirty="0" smtClean="0"/>
              <a:t>丢弃最高有效位（</a:t>
            </a:r>
            <a:r>
              <a:rPr lang="en-US" dirty="0" smtClean="0"/>
              <a:t>MSB</a:t>
            </a:r>
            <a:r>
              <a:rPr lang="zh-CN" altLang="en-US" dirty="0" smtClean="0"/>
              <a:t>）</a:t>
            </a:r>
            <a:endParaRPr lang="en-US" dirty="0" smtClean="0"/>
          </a:p>
          <a:p>
            <a:pPr lvl="1">
              <a:defRPr/>
            </a:pPr>
            <a:r>
              <a:rPr lang="zh-CN" altLang="en-US" dirty="0"/>
              <a:t>将剩余的位视</a:t>
            </a:r>
            <a:r>
              <a:rPr lang="zh-CN" altLang="en-US" dirty="0" smtClean="0"/>
              <a:t>作补码（整数）</a:t>
            </a:r>
            <a:endParaRPr lang="en-US" altLang="zh-CN" dirty="0" smtClean="0"/>
          </a:p>
          <a:p>
            <a:pPr lvl="1">
              <a:defRPr/>
            </a:pPr>
            <a:endParaRPr lang="en-US" dirty="0"/>
          </a:p>
          <a:p>
            <a:pPr lvl="1">
              <a:defRPr/>
            </a:pPr>
            <a:endParaRPr lang="en-US" dirty="0" smtClean="0"/>
          </a:p>
          <a:p>
            <a:pPr lvl="1">
              <a:defRPr/>
            </a:pPr>
            <a:endParaRPr lang="en-US" dirty="0"/>
          </a:p>
          <a:p>
            <a:pPr lvl="1">
              <a:defRPr/>
            </a:pPr>
            <a:r>
              <a:rPr lang="zh-CN" altLang="en-US" sz="3200" dirty="0" smtClean="0">
                <a:solidFill>
                  <a:srgbClr val="FF0000"/>
                </a:solidFill>
                <a:effectLst>
                  <a:outerShdw blurRad="38100" dist="38100" dir="2700000" algn="tl">
                    <a:srgbClr val="000000">
                      <a:alpha val="43137"/>
                    </a:srgbClr>
                  </a:outerShdw>
                </a:effectLst>
              </a:rPr>
              <a:t>其实判断补码是否超范围：</a:t>
            </a:r>
            <a:endParaRPr lang="en-US" altLang="zh-CN" sz="3200" dirty="0" smtClean="0">
              <a:solidFill>
                <a:srgbClr val="FF0000"/>
              </a:solidFill>
              <a:effectLst>
                <a:outerShdw blurRad="38100" dist="38100" dir="2700000" algn="tl">
                  <a:srgbClr val="000000">
                    <a:alpha val="43137"/>
                  </a:srgbClr>
                </a:outerShdw>
              </a:effectLst>
            </a:endParaRPr>
          </a:p>
          <a:p>
            <a:pPr lvl="2">
              <a:defRPr/>
            </a:pPr>
            <a:r>
              <a:rPr lang="en-US" altLang="zh-CN" sz="3200" dirty="0" err="1" smtClean="0">
                <a:solidFill>
                  <a:srgbClr val="FF0000"/>
                </a:solidFill>
                <a:effectLst>
                  <a:outerShdw blurRad="38100" dist="38100" dir="2700000" algn="tl">
                    <a:srgbClr val="000000">
                      <a:alpha val="43137"/>
                    </a:srgbClr>
                  </a:outerShdw>
                </a:effectLst>
              </a:rPr>
              <a:t>Xh</a:t>
            </a:r>
            <a:r>
              <a:rPr lang="en-US" altLang="zh-CN" sz="3200" dirty="0" smtClean="0">
                <a:solidFill>
                  <a:srgbClr val="FF0000"/>
                </a:solidFill>
                <a:effectLst>
                  <a:outerShdw blurRad="38100" dist="38100" dir="2700000" algn="tl">
                    <a:srgbClr val="000000">
                      <a:alpha val="43137"/>
                    </a:srgbClr>
                  </a:outerShdw>
                </a:effectLst>
              </a:rPr>
              <a:t>!=</a:t>
            </a:r>
            <a:r>
              <a:rPr lang="en-US" altLang="zh-CN" sz="3200" dirty="0" err="1" smtClean="0">
                <a:solidFill>
                  <a:srgbClr val="FF0000"/>
                </a:solidFill>
                <a:effectLst>
                  <a:outerShdw blurRad="38100" dist="38100" dir="2700000" algn="tl">
                    <a:srgbClr val="000000">
                      <a:alpha val="43137"/>
                    </a:srgbClr>
                  </a:outerShdw>
                </a:effectLst>
              </a:rPr>
              <a:t>Yh</a:t>
            </a:r>
            <a:r>
              <a:rPr lang="en-US" altLang="zh-CN" sz="3200" dirty="0" smtClean="0">
                <a:solidFill>
                  <a:srgbClr val="FF0000"/>
                </a:solidFill>
                <a:effectLst>
                  <a:outerShdw blurRad="38100" dist="38100" dir="2700000" algn="tl">
                    <a:srgbClr val="000000">
                      <a:alpha val="43137"/>
                    </a:srgbClr>
                  </a:outerShdw>
                </a:effectLst>
              </a:rPr>
              <a:t> </a:t>
            </a:r>
            <a:r>
              <a:rPr lang="zh-CN" altLang="en-US" sz="3200" dirty="0" smtClean="0">
                <a:solidFill>
                  <a:srgbClr val="FF0000"/>
                </a:solidFill>
                <a:effectLst>
                  <a:outerShdw blurRad="38100" dist="38100" dir="2700000" algn="tl">
                    <a:srgbClr val="000000">
                      <a:alpha val="43137"/>
                    </a:srgbClr>
                  </a:outerShdw>
                </a:effectLst>
              </a:rPr>
              <a:t>或者 </a:t>
            </a:r>
            <a:r>
              <a:rPr lang="en-US" altLang="zh-CN" sz="3200" dirty="0" err="1" smtClean="0">
                <a:solidFill>
                  <a:srgbClr val="FF0000"/>
                </a:solidFill>
                <a:effectLst>
                  <a:outerShdw blurRad="38100" dist="38100" dir="2700000" algn="tl">
                    <a:srgbClr val="000000">
                      <a:alpha val="43137"/>
                    </a:srgbClr>
                  </a:outerShdw>
                </a:effectLst>
              </a:rPr>
              <a:t>Xh</a:t>
            </a:r>
            <a:r>
              <a:rPr lang="en-US" altLang="zh-CN" sz="3200" dirty="0" smtClean="0">
                <a:solidFill>
                  <a:srgbClr val="FF0000"/>
                </a:solidFill>
                <a:effectLst>
                  <a:outerShdw blurRad="38100" dist="38100" dir="2700000" algn="tl">
                    <a:srgbClr val="000000">
                      <a:alpha val="43137"/>
                    </a:srgbClr>
                  </a:outerShdw>
                </a:effectLst>
              </a:rPr>
              <a:t>==</a:t>
            </a:r>
            <a:r>
              <a:rPr lang="en-US" altLang="zh-CN" sz="3200" dirty="0" err="1" smtClean="0">
                <a:solidFill>
                  <a:srgbClr val="FF0000"/>
                </a:solidFill>
                <a:effectLst>
                  <a:outerShdw blurRad="38100" dist="38100" dir="2700000" algn="tl">
                    <a:srgbClr val="000000">
                      <a:alpha val="43137"/>
                    </a:srgbClr>
                  </a:outerShdw>
                </a:effectLst>
              </a:rPr>
              <a:t>Yh</a:t>
            </a:r>
            <a:r>
              <a:rPr lang="en-US" altLang="zh-CN" sz="3200" dirty="0" smtClean="0">
                <a:solidFill>
                  <a:srgbClr val="FF0000"/>
                </a:solidFill>
                <a:effectLst>
                  <a:outerShdw blurRad="38100" dist="38100" dir="2700000" algn="tl">
                    <a:srgbClr val="000000">
                      <a:alpha val="43137"/>
                    </a:srgbClr>
                  </a:outerShdw>
                </a:effectLst>
              </a:rPr>
              <a:t>==</a:t>
            </a:r>
            <a:r>
              <a:rPr lang="en-US" altLang="zh-CN" sz="3200" dirty="0" err="1" smtClean="0">
                <a:solidFill>
                  <a:srgbClr val="FF0000"/>
                </a:solidFill>
                <a:effectLst>
                  <a:outerShdw blurRad="38100" dist="38100" dir="2700000" algn="tl">
                    <a:srgbClr val="000000">
                      <a:alpha val="43137"/>
                    </a:srgbClr>
                  </a:outerShdw>
                </a:effectLst>
              </a:rPr>
              <a:t>Zh</a:t>
            </a:r>
            <a:r>
              <a:rPr lang="en-US" altLang="zh-CN" sz="3200" dirty="0" smtClean="0">
                <a:solidFill>
                  <a:srgbClr val="FF0000"/>
                </a:solidFill>
                <a:effectLst>
                  <a:outerShdw blurRad="38100" dist="38100" dir="2700000" algn="tl">
                    <a:srgbClr val="000000">
                      <a:alpha val="43137"/>
                    </a:srgbClr>
                  </a:outerShdw>
                </a:effectLst>
              </a:rPr>
              <a:t>  </a:t>
            </a:r>
            <a:r>
              <a:rPr lang="zh-CN" altLang="en-US" sz="3200" dirty="0" smtClean="0">
                <a:solidFill>
                  <a:srgbClr val="FF0000"/>
                </a:solidFill>
                <a:effectLst>
                  <a:outerShdw blurRad="38100" dist="38100" dir="2700000" algn="tl">
                    <a:srgbClr val="000000">
                      <a:alpha val="43137"/>
                    </a:srgbClr>
                  </a:outerShdw>
                </a:effectLst>
              </a:rPr>
              <a:t>则正常</a:t>
            </a:r>
            <a:endParaRPr lang="en-US" altLang="zh-CN" sz="3200" dirty="0" smtClean="0">
              <a:solidFill>
                <a:srgbClr val="FF0000"/>
              </a:solidFill>
              <a:effectLst>
                <a:outerShdw blurRad="38100" dist="38100" dir="2700000" algn="tl">
                  <a:srgbClr val="000000">
                    <a:alpha val="43137"/>
                  </a:srgbClr>
                </a:outerShdw>
              </a:effectLst>
            </a:endParaRPr>
          </a:p>
          <a:p>
            <a:pPr lvl="2">
              <a:defRPr/>
            </a:pPr>
            <a:r>
              <a:rPr lang="en-US" altLang="zh-CN" sz="3200" dirty="0" err="1" smtClean="0">
                <a:solidFill>
                  <a:srgbClr val="FF0000"/>
                </a:solidFill>
                <a:effectLst>
                  <a:outerShdw blurRad="38100" dist="38100" dir="2700000" algn="tl">
                    <a:srgbClr val="000000">
                      <a:alpha val="43137"/>
                    </a:srgbClr>
                  </a:outerShdw>
                </a:effectLst>
              </a:rPr>
              <a:t>Xh</a:t>
            </a:r>
            <a:r>
              <a:rPr lang="en-US" altLang="zh-CN" sz="3200" dirty="0" smtClean="0">
                <a:solidFill>
                  <a:srgbClr val="FF0000"/>
                </a:solidFill>
                <a:effectLst>
                  <a:outerShdw blurRad="38100" dist="38100" dir="2700000" algn="tl">
                    <a:srgbClr val="000000">
                      <a:alpha val="43137"/>
                    </a:srgbClr>
                  </a:outerShdw>
                </a:effectLst>
              </a:rPr>
              <a:t>==</a:t>
            </a:r>
            <a:r>
              <a:rPr lang="en-US" altLang="zh-CN" sz="3200" dirty="0" err="1" smtClean="0">
                <a:solidFill>
                  <a:srgbClr val="FF0000"/>
                </a:solidFill>
                <a:effectLst>
                  <a:outerShdw blurRad="38100" dist="38100" dir="2700000" algn="tl">
                    <a:srgbClr val="000000">
                      <a:alpha val="43137"/>
                    </a:srgbClr>
                  </a:outerShdw>
                </a:effectLst>
              </a:rPr>
              <a:t>Yh</a:t>
            </a:r>
            <a:r>
              <a:rPr lang="en-US" altLang="zh-CN" sz="3200" dirty="0" smtClean="0">
                <a:solidFill>
                  <a:srgbClr val="FF0000"/>
                </a:solidFill>
                <a:effectLst>
                  <a:outerShdw blurRad="38100" dist="38100" dir="2700000" algn="tl">
                    <a:srgbClr val="000000">
                      <a:alpha val="43137"/>
                    </a:srgbClr>
                  </a:outerShdw>
                </a:effectLst>
              </a:rPr>
              <a:t>!=</a:t>
            </a:r>
            <a:r>
              <a:rPr lang="en-US" altLang="zh-CN" sz="3200" dirty="0" err="1" smtClean="0">
                <a:solidFill>
                  <a:srgbClr val="FF0000"/>
                </a:solidFill>
                <a:effectLst>
                  <a:outerShdw blurRad="38100" dist="38100" dir="2700000" algn="tl">
                    <a:srgbClr val="000000">
                      <a:alpha val="43137"/>
                    </a:srgbClr>
                  </a:outerShdw>
                </a:effectLst>
              </a:rPr>
              <a:t>Zh</a:t>
            </a:r>
            <a:r>
              <a:rPr lang="en-US" altLang="zh-CN" sz="3200" dirty="0" smtClean="0">
                <a:solidFill>
                  <a:srgbClr val="FF0000"/>
                </a:solidFill>
                <a:effectLst>
                  <a:outerShdw blurRad="38100" dist="38100" dir="2700000" algn="tl">
                    <a:srgbClr val="000000">
                      <a:alpha val="43137"/>
                    </a:srgbClr>
                  </a:outerShdw>
                </a:effectLst>
              </a:rPr>
              <a:t> </a:t>
            </a:r>
            <a:r>
              <a:rPr lang="zh-CN" altLang="en-US" sz="3200" dirty="0" smtClean="0">
                <a:solidFill>
                  <a:srgbClr val="FF0000"/>
                </a:solidFill>
                <a:effectLst>
                  <a:outerShdw blurRad="38100" dist="38100" dir="2700000" algn="tl">
                    <a:srgbClr val="000000">
                      <a:alpha val="43137"/>
                    </a:srgbClr>
                  </a:outerShdw>
                </a:effectLst>
              </a:rPr>
              <a:t>则溢出</a:t>
            </a:r>
            <a:endParaRPr lang="en-US" sz="3200" dirty="0" smtClean="0">
              <a:solidFill>
                <a:srgbClr val="FF0000"/>
              </a:solidFill>
              <a:effectLst>
                <a:outerShdw blurRad="38100" dist="38100" dir="2700000" algn="tl">
                  <a:srgbClr val="000000">
                    <a:alpha val="43137"/>
                  </a:srgbClr>
                </a:outerShdw>
              </a:effectLst>
            </a:endParaRPr>
          </a:p>
        </p:txBody>
      </p:sp>
      <p:graphicFrame>
        <p:nvGraphicFramePr>
          <p:cNvPr id="43" name="Object 2"/>
          <p:cNvGraphicFramePr>
            <a:graphicFrameLocks noChangeAspect="1"/>
          </p:cNvGraphicFramePr>
          <p:nvPr>
            <p:extLst>
              <p:ext uri="{D42A27DB-BD31-4B8C-83A1-F6EECF244321}">
                <p14:modId xmlns:p14="http://schemas.microsoft.com/office/powerpoint/2010/main" val="59335212"/>
              </p:ext>
            </p:extLst>
          </p:nvPr>
        </p:nvGraphicFramePr>
        <p:xfrm>
          <a:off x="609600" y="3495675"/>
          <a:ext cx="7313613" cy="1228725"/>
        </p:xfrm>
        <a:graphic>
          <a:graphicData uri="http://schemas.openxmlformats.org/presentationml/2006/ole">
            <mc:AlternateContent xmlns:mc="http://schemas.openxmlformats.org/markup-compatibility/2006">
              <mc:Choice xmlns:v="urn:schemas-microsoft-com:vml" Requires="v">
                <p:oleObj spid="_x0000_s75921" name="公式" r:id="rId4" imgW="4140000" imgH="761760" progId="Equation.3">
                  <p:embed/>
                </p:oleObj>
              </mc:Choice>
              <mc:Fallback>
                <p:oleObj name="公式" r:id="rId4" imgW="4140000" imgH="761760" progId="Equation.3">
                  <p:embed/>
                  <p:pic>
                    <p:nvPicPr>
                      <p:cNvPr id="20485" name="Object 2"/>
                      <p:cNvPicPr>
                        <a:picLocks noChangeAspect="1" noChangeArrowheads="1"/>
                      </p:cNvPicPr>
                      <p:nvPr/>
                    </p:nvPicPr>
                    <p:blipFill>
                      <a:blip r:embed="rId5"/>
                      <a:srcRect/>
                      <a:stretch>
                        <a:fillRect/>
                      </a:stretch>
                    </p:blipFill>
                    <p:spPr bwMode="auto">
                      <a:xfrm>
                        <a:off x="609600" y="3495675"/>
                        <a:ext cx="7313613" cy="1228725"/>
                      </a:xfrm>
                      <a:prstGeom prst="rect">
                        <a:avLst/>
                      </a:prstGeom>
                      <a:noFill/>
                      <a:ln>
                        <a:noFill/>
                      </a:ln>
                      <a:effec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补码加法</a:t>
            </a:r>
            <a:r>
              <a:rPr lang="en-US" altLang="zh-CN" dirty="0"/>
              <a:t>(Tadd)</a:t>
            </a:r>
            <a:r>
              <a:rPr lang="zh-CN" altLang="en-US" dirty="0"/>
              <a:t>的溢出问题</a:t>
            </a:r>
          </a:p>
        </p:txBody>
      </p:sp>
      <p:sp>
        <p:nvSpPr>
          <p:cNvPr id="3" name="内容占位符 2"/>
          <p:cNvSpPr>
            <a:spLocks noGrp="1"/>
          </p:cNvSpPr>
          <p:nvPr>
            <p:ph idx="1"/>
          </p:nvPr>
        </p:nvSpPr>
        <p:spPr/>
        <p:txBody>
          <a:bodyPr/>
          <a:lstStyle/>
          <a:p>
            <a:endParaRPr lang="zh-CN" altLang="en-US" dirty="0"/>
          </a:p>
        </p:txBody>
      </p:sp>
      <p:grpSp>
        <p:nvGrpSpPr>
          <p:cNvPr id="4" name="组合 3"/>
          <p:cNvGrpSpPr/>
          <p:nvPr/>
        </p:nvGrpSpPr>
        <p:grpSpPr>
          <a:xfrm>
            <a:off x="2190669" y="1439288"/>
            <a:ext cx="5007136" cy="4781550"/>
            <a:chOff x="3698714" y="1557337"/>
            <a:chExt cx="5007136" cy="4781550"/>
          </a:xfrm>
        </p:grpSpPr>
        <p:pic>
          <p:nvPicPr>
            <p:cNvPr id="5" name="图片 4"/>
            <p:cNvPicPr>
              <a:picLocks noChangeAspect="1"/>
            </p:cNvPicPr>
            <p:nvPr/>
          </p:nvPicPr>
          <p:blipFill>
            <a:blip r:embed="rId2"/>
            <a:stretch>
              <a:fillRect/>
            </a:stretch>
          </p:blipFill>
          <p:spPr>
            <a:xfrm>
              <a:off x="4114800" y="1557337"/>
              <a:ext cx="4591050" cy="4781550"/>
            </a:xfrm>
            <a:prstGeom prst="rect">
              <a:avLst/>
            </a:prstGeom>
          </p:spPr>
        </p:pic>
        <p:sp>
          <p:nvSpPr>
            <p:cNvPr id="6" name="文本框 2"/>
            <p:cNvSpPr txBox="1"/>
            <p:nvPr/>
          </p:nvSpPr>
          <p:spPr>
            <a:xfrm>
              <a:off x="3698714" y="2332285"/>
              <a:ext cx="1033462" cy="3662541"/>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zh-CN" altLang="en-US" sz="2000" b="0" dirty="0" smtClean="0">
                  <a:latin typeface="Calibri" pitchFamily="34" charset="0"/>
                </a:rPr>
                <a:t>情况</a:t>
              </a:r>
              <a:r>
                <a:rPr lang="en-US" altLang="zh-CN" sz="2000" b="0" dirty="0" smtClean="0">
                  <a:latin typeface="Calibri" pitchFamily="34" charset="0"/>
                </a:rPr>
                <a:t>4</a:t>
              </a:r>
            </a:p>
            <a:p>
              <a:endParaRPr lang="en-US" altLang="zh-CN" sz="1600" b="0" dirty="0" smtClean="0">
                <a:latin typeface="Calibri" pitchFamily="34" charset="0"/>
              </a:endParaRPr>
            </a:p>
            <a:p>
              <a:endParaRPr lang="en-US" altLang="zh-CN" sz="1600" b="0" dirty="0">
                <a:latin typeface="Calibri" pitchFamily="34" charset="0"/>
              </a:endParaRPr>
            </a:p>
            <a:p>
              <a:endParaRPr lang="en-US" altLang="zh-CN" sz="2000" b="0" dirty="0" smtClean="0">
                <a:latin typeface="Calibri" pitchFamily="34" charset="0"/>
              </a:endParaRPr>
            </a:p>
            <a:p>
              <a:r>
                <a:rPr lang="zh-CN" altLang="en-US" sz="2000" b="0" dirty="0" smtClean="0">
                  <a:latin typeface="Calibri" pitchFamily="34" charset="0"/>
                </a:rPr>
                <a:t>情况</a:t>
              </a:r>
              <a:r>
                <a:rPr lang="en-US" altLang="zh-CN" sz="2000" b="0" dirty="0" smtClean="0">
                  <a:latin typeface="Calibri" pitchFamily="34" charset="0"/>
                </a:rPr>
                <a:t>3</a:t>
              </a:r>
            </a:p>
            <a:p>
              <a:endParaRPr lang="en-US" altLang="zh-CN" sz="2000" b="0" dirty="0">
                <a:latin typeface="Calibri" pitchFamily="34" charset="0"/>
              </a:endParaRPr>
            </a:p>
            <a:p>
              <a:endParaRPr lang="en-US" altLang="zh-CN" sz="2000" b="0" dirty="0" smtClean="0">
                <a:latin typeface="Calibri" pitchFamily="34" charset="0"/>
              </a:endParaRPr>
            </a:p>
            <a:p>
              <a:r>
                <a:rPr lang="zh-CN" altLang="en-US" sz="2000" b="0" dirty="0" smtClean="0">
                  <a:latin typeface="Calibri" pitchFamily="34" charset="0"/>
                </a:rPr>
                <a:t>情况</a:t>
              </a:r>
              <a:r>
                <a:rPr lang="en-US" altLang="zh-CN" sz="2000" b="0" dirty="0" smtClean="0">
                  <a:latin typeface="Calibri" pitchFamily="34" charset="0"/>
                </a:rPr>
                <a:t>2</a:t>
              </a:r>
            </a:p>
            <a:p>
              <a:endParaRPr lang="en-US" altLang="zh-CN" sz="2000" b="0" dirty="0" smtClean="0">
                <a:latin typeface="Calibri" pitchFamily="34" charset="0"/>
              </a:endParaRPr>
            </a:p>
            <a:p>
              <a:endParaRPr lang="en-US" altLang="zh-CN" sz="2000" b="0" dirty="0">
                <a:latin typeface="Calibri" pitchFamily="34" charset="0"/>
              </a:endParaRPr>
            </a:p>
            <a:p>
              <a:endParaRPr lang="en-US" altLang="zh-CN" sz="2000" b="0" dirty="0" smtClean="0">
                <a:latin typeface="Calibri" pitchFamily="34" charset="0"/>
              </a:endParaRPr>
            </a:p>
            <a:p>
              <a:r>
                <a:rPr lang="zh-CN" altLang="en-US" sz="2000" b="0" dirty="0" smtClean="0">
                  <a:latin typeface="Calibri" pitchFamily="34" charset="0"/>
                </a:rPr>
                <a:t>情况</a:t>
              </a:r>
              <a:r>
                <a:rPr lang="en-US" altLang="zh-CN" sz="2000" b="0" dirty="0" smtClean="0">
                  <a:latin typeface="Calibri" pitchFamily="34" charset="0"/>
                </a:rPr>
                <a:t>1</a:t>
              </a:r>
              <a:endParaRPr lang="en-US" altLang="zh-CN" sz="2000" b="0" dirty="0">
                <a:latin typeface="Calibri" pitchFamily="34" charset="0"/>
              </a:endParaRPr>
            </a:p>
          </p:txBody>
        </p:sp>
        <p:sp>
          <p:nvSpPr>
            <p:cNvPr id="7" name="文本框 41"/>
            <p:cNvSpPr txBox="1"/>
            <p:nvPr/>
          </p:nvSpPr>
          <p:spPr>
            <a:xfrm>
              <a:off x="5248907" y="1981200"/>
              <a:ext cx="1033462" cy="433965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zh-CN" altLang="en-US" sz="2000" b="0" dirty="0" smtClean="0">
                  <a:latin typeface="Calibri" pitchFamily="34" charset="0"/>
                </a:rPr>
                <a:t>正溢出</a:t>
              </a:r>
              <a:endParaRPr lang="en-US" altLang="zh-CN" sz="1600" b="0" dirty="0" smtClean="0">
                <a:latin typeface="Calibri" pitchFamily="34" charset="0"/>
              </a:endParaRPr>
            </a:p>
            <a:p>
              <a:endParaRPr lang="en-US" altLang="zh-CN" sz="1600" b="0" dirty="0">
                <a:latin typeface="Calibri" pitchFamily="34" charset="0"/>
              </a:endParaRPr>
            </a:p>
            <a:p>
              <a:endParaRPr lang="en-US" altLang="zh-CN" sz="2000" b="0" dirty="0" smtClean="0">
                <a:latin typeface="Calibri" pitchFamily="34" charset="0"/>
              </a:endParaRPr>
            </a:p>
            <a:p>
              <a:r>
                <a:rPr lang="en-US" altLang="zh-CN" sz="2000" b="0" dirty="0" smtClean="0">
                  <a:latin typeface="Calibri" pitchFamily="34" charset="0"/>
                </a:rPr>
                <a:t> </a:t>
              </a:r>
            </a:p>
            <a:p>
              <a:endParaRPr lang="en-US" altLang="zh-CN" sz="2000" b="0" dirty="0">
                <a:latin typeface="Calibri" pitchFamily="34" charset="0"/>
              </a:endParaRPr>
            </a:p>
            <a:p>
              <a:endParaRPr lang="en-US" altLang="zh-CN" sz="2000" b="0" dirty="0" smtClean="0">
                <a:latin typeface="Calibri" pitchFamily="34" charset="0"/>
              </a:endParaRPr>
            </a:p>
            <a:p>
              <a:endParaRPr lang="en-US" altLang="zh-CN" sz="2000" b="0" dirty="0" smtClean="0">
                <a:latin typeface="Calibri" pitchFamily="34" charset="0"/>
              </a:endParaRPr>
            </a:p>
            <a:p>
              <a:r>
                <a:rPr lang="zh-CN" altLang="en-US" sz="2000" b="0" dirty="0" smtClean="0">
                  <a:latin typeface="Calibri" pitchFamily="34" charset="0"/>
                </a:rPr>
                <a:t>正常</a:t>
              </a:r>
              <a:endParaRPr lang="en-US" altLang="zh-CN" sz="2000" b="0" dirty="0" smtClean="0">
                <a:latin typeface="Calibri" pitchFamily="34" charset="0"/>
              </a:endParaRPr>
            </a:p>
            <a:p>
              <a:endParaRPr lang="en-US" altLang="zh-CN" sz="2000" b="0" dirty="0" smtClean="0">
                <a:latin typeface="Calibri" pitchFamily="34" charset="0"/>
              </a:endParaRPr>
            </a:p>
            <a:p>
              <a:endParaRPr lang="en-US" altLang="zh-CN" sz="2000" b="0" dirty="0">
                <a:latin typeface="Calibri" pitchFamily="34" charset="0"/>
              </a:endParaRPr>
            </a:p>
            <a:p>
              <a:endParaRPr lang="en-US" altLang="zh-CN" sz="2000" b="0" dirty="0">
                <a:latin typeface="Calibri" pitchFamily="34" charset="0"/>
              </a:endParaRPr>
            </a:p>
            <a:p>
              <a:endParaRPr lang="en-US" altLang="zh-CN" sz="2000" b="0" dirty="0" smtClean="0">
                <a:latin typeface="Calibri" pitchFamily="34" charset="0"/>
              </a:endParaRPr>
            </a:p>
            <a:p>
              <a:endParaRPr lang="en-US" altLang="zh-CN" sz="2000" b="0" dirty="0">
                <a:latin typeface="Calibri" pitchFamily="34" charset="0"/>
              </a:endParaRPr>
            </a:p>
            <a:p>
              <a:r>
                <a:rPr lang="zh-CN" altLang="en-US" sz="2000" b="0" dirty="0" smtClean="0">
                  <a:latin typeface="Calibri" pitchFamily="34" charset="0"/>
                </a:rPr>
                <a:t>负溢出</a:t>
              </a:r>
            </a:p>
          </p:txBody>
        </p:sp>
      </p:grpSp>
    </p:spTree>
    <p:extLst>
      <p:ext uri="{BB962C8B-B14F-4D97-AF65-F5344CB8AC3E}">
        <p14:creationId xmlns:p14="http://schemas.microsoft.com/office/powerpoint/2010/main" val="42227614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3496757" y="2319754"/>
            <a:ext cx="5571043" cy="4342983"/>
          </a:xfrm>
          <a:prstGeom prst="rect">
            <a:avLst/>
          </a:prstGeom>
        </p:spPr>
      </p:pic>
      <p:sp>
        <p:nvSpPr>
          <p:cNvPr id="150531" name="Rectangle 3"/>
          <p:cNvSpPr>
            <a:spLocks noGrp="1" noChangeArrowheads="1"/>
          </p:cNvSpPr>
          <p:nvPr>
            <p:ph type="title"/>
          </p:nvPr>
        </p:nvSpPr>
        <p:spPr>
          <a:xfrm>
            <a:off x="228600" y="587375"/>
            <a:ext cx="7983538" cy="555625"/>
          </a:xfrm>
        </p:spPr>
        <p:txBody>
          <a:bodyPr/>
          <a:lstStyle/>
          <a:p>
            <a:pPr eaLnBrk="1" hangingPunct="1">
              <a:defRPr/>
            </a:pPr>
            <a:r>
              <a:rPr lang="zh-CN" altLang="en-US" dirty="0" smtClean="0"/>
              <a:t>补码加法可视化示意图</a:t>
            </a:r>
            <a:endParaRPr lang="en-US" dirty="0" smtClean="0"/>
          </a:p>
        </p:txBody>
      </p:sp>
      <p:sp>
        <p:nvSpPr>
          <p:cNvPr id="150532" name="Rectangle 4"/>
          <p:cNvSpPr>
            <a:spLocks noGrp="1" noChangeArrowheads="1"/>
          </p:cNvSpPr>
          <p:nvPr>
            <p:ph type="body" idx="1"/>
          </p:nvPr>
        </p:nvSpPr>
        <p:spPr>
          <a:xfrm>
            <a:off x="228600" y="1752600"/>
            <a:ext cx="3354388" cy="4592638"/>
          </a:xfrm>
        </p:spPr>
        <p:txBody>
          <a:bodyPr lIns="90487" tIns="44450" rIns="90487" bIns="44450"/>
          <a:lstStyle/>
          <a:p>
            <a:pPr eaLnBrk="1" hangingPunct="1">
              <a:defRPr/>
            </a:pPr>
            <a:r>
              <a:rPr lang="zh-CN" altLang="en-US" dirty="0" smtClean="0"/>
              <a:t>数值</a:t>
            </a:r>
            <a:endParaRPr lang="en-US" dirty="0" smtClean="0"/>
          </a:p>
          <a:p>
            <a:pPr lvl="1" eaLnBrk="1" hangingPunct="1">
              <a:defRPr/>
            </a:pPr>
            <a:r>
              <a:rPr lang="en-US" dirty="0" smtClean="0"/>
              <a:t>4</a:t>
            </a:r>
            <a:r>
              <a:rPr lang="zh-CN" altLang="en-US" dirty="0" smtClean="0"/>
              <a:t>位补码</a:t>
            </a:r>
            <a:endParaRPr lang="en-US" dirty="0" smtClean="0"/>
          </a:p>
          <a:p>
            <a:pPr lvl="1" eaLnBrk="1" hangingPunct="1">
              <a:defRPr/>
            </a:pPr>
            <a:r>
              <a:rPr lang="zh-CN" altLang="en-US" dirty="0" smtClean="0"/>
              <a:t>数值范围</a:t>
            </a:r>
            <a:r>
              <a:rPr lang="en-US" dirty="0" smtClean="0"/>
              <a:t>-8 </a:t>
            </a:r>
            <a:r>
              <a:rPr lang="zh-CN" altLang="en-US" dirty="0"/>
              <a:t>～</a:t>
            </a:r>
            <a:r>
              <a:rPr lang="en-US" dirty="0" smtClean="0"/>
              <a:t> +7</a:t>
            </a:r>
          </a:p>
          <a:p>
            <a:pPr eaLnBrk="1" hangingPunct="1">
              <a:defRPr/>
            </a:pPr>
            <a:r>
              <a:rPr lang="zh-CN" altLang="en-US" dirty="0" smtClean="0"/>
              <a:t>弯折</a:t>
            </a:r>
            <a:r>
              <a:rPr lang="en-US" altLang="zh-CN" dirty="0" smtClean="0"/>
              <a:t>——</a:t>
            </a:r>
            <a:r>
              <a:rPr lang="zh-CN" altLang="en-US" dirty="0" smtClean="0"/>
              <a:t>溢出</a:t>
            </a:r>
            <a:endParaRPr lang="en-US" dirty="0" smtClean="0"/>
          </a:p>
          <a:p>
            <a:pPr lvl="1" eaLnBrk="1" hangingPunct="1">
              <a:defRPr/>
            </a:pPr>
            <a:r>
              <a:rPr lang="en-US" altLang="zh-CN" dirty="0" err="1" smtClean="0">
                <a:sym typeface="Symbol" pitchFamily="18" charset="2"/>
              </a:rPr>
              <a:t>x+y</a:t>
            </a:r>
            <a:r>
              <a:rPr lang="zh-CN" altLang="en-US" dirty="0" smtClean="0">
                <a:sym typeface="Symbol" pitchFamily="18" charset="2"/>
              </a:rPr>
              <a:t> </a:t>
            </a:r>
            <a:r>
              <a:rPr lang="en-US" dirty="0" smtClean="0">
                <a:sym typeface="Symbol" pitchFamily="18" charset="2"/>
              </a:rPr>
              <a:t> </a:t>
            </a:r>
            <a:r>
              <a:rPr lang="en-US" dirty="0" smtClean="0"/>
              <a:t>2</a:t>
            </a:r>
            <a:r>
              <a:rPr lang="en-US" i="1" baseline="30000" dirty="0" smtClean="0"/>
              <a:t>w</a:t>
            </a:r>
            <a:r>
              <a:rPr lang="en-US" baseline="30000" dirty="0" smtClean="0"/>
              <a:t>–1</a:t>
            </a:r>
            <a:r>
              <a:rPr lang="en-US" dirty="0"/>
              <a:t> </a:t>
            </a:r>
            <a:r>
              <a:rPr lang="zh-CN" altLang="en-US" dirty="0"/>
              <a:t>时</a:t>
            </a:r>
            <a:endParaRPr lang="en-US" dirty="0"/>
          </a:p>
          <a:p>
            <a:pPr lvl="2" eaLnBrk="1" hangingPunct="1">
              <a:defRPr/>
            </a:pPr>
            <a:r>
              <a:rPr lang="zh-CN" altLang="en-US" dirty="0" smtClean="0"/>
              <a:t>变成负数</a:t>
            </a:r>
            <a:endParaRPr lang="en-US" altLang="zh-CN" dirty="0" smtClean="0"/>
          </a:p>
          <a:p>
            <a:pPr lvl="2" eaLnBrk="1" hangingPunct="1">
              <a:defRPr/>
            </a:pPr>
            <a:r>
              <a:rPr lang="zh-CN" altLang="en-US" dirty="0" smtClean="0"/>
              <a:t>最多一次</a:t>
            </a:r>
            <a:endParaRPr lang="en-US" dirty="0" smtClean="0"/>
          </a:p>
          <a:p>
            <a:pPr lvl="1">
              <a:defRPr/>
            </a:pPr>
            <a:r>
              <a:rPr lang="en-US" altLang="zh-CN" dirty="0" err="1">
                <a:sym typeface="Symbol" pitchFamily="18" charset="2"/>
              </a:rPr>
              <a:t>x+y</a:t>
            </a:r>
            <a:r>
              <a:rPr lang="en-US" altLang="zh-CN" dirty="0">
                <a:sym typeface="Symbol" pitchFamily="18" charset="2"/>
              </a:rPr>
              <a:t> </a:t>
            </a:r>
            <a:r>
              <a:rPr lang="en-US" dirty="0" smtClean="0"/>
              <a:t>&lt; –2</a:t>
            </a:r>
            <a:r>
              <a:rPr lang="en-US" i="1" baseline="30000" dirty="0" smtClean="0"/>
              <a:t>w</a:t>
            </a:r>
            <a:r>
              <a:rPr lang="en-US" baseline="30000" dirty="0" smtClean="0"/>
              <a:t>–1</a:t>
            </a:r>
            <a:endParaRPr lang="en-US" dirty="0" smtClean="0"/>
          </a:p>
          <a:p>
            <a:pPr lvl="2" eaLnBrk="1" hangingPunct="1">
              <a:defRPr/>
            </a:pPr>
            <a:r>
              <a:rPr lang="zh-CN" altLang="en-US" dirty="0" smtClean="0"/>
              <a:t>变成正数</a:t>
            </a:r>
            <a:endParaRPr lang="en-US" dirty="0" smtClean="0"/>
          </a:p>
          <a:p>
            <a:pPr lvl="2" eaLnBrk="1" hangingPunct="1">
              <a:defRPr/>
            </a:pPr>
            <a:r>
              <a:rPr lang="zh-CN" altLang="en-US" dirty="0" smtClean="0"/>
              <a:t>最多一次</a:t>
            </a:r>
            <a:endParaRPr lang="en-US" dirty="0" smtClean="0"/>
          </a:p>
        </p:txBody>
      </p:sp>
      <p:sp>
        <p:nvSpPr>
          <p:cNvPr id="10245" name="Rectangle 5"/>
          <p:cNvSpPr>
            <a:spLocks noChangeArrowheads="1"/>
          </p:cNvSpPr>
          <p:nvPr/>
        </p:nvSpPr>
        <p:spPr bwMode="auto">
          <a:xfrm>
            <a:off x="5950340" y="1806627"/>
            <a:ext cx="1681421" cy="459100"/>
          </a:xfrm>
          <a:prstGeom prst="rect">
            <a:avLst/>
          </a:prstGeom>
          <a:noFill/>
          <a:ln w="25400">
            <a:noFill/>
            <a:miter lim="800000"/>
            <a:headEnd/>
            <a:tailEnd/>
          </a:ln>
        </p:spPr>
        <p:txBody>
          <a:bodyPr wrap="none" lIns="90487" tIns="44450" rIns="90487" bIns="44450">
            <a:spAutoFit/>
          </a:bodyPr>
          <a:lstStyle/>
          <a:p>
            <a:pPr>
              <a:spcBef>
                <a:spcPct val="30000"/>
              </a:spcBef>
            </a:pPr>
            <a:r>
              <a:rPr lang="en-US" dirty="0" smtClean="0">
                <a:solidFill>
                  <a:schemeClr val="tx2"/>
                </a:solidFill>
                <a:latin typeface="Calibri" pitchFamily="34" charset="0"/>
              </a:rPr>
              <a:t>TAdd</a:t>
            </a:r>
            <a:r>
              <a:rPr lang="en-US" baseline="-25000" dirty="0" smtClean="0">
                <a:solidFill>
                  <a:schemeClr val="tx2"/>
                </a:solidFill>
                <a:latin typeface="Calibri" pitchFamily="34" charset="0"/>
              </a:rPr>
              <a:t>4</a:t>
            </a:r>
            <a:r>
              <a:rPr lang="en-US" dirty="0" smtClean="0">
                <a:solidFill>
                  <a:schemeClr val="tx2"/>
                </a:solidFill>
                <a:latin typeface="Calibri" pitchFamily="34" charset="0"/>
              </a:rPr>
              <a:t>(</a:t>
            </a:r>
            <a:r>
              <a:rPr lang="en-US" altLang="zh-CN" i="1" dirty="0" smtClean="0">
                <a:solidFill>
                  <a:schemeClr val="tx2"/>
                </a:solidFill>
                <a:latin typeface="Calibri" pitchFamily="34" charset="0"/>
              </a:rPr>
              <a:t>x</a:t>
            </a:r>
            <a:r>
              <a:rPr lang="en-US" dirty="0" smtClean="0">
                <a:solidFill>
                  <a:schemeClr val="tx2"/>
                </a:solidFill>
                <a:latin typeface="Calibri" pitchFamily="34" charset="0"/>
              </a:rPr>
              <a:t> </a:t>
            </a:r>
            <a:r>
              <a:rPr lang="en-US" dirty="0">
                <a:solidFill>
                  <a:schemeClr val="tx2"/>
                </a:solidFill>
                <a:latin typeface="Calibri" pitchFamily="34" charset="0"/>
              </a:rPr>
              <a:t>, </a:t>
            </a:r>
            <a:r>
              <a:rPr lang="en-US" i="1" dirty="0" smtClean="0">
                <a:solidFill>
                  <a:schemeClr val="tx2"/>
                </a:solidFill>
                <a:latin typeface="Calibri" pitchFamily="34" charset="0"/>
              </a:rPr>
              <a:t>y</a:t>
            </a:r>
            <a:r>
              <a:rPr lang="en-US" dirty="0" smtClean="0">
                <a:solidFill>
                  <a:schemeClr val="tx2"/>
                </a:solidFill>
                <a:latin typeface="Calibri" pitchFamily="34" charset="0"/>
              </a:rPr>
              <a:t>)</a:t>
            </a:r>
            <a:endParaRPr lang="en-US" dirty="0">
              <a:solidFill>
                <a:schemeClr val="tx2"/>
              </a:solidFill>
              <a:latin typeface="Calibri" pitchFamily="34" charset="0"/>
            </a:endParaRPr>
          </a:p>
        </p:txBody>
      </p:sp>
      <p:sp>
        <p:nvSpPr>
          <p:cNvPr id="10246" name="Rectangle 6"/>
          <p:cNvSpPr>
            <a:spLocks noChangeArrowheads="1"/>
          </p:cNvSpPr>
          <p:nvPr/>
        </p:nvSpPr>
        <p:spPr bwMode="auto">
          <a:xfrm>
            <a:off x="4395709" y="6115688"/>
            <a:ext cx="323806" cy="459100"/>
          </a:xfrm>
          <a:prstGeom prst="rect">
            <a:avLst/>
          </a:prstGeom>
          <a:noFill/>
          <a:ln w="25400">
            <a:noFill/>
            <a:miter lim="800000"/>
            <a:headEnd/>
            <a:tailEnd/>
          </a:ln>
        </p:spPr>
        <p:txBody>
          <a:bodyPr wrap="none" lIns="90487" tIns="44450" rIns="90487" bIns="44450">
            <a:spAutoFit/>
          </a:bodyPr>
          <a:lstStyle/>
          <a:p>
            <a:pPr>
              <a:spcBef>
                <a:spcPct val="30000"/>
              </a:spcBef>
            </a:pPr>
            <a:r>
              <a:rPr lang="en-US" i="1" dirty="0" smtClean="0">
                <a:solidFill>
                  <a:schemeClr val="tx2"/>
                </a:solidFill>
                <a:latin typeface="Calibri" pitchFamily="34" charset="0"/>
              </a:rPr>
              <a:t>x</a:t>
            </a:r>
            <a:endParaRPr lang="en-US" i="1" dirty="0">
              <a:solidFill>
                <a:schemeClr val="tx2"/>
              </a:solidFill>
              <a:latin typeface="Calibri" pitchFamily="34" charset="0"/>
            </a:endParaRPr>
          </a:p>
        </p:txBody>
      </p:sp>
      <p:sp>
        <p:nvSpPr>
          <p:cNvPr id="10247" name="Rectangle 7"/>
          <p:cNvSpPr>
            <a:spLocks noChangeArrowheads="1"/>
          </p:cNvSpPr>
          <p:nvPr/>
        </p:nvSpPr>
        <p:spPr bwMode="auto">
          <a:xfrm>
            <a:off x="7631761" y="5521766"/>
            <a:ext cx="327012" cy="459100"/>
          </a:xfrm>
          <a:prstGeom prst="rect">
            <a:avLst/>
          </a:prstGeom>
          <a:noFill/>
          <a:ln w="25400">
            <a:noFill/>
            <a:miter lim="800000"/>
            <a:headEnd/>
            <a:tailEnd/>
          </a:ln>
        </p:spPr>
        <p:txBody>
          <a:bodyPr wrap="none" lIns="90487" tIns="44450" rIns="90487" bIns="44450">
            <a:spAutoFit/>
          </a:bodyPr>
          <a:lstStyle/>
          <a:p>
            <a:pPr>
              <a:spcBef>
                <a:spcPct val="30000"/>
              </a:spcBef>
            </a:pPr>
            <a:r>
              <a:rPr lang="en-US" i="1" dirty="0" smtClean="0">
                <a:solidFill>
                  <a:schemeClr val="tx2"/>
                </a:solidFill>
                <a:latin typeface="Calibri" pitchFamily="34" charset="0"/>
              </a:rPr>
              <a:t>y</a:t>
            </a:r>
            <a:endParaRPr lang="en-US" i="1" dirty="0">
              <a:solidFill>
                <a:schemeClr val="tx2"/>
              </a:solidFill>
              <a:latin typeface="Calibri" pitchFamily="34" charset="0"/>
            </a:endParaRPr>
          </a:p>
        </p:txBody>
      </p:sp>
      <p:sp>
        <p:nvSpPr>
          <p:cNvPr id="10248" name="Text Box 8"/>
          <p:cNvSpPr txBox="1">
            <a:spLocks noChangeArrowheads="1"/>
          </p:cNvSpPr>
          <p:nvPr/>
        </p:nvSpPr>
        <p:spPr bwMode="auto">
          <a:xfrm>
            <a:off x="7958773" y="3113317"/>
            <a:ext cx="923290" cy="369332"/>
          </a:xfrm>
          <a:prstGeom prst="rect">
            <a:avLst/>
          </a:prstGeom>
          <a:solidFill>
            <a:srgbClr val="FF0000"/>
          </a:solidFill>
          <a:ln w="25400">
            <a:solidFill>
              <a:srgbClr val="FF0000"/>
            </a:solidFill>
            <a:miter lim="800000"/>
            <a:headEnd/>
            <a:tailEnd/>
          </a:ln>
        </p:spPr>
        <p:txBody>
          <a:bodyPr wrap="square">
            <a:spAutoFit/>
          </a:bodyPr>
          <a:lstStyle>
            <a:defPPr>
              <a:defRPr lang="en-US"/>
            </a:defPPr>
            <a:lvl1pPr algn="ctr">
              <a:lnSpc>
                <a:spcPct val="100000"/>
              </a:lnSpc>
              <a:defRPr sz="1800">
                <a:latin typeface="Calibri" pitchFamily="34" charset="0"/>
              </a:defRPr>
            </a:lvl1pPr>
          </a:lstStyle>
          <a:p>
            <a:r>
              <a:rPr lang="zh-CN" altLang="en-US" dirty="0"/>
              <a:t>正溢出</a:t>
            </a:r>
            <a:endParaRPr lang="en-US" dirty="0"/>
          </a:p>
        </p:txBody>
      </p:sp>
      <p:sp>
        <p:nvSpPr>
          <p:cNvPr id="10249" name="Text Box 9"/>
          <p:cNvSpPr txBox="1">
            <a:spLocks noChangeArrowheads="1"/>
          </p:cNvSpPr>
          <p:nvPr/>
        </p:nvSpPr>
        <p:spPr bwMode="auto">
          <a:xfrm>
            <a:off x="4064441" y="3031675"/>
            <a:ext cx="952619" cy="369332"/>
          </a:xfrm>
          <a:prstGeom prst="rect">
            <a:avLst/>
          </a:prstGeom>
          <a:solidFill>
            <a:srgbClr val="FF0000"/>
          </a:solidFill>
          <a:ln w="25400">
            <a:solidFill>
              <a:srgbClr val="FF0000"/>
            </a:solidFill>
            <a:miter lim="800000"/>
            <a:headEnd/>
            <a:tailEnd/>
          </a:ln>
        </p:spPr>
        <p:txBody>
          <a:bodyPr wrap="square">
            <a:spAutoFit/>
          </a:bodyPr>
          <a:lstStyle>
            <a:defPPr>
              <a:defRPr lang="en-US"/>
            </a:defPPr>
            <a:lvl1pPr algn="ctr">
              <a:lnSpc>
                <a:spcPct val="100000"/>
              </a:lnSpc>
              <a:defRPr sz="1600">
                <a:latin typeface="Calibri" pitchFamily="34" charset="0"/>
              </a:defRPr>
            </a:lvl1pPr>
          </a:lstStyle>
          <a:p>
            <a:r>
              <a:rPr lang="zh-CN" altLang="en-US" sz="1800" dirty="0"/>
              <a:t>负溢出</a:t>
            </a:r>
            <a:endParaRPr lang="en-US" sz="1800" dirty="0"/>
          </a:p>
        </p:txBody>
      </p:sp>
      <p:sp>
        <p:nvSpPr>
          <p:cNvPr id="13" name="Text Box 8"/>
          <p:cNvSpPr txBox="1">
            <a:spLocks noChangeArrowheads="1"/>
          </p:cNvSpPr>
          <p:nvPr/>
        </p:nvSpPr>
        <p:spPr bwMode="auto">
          <a:xfrm>
            <a:off x="5774723" y="2832881"/>
            <a:ext cx="745140" cy="338554"/>
          </a:xfrm>
          <a:prstGeom prst="rect">
            <a:avLst/>
          </a:prstGeom>
          <a:solidFill>
            <a:srgbClr val="92D050"/>
          </a:solidFill>
          <a:ln w="25400">
            <a:solidFill>
              <a:srgbClr val="00682F"/>
            </a:solidFill>
            <a:miter lim="800000"/>
            <a:headEnd/>
            <a:tailEnd/>
          </a:ln>
        </p:spPr>
        <p:txBody>
          <a:bodyPr wrap="square">
            <a:spAutoFit/>
          </a:bodyPr>
          <a:lstStyle/>
          <a:p>
            <a:pPr algn="ctr">
              <a:lnSpc>
                <a:spcPct val="100000"/>
              </a:lnSpc>
            </a:pPr>
            <a:r>
              <a:rPr lang="zh-CN" altLang="en-US" sz="1600" dirty="0">
                <a:latin typeface="Calibri" pitchFamily="34" charset="0"/>
              </a:rPr>
              <a:t>正常</a:t>
            </a:r>
            <a:endParaRPr lang="en-US" sz="1600" dirty="0">
              <a:latin typeface="Calibri"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a:t>
            </a:r>
            <a:r>
              <a:rPr lang="zh-CN" altLang="en-US" dirty="0"/>
              <a:t>用二进制</a:t>
            </a:r>
            <a:r>
              <a:rPr lang="zh-CN" altLang="en-US" dirty="0" smtClean="0"/>
              <a:t>？</a:t>
            </a:r>
            <a:endParaRPr lang="zh-CN" altLang="en-US" dirty="0"/>
          </a:p>
        </p:txBody>
      </p:sp>
      <p:sp>
        <p:nvSpPr>
          <p:cNvPr id="3" name="内容占位符 2"/>
          <p:cNvSpPr>
            <a:spLocks noGrp="1"/>
          </p:cNvSpPr>
          <p:nvPr>
            <p:ph idx="1"/>
          </p:nvPr>
        </p:nvSpPr>
        <p:spPr>
          <a:ln>
            <a:solidFill>
              <a:schemeClr val="accent1"/>
            </a:solidFill>
          </a:ln>
        </p:spPr>
        <p:txBody>
          <a:bodyPr/>
          <a:lstStyle/>
          <a:p>
            <a:r>
              <a:rPr lang="zh-CN" altLang="en-US" dirty="0" smtClean="0"/>
              <a:t>十进制</a:t>
            </a:r>
            <a:r>
              <a:rPr lang="en-US" altLang="zh-CN" dirty="0"/>
              <a:t>——</a:t>
            </a:r>
            <a:r>
              <a:rPr lang="zh-CN" altLang="en-US" dirty="0" smtClean="0"/>
              <a:t>适合人类</a:t>
            </a:r>
            <a:r>
              <a:rPr lang="zh-CN" altLang="en-US" dirty="0"/>
              <a:t>使用</a:t>
            </a:r>
            <a:endParaRPr lang="en-US" altLang="zh-CN" dirty="0"/>
          </a:p>
          <a:p>
            <a:pPr lvl="1"/>
            <a:r>
              <a:rPr lang="zh-CN" altLang="en-US" dirty="0"/>
              <a:t>有</a:t>
            </a:r>
            <a:r>
              <a:rPr lang="en-US" altLang="zh-CN" dirty="0"/>
              <a:t>10</a:t>
            </a:r>
            <a:r>
              <a:rPr lang="zh-CN" altLang="en-US" dirty="0"/>
              <a:t>个手指的人类</a:t>
            </a:r>
            <a:endParaRPr lang="en-US" altLang="zh-CN" dirty="0"/>
          </a:p>
          <a:p>
            <a:pPr lvl="1"/>
            <a:r>
              <a:rPr lang="en-US" altLang="zh-CN" dirty="0"/>
              <a:t>1000</a:t>
            </a:r>
            <a:r>
              <a:rPr lang="zh-CN" altLang="en-US" dirty="0"/>
              <a:t>年前源自印度、</a:t>
            </a:r>
            <a:r>
              <a:rPr lang="en-US" altLang="zh-CN" dirty="0"/>
              <a:t>12</a:t>
            </a:r>
            <a:r>
              <a:rPr lang="zh-CN" altLang="en-US" dirty="0"/>
              <a:t>世纪发展于阿拉伯、</a:t>
            </a:r>
            <a:r>
              <a:rPr lang="en-US" altLang="zh-CN" dirty="0"/>
              <a:t>13</a:t>
            </a:r>
            <a:r>
              <a:rPr lang="zh-CN" altLang="en-US" dirty="0"/>
              <a:t>世纪到</a:t>
            </a:r>
            <a:r>
              <a:rPr lang="zh-CN" altLang="en-US" dirty="0" smtClean="0"/>
              <a:t>西方</a:t>
            </a:r>
            <a:endParaRPr lang="en-US" altLang="zh-CN" dirty="0"/>
          </a:p>
          <a:p>
            <a:r>
              <a:rPr lang="zh-CN" altLang="en-US" dirty="0"/>
              <a:t>二进制</a:t>
            </a:r>
            <a:r>
              <a:rPr lang="en-US" altLang="zh-CN" dirty="0"/>
              <a:t>——</a:t>
            </a:r>
            <a:r>
              <a:rPr lang="zh-CN" altLang="en-US" dirty="0"/>
              <a:t>更</a:t>
            </a:r>
            <a:r>
              <a:rPr lang="zh-CN" altLang="en-US" dirty="0" smtClean="0"/>
              <a:t>适合机器</a:t>
            </a:r>
            <a:r>
              <a:rPr lang="zh-CN" altLang="en-US" dirty="0"/>
              <a:t>使用</a:t>
            </a:r>
            <a:endParaRPr lang="en-US" altLang="zh-CN" dirty="0"/>
          </a:p>
          <a:p>
            <a:pPr lvl="1">
              <a:spcBef>
                <a:spcPts val="0"/>
              </a:spcBef>
            </a:pPr>
            <a:r>
              <a:rPr lang="zh-CN" altLang="en-US" dirty="0"/>
              <a:t>容易表示、存储</a:t>
            </a:r>
          </a:p>
          <a:p>
            <a:pPr lvl="2">
              <a:spcBef>
                <a:spcPts val="0"/>
              </a:spcBef>
            </a:pPr>
            <a:r>
              <a:rPr lang="zh-CN" altLang="en-US" dirty="0"/>
              <a:t>打孔纸带上是</a:t>
            </a:r>
            <a:r>
              <a:rPr lang="en-US" altLang="zh-CN" dirty="0"/>
              <a:t>/</a:t>
            </a:r>
            <a:r>
              <a:rPr lang="zh-CN" altLang="en-US" dirty="0"/>
              <a:t>否有空</a:t>
            </a:r>
          </a:p>
          <a:p>
            <a:pPr lvl="2">
              <a:spcBef>
                <a:spcPts val="0"/>
              </a:spcBef>
            </a:pPr>
            <a:r>
              <a:rPr lang="zh-CN" altLang="en-US" dirty="0"/>
              <a:t>磁场的顺时针</a:t>
            </a:r>
            <a:r>
              <a:rPr lang="en-US" altLang="zh-CN" dirty="0"/>
              <a:t>/</a:t>
            </a:r>
            <a:r>
              <a:rPr lang="zh-CN" altLang="en-US" dirty="0"/>
              <a:t>逆时针</a:t>
            </a:r>
          </a:p>
          <a:p>
            <a:pPr lvl="1">
              <a:spcBef>
                <a:spcPts val="0"/>
              </a:spcBef>
            </a:pPr>
            <a:r>
              <a:rPr lang="zh-CN" altLang="en-US" dirty="0"/>
              <a:t>容易传输</a:t>
            </a:r>
            <a:endParaRPr lang="en-US" altLang="zh-CN" dirty="0"/>
          </a:p>
          <a:p>
            <a:pPr lvl="2">
              <a:spcBef>
                <a:spcPts val="0"/>
              </a:spcBef>
            </a:pPr>
            <a:r>
              <a:rPr lang="zh-CN" altLang="en-US" dirty="0"/>
              <a:t>导线上的电压高</a:t>
            </a:r>
            <a:r>
              <a:rPr lang="en-US" altLang="zh-CN" dirty="0"/>
              <a:t>/</a:t>
            </a:r>
            <a:r>
              <a:rPr lang="zh-CN" altLang="en-US" dirty="0"/>
              <a:t>低</a:t>
            </a:r>
          </a:p>
          <a:p>
            <a:pPr lvl="2">
              <a:spcBef>
                <a:spcPts val="0"/>
              </a:spcBef>
            </a:pPr>
            <a:r>
              <a:rPr lang="zh-CN" altLang="en-US" dirty="0"/>
              <a:t>可以在有噪声、不精确的电路上可靠传输</a:t>
            </a:r>
          </a:p>
          <a:p>
            <a:pPr lvl="2"/>
            <a:endParaRPr lang="zh-CN" altLang="en-US" dirty="0"/>
          </a:p>
          <a:p>
            <a:endParaRPr lang="zh-CN" altLang="en-US" dirty="0"/>
          </a:p>
        </p:txBody>
      </p:sp>
      <p:grpSp>
        <p:nvGrpSpPr>
          <p:cNvPr id="4" name="组合 3"/>
          <p:cNvGrpSpPr/>
          <p:nvPr/>
        </p:nvGrpSpPr>
        <p:grpSpPr>
          <a:xfrm>
            <a:off x="5207333" y="2743200"/>
            <a:ext cx="3784267" cy="2209800"/>
            <a:chOff x="3962400" y="228600"/>
            <a:chExt cx="5105400" cy="3048000"/>
          </a:xfrm>
        </p:grpSpPr>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238664"/>
              <a:ext cx="2755232" cy="1548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7" descr="File:Harvard Mark I program tape.ag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81800" y="228600"/>
              <a:ext cx="2286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2400" y="1795920"/>
              <a:ext cx="2755232" cy="1471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30" name="图片 29" descr="260px-Magnetic_core_memory_card.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297152" y="5123796"/>
            <a:ext cx="1867740" cy="1357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 name="组合 31"/>
          <p:cNvGrpSpPr/>
          <p:nvPr/>
        </p:nvGrpSpPr>
        <p:grpSpPr>
          <a:xfrm>
            <a:off x="944754" y="5453586"/>
            <a:ext cx="5885384" cy="1244275"/>
            <a:chOff x="396875" y="5107186"/>
            <a:chExt cx="5885384" cy="1750814"/>
          </a:xfrm>
        </p:grpSpPr>
        <p:sp>
          <p:nvSpPr>
            <p:cNvPr id="31" name="矩形 30"/>
            <p:cNvSpPr/>
            <p:nvPr/>
          </p:nvSpPr>
          <p:spPr bwMode="auto">
            <a:xfrm>
              <a:off x="396875" y="5107186"/>
              <a:ext cx="5885384" cy="1750814"/>
            </a:xfrm>
            <a:prstGeom prst="rect">
              <a:avLst/>
            </a:prstGeom>
            <a:solidFill>
              <a:schemeClr val="bg1"/>
            </a:solid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Narrow" pitchFamily="34" charset="0"/>
              </a:endParaRPr>
            </a:p>
          </p:txBody>
        </p:sp>
        <p:grpSp>
          <p:nvGrpSpPr>
            <p:cNvPr id="8" name="Group 4"/>
            <p:cNvGrpSpPr>
              <a:grpSpLocks/>
            </p:cNvGrpSpPr>
            <p:nvPr/>
          </p:nvGrpSpPr>
          <p:grpSpPr bwMode="auto">
            <a:xfrm>
              <a:off x="396875" y="5222800"/>
              <a:ext cx="5729653" cy="1400447"/>
              <a:chOff x="0" y="0"/>
              <a:chExt cx="4320" cy="1249"/>
            </a:xfrm>
          </p:grpSpPr>
          <p:sp>
            <p:nvSpPr>
              <p:cNvPr id="9" name="Rectangle 5"/>
              <p:cNvSpPr>
                <a:spLocks/>
              </p:cNvSpPr>
              <p:nvPr/>
            </p:nvSpPr>
            <p:spPr bwMode="auto">
              <a:xfrm>
                <a:off x="575" y="1008"/>
                <a:ext cx="3745" cy="240"/>
              </a:xfrm>
              <a:prstGeom prst="rect">
                <a:avLst/>
              </a:prstGeom>
              <a:solidFill>
                <a:srgbClr val="00FF99"/>
              </a:solidFill>
              <a:ln w="25400">
                <a:no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0" name="Rectangle 6"/>
              <p:cNvSpPr>
                <a:spLocks/>
              </p:cNvSpPr>
              <p:nvPr/>
            </p:nvSpPr>
            <p:spPr bwMode="auto">
              <a:xfrm>
                <a:off x="575" y="384"/>
                <a:ext cx="3745" cy="240"/>
              </a:xfrm>
              <a:prstGeom prst="rect">
                <a:avLst/>
              </a:prstGeom>
              <a:solidFill>
                <a:srgbClr val="00FF99"/>
              </a:solidFill>
              <a:ln w="25400">
                <a:no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1" name="Freeform 7"/>
              <p:cNvSpPr>
                <a:spLocks/>
              </p:cNvSpPr>
              <p:nvPr/>
            </p:nvSpPr>
            <p:spPr bwMode="auto">
              <a:xfrm>
                <a:off x="576" y="484"/>
                <a:ext cx="3732" cy="716"/>
              </a:xfrm>
              <a:custGeom>
                <a:avLst/>
                <a:gdLst>
                  <a:gd name="T0" fmla="*/ 0 w 21600"/>
                  <a:gd name="T1" fmla="*/ 21298 h 21600"/>
                  <a:gd name="T2" fmla="*/ 948 w 21600"/>
                  <a:gd name="T3" fmla="*/ 19699 h 21600"/>
                  <a:gd name="T4" fmla="*/ 1775 w 21600"/>
                  <a:gd name="T5" fmla="*/ 19398 h 21600"/>
                  <a:gd name="T6" fmla="*/ 3302 w 21600"/>
                  <a:gd name="T7" fmla="*/ 20665 h 21600"/>
                  <a:gd name="T8" fmla="*/ 4636 w 21600"/>
                  <a:gd name="T9" fmla="*/ 19699 h 21600"/>
                  <a:gd name="T10" fmla="*/ 5397 w 21600"/>
                  <a:gd name="T11" fmla="*/ 19066 h 21600"/>
                  <a:gd name="T12" fmla="*/ 6164 w 21600"/>
                  <a:gd name="T13" fmla="*/ 20031 h 21600"/>
                  <a:gd name="T14" fmla="*/ 7111 w 21600"/>
                  <a:gd name="T15" fmla="*/ 20333 h 21600"/>
                  <a:gd name="T16" fmla="*/ 7685 w 21600"/>
                  <a:gd name="T17" fmla="*/ 20031 h 21600"/>
                  <a:gd name="T18" fmla="*/ 7878 w 21600"/>
                  <a:gd name="T19" fmla="*/ 19699 h 21600"/>
                  <a:gd name="T20" fmla="*/ 8132 w 21600"/>
                  <a:gd name="T21" fmla="*/ 17165 h 21600"/>
                  <a:gd name="T22" fmla="*/ 8832 w 21600"/>
                  <a:gd name="T23" fmla="*/ 7632 h 21600"/>
                  <a:gd name="T24" fmla="*/ 9339 w 21600"/>
                  <a:gd name="T25" fmla="*/ 3499 h 21600"/>
                  <a:gd name="T26" fmla="*/ 9913 w 21600"/>
                  <a:gd name="T27" fmla="*/ 1599 h 21600"/>
                  <a:gd name="T28" fmla="*/ 11054 w 21600"/>
                  <a:gd name="T29" fmla="*/ 634 h 21600"/>
                  <a:gd name="T30" fmla="*/ 12261 w 21600"/>
                  <a:gd name="T31" fmla="*/ 965 h 21600"/>
                  <a:gd name="T32" fmla="*/ 12514 w 21600"/>
                  <a:gd name="T33" fmla="*/ 1267 h 21600"/>
                  <a:gd name="T34" fmla="*/ 13595 w 21600"/>
                  <a:gd name="T35" fmla="*/ 332 h 21600"/>
                  <a:gd name="T36" fmla="*/ 13975 w 21600"/>
                  <a:gd name="T37" fmla="*/ 1267 h 21600"/>
                  <a:gd name="T38" fmla="*/ 14422 w 21600"/>
                  <a:gd name="T39" fmla="*/ 1599 h 21600"/>
                  <a:gd name="T40" fmla="*/ 15436 w 21600"/>
                  <a:gd name="T41" fmla="*/ 1267 h 21600"/>
                  <a:gd name="T42" fmla="*/ 15817 w 21600"/>
                  <a:gd name="T43" fmla="*/ 1931 h 21600"/>
                  <a:gd name="T44" fmla="*/ 16390 w 21600"/>
                  <a:gd name="T45" fmla="*/ 332 h 21600"/>
                  <a:gd name="T46" fmla="*/ 16710 w 21600"/>
                  <a:gd name="T47" fmla="*/ 0 h 21600"/>
                  <a:gd name="T48" fmla="*/ 18358 w 21600"/>
                  <a:gd name="T49" fmla="*/ 12399 h 21600"/>
                  <a:gd name="T50" fmla="*/ 19058 w 21600"/>
                  <a:gd name="T51" fmla="*/ 19398 h 21600"/>
                  <a:gd name="T52" fmla="*/ 20205 w 21600"/>
                  <a:gd name="T53" fmla="*/ 21600 h 21600"/>
                  <a:gd name="T54" fmla="*/ 20773 w 21600"/>
                  <a:gd name="T55" fmla="*/ 21298 h 21600"/>
                  <a:gd name="T56" fmla="*/ 20900 w 21600"/>
                  <a:gd name="T57" fmla="*/ 20333 h 21600"/>
                  <a:gd name="T58" fmla="*/ 21600 w 21600"/>
                  <a:gd name="T59" fmla="*/ 19699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600"/>
                  <a:gd name="T91" fmla="*/ 0 h 21600"/>
                  <a:gd name="T92" fmla="*/ 21600 w 21600"/>
                  <a:gd name="T93" fmla="*/ 21600 h 216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600" h="21600">
                    <a:moveTo>
                      <a:pt x="0" y="21298"/>
                    </a:moveTo>
                    <a:cubicBezTo>
                      <a:pt x="326" y="20936"/>
                      <a:pt x="610" y="19820"/>
                      <a:pt x="948" y="19699"/>
                    </a:cubicBezTo>
                    <a:cubicBezTo>
                      <a:pt x="1219" y="19579"/>
                      <a:pt x="1497" y="19488"/>
                      <a:pt x="1775" y="19398"/>
                    </a:cubicBezTo>
                    <a:cubicBezTo>
                      <a:pt x="2276" y="19850"/>
                      <a:pt x="2789" y="20212"/>
                      <a:pt x="3302" y="20665"/>
                    </a:cubicBezTo>
                    <a:cubicBezTo>
                      <a:pt x="3791" y="19760"/>
                      <a:pt x="3984" y="19911"/>
                      <a:pt x="4636" y="19699"/>
                    </a:cubicBezTo>
                    <a:cubicBezTo>
                      <a:pt x="4781" y="19549"/>
                      <a:pt x="5282" y="19066"/>
                      <a:pt x="5397" y="19066"/>
                    </a:cubicBezTo>
                    <a:cubicBezTo>
                      <a:pt x="5663" y="19066"/>
                      <a:pt x="5898" y="19880"/>
                      <a:pt x="6164" y="20031"/>
                    </a:cubicBezTo>
                    <a:cubicBezTo>
                      <a:pt x="6478" y="20182"/>
                      <a:pt x="6792" y="20212"/>
                      <a:pt x="7111" y="20333"/>
                    </a:cubicBezTo>
                    <a:cubicBezTo>
                      <a:pt x="7299" y="20212"/>
                      <a:pt x="7492" y="20182"/>
                      <a:pt x="7685" y="20031"/>
                    </a:cubicBezTo>
                    <a:cubicBezTo>
                      <a:pt x="7751" y="19971"/>
                      <a:pt x="7836" y="19941"/>
                      <a:pt x="7878" y="19699"/>
                    </a:cubicBezTo>
                    <a:cubicBezTo>
                      <a:pt x="7993" y="18945"/>
                      <a:pt x="8023" y="17950"/>
                      <a:pt x="8132" y="17165"/>
                    </a:cubicBezTo>
                    <a:cubicBezTo>
                      <a:pt x="8548" y="13937"/>
                      <a:pt x="8566" y="10921"/>
                      <a:pt x="8832" y="7632"/>
                    </a:cubicBezTo>
                    <a:cubicBezTo>
                      <a:pt x="8935" y="6305"/>
                      <a:pt x="9176" y="4616"/>
                      <a:pt x="9339" y="3499"/>
                    </a:cubicBezTo>
                    <a:cubicBezTo>
                      <a:pt x="9466" y="2594"/>
                      <a:pt x="9689" y="1810"/>
                      <a:pt x="9913" y="1599"/>
                    </a:cubicBezTo>
                    <a:cubicBezTo>
                      <a:pt x="10287" y="1207"/>
                      <a:pt x="11054" y="634"/>
                      <a:pt x="11054" y="634"/>
                    </a:cubicBezTo>
                    <a:cubicBezTo>
                      <a:pt x="11452" y="724"/>
                      <a:pt x="11856" y="784"/>
                      <a:pt x="12261" y="965"/>
                    </a:cubicBezTo>
                    <a:cubicBezTo>
                      <a:pt x="12345" y="996"/>
                      <a:pt x="12424" y="1267"/>
                      <a:pt x="12514" y="1267"/>
                    </a:cubicBezTo>
                    <a:cubicBezTo>
                      <a:pt x="12859" y="1267"/>
                      <a:pt x="13245" y="603"/>
                      <a:pt x="13595" y="332"/>
                    </a:cubicBezTo>
                    <a:cubicBezTo>
                      <a:pt x="13728" y="513"/>
                      <a:pt x="13837" y="1056"/>
                      <a:pt x="13975" y="1267"/>
                    </a:cubicBezTo>
                    <a:cubicBezTo>
                      <a:pt x="14114" y="1478"/>
                      <a:pt x="14271" y="1478"/>
                      <a:pt x="14422" y="1599"/>
                    </a:cubicBezTo>
                    <a:cubicBezTo>
                      <a:pt x="14790" y="1086"/>
                      <a:pt x="15050" y="935"/>
                      <a:pt x="15436" y="1267"/>
                    </a:cubicBezTo>
                    <a:cubicBezTo>
                      <a:pt x="15563" y="1478"/>
                      <a:pt x="15684" y="2142"/>
                      <a:pt x="15817" y="1931"/>
                    </a:cubicBezTo>
                    <a:cubicBezTo>
                      <a:pt x="16022" y="1569"/>
                      <a:pt x="16173" y="543"/>
                      <a:pt x="16390" y="332"/>
                    </a:cubicBezTo>
                    <a:cubicBezTo>
                      <a:pt x="16493" y="211"/>
                      <a:pt x="16601" y="91"/>
                      <a:pt x="16710" y="0"/>
                    </a:cubicBezTo>
                    <a:cubicBezTo>
                      <a:pt x="17682" y="4857"/>
                      <a:pt x="17851" y="5038"/>
                      <a:pt x="18358" y="12399"/>
                    </a:cubicBezTo>
                    <a:cubicBezTo>
                      <a:pt x="18539" y="15023"/>
                      <a:pt x="18527" y="18010"/>
                      <a:pt x="19058" y="19398"/>
                    </a:cubicBezTo>
                    <a:cubicBezTo>
                      <a:pt x="19855" y="18674"/>
                      <a:pt x="19445" y="17799"/>
                      <a:pt x="20205" y="21600"/>
                    </a:cubicBezTo>
                    <a:cubicBezTo>
                      <a:pt x="20393" y="21479"/>
                      <a:pt x="20592" y="21600"/>
                      <a:pt x="20773" y="21298"/>
                    </a:cubicBezTo>
                    <a:cubicBezTo>
                      <a:pt x="20839" y="21147"/>
                      <a:pt x="20839" y="20544"/>
                      <a:pt x="20900" y="20333"/>
                    </a:cubicBezTo>
                    <a:cubicBezTo>
                      <a:pt x="21063" y="19669"/>
                      <a:pt x="21401" y="19699"/>
                      <a:pt x="21600" y="19699"/>
                    </a:cubicBezTo>
                  </a:path>
                </a:pathLst>
              </a:cu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2" name="Line 8"/>
              <p:cNvSpPr>
                <a:spLocks noChangeShapeType="1"/>
              </p:cNvSpPr>
              <p:nvPr/>
            </p:nvSpPr>
            <p:spPr bwMode="auto">
              <a:xfrm flipH="1">
                <a:off x="432" y="1248"/>
                <a:ext cx="144" cy="1"/>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3" name="Line 9"/>
              <p:cNvSpPr>
                <a:spLocks noChangeShapeType="1"/>
              </p:cNvSpPr>
              <p:nvPr/>
            </p:nvSpPr>
            <p:spPr bwMode="auto">
              <a:xfrm flipH="1">
                <a:off x="432" y="384"/>
                <a:ext cx="144" cy="1"/>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4" name="Rectangle 10"/>
              <p:cNvSpPr>
                <a:spLocks/>
              </p:cNvSpPr>
              <p:nvPr/>
            </p:nvSpPr>
            <p:spPr bwMode="auto">
              <a:xfrm>
                <a:off x="0" y="993"/>
                <a:ext cx="393"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Helvetica" charset="0"/>
                    <a:ea typeface="Helvetica" charset="0"/>
                    <a:cs typeface="Helvetica" charset="0"/>
                    <a:sym typeface="Helvetica" charset="0"/>
                  </a:rPr>
                  <a:t>0.0V</a:t>
                </a:r>
              </a:p>
            </p:txBody>
          </p:sp>
          <p:sp>
            <p:nvSpPr>
              <p:cNvPr id="15" name="Rectangle 11"/>
              <p:cNvSpPr>
                <a:spLocks/>
              </p:cNvSpPr>
              <p:nvPr/>
            </p:nvSpPr>
            <p:spPr bwMode="auto">
              <a:xfrm>
                <a:off x="0" y="753"/>
                <a:ext cx="397" cy="23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smtClean="0">
                    <a:solidFill>
                      <a:srgbClr val="000066"/>
                    </a:solidFill>
                    <a:latin typeface="Helvetica" charset="0"/>
                    <a:ea typeface="Helvetica" charset="0"/>
                    <a:cs typeface="Helvetica" charset="0"/>
                    <a:sym typeface="Helvetica" charset="0"/>
                  </a:rPr>
                  <a:t>0.2V</a:t>
                </a:r>
                <a:endParaRPr lang="en-US" sz="1800" b="0" dirty="0">
                  <a:solidFill>
                    <a:srgbClr val="000066"/>
                  </a:solidFill>
                  <a:latin typeface="Helvetica" charset="0"/>
                  <a:ea typeface="Helvetica" charset="0"/>
                  <a:cs typeface="Helvetica" charset="0"/>
                  <a:sym typeface="Helvetica" charset="0"/>
                </a:endParaRPr>
              </a:p>
            </p:txBody>
          </p:sp>
          <p:sp>
            <p:nvSpPr>
              <p:cNvPr id="16" name="Rectangle 12"/>
              <p:cNvSpPr>
                <a:spLocks/>
              </p:cNvSpPr>
              <p:nvPr/>
            </p:nvSpPr>
            <p:spPr bwMode="auto">
              <a:xfrm>
                <a:off x="0" y="369"/>
                <a:ext cx="397" cy="23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smtClean="0">
                    <a:solidFill>
                      <a:srgbClr val="000066"/>
                    </a:solidFill>
                    <a:latin typeface="Helvetica" charset="0"/>
                    <a:ea typeface="Helvetica" charset="0"/>
                    <a:cs typeface="Helvetica" charset="0"/>
                    <a:sym typeface="Helvetica" charset="0"/>
                  </a:rPr>
                  <a:t>0.9V</a:t>
                </a:r>
                <a:endParaRPr lang="en-US" sz="1800" b="0" dirty="0">
                  <a:solidFill>
                    <a:srgbClr val="000066"/>
                  </a:solidFill>
                  <a:latin typeface="Helvetica" charset="0"/>
                  <a:ea typeface="Helvetica" charset="0"/>
                  <a:cs typeface="Helvetica" charset="0"/>
                  <a:sym typeface="Helvetica" charset="0"/>
                </a:endParaRPr>
              </a:p>
            </p:txBody>
          </p:sp>
          <p:sp>
            <p:nvSpPr>
              <p:cNvPr id="17" name="Rectangle 13"/>
              <p:cNvSpPr>
                <a:spLocks/>
              </p:cNvSpPr>
              <p:nvPr/>
            </p:nvSpPr>
            <p:spPr bwMode="auto">
              <a:xfrm>
                <a:off x="0" y="129"/>
                <a:ext cx="397" cy="23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smtClean="0">
                    <a:solidFill>
                      <a:srgbClr val="000066"/>
                    </a:solidFill>
                    <a:latin typeface="Helvetica" charset="0"/>
                    <a:ea typeface="Helvetica" charset="0"/>
                    <a:cs typeface="Helvetica" charset="0"/>
                    <a:sym typeface="Helvetica" charset="0"/>
                  </a:rPr>
                  <a:t>1.1V</a:t>
                </a:r>
                <a:endParaRPr lang="en-US" sz="1800" b="0" dirty="0">
                  <a:solidFill>
                    <a:srgbClr val="000066"/>
                  </a:solidFill>
                  <a:latin typeface="Helvetica" charset="0"/>
                  <a:ea typeface="Helvetica" charset="0"/>
                  <a:cs typeface="Helvetica" charset="0"/>
                  <a:sym typeface="Helvetica" charset="0"/>
                </a:endParaRPr>
              </a:p>
            </p:txBody>
          </p:sp>
          <p:sp>
            <p:nvSpPr>
              <p:cNvPr id="18" name="Line 14"/>
              <p:cNvSpPr>
                <a:spLocks noChangeShapeType="1"/>
              </p:cNvSpPr>
              <p:nvPr/>
            </p:nvSpPr>
            <p:spPr bwMode="auto">
              <a:xfrm>
                <a:off x="576" y="96"/>
                <a:ext cx="1392"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19" name="Line 15"/>
              <p:cNvSpPr>
                <a:spLocks noChangeShapeType="1"/>
              </p:cNvSpPr>
              <p:nvPr/>
            </p:nvSpPr>
            <p:spPr bwMode="auto">
              <a:xfrm>
                <a:off x="2160" y="96"/>
                <a:ext cx="1440"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20" name="Line 16"/>
              <p:cNvSpPr>
                <a:spLocks noChangeShapeType="1"/>
              </p:cNvSpPr>
              <p:nvPr/>
            </p:nvSpPr>
            <p:spPr bwMode="auto">
              <a:xfrm>
                <a:off x="3792" y="96"/>
                <a:ext cx="480"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21" name="Line 17"/>
              <p:cNvSpPr>
                <a:spLocks noChangeShapeType="1"/>
              </p:cNvSpPr>
              <p:nvPr/>
            </p:nvSpPr>
            <p:spPr bwMode="auto">
              <a:xfrm>
                <a:off x="1968" y="48"/>
                <a:ext cx="1" cy="1008"/>
              </a:xfrm>
              <a:prstGeom prst="line">
                <a:avLst/>
              </a:prstGeom>
              <a:noFill/>
              <a:ln w="127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22" name="Line 18"/>
              <p:cNvSpPr>
                <a:spLocks noChangeShapeType="1"/>
              </p:cNvSpPr>
              <p:nvPr/>
            </p:nvSpPr>
            <p:spPr bwMode="auto">
              <a:xfrm>
                <a:off x="2160" y="48"/>
                <a:ext cx="1" cy="576"/>
              </a:xfrm>
              <a:prstGeom prst="line">
                <a:avLst/>
              </a:prstGeom>
              <a:noFill/>
              <a:ln w="127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23" name="Line 19"/>
              <p:cNvSpPr>
                <a:spLocks noChangeShapeType="1"/>
              </p:cNvSpPr>
              <p:nvPr/>
            </p:nvSpPr>
            <p:spPr bwMode="auto">
              <a:xfrm>
                <a:off x="3600" y="48"/>
                <a:ext cx="1" cy="576"/>
              </a:xfrm>
              <a:prstGeom prst="line">
                <a:avLst/>
              </a:prstGeom>
              <a:noFill/>
              <a:ln w="127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24" name="Line 20"/>
              <p:cNvSpPr>
                <a:spLocks noChangeShapeType="1"/>
              </p:cNvSpPr>
              <p:nvPr/>
            </p:nvSpPr>
            <p:spPr bwMode="auto">
              <a:xfrm>
                <a:off x="3792" y="48"/>
                <a:ext cx="1" cy="960"/>
              </a:xfrm>
              <a:prstGeom prst="line">
                <a:avLst/>
              </a:prstGeom>
              <a:noFill/>
              <a:ln w="127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25" name="Rectangle 21"/>
              <p:cNvSpPr>
                <a:spLocks/>
              </p:cNvSpPr>
              <p:nvPr/>
            </p:nvSpPr>
            <p:spPr bwMode="auto">
              <a:xfrm>
                <a:off x="1105" y="0"/>
                <a:ext cx="304" cy="240"/>
              </a:xfrm>
              <a:prstGeom prst="rect">
                <a:avLst/>
              </a:prstGeom>
              <a:solidFill>
                <a:srgbClr val="FFFFFF"/>
              </a:solidFill>
              <a:ln w="25400">
                <a:noFill/>
                <a:miter lim="800000"/>
                <a:headEnd/>
                <a:tailEnd/>
              </a:ln>
            </p:spPr>
            <p:txBody>
              <a:bodyPr lIns="50800" tIns="50800" bIns="50800">
                <a:prstTxWarp prst="textNoShape">
                  <a:avLst/>
                </a:prstTxWarp>
              </a:bodyPr>
              <a:lstStyle/>
              <a:p>
                <a:pPr algn="ctr" eaLnBrk="1" hangingPunct="1"/>
                <a:r>
                  <a:rPr lang="en-US" sz="1800" b="0">
                    <a:solidFill>
                      <a:srgbClr val="000066"/>
                    </a:solidFill>
                    <a:latin typeface="Helvetica" charset="0"/>
                    <a:ea typeface="Helvetica" charset="0"/>
                    <a:cs typeface="Helvetica" charset="0"/>
                    <a:sym typeface="Helvetica" charset="0"/>
                  </a:rPr>
                  <a:t>0</a:t>
                </a:r>
              </a:p>
            </p:txBody>
          </p:sp>
          <p:sp>
            <p:nvSpPr>
              <p:cNvPr id="26" name="Rectangle 22"/>
              <p:cNvSpPr>
                <a:spLocks/>
              </p:cNvSpPr>
              <p:nvPr/>
            </p:nvSpPr>
            <p:spPr bwMode="auto">
              <a:xfrm>
                <a:off x="2641" y="0"/>
                <a:ext cx="304" cy="240"/>
              </a:xfrm>
              <a:prstGeom prst="rect">
                <a:avLst/>
              </a:prstGeom>
              <a:solidFill>
                <a:srgbClr val="FFFFFF"/>
              </a:solidFill>
              <a:ln w="25400">
                <a:noFill/>
                <a:miter lim="800000"/>
                <a:headEnd/>
                <a:tailEnd/>
              </a:ln>
            </p:spPr>
            <p:txBody>
              <a:bodyPr lIns="50800" tIns="50800" bIns="50800">
                <a:prstTxWarp prst="textNoShape">
                  <a:avLst/>
                </a:prstTxWarp>
              </a:bodyPr>
              <a:lstStyle/>
              <a:p>
                <a:pPr algn="ctr" eaLnBrk="1" hangingPunct="1"/>
                <a:r>
                  <a:rPr lang="en-US" sz="1800" b="0">
                    <a:solidFill>
                      <a:srgbClr val="000066"/>
                    </a:solidFill>
                    <a:latin typeface="Helvetica" charset="0"/>
                    <a:ea typeface="Helvetica" charset="0"/>
                    <a:cs typeface="Helvetica" charset="0"/>
                    <a:sym typeface="Helvetica" charset="0"/>
                  </a:rPr>
                  <a:t>1</a:t>
                </a:r>
              </a:p>
            </p:txBody>
          </p:sp>
          <p:sp>
            <p:nvSpPr>
              <p:cNvPr id="27" name="Rectangle 23"/>
              <p:cNvSpPr>
                <a:spLocks/>
              </p:cNvSpPr>
              <p:nvPr/>
            </p:nvSpPr>
            <p:spPr bwMode="auto">
              <a:xfrm>
                <a:off x="3936" y="0"/>
                <a:ext cx="200" cy="240"/>
              </a:xfrm>
              <a:prstGeom prst="rect">
                <a:avLst/>
              </a:prstGeom>
              <a:solidFill>
                <a:srgbClr val="FFFFFF"/>
              </a:solidFill>
              <a:ln w="25400">
                <a:noFill/>
                <a:miter lim="800000"/>
                <a:headEnd/>
                <a:tailEnd/>
              </a:ln>
            </p:spPr>
            <p:txBody>
              <a:bodyPr lIns="50800" tIns="50800" bIns="50800">
                <a:prstTxWarp prst="textNoShape">
                  <a:avLst/>
                </a:prstTxWarp>
              </a:bodyPr>
              <a:lstStyle/>
              <a:p>
                <a:pPr algn="ctr" eaLnBrk="1" hangingPunct="1"/>
                <a:r>
                  <a:rPr lang="en-US" sz="1800" b="0">
                    <a:solidFill>
                      <a:srgbClr val="000066"/>
                    </a:solidFill>
                    <a:latin typeface="Helvetica" charset="0"/>
                    <a:ea typeface="Helvetica" charset="0"/>
                    <a:cs typeface="Helvetica" charset="0"/>
                    <a:sym typeface="Helvetica" charset="0"/>
                  </a:rPr>
                  <a:t>0</a:t>
                </a:r>
              </a:p>
            </p:txBody>
          </p:sp>
          <p:sp>
            <p:nvSpPr>
              <p:cNvPr id="28" name="Line 24"/>
              <p:cNvSpPr>
                <a:spLocks noChangeShapeType="1"/>
              </p:cNvSpPr>
              <p:nvPr/>
            </p:nvSpPr>
            <p:spPr bwMode="auto">
              <a:xfrm flipH="1">
                <a:off x="432" y="1008"/>
                <a:ext cx="144" cy="1"/>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29" name="Line 25"/>
              <p:cNvSpPr>
                <a:spLocks noChangeShapeType="1"/>
              </p:cNvSpPr>
              <p:nvPr/>
            </p:nvSpPr>
            <p:spPr bwMode="auto">
              <a:xfrm flipH="1">
                <a:off x="432" y="624"/>
                <a:ext cx="144" cy="1"/>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grpSp>
      </p:grpSp>
    </p:spTree>
    <p:extLst>
      <p:ext uri="{BB962C8B-B14F-4D97-AF65-F5344CB8AC3E}">
        <p14:creationId xmlns:p14="http://schemas.microsoft.com/office/powerpoint/2010/main" val="249167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arn(inVertical)">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304800" y="587375"/>
            <a:ext cx="5908675" cy="555625"/>
          </a:xfrm>
        </p:spPr>
        <p:txBody>
          <a:bodyPr/>
          <a:lstStyle/>
          <a:p>
            <a:pPr eaLnBrk="1" hangingPunct="1">
              <a:defRPr/>
            </a:pPr>
            <a:r>
              <a:rPr lang="zh-CN" altLang="en-US" dirty="0" smtClean="0"/>
              <a:t>乘法</a:t>
            </a:r>
            <a:endParaRPr lang="en-US" dirty="0" smtClean="0"/>
          </a:p>
        </p:txBody>
      </p:sp>
      <p:sp>
        <p:nvSpPr>
          <p:cNvPr id="156675" name="Rectangle 3"/>
          <p:cNvSpPr>
            <a:spLocks noGrp="1" noChangeArrowheads="1"/>
          </p:cNvSpPr>
          <p:nvPr>
            <p:ph type="body" idx="1"/>
          </p:nvPr>
        </p:nvSpPr>
        <p:spPr>
          <a:xfrm>
            <a:off x="304800" y="1328737"/>
            <a:ext cx="8307388" cy="5224463"/>
          </a:xfrm>
        </p:spPr>
        <p:txBody>
          <a:bodyPr lIns="90487" tIns="44450" rIns="90487" bIns="44450"/>
          <a:lstStyle/>
          <a:p>
            <a:pPr eaLnBrk="1" hangingPunct="1">
              <a:defRPr/>
            </a:pPr>
            <a:r>
              <a:rPr lang="zh-CN" altLang="en-US" dirty="0" smtClean="0"/>
              <a:t>目标</a:t>
            </a:r>
            <a:r>
              <a:rPr lang="en-US" dirty="0" smtClean="0"/>
              <a:t>: </a:t>
            </a:r>
            <a:r>
              <a:rPr lang="zh-CN" altLang="en-US" dirty="0" smtClean="0"/>
              <a:t>计算</a:t>
            </a:r>
            <a:r>
              <a:rPr lang="en-US" altLang="zh-CN" dirty="0" smtClean="0"/>
              <a:t>w</a:t>
            </a:r>
            <a:r>
              <a:rPr lang="zh-CN" altLang="en-US" dirty="0" smtClean="0"/>
              <a:t>位的两个数</a:t>
            </a:r>
            <a:r>
              <a:rPr lang="en-US" b="0" i="1" dirty="0" smtClean="0"/>
              <a:t>x</a:t>
            </a:r>
            <a:r>
              <a:rPr lang="zh-CN" altLang="en-US" dirty="0"/>
              <a:t>和</a:t>
            </a:r>
            <a:r>
              <a:rPr lang="en-US" dirty="0"/>
              <a:t> </a:t>
            </a:r>
            <a:r>
              <a:rPr lang="en-US" b="0" i="1" dirty="0" smtClean="0"/>
              <a:t>y</a:t>
            </a:r>
            <a:r>
              <a:rPr lang="zh-CN" altLang="en-US" dirty="0"/>
              <a:t>的乘积</a:t>
            </a:r>
            <a:endParaRPr lang="en-US" dirty="0"/>
          </a:p>
          <a:p>
            <a:pPr lvl="1" eaLnBrk="1" hangingPunct="1">
              <a:defRPr/>
            </a:pPr>
            <a:r>
              <a:rPr lang="zh-CN" altLang="en-US" dirty="0" smtClean="0"/>
              <a:t>有符号数或者无符号数</a:t>
            </a:r>
            <a:endParaRPr lang="en-US" dirty="0" smtClean="0"/>
          </a:p>
          <a:p>
            <a:pPr eaLnBrk="1" hangingPunct="1">
              <a:defRPr/>
            </a:pPr>
            <a:r>
              <a:rPr lang="zh-CN" altLang="en-US" dirty="0" smtClean="0"/>
              <a:t>乘积的精确结果可能</a:t>
            </a:r>
            <a:r>
              <a:rPr lang="zh-CN" altLang="en-US" dirty="0" smtClean="0">
                <a:solidFill>
                  <a:srgbClr val="FF0000"/>
                </a:solidFill>
              </a:rPr>
              <a:t>超过</a:t>
            </a:r>
            <a:r>
              <a:rPr lang="en-US" dirty="0" smtClean="0">
                <a:solidFill>
                  <a:srgbClr val="FF0000"/>
                </a:solidFill>
              </a:rPr>
              <a:t> </a:t>
            </a:r>
            <a:r>
              <a:rPr lang="en-US" b="0" i="1" dirty="0" smtClean="0">
                <a:solidFill>
                  <a:srgbClr val="FF0000"/>
                </a:solidFill>
              </a:rPr>
              <a:t>w </a:t>
            </a:r>
            <a:r>
              <a:rPr lang="zh-CN" altLang="en-US" dirty="0">
                <a:solidFill>
                  <a:srgbClr val="FF0000"/>
                </a:solidFill>
              </a:rPr>
              <a:t>位</a:t>
            </a:r>
            <a:endParaRPr lang="en-US" dirty="0">
              <a:solidFill>
                <a:srgbClr val="FF0000"/>
              </a:solidFill>
            </a:endParaRPr>
          </a:p>
          <a:p>
            <a:pPr lvl="1">
              <a:defRPr/>
            </a:pPr>
            <a:r>
              <a:rPr lang="zh-CN" altLang="en-US" dirty="0" smtClean="0"/>
              <a:t>为获得精确结果</a:t>
            </a:r>
            <a:r>
              <a:rPr lang="zh-CN" altLang="en-US" dirty="0"/>
              <a:t>可乘积的无符号数最多可达</a:t>
            </a:r>
            <a:r>
              <a:rPr lang="en-US" altLang="zh-CN" dirty="0"/>
              <a:t> 2</a:t>
            </a:r>
            <a:r>
              <a:rPr lang="en-US" altLang="zh-CN" i="1" dirty="0"/>
              <a:t>w</a:t>
            </a:r>
            <a:r>
              <a:rPr lang="en-US" altLang="zh-CN" dirty="0"/>
              <a:t> </a:t>
            </a:r>
            <a:r>
              <a:rPr lang="zh-CN" altLang="en-US" dirty="0"/>
              <a:t>位</a:t>
            </a:r>
            <a:endParaRPr lang="en-US" altLang="zh-CN" dirty="0"/>
          </a:p>
          <a:p>
            <a:pPr lvl="2">
              <a:defRPr/>
            </a:pPr>
            <a:r>
              <a:rPr lang="zh-CN" altLang="en-US" dirty="0"/>
              <a:t>结果范围</a:t>
            </a:r>
            <a:r>
              <a:rPr lang="en-US" altLang="zh-CN" dirty="0"/>
              <a:t>: 0 ≤ </a:t>
            </a:r>
            <a:r>
              <a:rPr lang="en-US" altLang="zh-CN" i="1" dirty="0"/>
              <a:t>x</a:t>
            </a:r>
            <a:r>
              <a:rPr lang="en-US" altLang="zh-CN" dirty="0"/>
              <a:t> * </a:t>
            </a:r>
            <a:r>
              <a:rPr lang="en-US" altLang="zh-CN" i="1" dirty="0"/>
              <a:t>y</a:t>
            </a:r>
            <a:r>
              <a:rPr lang="en-US" altLang="zh-CN" dirty="0"/>
              <a:t> ≤ (2</a:t>
            </a:r>
            <a:r>
              <a:rPr lang="en-US" altLang="zh-CN" i="1" baseline="30000" dirty="0"/>
              <a:t>w</a:t>
            </a:r>
            <a:r>
              <a:rPr lang="en-US" altLang="zh-CN" dirty="0"/>
              <a:t> – 1) </a:t>
            </a:r>
            <a:r>
              <a:rPr lang="en-US" altLang="zh-CN" baseline="30000" dirty="0"/>
              <a:t>2</a:t>
            </a:r>
            <a:r>
              <a:rPr lang="en-US" altLang="zh-CN" dirty="0"/>
              <a:t>  =  2</a:t>
            </a:r>
            <a:r>
              <a:rPr lang="en-US" altLang="zh-CN" baseline="30000" dirty="0"/>
              <a:t>2</a:t>
            </a:r>
            <a:r>
              <a:rPr lang="en-US" altLang="zh-CN" i="1" baseline="30000" dirty="0"/>
              <a:t>w</a:t>
            </a:r>
            <a:r>
              <a:rPr lang="en-US" altLang="zh-CN" dirty="0"/>
              <a:t> – 2</a:t>
            </a:r>
            <a:r>
              <a:rPr lang="en-US" altLang="zh-CN" i="1" baseline="30000" dirty="0"/>
              <a:t>w</a:t>
            </a:r>
            <a:r>
              <a:rPr lang="en-US" altLang="zh-CN" baseline="30000" dirty="0"/>
              <a:t>+1</a:t>
            </a:r>
            <a:r>
              <a:rPr lang="en-US" altLang="zh-CN" dirty="0"/>
              <a:t> + 1</a:t>
            </a:r>
          </a:p>
          <a:p>
            <a:pPr lvl="1">
              <a:defRPr/>
            </a:pPr>
            <a:r>
              <a:rPr lang="zh-CN" altLang="en-US" dirty="0"/>
              <a:t>补码的最小值</a:t>
            </a:r>
            <a:r>
              <a:rPr lang="en-US" altLang="zh-CN" dirty="0"/>
              <a:t> (</a:t>
            </a:r>
            <a:r>
              <a:rPr lang="zh-CN" altLang="en-US" dirty="0"/>
              <a:t>负数</a:t>
            </a:r>
            <a:r>
              <a:rPr lang="en-US" altLang="zh-CN" dirty="0"/>
              <a:t>)</a:t>
            </a:r>
            <a:r>
              <a:rPr lang="zh-CN" altLang="en-US" dirty="0"/>
              <a:t>最多需要</a:t>
            </a:r>
            <a:r>
              <a:rPr lang="en-US" altLang="zh-CN" dirty="0"/>
              <a:t>2</a:t>
            </a:r>
            <a:r>
              <a:rPr lang="en-US" altLang="zh-CN" i="1" dirty="0"/>
              <a:t>w</a:t>
            </a:r>
            <a:r>
              <a:rPr lang="en-US" altLang="zh-CN" dirty="0"/>
              <a:t>-1 </a:t>
            </a:r>
            <a:r>
              <a:rPr lang="zh-CN" altLang="en-US" dirty="0"/>
              <a:t>位</a:t>
            </a:r>
            <a:endParaRPr lang="en-US" altLang="zh-CN" dirty="0"/>
          </a:p>
          <a:p>
            <a:pPr lvl="2">
              <a:defRPr/>
            </a:pPr>
            <a:r>
              <a:rPr lang="zh-CN" altLang="en-US" dirty="0"/>
              <a:t>结果范围</a:t>
            </a:r>
            <a:r>
              <a:rPr lang="en-US" altLang="zh-CN" dirty="0"/>
              <a:t>: </a:t>
            </a:r>
            <a:r>
              <a:rPr lang="en-US" altLang="zh-CN" i="1" dirty="0"/>
              <a:t>x</a:t>
            </a:r>
            <a:r>
              <a:rPr lang="en-US" altLang="zh-CN" dirty="0"/>
              <a:t> * </a:t>
            </a:r>
            <a:r>
              <a:rPr lang="en-US" altLang="zh-CN" i="1" dirty="0"/>
              <a:t>y</a:t>
            </a:r>
            <a:r>
              <a:rPr lang="en-US" altLang="zh-CN" dirty="0"/>
              <a:t>  ≥ (–2</a:t>
            </a:r>
            <a:r>
              <a:rPr lang="en-US" altLang="zh-CN" i="1" baseline="30000" dirty="0"/>
              <a:t>w</a:t>
            </a:r>
            <a:r>
              <a:rPr lang="en-US" altLang="zh-CN" baseline="30000" dirty="0"/>
              <a:t>–1</a:t>
            </a:r>
            <a:r>
              <a:rPr lang="en-US" altLang="zh-CN" dirty="0"/>
              <a:t>)*(2</a:t>
            </a:r>
            <a:r>
              <a:rPr lang="en-US" altLang="zh-CN" i="1" baseline="30000" dirty="0"/>
              <a:t>w</a:t>
            </a:r>
            <a:r>
              <a:rPr lang="en-US" altLang="zh-CN" baseline="30000" dirty="0"/>
              <a:t>–1</a:t>
            </a:r>
            <a:r>
              <a:rPr lang="en-US" altLang="zh-CN" dirty="0"/>
              <a:t>–1)  =  –2</a:t>
            </a:r>
            <a:r>
              <a:rPr lang="en-US" altLang="zh-CN" baseline="30000" dirty="0"/>
              <a:t>2</a:t>
            </a:r>
            <a:r>
              <a:rPr lang="en-US" altLang="zh-CN" i="1" baseline="30000" dirty="0"/>
              <a:t>w</a:t>
            </a:r>
            <a:r>
              <a:rPr lang="en-US" altLang="zh-CN" baseline="30000" dirty="0"/>
              <a:t>–2 </a:t>
            </a:r>
            <a:r>
              <a:rPr lang="en-US" altLang="zh-CN" dirty="0"/>
              <a:t>+ 2</a:t>
            </a:r>
            <a:r>
              <a:rPr lang="en-US" altLang="zh-CN" i="1" baseline="30000" dirty="0"/>
              <a:t>w</a:t>
            </a:r>
            <a:r>
              <a:rPr lang="en-US" altLang="zh-CN" baseline="30000" dirty="0"/>
              <a:t>–1</a:t>
            </a:r>
          </a:p>
          <a:p>
            <a:pPr lvl="1">
              <a:defRPr/>
            </a:pPr>
            <a:r>
              <a:rPr lang="zh-CN" altLang="en-US" dirty="0"/>
              <a:t>补码最大值</a:t>
            </a:r>
            <a:r>
              <a:rPr lang="en-US" altLang="zh-CN" dirty="0"/>
              <a:t>(</a:t>
            </a:r>
            <a:r>
              <a:rPr lang="zh-CN" altLang="en-US" dirty="0"/>
              <a:t>正数</a:t>
            </a:r>
            <a:r>
              <a:rPr lang="en-US" altLang="zh-CN" dirty="0"/>
              <a:t>)</a:t>
            </a:r>
            <a:r>
              <a:rPr lang="zh-CN" altLang="en-US" dirty="0"/>
              <a:t>最多需要</a:t>
            </a:r>
            <a:r>
              <a:rPr lang="en-US" altLang="zh-CN" dirty="0"/>
              <a:t>2</a:t>
            </a:r>
            <a:r>
              <a:rPr lang="en-US" altLang="zh-CN" i="1" dirty="0"/>
              <a:t>w</a:t>
            </a:r>
            <a:r>
              <a:rPr lang="en-US" altLang="zh-CN" dirty="0"/>
              <a:t> </a:t>
            </a:r>
            <a:r>
              <a:rPr lang="zh-CN" altLang="en-US" dirty="0"/>
              <a:t>位</a:t>
            </a:r>
            <a:r>
              <a:rPr lang="en-US" altLang="zh-CN" dirty="0"/>
              <a:t>——</a:t>
            </a:r>
            <a:r>
              <a:rPr lang="zh-CN" altLang="en-US" dirty="0"/>
              <a:t>值为</a:t>
            </a:r>
            <a:r>
              <a:rPr lang="en-US" altLang="zh-CN" dirty="0"/>
              <a:t> (</a:t>
            </a:r>
            <a:r>
              <a:rPr lang="en-US" altLang="zh-CN" i="1" dirty="0" err="1"/>
              <a:t>TMin</a:t>
            </a:r>
            <a:r>
              <a:rPr lang="en-US" altLang="zh-CN" i="1" baseline="-25000" dirty="0" err="1"/>
              <a:t>w</a:t>
            </a:r>
            <a:r>
              <a:rPr lang="en-US" altLang="zh-CN" dirty="0"/>
              <a:t>)</a:t>
            </a:r>
            <a:r>
              <a:rPr lang="en-US" altLang="zh-CN" baseline="30000" dirty="0"/>
              <a:t>2</a:t>
            </a:r>
          </a:p>
          <a:p>
            <a:pPr lvl="2">
              <a:defRPr/>
            </a:pPr>
            <a:r>
              <a:rPr lang="zh-CN" altLang="en-US" dirty="0"/>
              <a:t>结果范围</a:t>
            </a:r>
            <a:r>
              <a:rPr lang="en-US" altLang="zh-CN" dirty="0"/>
              <a:t>: </a:t>
            </a:r>
            <a:r>
              <a:rPr lang="en-US" altLang="zh-CN" i="1" dirty="0"/>
              <a:t>x</a:t>
            </a:r>
            <a:r>
              <a:rPr lang="en-US" altLang="zh-CN" dirty="0"/>
              <a:t> * </a:t>
            </a:r>
            <a:r>
              <a:rPr lang="en-US" altLang="zh-CN" i="1" dirty="0"/>
              <a:t>y</a:t>
            </a:r>
            <a:r>
              <a:rPr lang="en-US" altLang="zh-CN" dirty="0"/>
              <a:t> ≤ (–2</a:t>
            </a:r>
            <a:r>
              <a:rPr lang="en-US" altLang="zh-CN" i="1" baseline="30000" dirty="0"/>
              <a:t>w</a:t>
            </a:r>
            <a:r>
              <a:rPr lang="en-US" altLang="zh-CN" baseline="30000" dirty="0"/>
              <a:t>–1</a:t>
            </a:r>
            <a:r>
              <a:rPr lang="en-US" altLang="zh-CN" dirty="0"/>
              <a:t>) </a:t>
            </a:r>
            <a:r>
              <a:rPr lang="en-US" altLang="zh-CN" baseline="30000" dirty="0"/>
              <a:t>2</a:t>
            </a:r>
            <a:r>
              <a:rPr lang="en-US" altLang="zh-CN" dirty="0"/>
              <a:t>  =  2</a:t>
            </a:r>
            <a:r>
              <a:rPr lang="en-US" altLang="zh-CN" baseline="30000" dirty="0"/>
              <a:t>2</a:t>
            </a:r>
            <a:r>
              <a:rPr lang="en-US" altLang="zh-CN" i="1" baseline="30000" dirty="0"/>
              <a:t>w</a:t>
            </a:r>
            <a:r>
              <a:rPr lang="en-US" altLang="zh-CN" baseline="30000" dirty="0"/>
              <a:t>–2</a:t>
            </a:r>
          </a:p>
          <a:p>
            <a:pPr eaLnBrk="1" hangingPunct="1">
              <a:defRPr/>
            </a:pPr>
            <a:r>
              <a:rPr lang="zh-CN" altLang="en-US" dirty="0" smtClean="0"/>
              <a:t>扩展乘积的字长</a:t>
            </a:r>
            <a:endParaRPr lang="en-US" altLang="zh-CN" dirty="0" smtClean="0"/>
          </a:p>
          <a:p>
            <a:pPr lvl="1">
              <a:defRPr/>
            </a:pPr>
            <a:r>
              <a:rPr lang="zh-CN" altLang="en-US" dirty="0" smtClean="0"/>
              <a:t>在需要时用软件方法完成，例如：</a:t>
            </a:r>
            <a:r>
              <a:rPr lang="en-US" dirty="0" smtClean="0"/>
              <a:t> </a:t>
            </a:r>
            <a:r>
              <a:rPr lang="zh-CN" altLang="en-US" dirty="0" smtClean="0"/>
              <a:t>算术程序包</a:t>
            </a:r>
            <a:r>
              <a:rPr lang="en-US" altLang="zh-CN" dirty="0"/>
              <a:t>“arbitrary precision” </a:t>
            </a:r>
            <a:endParaRPr lang="en-US" dirty="0" smtClean="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228600" y="587375"/>
            <a:ext cx="8839200" cy="555625"/>
          </a:xfrm>
        </p:spPr>
        <p:txBody>
          <a:bodyPr/>
          <a:lstStyle/>
          <a:p>
            <a:pPr eaLnBrk="1" hangingPunct="1">
              <a:defRPr/>
            </a:pPr>
            <a:r>
              <a:rPr lang="zh-CN" altLang="en-US" dirty="0" smtClean="0"/>
              <a:t>Ｃ语言的</a:t>
            </a:r>
            <a:r>
              <a:rPr lang="zh-CN" altLang="en-US" dirty="0" smtClean="0">
                <a:solidFill>
                  <a:srgbClr val="0033CC"/>
                </a:solidFill>
              </a:rPr>
              <a:t>无</a:t>
            </a:r>
            <a:r>
              <a:rPr lang="zh-CN" altLang="en-US" dirty="0" smtClean="0"/>
              <a:t>符号数乘法</a:t>
            </a:r>
            <a:endParaRPr lang="en-US" dirty="0" smtClean="0"/>
          </a:p>
        </p:txBody>
      </p:sp>
      <p:sp>
        <p:nvSpPr>
          <p:cNvPr id="158723" name="Rectangle 3"/>
          <p:cNvSpPr>
            <a:spLocks noGrp="1" noChangeArrowheads="1"/>
          </p:cNvSpPr>
          <p:nvPr>
            <p:ph type="body" idx="1"/>
          </p:nvPr>
        </p:nvSpPr>
        <p:spPr>
          <a:xfrm>
            <a:off x="318100" y="3689350"/>
            <a:ext cx="5149850" cy="2101850"/>
          </a:xfrm>
        </p:spPr>
        <p:txBody>
          <a:bodyPr lIns="90487" tIns="44450" rIns="90487" bIns="44450"/>
          <a:lstStyle/>
          <a:p>
            <a:pPr eaLnBrk="1" hangingPunct="1">
              <a:tabLst>
                <a:tab pos="1828800" algn="l"/>
                <a:tab pos="2286000" algn="l"/>
                <a:tab pos="3035300" algn="l"/>
                <a:tab pos="3429000" algn="l"/>
              </a:tabLst>
              <a:defRPr/>
            </a:pPr>
            <a:r>
              <a:rPr lang="zh-CN" altLang="en-US" dirty="0" smtClean="0"/>
              <a:t>标准乘法</a:t>
            </a:r>
            <a:r>
              <a:rPr lang="zh-CN" altLang="en-US" dirty="0"/>
              <a:t>功能</a:t>
            </a:r>
            <a:endParaRPr lang="en-US" dirty="0" smtClean="0"/>
          </a:p>
          <a:p>
            <a:pPr lvl="1" eaLnBrk="1" hangingPunct="1">
              <a:tabLst>
                <a:tab pos="1828800" algn="l"/>
                <a:tab pos="2286000" algn="l"/>
                <a:tab pos="3035300" algn="l"/>
                <a:tab pos="3429000" algn="l"/>
              </a:tabLst>
              <a:defRPr/>
            </a:pPr>
            <a:r>
              <a:rPr lang="zh-CN" altLang="en-US" dirty="0" smtClean="0"/>
              <a:t>忽略高</a:t>
            </a:r>
            <a:r>
              <a:rPr lang="en-US" b="0" i="1" dirty="0" smtClean="0"/>
              <a:t>w</a:t>
            </a:r>
            <a:r>
              <a:rPr lang="en-US" dirty="0" smtClean="0"/>
              <a:t> </a:t>
            </a:r>
            <a:r>
              <a:rPr lang="zh-CN" altLang="en-US" dirty="0" smtClean="0"/>
              <a:t>位</a:t>
            </a:r>
            <a:endParaRPr lang="en-US" dirty="0" smtClean="0"/>
          </a:p>
          <a:p>
            <a:pPr eaLnBrk="1" hangingPunct="1">
              <a:tabLst>
                <a:tab pos="1828800" algn="l"/>
                <a:tab pos="2286000" algn="l"/>
                <a:tab pos="3035300" algn="l"/>
                <a:tab pos="3429000" algn="l"/>
              </a:tabLst>
              <a:defRPr/>
            </a:pPr>
            <a:r>
              <a:rPr lang="zh-CN" altLang="en-US" dirty="0" smtClean="0"/>
              <a:t>相当于对乘积执行了模运算</a:t>
            </a:r>
            <a:endParaRPr lang="en-US" dirty="0" smtClean="0"/>
          </a:p>
          <a:p>
            <a:pPr lvl="1" eaLnBrk="1" hangingPunct="1">
              <a:buFont typeface="Wingdings" pitchFamily="2" charset="2"/>
              <a:buNone/>
              <a:tabLst>
                <a:tab pos="1828800" algn="l"/>
                <a:tab pos="2286000" algn="l"/>
                <a:tab pos="3035300" algn="l"/>
                <a:tab pos="3429000" algn="l"/>
              </a:tabLst>
              <a:defRPr/>
            </a:pPr>
            <a:r>
              <a:rPr lang="en-US" b="0" dirty="0" err="1" smtClean="0"/>
              <a:t>UMult</a:t>
            </a:r>
            <a:r>
              <a:rPr lang="en-US" b="0" i="1" baseline="-25000" dirty="0" err="1" smtClean="0"/>
              <a:t>w</a:t>
            </a:r>
            <a:r>
              <a:rPr lang="en-US" b="0" dirty="0" smtClean="0"/>
              <a:t>(</a:t>
            </a:r>
            <a:r>
              <a:rPr lang="en-US" b="0" i="1" dirty="0" smtClean="0"/>
              <a:t>x</a:t>
            </a:r>
            <a:r>
              <a:rPr lang="en-US" b="0" dirty="0" smtClean="0"/>
              <a:t> , </a:t>
            </a:r>
            <a:r>
              <a:rPr lang="en-US" b="0" i="1" dirty="0" smtClean="0"/>
              <a:t>y</a:t>
            </a:r>
            <a:r>
              <a:rPr lang="en-US" b="0" dirty="0" smtClean="0"/>
              <a:t>)	=	</a:t>
            </a:r>
            <a:r>
              <a:rPr lang="en-US" b="0" i="1" dirty="0" smtClean="0"/>
              <a:t>x</a:t>
            </a:r>
            <a:r>
              <a:rPr lang="en-US" b="0" dirty="0" smtClean="0"/>
              <a:t>   · </a:t>
            </a:r>
            <a:r>
              <a:rPr lang="en-US" b="0" i="1" dirty="0" smtClean="0"/>
              <a:t>y</a:t>
            </a:r>
            <a:r>
              <a:rPr lang="en-US" b="0" dirty="0" smtClean="0"/>
              <a:t>  mod 2</a:t>
            </a:r>
            <a:r>
              <a:rPr lang="en-US" b="0" i="1" baseline="30000" dirty="0" smtClean="0"/>
              <a:t>w</a:t>
            </a:r>
          </a:p>
        </p:txBody>
      </p:sp>
      <p:grpSp>
        <p:nvGrpSpPr>
          <p:cNvPr id="2" name="Group 4"/>
          <p:cNvGrpSpPr>
            <a:grpSpLocks/>
          </p:cNvGrpSpPr>
          <p:nvPr/>
        </p:nvGrpSpPr>
        <p:grpSpPr bwMode="auto">
          <a:xfrm>
            <a:off x="6172200" y="1600200"/>
            <a:ext cx="2743200" cy="228600"/>
            <a:chOff x="2976" y="816"/>
            <a:chExt cx="1728" cy="144"/>
          </a:xfrm>
        </p:grpSpPr>
        <p:sp>
          <p:nvSpPr>
            <p:cNvPr id="36911"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12"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13"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14"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15"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16"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17"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grpSp>
        <p:nvGrpSpPr>
          <p:cNvPr id="3" name="Group 12"/>
          <p:cNvGrpSpPr>
            <a:grpSpLocks/>
          </p:cNvGrpSpPr>
          <p:nvPr/>
        </p:nvGrpSpPr>
        <p:grpSpPr bwMode="auto">
          <a:xfrm>
            <a:off x="6172200" y="2057400"/>
            <a:ext cx="2743200" cy="228600"/>
            <a:chOff x="2976" y="1104"/>
            <a:chExt cx="1728" cy="144"/>
          </a:xfrm>
        </p:grpSpPr>
        <p:sp>
          <p:nvSpPr>
            <p:cNvPr id="36904"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5"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6"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7"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8"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9"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10"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36870" name="Rectangle 20"/>
          <p:cNvSpPr>
            <a:spLocks noChangeArrowheads="1"/>
          </p:cNvSpPr>
          <p:nvPr/>
        </p:nvSpPr>
        <p:spPr bwMode="auto">
          <a:xfrm>
            <a:off x="5562600" y="1524000"/>
            <a:ext cx="320922" cy="461665"/>
          </a:xfrm>
          <a:prstGeom prst="rect">
            <a:avLst/>
          </a:prstGeom>
          <a:noFill/>
          <a:ln w="25400">
            <a:noFill/>
            <a:miter lim="800000"/>
            <a:headEnd/>
            <a:tailEnd/>
          </a:ln>
        </p:spPr>
        <p:txBody>
          <a:bodyPr wrap="none">
            <a:spAutoFit/>
          </a:bodyPr>
          <a:lstStyle/>
          <a:p>
            <a:pPr>
              <a:lnSpc>
                <a:spcPct val="100000"/>
              </a:lnSpc>
            </a:pPr>
            <a:r>
              <a:rPr lang="en-US" altLang="zh-CN" b="0" i="1" dirty="0" smtClean="0">
                <a:latin typeface="Times" pitchFamily="18" charset="0"/>
              </a:rPr>
              <a:t>x</a:t>
            </a:r>
            <a:endParaRPr lang="en-US" b="0" i="1" dirty="0">
              <a:latin typeface="Times" pitchFamily="18" charset="0"/>
            </a:endParaRPr>
          </a:p>
        </p:txBody>
      </p:sp>
      <p:sp>
        <p:nvSpPr>
          <p:cNvPr id="36871" name="Rectangle 21"/>
          <p:cNvSpPr>
            <a:spLocks noChangeArrowheads="1"/>
          </p:cNvSpPr>
          <p:nvPr/>
        </p:nvSpPr>
        <p:spPr bwMode="auto">
          <a:xfrm>
            <a:off x="5562600" y="1905000"/>
            <a:ext cx="320922" cy="461665"/>
          </a:xfrm>
          <a:prstGeom prst="rect">
            <a:avLst/>
          </a:prstGeom>
          <a:noFill/>
          <a:ln w="25400">
            <a:noFill/>
            <a:miter lim="800000"/>
            <a:headEnd/>
            <a:tailEnd/>
          </a:ln>
        </p:spPr>
        <p:txBody>
          <a:bodyPr wrap="none">
            <a:spAutoFit/>
          </a:bodyPr>
          <a:lstStyle/>
          <a:p>
            <a:pPr>
              <a:lnSpc>
                <a:spcPct val="100000"/>
              </a:lnSpc>
            </a:pPr>
            <a:r>
              <a:rPr lang="en-US" b="0" i="1" dirty="0" smtClean="0">
                <a:latin typeface="Times" pitchFamily="18" charset="0"/>
              </a:rPr>
              <a:t>y</a:t>
            </a:r>
            <a:endParaRPr lang="en-US" b="0" i="1" dirty="0">
              <a:latin typeface="Times" pitchFamily="18" charset="0"/>
            </a:endParaRPr>
          </a:p>
        </p:txBody>
      </p:sp>
      <p:sp>
        <p:nvSpPr>
          <p:cNvPr id="36872" name="Line 22"/>
          <p:cNvSpPr>
            <a:spLocks noChangeShapeType="1"/>
          </p:cNvSpPr>
          <p:nvPr/>
        </p:nvSpPr>
        <p:spPr bwMode="auto">
          <a:xfrm>
            <a:off x="2743200" y="2362200"/>
            <a:ext cx="6324600" cy="0"/>
          </a:xfrm>
          <a:prstGeom prst="line">
            <a:avLst/>
          </a:prstGeom>
          <a:noFill/>
          <a:ln w="25400">
            <a:solidFill>
              <a:schemeClr val="tx1"/>
            </a:solidFill>
            <a:round/>
            <a:headEnd/>
            <a:tailEnd/>
          </a:ln>
        </p:spPr>
        <p:txBody>
          <a:bodyPr wrap="none" anchor="ctr"/>
          <a:lstStyle/>
          <a:p>
            <a:endParaRPr lang="en-US"/>
          </a:p>
        </p:txBody>
      </p:sp>
      <p:sp>
        <p:nvSpPr>
          <p:cNvPr id="36873" name="Rectangle 23"/>
          <p:cNvSpPr>
            <a:spLocks noChangeArrowheads="1"/>
          </p:cNvSpPr>
          <p:nvPr/>
        </p:nvSpPr>
        <p:spPr bwMode="auto">
          <a:xfrm>
            <a:off x="5181600" y="1981200"/>
            <a:ext cx="320675" cy="366713"/>
          </a:xfrm>
          <a:prstGeom prst="rect">
            <a:avLst/>
          </a:prstGeom>
          <a:noFill/>
          <a:ln w="25400">
            <a:noFill/>
            <a:miter lim="800000"/>
            <a:headEnd/>
            <a:tailEnd/>
          </a:ln>
        </p:spPr>
        <p:txBody>
          <a:bodyPr wrap="none">
            <a:spAutoFit/>
          </a:bodyPr>
          <a:lstStyle/>
          <a:p>
            <a:pPr>
              <a:lnSpc>
                <a:spcPct val="100000"/>
              </a:lnSpc>
            </a:pPr>
            <a:r>
              <a:rPr lang="en-US" dirty="0"/>
              <a:t>*</a:t>
            </a:r>
          </a:p>
        </p:txBody>
      </p:sp>
      <p:grpSp>
        <p:nvGrpSpPr>
          <p:cNvPr id="4" name="Group 24"/>
          <p:cNvGrpSpPr>
            <a:grpSpLocks/>
          </p:cNvGrpSpPr>
          <p:nvPr/>
        </p:nvGrpSpPr>
        <p:grpSpPr bwMode="auto">
          <a:xfrm>
            <a:off x="6172200" y="2514600"/>
            <a:ext cx="2743200" cy="228600"/>
            <a:chOff x="2976" y="1392"/>
            <a:chExt cx="1728" cy="144"/>
          </a:xfrm>
        </p:grpSpPr>
        <p:sp>
          <p:nvSpPr>
            <p:cNvPr id="36897" name="Rectangle 25"/>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898" name="Rectangle 26"/>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899" name="Rectangle 27"/>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0" name="Rectangle 28"/>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1" name="Rectangle 29"/>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2" name="Rectangle 30"/>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3" name="Rectangle 31"/>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36875" name="Rectangle 32"/>
          <p:cNvSpPr>
            <a:spLocks noChangeArrowheads="1"/>
          </p:cNvSpPr>
          <p:nvPr/>
        </p:nvSpPr>
        <p:spPr bwMode="auto">
          <a:xfrm>
            <a:off x="2715343" y="2362200"/>
            <a:ext cx="713657" cy="461665"/>
          </a:xfrm>
          <a:prstGeom prst="rect">
            <a:avLst/>
          </a:prstGeom>
          <a:noFill/>
          <a:ln w="25400">
            <a:noFill/>
            <a:miter lim="800000"/>
            <a:headEnd/>
            <a:tailEnd/>
          </a:ln>
        </p:spPr>
        <p:txBody>
          <a:bodyPr wrap="none">
            <a:spAutoFit/>
          </a:bodyPr>
          <a:lstStyle/>
          <a:p>
            <a:pPr algn="r">
              <a:lnSpc>
                <a:spcPct val="100000"/>
              </a:lnSpc>
            </a:pPr>
            <a:r>
              <a:rPr lang="en-US" b="0" i="1" dirty="0" smtClean="0">
                <a:latin typeface="Times" pitchFamily="18" charset="0"/>
              </a:rPr>
              <a:t>x </a:t>
            </a:r>
            <a:r>
              <a:rPr lang="en-US" b="0" dirty="0">
                <a:latin typeface="Times" pitchFamily="18" charset="0"/>
              </a:rPr>
              <a:t>· </a:t>
            </a:r>
            <a:r>
              <a:rPr lang="en-US" b="0" i="1" dirty="0" smtClean="0">
                <a:latin typeface="Times" pitchFamily="18" charset="0"/>
              </a:rPr>
              <a:t>y</a:t>
            </a:r>
            <a:endParaRPr lang="en-US" b="0" i="1" dirty="0">
              <a:latin typeface="Times" pitchFamily="18" charset="0"/>
            </a:endParaRPr>
          </a:p>
        </p:txBody>
      </p:sp>
      <p:grpSp>
        <p:nvGrpSpPr>
          <p:cNvPr id="5" name="Group 33"/>
          <p:cNvGrpSpPr>
            <a:grpSpLocks/>
          </p:cNvGrpSpPr>
          <p:nvPr/>
        </p:nvGrpSpPr>
        <p:grpSpPr bwMode="auto">
          <a:xfrm>
            <a:off x="6172200" y="2971800"/>
            <a:ext cx="2743200" cy="228600"/>
            <a:chOff x="2976" y="1392"/>
            <a:chExt cx="1728" cy="144"/>
          </a:xfrm>
        </p:grpSpPr>
        <p:sp>
          <p:nvSpPr>
            <p:cNvPr id="36890" name="Rectangle 34"/>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891" name="Rectangle 35"/>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892" name="Rectangle 36"/>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893" name="Rectangle 37"/>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894" name="Rectangle 38"/>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895" name="Rectangle 39"/>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896" name="Rectangle 40"/>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36877" name="Line 41"/>
          <p:cNvSpPr>
            <a:spLocks noChangeShapeType="1"/>
          </p:cNvSpPr>
          <p:nvPr/>
        </p:nvSpPr>
        <p:spPr bwMode="auto">
          <a:xfrm flipV="1">
            <a:off x="2743200" y="2819400"/>
            <a:ext cx="6324600" cy="0"/>
          </a:xfrm>
          <a:prstGeom prst="line">
            <a:avLst/>
          </a:prstGeom>
          <a:noFill/>
          <a:ln w="25400">
            <a:solidFill>
              <a:schemeClr val="tx1"/>
            </a:solidFill>
            <a:round/>
            <a:headEnd/>
            <a:tailEnd/>
          </a:ln>
        </p:spPr>
        <p:txBody>
          <a:bodyPr wrap="none" anchor="ctr"/>
          <a:lstStyle/>
          <a:p>
            <a:endParaRPr lang="en-US"/>
          </a:p>
        </p:txBody>
      </p:sp>
      <p:sp>
        <p:nvSpPr>
          <p:cNvPr id="36878" name="Text Box 42"/>
          <p:cNvSpPr txBox="1">
            <a:spLocks noChangeArrowheads="1"/>
          </p:cNvSpPr>
          <p:nvPr/>
        </p:nvSpPr>
        <p:spPr bwMode="auto">
          <a:xfrm>
            <a:off x="228599" y="2286000"/>
            <a:ext cx="2977029" cy="461665"/>
          </a:xfrm>
          <a:prstGeom prst="rect">
            <a:avLst/>
          </a:prstGeom>
          <a:noFill/>
          <a:ln w="25400">
            <a:noFill/>
            <a:miter lim="800000"/>
            <a:headEnd/>
            <a:tailEnd/>
          </a:ln>
        </p:spPr>
        <p:txBody>
          <a:bodyPr wrap="square">
            <a:spAutoFit/>
          </a:bodyPr>
          <a:lstStyle/>
          <a:p>
            <a:pPr>
              <a:lnSpc>
                <a:spcPct val="100000"/>
              </a:lnSpc>
            </a:pPr>
            <a:r>
              <a:rPr lang="zh-CN" altLang="en-US" b="0" dirty="0" smtClean="0">
                <a:latin typeface="Calibri" panose="020F0502020204030204" pitchFamily="34" charset="0"/>
                <a:ea typeface="黑体" panose="02010609060101010101" pitchFamily="49" charset="-122"/>
                <a:cs typeface="Calibri" panose="020F0502020204030204" pitchFamily="34" charset="0"/>
              </a:rPr>
              <a:t>真实乘积</a:t>
            </a:r>
            <a:r>
              <a:rPr lang="en-US" b="0" dirty="0" smtClean="0">
                <a:latin typeface="Calibri" panose="020F0502020204030204" pitchFamily="34" charset="0"/>
                <a:ea typeface="黑体" panose="02010609060101010101" pitchFamily="49" charset="-122"/>
                <a:cs typeface="Calibri" panose="020F0502020204030204" pitchFamily="34" charset="0"/>
              </a:rPr>
              <a:t>: 2*</a:t>
            </a:r>
            <a:r>
              <a:rPr lang="en-US" b="0" i="1" dirty="0" smtClean="0">
                <a:latin typeface="Calibri" panose="020F0502020204030204" pitchFamily="34" charset="0"/>
                <a:ea typeface="黑体" panose="02010609060101010101" pitchFamily="49" charset="-122"/>
                <a:cs typeface="Calibri" panose="020F0502020204030204" pitchFamily="34" charset="0"/>
              </a:rPr>
              <a:t>w</a:t>
            </a:r>
            <a:r>
              <a:rPr lang="zh-CN" altLang="en-US" b="0" dirty="0" smtClean="0">
                <a:latin typeface="Calibri" panose="020F0502020204030204" pitchFamily="34" charset="0"/>
                <a:ea typeface="黑体" panose="02010609060101010101" pitchFamily="49" charset="-122"/>
                <a:cs typeface="Calibri" panose="020F0502020204030204" pitchFamily="34" charset="0"/>
              </a:rPr>
              <a:t>位</a:t>
            </a:r>
            <a:endParaRPr lang="en-US" b="0" dirty="0">
              <a:latin typeface="Calibri" panose="020F0502020204030204" pitchFamily="34" charset="0"/>
              <a:ea typeface="黑体" panose="02010609060101010101" pitchFamily="49" charset="-122"/>
              <a:cs typeface="Calibri" panose="020F0502020204030204" pitchFamily="34" charset="0"/>
            </a:endParaRPr>
          </a:p>
        </p:txBody>
      </p:sp>
      <p:sp>
        <p:nvSpPr>
          <p:cNvPr id="36879" name="Text Box 43"/>
          <p:cNvSpPr txBox="1">
            <a:spLocks noChangeArrowheads="1"/>
          </p:cNvSpPr>
          <p:nvPr/>
        </p:nvSpPr>
        <p:spPr bwMode="auto">
          <a:xfrm>
            <a:off x="228600" y="1676400"/>
            <a:ext cx="2173239" cy="461665"/>
          </a:xfrm>
          <a:prstGeom prst="rect">
            <a:avLst/>
          </a:prstGeom>
          <a:noFill/>
          <a:ln w="25400">
            <a:noFill/>
            <a:miter lim="800000"/>
            <a:headEnd/>
            <a:tailEnd/>
          </a:ln>
        </p:spPr>
        <p:txBody>
          <a:bodyPr wrap="square">
            <a:spAutoFit/>
          </a:bodyPr>
          <a:lstStyle/>
          <a:p>
            <a:pPr>
              <a:lnSpc>
                <a:spcPct val="100000"/>
              </a:lnSpc>
            </a:pPr>
            <a:r>
              <a:rPr lang="zh-CN" altLang="en-US" b="0" dirty="0" smtClean="0">
                <a:latin typeface="Calibri" panose="020F0502020204030204" pitchFamily="34" charset="0"/>
                <a:ea typeface="黑体" panose="02010609060101010101" pitchFamily="49" charset="-122"/>
                <a:cs typeface="Calibri" panose="020F0502020204030204" pitchFamily="34" charset="0"/>
              </a:rPr>
              <a:t>操作数</a:t>
            </a:r>
            <a:r>
              <a:rPr lang="en-US" b="0" dirty="0" smtClean="0">
                <a:latin typeface="Calibri" panose="020F0502020204030204" pitchFamily="34" charset="0"/>
                <a:ea typeface="黑体" panose="02010609060101010101" pitchFamily="49" charset="-122"/>
                <a:cs typeface="Calibri" panose="020F0502020204030204" pitchFamily="34" charset="0"/>
              </a:rPr>
              <a:t>: </a:t>
            </a:r>
            <a:r>
              <a:rPr lang="en-US" b="0" i="1" dirty="0">
                <a:latin typeface="Calibri" panose="020F0502020204030204" pitchFamily="34" charset="0"/>
                <a:ea typeface="黑体" panose="02010609060101010101" pitchFamily="49" charset="-122"/>
                <a:cs typeface="Calibri" panose="020F0502020204030204" pitchFamily="34" charset="0"/>
              </a:rPr>
              <a:t>w</a:t>
            </a:r>
            <a:r>
              <a:rPr lang="en-US" b="0" dirty="0">
                <a:latin typeface="Calibri" panose="020F0502020204030204" pitchFamily="34" charset="0"/>
                <a:ea typeface="黑体" panose="02010609060101010101" pitchFamily="49" charset="-122"/>
                <a:cs typeface="Calibri" panose="020F0502020204030204" pitchFamily="34" charset="0"/>
              </a:rPr>
              <a:t> </a:t>
            </a:r>
            <a:r>
              <a:rPr lang="zh-CN" altLang="en-US" b="0" dirty="0" smtClean="0">
                <a:latin typeface="Calibri" panose="020F0502020204030204" pitchFamily="34" charset="0"/>
                <a:ea typeface="黑体" panose="02010609060101010101" pitchFamily="49" charset="-122"/>
                <a:cs typeface="Calibri" panose="020F0502020204030204" pitchFamily="34" charset="0"/>
              </a:rPr>
              <a:t>位</a:t>
            </a:r>
            <a:endParaRPr lang="en-US" b="0" dirty="0">
              <a:latin typeface="Calibri" panose="020F0502020204030204" pitchFamily="34" charset="0"/>
              <a:ea typeface="黑体" panose="02010609060101010101" pitchFamily="49" charset="-122"/>
              <a:cs typeface="Calibri" panose="020F0502020204030204" pitchFamily="34" charset="0"/>
            </a:endParaRPr>
          </a:p>
        </p:txBody>
      </p:sp>
      <p:sp>
        <p:nvSpPr>
          <p:cNvPr id="36880" name="Text Box 44"/>
          <p:cNvSpPr txBox="1">
            <a:spLocks noChangeArrowheads="1"/>
          </p:cNvSpPr>
          <p:nvPr/>
        </p:nvSpPr>
        <p:spPr bwMode="auto">
          <a:xfrm>
            <a:off x="228599" y="2971800"/>
            <a:ext cx="3331415" cy="461665"/>
          </a:xfrm>
          <a:prstGeom prst="rect">
            <a:avLst/>
          </a:prstGeom>
          <a:noFill/>
          <a:ln w="25400">
            <a:noFill/>
            <a:miter lim="800000"/>
            <a:headEnd/>
            <a:tailEnd/>
          </a:ln>
        </p:spPr>
        <p:txBody>
          <a:bodyPr wrap="square">
            <a:spAutoFit/>
          </a:bodyPr>
          <a:lstStyle/>
          <a:p>
            <a:pPr>
              <a:lnSpc>
                <a:spcPct val="100000"/>
              </a:lnSpc>
            </a:pPr>
            <a:r>
              <a:rPr lang="zh-CN" altLang="en-US" b="0" dirty="0" smtClean="0">
                <a:latin typeface="Calibri" panose="020F0502020204030204" pitchFamily="34" charset="0"/>
                <a:ea typeface="黑体" panose="02010609060101010101" pitchFamily="49" charset="-122"/>
                <a:cs typeface="Calibri" panose="020F0502020204030204" pitchFamily="34" charset="0"/>
              </a:rPr>
              <a:t>丢弃</a:t>
            </a:r>
            <a:r>
              <a:rPr lang="en-US" b="0" dirty="0" smtClean="0">
                <a:latin typeface="Calibri" panose="020F0502020204030204" pitchFamily="34" charset="0"/>
                <a:ea typeface="黑体" panose="02010609060101010101" pitchFamily="49" charset="-122"/>
                <a:cs typeface="Calibri" panose="020F0502020204030204" pitchFamily="34" charset="0"/>
              </a:rPr>
              <a:t> </a:t>
            </a:r>
            <a:r>
              <a:rPr lang="en-US" b="0" i="1" dirty="0">
                <a:latin typeface="Calibri" panose="020F0502020204030204" pitchFamily="34" charset="0"/>
                <a:ea typeface="黑体" panose="02010609060101010101" pitchFamily="49" charset="-122"/>
                <a:cs typeface="Calibri" panose="020F0502020204030204" pitchFamily="34" charset="0"/>
              </a:rPr>
              <a:t>w</a:t>
            </a:r>
            <a:r>
              <a:rPr lang="en-US" b="0" dirty="0">
                <a:latin typeface="Calibri" panose="020F0502020204030204" pitchFamily="34" charset="0"/>
                <a:ea typeface="黑体" panose="02010609060101010101" pitchFamily="49" charset="-122"/>
                <a:cs typeface="Calibri" panose="020F0502020204030204" pitchFamily="34" charset="0"/>
              </a:rPr>
              <a:t> </a:t>
            </a:r>
            <a:r>
              <a:rPr lang="zh-CN" altLang="en-US" b="0" dirty="0" smtClean="0">
                <a:latin typeface="Calibri" panose="020F0502020204030204" pitchFamily="34" charset="0"/>
                <a:ea typeface="黑体" panose="02010609060101010101" pitchFamily="49" charset="-122"/>
                <a:cs typeface="Calibri" panose="020F0502020204030204" pitchFamily="34" charset="0"/>
              </a:rPr>
              <a:t>位</a:t>
            </a:r>
            <a:r>
              <a:rPr lang="en-US" b="0" dirty="0" smtClean="0">
                <a:latin typeface="Calibri" panose="020F0502020204030204" pitchFamily="34" charset="0"/>
                <a:ea typeface="黑体" panose="02010609060101010101" pitchFamily="49" charset="-122"/>
                <a:cs typeface="Calibri" panose="020F0502020204030204" pitchFamily="34" charset="0"/>
              </a:rPr>
              <a:t>: </a:t>
            </a:r>
            <a:r>
              <a:rPr lang="zh-CN" altLang="en-US" b="0" dirty="0" smtClean="0">
                <a:solidFill>
                  <a:srgbClr val="0033CC"/>
                </a:solidFill>
                <a:latin typeface="Calibri" panose="020F0502020204030204" pitchFamily="34" charset="0"/>
                <a:ea typeface="黑体" panose="02010609060101010101" pitchFamily="49" charset="-122"/>
                <a:cs typeface="Calibri" panose="020F0502020204030204" pitchFamily="34" charset="0"/>
              </a:rPr>
              <a:t>保留低</a:t>
            </a:r>
            <a:r>
              <a:rPr lang="en-US" b="0" i="1" dirty="0" smtClean="0">
                <a:solidFill>
                  <a:srgbClr val="0033CC"/>
                </a:solidFill>
                <a:latin typeface="Calibri" panose="020F0502020204030204" pitchFamily="34" charset="0"/>
                <a:ea typeface="黑体" panose="02010609060101010101" pitchFamily="49" charset="-122"/>
                <a:cs typeface="Calibri" panose="020F0502020204030204" pitchFamily="34" charset="0"/>
              </a:rPr>
              <a:t>w</a:t>
            </a:r>
            <a:r>
              <a:rPr lang="en-US" b="0" dirty="0" smtClean="0">
                <a:solidFill>
                  <a:srgbClr val="0033CC"/>
                </a:solidFill>
                <a:latin typeface="Calibri" panose="020F0502020204030204" pitchFamily="34" charset="0"/>
                <a:ea typeface="黑体" panose="02010609060101010101" pitchFamily="49" charset="-122"/>
                <a:cs typeface="Calibri" panose="020F0502020204030204" pitchFamily="34" charset="0"/>
              </a:rPr>
              <a:t> </a:t>
            </a:r>
            <a:r>
              <a:rPr lang="zh-CN" altLang="en-US" b="0" dirty="0" smtClean="0">
                <a:solidFill>
                  <a:srgbClr val="0033CC"/>
                </a:solidFill>
                <a:latin typeface="Calibri" panose="020F0502020204030204" pitchFamily="34" charset="0"/>
                <a:ea typeface="黑体" panose="02010609060101010101" pitchFamily="49" charset="-122"/>
                <a:cs typeface="Calibri" panose="020F0502020204030204" pitchFamily="34" charset="0"/>
              </a:rPr>
              <a:t>位</a:t>
            </a:r>
            <a:endParaRPr lang="en-US" b="0" dirty="0">
              <a:solidFill>
                <a:srgbClr val="0033CC"/>
              </a:solidFill>
              <a:latin typeface="Calibri" panose="020F0502020204030204" pitchFamily="34" charset="0"/>
              <a:ea typeface="黑体" panose="02010609060101010101" pitchFamily="49" charset="-122"/>
              <a:cs typeface="Calibri" panose="020F0502020204030204" pitchFamily="34" charset="0"/>
            </a:endParaRPr>
          </a:p>
        </p:txBody>
      </p:sp>
      <p:sp>
        <p:nvSpPr>
          <p:cNvPr id="36881" name="Rectangle 45"/>
          <p:cNvSpPr>
            <a:spLocks noChangeArrowheads="1"/>
          </p:cNvSpPr>
          <p:nvPr/>
        </p:nvSpPr>
        <p:spPr bwMode="auto">
          <a:xfrm>
            <a:off x="4169614" y="2891135"/>
            <a:ext cx="1850186" cy="461665"/>
          </a:xfrm>
          <a:prstGeom prst="rect">
            <a:avLst/>
          </a:prstGeom>
          <a:noFill/>
          <a:ln w="25400">
            <a:noFill/>
            <a:miter lim="800000"/>
            <a:headEnd/>
            <a:tailEnd/>
          </a:ln>
        </p:spPr>
        <p:txBody>
          <a:bodyPr wrap="none">
            <a:spAutoFit/>
          </a:bodyPr>
          <a:lstStyle/>
          <a:p>
            <a:pPr algn="r">
              <a:lnSpc>
                <a:spcPct val="100000"/>
              </a:lnSpc>
            </a:pPr>
            <a:r>
              <a:rPr lang="en-US" b="0" dirty="0" err="1" smtClean="0">
                <a:latin typeface="Times" pitchFamily="18" charset="0"/>
              </a:rPr>
              <a:t>UMult</a:t>
            </a:r>
            <a:r>
              <a:rPr lang="en-US" b="0" i="1" baseline="-25000" dirty="0" err="1" smtClean="0">
                <a:latin typeface="Times" pitchFamily="18" charset="0"/>
              </a:rPr>
              <a:t>w</a:t>
            </a:r>
            <a:r>
              <a:rPr lang="en-US" b="0" dirty="0" smtClean="0">
                <a:latin typeface="Times" pitchFamily="18" charset="0"/>
              </a:rPr>
              <a:t>(</a:t>
            </a:r>
            <a:r>
              <a:rPr lang="en-US" b="0" i="1" dirty="0" smtClean="0">
                <a:latin typeface="Times" pitchFamily="18" charset="0"/>
              </a:rPr>
              <a:t>x</a:t>
            </a:r>
            <a:r>
              <a:rPr lang="en-US" b="0" dirty="0" smtClean="0">
                <a:latin typeface="Times" pitchFamily="18" charset="0"/>
              </a:rPr>
              <a:t> </a:t>
            </a:r>
            <a:r>
              <a:rPr lang="en-US" b="0" dirty="0">
                <a:latin typeface="Times" pitchFamily="18" charset="0"/>
              </a:rPr>
              <a:t>, </a:t>
            </a:r>
            <a:r>
              <a:rPr lang="en-US" b="0" i="1" dirty="0" smtClean="0">
                <a:latin typeface="Times" pitchFamily="18" charset="0"/>
              </a:rPr>
              <a:t>y</a:t>
            </a:r>
            <a:r>
              <a:rPr lang="en-US" b="0" dirty="0" smtClean="0">
                <a:latin typeface="Times" pitchFamily="18" charset="0"/>
              </a:rPr>
              <a:t>)</a:t>
            </a:r>
            <a:endParaRPr lang="en-US" b="0" dirty="0">
              <a:latin typeface="Times" pitchFamily="18" charset="0"/>
            </a:endParaRPr>
          </a:p>
        </p:txBody>
      </p:sp>
      <p:grpSp>
        <p:nvGrpSpPr>
          <p:cNvPr id="6" name="Group 46"/>
          <p:cNvGrpSpPr>
            <a:grpSpLocks/>
          </p:cNvGrpSpPr>
          <p:nvPr/>
        </p:nvGrpSpPr>
        <p:grpSpPr bwMode="auto">
          <a:xfrm>
            <a:off x="3429000" y="2514600"/>
            <a:ext cx="2743200" cy="228600"/>
            <a:chOff x="2976" y="1392"/>
            <a:chExt cx="1728" cy="144"/>
          </a:xfrm>
          <a:solidFill>
            <a:schemeClr val="accent2">
              <a:lumMod val="40000"/>
              <a:lumOff val="60000"/>
            </a:schemeClr>
          </a:solidFill>
        </p:grpSpPr>
        <p:sp>
          <p:nvSpPr>
            <p:cNvPr id="36883" name="Rectangle 47"/>
            <p:cNvSpPr>
              <a:spLocks noChangeArrowheads="1"/>
            </p:cNvSpPr>
            <p:nvPr/>
          </p:nvSpPr>
          <p:spPr bwMode="auto">
            <a:xfrm>
              <a:off x="2976" y="1392"/>
              <a:ext cx="144" cy="144"/>
            </a:xfrm>
            <a:prstGeom prst="rect">
              <a:avLst/>
            </a:prstGeom>
            <a:grpFill/>
            <a:ln w="25400">
              <a:solidFill>
                <a:schemeClr val="tx1"/>
              </a:solidFill>
              <a:miter lim="800000"/>
              <a:headEnd/>
              <a:tailEnd/>
            </a:ln>
          </p:spPr>
          <p:txBody>
            <a:bodyPr wrap="none" anchor="ctr"/>
            <a:lstStyle/>
            <a:p>
              <a:pPr algn="ctr">
                <a:lnSpc>
                  <a:spcPct val="100000"/>
                </a:lnSpc>
              </a:pPr>
              <a:endParaRPr lang="en-US" b="0"/>
            </a:p>
          </p:txBody>
        </p:sp>
        <p:sp>
          <p:nvSpPr>
            <p:cNvPr id="36884" name="Rectangle 48"/>
            <p:cNvSpPr>
              <a:spLocks noChangeArrowheads="1"/>
            </p:cNvSpPr>
            <p:nvPr/>
          </p:nvSpPr>
          <p:spPr bwMode="auto">
            <a:xfrm>
              <a:off x="3120" y="1392"/>
              <a:ext cx="144" cy="144"/>
            </a:xfrm>
            <a:prstGeom prst="rect">
              <a:avLst/>
            </a:prstGeom>
            <a:grpFill/>
            <a:ln w="25400">
              <a:solidFill>
                <a:schemeClr val="tx1"/>
              </a:solidFill>
              <a:miter lim="800000"/>
              <a:headEnd/>
              <a:tailEnd/>
            </a:ln>
          </p:spPr>
          <p:txBody>
            <a:bodyPr wrap="none" anchor="ctr"/>
            <a:lstStyle/>
            <a:p>
              <a:pPr algn="ctr">
                <a:lnSpc>
                  <a:spcPct val="100000"/>
                </a:lnSpc>
              </a:pPr>
              <a:endParaRPr lang="en-US" b="0"/>
            </a:p>
          </p:txBody>
        </p:sp>
        <p:sp>
          <p:nvSpPr>
            <p:cNvPr id="36885" name="Rectangle 49"/>
            <p:cNvSpPr>
              <a:spLocks noChangeArrowheads="1"/>
            </p:cNvSpPr>
            <p:nvPr/>
          </p:nvSpPr>
          <p:spPr bwMode="auto">
            <a:xfrm>
              <a:off x="3264" y="1392"/>
              <a:ext cx="144" cy="144"/>
            </a:xfrm>
            <a:prstGeom prst="rect">
              <a:avLst/>
            </a:prstGeom>
            <a:grpFill/>
            <a:ln w="25400">
              <a:solidFill>
                <a:schemeClr val="tx1"/>
              </a:solidFill>
              <a:miter lim="800000"/>
              <a:headEnd/>
              <a:tailEnd/>
            </a:ln>
          </p:spPr>
          <p:txBody>
            <a:bodyPr wrap="none" anchor="ctr"/>
            <a:lstStyle/>
            <a:p>
              <a:pPr algn="ctr">
                <a:lnSpc>
                  <a:spcPct val="100000"/>
                </a:lnSpc>
              </a:pPr>
              <a:endParaRPr lang="en-US" b="0"/>
            </a:p>
          </p:txBody>
        </p:sp>
        <p:sp>
          <p:nvSpPr>
            <p:cNvPr id="36886" name="Rectangle 50"/>
            <p:cNvSpPr>
              <a:spLocks noChangeArrowheads="1"/>
            </p:cNvSpPr>
            <p:nvPr/>
          </p:nvSpPr>
          <p:spPr bwMode="auto">
            <a:xfrm>
              <a:off x="4272" y="1392"/>
              <a:ext cx="144" cy="144"/>
            </a:xfrm>
            <a:prstGeom prst="rect">
              <a:avLst/>
            </a:prstGeom>
            <a:grpFill/>
            <a:ln w="25400">
              <a:solidFill>
                <a:schemeClr val="tx1"/>
              </a:solidFill>
              <a:miter lim="800000"/>
              <a:headEnd/>
              <a:tailEnd/>
            </a:ln>
          </p:spPr>
          <p:txBody>
            <a:bodyPr wrap="none" anchor="ctr"/>
            <a:lstStyle/>
            <a:p>
              <a:pPr algn="ctr">
                <a:lnSpc>
                  <a:spcPct val="100000"/>
                </a:lnSpc>
              </a:pPr>
              <a:endParaRPr lang="en-US" b="0"/>
            </a:p>
          </p:txBody>
        </p:sp>
        <p:sp>
          <p:nvSpPr>
            <p:cNvPr id="36887" name="Rectangle 51"/>
            <p:cNvSpPr>
              <a:spLocks noChangeArrowheads="1"/>
            </p:cNvSpPr>
            <p:nvPr/>
          </p:nvSpPr>
          <p:spPr bwMode="auto">
            <a:xfrm>
              <a:off x="4416" y="1392"/>
              <a:ext cx="144" cy="144"/>
            </a:xfrm>
            <a:prstGeom prst="rect">
              <a:avLst/>
            </a:prstGeom>
            <a:grpFill/>
            <a:ln w="25400">
              <a:solidFill>
                <a:schemeClr val="tx1"/>
              </a:solidFill>
              <a:miter lim="800000"/>
              <a:headEnd/>
              <a:tailEnd/>
            </a:ln>
          </p:spPr>
          <p:txBody>
            <a:bodyPr wrap="none" anchor="ctr"/>
            <a:lstStyle/>
            <a:p>
              <a:pPr algn="ctr">
                <a:lnSpc>
                  <a:spcPct val="100000"/>
                </a:lnSpc>
              </a:pPr>
              <a:endParaRPr lang="en-US" b="0"/>
            </a:p>
          </p:txBody>
        </p:sp>
        <p:sp>
          <p:nvSpPr>
            <p:cNvPr id="36888" name="Rectangle 52"/>
            <p:cNvSpPr>
              <a:spLocks noChangeArrowheads="1"/>
            </p:cNvSpPr>
            <p:nvPr/>
          </p:nvSpPr>
          <p:spPr bwMode="auto">
            <a:xfrm>
              <a:off x="4560" y="1392"/>
              <a:ext cx="144" cy="144"/>
            </a:xfrm>
            <a:prstGeom prst="rect">
              <a:avLst/>
            </a:prstGeom>
            <a:grpFill/>
            <a:ln w="25400">
              <a:solidFill>
                <a:schemeClr val="tx1"/>
              </a:solidFill>
              <a:miter lim="800000"/>
              <a:headEnd/>
              <a:tailEnd/>
            </a:ln>
          </p:spPr>
          <p:txBody>
            <a:bodyPr wrap="none" anchor="ctr"/>
            <a:lstStyle/>
            <a:p>
              <a:pPr algn="ctr">
                <a:lnSpc>
                  <a:spcPct val="100000"/>
                </a:lnSpc>
              </a:pPr>
              <a:endParaRPr lang="en-US" b="0"/>
            </a:p>
          </p:txBody>
        </p:sp>
        <p:sp>
          <p:nvSpPr>
            <p:cNvPr id="36889" name="Rectangle 53"/>
            <p:cNvSpPr>
              <a:spLocks noChangeArrowheads="1"/>
            </p:cNvSpPr>
            <p:nvPr/>
          </p:nvSpPr>
          <p:spPr bwMode="auto">
            <a:xfrm>
              <a:off x="3408" y="1392"/>
              <a:ext cx="864" cy="144"/>
            </a:xfrm>
            <a:prstGeom prst="rect">
              <a:avLst/>
            </a:prstGeom>
            <a:grpFill/>
            <a:ln w="25400">
              <a:solidFill>
                <a:schemeClr val="tx1"/>
              </a:solidFill>
              <a:miter lim="800000"/>
              <a:headEnd/>
              <a:tailEnd/>
            </a:ln>
          </p:spPr>
          <p:txBody>
            <a:bodyPr wrap="none" anchor="ctr"/>
            <a:lstStyle/>
            <a:p>
              <a:pPr algn="ctr">
                <a:lnSpc>
                  <a:spcPct val="100000"/>
                </a:lnSpc>
              </a:pPr>
              <a:r>
                <a:rPr lang="en-US" b="0"/>
                <a:t>• •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87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87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87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228600" y="587375"/>
            <a:ext cx="7686675" cy="555625"/>
          </a:xfrm>
        </p:spPr>
        <p:txBody>
          <a:bodyPr/>
          <a:lstStyle/>
          <a:p>
            <a:pPr>
              <a:defRPr/>
            </a:pPr>
            <a:r>
              <a:rPr lang="zh-CN" altLang="en-US" dirty="0"/>
              <a:t>Ｃ语言</a:t>
            </a:r>
            <a:r>
              <a:rPr lang="zh-CN" altLang="en-US" dirty="0" smtClean="0"/>
              <a:t>的</a:t>
            </a:r>
            <a:r>
              <a:rPr lang="zh-CN" altLang="en-US" dirty="0" smtClean="0">
                <a:solidFill>
                  <a:srgbClr val="0033CC"/>
                </a:solidFill>
              </a:rPr>
              <a:t>有</a:t>
            </a:r>
            <a:r>
              <a:rPr lang="zh-CN" altLang="en-US" dirty="0" smtClean="0"/>
              <a:t>符号</a:t>
            </a:r>
            <a:r>
              <a:rPr lang="zh-CN" altLang="en-US" dirty="0"/>
              <a:t>数乘法</a:t>
            </a:r>
            <a:endParaRPr lang="en-US" dirty="0" smtClean="0"/>
          </a:p>
        </p:txBody>
      </p:sp>
      <p:sp>
        <p:nvSpPr>
          <p:cNvPr id="191491" name="Rectangle 3"/>
          <p:cNvSpPr>
            <a:spLocks noGrp="1" noChangeArrowheads="1"/>
          </p:cNvSpPr>
          <p:nvPr>
            <p:ph type="body" idx="1"/>
          </p:nvPr>
        </p:nvSpPr>
        <p:spPr>
          <a:xfrm>
            <a:off x="336550" y="3690937"/>
            <a:ext cx="8121650" cy="2405063"/>
          </a:xfrm>
        </p:spPr>
        <p:txBody>
          <a:bodyPr lIns="90487" tIns="44450" rIns="90487" bIns="44450"/>
          <a:lstStyle/>
          <a:p>
            <a:pPr eaLnBrk="1" hangingPunct="1">
              <a:tabLst>
                <a:tab pos="1828800" algn="l"/>
                <a:tab pos="2286000" algn="l"/>
                <a:tab pos="3035300" algn="l"/>
                <a:tab pos="3429000" algn="l"/>
              </a:tabLst>
              <a:defRPr/>
            </a:pPr>
            <a:r>
              <a:rPr lang="zh-CN" altLang="en-US" dirty="0" smtClean="0"/>
              <a:t>标准乘法功能</a:t>
            </a:r>
            <a:endParaRPr lang="en-US" dirty="0" smtClean="0"/>
          </a:p>
          <a:p>
            <a:pPr lvl="1" eaLnBrk="1" hangingPunct="1">
              <a:tabLst>
                <a:tab pos="1828800" algn="l"/>
                <a:tab pos="2286000" algn="l"/>
                <a:tab pos="3035300" algn="l"/>
                <a:tab pos="3429000" algn="l"/>
              </a:tabLst>
              <a:defRPr/>
            </a:pPr>
            <a:r>
              <a:rPr lang="zh-CN" altLang="en-US" dirty="0" smtClean="0"/>
              <a:t>忽略高</a:t>
            </a:r>
            <a:r>
              <a:rPr lang="en-US" b="0" i="1" dirty="0" smtClean="0"/>
              <a:t>w</a:t>
            </a:r>
            <a:r>
              <a:rPr lang="en-US" dirty="0" smtClean="0"/>
              <a:t> </a:t>
            </a:r>
            <a:r>
              <a:rPr lang="zh-CN" altLang="en-US" dirty="0" smtClean="0"/>
              <a:t>位</a:t>
            </a:r>
            <a:endParaRPr lang="en-US" dirty="0" smtClean="0"/>
          </a:p>
          <a:p>
            <a:pPr lvl="1">
              <a:tabLst>
                <a:tab pos="1828800" algn="l"/>
                <a:tab pos="2286000" algn="l"/>
                <a:tab pos="3035300" algn="l"/>
                <a:tab pos="3429000" algn="l"/>
              </a:tabLst>
              <a:defRPr/>
            </a:pPr>
            <a:r>
              <a:rPr lang="zh-CN" altLang="en-US" dirty="0" smtClean="0"/>
              <a:t>有符号数乘、无</a:t>
            </a:r>
            <a:r>
              <a:rPr lang="zh-CN" altLang="en-US" dirty="0"/>
              <a:t>符号数</a:t>
            </a:r>
            <a:r>
              <a:rPr lang="zh-CN" altLang="en-US" dirty="0" smtClean="0"/>
              <a:t>乘有不同之处</a:t>
            </a:r>
            <a:endParaRPr lang="en-US" altLang="zh-CN" dirty="0" smtClean="0"/>
          </a:p>
          <a:p>
            <a:pPr lvl="2">
              <a:tabLst>
                <a:tab pos="1828800" algn="l"/>
                <a:tab pos="2286000" algn="l"/>
                <a:tab pos="3035300" algn="l"/>
                <a:tab pos="3429000" algn="l"/>
              </a:tabLst>
              <a:defRPr/>
            </a:pPr>
            <a:r>
              <a:rPr lang="en-US" altLang="zh-CN" dirty="0" smtClean="0"/>
              <a:t> </a:t>
            </a:r>
            <a:r>
              <a:rPr lang="zh-CN" altLang="en-US" dirty="0" smtClean="0"/>
              <a:t>乘积的符号扩展</a:t>
            </a:r>
            <a:endParaRPr lang="en-US" altLang="zh-CN" dirty="0" smtClean="0"/>
          </a:p>
          <a:p>
            <a:pPr lvl="1">
              <a:tabLst>
                <a:tab pos="1828800" algn="l"/>
                <a:tab pos="2286000" algn="l"/>
                <a:tab pos="3035300" algn="l"/>
                <a:tab pos="3429000" algn="l"/>
              </a:tabLst>
              <a:defRPr/>
            </a:pPr>
            <a:r>
              <a:rPr lang="zh-CN" altLang="en-US" dirty="0" smtClean="0"/>
              <a:t>乘积的低位相同</a:t>
            </a:r>
            <a:endParaRPr lang="en-US" altLang="zh-CN" dirty="0" smtClean="0"/>
          </a:p>
        </p:txBody>
      </p:sp>
      <p:grpSp>
        <p:nvGrpSpPr>
          <p:cNvPr id="2" name="Group 4"/>
          <p:cNvGrpSpPr>
            <a:grpSpLocks/>
          </p:cNvGrpSpPr>
          <p:nvPr/>
        </p:nvGrpSpPr>
        <p:grpSpPr bwMode="auto">
          <a:xfrm>
            <a:off x="6172200" y="1585555"/>
            <a:ext cx="2743200" cy="228600"/>
            <a:chOff x="2976" y="816"/>
            <a:chExt cx="1728" cy="144"/>
          </a:xfrm>
        </p:grpSpPr>
        <p:sp>
          <p:nvSpPr>
            <p:cNvPr id="41007"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08"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09"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10"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11"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12"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13"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grpSp>
        <p:nvGrpSpPr>
          <p:cNvPr id="3" name="Group 12"/>
          <p:cNvGrpSpPr>
            <a:grpSpLocks/>
          </p:cNvGrpSpPr>
          <p:nvPr/>
        </p:nvGrpSpPr>
        <p:grpSpPr bwMode="auto">
          <a:xfrm>
            <a:off x="6172200" y="2042755"/>
            <a:ext cx="2743200" cy="228600"/>
            <a:chOff x="2976" y="1104"/>
            <a:chExt cx="1728" cy="144"/>
          </a:xfrm>
        </p:grpSpPr>
        <p:sp>
          <p:nvSpPr>
            <p:cNvPr id="41000"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01"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02"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03"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04"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05"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06"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40966" name="Rectangle 20"/>
          <p:cNvSpPr>
            <a:spLocks noChangeArrowheads="1"/>
          </p:cNvSpPr>
          <p:nvPr/>
        </p:nvSpPr>
        <p:spPr bwMode="auto">
          <a:xfrm>
            <a:off x="5562600" y="1447800"/>
            <a:ext cx="320922" cy="461665"/>
          </a:xfrm>
          <a:prstGeom prst="rect">
            <a:avLst/>
          </a:prstGeom>
          <a:noFill/>
          <a:ln w="25400">
            <a:noFill/>
            <a:miter lim="800000"/>
            <a:headEnd/>
            <a:tailEnd/>
          </a:ln>
        </p:spPr>
        <p:txBody>
          <a:bodyPr wrap="none">
            <a:spAutoFit/>
          </a:bodyPr>
          <a:lstStyle/>
          <a:p>
            <a:pPr>
              <a:lnSpc>
                <a:spcPct val="100000"/>
              </a:lnSpc>
            </a:pPr>
            <a:r>
              <a:rPr lang="en-US" b="0" i="1" dirty="0" smtClean="0">
                <a:latin typeface="Times New Roman" panose="02020603050405020304" pitchFamily="18" charset="0"/>
                <a:cs typeface="Times New Roman" panose="02020603050405020304" pitchFamily="18" charset="0"/>
              </a:rPr>
              <a:t>x</a:t>
            </a:r>
            <a:endParaRPr lang="en-US" b="0" i="1" dirty="0">
              <a:latin typeface="Times New Roman" panose="02020603050405020304" pitchFamily="18" charset="0"/>
              <a:cs typeface="Times New Roman" panose="02020603050405020304" pitchFamily="18" charset="0"/>
            </a:endParaRPr>
          </a:p>
        </p:txBody>
      </p:sp>
      <p:sp>
        <p:nvSpPr>
          <p:cNvPr id="40967" name="Rectangle 21"/>
          <p:cNvSpPr>
            <a:spLocks noChangeArrowheads="1"/>
          </p:cNvSpPr>
          <p:nvPr/>
        </p:nvSpPr>
        <p:spPr bwMode="auto">
          <a:xfrm>
            <a:off x="5562600" y="1833265"/>
            <a:ext cx="320922" cy="461665"/>
          </a:xfrm>
          <a:prstGeom prst="rect">
            <a:avLst/>
          </a:prstGeom>
          <a:noFill/>
          <a:ln w="25400">
            <a:noFill/>
            <a:miter lim="800000"/>
            <a:headEnd/>
            <a:tailEnd/>
          </a:ln>
        </p:spPr>
        <p:txBody>
          <a:bodyPr wrap="none">
            <a:spAutoFit/>
          </a:bodyPr>
          <a:lstStyle/>
          <a:p>
            <a:pPr>
              <a:lnSpc>
                <a:spcPct val="100000"/>
              </a:lnSpc>
            </a:pPr>
            <a:r>
              <a:rPr lang="en-US" b="0" i="1" dirty="0" smtClean="0">
                <a:latin typeface="Times" pitchFamily="18" charset="0"/>
              </a:rPr>
              <a:t>y</a:t>
            </a:r>
            <a:endParaRPr lang="en-US" b="0" i="1" dirty="0">
              <a:latin typeface="Times" pitchFamily="18" charset="0"/>
            </a:endParaRPr>
          </a:p>
        </p:txBody>
      </p:sp>
      <p:sp>
        <p:nvSpPr>
          <p:cNvPr id="40968" name="Line 22"/>
          <p:cNvSpPr>
            <a:spLocks noChangeShapeType="1"/>
          </p:cNvSpPr>
          <p:nvPr/>
        </p:nvSpPr>
        <p:spPr bwMode="auto">
          <a:xfrm>
            <a:off x="2743200" y="2347555"/>
            <a:ext cx="6324600" cy="0"/>
          </a:xfrm>
          <a:prstGeom prst="line">
            <a:avLst/>
          </a:prstGeom>
          <a:noFill/>
          <a:ln w="25400">
            <a:solidFill>
              <a:schemeClr val="tx1"/>
            </a:solidFill>
            <a:round/>
            <a:headEnd/>
            <a:tailEnd/>
          </a:ln>
        </p:spPr>
        <p:txBody>
          <a:bodyPr wrap="none" anchor="ctr"/>
          <a:lstStyle/>
          <a:p>
            <a:endParaRPr lang="en-US"/>
          </a:p>
        </p:txBody>
      </p:sp>
      <p:sp>
        <p:nvSpPr>
          <p:cNvPr id="40969" name="Rectangle 23"/>
          <p:cNvSpPr>
            <a:spLocks noChangeArrowheads="1"/>
          </p:cNvSpPr>
          <p:nvPr/>
        </p:nvSpPr>
        <p:spPr bwMode="auto">
          <a:xfrm>
            <a:off x="5181600" y="1923752"/>
            <a:ext cx="320675" cy="366713"/>
          </a:xfrm>
          <a:prstGeom prst="rect">
            <a:avLst/>
          </a:prstGeom>
          <a:noFill/>
          <a:ln w="25400">
            <a:noFill/>
            <a:miter lim="800000"/>
            <a:headEnd/>
            <a:tailEnd/>
          </a:ln>
        </p:spPr>
        <p:txBody>
          <a:bodyPr wrap="none">
            <a:spAutoFit/>
          </a:bodyPr>
          <a:lstStyle/>
          <a:p>
            <a:pPr>
              <a:lnSpc>
                <a:spcPct val="100000"/>
              </a:lnSpc>
            </a:pPr>
            <a:r>
              <a:rPr lang="en-US" dirty="0"/>
              <a:t>*</a:t>
            </a:r>
          </a:p>
        </p:txBody>
      </p:sp>
      <p:grpSp>
        <p:nvGrpSpPr>
          <p:cNvPr id="4" name="Group 24"/>
          <p:cNvGrpSpPr>
            <a:grpSpLocks/>
          </p:cNvGrpSpPr>
          <p:nvPr/>
        </p:nvGrpSpPr>
        <p:grpSpPr bwMode="auto">
          <a:xfrm>
            <a:off x="6172200" y="2499955"/>
            <a:ext cx="2743200" cy="228600"/>
            <a:chOff x="2976" y="1392"/>
            <a:chExt cx="1728" cy="144"/>
          </a:xfrm>
        </p:grpSpPr>
        <p:sp>
          <p:nvSpPr>
            <p:cNvPr id="40993" name="Rectangle 25"/>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4" name="Rectangle 26"/>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5" name="Rectangle 27"/>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6" name="Rectangle 28"/>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7" name="Rectangle 29"/>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8" name="Rectangle 30"/>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9" name="Rectangle 31"/>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40971" name="Rectangle 32"/>
          <p:cNvSpPr>
            <a:spLocks noChangeArrowheads="1"/>
          </p:cNvSpPr>
          <p:nvPr/>
        </p:nvSpPr>
        <p:spPr bwMode="auto">
          <a:xfrm>
            <a:off x="2715343" y="2347555"/>
            <a:ext cx="713657" cy="461665"/>
          </a:xfrm>
          <a:prstGeom prst="rect">
            <a:avLst/>
          </a:prstGeom>
          <a:noFill/>
          <a:ln w="25400">
            <a:noFill/>
            <a:miter lim="800000"/>
            <a:headEnd/>
            <a:tailEnd/>
          </a:ln>
        </p:spPr>
        <p:txBody>
          <a:bodyPr wrap="none">
            <a:spAutoFit/>
          </a:bodyPr>
          <a:lstStyle/>
          <a:p>
            <a:pPr algn="r">
              <a:lnSpc>
                <a:spcPct val="100000"/>
              </a:lnSpc>
            </a:pPr>
            <a:r>
              <a:rPr lang="en-US" b="0" i="1" dirty="0" smtClean="0">
                <a:latin typeface="Times" pitchFamily="18" charset="0"/>
              </a:rPr>
              <a:t>x </a:t>
            </a:r>
            <a:r>
              <a:rPr lang="en-US" b="0" dirty="0">
                <a:latin typeface="Times" pitchFamily="18" charset="0"/>
              </a:rPr>
              <a:t>· </a:t>
            </a:r>
            <a:r>
              <a:rPr lang="en-US" b="0" i="1" dirty="0" smtClean="0">
                <a:latin typeface="Times" pitchFamily="18" charset="0"/>
              </a:rPr>
              <a:t>y</a:t>
            </a:r>
            <a:endParaRPr lang="en-US" b="0" i="1" dirty="0">
              <a:latin typeface="Times" pitchFamily="18" charset="0"/>
            </a:endParaRPr>
          </a:p>
        </p:txBody>
      </p:sp>
      <p:grpSp>
        <p:nvGrpSpPr>
          <p:cNvPr id="5" name="Group 33"/>
          <p:cNvGrpSpPr>
            <a:grpSpLocks/>
          </p:cNvGrpSpPr>
          <p:nvPr/>
        </p:nvGrpSpPr>
        <p:grpSpPr bwMode="auto">
          <a:xfrm>
            <a:off x="6172200" y="2957155"/>
            <a:ext cx="2743200" cy="228600"/>
            <a:chOff x="2976" y="1392"/>
            <a:chExt cx="1728" cy="144"/>
          </a:xfrm>
        </p:grpSpPr>
        <p:sp>
          <p:nvSpPr>
            <p:cNvPr id="40986" name="Rectangle 34"/>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87" name="Rectangle 35"/>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88" name="Rectangle 36"/>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89" name="Rectangle 37"/>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0" name="Rectangle 38"/>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1" name="Rectangle 39"/>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2" name="Rectangle 40"/>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40973" name="Line 41"/>
          <p:cNvSpPr>
            <a:spLocks noChangeShapeType="1"/>
          </p:cNvSpPr>
          <p:nvPr/>
        </p:nvSpPr>
        <p:spPr bwMode="auto">
          <a:xfrm flipV="1">
            <a:off x="2743200" y="2804755"/>
            <a:ext cx="6324600" cy="0"/>
          </a:xfrm>
          <a:prstGeom prst="line">
            <a:avLst/>
          </a:prstGeom>
          <a:noFill/>
          <a:ln w="25400">
            <a:solidFill>
              <a:schemeClr val="tx1"/>
            </a:solidFill>
            <a:round/>
            <a:headEnd/>
            <a:tailEnd/>
          </a:ln>
        </p:spPr>
        <p:txBody>
          <a:bodyPr wrap="none" anchor="ctr"/>
          <a:lstStyle/>
          <a:p>
            <a:endParaRPr lang="en-US"/>
          </a:p>
        </p:txBody>
      </p:sp>
      <p:sp>
        <p:nvSpPr>
          <p:cNvPr id="40977" name="Rectangle 45"/>
          <p:cNvSpPr>
            <a:spLocks noChangeArrowheads="1"/>
          </p:cNvSpPr>
          <p:nvPr/>
        </p:nvSpPr>
        <p:spPr bwMode="auto">
          <a:xfrm>
            <a:off x="4242980" y="2804755"/>
            <a:ext cx="1814920" cy="461665"/>
          </a:xfrm>
          <a:prstGeom prst="rect">
            <a:avLst/>
          </a:prstGeom>
          <a:noFill/>
          <a:ln w="25400">
            <a:noFill/>
            <a:miter lim="800000"/>
            <a:headEnd/>
            <a:tailEnd/>
          </a:ln>
        </p:spPr>
        <p:txBody>
          <a:bodyPr wrap="none">
            <a:spAutoFit/>
          </a:bodyPr>
          <a:lstStyle/>
          <a:p>
            <a:pPr algn="r">
              <a:lnSpc>
                <a:spcPct val="100000"/>
              </a:lnSpc>
            </a:pPr>
            <a:r>
              <a:rPr lang="en-US" b="0" dirty="0" err="1" smtClean="0">
                <a:latin typeface="Times" pitchFamily="18" charset="0"/>
              </a:rPr>
              <a:t>TMult</a:t>
            </a:r>
            <a:r>
              <a:rPr lang="en-US" b="0" i="1" baseline="-25000" dirty="0" err="1" smtClean="0">
                <a:latin typeface="Times" pitchFamily="18" charset="0"/>
              </a:rPr>
              <a:t>w</a:t>
            </a:r>
            <a:r>
              <a:rPr lang="en-US" b="0" dirty="0" smtClean="0">
                <a:latin typeface="Times" pitchFamily="18" charset="0"/>
              </a:rPr>
              <a:t>(</a:t>
            </a:r>
            <a:r>
              <a:rPr lang="en-US" b="0" i="1" dirty="0" smtClean="0">
                <a:latin typeface="Times" pitchFamily="18" charset="0"/>
              </a:rPr>
              <a:t>x</a:t>
            </a:r>
            <a:r>
              <a:rPr lang="en-US" b="0" dirty="0" smtClean="0">
                <a:latin typeface="Times" pitchFamily="18" charset="0"/>
              </a:rPr>
              <a:t> </a:t>
            </a:r>
            <a:r>
              <a:rPr lang="en-US" b="0" dirty="0">
                <a:latin typeface="Times" pitchFamily="18" charset="0"/>
              </a:rPr>
              <a:t>, </a:t>
            </a:r>
            <a:r>
              <a:rPr lang="en-US" b="0" i="1" dirty="0" smtClean="0">
                <a:latin typeface="Times" pitchFamily="18" charset="0"/>
              </a:rPr>
              <a:t>y</a:t>
            </a:r>
            <a:r>
              <a:rPr lang="en-US" b="0" dirty="0" smtClean="0">
                <a:latin typeface="Times" pitchFamily="18" charset="0"/>
              </a:rPr>
              <a:t>)</a:t>
            </a:r>
            <a:endParaRPr lang="en-US" b="0" dirty="0">
              <a:latin typeface="Times" pitchFamily="18" charset="0"/>
            </a:endParaRPr>
          </a:p>
        </p:txBody>
      </p:sp>
      <p:grpSp>
        <p:nvGrpSpPr>
          <p:cNvPr id="6" name="Group 46"/>
          <p:cNvGrpSpPr>
            <a:grpSpLocks/>
          </p:cNvGrpSpPr>
          <p:nvPr/>
        </p:nvGrpSpPr>
        <p:grpSpPr bwMode="auto">
          <a:xfrm>
            <a:off x="3429000" y="2499955"/>
            <a:ext cx="2743200" cy="228600"/>
            <a:chOff x="2976" y="1392"/>
            <a:chExt cx="1728" cy="144"/>
          </a:xfrm>
        </p:grpSpPr>
        <p:sp>
          <p:nvSpPr>
            <p:cNvPr id="40979" name="Rectangle 47"/>
            <p:cNvSpPr>
              <a:spLocks noChangeArrowheads="1"/>
            </p:cNvSpPr>
            <p:nvPr/>
          </p:nvSpPr>
          <p:spPr bwMode="auto">
            <a:xfrm>
              <a:off x="2976" y="1392"/>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40980" name="Rectangle 48"/>
            <p:cNvSpPr>
              <a:spLocks noChangeArrowheads="1"/>
            </p:cNvSpPr>
            <p:nvPr/>
          </p:nvSpPr>
          <p:spPr bwMode="auto">
            <a:xfrm>
              <a:off x="3120" y="1392"/>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40981" name="Rectangle 49"/>
            <p:cNvSpPr>
              <a:spLocks noChangeArrowheads="1"/>
            </p:cNvSpPr>
            <p:nvPr/>
          </p:nvSpPr>
          <p:spPr bwMode="auto">
            <a:xfrm>
              <a:off x="3264" y="1392"/>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40982" name="Rectangle 50"/>
            <p:cNvSpPr>
              <a:spLocks noChangeArrowheads="1"/>
            </p:cNvSpPr>
            <p:nvPr/>
          </p:nvSpPr>
          <p:spPr bwMode="auto">
            <a:xfrm>
              <a:off x="4272" y="1392"/>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40983" name="Rectangle 51"/>
            <p:cNvSpPr>
              <a:spLocks noChangeArrowheads="1"/>
            </p:cNvSpPr>
            <p:nvPr/>
          </p:nvSpPr>
          <p:spPr bwMode="auto">
            <a:xfrm>
              <a:off x="4416" y="1392"/>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40984" name="Rectangle 52"/>
            <p:cNvSpPr>
              <a:spLocks noChangeArrowheads="1"/>
            </p:cNvSpPr>
            <p:nvPr/>
          </p:nvSpPr>
          <p:spPr bwMode="auto">
            <a:xfrm>
              <a:off x="4560" y="1392"/>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40985" name="Rectangle 53"/>
            <p:cNvSpPr>
              <a:spLocks noChangeArrowheads="1"/>
            </p:cNvSpPr>
            <p:nvPr/>
          </p:nvSpPr>
          <p:spPr bwMode="auto">
            <a:xfrm>
              <a:off x="3408" y="1392"/>
              <a:ext cx="86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b="0"/>
                <a:t>• • •</a:t>
              </a:r>
            </a:p>
          </p:txBody>
        </p:sp>
      </p:grpSp>
      <p:sp>
        <p:nvSpPr>
          <p:cNvPr id="54" name="Text Box 42"/>
          <p:cNvSpPr txBox="1">
            <a:spLocks noChangeArrowheads="1"/>
          </p:cNvSpPr>
          <p:nvPr/>
        </p:nvSpPr>
        <p:spPr bwMode="auto">
          <a:xfrm>
            <a:off x="228600" y="2286000"/>
            <a:ext cx="2403222" cy="461665"/>
          </a:xfrm>
          <a:prstGeom prst="rect">
            <a:avLst/>
          </a:prstGeom>
          <a:noFill/>
          <a:ln w="25400">
            <a:noFill/>
            <a:miter lim="800000"/>
            <a:headEnd/>
            <a:tailEnd/>
          </a:ln>
        </p:spPr>
        <p:txBody>
          <a:bodyPr wrap="none">
            <a:spAutoFit/>
          </a:bodyPr>
          <a:lstStyle/>
          <a:p>
            <a:pPr>
              <a:lnSpc>
                <a:spcPct val="100000"/>
              </a:lnSpc>
            </a:pPr>
            <a:r>
              <a:rPr lang="zh-CN" altLang="en-US" b="0" dirty="0" smtClean="0">
                <a:latin typeface="Calibri" panose="020F0502020204030204" pitchFamily="34" charset="0"/>
                <a:ea typeface="黑体" panose="02010609060101010101" pitchFamily="49" charset="-122"/>
                <a:cs typeface="Calibri" panose="020F0502020204030204" pitchFamily="34" charset="0"/>
              </a:rPr>
              <a:t>真实乘积</a:t>
            </a:r>
            <a:r>
              <a:rPr lang="en-US" b="0" dirty="0" smtClean="0">
                <a:latin typeface="Calibri" panose="020F0502020204030204" pitchFamily="34" charset="0"/>
                <a:ea typeface="黑体" panose="02010609060101010101" pitchFamily="49" charset="-122"/>
                <a:cs typeface="Calibri" panose="020F0502020204030204" pitchFamily="34" charset="0"/>
              </a:rPr>
              <a:t>: 2*</a:t>
            </a:r>
            <a:r>
              <a:rPr lang="en-US" b="0" i="1" dirty="0" smtClean="0">
                <a:latin typeface="Calibri" panose="020F0502020204030204" pitchFamily="34" charset="0"/>
                <a:ea typeface="黑体" panose="02010609060101010101" pitchFamily="49" charset="-122"/>
                <a:cs typeface="Calibri" panose="020F0502020204030204" pitchFamily="34" charset="0"/>
              </a:rPr>
              <a:t>w</a:t>
            </a:r>
            <a:r>
              <a:rPr lang="zh-CN" altLang="en-US" b="0" dirty="0" smtClean="0">
                <a:latin typeface="Calibri" panose="020F0502020204030204" pitchFamily="34" charset="0"/>
                <a:ea typeface="黑体" panose="02010609060101010101" pitchFamily="49" charset="-122"/>
                <a:cs typeface="Calibri" panose="020F0502020204030204" pitchFamily="34" charset="0"/>
              </a:rPr>
              <a:t>位</a:t>
            </a:r>
            <a:endParaRPr lang="en-US" b="0" dirty="0">
              <a:latin typeface="Calibri" panose="020F0502020204030204" pitchFamily="34" charset="0"/>
              <a:ea typeface="黑体" panose="02010609060101010101" pitchFamily="49" charset="-122"/>
              <a:cs typeface="Calibri" panose="020F0502020204030204" pitchFamily="34" charset="0"/>
            </a:endParaRPr>
          </a:p>
        </p:txBody>
      </p:sp>
      <p:sp>
        <p:nvSpPr>
          <p:cNvPr id="55" name="Text Box 43"/>
          <p:cNvSpPr txBox="1">
            <a:spLocks noChangeArrowheads="1"/>
          </p:cNvSpPr>
          <p:nvPr/>
        </p:nvSpPr>
        <p:spPr bwMode="auto">
          <a:xfrm>
            <a:off x="228600" y="1676400"/>
            <a:ext cx="1854995" cy="461665"/>
          </a:xfrm>
          <a:prstGeom prst="rect">
            <a:avLst/>
          </a:prstGeom>
          <a:noFill/>
          <a:ln w="25400">
            <a:noFill/>
            <a:miter lim="800000"/>
            <a:headEnd/>
            <a:tailEnd/>
          </a:ln>
        </p:spPr>
        <p:txBody>
          <a:bodyPr wrap="none">
            <a:spAutoFit/>
          </a:bodyPr>
          <a:lstStyle/>
          <a:p>
            <a:pPr>
              <a:lnSpc>
                <a:spcPct val="100000"/>
              </a:lnSpc>
            </a:pPr>
            <a:r>
              <a:rPr lang="zh-CN" altLang="en-US" b="0" dirty="0" smtClean="0">
                <a:latin typeface="Calibri" panose="020F0502020204030204" pitchFamily="34" charset="0"/>
                <a:ea typeface="黑体" panose="02010609060101010101" pitchFamily="49" charset="-122"/>
                <a:cs typeface="Calibri" panose="020F0502020204030204" pitchFamily="34" charset="0"/>
              </a:rPr>
              <a:t>操作数</a:t>
            </a:r>
            <a:r>
              <a:rPr lang="en-US" b="0" dirty="0" smtClean="0">
                <a:latin typeface="Calibri" panose="020F0502020204030204" pitchFamily="34" charset="0"/>
                <a:ea typeface="黑体" panose="02010609060101010101" pitchFamily="49" charset="-122"/>
                <a:cs typeface="Calibri" panose="020F0502020204030204" pitchFamily="34" charset="0"/>
              </a:rPr>
              <a:t>: </a:t>
            </a:r>
            <a:r>
              <a:rPr lang="en-US" b="0" i="1" dirty="0">
                <a:latin typeface="Calibri" panose="020F0502020204030204" pitchFamily="34" charset="0"/>
                <a:ea typeface="黑体" panose="02010609060101010101" pitchFamily="49" charset="-122"/>
                <a:cs typeface="Calibri" panose="020F0502020204030204" pitchFamily="34" charset="0"/>
              </a:rPr>
              <a:t>w</a:t>
            </a:r>
            <a:r>
              <a:rPr lang="en-US" b="0" dirty="0">
                <a:latin typeface="Calibri" panose="020F0502020204030204" pitchFamily="34" charset="0"/>
                <a:ea typeface="黑体" panose="02010609060101010101" pitchFamily="49" charset="-122"/>
                <a:cs typeface="Calibri" panose="020F0502020204030204" pitchFamily="34" charset="0"/>
              </a:rPr>
              <a:t> </a:t>
            </a:r>
            <a:r>
              <a:rPr lang="zh-CN" altLang="en-US" b="0" dirty="0" smtClean="0">
                <a:latin typeface="Calibri" panose="020F0502020204030204" pitchFamily="34" charset="0"/>
                <a:ea typeface="黑体" panose="02010609060101010101" pitchFamily="49" charset="-122"/>
                <a:cs typeface="Calibri" panose="020F0502020204030204" pitchFamily="34" charset="0"/>
              </a:rPr>
              <a:t>位</a:t>
            </a:r>
            <a:endParaRPr lang="en-US" b="0" dirty="0">
              <a:latin typeface="Calibri" panose="020F0502020204030204" pitchFamily="34" charset="0"/>
              <a:ea typeface="黑体" panose="02010609060101010101" pitchFamily="49" charset="-122"/>
              <a:cs typeface="Calibri" panose="020F0502020204030204" pitchFamily="34" charset="0"/>
            </a:endParaRPr>
          </a:p>
        </p:txBody>
      </p:sp>
      <p:sp>
        <p:nvSpPr>
          <p:cNvPr id="56" name="Text Box 44"/>
          <p:cNvSpPr txBox="1">
            <a:spLocks noChangeArrowheads="1"/>
          </p:cNvSpPr>
          <p:nvPr/>
        </p:nvSpPr>
        <p:spPr bwMode="auto">
          <a:xfrm>
            <a:off x="228600" y="2971800"/>
            <a:ext cx="3124200" cy="461665"/>
          </a:xfrm>
          <a:prstGeom prst="rect">
            <a:avLst/>
          </a:prstGeom>
          <a:noFill/>
          <a:ln w="25400">
            <a:noFill/>
            <a:miter lim="800000"/>
            <a:headEnd/>
            <a:tailEnd/>
          </a:ln>
        </p:spPr>
        <p:txBody>
          <a:bodyPr wrap="square">
            <a:spAutoFit/>
          </a:bodyPr>
          <a:lstStyle/>
          <a:p>
            <a:pPr>
              <a:lnSpc>
                <a:spcPct val="100000"/>
              </a:lnSpc>
            </a:pPr>
            <a:r>
              <a:rPr lang="zh-CN" altLang="en-US" b="0" dirty="0" smtClean="0">
                <a:latin typeface="Calibri" panose="020F0502020204030204" pitchFamily="34" charset="0"/>
                <a:ea typeface="黑体" panose="02010609060101010101" pitchFamily="49" charset="-122"/>
                <a:cs typeface="Calibri" panose="020F0502020204030204" pitchFamily="34" charset="0"/>
              </a:rPr>
              <a:t>丢弃</a:t>
            </a:r>
            <a:r>
              <a:rPr lang="en-US" b="0" dirty="0" smtClean="0">
                <a:latin typeface="Calibri" panose="020F0502020204030204" pitchFamily="34" charset="0"/>
                <a:ea typeface="黑体" panose="02010609060101010101" pitchFamily="49" charset="-122"/>
                <a:cs typeface="Calibri" panose="020F0502020204030204" pitchFamily="34" charset="0"/>
              </a:rPr>
              <a:t> </a:t>
            </a:r>
            <a:r>
              <a:rPr lang="en-US" b="0" i="1" dirty="0">
                <a:latin typeface="Calibri" panose="020F0502020204030204" pitchFamily="34" charset="0"/>
                <a:ea typeface="黑体" panose="02010609060101010101" pitchFamily="49" charset="-122"/>
                <a:cs typeface="Calibri" panose="020F0502020204030204" pitchFamily="34" charset="0"/>
              </a:rPr>
              <a:t>w</a:t>
            </a:r>
            <a:r>
              <a:rPr lang="en-US" b="0" dirty="0">
                <a:latin typeface="Calibri" panose="020F0502020204030204" pitchFamily="34" charset="0"/>
                <a:ea typeface="黑体" panose="02010609060101010101" pitchFamily="49" charset="-122"/>
                <a:cs typeface="Calibri" panose="020F0502020204030204" pitchFamily="34" charset="0"/>
              </a:rPr>
              <a:t> </a:t>
            </a:r>
            <a:r>
              <a:rPr lang="zh-CN" altLang="en-US" b="0" dirty="0" smtClean="0">
                <a:latin typeface="Calibri" panose="020F0502020204030204" pitchFamily="34" charset="0"/>
                <a:ea typeface="黑体" panose="02010609060101010101" pitchFamily="49" charset="-122"/>
                <a:cs typeface="Calibri" panose="020F0502020204030204" pitchFamily="34" charset="0"/>
              </a:rPr>
              <a:t>位</a:t>
            </a:r>
            <a:r>
              <a:rPr lang="en-US" b="0" dirty="0" smtClean="0">
                <a:latin typeface="Calibri" panose="020F0502020204030204" pitchFamily="34" charset="0"/>
                <a:ea typeface="黑体" panose="02010609060101010101" pitchFamily="49" charset="-122"/>
                <a:cs typeface="Calibri" panose="020F0502020204030204" pitchFamily="34" charset="0"/>
              </a:rPr>
              <a:t>: </a:t>
            </a:r>
            <a:r>
              <a:rPr lang="zh-CN" altLang="en-US" b="0" dirty="0" smtClean="0">
                <a:solidFill>
                  <a:srgbClr val="0033CC"/>
                </a:solidFill>
                <a:latin typeface="Calibri" panose="020F0502020204030204" pitchFamily="34" charset="0"/>
                <a:ea typeface="黑体" panose="02010609060101010101" pitchFamily="49" charset="-122"/>
                <a:cs typeface="Calibri" panose="020F0502020204030204" pitchFamily="34" charset="0"/>
              </a:rPr>
              <a:t>保留低</a:t>
            </a:r>
            <a:r>
              <a:rPr lang="en-US" b="0" i="1" dirty="0" smtClean="0">
                <a:solidFill>
                  <a:srgbClr val="0033CC"/>
                </a:solidFill>
                <a:latin typeface="Calibri" panose="020F0502020204030204" pitchFamily="34" charset="0"/>
                <a:ea typeface="黑体" panose="02010609060101010101" pitchFamily="49" charset="-122"/>
                <a:cs typeface="Calibri" panose="020F0502020204030204" pitchFamily="34" charset="0"/>
              </a:rPr>
              <a:t>w</a:t>
            </a:r>
            <a:r>
              <a:rPr lang="en-US" b="0" dirty="0" smtClean="0">
                <a:solidFill>
                  <a:srgbClr val="0033CC"/>
                </a:solidFill>
                <a:latin typeface="Calibri" panose="020F0502020204030204" pitchFamily="34" charset="0"/>
                <a:ea typeface="黑体" panose="02010609060101010101" pitchFamily="49" charset="-122"/>
                <a:cs typeface="Calibri" panose="020F0502020204030204" pitchFamily="34" charset="0"/>
              </a:rPr>
              <a:t> </a:t>
            </a:r>
            <a:r>
              <a:rPr lang="zh-CN" altLang="en-US" b="0" dirty="0" smtClean="0">
                <a:solidFill>
                  <a:srgbClr val="0033CC"/>
                </a:solidFill>
                <a:latin typeface="Calibri" panose="020F0502020204030204" pitchFamily="34" charset="0"/>
                <a:ea typeface="黑体" panose="02010609060101010101" pitchFamily="49" charset="-122"/>
                <a:cs typeface="Calibri" panose="020F0502020204030204" pitchFamily="34" charset="0"/>
              </a:rPr>
              <a:t>位</a:t>
            </a:r>
            <a:endParaRPr lang="en-US" b="0" dirty="0">
              <a:solidFill>
                <a:srgbClr val="0033CC"/>
              </a:solidFill>
              <a:latin typeface="Calibri" panose="020F0502020204030204" pitchFamily="34" charset="0"/>
              <a:ea typeface="黑体" panose="02010609060101010101" pitchFamily="49" charset="-122"/>
              <a:cs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381000" y="569912"/>
            <a:ext cx="7399338" cy="573088"/>
          </a:xfrm>
        </p:spPr>
        <p:txBody>
          <a:bodyPr/>
          <a:lstStyle/>
          <a:p>
            <a:pPr eaLnBrk="1" hangingPunct="1">
              <a:defRPr/>
            </a:pPr>
            <a:r>
              <a:rPr lang="zh-CN" altLang="en-US" dirty="0" smtClean="0"/>
              <a:t>用移位实现“乘以</a:t>
            </a:r>
            <a:r>
              <a:rPr lang="en-US" altLang="zh-CN" dirty="0" smtClean="0"/>
              <a:t>2</a:t>
            </a:r>
            <a:r>
              <a:rPr lang="zh-CN" altLang="en-US" dirty="0" smtClean="0"/>
              <a:t>的幂”</a:t>
            </a:r>
            <a:endParaRPr lang="en-US" dirty="0" smtClean="0"/>
          </a:p>
        </p:txBody>
      </p:sp>
      <p:sp>
        <p:nvSpPr>
          <p:cNvPr id="164867" name="Rectangle 3"/>
          <p:cNvSpPr>
            <a:spLocks noGrp="1" noChangeArrowheads="1"/>
          </p:cNvSpPr>
          <p:nvPr>
            <p:ph type="body" idx="1"/>
          </p:nvPr>
        </p:nvSpPr>
        <p:spPr>
          <a:xfrm>
            <a:off x="396875" y="1352550"/>
            <a:ext cx="7896225" cy="4972050"/>
          </a:xfrm>
        </p:spPr>
        <p:txBody>
          <a:bodyPr/>
          <a:lstStyle/>
          <a:p>
            <a:pPr marL="342900" lvl="1" indent="-342900">
              <a:buSzPct val="60000"/>
              <a:buFont typeface="Wingdings 2" pitchFamily="18" charset="2"/>
              <a:buChar char="¢"/>
              <a:tabLst>
                <a:tab pos="2971800" algn="l"/>
              </a:tabLst>
              <a:defRPr/>
            </a:pPr>
            <a:r>
              <a:rPr lang="zh-CN" altLang="en-US" sz="2400" b="1" dirty="0"/>
              <a:t>无论有符号数还是无符号</a:t>
            </a:r>
            <a:r>
              <a:rPr lang="zh-CN" altLang="en-US" sz="2400" b="1" dirty="0" smtClean="0"/>
              <a:t>数：</a:t>
            </a:r>
            <a:endParaRPr lang="en-US" altLang="zh-CN" sz="2400" b="1" dirty="0" smtClean="0"/>
          </a:p>
          <a:p>
            <a:pPr marL="0" lvl="1" indent="0">
              <a:lnSpc>
                <a:spcPct val="150000"/>
              </a:lnSpc>
              <a:buSzPct val="60000"/>
              <a:buNone/>
              <a:tabLst>
                <a:tab pos="2971800" algn="l"/>
              </a:tabLst>
              <a:defRPr/>
            </a:pPr>
            <a:r>
              <a:rPr lang="en-US" b="1" dirty="0" smtClean="0">
                <a:latin typeface="Courier New" pitchFamily="49" charset="0"/>
              </a:rPr>
              <a:t>     u &lt;&lt; k</a:t>
            </a:r>
            <a:r>
              <a:rPr lang="en-US" b="1" dirty="0" smtClean="0"/>
              <a:t>  </a:t>
            </a:r>
            <a:r>
              <a:rPr lang="zh-CN" altLang="en-US" b="1" dirty="0" smtClean="0"/>
              <a:t>可得到  </a:t>
            </a:r>
            <a:r>
              <a:rPr lang="en-US" b="1" dirty="0" smtClean="0">
                <a:latin typeface="Courier New" pitchFamily="49" charset="0"/>
              </a:rPr>
              <a:t>u*</a:t>
            </a:r>
            <a:r>
              <a:rPr lang="en-US" b="1" i="1" dirty="0" smtClean="0"/>
              <a:t>2</a:t>
            </a:r>
            <a:r>
              <a:rPr lang="en-US" b="1" i="1" baseline="30000" dirty="0" smtClean="0"/>
              <a:t>k</a:t>
            </a:r>
          </a:p>
          <a:p>
            <a:pPr eaLnBrk="1" hangingPunct="1">
              <a:tabLst>
                <a:tab pos="2971800" algn="l"/>
              </a:tabLst>
              <a:defRPr/>
            </a:pPr>
            <a:endParaRPr lang="en-US" dirty="0" smtClean="0"/>
          </a:p>
          <a:p>
            <a:pPr eaLnBrk="1" hangingPunct="1">
              <a:tabLst>
                <a:tab pos="2971800" algn="l"/>
              </a:tabLst>
              <a:defRPr/>
            </a:pPr>
            <a:endParaRPr lang="en-US" dirty="0" smtClean="0"/>
          </a:p>
          <a:p>
            <a:pPr eaLnBrk="1" hangingPunct="1">
              <a:tabLst>
                <a:tab pos="2971800" algn="l"/>
              </a:tabLst>
              <a:defRPr/>
            </a:pPr>
            <a:endParaRPr lang="en-US" dirty="0" smtClean="0"/>
          </a:p>
          <a:p>
            <a:pPr eaLnBrk="1" hangingPunct="1">
              <a:tabLst>
                <a:tab pos="2971800" algn="l"/>
              </a:tabLst>
              <a:defRPr/>
            </a:pPr>
            <a:endParaRPr lang="en-US" dirty="0" smtClean="0"/>
          </a:p>
          <a:p>
            <a:pPr eaLnBrk="1" hangingPunct="1">
              <a:tabLst>
                <a:tab pos="2971800" algn="l"/>
              </a:tabLst>
              <a:defRPr/>
            </a:pPr>
            <a:r>
              <a:rPr lang="zh-CN" altLang="en-US" dirty="0" smtClean="0"/>
              <a:t>示例</a:t>
            </a:r>
            <a:endParaRPr lang="en-US" dirty="0" smtClean="0"/>
          </a:p>
          <a:p>
            <a:pPr lvl="1" eaLnBrk="1" hangingPunct="1">
              <a:tabLst>
                <a:tab pos="2971800" algn="l"/>
              </a:tabLst>
              <a:defRPr/>
            </a:pPr>
            <a:r>
              <a:rPr lang="en-US" b="1" dirty="0" smtClean="0">
                <a:latin typeface="Courier New" pitchFamily="49" charset="0"/>
              </a:rPr>
              <a:t>u &lt;&lt; 3	==	u * 8</a:t>
            </a:r>
          </a:p>
          <a:p>
            <a:pPr lvl="1" eaLnBrk="1" hangingPunct="1">
              <a:tabLst>
                <a:tab pos="2971800" algn="l"/>
              </a:tabLst>
              <a:defRPr/>
            </a:pPr>
            <a:r>
              <a:rPr lang="en-US" b="1" dirty="0" smtClean="0">
                <a:latin typeface="Courier New" pitchFamily="49" charset="0"/>
              </a:rPr>
              <a:t>(u &lt;&lt; 5) – (u &lt;&lt; 3)	 ==	u * 24</a:t>
            </a:r>
          </a:p>
          <a:p>
            <a:pPr lvl="1" eaLnBrk="1" hangingPunct="1">
              <a:tabLst>
                <a:tab pos="2971800" algn="l"/>
              </a:tabLst>
              <a:defRPr/>
            </a:pPr>
            <a:r>
              <a:rPr lang="zh-CN" altLang="en-US" dirty="0" smtClean="0">
                <a:solidFill>
                  <a:schemeClr val="tx2"/>
                </a:solidFill>
              </a:rPr>
              <a:t>绝大多数机器，移位比乘法快</a:t>
            </a:r>
            <a:endParaRPr lang="en-US" dirty="0" smtClean="0">
              <a:solidFill>
                <a:schemeClr val="tx2"/>
              </a:solidFill>
            </a:endParaRPr>
          </a:p>
          <a:p>
            <a:pPr lvl="1" eaLnBrk="1" hangingPunct="1">
              <a:tabLst>
                <a:tab pos="2971800" algn="l"/>
              </a:tabLst>
              <a:defRPr/>
            </a:pPr>
            <a:r>
              <a:rPr lang="zh-CN" altLang="en-US" dirty="0" smtClean="0"/>
              <a:t>编译器自动生成基于移位的乘法代码</a:t>
            </a:r>
            <a:endParaRPr lang="en-US" dirty="0" smtClean="0"/>
          </a:p>
        </p:txBody>
      </p:sp>
      <p:sp>
        <p:nvSpPr>
          <p:cNvPr id="41988" name="Rectangle 4"/>
          <p:cNvSpPr>
            <a:spLocks noChangeArrowheads="1"/>
          </p:cNvSpPr>
          <p:nvPr/>
        </p:nvSpPr>
        <p:spPr bwMode="auto">
          <a:xfrm>
            <a:off x="5943600" y="25146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1989" name="Rectangle 5"/>
          <p:cNvSpPr>
            <a:spLocks noChangeArrowheads="1"/>
          </p:cNvSpPr>
          <p:nvPr/>
        </p:nvSpPr>
        <p:spPr bwMode="auto">
          <a:xfrm>
            <a:off x="6172200" y="25146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1990" name="Rectangle 6"/>
          <p:cNvSpPr>
            <a:spLocks noChangeArrowheads="1"/>
          </p:cNvSpPr>
          <p:nvPr/>
        </p:nvSpPr>
        <p:spPr bwMode="auto">
          <a:xfrm>
            <a:off x="6400800" y="25146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1991" name="Rectangle 7"/>
          <p:cNvSpPr>
            <a:spLocks noChangeArrowheads="1"/>
          </p:cNvSpPr>
          <p:nvPr/>
        </p:nvSpPr>
        <p:spPr bwMode="auto">
          <a:xfrm>
            <a:off x="8001000" y="25146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1992" name="Rectangle 8"/>
          <p:cNvSpPr>
            <a:spLocks noChangeArrowheads="1"/>
          </p:cNvSpPr>
          <p:nvPr/>
        </p:nvSpPr>
        <p:spPr bwMode="auto">
          <a:xfrm>
            <a:off x="8229600" y="25146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1993" name="Rectangle 9"/>
          <p:cNvSpPr>
            <a:spLocks noChangeArrowheads="1"/>
          </p:cNvSpPr>
          <p:nvPr/>
        </p:nvSpPr>
        <p:spPr bwMode="auto">
          <a:xfrm>
            <a:off x="8458200" y="25146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1994" name="Rectangle 10"/>
          <p:cNvSpPr>
            <a:spLocks noChangeArrowheads="1"/>
          </p:cNvSpPr>
          <p:nvPr/>
        </p:nvSpPr>
        <p:spPr bwMode="auto">
          <a:xfrm>
            <a:off x="6629400" y="2514600"/>
            <a:ext cx="1371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2000" b="0">
                <a:latin typeface="Calibri"/>
                <a:cs typeface="Calibri"/>
              </a:rPr>
              <a:t>• • •</a:t>
            </a:r>
          </a:p>
        </p:txBody>
      </p:sp>
      <p:sp>
        <p:nvSpPr>
          <p:cNvPr id="41995" name="Rectangle 11"/>
          <p:cNvSpPr>
            <a:spLocks noChangeArrowheads="1"/>
          </p:cNvSpPr>
          <p:nvPr/>
        </p:nvSpPr>
        <p:spPr bwMode="auto">
          <a:xfrm>
            <a:off x="5943600" y="29718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1996" name="Rectangle 12"/>
          <p:cNvSpPr>
            <a:spLocks noChangeArrowheads="1"/>
          </p:cNvSpPr>
          <p:nvPr/>
        </p:nvSpPr>
        <p:spPr bwMode="auto">
          <a:xfrm>
            <a:off x="6858000" y="29718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1997" name="Rectangle 13"/>
          <p:cNvSpPr>
            <a:spLocks noChangeArrowheads="1"/>
          </p:cNvSpPr>
          <p:nvPr/>
        </p:nvSpPr>
        <p:spPr bwMode="auto">
          <a:xfrm>
            <a:off x="7086600" y="2971800"/>
            <a:ext cx="228600" cy="228600"/>
          </a:xfrm>
          <a:prstGeom prst="rect">
            <a:avLst/>
          </a:prstGeom>
          <a:solidFill>
            <a:srgbClr val="A8E799"/>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1</a:t>
            </a:r>
          </a:p>
        </p:txBody>
      </p:sp>
      <p:sp>
        <p:nvSpPr>
          <p:cNvPr id="41998" name="Rectangle 14"/>
          <p:cNvSpPr>
            <a:spLocks noChangeArrowheads="1"/>
          </p:cNvSpPr>
          <p:nvPr/>
        </p:nvSpPr>
        <p:spPr bwMode="auto">
          <a:xfrm>
            <a:off x="7315200" y="29718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1999" name="Rectangle 15"/>
          <p:cNvSpPr>
            <a:spLocks noChangeArrowheads="1"/>
          </p:cNvSpPr>
          <p:nvPr/>
        </p:nvSpPr>
        <p:spPr bwMode="auto">
          <a:xfrm>
            <a:off x="8229600" y="29718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2000" name="Rectangle 16"/>
          <p:cNvSpPr>
            <a:spLocks noChangeArrowheads="1"/>
          </p:cNvSpPr>
          <p:nvPr/>
        </p:nvSpPr>
        <p:spPr bwMode="auto">
          <a:xfrm>
            <a:off x="8458200" y="29718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2001" name="Rectangle 17"/>
          <p:cNvSpPr>
            <a:spLocks noChangeArrowheads="1"/>
          </p:cNvSpPr>
          <p:nvPr/>
        </p:nvSpPr>
        <p:spPr bwMode="auto">
          <a:xfrm>
            <a:off x="6172200" y="29718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2002" name="Rectangle 18"/>
          <p:cNvSpPr>
            <a:spLocks noChangeArrowheads="1"/>
          </p:cNvSpPr>
          <p:nvPr/>
        </p:nvSpPr>
        <p:spPr bwMode="auto">
          <a:xfrm>
            <a:off x="5334000" y="2438400"/>
            <a:ext cx="298450" cy="366712"/>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u</a:t>
            </a:r>
          </a:p>
        </p:txBody>
      </p:sp>
      <p:sp>
        <p:nvSpPr>
          <p:cNvPr id="42003" name="Rectangle 19"/>
          <p:cNvSpPr>
            <a:spLocks noChangeArrowheads="1"/>
          </p:cNvSpPr>
          <p:nvPr/>
        </p:nvSpPr>
        <p:spPr bwMode="auto">
          <a:xfrm>
            <a:off x="5334000" y="2895600"/>
            <a:ext cx="366713" cy="366712"/>
          </a:xfrm>
          <a:prstGeom prst="rect">
            <a:avLst/>
          </a:prstGeom>
          <a:noFill/>
          <a:ln w="25400">
            <a:noFill/>
            <a:miter lim="800000"/>
            <a:headEnd/>
            <a:tailEnd/>
          </a:ln>
        </p:spPr>
        <p:txBody>
          <a:bodyPr wrap="none">
            <a:spAutoFit/>
          </a:bodyPr>
          <a:lstStyle/>
          <a:p>
            <a:pPr>
              <a:lnSpc>
                <a:spcPct val="100000"/>
              </a:lnSpc>
            </a:pPr>
            <a:r>
              <a:rPr lang="en-US" b="0">
                <a:latin typeface="Times" pitchFamily="18" charset="0"/>
              </a:rPr>
              <a:t>2</a:t>
            </a:r>
            <a:r>
              <a:rPr lang="en-US" b="0" i="1" baseline="30000">
                <a:latin typeface="Times" pitchFamily="18" charset="0"/>
              </a:rPr>
              <a:t>k</a:t>
            </a:r>
            <a:endParaRPr lang="en-US" b="0" i="1">
              <a:latin typeface="Times" pitchFamily="18" charset="0"/>
            </a:endParaRPr>
          </a:p>
        </p:txBody>
      </p:sp>
      <p:sp>
        <p:nvSpPr>
          <p:cNvPr id="42004" name="Line 20"/>
          <p:cNvSpPr>
            <a:spLocks noChangeShapeType="1"/>
          </p:cNvSpPr>
          <p:nvPr/>
        </p:nvSpPr>
        <p:spPr bwMode="auto">
          <a:xfrm>
            <a:off x="2514600" y="3276600"/>
            <a:ext cx="6324600" cy="0"/>
          </a:xfrm>
          <a:prstGeom prst="line">
            <a:avLst/>
          </a:prstGeom>
          <a:noFill/>
          <a:ln w="25400">
            <a:solidFill>
              <a:schemeClr val="tx1"/>
            </a:solidFill>
            <a:round/>
            <a:headEnd/>
            <a:tailEnd/>
          </a:ln>
        </p:spPr>
        <p:txBody>
          <a:bodyPr wrap="none" anchor="ctr"/>
          <a:lstStyle/>
          <a:p>
            <a:endParaRPr lang="en-US"/>
          </a:p>
        </p:txBody>
      </p:sp>
      <p:sp>
        <p:nvSpPr>
          <p:cNvPr id="42005" name="Rectangle 21"/>
          <p:cNvSpPr>
            <a:spLocks noChangeArrowheads="1"/>
          </p:cNvSpPr>
          <p:nvPr/>
        </p:nvSpPr>
        <p:spPr bwMode="auto">
          <a:xfrm>
            <a:off x="4953000" y="2895600"/>
            <a:ext cx="320675" cy="366712"/>
          </a:xfrm>
          <a:prstGeom prst="rect">
            <a:avLst/>
          </a:prstGeom>
          <a:noFill/>
          <a:ln w="25400">
            <a:noFill/>
            <a:miter lim="800000"/>
            <a:headEnd/>
            <a:tailEnd/>
          </a:ln>
        </p:spPr>
        <p:txBody>
          <a:bodyPr wrap="none">
            <a:spAutoFit/>
          </a:bodyPr>
          <a:lstStyle/>
          <a:p>
            <a:pPr>
              <a:lnSpc>
                <a:spcPct val="100000"/>
              </a:lnSpc>
            </a:pPr>
            <a:r>
              <a:rPr lang="en-US"/>
              <a:t>*</a:t>
            </a:r>
          </a:p>
        </p:txBody>
      </p:sp>
      <p:sp>
        <p:nvSpPr>
          <p:cNvPr id="42006" name="Rectangle 22"/>
          <p:cNvSpPr>
            <a:spLocks noChangeArrowheads="1"/>
          </p:cNvSpPr>
          <p:nvPr/>
        </p:nvSpPr>
        <p:spPr bwMode="auto">
          <a:xfrm>
            <a:off x="3886200" y="3276600"/>
            <a:ext cx="652463" cy="366712"/>
          </a:xfrm>
          <a:prstGeom prst="rect">
            <a:avLst/>
          </a:prstGeom>
          <a:noFill/>
          <a:ln w="25400">
            <a:noFill/>
            <a:miter lim="800000"/>
            <a:headEnd/>
            <a:tailEnd/>
          </a:ln>
        </p:spPr>
        <p:txBody>
          <a:bodyPr wrap="none">
            <a:spAutoFit/>
          </a:bodyPr>
          <a:lstStyle/>
          <a:p>
            <a:pPr algn="r">
              <a:lnSpc>
                <a:spcPct val="100000"/>
              </a:lnSpc>
            </a:pPr>
            <a:r>
              <a:rPr lang="en-US" b="0" i="1">
                <a:latin typeface="Times" pitchFamily="18" charset="0"/>
              </a:rPr>
              <a:t>u </a:t>
            </a:r>
            <a:r>
              <a:rPr lang="en-US" b="0">
                <a:latin typeface="Times" pitchFamily="18" charset="0"/>
              </a:rPr>
              <a:t>· 2</a:t>
            </a:r>
            <a:r>
              <a:rPr lang="en-US" b="0" i="1" baseline="30000">
                <a:latin typeface="Times" pitchFamily="18" charset="0"/>
              </a:rPr>
              <a:t>k</a:t>
            </a:r>
            <a:endParaRPr lang="en-US" b="0" i="1">
              <a:latin typeface="Times" pitchFamily="18" charset="0"/>
            </a:endParaRPr>
          </a:p>
        </p:txBody>
      </p:sp>
      <p:sp>
        <p:nvSpPr>
          <p:cNvPr id="42007" name="Line 23"/>
          <p:cNvSpPr>
            <a:spLocks noChangeShapeType="1"/>
          </p:cNvSpPr>
          <p:nvPr/>
        </p:nvSpPr>
        <p:spPr bwMode="auto">
          <a:xfrm flipV="1">
            <a:off x="2514600" y="3733800"/>
            <a:ext cx="6324600" cy="0"/>
          </a:xfrm>
          <a:prstGeom prst="line">
            <a:avLst/>
          </a:prstGeom>
          <a:noFill/>
          <a:ln w="25400">
            <a:solidFill>
              <a:schemeClr val="tx1"/>
            </a:solidFill>
            <a:round/>
            <a:headEnd/>
            <a:tailEnd/>
          </a:ln>
        </p:spPr>
        <p:txBody>
          <a:bodyPr wrap="none" anchor="ctr"/>
          <a:lstStyle/>
          <a:p>
            <a:endParaRPr lang="en-US"/>
          </a:p>
        </p:txBody>
      </p:sp>
      <p:sp>
        <p:nvSpPr>
          <p:cNvPr id="42008" name="Text Box 24"/>
          <p:cNvSpPr txBox="1">
            <a:spLocks noChangeArrowheads="1"/>
          </p:cNvSpPr>
          <p:nvPr/>
        </p:nvSpPr>
        <p:spPr bwMode="auto">
          <a:xfrm>
            <a:off x="181221" y="3276600"/>
            <a:ext cx="2773001" cy="461665"/>
          </a:xfrm>
          <a:prstGeom prst="rect">
            <a:avLst/>
          </a:prstGeom>
          <a:noFill/>
          <a:ln w="25400">
            <a:noFill/>
            <a:miter lim="800000"/>
            <a:headEnd/>
            <a:tailEnd/>
          </a:ln>
        </p:spPr>
        <p:txBody>
          <a:bodyPr wrap="square">
            <a:spAutoFit/>
          </a:bodyPr>
          <a:lstStyle/>
          <a:p>
            <a:pPr>
              <a:lnSpc>
                <a:spcPct val="100000"/>
              </a:lnSpc>
            </a:pPr>
            <a:r>
              <a:rPr lang="zh-CN" altLang="en-US" b="0" dirty="0" smtClean="0">
                <a:latin typeface="+mn-lt"/>
                <a:ea typeface="黑体" panose="02010609060101010101" pitchFamily="49" charset="-122"/>
              </a:rPr>
              <a:t>真实乘积</a:t>
            </a:r>
            <a:r>
              <a:rPr lang="en-US" b="0" dirty="0" smtClean="0">
                <a:latin typeface="+mn-lt"/>
                <a:ea typeface="黑体" panose="02010609060101010101" pitchFamily="49" charset="-122"/>
              </a:rPr>
              <a:t>: </a:t>
            </a:r>
            <a:r>
              <a:rPr lang="en-US" b="0" i="1" dirty="0" err="1">
                <a:latin typeface="+mn-lt"/>
                <a:ea typeface="黑体" panose="02010609060101010101" pitchFamily="49" charset="-122"/>
              </a:rPr>
              <a:t>w</a:t>
            </a:r>
            <a:r>
              <a:rPr lang="en-US" b="0" dirty="0" err="1">
                <a:latin typeface="+mn-lt"/>
                <a:ea typeface="黑体" panose="02010609060101010101" pitchFamily="49" charset="-122"/>
              </a:rPr>
              <a:t>+</a:t>
            </a:r>
            <a:r>
              <a:rPr lang="en-US" b="0" i="1" dirty="0" err="1">
                <a:latin typeface="+mn-lt"/>
                <a:ea typeface="黑体" panose="02010609060101010101" pitchFamily="49" charset="-122"/>
              </a:rPr>
              <a:t>k</a:t>
            </a:r>
            <a:r>
              <a:rPr lang="en-US" b="0" dirty="0">
                <a:latin typeface="+mn-lt"/>
                <a:ea typeface="黑体" panose="02010609060101010101" pitchFamily="49" charset="-122"/>
              </a:rPr>
              <a:t> </a:t>
            </a:r>
            <a:r>
              <a:rPr lang="zh-CN" altLang="en-US" b="0" dirty="0" smtClean="0">
                <a:latin typeface="+mn-lt"/>
                <a:ea typeface="黑体" panose="02010609060101010101" pitchFamily="49" charset="-122"/>
              </a:rPr>
              <a:t>位</a:t>
            </a:r>
            <a:endParaRPr lang="en-US" b="0" dirty="0">
              <a:latin typeface="+mn-lt"/>
              <a:ea typeface="黑体" panose="02010609060101010101" pitchFamily="49" charset="-122"/>
            </a:endParaRPr>
          </a:p>
        </p:txBody>
      </p:sp>
      <p:sp>
        <p:nvSpPr>
          <p:cNvPr id="42009" name="Text Box 25"/>
          <p:cNvSpPr txBox="1">
            <a:spLocks noChangeArrowheads="1"/>
          </p:cNvSpPr>
          <p:nvPr/>
        </p:nvSpPr>
        <p:spPr bwMode="auto">
          <a:xfrm>
            <a:off x="181221" y="2590800"/>
            <a:ext cx="2098427" cy="461665"/>
          </a:xfrm>
          <a:prstGeom prst="rect">
            <a:avLst/>
          </a:prstGeom>
          <a:noFill/>
          <a:ln w="25400">
            <a:noFill/>
            <a:miter lim="800000"/>
            <a:headEnd/>
            <a:tailEnd/>
          </a:ln>
        </p:spPr>
        <p:txBody>
          <a:bodyPr wrap="square">
            <a:spAutoFit/>
          </a:bodyPr>
          <a:lstStyle/>
          <a:p>
            <a:pPr>
              <a:lnSpc>
                <a:spcPct val="100000"/>
              </a:lnSpc>
            </a:pPr>
            <a:r>
              <a:rPr lang="zh-CN" altLang="en-US" b="0" dirty="0" smtClean="0">
                <a:latin typeface="+mn-lt"/>
                <a:ea typeface="黑体" panose="02010609060101010101" pitchFamily="49" charset="-122"/>
              </a:rPr>
              <a:t>操作数</a:t>
            </a:r>
            <a:r>
              <a:rPr lang="en-US" b="0" dirty="0" smtClean="0">
                <a:latin typeface="+mn-lt"/>
                <a:ea typeface="黑体" panose="02010609060101010101" pitchFamily="49" charset="-122"/>
              </a:rPr>
              <a:t>: </a:t>
            </a:r>
            <a:r>
              <a:rPr lang="en-US" b="0" i="1" dirty="0">
                <a:latin typeface="+mn-lt"/>
                <a:ea typeface="黑体" panose="02010609060101010101" pitchFamily="49" charset="-122"/>
              </a:rPr>
              <a:t>w</a:t>
            </a:r>
            <a:r>
              <a:rPr lang="en-US" b="0" dirty="0">
                <a:latin typeface="+mn-lt"/>
                <a:ea typeface="黑体" panose="02010609060101010101" pitchFamily="49" charset="-122"/>
              </a:rPr>
              <a:t> </a:t>
            </a:r>
            <a:r>
              <a:rPr lang="zh-CN" altLang="en-US" b="0" dirty="0" smtClean="0">
                <a:latin typeface="+mn-lt"/>
                <a:ea typeface="黑体" panose="02010609060101010101" pitchFamily="49" charset="-122"/>
              </a:rPr>
              <a:t>位</a:t>
            </a:r>
            <a:endParaRPr lang="en-US" b="0" dirty="0">
              <a:latin typeface="+mn-lt"/>
              <a:ea typeface="黑体" panose="02010609060101010101" pitchFamily="49" charset="-122"/>
            </a:endParaRPr>
          </a:p>
        </p:txBody>
      </p:sp>
      <p:sp>
        <p:nvSpPr>
          <p:cNvPr id="42010" name="Text Box 26"/>
          <p:cNvSpPr txBox="1">
            <a:spLocks noChangeArrowheads="1"/>
          </p:cNvSpPr>
          <p:nvPr/>
        </p:nvSpPr>
        <p:spPr bwMode="auto">
          <a:xfrm>
            <a:off x="152400" y="3805535"/>
            <a:ext cx="3610221" cy="461665"/>
          </a:xfrm>
          <a:prstGeom prst="rect">
            <a:avLst/>
          </a:prstGeom>
          <a:noFill/>
          <a:ln w="25400">
            <a:noFill/>
            <a:miter lim="800000"/>
            <a:headEnd/>
            <a:tailEnd/>
          </a:ln>
        </p:spPr>
        <p:txBody>
          <a:bodyPr wrap="square">
            <a:spAutoFit/>
          </a:bodyPr>
          <a:lstStyle/>
          <a:p>
            <a:pPr>
              <a:lnSpc>
                <a:spcPct val="100000"/>
              </a:lnSpc>
            </a:pPr>
            <a:r>
              <a:rPr lang="zh-CN" altLang="en-US" b="0" dirty="0">
                <a:latin typeface="+mn-lt"/>
                <a:ea typeface="黑体" panose="02010609060101010101" pitchFamily="49" charset="-122"/>
              </a:rPr>
              <a:t>丢弃</a:t>
            </a:r>
            <a:r>
              <a:rPr lang="zh-CN" altLang="en-US" b="0" dirty="0" smtClean="0">
                <a:latin typeface="+mn-lt"/>
                <a:ea typeface="黑体" panose="02010609060101010101" pitchFamily="49" charset="-122"/>
              </a:rPr>
              <a:t>高 </a:t>
            </a:r>
            <a:r>
              <a:rPr lang="en-US" b="0" i="1" dirty="0" smtClean="0">
                <a:latin typeface="+mn-lt"/>
                <a:ea typeface="黑体" panose="02010609060101010101" pitchFamily="49" charset="-122"/>
              </a:rPr>
              <a:t>k </a:t>
            </a:r>
            <a:r>
              <a:rPr lang="en-US" b="0" dirty="0" smtClean="0">
                <a:latin typeface="+mn-lt"/>
                <a:ea typeface="黑体" panose="02010609060101010101" pitchFamily="49" charset="-122"/>
              </a:rPr>
              <a:t> </a:t>
            </a:r>
            <a:r>
              <a:rPr lang="zh-CN" altLang="en-US" b="0" dirty="0" smtClean="0">
                <a:latin typeface="+mn-lt"/>
                <a:ea typeface="黑体" panose="02010609060101010101" pitchFamily="49" charset="-122"/>
              </a:rPr>
              <a:t>位</a:t>
            </a:r>
            <a:r>
              <a:rPr lang="en-US" b="0" dirty="0" smtClean="0">
                <a:latin typeface="+mn-lt"/>
                <a:ea typeface="黑体" panose="02010609060101010101" pitchFamily="49" charset="-122"/>
              </a:rPr>
              <a:t>: </a:t>
            </a:r>
            <a:r>
              <a:rPr lang="zh-CN" altLang="en-US" b="0" dirty="0" smtClean="0">
                <a:latin typeface="+mn-lt"/>
                <a:ea typeface="黑体" panose="02010609060101010101" pitchFamily="49" charset="-122"/>
              </a:rPr>
              <a:t>保留低</a:t>
            </a:r>
            <a:r>
              <a:rPr lang="en-US" b="0" i="1" dirty="0" smtClean="0">
                <a:latin typeface="+mn-lt"/>
                <a:ea typeface="黑体" panose="02010609060101010101" pitchFamily="49" charset="-122"/>
              </a:rPr>
              <a:t>w</a:t>
            </a:r>
            <a:r>
              <a:rPr lang="en-US" b="0" dirty="0" smtClean="0">
                <a:latin typeface="+mn-lt"/>
                <a:ea typeface="黑体" panose="02010609060101010101" pitchFamily="49" charset="-122"/>
              </a:rPr>
              <a:t> </a:t>
            </a:r>
            <a:r>
              <a:rPr lang="zh-CN" altLang="en-US" b="0" dirty="0" smtClean="0">
                <a:latin typeface="+mn-lt"/>
                <a:ea typeface="黑体" panose="02010609060101010101" pitchFamily="49" charset="-122"/>
              </a:rPr>
              <a:t>位</a:t>
            </a:r>
            <a:endParaRPr lang="en-US" b="0" dirty="0">
              <a:latin typeface="+mn-lt"/>
              <a:ea typeface="黑体" panose="02010609060101010101" pitchFamily="49" charset="-122"/>
            </a:endParaRPr>
          </a:p>
        </p:txBody>
      </p:sp>
      <p:sp>
        <p:nvSpPr>
          <p:cNvPr id="42011" name="Rectangle 27"/>
          <p:cNvSpPr>
            <a:spLocks noChangeArrowheads="1"/>
          </p:cNvSpPr>
          <p:nvPr/>
        </p:nvSpPr>
        <p:spPr bwMode="auto">
          <a:xfrm>
            <a:off x="4176904" y="3795712"/>
            <a:ext cx="1588897" cy="369332"/>
          </a:xfrm>
          <a:prstGeom prst="rect">
            <a:avLst/>
          </a:prstGeom>
          <a:noFill/>
          <a:ln w="25400">
            <a:noFill/>
            <a:miter lim="800000"/>
            <a:headEnd/>
            <a:tailEnd/>
          </a:ln>
        </p:spPr>
        <p:txBody>
          <a:bodyPr wrap="none">
            <a:spAutoFit/>
          </a:bodyPr>
          <a:lstStyle/>
          <a:p>
            <a:pPr algn="r">
              <a:lnSpc>
                <a:spcPct val="100000"/>
              </a:lnSpc>
            </a:pPr>
            <a:r>
              <a:rPr lang="en-US" sz="1800" dirty="0" err="1">
                <a:latin typeface="Times" pitchFamily="18" charset="0"/>
              </a:rPr>
              <a:t>UMult</a:t>
            </a:r>
            <a:r>
              <a:rPr lang="en-US" sz="1800" i="1" baseline="-25000" dirty="0" err="1">
                <a:latin typeface="Times" pitchFamily="18" charset="0"/>
              </a:rPr>
              <a:t>w</a:t>
            </a:r>
            <a:r>
              <a:rPr lang="en-US" sz="1800" dirty="0">
                <a:latin typeface="Times" pitchFamily="18" charset="0"/>
              </a:rPr>
              <a:t>(</a:t>
            </a:r>
            <a:r>
              <a:rPr lang="en-US" sz="1800" i="1" dirty="0">
                <a:latin typeface="Times" pitchFamily="18" charset="0"/>
              </a:rPr>
              <a:t>u</a:t>
            </a:r>
            <a:r>
              <a:rPr lang="en-US" sz="1800" dirty="0">
                <a:latin typeface="Times" pitchFamily="18" charset="0"/>
              </a:rPr>
              <a:t> , 2</a:t>
            </a:r>
            <a:r>
              <a:rPr lang="en-US" sz="1800" i="1" baseline="30000" dirty="0">
                <a:latin typeface="Times" pitchFamily="18" charset="0"/>
              </a:rPr>
              <a:t>k</a:t>
            </a:r>
            <a:r>
              <a:rPr lang="en-US" sz="1800" dirty="0">
                <a:latin typeface="Times" pitchFamily="18" charset="0"/>
              </a:rPr>
              <a:t>)</a:t>
            </a:r>
          </a:p>
        </p:txBody>
      </p:sp>
      <p:sp>
        <p:nvSpPr>
          <p:cNvPr id="42012" name="Rectangle 28"/>
          <p:cNvSpPr>
            <a:spLocks noChangeArrowheads="1"/>
          </p:cNvSpPr>
          <p:nvPr/>
        </p:nvSpPr>
        <p:spPr bwMode="auto">
          <a:xfrm>
            <a:off x="7543800" y="29718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2013" name="Rectangle 29"/>
          <p:cNvSpPr>
            <a:spLocks noChangeArrowheads="1"/>
          </p:cNvSpPr>
          <p:nvPr/>
        </p:nvSpPr>
        <p:spPr bwMode="auto">
          <a:xfrm>
            <a:off x="7105650" y="2057400"/>
            <a:ext cx="285750" cy="366712"/>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k</a:t>
            </a:r>
          </a:p>
        </p:txBody>
      </p:sp>
      <p:grpSp>
        <p:nvGrpSpPr>
          <p:cNvPr id="2" name="Group 30"/>
          <p:cNvGrpSpPr>
            <a:grpSpLocks/>
          </p:cNvGrpSpPr>
          <p:nvPr/>
        </p:nvGrpSpPr>
        <p:grpSpPr bwMode="auto">
          <a:xfrm>
            <a:off x="4572000" y="3429000"/>
            <a:ext cx="2743200" cy="228600"/>
            <a:chOff x="2976" y="816"/>
            <a:chExt cx="1728" cy="144"/>
          </a:xfrm>
        </p:grpSpPr>
        <p:sp>
          <p:nvSpPr>
            <p:cNvPr id="42028" name="Rectangle 31"/>
            <p:cNvSpPr>
              <a:spLocks noChangeArrowheads="1"/>
            </p:cNvSpPr>
            <p:nvPr/>
          </p:nvSpPr>
          <p:spPr bwMode="auto">
            <a:xfrm>
              <a:off x="2976" y="81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2029" name="Rectangle 32"/>
            <p:cNvSpPr>
              <a:spLocks noChangeArrowheads="1"/>
            </p:cNvSpPr>
            <p:nvPr/>
          </p:nvSpPr>
          <p:spPr bwMode="auto">
            <a:xfrm>
              <a:off x="3120" y="81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2030" name="Rectangle 33"/>
            <p:cNvSpPr>
              <a:spLocks noChangeArrowheads="1"/>
            </p:cNvSpPr>
            <p:nvPr/>
          </p:nvSpPr>
          <p:spPr bwMode="auto">
            <a:xfrm>
              <a:off x="3264" y="81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2031" name="Rectangle 34"/>
            <p:cNvSpPr>
              <a:spLocks noChangeArrowheads="1"/>
            </p:cNvSpPr>
            <p:nvPr/>
          </p:nvSpPr>
          <p:spPr bwMode="auto">
            <a:xfrm>
              <a:off x="4272" y="81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2032" name="Rectangle 35"/>
            <p:cNvSpPr>
              <a:spLocks noChangeArrowheads="1"/>
            </p:cNvSpPr>
            <p:nvPr/>
          </p:nvSpPr>
          <p:spPr bwMode="auto">
            <a:xfrm>
              <a:off x="4416" y="81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2033" name="Rectangle 36"/>
            <p:cNvSpPr>
              <a:spLocks noChangeArrowheads="1"/>
            </p:cNvSpPr>
            <p:nvPr/>
          </p:nvSpPr>
          <p:spPr bwMode="auto">
            <a:xfrm>
              <a:off x="4560" y="81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2034" name="Rectangle 37"/>
            <p:cNvSpPr>
              <a:spLocks noChangeArrowheads="1"/>
            </p:cNvSpPr>
            <p:nvPr/>
          </p:nvSpPr>
          <p:spPr bwMode="auto">
            <a:xfrm>
              <a:off x="3408" y="816"/>
              <a:ext cx="86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2000" b="0" dirty="0">
                  <a:latin typeface="Calibri"/>
                  <a:cs typeface="Calibri"/>
                </a:rPr>
                <a:t>• • •</a:t>
              </a:r>
            </a:p>
          </p:txBody>
        </p:sp>
      </p:grpSp>
      <p:sp>
        <p:nvSpPr>
          <p:cNvPr id="42015" name="Rectangle 38"/>
          <p:cNvSpPr>
            <a:spLocks noChangeArrowheads="1"/>
          </p:cNvSpPr>
          <p:nvPr/>
        </p:nvSpPr>
        <p:spPr bwMode="auto">
          <a:xfrm>
            <a:off x="7315200" y="3429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2016" name="Rectangle 39"/>
          <p:cNvSpPr>
            <a:spLocks noChangeArrowheads="1"/>
          </p:cNvSpPr>
          <p:nvPr/>
        </p:nvSpPr>
        <p:spPr bwMode="auto">
          <a:xfrm>
            <a:off x="8229600" y="3429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2017" name="Rectangle 40"/>
          <p:cNvSpPr>
            <a:spLocks noChangeArrowheads="1"/>
          </p:cNvSpPr>
          <p:nvPr/>
        </p:nvSpPr>
        <p:spPr bwMode="auto">
          <a:xfrm>
            <a:off x="8458200" y="3429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2018" name="Rectangle 41"/>
          <p:cNvSpPr>
            <a:spLocks noChangeArrowheads="1"/>
          </p:cNvSpPr>
          <p:nvPr/>
        </p:nvSpPr>
        <p:spPr bwMode="auto">
          <a:xfrm>
            <a:off x="7543800" y="34290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2019" name="Rectangle 42"/>
          <p:cNvSpPr>
            <a:spLocks noChangeArrowheads="1"/>
          </p:cNvSpPr>
          <p:nvPr/>
        </p:nvSpPr>
        <p:spPr bwMode="auto">
          <a:xfrm>
            <a:off x="4181792" y="4126468"/>
            <a:ext cx="1576072" cy="369332"/>
          </a:xfrm>
          <a:prstGeom prst="rect">
            <a:avLst/>
          </a:prstGeom>
          <a:noFill/>
          <a:ln w="25400">
            <a:noFill/>
            <a:miter lim="800000"/>
            <a:headEnd/>
            <a:tailEnd/>
          </a:ln>
        </p:spPr>
        <p:txBody>
          <a:bodyPr wrap="none">
            <a:spAutoFit/>
          </a:bodyPr>
          <a:lstStyle/>
          <a:p>
            <a:pPr algn="r">
              <a:lnSpc>
                <a:spcPct val="100000"/>
              </a:lnSpc>
            </a:pPr>
            <a:r>
              <a:rPr lang="en-US" sz="1800" dirty="0" err="1">
                <a:latin typeface="Times" pitchFamily="18" charset="0"/>
              </a:rPr>
              <a:t>TMult</a:t>
            </a:r>
            <a:r>
              <a:rPr lang="en-US" sz="1800" i="1" baseline="-25000" dirty="0" err="1">
                <a:latin typeface="Times" pitchFamily="18" charset="0"/>
              </a:rPr>
              <a:t>w</a:t>
            </a:r>
            <a:r>
              <a:rPr lang="en-US" sz="1800" dirty="0">
                <a:latin typeface="Times" pitchFamily="18" charset="0"/>
              </a:rPr>
              <a:t>(</a:t>
            </a:r>
            <a:r>
              <a:rPr lang="en-US" sz="1800" i="1" dirty="0">
                <a:latin typeface="Times" pitchFamily="18" charset="0"/>
              </a:rPr>
              <a:t>u</a:t>
            </a:r>
            <a:r>
              <a:rPr lang="en-US" sz="1800" dirty="0">
                <a:latin typeface="Times" pitchFamily="18" charset="0"/>
              </a:rPr>
              <a:t> , 2</a:t>
            </a:r>
            <a:r>
              <a:rPr lang="en-US" sz="1800" i="1" baseline="30000" dirty="0">
                <a:latin typeface="Times" pitchFamily="18" charset="0"/>
              </a:rPr>
              <a:t>k</a:t>
            </a:r>
            <a:r>
              <a:rPr lang="en-US" sz="1800" dirty="0">
                <a:latin typeface="Times" pitchFamily="18" charset="0"/>
              </a:rPr>
              <a:t>)</a:t>
            </a:r>
          </a:p>
        </p:txBody>
      </p:sp>
      <p:sp>
        <p:nvSpPr>
          <p:cNvPr id="42020" name="Rectangle 43"/>
          <p:cNvSpPr>
            <a:spLocks noChangeArrowheads="1"/>
          </p:cNvSpPr>
          <p:nvPr/>
        </p:nvSpPr>
        <p:spPr bwMode="auto">
          <a:xfrm>
            <a:off x="7315200" y="38862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2021" name="Rectangle 44"/>
          <p:cNvSpPr>
            <a:spLocks noChangeArrowheads="1"/>
          </p:cNvSpPr>
          <p:nvPr/>
        </p:nvSpPr>
        <p:spPr bwMode="auto">
          <a:xfrm>
            <a:off x="8229600" y="38862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2022" name="Rectangle 45"/>
          <p:cNvSpPr>
            <a:spLocks noChangeArrowheads="1"/>
          </p:cNvSpPr>
          <p:nvPr/>
        </p:nvSpPr>
        <p:spPr bwMode="auto">
          <a:xfrm>
            <a:off x="8458200" y="38862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0</a:t>
            </a:r>
          </a:p>
        </p:txBody>
      </p:sp>
      <p:sp>
        <p:nvSpPr>
          <p:cNvPr id="42023" name="Rectangle 46"/>
          <p:cNvSpPr>
            <a:spLocks noChangeArrowheads="1"/>
          </p:cNvSpPr>
          <p:nvPr/>
        </p:nvSpPr>
        <p:spPr bwMode="auto">
          <a:xfrm>
            <a:off x="7543800" y="38862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a:t>
            </a:r>
          </a:p>
        </p:txBody>
      </p:sp>
      <p:sp>
        <p:nvSpPr>
          <p:cNvPr id="42024" name="Rectangle 47"/>
          <p:cNvSpPr>
            <a:spLocks noChangeArrowheads="1"/>
          </p:cNvSpPr>
          <p:nvPr/>
        </p:nvSpPr>
        <p:spPr bwMode="auto">
          <a:xfrm>
            <a:off x="6629400" y="38862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2025" name="Rectangle 48"/>
          <p:cNvSpPr>
            <a:spLocks noChangeArrowheads="1"/>
          </p:cNvSpPr>
          <p:nvPr/>
        </p:nvSpPr>
        <p:spPr bwMode="auto">
          <a:xfrm>
            <a:off x="6858000" y="38862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2026" name="Rectangle 49"/>
          <p:cNvSpPr>
            <a:spLocks noChangeArrowheads="1"/>
          </p:cNvSpPr>
          <p:nvPr/>
        </p:nvSpPr>
        <p:spPr bwMode="auto">
          <a:xfrm>
            <a:off x="7086600" y="38862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2027" name="Rectangle 50"/>
          <p:cNvSpPr>
            <a:spLocks noChangeArrowheads="1"/>
          </p:cNvSpPr>
          <p:nvPr/>
        </p:nvSpPr>
        <p:spPr bwMode="auto">
          <a:xfrm>
            <a:off x="5943600" y="3886200"/>
            <a:ext cx="6858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0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00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0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0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0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0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00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4200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0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0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0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0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0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0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0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0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0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0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02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4867">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4867">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4867">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48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6" grpId="0"/>
      <p:bldP spid="42007" grpId="0" animBg="1"/>
      <p:bldP spid="42007" grpId="1" animBg="1"/>
      <p:bldP spid="42008" grpId="0"/>
      <p:bldP spid="42010" grpId="0"/>
      <p:bldP spid="42011" grpId="0"/>
      <p:bldP spid="42015" grpId="0" animBg="1"/>
      <p:bldP spid="42016" grpId="0" animBg="1"/>
      <p:bldP spid="42017" grpId="0" animBg="1"/>
      <p:bldP spid="42018" grpId="0" animBg="1"/>
      <p:bldP spid="42019" grpId="0"/>
      <p:bldP spid="42020" grpId="0" animBg="1"/>
      <p:bldP spid="42021" grpId="0" animBg="1"/>
      <p:bldP spid="42022" grpId="0" animBg="1"/>
      <p:bldP spid="42023" grpId="0" animBg="1"/>
      <p:bldP spid="42024" grpId="0" animBg="1"/>
      <p:bldP spid="42025" grpId="0" animBg="1"/>
      <p:bldP spid="42026" grpId="0" animBg="1"/>
      <p:bldP spid="4202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304800" y="493712"/>
            <a:ext cx="8382000" cy="573088"/>
          </a:xfrm>
        </p:spPr>
        <p:txBody>
          <a:bodyPr/>
          <a:lstStyle/>
          <a:p>
            <a:pPr eaLnBrk="1" hangingPunct="1">
              <a:defRPr/>
            </a:pPr>
            <a:r>
              <a:rPr lang="zh-CN" altLang="en-US" dirty="0" smtClean="0"/>
              <a:t>用移位实现无</a:t>
            </a:r>
            <a:r>
              <a:rPr lang="en-US" altLang="zh-CN" dirty="0" smtClean="0"/>
              <a:t>/</a:t>
            </a:r>
            <a:r>
              <a:rPr lang="zh-CN" altLang="en-US" dirty="0" smtClean="0"/>
              <a:t>有符号数“除以</a:t>
            </a:r>
            <a:r>
              <a:rPr lang="en-US" altLang="zh-CN" dirty="0" smtClean="0"/>
              <a:t>2</a:t>
            </a:r>
            <a:r>
              <a:rPr lang="zh-CN" altLang="en-US" dirty="0" smtClean="0"/>
              <a:t>的幂”</a:t>
            </a:r>
            <a:endParaRPr lang="en-US" dirty="0" smtClean="0"/>
          </a:p>
        </p:txBody>
      </p:sp>
      <p:sp>
        <p:nvSpPr>
          <p:cNvPr id="168963" name="Rectangle 3"/>
          <p:cNvSpPr>
            <a:spLocks noGrp="1" noChangeArrowheads="1"/>
          </p:cNvSpPr>
          <p:nvPr>
            <p:ph type="body" idx="1"/>
          </p:nvPr>
        </p:nvSpPr>
        <p:spPr>
          <a:xfrm>
            <a:off x="290513" y="1220788"/>
            <a:ext cx="8307387" cy="1268412"/>
          </a:xfrm>
        </p:spPr>
        <p:txBody>
          <a:bodyPr/>
          <a:lstStyle/>
          <a:p>
            <a:pPr>
              <a:tabLst>
                <a:tab pos="2971800" algn="l"/>
              </a:tabLst>
              <a:defRPr/>
            </a:pPr>
            <a:r>
              <a:rPr lang="zh-CN" altLang="en-US" dirty="0"/>
              <a:t>无符号数“除以</a:t>
            </a:r>
            <a:r>
              <a:rPr lang="en-US" altLang="zh-CN" dirty="0"/>
              <a:t>2</a:t>
            </a:r>
            <a:r>
              <a:rPr lang="zh-CN" altLang="en-US" dirty="0"/>
              <a:t>的幂</a:t>
            </a:r>
            <a:r>
              <a:rPr lang="zh-CN" altLang="en-US" dirty="0" smtClean="0"/>
              <a:t>”的商</a:t>
            </a:r>
            <a:endParaRPr lang="en-US" dirty="0" smtClean="0"/>
          </a:p>
          <a:p>
            <a:pPr lvl="1" eaLnBrk="1" hangingPunct="1">
              <a:tabLst>
                <a:tab pos="2971800" algn="l"/>
              </a:tabLst>
              <a:defRPr/>
            </a:pPr>
            <a:r>
              <a:rPr lang="en-US" b="1" dirty="0" smtClean="0">
                <a:latin typeface="Courier New" pitchFamily="49" charset="0"/>
              </a:rPr>
              <a:t>u &gt;&gt; k</a:t>
            </a:r>
            <a:r>
              <a:rPr lang="en-US" b="1" dirty="0" smtClean="0"/>
              <a:t> </a:t>
            </a:r>
            <a:r>
              <a:rPr lang="zh-CN" altLang="en-US" b="1" dirty="0" smtClean="0"/>
              <a:t>得到 </a:t>
            </a:r>
            <a:r>
              <a:rPr lang="en-US" b="1" dirty="0" smtClean="0">
                <a:sym typeface="Symbol" pitchFamily="18" charset="2"/>
              </a:rPr>
              <a:t> </a:t>
            </a:r>
            <a:r>
              <a:rPr lang="en-US" b="1" dirty="0" smtClean="0">
                <a:latin typeface="Courier New" pitchFamily="49" charset="0"/>
              </a:rPr>
              <a:t>u / </a:t>
            </a:r>
            <a:r>
              <a:rPr lang="en-US" b="1" i="1" dirty="0" smtClean="0"/>
              <a:t>2</a:t>
            </a:r>
            <a:r>
              <a:rPr lang="en-US" b="1" i="1" baseline="30000" dirty="0" smtClean="0"/>
              <a:t>k </a:t>
            </a:r>
            <a:r>
              <a:rPr lang="en-US" b="1" dirty="0" smtClean="0">
                <a:sym typeface="Symbol" pitchFamily="18" charset="2"/>
              </a:rPr>
              <a:t></a:t>
            </a:r>
            <a:endParaRPr lang="en-US" b="1" i="1" baseline="30000" dirty="0" smtClean="0"/>
          </a:p>
          <a:p>
            <a:pPr lvl="1" eaLnBrk="1" hangingPunct="1">
              <a:tabLst>
                <a:tab pos="2971800" algn="l"/>
              </a:tabLst>
              <a:defRPr/>
            </a:pPr>
            <a:r>
              <a:rPr lang="zh-CN" altLang="en-US" dirty="0" smtClean="0">
                <a:solidFill>
                  <a:schemeClr val="tx2"/>
                </a:solidFill>
              </a:rPr>
              <a:t>使用逻辑右移  </a:t>
            </a:r>
            <a:r>
              <a:rPr lang="zh-CN" altLang="en-US" sz="2800" dirty="0" smtClean="0">
                <a:solidFill>
                  <a:srgbClr val="FF0000"/>
                </a:solidFill>
                <a:effectLst>
                  <a:outerShdw blurRad="38100" dist="38100" dir="2700000" algn="tl">
                    <a:srgbClr val="000000">
                      <a:alpha val="43137"/>
                    </a:srgbClr>
                  </a:outerShdw>
                </a:effectLst>
              </a:rPr>
              <a:t>没有四舍五入</a:t>
            </a:r>
            <a:endParaRPr lang="en-US" altLang="zh-CN" sz="2800" dirty="0" smtClean="0">
              <a:solidFill>
                <a:srgbClr val="FF0000"/>
              </a:solidFill>
              <a:effectLst>
                <a:outerShdw blurRad="38100" dist="38100" dir="2700000" algn="tl">
                  <a:srgbClr val="000000">
                    <a:alpha val="43137"/>
                  </a:srgbClr>
                </a:outerShdw>
              </a:effectLst>
            </a:endParaRPr>
          </a:p>
          <a:p>
            <a:pPr lvl="1" eaLnBrk="1" hangingPunct="1">
              <a:tabLst>
                <a:tab pos="2971800" algn="l"/>
              </a:tabLst>
              <a:defRPr/>
            </a:pPr>
            <a:endParaRPr lang="en-US" sz="2800" dirty="0">
              <a:solidFill>
                <a:srgbClr val="FF0000"/>
              </a:solidFill>
              <a:effectLst>
                <a:outerShdw blurRad="38100" dist="38100" dir="2700000" algn="tl">
                  <a:srgbClr val="000000">
                    <a:alpha val="43137"/>
                  </a:srgbClr>
                </a:outerShdw>
              </a:effectLst>
            </a:endParaRPr>
          </a:p>
          <a:p>
            <a:pPr lvl="1" eaLnBrk="1" hangingPunct="1">
              <a:tabLst>
                <a:tab pos="2971800" algn="l"/>
              </a:tabLst>
              <a:defRPr/>
            </a:pPr>
            <a:endParaRPr lang="en-US" sz="2800" dirty="0" smtClean="0">
              <a:solidFill>
                <a:srgbClr val="FF0000"/>
              </a:solidFill>
              <a:effectLst>
                <a:outerShdw blurRad="38100" dist="38100" dir="2700000" algn="tl">
                  <a:srgbClr val="000000">
                    <a:alpha val="43137"/>
                  </a:srgbClr>
                </a:outerShdw>
              </a:effectLst>
            </a:endParaRPr>
          </a:p>
          <a:p>
            <a:pPr lvl="1" eaLnBrk="1" hangingPunct="1">
              <a:tabLst>
                <a:tab pos="2971800" algn="l"/>
              </a:tabLst>
              <a:defRPr/>
            </a:pPr>
            <a:endParaRPr lang="en-US" sz="2800" dirty="0">
              <a:solidFill>
                <a:srgbClr val="FF0000"/>
              </a:solidFill>
              <a:effectLst>
                <a:outerShdw blurRad="38100" dist="38100" dir="2700000" algn="tl">
                  <a:srgbClr val="000000">
                    <a:alpha val="43137"/>
                  </a:srgbClr>
                </a:outerShdw>
              </a:effectLst>
            </a:endParaRPr>
          </a:p>
          <a:p>
            <a:pPr lvl="1" eaLnBrk="1" hangingPunct="1">
              <a:tabLst>
                <a:tab pos="2971800" algn="l"/>
              </a:tabLst>
              <a:defRPr/>
            </a:pPr>
            <a:endParaRPr lang="en-US" sz="2800" dirty="0" smtClean="0">
              <a:solidFill>
                <a:srgbClr val="FF0000"/>
              </a:solidFill>
              <a:effectLst>
                <a:outerShdw blurRad="38100" dist="38100" dir="2700000" algn="tl">
                  <a:srgbClr val="000000">
                    <a:alpha val="43137"/>
                  </a:srgbClr>
                </a:outerShdw>
              </a:effectLst>
            </a:endParaRPr>
          </a:p>
          <a:p>
            <a:pPr lvl="1" eaLnBrk="1" hangingPunct="1">
              <a:tabLst>
                <a:tab pos="2971800" algn="l"/>
              </a:tabLst>
              <a:defRPr/>
            </a:pPr>
            <a:endParaRPr lang="en-US" sz="2800" dirty="0">
              <a:solidFill>
                <a:srgbClr val="FF0000"/>
              </a:solidFill>
              <a:effectLst>
                <a:outerShdw blurRad="38100" dist="38100" dir="2700000" algn="tl">
                  <a:srgbClr val="000000">
                    <a:alpha val="43137"/>
                  </a:srgbClr>
                </a:outerShdw>
              </a:effectLst>
            </a:endParaRPr>
          </a:p>
          <a:p>
            <a:pPr lvl="1" eaLnBrk="1" hangingPunct="1">
              <a:tabLst>
                <a:tab pos="2971800" algn="l"/>
              </a:tabLst>
              <a:defRPr/>
            </a:pPr>
            <a:endParaRPr lang="en-US" sz="2800" dirty="0" smtClean="0">
              <a:solidFill>
                <a:srgbClr val="FF0000"/>
              </a:solidFill>
              <a:effectLst>
                <a:outerShdw blurRad="38100" dist="38100" dir="2700000" algn="tl">
                  <a:srgbClr val="000000">
                    <a:alpha val="43137"/>
                  </a:srgbClr>
                </a:outerShdw>
              </a:effectLst>
            </a:endParaRPr>
          </a:p>
          <a:p>
            <a:pPr lvl="1" eaLnBrk="1" hangingPunct="1">
              <a:tabLst>
                <a:tab pos="2971800" algn="l"/>
              </a:tabLst>
              <a:defRPr/>
            </a:pPr>
            <a:endParaRPr lang="en-US" sz="2800" dirty="0">
              <a:solidFill>
                <a:srgbClr val="FF0000"/>
              </a:solidFill>
              <a:effectLst>
                <a:outerShdw blurRad="38100" dist="38100" dir="2700000" algn="tl">
                  <a:srgbClr val="000000">
                    <a:alpha val="43137"/>
                  </a:srgbClr>
                </a:outerShdw>
              </a:effectLst>
            </a:endParaRPr>
          </a:p>
          <a:p>
            <a:pPr>
              <a:tabLst>
                <a:tab pos="2971800" algn="l"/>
              </a:tabLst>
              <a:defRPr/>
            </a:pPr>
            <a:r>
              <a:rPr lang="zh-CN" altLang="en-US" dirty="0" smtClean="0">
                <a:solidFill>
                  <a:srgbClr val="FF0000"/>
                </a:solidFill>
              </a:rPr>
              <a:t>有符号数右移，高位补符号位：</a:t>
            </a:r>
            <a:r>
              <a:rPr lang="en-US" altLang="zh-CN" dirty="0" smtClean="0">
                <a:solidFill>
                  <a:srgbClr val="FF0000"/>
                </a:solidFill>
              </a:rPr>
              <a:t>-1</a:t>
            </a:r>
            <a:r>
              <a:rPr lang="zh-CN" altLang="en-US" dirty="0" smtClean="0">
                <a:solidFill>
                  <a:srgbClr val="FF0000"/>
                </a:solidFill>
              </a:rPr>
              <a:t>？</a:t>
            </a:r>
            <a:endParaRPr lang="en-US" dirty="0" smtClean="0">
              <a:solidFill>
                <a:srgbClr val="FF0000"/>
              </a:solidFill>
              <a:effectLst>
                <a:outerShdw blurRad="38100" dist="38100" dir="2700000" algn="tl">
                  <a:srgbClr val="000000">
                    <a:alpha val="43137"/>
                  </a:srgbClr>
                </a:outerShdw>
              </a:effectLst>
            </a:endParaRPr>
          </a:p>
        </p:txBody>
      </p:sp>
      <p:graphicFrame>
        <p:nvGraphicFramePr>
          <p:cNvPr id="13314" name="Object 4"/>
          <p:cNvGraphicFramePr>
            <a:graphicFrameLocks noChangeAspect="1"/>
          </p:cNvGraphicFramePr>
          <p:nvPr/>
        </p:nvGraphicFramePr>
        <p:xfrm>
          <a:off x="762000" y="4914900"/>
          <a:ext cx="7683500" cy="1638300"/>
        </p:xfrm>
        <a:graphic>
          <a:graphicData uri="http://schemas.openxmlformats.org/presentationml/2006/ole">
            <mc:AlternateContent xmlns:mc="http://schemas.openxmlformats.org/markup-compatibility/2006">
              <mc:Choice xmlns:v="urn:schemas-microsoft-com:vml" Requires="v">
                <p:oleObj spid="_x0000_s70866" name="Document" r:id="rId4" imgW="7988300" imgH="1651000" progId="Word.Document.8">
                  <p:embed/>
                </p:oleObj>
              </mc:Choice>
              <mc:Fallback>
                <p:oleObj name="Document" r:id="rId4" imgW="7988300" imgH="165100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914900"/>
                        <a:ext cx="7683500" cy="163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3317" name="Rectangle 5"/>
          <p:cNvSpPr>
            <a:spLocks noChangeArrowheads="1"/>
          </p:cNvSpPr>
          <p:nvPr/>
        </p:nvSpPr>
        <p:spPr bwMode="auto">
          <a:xfrm>
            <a:off x="3962400" y="27432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13318" name="Rectangle 6"/>
          <p:cNvSpPr>
            <a:spLocks noChangeArrowheads="1"/>
          </p:cNvSpPr>
          <p:nvPr/>
        </p:nvSpPr>
        <p:spPr bwMode="auto">
          <a:xfrm>
            <a:off x="4191000" y="27432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13319" name="Rectangle 7"/>
          <p:cNvSpPr>
            <a:spLocks noChangeArrowheads="1"/>
          </p:cNvSpPr>
          <p:nvPr/>
        </p:nvSpPr>
        <p:spPr bwMode="auto">
          <a:xfrm>
            <a:off x="5105400" y="27432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13320" name="Rectangle 8"/>
          <p:cNvSpPr>
            <a:spLocks noChangeArrowheads="1"/>
          </p:cNvSpPr>
          <p:nvPr/>
        </p:nvSpPr>
        <p:spPr bwMode="auto">
          <a:xfrm>
            <a:off x="3962400" y="32004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0</a:t>
            </a:r>
          </a:p>
        </p:txBody>
      </p:sp>
      <p:sp>
        <p:nvSpPr>
          <p:cNvPr id="13321" name="Rectangle 9"/>
          <p:cNvSpPr>
            <a:spLocks noChangeArrowheads="1"/>
          </p:cNvSpPr>
          <p:nvPr/>
        </p:nvSpPr>
        <p:spPr bwMode="auto">
          <a:xfrm>
            <a:off x="4876800" y="32004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3322" name="Rectangle 10"/>
          <p:cNvSpPr>
            <a:spLocks noChangeArrowheads="1"/>
          </p:cNvSpPr>
          <p:nvPr/>
        </p:nvSpPr>
        <p:spPr bwMode="auto">
          <a:xfrm>
            <a:off x="5105400" y="3200400"/>
            <a:ext cx="228600" cy="228600"/>
          </a:xfrm>
          <a:prstGeom prst="rect">
            <a:avLst/>
          </a:prstGeom>
          <a:solidFill>
            <a:srgbClr val="A8E799"/>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1</a:t>
            </a:r>
          </a:p>
        </p:txBody>
      </p:sp>
      <p:sp>
        <p:nvSpPr>
          <p:cNvPr id="13323" name="Rectangle 11"/>
          <p:cNvSpPr>
            <a:spLocks noChangeArrowheads="1"/>
          </p:cNvSpPr>
          <p:nvPr/>
        </p:nvSpPr>
        <p:spPr bwMode="auto">
          <a:xfrm>
            <a:off x="5334000" y="32004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3324" name="Rectangle 12"/>
          <p:cNvSpPr>
            <a:spLocks noChangeArrowheads="1"/>
          </p:cNvSpPr>
          <p:nvPr/>
        </p:nvSpPr>
        <p:spPr bwMode="auto">
          <a:xfrm>
            <a:off x="6248400" y="32004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3325" name="Rectangle 13"/>
          <p:cNvSpPr>
            <a:spLocks noChangeArrowheads="1"/>
          </p:cNvSpPr>
          <p:nvPr/>
        </p:nvSpPr>
        <p:spPr bwMode="auto">
          <a:xfrm>
            <a:off x="6477000" y="32004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3326" name="Rectangle 14"/>
          <p:cNvSpPr>
            <a:spLocks noChangeArrowheads="1"/>
          </p:cNvSpPr>
          <p:nvPr/>
        </p:nvSpPr>
        <p:spPr bwMode="auto">
          <a:xfrm>
            <a:off x="4191000" y="32004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13327" name="Rectangle 15"/>
          <p:cNvSpPr>
            <a:spLocks noChangeArrowheads="1"/>
          </p:cNvSpPr>
          <p:nvPr/>
        </p:nvSpPr>
        <p:spPr bwMode="auto">
          <a:xfrm>
            <a:off x="3352800" y="2667000"/>
            <a:ext cx="2984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u</a:t>
            </a:r>
          </a:p>
        </p:txBody>
      </p:sp>
      <p:sp>
        <p:nvSpPr>
          <p:cNvPr id="13328" name="Rectangle 16"/>
          <p:cNvSpPr>
            <a:spLocks noChangeArrowheads="1"/>
          </p:cNvSpPr>
          <p:nvPr/>
        </p:nvSpPr>
        <p:spPr bwMode="auto">
          <a:xfrm>
            <a:off x="3352800" y="3124200"/>
            <a:ext cx="366713" cy="366713"/>
          </a:xfrm>
          <a:prstGeom prst="rect">
            <a:avLst/>
          </a:prstGeom>
          <a:noFill/>
          <a:ln w="25400">
            <a:noFill/>
            <a:miter lim="800000"/>
            <a:headEnd/>
            <a:tailEnd/>
          </a:ln>
        </p:spPr>
        <p:txBody>
          <a:bodyPr wrap="none">
            <a:spAutoFit/>
          </a:bodyPr>
          <a:lstStyle/>
          <a:p>
            <a:pPr>
              <a:lnSpc>
                <a:spcPct val="100000"/>
              </a:lnSpc>
            </a:pPr>
            <a:r>
              <a:rPr lang="en-US" b="0">
                <a:latin typeface="Times" pitchFamily="18" charset="0"/>
              </a:rPr>
              <a:t>2</a:t>
            </a:r>
            <a:r>
              <a:rPr lang="en-US" b="0" i="1" baseline="30000">
                <a:latin typeface="Times" pitchFamily="18" charset="0"/>
              </a:rPr>
              <a:t>k</a:t>
            </a:r>
            <a:endParaRPr lang="en-US" b="0" i="1">
              <a:latin typeface="Times" pitchFamily="18" charset="0"/>
            </a:endParaRPr>
          </a:p>
        </p:txBody>
      </p:sp>
      <p:sp>
        <p:nvSpPr>
          <p:cNvPr id="13329" name="Line 17"/>
          <p:cNvSpPr>
            <a:spLocks noChangeShapeType="1"/>
          </p:cNvSpPr>
          <p:nvPr/>
        </p:nvSpPr>
        <p:spPr bwMode="auto">
          <a:xfrm>
            <a:off x="2209800" y="3505200"/>
            <a:ext cx="6324600" cy="0"/>
          </a:xfrm>
          <a:prstGeom prst="line">
            <a:avLst/>
          </a:prstGeom>
          <a:noFill/>
          <a:ln w="25400">
            <a:solidFill>
              <a:schemeClr val="tx1"/>
            </a:solidFill>
            <a:round/>
            <a:headEnd/>
            <a:tailEnd/>
          </a:ln>
        </p:spPr>
        <p:txBody>
          <a:bodyPr wrap="none" anchor="ctr"/>
          <a:lstStyle/>
          <a:p>
            <a:endParaRPr lang="en-US"/>
          </a:p>
        </p:txBody>
      </p:sp>
      <p:sp>
        <p:nvSpPr>
          <p:cNvPr id="13330" name="Rectangle 18"/>
          <p:cNvSpPr>
            <a:spLocks noChangeArrowheads="1"/>
          </p:cNvSpPr>
          <p:nvPr/>
        </p:nvSpPr>
        <p:spPr bwMode="auto">
          <a:xfrm>
            <a:off x="2971800" y="3124200"/>
            <a:ext cx="320675" cy="366713"/>
          </a:xfrm>
          <a:prstGeom prst="rect">
            <a:avLst/>
          </a:prstGeom>
          <a:noFill/>
          <a:ln w="25400">
            <a:noFill/>
            <a:miter lim="800000"/>
            <a:headEnd/>
            <a:tailEnd/>
          </a:ln>
        </p:spPr>
        <p:txBody>
          <a:bodyPr wrap="none">
            <a:spAutoFit/>
          </a:bodyPr>
          <a:lstStyle/>
          <a:p>
            <a:pPr>
              <a:lnSpc>
                <a:spcPct val="100000"/>
              </a:lnSpc>
            </a:pPr>
            <a:r>
              <a:rPr lang="en-US"/>
              <a:t>/</a:t>
            </a:r>
          </a:p>
        </p:txBody>
      </p:sp>
      <p:sp>
        <p:nvSpPr>
          <p:cNvPr id="13331" name="Rectangle 19"/>
          <p:cNvSpPr>
            <a:spLocks noChangeArrowheads="1"/>
          </p:cNvSpPr>
          <p:nvPr/>
        </p:nvSpPr>
        <p:spPr bwMode="auto">
          <a:xfrm>
            <a:off x="3048000" y="3581400"/>
            <a:ext cx="658813" cy="366713"/>
          </a:xfrm>
          <a:prstGeom prst="rect">
            <a:avLst/>
          </a:prstGeom>
          <a:noFill/>
          <a:ln w="25400">
            <a:noFill/>
            <a:miter lim="800000"/>
            <a:headEnd/>
            <a:tailEnd/>
          </a:ln>
        </p:spPr>
        <p:txBody>
          <a:bodyPr wrap="none">
            <a:spAutoFit/>
          </a:bodyPr>
          <a:lstStyle/>
          <a:p>
            <a:pPr algn="r">
              <a:lnSpc>
                <a:spcPct val="100000"/>
              </a:lnSpc>
            </a:pPr>
            <a:r>
              <a:rPr lang="en-US" b="0" i="1">
                <a:latin typeface="Times" pitchFamily="18" charset="0"/>
              </a:rPr>
              <a:t>u </a:t>
            </a:r>
            <a:r>
              <a:rPr lang="en-US" b="0">
                <a:latin typeface="Times" pitchFamily="18" charset="0"/>
              </a:rPr>
              <a:t>/ 2</a:t>
            </a:r>
            <a:r>
              <a:rPr lang="en-US" b="0" i="1" baseline="30000">
                <a:latin typeface="Times" pitchFamily="18" charset="0"/>
              </a:rPr>
              <a:t>k</a:t>
            </a:r>
            <a:endParaRPr lang="en-US" b="0" i="1">
              <a:latin typeface="Times" pitchFamily="18" charset="0"/>
            </a:endParaRPr>
          </a:p>
        </p:txBody>
      </p:sp>
      <p:sp>
        <p:nvSpPr>
          <p:cNvPr id="13332" name="Text Box 20"/>
          <p:cNvSpPr txBox="1">
            <a:spLocks noChangeArrowheads="1"/>
          </p:cNvSpPr>
          <p:nvPr/>
        </p:nvSpPr>
        <p:spPr bwMode="auto">
          <a:xfrm>
            <a:off x="533400" y="3581400"/>
            <a:ext cx="1107996" cy="461665"/>
          </a:xfrm>
          <a:prstGeom prst="rect">
            <a:avLst/>
          </a:prstGeom>
          <a:noFill/>
          <a:ln w="25400">
            <a:noFill/>
            <a:miter lim="800000"/>
            <a:headEnd/>
            <a:tailEnd/>
          </a:ln>
        </p:spPr>
        <p:txBody>
          <a:bodyPr wrap="none">
            <a:spAutoFit/>
          </a:bodyPr>
          <a:lstStyle/>
          <a:p>
            <a:pPr>
              <a:lnSpc>
                <a:spcPct val="100000"/>
              </a:lnSpc>
            </a:pPr>
            <a:r>
              <a:rPr lang="zh-CN" altLang="en-US" b="0" dirty="0" smtClean="0">
                <a:latin typeface="黑体" panose="02010609060101010101" pitchFamily="49" charset="-122"/>
                <a:ea typeface="黑体" panose="02010609060101010101" pitchFamily="49" charset="-122"/>
              </a:rPr>
              <a:t>除法</a:t>
            </a:r>
            <a:r>
              <a:rPr lang="en-US" b="0" dirty="0" smtClean="0">
                <a:latin typeface="黑体" panose="02010609060101010101" pitchFamily="49" charset="-122"/>
                <a:ea typeface="黑体" panose="02010609060101010101" pitchFamily="49" charset="-122"/>
              </a:rPr>
              <a:t>: </a:t>
            </a:r>
            <a:endParaRPr lang="en-US" b="0" dirty="0">
              <a:latin typeface="黑体" panose="02010609060101010101" pitchFamily="49" charset="-122"/>
              <a:ea typeface="黑体" panose="02010609060101010101" pitchFamily="49" charset="-122"/>
            </a:endParaRPr>
          </a:p>
        </p:txBody>
      </p:sp>
      <p:sp>
        <p:nvSpPr>
          <p:cNvPr id="13333" name="Text Box 21"/>
          <p:cNvSpPr txBox="1">
            <a:spLocks noChangeArrowheads="1"/>
          </p:cNvSpPr>
          <p:nvPr/>
        </p:nvSpPr>
        <p:spPr bwMode="auto">
          <a:xfrm>
            <a:off x="533400" y="2895600"/>
            <a:ext cx="1261884" cy="461665"/>
          </a:xfrm>
          <a:prstGeom prst="rect">
            <a:avLst/>
          </a:prstGeom>
          <a:noFill/>
          <a:ln w="25400">
            <a:noFill/>
            <a:miter lim="800000"/>
            <a:headEnd/>
            <a:tailEnd/>
          </a:ln>
        </p:spPr>
        <p:txBody>
          <a:bodyPr wrap="none">
            <a:spAutoFit/>
          </a:bodyPr>
          <a:lstStyle/>
          <a:p>
            <a:pPr>
              <a:lnSpc>
                <a:spcPct val="100000"/>
              </a:lnSpc>
            </a:pPr>
            <a:r>
              <a:rPr lang="zh-CN" altLang="en-US" b="0" dirty="0" smtClean="0">
                <a:latin typeface="黑体" panose="02010609060101010101" pitchFamily="49" charset="-122"/>
                <a:ea typeface="黑体" panose="02010609060101010101" pitchFamily="49" charset="-122"/>
              </a:rPr>
              <a:t>操作数</a:t>
            </a:r>
            <a:r>
              <a:rPr lang="en-US" b="0" dirty="0" smtClean="0">
                <a:latin typeface="黑体" panose="02010609060101010101" pitchFamily="49" charset="-122"/>
                <a:ea typeface="黑体" panose="02010609060101010101" pitchFamily="49" charset="-122"/>
              </a:rPr>
              <a:t>:</a:t>
            </a:r>
            <a:endParaRPr lang="en-US" b="0" dirty="0">
              <a:latin typeface="黑体" panose="02010609060101010101" pitchFamily="49" charset="-122"/>
              <a:ea typeface="黑体" panose="02010609060101010101" pitchFamily="49" charset="-122"/>
            </a:endParaRPr>
          </a:p>
        </p:txBody>
      </p:sp>
      <p:sp>
        <p:nvSpPr>
          <p:cNvPr id="13334" name="Rectangle 22"/>
          <p:cNvSpPr>
            <a:spLocks noChangeArrowheads="1"/>
          </p:cNvSpPr>
          <p:nvPr/>
        </p:nvSpPr>
        <p:spPr bwMode="auto">
          <a:xfrm>
            <a:off x="5562600" y="32004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13335" name="Rectangle 23"/>
          <p:cNvSpPr>
            <a:spLocks noChangeArrowheads="1"/>
          </p:cNvSpPr>
          <p:nvPr/>
        </p:nvSpPr>
        <p:spPr bwMode="auto">
          <a:xfrm>
            <a:off x="5029200" y="2362200"/>
            <a:ext cx="285750" cy="366713"/>
          </a:xfrm>
          <a:prstGeom prst="rect">
            <a:avLst/>
          </a:prstGeom>
          <a:noFill/>
          <a:ln w="25400">
            <a:noFill/>
            <a:miter lim="800000"/>
            <a:headEnd/>
            <a:tailEnd/>
          </a:ln>
        </p:spPr>
        <p:txBody>
          <a:bodyPr wrap="none">
            <a:spAutoFit/>
          </a:bodyPr>
          <a:lstStyle/>
          <a:p>
            <a:pPr>
              <a:lnSpc>
                <a:spcPct val="100000"/>
              </a:lnSpc>
            </a:pPr>
            <a:r>
              <a:rPr lang="en-US" b="0" i="1" dirty="0">
                <a:latin typeface="Times" pitchFamily="18" charset="0"/>
              </a:rPr>
              <a:t>k</a:t>
            </a:r>
          </a:p>
        </p:txBody>
      </p:sp>
      <p:sp>
        <p:nvSpPr>
          <p:cNvPr id="13336" name="Rectangle 24"/>
          <p:cNvSpPr>
            <a:spLocks noChangeArrowheads="1"/>
          </p:cNvSpPr>
          <p:nvPr/>
        </p:nvSpPr>
        <p:spPr bwMode="auto">
          <a:xfrm>
            <a:off x="4419600" y="2743200"/>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sz="2000" b="0">
                <a:latin typeface="Calibri"/>
                <a:cs typeface="Calibri"/>
              </a:rPr>
              <a:t>•••</a:t>
            </a:r>
          </a:p>
        </p:txBody>
      </p:sp>
      <p:grpSp>
        <p:nvGrpSpPr>
          <p:cNvPr id="2" name="Group 25"/>
          <p:cNvGrpSpPr>
            <a:grpSpLocks/>
          </p:cNvGrpSpPr>
          <p:nvPr/>
        </p:nvGrpSpPr>
        <p:grpSpPr bwMode="auto">
          <a:xfrm>
            <a:off x="5334000" y="2743200"/>
            <a:ext cx="1371600" cy="228600"/>
            <a:chOff x="3744" y="1488"/>
            <a:chExt cx="864" cy="144"/>
          </a:xfrm>
        </p:grpSpPr>
        <p:sp>
          <p:nvSpPr>
            <p:cNvPr id="13367" name="Rectangle 26"/>
            <p:cNvSpPr>
              <a:spLocks noChangeArrowheads="1"/>
            </p:cNvSpPr>
            <p:nvPr/>
          </p:nvSpPr>
          <p:spPr bwMode="auto">
            <a:xfrm>
              <a:off x="3744" y="1488"/>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13368" name="Rectangle 27"/>
            <p:cNvSpPr>
              <a:spLocks noChangeArrowheads="1"/>
            </p:cNvSpPr>
            <p:nvPr/>
          </p:nvSpPr>
          <p:spPr bwMode="auto">
            <a:xfrm>
              <a:off x="4320" y="1488"/>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13369" name="Rectangle 28"/>
            <p:cNvSpPr>
              <a:spLocks noChangeArrowheads="1"/>
            </p:cNvSpPr>
            <p:nvPr/>
          </p:nvSpPr>
          <p:spPr bwMode="auto">
            <a:xfrm>
              <a:off x="4464" y="1488"/>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13370" name="Rectangle 29"/>
            <p:cNvSpPr>
              <a:spLocks noChangeArrowheads="1"/>
            </p:cNvSpPr>
            <p:nvPr/>
          </p:nvSpPr>
          <p:spPr bwMode="auto">
            <a:xfrm>
              <a:off x="3888" y="1488"/>
              <a:ext cx="432"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2000" b="0">
                  <a:latin typeface="Calibri"/>
                  <a:cs typeface="Calibri"/>
                </a:rPr>
                <a:t>•••</a:t>
              </a:r>
            </a:p>
          </p:txBody>
        </p:sp>
      </p:grpSp>
      <p:sp>
        <p:nvSpPr>
          <p:cNvPr id="13338" name="Rectangle 30"/>
          <p:cNvSpPr>
            <a:spLocks noChangeArrowheads="1"/>
          </p:cNvSpPr>
          <p:nvPr/>
        </p:nvSpPr>
        <p:spPr bwMode="auto">
          <a:xfrm>
            <a:off x="5334000" y="36576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39" name="Rectangle 31"/>
          <p:cNvSpPr>
            <a:spLocks noChangeArrowheads="1"/>
          </p:cNvSpPr>
          <p:nvPr/>
        </p:nvSpPr>
        <p:spPr bwMode="auto">
          <a:xfrm>
            <a:off x="5562600" y="36576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40" name="Rectangle 32"/>
          <p:cNvSpPr>
            <a:spLocks noChangeArrowheads="1"/>
          </p:cNvSpPr>
          <p:nvPr/>
        </p:nvSpPr>
        <p:spPr bwMode="auto">
          <a:xfrm>
            <a:off x="6477000" y="36576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41" name="Rectangle 33"/>
          <p:cNvSpPr>
            <a:spLocks noChangeArrowheads="1"/>
          </p:cNvSpPr>
          <p:nvPr/>
        </p:nvSpPr>
        <p:spPr bwMode="auto">
          <a:xfrm>
            <a:off x="5791200" y="3657600"/>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13342" name="Rectangle 34"/>
          <p:cNvSpPr>
            <a:spLocks noChangeArrowheads="1"/>
          </p:cNvSpPr>
          <p:nvPr/>
        </p:nvSpPr>
        <p:spPr bwMode="auto">
          <a:xfrm>
            <a:off x="3962400" y="36576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3343" name="Rectangle 35"/>
          <p:cNvSpPr>
            <a:spLocks noChangeArrowheads="1"/>
          </p:cNvSpPr>
          <p:nvPr/>
        </p:nvSpPr>
        <p:spPr bwMode="auto">
          <a:xfrm>
            <a:off x="4876800" y="36576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smtClean="0">
                <a:latin typeface="Calibri"/>
                <a:cs typeface="Calibri"/>
              </a:rPr>
              <a:t>0</a:t>
            </a:r>
            <a:endParaRPr lang="en-US" sz="1800" b="0" dirty="0">
              <a:latin typeface="Calibri"/>
              <a:cs typeface="Calibri"/>
            </a:endParaRPr>
          </a:p>
        </p:txBody>
      </p:sp>
      <p:sp>
        <p:nvSpPr>
          <p:cNvPr id="13344" name="Rectangle 36"/>
          <p:cNvSpPr>
            <a:spLocks noChangeArrowheads="1"/>
          </p:cNvSpPr>
          <p:nvPr/>
        </p:nvSpPr>
        <p:spPr bwMode="auto">
          <a:xfrm>
            <a:off x="5105400" y="36576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smtClean="0">
                <a:latin typeface="Calibri"/>
                <a:cs typeface="Calibri"/>
              </a:rPr>
              <a:t>0</a:t>
            </a:r>
            <a:endParaRPr lang="en-US" sz="1800" b="0" dirty="0">
              <a:latin typeface="Calibri"/>
              <a:cs typeface="Calibri"/>
            </a:endParaRPr>
          </a:p>
        </p:txBody>
      </p:sp>
      <p:sp>
        <p:nvSpPr>
          <p:cNvPr id="13345" name="Rectangle 37"/>
          <p:cNvSpPr>
            <a:spLocks noChangeArrowheads="1"/>
          </p:cNvSpPr>
          <p:nvPr/>
        </p:nvSpPr>
        <p:spPr bwMode="auto">
          <a:xfrm>
            <a:off x="4191000" y="36576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grpSp>
        <p:nvGrpSpPr>
          <p:cNvPr id="3" name="Group 38"/>
          <p:cNvGrpSpPr>
            <a:grpSpLocks/>
          </p:cNvGrpSpPr>
          <p:nvPr/>
        </p:nvGrpSpPr>
        <p:grpSpPr bwMode="auto">
          <a:xfrm>
            <a:off x="6858000" y="3657600"/>
            <a:ext cx="1371600" cy="228600"/>
            <a:chOff x="4416" y="2256"/>
            <a:chExt cx="864" cy="144"/>
          </a:xfrm>
        </p:grpSpPr>
        <p:sp>
          <p:nvSpPr>
            <p:cNvPr id="13363" name="Rectangle 39"/>
            <p:cNvSpPr>
              <a:spLocks noChangeArrowheads="1"/>
            </p:cNvSpPr>
            <p:nvPr/>
          </p:nvSpPr>
          <p:spPr bwMode="auto">
            <a:xfrm>
              <a:off x="4416" y="225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64" name="Rectangle 40"/>
            <p:cNvSpPr>
              <a:spLocks noChangeArrowheads="1"/>
            </p:cNvSpPr>
            <p:nvPr/>
          </p:nvSpPr>
          <p:spPr bwMode="auto">
            <a:xfrm>
              <a:off x="4992" y="225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65" name="Rectangle 41"/>
            <p:cNvSpPr>
              <a:spLocks noChangeArrowheads="1"/>
            </p:cNvSpPr>
            <p:nvPr/>
          </p:nvSpPr>
          <p:spPr bwMode="auto">
            <a:xfrm>
              <a:off x="5136" y="225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66" name="Rectangle 42"/>
            <p:cNvSpPr>
              <a:spLocks noChangeArrowheads="1"/>
            </p:cNvSpPr>
            <p:nvPr/>
          </p:nvSpPr>
          <p:spPr bwMode="auto">
            <a:xfrm>
              <a:off x="4560" y="2256"/>
              <a:ext cx="432"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grpSp>
      <p:sp>
        <p:nvSpPr>
          <p:cNvPr id="13347" name="Line 43"/>
          <p:cNvSpPr>
            <a:spLocks noChangeShapeType="1"/>
          </p:cNvSpPr>
          <p:nvPr/>
        </p:nvSpPr>
        <p:spPr bwMode="auto">
          <a:xfrm>
            <a:off x="2209800" y="4038600"/>
            <a:ext cx="6324600" cy="0"/>
          </a:xfrm>
          <a:prstGeom prst="line">
            <a:avLst/>
          </a:prstGeom>
          <a:noFill/>
          <a:ln w="25400">
            <a:solidFill>
              <a:schemeClr val="tx1"/>
            </a:solidFill>
            <a:round/>
            <a:headEnd/>
            <a:tailEnd/>
          </a:ln>
        </p:spPr>
        <p:txBody>
          <a:bodyPr wrap="none" anchor="ctr"/>
          <a:lstStyle/>
          <a:p>
            <a:endParaRPr lang="en-US"/>
          </a:p>
        </p:txBody>
      </p:sp>
      <p:sp>
        <p:nvSpPr>
          <p:cNvPr id="13348" name="Rectangle 44"/>
          <p:cNvSpPr>
            <a:spLocks noChangeArrowheads="1"/>
          </p:cNvSpPr>
          <p:nvPr/>
        </p:nvSpPr>
        <p:spPr bwMode="auto">
          <a:xfrm>
            <a:off x="2642741" y="4133850"/>
            <a:ext cx="1162498" cy="461665"/>
          </a:xfrm>
          <a:prstGeom prst="rect">
            <a:avLst/>
          </a:prstGeom>
          <a:noFill/>
          <a:ln w="25400">
            <a:noFill/>
            <a:miter lim="800000"/>
            <a:headEnd/>
            <a:tailEnd/>
          </a:ln>
        </p:spPr>
        <p:txBody>
          <a:bodyPr wrap="none">
            <a:spAutoFit/>
          </a:bodyPr>
          <a:lstStyle/>
          <a:p>
            <a:pPr algn="r">
              <a:lnSpc>
                <a:spcPct val="100000"/>
              </a:lnSpc>
            </a:pPr>
            <a:r>
              <a:rPr lang="en-US" b="0" dirty="0">
                <a:solidFill>
                  <a:schemeClr val="tx2"/>
                </a:solidFill>
                <a:latin typeface="Calibri" pitchFamily="34" charset="0"/>
                <a:sym typeface="Symbol" pitchFamily="18" charset="2"/>
              </a:rPr>
              <a:t></a:t>
            </a:r>
            <a:r>
              <a:rPr lang="en-US" sz="1600" b="0" i="1" dirty="0">
                <a:latin typeface="Times" pitchFamily="18" charset="0"/>
              </a:rPr>
              <a:t> </a:t>
            </a:r>
            <a:r>
              <a:rPr lang="en-US" b="0" i="1" dirty="0">
                <a:latin typeface="Times" pitchFamily="18" charset="0"/>
              </a:rPr>
              <a:t>u </a:t>
            </a:r>
            <a:r>
              <a:rPr lang="en-US" b="0" dirty="0">
                <a:latin typeface="Times" pitchFamily="18" charset="0"/>
              </a:rPr>
              <a:t>/ 2</a:t>
            </a:r>
            <a:r>
              <a:rPr lang="en-US" b="0" i="1" baseline="30000" dirty="0">
                <a:latin typeface="Times" pitchFamily="18" charset="0"/>
              </a:rPr>
              <a:t>k </a:t>
            </a:r>
            <a:r>
              <a:rPr lang="en-US" b="0" dirty="0">
                <a:solidFill>
                  <a:schemeClr val="tx2"/>
                </a:solidFill>
                <a:latin typeface="Calibri" pitchFamily="34" charset="0"/>
                <a:sym typeface="Symbol" pitchFamily="18" charset="2"/>
              </a:rPr>
              <a:t></a:t>
            </a:r>
          </a:p>
        </p:txBody>
      </p:sp>
      <p:sp>
        <p:nvSpPr>
          <p:cNvPr id="13349" name="Rectangle 45"/>
          <p:cNvSpPr>
            <a:spLocks noChangeArrowheads="1"/>
          </p:cNvSpPr>
          <p:nvPr/>
        </p:nvSpPr>
        <p:spPr bwMode="auto">
          <a:xfrm>
            <a:off x="5334000" y="41910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50" name="Rectangle 46"/>
          <p:cNvSpPr>
            <a:spLocks noChangeArrowheads="1"/>
          </p:cNvSpPr>
          <p:nvPr/>
        </p:nvSpPr>
        <p:spPr bwMode="auto">
          <a:xfrm>
            <a:off x="5562600" y="41910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51" name="Rectangle 47"/>
          <p:cNvSpPr>
            <a:spLocks noChangeArrowheads="1"/>
          </p:cNvSpPr>
          <p:nvPr/>
        </p:nvSpPr>
        <p:spPr bwMode="auto">
          <a:xfrm>
            <a:off x="6477000" y="41910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52" name="Rectangle 48"/>
          <p:cNvSpPr>
            <a:spLocks noChangeArrowheads="1"/>
          </p:cNvSpPr>
          <p:nvPr/>
        </p:nvSpPr>
        <p:spPr bwMode="auto">
          <a:xfrm>
            <a:off x="5791200" y="4191000"/>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13353" name="Text Box 49"/>
          <p:cNvSpPr txBox="1">
            <a:spLocks noChangeArrowheads="1"/>
          </p:cNvSpPr>
          <p:nvPr/>
        </p:nvSpPr>
        <p:spPr bwMode="auto">
          <a:xfrm>
            <a:off x="533400" y="4114800"/>
            <a:ext cx="954107" cy="461665"/>
          </a:xfrm>
          <a:prstGeom prst="rect">
            <a:avLst/>
          </a:prstGeom>
          <a:noFill/>
          <a:ln w="25400">
            <a:noFill/>
            <a:miter lim="800000"/>
            <a:headEnd/>
            <a:tailEnd/>
          </a:ln>
        </p:spPr>
        <p:txBody>
          <a:bodyPr wrap="none">
            <a:spAutoFit/>
          </a:bodyPr>
          <a:lstStyle/>
          <a:p>
            <a:pPr>
              <a:lnSpc>
                <a:spcPct val="100000"/>
              </a:lnSpc>
            </a:pPr>
            <a:r>
              <a:rPr lang="zh-CN" altLang="en-US" b="0" dirty="0" smtClean="0">
                <a:latin typeface="黑体" panose="02010609060101010101" pitchFamily="49" charset="-122"/>
                <a:ea typeface="黑体" panose="02010609060101010101" pitchFamily="49" charset="-122"/>
              </a:rPr>
              <a:t>结果</a:t>
            </a:r>
            <a:r>
              <a:rPr lang="en-US" b="0" dirty="0" smtClean="0">
                <a:latin typeface="黑体" panose="02010609060101010101" pitchFamily="49" charset="-122"/>
                <a:ea typeface="黑体" panose="02010609060101010101" pitchFamily="49" charset="-122"/>
              </a:rPr>
              <a:t>:</a:t>
            </a:r>
            <a:endParaRPr lang="en-US" b="0" dirty="0">
              <a:latin typeface="黑体" panose="02010609060101010101" pitchFamily="49" charset="-122"/>
              <a:ea typeface="黑体" panose="02010609060101010101" pitchFamily="49" charset="-122"/>
            </a:endParaRPr>
          </a:p>
        </p:txBody>
      </p:sp>
      <p:sp>
        <p:nvSpPr>
          <p:cNvPr id="13354" name="Text Box 50"/>
          <p:cNvSpPr txBox="1">
            <a:spLocks noChangeArrowheads="1"/>
          </p:cNvSpPr>
          <p:nvPr/>
        </p:nvSpPr>
        <p:spPr bwMode="auto">
          <a:xfrm>
            <a:off x="6629400" y="3581400"/>
            <a:ext cx="245580" cy="369332"/>
          </a:xfrm>
          <a:prstGeom prst="rect">
            <a:avLst/>
          </a:prstGeom>
          <a:noFill/>
          <a:ln w="25400">
            <a:noFill/>
            <a:miter lim="800000"/>
            <a:headEnd/>
            <a:tailEnd/>
          </a:ln>
        </p:spPr>
        <p:txBody>
          <a:bodyPr wrap="none">
            <a:spAutoFit/>
          </a:bodyPr>
          <a:lstStyle/>
          <a:p>
            <a:pPr>
              <a:lnSpc>
                <a:spcPct val="100000"/>
              </a:lnSpc>
            </a:pPr>
            <a:r>
              <a:rPr lang="en-US" sz="1800" dirty="0">
                <a:latin typeface="Calibri"/>
                <a:cs typeface="Calibri"/>
              </a:rPr>
              <a:t>.</a:t>
            </a:r>
          </a:p>
        </p:txBody>
      </p:sp>
      <p:sp>
        <p:nvSpPr>
          <p:cNvPr id="13355" name="Text Box 51"/>
          <p:cNvSpPr txBox="1">
            <a:spLocks noChangeArrowheads="1"/>
          </p:cNvSpPr>
          <p:nvPr/>
        </p:nvSpPr>
        <p:spPr bwMode="auto">
          <a:xfrm>
            <a:off x="6934200" y="2667000"/>
            <a:ext cx="2031325" cy="461665"/>
          </a:xfrm>
          <a:prstGeom prst="rect">
            <a:avLst/>
          </a:prstGeom>
          <a:noFill/>
          <a:ln w="25400">
            <a:noFill/>
            <a:miter lim="800000"/>
            <a:headEnd/>
            <a:tailEnd/>
          </a:ln>
        </p:spPr>
        <p:txBody>
          <a:bodyPr wrap="none">
            <a:spAutoFit/>
          </a:bodyPr>
          <a:lstStyle/>
          <a:p>
            <a:pPr>
              <a:lnSpc>
                <a:spcPct val="100000"/>
              </a:lnSpc>
            </a:pPr>
            <a:r>
              <a:rPr lang="zh-CN" altLang="en-US" b="0" dirty="0" smtClean="0">
                <a:latin typeface="黑体" panose="02010609060101010101" pitchFamily="49" charset="-122"/>
                <a:ea typeface="黑体" panose="02010609060101010101" pitchFamily="49" charset="-122"/>
              </a:rPr>
              <a:t>二进制小数点</a:t>
            </a:r>
            <a:endParaRPr lang="en-US" b="0" dirty="0">
              <a:latin typeface="黑体" panose="02010609060101010101" pitchFamily="49" charset="-122"/>
              <a:ea typeface="黑体" panose="02010609060101010101" pitchFamily="49" charset="-122"/>
            </a:endParaRPr>
          </a:p>
        </p:txBody>
      </p:sp>
      <p:sp>
        <p:nvSpPr>
          <p:cNvPr id="13356" name="Line 52"/>
          <p:cNvSpPr>
            <a:spLocks noChangeShapeType="1"/>
          </p:cNvSpPr>
          <p:nvPr/>
        </p:nvSpPr>
        <p:spPr bwMode="auto">
          <a:xfrm flipH="1">
            <a:off x="6781800" y="3048000"/>
            <a:ext cx="304800" cy="685800"/>
          </a:xfrm>
          <a:prstGeom prst="line">
            <a:avLst/>
          </a:prstGeom>
          <a:noFill/>
          <a:ln w="25400">
            <a:solidFill>
              <a:schemeClr val="tx1"/>
            </a:solidFill>
            <a:round/>
            <a:headEnd/>
            <a:tailEnd type="triangle" w="med" len="med"/>
          </a:ln>
        </p:spPr>
        <p:txBody>
          <a:bodyPr wrap="none" anchor="ctr"/>
          <a:lstStyle/>
          <a:p>
            <a:endParaRPr lang="en-US"/>
          </a:p>
        </p:txBody>
      </p:sp>
      <p:sp>
        <p:nvSpPr>
          <p:cNvPr id="13357" name="Rectangle 53"/>
          <p:cNvSpPr>
            <a:spLocks noChangeArrowheads="1"/>
          </p:cNvSpPr>
          <p:nvPr/>
        </p:nvSpPr>
        <p:spPr bwMode="auto">
          <a:xfrm>
            <a:off x="3962400" y="36576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smtClean="0">
                <a:latin typeface="Calibri"/>
                <a:cs typeface="Calibri"/>
              </a:rPr>
              <a:t>0</a:t>
            </a:r>
            <a:endParaRPr lang="en-US" sz="1800" b="0" dirty="0">
              <a:latin typeface="Calibri"/>
              <a:cs typeface="Calibri"/>
            </a:endParaRPr>
          </a:p>
        </p:txBody>
      </p:sp>
      <p:sp>
        <p:nvSpPr>
          <p:cNvPr id="13358" name="Rectangle 54"/>
          <p:cNvSpPr>
            <a:spLocks noChangeArrowheads="1"/>
          </p:cNvSpPr>
          <p:nvPr/>
        </p:nvSpPr>
        <p:spPr bwMode="auto">
          <a:xfrm>
            <a:off x="3962400" y="4191000"/>
            <a:ext cx="228600" cy="228600"/>
          </a:xfrm>
          <a:prstGeom prst="rect">
            <a:avLst/>
          </a:prstGeom>
          <a:solidFill>
            <a:srgbClr val="00CCF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3359" name="Rectangle 55"/>
          <p:cNvSpPr>
            <a:spLocks noChangeArrowheads="1"/>
          </p:cNvSpPr>
          <p:nvPr/>
        </p:nvSpPr>
        <p:spPr bwMode="auto">
          <a:xfrm>
            <a:off x="4876800" y="4191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smtClean="0">
                <a:latin typeface="Calibri"/>
                <a:cs typeface="Calibri"/>
              </a:rPr>
              <a:t>0</a:t>
            </a:r>
            <a:endParaRPr lang="en-US" sz="1800" b="0" dirty="0">
              <a:latin typeface="Calibri"/>
              <a:cs typeface="Calibri"/>
            </a:endParaRPr>
          </a:p>
        </p:txBody>
      </p:sp>
      <p:sp>
        <p:nvSpPr>
          <p:cNvPr id="13360" name="Rectangle 56"/>
          <p:cNvSpPr>
            <a:spLocks noChangeArrowheads="1"/>
          </p:cNvSpPr>
          <p:nvPr/>
        </p:nvSpPr>
        <p:spPr bwMode="auto">
          <a:xfrm>
            <a:off x="5105400" y="4191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smtClean="0">
                <a:latin typeface="Calibri"/>
                <a:cs typeface="Calibri"/>
              </a:rPr>
              <a:t>0</a:t>
            </a:r>
            <a:endParaRPr lang="en-US" sz="1800" b="0" dirty="0">
              <a:latin typeface="Calibri"/>
              <a:cs typeface="Calibri"/>
            </a:endParaRPr>
          </a:p>
        </p:txBody>
      </p:sp>
      <p:sp>
        <p:nvSpPr>
          <p:cNvPr id="13361" name="Rectangle 57"/>
          <p:cNvSpPr>
            <a:spLocks noChangeArrowheads="1"/>
          </p:cNvSpPr>
          <p:nvPr/>
        </p:nvSpPr>
        <p:spPr bwMode="auto">
          <a:xfrm>
            <a:off x="4191000" y="41910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13362" name="Rectangle 58"/>
          <p:cNvSpPr>
            <a:spLocks noChangeArrowheads="1"/>
          </p:cNvSpPr>
          <p:nvPr/>
        </p:nvSpPr>
        <p:spPr bwMode="auto">
          <a:xfrm>
            <a:off x="3962400" y="4191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smtClean="0">
                <a:latin typeface="Calibri"/>
                <a:cs typeface="Calibri"/>
              </a:rPr>
              <a:t>0</a:t>
            </a:r>
            <a:endParaRPr lang="en-US" sz="1800" b="0" dirty="0">
              <a:latin typeface="Calibri"/>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3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3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3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3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35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35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3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3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3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3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3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35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35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3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3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36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34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1" grpId="0"/>
      <p:bldP spid="13332" grpId="0"/>
      <p:bldP spid="13338" grpId="0" animBg="1"/>
      <p:bldP spid="13339" grpId="0" animBg="1"/>
      <p:bldP spid="13340" grpId="0" animBg="1"/>
      <p:bldP spid="13341" grpId="0" animBg="1"/>
      <p:bldP spid="13342" grpId="0" animBg="1"/>
      <p:bldP spid="13343" grpId="0" animBg="1"/>
      <p:bldP spid="13344" grpId="0" animBg="1"/>
      <p:bldP spid="13345" grpId="0" animBg="1"/>
      <p:bldP spid="13347" grpId="0" animBg="1"/>
      <p:bldP spid="13348" grpId="0"/>
      <p:bldP spid="13349" grpId="0" animBg="1"/>
      <p:bldP spid="13350" grpId="0" animBg="1"/>
      <p:bldP spid="13351" grpId="0" animBg="1"/>
      <p:bldP spid="13352" grpId="0" animBg="1"/>
      <p:bldP spid="13353" grpId="0"/>
      <p:bldP spid="13354" grpId="0"/>
      <p:bldP spid="13355" grpId="0"/>
      <p:bldP spid="13356" grpId="0" animBg="1"/>
      <p:bldP spid="13357" grpId="0" animBg="1"/>
      <p:bldP spid="13358" grpId="0" animBg="1"/>
      <p:bldP spid="13359" grpId="0" animBg="1"/>
      <p:bldP spid="13360" grpId="0" animBg="1"/>
      <p:bldP spid="13361" grpId="0" animBg="1"/>
      <p:bldP spid="1336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主要内容</a:t>
            </a:r>
            <a:r>
              <a:rPr lang="en-US" altLang="zh-CN" dirty="0" smtClean="0"/>
              <a:t>: </a:t>
            </a:r>
            <a:r>
              <a:rPr lang="zh-CN" altLang="en-US" dirty="0" smtClean="0"/>
              <a:t>位、字节 和 整型数</a:t>
            </a:r>
            <a:endParaRPr lang="en-US" dirty="0"/>
          </a:p>
        </p:txBody>
      </p:sp>
      <p:sp>
        <p:nvSpPr>
          <p:cNvPr id="3" name="Content Placeholder 2"/>
          <p:cNvSpPr>
            <a:spLocks noGrp="1"/>
          </p:cNvSpPr>
          <p:nvPr>
            <p:ph idx="1"/>
          </p:nvPr>
        </p:nvSpPr>
        <p:spPr/>
        <p:txBody>
          <a:bodyPr/>
          <a:lstStyle/>
          <a:p>
            <a:r>
              <a:rPr lang="zh-CN" altLang="en-US" dirty="0" smtClean="0">
                <a:solidFill>
                  <a:schemeClr val="bg1">
                    <a:lumMod val="65000"/>
                  </a:schemeClr>
                </a:solidFill>
              </a:rPr>
              <a:t>信息的位表示</a:t>
            </a:r>
            <a:endParaRPr lang="en-US" dirty="0" smtClean="0">
              <a:solidFill>
                <a:schemeClr val="bg1">
                  <a:lumMod val="65000"/>
                </a:schemeClr>
              </a:solidFill>
            </a:endParaRPr>
          </a:p>
          <a:p>
            <a:r>
              <a:rPr lang="zh-CN" altLang="en-US" dirty="0" smtClean="0">
                <a:solidFill>
                  <a:srgbClr val="A6A6A6"/>
                </a:solidFill>
              </a:rPr>
              <a:t>位级运算</a:t>
            </a:r>
            <a:endParaRPr lang="en-US" dirty="0" smtClean="0">
              <a:solidFill>
                <a:srgbClr val="A6A6A6"/>
              </a:solidFill>
            </a:endParaRPr>
          </a:p>
          <a:p>
            <a:r>
              <a:rPr lang="zh-CN" altLang="en-US" dirty="0" smtClean="0"/>
              <a:t>整型数</a:t>
            </a:r>
            <a:endParaRPr lang="en-US" dirty="0" smtClean="0"/>
          </a:p>
          <a:p>
            <a:pPr lvl="1"/>
            <a:r>
              <a:rPr lang="zh-CN" altLang="en-US" dirty="0" smtClean="0">
                <a:solidFill>
                  <a:schemeClr val="bg1">
                    <a:lumMod val="65000"/>
                  </a:schemeClr>
                </a:solidFill>
              </a:rPr>
              <a:t>表示：无符号数和有符号数</a:t>
            </a:r>
            <a:endParaRPr lang="en-US" dirty="0" smtClean="0">
              <a:solidFill>
                <a:schemeClr val="bg1">
                  <a:lumMod val="65000"/>
                </a:schemeClr>
              </a:solidFill>
            </a:endParaRPr>
          </a:p>
          <a:p>
            <a:pPr lvl="1"/>
            <a:r>
              <a:rPr lang="zh-CN" altLang="en-US" dirty="0" smtClean="0">
                <a:solidFill>
                  <a:srgbClr val="A6A6A6"/>
                </a:solidFill>
              </a:rPr>
              <a:t>无符号数和有符号数的转换</a:t>
            </a:r>
            <a:endParaRPr lang="en-US" dirty="0" smtClean="0">
              <a:solidFill>
                <a:srgbClr val="A6A6A6"/>
              </a:solidFill>
            </a:endParaRPr>
          </a:p>
          <a:p>
            <a:pPr lvl="1"/>
            <a:r>
              <a:rPr lang="zh-CN" altLang="en-US" dirty="0" smtClean="0">
                <a:solidFill>
                  <a:srgbClr val="A6A6A6"/>
                </a:solidFill>
              </a:rPr>
              <a:t>扩展、截断</a:t>
            </a:r>
            <a:endParaRPr lang="en-US" dirty="0" smtClean="0">
              <a:solidFill>
                <a:srgbClr val="A6A6A6"/>
              </a:solidFill>
            </a:endParaRPr>
          </a:p>
          <a:p>
            <a:pPr lvl="1"/>
            <a:r>
              <a:rPr lang="zh-CN" altLang="en-US" dirty="0" smtClean="0">
                <a:solidFill>
                  <a:srgbClr val="A6A6A6"/>
                </a:solidFill>
              </a:rPr>
              <a:t>整数运算：加、非、乘、移位</a:t>
            </a:r>
            <a:endParaRPr lang="en-US" dirty="0" smtClean="0">
              <a:solidFill>
                <a:srgbClr val="A6A6A6"/>
              </a:solidFill>
            </a:endParaRPr>
          </a:p>
          <a:p>
            <a:pPr lvl="1"/>
            <a:r>
              <a:rPr lang="zh-CN" altLang="en-US" b="1" dirty="0" smtClean="0"/>
              <a:t>总结</a:t>
            </a:r>
            <a:endParaRPr lang="en-US" b="1" dirty="0" smtClean="0"/>
          </a:p>
          <a:p>
            <a:r>
              <a:rPr lang="zh-CN" altLang="en-US" dirty="0" smtClean="0">
                <a:solidFill>
                  <a:schemeClr val="bg1">
                    <a:lumMod val="65000"/>
                  </a:schemeClr>
                </a:solidFill>
              </a:rPr>
              <a:t>内存、指针、字符串表示</a:t>
            </a:r>
            <a:endParaRPr lang="en-US"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算术运算</a:t>
            </a:r>
            <a:r>
              <a:rPr lang="en-US" dirty="0" smtClean="0"/>
              <a:t>: </a:t>
            </a:r>
            <a:r>
              <a:rPr lang="zh-CN" altLang="en-US" dirty="0" smtClean="0"/>
              <a:t>基本规则</a:t>
            </a:r>
            <a:endParaRPr lang="en-US" dirty="0"/>
          </a:p>
        </p:txBody>
      </p:sp>
      <p:sp>
        <p:nvSpPr>
          <p:cNvPr id="3" name="Content Placeholder 2"/>
          <p:cNvSpPr>
            <a:spLocks noGrp="1"/>
          </p:cNvSpPr>
          <p:nvPr>
            <p:ph idx="1"/>
          </p:nvPr>
        </p:nvSpPr>
        <p:spPr/>
        <p:txBody>
          <a:bodyPr/>
          <a:lstStyle/>
          <a:p>
            <a:r>
              <a:rPr lang="zh-CN" altLang="en-US" dirty="0" smtClean="0"/>
              <a:t>加法</a:t>
            </a:r>
            <a:r>
              <a:rPr lang="en-US" dirty="0" smtClean="0"/>
              <a:t>:</a:t>
            </a:r>
          </a:p>
          <a:p>
            <a:pPr lvl="1"/>
            <a:r>
              <a:rPr lang="zh-CN" altLang="en-US" dirty="0" smtClean="0"/>
              <a:t>无</a:t>
            </a:r>
            <a:r>
              <a:rPr lang="en-US" altLang="zh-CN" dirty="0" smtClean="0"/>
              <a:t>/</a:t>
            </a:r>
            <a:r>
              <a:rPr lang="zh-CN" altLang="en-US" dirty="0" smtClean="0"/>
              <a:t>有符号数的加法</a:t>
            </a:r>
            <a:r>
              <a:rPr lang="en-US" dirty="0" smtClean="0"/>
              <a:t>: </a:t>
            </a:r>
            <a:r>
              <a:rPr lang="zh-CN" altLang="en-US" dirty="0" smtClean="0"/>
              <a:t>正常加法后再截断</a:t>
            </a:r>
            <a:r>
              <a:rPr lang="en-US" dirty="0" smtClean="0"/>
              <a:t>,</a:t>
            </a:r>
            <a:r>
              <a:rPr lang="zh-CN" altLang="en-US" dirty="0" smtClean="0"/>
              <a:t>位级的运算相同</a:t>
            </a:r>
            <a:endParaRPr lang="en-US" dirty="0" smtClean="0"/>
          </a:p>
          <a:p>
            <a:pPr lvl="1"/>
            <a:r>
              <a:rPr lang="zh-CN" altLang="en-US" dirty="0" smtClean="0"/>
              <a:t>无符号数</a:t>
            </a:r>
            <a:r>
              <a:rPr lang="en-US" altLang="zh-CN" dirty="0" smtClean="0"/>
              <a:t>:</a:t>
            </a:r>
            <a:r>
              <a:rPr lang="zh-CN" altLang="en-US" dirty="0" smtClean="0"/>
              <a:t>加后对</a:t>
            </a:r>
            <a:r>
              <a:rPr lang="en-US" dirty="0" smtClean="0"/>
              <a:t>2</a:t>
            </a:r>
            <a:r>
              <a:rPr lang="en-US" baseline="30000" dirty="0" smtClean="0"/>
              <a:t>w</a:t>
            </a:r>
            <a:r>
              <a:rPr lang="zh-CN" altLang="en-US" dirty="0"/>
              <a:t>求模</a:t>
            </a:r>
            <a:endParaRPr lang="en-US" dirty="0"/>
          </a:p>
          <a:p>
            <a:pPr lvl="2"/>
            <a:r>
              <a:rPr lang="zh-CN" altLang="en-US" dirty="0" smtClean="0"/>
              <a:t>数学加法 </a:t>
            </a:r>
            <a:r>
              <a:rPr lang="en-US" dirty="0" smtClean="0"/>
              <a:t>+ </a:t>
            </a:r>
            <a:r>
              <a:rPr lang="zh-CN" altLang="en-US" dirty="0" smtClean="0"/>
              <a:t>可能减去</a:t>
            </a:r>
            <a:r>
              <a:rPr lang="en-US" dirty="0" smtClean="0"/>
              <a:t> 2</a:t>
            </a:r>
            <a:r>
              <a:rPr lang="en-US" baseline="30000" dirty="0" smtClean="0"/>
              <a:t>w</a:t>
            </a:r>
            <a:endParaRPr lang="en-US" dirty="0"/>
          </a:p>
          <a:p>
            <a:pPr lvl="1"/>
            <a:r>
              <a:rPr lang="zh-CN" altLang="en-US" dirty="0" smtClean="0"/>
              <a:t>有符号数</a:t>
            </a:r>
            <a:r>
              <a:rPr lang="en-US" dirty="0" smtClean="0"/>
              <a:t>: </a:t>
            </a:r>
            <a:r>
              <a:rPr lang="zh-CN" altLang="en-US" dirty="0" smtClean="0"/>
              <a:t>修改的</a:t>
            </a:r>
            <a:r>
              <a:rPr lang="zh-CN" altLang="en-US" dirty="0"/>
              <a:t>加</a:t>
            </a:r>
            <a:r>
              <a:rPr lang="zh-CN" altLang="en-US" dirty="0" smtClean="0"/>
              <a:t>后对</a:t>
            </a:r>
            <a:r>
              <a:rPr lang="en-US" dirty="0" smtClean="0"/>
              <a:t> 2</a:t>
            </a:r>
            <a:r>
              <a:rPr lang="en-US" baseline="30000" dirty="0" smtClean="0"/>
              <a:t>w </a:t>
            </a:r>
            <a:r>
              <a:rPr lang="zh-CN" altLang="en-US" dirty="0"/>
              <a:t>求模，使结果在合适范围</a:t>
            </a:r>
            <a:endParaRPr lang="en-US" baseline="30000" dirty="0" smtClean="0"/>
          </a:p>
          <a:p>
            <a:pPr lvl="2"/>
            <a:r>
              <a:rPr lang="zh-CN" altLang="en-US" dirty="0"/>
              <a:t>数学</a:t>
            </a:r>
            <a:r>
              <a:rPr lang="zh-CN" altLang="en-US" dirty="0" smtClean="0"/>
              <a:t>加法 </a:t>
            </a:r>
            <a:r>
              <a:rPr lang="en-US" altLang="zh-CN" dirty="0" smtClean="0"/>
              <a:t>+ </a:t>
            </a:r>
            <a:r>
              <a:rPr lang="zh-CN" altLang="en-US" dirty="0" smtClean="0"/>
              <a:t>可能减去或加上</a:t>
            </a:r>
            <a:r>
              <a:rPr lang="en-US" altLang="zh-CN" dirty="0" smtClean="0"/>
              <a:t> </a:t>
            </a:r>
            <a:r>
              <a:rPr lang="en-US" altLang="zh-CN" dirty="0"/>
              <a:t>2</a:t>
            </a:r>
            <a:r>
              <a:rPr lang="en-US" altLang="zh-CN" baseline="30000" dirty="0"/>
              <a:t>w</a:t>
            </a:r>
            <a:endParaRPr lang="en-US" altLang="zh-CN" dirty="0"/>
          </a:p>
          <a:p>
            <a:pPr>
              <a:lnSpc>
                <a:spcPct val="150000"/>
              </a:lnSpc>
            </a:pPr>
            <a:r>
              <a:rPr lang="zh-CN" altLang="en-US" dirty="0" smtClean="0"/>
              <a:t>乘法</a:t>
            </a:r>
            <a:r>
              <a:rPr lang="en-US" dirty="0" smtClean="0"/>
              <a:t>:</a:t>
            </a:r>
          </a:p>
          <a:p>
            <a:pPr lvl="1"/>
            <a:r>
              <a:rPr lang="zh-CN" altLang="en-US" dirty="0"/>
              <a:t>无</a:t>
            </a:r>
            <a:r>
              <a:rPr lang="en-US" altLang="zh-CN" dirty="0"/>
              <a:t>/</a:t>
            </a:r>
            <a:r>
              <a:rPr lang="zh-CN" altLang="en-US" dirty="0"/>
              <a:t>有符号数</a:t>
            </a:r>
            <a:r>
              <a:rPr lang="zh-CN" altLang="en-US" dirty="0" smtClean="0"/>
              <a:t>的乘法</a:t>
            </a:r>
            <a:r>
              <a:rPr lang="en-US" dirty="0" smtClean="0"/>
              <a:t>:</a:t>
            </a:r>
            <a:r>
              <a:rPr lang="zh-CN" altLang="en-US" dirty="0" smtClean="0"/>
              <a:t>正常乘法后加截断操作</a:t>
            </a:r>
            <a:r>
              <a:rPr lang="en-US" altLang="zh-CN" dirty="0" smtClean="0"/>
              <a:t>,</a:t>
            </a:r>
            <a:r>
              <a:rPr lang="zh-CN" altLang="en-US" dirty="0"/>
              <a:t>位</a:t>
            </a:r>
            <a:r>
              <a:rPr lang="zh-CN" altLang="en-US" dirty="0" smtClean="0"/>
              <a:t>级运算</a:t>
            </a:r>
            <a:r>
              <a:rPr lang="zh-CN" altLang="en-US" dirty="0"/>
              <a:t>相同</a:t>
            </a:r>
            <a:endParaRPr lang="en-US" altLang="zh-CN" dirty="0"/>
          </a:p>
          <a:p>
            <a:pPr lvl="1"/>
            <a:r>
              <a:rPr lang="zh-CN" altLang="en-US" dirty="0"/>
              <a:t>无符号数</a:t>
            </a:r>
            <a:r>
              <a:rPr lang="en-US" altLang="zh-CN" dirty="0" smtClean="0"/>
              <a:t>:</a:t>
            </a:r>
            <a:r>
              <a:rPr lang="zh-CN" altLang="en-US" dirty="0" smtClean="0"/>
              <a:t>乘后对</a:t>
            </a:r>
            <a:r>
              <a:rPr lang="en-US" altLang="zh-CN" dirty="0" smtClean="0"/>
              <a:t>2</a:t>
            </a:r>
            <a:r>
              <a:rPr lang="en-US" altLang="zh-CN" baseline="30000" dirty="0" smtClean="0"/>
              <a:t>w</a:t>
            </a:r>
            <a:r>
              <a:rPr lang="zh-CN" altLang="en-US" dirty="0"/>
              <a:t>求模</a:t>
            </a:r>
            <a:endParaRPr lang="en-US" altLang="zh-CN" dirty="0"/>
          </a:p>
          <a:p>
            <a:pPr lvl="1"/>
            <a:r>
              <a:rPr lang="zh-CN" altLang="en-US" dirty="0"/>
              <a:t>有符号数</a:t>
            </a:r>
            <a:r>
              <a:rPr lang="en-US" altLang="zh-CN" dirty="0"/>
              <a:t>: </a:t>
            </a:r>
            <a:r>
              <a:rPr lang="zh-CN" altLang="en-US" dirty="0"/>
              <a:t>修改的乘后对</a:t>
            </a:r>
            <a:r>
              <a:rPr lang="en-US" altLang="zh-CN" dirty="0" smtClean="0"/>
              <a:t> </a:t>
            </a:r>
            <a:r>
              <a:rPr lang="en-US" altLang="zh-CN" dirty="0"/>
              <a:t>2</a:t>
            </a:r>
            <a:r>
              <a:rPr lang="en-US" altLang="zh-CN" baseline="30000" dirty="0"/>
              <a:t>w </a:t>
            </a:r>
            <a:r>
              <a:rPr lang="zh-CN" altLang="en-US" dirty="0"/>
              <a:t>求</a:t>
            </a:r>
            <a:r>
              <a:rPr lang="zh-CN" altLang="en-US" dirty="0" smtClean="0"/>
              <a:t>模，使结果在合适范围内</a:t>
            </a:r>
            <a:endParaRPr lang="en-US" baseline="30000"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81000" y="609600"/>
            <a:ext cx="7450138" cy="573088"/>
          </a:xfrm>
        </p:spPr>
        <p:txBody>
          <a:bodyPr/>
          <a:lstStyle/>
          <a:p>
            <a:pPr eaLnBrk="1" hangingPunct="1">
              <a:defRPr/>
            </a:pPr>
            <a:r>
              <a:rPr lang="zh-CN" altLang="en-US" dirty="0" smtClean="0"/>
              <a:t>为何用无符号数？</a:t>
            </a:r>
            <a:endParaRPr lang="en-US" dirty="0" smtClean="0"/>
          </a:p>
        </p:txBody>
      </p:sp>
      <p:sp>
        <p:nvSpPr>
          <p:cNvPr id="132099" name="Rectangle 3"/>
          <p:cNvSpPr>
            <a:spLocks noGrp="1" noChangeArrowheads="1"/>
          </p:cNvSpPr>
          <p:nvPr>
            <p:ph type="body" idx="1"/>
          </p:nvPr>
        </p:nvSpPr>
        <p:spPr>
          <a:xfrm>
            <a:off x="379412" y="1404937"/>
            <a:ext cx="8307388" cy="5224463"/>
          </a:xfrm>
        </p:spPr>
        <p:txBody>
          <a:bodyPr/>
          <a:lstStyle/>
          <a:p>
            <a:pPr eaLnBrk="1" hangingPunct="1">
              <a:defRPr/>
            </a:pPr>
            <a:r>
              <a:rPr lang="zh-CN" altLang="en-US" i="1" dirty="0" smtClean="0"/>
              <a:t>一定要知道隐含的转换规则，否则不要用</a:t>
            </a:r>
            <a:endParaRPr lang="en-US" altLang="zh-CN" i="1" dirty="0" smtClean="0"/>
          </a:p>
          <a:p>
            <a:pPr lvl="1" eaLnBrk="1" hangingPunct="1">
              <a:defRPr/>
            </a:pPr>
            <a:r>
              <a:rPr lang="zh-CN" altLang="en-US" dirty="0" smtClean="0"/>
              <a:t>常见错误</a:t>
            </a:r>
            <a:endParaRPr lang="en-US" dirty="0" smtClean="0"/>
          </a:p>
          <a:p>
            <a:pPr lvl="2" eaLnBrk="1" hangingPunct="1">
              <a:buFont typeface="Wingdings" pitchFamily="2" charset="2"/>
              <a:buNone/>
              <a:defRPr/>
            </a:pPr>
            <a:r>
              <a:rPr lang="en-US" b="1" dirty="0">
                <a:latin typeface="Times New Roman" panose="02020603050405020304" pitchFamily="18" charset="0"/>
                <a:cs typeface="Times New Roman" panose="02020603050405020304" pitchFamily="18" charset="0"/>
              </a:rPr>
              <a:t>unsigned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a:t>
            </a:r>
          </a:p>
          <a:p>
            <a:pPr lvl="2" eaLnBrk="1" hangingPunct="1">
              <a:buFont typeface="Wingdings" pitchFamily="2" charset="2"/>
              <a:buNone/>
              <a:defRPr/>
            </a:pPr>
            <a:r>
              <a:rPr lang="en-US" b="1" dirty="0" smtClean="0">
                <a:latin typeface="Times New Roman" panose="02020603050405020304" pitchFamily="18" charset="0"/>
                <a:cs typeface="Times New Roman" panose="02020603050405020304" pitchFamily="18" charset="0"/>
              </a:rPr>
              <a:t>for (</a:t>
            </a:r>
            <a:r>
              <a:rPr lang="en-US" b="1" dirty="0" err="1" smtClean="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 = cnt-2; </a:t>
            </a:r>
            <a:r>
              <a:rPr lang="en-US" b="1" dirty="0" err="1" smtClean="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 </a:t>
            </a:r>
            <a:r>
              <a:rPr lang="en-US"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&gt;=</a:t>
            </a:r>
            <a:r>
              <a:rPr lang="en-US" b="1" dirty="0" smtClean="0">
                <a:latin typeface="Times New Roman" panose="02020603050405020304" pitchFamily="18" charset="0"/>
                <a:cs typeface="Times New Roman" panose="02020603050405020304" pitchFamily="18" charset="0"/>
              </a:rPr>
              <a:t> 0; </a:t>
            </a:r>
            <a:r>
              <a:rPr lang="en-US" b="1" dirty="0" err="1" smtClean="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a:t>
            </a:r>
          </a:p>
          <a:p>
            <a:pPr lvl="2" eaLnBrk="1" hangingPunct="1">
              <a:buFont typeface="Wingdings" pitchFamily="2" charset="2"/>
              <a:buNone/>
              <a:defRPr/>
            </a:pPr>
            <a:r>
              <a:rPr lang="en-US" b="1" dirty="0" smtClean="0">
                <a:latin typeface="Times New Roman" panose="02020603050405020304" pitchFamily="18" charset="0"/>
                <a:cs typeface="Times New Roman" panose="02020603050405020304" pitchFamily="18" charset="0"/>
              </a:rPr>
              <a:t>  a[</a:t>
            </a:r>
            <a:r>
              <a:rPr lang="en-US" b="1" dirty="0" err="1" smtClean="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 += a[i+1];</a:t>
            </a:r>
          </a:p>
          <a:p>
            <a:pPr lvl="1" eaLnBrk="1" hangingPunct="1">
              <a:defRPr/>
            </a:pPr>
            <a:endParaRPr lang="en-US" dirty="0" smtClean="0"/>
          </a:p>
          <a:p>
            <a:pPr lvl="1" eaLnBrk="1" hangingPunct="1">
              <a:defRPr/>
            </a:pPr>
            <a:r>
              <a:rPr lang="zh-CN" altLang="en-US" dirty="0" smtClean="0"/>
              <a:t>不易察觉的问题</a:t>
            </a:r>
            <a:endParaRPr lang="en-US" dirty="0" smtClean="0"/>
          </a:p>
          <a:p>
            <a:pPr lvl="2">
              <a:buNone/>
              <a:defRPr/>
            </a:pPr>
            <a:r>
              <a:rPr lang="en-US" b="1" dirty="0" smtClean="0">
                <a:latin typeface="Times New Roman" panose="02020603050405020304" pitchFamily="18" charset="0"/>
                <a:cs typeface="Times New Roman" panose="02020603050405020304" pitchFamily="18" charset="0"/>
              </a:rPr>
              <a:t>#define DELTA </a:t>
            </a:r>
            <a:r>
              <a:rPr lang="en-US" b="1" dirty="0" err="1" smtClean="0">
                <a:latin typeface="Times New Roman" panose="02020603050405020304" pitchFamily="18" charset="0"/>
                <a:cs typeface="Times New Roman" panose="02020603050405020304" pitchFamily="18" charset="0"/>
              </a:rPr>
              <a:t>sizeof</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int</a:t>
            </a:r>
            <a:r>
              <a:rPr lang="en-US" b="1" dirty="0" smtClean="0">
                <a:latin typeface="Times New Roman" panose="02020603050405020304" pitchFamily="18" charset="0"/>
                <a:cs typeface="Times New Roman" panose="02020603050405020304" pitchFamily="18" charset="0"/>
              </a:rPr>
              <a:t>)</a:t>
            </a:r>
          </a:p>
          <a:p>
            <a:pPr lvl="2">
              <a:buNone/>
              <a:defRPr/>
            </a:pPr>
            <a:r>
              <a:rPr lang="en-US" b="1" dirty="0" err="1" smtClean="0">
                <a:latin typeface="Times New Roman" panose="02020603050405020304" pitchFamily="18" charset="0"/>
                <a:cs typeface="Times New Roman" panose="02020603050405020304" pitchFamily="18" charset="0"/>
              </a:rPr>
              <a:t>int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a:t>
            </a:r>
          </a:p>
          <a:p>
            <a:pPr lvl="2">
              <a:buNone/>
              <a:defRPr/>
            </a:pPr>
            <a:r>
              <a:rPr lang="en-US" b="1" dirty="0" smtClean="0">
                <a:latin typeface="Times New Roman" panose="02020603050405020304" pitchFamily="18" charset="0"/>
                <a:cs typeface="Times New Roman" panose="02020603050405020304" pitchFamily="18" charset="0"/>
              </a:rPr>
              <a:t>for (</a:t>
            </a:r>
            <a:r>
              <a:rPr lang="en-US" b="1" dirty="0" err="1" smtClean="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 = CNT;  </a:t>
            </a:r>
            <a:r>
              <a:rPr lang="en-US" b="1" dirty="0" err="1" smtClean="0">
                <a:solidFill>
                  <a:srgbClr val="C00000"/>
                </a:solidFill>
                <a:latin typeface="Times New Roman" panose="02020603050405020304" pitchFamily="18" charset="0"/>
                <a:cs typeface="Times New Roman" panose="02020603050405020304" pitchFamily="18" charset="0"/>
              </a:rPr>
              <a:t>i</a:t>
            </a:r>
            <a:r>
              <a:rPr lang="en-US" b="1" dirty="0" smtClean="0">
                <a:solidFill>
                  <a:srgbClr val="C00000"/>
                </a:solidFill>
                <a:latin typeface="Times New Roman" panose="02020603050405020304" pitchFamily="18" charset="0"/>
                <a:cs typeface="Times New Roman" panose="02020603050405020304" pitchFamily="18" charset="0"/>
              </a:rPr>
              <a:t> - DELTA &gt;= 0</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 -= DELTA)</a:t>
            </a:r>
          </a:p>
          <a:p>
            <a:pPr lvl="2">
              <a:buNone/>
              <a:defRPr/>
            </a:pPr>
            <a:r>
              <a:rPr lang="en-US" b="1" dirty="0" smtClean="0">
                <a:latin typeface="Times New Roman" panose="02020603050405020304" pitchFamily="18" charset="0"/>
                <a:cs typeface="Times New Roman" panose="02020603050405020304" pitchFamily="18" charset="0"/>
              </a:rPr>
              <a:t>  . . .</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81000" y="609600"/>
            <a:ext cx="7450138" cy="573088"/>
          </a:xfrm>
        </p:spPr>
        <p:txBody>
          <a:bodyPr/>
          <a:lstStyle/>
          <a:p>
            <a:pPr eaLnBrk="1" hangingPunct="1">
              <a:defRPr/>
            </a:pPr>
            <a:r>
              <a:rPr lang="zh-CN" altLang="en-US" dirty="0" smtClean="0"/>
              <a:t>巧用无符号数：向下计数</a:t>
            </a:r>
            <a:endParaRPr lang="en-US" dirty="0" smtClean="0"/>
          </a:p>
        </p:txBody>
      </p:sp>
      <p:sp>
        <p:nvSpPr>
          <p:cNvPr id="132099" name="Rectangle 3"/>
          <p:cNvSpPr>
            <a:spLocks noGrp="1" noChangeArrowheads="1"/>
          </p:cNvSpPr>
          <p:nvPr>
            <p:ph type="body" idx="1"/>
          </p:nvPr>
        </p:nvSpPr>
        <p:spPr>
          <a:xfrm>
            <a:off x="379412" y="1404937"/>
            <a:ext cx="8307388" cy="5224463"/>
          </a:xfrm>
        </p:spPr>
        <p:txBody>
          <a:bodyPr/>
          <a:lstStyle/>
          <a:p>
            <a:pPr eaLnBrk="1" hangingPunct="1">
              <a:spcBef>
                <a:spcPts val="0"/>
              </a:spcBef>
              <a:defRPr/>
            </a:pPr>
            <a:r>
              <a:rPr lang="zh-CN" altLang="en-US" dirty="0" smtClean="0"/>
              <a:t>使用无符号类型循环变量的适当方法</a:t>
            </a:r>
            <a:endParaRPr lang="en-US" dirty="0" smtClean="0"/>
          </a:p>
          <a:p>
            <a:pPr lvl="2" eaLnBrk="1" hangingPunct="1">
              <a:spcBef>
                <a:spcPts val="0"/>
              </a:spcBef>
              <a:buFont typeface="Wingdings" pitchFamily="2" charset="2"/>
              <a:buNone/>
              <a:defRPr/>
            </a:pPr>
            <a:r>
              <a:rPr lang="en-US" sz="2000" b="1" dirty="0" smtClean="0">
                <a:latin typeface="Courier New" panose="02070309020205020404" pitchFamily="49" charset="0"/>
                <a:cs typeface="Courier New" panose="02070309020205020404" pitchFamily="49" charset="0"/>
              </a:rPr>
              <a:t>unsigned </a:t>
            </a:r>
            <a:r>
              <a:rPr lang="en-US" sz="2000" b="1" dirty="0" err="1" smtClean="0">
                <a:latin typeface="Courier New" panose="02070309020205020404" pitchFamily="49" charset="0"/>
                <a:cs typeface="Courier New" panose="02070309020205020404" pitchFamily="49" charset="0"/>
              </a:rPr>
              <a:t>i</a:t>
            </a:r>
            <a:r>
              <a:rPr lang="en-US" sz="2000" b="1" dirty="0" smtClean="0">
                <a:latin typeface="Courier New" panose="02070309020205020404" pitchFamily="49" charset="0"/>
                <a:cs typeface="Courier New" panose="02070309020205020404" pitchFamily="49" charset="0"/>
              </a:rPr>
              <a:t>;</a:t>
            </a:r>
          </a:p>
          <a:p>
            <a:pPr lvl="2" eaLnBrk="1" hangingPunct="1">
              <a:spcBef>
                <a:spcPts val="0"/>
              </a:spcBef>
              <a:buFont typeface="Wingdings" pitchFamily="2" charset="2"/>
              <a:buNone/>
              <a:defRPr/>
            </a:pPr>
            <a:r>
              <a:rPr lang="en-US" sz="2000" b="1" dirty="0" smtClean="0">
                <a:latin typeface="Courier New" panose="02070309020205020404" pitchFamily="49" charset="0"/>
                <a:cs typeface="Courier New" panose="02070309020205020404" pitchFamily="49" charset="0"/>
              </a:rPr>
              <a:t>for (</a:t>
            </a:r>
            <a:r>
              <a:rPr lang="en-US" sz="2000" b="1" dirty="0" err="1" smtClean="0">
                <a:latin typeface="Courier New" panose="02070309020205020404" pitchFamily="49" charset="0"/>
                <a:cs typeface="Courier New" panose="02070309020205020404" pitchFamily="49" charset="0"/>
              </a:rPr>
              <a:t>i</a:t>
            </a:r>
            <a:r>
              <a:rPr lang="en-US" sz="2000" b="1" dirty="0" smtClean="0">
                <a:latin typeface="Courier New" panose="02070309020205020404" pitchFamily="49" charset="0"/>
                <a:cs typeface="Courier New" panose="02070309020205020404" pitchFamily="49" charset="0"/>
              </a:rPr>
              <a:t> = cnt-2; </a:t>
            </a:r>
            <a:r>
              <a:rPr lang="en-US" sz="2000" b="1" dirty="0" err="1" smtClean="0">
                <a:latin typeface="Courier New" panose="02070309020205020404" pitchFamily="49" charset="0"/>
                <a:cs typeface="Courier New" panose="02070309020205020404" pitchFamily="49" charset="0"/>
              </a:rPr>
              <a:t>i</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0033CC"/>
                </a:solidFill>
                <a:latin typeface="Courier New" panose="02070309020205020404" pitchFamily="49" charset="0"/>
                <a:cs typeface="Courier New" panose="02070309020205020404" pitchFamily="49" charset="0"/>
              </a:rPr>
              <a:t>&lt; </a:t>
            </a:r>
            <a:r>
              <a:rPr lang="en-US" sz="2000" b="1" dirty="0" err="1" smtClean="0">
                <a:solidFill>
                  <a:srgbClr val="0033CC"/>
                </a:solidFill>
                <a:latin typeface="Courier New" panose="02070309020205020404" pitchFamily="49" charset="0"/>
                <a:cs typeface="Courier New" panose="02070309020205020404" pitchFamily="49" charset="0"/>
              </a:rPr>
              <a:t>cnt</a:t>
            </a:r>
            <a:r>
              <a:rPr lang="en-US" sz="2000" b="1" dirty="0" smtClean="0">
                <a:latin typeface="Courier New" panose="02070309020205020404" pitchFamily="49" charset="0"/>
                <a:cs typeface="Courier New" panose="02070309020205020404" pitchFamily="49" charset="0"/>
              </a:rPr>
              <a:t>; </a:t>
            </a:r>
            <a:r>
              <a:rPr lang="en-US" sz="2000" b="1" dirty="0" err="1" smtClean="0">
                <a:solidFill>
                  <a:srgbClr val="0033CC"/>
                </a:solidFill>
                <a:latin typeface="Courier New" panose="02070309020205020404" pitchFamily="49" charset="0"/>
                <a:cs typeface="Courier New" panose="02070309020205020404" pitchFamily="49" charset="0"/>
              </a:rPr>
              <a:t>i</a:t>
            </a:r>
            <a:r>
              <a:rPr lang="en-US" sz="2000" b="1" dirty="0" smtClean="0">
                <a:solidFill>
                  <a:srgbClr val="0033CC"/>
                </a:solidFill>
                <a:latin typeface="Courier New" panose="02070309020205020404" pitchFamily="49" charset="0"/>
                <a:cs typeface="Courier New" panose="02070309020205020404" pitchFamily="49" charset="0"/>
              </a:rPr>
              <a:t>-</a:t>
            </a:r>
            <a:r>
              <a:rPr lang="en-US" sz="2000" b="1" dirty="0">
                <a:solidFill>
                  <a:srgbClr val="0033CC"/>
                </a:solidFill>
                <a:latin typeface="Courier New" panose="02070309020205020404" pitchFamily="49" charset="0"/>
                <a:cs typeface="Courier New" panose="02070309020205020404" pitchFamily="49" charset="0"/>
              </a:rPr>
              <a:t>-)</a:t>
            </a:r>
          </a:p>
          <a:p>
            <a:pPr lvl="2" eaLnBrk="1" hangingPunct="1">
              <a:spcBef>
                <a:spcPts val="0"/>
              </a:spcBef>
              <a:buFont typeface="Wingdings" pitchFamily="2" charset="2"/>
              <a:buNone/>
              <a:defRPr/>
            </a:pPr>
            <a:r>
              <a:rPr lang="en-US" sz="2000" b="1" dirty="0" smtClean="0">
                <a:latin typeface="Courier New" panose="02070309020205020404" pitchFamily="49" charset="0"/>
                <a:cs typeface="Courier New" panose="02070309020205020404" pitchFamily="49" charset="0"/>
              </a:rPr>
              <a:t>  a[</a:t>
            </a:r>
            <a:r>
              <a:rPr lang="en-US" sz="2000" b="1" dirty="0" err="1" smtClean="0">
                <a:latin typeface="Courier New" panose="02070309020205020404" pitchFamily="49" charset="0"/>
                <a:cs typeface="Courier New" panose="02070309020205020404" pitchFamily="49" charset="0"/>
              </a:rPr>
              <a:t>i</a:t>
            </a:r>
            <a:r>
              <a:rPr lang="en-US" sz="2000" b="1" dirty="0" smtClean="0">
                <a:latin typeface="Courier New" panose="02070309020205020404" pitchFamily="49" charset="0"/>
                <a:cs typeface="Courier New" panose="02070309020205020404" pitchFamily="49" charset="0"/>
              </a:rPr>
              <a:t>] += a[i+1];</a:t>
            </a:r>
          </a:p>
          <a:p>
            <a:pPr>
              <a:spcBef>
                <a:spcPts val="0"/>
              </a:spcBef>
              <a:defRPr/>
            </a:pPr>
            <a:r>
              <a:rPr lang="zh-CN" altLang="en-US" dirty="0" smtClean="0"/>
              <a:t>参考</a:t>
            </a:r>
            <a:r>
              <a:rPr lang="en-US" dirty="0" smtClean="0"/>
              <a:t>Robert </a:t>
            </a:r>
            <a:r>
              <a:rPr lang="en-US" dirty="0" err="1" smtClean="0"/>
              <a:t>Seacord</a:t>
            </a:r>
            <a:r>
              <a:rPr lang="zh-CN" altLang="en-US" dirty="0" smtClean="0"/>
              <a:t>著</a:t>
            </a:r>
            <a:r>
              <a:rPr lang="en-US" altLang="zh-CN" dirty="0" smtClean="0"/>
              <a:t>《</a:t>
            </a:r>
            <a:r>
              <a:rPr lang="en-US" i="1" dirty="0" smtClean="0"/>
              <a:t>Secure Coding in C and C++</a:t>
            </a:r>
            <a:r>
              <a:rPr lang="en-US" altLang="zh-CN" dirty="0" smtClean="0"/>
              <a:t>》</a:t>
            </a:r>
            <a:endParaRPr lang="en-US" dirty="0" smtClean="0"/>
          </a:p>
          <a:p>
            <a:pPr lvl="1">
              <a:spcBef>
                <a:spcPts val="0"/>
              </a:spcBef>
              <a:defRPr/>
            </a:pPr>
            <a:r>
              <a:rPr lang="en-US" dirty="0" smtClean="0"/>
              <a:t>C </a:t>
            </a:r>
            <a:r>
              <a:rPr lang="zh-CN" altLang="en-US" dirty="0" smtClean="0"/>
              <a:t>语言标准确保无符号数加法的行为与模运算类似</a:t>
            </a:r>
            <a:endParaRPr lang="en-US" dirty="0" smtClean="0"/>
          </a:p>
          <a:p>
            <a:pPr lvl="2">
              <a:spcBef>
                <a:spcPts val="0"/>
              </a:spcBef>
              <a:defRPr/>
            </a:pPr>
            <a:r>
              <a:rPr lang="en-US" dirty="0" smtClean="0"/>
              <a:t>0 – 1 </a:t>
            </a:r>
            <a:r>
              <a:rPr lang="en-US" dirty="0" smtClean="0">
                <a:sym typeface="Wingdings"/>
              </a:rPr>
              <a:t> </a:t>
            </a:r>
            <a:r>
              <a:rPr lang="en-US" i="1" dirty="0" err="1" smtClean="0">
                <a:sym typeface="Wingdings"/>
              </a:rPr>
              <a:t>UMax</a:t>
            </a:r>
            <a:endParaRPr lang="en-US" i="1" dirty="0" smtClean="0">
              <a:sym typeface="Wingdings"/>
            </a:endParaRPr>
          </a:p>
          <a:p>
            <a:pPr>
              <a:defRPr/>
            </a:pPr>
            <a:r>
              <a:rPr lang="zh-CN" altLang="en-US" dirty="0" smtClean="0"/>
              <a:t>好方法</a:t>
            </a:r>
            <a:endParaRPr lang="en-US" dirty="0"/>
          </a:p>
          <a:p>
            <a:pPr lvl="2">
              <a:buNone/>
              <a:defRPr/>
            </a:pPr>
            <a:r>
              <a:rPr lang="en-US" sz="2000" b="1" dirty="0" err="1" smtClean="0">
                <a:solidFill>
                  <a:srgbClr val="FF0000"/>
                </a:solidFill>
                <a:latin typeface="Courier New" pitchFamily="49" charset="0"/>
              </a:rPr>
              <a:t>size_t</a:t>
            </a:r>
            <a:r>
              <a:rPr lang="en-US" sz="2000" b="1" dirty="0" smtClean="0">
                <a:latin typeface="Courier New" pitchFamily="49" charset="0"/>
              </a:rPr>
              <a:t> </a:t>
            </a:r>
            <a:r>
              <a:rPr lang="en-US" sz="2000" b="1" dirty="0" err="1">
                <a:latin typeface="Courier New" pitchFamily="49" charset="0"/>
              </a:rPr>
              <a:t>i</a:t>
            </a:r>
            <a:r>
              <a:rPr lang="en-US" sz="2000" b="1" dirty="0">
                <a:latin typeface="Courier New" pitchFamily="49" charset="0"/>
              </a:rPr>
              <a:t>;</a:t>
            </a:r>
          </a:p>
          <a:p>
            <a:pPr lvl="2">
              <a:buNone/>
              <a:defRPr/>
            </a:pPr>
            <a:r>
              <a:rPr lang="en-US" sz="2000" b="1" dirty="0">
                <a:latin typeface="Courier New" pitchFamily="49" charset="0"/>
              </a:rPr>
              <a:t>for (</a:t>
            </a:r>
            <a:r>
              <a:rPr lang="en-US" sz="2000" b="1" dirty="0" err="1">
                <a:latin typeface="Courier New" pitchFamily="49" charset="0"/>
              </a:rPr>
              <a:t>i</a:t>
            </a:r>
            <a:r>
              <a:rPr lang="en-US" sz="2000" b="1" dirty="0">
                <a:latin typeface="Courier New" pitchFamily="49" charset="0"/>
              </a:rPr>
              <a:t> = cnt-2; </a:t>
            </a:r>
            <a:r>
              <a:rPr lang="en-US" sz="2000" b="1" dirty="0" err="1">
                <a:latin typeface="Courier New" pitchFamily="49" charset="0"/>
              </a:rPr>
              <a:t>i</a:t>
            </a:r>
            <a:r>
              <a:rPr lang="en-US" sz="2000" b="1" dirty="0">
                <a:latin typeface="Courier New" pitchFamily="49" charset="0"/>
              </a:rPr>
              <a:t> </a:t>
            </a:r>
            <a:r>
              <a:rPr lang="en-US" sz="2000" b="1" dirty="0" smtClean="0">
                <a:latin typeface="Courier New" pitchFamily="49" charset="0"/>
              </a:rPr>
              <a:t>&lt; </a:t>
            </a:r>
            <a:r>
              <a:rPr lang="en-US" sz="2000" b="1" dirty="0" err="1">
                <a:latin typeface="Courier New" pitchFamily="49" charset="0"/>
              </a:rPr>
              <a:t>cnt</a:t>
            </a:r>
            <a:r>
              <a:rPr lang="en-US" sz="2000" b="1" dirty="0">
                <a:latin typeface="Courier New" pitchFamily="49" charset="0"/>
              </a:rPr>
              <a:t>; </a:t>
            </a:r>
            <a:r>
              <a:rPr lang="en-US" sz="2000" b="1" dirty="0" err="1" smtClean="0">
                <a:solidFill>
                  <a:srgbClr val="0033CC"/>
                </a:solidFill>
                <a:latin typeface="Courier New" pitchFamily="49" charset="0"/>
              </a:rPr>
              <a:t>i</a:t>
            </a:r>
            <a:r>
              <a:rPr lang="en-US" sz="2000" b="1" dirty="0" smtClean="0">
                <a:solidFill>
                  <a:srgbClr val="0033CC"/>
                </a:solidFill>
                <a:latin typeface="Courier New" pitchFamily="49" charset="0"/>
              </a:rPr>
              <a:t>-</a:t>
            </a:r>
            <a:r>
              <a:rPr lang="en-US" sz="2000" b="1" dirty="0">
                <a:solidFill>
                  <a:srgbClr val="0033CC"/>
                </a:solidFill>
                <a:latin typeface="Courier New" pitchFamily="49" charset="0"/>
              </a:rPr>
              <a:t>-)</a:t>
            </a:r>
          </a:p>
          <a:p>
            <a:pPr lvl="2">
              <a:buNone/>
              <a:defRPr/>
            </a:pPr>
            <a:r>
              <a:rPr lang="en-US" sz="2000" b="1" dirty="0">
                <a:latin typeface="Courier New" pitchFamily="49" charset="0"/>
              </a:rPr>
              <a:t>  a[</a:t>
            </a:r>
            <a:r>
              <a:rPr lang="en-US" sz="2000" b="1" dirty="0" err="1">
                <a:latin typeface="Courier New" pitchFamily="49" charset="0"/>
              </a:rPr>
              <a:t>i</a:t>
            </a:r>
            <a:r>
              <a:rPr lang="en-US" sz="2000" b="1" dirty="0">
                <a:latin typeface="Courier New" pitchFamily="49" charset="0"/>
              </a:rPr>
              <a:t>] += a[i+1]</a:t>
            </a:r>
            <a:r>
              <a:rPr lang="en-US" sz="2000" b="1" dirty="0" smtClean="0">
                <a:latin typeface="Courier New" pitchFamily="49" charset="0"/>
              </a:rPr>
              <a:t>;</a:t>
            </a:r>
            <a:endParaRPr lang="en-US" sz="2000" b="1" dirty="0">
              <a:latin typeface="Courier New" pitchFamily="49" charset="0"/>
            </a:endParaRPr>
          </a:p>
          <a:p>
            <a:pPr lvl="1">
              <a:defRPr/>
            </a:pPr>
            <a:r>
              <a:rPr lang="en-US" sz="2000" b="1" dirty="0" err="1" smtClean="0">
                <a:latin typeface="Courier New"/>
                <a:cs typeface="Courier New"/>
              </a:rPr>
              <a:t>size_t</a:t>
            </a:r>
            <a:r>
              <a:rPr lang="en-US" sz="2000" dirty="0" smtClean="0"/>
              <a:t> </a:t>
            </a:r>
            <a:r>
              <a:rPr lang="zh-CN" altLang="en-US" sz="2000" dirty="0" smtClean="0"/>
              <a:t>定义为长度为计算机程序</a:t>
            </a:r>
            <a:r>
              <a:rPr lang="zh-CN" altLang="en-US" sz="2000" dirty="0"/>
              <a:t>相同</a:t>
            </a:r>
            <a:r>
              <a:rPr lang="zh-CN" altLang="en-US" sz="2000" dirty="0" smtClean="0"/>
              <a:t>字长的无符号数</a:t>
            </a:r>
            <a:endParaRPr lang="en-US" sz="2000" dirty="0" smtClean="0"/>
          </a:p>
          <a:p>
            <a:pPr lvl="1">
              <a:defRPr/>
            </a:pPr>
            <a:r>
              <a:rPr lang="zh-CN" altLang="en-US" sz="2000" dirty="0"/>
              <a:t>即便</a:t>
            </a:r>
            <a:r>
              <a:rPr lang="en-US" sz="2000" dirty="0" err="1"/>
              <a:t>cnt</a:t>
            </a:r>
            <a:r>
              <a:rPr lang="en-US" sz="2000" dirty="0"/>
              <a:t> </a:t>
            </a:r>
            <a:r>
              <a:rPr lang="en-US" sz="2000" dirty="0" smtClean="0"/>
              <a:t>= </a:t>
            </a:r>
            <a:r>
              <a:rPr lang="en-US" sz="2000" i="1" dirty="0" err="1" smtClean="0"/>
              <a:t>Umax</a:t>
            </a:r>
            <a:r>
              <a:rPr lang="zh-CN" altLang="en-US" sz="2000" dirty="0"/>
              <a:t>也能很好工作</a:t>
            </a:r>
            <a:endParaRPr lang="en-US" sz="2000" dirty="0"/>
          </a:p>
          <a:p>
            <a:pPr lvl="1">
              <a:defRPr/>
            </a:pPr>
            <a:r>
              <a:rPr lang="zh-CN" altLang="en-US" sz="2000" b="1" dirty="0" smtClean="0">
                <a:solidFill>
                  <a:srgbClr val="C00000"/>
                </a:solidFill>
                <a:latin typeface="黑体" panose="02010609060101010101" pitchFamily="49" charset="-122"/>
                <a:cs typeface="Calibri Bold" panose="020F0702030404030204" pitchFamily="34" charset="0"/>
              </a:rPr>
              <a:t>若</a:t>
            </a:r>
            <a:r>
              <a:rPr lang="en-US" sz="2000" b="1" dirty="0" err="1" smtClean="0">
                <a:solidFill>
                  <a:srgbClr val="C00000"/>
                </a:solidFill>
                <a:latin typeface="黑体" panose="02010609060101010101" pitchFamily="49" charset="-122"/>
                <a:cs typeface="Calibri Bold" panose="020F0702030404030204" pitchFamily="34" charset="0"/>
              </a:rPr>
              <a:t>cnt</a:t>
            </a:r>
            <a:r>
              <a:rPr lang="en-US" sz="2000" dirty="0" smtClean="0">
                <a:solidFill>
                  <a:srgbClr val="C00000"/>
                </a:solidFill>
                <a:latin typeface="黑体" panose="02010609060101010101" pitchFamily="49" charset="-122"/>
                <a:cs typeface="Calibri Bold" panose="020F0702030404030204" pitchFamily="34" charset="0"/>
              </a:rPr>
              <a:t> </a:t>
            </a:r>
            <a:r>
              <a:rPr lang="zh-CN" altLang="en-US" sz="2000" dirty="0" smtClean="0">
                <a:solidFill>
                  <a:srgbClr val="C00000"/>
                </a:solidFill>
                <a:latin typeface="黑体" panose="02010609060101010101" pitchFamily="49" charset="-122"/>
                <a:cs typeface="Calibri Bold" panose="020F0702030404030204" pitchFamily="34" charset="0"/>
              </a:rPr>
              <a:t>是有符号数</a:t>
            </a:r>
            <a:r>
              <a:rPr lang="zh-CN" altLang="en-US" sz="2000" dirty="0">
                <a:solidFill>
                  <a:srgbClr val="C00000"/>
                </a:solidFill>
                <a:latin typeface="黑体" panose="02010609060101010101" pitchFamily="49" charset="-122"/>
                <a:cs typeface="Calibri Bold" panose="020F0702030404030204" pitchFamily="34" charset="0"/>
              </a:rPr>
              <a:t>，且值小于</a:t>
            </a:r>
            <a:r>
              <a:rPr lang="en-US" altLang="zh-CN" sz="2000" dirty="0" smtClean="0">
                <a:solidFill>
                  <a:srgbClr val="C00000"/>
                </a:solidFill>
                <a:latin typeface="黑体" panose="02010609060101010101" pitchFamily="49" charset="-122"/>
                <a:cs typeface="Calibri Bold" panose="020F0702030404030204" pitchFamily="34" charset="0"/>
              </a:rPr>
              <a:t>0</a:t>
            </a:r>
            <a:r>
              <a:rPr lang="zh-CN" altLang="en-US" sz="2000" dirty="0" smtClean="0">
                <a:solidFill>
                  <a:srgbClr val="C00000"/>
                </a:solidFill>
                <a:latin typeface="黑体" panose="02010609060101010101" pitchFamily="49" charset="-122"/>
                <a:cs typeface="Calibri Bold" panose="020F0702030404030204" pitchFamily="34" charset="0"/>
              </a:rPr>
              <a:t>，会如何</a:t>
            </a:r>
            <a:r>
              <a:rPr lang="zh-CN" altLang="en-US" sz="2000" dirty="0">
                <a:solidFill>
                  <a:srgbClr val="C00000"/>
                </a:solidFill>
                <a:latin typeface="黑体" panose="02010609060101010101" pitchFamily="49" charset="-122"/>
                <a:cs typeface="Calibri Bold" panose="020F0702030404030204" pitchFamily="34" charset="0"/>
              </a:rPr>
              <a:t>？</a:t>
            </a:r>
            <a:endParaRPr lang="en-US" sz="2000" dirty="0">
              <a:solidFill>
                <a:srgbClr val="C00000"/>
              </a:solidFill>
              <a:latin typeface="黑体" panose="02010609060101010101" pitchFamily="49" charset="-122"/>
              <a:cs typeface="Calibri Bold" panose="020F0702030404030204" pitchFamily="34" charset="0"/>
            </a:endParaRPr>
          </a:p>
          <a:p>
            <a:pPr lvl="2">
              <a:buNone/>
              <a:defRPr/>
            </a:pPr>
            <a:endParaRPr lang="en-US" sz="1800" b="1" dirty="0" smtClean="0">
              <a:latin typeface="Courier New" pitchFamily="49" charset="0"/>
            </a:endParaRPr>
          </a:p>
        </p:txBody>
      </p:sp>
    </p:spTree>
    <p:extLst>
      <p:ext uri="{BB962C8B-B14F-4D97-AF65-F5344CB8AC3E}">
        <p14:creationId xmlns:p14="http://schemas.microsoft.com/office/powerpoint/2010/main" val="389849515"/>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81000" y="609600"/>
            <a:ext cx="7450138" cy="573088"/>
          </a:xfrm>
        </p:spPr>
        <p:txBody>
          <a:bodyPr/>
          <a:lstStyle/>
          <a:p>
            <a:pPr>
              <a:defRPr/>
            </a:pPr>
            <a:r>
              <a:rPr lang="zh-CN" altLang="en-US" dirty="0" smtClean="0"/>
              <a:t>为何用</a:t>
            </a:r>
            <a:r>
              <a:rPr lang="zh-CN" altLang="en-US" dirty="0"/>
              <a:t>无符号数？</a:t>
            </a:r>
            <a:endParaRPr lang="en-US" dirty="0" smtClean="0"/>
          </a:p>
        </p:txBody>
      </p:sp>
      <p:sp>
        <p:nvSpPr>
          <p:cNvPr id="132099" name="Rectangle 3"/>
          <p:cNvSpPr>
            <a:spLocks noGrp="1" noChangeArrowheads="1"/>
          </p:cNvSpPr>
          <p:nvPr>
            <p:ph type="body" idx="1"/>
          </p:nvPr>
        </p:nvSpPr>
        <p:spPr>
          <a:xfrm>
            <a:off x="379412" y="1404937"/>
            <a:ext cx="8307388" cy="5224463"/>
          </a:xfrm>
        </p:spPr>
        <p:txBody>
          <a:bodyPr/>
          <a:lstStyle/>
          <a:p>
            <a:pPr eaLnBrk="1" hangingPunct="1">
              <a:defRPr/>
            </a:pPr>
            <a:r>
              <a:rPr lang="zh-CN" altLang="en-US" dirty="0" smtClean="0"/>
              <a:t>需要进行模运算的时候，就用无符号数</a:t>
            </a:r>
            <a:endParaRPr lang="en-US" dirty="0" smtClean="0"/>
          </a:p>
          <a:p>
            <a:pPr lvl="1" eaLnBrk="1" hangingPunct="1">
              <a:defRPr/>
            </a:pPr>
            <a:r>
              <a:rPr lang="zh-CN" altLang="en-US" dirty="0" smtClean="0"/>
              <a:t>多精度的算术运算</a:t>
            </a:r>
            <a:endParaRPr lang="en-US" altLang="zh-CN" dirty="0" smtClean="0"/>
          </a:p>
          <a:p>
            <a:pPr lvl="1" eaLnBrk="1" hangingPunct="1">
              <a:defRPr/>
            </a:pPr>
            <a:endParaRPr lang="en-US" dirty="0" smtClean="0"/>
          </a:p>
          <a:p>
            <a:pPr eaLnBrk="1" hangingPunct="1">
              <a:defRPr/>
            </a:pPr>
            <a:r>
              <a:rPr lang="zh-CN" altLang="en-US" dirty="0" smtClean="0"/>
              <a:t>用二进制位表示集合时</a:t>
            </a:r>
            <a:r>
              <a:rPr lang="zh-CN" altLang="en-US" dirty="0"/>
              <a:t>，就用无符号数</a:t>
            </a:r>
            <a:endParaRPr lang="en-US" dirty="0"/>
          </a:p>
          <a:p>
            <a:pPr lvl="1" eaLnBrk="1" hangingPunct="1">
              <a:defRPr/>
            </a:pPr>
            <a:r>
              <a:rPr lang="zh-CN" altLang="en-US" dirty="0" smtClean="0"/>
              <a:t>逻辑右移、无符号扩展</a:t>
            </a:r>
            <a:endParaRPr lang="en-US" dirty="0" smtClean="0"/>
          </a:p>
        </p:txBody>
      </p:sp>
    </p:spTree>
    <p:extLst>
      <p:ext uri="{BB962C8B-B14F-4D97-AF65-F5344CB8AC3E}">
        <p14:creationId xmlns:p14="http://schemas.microsoft.com/office/powerpoint/2010/main" val="111256635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位、字节、字</a:t>
            </a:r>
            <a:endParaRPr lang="zh-CN" altLang="en-US" dirty="0"/>
          </a:p>
        </p:txBody>
      </p:sp>
      <p:sp>
        <p:nvSpPr>
          <p:cNvPr id="3" name="内容占位符 2"/>
          <p:cNvSpPr>
            <a:spLocks noGrp="1"/>
          </p:cNvSpPr>
          <p:nvPr>
            <p:ph idx="1"/>
          </p:nvPr>
        </p:nvSpPr>
        <p:spPr/>
        <p:txBody>
          <a:bodyPr/>
          <a:lstStyle/>
          <a:p>
            <a:r>
              <a:rPr lang="zh-CN" altLang="en-US" dirty="0" smtClean="0"/>
              <a:t>计算机存储、处理的信息：二值信号</a:t>
            </a:r>
          </a:p>
          <a:p>
            <a:r>
              <a:rPr lang="zh-CN" altLang="en-US" dirty="0" smtClean="0"/>
              <a:t>“位”</a:t>
            </a:r>
            <a:r>
              <a:rPr lang="en-US" altLang="zh-CN" dirty="0" smtClean="0"/>
              <a:t> </a:t>
            </a:r>
            <a:r>
              <a:rPr lang="zh-CN" altLang="en-US" dirty="0" smtClean="0"/>
              <a:t>或 “比特”</a:t>
            </a:r>
            <a:endParaRPr lang="en-US" altLang="zh-CN" dirty="0" smtClean="0"/>
          </a:p>
          <a:p>
            <a:pPr lvl="1"/>
            <a:r>
              <a:rPr lang="zh-CN" altLang="en-US" dirty="0" smtClean="0"/>
              <a:t>最</a:t>
            </a:r>
            <a:r>
              <a:rPr lang="zh-CN" altLang="en-US" dirty="0"/>
              <a:t>底层的二进制数字（数码）</a:t>
            </a:r>
            <a:r>
              <a:rPr lang="zh-CN" altLang="en-US" dirty="0" smtClean="0"/>
              <a:t>称为位（</a:t>
            </a:r>
            <a:r>
              <a:rPr lang="en-US" altLang="zh-CN" dirty="0" smtClean="0"/>
              <a:t>bit</a:t>
            </a:r>
            <a:r>
              <a:rPr lang="zh-CN" altLang="en-US" dirty="0" smtClean="0"/>
              <a:t>，比特），值为</a:t>
            </a:r>
            <a:r>
              <a:rPr lang="en-US" altLang="zh-CN" dirty="0" smtClean="0"/>
              <a:t>0</a:t>
            </a:r>
            <a:r>
              <a:rPr lang="zh-CN" altLang="en-US" dirty="0" smtClean="0"/>
              <a:t>或</a:t>
            </a:r>
            <a:r>
              <a:rPr lang="en-US" altLang="zh-CN" dirty="0" smtClean="0"/>
              <a:t>1</a:t>
            </a:r>
            <a:endParaRPr lang="zh-CN" altLang="en-US" dirty="0"/>
          </a:p>
          <a:p>
            <a:pPr lvl="1"/>
            <a:r>
              <a:rPr lang="zh-CN" altLang="en-US" dirty="0" smtClean="0"/>
              <a:t>数字</a:t>
            </a:r>
            <a:r>
              <a:rPr lang="zh-CN" altLang="en-US" dirty="0"/>
              <a:t>革命的</a:t>
            </a:r>
            <a:r>
              <a:rPr lang="zh-CN" altLang="en-US" dirty="0" smtClean="0"/>
              <a:t>基础</a:t>
            </a:r>
            <a:endParaRPr lang="en-US" altLang="zh-CN" dirty="0" smtClean="0"/>
          </a:p>
          <a:p>
            <a:r>
              <a:rPr lang="zh-CN" altLang="en-US" dirty="0">
                <a:ea typeface="宋体" charset="-122"/>
              </a:rPr>
              <a:t>位</a:t>
            </a:r>
            <a:r>
              <a:rPr lang="zh-CN" altLang="en-US" dirty="0" smtClean="0">
                <a:ea typeface="宋体" charset="-122"/>
              </a:rPr>
              <a:t>组合</a:t>
            </a:r>
            <a:endParaRPr lang="en-US" altLang="zh-CN" dirty="0">
              <a:ea typeface="宋体" charset="-122"/>
            </a:endParaRPr>
          </a:p>
          <a:p>
            <a:pPr lvl="1"/>
            <a:r>
              <a:rPr lang="zh-CN" altLang="en-US" dirty="0"/>
              <a:t>把位</a:t>
            </a:r>
            <a:r>
              <a:rPr lang="zh-CN" altLang="en-US" dirty="0" smtClean="0"/>
              <a:t>组合到</a:t>
            </a:r>
            <a:r>
              <a:rPr lang="zh-CN" altLang="en-US" dirty="0"/>
              <a:t>一起，采用某种规则进行解读</a:t>
            </a:r>
            <a:endParaRPr lang="en-US" altLang="zh-CN" dirty="0"/>
          </a:p>
          <a:p>
            <a:pPr lvl="1"/>
            <a:r>
              <a:rPr lang="zh-CN" altLang="en-US" dirty="0"/>
              <a:t>每个位</a:t>
            </a:r>
            <a:r>
              <a:rPr lang="zh-CN" altLang="en-US" dirty="0" smtClean="0"/>
              <a:t>组合都</a:t>
            </a:r>
            <a:r>
              <a:rPr lang="zh-CN" altLang="en-US" dirty="0"/>
              <a:t>有</a:t>
            </a:r>
            <a:r>
              <a:rPr lang="zh-CN" altLang="en-US" dirty="0" smtClean="0"/>
              <a:t>含义 </a:t>
            </a:r>
            <a:r>
              <a:rPr lang="en-US" altLang="zh-CN" dirty="0" smtClean="0"/>
              <a:t>LSB</a:t>
            </a:r>
            <a:r>
              <a:rPr lang="zh-CN" altLang="en-US" dirty="0" smtClean="0"/>
              <a:t>、</a:t>
            </a:r>
            <a:r>
              <a:rPr lang="en-US" altLang="zh-CN" dirty="0" smtClean="0"/>
              <a:t>MSB</a:t>
            </a:r>
            <a:endParaRPr lang="en-US" altLang="zh-CN" dirty="0"/>
          </a:p>
          <a:p>
            <a:pPr>
              <a:lnSpc>
                <a:spcPct val="120000"/>
              </a:lnSpc>
            </a:pPr>
            <a:r>
              <a:rPr lang="zh-CN" altLang="en-US" dirty="0" smtClean="0">
                <a:ea typeface="宋体" charset="-122"/>
              </a:rPr>
              <a:t>字节：</a:t>
            </a:r>
            <a:r>
              <a:rPr lang="en-US" altLang="zh-CN" dirty="0" smtClean="0">
                <a:ea typeface="宋体" charset="-122"/>
              </a:rPr>
              <a:t>8-bit</a:t>
            </a:r>
            <a:r>
              <a:rPr lang="zh-CN" altLang="en-US" dirty="0" smtClean="0">
                <a:ea typeface="宋体" charset="-122"/>
              </a:rPr>
              <a:t>块</a:t>
            </a:r>
            <a:endParaRPr lang="en-US" altLang="zh-CN" dirty="0" smtClean="0">
              <a:ea typeface="宋体" charset="-122"/>
            </a:endParaRPr>
          </a:p>
          <a:p>
            <a:pPr lvl="1"/>
            <a:r>
              <a:rPr lang="zh-CN" altLang="en-US" dirty="0"/>
              <a:t>人物：</a:t>
            </a:r>
            <a:r>
              <a:rPr lang="en-US" altLang="zh-CN" dirty="0"/>
              <a:t>Dr. Werner </a:t>
            </a:r>
            <a:r>
              <a:rPr lang="en-US" altLang="zh-CN" dirty="0" smtClean="0"/>
              <a:t>Buchholz</a:t>
            </a:r>
            <a:r>
              <a:rPr lang="zh-CN" altLang="en-US" dirty="0" smtClean="0"/>
              <a:t>，</a:t>
            </a:r>
            <a:r>
              <a:rPr lang="en-US" altLang="zh-CN" dirty="0" smtClean="0"/>
              <a:t>1956</a:t>
            </a:r>
            <a:r>
              <a:rPr lang="zh-CN" altLang="en-US" dirty="0"/>
              <a:t>年</a:t>
            </a:r>
            <a:r>
              <a:rPr lang="en-US" altLang="zh-CN" dirty="0"/>
              <a:t>7</a:t>
            </a:r>
            <a:r>
              <a:rPr lang="zh-CN" altLang="en-US" dirty="0"/>
              <a:t>月</a:t>
            </a:r>
            <a:endParaRPr lang="en-US" altLang="zh-CN" dirty="0"/>
          </a:p>
          <a:p>
            <a:pPr lvl="1"/>
            <a:r>
              <a:rPr lang="zh-CN" altLang="en-US" dirty="0"/>
              <a:t>事件：</a:t>
            </a:r>
            <a:r>
              <a:rPr lang="en-US" altLang="zh-CN" dirty="0"/>
              <a:t>IBM Stretch computer</a:t>
            </a:r>
            <a:r>
              <a:rPr lang="zh-CN" altLang="en-US" dirty="0" smtClean="0"/>
              <a:t>的早期设计阶段</a:t>
            </a:r>
            <a:endParaRPr lang="en-US" altLang="zh-CN" dirty="0" smtClean="0"/>
          </a:p>
        </p:txBody>
      </p:sp>
      <p:pic>
        <p:nvPicPr>
          <p:cNvPr id="4" name="图片 5" descr="1245494444XXSBzXOF.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3276600"/>
            <a:ext cx="1828800"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208412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主要内容</a:t>
            </a:r>
            <a:r>
              <a:rPr lang="en-US" altLang="zh-CN" dirty="0" smtClean="0"/>
              <a:t>: </a:t>
            </a:r>
            <a:r>
              <a:rPr lang="zh-CN" altLang="en-US" dirty="0" smtClean="0"/>
              <a:t>位、字节 和 整型数</a:t>
            </a:r>
            <a:endParaRPr lang="en-US" dirty="0"/>
          </a:p>
        </p:txBody>
      </p:sp>
      <p:sp>
        <p:nvSpPr>
          <p:cNvPr id="3" name="Content Placeholder 2"/>
          <p:cNvSpPr>
            <a:spLocks noGrp="1"/>
          </p:cNvSpPr>
          <p:nvPr>
            <p:ph idx="1"/>
          </p:nvPr>
        </p:nvSpPr>
        <p:spPr/>
        <p:txBody>
          <a:bodyPr/>
          <a:lstStyle/>
          <a:p>
            <a:r>
              <a:rPr lang="zh-CN" altLang="en-US" dirty="0" smtClean="0">
                <a:solidFill>
                  <a:schemeClr val="bg1">
                    <a:lumMod val="65000"/>
                  </a:schemeClr>
                </a:solidFill>
              </a:rPr>
              <a:t>信息的位表示</a:t>
            </a:r>
            <a:endParaRPr lang="en-US" dirty="0" smtClean="0">
              <a:solidFill>
                <a:schemeClr val="bg1">
                  <a:lumMod val="65000"/>
                </a:schemeClr>
              </a:solidFill>
            </a:endParaRPr>
          </a:p>
          <a:p>
            <a:r>
              <a:rPr lang="zh-CN" altLang="en-US" dirty="0" smtClean="0">
                <a:solidFill>
                  <a:srgbClr val="A6A6A6"/>
                </a:solidFill>
              </a:rPr>
              <a:t>位级运算</a:t>
            </a:r>
            <a:endParaRPr lang="en-US" dirty="0" smtClean="0">
              <a:solidFill>
                <a:srgbClr val="A6A6A6"/>
              </a:solidFill>
            </a:endParaRPr>
          </a:p>
          <a:p>
            <a:r>
              <a:rPr lang="zh-CN" altLang="en-US" dirty="0" smtClean="0">
                <a:solidFill>
                  <a:schemeClr val="bg2"/>
                </a:solidFill>
              </a:rPr>
              <a:t>整型数</a:t>
            </a:r>
            <a:endParaRPr lang="en-US" dirty="0" smtClean="0">
              <a:solidFill>
                <a:schemeClr val="bg2"/>
              </a:solidFill>
            </a:endParaRPr>
          </a:p>
          <a:p>
            <a:pPr lvl="1"/>
            <a:r>
              <a:rPr lang="zh-CN" altLang="en-US" dirty="0" smtClean="0">
                <a:solidFill>
                  <a:schemeClr val="bg1">
                    <a:lumMod val="65000"/>
                  </a:schemeClr>
                </a:solidFill>
              </a:rPr>
              <a:t>表示：无符号数和有符号数</a:t>
            </a:r>
            <a:endParaRPr lang="en-US" dirty="0" smtClean="0">
              <a:solidFill>
                <a:schemeClr val="bg1">
                  <a:lumMod val="65000"/>
                </a:schemeClr>
              </a:solidFill>
            </a:endParaRPr>
          </a:p>
          <a:p>
            <a:pPr lvl="1"/>
            <a:r>
              <a:rPr lang="zh-CN" altLang="en-US" dirty="0" smtClean="0">
                <a:solidFill>
                  <a:srgbClr val="A6A6A6"/>
                </a:solidFill>
              </a:rPr>
              <a:t>无符号数和有符号数的转换</a:t>
            </a:r>
            <a:endParaRPr lang="en-US" dirty="0" smtClean="0">
              <a:solidFill>
                <a:srgbClr val="A6A6A6"/>
              </a:solidFill>
            </a:endParaRPr>
          </a:p>
          <a:p>
            <a:pPr lvl="1"/>
            <a:r>
              <a:rPr lang="zh-CN" altLang="en-US" dirty="0" smtClean="0">
                <a:solidFill>
                  <a:srgbClr val="A6A6A6"/>
                </a:solidFill>
              </a:rPr>
              <a:t>扩展、截断</a:t>
            </a:r>
            <a:endParaRPr lang="en-US" dirty="0" smtClean="0">
              <a:solidFill>
                <a:srgbClr val="A6A6A6"/>
              </a:solidFill>
            </a:endParaRPr>
          </a:p>
          <a:p>
            <a:pPr lvl="1"/>
            <a:r>
              <a:rPr lang="zh-CN" altLang="en-US" dirty="0" smtClean="0">
                <a:solidFill>
                  <a:srgbClr val="A6A6A6"/>
                </a:solidFill>
              </a:rPr>
              <a:t>整数运算：加、非、乘、移位</a:t>
            </a:r>
            <a:endParaRPr lang="en-US" dirty="0" smtClean="0">
              <a:solidFill>
                <a:srgbClr val="A6A6A6"/>
              </a:solidFill>
            </a:endParaRPr>
          </a:p>
          <a:p>
            <a:pPr lvl="1"/>
            <a:r>
              <a:rPr lang="zh-CN" altLang="en-US" dirty="0" smtClean="0">
                <a:solidFill>
                  <a:srgbClr val="A6A6A6"/>
                </a:solidFill>
              </a:rPr>
              <a:t>总结</a:t>
            </a:r>
            <a:endParaRPr lang="en-US" dirty="0" smtClean="0">
              <a:solidFill>
                <a:srgbClr val="A6A6A6"/>
              </a:solidFill>
            </a:endParaRPr>
          </a:p>
          <a:p>
            <a:r>
              <a:rPr lang="zh-CN" altLang="en-US" dirty="0" smtClean="0"/>
              <a:t>内存、指针、字符串表示</a:t>
            </a:r>
            <a:endParaRPr lang="en-US"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type="title"/>
          </p:nvPr>
        </p:nvSpPr>
        <p:spPr/>
        <p:txBody>
          <a:bodyPr/>
          <a:lstStyle/>
          <a:p>
            <a:pPr marL="119063" indent="-119063" eaLnBrk="1" hangingPunct="1"/>
            <a:r>
              <a:rPr lang="zh-CN" altLang="en-US" dirty="0" smtClean="0"/>
              <a:t>面向字节的内存组织管理</a:t>
            </a:r>
            <a:endParaRPr lang="en-US" dirty="0"/>
          </a:p>
        </p:txBody>
      </p:sp>
      <p:sp>
        <p:nvSpPr>
          <p:cNvPr id="44037" name="Rectangle 4"/>
          <p:cNvSpPr>
            <a:spLocks noGrp="1" noChangeArrowheads="1"/>
          </p:cNvSpPr>
          <p:nvPr>
            <p:ph idx="1"/>
          </p:nvPr>
        </p:nvSpPr>
        <p:spPr>
          <a:xfrm>
            <a:off x="228601" y="2809875"/>
            <a:ext cx="8686800" cy="3743325"/>
          </a:xfrm>
        </p:spPr>
        <p:txBody>
          <a:bodyPr/>
          <a:lstStyle/>
          <a:p>
            <a:pPr eaLnBrk="1" hangingPunct="1"/>
            <a:r>
              <a:rPr lang="zh-CN" altLang="en-US" dirty="0" smtClean="0"/>
              <a:t>程序用地址来引用内存中的数据</a:t>
            </a:r>
            <a:endParaRPr lang="en-US" dirty="0" smtClean="0"/>
          </a:p>
          <a:p>
            <a:pPr marL="552450" lvl="1" eaLnBrk="1" hangingPunct="1"/>
            <a:r>
              <a:rPr lang="zh-CN" altLang="en-US" dirty="0" smtClean="0"/>
              <a:t>内存可看做巨大的“字节数组”</a:t>
            </a:r>
            <a:endParaRPr lang="en-US" altLang="zh-CN" dirty="0" smtClean="0"/>
          </a:p>
          <a:p>
            <a:pPr marL="952500" lvl="2"/>
            <a:r>
              <a:rPr lang="zh-CN" altLang="en-US" dirty="0" smtClean="0"/>
              <a:t>实际上不是这样，但不妨这样联想</a:t>
            </a:r>
            <a:endParaRPr lang="en-US" dirty="0" smtClean="0"/>
          </a:p>
          <a:p>
            <a:pPr marL="552450" lvl="1" eaLnBrk="1" hangingPunct="1"/>
            <a:r>
              <a:rPr lang="zh-CN" altLang="en-US" dirty="0" smtClean="0"/>
              <a:t>地址就像这个“字节数组”的索引</a:t>
            </a:r>
            <a:endParaRPr lang="en-US" dirty="0" smtClean="0"/>
          </a:p>
          <a:p>
            <a:pPr marL="952500" lvl="2"/>
            <a:r>
              <a:rPr lang="zh-CN" altLang="en-US" dirty="0" smtClean="0"/>
              <a:t>指针变量可保存地址数值</a:t>
            </a:r>
            <a:endParaRPr lang="en-US" dirty="0" smtClean="0"/>
          </a:p>
          <a:p>
            <a:pPr marL="152400"/>
            <a:r>
              <a:rPr lang="zh-CN" altLang="en-US" dirty="0" smtClean="0"/>
              <a:t>注意</a:t>
            </a:r>
            <a:r>
              <a:rPr lang="en-US" dirty="0" smtClean="0"/>
              <a:t>: </a:t>
            </a:r>
          </a:p>
          <a:p>
            <a:pPr marL="552450" lvl="1"/>
            <a:r>
              <a:rPr lang="zh-CN" altLang="en-US" dirty="0" smtClean="0"/>
              <a:t>操作系统为每个进程提供私有的地址空间</a:t>
            </a:r>
            <a:endParaRPr lang="en-US" altLang="zh-CN" dirty="0" smtClean="0"/>
          </a:p>
          <a:p>
            <a:pPr marL="552450" lvl="1"/>
            <a:r>
              <a:rPr lang="zh-CN" altLang="en-US" dirty="0" smtClean="0"/>
              <a:t>每个进程可访问自己地址空间中的内存数据，彼此不干扰。</a:t>
            </a:r>
            <a:endParaRPr lang="en-US" dirty="0"/>
          </a:p>
        </p:txBody>
      </p:sp>
      <p:grpSp>
        <p:nvGrpSpPr>
          <p:cNvPr id="2" name="Group 5"/>
          <p:cNvGrpSpPr>
            <a:grpSpLocks/>
          </p:cNvGrpSpPr>
          <p:nvPr/>
        </p:nvGrpSpPr>
        <p:grpSpPr bwMode="auto">
          <a:xfrm>
            <a:off x="715962" y="1454478"/>
            <a:ext cx="6508751" cy="983922"/>
            <a:chOff x="-29" y="161"/>
            <a:chExt cx="4100" cy="619"/>
          </a:xfrm>
        </p:grpSpPr>
        <p:sp>
          <p:nvSpPr>
            <p:cNvPr id="44039" name="Rectangle 6"/>
            <p:cNvSpPr>
              <a:spLocks/>
            </p:cNvSpPr>
            <p:nvPr/>
          </p:nvSpPr>
          <p:spPr bwMode="auto">
            <a:xfrm>
              <a:off x="13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4040" name="Rectangle 7"/>
            <p:cNvSpPr>
              <a:spLocks/>
            </p:cNvSpPr>
            <p:nvPr/>
          </p:nvSpPr>
          <p:spPr bwMode="auto">
            <a:xfrm>
              <a:off x="37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4041" name="Rectangle 8"/>
            <p:cNvSpPr>
              <a:spLocks/>
            </p:cNvSpPr>
            <p:nvPr/>
          </p:nvSpPr>
          <p:spPr bwMode="auto">
            <a:xfrm>
              <a:off x="61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4042" name="Rectangle 9"/>
            <p:cNvSpPr>
              <a:spLocks/>
            </p:cNvSpPr>
            <p:nvPr/>
          </p:nvSpPr>
          <p:spPr bwMode="auto">
            <a:xfrm>
              <a:off x="85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4043" name="Rectangle 10"/>
            <p:cNvSpPr>
              <a:spLocks/>
            </p:cNvSpPr>
            <p:nvPr/>
          </p:nvSpPr>
          <p:spPr bwMode="auto">
            <a:xfrm>
              <a:off x="109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4044" name="Rectangle 11"/>
            <p:cNvSpPr>
              <a:spLocks/>
            </p:cNvSpPr>
            <p:nvPr/>
          </p:nvSpPr>
          <p:spPr bwMode="auto">
            <a:xfrm>
              <a:off x="1338" y="520"/>
              <a:ext cx="968" cy="192"/>
            </a:xfrm>
            <a:prstGeom prst="rect">
              <a:avLst/>
            </a:prstGeom>
            <a:noFill/>
            <a:ln w="19050">
              <a:solidFill>
                <a:srgbClr val="003300"/>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4045" name="Rectangle 12"/>
            <p:cNvSpPr>
              <a:spLocks/>
            </p:cNvSpPr>
            <p:nvPr/>
          </p:nvSpPr>
          <p:spPr bwMode="auto">
            <a:xfrm>
              <a:off x="229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4046" name="Rectangle 13"/>
            <p:cNvSpPr>
              <a:spLocks/>
            </p:cNvSpPr>
            <p:nvPr/>
          </p:nvSpPr>
          <p:spPr bwMode="auto">
            <a:xfrm>
              <a:off x="253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4047" name="Rectangle 14"/>
            <p:cNvSpPr>
              <a:spLocks/>
            </p:cNvSpPr>
            <p:nvPr/>
          </p:nvSpPr>
          <p:spPr bwMode="auto">
            <a:xfrm>
              <a:off x="277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4048" name="Rectangle 15"/>
            <p:cNvSpPr>
              <a:spLocks/>
            </p:cNvSpPr>
            <p:nvPr/>
          </p:nvSpPr>
          <p:spPr bwMode="auto">
            <a:xfrm>
              <a:off x="301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4049" name="Rectangle 16"/>
            <p:cNvSpPr>
              <a:spLocks/>
            </p:cNvSpPr>
            <p:nvPr/>
          </p:nvSpPr>
          <p:spPr bwMode="auto">
            <a:xfrm>
              <a:off x="325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4050" name="Rectangle 17"/>
            <p:cNvSpPr>
              <a:spLocks/>
            </p:cNvSpPr>
            <p:nvPr/>
          </p:nvSpPr>
          <p:spPr bwMode="auto">
            <a:xfrm>
              <a:off x="349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4051" name="Rectangle 18"/>
            <p:cNvSpPr>
              <a:spLocks/>
            </p:cNvSpPr>
            <p:nvPr/>
          </p:nvSpPr>
          <p:spPr bwMode="auto">
            <a:xfrm>
              <a:off x="1332" y="484"/>
              <a:ext cx="968" cy="296"/>
            </a:xfrm>
            <a:prstGeom prst="rect">
              <a:avLst/>
            </a:prstGeom>
            <a:noFill/>
            <a:ln w="19050">
              <a:noFill/>
              <a:miter lim="800000"/>
              <a:headEnd/>
              <a:tailEnd/>
            </a:ln>
          </p:spPr>
          <p:txBody>
            <a:bodyPr lIns="50800" tIns="50800" rIns="45720" bIns="50800">
              <a:prstTxWarp prst="textNoShape">
                <a:avLst/>
              </a:prstTxWarp>
            </a:bodyPr>
            <a:lstStyle/>
            <a:p>
              <a:pPr algn="ctr" eaLnBrk="1" hangingPunct="1">
                <a:lnSpc>
                  <a:spcPct val="90000"/>
                </a:lnSpc>
              </a:pPr>
              <a:r>
                <a:rPr lang="en-US">
                  <a:solidFill>
                    <a:srgbClr val="000066"/>
                  </a:solidFill>
                  <a:latin typeface="Helvetica" charset="0"/>
                  <a:ea typeface="Helvetica" charset="0"/>
                  <a:cs typeface="Helvetica" charset="0"/>
                  <a:sym typeface="Helvetica" charset="0"/>
                </a:rPr>
                <a:t>• • •</a:t>
              </a:r>
            </a:p>
          </p:txBody>
        </p:sp>
        <p:sp>
          <p:nvSpPr>
            <p:cNvPr id="44052" name="Rectangle 19"/>
            <p:cNvSpPr>
              <a:spLocks/>
            </p:cNvSpPr>
            <p:nvPr/>
          </p:nvSpPr>
          <p:spPr bwMode="auto">
            <a:xfrm rot="19020000">
              <a:off x="-29" y="161"/>
              <a:ext cx="643" cy="244"/>
            </a:xfrm>
            <a:prstGeom prst="rect">
              <a:avLst/>
            </a:prstGeom>
            <a:noFill/>
            <a:ln w="19050">
              <a:noFill/>
              <a:miter lim="800000"/>
              <a:headEnd/>
              <a:tailEnd/>
            </a:ln>
          </p:spPr>
          <p:txBody>
            <a:bodyPr wrap="none" lIns="50800" tIns="50800" rIns="45720" bIns="50800">
              <a:prstTxWarp prst="textNoShape">
                <a:avLst/>
              </a:prstTxWarp>
              <a:spAutoFit/>
            </a:bodyPr>
            <a:lstStyle/>
            <a:p>
              <a:pPr eaLnBrk="1" hangingPunct="1">
                <a:lnSpc>
                  <a:spcPct val="90000"/>
                </a:lnSpc>
              </a:pPr>
              <a:r>
                <a:rPr lang="en-US" sz="2000" dirty="0">
                  <a:solidFill>
                    <a:srgbClr val="000066"/>
                  </a:solidFill>
                  <a:latin typeface="Courier New Bold" charset="0"/>
                  <a:ea typeface="Courier New Bold" charset="0"/>
                  <a:cs typeface="Courier New Bold" charset="0"/>
                  <a:sym typeface="Courier New Bold" charset="0"/>
                </a:rPr>
                <a:t>00•••0</a:t>
              </a:r>
            </a:p>
          </p:txBody>
        </p:sp>
        <p:sp>
          <p:nvSpPr>
            <p:cNvPr id="44053" name="Rectangle 20"/>
            <p:cNvSpPr>
              <a:spLocks/>
            </p:cNvSpPr>
            <p:nvPr/>
          </p:nvSpPr>
          <p:spPr bwMode="auto">
            <a:xfrm rot="19020000">
              <a:off x="3428" y="161"/>
              <a:ext cx="643" cy="244"/>
            </a:xfrm>
            <a:prstGeom prst="rect">
              <a:avLst/>
            </a:prstGeom>
            <a:noFill/>
            <a:ln w="19050">
              <a:noFill/>
              <a:miter lim="800000"/>
              <a:headEnd/>
              <a:tailEnd/>
            </a:ln>
          </p:spPr>
          <p:txBody>
            <a:bodyPr wrap="none" lIns="50800" tIns="50800" rIns="45720" bIns="50800">
              <a:prstTxWarp prst="textNoShape">
                <a:avLst/>
              </a:prstTxWarp>
              <a:spAutoFit/>
            </a:bodyPr>
            <a:lstStyle/>
            <a:p>
              <a:pPr eaLnBrk="1" hangingPunct="1">
                <a:lnSpc>
                  <a:spcPct val="90000"/>
                </a:lnSpc>
              </a:pPr>
              <a:r>
                <a:rPr lang="en-US" sz="2000">
                  <a:solidFill>
                    <a:srgbClr val="000066"/>
                  </a:solidFill>
                  <a:latin typeface="Courier New Bold" charset="0"/>
                  <a:ea typeface="Courier New Bold" charset="0"/>
                  <a:cs typeface="Courier New Bold" charset="0"/>
                  <a:sym typeface="Courier New Bold" charset="0"/>
                </a:rPr>
                <a:t>FF•••F</a:t>
              </a:r>
            </a:p>
          </p:txBody>
        </p:sp>
      </p:gr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type="title"/>
          </p:nvPr>
        </p:nvSpPr>
        <p:spPr/>
        <p:txBody>
          <a:bodyPr/>
          <a:lstStyle/>
          <a:p>
            <a:pPr marL="119063" indent="-119063" eaLnBrk="1" hangingPunct="1"/>
            <a:r>
              <a:rPr lang="zh-CN" altLang="en-US" dirty="0" smtClean="0"/>
              <a:t>机器字</a:t>
            </a:r>
            <a:endParaRPr lang="en-US" dirty="0"/>
          </a:p>
        </p:txBody>
      </p:sp>
      <p:sp>
        <p:nvSpPr>
          <p:cNvPr id="45061" name="Rectangle 4"/>
          <p:cNvSpPr>
            <a:spLocks noGrp="1" noChangeArrowheads="1"/>
          </p:cNvSpPr>
          <p:nvPr>
            <p:ph idx="1"/>
          </p:nvPr>
        </p:nvSpPr>
        <p:spPr/>
        <p:txBody>
          <a:bodyPr/>
          <a:lstStyle/>
          <a:p>
            <a:pPr eaLnBrk="1" hangingPunct="1"/>
            <a:r>
              <a:rPr lang="zh-CN" altLang="en-US" dirty="0" smtClean="0"/>
              <a:t>任何机器都有一个</a:t>
            </a:r>
            <a:r>
              <a:rPr lang="en-US" dirty="0" smtClean="0"/>
              <a:t> “</a:t>
            </a:r>
            <a:r>
              <a:rPr lang="zh-CN" altLang="en-US" dirty="0" smtClean="0"/>
              <a:t>字长</a:t>
            </a:r>
            <a:r>
              <a:rPr lang="en-US" dirty="0" smtClean="0"/>
              <a:t>”</a:t>
            </a:r>
            <a:endParaRPr lang="en-US" dirty="0"/>
          </a:p>
          <a:p>
            <a:pPr marL="552450" lvl="1" eaLnBrk="1" hangingPunct="1"/>
            <a:r>
              <a:rPr lang="en-US" dirty="0" smtClean="0"/>
              <a:t> </a:t>
            </a:r>
            <a:r>
              <a:rPr lang="zh-CN" altLang="en-US" dirty="0" smtClean="0"/>
              <a:t>整型值数据的名义长度</a:t>
            </a:r>
            <a:endParaRPr lang="en-US" altLang="zh-CN" dirty="0"/>
          </a:p>
          <a:p>
            <a:pPr marL="952500" lvl="2"/>
            <a:r>
              <a:rPr lang="zh-CN" altLang="en-US" dirty="0" smtClean="0"/>
              <a:t>地址的名义长度</a:t>
            </a:r>
            <a:endParaRPr lang="en-US" dirty="0" smtClean="0"/>
          </a:p>
          <a:p>
            <a:pPr marL="552450" lvl="1">
              <a:lnSpc>
                <a:spcPct val="150000"/>
              </a:lnSpc>
            </a:pPr>
            <a:r>
              <a:rPr lang="en-US" altLang="zh-CN" dirty="0" smtClean="0"/>
              <a:t>1985</a:t>
            </a:r>
            <a:r>
              <a:rPr lang="zh-CN" altLang="en-US" dirty="0" smtClean="0"/>
              <a:t>年</a:t>
            </a:r>
            <a:r>
              <a:rPr lang="en-US" altLang="zh-CN" dirty="0" smtClean="0"/>
              <a:t>intel 386 CPU</a:t>
            </a:r>
            <a:r>
              <a:rPr lang="zh-CN" altLang="en-US" dirty="0" smtClean="0"/>
              <a:t>开始</a:t>
            </a:r>
            <a:r>
              <a:rPr lang="en-US" dirty="0" smtClean="0"/>
              <a:t>,</a:t>
            </a:r>
            <a:r>
              <a:rPr lang="zh-CN" altLang="en-US" dirty="0"/>
              <a:t>大多数机器使用</a:t>
            </a:r>
            <a:r>
              <a:rPr lang="en-US" dirty="0"/>
              <a:t>32</a:t>
            </a:r>
            <a:r>
              <a:rPr lang="zh-CN" altLang="en-US" dirty="0"/>
              <a:t>位</a:t>
            </a:r>
            <a:r>
              <a:rPr lang="en-US" dirty="0"/>
              <a:t> (4</a:t>
            </a:r>
            <a:r>
              <a:rPr lang="zh-CN" altLang="en-US" dirty="0"/>
              <a:t>字节</a:t>
            </a:r>
            <a:r>
              <a:rPr lang="en-US" dirty="0"/>
              <a:t>) </a:t>
            </a:r>
            <a:r>
              <a:rPr lang="zh-CN" altLang="en-US" dirty="0" smtClean="0"/>
              <a:t>字长</a:t>
            </a:r>
            <a:endParaRPr lang="en-US" dirty="0"/>
          </a:p>
          <a:p>
            <a:pPr marL="838200" lvl="2" eaLnBrk="1" hangingPunct="1"/>
            <a:r>
              <a:rPr lang="zh-CN" altLang="en-US" dirty="0" smtClean="0"/>
              <a:t>地址空间最大</a:t>
            </a:r>
            <a:r>
              <a:rPr lang="en-US" dirty="0" smtClean="0"/>
              <a:t>4GB (2</a:t>
            </a:r>
            <a:r>
              <a:rPr lang="en-US" baseline="30000" dirty="0" smtClean="0"/>
              <a:t>32</a:t>
            </a:r>
            <a:r>
              <a:rPr lang="en-US" dirty="0" smtClean="0"/>
              <a:t> bytes)</a:t>
            </a:r>
          </a:p>
          <a:p>
            <a:pPr marL="438150" lvl="1"/>
            <a:r>
              <a:rPr lang="zh-CN" altLang="en-US" dirty="0" smtClean="0"/>
              <a:t>目前</a:t>
            </a:r>
            <a:r>
              <a:rPr lang="en-US" dirty="0" smtClean="0"/>
              <a:t>, 64</a:t>
            </a:r>
            <a:r>
              <a:rPr lang="zh-CN" altLang="en-US" dirty="0" smtClean="0"/>
              <a:t>位字长的机器是主流</a:t>
            </a:r>
            <a:endParaRPr lang="en-US" dirty="0" smtClean="0"/>
          </a:p>
          <a:p>
            <a:pPr marL="838200" lvl="2" eaLnBrk="1" hangingPunct="1"/>
            <a:r>
              <a:rPr lang="zh-CN" altLang="en-US" dirty="0" smtClean="0"/>
              <a:t>潜在地，可以有</a:t>
            </a:r>
            <a:r>
              <a:rPr lang="en-US" dirty="0" smtClean="0"/>
              <a:t>18 EB (</a:t>
            </a:r>
            <a:r>
              <a:rPr lang="en-US" altLang="zh-CN" dirty="0" err="1" smtClean="0"/>
              <a:t>E</a:t>
            </a:r>
            <a:r>
              <a:rPr lang="en-US" dirty="0" err="1" smtClean="0"/>
              <a:t>xabytes</a:t>
            </a:r>
            <a:r>
              <a:rPr lang="en-US" dirty="0" smtClean="0"/>
              <a:t>) </a:t>
            </a:r>
            <a:r>
              <a:rPr lang="zh-CN" altLang="en-US" dirty="0" smtClean="0"/>
              <a:t>的可寻址内存</a:t>
            </a:r>
            <a:endParaRPr lang="en-US" dirty="0" smtClean="0"/>
          </a:p>
          <a:p>
            <a:pPr marL="838200" lvl="2" eaLnBrk="1" hangingPunct="1"/>
            <a:r>
              <a:rPr lang="zh-CN" altLang="en-US" dirty="0"/>
              <a:t>约</a:t>
            </a:r>
            <a:r>
              <a:rPr lang="en-US" dirty="0" smtClean="0"/>
              <a:t>18.4 X 10</a:t>
            </a:r>
            <a:r>
              <a:rPr lang="en-US" baseline="30000" dirty="0" smtClean="0"/>
              <a:t>18</a:t>
            </a:r>
            <a:r>
              <a:rPr lang="zh-CN" altLang="en-US" baseline="30000" dirty="0" smtClean="0"/>
              <a:t>字节</a:t>
            </a:r>
            <a:endParaRPr lang="en-US" dirty="0" smtClean="0"/>
          </a:p>
          <a:p>
            <a:pPr marL="552450" lvl="1" eaLnBrk="1" hangingPunct="1"/>
            <a:r>
              <a:rPr lang="zh-CN" altLang="en-US" dirty="0" smtClean="0"/>
              <a:t>机器依然支持多种数据格式</a:t>
            </a:r>
            <a:endParaRPr lang="en-US" dirty="0"/>
          </a:p>
          <a:p>
            <a:pPr marL="838200" lvl="2" eaLnBrk="1" hangingPunct="1"/>
            <a:r>
              <a:rPr lang="zh-CN" altLang="en-US" dirty="0" smtClean="0"/>
              <a:t>字长的一部分或几倍长度</a:t>
            </a:r>
            <a:endParaRPr lang="en-US" dirty="0"/>
          </a:p>
          <a:p>
            <a:pPr marL="838200" lvl="2" eaLnBrk="1" hangingPunct="1"/>
            <a:r>
              <a:rPr lang="zh-CN" altLang="en-US" dirty="0" smtClean="0"/>
              <a:t>始终是整数个字节</a:t>
            </a:r>
            <a:endParaRPr lang="en-US" dirty="0"/>
          </a:p>
        </p:txBody>
      </p:sp>
    </p:spTree>
    <p:extLst>
      <p:ext uri="{BB962C8B-B14F-4D97-AF65-F5344CB8AC3E}">
        <p14:creationId xmlns:p14="http://schemas.microsoft.com/office/powerpoint/2010/main" val="3103645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type="title"/>
          </p:nvPr>
        </p:nvSpPr>
        <p:spPr/>
        <p:txBody>
          <a:bodyPr/>
          <a:lstStyle/>
          <a:p>
            <a:pPr marL="119063" indent="-119063" eaLnBrk="1" hangingPunct="1"/>
            <a:r>
              <a:rPr lang="zh-CN" altLang="en-US" dirty="0" smtClean="0"/>
              <a:t>面向字的内存组织管理</a:t>
            </a:r>
            <a:endParaRPr lang="en-US" dirty="0"/>
          </a:p>
        </p:txBody>
      </p:sp>
      <p:sp>
        <p:nvSpPr>
          <p:cNvPr id="46085" name="Rectangle 4"/>
          <p:cNvSpPr>
            <a:spLocks noGrp="1" noChangeArrowheads="1"/>
          </p:cNvSpPr>
          <p:nvPr>
            <p:ph idx="1"/>
          </p:nvPr>
        </p:nvSpPr>
        <p:spPr>
          <a:xfrm>
            <a:off x="396876" y="1362075"/>
            <a:ext cx="4554538" cy="4972050"/>
          </a:xfrm>
        </p:spPr>
        <p:txBody>
          <a:bodyPr/>
          <a:lstStyle/>
          <a:p>
            <a:pPr eaLnBrk="1" hangingPunct="1"/>
            <a:r>
              <a:rPr lang="zh-CN" altLang="en-US" dirty="0" smtClean="0"/>
              <a:t>地址：指定字节的位置</a:t>
            </a:r>
            <a:endParaRPr lang="en-US" dirty="0"/>
          </a:p>
          <a:p>
            <a:pPr marL="552450" lvl="1" eaLnBrk="1" hangingPunct="1"/>
            <a:r>
              <a:rPr lang="zh-CN" altLang="en-US" dirty="0" smtClean="0"/>
              <a:t>字中第一个字节的地址</a:t>
            </a:r>
            <a:endParaRPr lang="en-US" dirty="0"/>
          </a:p>
          <a:p>
            <a:pPr marL="552450" lvl="1" eaLnBrk="1" hangingPunct="1"/>
            <a:r>
              <a:rPr lang="zh-CN" altLang="en-US" dirty="0" smtClean="0"/>
              <a:t>相邻字的地址相差</a:t>
            </a:r>
            <a:r>
              <a:rPr lang="en-US" dirty="0" smtClean="0"/>
              <a:t> </a:t>
            </a:r>
            <a:r>
              <a:rPr lang="en-US" dirty="0"/>
              <a:t>4 (32-bit) </a:t>
            </a:r>
            <a:r>
              <a:rPr lang="zh-CN" altLang="en-US" dirty="0" smtClean="0"/>
              <a:t>或</a:t>
            </a:r>
            <a:r>
              <a:rPr lang="en-US" dirty="0" smtClean="0"/>
              <a:t> </a:t>
            </a:r>
            <a:r>
              <a:rPr lang="en-US" dirty="0"/>
              <a:t>8 (64-bit)</a:t>
            </a:r>
          </a:p>
        </p:txBody>
      </p:sp>
      <p:grpSp>
        <p:nvGrpSpPr>
          <p:cNvPr id="2" name="Group 5"/>
          <p:cNvGrpSpPr>
            <a:grpSpLocks/>
          </p:cNvGrpSpPr>
          <p:nvPr/>
        </p:nvGrpSpPr>
        <p:grpSpPr bwMode="auto">
          <a:xfrm>
            <a:off x="5219700" y="1143000"/>
            <a:ext cx="3467100" cy="5591175"/>
            <a:chOff x="0" y="0"/>
            <a:chExt cx="2184" cy="3522"/>
          </a:xfrm>
        </p:grpSpPr>
        <p:sp>
          <p:nvSpPr>
            <p:cNvPr id="46087" name="Rectangle 6"/>
            <p:cNvSpPr>
              <a:spLocks/>
            </p:cNvSpPr>
            <p:nvPr/>
          </p:nvSpPr>
          <p:spPr bwMode="auto">
            <a:xfrm>
              <a:off x="1253" y="418"/>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6088" name="Rectangle 7"/>
            <p:cNvSpPr>
              <a:spLocks/>
            </p:cNvSpPr>
            <p:nvPr/>
          </p:nvSpPr>
          <p:spPr bwMode="auto">
            <a:xfrm>
              <a:off x="1253" y="610"/>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6089" name="Rectangle 8"/>
            <p:cNvSpPr>
              <a:spLocks/>
            </p:cNvSpPr>
            <p:nvPr/>
          </p:nvSpPr>
          <p:spPr bwMode="auto">
            <a:xfrm>
              <a:off x="1253" y="802"/>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6090" name="Rectangle 9"/>
            <p:cNvSpPr>
              <a:spLocks/>
            </p:cNvSpPr>
            <p:nvPr/>
          </p:nvSpPr>
          <p:spPr bwMode="auto">
            <a:xfrm>
              <a:off x="1253" y="994"/>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6091" name="Rectangle 10"/>
            <p:cNvSpPr>
              <a:spLocks/>
            </p:cNvSpPr>
            <p:nvPr/>
          </p:nvSpPr>
          <p:spPr bwMode="auto">
            <a:xfrm>
              <a:off x="1253" y="118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6092" name="Rectangle 11"/>
            <p:cNvSpPr>
              <a:spLocks/>
            </p:cNvSpPr>
            <p:nvPr/>
          </p:nvSpPr>
          <p:spPr bwMode="auto">
            <a:xfrm>
              <a:off x="1253" y="1378"/>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6093" name="Rectangle 12"/>
            <p:cNvSpPr>
              <a:spLocks/>
            </p:cNvSpPr>
            <p:nvPr/>
          </p:nvSpPr>
          <p:spPr bwMode="auto">
            <a:xfrm>
              <a:off x="1253" y="1570"/>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6094" name="Rectangle 13"/>
            <p:cNvSpPr>
              <a:spLocks/>
            </p:cNvSpPr>
            <p:nvPr/>
          </p:nvSpPr>
          <p:spPr bwMode="auto">
            <a:xfrm>
              <a:off x="1253" y="1762"/>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6095" name="Rectangle 14"/>
            <p:cNvSpPr>
              <a:spLocks/>
            </p:cNvSpPr>
            <p:nvPr/>
          </p:nvSpPr>
          <p:spPr bwMode="auto">
            <a:xfrm>
              <a:off x="1253" y="1954"/>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6096" name="Rectangle 15"/>
            <p:cNvSpPr>
              <a:spLocks/>
            </p:cNvSpPr>
            <p:nvPr/>
          </p:nvSpPr>
          <p:spPr bwMode="auto">
            <a:xfrm>
              <a:off x="1253" y="214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6097" name="Rectangle 16"/>
            <p:cNvSpPr>
              <a:spLocks/>
            </p:cNvSpPr>
            <p:nvPr/>
          </p:nvSpPr>
          <p:spPr bwMode="auto">
            <a:xfrm>
              <a:off x="1253" y="2338"/>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6098" name="Rectangle 17"/>
            <p:cNvSpPr>
              <a:spLocks/>
            </p:cNvSpPr>
            <p:nvPr/>
          </p:nvSpPr>
          <p:spPr bwMode="auto">
            <a:xfrm>
              <a:off x="1253" y="2530"/>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6099" name="Rectangle 18"/>
            <p:cNvSpPr>
              <a:spLocks/>
            </p:cNvSpPr>
            <p:nvPr/>
          </p:nvSpPr>
          <p:spPr bwMode="auto">
            <a:xfrm>
              <a:off x="1733" y="418"/>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0000</a:t>
              </a:r>
            </a:p>
          </p:txBody>
        </p:sp>
        <p:sp>
          <p:nvSpPr>
            <p:cNvPr id="46100" name="Rectangle 19"/>
            <p:cNvSpPr>
              <a:spLocks/>
            </p:cNvSpPr>
            <p:nvPr/>
          </p:nvSpPr>
          <p:spPr bwMode="auto">
            <a:xfrm>
              <a:off x="1733" y="610"/>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0001</a:t>
              </a:r>
            </a:p>
          </p:txBody>
        </p:sp>
        <p:sp>
          <p:nvSpPr>
            <p:cNvPr id="46101" name="Rectangle 20"/>
            <p:cNvSpPr>
              <a:spLocks/>
            </p:cNvSpPr>
            <p:nvPr/>
          </p:nvSpPr>
          <p:spPr bwMode="auto">
            <a:xfrm>
              <a:off x="1733" y="802"/>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0002</a:t>
              </a:r>
            </a:p>
          </p:txBody>
        </p:sp>
        <p:sp>
          <p:nvSpPr>
            <p:cNvPr id="46102" name="Rectangle 21"/>
            <p:cNvSpPr>
              <a:spLocks/>
            </p:cNvSpPr>
            <p:nvPr/>
          </p:nvSpPr>
          <p:spPr bwMode="auto">
            <a:xfrm>
              <a:off x="1733" y="994"/>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0003</a:t>
              </a:r>
            </a:p>
          </p:txBody>
        </p:sp>
        <p:sp>
          <p:nvSpPr>
            <p:cNvPr id="46103" name="Rectangle 22"/>
            <p:cNvSpPr>
              <a:spLocks/>
            </p:cNvSpPr>
            <p:nvPr/>
          </p:nvSpPr>
          <p:spPr bwMode="auto">
            <a:xfrm>
              <a:off x="1733" y="1186"/>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0004</a:t>
              </a:r>
            </a:p>
          </p:txBody>
        </p:sp>
        <p:sp>
          <p:nvSpPr>
            <p:cNvPr id="46104" name="Rectangle 23"/>
            <p:cNvSpPr>
              <a:spLocks/>
            </p:cNvSpPr>
            <p:nvPr/>
          </p:nvSpPr>
          <p:spPr bwMode="auto">
            <a:xfrm>
              <a:off x="1733" y="1378"/>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0005</a:t>
              </a:r>
            </a:p>
          </p:txBody>
        </p:sp>
        <p:sp>
          <p:nvSpPr>
            <p:cNvPr id="46105" name="Rectangle 24"/>
            <p:cNvSpPr>
              <a:spLocks/>
            </p:cNvSpPr>
            <p:nvPr/>
          </p:nvSpPr>
          <p:spPr bwMode="auto">
            <a:xfrm>
              <a:off x="1733" y="1570"/>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0006</a:t>
              </a:r>
            </a:p>
          </p:txBody>
        </p:sp>
        <p:sp>
          <p:nvSpPr>
            <p:cNvPr id="46106" name="Rectangle 25"/>
            <p:cNvSpPr>
              <a:spLocks/>
            </p:cNvSpPr>
            <p:nvPr/>
          </p:nvSpPr>
          <p:spPr bwMode="auto">
            <a:xfrm>
              <a:off x="1733" y="1762"/>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0007</a:t>
              </a:r>
            </a:p>
          </p:txBody>
        </p:sp>
        <p:sp>
          <p:nvSpPr>
            <p:cNvPr id="46107" name="Rectangle 26"/>
            <p:cNvSpPr>
              <a:spLocks/>
            </p:cNvSpPr>
            <p:nvPr/>
          </p:nvSpPr>
          <p:spPr bwMode="auto">
            <a:xfrm>
              <a:off x="1733" y="1954"/>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0008</a:t>
              </a:r>
            </a:p>
          </p:txBody>
        </p:sp>
        <p:sp>
          <p:nvSpPr>
            <p:cNvPr id="46108" name="Rectangle 27"/>
            <p:cNvSpPr>
              <a:spLocks/>
            </p:cNvSpPr>
            <p:nvPr/>
          </p:nvSpPr>
          <p:spPr bwMode="auto">
            <a:xfrm>
              <a:off x="1733" y="2146"/>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0009</a:t>
              </a:r>
            </a:p>
          </p:txBody>
        </p:sp>
        <p:sp>
          <p:nvSpPr>
            <p:cNvPr id="46109" name="Rectangle 28"/>
            <p:cNvSpPr>
              <a:spLocks/>
            </p:cNvSpPr>
            <p:nvPr/>
          </p:nvSpPr>
          <p:spPr bwMode="auto">
            <a:xfrm>
              <a:off x="1733" y="2338"/>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0010</a:t>
              </a:r>
            </a:p>
          </p:txBody>
        </p:sp>
        <p:sp>
          <p:nvSpPr>
            <p:cNvPr id="46110" name="Rectangle 29"/>
            <p:cNvSpPr>
              <a:spLocks/>
            </p:cNvSpPr>
            <p:nvPr/>
          </p:nvSpPr>
          <p:spPr bwMode="auto">
            <a:xfrm>
              <a:off x="1733" y="2530"/>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0011</a:t>
              </a:r>
            </a:p>
          </p:txBody>
        </p:sp>
        <p:grpSp>
          <p:nvGrpSpPr>
            <p:cNvPr id="3" name="Group 30"/>
            <p:cNvGrpSpPr>
              <a:grpSpLocks/>
            </p:cNvGrpSpPr>
            <p:nvPr/>
          </p:nvGrpSpPr>
          <p:grpSpPr bwMode="auto">
            <a:xfrm>
              <a:off x="657" y="418"/>
              <a:ext cx="384" cy="3072"/>
              <a:chOff x="0" y="0"/>
              <a:chExt cx="384" cy="3072"/>
            </a:xfrm>
          </p:grpSpPr>
          <p:sp>
            <p:nvSpPr>
              <p:cNvPr id="46155" name="Rectangle 31"/>
              <p:cNvSpPr>
                <a:spLocks/>
              </p:cNvSpPr>
              <p:nvPr/>
            </p:nvSpPr>
            <p:spPr bwMode="auto">
              <a:xfrm>
                <a:off x="0" y="1536"/>
                <a:ext cx="384" cy="1536"/>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6156" name="Rectangle 32"/>
              <p:cNvSpPr>
                <a:spLocks/>
              </p:cNvSpPr>
              <p:nvPr/>
            </p:nvSpPr>
            <p:spPr bwMode="auto">
              <a:xfrm>
                <a:off x="0" y="0"/>
                <a:ext cx="384" cy="1536"/>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grpSp>
        <p:grpSp>
          <p:nvGrpSpPr>
            <p:cNvPr id="4" name="Group 33"/>
            <p:cNvGrpSpPr>
              <a:grpSpLocks/>
            </p:cNvGrpSpPr>
            <p:nvPr/>
          </p:nvGrpSpPr>
          <p:grpSpPr bwMode="auto">
            <a:xfrm>
              <a:off x="81" y="418"/>
              <a:ext cx="384" cy="3072"/>
              <a:chOff x="0" y="0"/>
              <a:chExt cx="384" cy="3072"/>
            </a:xfrm>
          </p:grpSpPr>
          <p:sp>
            <p:nvSpPr>
              <p:cNvPr id="46151" name="Rectangle 34"/>
              <p:cNvSpPr>
                <a:spLocks/>
              </p:cNvSpPr>
              <p:nvPr/>
            </p:nvSpPr>
            <p:spPr bwMode="auto">
              <a:xfrm>
                <a:off x="0" y="0"/>
                <a:ext cx="384" cy="76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6152" name="Rectangle 35"/>
              <p:cNvSpPr>
                <a:spLocks/>
              </p:cNvSpPr>
              <p:nvPr/>
            </p:nvSpPr>
            <p:spPr bwMode="auto">
              <a:xfrm>
                <a:off x="0" y="768"/>
                <a:ext cx="384" cy="76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6153" name="Rectangle 36"/>
              <p:cNvSpPr>
                <a:spLocks/>
              </p:cNvSpPr>
              <p:nvPr/>
            </p:nvSpPr>
            <p:spPr bwMode="auto">
              <a:xfrm>
                <a:off x="0" y="1536"/>
                <a:ext cx="384" cy="76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6154" name="Rectangle 37"/>
              <p:cNvSpPr>
                <a:spLocks/>
              </p:cNvSpPr>
              <p:nvPr/>
            </p:nvSpPr>
            <p:spPr bwMode="auto">
              <a:xfrm>
                <a:off x="0" y="2304"/>
                <a:ext cx="384" cy="76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grpSp>
        <p:sp>
          <p:nvSpPr>
            <p:cNvPr id="46113" name="Rectangle 38"/>
            <p:cNvSpPr>
              <a:spLocks/>
            </p:cNvSpPr>
            <p:nvPr/>
          </p:nvSpPr>
          <p:spPr bwMode="auto">
            <a:xfrm>
              <a:off x="0" y="0"/>
              <a:ext cx="543" cy="416"/>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dirty="0">
                  <a:solidFill>
                    <a:srgbClr val="000066"/>
                  </a:solidFill>
                  <a:latin typeface="Helvetica" charset="0"/>
                  <a:ea typeface="Helvetica" charset="0"/>
                  <a:cs typeface="Helvetica" charset="0"/>
                  <a:sym typeface="Helvetica" charset="0"/>
                </a:rPr>
                <a:t>32-bit</a:t>
              </a:r>
            </a:p>
            <a:p>
              <a:pPr algn="ctr" eaLnBrk="1" hangingPunct="1"/>
              <a:r>
                <a:rPr lang="en-US" sz="1800" dirty="0">
                  <a:solidFill>
                    <a:srgbClr val="000066"/>
                  </a:solidFill>
                  <a:latin typeface="Helvetica" charset="0"/>
                  <a:ea typeface="Helvetica" charset="0"/>
                  <a:cs typeface="Helvetica" charset="0"/>
                  <a:sym typeface="Helvetica" charset="0"/>
                </a:rPr>
                <a:t>Words</a:t>
              </a:r>
            </a:p>
          </p:txBody>
        </p:sp>
        <p:sp>
          <p:nvSpPr>
            <p:cNvPr id="46114" name="Rectangle 39"/>
            <p:cNvSpPr>
              <a:spLocks/>
            </p:cNvSpPr>
            <p:nvPr/>
          </p:nvSpPr>
          <p:spPr bwMode="auto">
            <a:xfrm>
              <a:off x="1198" y="82"/>
              <a:ext cx="490" cy="240"/>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Bytes</a:t>
              </a:r>
            </a:p>
          </p:txBody>
        </p:sp>
        <p:sp>
          <p:nvSpPr>
            <p:cNvPr id="46115" name="Rectangle 40"/>
            <p:cNvSpPr>
              <a:spLocks/>
            </p:cNvSpPr>
            <p:nvPr/>
          </p:nvSpPr>
          <p:spPr bwMode="auto">
            <a:xfrm>
              <a:off x="1718" y="82"/>
              <a:ext cx="466" cy="240"/>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Addr.</a:t>
              </a:r>
            </a:p>
          </p:txBody>
        </p:sp>
        <p:sp>
          <p:nvSpPr>
            <p:cNvPr id="46116" name="Rectangle 41"/>
            <p:cNvSpPr>
              <a:spLocks/>
            </p:cNvSpPr>
            <p:nvPr/>
          </p:nvSpPr>
          <p:spPr bwMode="auto">
            <a:xfrm>
              <a:off x="1253" y="2722"/>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6117" name="Rectangle 42"/>
            <p:cNvSpPr>
              <a:spLocks/>
            </p:cNvSpPr>
            <p:nvPr/>
          </p:nvSpPr>
          <p:spPr bwMode="auto">
            <a:xfrm>
              <a:off x="1733" y="2722"/>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0012</a:t>
              </a:r>
            </a:p>
          </p:txBody>
        </p:sp>
        <p:sp>
          <p:nvSpPr>
            <p:cNvPr id="46118" name="Rectangle 43"/>
            <p:cNvSpPr>
              <a:spLocks/>
            </p:cNvSpPr>
            <p:nvPr/>
          </p:nvSpPr>
          <p:spPr bwMode="auto">
            <a:xfrm>
              <a:off x="1253" y="2914"/>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6119" name="Rectangle 44"/>
            <p:cNvSpPr>
              <a:spLocks/>
            </p:cNvSpPr>
            <p:nvPr/>
          </p:nvSpPr>
          <p:spPr bwMode="auto">
            <a:xfrm>
              <a:off x="1733" y="2914"/>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0013</a:t>
              </a:r>
            </a:p>
          </p:txBody>
        </p:sp>
        <p:sp>
          <p:nvSpPr>
            <p:cNvPr id="46120" name="Rectangle 45"/>
            <p:cNvSpPr>
              <a:spLocks/>
            </p:cNvSpPr>
            <p:nvPr/>
          </p:nvSpPr>
          <p:spPr bwMode="auto">
            <a:xfrm>
              <a:off x="1253" y="310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6121" name="Rectangle 46"/>
            <p:cNvSpPr>
              <a:spLocks/>
            </p:cNvSpPr>
            <p:nvPr/>
          </p:nvSpPr>
          <p:spPr bwMode="auto">
            <a:xfrm>
              <a:off x="1733" y="3106"/>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0014</a:t>
              </a:r>
            </a:p>
          </p:txBody>
        </p:sp>
        <p:sp>
          <p:nvSpPr>
            <p:cNvPr id="46122" name="Rectangle 47"/>
            <p:cNvSpPr>
              <a:spLocks/>
            </p:cNvSpPr>
            <p:nvPr/>
          </p:nvSpPr>
          <p:spPr bwMode="auto">
            <a:xfrm>
              <a:off x="1253" y="3298"/>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6123" name="Rectangle 48"/>
            <p:cNvSpPr>
              <a:spLocks/>
            </p:cNvSpPr>
            <p:nvPr/>
          </p:nvSpPr>
          <p:spPr bwMode="auto">
            <a:xfrm>
              <a:off x="1733" y="3298"/>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0015</a:t>
              </a:r>
            </a:p>
          </p:txBody>
        </p:sp>
        <p:sp>
          <p:nvSpPr>
            <p:cNvPr id="46124" name="Rectangle 49"/>
            <p:cNvSpPr>
              <a:spLocks/>
            </p:cNvSpPr>
            <p:nvPr/>
          </p:nvSpPr>
          <p:spPr bwMode="auto">
            <a:xfrm>
              <a:off x="576" y="0"/>
              <a:ext cx="543" cy="416"/>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64-bit</a:t>
              </a:r>
            </a:p>
            <a:p>
              <a:pPr algn="ctr" eaLnBrk="1" hangingPunct="1"/>
              <a:r>
                <a:rPr lang="en-US" sz="1800">
                  <a:solidFill>
                    <a:srgbClr val="000066"/>
                  </a:solidFill>
                  <a:latin typeface="Helvetica" charset="0"/>
                  <a:ea typeface="Helvetica" charset="0"/>
                  <a:cs typeface="Helvetica" charset="0"/>
                  <a:sym typeface="Helvetica" charset="0"/>
                </a:rPr>
                <a:t>Words</a:t>
              </a:r>
            </a:p>
          </p:txBody>
        </p:sp>
        <p:sp>
          <p:nvSpPr>
            <p:cNvPr id="46125" name="Rectangle 50"/>
            <p:cNvSpPr>
              <a:spLocks/>
            </p:cNvSpPr>
            <p:nvPr/>
          </p:nvSpPr>
          <p:spPr bwMode="auto">
            <a:xfrm>
              <a:off x="657" y="946"/>
              <a:ext cx="392" cy="460"/>
            </a:xfrm>
            <a:prstGeom prst="rect">
              <a:avLst/>
            </a:prstGeom>
            <a:noFill/>
            <a:ln w="25400">
              <a:noFill/>
              <a:miter lim="800000"/>
              <a:headEnd/>
              <a:tailEnd/>
            </a:ln>
          </p:spPr>
          <p:txBody>
            <a:bodyPr lIns="50800" tIns="50800" bIns="50800">
              <a:prstTxWarp prst="textNoShape">
                <a:avLst/>
              </a:prstTxWarp>
            </a:bodyPr>
            <a:lstStyle/>
            <a:p>
              <a:pPr algn="ctr" eaLnBrk="1" hangingPunct="1"/>
              <a:r>
                <a:rPr lang="en-US" sz="1400">
                  <a:solidFill>
                    <a:srgbClr val="000066"/>
                  </a:solidFill>
                  <a:latin typeface="Helvetica" charset="0"/>
                  <a:ea typeface="Helvetica" charset="0"/>
                  <a:cs typeface="Helvetica" charset="0"/>
                  <a:sym typeface="Helvetica" charset="0"/>
                </a:rPr>
                <a:t>Addr </a:t>
              </a:r>
            </a:p>
            <a:p>
              <a:pPr algn="ctr" eaLnBrk="1" hangingPunct="1"/>
              <a:r>
                <a:rPr lang="en-US" sz="1400">
                  <a:solidFill>
                    <a:srgbClr val="000066"/>
                  </a:solidFill>
                  <a:latin typeface="Helvetica" charset="0"/>
                  <a:ea typeface="Helvetica" charset="0"/>
                  <a:cs typeface="Helvetica" charset="0"/>
                  <a:sym typeface="Helvetica" charset="0"/>
                </a:rPr>
                <a:t>=</a:t>
              </a:r>
            </a:p>
            <a:p>
              <a:pPr algn="ctr" eaLnBrk="1" hangingPunct="1"/>
              <a:r>
                <a:rPr lang="en-US" sz="1400" b="0">
                  <a:solidFill>
                    <a:srgbClr val="000066"/>
                  </a:solidFill>
                  <a:latin typeface="Courier New" charset="0"/>
                  <a:ea typeface="Courier New" charset="0"/>
                  <a:cs typeface="Courier New" charset="0"/>
                  <a:sym typeface="Courier New" charset="0"/>
                </a:rPr>
                <a:t>??</a:t>
              </a:r>
            </a:p>
          </p:txBody>
        </p:sp>
        <p:sp>
          <p:nvSpPr>
            <p:cNvPr id="46126" name="Rectangle 51"/>
            <p:cNvSpPr>
              <a:spLocks/>
            </p:cNvSpPr>
            <p:nvPr/>
          </p:nvSpPr>
          <p:spPr bwMode="auto">
            <a:xfrm>
              <a:off x="657" y="2434"/>
              <a:ext cx="392" cy="460"/>
            </a:xfrm>
            <a:prstGeom prst="rect">
              <a:avLst/>
            </a:prstGeom>
            <a:noFill/>
            <a:ln w="25400">
              <a:noFill/>
              <a:miter lim="800000"/>
              <a:headEnd/>
              <a:tailEnd/>
            </a:ln>
          </p:spPr>
          <p:txBody>
            <a:bodyPr lIns="50800" tIns="50800" bIns="50800">
              <a:prstTxWarp prst="textNoShape">
                <a:avLst/>
              </a:prstTxWarp>
            </a:bodyPr>
            <a:lstStyle/>
            <a:p>
              <a:pPr algn="ctr" eaLnBrk="1" hangingPunct="1"/>
              <a:r>
                <a:rPr lang="en-US" sz="1400">
                  <a:solidFill>
                    <a:srgbClr val="000066"/>
                  </a:solidFill>
                  <a:latin typeface="Helvetica" charset="0"/>
                  <a:ea typeface="Helvetica" charset="0"/>
                  <a:cs typeface="Helvetica" charset="0"/>
                  <a:sym typeface="Helvetica" charset="0"/>
                </a:rPr>
                <a:t>Addr </a:t>
              </a:r>
            </a:p>
            <a:p>
              <a:pPr algn="ctr" eaLnBrk="1" hangingPunct="1"/>
              <a:r>
                <a:rPr lang="en-US" sz="1400">
                  <a:solidFill>
                    <a:srgbClr val="000066"/>
                  </a:solidFill>
                  <a:latin typeface="Helvetica" charset="0"/>
                  <a:ea typeface="Helvetica" charset="0"/>
                  <a:cs typeface="Helvetica" charset="0"/>
                  <a:sym typeface="Helvetica" charset="0"/>
                </a:rPr>
                <a:t>=</a:t>
              </a:r>
            </a:p>
            <a:p>
              <a:pPr algn="ctr" eaLnBrk="1" hangingPunct="1"/>
              <a:r>
                <a:rPr lang="en-US" sz="1400" b="0">
                  <a:solidFill>
                    <a:srgbClr val="000066"/>
                  </a:solidFill>
                  <a:latin typeface="Courier New" charset="0"/>
                  <a:ea typeface="Courier New" charset="0"/>
                  <a:cs typeface="Courier New" charset="0"/>
                  <a:sym typeface="Courier New" charset="0"/>
                </a:rPr>
                <a:t>??</a:t>
              </a:r>
            </a:p>
          </p:txBody>
        </p:sp>
        <p:sp>
          <p:nvSpPr>
            <p:cNvPr id="46127" name="Rectangle 52"/>
            <p:cNvSpPr>
              <a:spLocks/>
            </p:cNvSpPr>
            <p:nvPr/>
          </p:nvSpPr>
          <p:spPr bwMode="auto">
            <a:xfrm>
              <a:off x="81" y="562"/>
              <a:ext cx="392" cy="460"/>
            </a:xfrm>
            <a:prstGeom prst="rect">
              <a:avLst/>
            </a:prstGeom>
            <a:noFill/>
            <a:ln w="25400">
              <a:noFill/>
              <a:miter lim="800000"/>
              <a:headEnd/>
              <a:tailEnd/>
            </a:ln>
          </p:spPr>
          <p:txBody>
            <a:bodyPr lIns="50800" tIns="50800" bIns="50800">
              <a:prstTxWarp prst="textNoShape">
                <a:avLst/>
              </a:prstTxWarp>
            </a:bodyPr>
            <a:lstStyle/>
            <a:p>
              <a:pPr algn="ctr" eaLnBrk="1" hangingPunct="1"/>
              <a:r>
                <a:rPr lang="en-US" sz="1400">
                  <a:solidFill>
                    <a:srgbClr val="000066"/>
                  </a:solidFill>
                  <a:latin typeface="Helvetica" charset="0"/>
                  <a:ea typeface="Helvetica" charset="0"/>
                  <a:cs typeface="Helvetica" charset="0"/>
                  <a:sym typeface="Helvetica" charset="0"/>
                </a:rPr>
                <a:t>Addr </a:t>
              </a:r>
            </a:p>
            <a:p>
              <a:pPr algn="ctr" eaLnBrk="1" hangingPunct="1"/>
              <a:r>
                <a:rPr lang="en-US" sz="1400">
                  <a:solidFill>
                    <a:srgbClr val="000066"/>
                  </a:solidFill>
                  <a:latin typeface="Helvetica" charset="0"/>
                  <a:ea typeface="Helvetica" charset="0"/>
                  <a:cs typeface="Helvetica" charset="0"/>
                  <a:sym typeface="Helvetica" charset="0"/>
                </a:rPr>
                <a:t>=</a:t>
              </a:r>
            </a:p>
            <a:p>
              <a:pPr algn="ctr" eaLnBrk="1" hangingPunct="1"/>
              <a:r>
                <a:rPr lang="en-US" sz="1400" b="0">
                  <a:solidFill>
                    <a:srgbClr val="000066"/>
                  </a:solidFill>
                  <a:latin typeface="Courier New" charset="0"/>
                  <a:ea typeface="Courier New" charset="0"/>
                  <a:cs typeface="Courier New" charset="0"/>
                  <a:sym typeface="Courier New" charset="0"/>
                </a:rPr>
                <a:t>??</a:t>
              </a:r>
            </a:p>
          </p:txBody>
        </p:sp>
        <p:sp>
          <p:nvSpPr>
            <p:cNvPr id="46128" name="Rectangle 53"/>
            <p:cNvSpPr>
              <a:spLocks/>
            </p:cNvSpPr>
            <p:nvPr/>
          </p:nvSpPr>
          <p:spPr bwMode="auto">
            <a:xfrm>
              <a:off x="81" y="1330"/>
              <a:ext cx="392" cy="460"/>
            </a:xfrm>
            <a:prstGeom prst="rect">
              <a:avLst/>
            </a:prstGeom>
            <a:noFill/>
            <a:ln w="25400">
              <a:noFill/>
              <a:miter lim="800000"/>
              <a:headEnd/>
              <a:tailEnd/>
            </a:ln>
          </p:spPr>
          <p:txBody>
            <a:bodyPr lIns="50800" tIns="50800" bIns="50800">
              <a:prstTxWarp prst="textNoShape">
                <a:avLst/>
              </a:prstTxWarp>
            </a:bodyPr>
            <a:lstStyle/>
            <a:p>
              <a:pPr algn="ctr" eaLnBrk="1" hangingPunct="1"/>
              <a:r>
                <a:rPr lang="en-US" sz="1400">
                  <a:solidFill>
                    <a:srgbClr val="000066"/>
                  </a:solidFill>
                  <a:latin typeface="Helvetica" charset="0"/>
                  <a:ea typeface="Helvetica" charset="0"/>
                  <a:cs typeface="Helvetica" charset="0"/>
                  <a:sym typeface="Helvetica" charset="0"/>
                </a:rPr>
                <a:t>Addr </a:t>
              </a:r>
            </a:p>
            <a:p>
              <a:pPr algn="ctr" eaLnBrk="1" hangingPunct="1"/>
              <a:r>
                <a:rPr lang="en-US" sz="1400">
                  <a:solidFill>
                    <a:srgbClr val="000066"/>
                  </a:solidFill>
                  <a:latin typeface="Helvetica" charset="0"/>
                  <a:ea typeface="Helvetica" charset="0"/>
                  <a:cs typeface="Helvetica" charset="0"/>
                  <a:sym typeface="Helvetica" charset="0"/>
                </a:rPr>
                <a:t>=</a:t>
              </a:r>
            </a:p>
            <a:p>
              <a:pPr algn="ctr" eaLnBrk="1" hangingPunct="1"/>
              <a:r>
                <a:rPr lang="en-US" sz="1400" b="0">
                  <a:solidFill>
                    <a:srgbClr val="000066"/>
                  </a:solidFill>
                  <a:latin typeface="Courier New" charset="0"/>
                  <a:ea typeface="Courier New" charset="0"/>
                  <a:cs typeface="Courier New" charset="0"/>
                  <a:sym typeface="Courier New" charset="0"/>
                </a:rPr>
                <a:t>??</a:t>
              </a:r>
            </a:p>
          </p:txBody>
        </p:sp>
        <p:sp>
          <p:nvSpPr>
            <p:cNvPr id="46129" name="Rectangle 54"/>
            <p:cNvSpPr>
              <a:spLocks/>
            </p:cNvSpPr>
            <p:nvPr/>
          </p:nvSpPr>
          <p:spPr bwMode="auto">
            <a:xfrm>
              <a:off x="81" y="2098"/>
              <a:ext cx="392" cy="460"/>
            </a:xfrm>
            <a:prstGeom prst="rect">
              <a:avLst/>
            </a:prstGeom>
            <a:noFill/>
            <a:ln w="25400">
              <a:noFill/>
              <a:miter lim="800000"/>
              <a:headEnd/>
              <a:tailEnd/>
            </a:ln>
          </p:spPr>
          <p:txBody>
            <a:bodyPr lIns="50800" tIns="50800" bIns="50800">
              <a:prstTxWarp prst="textNoShape">
                <a:avLst/>
              </a:prstTxWarp>
            </a:bodyPr>
            <a:lstStyle/>
            <a:p>
              <a:pPr algn="ctr" eaLnBrk="1" hangingPunct="1"/>
              <a:r>
                <a:rPr lang="en-US" sz="1400">
                  <a:solidFill>
                    <a:srgbClr val="000066"/>
                  </a:solidFill>
                  <a:latin typeface="Helvetica" charset="0"/>
                  <a:ea typeface="Helvetica" charset="0"/>
                  <a:cs typeface="Helvetica" charset="0"/>
                  <a:sym typeface="Helvetica" charset="0"/>
                </a:rPr>
                <a:t>Addr </a:t>
              </a:r>
            </a:p>
            <a:p>
              <a:pPr algn="ctr" eaLnBrk="1" hangingPunct="1"/>
              <a:r>
                <a:rPr lang="en-US" sz="1400">
                  <a:solidFill>
                    <a:srgbClr val="000066"/>
                  </a:solidFill>
                  <a:latin typeface="Helvetica" charset="0"/>
                  <a:ea typeface="Helvetica" charset="0"/>
                  <a:cs typeface="Helvetica" charset="0"/>
                  <a:sym typeface="Helvetica" charset="0"/>
                </a:rPr>
                <a:t>=</a:t>
              </a:r>
            </a:p>
            <a:p>
              <a:pPr algn="ctr" eaLnBrk="1" hangingPunct="1"/>
              <a:r>
                <a:rPr lang="en-US" sz="1400" b="0">
                  <a:solidFill>
                    <a:srgbClr val="000066"/>
                  </a:solidFill>
                  <a:latin typeface="Courier New" charset="0"/>
                  <a:ea typeface="Courier New" charset="0"/>
                  <a:cs typeface="Courier New" charset="0"/>
                  <a:sym typeface="Courier New" charset="0"/>
                </a:rPr>
                <a:t>??</a:t>
              </a:r>
            </a:p>
          </p:txBody>
        </p:sp>
        <p:sp>
          <p:nvSpPr>
            <p:cNvPr id="46130" name="Rectangle 55"/>
            <p:cNvSpPr>
              <a:spLocks/>
            </p:cNvSpPr>
            <p:nvPr/>
          </p:nvSpPr>
          <p:spPr bwMode="auto">
            <a:xfrm>
              <a:off x="81" y="2866"/>
              <a:ext cx="392" cy="460"/>
            </a:xfrm>
            <a:prstGeom prst="rect">
              <a:avLst/>
            </a:prstGeom>
            <a:noFill/>
            <a:ln w="25400">
              <a:noFill/>
              <a:miter lim="800000"/>
              <a:headEnd/>
              <a:tailEnd/>
            </a:ln>
          </p:spPr>
          <p:txBody>
            <a:bodyPr lIns="50800" tIns="50800" bIns="50800">
              <a:prstTxWarp prst="textNoShape">
                <a:avLst/>
              </a:prstTxWarp>
            </a:bodyPr>
            <a:lstStyle/>
            <a:p>
              <a:pPr algn="ctr" eaLnBrk="1" hangingPunct="1"/>
              <a:r>
                <a:rPr lang="en-US" sz="1400">
                  <a:solidFill>
                    <a:srgbClr val="000066"/>
                  </a:solidFill>
                  <a:latin typeface="Helvetica" charset="0"/>
                  <a:ea typeface="Helvetica" charset="0"/>
                  <a:cs typeface="Helvetica" charset="0"/>
                  <a:sym typeface="Helvetica" charset="0"/>
                </a:rPr>
                <a:t>Addr </a:t>
              </a:r>
            </a:p>
            <a:p>
              <a:pPr algn="ctr" eaLnBrk="1" hangingPunct="1"/>
              <a:r>
                <a:rPr lang="en-US" sz="1400">
                  <a:solidFill>
                    <a:srgbClr val="000066"/>
                  </a:solidFill>
                  <a:latin typeface="Helvetica" charset="0"/>
                  <a:ea typeface="Helvetica" charset="0"/>
                  <a:cs typeface="Helvetica" charset="0"/>
                  <a:sym typeface="Helvetica" charset="0"/>
                </a:rPr>
                <a:t>=</a:t>
              </a:r>
            </a:p>
            <a:p>
              <a:pPr algn="ctr" eaLnBrk="1" hangingPunct="1"/>
              <a:r>
                <a:rPr lang="en-US" sz="1400" b="0">
                  <a:solidFill>
                    <a:srgbClr val="000066"/>
                  </a:solidFill>
                  <a:latin typeface="Courier New" charset="0"/>
                  <a:ea typeface="Courier New" charset="0"/>
                  <a:cs typeface="Courier New" charset="0"/>
                  <a:sym typeface="Courier New" charset="0"/>
                </a:rPr>
                <a:t>??</a:t>
              </a:r>
            </a:p>
          </p:txBody>
        </p:sp>
        <p:grpSp>
          <p:nvGrpSpPr>
            <p:cNvPr id="5" name="Group 56"/>
            <p:cNvGrpSpPr>
              <a:grpSpLocks/>
            </p:cNvGrpSpPr>
            <p:nvPr/>
          </p:nvGrpSpPr>
          <p:grpSpPr bwMode="auto">
            <a:xfrm>
              <a:off x="103" y="826"/>
              <a:ext cx="340" cy="2496"/>
              <a:chOff x="0" y="0"/>
              <a:chExt cx="340" cy="2496"/>
            </a:xfrm>
          </p:grpSpPr>
          <p:grpSp>
            <p:nvGrpSpPr>
              <p:cNvPr id="6" name="Group 57"/>
              <p:cNvGrpSpPr>
                <a:grpSpLocks/>
              </p:cNvGrpSpPr>
              <p:nvPr/>
            </p:nvGrpSpPr>
            <p:grpSpPr bwMode="auto">
              <a:xfrm>
                <a:off x="0" y="0"/>
                <a:ext cx="340" cy="192"/>
                <a:chOff x="0" y="0"/>
                <a:chExt cx="340" cy="192"/>
              </a:xfrm>
            </p:grpSpPr>
            <p:sp>
              <p:nvSpPr>
                <p:cNvPr id="46149" name="Rectangle 58"/>
                <p:cNvSpPr>
                  <a:spLocks/>
                </p:cNvSpPr>
                <p:nvPr/>
              </p:nvSpPr>
              <p:spPr bwMode="auto">
                <a:xfrm>
                  <a:off x="26" y="24"/>
                  <a:ext cx="288" cy="144"/>
                </a:xfrm>
                <a:prstGeom prst="rect">
                  <a:avLst/>
                </a:prstGeom>
                <a:solidFill>
                  <a:srgbClr val="FFFF99"/>
                </a:solidFill>
                <a:ln w="19050">
                  <a:no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6150" name="Rectangle 59"/>
                <p:cNvSpPr>
                  <a:spLocks/>
                </p:cNvSpPr>
                <p:nvPr/>
              </p:nvSpPr>
              <p:spPr bwMode="auto">
                <a:xfrm>
                  <a:off x="0" y="0"/>
                  <a:ext cx="340" cy="192"/>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400" b="0">
                      <a:solidFill>
                        <a:srgbClr val="000066"/>
                      </a:solidFill>
                      <a:latin typeface="Courier New" charset="0"/>
                      <a:ea typeface="Courier New" charset="0"/>
                      <a:cs typeface="Courier New" charset="0"/>
                      <a:sym typeface="Courier New" charset="0"/>
                    </a:rPr>
                    <a:t>0000</a:t>
                  </a:r>
                </a:p>
              </p:txBody>
            </p:sp>
          </p:grpSp>
          <p:grpSp>
            <p:nvGrpSpPr>
              <p:cNvPr id="7" name="Group 60"/>
              <p:cNvGrpSpPr>
                <a:grpSpLocks/>
              </p:cNvGrpSpPr>
              <p:nvPr/>
            </p:nvGrpSpPr>
            <p:grpSpPr bwMode="auto">
              <a:xfrm>
                <a:off x="0" y="768"/>
                <a:ext cx="340" cy="192"/>
                <a:chOff x="0" y="0"/>
                <a:chExt cx="340" cy="192"/>
              </a:xfrm>
            </p:grpSpPr>
            <p:sp>
              <p:nvSpPr>
                <p:cNvPr id="46147" name="Rectangle 61"/>
                <p:cNvSpPr>
                  <a:spLocks/>
                </p:cNvSpPr>
                <p:nvPr/>
              </p:nvSpPr>
              <p:spPr bwMode="auto">
                <a:xfrm>
                  <a:off x="26" y="24"/>
                  <a:ext cx="288" cy="144"/>
                </a:xfrm>
                <a:prstGeom prst="rect">
                  <a:avLst/>
                </a:prstGeom>
                <a:solidFill>
                  <a:srgbClr val="FFFF99"/>
                </a:solidFill>
                <a:ln w="19050">
                  <a:no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6148" name="Rectangle 62"/>
                <p:cNvSpPr>
                  <a:spLocks/>
                </p:cNvSpPr>
                <p:nvPr/>
              </p:nvSpPr>
              <p:spPr bwMode="auto">
                <a:xfrm>
                  <a:off x="0" y="0"/>
                  <a:ext cx="340" cy="192"/>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400" b="0">
                      <a:solidFill>
                        <a:srgbClr val="000066"/>
                      </a:solidFill>
                      <a:latin typeface="Courier New" charset="0"/>
                      <a:ea typeface="Courier New" charset="0"/>
                      <a:cs typeface="Courier New" charset="0"/>
                      <a:sym typeface="Courier New" charset="0"/>
                    </a:rPr>
                    <a:t>0004</a:t>
                  </a:r>
                </a:p>
              </p:txBody>
            </p:sp>
          </p:grpSp>
          <p:grpSp>
            <p:nvGrpSpPr>
              <p:cNvPr id="8" name="Group 63"/>
              <p:cNvGrpSpPr>
                <a:grpSpLocks/>
              </p:cNvGrpSpPr>
              <p:nvPr/>
            </p:nvGrpSpPr>
            <p:grpSpPr bwMode="auto">
              <a:xfrm>
                <a:off x="0" y="1536"/>
                <a:ext cx="340" cy="192"/>
                <a:chOff x="0" y="0"/>
                <a:chExt cx="340" cy="192"/>
              </a:xfrm>
            </p:grpSpPr>
            <p:sp>
              <p:nvSpPr>
                <p:cNvPr id="46145" name="Rectangle 64"/>
                <p:cNvSpPr>
                  <a:spLocks/>
                </p:cNvSpPr>
                <p:nvPr/>
              </p:nvSpPr>
              <p:spPr bwMode="auto">
                <a:xfrm>
                  <a:off x="26" y="24"/>
                  <a:ext cx="288" cy="144"/>
                </a:xfrm>
                <a:prstGeom prst="rect">
                  <a:avLst/>
                </a:prstGeom>
                <a:solidFill>
                  <a:srgbClr val="FFFF99"/>
                </a:solidFill>
                <a:ln w="19050">
                  <a:no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6146" name="Rectangle 65"/>
                <p:cNvSpPr>
                  <a:spLocks/>
                </p:cNvSpPr>
                <p:nvPr/>
              </p:nvSpPr>
              <p:spPr bwMode="auto">
                <a:xfrm>
                  <a:off x="0" y="0"/>
                  <a:ext cx="340" cy="192"/>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400" b="0">
                      <a:solidFill>
                        <a:srgbClr val="000066"/>
                      </a:solidFill>
                      <a:latin typeface="Courier New" charset="0"/>
                      <a:ea typeface="Courier New" charset="0"/>
                      <a:cs typeface="Courier New" charset="0"/>
                      <a:sym typeface="Courier New" charset="0"/>
                    </a:rPr>
                    <a:t>0008</a:t>
                  </a:r>
                </a:p>
              </p:txBody>
            </p:sp>
          </p:grpSp>
          <p:grpSp>
            <p:nvGrpSpPr>
              <p:cNvPr id="9" name="Group 66"/>
              <p:cNvGrpSpPr>
                <a:grpSpLocks/>
              </p:cNvGrpSpPr>
              <p:nvPr/>
            </p:nvGrpSpPr>
            <p:grpSpPr bwMode="auto">
              <a:xfrm>
                <a:off x="0" y="2304"/>
                <a:ext cx="340" cy="192"/>
                <a:chOff x="0" y="0"/>
                <a:chExt cx="340" cy="192"/>
              </a:xfrm>
            </p:grpSpPr>
            <p:sp>
              <p:nvSpPr>
                <p:cNvPr id="46143" name="Rectangle 67"/>
                <p:cNvSpPr>
                  <a:spLocks/>
                </p:cNvSpPr>
                <p:nvPr/>
              </p:nvSpPr>
              <p:spPr bwMode="auto">
                <a:xfrm>
                  <a:off x="26" y="24"/>
                  <a:ext cx="288" cy="144"/>
                </a:xfrm>
                <a:prstGeom prst="rect">
                  <a:avLst/>
                </a:prstGeom>
                <a:solidFill>
                  <a:srgbClr val="FFFF99"/>
                </a:solidFill>
                <a:ln w="19050">
                  <a:no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6144" name="Rectangle 68"/>
                <p:cNvSpPr>
                  <a:spLocks/>
                </p:cNvSpPr>
                <p:nvPr/>
              </p:nvSpPr>
              <p:spPr bwMode="auto">
                <a:xfrm>
                  <a:off x="0" y="0"/>
                  <a:ext cx="340" cy="192"/>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400" b="0">
                      <a:solidFill>
                        <a:srgbClr val="000066"/>
                      </a:solidFill>
                      <a:latin typeface="Courier New" charset="0"/>
                      <a:ea typeface="Courier New" charset="0"/>
                      <a:cs typeface="Courier New" charset="0"/>
                      <a:sym typeface="Courier New" charset="0"/>
                    </a:rPr>
                    <a:t>0012</a:t>
                  </a:r>
                </a:p>
              </p:txBody>
            </p:sp>
          </p:grpSp>
        </p:grpSp>
        <p:grpSp>
          <p:nvGrpSpPr>
            <p:cNvPr id="10" name="Group 69"/>
            <p:cNvGrpSpPr>
              <a:grpSpLocks/>
            </p:cNvGrpSpPr>
            <p:nvPr/>
          </p:nvGrpSpPr>
          <p:grpSpPr bwMode="auto">
            <a:xfrm>
              <a:off x="679" y="1210"/>
              <a:ext cx="340" cy="1680"/>
              <a:chOff x="0" y="0"/>
              <a:chExt cx="340" cy="1680"/>
            </a:xfrm>
          </p:grpSpPr>
          <p:grpSp>
            <p:nvGrpSpPr>
              <p:cNvPr id="11" name="Group 70"/>
              <p:cNvGrpSpPr>
                <a:grpSpLocks/>
              </p:cNvGrpSpPr>
              <p:nvPr/>
            </p:nvGrpSpPr>
            <p:grpSpPr bwMode="auto">
              <a:xfrm>
                <a:off x="0" y="0"/>
                <a:ext cx="340" cy="192"/>
                <a:chOff x="0" y="0"/>
                <a:chExt cx="340" cy="192"/>
              </a:xfrm>
            </p:grpSpPr>
            <p:sp>
              <p:nvSpPr>
                <p:cNvPr id="46137" name="Rectangle 71"/>
                <p:cNvSpPr>
                  <a:spLocks/>
                </p:cNvSpPr>
                <p:nvPr/>
              </p:nvSpPr>
              <p:spPr bwMode="auto">
                <a:xfrm>
                  <a:off x="26" y="24"/>
                  <a:ext cx="288" cy="144"/>
                </a:xfrm>
                <a:prstGeom prst="rect">
                  <a:avLst/>
                </a:prstGeom>
                <a:solidFill>
                  <a:srgbClr val="FFFF99"/>
                </a:solidFill>
                <a:ln w="19050">
                  <a:no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6138" name="Rectangle 72"/>
                <p:cNvSpPr>
                  <a:spLocks/>
                </p:cNvSpPr>
                <p:nvPr/>
              </p:nvSpPr>
              <p:spPr bwMode="auto">
                <a:xfrm>
                  <a:off x="0" y="0"/>
                  <a:ext cx="340" cy="192"/>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400" b="0">
                      <a:solidFill>
                        <a:srgbClr val="000066"/>
                      </a:solidFill>
                      <a:latin typeface="Courier New" charset="0"/>
                      <a:ea typeface="Courier New" charset="0"/>
                      <a:cs typeface="Courier New" charset="0"/>
                      <a:sym typeface="Courier New" charset="0"/>
                    </a:rPr>
                    <a:t>0000</a:t>
                  </a:r>
                </a:p>
              </p:txBody>
            </p:sp>
          </p:grpSp>
          <p:grpSp>
            <p:nvGrpSpPr>
              <p:cNvPr id="12" name="Group 73"/>
              <p:cNvGrpSpPr>
                <a:grpSpLocks/>
              </p:cNvGrpSpPr>
              <p:nvPr/>
            </p:nvGrpSpPr>
            <p:grpSpPr bwMode="auto">
              <a:xfrm>
                <a:off x="0" y="1488"/>
                <a:ext cx="340" cy="192"/>
                <a:chOff x="0" y="0"/>
                <a:chExt cx="340" cy="192"/>
              </a:xfrm>
            </p:grpSpPr>
            <p:sp>
              <p:nvSpPr>
                <p:cNvPr id="46135" name="Rectangle 74"/>
                <p:cNvSpPr>
                  <a:spLocks/>
                </p:cNvSpPr>
                <p:nvPr/>
              </p:nvSpPr>
              <p:spPr bwMode="auto">
                <a:xfrm>
                  <a:off x="26" y="24"/>
                  <a:ext cx="288" cy="144"/>
                </a:xfrm>
                <a:prstGeom prst="rect">
                  <a:avLst/>
                </a:prstGeom>
                <a:solidFill>
                  <a:srgbClr val="FFFF99"/>
                </a:solidFill>
                <a:ln w="19050">
                  <a:no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6136" name="Rectangle 75"/>
                <p:cNvSpPr>
                  <a:spLocks/>
                </p:cNvSpPr>
                <p:nvPr/>
              </p:nvSpPr>
              <p:spPr bwMode="auto">
                <a:xfrm>
                  <a:off x="0" y="0"/>
                  <a:ext cx="340" cy="192"/>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400" b="0">
                      <a:solidFill>
                        <a:srgbClr val="000066"/>
                      </a:solidFill>
                      <a:latin typeface="Courier New" charset="0"/>
                      <a:ea typeface="Courier New" charset="0"/>
                      <a:cs typeface="Courier New" charset="0"/>
                      <a:sym typeface="Courier New" charset="0"/>
                    </a:rPr>
                    <a:t>0008</a:t>
                  </a:r>
                </a:p>
              </p:txBody>
            </p:sp>
          </p:grpSp>
        </p:grpSp>
      </p:gr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type="title"/>
          </p:nvPr>
        </p:nvSpPr>
        <p:spPr/>
        <p:txBody>
          <a:bodyPr/>
          <a:lstStyle/>
          <a:p>
            <a:pPr marL="119063" indent="-119063" eaLnBrk="1" hangingPunct="1"/>
            <a:r>
              <a:rPr lang="en-US" altLang="zh-CN" dirty="0" smtClean="0"/>
              <a:t>C</a:t>
            </a:r>
            <a:r>
              <a:rPr lang="zh-CN" altLang="en-US" dirty="0" smtClean="0"/>
              <a:t>数据类型的典型大小</a:t>
            </a:r>
            <a:r>
              <a:rPr lang="en-US" altLang="zh-CN" dirty="0" smtClean="0"/>
              <a:t>(</a:t>
            </a:r>
            <a:r>
              <a:rPr lang="zh-CN" altLang="en-US" dirty="0" smtClean="0"/>
              <a:t>字节数</a:t>
            </a:r>
            <a:r>
              <a:rPr lang="en-US" altLang="zh-CN" dirty="0" smtClean="0"/>
              <a:t>)</a:t>
            </a:r>
            <a:endParaRPr lang="en-US" dirty="0"/>
          </a:p>
        </p:txBody>
      </p:sp>
      <p:graphicFrame>
        <p:nvGraphicFramePr>
          <p:cNvPr id="12292" name="Group 4"/>
          <p:cNvGraphicFramePr>
            <a:graphicFrameLocks noGrp="1"/>
          </p:cNvGraphicFramePr>
          <p:nvPr>
            <p:extLst>
              <p:ext uri="{D42A27DB-BD31-4B8C-83A1-F6EECF244321}">
                <p14:modId xmlns:p14="http://schemas.microsoft.com/office/powerpoint/2010/main" val="653894748"/>
              </p:ext>
            </p:extLst>
          </p:nvPr>
        </p:nvGraphicFramePr>
        <p:xfrm>
          <a:off x="990601" y="1524000"/>
          <a:ext cx="7467600" cy="4612640"/>
        </p:xfrm>
        <a:graphic>
          <a:graphicData uri="http://schemas.openxmlformats.org/drawingml/2006/table">
            <a:tbl>
              <a:tblPr/>
              <a:tblGrid>
                <a:gridCol w="2043765">
                  <a:extLst>
                    <a:ext uri="{9D8B030D-6E8A-4147-A177-3AD203B41FA5}">
                      <a16:colId xmlns:a16="http://schemas.microsoft.com/office/drawing/2014/main" val="20000"/>
                    </a:ext>
                  </a:extLst>
                </a:gridCol>
                <a:gridCol w="1807945">
                  <a:extLst>
                    <a:ext uri="{9D8B030D-6E8A-4147-A177-3AD203B41FA5}">
                      <a16:colId xmlns:a16="http://schemas.microsoft.com/office/drawing/2014/main" val="20001"/>
                    </a:ext>
                  </a:extLst>
                </a:gridCol>
                <a:gridCol w="1807945">
                  <a:extLst>
                    <a:ext uri="{9D8B030D-6E8A-4147-A177-3AD203B41FA5}">
                      <a16:colId xmlns:a16="http://schemas.microsoft.com/office/drawing/2014/main" val="20002"/>
                    </a:ext>
                  </a:extLst>
                </a:gridCol>
                <a:gridCol w="1807945">
                  <a:extLst>
                    <a:ext uri="{9D8B030D-6E8A-4147-A177-3AD203B41FA5}">
                      <a16:colId xmlns:a16="http://schemas.microsoft.com/office/drawing/2014/main" val="20003"/>
                    </a:ext>
                  </a:extLst>
                </a:gridCol>
              </a:tblGrid>
              <a:tr h="5080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1" i="0" u="none" strike="noStrike" cap="none" normalizeH="0" baseline="0" dirty="0">
                          <a:ln>
                            <a:noFill/>
                          </a:ln>
                          <a:solidFill>
                            <a:srgbClr val="FFFFFF"/>
                          </a:solidFill>
                          <a:effectLst/>
                          <a:latin typeface="Calibri"/>
                          <a:ea typeface="Arial Narrow Bold" charset="0"/>
                          <a:cs typeface="Calibri"/>
                          <a:sym typeface="Arial Narrow Bold" charset="0"/>
                        </a:rPr>
                        <a:t>C </a:t>
                      </a:r>
                      <a:r>
                        <a:rPr kumimoji="0" lang="zh-CN" altLang="en-US" sz="2400" b="1" i="0" u="none" strike="noStrike" cap="none" normalizeH="0" baseline="0" dirty="0" smtClean="0">
                          <a:ln>
                            <a:noFill/>
                          </a:ln>
                          <a:solidFill>
                            <a:srgbClr val="FFFFFF"/>
                          </a:solidFill>
                          <a:effectLst/>
                          <a:latin typeface="Calibri"/>
                          <a:ea typeface="Arial Narrow Bold" charset="0"/>
                          <a:cs typeface="Calibri"/>
                          <a:sym typeface="Arial Narrow Bold" charset="0"/>
                        </a:rPr>
                        <a:t>数据类型</a:t>
                      </a:r>
                      <a:endParaRPr kumimoji="0" lang="en-US" sz="2400" b="1" i="0" u="none" strike="noStrike" cap="none" normalizeH="0" baseline="0" dirty="0">
                        <a:ln>
                          <a:noFill/>
                        </a:ln>
                        <a:solidFill>
                          <a:srgbClr val="FFFFFF"/>
                        </a:solidFill>
                        <a:effectLst/>
                        <a:latin typeface="Calibri"/>
                        <a:ea typeface="Arial Narrow Bold" charset="0"/>
                        <a:cs typeface="Calibri"/>
                        <a:sym typeface="Arial Narrow Bold"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1" i="0" u="none" strike="noStrike" cap="none" normalizeH="0" baseline="0" dirty="0" smtClean="0">
                          <a:ln>
                            <a:noFill/>
                          </a:ln>
                          <a:solidFill>
                            <a:srgbClr val="FFFFFF"/>
                          </a:solidFill>
                          <a:effectLst/>
                          <a:latin typeface="Calibri"/>
                          <a:ea typeface="Arial Narrow Bold" charset="0"/>
                          <a:cs typeface="Calibri"/>
                          <a:sym typeface="Arial Narrow Bold" charset="0"/>
                        </a:rPr>
                        <a:t>32</a:t>
                      </a:r>
                      <a:r>
                        <a:rPr kumimoji="0" lang="zh-CN" altLang="en-US" sz="2400" b="1" i="0" u="none" strike="noStrike" cap="none" normalizeH="0" baseline="0" dirty="0" smtClean="0">
                          <a:ln>
                            <a:noFill/>
                          </a:ln>
                          <a:solidFill>
                            <a:srgbClr val="FFFFFF"/>
                          </a:solidFill>
                          <a:effectLst/>
                          <a:latin typeface="Calibri"/>
                          <a:ea typeface="Arial Narrow Bold" charset="0"/>
                          <a:cs typeface="Calibri"/>
                          <a:sym typeface="Arial Narrow Bold" charset="0"/>
                        </a:rPr>
                        <a:t>位</a:t>
                      </a:r>
                      <a:endParaRPr kumimoji="0" lang="en-US" sz="2400" b="1" i="0" u="none" strike="noStrike" cap="none" normalizeH="0" baseline="0" dirty="0">
                        <a:ln>
                          <a:noFill/>
                        </a:ln>
                        <a:solidFill>
                          <a:srgbClr val="FFFFFF"/>
                        </a:solidFill>
                        <a:effectLst/>
                        <a:latin typeface="Calibri"/>
                        <a:ea typeface="Arial Narrow Bold" charset="0"/>
                        <a:cs typeface="Calibri"/>
                        <a:sym typeface="Arial Narrow Bold"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1" i="0" u="none" strike="noStrike" cap="none" normalizeH="0" baseline="0" dirty="0" smtClean="0">
                          <a:ln>
                            <a:noFill/>
                          </a:ln>
                          <a:solidFill>
                            <a:srgbClr val="FFFFFF"/>
                          </a:solidFill>
                          <a:effectLst/>
                          <a:latin typeface="Calibri"/>
                          <a:ea typeface="Arial Narrow Bold" charset="0"/>
                          <a:cs typeface="Calibri"/>
                          <a:sym typeface="Arial Narrow Bold" charset="0"/>
                        </a:rPr>
                        <a:t>64</a:t>
                      </a:r>
                      <a:r>
                        <a:rPr kumimoji="0" lang="zh-CN" altLang="en-US" sz="2400" b="1" i="0" u="none" strike="noStrike" cap="none" normalizeH="0" baseline="0" dirty="0" smtClean="0">
                          <a:ln>
                            <a:noFill/>
                          </a:ln>
                          <a:solidFill>
                            <a:srgbClr val="FFFFFF"/>
                          </a:solidFill>
                          <a:effectLst/>
                          <a:latin typeface="Calibri"/>
                          <a:ea typeface="Arial Narrow Bold" charset="0"/>
                          <a:cs typeface="Calibri"/>
                          <a:sym typeface="Arial Narrow Bold" charset="0"/>
                        </a:rPr>
                        <a:t>位</a:t>
                      </a:r>
                      <a:endParaRPr kumimoji="0" lang="en-US" sz="2400" b="1" i="0" u="none" strike="noStrike" cap="none" normalizeH="0" baseline="0" dirty="0">
                        <a:ln>
                          <a:noFill/>
                        </a:ln>
                        <a:solidFill>
                          <a:srgbClr val="FFFFFF"/>
                        </a:solidFill>
                        <a:effectLst/>
                        <a:latin typeface="Calibri"/>
                        <a:ea typeface="Arial Narrow Bold" charset="0"/>
                        <a:cs typeface="Calibri"/>
                        <a:sym typeface="Arial Narrow Bold"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1" i="0" u="none" strike="noStrike" cap="none" normalizeH="0" baseline="0" dirty="0">
                          <a:ln>
                            <a:noFill/>
                          </a:ln>
                          <a:solidFill>
                            <a:srgbClr val="FFFFFF"/>
                          </a:solidFill>
                          <a:effectLst/>
                          <a:latin typeface="Calibri"/>
                          <a:ea typeface="Arial Narrow Bold" charset="0"/>
                          <a:cs typeface="Calibri"/>
                          <a:sym typeface="Arial Narrow Bold" charset="0"/>
                        </a:rPr>
                        <a:t>x86-64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1" i="0" u="none" strike="noStrike" cap="none" normalizeH="0" baseline="0" dirty="0">
                          <a:ln>
                            <a:noFill/>
                          </a:ln>
                          <a:solidFill>
                            <a:schemeClr val="tx1"/>
                          </a:solidFill>
                          <a:effectLst/>
                          <a:latin typeface="Courier New"/>
                          <a:ea typeface="Arial Narrow" charset="0"/>
                          <a:cs typeface="Courier New"/>
                          <a:sym typeface="Arial Narrow" charset="0"/>
                        </a:rPr>
                        <a:t>char</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1" i="0" u="none" strike="noStrike" cap="none" normalizeH="0" baseline="0" dirty="0">
                          <a:ln>
                            <a:noFill/>
                          </a:ln>
                          <a:solidFill>
                            <a:schemeClr val="tx1"/>
                          </a:solidFill>
                          <a:effectLst/>
                          <a:latin typeface="Courier New"/>
                          <a:ea typeface="Arial Narrow" charset="0"/>
                          <a:cs typeface="Courier New"/>
                          <a:sym typeface="Arial Narrow" charset="0"/>
                        </a:rPr>
                        <a:t>short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1" i="0" u="none" strike="noStrike" cap="none" normalizeH="0" baseline="0" dirty="0" err="1">
                          <a:ln>
                            <a:noFill/>
                          </a:ln>
                          <a:solidFill>
                            <a:schemeClr val="tx1"/>
                          </a:solidFill>
                          <a:effectLst/>
                          <a:latin typeface="Courier New"/>
                          <a:ea typeface="Arial Narrow" charset="0"/>
                          <a:cs typeface="Courier New"/>
                          <a:sym typeface="Arial Narrow" charset="0"/>
                        </a:rPr>
                        <a:t>int</a:t>
                      </a:r>
                      <a:endParaRPr kumimoji="0" lang="en-US" sz="2400" b="1" i="0" u="none" strike="noStrike" cap="none" normalizeH="0" baseline="0" dirty="0">
                        <a:ln>
                          <a:noFill/>
                        </a:ln>
                        <a:solidFill>
                          <a:schemeClr val="tx1"/>
                        </a:solidFill>
                        <a:effectLst/>
                        <a:latin typeface="Courier New"/>
                        <a:ea typeface="Arial Narrow" charset="0"/>
                        <a:cs typeface="Courier New"/>
                        <a:sym typeface="Arial Narrow"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1" i="0" u="none" strike="noStrike" cap="none" normalizeH="0" baseline="0" dirty="0">
                          <a:ln>
                            <a:noFill/>
                          </a:ln>
                          <a:solidFill>
                            <a:schemeClr val="tx1"/>
                          </a:solidFill>
                          <a:effectLst/>
                          <a:latin typeface="Courier New"/>
                          <a:ea typeface="Arial Narrow" charset="0"/>
                          <a:cs typeface="Courier New"/>
                          <a:sym typeface="Arial Narrow" charset="0"/>
                        </a:rPr>
                        <a:t>long</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smtClean="0">
                          <a:ln>
                            <a:noFill/>
                          </a:ln>
                          <a:solidFill>
                            <a:schemeClr val="tx1"/>
                          </a:solidFill>
                          <a:effectLst/>
                          <a:latin typeface="Calibri"/>
                          <a:ea typeface="Arial Narrow" charset="0"/>
                          <a:cs typeface="Calibri"/>
                          <a:sym typeface="Arial Narrow" charset="0"/>
                        </a:rPr>
                        <a:t>8</a:t>
                      </a:r>
                      <a:endParaRPr kumimoji="0" lang="en-US" sz="2400" b="0" i="0" u="none" strike="noStrike" cap="none" normalizeH="0" baseline="0" dirty="0">
                        <a:ln>
                          <a:noFill/>
                        </a:ln>
                        <a:solidFill>
                          <a:schemeClr val="tx1"/>
                        </a:solidFill>
                        <a:effectLst/>
                        <a:latin typeface="Calibri"/>
                        <a:ea typeface="Arial Narrow" charset="0"/>
                        <a:cs typeface="Calibri"/>
                        <a:sym typeface="Arial Narrow"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4"/>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1" i="0" u="none" strike="noStrike" cap="none" normalizeH="0" baseline="0" dirty="0">
                          <a:ln>
                            <a:noFill/>
                          </a:ln>
                          <a:solidFill>
                            <a:schemeClr val="tx1"/>
                          </a:solidFill>
                          <a:effectLst/>
                          <a:latin typeface="Courier New"/>
                          <a:ea typeface="Arial Narrow" charset="0"/>
                          <a:cs typeface="Courier New"/>
                          <a:sym typeface="Arial Narrow" charset="0"/>
                        </a:rPr>
                        <a:t>float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5"/>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1" i="0" u="none" strike="noStrike" cap="none" normalizeH="0" baseline="0" dirty="0">
                          <a:ln>
                            <a:noFill/>
                          </a:ln>
                          <a:solidFill>
                            <a:schemeClr val="tx1"/>
                          </a:solidFill>
                          <a:effectLst/>
                          <a:latin typeface="Courier New"/>
                          <a:ea typeface="Arial Narrow" charset="0"/>
                          <a:cs typeface="Courier New"/>
                          <a:sym typeface="Arial Narrow" charset="0"/>
                        </a:rPr>
                        <a:t>double</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6"/>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1" i="0" u="none" strike="noStrike" cap="none" normalizeH="0" baseline="0" dirty="0">
                          <a:ln>
                            <a:noFill/>
                          </a:ln>
                          <a:solidFill>
                            <a:schemeClr val="tx1"/>
                          </a:solidFill>
                          <a:effectLst/>
                          <a:latin typeface="Courier New"/>
                          <a:ea typeface="Arial Narrow" charset="0"/>
                          <a:cs typeface="Courier New"/>
                          <a:sym typeface="Arial Narrow" charset="0"/>
                        </a:rPr>
                        <a:t>long double</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smtClean="0">
                          <a:ln>
                            <a:noFill/>
                          </a:ln>
                          <a:solidFill>
                            <a:schemeClr val="tx1"/>
                          </a:solidFill>
                          <a:effectLst/>
                          <a:latin typeface="Calibri"/>
                          <a:ea typeface="ＭＳ ゴシック"/>
                          <a:cs typeface="Calibri"/>
                          <a:sym typeface="Arial Narrow" charset="0"/>
                        </a:rPr>
                        <a:t>−</a:t>
                      </a:r>
                      <a:endParaRPr kumimoji="0" lang="en-US" sz="2400" b="0" i="0" u="none" strike="noStrike" cap="none" normalizeH="0" baseline="0" dirty="0">
                        <a:ln>
                          <a:noFill/>
                        </a:ln>
                        <a:solidFill>
                          <a:schemeClr val="tx1"/>
                        </a:solidFill>
                        <a:effectLst/>
                        <a:latin typeface="Calibri"/>
                        <a:ea typeface="Arial Narrow" charset="0"/>
                        <a:cs typeface="Calibri"/>
                        <a:sym typeface="Arial Narrow"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smtClean="0">
                          <a:ln>
                            <a:noFill/>
                          </a:ln>
                          <a:solidFill>
                            <a:schemeClr val="tx1"/>
                          </a:solidFill>
                          <a:effectLst/>
                          <a:latin typeface="Calibri"/>
                          <a:ea typeface="ＭＳ ゴシック"/>
                          <a:cs typeface="Calibri"/>
                          <a:sym typeface="Arial Narrow" charset="0"/>
                        </a:rPr>
                        <a:t>−</a:t>
                      </a:r>
                      <a:endParaRPr kumimoji="0" lang="en-US" sz="2400" b="0" i="0" u="none" strike="noStrike" cap="none" normalizeH="0" baseline="0" dirty="0">
                        <a:ln>
                          <a:noFill/>
                        </a:ln>
                        <a:solidFill>
                          <a:schemeClr val="tx1"/>
                        </a:solidFill>
                        <a:effectLst/>
                        <a:latin typeface="Calibri"/>
                        <a:ea typeface="Arial Narrow" charset="0"/>
                        <a:cs typeface="Calibri"/>
                        <a:sym typeface="Arial Narrow"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Calibri"/>
                          <a:ea typeface="Arial Narrow" charset="0"/>
                          <a:cs typeface="Calibri"/>
                          <a:sym typeface="Arial Narrow" charset="0"/>
                        </a:rPr>
                        <a:t>10/16</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7"/>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Calibri"/>
                          <a:ea typeface="Arial Narrow" charset="0"/>
                          <a:cs typeface="Calibri"/>
                          <a:sym typeface="Arial Narrow" charset="0"/>
                        </a:rPr>
                        <a:t>pointer</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056772295"/>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p:cNvSpPr>
            <a:spLocks noGrp="1" noChangeArrowheads="1"/>
          </p:cNvSpPr>
          <p:nvPr>
            <p:ph type="title"/>
          </p:nvPr>
        </p:nvSpPr>
        <p:spPr/>
        <p:txBody>
          <a:bodyPr/>
          <a:lstStyle/>
          <a:p>
            <a:pPr marL="119063" indent="-119063" eaLnBrk="1" hangingPunct="1"/>
            <a:r>
              <a:rPr lang="zh-CN" altLang="en-US" dirty="0" smtClean="0"/>
              <a:t>字节序</a:t>
            </a:r>
            <a:endParaRPr lang="en-US" dirty="0"/>
          </a:p>
        </p:txBody>
      </p:sp>
      <p:sp>
        <p:nvSpPr>
          <p:cNvPr id="48133" name="Rectangle 4"/>
          <p:cNvSpPr>
            <a:spLocks noGrp="1" noChangeArrowheads="1"/>
          </p:cNvSpPr>
          <p:nvPr>
            <p:ph idx="1"/>
          </p:nvPr>
        </p:nvSpPr>
        <p:spPr/>
        <p:txBody>
          <a:bodyPr/>
          <a:lstStyle/>
          <a:p>
            <a:r>
              <a:rPr lang="zh-CN" altLang="en-US" dirty="0" smtClean="0"/>
              <a:t>有多个字节的“字”</a:t>
            </a:r>
            <a:r>
              <a:rPr lang="en-US" altLang="zh-CN" dirty="0" smtClean="0"/>
              <a:t> (word)</a:t>
            </a:r>
            <a:r>
              <a:rPr lang="zh-CN" altLang="en-US" dirty="0" smtClean="0"/>
              <a:t>，其各个字节在内存中的排列</a:t>
            </a:r>
            <a:endParaRPr lang="en-US" dirty="0"/>
          </a:p>
          <a:p>
            <a:pPr eaLnBrk="1" hangingPunct="1"/>
            <a:r>
              <a:rPr lang="zh-CN" altLang="en-US" dirty="0" smtClean="0"/>
              <a:t>惯例</a:t>
            </a:r>
            <a:endParaRPr lang="en-US" dirty="0"/>
          </a:p>
          <a:p>
            <a:pPr marL="552450" lvl="1" eaLnBrk="1" hangingPunct="1"/>
            <a:r>
              <a:rPr lang="zh-CN" altLang="en-US" dirty="0" smtClean="0"/>
              <a:t>大端序、大尾序（</a:t>
            </a:r>
            <a:r>
              <a:rPr lang="en-US" dirty="0" smtClean="0"/>
              <a:t>Big Endian</a:t>
            </a:r>
            <a:r>
              <a:rPr lang="zh-CN" altLang="en-US" dirty="0" smtClean="0"/>
              <a:t>）</a:t>
            </a:r>
            <a:r>
              <a:rPr lang="en-US" dirty="0" smtClean="0"/>
              <a:t>: </a:t>
            </a:r>
            <a:r>
              <a:rPr lang="en-US" dirty="0"/>
              <a:t>Sun, PPC Mac, </a:t>
            </a:r>
            <a:r>
              <a:rPr lang="en-US" dirty="0" smtClean="0"/>
              <a:t>Internet</a:t>
            </a:r>
            <a:endParaRPr lang="en-US" dirty="0"/>
          </a:p>
          <a:p>
            <a:pPr marL="838200" lvl="2" eaLnBrk="1" hangingPunct="1"/>
            <a:r>
              <a:rPr lang="zh-CN" altLang="en-US" dirty="0" smtClean="0"/>
              <a:t>最低有效位字节的地址最高</a:t>
            </a:r>
            <a:endParaRPr lang="en-US" dirty="0"/>
          </a:p>
          <a:p>
            <a:pPr marL="552450" lvl="1"/>
            <a:r>
              <a:rPr lang="zh-CN" altLang="en-US" dirty="0" smtClean="0"/>
              <a:t>小端序、小尾序（</a:t>
            </a:r>
            <a:r>
              <a:rPr lang="en-US" dirty="0" smtClean="0"/>
              <a:t>Little Endian</a:t>
            </a:r>
            <a:r>
              <a:rPr lang="zh-CN" altLang="en-US" dirty="0" smtClean="0"/>
              <a:t>）</a:t>
            </a:r>
            <a:r>
              <a:rPr lang="en-US" dirty="0" smtClean="0"/>
              <a:t>: x86</a:t>
            </a:r>
            <a:r>
              <a:rPr lang="zh-CN" altLang="en-US" dirty="0" smtClean="0"/>
              <a:t>、运行</a:t>
            </a:r>
            <a:r>
              <a:rPr lang="en-US" altLang="zh-CN" dirty="0"/>
              <a:t>Android</a:t>
            </a:r>
            <a:r>
              <a:rPr lang="en-US" dirty="0" smtClean="0"/>
              <a:t> </a:t>
            </a:r>
            <a:r>
              <a:rPr lang="zh-CN" altLang="en-US" dirty="0" smtClean="0"/>
              <a:t>的</a:t>
            </a:r>
            <a:r>
              <a:rPr lang="en-US" altLang="zh-CN" dirty="0" smtClean="0"/>
              <a:t>ARM</a:t>
            </a:r>
            <a:r>
              <a:rPr lang="zh-CN" altLang="en-US" dirty="0" smtClean="0"/>
              <a:t>处理器、</a:t>
            </a:r>
            <a:r>
              <a:rPr lang="en-US" dirty="0" smtClean="0"/>
              <a:t> iOS</a:t>
            </a:r>
            <a:r>
              <a:rPr lang="zh-CN" altLang="en-US" dirty="0" smtClean="0"/>
              <a:t>和</a:t>
            </a:r>
            <a:r>
              <a:rPr lang="en-US" dirty="0" smtClean="0"/>
              <a:t>Windows</a:t>
            </a:r>
            <a:endParaRPr lang="en-US" dirty="0"/>
          </a:p>
          <a:p>
            <a:pPr marL="838200" lvl="2"/>
            <a:r>
              <a:rPr lang="zh-CN" altLang="en-US" dirty="0"/>
              <a:t>最低有效位字节的地址</a:t>
            </a:r>
            <a:r>
              <a:rPr lang="zh-CN" altLang="en-US" dirty="0" smtClean="0"/>
              <a:t>最低</a:t>
            </a:r>
            <a:endParaRPr lang="en-US" altLang="zh-CN" dirty="0"/>
          </a:p>
          <a:p>
            <a:pPr>
              <a:lnSpc>
                <a:spcPct val="150000"/>
              </a:lnSpc>
              <a:defRPr/>
            </a:pPr>
            <a:r>
              <a:rPr lang="zh-CN" altLang="en-US" dirty="0" smtClean="0">
                <a:ea typeface="宋体" pitchFamily="2" charset="-122"/>
              </a:rPr>
              <a:t>双端序</a:t>
            </a:r>
            <a:r>
              <a:rPr lang="en-US" altLang="zh-CN" dirty="0" smtClean="0">
                <a:ea typeface="宋体" pitchFamily="2" charset="-122"/>
              </a:rPr>
              <a:t>(Bi-Endian)</a:t>
            </a:r>
            <a:endParaRPr lang="en-US" altLang="zh-CN" dirty="0">
              <a:ea typeface="宋体" pitchFamily="2" charset="-122"/>
            </a:endParaRPr>
          </a:p>
          <a:p>
            <a:pPr lvl="1">
              <a:defRPr/>
            </a:pPr>
            <a:r>
              <a:rPr lang="zh-CN" altLang="en-US" dirty="0" smtClean="0"/>
              <a:t>机器可以配置成大端序或小端序</a:t>
            </a:r>
            <a:endParaRPr lang="en-US" altLang="zh-CN" dirty="0"/>
          </a:p>
          <a:p>
            <a:pPr lvl="1">
              <a:defRPr/>
            </a:pPr>
            <a:r>
              <a:rPr lang="zh-CN" altLang="en-US" dirty="0" smtClean="0"/>
              <a:t>很多新近的处理器均支持双端序</a:t>
            </a:r>
            <a:r>
              <a:rPr lang="en-US" altLang="zh-CN" dirty="0" smtClean="0"/>
              <a:t> </a:t>
            </a:r>
            <a:endParaRPr lang="en-US" altLang="zh-CN" dirty="0"/>
          </a:p>
        </p:txBody>
      </p:sp>
    </p:spTree>
    <p:extLst>
      <p:ext uri="{BB962C8B-B14F-4D97-AF65-F5344CB8AC3E}">
        <p14:creationId xmlns:p14="http://schemas.microsoft.com/office/powerpoint/2010/main" val="2644651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p:cNvSpPr>
            <a:spLocks noGrp="1" noChangeArrowheads="1"/>
          </p:cNvSpPr>
          <p:nvPr>
            <p:ph type="title"/>
          </p:nvPr>
        </p:nvSpPr>
        <p:spPr/>
        <p:txBody>
          <a:bodyPr/>
          <a:lstStyle/>
          <a:p>
            <a:r>
              <a:rPr lang="zh-CN" altLang="en-US" dirty="0"/>
              <a:t>字节</a:t>
            </a:r>
            <a:r>
              <a:rPr lang="zh-CN" altLang="en-US" dirty="0" smtClean="0"/>
              <a:t>序示例</a:t>
            </a:r>
            <a:endParaRPr lang="en-US" dirty="0"/>
          </a:p>
        </p:txBody>
      </p:sp>
      <p:sp>
        <p:nvSpPr>
          <p:cNvPr id="49157" name="Rectangle 4"/>
          <p:cNvSpPr>
            <a:spLocks noGrp="1" noChangeArrowheads="1"/>
          </p:cNvSpPr>
          <p:nvPr>
            <p:ph idx="1"/>
          </p:nvPr>
        </p:nvSpPr>
        <p:spPr>
          <a:xfrm>
            <a:off x="396875" y="1524001"/>
            <a:ext cx="7896225" cy="4810124"/>
          </a:xfrm>
        </p:spPr>
        <p:txBody>
          <a:bodyPr/>
          <a:lstStyle/>
          <a:p>
            <a:pPr eaLnBrk="1" hangingPunct="1"/>
            <a:r>
              <a:rPr lang="zh-CN" altLang="en-US" dirty="0"/>
              <a:t>示例</a:t>
            </a:r>
            <a:endParaRPr lang="en-US" dirty="0"/>
          </a:p>
          <a:p>
            <a:pPr marL="552450" lvl="1" eaLnBrk="1" hangingPunct="1"/>
            <a:r>
              <a:rPr lang="zh-CN" altLang="en-US" dirty="0" smtClean="0"/>
              <a:t>变量</a:t>
            </a:r>
            <a:r>
              <a:rPr lang="en-US" dirty="0" smtClean="0"/>
              <a:t>x </a:t>
            </a:r>
            <a:r>
              <a:rPr lang="zh-CN" altLang="en-US" dirty="0" smtClean="0"/>
              <a:t>有</a:t>
            </a:r>
            <a:r>
              <a:rPr lang="en-US" dirty="0" smtClean="0"/>
              <a:t>4</a:t>
            </a:r>
            <a:r>
              <a:rPr lang="zh-CN" altLang="en-US" dirty="0" smtClean="0"/>
              <a:t>字节数值</a:t>
            </a:r>
            <a:r>
              <a:rPr lang="en-US" dirty="0" smtClean="0"/>
              <a:t>0x01234567</a:t>
            </a:r>
            <a:endParaRPr lang="en-US" dirty="0"/>
          </a:p>
          <a:p>
            <a:pPr marL="552450" lvl="1" eaLnBrk="1" hangingPunct="1"/>
            <a:r>
              <a:rPr lang="zh-CN" altLang="en-US" dirty="0" smtClean="0"/>
              <a:t>假定</a:t>
            </a:r>
            <a:r>
              <a:rPr lang="en-US" dirty="0" smtClean="0"/>
              <a:t>x</a:t>
            </a:r>
            <a:r>
              <a:rPr lang="zh-CN" altLang="en-US" dirty="0" smtClean="0"/>
              <a:t>的地址为</a:t>
            </a:r>
            <a:r>
              <a:rPr lang="en-US" dirty="0" smtClean="0"/>
              <a:t> </a:t>
            </a:r>
            <a:r>
              <a:rPr lang="en-US" dirty="0"/>
              <a:t>0x100</a:t>
            </a:r>
          </a:p>
        </p:txBody>
      </p:sp>
      <p:grpSp>
        <p:nvGrpSpPr>
          <p:cNvPr id="2" name="Group 5"/>
          <p:cNvGrpSpPr>
            <a:grpSpLocks/>
          </p:cNvGrpSpPr>
          <p:nvPr/>
        </p:nvGrpSpPr>
        <p:grpSpPr bwMode="auto">
          <a:xfrm>
            <a:off x="2057400" y="3479800"/>
            <a:ext cx="5486400" cy="635000"/>
            <a:chOff x="0" y="0"/>
            <a:chExt cx="3456" cy="400"/>
          </a:xfrm>
        </p:grpSpPr>
        <p:grpSp>
          <p:nvGrpSpPr>
            <p:cNvPr id="3" name="Group 6"/>
            <p:cNvGrpSpPr>
              <a:grpSpLocks/>
            </p:cNvGrpSpPr>
            <p:nvPr/>
          </p:nvGrpSpPr>
          <p:grpSpPr bwMode="auto">
            <a:xfrm>
              <a:off x="864" y="0"/>
              <a:ext cx="433" cy="192"/>
              <a:chOff x="0" y="0"/>
              <a:chExt cx="433" cy="192"/>
            </a:xfrm>
          </p:grpSpPr>
          <p:sp>
            <p:nvSpPr>
              <p:cNvPr id="49242" name="Rectangle 7"/>
              <p:cNvSpPr>
                <a:spLocks/>
              </p:cNvSpPr>
              <p:nvPr/>
            </p:nvSpPr>
            <p:spPr bwMode="auto">
              <a:xfrm>
                <a:off x="0" y="0"/>
                <a:ext cx="432" cy="192"/>
              </a:xfrm>
              <a:prstGeom prst="rect">
                <a:avLst/>
              </a:prstGeom>
              <a:solidFill>
                <a:srgbClr val="FFFFFF"/>
              </a:solidFill>
              <a:ln w="25400">
                <a:no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43" name="Rectangle 8"/>
              <p:cNvSpPr>
                <a:spLocks/>
              </p:cNvSpPr>
              <p:nvPr/>
            </p:nvSpPr>
            <p:spPr bwMode="auto">
              <a:xfrm>
                <a:off x="0" y="0"/>
                <a:ext cx="433" cy="192"/>
              </a:xfrm>
              <a:prstGeom prst="rect">
                <a:avLst/>
              </a:prstGeom>
              <a:noFill/>
              <a:ln w="12700">
                <a:noFill/>
                <a:miter lim="800000"/>
                <a:headEnd/>
                <a:tailEnd/>
              </a:ln>
            </p:spPr>
            <p:txBody>
              <a:bodyPr wrap="none" lIns="50800" tIns="50800" bIns="50800" anchor="ctr">
                <a:prstTxWarp prst="textNoShape">
                  <a:avLst/>
                </a:prstTxWarp>
                <a:spAutoFit/>
              </a:bodyPr>
              <a:lstStyle/>
              <a:p>
                <a:pPr eaLnBrk="1" hangingPunct="1"/>
                <a:r>
                  <a:rPr lang="en-US" sz="1400" b="0" dirty="0">
                    <a:solidFill>
                      <a:srgbClr val="000066"/>
                    </a:solidFill>
                    <a:latin typeface="Courier New Bold" charset="0"/>
                    <a:ea typeface="Courier New Bold" charset="0"/>
                    <a:cs typeface="Courier New Bold" charset="0"/>
                    <a:sym typeface="Courier New Bold" charset="0"/>
                  </a:rPr>
                  <a:t>0x100</a:t>
                </a:r>
              </a:p>
            </p:txBody>
          </p:sp>
        </p:grpSp>
        <p:grpSp>
          <p:nvGrpSpPr>
            <p:cNvPr id="4" name="Group 9"/>
            <p:cNvGrpSpPr>
              <a:grpSpLocks/>
            </p:cNvGrpSpPr>
            <p:nvPr/>
          </p:nvGrpSpPr>
          <p:grpSpPr bwMode="auto">
            <a:xfrm>
              <a:off x="1296" y="0"/>
              <a:ext cx="433" cy="192"/>
              <a:chOff x="0" y="0"/>
              <a:chExt cx="433" cy="192"/>
            </a:xfrm>
          </p:grpSpPr>
          <p:sp>
            <p:nvSpPr>
              <p:cNvPr id="49240" name="Rectangle 10"/>
              <p:cNvSpPr>
                <a:spLocks/>
              </p:cNvSpPr>
              <p:nvPr/>
            </p:nvSpPr>
            <p:spPr bwMode="auto">
              <a:xfrm>
                <a:off x="0" y="0"/>
                <a:ext cx="432" cy="192"/>
              </a:xfrm>
              <a:prstGeom prst="rect">
                <a:avLst/>
              </a:prstGeom>
              <a:solidFill>
                <a:srgbClr val="FFFFFF"/>
              </a:solidFill>
              <a:ln w="25400">
                <a:no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41" name="Rectangle 11"/>
              <p:cNvSpPr>
                <a:spLocks/>
              </p:cNvSpPr>
              <p:nvPr/>
            </p:nvSpPr>
            <p:spPr bwMode="auto">
              <a:xfrm>
                <a:off x="0" y="0"/>
                <a:ext cx="433" cy="192"/>
              </a:xfrm>
              <a:prstGeom prst="rect">
                <a:avLst/>
              </a:prstGeom>
              <a:noFill/>
              <a:ln w="12700">
                <a:noFill/>
                <a:miter lim="800000"/>
                <a:headEnd/>
                <a:tailEnd/>
              </a:ln>
            </p:spPr>
            <p:txBody>
              <a:bodyPr wrap="none" lIns="50800" tIns="50800" bIns="50800" anchor="ctr">
                <a:prstTxWarp prst="textNoShape">
                  <a:avLst/>
                </a:prstTxWarp>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0x101</a:t>
                </a:r>
              </a:p>
            </p:txBody>
          </p:sp>
        </p:grpSp>
        <p:grpSp>
          <p:nvGrpSpPr>
            <p:cNvPr id="5" name="Group 12"/>
            <p:cNvGrpSpPr>
              <a:grpSpLocks/>
            </p:cNvGrpSpPr>
            <p:nvPr/>
          </p:nvGrpSpPr>
          <p:grpSpPr bwMode="auto">
            <a:xfrm>
              <a:off x="1728" y="0"/>
              <a:ext cx="433" cy="192"/>
              <a:chOff x="0" y="0"/>
              <a:chExt cx="433" cy="192"/>
            </a:xfrm>
          </p:grpSpPr>
          <p:sp>
            <p:nvSpPr>
              <p:cNvPr id="49238" name="Rectangle 13"/>
              <p:cNvSpPr>
                <a:spLocks/>
              </p:cNvSpPr>
              <p:nvPr/>
            </p:nvSpPr>
            <p:spPr bwMode="auto">
              <a:xfrm>
                <a:off x="0" y="0"/>
                <a:ext cx="432" cy="192"/>
              </a:xfrm>
              <a:prstGeom prst="rect">
                <a:avLst/>
              </a:prstGeom>
              <a:solidFill>
                <a:srgbClr val="FFFFFF"/>
              </a:solidFill>
              <a:ln w="25400">
                <a:no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39" name="Rectangle 14"/>
              <p:cNvSpPr>
                <a:spLocks/>
              </p:cNvSpPr>
              <p:nvPr/>
            </p:nvSpPr>
            <p:spPr bwMode="auto">
              <a:xfrm>
                <a:off x="0" y="0"/>
                <a:ext cx="433" cy="192"/>
              </a:xfrm>
              <a:prstGeom prst="rect">
                <a:avLst/>
              </a:prstGeom>
              <a:noFill/>
              <a:ln w="12700">
                <a:noFill/>
                <a:miter lim="800000"/>
                <a:headEnd/>
                <a:tailEnd/>
              </a:ln>
            </p:spPr>
            <p:txBody>
              <a:bodyPr wrap="none" lIns="50800" tIns="50800" bIns="50800" anchor="ctr">
                <a:prstTxWarp prst="textNoShape">
                  <a:avLst/>
                </a:prstTxWarp>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0x102</a:t>
                </a:r>
              </a:p>
            </p:txBody>
          </p:sp>
        </p:grpSp>
        <p:grpSp>
          <p:nvGrpSpPr>
            <p:cNvPr id="6" name="Group 15"/>
            <p:cNvGrpSpPr>
              <a:grpSpLocks/>
            </p:cNvGrpSpPr>
            <p:nvPr/>
          </p:nvGrpSpPr>
          <p:grpSpPr bwMode="auto">
            <a:xfrm>
              <a:off x="2160" y="0"/>
              <a:ext cx="433" cy="192"/>
              <a:chOff x="0" y="0"/>
              <a:chExt cx="433" cy="192"/>
            </a:xfrm>
          </p:grpSpPr>
          <p:sp>
            <p:nvSpPr>
              <p:cNvPr id="49236" name="Rectangle 16"/>
              <p:cNvSpPr>
                <a:spLocks/>
              </p:cNvSpPr>
              <p:nvPr/>
            </p:nvSpPr>
            <p:spPr bwMode="auto">
              <a:xfrm>
                <a:off x="0" y="0"/>
                <a:ext cx="432" cy="192"/>
              </a:xfrm>
              <a:prstGeom prst="rect">
                <a:avLst/>
              </a:prstGeom>
              <a:solidFill>
                <a:srgbClr val="FFFFFF"/>
              </a:solidFill>
              <a:ln w="25400">
                <a:no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37" name="Rectangle 17"/>
              <p:cNvSpPr>
                <a:spLocks/>
              </p:cNvSpPr>
              <p:nvPr/>
            </p:nvSpPr>
            <p:spPr bwMode="auto">
              <a:xfrm>
                <a:off x="0" y="0"/>
                <a:ext cx="433" cy="192"/>
              </a:xfrm>
              <a:prstGeom prst="rect">
                <a:avLst/>
              </a:prstGeom>
              <a:noFill/>
              <a:ln w="12700">
                <a:noFill/>
                <a:miter lim="800000"/>
                <a:headEnd/>
                <a:tailEnd/>
              </a:ln>
            </p:spPr>
            <p:txBody>
              <a:bodyPr wrap="none" lIns="50800" tIns="50800" bIns="50800" anchor="ctr">
                <a:prstTxWarp prst="textNoShape">
                  <a:avLst/>
                </a:prstTxWarp>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0x103</a:t>
                </a:r>
              </a:p>
            </p:txBody>
          </p:sp>
        </p:grpSp>
        <p:sp>
          <p:nvSpPr>
            <p:cNvPr id="49220" name="Rectangle 18"/>
            <p:cNvSpPr>
              <a:spLocks/>
            </p:cNvSpPr>
            <p:nvPr/>
          </p:nvSpPr>
          <p:spPr bwMode="auto">
            <a:xfrm>
              <a:off x="0" y="192"/>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21" name="Rectangle 19"/>
            <p:cNvSpPr>
              <a:spLocks/>
            </p:cNvSpPr>
            <p:nvPr/>
          </p:nvSpPr>
          <p:spPr bwMode="auto">
            <a:xfrm>
              <a:off x="432" y="192"/>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grpSp>
          <p:nvGrpSpPr>
            <p:cNvPr id="7" name="Group 20"/>
            <p:cNvGrpSpPr>
              <a:grpSpLocks/>
            </p:cNvGrpSpPr>
            <p:nvPr/>
          </p:nvGrpSpPr>
          <p:grpSpPr bwMode="auto">
            <a:xfrm>
              <a:off x="864" y="176"/>
              <a:ext cx="432" cy="224"/>
              <a:chOff x="0" y="0"/>
              <a:chExt cx="432" cy="224"/>
            </a:xfrm>
          </p:grpSpPr>
          <p:sp>
            <p:nvSpPr>
              <p:cNvPr id="49234" name="Rectangle 21"/>
              <p:cNvSpPr>
                <a:spLocks/>
              </p:cNvSpPr>
              <p:nvPr/>
            </p:nvSpPr>
            <p:spPr bwMode="auto">
              <a:xfrm>
                <a:off x="0" y="16"/>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35" name="Rectangle 22"/>
              <p:cNvSpPr>
                <a:spLocks/>
              </p:cNvSpPr>
              <p:nvPr/>
            </p:nvSpPr>
            <p:spPr bwMode="auto">
              <a:xfrm>
                <a:off x="80"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01</a:t>
                </a:r>
              </a:p>
            </p:txBody>
          </p:sp>
        </p:grpSp>
        <p:grpSp>
          <p:nvGrpSpPr>
            <p:cNvPr id="8" name="Group 23"/>
            <p:cNvGrpSpPr>
              <a:grpSpLocks/>
            </p:cNvGrpSpPr>
            <p:nvPr/>
          </p:nvGrpSpPr>
          <p:grpSpPr bwMode="auto">
            <a:xfrm>
              <a:off x="1296" y="176"/>
              <a:ext cx="432" cy="224"/>
              <a:chOff x="0" y="0"/>
              <a:chExt cx="432" cy="224"/>
            </a:xfrm>
          </p:grpSpPr>
          <p:sp>
            <p:nvSpPr>
              <p:cNvPr id="49232" name="Rectangle 24"/>
              <p:cNvSpPr>
                <a:spLocks/>
              </p:cNvSpPr>
              <p:nvPr/>
            </p:nvSpPr>
            <p:spPr bwMode="auto">
              <a:xfrm>
                <a:off x="0" y="16"/>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33" name="Rectangle 25"/>
              <p:cNvSpPr>
                <a:spLocks/>
              </p:cNvSpPr>
              <p:nvPr/>
            </p:nvSpPr>
            <p:spPr bwMode="auto">
              <a:xfrm>
                <a:off x="80"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23</a:t>
                </a:r>
              </a:p>
            </p:txBody>
          </p:sp>
        </p:grpSp>
        <p:grpSp>
          <p:nvGrpSpPr>
            <p:cNvPr id="9" name="Group 26"/>
            <p:cNvGrpSpPr>
              <a:grpSpLocks/>
            </p:cNvGrpSpPr>
            <p:nvPr/>
          </p:nvGrpSpPr>
          <p:grpSpPr bwMode="auto">
            <a:xfrm>
              <a:off x="1728" y="176"/>
              <a:ext cx="432" cy="224"/>
              <a:chOff x="0" y="0"/>
              <a:chExt cx="432" cy="224"/>
            </a:xfrm>
          </p:grpSpPr>
          <p:sp>
            <p:nvSpPr>
              <p:cNvPr id="49230" name="Rectangle 27"/>
              <p:cNvSpPr>
                <a:spLocks/>
              </p:cNvSpPr>
              <p:nvPr/>
            </p:nvSpPr>
            <p:spPr bwMode="auto">
              <a:xfrm>
                <a:off x="0" y="16"/>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31" name="Rectangle 28"/>
              <p:cNvSpPr>
                <a:spLocks/>
              </p:cNvSpPr>
              <p:nvPr/>
            </p:nvSpPr>
            <p:spPr bwMode="auto">
              <a:xfrm>
                <a:off x="80"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45</a:t>
                </a:r>
              </a:p>
            </p:txBody>
          </p:sp>
        </p:grpSp>
        <p:grpSp>
          <p:nvGrpSpPr>
            <p:cNvPr id="10" name="Group 29"/>
            <p:cNvGrpSpPr>
              <a:grpSpLocks/>
            </p:cNvGrpSpPr>
            <p:nvPr/>
          </p:nvGrpSpPr>
          <p:grpSpPr bwMode="auto">
            <a:xfrm>
              <a:off x="2160" y="176"/>
              <a:ext cx="432" cy="224"/>
              <a:chOff x="0" y="0"/>
              <a:chExt cx="432" cy="224"/>
            </a:xfrm>
          </p:grpSpPr>
          <p:sp>
            <p:nvSpPr>
              <p:cNvPr id="49228" name="Rectangle 30"/>
              <p:cNvSpPr>
                <a:spLocks/>
              </p:cNvSpPr>
              <p:nvPr/>
            </p:nvSpPr>
            <p:spPr bwMode="auto">
              <a:xfrm>
                <a:off x="0" y="16"/>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29" name="Rectangle 31"/>
              <p:cNvSpPr>
                <a:spLocks/>
              </p:cNvSpPr>
              <p:nvPr/>
            </p:nvSpPr>
            <p:spPr bwMode="auto">
              <a:xfrm>
                <a:off x="80"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67</a:t>
                </a:r>
              </a:p>
            </p:txBody>
          </p:sp>
        </p:grpSp>
        <p:sp>
          <p:nvSpPr>
            <p:cNvPr id="49226" name="Rectangle 32"/>
            <p:cNvSpPr>
              <a:spLocks/>
            </p:cNvSpPr>
            <p:nvPr/>
          </p:nvSpPr>
          <p:spPr bwMode="auto">
            <a:xfrm>
              <a:off x="2592" y="192"/>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27" name="Rectangle 33"/>
            <p:cNvSpPr>
              <a:spLocks/>
            </p:cNvSpPr>
            <p:nvPr/>
          </p:nvSpPr>
          <p:spPr bwMode="auto">
            <a:xfrm>
              <a:off x="3024" y="192"/>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grpSp>
      <p:grpSp>
        <p:nvGrpSpPr>
          <p:cNvPr id="11" name="Group 34"/>
          <p:cNvGrpSpPr>
            <a:grpSpLocks/>
          </p:cNvGrpSpPr>
          <p:nvPr/>
        </p:nvGrpSpPr>
        <p:grpSpPr bwMode="auto">
          <a:xfrm>
            <a:off x="2057400" y="4318000"/>
            <a:ext cx="5486400" cy="635000"/>
            <a:chOff x="0" y="0"/>
            <a:chExt cx="3456" cy="400"/>
          </a:xfrm>
        </p:grpSpPr>
        <p:grpSp>
          <p:nvGrpSpPr>
            <p:cNvPr id="12" name="Group 35"/>
            <p:cNvGrpSpPr>
              <a:grpSpLocks/>
            </p:cNvGrpSpPr>
            <p:nvPr/>
          </p:nvGrpSpPr>
          <p:grpSpPr bwMode="auto">
            <a:xfrm>
              <a:off x="864" y="0"/>
              <a:ext cx="433" cy="192"/>
              <a:chOff x="0" y="0"/>
              <a:chExt cx="433" cy="192"/>
            </a:xfrm>
          </p:grpSpPr>
          <p:sp>
            <p:nvSpPr>
              <p:cNvPr id="49214" name="Rectangle 36"/>
              <p:cNvSpPr>
                <a:spLocks/>
              </p:cNvSpPr>
              <p:nvPr/>
            </p:nvSpPr>
            <p:spPr bwMode="auto">
              <a:xfrm>
                <a:off x="0" y="0"/>
                <a:ext cx="432" cy="192"/>
              </a:xfrm>
              <a:prstGeom prst="rect">
                <a:avLst/>
              </a:prstGeom>
              <a:solidFill>
                <a:srgbClr val="FFFFFF"/>
              </a:solidFill>
              <a:ln w="25400">
                <a:no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15" name="Rectangle 37"/>
              <p:cNvSpPr>
                <a:spLocks/>
              </p:cNvSpPr>
              <p:nvPr/>
            </p:nvSpPr>
            <p:spPr bwMode="auto">
              <a:xfrm>
                <a:off x="0" y="0"/>
                <a:ext cx="433" cy="192"/>
              </a:xfrm>
              <a:prstGeom prst="rect">
                <a:avLst/>
              </a:prstGeom>
              <a:noFill/>
              <a:ln w="12700">
                <a:noFill/>
                <a:miter lim="800000"/>
                <a:headEnd/>
                <a:tailEnd/>
              </a:ln>
            </p:spPr>
            <p:txBody>
              <a:bodyPr wrap="none" lIns="50800" tIns="50800" bIns="50800" anchor="ctr">
                <a:prstTxWarp prst="textNoShape">
                  <a:avLst/>
                </a:prstTxWarp>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0x100</a:t>
                </a:r>
              </a:p>
            </p:txBody>
          </p:sp>
        </p:grpSp>
        <p:grpSp>
          <p:nvGrpSpPr>
            <p:cNvPr id="13" name="Group 38"/>
            <p:cNvGrpSpPr>
              <a:grpSpLocks/>
            </p:cNvGrpSpPr>
            <p:nvPr/>
          </p:nvGrpSpPr>
          <p:grpSpPr bwMode="auto">
            <a:xfrm>
              <a:off x="1296" y="0"/>
              <a:ext cx="433" cy="192"/>
              <a:chOff x="0" y="0"/>
              <a:chExt cx="433" cy="192"/>
            </a:xfrm>
          </p:grpSpPr>
          <p:sp>
            <p:nvSpPr>
              <p:cNvPr id="49212" name="Rectangle 39"/>
              <p:cNvSpPr>
                <a:spLocks/>
              </p:cNvSpPr>
              <p:nvPr/>
            </p:nvSpPr>
            <p:spPr bwMode="auto">
              <a:xfrm>
                <a:off x="0" y="0"/>
                <a:ext cx="432" cy="192"/>
              </a:xfrm>
              <a:prstGeom prst="rect">
                <a:avLst/>
              </a:prstGeom>
              <a:solidFill>
                <a:srgbClr val="FFFFFF"/>
              </a:solidFill>
              <a:ln w="25400">
                <a:no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13" name="Rectangle 40"/>
              <p:cNvSpPr>
                <a:spLocks/>
              </p:cNvSpPr>
              <p:nvPr/>
            </p:nvSpPr>
            <p:spPr bwMode="auto">
              <a:xfrm>
                <a:off x="0" y="0"/>
                <a:ext cx="433" cy="192"/>
              </a:xfrm>
              <a:prstGeom prst="rect">
                <a:avLst/>
              </a:prstGeom>
              <a:noFill/>
              <a:ln w="12700">
                <a:noFill/>
                <a:miter lim="800000"/>
                <a:headEnd/>
                <a:tailEnd/>
              </a:ln>
            </p:spPr>
            <p:txBody>
              <a:bodyPr wrap="none" lIns="50800" tIns="50800" bIns="50800" anchor="ctr">
                <a:prstTxWarp prst="textNoShape">
                  <a:avLst/>
                </a:prstTxWarp>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0x101</a:t>
                </a:r>
              </a:p>
            </p:txBody>
          </p:sp>
        </p:grpSp>
        <p:grpSp>
          <p:nvGrpSpPr>
            <p:cNvPr id="14" name="Group 41"/>
            <p:cNvGrpSpPr>
              <a:grpSpLocks/>
            </p:cNvGrpSpPr>
            <p:nvPr/>
          </p:nvGrpSpPr>
          <p:grpSpPr bwMode="auto">
            <a:xfrm>
              <a:off x="1728" y="0"/>
              <a:ext cx="433" cy="192"/>
              <a:chOff x="0" y="0"/>
              <a:chExt cx="433" cy="192"/>
            </a:xfrm>
          </p:grpSpPr>
          <p:sp>
            <p:nvSpPr>
              <p:cNvPr id="49210" name="Rectangle 42"/>
              <p:cNvSpPr>
                <a:spLocks/>
              </p:cNvSpPr>
              <p:nvPr/>
            </p:nvSpPr>
            <p:spPr bwMode="auto">
              <a:xfrm>
                <a:off x="0" y="0"/>
                <a:ext cx="432" cy="192"/>
              </a:xfrm>
              <a:prstGeom prst="rect">
                <a:avLst/>
              </a:prstGeom>
              <a:solidFill>
                <a:srgbClr val="FFFFFF"/>
              </a:solidFill>
              <a:ln w="25400">
                <a:no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11" name="Rectangle 43"/>
              <p:cNvSpPr>
                <a:spLocks/>
              </p:cNvSpPr>
              <p:nvPr/>
            </p:nvSpPr>
            <p:spPr bwMode="auto">
              <a:xfrm>
                <a:off x="0" y="0"/>
                <a:ext cx="433" cy="192"/>
              </a:xfrm>
              <a:prstGeom prst="rect">
                <a:avLst/>
              </a:prstGeom>
              <a:noFill/>
              <a:ln w="12700">
                <a:noFill/>
                <a:miter lim="800000"/>
                <a:headEnd/>
                <a:tailEnd/>
              </a:ln>
            </p:spPr>
            <p:txBody>
              <a:bodyPr wrap="none" lIns="50800" tIns="50800" bIns="50800" anchor="ctr">
                <a:prstTxWarp prst="textNoShape">
                  <a:avLst/>
                </a:prstTxWarp>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0x102</a:t>
                </a:r>
              </a:p>
            </p:txBody>
          </p:sp>
        </p:grpSp>
        <p:grpSp>
          <p:nvGrpSpPr>
            <p:cNvPr id="15" name="Group 44"/>
            <p:cNvGrpSpPr>
              <a:grpSpLocks/>
            </p:cNvGrpSpPr>
            <p:nvPr/>
          </p:nvGrpSpPr>
          <p:grpSpPr bwMode="auto">
            <a:xfrm>
              <a:off x="2160" y="0"/>
              <a:ext cx="433" cy="192"/>
              <a:chOff x="0" y="0"/>
              <a:chExt cx="433" cy="192"/>
            </a:xfrm>
          </p:grpSpPr>
          <p:sp>
            <p:nvSpPr>
              <p:cNvPr id="49208" name="Rectangle 45"/>
              <p:cNvSpPr>
                <a:spLocks/>
              </p:cNvSpPr>
              <p:nvPr/>
            </p:nvSpPr>
            <p:spPr bwMode="auto">
              <a:xfrm>
                <a:off x="0" y="0"/>
                <a:ext cx="432" cy="192"/>
              </a:xfrm>
              <a:prstGeom prst="rect">
                <a:avLst/>
              </a:prstGeom>
              <a:solidFill>
                <a:srgbClr val="FFFFFF"/>
              </a:solidFill>
              <a:ln w="25400">
                <a:no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09" name="Rectangle 46"/>
              <p:cNvSpPr>
                <a:spLocks/>
              </p:cNvSpPr>
              <p:nvPr/>
            </p:nvSpPr>
            <p:spPr bwMode="auto">
              <a:xfrm>
                <a:off x="0" y="0"/>
                <a:ext cx="433" cy="192"/>
              </a:xfrm>
              <a:prstGeom prst="rect">
                <a:avLst/>
              </a:prstGeom>
              <a:noFill/>
              <a:ln w="12700">
                <a:noFill/>
                <a:miter lim="800000"/>
                <a:headEnd/>
                <a:tailEnd/>
              </a:ln>
            </p:spPr>
            <p:txBody>
              <a:bodyPr wrap="none" lIns="50800" tIns="50800" bIns="50800" anchor="ctr">
                <a:prstTxWarp prst="textNoShape">
                  <a:avLst/>
                </a:prstTxWarp>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0x103</a:t>
                </a:r>
              </a:p>
            </p:txBody>
          </p:sp>
        </p:grpSp>
        <p:sp>
          <p:nvSpPr>
            <p:cNvPr id="49192" name="Rectangle 47"/>
            <p:cNvSpPr>
              <a:spLocks/>
            </p:cNvSpPr>
            <p:nvPr/>
          </p:nvSpPr>
          <p:spPr bwMode="auto">
            <a:xfrm>
              <a:off x="0" y="192"/>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193" name="Rectangle 48"/>
            <p:cNvSpPr>
              <a:spLocks/>
            </p:cNvSpPr>
            <p:nvPr/>
          </p:nvSpPr>
          <p:spPr bwMode="auto">
            <a:xfrm>
              <a:off x="432" y="192"/>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grpSp>
          <p:nvGrpSpPr>
            <p:cNvPr id="16" name="Group 49"/>
            <p:cNvGrpSpPr>
              <a:grpSpLocks/>
            </p:cNvGrpSpPr>
            <p:nvPr/>
          </p:nvGrpSpPr>
          <p:grpSpPr bwMode="auto">
            <a:xfrm>
              <a:off x="864" y="176"/>
              <a:ext cx="432" cy="224"/>
              <a:chOff x="0" y="0"/>
              <a:chExt cx="432" cy="224"/>
            </a:xfrm>
          </p:grpSpPr>
          <p:sp>
            <p:nvSpPr>
              <p:cNvPr id="49206" name="Rectangle 50"/>
              <p:cNvSpPr>
                <a:spLocks/>
              </p:cNvSpPr>
              <p:nvPr/>
            </p:nvSpPr>
            <p:spPr bwMode="auto">
              <a:xfrm>
                <a:off x="0" y="16"/>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07" name="Rectangle 51"/>
              <p:cNvSpPr>
                <a:spLocks/>
              </p:cNvSpPr>
              <p:nvPr/>
            </p:nvSpPr>
            <p:spPr bwMode="auto">
              <a:xfrm>
                <a:off x="80"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67</a:t>
                </a:r>
              </a:p>
            </p:txBody>
          </p:sp>
        </p:grpSp>
        <p:grpSp>
          <p:nvGrpSpPr>
            <p:cNvPr id="17" name="Group 52"/>
            <p:cNvGrpSpPr>
              <a:grpSpLocks/>
            </p:cNvGrpSpPr>
            <p:nvPr/>
          </p:nvGrpSpPr>
          <p:grpSpPr bwMode="auto">
            <a:xfrm>
              <a:off x="1296" y="176"/>
              <a:ext cx="432" cy="224"/>
              <a:chOff x="0" y="0"/>
              <a:chExt cx="432" cy="224"/>
            </a:xfrm>
          </p:grpSpPr>
          <p:sp>
            <p:nvSpPr>
              <p:cNvPr id="49204" name="Rectangle 53"/>
              <p:cNvSpPr>
                <a:spLocks/>
              </p:cNvSpPr>
              <p:nvPr/>
            </p:nvSpPr>
            <p:spPr bwMode="auto">
              <a:xfrm>
                <a:off x="0" y="16"/>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05" name="Rectangle 54"/>
              <p:cNvSpPr>
                <a:spLocks/>
              </p:cNvSpPr>
              <p:nvPr/>
            </p:nvSpPr>
            <p:spPr bwMode="auto">
              <a:xfrm>
                <a:off x="80"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45</a:t>
                </a:r>
              </a:p>
            </p:txBody>
          </p:sp>
        </p:grpSp>
        <p:grpSp>
          <p:nvGrpSpPr>
            <p:cNvPr id="18" name="Group 55"/>
            <p:cNvGrpSpPr>
              <a:grpSpLocks/>
            </p:cNvGrpSpPr>
            <p:nvPr/>
          </p:nvGrpSpPr>
          <p:grpSpPr bwMode="auto">
            <a:xfrm>
              <a:off x="1728" y="176"/>
              <a:ext cx="432" cy="224"/>
              <a:chOff x="0" y="0"/>
              <a:chExt cx="432" cy="224"/>
            </a:xfrm>
          </p:grpSpPr>
          <p:sp>
            <p:nvSpPr>
              <p:cNvPr id="49202" name="Rectangle 56"/>
              <p:cNvSpPr>
                <a:spLocks/>
              </p:cNvSpPr>
              <p:nvPr/>
            </p:nvSpPr>
            <p:spPr bwMode="auto">
              <a:xfrm>
                <a:off x="0" y="16"/>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03" name="Rectangle 57"/>
              <p:cNvSpPr>
                <a:spLocks/>
              </p:cNvSpPr>
              <p:nvPr/>
            </p:nvSpPr>
            <p:spPr bwMode="auto">
              <a:xfrm>
                <a:off x="80"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23</a:t>
                </a:r>
              </a:p>
            </p:txBody>
          </p:sp>
        </p:grpSp>
        <p:grpSp>
          <p:nvGrpSpPr>
            <p:cNvPr id="19" name="Group 58"/>
            <p:cNvGrpSpPr>
              <a:grpSpLocks/>
            </p:cNvGrpSpPr>
            <p:nvPr/>
          </p:nvGrpSpPr>
          <p:grpSpPr bwMode="auto">
            <a:xfrm>
              <a:off x="2160" y="176"/>
              <a:ext cx="432" cy="224"/>
              <a:chOff x="0" y="0"/>
              <a:chExt cx="432" cy="224"/>
            </a:xfrm>
          </p:grpSpPr>
          <p:sp>
            <p:nvSpPr>
              <p:cNvPr id="49200" name="Rectangle 59"/>
              <p:cNvSpPr>
                <a:spLocks/>
              </p:cNvSpPr>
              <p:nvPr/>
            </p:nvSpPr>
            <p:spPr bwMode="auto">
              <a:xfrm>
                <a:off x="0" y="16"/>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01" name="Rectangle 60"/>
              <p:cNvSpPr>
                <a:spLocks/>
              </p:cNvSpPr>
              <p:nvPr/>
            </p:nvSpPr>
            <p:spPr bwMode="auto">
              <a:xfrm>
                <a:off x="80"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01</a:t>
                </a:r>
              </a:p>
            </p:txBody>
          </p:sp>
        </p:grpSp>
        <p:sp>
          <p:nvSpPr>
            <p:cNvPr id="49198" name="Rectangle 61"/>
            <p:cNvSpPr>
              <a:spLocks/>
            </p:cNvSpPr>
            <p:nvPr/>
          </p:nvSpPr>
          <p:spPr bwMode="auto">
            <a:xfrm>
              <a:off x="2592" y="192"/>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199" name="Rectangle 62"/>
            <p:cNvSpPr>
              <a:spLocks/>
            </p:cNvSpPr>
            <p:nvPr/>
          </p:nvSpPr>
          <p:spPr bwMode="auto">
            <a:xfrm>
              <a:off x="3024" y="192"/>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grpSp>
      <p:sp>
        <p:nvSpPr>
          <p:cNvPr id="49160" name="Rectangle 63"/>
          <p:cNvSpPr>
            <a:spLocks/>
          </p:cNvSpPr>
          <p:nvPr/>
        </p:nvSpPr>
        <p:spPr bwMode="auto">
          <a:xfrm>
            <a:off x="838200" y="3403600"/>
            <a:ext cx="1790700" cy="330200"/>
          </a:xfrm>
          <a:prstGeom prst="rect">
            <a:avLst/>
          </a:prstGeom>
          <a:noFill/>
          <a:ln w="12700">
            <a:noFill/>
            <a:miter lim="800000"/>
            <a:headEnd/>
            <a:tailEnd/>
          </a:ln>
        </p:spPr>
        <p:txBody>
          <a:bodyPr lIns="25400" tIns="25400" rIns="63500" bIns="25400">
            <a:prstTxWarp prst="textNoShape">
              <a:avLst/>
            </a:prstTxWarp>
          </a:bodyPr>
          <a:lstStyle/>
          <a:p>
            <a:pPr marL="12700" eaLnBrk="1" hangingPunct="1">
              <a:lnSpc>
                <a:spcPct val="95000"/>
              </a:lnSpc>
            </a:pPr>
            <a:r>
              <a:rPr lang="en-US" sz="1800">
                <a:solidFill>
                  <a:srgbClr val="980002"/>
                </a:solidFill>
                <a:latin typeface="Helvetica" charset="0"/>
                <a:ea typeface="Helvetica" charset="0"/>
                <a:cs typeface="Helvetica" charset="0"/>
                <a:sym typeface="Helvetica" charset="0"/>
              </a:rPr>
              <a:t>Big Endian</a:t>
            </a:r>
          </a:p>
        </p:txBody>
      </p:sp>
      <p:sp>
        <p:nvSpPr>
          <p:cNvPr id="49161" name="Rectangle 64"/>
          <p:cNvSpPr>
            <a:spLocks/>
          </p:cNvSpPr>
          <p:nvPr/>
        </p:nvSpPr>
        <p:spPr bwMode="auto">
          <a:xfrm>
            <a:off x="838200" y="4241800"/>
            <a:ext cx="1790700" cy="330200"/>
          </a:xfrm>
          <a:prstGeom prst="rect">
            <a:avLst/>
          </a:prstGeom>
          <a:noFill/>
          <a:ln w="12700">
            <a:noFill/>
            <a:miter lim="800000"/>
            <a:headEnd/>
            <a:tailEnd/>
          </a:ln>
        </p:spPr>
        <p:txBody>
          <a:bodyPr lIns="25400" tIns="25400" rIns="63500" bIns="25400">
            <a:prstTxWarp prst="textNoShape">
              <a:avLst/>
            </a:prstTxWarp>
          </a:bodyPr>
          <a:lstStyle/>
          <a:p>
            <a:pPr marL="12700" eaLnBrk="1" hangingPunct="1">
              <a:lnSpc>
                <a:spcPct val="95000"/>
              </a:lnSpc>
            </a:pPr>
            <a:r>
              <a:rPr lang="en-US" sz="1800">
                <a:solidFill>
                  <a:srgbClr val="980002"/>
                </a:solidFill>
                <a:latin typeface="Helvetica" charset="0"/>
                <a:ea typeface="Helvetica" charset="0"/>
                <a:cs typeface="Helvetica" charset="0"/>
                <a:sym typeface="Helvetica" charset="0"/>
              </a:rPr>
              <a:t>Little Endian</a:t>
            </a:r>
          </a:p>
        </p:txBody>
      </p:sp>
      <p:grpSp>
        <p:nvGrpSpPr>
          <p:cNvPr id="20" name="Group 65"/>
          <p:cNvGrpSpPr>
            <a:grpSpLocks/>
          </p:cNvGrpSpPr>
          <p:nvPr/>
        </p:nvGrpSpPr>
        <p:grpSpPr bwMode="auto">
          <a:xfrm>
            <a:off x="3429000" y="3759200"/>
            <a:ext cx="2743200" cy="355600"/>
            <a:chOff x="0" y="0"/>
            <a:chExt cx="1728" cy="224"/>
          </a:xfrm>
        </p:grpSpPr>
        <p:grpSp>
          <p:nvGrpSpPr>
            <p:cNvPr id="21" name="Group 66"/>
            <p:cNvGrpSpPr>
              <a:grpSpLocks/>
            </p:cNvGrpSpPr>
            <p:nvPr/>
          </p:nvGrpSpPr>
          <p:grpSpPr bwMode="auto">
            <a:xfrm>
              <a:off x="0" y="0"/>
              <a:ext cx="432" cy="224"/>
              <a:chOff x="0" y="0"/>
              <a:chExt cx="432" cy="224"/>
            </a:xfrm>
          </p:grpSpPr>
          <p:sp>
            <p:nvSpPr>
              <p:cNvPr id="49186" name="Rectangle 67"/>
              <p:cNvSpPr>
                <a:spLocks/>
              </p:cNvSpPr>
              <p:nvPr/>
            </p:nvSpPr>
            <p:spPr bwMode="auto">
              <a:xfrm>
                <a:off x="0" y="16"/>
                <a:ext cx="432" cy="192"/>
              </a:xfrm>
              <a:prstGeom prst="rect">
                <a:avLst/>
              </a:prstGeom>
              <a:solidFill>
                <a:srgbClr val="FFFF99"/>
              </a:solidFill>
              <a:ln w="28575">
                <a:solidFill>
                  <a:srgbClr val="003300"/>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187" name="Rectangle 68"/>
              <p:cNvSpPr>
                <a:spLocks/>
              </p:cNvSpPr>
              <p:nvPr/>
            </p:nvSpPr>
            <p:spPr bwMode="auto">
              <a:xfrm>
                <a:off x="93" y="0"/>
                <a:ext cx="245" cy="224"/>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01</a:t>
                </a:r>
              </a:p>
            </p:txBody>
          </p:sp>
        </p:grpSp>
        <p:grpSp>
          <p:nvGrpSpPr>
            <p:cNvPr id="22" name="Group 69"/>
            <p:cNvGrpSpPr>
              <a:grpSpLocks/>
            </p:cNvGrpSpPr>
            <p:nvPr/>
          </p:nvGrpSpPr>
          <p:grpSpPr bwMode="auto">
            <a:xfrm>
              <a:off x="432" y="0"/>
              <a:ext cx="432" cy="224"/>
              <a:chOff x="0" y="0"/>
              <a:chExt cx="432" cy="224"/>
            </a:xfrm>
          </p:grpSpPr>
          <p:sp>
            <p:nvSpPr>
              <p:cNvPr id="49184" name="Rectangle 70"/>
              <p:cNvSpPr>
                <a:spLocks/>
              </p:cNvSpPr>
              <p:nvPr/>
            </p:nvSpPr>
            <p:spPr bwMode="auto">
              <a:xfrm>
                <a:off x="0" y="16"/>
                <a:ext cx="432" cy="192"/>
              </a:xfrm>
              <a:prstGeom prst="rect">
                <a:avLst/>
              </a:prstGeom>
              <a:solidFill>
                <a:srgbClr val="FFFF99"/>
              </a:solidFill>
              <a:ln w="28575">
                <a:solidFill>
                  <a:srgbClr val="003300"/>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185" name="Rectangle 71"/>
              <p:cNvSpPr>
                <a:spLocks/>
              </p:cNvSpPr>
              <p:nvPr/>
            </p:nvSpPr>
            <p:spPr bwMode="auto">
              <a:xfrm>
                <a:off x="93" y="0"/>
                <a:ext cx="245" cy="224"/>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23</a:t>
                </a:r>
              </a:p>
            </p:txBody>
          </p:sp>
        </p:grpSp>
        <p:grpSp>
          <p:nvGrpSpPr>
            <p:cNvPr id="23" name="Group 72"/>
            <p:cNvGrpSpPr>
              <a:grpSpLocks/>
            </p:cNvGrpSpPr>
            <p:nvPr/>
          </p:nvGrpSpPr>
          <p:grpSpPr bwMode="auto">
            <a:xfrm>
              <a:off x="864" y="0"/>
              <a:ext cx="432" cy="224"/>
              <a:chOff x="0" y="0"/>
              <a:chExt cx="432" cy="224"/>
            </a:xfrm>
          </p:grpSpPr>
          <p:sp>
            <p:nvSpPr>
              <p:cNvPr id="49182" name="Rectangle 73"/>
              <p:cNvSpPr>
                <a:spLocks/>
              </p:cNvSpPr>
              <p:nvPr/>
            </p:nvSpPr>
            <p:spPr bwMode="auto">
              <a:xfrm>
                <a:off x="0" y="16"/>
                <a:ext cx="432" cy="192"/>
              </a:xfrm>
              <a:prstGeom prst="rect">
                <a:avLst/>
              </a:prstGeom>
              <a:solidFill>
                <a:srgbClr val="FFFF99"/>
              </a:solidFill>
              <a:ln w="28575">
                <a:solidFill>
                  <a:srgbClr val="003300"/>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183" name="Rectangle 74"/>
              <p:cNvSpPr>
                <a:spLocks/>
              </p:cNvSpPr>
              <p:nvPr/>
            </p:nvSpPr>
            <p:spPr bwMode="auto">
              <a:xfrm>
                <a:off x="93" y="0"/>
                <a:ext cx="245" cy="224"/>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45</a:t>
                </a:r>
              </a:p>
            </p:txBody>
          </p:sp>
        </p:grpSp>
        <p:grpSp>
          <p:nvGrpSpPr>
            <p:cNvPr id="24" name="Group 75"/>
            <p:cNvGrpSpPr>
              <a:grpSpLocks/>
            </p:cNvGrpSpPr>
            <p:nvPr/>
          </p:nvGrpSpPr>
          <p:grpSpPr bwMode="auto">
            <a:xfrm>
              <a:off x="1296" y="0"/>
              <a:ext cx="432" cy="224"/>
              <a:chOff x="0" y="0"/>
              <a:chExt cx="432" cy="224"/>
            </a:xfrm>
          </p:grpSpPr>
          <p:sp>
            <p:nvSpPr>
              <p:cNvPr id="49180" name="Rectangle 76"/>
              <p:cNvSpPr>
                <a:spLocks/>
              </p:cNvSpPr>
              <p:nvPr/>
            </p:nvSpPr>
            <p:spPr bwMode="auto">
              <a:xfrm>
                <a:off x="0" y="16"/>
                <a:ext cx="432" cy="192"/>
              </a:xfrm>
              <a:prstGeom prst="rect">
                <a:avLst/>
              </a:prstGeom>
              <a:solidFill>
                <a:srgbClr val="FFFF99"/>
              </a:solidFill>
              <a:ln w="28575">
                <a:solidFill>
                  <a:srgbClr val="003300"/>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181" name="Rectangle 77"/>
              <p:cNvSpPr>
                <a:spLocks/>
              </p:cNvSpPr>
              <p:nvPr/>
            </p:nvSpPr>
            <p:spPr bwMode="auto">
              <a:xfrm>
                <a:off x="93" y="0"/>
                <a:ext cx="245" cy="224"/>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67</a:t>
                </a:r>
              </a:p>
            </p:txBody>
          </p:sp>
        </p:grpSp>
      </p:grpSp>
      <p:grpSp>
        <p:nvGrpSpPr>
          <p:cNvPr id="25" name="Group 78"/>
          <p:cNvGrpSpPr>
            <a:grpSpLocks/>
          </p:cNvGrpSpPr>
          <p:nvPr/>
        </p:nvGrpSpPr>
        <p:grpSpPr bwMode="auto">
          <a:xfrm>
            <a:off x="3429000" y="4597400"/>
            <a:ext cx="2743200" cy="355600"/>
            <a:chOff x="0" y="0"/>
            <a:chExt cx="1728" cy="224"/>
          </a:xfrm>
        </p:grpSpPr>
        <p:grpSp>
          <p:nvGrpSpPr>
            <p:cNvPr id="26" name="Group 79"/>
            <p:cNvGrpSpPr>
              <a:grpSpLocks/>
            </p:cNvGrpSpPr>
            <p:nvPr/>
          </p:nvGrpSpPr>
          <p:grpSpPr bwMode="auto">
            <a:xfrm>
              <a:off x="0" y="0"/>
              <a:ext cx="432" cy="224"/>
              <a:chOff x="0" y="0"/>
              <a:chExt cx="432" cy="224"/>
            </a:xfrm>
          </p:grpSpPr>
          <p:sp>
            <p:nvSpPr>
              <p:cNvPr id="49174" name="Rectangle 80"/>
              <p:cNvSpPr>
                <a:spLocks/>
              </p:cNvSpPr>
              <p:nvPr/>
            </p:nvSpPr>
            <p:spPr bwMode="auto">
              <a:xfrm>
                <a:off x="0" y="16"/>
                <a:ext cx="432" cy="192"/>
              </a:xfrm>
              <a:prstGeom prst="rect">
                <a:avLst/>
              </a:prstGeom>
              <a:solidFill>
                <a:srgbClr val="FFFF99"/>
              </a:solidFill>
              <a:ln w="28575">
                <a:solidFill>
                  <a:srgbClr val="003300"/>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175" name="Rectangle 81"/>
              <p:cNvSpPr>
                <a:spLocks/>
              </p:cNvSpPr>
              <p:nvPr/>
            </p:nvSpPr>
            <p:spPr bwMode="auto">
              <a:xfrm>
                <a:off x="93" y="0"/>
                <a:ext cx="245" cy="224"/>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800" b="0" dirty="0">
                    <a:solidFill>
                      <a:srgbClr val="000066"/>
                    </a:solidFill>
                    <a:latin typeface="Courier New Bold" charset="0"/>
                    <a:ea typeface="Courier New Bold" charset="0"/>
                    <a:cs typeface="Courier New Bold" charset="0"/>
                    <a:sym typeface="Courier New Bold" charset="0"/>
                  </a:rPr>
                  <a:t>67</a:t>
                </a:r>
              </a:p>
            </p:txBody>
          </p:sp>
        </p:grpSp>
        <p:grpSp>
          <p:nvGrpSpPr>
            <p:cNvPr id="27" name="Group 82"/>
            <p:cNvGrpSpPr>
              <a:grpSpLocks/>
            </p:cNvGrpSpPr>
            <p:nvPr/>
          </p:nvGrpSpPr>
          <p:grpSpPr bwMode="auto">
            <a:xfrm>
              <a:off x="432" y="0"/>
              <a:ext cx="432" cy="224"/>
              <a:chOff x="0" y="0"/>
              <a:chExt cx="432" cy="224"/>
            </a:xfrm>
          </p:grpSpPr>
          <p:sp>
            <p:nvSpPr>
              <p:cNvPr id="49172" name="Rectangle 83"/>
              <p:cNvSpPr>
                <a:spLocks/>
              </p:cNvSpPr>
              <p:nvPr/>
            </p:nvSpPr>
            <p:spPr bwMode="auto">
              <a:xfrm>
                <a:off x="0" y="16"/>
                <a:ext cx="432" cy="192"/>
              </a:xfrm>
              <a:prstGeom prst="rect">
                <a:avLst/>
              </a:prstGeom>
              <a:solidFill>
                <a:srgbClr val="FFFF99"/>
              </a:solidFill>
              <a:ln w="28575">
                <a:solidFill>
                  <a:srgbClr val="003300"/>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173" name="Rectangle 84"/>
              <p:cNvSpPr>
                <a:spLocks/>
              </p:cNvSpPr>
              <p:nvPr/>
            </p:nvSpPr>
            <p:spPr bwMode="auto">
              <a:xfrm>
                <a:off x="93" y="0"/>
                <a:ext cx="245" cy="224"/>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45</a:t>
                </a:r>
              </a:p>
            </p:txBody>
          </p:sp>
        </p:grpSp>
        <p:grpSp>
          <p:nvGrpSpPr>
            <p:cNvPr id="28" name="Group 85"/>
            <p:cNvGrpSpPr>
              <a:grpSpLocks/>
            </p:cNvGrpSpPr>
            <p:nvPr/>
          </p:nvGrpSpPr>
          <p:grpSpPr bwMode="auto">
            <a:xfrm>
              <a:off x="864" y="0"/>
              <a:ext cx="432" cy="224"/>
              <a:chOff x="0" y="0"/>
              <a:chExt cx="432" cy="224"/>
            </a:xfrm>
          </p:grpSpPr>
          <p:sp>
            <p:nvSpPr>
              <p:cNvPr id="49170" name="Rectangle 86"/>
              <p:cNvSpPr>
                <a:spLocks/>
              </p:cNvSpPr>
              <p:nvPr/>
            </p:nvSpPr>
            <p:spPr bwMode="auto">
              <a:xfrm>
                <a:off x="0" y="16"/>
                <a:ext cx="432" cy="192"/>
              </a:xfrm>
              <a:prstGeom prst="rect">
                <a:avLst/>
              </a:prstGeom>
              <a:solidFill>
                <a:srgbClr val="FFFF99"/>
              </a:solidFill>
              <a:ln w="28575">
                <a:solidFill>
                  <a:srgbClr val="003300"/>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171" name="Rectangle 87"/>
              <p:cNvSpPr>
                <a:spLocks/>
              </p:cNvSpPr>
              <p:nvPr/>
            </p:nvSpPr>
            <p:spPr bwMode="auto">
              <a:xfrm>
                <a:off x="93" y="0"/>
                <a:ext cx="245" cy="224"/>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23</a:t>
                </a:r>
              </a:p>
            </p:txBody>
          </p:sp>
        </p:grpSp>
        <p:grpSp>
          <p:nvGrpSpPr>
            <p:cNvPr id="29" name="Group 88"/>
            <p:cNvGrpSpPr>
              <a:grpSpLocks/>
            </p:cNvGrpSpPr>
            <p:nvPr/>
          </p:nvGrpSpPr>
          <p:grpSpPr bwMode="auto">
            <a:xfrm>
              <a:off x="1296" y="0"/>
              <a:ext cx="432" cy="224"/>
              <a:chOff x="0" y="0"/>
              <a:chExt cx="432" cy="224"/>
            </a:xfrm>
          </p:grpSpPr>
          <p:sp>
            <p:nvSpPr>
              <p:cNvPr id="49168" name="Rectangle 89"/>
              <p:cNvSpPr>
                <a:spLocks/>
              </p:cNvSpPr>
              <p:nvPr/>
            </p:nvSpPr>
            <p:spPr bwMode="auto">
              <a:xfrm>
                <a:off x="0" y="16"/>
                <a:ext cx="432" cy="192"/>
              </a:xfrm>
              <a:prstGeom prst="rect">
                <a:avLst/>
              </a:prstGeom>
              <a:solidFill>
                <a:srgbClr val="FFFF99"/>
              </a:solidFill>
              <a:ln w="28575">
                <a:solidFill>
                  <a:srgbClr val="003300"/>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169" name="Rectangle 90"/>
              <p:cNvSpPr>
                <a:spLocks/>
              </p:cNvSpPr>
              <p:nvPr/>
            </p:nvSpPr>
            <p:spPr bwMode="auto">
              <a:xfrm>
                <a:off x="93" y="0"/>
                <a:ext cx="245" cy="224"/>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01</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p:cNvSpPr>
          <p:nvPr/>
        </p:nvSpPr>
        <p:spPr bwMode="auto">
          <a:xfrm>
            <a:off x="4432300" y="2324100"/>
            <a:ext cx="4381500" cy="3149600"/>
          </a:xfrm>
          <a:prstGeom prst="rect">
            <a:avLst/>
          </a:prstGeom>
          <a:solidFill>
            <a:srgbClr val="F2F2F2"/>
          </a:solidFill>
          <a:ln w="12700" cap="flat">
            <a:solidFill>
              <a:schemeClr val="tx1"/>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0" tIns="0" rIns="0" bIns="0">
            <a:prstTxWarp prst="textNoShape">
              <a:avLst/>
            </a:prstTxWarp>
          </a:bodyPr>
          <a:lstStyle/>
          <a:p>
            <a:pPr algn="ctr" eaLnBrk="1" hangingPunct="1">
              <a:defRPr/>
            </a:pPr>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8434" name="Rectangle 2"/>
          <p:cNvSpPr>
            <a:spLocks/>
          </p:cNvSpPr>
          <p:nvPr/>
        </p:nvSpPr>
        <p:spPr bwMode="auto">
          <a:xfrm>
            <a:off x="749300" y="4762500"/>
            <a:ext cx="2730500" cy="1841500"/>
          </a:xfrm>
          <a:prstGeom prst="rect">
            <a:avLst/>
          </a:prstGeom>
          <a:solidFill>
            <a:srgbClr val="F2F2F2"/>
          </a:solidFill>
          <a:ln w="12700" cap="flat">
            <a:solidFill>
              <a:schemeClr val="tx1"/>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0" tIns="0" rIns="0" bIns="0">
            <a:prstTxWarp prst="textNoShape">
              <a:avLst/>
            </a:prstTxWarp>
          </a:bodyPr>
          <a:lstStyle/>
          <a:p>
            <a:pPr algn="ctr" eaLnBrk="1" hangingPunct="1">
              <a:defRPr/>
            </a:pPr>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8435" name="Rectangle 3"/>
          <p:cNvSpPr>
            <a:spLocks/>
          </p:cNvSpPr>
          <p:nvPr/>
        </p:nvSpPr>
        <p:spPr bwMode="auto">
          <a:xfrm>
            <a:off x="749300" y="2222500"/>
            <a:ext cx="2730500" cy="1841500"/>
          </a:xfrm>
          <a:prstGeom prst="rect">
            <a:avLst/>
          </a:prstGeom>
          <a:solidFill>
            <a:srgbClr val="F2F2F2"/>
          </a:solidFill>
          <a:ln w="12700" cap="flat">
            <a:solidFill>
              <a:schemeClr val="tx1"/>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0" tIns="0" rIns="0" bIns="0">
            <a:prstTxWarp prst="textNoShape">
              <a:avLst/>
            </a:prstTxWarp>
          </a:bodyPr>
          <a:lstStyle/>
          <a:p>
            <a:pPr algn="ctr" eaLnBrk="1" hangingPunct="1">
              <a:defRPr/>
            </a:pPr>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255" name="Rectangle 6"/>
          <p:cNvSpPr>
            <a:spLocks noGrp="1" noChangeArrowheads="1"/>
          </p:cNvSpPr>
          <p:nvPr>
            <p:ph type="title"/>
          </p:nvPr>
        </p:nvSpPr>
        <p:spPr/>
        <p:txBody>
          <a:bodyPr/>
          <a:lstStyle/>
          <a:p>
            <a:pPr marL="119063" indent="-119063" eaLnBrk="1" hangingPunct="1"/>
            <a:r>
              <a:rPr lang="zh-CN" altLang="en-US" dirty="0" smtClean="0"/>
              <a:t>整型数的表示</a:t>
            </a:r>
            <a:endParaRPr lang="en-US" dirty="0"/>
          </a:p>
        </p:txBody>
      </p:sp>
      <p:sp>
        <p:nvSpPr>
          <p:cNvPr id="18439" name="Rectangle 7"/>
          <p:cNvSpPr>
            <a:spLocks/>
          </p:cNvSpPr>
          <p:nvPr/>
        </p:nvSpPr>
        <p:spPr bwMode="auto">
          <a:xfrm>
            <a:off x="5080000" y="292100"/>
            <a:ext cx="3975100" cy="1295400"/>
          </a:xfrm>
          <a:prstGeom prst="rect">
            <a:avLst/>
          </a:prstGeom>
          <a:solidFill>
            <a:srgbClr val="FFFF99"/>
          </a:solidFill>
          <a:ln w="12700" cap="flat">
            <a:solidFill>
              <a:srgbClr val="000066"/>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50800" tIns="50800" bIns="50800">
            <a:prstTxWarp prst="textNoShape">
              <a:avLst/>
            </a:prstTxWarp>
          </a:bodyPr>
          <a:lstStyle/>
          <a:p>
            <a:pPr eaLnBrk="1" hangingPunct="1">
              <a:spcBef>
                <a:spcPts val="1100"/>
              </a:spcBef>
              <a:tabLst>
                <a:tab pos="1130300" algn="l"/>
                <a:tab pos="1866900" algn="l"/>
                <a:tab pos="1130300" algn="l"/>
                <a:tab pos="1866900" algn="l"/>
                <a:tab pos="1130300" algn="l"/>
                <a:tab pos="1866900" algn="l"/>
              </a:tabLst>
              <a:defRPr/>
            </a:pPr>
            <a:r>
              <a:rPr lang="zh-CN" altLang="en-US" sz="1800" dirty="0" smtClean="0">
                <a:solidFill>
                  <a:srgbClr val="000066"/>
                </a:solidFill>
                <a:latin typeface="Helvetica" charset="0"/>
                <a:ea typeface="Helvetica" charset="0"/>
                <a:cs typeface="Helvetica" charset="0"/>
                <a:sym typeface="Helvetica" charset="0"/>
              </a:rPr>
              <a:t>十进制</a:t>
            </a:r>
            <a:r>
              <a:rPr lang="en-US" sz="1800" dirty="0" smtClean="0">
                <a:solidFill>
                  <a:srgbClr val="000066"/>
                </a:solidFill>
                <a:latin typeface="Helvetica" charset="0"/>
                <a:ea typeface="Helvetica" charset="0"/>
                <a:cs typeface="Helvetica" charset="0"/>
                <a:sym typeface="Helvetica" charset="0"/>
              </a:rPr>
              <a:t>:</a:t>
            </a:r>
            <a:r>
              <a:rPr lang="en-US" sz="1800" dirty="0">
                <a:solidFill>
                  <a:srgbClr val="000066"/>
                </a:solidFill>
                <a:latin typeface="Helvetica" charset="0"/>
                <a:ea typeface="Helvetica" charset="0"/>
                <a:cs typeface="Helvetica" charset="0"/>
                <a:sym typeface="Helvetica" charset="0"/>
              </a:rPr>
              <a:t>	</a:t>
            </a:r>
            <a:r>
              <a:rPr lang="en-US" sz="1800" b="0" dirty="0">
                <a:solidFill>
                  <a:srgbClr val="000066"/>
                </a:solidFill>
                <a:latin typeface="Courier New Bold" charset="0"/>
                <a:ea typeface="Courier New Bold" charset="0"/>
                <a:cs typeface="Courier New Bold" charset="0"/>
                <a:sym typeface="Courier New Bold" charset="0"/>
              </a:rPr>
              <a:t>15213</a:t>
            </a:r>
          </a:p>
          <a:p>
            <a:pPr eaLnBrk="1" hangingPunct="1">
              <a:spcBef>
                <a:spcPts val="1100"/>
              </a:spcBef>
              <a:tabLst>
                <a:tab pos="1130300" algn="l"/>
                <a:tab pos="1866900" algn="l"/>
                <a:tab pos="1130300" algn="l"/>
                <a:tab pos="1866900" algn="l"/>
                <a:tab pos="1130300" algn="l"/>
                <a:tab pos="1866900" algn="l"/>
              </a:tabLst>
              <a:defRPr/>
            </a:pPr>
            <a:r>
              <a:rPr lang="zh-CN" altLang="en-US" sz="1800" dirty="0" smtClean="0">
                <a:solidFill>
                  <a:srgbClr val="000066"/>
                </a:solidFill>
                <a:latin typeface="Helvetica" charset="0"/>
                <a:ea typeface="Helvetica" charset="0"/>
                <a:cs typeface="Helvetica" charset="0"/>
                <a:sym typeface="Helvetica" charset="0"/>
              </a:rPr>
              <a:t>二进制</a:t>
            </a:r>
            <a:r>
              <a:rPr lang="en-US" sz="1800" dirty="0" smtClean="0">
                <a:solidFill>
                  <a:srgbClr val="000066"/>
                </a:solidFill>
                <a:latin typeface="Helvetica" charset="0"/>
                <a:ea typeface="Helvetica" charset="0"/>
                <a:cs typeface="Helvetica" charset="0"/>
                <a:sym typeface="Helvetica" charset="0"/>
              </a:rPr>
              <a:t>:</a:t>
            </a:r>
            <a:r>
              <a:rPr lang="en-US" sz="1800" b="0" dirty="0" smtClean="0">
                <a:solidFill>
                  <a:srgbClr val="000066"/>
                </a:solidFill>
                <a:latin typeface="Courier New Bold" charset="0"/>
                <a:ea typeface="Courier New Bold" charset="0"/>
                <a:cs typeface="Courier New Bold" charset="0"/>
                <a:sym typeface="Courier New Bold" charset="0"/>
              </a:rPr>
              <a:t>  </a:t>
            </a:r>
            <a:r>
              <a:rPr lang="en-US" sz="1800" b="0" dirty="0">
                <a:solidFill>
                  <a:srgbClr val="000066"/>
                </a:solidFill>
                <a:latin typeface="Courier New Bold" charset="0"/>
                <a:ea typeface="Courier New Bold" charset="0"/>
                <a:cs typeface="Courier New Bold" charset="0"/>
                <a:sym typeface="Courier New Bold" charset="0"/>
              </a:rPr>
              <a:t>	0011 1011 0110 1101</a:t>
            </a:r>
          </a:p>
          <a:p>
            <a:pPr eaLnBrk="1" hangingPunct="1">
              <a:spcBef>
                <a:spcPts val="1100"/>
              </a:spcBef>
              <a:tabLst>
                <a:tab pos="1130300" algn="l"/>
                <a:tab pos="1866900" algn="l"/>
                <a:tab pos="1130300" algn="l"/>
                <a:tab pos="1866900" algn="l"/>
                <a:tab pos="1130300" algn="l"/>
                <a:tab pos="1866900" algn="l"/>
              </a:tabLst>
              <a:defRPr/>
            </a:pPr>
            <a:r>
              <a:rPr lang="en-US" sz="1800" dirty="0" smtClean="0">
                <a:solidFill>
                  <a:srgbClr val="000066"/>
                </a:solidFill>
                <a:latin typeface="Helvetica" charset="0"/>
                <a:ea typeface="Helvetica" charset="0"/>
                <a:cs typeface="Helvetica" charset="0"/>
                <a:sym typeface="Helvetica" charset="0"/>
              </a:rPr>
              <a:t>16</a:t>
            </a:r>
            <a:r>
              <a:rPr lang="zh-CN" altLang="en-US" sz="1800" dirty="0" smtClean="0">
                <a:solidFill>
                  <a:srgbClr val="000066"/>
                </a:solidFill>
                <a:latin typeface="Helvetica" charset="0"/>
                <a:ea typeface="Helvetica" charset="0"/>
                <a:cs typeface="Helvetica" charset="0"/>
                <a:sym typeface="Helvetica" charset="0"/>
              </a:rPr>
              <a:t>进制</a:t>
            </a:r>
            <a:r>
              <a:rPr lang="en-US" sz="1800" dirty="0" smtClean="0">
                <a:solidFill>
                  <a:srgbClr val="000066"/>
                </a:solidFill>
                <a:latin typeface="Helvetica" charset="0"/>
                <a:ea typeface="Helvetica" charset="0"/>
                <a:cs typeface="Helvetica" charset="0"/>
                <a:sym typeface="Helvetica" charset="0"/>
              </a:rPr>
              <a:t>:</a:t>
            </a:r>
            <a:r>
              <a:rPr lang="en-US" sz="1800" b="0" dirty="0" smtClean="0">
                <a:solidFill>
                  <a:srgbClr val="000066"/>
                </a:solidFill>
                <a:latin typeface="Courier New Bold" charset="0"/>
                <a:ea typeface="Courier New Bold" charset="0"/>
                <a:cs typeface="Courier New Bold" charset="0"/>
                <a:sym typeface="Courier New Bold" charset="0"/>
              </a:rPr>
              <a:t>  </a:t>
            </a:r>
            <a:r>
              <a:rPr lang="en-US" sz="1800" b="0" dirty="0">
                <a:solidFill>
                  <a:srgbClr val="000066"/>
                </a:solidFill>
                <a:latin typeface="Courier New Bold" charset="0"/>
                <a:ea typeface="Courier New Bold" charset="0"/>
                <a:cs typeface="Courier New Bold" charset="0"/>
                <a:sym typeface="Courier New Bold" charset="0"/>
              </a:rPr>
              <a:t>	  3    B    6    D</a:t>
            </a:r>
          </a:p>
        </p:txBody>
      </p:sp>
      <p:grpSp>
        <p:nvGrpSpPr>
          <p:cNvPr id="2" name="Group 8"/>
          <p:cNvGrpSpPr>
            <a:grpSpLocks/>
          </p:cNvGrpSpPr>
          <p:nvPr/>
        </p:nvGrpSpPr>
        <p:grpSpPr bwMode="auto">
          <a:xfrm>
            <a:off x="736600" y="2208213"/>
            <a:ext cx="1476375" cy="1703387"/>
            <a:chOff x="0" y="0"/>
            <a:chExt cx="930" cy="1073"/>
          </a:xfrm>
        </p:grpSpPr>
        <p:grpSp>
          <p:nvGrpSpPr>
            <p:cNvPr id="3" name="Group 9"/>
            <p:cNvGrpSpPr>
              <a:grpSpLocks/>
            </p:cNvGrpSpPr>
            <p:nvPr/>
          </p:nvGrpSpPr>
          <p:grpSpPr bwMode="auto">
            <a:xfrm>
              <a:off x="144" y="273"/>
              <a:ext cx="384" cy="800"/>
              <a:chOff x="0" y="0"/>
              <a:chExt cx="384" cy="800"/>
            </a:xfrm>
          </p:grpSpPr>
          <p:grpSp>
            <p:nvGrpSpPr>
              <p:cNvPr id="4" name="Group 10"/>
              <p:cNvGrpSpPr>
                <a:grpSpLocks/>
              </p:cNvGrpSpPr>
              <p:nvPr/>
            </p:nvGrpSpPr>
            <p:grpSpPr bwMode="auto">
              <a:xfrm>
                <a:off x="0" y="0"/>
                <a:ext cx="384" cy="224"/>
                <a:chOff x="0" y="0"/>
                <a:chExt cx="384" cy="224"/>
              </a:xfrm>
            </p:grpSpPr>
            <p:sp>
              <p:nvSpPr>
                <p:cNvPr id="53398" name="Rectangle 11"/>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99" name="Rectangle 12"/>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6D</a:t>
                  </a:r>
                </a:p>
              </p:txBody>
            </p:sp>
          </p:grpSp>
          <p:grpSp>
            <p:nvGrpSpPr>
              <p:cNvPr id="5" name="Group 13"/>
              <p:cNvGrpSpPr>
                <a:grpSpLocks/>
              </p:cNvGrpSpPr>
              <p:nvPr/>
            </p:nvGrpSpPr>
            <p:grpSpPr bwMode="auto">
              <a:xfrm>
                <a:off x="0" y="192"/>
                <a:ext cx="384" cy="224"/>
                <a:chOff x="0" y="0"/>
                <a:chExt cx="384" cy="224"/>
              </a:xfrm>
            </p:grpSpPr>
            <p:sp>
              <p:nvSpPr>
                <p:cNvPr id="53396" name="Rectangle 14"/>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97" name="Rectangle 15"/>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3B</a:t>
                  </a:r>
                </a:p>
              </p:txBody>
            </p:sp>
          </p:grpSp>
          <p:grpSp>
            <p:nvGrpSpPr>
              <p:cNvPr id="6" name="Group 16"/>
              <p:cNvGrpSpPr>
                <a:grpSpLocks/>
              </p:cNvGrpSpPr>
              <p:nvPr/>
            </p:nvGrpSpPr>
            <p:grpSpPr bwMode="auto">
              <a:xfrm>
                <a:off x="0" y="384"/>
                <a:ext cx="384" cy="224"/>
                <a:chOff x="0" y="0"/>
                <a:chExt cx="384" cy="224"/>
              </a:xfrm>
            </p:grpSpPr>
            <p:sp>
              <p:nvSpPr>
                <p:cNvPr id="53394" name="Rectangle 17"/>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95" name="Rectangle 18"/>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nvGrpSpPr>
              <p:cNvPr id="7" name="Group 19"/>
              <p:cNvGrpSpPr>
                <a:grpSpLocks/>
              </p:cNvGrpSpPr>
              <p:nvPr/>
            </p:nvGrpSpPr>
            <p:grpSpPr bwMode="auto">
              <a:xfrm>
                <a:off x="0" y="576"/>
                <a:ext cx="384" cy="224"/>
                <a:chOff x="0" y="0"/>
                <a:chExt cx="384" cy="224"/>
              </a:xfrm>
            </p:grpSpPr>
            <p:sp>
              <p:nvSpPr>
                <p:cNvPr id="53392" name="Rectangle 20"/>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93" name="Rectangle 21"/>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sp>
          <p:nvSpPr>
            <p:cNvPr id="53387" name="Rectangle 22"/>
            <p:cNvSpPr>
              <a:spLocks/>
            </p:cNvSpPr>
            <p:nvPr/>
          </p:nvSpPr>
          <p:spPr bwMode="auto">
            <a:xfrm>
              <a:off x="0" y="0"/>
              <a:ext cx="930"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IA32, x86-64</a:t>
              </a:r>
            </a:p>
          </p:txBody>
        </p:sp>
      </p:grpSp>
      <p:grpSp>
        <p:nvGrpSpPr>
          <p:cNvPr id="8" name="Group 23"/>
          <p:cNvGrpSpPr>
            <a:grpSpLocks/>
          </p:cNvGrpSpPr>
          <p:nvPr/>
        </p:nvGrpSpPr>
        <p:grpSpPr bwMode="auto">
          <a:xfrm>
            <a:off x="2641600" y="2208213"/>
            <a:ext cx="617538" cy="1703387"/>
            <a:chOff x="0" y="0"/>
            <a:chExt cx="389" cy="1073"/>
          </a:xfrm>
        </p:grpSpPr>
        <p:grpSp>
          <p:nvGrpSpPr>
            <p:cNvPr id="9" name="Group 24"/>
            <p:cNvGrpSpPr>
              <a:grpSpLocks/>
            </p:cNvGrpSpPr>
            <p:nvPr/>
          </p:nvGrpSpPr>
          <p:grpSpPr bwMode="auto">
            <a:xfrm>
              <a:off x="0" y="273"/>
              <a:ext cx="384" cy="800"/>
              <a:chOff x="0" y="0"/>
              <a:chExt cx="384" cy="800"/>
            </a:xfrm>
          </p:grpSpPr>
          <p:grpSp>
            <p:nvGrpSpPr>
              <p:cNvPr id="10" name="Group 25"/>
              <p:cNvGrpSpPr>
                <a:grpSpLocks/>
              </p:cNvGrpSpPr>
              <p:nvPr/>
            </p:nvGrpSpPr>
            <p:grpSpPr bwMode="auto">
              <a:xfrm>
                <a:off x="0" y="384"/>
                <a:ext cx="384" cy="224"/>
                <a:chOff x="0" y="0"/>
                <a:chExt cx="384" cy="224"/>
              </a:xfrm>
            </p:grpSpPr>
            <p:sp>
              <p:nvSpPr>
                <p:cNvPr id="53384" name="Rectangle 26"/>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85" name="Rectangle 27"/>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3B</a:t>
                  </a:r>
                </a:p>
              </p:txBody>
            </p:sp>
          </p:grpSp>
          <p:grpSp>
            <p:nvGrpSpPr>
              <p:cNvPr id="11" name="Group 28"/>
              <p:cNvGrpSpPr>
                <a:grpSpLocks/>
              </p:cNvGrpSpPr>
              <p:nvPr/>
            </p:nvGrpSpPr>
            <p:grpSpPr bwMode="auto">
              <a:xfrm>
                <a:off x="0" y="576"/>
                <a:ext cx="384" cy="224"/>
                <a:chOff x="0" y="0"/>
                <a:chExt cx="384" cy="224"/>
              </a:xfrm>
            </p:grpSpPr>
            <p:sp>
              <p:nvSpPr>
                <p:cNvPr id="53382" name="Rectangle 29"/>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83" name="Rectangle 30"/>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6D</a:t>
                  </a:r>
                </a:p>
              </p:txBody>
            </p:sp>
          </p:grpSp>
          <p:grpSp>
            <p:nvGrpSpPr>
              <p:cNvPr id="12" name="Group 31"/>
              <p:cNvGrpSpPr>
                <a:grpSpLocks/>
              </p:cNvGrpSpPr>
              <p:nvPr/>
            </p:nvGrpSpPr>
            <p:grpSpPr bwMode="auto">
              <a:xfrm>
                <a:off x="0" y="0"/>
                <a:ext cx="384" cy="224"/>
                <a:chOff x="0" y="0"/>
                <a:chExt cx="384" cy="224"/>
              </a:xfrm>
            </p:grpSpPr>
            <p:sp>
              <p:nvSpPr>
                <p:cNvPr id="53380" name="Rectangle 32"/>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81" name="Rectangle 33"/>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nvGrpSpPr>
              <p:cNvPr id="13" name="Group 34"/>
              <p:cNvGrpSpPr>
                <a:grpSpLocks/>
              </p:cNvGrpSpPr>
              <p:nvPr/>
            </p:nvGrpSpPr>
            <p:grpSpPr bwMode="auto">
              <a:xfrm>
                <a:off x="0" y="192"/>
                <a:ext cx="384" cy="224"/>
                <a:chOff x="0" y="0"/>
                <a:chExt cx="384" cy="224"/>
              </a:xfrm>
            </p:grpSpPr>
            <p:sp>
              <p:nvSpPr>
                <p:cNvPr id="53378" name="Rectangle 35"/>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79" name="Rectangle 36"/>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sp>
          <p:nvSpPr>
            <p:cNvPr id="53373" name="Rectangle 37"/>
            <p:cNvSpPr>
              <a:spLocks/>
            </p:cNvSpPr>
            <p:nvPr/>
          </p:nvSpPr>
          <p:spPr bwMode="auto">
            <a:xfrm>
              <a:off x="20" y="0"/>
              <a:ext cx="369" cy="240"/>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Sun</a:t>
              </a:r>
            </a:p>
          </p:txBody>
        </p:sp>
      </p:grpSp>
      <p:grpSp>
        <p:nvGrpSpPr>
          <p:cNvPr id="14" name="Group 38"/>
          <p:cNvGrpSpPr>
            <a:grpSpLocks/>
          </p:cNvGrpSpPr>
          <p:nvPr/>
        </p:nvGrpSpPr>
        <p:grpSpPr bwMode="auto">
          <a:xfrm>
            <a:off x="1574800" y="2819400"/>
            <a:ext cx="1066800" cy="914400"/>
            <a:chOff x="0" y="0"/>
            <a:chExt cx="672" cy="576"/>
          </a:xfrm>
        </p:grpSpPr>
        <p:sp>
          <p:nvSpPr>
            <p:cNvPr id="53368" name="Line 39"/>
            <p:cNvSpPr>
              <a:spLocks noChangeShapeType="1"/>
            </p:cNvSpPr>
            <p:nvPr/>
          </p:nvSpPr>
          <p:spPr bwMode="auto">
            <a:xfrm>
              <a:off x="0" y="0"/>
              <a:ext cx="672" cy="576"/>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69" name="Line 40"/>
            <p:cNvSpPr>
              <a:spLocks noChangeShapeType="1"/>
            </p:cNvSpPr>
            <p:nvPr/>
          </p:nvSpPr>
          <p:spPr bwMode="auto">
            <a:xfrm>
              <a:off x="0" y="192"/>
              <a:ext cx="672" cy="192"/>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70" name="Line 41"/>
            <p:cNvSpPr>
              <a:spLocks noChangeShapeType="1"/>
            </p:cNvSpPr>
            <p:nvPr/>
          </p:nvSpPr>
          <p:spPr bwMode="auto">
            <a:xfrm rot="10800000" flipH="1">
              <a:off x="0" y="192"/>
              <a:ext cx="672" cy="192"/>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71" name="Line 42"/>
            <p:cNvSpPr>
              <a:spLocks noChangeShapeType="1"/>
            </p:cNvSpPr>
            <p:nvPr/>
          </p:nvSpPr>
          <p:spPr bwMode="auto">
            <a:xfrm rot="10800000" flipH="1">
              <a:off x="0" y="0"/>
              <a:ext cx="672" cy="576"/>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grpSp>
      <p:sp>
        <p:nvSpPr>
          <p:cNvPr id="53260" name="Rectangle 43"/>
          <p:cNvSpPr>
            <a:spLocks/>
          </p:cNvSpPr>
          <p:nvPr/>
        </p:nvSpPr>
        <p:spPr bwMode="auto">
          <a:xfrm>
            <a:off x="357188" y="1752600"/>
            <a:ext cx="3048000" cy="457200"/>
          </a:xfrm>
          <a:prstGeom prst="rect">
            <a:avLst/>
          </a:prstGeom>
          <a:noFill/>
          <a:ln w="12700">
            <a:noFill/>
            <a:miter lim="800000"/>
            <a:headEnd/>
            <a:tailEnd/>
          </a:ln>
        </p:spPr>
        <p:txBody>
          <a:bodyPr lIns="0" tIns="0" rIns="0" bIns="0">
            <a:prstTxWarp prst="textNoShape">
              <a:avLst/>
            </a:prstTxWarp>
          </a:bodyPr>
          <a:lstStyle/>
          <a:p>
            <a:pPr eaLnBrk="1" hangingPunct="1"/>
            <a:r>
              <a:rPr lang="en-US" dirty="0" err="1">
                <a:solidFill>
                  <a:srgbClr val="000000"/>
                </a:solidFill>
                <a:latin typeface="Courier New"/>
                <a:ea typeface="Monaco" charset="0"/>
                <a:cs typeface="Courier New"/>
                <a:sym typeface="Monaco" charset="0"/>
              </a:rPr>
              <a:t>int</a:t>
            </a:r>
            <a:r>
              <a:rPr lang="en-US" dirty="0">
                <a:solidFill>
                  <a:srgbClr val="000000"/>
                </a:solidFill>
                <a:latin typeface="Courier New"/>
                <a:ea typeface="Monaco" charset="0"/>
                <a:cs typeface="Courier New"/>
                <a:sym typeface="Monaco" charset="0"/>
              </a:rPr>
              <a:t> A = 15213;</a:t>
            </a:r>
          </a:p>
        </p:txBody>
      </p:sp>
      <p:grpSp>
        <p:nvGrpSpPr>
          <p:cNvPr id="15" name="Group 44"/>
          <p:cNvGrpSpPr>
            <a:grpSpLocks/>
          </p:cNvGrpSpPr>
          <p:nvPr/>
        </p:nvGrpSpPr>
        <p:grpSpPr bwMode="auto">
          <a:xfrm>
            <a:off x="749300" y="4773613"/>
            <a:ext cx="1476375" cy="1703387"/>
            <a:chOff x="0" y="0"/>
            <a:chExt cx="930" cy="1073"/>
          </a:xfrm>
        </p:grpSpPr>
        <p:grpSp>
          <p:nvGrpSpPr>
            <p:cNvPr id="16" name="Group 45"/>
            <p:cNvGrpSpPr>
              <a:grpSpLocks/>
            </p:cNvGrpSpPr>
            <p:nvPr/>
          </p:nvGrpSpPr>
          <p:grpSpPr bwMode="auto">
            <a:xfrm>
              <a:off x="144" y="273"/>
              <a:ext cx="384" cy="800"/>
              <a:chOff x="0" y="0"/>
              <a:chExt cx="384" cy="800"/>
            </a:xfrm>
          </p:grpSpPr>
          <p:grpSp>
            <p:nvGrpSpPr>
              <p:cNvPr id="17" name="Group 46"/>
              <p:cNvGrpSpPr>
                <a:grpSpLocks/>
              </p:cNvGrpSpPr>
              <p:nvPr/>
            </p:nvGrpSpPr>
            <p:grpSpPr bwMode="auto">
              <a:xfrm>
                <a:off x="0" y="0"/>
                <a:ext cx="384" cy="224"/>
                <a:chOff x="0" y="0"/>
                <a:chExt cx="384" cy="224"/>
              </a:xfrm>
            </p:grpSpPr>
            <p:sp>
              <p:nvSpPr>
                <p:cNvPr id="53366" name="Rectangle 47"/>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67" name="Rectangle 48"/>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93</a:t>
                  </a:r>
                </a:p>
              </p:txBody>
            </p:sp>
          </p:grpSp>
          <p:grpSp>
            <p:nvGrpSpPr>
              <p:cNvPr id="18" name="Group 49"/>
              <p:cNvGrpSpPr>
                <a:grpSpLocks/>
              </p:cNvGrpSpPr>
              <p:nvPr/>
            </p:nvGrpSpPr>
            <p:grpSpPr bwMode="auto">
              <a:xfrm>
                <a:off x="0" y="192"/>
                <a:ext cx="384" cy="224"/>
                <a:chOff x="0" y="0"/>
                <a:chExt cx="384" cy="224"/>
              </a:xfrm>
            </p:grpSpPr>
            <p:sp>
              <p:nvSpPr>
                <p:cNvPr id="53364" name="Rectangle 50"/>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65" name="Rectangle 51"/>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C4</a:t>
                  </a:r>
                </a:p>
              </p:txBody>
            </p:sp>
          </p:grpSp>
          <p:grpSp>
            <p:nvGrpSpPr>
              <p:cNvPr id="19" name="Group 52"/>
              <p:cNvGrpSpPr>
                <a:grpSpLocks/>
              </p:cNvGrpSpPr>
              <p:nvPr/>
            </p:nvGrpSpPr>
            <p:grpSpPr bwMode="auto">
              <a:xfrm>
                <a:off x="0" y="384"/>
                <a:ext cx="384" cy="224"/>
                <a:chOff x="0" y="0"/>
                <a:chExt cx="384" cy="224"/>
              </a:xfrm>
            </p:grpSpPr>
            <p:sp>
              <p:nvSpPr>
                <p:cNvPr id="53362" name="Rectangle 53"/>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63" name="Rectangle 54"/>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FF</a:t>
                  </a:r>
                </a:p>
              </p:txBody>
            </p:sp>
          </p:grpSp>
          <p:grpSp>
            <p:nvGrpSpPr>
              <p:cNvPr id="20" name="Group 55"/>
              <p:cNvGrpSpPr>
                <a:grpSpLocks/>
              </p:cNvGrpSpPr>
              <p:nvPr/>
            </p:nvGrpSpPr>
            <p:grpSpPr bwMode="auto">
              <a:xfrm>
                <a:off x="0" y="576"/>
                <a:ext cx="384" cy="224"/>
                <a:chOff x="0" y="0"/>
                <a:chExt cx="384" cy="224"/>
              </a:xfrm>
            </p:grpSpPr>
            <p:sp>
              <p:nvSpPr>
                <p:cNvPr id="53360" name="Rectangle 56"/>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61" name="Rectangle 57"/>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FF</a:t>
                  </a:r>
                </a:p>
              </p:txBody>
            </p:sp>
          </p:grpSp>
        </p:grpSp>
        <p:sp>
          <p:nvSpPr>
            <p:cNvPr id="53355" name="Rectangle 58"/>
            <p:cNvSpPr>
              <a:spLocks/>
            </p:cNvSpPr>
            <p:nvPr/>
          </p:nvSpPr>
          <p:spPr bwMode="auto">
            <a:xfrm>
              <a:off x="0" y="0"/>
              <a:ext cx="930"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IA32, x86-64</a:t>
              </a:r>
            </a:p>
          </p:txBody>
        </p:sp>
      </p:grpSp>
      <p:grpSp>
        <p:nvGrpSpPr>
          <p:cNvPr id="21" name="Group 59"/>
          <p:cNvGrpSpPr>
            <a:grpSpLocks/>
          </p:cNvGrpSpPr>
          <p:nvPr/>
        </p:nvGrpSpPr>
        <p:grpSpPr bwMode="auto">
          <a:xfrm>
            <a:off x="2654300" y="4773613"/>
            <a:ext cx="617538" cy="1703387"/>
            <a:chOff x="0" y="0"/>
            <a:chExt cx="389" cy="1073"/>
          </a:xfrm>
        </p:grpSpPr>
        <p:grpSp>
          <p:nvGrpSpPr>
            <p:cNvPr id="22" name="Group 60"/>
            <p:cNvGrpSpPr>
              <a:grpSpLocks/>
            </p:cNvGrpSpPr>
            <p:nvPr/>
          </p:nvGrpSpPr>
          <p:grpSpPr bwMode="auto">
            <a:xfrm>
              <a:off x="0" y="273"/>
              <a:ext cx="384" cy="800"/>
              <a:chOff x="0" y="0"/>
              <a:chExt cx="384" cy="800"/>
            </a:xfrm>
          </p:grpSpPr>
          <p:grpSp>
            <p:nvGrpSpPr>
              <p:cNvPr id="23" name="Group 61"/>
              <p:cNvGrpSpPr>
                <a:grpSpLocks/>
              </p:cNvGrpSpPr>
              <p:nvPr/>
            </p:nvGrpSpPr>
            <p:grpSpPr bwMode="auto">
              <a:xfrm>
                <a:off x="0" y="384"/>
                <a:ext cx="384" cy="224"/>
                <a:chOff x="0" y="0"/>
                <a:chExt cx="384" cy="224"/>
              </a:xfrm>
            </p:grpSpPr>
            <p:sp>
              <p:nvSpPr>
                <p:cNvPr id="53352" name="Rectangle 62"/>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53" name="Rectangle 63"/>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C4</a:t>
                  </a:r>
                </a:p>
              </p:txBody>
            </p:sp>
          </p:grpSp>
          <p:grpSp>
            <p:nvGrpSpPr>
              <p:cNvPr id="24" name="Group 64"/>
              <p:cNvGrpSpPr>
                <a:grpSpLocks/>
              </p:cNvGrpSpPr>
              <p:nvPr/>
            </p:nvGrpSpPr>
            <p:grpSpPr bwMode="auto">
              <a:xfrm>
                <a:off x="0" y="576"/>
                <a:ext cx="384" cy="224"/>
                <a:chOff x="0" y="0"/>
                <a:chExt cx="384" cy="224"/>
              </a:xfrm>
            </p:grpSpPr>
            <p:sp>
              <p:nvSpPr>
                <p:cNvPr id="53350" name="Rectangle 65"/>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51" name="Rectangle 66"/>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93</a:t>
                  </a:r>
                </a:p>
              </p:txBody>
            </p:sp>
          </p:grpSp>
          <p:grpSp>
            <p:nvGrpSpPr>
              <p:cNvPr id="25" name="Group 67"/>
              <p:cNvGrpSpPr>
                <a:grpSpLocks/>
              </p:cNvGrpSpPr>
              <p:nvPr/>
            </p:nvGrpSpPr>
            <p:grpSpPr bwMode="auto">
              <a:xfrm>
                <a:off x="0" y="0"/>
                <a:ext cx="384" cy="224"/>
                <a:chOff x="0" y="0"/>
                <a:chExt cx="384" cy="224"/>
              </a:xfrm>
            </p:grpSpPr>
            <p:sp>
              <p:nvSpPr>
                <p:cNvPr id="53348" name="Rectangle 68"/>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49" name="Rectangle 69"/>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FF</a:t>
                  </a:r>
                </a:p>
              </p:txBody>
            </p:sp>
          </p:grpSp>
          <p:grpSp>
            <p:nvGrpSpPr>
              <p:cNvPr id="26" name="Group 70"/>
              <p:cNvGrpSpPr>
                <a:grpSpLocks/>
              </p:cNvGrpSpPr>
              <p:nvPr/>
            </p:nvGrpSpPr>
            <p:grpSpPr bwMode="auto">
              <a:xfrm>
                <a:off x="0" y="192"/>
                <a:ext cx="384" cy="224"/>
                <a:chOff x="0" y="0"/>
                <a:chExt cx="384" cy="224"/>
              </a:xfrm>
            </p:grpSpPr>
            <p:sp>
              <p:nvSpPr>
                <p:cNvPr id="53346" name="Rectangle 71"/>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47" name="Rectangle 72"/>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FF</a:t>
                  </a:r>
                </a:p>
              </p:txBody>
            </p:sp>
          </p:grpSp>
        </p:grpSp>
        <p:sp>
          <p:nvSpPr>
            <p:cNvPr id="53341" name="Rectangle 73"/>
            <p:cNvSpPr>
              <a:spLocks/>
            </p:cNvSpPr>
            <p:nvPr/>
          </p:nvSpPr>
          <p:spPr bwMode="auto">
            <a:xfrm>
              <a:off x="20" y="0"/>
              <a:ext cx="369" cy="240"/>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Sun</a:t>
              </a:r>
            </a:p>
          </p:txBody>
        </p:sp>
      </p:grpSp>
      <p:grpSp>
        <p:nvGrpSpPr>
          <p:cNvPr id="27" name="Group 74"/>
          <p:cNvGrpSpPr>
            <a:grpSpLocks/>
          </p:cNvGrpSpPr>
          <p:nvPr/>
        </p:nvGrpSpPr>
        <p:grpSpPr bwMode="auto">
          <a:xfrm>
            <a:off x="1587500" y="5384800"/>
            <a:ext cx="1066800" cy="914400"/>
            <a:chOff x="0" y="0"/>
            <a:chExt cx="672" cy="576"/>
          </a:xfrm>
        </p:grpSpPr>
        <p:sp>
          <p:nvSpPr>
            <p:cNvPr id="53336" name="Line 75"/>
            <p:cNvSpPr>
              <a:spLocks noChangeShapeType="1"/>
            </p:cNvSpPr>
            <p:nvPr/>
          </p:nvSpPr>
          <p:spPr bwMode="auto">
            <a:xfrm>
              <a:off x="0" y="0"/>
              <a:ext cx="672" cy="576"/>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37" name="Line 76"/>
            <p:cNvSpPr>
              <a:spLocks noChangeShapeType="1"/>
            </p:cNvSpPr>
            <p:nvPr/>
          </p:nvSpPr>
          <p:spPr bwMode="auto">
            <a:xfrm>
              <a:off x="0" y="192"/>
              <a:ext cx="672" cy="192"/>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38" name="Line 77"/>
            <p:cNvSpPr>
              <a:spLocks noChangeShapeType="1"/>
            </p:cNvSpPr>
            <p:nvPr/>
          </p:nvSpPr>
          <p:spPr bwMode="auto">
            <a:xfrm rot="10800000" flipH="1">
              <a:off x="0" y="192"/>
              <a:ext cx="672" cy="192"/>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39" name="Line 78"/>
            <p:cNvSpPr>
              <a:spLocks noChangeShapeType="1"/>
            </p:cNvSpPr>
            <p:nvPr/>
          </p:nvSpPr>
          <p:spPr bwMode="auto">
            <a:xfrm rot="10800000" flipH="1">
              <a:off x="0" y="0"/>
              <a:ext cx="672" cy="576"/>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grpSp>
      <p:sp>
        <p:nvSpPr>
          <p:cNvPr id="53264" name="Rectangle 79"/>
          <p:cNvSpPr>
            <a:spLocks/>
          </p:cNvSpPr>
          <p:nvPr/>
        </p:nvSpPr>
        <p:spPr bwMode="auto">
          <a:xfrm>
            <a:off x="3810000" y="6030913"/>
            <a:ext cx="1073371"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zh-CN" altLang="en-US" sz="1800" dirty="0" smtClean="0">
                <a:solidFill>
                  <a:srgbClr val="000066"/>
                </a:solidFill>
                <a:latin typeface="Helvetica" charset="0"/>
                <a:ea typeface="Helvetica" charset="0"/>
                <a:cs typeface="Helvetica" charset="0"/>
                <a:sym typeface="Helvetica" charset="0"/>
              </a:rPr>
              <a:t>补码表示</a:t>
            </a:r>
            <a:endParaRPr lang="en-US" sz="1800" dirty="0" smtClean="0">
              <a:solidFill>
                <a:srgbClr val="000066"/>
              </a:solidFill>
              <a:latin typeface="Helvetica" charset="0"/>
              <a:ea typeface="Helvetica" charset="0"/>
              <a:cs typeface="Helvetica" charset="0"/>
              <a:sym typeface="Helvetica" charset="0"/>
            </a:endParaRPr>
          </a:p>
        </p:txBody>
      </p:sp>
      <p:sp>
        <p:nvSpPr>
          <p:cNvPr id="53265" name="Line 80"/>
          <p:cNvSpPr>
            <a:spLocks noChangeShapeType="1"/>
          </p:cNvSpPr>
          <p:nvPr/>
        </p:nvSpPr>
        <p:spPr bwMode="auto">
          <a:xfrm rot="10800000">
            <a:off x="3352800" y="5638800"/>
            <a:ext cx="914400" cy="381000"/>
          </a:xfrm>
          <a:prstGeom prst="line">
            <a:avLst/>
          </a:prstGeom>
          <a:noFill/>
          <a:ln w="25400">
            <a:solidFill>
              <a:srgbClr val="000066"/>
            </a:solidFill>
            <a:round/>
            <a:headEnd/>
            <a:tailEnd type="triangle" w="med" len="me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266" name="Rectangle 81"/>
          <p:cNvSpPr>
            <a:spLocks/>
          </p:cNvSpPr>
          <p:nvPr/>
        </p:nvSpPr>
        <p:spPr bwMode="auto">
          <a:xfrm>
            <a:off x="355600" y="4318000"/>
            <a:ext cx="3048000" cy="457200"/>
          </a:xfrm>
          <a:prstGeom prst="rect">
            <a:avLst/>
          </a:prstGeom>
          <a:noFill/>
          <a:ln w="12700">
            <a:noFill/>
            <a:miter lim="800000"/>
            <a:headEnd/>
            <a:tailEnd/>
          </a:ln>
        </p:spPr>
        <p:txBody>
          <a:bodyPr lIns="0" tIns="0" rIns="0" bIns="0">
            <a:prstTxWarp prst="textNoShape">
              <a:avLst/>
            </a:prstTxWarp>
          </a:bodyPr>
          <a:lstStyle/>
          <a:p>
            <a:pPr eaLnBrk="1" hangingPunct="1"/>
            <a:r>
              <a:rPr lang="en-US">
                <a:solidFill>
                  <a:srgbClr val="000000"/>
                </a:solidFill>
                <a:latin typeface="Courier New"/>
                <a:ea typeface="Monaco" charset="0"/>
                <a:cs typeface="Courier New"/>
                <a:sym typeface="Monaco" charset="0"/>
              </a:rPr>
              <a:t>int B = -15213;</a:t>
            </a:r>
          </a:p>
        </p:txBody>
      </p:sp>
      <p:sp>
        <p:nvSpPr>
          <p:cNvPr id="53267" name="Rectangle 82"/>
          <p:cNvSpPr>
            <a:spLocks/>
          </p:cNvSpPr>
          <p:nvPr/>
        </p:nvSpPr>
        <p:spPr bwMode="auto">
          <a:xfrm>
            <a:off x="4152900" y="1866900"/>
            <a:ext cx="3733800" cy="457200"/>
          </a:xfrm>
          <a:prstGeom prst="rect">
            <a:avLst/>
          </a:prstGeom>
          <a:noFill/>
          <a:ln w="12700">
            <a:noFill/>
            <a:miter lim="800000"/>
            <a:headEnd/>
            <a:tailEnd/>
          </a:ln>
        </p:spPr>
        <p:txBody>
          <a:bodyPr lIns="0" tIns="0" rIns="0" bIns="0">
            <a:prstTxWarp prst="textNoShape">
              <a:avLst/>
            </a:prstTxWarp>
          </a:bodyPr>
          <a:lstStyle/>
          <a:p>
            <a:pPr eaLnBrk="1" hangingPunct="1"/>
            <a:r>
              <a:rPr lang="en-US">
                <a:solidFill>
                  <a:srgbClr val="000000"/>
                </a:solidFill>
                <a:latin typeface="Courier New"/>
                <a:ea typeface="Monaco" charset="0"/>
                <a:cs typeface="Courier New"/>
                <a:sym typeface="Monaco" charset="0"/>
              </a:rPr>
              <a:t>long int C = 15213;</a:t>
            </a:r>
          </a:p>
        </p:txBody>
      </p:sp>
      <p:grpSp>
        <p:nvGrpSpPr>
          <p:cNvPr id="28" name="Group 83"/>
          <p:cNvGrpSpPr>
            <a:grpSpLocks/>
          </p:cNvGrpSpPr>
          <p:nvPr/>
        </p:nvGrpSpPr>
        <p:grpSpPr bwMode="auto">
          <a:xfrm>
            <a:off x="6337300" y="4051300"/>
            <a:ext cx="609600" cy="1270000"/>
            <a:chOff x="0" y="0"/>
            <a:chExt cx="384" cy="800"/>
          </a:xfrm>
        </p:grpSpPr>
        <p:grpSp>
          <p:nvGrpSpPr>
            <p:cNvPr id="29" name="Group 84"/>
            <p:cNvGrpSpPr>
              <a:grpSpLocks/>
            </p:cNvGrpSpPr>
            <p:nvPr/>
          </p:nvGrpSpPr>
          <p:grpSpPr bwMode="auto">
            <a:xfrm>
              <a:off x="0" y="0"/>
              <a:ext cx="384" cy="224"/>
              <a:chOff x="0" y="0"/>
              <a:chExt cx="384" cy="224"/>
            </a:xfrm>
          </p:grpSpPr>
          <p:sp>
            <p:nvSpPr>
              <p:cNvPr id="53334" name="Rectangle 85"/>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35" name="Rectangle 86"/>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nvGrpSpPr>
            <p:cNvPr id="30" name="Group 87"/>
            <p:cNvGrpSpPr>
              <a:grpSpLocks/>
            </p:cNvGrpSpPr>
            <p:nvPr/>
          </p:nvGrpSpPr>
          <p:grpSpPr bwMode="auto">
            <a:xfrm>
              <a:off x="0" y="192"/>
              <a:ext cx="384" cy="224"/>
              <a:chOff x="0" y="0"/>
              <a:chExt cx="384" cy="224"/>
            </a:xfrm>
          </p:grpSpPr>
          <p:sp>
            <p:nvSpPr>
              <p:cNvPr id="53332" name="Rectangle 88"/>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33" name="Rectangle 89"/>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nvGrpSpPr>
            <p:cNvPr id="31" name="Group 90"/>
            <p:cNvGrpSpPr>
              <a:grpSpLocks/>
            </p:cNvGrpSpPr>
            <p:nvPr/>
          </p:nvGrpSpPr>
          <p:grpSpPr bwMode="auto">
            <a:xfrm>
              <a:off x="0" y="384"/>
              <a:ext cx="384" cy="224"/>
              <a:chOff x="0" y="0"/>
              <a:chExt cx="384" cy="224"/>
            </a:xfrm>
          </p:grpSpPr>
          <p:sp>
            <p:nvSpPr>
              <p:cNvPr id="53330" name="Rectangle 91"/>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31" name="Rectangle 92"/>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nvGrpSpPr>
            <p:cNvPr id="53312" name="Group 93"/>
            <p:cNvGrpSpPr>
              <a:grpSpLocks/>
            </p:cNvGrpSpPr>
            <p:nvPr/>
          </p:nvGrpSpPr>
          <p:grpSpPr bwMode="auto">
            <a:xfrm>
              <a:off x="0" y="576"/>
              <a:ext cx="384" cy="224"/>
              <a:chOff x="0" y="0"/>
              <a:chExt cx="384" cy="224"/>
            </a:xfrm>
          </p:grpSpPr>
          <p:sp>
            <p:nvSpPr>
              <p:cNvPr id="53328" name="Rectangle 94"/>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29" name="Rectangle 95"/>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grpSp>
        <p:nvGrpSpPr>
          <p:cNvPr id="53313" name="Group 96"/>
          <p:cNvGrpSpPr>
            <a:grpSpLocks/>
          </p:cNvGrpSpPr>
          <p:nvPr/>
        </p:nvGrpSpPr>
        <p:grpSpPr bwMode="auto">
          <a:xfrm>
            <a:off x="6107113" y="2398713"/>
            <a:ext cx="866775" cy="1703387"/>
            <a:chOff x="0" y="0"/>
            <a:chExt cx="545" cy="1073"/>
          </a:xfrm>
        </p:grpSpPr>
        <p:grpSp>
          <p:nvGrpSpPr>
            <p:cNvPr id="53314" name="Group 97"/>
            <p:cNvGrpSpPr>
              <a:grpSpLocks/>
            </p:cNvGrpSpPr>
            <p:nvPr/>
          </p:nvGrpSpPr>
          <p:grpSpPr bwMode="auto">
            <a:xfrm>
              <a:off x="144" y="273"/>
              <a:ext cx="384" cy="800"/>
              <a:chOff x="0" y="0"/>
              <a:chExt cx="384" cy="800"/>
            </a:xfrm>
          </p:grpSpPr>
          <p:grpSp>
            <p:nvGrpSpPr>
              <p:cNvPr id="53315" name="Group 98"/>
              <p:cNvGrpSpPr>
                <a:grpSpLocks/>
              </p:cNvGrpSpPr>
              <p:nvPr/>
            </p:nvGrpSpPr>
            <p:grpSpPr bwMode="auto">
              <a:xfrm>
                <a:off x="0" y="0"/>
                <a:ext cx="384" cy="224"/>
                <a:chOff x="0" y="0"/>
                <a:chExt cx="384" cy="224"/>
              </a:xfrm>
            </p:grpSpPr>
            <p:sp>
              <p:nvSpPr>
                <p:cNvPr id="53322" name="Rectangle 99"/>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23" name="Rectangle 100"/>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6D</a:t>
                  </a:r>
                </a:p>
              </p:txBody>
            </p:sp>
          </p:grpSp>
          <p:grpSp>
            <p:nvGrpSpPr>
              <p:cNvPr id="53324" name="Group 101"/>
              <p:cNvGrpSpPr>
                <a:grpSpLocks/>
              </p:cNvGrpSpPr>
              <p:nvPr/>
            </p:nvGrpSpPr>
            <p:grpSpPr bwMode="auto">
              <a:xfrm>
                <a:off x="0" y="192"/>
                <a:ext cx="384" cy="224"/>
                <a:chOff x="0" y="0"/>
                <a:chExt cx="384" cy="224"/>
              </a:xfrm>
            </p:grpSpPr>
            <p:sp>
              <p:nvSpPr>
                <p:cNvPr id="53320" name="Rectangle 102"/>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21" name="Rectangle 103"/>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3B</a:t>
                  </a:r>
                </a:p>
              </p:txBody>
            </p:sp>
          </p:grpSp>
          <p:grpSp>
            <p:nvGrpSpPr>
              <p:cNvPr id="53325" name="Group 104"/>
              <p:cNvGrpSpPr>
                <a:grpSpLocks/>
              </p:cNvGrpSpPr>
              <p:nvPr/>
            </p:nvGrpSpPr>
            <p:grpSpPr bwMode="auto">
              <a:xfrm>
                <a:off x="0" y="384"/>
                <a:ext cx="384" cy="224"/>
                <a:chOff x="0" y="0"/>
                <a:chExt cx="384" cy="224"/>
              </a:xfrm>
            </p:grpSpPr>
            <p:sp>
              <p:nvSpPr>
                <p:cNvPr id="53318" name="Rectangle 105"/>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19" name="Rectangle 106"/>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nvGrpSpPr>
              <p:cNvPr id="53326" name="Group 107"/>
              <p:cNvGrpSpPr>
                <a:grpSpLocks/>
              </p:cNvGrpSpPr>
              <p:nvPr/>
            </p:nvGrpSpPr>
            <p:grpSpPr bwMode="auto">
              <a:xfrm>
                <a:off x="0" y="576"/>
                <a:ext cx="384" cy="224"/>
                <a:chOff x="0" y="0"/>
                <a:chExt cx="384" cy="224"/>
              </a:xfrm>
            </p:grpSpPr>
            <p:sp>
              <p:nvSpPr>
                <p:cNvPr id="53316" name="Rectangle 108"/>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17" name="Rectangle 109"/>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sp>
          <p:nvSpPr>
            <p:cNvPr id="53311" name="Rectangle 110"/>
            <p:cNvSpPr>
              <a:spLocks/>
            </p:cNvSpPr>
            <p:nvPr/>
          </p:nvSpPr>
          <p:spPr bwMode="auto">
            <a:xfrm>
              <a:off x="0" y="0"/>
              <a:ext cx="545"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x86-64</a:t>
              </a:r>
            </a:p>
          </p:txBody>
        </p:sp>
      </p:grpSp>
      <p:grpSp>
        <p:nvGrpSpPr>
          <p:cNvPr id="53327" name="Group 111"/>
          <p:cNvGrpSpPr>
            <a:grpSpLocks/>
          </p:cNvGrpSpPr>
          <p:nvPr/>
        </p:nvGrpSpPr>
        <p:grpSpPr bwMode="auto">
          <a:xfrm>
            <a:off x="8013700" y="2398713"/>
            <a:ext cx="617538" cy="1703387"/>
            <a:chOff x="0" y="0"/>
            <a:chExt cx="389" cy="1073"/>
          </a:xfrm>
        </p:grpSpPr>
        <p:grpSp>
          <p:nvGrpSpPr>
            <p:cNvPr id="53340" name="Group 112"/>
            <p:cNvGrpSpPr>
              <a:grpSpLocks/>
            </p:cNvGrpSpPr>
            <p:nvPr/>
          </p:nvGrpSpPr>
          <p:grpSpPr bwMode="auto">
            <a:xfrm>
              <a:off x="0" y="273"/>
              <a:ext cx="384" cy="800"/>
              <a:chOff x="0" y="0"/>
              <a:chExt cx="384" cy="800"/>
            </a:xfrm>
          </p:grpSpPr>
          <p:grpSp>
            <p:nvGrpSpPr>
              <p:cNvPr id="53342" name="Group 113"/>
              <p:cNvGrpSpPr>
                <a:grpSpLocks/>
              </p:cNvGrpSpPr>
              <p:nvPr/>
            </p:nvGrpSpPr>
            <p:grpSpPr bwMode="auto">
              <a:xfrm>
                <a:off x="0" y="384"/>
                <a:ext cx="384" cy="224"/>
                <a:chOff x="0" y="0"/>
                <a:chExt cx="384" cy="224"/>
              </a:xfrm>
            </p:grpSpPr>
            <p:sp>
              <p:nvSpPr>
                <p:cNvPr id="53308" name="Rectangle 114"/>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09" name="Rectangle 115"/>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3B</a:t>
                  </a:r>
                </a:p>
              </p:txBody>
            </p:sp>
          </p:grpSp>
          <p:grpSp>
            <p:nvGrpSpPr>
              <p:cNvPr id="53343" name="Group 116"/>
              <p:cNvGrpSpPr>
                <a:grpSpLocks/>
              </p:cNvGrpSpPr>
              <p:nvPr/>
            </p:nvGrpSpPr>
            <p:grpSpPr bwMode="auto">
              <a:xfrm>
                <a:off x="0" y="576"/>
                <a:ext cx="384" cy="224"/>
                <a:chOff x="0" y="0"/>
                <a:chExt cx="384" cy="224"/>
              </a:xfrm>
            </p:grpSpPr>
            <p:sp>
              <p:nvSpPr>
                <p:cNvPr id="53306" name="Rectangle 117"/>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07" name="Rectangle 118"/>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6D</a:t>
                  </a:r>
                </a:p>
              </p:txBody>
            </p:sp>
          </p:grpSp>
          <p:grpSp>
            <p:nvGrpSpPr>
              <p:cNvPr id="53344" name="Group 119"/>
              <p:cNvGrpSpPr>
                <a:grpSpLocks/>
              </p:cNvGrpSpPr>
              <p:nvPr/>
            </p:nvGrpSpPr>
            <p:grpSpPr bwMode="auto">
              <a:xfrm>
                <a:off x="0" y="0"/>
                <a:ext cx="384" cy="224"/>
                <a:chOff x="0" y="0"/>
                <a:chExt cx="384" cy="224"/>
              </a:xfrm>
            </p:grpSpPr>
            <p:sp>
              <p:nvSpPr>
                <p:cNvPr id="53304" name="Rectangle 120"/>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05" name="Rectangle 121"/>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nvGrpSpPr>
              <p:cNvPr id="53345" name="Group 122"/>
              <p:cNvGrpSpPr>
                <a:grpSpLocks/>
              </p:cNvGrpSpPr>
              <p:nvPr/>
            </p:nvGrpSpPr>
            <p:grpSpPr bwMode="auto">
              <a:xfrm>
                <a:off x="0" y="192"/>
                <a:ext cx="384" cy="224"/>
                <a:chOff x="0" y="0"/>
                <a:chExt cx="384" cy="224"/>
              </a:xfrm>
            </p:grpSpPr>
            <p:sp>
              <p:nvSpPr>
                <p:cNvPr id="53302" name="Rectangle 123"/>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303" name="Rectangle 124"/>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sp>
          <p:nvSpPr>
            <p:cNvPr id="53297" name="Rectangle 125"/>
            <p:cNvSpPr>
              <a:spLocks/>
            </p:cNvSpPr>
            <p:nvPr/>
          </p:nvSpPr>
          <p:spPr bwMode="auto">
            <a:xfrm>
              <a:off x="20" y="0"/>
              <a:ext cx="369" cy="240"/>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Sun</a:t>
              </a:r>
            </a:p>
          </p:txBody>
        </p:sp>
      </p:grpSp>
      <p:grpSp>
        <p:nvGrpSpPr>
          <p:cNvPr id="53354" name="Group 126"/>
          <p:cNvGrpSpPr>
            <a:grpSpLocks/>
          </p:cNvGrpSpPr>
          <p:nvPr/>
        </p:nvGrpSpPr>
        <p:grpSpPr bwMode="auto">
          <a:xfrm>
            <a:off x="6946900" y="3009900"/>
            <a:ext cx="1066800" cy="914400"/>
            <a:chOff x="0" y="0"/>
            <a:chExt cx="672" cy="576"/>
          </a:xfrm>
        </p:grpSpPr>
        <p:sp>
          <p:nvSpPr>
            <p:cNvPr id="53292" name="Line 127"/>
            <p:cNvSpPr>
              <a:spLocks noChangeShapeType="1"/>
            </p:cNvSpPr>
            <p:nvPr/>
          </p:nvSpPr>
          <p:spPr bwMode="auto">
            <a:xfrm>
              <a:off x="0" y="0"/>
              <a:ext cx="672" cy="576"/>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293" name="Line 128"/>
            <p:cNvSpPr>
              <a:spLocks noChangeShapeType="1"/>
            </p:cNvSpPr>
            <p:nvPr/>
          </p:nvSpPr>
          <p:spPr bwMode="auto">
            <a:xfrm>
              <a:off x="0" y="192"/>
              <a:ext cx="672" cy="192"/>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294" name="Line 129"/>
            <p:cNvSpPr>
              <a:spLocks noChangeShapeType="1"/>
            </p:cNvSpPr>
            <p:nvPr/>
          </p:nvSpPr>
          <p:spPr bwMode="auto">
            <a:xfrm rot="10800000" flipH="1">
              <a:off x="0" y="192"/>
              <a:ext cx="672" cy="192"/>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295" name="Line 130"/>
            <p:cNvSpPr>
              <a:spLocks noChangeShapeType="1"/>
            </p:cNvSpPr>
            <p:nvPr/>
          </p:nvSpPr>
          <p:spPr bwMode="auto">
            <a:xfrm rot="10800000" flipH="1">
              <a:off x="0" y="0"/>
              <a:ext cx="672" cy="576"/>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grpSp>
      <p:grpSp>
        <p:nvGrpSpPr>
          <p:cNvPr id="53356" name="Group 131"/>
          <p:cNvGrpSpPr>
            <a:grpSpLocks/>
          </p:cNvGrpSpPr>
          <p:nvPr/>
        </p:nvGrpSpPr>
        <p:grpSpPr bwMode="auto">
          <a:xfrm>
            <a:off x="4432300" y="2398713"/>
            <a:ext cx="838200" cy="1703387"/>
            <a:chOff x="0" y="0"/>
            <a:chExt cx="528" cy="1073"/>
          </a:xfrm>
        </p:grpSpPr>
        <p:grpSp>
          <p:nvGrpSpPr>
            <p:cNvPr id="53357" name="Group 132"/>
            <p:cNvGrpSpPr>
              <a:grpSpLocks/>
            </p:cNvGrpSpPr>
            <p:nvPr/>
          </p:nvGrpSpPr>
          <p:grpSpPr bwMode="auto">
            <a:xfrm>
              <a:off x="144" y="273"/>
              <a:ext cx="384" cy="800"/>
              <a:chOff x="0" y="0"/>
              <a:chExt cx="384" cy="800"/>
            </a:xfrm>
          </p:grpSpPr>
          <p:grpSp>
            <p:nvGrpSpPr>
              <p:cNvPr id="53358" name="Group 133"/>
              <p:cNvGrpSpPr>
                <a:grpSpLocks/>
              </p:cNvGrpSpPr>
              <p:nvPr/>
            </p:nvGrpSpPr>
            <p:grpSpPr bwMode="auto">
              <a:xfrm>
                <a:off x="0" y="0"/>
                <a:ext cx="384" cy="224"/>
                <a:chOff x="0" y="0"/>
                <a:chExt cx="384" cy="224"/>
              </a:xfrm>
            </p:grpSpPr>
            <p:sp>
              <p:nvSpPr>
                <p:cNvPr id="53290" name="Rectangle 134"/>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291" name="Rectangle 135"/>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6D</a:t>
                  </a:r>
                </a:p>
              </p:txBody>
            </p:sp>
          </p:grpSp>
          <p:grpSp>
            <p:nvGrpSpPr>
              <p:cNvPr id="53359" name="Group 136"/>
              <p:cNvGrpSpPr>
                <a:grpSpLocks/>
              </p:cNvGrpSpPr>
              <p:nvPr/>
            </p:nvGrpSpPr>
            <p:grpSpPr bwMode="auto">
              <a:xfrm>
                <a:off x="0" y="192"/>
                <a:ext cx="384" cy="224"/>
                <a:chOff x="0" y="0"/>
                <a:chExt cx="384" cy="224"/>
              </a:xfrm>
            </p:grpSpPr>
            <p:sp>
              <p:nvSpPr>
                <p:cNvPr id="53288" name="Rectangle 137"/>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289" name="Rectangle 138"/>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3B</a:t>
                  </a:r>
                </a:p>
              </p:txBody>
            </p:sp>
          </p:grpSp>
          <p:grpSp>
            <p:nvGrpSpPr>
              <p:cNvPr id="53372" name="Group 139"/>
              <p:cNvGrpSpPr>
                <a:grpSpLocks/>
              </p:cNvGrpSpPr>
              <p:nvPr/>
            </p:nvGrpSpPr>
            <p:grpSpPr bwMode="auto">
              <a:xfrm>
                <a:off x="0" y="384"/>
                <a:ext cx="384" cy="224"/>
                <a:chOff x="0" y="0"/>
                <a:chExt cx="384" cy="224"/>
              </a:xfrm>
            </p:grpSpPr>
            <p:sp>
              <p:nvSpPr>
                <p:cNvPr id="53286" name="Rectangle 140"/>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287" name="Rectangle 141"/>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nvGrpSpPr>
              <p:cNvPr id="53374" name="Group 142"/>
              <p:cNvGrpSpPr>
                <a:grpSpLocks/>
              </p:cNvGrpSpPr>
              <p:nvPr/>
            </p:nvGrpSpPr>
            <p:grpSpPr bwMode="auto">
              <a:xfrm>
                <a:off x="0" y="576"/>
                <a:ext cx="384" cy="224"/>
                <a:chOff x="0" y="0"/>
                <a:chExt cx="384" cy="224"/>
              </a:xfrm>
            </p:grpSpPr>
            <p:sp>
              <p:nvSpPr>
                <p:cNvPr id="53284" name="Rectangle 143"/>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285" name="Rectangle 144"/>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sp>
          <p:nvSpPr>
            <p:cNvPr id="53279" name="Rectangle 145"/>
            <p:cNvSpPr>
              <a:spLocks/>
            </p:cNvSpPr>
            <p:nvPr/>
          </p:nvSpPr>
          <p:spPr bwMode="auto">
            <a:xfrm>
              <a:off x="0" y="0"/>
              <a:ext cx="401"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IA32</a:t>
              </a:r>
            </a:p>
          </p:txBody>
        </p:sp>
      </p:grpSp>
      <p:grpSp>
        <p:nvGrpSpPr>
          <p:cNvPr id="53375" name="Group 146"/>
          <p:cNvGrpSpPr>
            <a:grpSpLocks/>
          </p:cNvGrpSpPr>
          <p:nvPr/>
        </p:nvGrpSpPr>
        <p:grpSpPr bwMode="auto">
          <a:xfrm>
            <a:off x="5270500" y="3009900"/>
            <a:ext cx="1066800" cy="915988"/>
            <a:chOff x="0" y="0"/>
            <a:chExt cx="672" cy="577"/>
          </a:xfrm>
        </p:grpSpPr>
        <p:sp>
          <p:nvSpPr>
            <p:cNvPr id="53274" name="Line 147"/>
            <p:cNvSpPr>
              <a:spLocks noChangeShapeType="1"/>
            </p:cNvSpPr>
            <p:nvPr/>
          </p:nvSpPr>
          <p:spPr bwMode="auto">
            <a:xfrm>
              <a:off x="0" y="576"/>
              <a:ext cx="672"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275" name="Line 148"/>
            <p:cNvSpPr>
              <a:spLocks noChangeShapeType="1"/>
            </p:cNvSpPr>
            <p:nvPr/>
          </p:nvSpPr>
          <p:spPr bwMode="auto">
            <a:xfrm>
              <a:off x="0" y="192"/>
              <a:ext cx="672"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276" name="Line 149"/>
            <p:cNvSpPr>
              <a:spLocks noChangeShapeType="1"/>
            </p:cNvSpPr>
            <p:nvPr/>
          </p:nvSpPr>
          <p:spPr bwMode="auto">
            <a:xfrm rot="10800000" flipH="1">
              <a:off x="0" y="384"/>
              <a:ext cx="672"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3277" name="Line 150"/>
            <p:cNvSpPr>
              <a:spLocks noChangeShapeType="1"/>
            </p:cNvSpPr>
            <p:nvPr/>
          </p:nvSpPr>
          <p:spPr bwMode="auto">
            <a:xfrm rot="10800000" flipH="1">
              <a:off x="0" y="0"/>
              <a:ext cx="672"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33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3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3"/>
          <p:cNvSpPr>
            <a:spLocks noGrp="1" noChangeArrowheads="1"/>
          </p:cNvSpPr>
          <p:nvPr>
            <p:ph type="title"/>
          </p:nvPr>
        </p:nvSpPr>
        <p:spPr/>
        <p:txBody>
          <a:bodyPr/>
          <a:lstStyle/>
          <a:p>
            <a:pPr marL="119063" indent="-119063" eaLnBrk="1" hangingPunct="1"/>
            <a:r>
              <a:rPr lang="zh-CN" altLang="en-US" dirty="0" smtClean="0"/>
              <a:t>验证数的表示</a:t>
            </a:r>
            <a:endParaRPr lang="en-US" dirty="0"/>
          </a:p>
        </p:txBody>
      </p:sp>
      <p:sp>
        <p:nvSpPr>
          <p:cNvPr id="51205" name="Rectangle 4"/>
          <p:cNvSpPr>
            <a:spLocks noGrp="1" noChangeArrowheads="1"/>
          </p:cNvSpPr>
          <p:nvPr>
            <p:ph idx="1"/>
          </p:nvPr>
        </p:nvSpPr>
        <p:spPr/>
        <p:txBody>
          <a:bodyPr/>
          <a:lstStyle/>
          <a:p>
            <a:pPr eaLnBrk="1" hangingPunct="1"/>
            <a:r>
              <a:rPr lang="zh-CN" altLang="en-US" dirty="0" smtClean="0"/>
              <a:t>打印数据字节表示的程序代码</a:t>
            </a:r>
            <a:endParaRPr lang="en-US" dirty="0"/>
          </a:p>
          <a:p>
            <a:pPr marL="552450" lvl="1" eaLnBrk="1" hangingPunct="1"/>
            <a:r>
              <a:rPr lang="zh-CN" altLang="en-US" dirty="0" smtClean="0"/>
              <a:t>将指针转换成</a:t>
            </a:r>
            <a:r>
              <a:rPr lang="en-US" dirty="0" smtClean="0"/>
              <a:t>unsigned </a:t>
            </a:r>
            <a:r>
              <a:rPr lang="en-US" dirty="0"/>
              <a:t>char *</a:t>
            </a:r>
            <a:r>
              <a:rPr lang="en-US" dirty="0" smtClean="0"/>
              <a:t> </a:t>
            </a:r>
            <a:r>
              <a:rPr lang="zh-CN" altLang="en-US" dirty="0" smtClean="0"/>
              <a:t>类型，从而按字节数组处理</a:t>
            </a:r>
            <a:endParaRPr lang="en-US" dirty="0"/>
          </a:p>
        </p:txBody>
      </p:sp>
      <p:sp>
        <p:nvSpPr>
          <p:cNvPr id="51206" name="Rectangle 5"/>
          <p:cNvSpPr>
            <a:spLocks/>
          </p:cNvSpPr>
          <p:nvPr/>
        </p:nvSpPr>
        <p:spPr bwMode="auto">
          <a:xfrm>
            <a:off x="5410200" y="5780052"/>
            <a:ext cx="3302000" cy="925548"/>
          </a:xfrm>
          <a:prstGeom prst="rect">
            <a:avLst/>
          </a:prstGeom>
          <a:noFill/>
          <a:ln w="25400">
            <a:noFill/>
            <a:miter lim="800000"/>
            <a:headEnd/>
            <a:tailEnd/>
          </a:ln>
        </p:spPr>
        <p:txBody>
          <a:bodyPr lIns="0" tIns="0" rIns="40639" bIns="0">
            <a:prstTxWarp prst="textNoShape">
              <a:avLst/>
            </a:prstTxWarp>
          </a:bodyPr>
          <a:lstStyle/>
          <a:p>
            <a:pPr marL="39688" eaLnBrk="1" hangingPunct="1">
              <a:tabLst>
                <a:tab pos="785813" algn="l"/>
              </a:tabLst>
            </a:pPr>
            <a:r>
              <a:rPr lang="en-US" altLang="zh-CN" sz="2000" dirty="0" err="1" smtClean="0">
                <a:solidFill>
                  <a:srgbClr val="000000"/>
                </a:solidFill>
                <a:latin typeface="Helvetica" charset="0"/>
                <a:ea typeface="Helvetica" charset="0"/>
                <a:cs typeface="Helvetica" charset="0"/>
                <a:sym typeface="Helvetica" charset="0"/>
              </a:rPr>
              <a:t>p</a:t>
            </a:r>
            <a:r>
              <a:rPr lang="en-US" sz="2000" dirty="0" err="1" smtClean="0">
                <a:solidFill>
                  <a:srgbClr val="000000"/>
                </a:solidFill>
                <a:latin typeface="Helvetica" charset="0"/>
                <a:ea typeface="Helvetica" charset="0"/>
                <a:cs typeface="Helvetica" charset="0"/>
                <a:sym typeface="Helvetica" charset="0"/>
              </a:rPr>
              <a:t>rintf</a:t>
            </a:r>
            <a:r>
              <a:rPr lang="en-US" sz="2000" dirty="0" smtClean="0">
                <a:solidFill>
                  <a:srgbClr val="000000"/>
                </a:solidFill>
                <a:latin typeface="Helvetica" charset="0"/>
                <a:ea typeface="Helvetica" charset="0"/>
                <a:cs typeface="Helvetica" charset="0"/>
                <a:sym typeface="Helvetica" charset="0"/>
              </a:rPr>
              <a:t> </a:t>
            </a:r>
            <a:r>
              <a:rPr lang="zh-CN" altLang="en-US" sz="2000" dirty="0" smtClean="0">
                <a:solidFill>
                  <a:srgbClr val="000000"/>
                </a:solidFill>
                <a:latin typeface="Helvetica" charset="0"/>
                <a:ea typeface="Helvetica" charset="0"/>
                <a:cs typeface="Helvetica" charset="0"/>
                <a:sym typeface="Helvetica" charset="0"/>
              </a:rPr>
              <a:t>指令</a:t>
            </a:r>
            <a:r>
              <a:rPr lang="en-US" altLang="zh-CN" sz="2000" dirty="0" smtClean="0">
                <a:solidFill>
                  <a:srgbClr val="000000"/>
                </a:solidFill>
                <a:latin typeface="Helvetica" charset="0"/>
                <a:ea typeface="Helvetica" charset="0"/>
                <a:cs typeface="Helvetica" charset="0"/>
                <a:sym typeface="Helvetica" charset="0"/>
              </a:rPr>
              <a:t>:</a:t>
            </a:r>
            <a:endParaRPr lang="en-US" sz="2000" dirty="0">
              <a:solidFill>
                <a:srgbClr val="000000"/>
              </a:solidFill>
              <a:latin typeface="Helvetica" charset="0"/>
              <a:ea typeface="Helvetica" charset="0"/>
              <a:cs typeface="Helvetica" charset="0"/>
              <a:sym typeface="Helvetica" charset="0"/>
            </a:endParaRPr>
          </a:p>
          <a:p>
            <a:pPr marL="39688" eaLnBrk="1" hangingPunct="1">
              <a:tabLst>
                <a:tab pos="785813" algn="l"/>
              </a:tabLst>
            </a:pPr>
            <a:r>
              <a:rPr lang="en-US" sz="2000" b="0" dirty="0">
                <a:solidFill>
                  <a:srgbClr val="000000"/>
                </a:solidFill>
                <a:latin typeface="Monaco" charset="0"/>
                <a:ea typeface="Monaco" charset="0"/>
                <a:cs typeface="Monaco" charset="0"/>
                <a:sym typeface="Monaco" charset="0"/>
              </a:rPr>
              <a:t>%p</a:t>
            </a:r>
            <a:r>
              <a:rPr lang="en-US" sz="2000" dirty="0" smtClean="0">
                <a:solidFill>
                  <a:srgbClr val="000000"/>
                </a:solidFill>
                <a:latin typeface="Helvetica" charset="0"/>
                <a:ea typeface="Helvetica" charset="0"/>
                <a:cs typeface="Helvetica" charset="0"/>
                <a:sym typeface="Helvetica" charset="0"/>
              </a:rPr>
              <a:t>: </a:t>
            </a:r>
            <a:r>
              <a:rPr lang="zh-CN" altLang="en-US" sz="2000" dirty="0" smtClean="0">
                <a:solidFill>
                  <a:srgbClr val="000000"/>
                </a:solidFill>
                <a:latin typeface="Helvetica" charset="0"/>
                <a:ea typeface="Helvetica" charset="0"/>
                <a:cs typeface="Helvetica" charset="0"/>
                <a:sym typeface="Helvetica" charset="0"/>
              </a:rPr>
              <a:t>打印指针</a:t>
            </a:r>
            <a:endParaRPr lang="en-US" sz="2000" dirty="0">
              <a:solidFill>
                <a:srgbClr val="000000"/>
              </a:solidFill>
              <a:latin typeface="Helvetica" charset="0"/>
              <a:ea typeface="Helvetica" charset="0"/>
              <a:cs typeface="Helvetica" charset="0"/>
              <a:sym typeface="Helvetica" charset="0"/>
            </a:endParaRPr>
          </a:p>
          <a:p>
            <a:pPr marL="39688" eaLnBrk="1" hangingPunct="1">
              <a:tabLst>
                <a:tab pos="785813" algn="l"/>
              </a:tabLst>
            </a:pPr>
            <a:r>
              <a:rPr lang="en-US" sz="2000" b="0" dirty="0">
                <a:solidFill>
                  <a:srgbClr val="000000"/>
                </a:solidFill>
                <a:latin typeface="Monaco" charset="0"/>
                <a:ea typeface="Monaco" charset="0"/>
                <a:cs typeface="Monaco" charset="0"/>
                <a:sym typeface="Monaco" charset="0"/>
              </a:rPr>
              <a:t>%</a:t>
            </a:r>
            <a:r>
              <a:rPr lang="en-US" sz="2000" b="0" dirty="0" smtClean="0">
                <a:solidFill>
                  <a:srgbClr val="000000"/>
                </a:solidFill>
                <a:latin typeface="Monaco" charset="0"/>
                <a:ea typeface="Monaco" charset="0"/>
                <a:cs typeface="Monaco" charset="0"/>
                <a:sym typeface="Monaco" charset="0"/>
              </a:rPr>
              <a:t>x</a:t>
            </a:r>
            <a:r>
              <a:rPr lang="en-US" sz="2000" dirty="0" smtClean="0">
                <a:solidFill>
                  <a:srgbClr val="000000"/>
                </a:solidFill>
                <a:latin typeface="Helvetica" charset="0"/>
                <a:ea typeface="Helvetica" charset="0"/>
                <a:cs typeface="Helvetica" charset="0"/>
                <a:sym typeface="Helvetica" charset="0"/>
              </a:rPr>
              <a:t>:</a:t>
            </a:r>
            <a:r>
              <a:rPr lang="en-US" sz="2000" dirty="0">
                <a:solidFill>
                  <a:srgbClr val="000000"/>
                </a:solidFill>
                <a:latin typeface="Helvetica" charset="0"/>
                <a:ea typeface="Helvetica" charset="0"/>
                <a:cs typeface="Helvetica" charset="0"/>
                <a:sym typeface="Helvetica" charset="0"/>
              </a:rPr>
              <a:t> </a:t>
            </a:r>
            <a:r>
              <a:rPr lang="en-US" altLang="zh-CN" sz="2000" dirty="0" smtClean="0">
                <a:solidFill>
                  <a:srgbClr val="000000"/>
                </a:solidFill>
                <a:latin typeface="Helvetica" charset="0"/>
                <a:ea typeface="Helvetica" charset="0"/>
                <a:cs typeface="Helvetica" charset="0"/>
                <a:sym typeface="Helvetica" charset="0"/>
              </a:rPr>
              <a:t>16</a:t>
            </a:r>
            <a:r>
              <a:rPr lang="zh-CN" altLang="en-US" sz="2000" dirty="0" smtClean="0">
                <a:solidFill>
                  <a:srgbClr val="000000"/>
                </a:solidFill>
                <a:latin typeface="Helvetica" charset="0"/>
                <a:ea typeface="Helvetica" charset="0"/>
                <a:cs typeface="Helvetica" charset="0"/>
                <a:sym typeface="Helvetica" charset="0"/>
              </a:rPr>
              <a:t>进制格式打印</a:t>
            </a:r>
            <a:endParaRPr lang="en-US" sz="2000" b="0" dirty="0">
              <a:solidFill>
                <a:srgbClr val="000000"/>
              </a:solidFill>
              <a:latin typeface="Helvetica" charset="0"/>
              <a:ea typeface="Helvetica" charset="0"/>
              <a:cs typeface="Helvetica" charset="0"/>
              <a:sym typeface="Helvetica" charset="0"/>
            </a:endParaRPr>
          </a:p>
        </p:txBody>
      </p:sp>
      <p:sp>
        <p:nvSpPr>
          <p:cNvPr id="16390" name="Rectangle 6"/>
          <p:cNvSpPr>
            <a:spLocks/>
          </p:cNvSpPr>
          <p:nvPr/>
        </p:nvSpPr>
        <p:spPr bwMode="auto">
          <a:xfrm>
            <a:off x="357018" y="2286000"/>
            <a:ext cx="8634582" cy="3352800"/>
          </a:xfrm>
          <a:prstGeom prst="rect">
            <a:avLst/>
          </a:prstGeom>
          <a:solidFill>
            <a:srgbClr val="FFFF99"/>
          </a:solidFill>
          <a:ln w="12700" cap="flat">
            <a:solidFill>
              <a:schemeClr val="tx1"/>
            </a:solidFill>
            <a:prstDash val="solid"/>
            <a:miter lim="800000"/>
            <a:headEnd type="none" w="med" len="med"/>
            <a:tailEnd type="none" w="med" len="med"/>
          </a:ln>
          <a:effectLst>
            <a:outerShdw blurRad="127000" dist="76199" dir="2700000" algn="ctr" rotWithShape="0">
              <a:srgbClr val="000000">
                <a:alpha val="75000"/>
              </a:srgbClr>
            </a:outerShdw>
          </a:effectLst>
        </p:spPr>
        <p:txBody>
          <a:bodyPr lIns="50800" tIns="50800" bIns="50800">
            <a:prstTxWarp prst="textNoShape">
              <a:avLst/>
            </a:prstTxWarp>
          </a:bodyPr>
          <a:lstStyle/>
          <a:p>
            <a:pPr eaLnBrk="1" hangingPunct="1">
              <a:defRPr/>
            </a:pPr>
            <a:r>
              <a:rPr lang="en-US" dirty="0" err="1">
                <a:solidFill>
                  <a:srgbClr val="000000"/>
                </a:solidFill>
                <a:latin typeface="Courier New"/>
                <a:ea typeface="Monaco" charset="0"/>
                <a:cs typeface="Courier New"/>
                <a:sym typeface="Monaco" charset="0"/>
              </a:rPr>
              <a:t>typedef</a:t>
            </a:r>
            <a:r>
              <a:rPr lang="en-US" dirty="0">
                <a:solidFill>
                  <a:srgbClr val="000000"/>
                </a:solidFill>
                <a:latin typeface="Courier New"/>
                <a:ea typeface="Monaco" charset="0"/>
                <a:cs typeface="Courier New"/>
                <a:sym typeface="Monaco" charset="0"/>
              </a:rPr>
              <a:t> unsigned char *pointer;</a:t>
            </a:r>
          </a:p>
          <a:p>
            <a:pPr eaLnBrk="1" hangingPunct="1">
              <a:defRPr/>
            </a:pPr>
            <a:endParaRPr lang="en-US" dirty="0">
              <a:solidFill>
                <a:srgbClr val="000000"/>
              </a:solidFill>
              <a:latin typeface="Courier New"/>
              <a:ea typeface="Monaco" charset="0"/>
              <a:cs typeface="Courier New"/>
              <a:sym typeface="Monaco" charset="0"/>
            </a:endParaRPr>
          </a:p>
          <a:p>
            <a:pPr eaLnBrk="1" hangingPunct="1">
              <a:defRPr/>
            </a:pPr>
            <a:r>
              <a:rPr lang="en-US" dirty="0">
                <a:solidFill>
                  <a:srgbClr val="000000"/>
                </a:solidFill>
                <a:latin typeface="Courier New"/>
                <a:ea typeface="Monaco" charset="0"/>
                <a:cs typeface="Courier New"/>
                <a:sym typeface="Monaco" charset="0"/>
              </a:rPr>
              <a:t>void </a:t>
            </a:r>
            <a:r>
              <a:rPr lang="en-US" dirty="0" err="1">
                <a:solidFill>
                  <a:srgbClr val="000000"/>
                </a:solidFill>
                <a:latin typeface="Courier New"/>
                <a:ea typeface="Monaco" charset="0"/>
                <a:cs typeface="Courier New"/>
                <a:sym typeface="Monaco" charset="0"/>
              </a:rPr>
              <a:t>show_bytes</a:t>
            </a:r>
            <a:r>
              <a:rPr lang="en-US" dirty="0">
                <a:solidFill>
                  <a:srgbClr val="000000"/>
                </a:solidFill>
                <a:latin typeface="Courier New"/>
                <a:ea typeface="Monaco" charset="0"/>
                <a:cs typeface="Courier New"/>
                <a:sym typeface="Monaco" charset="0"/>
              </a:rPr>
              <a:t>(pointer start, </a:t>
            </a:r>
            <a:r>
              <a:rPr lang="en-US" dirty="0" err="1" smtClean="0">
                <a:solidFill>
                  <a:srgbClr val="000000"/>
                </a:solidFill>
                <a:latin typeface="Courier New"/>
                <a:ea typeface="Monaco" charset="0"/>
                <a:cs typeface="Courier New"/>
                <a:sym typeface="Monaco" charset="0"/>
              </a:rPr>
              <a:t>size_t</a:t>
            </a:r>
            <a:r>
              <a:rPr lang="en-US" dirty="0" smtClean="0">
                <a:solidFill>
                  <a:srgbClr val="000000"/>
                </a:solidFill>
                <a:latin typeface="Courier New"/>
                <a:ea typeface="Monaco" charset="0"/>
                <a:cs typeface="Courier New"/>
                <a:sym typeface="Monaco" charset="0"/>
              </a:rPr>
              <a:t> </a:t>
            </a:r>
            <a:r>
              <a:rPr lang="en-US" dirty="0" err="1">
                <a:solidFill>
                  <a:srgbClr val="000000"/>
                </a:solidFill>
                <a:latin typeface="Courier New"/>
                <a:ea typeface="Monaco" charset="0"/>
                <a:cs typeface="Courier New"/>
                <a:sym typeface="Monaco" charset="0"/>
              </a:rPr>
              <a:t>len</a:t>
            </a:r>
            <a:r>
              <a:rPr lang="en-US" dirty="0">
                <a:solidFill>
                  <a:srgbClr val="000000"/>
                </a:solidFill>
                <a:latin typeface="Courier New"/>
                <a:ea typeface="Monaco" charset="0"/>
                <a:cs typeface="Courier New"/>
                <a:sym typeface="Monaco" charset="0"/>
              </a:rPr>
              <a:t>){</a:t>
            </a:r>
          </a:p>
          <a:p>
            <a:pPr eaLnBrk="1" hangingPunct="1">
              <a:defRPr/>
            </a:pPr>
            <a:r>
              <a:rPr lang="en-US" dirty="0">
                <a:solidFill>
                  <a:srgbClr val="000000"/>
                </a:solidFill>
                <a:latin typeface="Courier New"/>
                <a:ea typeface="Monaco" charset="0"/>
                <a:cs typeface="Courier New"/>
                <a:sym typeface="Monaco" charset="0"/>
              </a:rPr>
              <a:t>  </a:t>
            </a:r>
            <a:r>
              <a:rPr lang="en-US" dirty="0" err="1" smtClean="0">
                <a:solidFill>
                  <a:srgbClr val="000000"/>
                </a:solidFill>
                <a:latin typeface="Courier New"/>
                <a:ea typeface="Monaco" charset="0"/>
                <a:cs typeface="Courier New"/>
                <a:sym typeface="Monaco" charset="0"/>
              </a:rPr>
              <a:t>size_t</a:t>
            </a:r>
            <a:r>
              <a:rPr lang="en-US" dirty="0" smtClean="0">
                <a:solidFill>
                  <a:srgbClr val="000000"/>
                </a:solidFill>
                <a:latin typeface="Courier New"/>
                <a:ea typeface="Monaco" charset="0"/>
                <a:cs typeface="Courier New"/>
                <a:sym typeface="Monaco" charset="0"/>
              </a:rPr>
              <a:t> </a:t>
            </a:r>
            <a:r>
              <a:rPr lang="en-US" dirty="0" err="1">
                <a:solidFill>
                  <a:srgbClr val="000000"/>
                </a:solidFill>
                <a:latin typeface="Courier New"/>
                <a:ea typeface="Monaco" charset="0"/>
                <a:cs typeface="Courier New"/>
                <a:sym typeface="Monaco" charset="0"/>
              </a:rPr>
              <a:t>i</a:t>
            </a:r>
            <a:r>
              <a:rPr lang="en-US" dirty="0">
                <a:solidFill>
                  <a:srgbClr val="000000"/>
                </a:solidFill>
                <a:latin typeface="Courier New"/>
                <a:ea typeface="Monaco" charset="0"/>
                <a:cs typeface="Courier New"/>
                <a:sym typeface="Monaco" charset="0"/>
              </a:rPr>
              <a:t>;</a:t>
            </a:r>
          </a:p>
          <a:p>
            <a:pPr eaLnBrk="1" hangingPunct="1">
              <a:defRPr/>
            </a:pPr>
            <a:r>
              <a:rPr lang="en-US" dirty="0">
                <a:solidFill>
                  <a:srgbClr val="000000"/>
                </a:solidFill>
                <a:latin typeface="Courier New"/>
                <a:ea typeface="Monaco" charset="0"/>
                <a:cs typeface="Courier New"/>
                <a:sym typeface="Monaco" charset="0"/>
              </a:rPr>
              <a:t>  </a:t>
            </a:r>
            <a:r>
              <a:rPr lang="en-US" dirty="0" smtClean="0">
                <a:solidFill>
                  <a:srgbClr val="000000"/>
                </a:solidFill>
                <a:latin typeface="Courier New"/>
                <a:ea typeface="Monaco" charset="0"/>
                <a:cs typeface="Courier New"/>
                <a:sym typeface="Monaco" charset="0"/>
              </a:rPr>
              <a:t>for(</a:t>
            </a:r>
            <a:r>
              <a:rPr lang="en-US" dirty="0" err="1" smtClean="0">
                <a:solidFill>
                  <a:srgbClr val="000000"/>
                </a:solidFill>
                <a:latin typeface="Courier New"/>
                <a:ea typeface="Monaco" charset="0"/>
                <a:cs typeface="Courier New"/>
                <a:sym typeface="Monaco" charset="0"/>
              </a:rPr>
              <a:t>i</a:t>
            </a:r>
            <a:r>
              <a:rPr lang="en-US" dirty="0" smtClean="0">
                <a:solidFill>
                  <a:srgbClr val="000000"/>
                </a:solidFill>
                <a:latin typeface="Courier New"/>
                <a:ea typeface="Monaco" charset="0"/>
                <a:cs typeface="Courier New"/>
                <a:sym typeface="Monaco" charset="0"/>
              </a:rPr>
              <a:t> </a:t>
            </a:r>
            <a:r>
              <a:rPr lang="en-US" dirty="0">
                <a:solidFill>
                  <a:srgbClr val="000000"/>
                </a:solidFill>
                <a:latin typeface="Courier New"/>
                <a:ea typeface="Monaco" charset="0"/>
                <a:cs typeface="Courier New"/>
                <a:sym typeface="Monaco" charset="0"/>
              </a:rPr>
              <a:t>= 0; </a:t>
            </a:r>
            <a:r>
              <a:rPr lang="en-US" dirty="0" err="1">
                <a:solidFill>
                  <a:srgbClr val="000000"/>
                </a:solidFill>
                <a:latin typeface="Courier New"/>
                <a:ea typeface="Monaco" charset="0"/>
                <a:cs typeface="Courier New"/>
                <a:sym typeface="Monaco" charset="0"/>
              </a:rPr>
              <a:t>i</a:t>
            </a:r>
            <a:r>
              <a:rPr lang="en-US" dirty="0">
                <a:solidFill>
                  <a:srgbClr val="000000"/>
                </a:solidFill>
                <a:latin typeface="Courier New"/>
                <a:ea typeface="Monaco" charset="0"/>
                <a:cs typeface="Courier New"/>
                <a:sym typeface="Monaco" charset="0"/>
              </a:rPr>
              <a:t> &lt; </a:t>
            </a:r>
            <a:r>
              <a:rPr lang="en-US" dirty="0" err="1">
                <a:solidFill>
                  <a:srgbClr val="000000"/>
                </a:solidFill>
                <a:latin typeface="Courier New"/>
                <a:ea typeface="Monaco" charset="0"/>
                <a:cs typeface="Courier New"/>
                <a:sym typeface="Monaco" charset="0"/>
              </a:rPr>
              <a:t>len</a:t>
            </a:r>
            <a:r>
              <a:rPr lang="en-US" dirty="0">
                <a:solidFill>
                  <a:srgbClr val="000000"/>
                </a:solidFill>
                <a:latin typeface="Courier New"/>
                <a:ea typeface="Monaco" charset="0"/>
                <a:cs typeface="Courier New"/>
                <a:sym typeface="Monaco" charset="0"/>
              </a:rPr>
              <a:t>; </a:t>
            </a:r>
            <a:r>
              <a:rPr lang="en-US" dirty="0" err="1">
                <a:solidFill>
                  <a:srgbClr val="000000"/>
                </a:solidFill>
                <a:latin typeface="Courier New"/>
                <a:ea typeface="Monaco" charset="0"/>
                <a:cs typeface="Courier New"/>
                <a:sym typeface="Monaco" charset="0"/>
              </a:rPr>
              <a:t>i</a:t>
            </a:r>
            <a:r>
              <a:rPr lang="en-US" dirty="0" smtClean="0">
                <a:solidFill>
                  <a:srgbClr val="000000"/>
                </a:solidFill>
                <a:latin typeface="Courier New"/>
                <a:ea typeface="Monaco" charset="0"/>
                <a:cs typeface="Courier New"/>
                <a:sym typeface="Monaco" charset="0"/>
              </a:rPr>
              <a:t>++)</a:t>
            </a:r>
            <a:endParaRPr lang="en-US" dirty="0">
              <a:solidFill>
                <a:srgbClr val="000000"/>
              </a:solidFill>
              <a:latin typeface="Courier New"/>
              <a:ea typeface="Monaco" charset="0"/>
              <a:cs typeface="Courier New"/>
              <a:sym typeface="Monaco" charset="0"/>
            </a:endParaRPr>
          </a:p>
          <a:p>
            <a:pPr eaLnBrk="1" hangingPunct="1">
              <a:defRPr/>
            </a:pPr>
            <a:r>
              <a:rPr lang="en-US" dirty="0">
                <a:solidFill>
                  <a:srgbClr val="000000"/>
                </a:solidFill>
                <a:latin typeface="Courier New"/>
                <a:ea typeface="Monaco" charset="0"/>
                <a:cs typeface="Courier New"/>
                <a:sym typeface="Monaco" charset="0"/>
              </a:rPr>
              <a:t>    printf</a:t>
            </a:r>
            <a:r>
              <a:rPr lang="en-US" dirty="0" smtClean="0">
                <a:solidFill>
                  <a:srgbClr val="000000"/>
                </a:solidFill>
                <a:latin typeface="Courier New"/>
                <a:ea typeface="Monaco" charset="0"/>
                <a:cs typeface="Courier New"/>
                <a:sym typeface="Monaco" charset="0"/>
              </a:rPr>
              <a:t>(”%</a:t>
            </a:r>
            <a:r>
              <a:rPr lang="en-US" dirty="0">
                <a:solidFill>
                  <a:srgbClr val="000000"/>
                </a:solidFill>
                <a:latin typeface="Courier New"/>
                <a:ea typeface="Monaco" charset="0"/>
                <a:cs typeface="Courier New"/>
                <a:sym typeface="Monaco" charset="0"/>
              </a:rPr>
              <a:t>p\t0x%.2x\n",start+i, </a:t>
            </a:r>
            <a:r>
              <a:rPr lang="en-US" dirty="0" err="1">
                <a:solidFill>
                  <a:srgbClr val="000000"/>
                </a:solidFill>
                <a:latin typeface="Courier New"/>
                <a:ea typeface="Monaco" charset="0"/>
                <a:cs typeface="Courier New"/>
                <a:sym typeface="Monaco" charset="0"/>
              </a:rPr>
              <a:t>start[i</a:t>
            </a:r>
            <a:r>
              <a:rPr lang="en-US" dirty="0">
                <a:solidFill>
                  <a:srgbClr val="000000"/>
                </a:solidFill>
                <a:latin typeface="Courier New"/>
                <a:ea typeface="Monaco" charset="0"/>
                <a:cs typeface="Courier New"/>
                <a:sym typeface="Monaco" charset="0"/>
              </a:rPr>
              <a:t>]);</a:t>
            </a:r>
          </a:p>
          <a:p>
            <a:pPr eaLnBrk="1" hangingPunct="1">
              <a:defRPr/>
            </a:pPr>
            <a:r>
              <a:rPr lang="en-US" dirty="0">
                <a:solidFill>
                  <a:srgbClr val="000000"/>
                </a:solidFill>
                <a:latin typeface="Courier New"/>
                <a:ea typeface="Monaco" charset="0"/>
                <a:cs typeface="Courier New"/>
                <a:sym typeface="Monaco" charset="0"/>
              </a:rPr>
              <a:t>  </a:t>
            </a:r>
            <a:r>
              <a:rPr lang="en-US" dirty="0" err="1">
                <a:solidFill>
                  <a:srgbClr val="000000"/>
                </a:solidFill>
                <a:latin typeface="Courier New"/>
                <a:ea typeface="Monaco" charset="0"/>
                <a:cs typeface="Courier New"/>
                <a:sym typeface="Monaco" charset="0"/>
              </a:rPr>
              <a:t>printf("\n</a:t>
            </a:r>
            <a:r>
              <a:rPr lang="en-US" dirty="0">
                <a:solidFill>
                  <a:srgbClr val="000000"/>
                </a:solidFill>
                <a:latin typeface="Courier New"/>
                <a:ea typeface="Monaco" charset="0"/>
                <a:cs typeface="Courier New"/>
                <a:sym typeface="Monaco" charset="0"/>
              </a:rPr>
              <a:t>");</a:t>
            </a:r>
          </a:p>
          <a:p>
            <a:pPr eaLnBrk="1" hangingPunct="1">
              <a:defRPr/>
            </a:pPr>
            <a:r>
              <a:rPr lang="en-US" dirty="0">
                <a:solidFill>
                  <a:srgbClr val="000000"/>
                </a:solidFill>
                <a:latin typeface="Courier New"/>
                <a:ea typeface="Monaco" charset="0"/>
                <a:cs typeface="Courier New"/>
                <a:sym typeface="Monaco" charset="0"/>
              </a:rPr>
              <a:t>}</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3"/>
          <p:cNvSpPr>
            <a:spLocks noGrp="1" noChangeArrowheads="1"/>
          </p:cNvSpPr>
          <p:nvPr>
            <p:ph type="title"/>
          </p:nvPr>
        </p:nvSpPr>
        <p:spPr/>
        <p:txBody>
          <a:bodyPr/>
          <a:lstStyle/>
          <a:p>
            <a:pPr marL="119063" indent="-119063" eaLnBrk="1" hangingPunct="1"/>
            <a:r>
              <a:rPr lang="en-US" dirty="0" err="1">
                <a:latin typeface="Courier New Bold" charset="0"/>
                <a:ea typeface="Courier New Bold" charset="0"/>
                <a:cs typeface="Courier New Bold" charset="0"/>
                <a:sym typeface="Courier New Bold" charset="0"/>
              </a:rPr>
              <a:t>show_bytes</a:t>
            </a:r>
            <a:r>
              <a:rPr lang="en-US" dirty="0"/>
              <a:t> </a:t>
            </a:r>
            <a:r>
              <a:rPr lang="zh-CN" altLang="en-US" dirty="0" smtClean="0"/>
              <a:t>的执行实例</a:t>
            </a:r>
            <a:endParaRPr lang="en-US" dirty="0"/>
          </a:p>
        </p:txBody>
      </p:sp>
      <p:sp>
        <p:nvSpPr>
          <p:cNvPr id="17412" name="Rectangle 4"/>
          <p:cNvSpPr>
            <a:spLocks/>
          </p:cNvSpPr>
          <p:nvPr/>
        </p:nvSpPr>
        <p:spPr bwMode="auto">
          <a:xfrm>
            <a:off x="513557" y="1676400"/>
            <a:ext cx="7226300" cy="1371600"/>
          </a:xfrm>
          <a:prstGeom prst="rect">
            <a:avLst/>
          </a:prstGeom>
          <a:solidFill>
            <a:srgbClr val="FFFF99"/>
          </a:solidFill>
          <a:ln w="6350" cap="flat">
            <a:solidFill>
              <a:schemeClr val="tx1"/>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0" tIns="0" rIns="40639" bIns="0">
            <a:prstTxWarp prst="textNoShape">
              <a:avLst/>
            </a:prstTxWarp>
          </a:bodyPr>
          <a:lstStyle/>
          <a:p>
            <a:pPr marL="39688" eaLnBrk="1" hangingPunct="1">
              <a:spcBef>
                <a:spcPts val="300"/>
              </a:spcBef>
              <a:defRPr/>
            </a:pPr>
            <a:r>
              <a:rPr lang="en-US" dirty="0" err="1">
                <a:solidFill>
                  <a:srgbClr val="000000"/>
                </a:solidFill>
                <a:latin typeface="Courier New"/>
                <a:ea typeface="Monaco" charset="0"/>
                <a:cs typeface="Courier New"/>
                <a:sym typeface="Monaco" charset="0"/>
              </a:rPr>
              <a:t>int</a:t>
            </a:r>
            <a:r>
              <a:rPr lang="en-US" dirty="0">
                <a:solidFill>
                  <a:srgbClr val="000000"/>
                </a:solidFill>
                <a:latin typeface="Courier New"/>
                <a:ea typeface="Monaco" charset="0"/>
                <a:cs typeface="Courier New"/>
                <a:sym typeface="Monaco" charset="0"/>
              </a:rPr>
              <a:t> a = 15213;</a:t>
            </a:r>
          </a:p>
          <a:p>
            <a:pPr marL="39688" eaLnBrk="1" hangingPunct="1">
              <a:spcBef>
                <a:spcPts val="300"/>
              </a:spcBef>
              <a:defRPr/>
            </a:pPr>
            <a:r>
              <a:rPr lang="en-US" dirty="0" err="1">
                <a:solidFill>
                  <a:srgbClr val="000000"/>
                </a:solidFill>
                <a:latin typeface="Courier New"/>
                <a:ea typeface="Monaco" charset="0"/>
                <a:cs typeface="Courier New"/>
                <a:sym typeface="Monaco" charset="0"/>
              </a:rPr>
              <a:t>printf("int</a:t>
            </a:r>
            <a:r>
              <a:rPr lang="en-US" dirty="0">
                <a:solidFill>
                  <a:srgbClr val="000000"/>
                </a:solidFill>
                <a:latin typeface="Courier New"/>
                <a:ea typeface="Monaco" charset="0"/>
                <a:cs typeface="Courier New"/>
                <a:sym typeface="Monaco" charset="0"/>
              </a:rPr>
              <a:t> a = 15213;\n");</a:t>
            </a:r>
          </a:p>
          <a:p>
            <a:pPr marL="39688" eaLnBrk="1" hangingPunct="1">
              <a:spcBef>
                <a:spcPts val="300"/>
              </a:spcBef>
              <a:defRPr/>
            </a:pPr>
            <a:r>
              <a:rPr lang="en-US" dirty="0" err="1">
                <a:solidFill>
                  <a:srgbClr val="000000"/>
                </a:solidFill>
                <a:latin typeface="Courier New"/>
                <a:ea typeface="Monaco" charset="0"/>
                <a:cs typeface="Courier New"/>
                <a:sym typeface="Monaco" charset="0"/>
              </a:rPr>
              <a:t>show_bytes((pointer</a:t>
            </a:r>
            <a:r>
              <a:rPr lang="en-US" dirty="0">
                <a:solidFill>
                  <a:srgbClr val="000000"/>
                </a:solidFill>
                <a:latin typeface="Courier New"/>
                <a:ea typeface="Monaco" charset="0"/>
                <a:cs typeface="Courier New"/>
                <a:sym typeface="Monaco" charset="0"/>
              </a:rPr>
              <a:t>) &amp;a, </a:t>
            </a:r>
            <a:r>
              <a:rPr lang="en-US" dirty="0" err="1">
                <a:solidFill>
                  <a:srgbClr val="000000"/>
                </a:solidFill>
                <a:latin typeface="Courier New"/>
                <a:ea typeface="Monaco" charset="0"/>
                <a:cs typeface="Courier New"/>
                <a:sym typeface="Monaco" charset="0"/>
              </a:rPr>
              <a:t>sizeof(int</a:t>
            </a:r>
            <a:r>
              <a:rPr lang="en-US" dirty="0">
                <a:solidFill>
                  <a:srgbClr val="000000"/>
                </a:solidFill>
                <a:latin typeface="Courier New"/>
                <a:ea typeface="Monaco" charset="0"/>
                <a:cs typeface="Courier New"/>
                <a:sym typeface="Monaco" charset="0"/>
              </a:rPr>
              <a:t>));</a:t>
            </a:r>
          </a:p>
        </p:txBody>
      </p:sp>
      <p:sp>
        <p:nvSpPr>
          <p:cNvPr id="52230" name="Rectangle 5"/>
          <p:cNvSpPr>
            <a:spLocks/>
          </p:cNvSpPr>
          <p:nvPr/>
        </p:nvSpPr>
        <p:spPr bwMode="auto">
          <a:xfrm>
            <a:off x="2507119" y="3203575"/>
            <a:ext cx="3239177" cy="369332"/>
          </a:xfrm>
          <a:prstGeom prst="rect">
            <a:avLst/>
          </a:prstGeom>
          <a:noFill/>
          <a:ln w="25400">
            <a:noFill/>
            <a:miter lim="800000"/>
            <a:headEnd/>
            <a:tailEnd/>
          </a:ln>
        </p:spPr>
        <p:txBody>
          <a:bodyPr wrap="none" lIns="0" tIns="0" rIns="40639" bIns="0">
            <a:prstTxWarp prst="textNoShape">
              <a:avLst/>
            </a:prstTxWarp>
            <a:spAutoFit/>
          </a:bodyPr>
          <a:lstStyle/>
          <a:p>
            <a:pPr marL="39688" algn="ctr" eaLnBrk="1" hangingPunct="1"/>
            <a:r>
              <a:rPr lang="en-US" dirty="0">
                <a:solidFill>
                  <a:srgbClr val="000000"/>
                </a:solidFill>
                <a:latin typeface="Helvetica" charset="0"/>
                <a:ea typeface="Helvetica" charset="0"/>
                <a:cs typeface="Helvetica" charset="0"/>
                <a:sym typeface="Helvetica" charset="0"/>
              </a:rPr>
              <a:t>Result (</a:t>
            </a:r>
            <a:r>
              <a:rPr lang="en-US" dirty="0" smtClean="0">
                <a:solidFill>
                  <a:srgbClr val="000000"/>
                </a:solidFill>
                <a:latin typeface="Helvetica" charset="0"/>
                <a:ea typeface="Helvetica" charset="0"/>
                <a:cs typeface="Helvetica" charset="0"/>
                <a:sym typeface="Helvetica" charset="0"/>
              </a:rPr>
              <a:t>Linux x86-64)</a:t>
            </a:r>
            <a:r>
              <a:rPr lang="en-US" dirty="0">
                <a:solidFill>
                  <a:srgbClr val="000000"/>
                </a:solidFill>
                <a:latin typeface="Helvetica" charset="0"/>
                <a:ea typeface="Helvetica" charset="0"/>
                <a:cs typeface="Helvetica" charset="0"/>
                <a:sym typeface="Helvetica" charset="0"/>
              </a:rPr>
              <a:t>:</a:t>
            </a:r>
          </a:p>
        </p:txBody>
      </p:sp>
      <p:sp>
        <p:nvSpPr>
          <p:cNvPr id="17414" name="Rectangle 6"/>
          <p:cNvSpPr>
            <a:spLocks/>
          </p:cNvSpPr>
          <p:nvPr/>
        </p:nvSpPr>
        <p:spPr bwMode="auto">
          <a:xfrm>
            <a:off x="2476500" y="3733800"/>
            <a:ext cx="3340100" cy="2260600"/>
          </a:xfrm>
          <a:prstGeom prst="rect">
            <a:avLst/>
          </a:prstGeom>
          <a:solidFill>
            <a:srgbClr val="E0E0E0"/>
          </a:solidFill>
          <a:ln w="6350" cap="flat">
            <a:solidFill>
              <a:srgbClr val="DBF2DA"/>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0" tIns="0" rIns="40639" bIns="0">
            <a:prstTxWarp prst="textNoShape">
              <a:avLst/>
            </a:prstTxWarp>
          </a:bodyPr>
          <a:lstStyle/>
          <a:p>
            <a:pPr marL="39688" eaLnBrk="1" hangingPunct="1">
              <a:spcBef>
                <a:spcPts val="300"/>
              </a:spcBef>
              <a:defRPr/>
            </a:pPr>
            <a:r>
              <a:rPr lang="en-US" sz="2000" b="0" dirty="0" err="1">
                <a:solidFill>
                  <a:srgbClr val="000000"/>
                </a:solidFill>
                <a:latin typeface="Courier New"/>
                <a:ea typeface="Monaco" charset="0"/>
                <a:cs typeface="Courier New"/>
                <a:sym typeface="Monaco" charset="0"/>
              </a:rPr>
              <a:t>int</a:t>
            </a:r>
            <a:r>
              <a:rPr lang="en-US" sz="2000" b="0" dirty="0">
                <a:solidFill>
                  <a:srgbClr val="000000"/>
                </a:solidFill>
                <a:latin typeface="Courier New"/>
                <a:ea typeface="Monaco" charset="0"/>
                <a:cs typeface="Courier New"/>
                <a:sym typeface="Monaco" charset="0"/>
              </a:rPr>
              <a:t> a = 15213;</a:t>
            </a:r>
          </a:p>
          <a:p>
            <a:pPr marL="39688" eaLnBrk="1" hangingPunct="1">
              <a:spcBef>
                <a:spcPts val="300"/>
              </a:spcBef>
              <a:defRPr/>
            </a:pPr>
            <a:r>
              <a:rPr lang="en-US" sz="2000" b="0" dirty="0" smtClean="0">
                <a:solidFill>
                  <a:srgbClr val="000000"/>
                </a:solidFill>
                <a:latin typeface="Courier New"/>
                <a:ea typeface="Monaco" charset="0"/>
                <a:cs typeface="Courier New"/>
                <a:sym typeface="Monaco" charset="0"/>
              </a:rPr>
              <a:t>0x7fffb7f71dbc</a:t>
            </a:r>
            <a:r>
              <a:rPr lang="en-US" sz="2000" b="0" dirty="0">
                <a:solidFill>
                  <a:srgbClr val="000000"/>
                </a:solidFill>
                <a:latin typeface="Courier New"/>
                <a:ea typeface="Monaco" charset="0"/>
                <a:cs typeface="Courier New"/>
                <a:sym typeface="Monaco" charset="0"/>
              </a:rPr>
              <a:t>	6d</a:t>
            </a:r>
          </a:p>
          <a:p>
            <a:pPr marL="39688" eaLnBrk="1" hangingPunct="1">
              <a:spcBef>
                <a:spcPts val="300"/>
              </a:spcBef>
              <a:defRPr/>
            </a:pPr>
            <a:r>
              <a:rPr lang="en-US" sz="2000" b="0" dirty="0">
                <a:solidFill>
                  <a:srgbClr val="000000"/>
                </a:solidFill>
                <a:latin typeface="Courier New"/>
                <a:ea typeface="Monaco" charset="0"/>
                <a:cs typeface="Courier New"/>
                <a:sym typeface="Monaco" charset="0"/>
              </a:rPr>
              <a:t>0x7fffb7f71dbd	3b</a:t>
            </a:r>
          </a:p>
          <a:p>
            <a:pPr marL="39688" eaLnBrk="1" hangingPunct="1">
              <a:spcBef>
                <a:spcPts val="300"/>
              </a:spcBef>
              <a:defRPr/>
            </a:pPr>
            <a:r>
              <a:rPr lang="en-US" sz="2000" b="0" dirty="0">
                <a:solidFill>
                  <a:srgbClr val="000000"/>
                </a:solidFill>
                <a:latin typeface="Courier New"/>
                <a:ea typeface="Monaco" charset="0"/>
                <a:cs typeface="Courier New"/>
                <a:sym typeface="Monaco" charset="0"/>
              </a:rPr>
              <a:t>0x7fffb7f71dbe	00</a:t>
            </a:r>
          </a:p>
          <a:p>
            <a:pPr marL="39688" eaLnBrk="1" hangingPunct="1">
              <a:spcBef>
                <a:spcPts val="300"/>
              </a:spcBef>
              <a:defRPr/>
            </a:pPr>
            <a:r>
              <a:rPr lang="en-US" sz="2000" b="0" dirty="0">
                <a:solidFill>
                  <a:srgbClr val="000000"/>
                </a:solidFill>
                <a:latin typeface="Courier New"/>
                <a:ea typeface="Monaco" charset="0"/>
                <a:cs typeface="Courier New"/>
                <a:sym typeface="Monaco" charset="0"/>
              </a:rPr>
              <a:t>0x7fffb7f71dbf	</a:t>
            </a:r>
            <a:r>
              <a:rPr lang="en-US" sz="2000" b="0" dirty="0" smtClean="0">
                <a:solidFill>
                  <a:srgbClr val="000000"/>
                </a:solidFill>
                <a:latin typeface="Courier New"/>
                <a:ea typeface="Monaco" charset="0"/>
                <a:cs typeface="Courier New"/>
                <a:sym typeface="Monaco" charset="0"/>
              </a:rPr>
              <a:t>00</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6100" b="1" dirty="0" smtClean="0">
                <a:latin typeface="华文新魏" panose="02010800040101010101" pitchFamily="2" charset="-122"/>
                <a:cs typeface="Times New Roman" panose="02020603050405020304" pitchFamily="18" charset="0"/>
              </a:rPr>
              <a:t>位、字节、字</a:t>
            </a:r>
          </a:p>
        </p:txBody>
      </p:sp>
      <p:sp>
        <p:nvSpPr>
          <p:cNvPr id="5123" name="Rectangle 3"/>
          <p:cNvSpPr>
            <a:spLocks noGrp="1" noChangeArrowheads="1"/>
          </p:cNvSpPr>
          <p:nvPr>
            <p:ph type="body" idx="1"/>
          </p:nvPr>
        </p:nvSpPr>
        <p:spPr>
          <a:xfrm>
            <a:off x="396875" y="1362074"/>
            <a:ext cx="8594725" cy="5343525"/>
          </a:xfrm>
        </p:spPr>
        <p:txBody>
          <a:bodyPr/>
          <a:lstStyle/>
          <a:p>
            <a:pPr eaLnBrk="1" hangingPunct="1">
              <a:lnSpc>
                <a:spcPct val="80000"/>
              </a:lnSpc>
              <a:buFont typeface="Wingdings" panose="05000000000000000000" pitchFamily="2" charset="2"/>
              <a:buNone/>
            </a:pPr>
            <a:r>
              <a:rPr lang="zh-CN" altLang="en-US" sz="2500" dirty="0" smtClean="0">
                <a:latin typeface="楷体_GB2312" pitchFamily="49" charset="-122"/>
                <a:ea typeface="楷体_GB2312" pitchFamily="49" charset="-122"/>
                <a:cs typeface="Times New Roman" panose="02020603050405020304" pitchFamily="18" charset="0"/>
              </a:rPr>
              <a:t>字：</a:t>
            </a:r>
            <a:r>
              <a:rPr lang="en-US" altLang="zh-CN" sz="2500" dirty="0" smtClean="0">
                <a:latin typeface="楷体_GB2312" pitchFamily="49" charset="-122"/>
                <a:ea typeface="楷体_GB2312" pitchFamily="49" charset="-122"/>
                <a:cs typeface="Times New Roman" panose="02020603050405020304" pitchFamily="18" charset="0"/>
              </a:rPr>
              <a:t>CPU</a:t>
            </a:r>
            <a:r>
              <a:rPr lang="zh-CN" altLang="en-US" sz="2500" dirty="0" smtClean="0">
                <a:latin typeface="楷体_GB2312" pitchFamily="49" charset="-122"/>
                <a:ea typeface="楷体_GB2312" pitchFamily="49" charset="-122"/>
                <a:cs typeface="Times New Roman" panose="02020603050405020304" pitchFamily="18" charset="0"/>
              </a:rPr>
              <a:t>中</a:t>
            </a:r>
            <a:r>
              <a:rPr lang="en-US" altLang="zh-CN" sz="2500" dirty="0" smtClean="0">
                <a:latin typeface="楷体_GB2312" pitchFamily="49" charset="-122"/>
                <a:ea typeface="楷体_GB2312" pitchFamily="49" charset="-122"/>
                <a:cs typeface="Times New Roman" panose="02020603050405020304" pitchFamily="18" charset="0"/>
              </a:rPr>
              <a:t>ALU</a:t>
            </a:r>
            <a:r>
              <a:rPr lang="zh-CN" altLang="en-US" sz="2500" dirty="0" smtClean="0">
                <a:latin typeface="楷体_GB2312" pitchFamily="49" charset="-122"/>
                <a:ea typeface="楷体_GB2312" pitchFamily="49" charset="-122"/>
                <a:cs typeface="Times New Roman" panose="02020603050405020304" pitchFamily="18" charset="0"/>
              </a:rPr>
              <a:t>的数据位数</a:t>
            </a:r>
            <a:r>
              <a:rPr lang="en-US" altLang="zh-CN" sz="2500" dirty="0" smtClean="0">
                <a:latin typeface="楷体_GB2312" pitchFamily="49" charset="-122"/>
                <a:ea typeface="楷体_GB2312" pitchFamily="49" charset="-122"/>
                <a:cs typeface="Times New Roman" panose="02020603050405020304" pitchFamily="18" charset="0"/>
              </a:rPr>
              <a:t>=CPU</a:t>
            </a:r>
            <a:r>
              <a:rPr lang="zh-CN" altLang="en-US" sz="2500" dirty="0" smtClean="0">
                <a:latin typeface="楷体_GB2312" pitchFamily="49" charset="-122"/>
                <a:ea typeface="楷体_GB2312" pitchFamily="49" charset="-122"/>
                <a:cs typeface="Times New Roman" panose="02020603050405020304" pitchFamily="18" charset="0"/>
              </a:rPr>
              <a:t>中通用寄存器的位数</a:t>
            </a:r>
            <a:endParaRPr lang="en-US" altLang="zh-CN" sz="2500" dirty="0" smtClean="0">
              <a:latin typeface="楷体_GB2312" pitchFamily="49" charset="-122"/>
              <a:ea typeface="楷体_GB2312" pitchFamily="49" charset="-122"/>
              <a:cs typeface="Times New Roman" panose="02020603050405020304" pitchFamily="18" charset="0"/>
            </a:endParaRPr>
          </a:p>
          <a:p>
            <a:pPr eaLnBrk="1" hangingPunct="1">
              <a:lnSpc>
                <a:spcPct val="80000"/>
              </a:lnSpc>
              <a:buFont typeface="Wingdings" panose="05000000000000000000" pitchFamily="2" charset="2"/>
              <a:buNone/>
            </a:pPr>
            <a:r>
              <a:rPr lang="en-US" altLang="zh-CN" sz="2500" dirty="0">
                <a:latin typeface="楷体_GB2312" pitchFamily="49" charset="-122"/>
                <a:ea typeface="楷体_GB2312" pitchFamily="49" charset="-122"/>
                <a:cs typeface="Times New Roman" panose="02020603050405020304" pitchFamily="18" charset="0"/>
              </a:rPr>
              <a:t> </a:t>
            </a:r>
            <a:r>
              <a:rPr lang="en-US" altLang="zh-CN" sz="2500" dirty="0" smtClean="0">
                <a:latin typeface="楷体_GB2312" pitchFamily="49" charset="-122"/>
                <a:ea typeface="楷体_GB2312" pitchFamily="49" charset="-122"/>
                <a:cs typeface="Times New Roman" panose="02020603050405020304" pitchFamily="18" charset="0"/>
              </a:rPr>
              <a:t>   </a:t>
            </a:r>
            <a:r>
              <a:rPr lang="zh-CN" altLang="en-US" sz="2500" dirty="0" smtClean="0">
                <a:latin typeface="楷体_GB2312" pitchFamily="49" charset="-122"/>
                <a:ea typeface="楷体_GB2312" pitchFamily="49" charset="-122"/>
                <a:cs typeface="Times New Roman" panose="02020603050405020304" pitchFamily="18" charset="0"/>
              </a:rPr>
              <a:t>通常计算机是</a:t>
            </a:r>
            <a:r>
              <a:rPr lang="en-US" altLang="zh-CN" sz="2500" dirty="0" smtClean="0">
                <a:latin typeface="楷体_GB2312" pitchFamily="49" charset="-122"/>
                <a:ea typeface="楷体_GB2312" pitchFamily="49" charset="-122"/>
                <a:cs typeface="Times New Roman" panose="02020603050405020304" pitchFamily="18" charset="0"/>
              </a:rPr>
              <a:t>XX</a:t>
            </a:r>
            <a:r>
              <a:rPr lang="zh-CN" altLang="en-US" sz="2500" dirty="0" smtClean="0">
                <a:latin typeface="楷体_GB2312" pitchFamily="49" charset="-122"/>
                <a:ea typeface="楷体_GB2312" pitchFamily="49" charset="-122"/>
                <a:cs typeface="Times New Roman" panose="02020603050405020304" pitchFamily="18" charset="0"/>
              </a:rPr>
              <a:t>位的，是指这台计算机</a:t>
            </a:r>
            <a:r>
              <a:rPr lang="en-US" altLang="zh-CN" sz="2500" dirty="0" smtClean="0">
                <a:latin typeface="楷体_GB2312" pitchFamily="49" charset="-122"/>
                <a:ea typeface="楷体_GB2312" pitchFamily="49" charset="-122"/>
                <a:cs typeface="Times New Roman" panose="02020603050405020304" pitchFamily="18" charset="0"/>
              </a:rPr>
              <a:t>CPU</a:t>
            </a:r>
            <a:r>
              <a:rPr lang="zh-CN" altLang="en-US" sz="2500" dirty="0" smtClean="0">
                <a:latin typeface="楷体_GB2312" pitchFamily="49" charset="-122"/>
                <a:ea typeface="楷体_GB2312" pitchFamily="49" charset="-122"/>
                <a:cs typeface="Times New Roman" panose="02020603050405020304" pitchFamily="18" charset="0"/>
              </a:rPr>
              <a:t>字的长度</a:t>
            </a:r>
            <a:endParaRPr lang="en-US" altLang="zh-CN" sz="2500" dirty="0" smtClean="0">
              <a:latin typeface="楷体_GB2312" pitchFamily="49" charset="-122"/>
              <a:ea typeface="楷体_GB2312" pitchFamily="49" charset="-122"/>
              <a:cs typeface="Times New Roman" panose="02020603050405020304" pitchFamily="18" charset="0"/>
            </a:endParaRPr>
          </a:p>
          <a:p>
            <a:pPr>
              <a:lnSpc>
                <a:spcPct val="80000"/>
              </a:lnSpc>
              <a:buNone/>
            </a:pPr>
            <a:r>
              <a:rPr lang="en-US" altLang="zh-CN" sz="2500" b="0" dirty="0" smtClean="0">
                <a:latin typeface="楷体_GB2312" pitchFamily="49" charset="-122"/>
                <a:ea typeface="楷体_GB2312" pitchFamily="49" charset="-122"/>
                <a:cs typeface="Times New Roman" panose="02020603050405020304" pitchFamily="18" charset="0"/>
              </a:rPr>
              <a:t>    OS</a:t>
            </a:r>
            <a:r>
              <a:rPr lang="zh-CN" altLang="en-US" sz="2500" b="0" dirty="0" smtClean="0">
                <a:latin typeface="楷体_GB2312" pitchFamily="49" charset="-122"/>
                <a:ea typeface="楷体_GB2312" pitchFamily="49" charset="-122"/>
                <a:cs typeface="Times New Roman" panose="02020603050405020304" pitchFamily="18" charset="0"/>
              </a:rPr>
              <a:t>是</a:t>
            </a:r>
            <a:r>
              <a:rPr lang="en-US" altLang="zh-CN" sz="2500" b="0" dirty="0" smtClean="0">
                <a:latin typeface="楷体_GB2312" pitchFamily="49" charset="-122"/>
                <a:ea typeface="楷体_GB2312" pitchFamily="49" charset="-122"/>
                <a:cs typeface="Times New Roman" panose="02020603050405020304" pitchFamily="18" charset="0"/>
              </a:rPr>
              <a:t>XX</a:t>
            </a:r>
            <a:r>
              <a:rPr lang="zh-CN" altLang="en-US" sz="2500" b="0" dirty="0" smtClean="0">
                <a:latin typeface="楷体_GB2312" pitchFamily="49" charset="-122"/>
                <a:ea typeface="楷体_GB2312" pitchFamily="49" charset="-122"/>
                <a:cs typeface="Times New Roman" panose="02020603050405020304" pitchFamily="18" charset="0"/>
              </a:rPr>
              <a:t>位的，是指其</a:t>
            </a:r>
            <a:r>
              <a:rPr lang="en-US" altLang="zh-CN" sz="2500" b="0" dirty="0" smtClean="0">
                <a:latin typeface="楷体_GB2312" pitchFamily="49" charset="-122"/>
                <a:ea typeface="楷体_GB2312" pitchFamily="49" charset="-122"/>
                <a:cs typeface="Times New Roman" panose="02020603050405020304" pitchFamily="18" charset="0"/>
              </a:rPr>
              <a:t>CPU</a:t>
            </a:r>
            <a:r>
              <a:rPr lang="zh-CN" altLang="en-US" sz="2500" b="0" dirty="0" smtClean="0">
                <a:latin typeface="楷体_GB2312" pitchFamily="49" charset="-122"/>
                <a:ea typeface="楷体_GB2312" pitchFamily="49" charset="-122"/>
                <a:cs typeface="Times New Roman" panose="02020603050405020304" pitchFamily="18" charset="0"/>
              </a:rPr>
              <a:t>的工作模式，这与操作系统各</a:t>
            </a:r>
            <a:r>
              <a:rPr lang="en-US" altLang="zh-CN" sz="2500" b="0" dirty="0" smtClean="0">
                <a:latin typeface="楷体_GB2312" pitchFamily="49" charset="-122"/>
                <a:ea typeface="楷体_GB2312" pitchFamily="49" charset="-122"/>
                <a:cs typeface="Times New Roman" panose="02020603050405020304" pitchFamily="18" charset="0"/>
              </a:rPr>
              <a:t>DLL</a:t>
            </a:r>
            <a:r>
              <a:rPr lang="zh-CN" altLang="en-US" sz="2500" b="0" dirty="0" smtClean="0">
                <a:latin typeface="楷体_GB2312" pitchFamily="49" charset="-122"/>
                <a:ea typeface="楷体_GB2312" pitchFamily="49" charset="-122"/>
                <a:cs typeface="Times New Roman" panose="02020603050405020304" pitchFamily="18" charset="0"/>
              </a:rPr>
              <a:t>库函数、编译链接环境有关。</a:t>
            </a:r>
            <a:endParaRPr lang="en-US" altLang="zh-CN" sz="2500" b="0" dirty="0" smtClean="0">
              <a:latin typeface="楷体_GB2312" pitchFamily="49" charset="-122"/>
              <a:ea typeface="楷体_GB2312" pitchFamily="49" charset="-122"/>
              <a:cs typeface="Times New Roman" panose="02020603050405020304" pitchFamily="18" charset="0"/>
            </a:endParaRPr>
          </a:p>
          <a:p>
            <a:pPr eaLnBrk="1" hangingPunct="1">
              <a:lnSpc>
                <a:spcPct val="80000"/>
              </a:lnSpc>
              <a:buFont typeface="Wingdings" panose="05000000000000000000" pitchFamily="2" charset="2"/>
              <a:buNone/>
            </a:pPr>
            <a:r>
              <a:rPr lang="en-US" altLang="zh-CN" sz="2500" b="0" dirty="0" smtClean="0">
                <a:latin typeface="楷体_GB2312" pitchFamily="49" charset="-122"/>
                <a:ea typeface="楷体_GB2312" pitchFamily="49" charset="-122"/>
                <a:cs typeface="Times New Roman" panose="02020603050405020304" pitchFamily="18" charset="0"/>
              </a:rPr>
              <a:t>	   1bytes=8bits</a:t>
            </a:r>
          </a:p>
          <a:p>
            <a:pPr eaLnBrk="1" hangingPunct="1">
              <a:lnSpc>
                <a:spcPct val="80000"/>
              </a:lnSpc>
              <a:buFont typeface="Wingdings" panose="05000000000000000000" pitchFamily="2" charset="2"/>
              <a:buNone/>
            </a:pPr>
            <a:r>
              <a:rPr lang="en-US" altLang="zh-CN" sz="2500" b="0" dirty="0" smtClean="0">
                <a:latin typeface="楷体_GB2312" pitchFamily="49" charset="-122"/>
                <a:ea typeface="楷体_GB2312" pitchFamily="49" charset="-122"/>
                <a:cs typeface="Times New Roman" panose="02020603050405020304" pitchFamily="18" charset="0"/>
              </a:rPr>
              <a:t>     8086,286:         1word=2bytes=16bits</a:t>
            </a:r>
          </a:p>
          <a:p>
            <a:pPr eaLnBrk="1" hangingPunct="1">
              <a:lnSpc>
                <a:spcPct val="80000"/>
              </a:lnSpc>
              <a:buFont typeface="Wingdings" panose="05000000000000000000" pitchFamily="2" charset="2"/>
              <a:buNone/>
            </a:pPr>
            <a:r>
              <a:rPr lang="en-US" altLang="zh-CN" sz="2500" b="0" dirty="0" smtClean="0">
                <a:latin typeface="楷体_GB2312" pitchFamily="49" charset="-122"/>
                <a:ea typeface="楷体_GB2312" pitchFamily="49" charset="-122"/>
                <a:cs typeface="Times New Roman" panose="02020603050405020304" pitchFamily="18" charset="0"/>
              </a:rPr>
              <a:t>     80386,486</a:t>
            </a:r>
            <a:r>
              <a:rPr lang="zh-CN" altLang="en-US" sz="2500" b="0" dirty="0" smtClean="0">
                <a:latin typeface="楷体_GB2312" pitchFamily="49" charset="-122"/>
                <a:ea typeface="楷体_GB2312" pitchFamily="49" charset="-122"/>
                <a:cs typeface="Times New Roman" panose="02020603050405020304" pitchFamily="18" charset="0"/>
              </a:rPr>
              <a:t>、</a:t>
            </a:r>
            <a:r>
              <a:rPr lang="en-US" altLang="zh-CN" sz="2500" b="0" dirty="0" smtClean="0">
                <a:latin typeface="楷体_GB2312" pitchFamily="49" charset="-122"/>
                <a:ea typeface="楷体_GB2312" pitchFamily="49" charset="-122"/>
                <a:cs typeface="Times New Roman" panose="02020603050405020304" pitchFamily="18" charset="0"/>
              </a:rPr>
              <a:t>586:   1word=4bytes=32bits</a:t>
            </a:r>
          </a:p>
          <a:p>
            <a:pPr eaLnBrk="1" hangingPunct="1">
              <a:lnSpc>
                <a:spcPct val="80000"/>
              </a:lnSpc>
              <a:buFont typeface="Wingdings" panose="05000000000000000000" pitchFamily="2" charset="2"/>
              <a:buNone/>
            </a:pPr>
            <a:r>
              <a:rPr lang="en-US" altLang="zh-CN" sz="2500" b="0" dirty="0" smtClean="0">
                <a:latin typeface="楷体_GB2312" pitchFamily="49" charset="-122"/>
                <a:ea typeface="楷体_GB2312" pitchFamily="49" charset="-122"/>
                <a:cs typeface="Times New Roman" panose="02020603050405020304" pitchFamily="18" charset="0"/>
              </a:rPr>
              <a:t>     </a:t>
            </a:r>
            <a:r>
              <a:rPr lang="en-US" altLang="zh-CN" sz="2500" b="0" dirty="0" err="1" smtClean="0">
                <a:latin typeface="楷体_GB2312" pitchFamily="49" charset="-122"/>
                <a:ea typeface="楷体_GB2312" pitchFamily="49" charset="-122"/>
                <a:cs typeface="Times New Roman" panose="02020603050405020304" pitchFamily="18" charset="0"/>
              </a:rPr>
              <a:t>itanium</a:t>
            </a:r>
            <a:r>
              <a:rPr lang="en-US" altLang="zh-CN" sz="2500" b="0" dirty="0" smtClean="0">
                <a:latin typeface="楷体_GB2312" pitchFamily="49" charset="-122"/>
                <a:ea typeface="楷体_GB2312" pitchFamily="49" charset="-122"/>
                <a:cs typeface="Times New Roman" panose="02020603050405020304" pitchFamily="18" charset="0"/>
              </a:rPr>
              <a:t>(</a:t>
            </a:r>
            <a:r>
              <a:rPr lang="en-US" altLang="zh-CN" sz="2500" b="0" dirty="0" err="1" smtClean="0">
                <a:latin typeface="楷体_GB2312" pitchFamily="49" charset="-122"/>
                <a:ea typeface="楷体_GB2312" pitchFamily="49" charset="-122"/>
                <a:cs typeface="Times New Roman" panose="02020603050405020304" pitchFamily="18" charset="0"/>
              </a:rPr>
              <a:t>merced</a:t>
            </a:r>
            <a:r>
              <a:rPr lang="en-US" altLang="zh-CN" sz="2500" b="0" dirty="0" smtClean="0">
                <a:latin typeface="楷体_GB2312" pitchFamily="49" charset="-122"/>
                <a:ea typeface="楷体_GB2312" pitchFamily="49" charset="-122"/>
                <a:cs typeface="Times New Roman" panose="02020603050405020304" pitchFamily="18" charset="0"/>
              </a:rPr>
              <a:t>):  1word=8bytes=64bits         </a:t>
            </a:r>
          </a:p>
          <a:p>
            <a:pPr eaLnBrk="1" hangingPunct="1">
              <a:lnSpc>
                <a:spcPct val="80000"/>
              </a:lnSpc>
              <a:buFont typeface="Wingdings" panose="05000000000000000000" pitchFamily="2" charset="2"/>
              <a:buNone/>
            </a:pPr>
            <a:endParaRPr lang="en-US" altLang="zh-CN" sz="2500" b="0" dirty="0" smtClean="0">
              <a:latin typeface="楷体_GB2312" pitchFamily="49" charset="-122"/>
              <a:ea typeface="楷体_GB2312" pitchFamily="49" charset="-122"/>
              <a:cs typeface="Times New Roman" panose="02020603050405020304" pitchFamily="18" charset="0"/>
            </a:endParaRPr>
          </a:p>
          <a:p>
            <a:pPr eaLnBrk="1" hangingPunct="1">
              <a:lnSpc>
                <a:spcPct val="80000"/>
              </a:lnSpc>
              <a:buFont typeface="Wingdings" panose="05000000000000000000" pitchFamily="2" charset="2"/>
              <a:buNone/>
            </a:pPr>
            <a:r>
              <a:rPr lang="en-US" altLang="zh-CN" sz="2500" b="0" dirty="0" smtClean="0">
                <a:latin typeface="楷体_GB2312" pitchFamily="49" charset="-122"/>
                <a:ea typeface="楷体_GB2312" pitchFamily="49" charset="-122"/>
                <a:cs typeface="Times New Roman" panose="02020603050405020304" pitchFamily="18" charset="0"/>
              </a:rPr>
              <a:t>     </a:t>
            </a:r>
            <a:r>
              <a:rPr lang="zh-CN" altLang="en-US" sz="2500" b="0" dirty="0" smtClean="0">
                <a:latin typeface="楷体_GB2312" pitchFamily="49" charset="-122"/>
                <a:ea typeface="楷体_GB2312" pitchFamily="49" charset="-122"/>
                <a:cs typeface="Times New Roman" panose="02020603050405020304" pitchFamily="18" charset="0"/>
              </a:rPr>
              <a:t>汇编语言</a:t>
            </a:r>
            <a:r>
              <a:rPr lang="en-US" altLang="zh-CN" sz="2500" b="0" dirty="0" smtClean="0">
                <a:latin typeface="楷体_GB2312" pitchFamily="49" charset="-122"/>
                <a:ea typeface="楷体_GB2312" pitchFamily="49" charset="-122"/>
                <a:cs typeface="Times New Roman" panose="02020603050405020304" pitchFamily="18" charset="0"/>
              </a:rPr>
              <a:t>/</a:t>
            </a:r>
            <a:r>
              <a:rPr lang="zh-CN" altLang="en-US" sz="2500" b="0" dirty="0" smtClean="0">
                <a:latin typeface="楷体_GB2312" pitchFamily="49" charset="-122"/>
                <a:ea typeface="楷体_GB2312" pitchFamily="49" charset="-122"/>
                <a:cs typeface="Times New Roman" panose="02020603050405020304" pitchFamily="18" charset="0"/>
              </a:rPr>
              <a:t>机器语言编程中，一个字指的是</a:t>
            </a:r>
            <a:r>
              <a:rPr lang="en-US" altLang="zh-CN" sz="2500" b="0" dirty="0" smtClean="0">
                <a:latin typeface="楷体_GB2312" pitchFamily="49" charset="-122"/>
                <a:ea typeface="楷体_GB2312" pitchFamily="49" charset="-122"/>
                <a:cs typeface="Times New Roman" panose="02020603050405020304" pitchFamily="18" charset="0"/>
              </a:rPr>
              <a:t>16</a:t>
            </a:r>
            <a:r>
              <a:rPr lang="zh-CN" altLang="en-US" sz="2500" b="0" dirty="0" smtClean="0">
                <a:latin typeface="楷体_GB2312" pitchFamily="49" charset="-122"/>
                <a:ea typeface="楷体_GB2312" pitchFamily="49" charset="-122"/>
                <a:cs typeface="Times New Roman" panose="02020603050405020304" pitchFamily="18" charset="0"/>
              </a:rPr>
              <a:t>位。数据存放时高字节在高地址、低字节在低地址。</a:t>
            </a:r>
          </a:p>
          <a:p>
            <a:pPr eaLnBrk="1" hangingPunct="1">
              <a:lnSpc>
                <a:spcPct val="80000"/>
              </a:lnSpc>
              <a:buFont typeface="Wingdings" panose="05000000000000000000" pitchFamily="2" charset="2"/>
              <a:buNone/>
            </a:pPr>
            <a:r>
              <a:rPr lang="zh-CN" altLang="en-US" sz="2500" b="0" dirty="0" smtClean="0">
                <a:latin typeface="楷体_GB2312" pitchFamily="49" charset="-122"/>
                <a:ea typeface="楷体_GB2312" pitchFamily="49" charset="-122"/>
                <a:cs typeface="Times New Roman" panose="02020603050405020304" pitchFamily="18" charset="0"/>
              </a:rPr>
              <a:t>     位多用于数据通讯中传输率：</a:t>
            </a:r>
            <a:r>
              <a:rPr lang="en-US" altLang="zh-CN" sz="2500" b="0" dirty="0" smtClean="0">
                <a:latin typeface="楷体_GB2312" pitchFamily="49" charset="-122"/>
                <a:ea typeface="楷体_GB2312" pitchFamily="49" charset="-122"/>
                <a:cs typeface="Times New Roman" panose="02020603050405020304" pitchFamily="18" charset="0"/>
              </a:rPr>
              <a:t>1200bps,100M</a:t>
            </a:r>
            <a:r>
              <a:rPr lang="en-US" altLang="zh-CN" sz="2500" b="0" u="sng" dirty="0" smtClean="0">
                <a:latin typeface="楷体_GB2312" pitchFamily="49" charset="-122"/>
                <a:ea typeface="楷体_GB2312" pitchFamily="49" charset="-122"/>
                <a:cs typeface="Times New Roman" panose="02020603050405020304" pitchFamily="18" charset="0"/>
              </a:rPr>
              <a:t>b</a:t>
            </a:r>
          </a:p>
          <a:p>
            <a:pPr eaLnBrk="1" hangingPunct="1">
              <a:lnSpc>
                <a:spcPct val="80000"/>
              </a:lnSpc>
              <a:buFont typeface="Wingdings" panose="05000000000000000000" pitchFamily="2" charset="2"/>
              <a:buNone/>
            </a:pPr>
            <a:r>
              <a:rPr lang="en-US" altLang="zh-CN" sz="2500" b="0" dirty="0" smtClean="0">
                <a:latin typeface="楷体_GB2312" pitchFamily="49" charset="-122"/>
                <a:ea typeface="楷体_GB2312" pitchFamily="49" charset="-122"/>
                <a:cs typeface="Times New Roman" panose="02020603050405020304" pitchFamily="18" charset="0"/>
              </a:rPr>
              <a:t>     </a:t>
            </a:r>
            <a:r>
              <a:rPr lang="zh-CN" altLang="en-US" sz="2500" b="0" dirty="0" smtClean="0">
                <a:latin typeface="楷体_GB2312" pitchFamily="49" charset="-122"/>
                <a:ea typeface="楷体_GB2312" pitchFamily="49" charset="-122"/>
                <a:cs typeface="Times New Roman" panose="02020603050405020304" pitchFamily="18" charset="0"/>
              </a:rPr>
              <a:t>字节用于数据存储和传输中，表示数据的规模。</a:t>
            </a:r>
            <a:r>
              <a:rPr lang="en-US" altLang="zh-CN" sz="2500" b="0" dirty="0" smtClean="0">
                <a:latin typeface="楷体_GB2312" pitchFamily="49" charset="-122"/>
                <a:ea typeface="楷体_GB2312" pitchFamily="49" charset="-122"/>
                <a:cs typeface="Times New Roman" panose="02020603050405020304" pitchFamily="18" charset="0"/>
              </a:rPr>
              <a:t>10G</a:t>
            </a:r>
            <a:r>
              <a:rPr lang="en-US" altLang="zh-CN" sz="2500" b="0" u="sng" dirty="0" smtClean="0">
                <a:latin typeface="楷体_GB2312" pitchFamily="49" charset="-122"/>
                <a:ea typeface="楷体_GB2312" pitchFamily="49" charset="-122"/>
                <a:cs typeface="Times New Roman" panose="02020603050405020304" pitchFamily="18" charset="0"/>
              </a:rPr>
              <a:t>B</a:t>
            </a:r>
          </a:p>
          <a:p>
            <a:pPr eaLnBrk="1" hangingPunct="1">
              <a:lnSpc>
                <a:spcPct val="80000"/>
              </a:lnSpc>
              <a:buFont typeface="Wingdings" panose="05000000000000000000" pitchFamily="2" charset="2"/>
              <a:buNone/>
            </a:pPr>
            <a:r>
              <a:rPr lang="en-US" altLang="zh-CN" sz="2500" b="0" dirty="0" smtClean="0">
                <a:latin typeface="楷体_GB2312" pitchFamily="49" charset="-122"/>
                <a:ea typeface="楷体_GB2312" pitchFamily="49" charset="-122"/>
                <a:cs typeface="Times New Roman" panose="02020603050405020304" pitchFamily="18" charset="0"/>
              </a:rPr>
              <a:t>     </a:t>
            </a:r>
            <a:r>
              <a:rPr lang="zh-CN" altLang="en-US" sz="2500" b="0" dirty="0" smtClean="0">
                <a:latin typeface="楷体_GB2312" pitchFamily="49" charset="-122"/>
                <a:ea typeface="楷体_GB2312" pitchFamily="49" charset="-122"/>
                <a:cs typeface="Times New Roman" panose="02020603050405020304" pitchFamily="18" charset="0"/>
              </a:rPr>
              <a:t>字用于表示计算机</a:t>
            </a:r>
            <a:r>
              <a:rPr lang="en-US" altLang="zh-CN" sz="2500" b="0" dirty="0" err="1" smtClean="0">
                <a:latin typeface="楷体_GB2312" pitchFamily="49" charset="-122"/>
                <a:ea typeface="楷体_GB2312" pitchFamily="49" charset="-122"/>
                <a:cs typeface="Times New Roman" panose="02020603050405020304" pitchFamily="18" charset="0"/>
              </a:rPr>
              <a:t>cpu</a:t>
            </a:r>
            <a:r>
              <a:rPr lang="zh-CN" altLang="en-US" sz="2500" b="0" dirty="0" smtClean="0">
                <a:latin typeface="楷体_GB2312" pitchFamily="49" charset="-122"/>
                <a:ea typeface="楷体_GB2312" pitchFamily="49" charset="-122"/>
                <a:cs typeface="Times New Roman" panose="02020603050405020304" pitchFamily="18" charset="0"/>
              </a:rPr>
              <a:t>中的寄存器。</a:t>
            </a:r>
          </a:p>
          <a:p>
            <a:pPr eaLnBrk="1" hangingPunct="1">
              <a:lnSpc>
                <a:spcPct val="80000"/>
              </a:lnSpc>
              <a:buFont typeface="Wingdings" panose="05000000000000000000" pitchFamily="2" charset="2"/>
              <a:buNone/>
            </a:pPr>
            <a:endParaRPr lang="en-US" altLang="zh-CN" sz="2400" dirty="0" smtClean="0">
              <a:ea typeface="楷体_GB2312" pitchFamily="49" charset="-122"/>
              <a:cs typeface="Times New Roman" panose="02020603050405020304" pitchFamily="18" charset="0"/>
            </a:endParaRPr>
          </a:p>
        </p:txBody>
      </p:sp>
    </p:spTree>
    <p:extLst>
      <p:ext uri="{BB962C8B-B14F-4D97-AF65-F5344CB8AC3E}">
        <p14:creationId xmlns:p14="http://schemas.microsoft.com/office/powerpoint/2010/main" val="78173116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3"/>
          <p:cNvSpPr>
            <a:spLocks noGrp="1" noChangeArrowheads="1"/>
          </p:cNvSpPr>
          <p:nvPr>
            <p:ph type="title"/>
          </p:nvPr>
        </p:nvSpPr>
        <p:spPr/>
        <p:txBody>
          <a:bodyPr/>
          <a:lstStyle/>
          <a:p>
            <a:pPr marL="119063" indent="-119063" eaLnBrk="1" hangingPunct="1"/>
            <a:r>
              <a:rPr lang="zh-CN" altLang="en-US" dirty="0" smtClean="0"/>
              <a:t>指针的表示</a:t>
            </a:r>
            <a:endParaRPr lang="en-US" dirty="0"/>
          </a:p>
        </p:txBody>
      </p:sp>
      <p:sp>
        <p:nvSpPr>
          <p:cNvPr id="54277" name="Rectangle 4"/>
          <p:cNvSpPr>
            <a:spLocks/>
          </p:cNvSpPr>
          <p:nvPr/>
        </p:nvSpPr>
        <p:spPr bwMode="auto">
          <a:xfrm>
            <a:off x="152400" y="5638800"/>
            <a:ext cx="8839200" cy="914400"/>
          </a:xfrm>
          <a:prstGeom prst="rect">
            <a:avLst/>
          </a:prstGeom>
          <a:noFill/>
          <a:ln w="25400">
            <a:noFill/>
            <a:miter lim="800000"/>
            <a:headEnd/>
            <a:tailEnd/>
          </a:ln>
        </p:spPr>
        <p:txBody>
          <a:bodyPr lIns="50800" tIns="50800" bIns="50800">
            <a:prstTxWarp prst="textNoShape">
              <a:avLst/>
            </a:prstTxWarp>
          </a:bodyPr>
          <a:lstStyle/>
          <a:p>
            <a:pPr eaLnBrk="1" hangingPunct="1"/>
            <a:r>
              <a:rPr lang="zh-CN" altLang="en-US" b="0" dirty="0" smtClean="0">
                <a:solidFill>
                  <a:srgbClr val="000066"/>
                </a:solidFill>
                <a:latin typeface="Calibri Bold" charset="0"/>
                <a:ea typeface="Calibri Bold" charset="0"/>
                <a:cs typeface="Calibri Bold" charset="0"/>
                <a:sym typeface="Calibri Bold" charset="0"/>
              </a:rPr>
              <a:t>不同的编译器、机器会有不同的运行结果。</a:t>
            </a:r>
            <a:endParaRPr lang="en-US" altLang="zh-CN" b="0" dirty="0" smtClean="0">
              <a:solidFill>
                <a:srgbClr val="000066"/>
              </a:solidFill>
              <a:latin typeface="Calibri Bold" charset="0"/>
              <a:ea typeface="Calibri Bold" charset="0"/>
              <a:cs typeface="Calibri Bold" charset="0"/>
              <a:sym typeface="Calibri Bold" charset="0"/>
            </a:endParaRPr>
          </a:p>
          <a:p>
            <a:pPr eaLnBrk="1" hangingPunct="1"/>
            <a:r>
              <a:rPr lang="zh-CN" altLang="en-US" b="0" dirty="0" smtClean="0">
                <a:solidFill>
                  <a:srgbClr val="000066"/>
                </a:solidFill>
                <a:latin typeface="Calibri Bold" charset="0"/>
                <a:ea typeface="Calibri Bold" charset="0"/>
                <a:cs typeface="Calibri Bold" charset="0"/>
                <a:sym typeface="Calibri Bold" charset="0"/>
              </a:rPr>
              <a:t>甚至程序的每次运行结果都不同</a:t>
            </a:r>
            <a:endParaRPr lang="en-US" b="0" dirty="0">
              <a:solidFill>
                <a:srgbClr val="000066"/>
              </a:solidFill>
              <a:latin typeface="Calibri Bold" charset="0"/>
              <a:ea typeface="Calibri Bold" charset="0"/>
              <a:cs typeface="Calibri Bold" charset="0"/>
              <a:sym typeface="Calibri Bold" charset="0"/>
            </a:endParaRPr>
          </a:p>
        </p:txBody>
      </p:sp>
      <p:sp>
        <p:nvSpPr>
          <p:cNvPr id="19461" name="Rectangle 5"/>
          <p:cNvSpPr>
            <a:spLocks/>
          </p:cNvSpPr>
          <p:nvPr/>
        </p:nvSpPr>
        <p:spPr bwMode="auto">
          <a:xfrm>
            <a:off x="412750" y="1365647"/>
            <a:ext cx="2765181" cy="738664"/>
          </a:xfrm>
          <a:prstGeom prst="rect">
            <a:avLst/>
          </a:prstGeom>
          <a:solidFill>
            <a:srgbClr val="FFFF99"/>
          </a:solidFill>
          <a:ln w="6350" cap="flat">
            <a:solidFill>
              <a:schemeClr val="tx1"/>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wrap="none" lIns="0" tIns="0" rIns="0" bIns="0">
            <a:prstTxWarp prst="textNoShape">
              <a:avLst/>
            </a:prstTxWarp>
            <a:spAutoFit/>
          </a:bodyPr>
          <a:lstStyle/>
          <a:p>
            <a:pPr eaLnBrk="1" hangingPunct="1">
              <a:defRPr/>
            </a:pPr>
            <a:r>
              <a:rPr lang="en-US" b="0" dirty="0" err="1">
                <a:solidFill>
                  <a:srgbClr val="000000"/>
                </a:solidFill>
                <a:latin typeface="Courier New"/>
                <a:ea typeface="Monaco" charset="0"/>
                <a:cs typeface="Courier New"/>
                <a:sym typeface="Monaco" charset="0"/>
              </a:rPr>
              <a:t>int</a:t>
            </a:r>
            <a:r>
              <a:rPr lang="en-US" b="0" dirty="0">
                <a:solidFill>
                  <a:srgbClr val="000000"/>
                </a:solidFill>
                <a:latin typeface="Courier New"/>
                <a:ea typeface="Monaco" charset="0"/>
                <a:cs typeface="Courier New"/>
                <a:sym typeface="Monaco" charset="0"/>
              </a:rPr>
              <a:t> B = -15213;</a:t>
            </a:r>
          </a:p>
          <a:p>
            <a:pPr eaLnBrk="1" hangingPunct="1">
              <a:defRPr/>
            </a:pPr>
            <a:r>
              <a:rPr lang="en-US" b="0" dirty="0" err="1">
                <a:solidFill>
                  <a:srgbClr val="000000"/>
                </a:solidFill>
                <a:latin typeface="Courier New"/>
                <a:ea typeface="Monaco" charset="0"/>
                <a:cs typeface="Courier New"/>
                <a:sym typeface="Monaco" charset="0"/>
              </a:rPr>
              <a:t>int</a:t>
            </a:r>
            <a:r>
              <a:rPr lang="en-US" b="0" dirty="0">
                <a:solidFill>
                  <a:srgbClr val="000000"/>
                </a:solidFill>
                <a:latin typeface="Courier New"/>
                <a:ea typeface="Monaco" charset="0"/>
                <a:cs typeface="Courier New"/>
                <a:sym typeface="Monaco" charset="0"/>
              </a:rPr>
              <a:t> *P = &amp;B;</a:t>
            </a:r>
          </a:p>
        </p:txBody>
      </p:sp>
      <p:sp>
        <p:nvSpPr>
          <p:cNvPr id="54279" name="Rectangle 6"/>
          <p:cNvSpPr>
            <a:spLocks/>
          </p:cNvSpPr>
          <p:nvPr/>
        </p:nvSpPr>
        <p:spPr bwMode="auto">
          <a:xfrm>
            <a:off x="5784850" y="2133600"/>
            <a:ext cx="865188" cy="3810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x86-64</a:t>
            </a:r>
          </a:p>
        </p:txBody>
      </p:sp>
      <p:sp>
        <p:nvSpPr>
          <p:cNvPr id="54280" name="Rectangle 7"/>
          <p:cNvSpPr>
            <a:spLocks/>
          </p:cNvSpPr>
          <p:nvPr/>
        </p:nvSpPr>
        <p:spPr bwMode="auto">
          <a:xfrm>
            <a:off x="3581400" y="2133600"/>
            <a:ext cx="585788" cy="381000"/>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Sun</a:t>
            </a:r>
          </a:p>
        </p:txBody>
      </p:sp>
      <p:sp>
        <p:nvSpPr>
          <p:cNvPr id="54281" name="Rectangle 8"/>
          <p:cNvSpPr>
            <a:spLocks/>
          </p:cNvSpPr>
          <p:nvPr/>
        </p:nvSpPr>
        <p:spPr bwMode="auto">
          <a:xfrm>
            <a:off x="4733925" y="2133600"/>
            <a:ext cx="636588" cy="381000"/>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IA32</a:t>
            </a:r>
          </a:p>
        </p:txBody>
      </p:sp>
      <p:graphicFrame>
        <p:nvGraphicFramePr>
          <p:cNvPr id="19465" name="Group 9"/>
          <p:cNvGraphicFramePr>
            <a:graphicFrameLocks noGrp="1"/>
          </p:cNvGraphicFramePr>
          <p:nvPr>
            <p:extLst>
              <p:ext uri="{D42A27DB-BD31-4B8C-83A1-F6EECF244321}">
                <p14:modId xmlns:p14="http://schemas.microsoft.com/office/powerpoint/2010/main" val="199769537"/>
              </p:ext>
            </p:extLst>
          </p:nvPr>
        </p:nvGraphicFramePr>
        <p:xfrm>
          <a:off x="3590925" y="2527300"/>
          <a:ext cx="635000" cy="1524000"/>
        </p:xfrm>
        <a:graphic>
          <a:graphicData uri="http://schemas.openxmlformats.org/drawingml/2006/table">
            <a:tbl>
              <a:tblPr/>
              <a:tblGrid>
                <a:gridCol w="635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a:ln>
                            <a:noFill/>
                          </a:ln>
                          <a:solidFill>
                            <a:srgbClr val="000080"/>
                          </a:solidFill>
                          <a:effectLst/>
                          <a:latin typeface="Courier New"/>
                          <a:ea typeface="Monaco" charset="0"/>
                          <a:cs typeface="Courier New"/>
                          <a:sym typeface="Monaco" charset="0"/>
                        </a:rPr>
                        <a:t>EF</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CAF4E9"/>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a:ln>
                            <a:noFill/>
                          </a:ln>
                          <a:solidFill>
                            <a:srgbClr val="000080"/>
                          </a:solidFill>
                          <a:effectLst/>
                          <a:latin typeface="Courier New"/>
                          <a:ea typeface="Monaco" charset="0"/>
                          <a:cs typeface="Courier New"/>
                          <a:sym typeface="Monaco" charset="0"/>
                        </a:rPr>
                        <a:t>FF</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CAF4E9"/>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a:ln>
                            <a:noFill/>
                          </a:ln>
                          <a:solidFill>
                            <a:srgbClr val="000080"/>
                          </a:solidFill>
                          <a:effectLst/>
                          <a:latin typeface="Courier New"/>
                          <a:ea typeface="Monaco" charset="0"/>
                          <a:cs typeface="Courier New"/>
                          <a:sym typeface="Monaco" charset="0"/>
                        </a:rPr>
                        <a:t>FB</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CAF4E9"/>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2C</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CAF4E9"/>
                    </a:solidFill>
                  </a:tcPr>
                </a:tc>
                <a:extLst>
                  <a:ext uri="{0D108BD9-81ED-4DB2-BD59-A6C34878D82A}">
                    <a16:rowId xmlns:a16="http://schemas.microsoft.com/office/drawing/2014/main" val="10003"/>
                  </a:ext>
                </a:extLst>
              </a:tr>
            </a:tbl>
          </a:graphicData>
        </a:graphic>
      </p:graphicFrame>
      <p:graphicFrame>
        <p:nvGraphicFramePr>
          <p:cNvPr id="19483" name="Group 27"/>
          <p:cNvGraphicFramePr>
            <a:graphicFrameLocks noGrp="1"/>
          </p:cNvGraphicFramePr>
          <p:nvPr>
            <p:extLst>
              <p:ext uri="{D42A27DB-BD31-4B8C-83A1-F6EECF244321}">
                <p14:modId xmlns:p14="http://schemas.microsoft.com/office/powerpoint/2010/main" val="2108968105"/>
              </p:ext>
            </p:extLst>
          </p:nvPr>
        </p:nvGraphicFramePr>
        <p:xfrm>
          <a:off x="4746625" y="2527300"/>
          <a:ext cx="635000" cy="1524000"/>
        </p:xfrm>
        <a:graphic>
          <a:graphicData uri="http://schemas.openxmlformats.org/drawingml/2006/table">
            <a:tbl>
              <a:tblPr/>
              <a:tblGrid>
                <a:gridCol w="635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rgbClr val="000080"/>
                          </a:solidFill>
                          <a:effectLst/>
                          <a:latin typeface="Courier New"/>
                          <a:ea typeface="Monaco" charset="0"/>
                          <a:cs typeface="Courier New"/>
                          <a:sym typeface="Monaco" charset="0"/>
                        </a:rPr>
                        <a:t>AC</a:t>
                      </a:r>
                      <a:endParaRPr kumimoji="0" lang="en-US" sz="1800" b="1" i="0" u="none" strike="noStrike" cap="none" normalizeH="0" baseline="0" dirty="0">
                        <a:ln>
                          <a:noFill/>
                        </a:ln>
                        <a:solidFill>
                          <a:srgbClr val="000080"/>
                        </a:solidFill>
                        <a:effectLst/>
                        <a:latin typeface="Courier New"/>
                        <a:ea typeface="Monaco" charset="0"/>
                        <a:cs typeface="Courier New"/>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CCFE"/>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rgbClr val="000080"/>
                          </a:solidFill>
                          <a:effectLst/>
                          <a:latin typeface="Courier New"/>
                          <a:ea typeface="Monaco" charset="0"/>
                          <a:cs typeface="Courier New"/>
                          <a:sym typeface="Monaco" charset="0"/>
                        </a:rPr>
                        <a:t>28</a:t>
                      </a:r>
                      <a:endParaRPr kumimoji="0" lang="en-US" sz="1800" b="1" i="0" u="none" strike="noStrike" cap="none" normalizeH="0" baseline="0" dirty="0">
                        <a:ln>
                          <a:noFill/>
                        </a:ln>
                        <a:solidFill>
                          <a:srgbClr val="000080"/>
                        </a:solidFill>
                        <a:effectLst/>
                        <a:latin typeface="Courier New"/>
                        <a:ea typeface="Monaco" charset="0"/>
                        <a:cs typeface="Courier New"/>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CCFE"/>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rgbClr val="000080"/>
                          </a:solidFill>
                          <a:effectLst/>
                          <a:latin typeface="Courier New"/>
                          <a:ea typeface="Monaco" charset="0"/>
                          <a:cs typeface="Courier New"/>
                          <a:sym typeface="Monaco" charset="0"/>
                        </a:rPr>
                        <a:t>F5</a:t>
                      </a:r>
                      <a:endParaRPr kumimoji="0" lang="en-US" sz="1800" b="1" i="0" u="none" strike="noStrike" cap="none" normalizeH="0" baseline="0" dirty="0">
                        <a:ln>
                          <a:noFill/>
                        </a:ln>
                        <a:solidFill>
                          <a:srgbClr val="000080"/>
                        </a:solidFill>
                        <a:effectLst/>
                        <a:latin typeface="Courier New"/>
                        <a:ea typeface="Monaco" charset="0"/>
                        <a:cs typeface="Courier New"/>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CCFE"/>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F</a:t>
                      </a:r>
                      <a:r>
                        <a:rPr kumimoji="0" lang="en-US" sz="1800" b="1" i="0" u="none" strike="noStrike" cap="none" normalizeH="0" baseline="0" dirty="0" smtClean="0">
                          <a:ln>
                            <a:noFill/>
                          </a:ln>
                          <a:solidFill>
                            <a:srgbClr val="000080"/>
                          </a:solidFill>
                          <a:effectLst/>
                          <a:latin typeface="Courier New"/>
                          <a:ea typeface="Monaco" charset="0"/>
                          <a:cs typeface="Courier New"/>
                          <a:sym typeface="Monaco" charset="0"/>
                        </a:rPr>
                        <a:t>F</a:t>
                      </a:r>
                      <a:endParaRPr kumimoji="0" lang="en-US" sz="1800" b="1" i="0" u="none" strike="noStrike" cap="none" normalizeH="0" baseline="0" dirty="0">
                        <a:ln>
                          <a:noFill/>
                        </a:ln>
                        <a:solidFill>
                          <a:srgbClr val="000080"/>
                        </a:solidFill>
                        <a:effectLst/>
                        <a:latin typeface="Courier New"/>
                        <a:ea typeface="Monaco" charset="0"/>
                        <a:cs typeface="Courier New"/>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CCFE"/>
                    </a:solidFill>
                  </a:tcPr>
                </a:tc>
                <a:extLst>
                  <a:ext uri="{0D108BD9-81ED-4DB2-BD59-A6C34878D82A}">
                    <a16:rowId xmlns:a16="http://schemas.microsoft.com/office/drawing/2014/main" val="10003"/>
                  </a:ext>
                </a:extLst>
              </a:tr>
            </a:tbl>
          </a:graphicData>
        </a:graphic>
      </p:graphicFrame>
      <p:graphicFrame>
        <p:nvGraphicFramePr>
          <p:cNvPr id="19501" name="Group 45"/>
          <p:cNvGraphicFramePr>
            <a:graphicFrameLocks noGrp="1"/>
          </p:cNvGraphicFramePr>
          <p:nvPr>
            <p:extLst>
              <p:ext uri="{D42A27DB-BD31-4B8C-83A1-F6EECF244321}">
                <p14:modId xmlns:p14="http://schemas.microsoft.com/office/powerpoint/2010/main" val="778020866"/>
              </p:ext>
            </p:extLst>
          </p:nvPr>
        </p:nvGraphicFramePr>
        <p:xfrm>
          <a:off x="5902325" y="2527300"/>
          <a:ext cx="635000" cy="3048000"/>
        </p:xfrm>
        <a:graphic>
          <a:graphicData uri="http://schemas.openxmlformats.org/drawingml/2006/table">
            <a:tbl>
              <a:tblPr/>
              <a:tblGrid>
                <a:gridCol w="635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rgbClr val="000080"/>
                          </a:solidFill>
                          <a:effectLst/>
                          <a:latin typeface="Courier New"/>
                          <a:ea typeface="Monaco" charset="0"/>
                          <a:cs typeface="Courier New"/>
                          <a:sym typeface="Monaco" charset="0"/>
                        </a:rPr>
                        <a:t>3C</a:t>
                      </a:r>
                      <a:endParaRPr kumimoji="0" lang="en-US" sz="1800" b="1" i="0" u="none" strike="noStrike" cap="none" normalizeH="0" baseline="0" dirty="0">
                        <a:ln>
                          <a:noFill/>
                        </a:ln>
                        <a:solidFill>
                          <a:srgbClr val="000080"/>
                        </a:solidFill>
                        <a:effectLst/>
                        <a:latin typeface="Courier New"/>
                        <a:ea typeface="Monaco" charset="0"/>
                        <a:cs typeface="Courier New"/>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rgbClr val="000080"/>
                          </a:solidFill>
                          <a:effectLst/>
                          <a:latin typeface="Courier New"/>
                          <a:ea typeface="Monaco" charset="0"/>
                          <a:cs typeface="Courier New"/>
                          <a:sym typeface="Monaco" charset="0"/>
                        </a:rPr>
                        <a:t>1B</a:t>
                      </a:r>
                      <a:endParaRPr kumimoji="0" lang="en-US" sz="1800" b="1" i="0" u="none" strike="noStrike" cap="none" normalizeH="0" baseline="0" dirty="0">
                        <a:ln>
                          <a:noFill/>
                        </a:ln>
                        <a:solidFill>
                          <a:srgbClr val="000080"/>
                        </a:solidFill>
                        <a:effectLst/>
                        <a:latin typeface="Courier New"/>
                        <a:ea typeface="Monaco" charset="0"/>
                        <a:cs typeface="Courier New"/>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rgbClr val="000080"/>
                          </a:solidFill>
                          <a:effectLst/>
                          <a:latin typeface="Courier New"/>
                          <a:ea typeface="Monaco" charset="0"/>
                          <a:cs typeface="Courier New"/>
                          <a:sym typeface="Monaco" charset="0"/>
                        </a:rPr>
                        <a:t>FE</a:t>
                      </a:r>
                      <a:endParaRPr kumimoji="0" lang="en-US" sz="1800" b="1" i="0" u="none" strike="noStrike" cap="none" normalizeH="0" baseline="0" dirty="0">
                        <a:ln>
                          <a:noFill/>
                        </a:ln>
                        <a:solidFill>
                          <a:srgbClr val="000080"/>
                        </a:solidFill>
                        <a:effectLst/>
                        <a:latin typeface="Courier New"/>
                        <a:ea typeface="Monaco" charset="0"/>
                        <a:cs typeface="Courier New"/>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rgbClr val="000080"/>
                          </a:solidFill>
                          <a:effectLst/>
                          <a:latin typeface="Courier New"/>
                          <a:ea typeface="Monaco" charset="0"/>
                          <a:cs typeface="Courier New"/>
                          <a:sym typeface="Monaco" charset="0"/>
                        </a:rPr>
                        <a:t>82</a:t>
                      </a:r>
                      <a:endParaRPr kumimoji="0" lang="en-US" sz="1800" b="1" i="0" u="none" strike="noStrike" cap="none" normalizeH="0" baseline="0" dirty="0">
                        <a:ln>
                          <a:noFill/>
                        </a:ln>
                        <a:solidFill>
                          <a:srgbClr val="000080"/>
                        </a:solidFill>
                        <a:effectLst/>
                        <a:latin typeface="Courier New"/>
                        <a:ea typeface="Monaco" charset="0"/>
                        <a:cs typeface="Courier New"/>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rgbClr val="000080"/>
                          </a:solidFill>
                          <a:effectLst/>
                          <a:latin typeface="Courier New"/>
                          <a:ea typeface="Monaco" charset="0"/>
                          <a:cs typeface="Courier New"/>
                          <a:sym typeface="Monaco" charset="0"/>
                        </a:rPr>
                        <a:t>FD</a:t>
                      </a:r>
                      <a:endParaRPr kumimoji="0" lang="en-US" sz="1800" b="1" i="0" u="none" strike="noStrike" cap="none" normalizeH="0" baseline="0" dirty="0">
                        <a:ln>
                          <a:noFill/>
                        </a:ln>
                        <a:solidFill>
                          <a:srgbClr val="000080"/>
                        </a:solidFill>
                        <a:effectLst/>
                        <a:latin typeface="Courier New"/>
                        <a:ea typeface="Monaco" charset="0"/>
                        <a:cs typeface="Courier New"/>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a:ln>
                            <a:noFill/>
                          </a:ln>
                          <a:solidFill>
                            <a:srgbClr val="000080"/>
                          </a:solidFill>
                          <a:effectLst/>
                          <a:latin typeface="Courier New"/>
                          <a:ea typeface="Monaco" charset="0"/>
                          <a:cs typeface="Courier New"/>
                          <a:sym typeface="Monaco" charset="0"/>
                        </a:rPr>
                        <a:t>7F</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5"/>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a:ln>
                            <a:noFill/>
                          </a:ln>
                          <a:solidFill>
                            <a:srgbClr val="000080"/>
                          </a:solidFill>
                          <a:effectLst/>
                          <a:latin typeface="Courier New"/>
                          <a:ea typeface="Monaco" charset="0"/>
                          <a:cs typeface="Courier New"/>
                          <a:sym typeface="Monaco" charset="0"/>
                        </a:rPr>
                        <a:t>00</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6"/>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00</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7"/>
                  </a:ext>
                </a:extLst>
              </a:tr>
            </a:tbl>
          </a:graphicData>
        </a:graphic>
      </p:graphicFrame>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p:cNvSpPr>
          <p:nvPr/>
        </p:nvSpPr>
        <p:spPr bwMode="auto">
          <a:xfrm>
            <a:off x="4991100" y="1206500"/>
            <a:ext cx="3911600" cy="457200"/>
          </a:xfrm>
          <a:prstGeom prst="rect">
            <a:avLst/>
          </a:prstGeom>
          <a:solidFill>
            <a:srgbClr val="FFFF99"/>
          </a:solidFill>
          <a:ln w="6350" cap="flat">
            <a:solidFill>
              <a:schemeClr val="tx1"/>
            </a:solidFill>
            <a:prstDash val="solid"/>
            <a:miter lim="800000"/>
            <a:headEnd type="none" w="med" len="med"/>
            <a:tailEnd type="none" w="med" len="med"/>
          </a:ln>
          <a:effectLst>
            <a:outerShdw blurRad="127000" dist="76199" dir="2700000" algn="ctr" rotWithShape="0">
              <a:srgbClr val="000000">
                <a:alpha val="75000"/>
              </a:srgbClr>
            </a:outerShdw>
          </a:effectLst>
        </p:spPr>
        <p:txBody>
          <a:bodyPr lIns="25400" tIns="25400" rIns="65086" bIns="25400">
            <a:prstTxWarp prst="textNoShape">
              <a:avLst/>
            </a:prstTxWarp>
          </a:bodyPr>
          <a:lstStyle/>
          <a:p>
            <a:pPr marL="398463" indent="-385763" algn="ctr" eaLnBrk="1" hangingPunct="1">
              <a:lnSpc>
                <a:spcPct val="95000"/>
              </a:lnSpc>
              <a:spcBef>
                <a:spcPts val="1150"/>
              </a:spcBef>
              <a:defRPr/>
            </a:pPr>
            <a:r>
              <a:rPr lang="en-US" sz="2000" dirty="0">
                <a:solidFill>
                  <a:srgbClr val="000000"/>
                </a:solidFill>
                <a:effectLst>
                  <a:outerShdw blurRad="38100" dist="38100" dir="2700000" algn="tl">
                    <a:srgbClr val="DDDDDD"/>
                  </a:outerShdw>
                </a:effectLst>
                <a:latin typeface="Courier New"/>
                <a:ea typeface="Monaco" charset="0"/>
                <a:cs typeface="Courier New"/>
                <a:sym typeface="Monaco" charset="0"/>
              </a:rPr>
              <a:t>char S[6] = "</a:t>
            </a:r>
            <a:r>
              <a:rPr lang="en-US" sz="2000" dirty="0" smtClean="0">
                <a:solidFill>
                  <a:srgbClr val="000000"/>
                </a:solidFill>
                <a:effectLst>
                  <a:outerShdw blurRad="38100" dist="38100" dir="2700000" algn="tl">
                    <a:srgbClr val="DDDDDD"/>
                  </a:outerShdw>
                </a:effectLst>
                <a:latin typeface="Courier New"/>
                <a:ea typeface="Monaco" charset="0"/>
                <a:cs typeface="Courier New"/>
                <a:sym typeface="Monaco" charset="0"/>
              </a:rPr>
              <a:t>18213</a:t>
            </a:r>
            <a:r>
              <a:rPr lang="en-US" sz="2000" dirty="0">
                <a:solidFill>
                  <a:srgbClr val="000000"/>
                </a:solidFill>
                <a:effectLst>
                  <a:outerShdw blurRad="38100" dist="38100" dir="2700000" algn="tl">
                    <a:srgbClr val="DDDDDD"/>
                  </a:outerShdw>
                </a:effectLst>
                <a:latin typeface="Courier New"/>
                <a:ea typeface="Monaco" charset="0"/>
                <a:cs typeface="Courier New"/>
                <a:sym typeface="Monaco" charset="0"/>
              </a:rPr>
              <a:t>";</a:t>
            </a:r>
          </a:p>
        </p:txBody>
      </p:sp>
      <p:sp>
        <p:nvSpPr>
          <p:cNvPr id="17" name="Rectangle 3"/>
          <p:cNvSpPr>
            <a:spLocks noGrp="1" noChangeArrowheads="1"/>
          </p:cNvSpPr>
          <p:nvPr>
            <p:ph type="title"/>
          </p:nvPr>
        </p:nvSpPr>
        <p:spPr/>
        <p:txBody>
          <a:bodyPr/>
          <a:lstStyle/>
          <a:p>
            <a:pPr marL="119063" indent="-119063" eaLnBrk="1" hangingPunct="1"/>
            <a:r>
              <a:rPr lang="zh-CN" altLang="en-US" dirty="0" smtClean="0"/>
              <a:t>字符串的表示</a:t>
            </a:r>
            <a:endParaRPr lang="en-US" dirty="0"/>
          </a:p>
        </p:txBody>
      </p:sp>
      <p:sp>
        <p:nvSpPr>
          <p:cNvPr id="55301" name="Rectangle 4"/>
          <p:cNvSpPr>
            <a:spLocks noGrp="1" noChangeArrowheads="1"/>
          </p:cNvSpPr>
          <p:nvPr>
            <p:ph idx="1"/>
          </p:nvPr>
        </p:nvSpPr>
        <p:spPr>
          <a:xfrm>
            <a:off x="396875" y="1428750"/>
            <a:ext cx="7896225" cy="4972050"/>
          </a:xfrm>
        </p:spPr>
        <p:txBody>
          <a:bodyPr/>
          <a:lstStyle/>
          <a:p>
            <a:pPr eaLnBrk="1" hangingPunct="1"/>
            <a:r>
              <a:rPr lang="en-US" altLang="zh-CN" dirty="0" smtClean="0"/>
              <a:t>C</a:t>
            </a:r>
            <a:r>
              <a:rPr lang="zh-CN" altLang="en-US" dirty="0" smtClean="0"/>
              <a:t>字符串</a:t>
            </a:r>
            <a:endParaRPr lang="en-US" dirty="0" smtClean="0"/>
          </a:p>
          <a:p>
            <a:pPr marL="552450" lvl="1" eaLnBrk="1" hangingPunct="1"/>
            <a:r>
              <a:rPr lang="zh-CN" altLang="en-US" dirty="0" smtClean="0"/>
              <a:t>用字符数组表示</a:t>
            </a:r>
            <a:endParaRPr lang="en-US" dirty="0" smtClean="0"/>
          </a:p>
          <a:p>
            <a:pPr marL="552450" lvl="1" eaLnBrk="1" hangingPunct="1"/>
            <a:r>
              <a:rPr lang="zh-CN" altLang="en-US" dirty="0" smtClean="0"/>
              <a:t>每个字符都是</a:t>
            </a:r>
            <a:r>
              <a:rPr lang="en-US" dirty="0" smtClean="0"/>
              <a:t>ASCII</a:t>
            </a:r>
            <a:r>
              <a:rPr lang="zh-CN" altLang="en-US" dirty="0" smtClean="0"/>
              <a:t>格式编码</a:t>
            </a:r>
            <a:endParaRPr lang="en-US" dirty="0"/>
          </a:p>
          <a:p>
            <a:pPr marL="838200" lvl="2" eaLnBrk="1" hangingPunct="1"/>
            <a:r>
              <a:rPr lang="zh-CN" altLang="en-US" dirty="0" smtClean="0"/>
              <a:t>字符集合的标准</a:t>
            </a:r>
            <a:r>
              <a:rPr lang="en-US" altLang="zh-CN" dirty="0" smtClean="0"/>
              <a:t>7</a:t>
            </a:r>
            <a:r>
              <a:rPr lang="zh-CN" altLang="en-US" dirty="0" smtClean="0"/>
              <a:t>位编码</a:t>
            </a:r>
            <a:endParaRPr lang="en-US" altLang="zh-CN" dirty="0" smtClean="0"/>
          </a:p>
          <a:p>
            <a:pPr marL="838200" lvl="2" eaLnBrk="1" hangingPunct="1"/>
            <a:r>
              <a:rPr lang="zh-CN" altLang="en-US" dirty="0" smtClean="0"/>
              <a:t>字符</a:t>
            </a:r>
            <a:r>
              <a:rPr lang="en-US" altLang="zh-CN" dirty="0" smtClean="0"/>
              <a:t>’</a:t>
            </a:r>
            <a:r>
              <a:rPr lang="en-US" dirty="0" smtClean="0"/>
              <a:t>0’</a:t>
            </a:r>
            <a:r>
              <a:rPr lang="zh-CN" altLang="en-US" dirty="0" smtClean="0"/>
              <a:t>的编码是</a:t>
            </a:r>
            <a:r>
              <a:rPr lang="en-US" dirty="0" smtClean="0"/>
              <a:t> </a:t>
            </a:r>
            <a:r>
              <a:rPr lang="en-US" dirty="0"/>
              <a:t>0x30</a:t>
            </a:r>
          </a:p>
          <a:p>
            <a:pPr marL="1181100" lvl="3" eaLnBrk="1" hangingPunct="1"/>
            <a:r>
              <a:rPr lang="zh-CN" altLang="en-US" dirty="0" smtClean="0">
                <a:sym typeface="Calibri Italic" charset="0"/>
              </a:rPr>
              <a:t>数码 </a:t>
            </a:r>
            <a:r>
              <a:rPr lang="en-US" i="1" dirty="0" err="1" smtClean="0">
                <a:latin typeface="Calibri Italic" charset="0"/>
                <a:ea typeface="Calibri Italic" charset="0"/>
                <a:cs typeface="Calibri Italic" charset="0"/>
                <a:sym typeface="Calibri Italic" charset="0"/>
              </a:rPr>
              <a:t>i</a:t>
            </a:r>
            <a:r>
              <a:rPr lang="en-US" dirty="0" smtClean="0"/>
              <a:t> </a:t>
            </a:r>
            <a:r>
              <a:rPr lang="zh-CN" altLang="en-US" dirty="0" smtClean="0"/>
              <a:t>的编码是</a:t>
            </a:r>
            <a:r>
              <a:rPr lang="en-US" dirty="0" smtClean="0"/>
              <a:t> </a:t>
            </a:r>
            <a:r>
              <a:rPr lang="en-US" dirty="0"/>
              <a:t>0x30+</a:t>
            </a:r>
            <a:r>
              <a:rPr lang="en-US" i="1" dirty="0">
                <a:latin typeface="Calibri Italic" charset="0"/>
                <a:ea typeface="Calibri Italic" charset="0"/>
                <a:cs typeface="Calibri Italic" charset="0"/>
                <a:sym typeface="Calibri Italic" charset="0"/>
              </a:rPr>
              <a:t>i</a:t>
            </a:r>
            <a:endParaRPr lang="en-US" i="1" dirty="0"/>
          </a:p>
          <a:p>
            <a:pPr marL="552450" lvl="1" eaLnBrk="1" hangingPunct="1"/>
            <a:r>
              <a:rPr lang="zh-CN" altLang="en-US" dirty="0" smtClean="0"/>
              <a:t>字符串以</a:t>
            </a:r>
            <a:r>
              <a:rPr lang="en-US" dirty="0" smtClean="0"/>
              <a:t>null</a:t>
            </a:r>
            <a:r>
              <a:rPr lang="zh-CN" altLang="en-US" dirty="0" smtClean="0"/>
              <a:t>结尾</a:t>
            </a:r>
            <a:endParaRPr lang="en-US" dirty="0"/>
          </a:p>
          <a:p>
            <a:pPr marL="838200" lvl="2" eaLnBrk="1" hangingPunct="1"/>
            <a:r>
              <a:rPr lang="zh-CN" altLang="en-US" dirty="0" smtClean="0"/>
              <a:t>最后的字符</a:t>
            </a:r>
            <a:r>
              <a:rPr lang="en-US" dirty="0" smtClean="0"/>
              <a:t> </a:t>
            </a:r>
            <a:r>
              <a:rPr lang="en-US" dirty="0"/>
              <a:t>= 0</a:t>
            </a:r>
          </a:p>
          <a:p>
            <a:pPr marL="552450" lvl="1" eaLnBrk="1" hangingPunct="1"/>
            <a:r>
              <a:rPr lang="zh-CN" altLang="en-US" dirty="0" smtClean="0"/>
              <a:t>兼容性</a:t>
            </a:r>
            <a:endParaRPr lang="en-US" altLang="zh-CN" dirty="0" smtClean="0"/>
          </a:p>
          <a:p>
            <a:pPr marL="952500" lvl="2"/>
            <a:r>
              <a:rPr lang="zh-CN" altLang="en-US" dirty="0"/>
              <a:t>字节</a:t>
            </a:r>
            <a:r>
              <a:rPr lang="zh-CN" altLang="en-US" dirty="0" smtClean="0"/>
              <a:t>序不是个事！</a:t>
            </a:r>
            <a:r>
              <a:rPr lang="en-US" dirty="0" smtClean="0"/>
              <a:t> </a:t>
            </a:r>
            <a:endParaRPr lang="en-US" dirty="0"/>
          </a:p>
        </p:txBody>
      </p:sp>
      <p:sp>
        <p:nvSpPr>
          <p:cNvPr id="55302" name="Rectangle 5"/>
          <p:cNvSpPr>
            <a:spLocks/>
          </p:cNvSpPr>
          <p:nvPr/>
        </p:nvSpPr>
        <p:spPr bwMode="auto">
          <a:xfrm>
            <a:off x="6254813" y="2246313"/>
            <a:ext cx="631217" cy="379591"/>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dirty="0" smtClean="0">
                <a:solidFill>
                  <a:srgbClr val="000066"/>
                </a:solidFill>
                <a:latin typeface="Helvetica" charset="0"/>
                <a:ea typeface="Helvetica" charset="0"/>
                <a:cs typeface="Helvetica" charset="0"/>
                <a:sym typeface="Helvetica" charset="0"/>
              </a:rPr>
              <a:t>IA32</a:t>
            </a:r>
            <a:endParaRPr lang="en-US" sz="1800" dirty="0">
              <a:solidFill>
                <a:srgbClr val="000066"/>
              </a:solidFill>
              <a:latin typeface="Helvetica" charset="0"/>
              <a:ea typeface="Helvetica" charset="0"/>
              <a:cs typeface="Helvetica" charset="0"/>
              <a:sym typeface="Helvetica" charset="0"/>
            </a:endParaRPr>
          </a:p>
        </p:txBody>
      </p:sp>
      <p:sp>
        <p:nvSpPr>
          <p:cNvPr id="55303" name="Rectangle 6"/>
          <p:cNvSpPr>
            <a:spLocks/>
          </p:cNvSpPr>
          <p:nvPr/>
        </p:nvSpPr>
        <p:spPr bwMode="auto">
          <a:xfrm>
            <a:off x="7894637" y="2246313"/>
            <a:ext cx="585788" cy="381000"/>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Sun</a:t>
            </a:r>
          </a:p>
        </p:txBody>
      </p:sp>
      <p:grpSp>
        <p:nvGrpSpPr>
          <p:cNvPr id="2" name="Group 7"/>
          <p:cNvGrpSpPr>
            <a:grpSpLocks/>
          </p:cNvGrpSpPr>
          <p:nvPr/>
        </p:nvGrpSpPr>
        <p:grpSpPr bwMode="auto">
          <a:xfrm>
            <a:off x="6935787" y="2832100"/>
            <a:ext cx="914400" cy="1906588"/>
            <a:chOff x="0" y="0"/>
            <a:chExt cx="576" cy="1201"/>
          </a:xfrm>
        </p:grpSpPr>
        <p:sp>
          <p:nvSpPr>
            <p:cNvPr id="55337" name="Line 8"/>
            <p:cNvSpPr>
              <a:spLocks noChangeShapeType="1"/>
            </p:cNvSpPr>
            <p:nvPr/>
          </p:nvSpPr>
          <p:spPr bwMode="auto">
            <a:xfrm>
              <a:off x="0" y="0"/>
              <a:ext cx="576"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smtClean="0">
                <a:solidFill>
                  <a:srgbClr val="000000"/>
                </a:solidFill>
                <a:latin typeface="Courier New"/>
                <a:ea typeface="ヒラギノ角ゴ ProN W3" charset="-128"/>
                <a:cs typeface="Courier New"/>
                <a:sym typeface="Gill Sans" charset="0"/>
              </a:endParaRPr>
            </a:p>
          </p:txBody>
        </p:sp>
        <p:sp>
          <p:nvSpPr>
            <p:cNvPr id="55338" name="Line 9"/>
            <p:cNvSpPr>
              <a:spLocks noChangeShapeType="1"/>
            </p:cNvSpPr>
            <p:nvPr/>
          </p:nvSpPr>
          <p:spPr bwMode="auto">
            <a:xfrm>
              <a:off x="0" y="240"/>
              <a:ext cx="576"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smtClean="0">
                <a:solidFill>
                  <a:srgbClr val="000000"/>
                </a:solidFill>
                <a:latin typeface="Courier New"/>
                <a:ea typeface="ヒラギノ角ゴ ProN W3" charset="-128"/>
                <a:cs typeface="Courier New"/>
                <a:sym typeface="Gill Sans" charset="0"/>
              </a:endParaRPr>
            </a:p>
          </p:txBody>
        </p:sp>
        <p:sp>
          <p:nvSpPr>
            <p:cNvPr id="55339" name="Line 10"/>
            <p:cNvSpPr>
              <a:spLocks noChangeShapeType="1"/>
            </p:cNvSpPr>
            <p:nvPr/>
          </p:nvSpPr>
          <p:spPr bwMode="auto">
            <a:xfrm>
              <a:off x="0" y="480"/>
              <a:ext cx="576"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smtClean="0">
                <a:solidFill>
                  <a:srgbClr val="000000"/>
                </a:solidFill>
                <a:latin typeface="Courier New"/>
                <a:ea typeface="ヒラギノ角ゴ ProN W3" charset="-128"/>
                <a:cs typeface="Courier New"/>
                <a:sym typeface="Gill Sans" charset="0"/>
              </a:endParaRPr>
            </a:p>
          </p:txBody>
        </p:sp>
        <p:sp>
          <p:nvSpPr>
            <p:cNvPr id="55340" name="Line 11"/>
            <p:cNvSpPr>
              <a:spLocks noChangeShapeType="1"/>
            </p:cNvSpPr>
            <p:nvPr/>
          </p:nvSpPr>
          <p:spPr bwMode="auto">
            <a:xfrm>
              <a:off x="0" y="720"/>
              <a:ext cx="576"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smtClean="0">
                <a:solidFill>
                  <a:srgbClr val="000000"/>
                </a:solidFill>
                <a:latin typeface="Courier New"/>
                <a:ea typeface="ヒラギノ角ゴ ProN W3" charset="-128"/>
                <a:cs typeface="Courier New"/>
                <a:sym typeface="Gill Sans" charset="0"/>
              </a:endParaRPr>
            </a:p>
          </p:txBody>
        </p:sp>
        <p:sp>
          <p:nvSpPr>
            <p:cNvPr id="55341" name="Line 12"/>
            <p:cNvSpPr>
              <a:spLocks noChangeShapeType="1"/>
            </p:cNvSpPr>
            <p:nvPr/>
          </p:nvSpPr>
          <p:spPr bwMode="auto">
            <a:xfrm>
              <a:off x="0" y="960"/>
              <a:ext cx="576"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smtClean="0">
                <a:solidFill>
                  <a:srgbClr val="000000"/>
                </a:solidFill>
                <a:latin typeface="Courier New"/>
                <a:ea typeface="ヒラギノ角ゴ ProN W3" charset="-128"/>
                <a:cs typeface="Courier New"/>
                <a:sym typeface="Gill Sans" charset="0"/>
              </a:endParaRPr>
            </a:p>
          </p:txBody>
        </p:sp>
        <p:sp>
          <p:nvSpPr>
            <p:cNvPr id="55342" name="Line 13"/>
            <p:cNvSpPr>
              <a:spLocks noChangeShapeType="1"/>
            </p:cNvSpPr>
            <p:nvPr/>
          </p:nvSpPr>
          <p:spPr bwMode="auto">
            <a:xfrm>
              <a:off x="0" y="1200"/>
              <a:ext cx="576"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smtClean="0">
                <a:solidFill>
                  <a:srgbClr val="000000"/>
                </a:solidFill>
                <a:latin typeface="Courier New"/>
                <a:ea typeface="ヒラギノ角ゴ ProN W3" charset="-128"/>
                <a:cs typeface="Courier New"/>
                <a:sym typeface="Gill Sans" charset="0"/>
              </a:endParaRPr>
            </a:p>
          </p:txBody>
        </p:sp>
      </p:grpSp>
      <p:graphicFrame>
        <p:nvGraphicFramePr>
          <p:cNvPr id="20494" name="Group 14"/>
          <p:cNvGraphicFramePr>
            <a:graphicFrameLocks noGrp="1"/>
          </p:cNvGraphicFramePr>
          <p:nvPr>
            <p:extLst>
              <p:ext uri="{D42A27DB-BD31-4B8C-83A1-F6EECF244321}">
                <p14:modId xmlns:p14="http://schemas.microsoft.com/office/powerpoint/2010/main" val="3864281823"/>
              </p:ext>
            </p:extLst>
          </p:nvPr>
        </p:nvGraphicFramePr>
        <p:xfrm>
          <a:off x="6291262" y="2667000"/>
          <a:ext cx="635000" cy="2286000"/>
        </p:xfrm>
        <a:graphic>
          <a:graphicData uri="http://schemas.openxmlformats.org/drawingml/2006/table">
            <a:tbl>
              <a:tblPr/>
              <a:tblGrid>
                <a:gridCol w="635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31</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38</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rgbClr val="000080"/>
                          </a:solidFill>
                          <a:effectLst/>
                          <a:latin typeface="Courier New"/>
                          <a:ea typeface="Monaco" charset="0"/>
                          <a:cs typeface="Courier New"/>
                          <a:sym typeface="Monaco" charset="0"/>
                        </a:rPr>
                        <a:t>32</a:t>
                      </a:r>
                      <a:endParaRPr kumimoji="0" lang="en-US" sz="1800" b="1" i="0" u="none" strike="noStrike" cap="none" normalizeH="0" baseline="0" dirty="0">
                        <a:ln>
                          <a:noFill/>
                        </a:ln>
                        <a:solidFill>
                          <a:srgbClr val="000080"/>
                        </a:solidFill>
                        <a:effectLst/>
                        <a:latin typeface="Courier New"/>
                        <a:ea typeface="Monaco" charset="0"/>
                        <a:cs typeface="Courier New"/>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rgbClr val="000080"/>
                          </a:solidFill>
                          <a:effectLst/>
                          <a:latin typeface="Courier New"/>
                          <a:ea typeface="Monaco" charset="0"/>
                          <a:cs typeface="Courier New"/>
                          <a:sym typeface="Monaco" charset="0"/>
                        </a:rPr>
                        <a:t>31</a:t>
                      </a:r>
                      <a:endParaRPr kumimoji="0" lang="en-US" sz="1800" b="1" i="0" u="none" strike="noStrike" cap="none" normalizeH="0" baseline="0" dirty="0">
                        <a:ln>
                          <a:noFill/>
                        </a:ln>
                        <a:solidFill>
                          <a:srgbClr val="000080"/>
                        </a:solidFill>
                        <a:effectLst/>
                        <a:latin typeface="Courier New"/>
                        <a:ea typeface="Monaco" charset="0"/>
                        <a:cs typeface="Courier New"/>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33</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00</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5"/>
                  </a:ext>
                </a:extLst>
              </a:tr>
            </a:tbl>
          </a:graphicData>
        </a:graphic>
      </p:graphicFrame>
      <p:graphicFrame>
        <p:nvGraphicFramePr>
          <p:cNvPr id="20520" name="Group 40"/>
          <p:cNvGraphicFramePr>
            <a:graphicFrameLocks noGrp="1"/>
          </p:cNvGraphicFramePr>
          <p:nvPr>
            <p:extLst>
              <p:ext uri="{D42A27DB-BD31-4B8C-83A1-F6EECF244321}">
                <p14:modId xmlns:p14="http://schemas.microsoft.com/office/powerpoint/2010/main" val="2596269278"/>
              </p:ext>
            </p:extLst>
          </p:nvPr>
        </p:nvGraphicFramePr>
        <p:xfrm>
          <a:off x="7866062" y="2667000"/>
          <a:ext cx="635000" cy="2286000"/>
        </p:xfrm>
        <a:graphic>
          <a:graphicData uri="http://schemas.openxmlformats.org/drawingml/2006/table">
            <a:tbl>
              <a:tblPr/>
              <a:tblGrid>
                <a:gridCol w="635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31</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38</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rgbClr val="000080"/>
                          </a:solidFill>
                          <a:effectLst/>
                          <a:latin typeface="Courier New"/>
                          <a:ea typeface="Monaco" charset="0"/>
                          <a:cs typeface="Courier New"/>
                          <a:sym typeface="Monaco" charset="0"/>
                        </a:rPr>
                        <a:t>32</a:t>
                      </a:r>
                      <a:endParaRPr kumimoji="0" lang="en-US" sz="1800" b="1" i="0" u="none" strike="noStrike" cap="none" normalizeH="0" baseline="0" dirty="0">
                        <a:ln>
                          <a:noFill/>
                        </a:ln>
                        <a:solidFill>
                          <a:srgbClr val="000080"/>
                        </a:solidFill>
                        <a:effectLst/>
                        <a:latin typeface="Courier New"/>
                        <a:ea typeface="Monaco" charset="0"/>
                        <a:cs typeface="Courier New"/>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rgbClr val="000080"/>
                          </a:solidFill>
                          <a:effectLst/>
                          <a:latin typeface="Courier New"/>
                          <a:ea typeface="Monaco" charset="0"/>
                          <a:cs typeface="Courier New"/>
                          <a:sym typeface="Monaco" charset="0"/>
                        </a:rPr>
                        <a:t>31</a:t>
                      </a:r>
                      <a:endParaRPr kumimoji="0" lang="en-US" sz="1800" b="1" i="0" u="none" strike="noStrike" cap="none" normalizeH="0" baseline="0" dirty="0">
                        <a:ln>
                          <a:noFill/>
                        </a:ln>
                        <a:solidFill>
                          <a:srgbClr val="000080"/>
                        </a:solidFill>
                        <a:effectLst/>
                        <a:latin typeface="Courier New"/>
                        <a:ea typeface="Monaco" charset="0"/>
                        <a:cs typeface="Courier New"/>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33</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00</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95992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a:defRPr/>
            </a:pPr>
            <a:r>
              <a:rPr lang="en-US" altLang="zh-CN" dirty="0" smtClean="0"/>
              <a:t>C</a:t>
            </a:r>
            <a:r>
              <a:rPr lang="zh-CN" altLang="en-US" smtClean="0"/>
              <a:t>的整型数习题</a:t>
            </a:r>
            <a:endParaRPr lang="en-US" dirty="0" smtClean="0"/>
          </a:p>
        </p:txBody>
      </p:sp>
      <p:sp>
        <p:nvSpPr>
          <p:cNvPr id="50179" name="Rectangle 4"/>
          <p:cNvSpPr>
            <a:spLocks noChangeArrowheads="1"/>
          </p:cNvSpPr>
          <p:nvPr/>
        </p:nvSpPr>
        <p:spPr bwMode="auto">
          <a:xfrm>
            <a:off x="3124200" y="1447800"/>
            <a:ext cx="5867400" cy="4829527"/>
          </a:xfrm>
          <a:prstGeom prst="rect">
            <a:avLst/>
          </a:prstGeom>
          <a:noFill/>
          <a:ln w="25400">
            <a:noFill/>
            <a:miter lim="800000"/>
            <a:headEnd/>
            <a:tailEnd/>
          </a:ln>
        </p:spPr>
        <p:txBody>
          <a:bodyPr wrap="square" lIns="90487" tIns="44450" rIns="90487" bIns="44450">
            <a:spAutoFit/>
          </a:bodyPr>
          <a:lstStyle/>
          <a:p>
            <a:pPr marL="292100" indent="-292100">
              <a:lnSpc>
                <a:spcPct val="100000"/>
              </a:lnSpc>
              <a:spcBef>
                <a:spcPct val="20000"/>
              </a:spcBef>
              <a:buFont typeface="Helvetica" pitchFamily="34" charset="0"/>
              <a:buChar char="•"/>
              <a:tabLst>
                <a:tab pos="2632075" algn="l"/>
                <a:tab pos="3148013" algn="l"/>
                <a:tab pos="5829300" algn="r"/>
              </a:tabLst>
            </a:pPr>
            <a:r>
              <a:rPr lang="en-US" sz="2000" dirty="0">
                <a:latin typeface="Courier New"/>
                <a:cs typeface="Courier New"/>
              </a:rPr>
              <a:t>x &lt; 0	</a:t>
            </a:r>
            <a:r>
              <a:rPr lang="en-US" sz="2000" dirty="0" smtClean="0">
                <a:latin typeface="Courier New"/>
                <a:cs typeface="Courier New"/>
              </a:rPr>
              <a:t></a:t>
            </a:r>
            <a:r>
              <a:rPr lang="en-US" sz="2000" dirty="0">
                <a:latin typeface="Courier New"/>
                <a:cs typeface="Courier New"/>
              </a:rPr>
              <a:t>	((x*2) &lt; 0)</a:t>
            </a:r>
          </a:p>
          <a:p>
            <a:pPr marL="292100" indent="-292100">
              <a:lnSpc>
                <a:spcPct val="100000"/>
              </a:lnSpc>
              <a:spcBef>
                <a:spcPct val="20000"/>
              </a:spcBef>
              <a:buFont typeface="Helvetica" pitchFamily="34" charset="0"/>
              <a:buChar char="•"/>
              <a:tabLst>
                <a:tab pos="2632075" algn="l"/>
                <a:tab pos="3148013" algn="l"/>
                <a:tab pos="5829300" algn="r"/>
              </a:tabLst>
            </a:pPr>
            <a:r>
              <a:rPr lang="en-US" sz="2000" dirty="0" err="1">
                <a:latin typeface="Courier New"/>
                <a:cs typeface="Courier New"/>
              </a:rPr>
              <a:t>ux</a:t>
            </a:r>
            <a:r>
              <a:rPr lang="en-US" sz="2000" dirty="0">
                <a:latin typeface="Courier New"/>
                <a:cs typeface="Courier New"/>
              </a:rPr>
              <a:t> &gt;= 0</a:t>
            </a:r>
          </a:p>
          <a:p>
            <a:pPr marL="292100" indent="-292100">
              <a:lnSpc>
                <a:spcPct val="100000"/>
              </a:lnSpc>
              <a:spcBef>
                <a:spcPct val="20000"/>
              </a:spcBef>
              <a:buFont typeface="Helvetica" pitchFamily="34" charset="0"/>
              <a:buChar char="•"/>
              <a:tabLst>
                <a:tab pos="2632075" algn="l"/>
                <a:tab pos="3148013" algn="l"/>
                <a:tab pos="5829300" algn="r"/>
              </a:tabLst>
            </a:pPr>
            <a:r>
              <a:rPr lang="en-US" sz="2000" dirty="0">
                <a:latin typeface="Courier New"/>
                <a:cs typeface="Courier New"/>
              </a:rPr>
              <a:t>x &amp; 7 == 7	</a:t>
            </a:r>
            <a:r>
              <a:rPr lang="en-US" sz="2000" dirty="0" smtClean="0">
                <a:latin typeface="Courier New"/>
                <a:cs typeface="Courier New"/>
              </a:rPr>
              <a:t></a:t>
            </a:r>
            <a:r>
              <a:rPr lang="en-US" sz="2000" dirty="0">
                <a:latin typeface="Courier New"/>
                <a:cs typeface="Courier New"/>
              </a:rPr>
              <a:t>	(x&lt;&lt;30) &lt; 0</a:t>
            </a:r>
          </a:p>
          <a:p>
            <a:pPr marL="292100" indent="-292100">
              <a:lnSpc>
                <a:spcPct val="100000"/>
              </a:lnSpc>
              <a:spcBef>
                <a:spcPct val="20000"/>
              </a:spcBef>
              <a:buFont typeface="Helvetica" pitchFamily="34" charset="0"/>
              <a:buChar char="•"/>
              <a:tabLst>
                <a:tab pos="2632075" algn="l"/>
                <a:tab pos="3148013" algn="l"/>
                <a:tab pos="5829300" algn="r"/>
              </a:tabLst>
            </a:pPr>
            <a:r>
              <a:rPr lang="en-US" sz="2000" dirty="0" err="1">
                <a:latin typeface="Courier New"/>
                <a:cs typeface="Courier New"/>
              </a:rPr>
              <a:t>ux</a:t>
            </a:r>
            <a:r>
              <a:rPr lang="en-US" sz="2000" dirty="0">
                <a:latin typeface="Courier New"/>
                <a:cs typeface="Courier New"/>
              </a:rPr>
              <a:t> &gt; -1</a:t>
            </a:r>
          </a:p>
          <a:p>
            <a:pPr marL="292100" indent="-292100">
              <a:lnSpc>
                <a:spcPct val="100000"/>
              </a:lnSpc>
              <a:spcBef>
                <a:spcPct val="20000"/>
              </a:spcBef>
              <a:buFont typeface="Helvetica" pitchFamily="34" charset="0"/>
              <a:buChar char="•"/>
              <a:tabLst>
                <a:tab pos="2632075" algn="l"/>
                <a:tab pos="3148013" algn="l"/>
                <a:tab pos="5829300" algn="r"/>
              </a:tabLst>
            </a:pPr>
            <a:r>
              <a:rPr lang="en-US" sz="2000" dirty="0">
                <a:latin typeface="Courier New"/>
                <a:cs typeface="Courier New"/>
              </a:rPr>
              <a:t>x &gt; </a:t>
            </a:r>
            <a:r>
              <a:rPr lang="en-US" sz="2000" dirty="0" smtClean="0">
                <a:latin typeface="Courier New"/>
                <a:cs typeface="Courier New"/>
              </a:rPr>
              <a:t>y</a:t>
            </a:r>
            <a:r>
              <a:rPr lang="en-US" sz="2000" dirty="0">
                <a:latin typeface="Courier New"/>
                <a:cs typeface="Courier New"/>
              </a:rPr>
              <a:t>	</a:t>
            </a:r>
            <a:r>
              <a:rPr lang="en-US" sz="2000" dirty="0" smtClean="0">
                <a:latin typeface="Courier New"/>
                <a:cs typeface="Courier New"/>
              </a:rPr>
              <a:t></a:t>
            </a:r>
            <a:r>
              <a:rPr lang="en-US" sz="2000" dirty="0">
                <a:latin typeface="Courier New"/>
                <a:cs typeface="Courier New"/>
              </a:rPr>
              <a:t>	-x &lt; -y</a:t>
            </a:r>
          </a:p>
          <a:p>
            <a:pPr marL="292100" indent="-292100">
              <a:lnSpc>
                <a:spcPct val="100000"/>
              </a:lnSpc>
              <a:spcBef>
                <a:spcPct val="20000"/>
              </a:spcBef>
              <a:buFont typeface="Helvetica" pitchFamily="34" charset="0"/>
              <a:buChar char="•"/>
              <a:tabLst>
                <a:tab pos="2632075" algn="l"/>
                <a:tab pos="3148013" algn="l"/>
                <a:tab pos="5829300" algn="r"/>
              </a:tabLst>
            </a:pPr>
            <a:r>
              <a:rPr lang="en-US" sz="2000" dirty="0">
                <a:latin typeface="Courier New"/>
                <a:cs typeface="Courier New"/>
              </a:rPr>
              <a:t>x * x &gt;= 0</a:t>
            </a:r>
          </a:p>
          <a:p>
            <a:pPr marL="292100" indent="-292100">
              <a:lnSpc>
                <a:spcPct val="100000"/>
              </a:lnSpc>
              <a:spcBef>
                <a:spcPct val="20000"/>
              </a:spcBef>
              <a:buFont typeface="Helvetica" pitchFamily="34" charset="0"/>
              <a:buChar char="•"/>
              <a:tabLst>
                <a:tab pos="2632075" algn="l"/>
                <a:tab pos="3148013" algn="l"/>
                <a:tab pos="5829300" algn="r"/>
              </a:tabLst>
            </a:pPr>
            <a:r>
              <a:rPr lang="en-US" sz="2000" dirty="0">
                <a:latin typeface="Courier New"/>
                <a:cs typeface="Courier New"/>
              </a:rPr>
              <a:t>x &gt; 0 &amp;&amp; y &gt; 0	</a:t>
            </a:r>
            <a:r>
              <a:rPr lang="en-US" sz="2000" dirty="0" smtClean="0">
                <a:latin typeface="Courier New"/>
                <a:cs typeface="Courier New"/>
              </a:rPr>
              <a:t></a:t>
            </a:r>
            <a:r>
              <a:rPr lang="en-US" sz="2000" dirty="0">
                <a:latin typeface="Courier New"/>
                <a:cs typeface="Courier New"/>
              </a:rPr>
              <a:t>	x + y &gt; 0</a:t>
            </a:r>
          </a:p>
          <a:p>
            <a:pPr marL="292100" indent="-292100">
              <a:lnSpc>
                <a:spcPct val="100000"/>
              </a:lnSpc>
              <a:spcBef>
                <a:spcPct val="20000"/>
              </a:spcBef>
              <a:buFont typeface="Helvetica" pitchFamily="34" charset="0"/>
              <a:buChar char="•"/>
              <a:tabLst>
                <a:tab pos="2632075" algn="l"/>
                <a:tab pos="3148013" algn="l"/>
                <a:tab pos="5829300" algn="r"/>
              </a:tabLst>
            </a:pPr>
            <a:r>
              <a:rPr lang="en-US" sz="2000" dirty="0">
                <a:latin typeface="Courier New"/>
                <a:cs typeface="Courier New"/>
              </a:rPr>
              <a:t>x &gt;= </a:t>
            </a:r>
            <a:r>
              <a:rPr lang="en-US" sz="2000" dirty="0" smtClean="0">
                <a:latin typeface="Courier New"/>
                <a:cs typeface="Courier New"/>
              </a:rPr>
              <a:t>0</a:t>
            </a:r>
            <a:r>
              <a:rPr lang="en-US" sz="2000" dirty="0">
                <a:latin typeface="Courier New"/>
                <a:cs typeface="Courier New"/>
              </a:rPr>
              <a:t>	</a:t>
            </a:r>
            <a:r>
              <a:rPr lang="en-US" sz="2000" dirty="0" smtClean="0">
                <a:latin typeface="Courier New"/>
                <a:cs typeface="Courier New"/>
              </a:rPr>
              <a:t></a:t>
            </a:r>
            <a:r>
              <a:rPr lang="en-US" sz="2000" dirty="0">
                <a:latin typeface="Courier New"/>
                <a:cs typeface="Courier New"/>
              </a:rPr>
              <a:t>	-x &lt;= 0</a:t>
            </a:r>
          </a:p>
          <a:p>
            <a:pPr marL="292100" indent="-292100">
              <a:lnSpc>
                <a:spcPct val="100000"/>
              </a:lnSpc>
              <a:spcBef>
                <a:spcPct val="20000"/>
              </a:spcBef>
              <a:buFont typeface="Helvetica" pitchFamily="34" charset="0"/>
              <a:buChar char="•"/>
              <a:tabLst>
                <a:tab pos="2632075" algn="l"/>
                <a:tab pos="3148013" algn="l"/>
                <a:tab pos="5829300" algn="r"/>
              </a:tabLst>
            </a:pPr>
            <a:r>
              <a:rPr lang="en-US" sz="2000" dirty="0">
                <a:latin typeface="Courier New"/>
                <a:cs typeface="Courier New"/>
              </a:rPr>
              <a:t>x &lt;= 0	</a:t>
            </a:r>
            <a:r>
              <a:rPr lang="en-US" sz="2000" dirty="0" smtClean="0">
                <a:latin typeface="Courier New"/>
                <a:cs typeface="Courier New"/>
              </a:rPr>
              <a:t></a:t>
            </a:r>
            <a:r>
              <a:rPr lang="en-US" sz="2000" dirty="0">
                <a:latin typeface="Courier New"/>
                <a:cs typeface="Courier New"/>
              </a:rPr>
              <a:t>	-x &gt;= 0</a:t>
            </a:r>
          </a:p>
          <a:p>
            <a:pPr marL="292100" indent="-292100">
              <a:lnSpc>
                <a:spcPct val="100000"/>
              </a:lnSpc>
              <a:spcBef>
                <a:spcPct val="20000"/>
              </a:spcBef>
              <a:buFont typeface="Helvetica" pitchFamily="34" charset="0"/>
              <a:buChar char="•"/>
              <a:tabLst>
                <a:tab pos="2632075" algn="l"/>
                <a:tab pos="3148013" algn="l"/>
                <a:tab pos="5829300" algn="r"/>
              </a:tabLst>
            </a:pPr>
            <a:r>
              <a:rPr lang="en-US" sz="2000" dirty="0" smtClean="0">
                <a:latin typeface="Courier New"/>
                <a:cs typeface="Courier New"/>
              </a:rPr>
              <a:t>(x|-x)&gt;&gt;31 == -1</a:t>
            </a:r>
          </a:p>
          <a:p>
            <a:pPr marL="292100" indent="-292100">
              <a:lnSpc>
                <a:spcPct val="100000"/>
              </a:lnSpc>
              <a:spcBef>
                <a:spcPct val="20000"/>
              </a:spcBef>
              <a:buFont typeface="Helvetica" pitchFamily="34" charset="0"/>
              <a:buChar char="•"/>
              <a:tabLst>
                <a:tab pos="2632075" algn="l"/>
                <a:tab pos="3148013" algn="l"/>
                <a:tab pos="5829300" algn="r"/>
              </a:tabLst>
            </a:pPr>
            <a:r>
              <a:rPr lang="en-US" sz="2000" dirty="0" err="1" smtClean="0">
                <a:latin typeface="Courier New"/>
                <a:cs typeface="Courier New"/>
              </a:rPr>
              <a:t>ux</a:t>
            </a:r>
            <a:r>
              <a:rPr lang="en-US" sz="2000" dirty="0" smtClean="0">
                <a:latin typeface="Courier New"/>
                <a:cs typeface="Courier New"/>
              </a:rPr>
              <a:t> </a:t>
            </a:r>
            <a:r>
              <a:rPr lang="en-US" sz="2000" dirty="0">
                <a:latin typeface="Courier New"/>
                <a:cs typeface="Courier New"/>
              </a:rPr>
              <a:t>&gt;&gt; 3 == </a:t>
            </a:r>
            <a:r>
              <a:rPr lang="en-US" sz="2000" dirty="0" err="1">
                <a:latin typeface="Courier New"/>
                <a:cs typeface="Courier New"/>
              </a:rPr>
              <a:t>ux</a:t>
            </a:r>
            <a:r>
              <a:rPr lang="en-US" sz="2000" dirty="0">
                <a:latin typeface="Courier New"/>
                <a:cs typeface="Courier New"/>
              </a:rPr>
              <a:t>/8</a:t>
            </a:r>
          </a:p>
          <a:p>
            <a:pPr marL="292100" indent="-292100">
              <a:lnSpc>
                <a:spcPct val="100000"/>
              </a:lnSpc>
              <a:spcBef>
                <a:spcPct val="20000"/>
              </a:spcBef>
              <a:buFont typeface="Helvetica" pitchFamily="34" charset="0"/>
              <a:buChar char="•"/>
              <a:tabLst>
                <a:tab pos="2632075" algn="l"/>
                <a:tab pos="3148013" algn="l"/>
                <a:tab pos="5829300" algn="r"/>
              </a:tabLst>
            </a:pPr>
            <a:r>
              <a:rPr lang="en-US" sz="2000" dirty="0">
                <a:latin typeface="Courier New"/>
                <a:cs typeface="Courier New"/>
              </a:rPr>
              <a:t>x &gt;&gt; 3 == x/8</a:t>
            </a:r>
          </a:p>
          <a:p>
            <a:pPr marL="292100" indent="-292100">
              <a:lnSpc>
                <a:spcPct val="100000"/>
              </a:lnSpc>
              <a:spcBef>
                <a:spcPct val="20000"/>
              </a:spcBef>
              <a:buFont typeface="Helvetica" pitchFamily="34" charset="0"/>
              <a:buChar char="•"/>
              <a:tabLst>
                <a:tab pos="2632075" algn="l"/>
                <a:tab pos="3148013" algn="l"/>
                <a:tab pos="5829300" algn="r"/>
              </a:tabLst>
            </a:pPr>
            <a:r>
              <a:rPr lang="en-US" sz="2000" dirty="0">
                <a:latin typeface="Courier New"/>
                <a:cs typeface="Courier New"/>
              </a:rPr>
              <a:t>x &amp; (x-1) != 0</a:t>
            </a:r>
          </a:p>
        </p:txBody>
      </p:sp>
      <p:sp>
        <p:nvSpPr>
          <p:cNvPr id="50180" name="Rectangle 5"/>
          <p:cNvSpPr>
            <a:spLocks noChangeArrowheads="1"/>
          </p:cNvSpPr>
          <p:nvPr/>
        </p:nvSpPr>
        <p:spPr bwMode="auto">
          <a:xfrm>
            <a:off x="152400" y="4213367"/>
            <a:ext cx="2819400" cy="1782539"/>
          </a:xfrm>
          <a:prstGeom prst="rect">
            <a:avLst/>
          </a:prstGeom>
          <a:solidFill>
            <a:srgbClr val="FFFF99"/>
          </a:solidFill>
          <a:ln w="25400">
            <a:solidFill>
              <a:schemeClr val="tx1"/>
            </a:solidFill>
            <a:miter lim="800000"/>
            <a:headEnd/>
            <a:tailEnd/>
          </a:ln>
        </p:spPr>
        <p:txBody>
          <a:bodyPr wrap="square" lIns="90487" tIns="44450" rIns="90487" bIns="44450">
            <a:spAutoFit/>
          </a:bodyPr>
          <a:lstStyle/>
          <a:p>
            <a:pPr>
              <a:lnSpc>
                <a:spcPct val="100000"/>
              </a:lnSpc>
              <a:spcBef>
                <a:spcPct val="50000"/>
              </a:spcBef>
              <a:tabLst>
                <a:tab pos="1371600" algn="l"/>
                <a:tab pos="2286000" algn="l"/>
              </a:tabLst>
            </a:pPr>
            <a:r>
              <a:rPr lang="en-US" sz="2000" dirty="0" err="1">
                <a:latin typeface="Courier New"/>
                <a:cs typeface="Courier New"/>
              </a:rPr>
              <a:t>int</a:t>
            </a:r>
            <a:r>
              <a:rPr lang="en-US" sz="2000" dirty="0">
                <a:latin typeface="Courier New"/>
                <a:cs typeface="Courier New"/>
              </a:rPr>
              <a:t> x = </a:t>
            </a:r>
            <a:r>
              <a:rPr lang="en-US" sz="2000" dirty="0" err="1">
                <a:latin typeface="Courier New"/>
                <a:cs typeface="Courier New"/>
              </a:rPr>
              <a:t>foo</a:t>
            </a:r>
            <a:r>
              <a:rPr lang="en-US" sz="2000" dirty="0">
                <a:latin typeface="Courier New"/>
                <a:cs typeface="Courier New"/>
              </a:rPr>
              <a:t>();</a:t>
            </a:r>
          </a:p>
          <a:p>
            <a:pPr>
              <a:lnSpc>
                <a:spcPct val="100000"/>
              </a:lnSpc>
              <a:spcBef>
                <a:spcPct val="50000"/>
              </a:spcBef>
              <a:tabLst>
                <a:tab pos="1371600" algn="l"/>
                <a:tab pos="2286000" algn="l"/>
              </a:tabLst>
            </a:pPr>
            <a:r>
              <a:rPr lang="en-US" sz="2000" dirty="0" err="1">
                <a:latin typeface="Courier New"/>
                <a:cs typeface="Courier New"/>
              </a:rPr>
              <a:t>int</a:t>
            </a:r>
            <a:r>
              <a:rPr lang="en-US" sz="2000" dirty="0">
                <a:latin typeface="Courier New"/>
                <a:cs typeface="Courier New"/>
              </a:rPr>
              <a:t> y = bar();</a:t>
            </a:r>
          </a:p>
          <a:p>
            <a:pPr>
              <a:lnSpc>
                <a:spcPct val="100000"/>
              </a:lnSpc>
              <a:spcBef>
                <a:spcPct val="50000"/>
              </a:spcBef>
              <a:tabLst>
                <a:tab pos="1371600" algn="l"/>
                <a:tab pos="2286000" algn="l"/>
              </a:tabLst>
            </a:pPr>
            <a:r>
              <a:rPr lang="en-US" sz="2000" dirty="0">
                <a:latin typeface="Courier New"/>
                <a:cs typeface="Courier New"/>
              </a:rPr>
              <a:t>unsigned </a:t>
            </a:r>
            <a:r>
              <a:rPr lang="en-US" sz="2000" dirty="0" err="1">
                <a:latin typeface="Courier New"/>
                <a:cs typeface="Courier New"/>
              </a:rPr>
              <a:t>ux</a:t>
            </a:r>
            <a:r>
              <a:rPr lang="en-US" sz="2000" dirty="0">
                <a:latin typeface="Courier New"/>
                <a:cs typeface="Courier New"/>
              </a:rPr>
              <a:t> = x;</a:t>
            </a:r>
          </a:p>
          <a:p>
            <a:pPr>
              <a:lnSpc>
                <a:spcPct val="100000"/>
              </a:lnSpc>
              <a:spcBef>
                <a:spcPct val="50000"/>
              </a:spcBef>
              <a:tabLst>
                <a:tab pos="1371600" algn="l"/>
                <a:tab pos="2286000" algn="l"/>
              </a:tabLst>
            </a:pPr>
            <a:r>
              <a:rPr lang="en-US" sz="2000" dirty="0">
                <a:latin typeface="Courier New"/>
                <a:cs typeface="Courier New"/>
              </a:rPr>
              <a:t>unsigned </a:t>
            </a:r>
            <a:r>
              <a:rPr lang="en-US" sz="2000" dirty="0" err="1">
                <a:latin typeface="Courier New"/>
                <a:cs typeface="Courier New"/>
              </a:rPr>
              <a:t>uy</a:t>
            </a:r>
            <a:r>
              <a:rPr lang="en-US" sz="2000" dirty="0">
                <a:latin typeface="Courier New"/>
                <a:cs typeface="Courier New"/>
              </a:rPr>
              <a:t> = y;</a:t>
            </a:r>
          </a:p>
        </p:txBody>
      </p:sp>
      <p:sp>
        <p:nvSpPr>
          <p:cNvPr id="50181" name="Rectangle 6"/>
          <p:cNvSpPr>
            <a:spLocks noChangeArrowheads="1"/>
          </p:cNvSpPr>
          <p:nvPr/>
        </p:nvSpPr>
        <p:spPr bwMode="auto">
          <a:xfrm>
            <a:off x="609600" y="3671097"/>
            <a:ext cx="1770933"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dirty="0">
                <a:latin typeface="Calibri" pitchFamily="34" charset="0"/>
              </a:rPr>
              <a:t>Initialization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1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1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17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17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17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017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017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017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017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3"/>
          <p:cNvSpPr>
            <a:spLocks noGrp="1" noChangeArrowheads="1"/>
          </p:cNvSpPr>
          <p:nvPr>
            <p:ph type="title"/>
          </p:nvPr>
        </p:nvSpPr>
        <p:spPr/>
        <p:txBody>
          <a:bodyPr/>
          <a:lstStyle/>
          <a:p>
            <a:pPr marL="119063" indent="-119063" eaLnBrk="1" hangingPunct="1"/>
            <a:r>
              <a:rPr lang="zh-CN" altLang="en-US" dirty="0" smtClean="0"/>
              <a:t>布尔代数的应用</a:t>
            </a:r>
            <a:endParaRPr lang="en-US" dirty="0"/>
          </a:p>
        </p:txBody>
      </p:sp>
      <p:sp>
        <p:nvSpPr>
          <p:cNvPr id="57349" name="Rectangle 4"/>
          <p:cNvSpPr>
            <a:spLocks noGrp="1" noChangeArrowheads="1"/>
          </p:cNvSpPr>
          <p:nvPr>
            <p:ph idx="1"/>
          </p:nvPr>
        </p:nvSpPr>
        <p:spPr/>
        <p:txBody>
          <a:bodyPr/>
          <a:lstStyle/>
          <a:p>
            <a:pPr eaLnBrk="1" hangingPunct="1"/>
            <a:r>
              <a:rPr lang="zh-CN" altLang="en-US" dirty="0" smtClean="0"/>
              <a:t>香浓应用于数字系统</a:t>
            </a:r>
            <a:endParaRPr lang="en-US" dirty="0"/>
          </a:p>
          <a:p>
            <a:pPr marL="552450" lvl="1" eaLnBrk="1" hangingPunct="1"/>
            <a:r>
              <a:rPr lang="en-US" dirty="0"/>
              <a:t>1937 MIT </a:t>
            </a:r>
            <a:r>
              <a:rPr lang="zh-CN" altLang="en-US" dirty="0"/>
              <a:t>硕士</a:t>
            </a:r>
            <a:r>
              <a:rPr lang="zh-CN" altLang="en-US" dirty="0" smtClean="0"/>
              <a:t>论文</a:t>
            </a:r>
            <a:endParaRPr lang="en-US" dirty="0"/>
          </a:p>
          <a:p>
            <a:pPr marL="552450" lvl="1" eaLnBrk="1" hangingPunct="1"/>
            <a:r>
              <a:rPr lang="zh-CN" altLang="en-US" dirty="0" smtClean="0"/>
              <a:t>延迟开关网络的推理</a:t>
            </a:r>
            <a:endParaRPr lang="en-US" dirty="0"/>
          </a:p>
          <a:p>
            <a:pPr marL="838200" lvl="2" eaLnBrk="1" hangingPunct="1"/>
            <a:r>
              <a:rPr lang="zh-CN" altLang="en-US" dirty="0" smtClean="0"/>
              <a:t>闭合开关编码为</a:t>
            </a:r>
            <a:r>
              <a:rPr lang="en-US" dirty="0" smtClean="0"/>
              <a:t>1, </a:t>
            </a:r>
            <a:r>
              <a:rPr lang="zh-CN" altLang="en-US" dirty="0" smtClean="0"/>
              <a:t>开关打开编码为</a:t>
            </a:r>
            <a:r>
              <a:rPr lang="en-US" dirty="0" smtClean="0"/>
              <a:t> </a:t>
            </a:r>
            <a:r>
              <a:rPr lang="en-US" dirty="0"/>
              <a:t>0</a:t>
            </a:r>
          </a:p>
        </p:txBody>
      </p:sp>
      <p:grpSp>
        <p:nvGrpSpPr>
          <p:cNvPr id="2" name="Group 5"/>
          <p:cNvGrpSpPr>
            <a:grpSpLocks/>
          </p:cNvGrpSpPr>
          <p:nvPr/>
        </p:nvGrpSpPr>
        <p:grpSpPr bwMode="auto">
          <a:xfrm>
            <a:off x="1527175" y="3863975"/>
            <a:ext cx="3048000" cy="1143000"/>
            <a:chOff x="0" y="0"/>
            <a:chExt cx="1920" cy="720"/>
          </a:xfrm>
        </p:grpSpPr>
        <p:sp>
          <p:nvSpPr>
            <p:cNvPr id="57359" name="Line 6"/>
            <p:cNvSpPr>
              <a:spLocks noChangeShapeType="1"/>
            </p:cNvSpPr>
            <p:nvPr/>
          </p:nvSpPr>
          <p:spPr bwMode="auto">
            <a:xfrm rot="10800000" flipH="1">
              <a:off x="288" y="0"/>
              <a:ext cx="672" cy="384"/>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7360" name="Line 7"/>
            <p:cNvSpPr>
              <a:spLocks noChangeShapeType="1"/>
            </p:cNvSpPr>
            <p:nvPr/>
          </p:nvSpPr>
          <p:spPr bwMode="auto">
            <a:xfrm>
              <a:off x="288" y="384"/>
              <a:ext cx="672" cy="336"/>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7361" name="Line 8"/>
            <p:cNvSpPr>
              <a:spLocks noChangeShapeType="1"/>
            </p:cNvSpPr>
            <p:nvPr/>
          </p:nvSpPr>
          <p:spPr bwMode="auto">
            <a:xfrm>
              <a:off x="960" y="0"/>
              <a:ext cx="672" cy="336"/>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7362" name="Line 9"/>
            <p:cNvSpPr>
              <a:spLocks noChangeShapeType="1"/>
            </p:cNvSpPr>
            <p:nvPr/>
          </p:nvSpPr>
          <p:spPr bwMode="auto">
            <a:xfrm rot="10800000" flipH="1">
              <a:off x="960" y="336"/>
              <a:ext cx="672" cy="384"/>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7363" name="Rectangle 10"/>
            <p:cNvSpPr>
              <a:spLocks/>
            </p:cNvSpPr>
            <p:nvPr/>
          </p:nvSpPr>
          <p:spPr bwMode="auto">
            <a:xfrm>
              <a:off x="567" y="30"/>
              <a:ext cx="304" cy="240"/>
            </a:xfrm>
            <a:prstGeom prst="rect">
              <a:avLst/>
            </a:prstGeom>
            <a:solidFill>
              <a:srgbClr val="FFFFFF"/>
            </a:solidFill>
            <a:ln w="25400">
              <a:noFill/>
              <a:miter lim="800000"/>
              <a:headEnd/>
              <a:tailEnd/>
            </a:ln>
          </p:spPr>
          <p:txBody>
            <a:bodyPr lIns="50800" tIns="50800" bIns="50800">
              <a:prstTxWarp prst="textNoShape">
                <a:avLst/>
              </a:prstTxWarp>
            </a:bodyPr>
            <a:lstStyle/>
            <a:p>
              <a:pPr algn="ctr" eaLnBrk="1" hangingPunct="1"/>
              <a:r>
                <a:rPr lang="en-US" sz="1800" b="0">
                  <a:solidFill>
                    <a:srgbClr val="000066"/>
                  </a:solidFill>
                  <a:latin typeface="Helvetica" charset="0"/>
                  <a:ea typeface="Helvetica" charset="0"/>
                  <a:cs typeface="Helvetica" charset="0"/>
                  <a:sym typeface="Helvetica" charset="0"/>
                </a:rPr>
                <a:t>A</a:t>
              </a:r>
            </a:p>
          </p:txBody>
        </p:sp>
        <p:sp>
          <p:nvSpPr>
            <p:cNvPr id="57364" name="Rectangle 11"/>
            <p:cNvSpPr>
              <a:spLocks/>
            </p:cNvSpPr>
            <p:nvPr/>
          </p:nvSpPr>
          <p:spPr bwMode="auto">
            <a:xfrm>
              <a:off x="577" y="480"/>
              <a:ext cx="304" cy="240"/>
            </a:xfrm>
            <a:prstGeom prst="rect">
              <a:avLst/>
            </a:prstGeom>
            <a:solidFill>
              <a:srgbClr val="FFFFFF"/>
            </a:solidFill>
            <a:ln w="25400">
              <a:noFill/>
              <a:miter lim="800000"/>
              <a:headEnd/>
              <a:tailEnd/>
            </a:ln>
          </p:spPr>
          <p:txBody>
            <a:bodyPr lIns="50800" tIns="50800" bIns="50800">
              <a:prstTxWarp prst="textNoShape">
                <a:avLst/>
              </a:prstTxWarp>
            </a:bodyPr>
            <a:lstStyle/>
            <a:p>
              <a:pPr algn="ctr" eaLnBrk="1" hangingPunct="1"/>
              <a:r>
                <a:rPr lang="en-US" sz="1800" b="0">
                  <a:solidFill>
                    <a:srgbClr val="000066"/>
                  </a:solidFill>
                  <a:latin typeface="Helvetica" charset="0"/>
                  <a:ea typeface="Helvetica" charset="0"/>
                  <a:cs typeface="Helvetica" charset="0"/>
                  <a:sym typeface="Helvetica" charset="0"/>
                </a:rPr>
                <a:t>~A</a:t>
              </a:r>
            </a:p>
          </p:txBody>
        </p:sp>
        <p:sp>
          <p:nvSpPr>
            <p:cNvPr id="57365" name="Rectangle 12"/>
            <p:cNvSpPr>
              <a:spLocks/>
            </p:cNvSpPr>
            <p:nvPr/>
          </p:nvSpPr>
          <p:spPr bwMode="auto">
            <a:xfrm>
              <a:off x="1057" y="30"/>
              <a:ext cx="304" cy="240"/>
            </a:xfrm>
            <a:prstGeom prst="rect">
              <a:avLst/>
            </a:prstGeom>
            <a:solidFill>
              <a:srgbClr val="FFFFFF"/>
            </a:solidFill>
            <a:ln w="25400">
              <a:noFill/>
              <a:miter lim="800000"/>
              <a:headEnd/>
              <a:tailEnd/>
            </a:ln>
          </p:spPr>
          <p:txBody>
            <a:bodyPr lIns="50800" tIns="50800" bIns="50800">
              <a:prstTxWarp prst="textNoShape">
                <a:avLst/>
              </a:prstTxWarp>
            </a:bodyPr>
            <a:lstStyle/>
            <a:p>
              <a:pPr algn="ctr" eaLnBrk="1" hangingPunct="1"/>
              <a:r>
                <a:rPr lang="en-US" sz="1800" b="0">
                  <a:solidFill>
                    <a:srgbClr val="000066"/>
                  </a:solidFill>
                  <a:latin typeface="Helvetica" charset="0"/>
                  <a:ea typeface="Helvetica" charset="0"/>
                  <a:cs typeface="Helvetica" charset="0"/>
                  <a:sym typeface="Helvetica" charset="0"/>
                </a:rPr>
                <a:t>~B</a:t>
              </a:r>
            </a:p>
          </p:txBody>
        </p:sp>
        <p:sp>
          <p:nvSpPr>
            <p:cNvPr id="57366" name="Rectangle 13"/>
            <p:cNvSpPr>
              <a:spLocks/>
            </p:cNvSpPr>
            <p:nvPr/>
          </p:nvSpPr>
          <p:spPr bwMode="auto">
            <a:xfrm>
              <a:off x="1067" y="480"/>
              <a:ext cx="304" cy="240"/>
            </a:xfrm>
            <a:prstGeom prst="rect">
              <a:avLst/>
            </a:prstGeom>
            <a:solidFill>
              <a:srgbClr val="FFFFFF"/>
            </a:solidFill>
            <a:ln w="25400">
              <a:noFill/>
              <a:miter lim="800000"/>
              <a:headEnd/>
              <a:tailEnd/>
            </a:ln>
          </p:spPr>
          <p:txBody>
            <a:bodyPr lIns="50800" tIns="50800" bIns="50800">
              <a:prstTxWarp prst="textNoShape">
                <a:avLst/>
              </a:prstTxWarp>
            </a:bodyPr>
            <a:lstStyle/>
            <a:p>
              <a:pPr algn="ctr" eaLnBrk="1" hangingPunct="1"/>
              <a:r>
                <a:rPr lang="en-US" sz="1800" b="0">
                  <a:solidFill>
                    <a:srgbClr val="000066"/>
                  </a:solidFill>
                  <a:latin typeface="Helvetica" charset="0"/>
                  <a:ea typeface="Helvetica" charset="0"/>
                  <a:cs typeface="Helvetica" charset="0"/>
                  <a:sym typeface="Helvetica" charset="0"/>
                </a:rPr>
                <a:t>B</a:t>
              </a:r>
            </a:p>
          </p:txBody>
        </p:sp>
        <p:sp>
          <p:nvSpPr>
            <p:cNvPr id="57367" name="Line 14"/>
            <p:cNvSpPr>
              <a:spLocks noChangeShapeType="1"/>
            </p:cNvSpPr>
            <p:nvPr/>
          </p:nvSpPr>
          <p:spPr bwMode="auto">
            <a:xfrm>
              <a:off x="1632" y="336"/>
              <a:ext cx="192" cy="1"/>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7368" name="Line 15"/>
            <p:cNvSpPr>
              <a:spLocks noChangeShapeType="1"/>
            </p:cNvSpPr>
            <p:nvPr/>
          </p:nvSpPr>
          <p:spPr bwMode="auto">
            <a:xfrm>
              <a:off x="96" y="384"/>
              <a:ext cx="192" cy="1"/>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7369" name="Oval 16"/>
            <p:cNvSpPr>
              <a:spLocks/>
            </p:cNvSpPr>
            <p:nvPr/>
          </p:nvSpPr>
          <p:spPr bwMode="auto">
            <a:xfrm>
              <a:off x="0" y="336"/>
              <a:ext cx="96" cy="96"/>
            </a:xfrm>
            <a:prstGeom prst="ellipse">
              <a:avLst/>
            </a:prstGeom>
            <a:solidFill>
              <a:srgbClr val="FFFFFF"/>
            </a:solid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7370" name="Oval 17"/>
            <p:cNvSpPr>
              <a:spLocks/>
            </p:cNvSpPr>
            <p:nvPr/>
          </p:nvSpPr>
          <p:spPr bwMode="auto">
            <a:xfrm>
              <a:off x="1824" y="288"/>
              <a:ext cx="96" cy="96"/>
            </a:xfrm>
            <a:prstGeom prst="ellipse">
              <a:avLst/>
            </a:prstGeom>
            <a:solidFill>
              <a:srgbClr val="FFFFFF"/>
            </a:solid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grpSp>
      <p:sp>
        <p:nvSpPr>
          <p:cNvPr id="22546" name="Rectangle 18"/>
          <p:cNvSpPr>
            <a:spLocks/>
          </p:cNvSpPr>
          <p:nvPr/>
        </p:nvSpPr>
        <p:spPr bwMode="auto">
          <a:xfrm>
            <a:off x="4940300" y="3530600"/>
            <a:ext cx="2169633" cy="1949252"/>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zh-CN" altLang="en-US" dirty="0" smtClean="0">
                <a:solidFill>
                  <a:srgbClr val="800000"/>
                </a:solidFill>
                <a:latin typeface="Helvetica" charset="0"/>
                <a:ea typeface="Helvetica" charset="0"/>
                <a:cs typeface="Helvetica" charset="0"/>
                <a:sym typeface="Helvetica" charset="0"/>
              </a:rPr>
              <a:t>连接条件：</a:t>
            </a:r>
            <a:endParaRPr lang="en-US" dirty="0">
              <a:solidFill>
                <a:srgbClr val="800000"/>
              </a:solidFill>
              <a:latin typeface="Helvetica" charset="0"/>
              <a:ea typeface="Helvetica" charset="0"/>
              <a:cs typeface="Helvetica" charset="0"/>
              <a:sym typeface="Helvetica" charset="0"/>
            </a:endParaRPr>
          </a:p>
          <a:p>
            <a:pPr eaLnBrk="1" hangingPunct="1"/>
            <a:r>
              <a:rPr lang="en-US" dirty="0">
                <a:solidFill>
                  <a:srgbClr val="800000"/>
                </a:solidFill>
                <a:latin typeface="Helvetica" charset="0"/>
                <a:ea typeface="Helvetica" charset="0"/>
                <a:cs typeface="Helvetica" charset="0"/>
                <a:sym typeface="Helvetica" charset="0"/>
              </a:rPr>
              <a:t>  </a:t>
            </a:r>
          </a:p>
          <a:p>
            <a:pPr eaLnBrk="1" hangingPunct="1"/>
            <a:r>
              <a:rPr lang="en-US" dirty="0">
                <a:solidFill>
                  <a:srgbClr val="800000"/>
                </a:solidFill>
                <a:latin typeface="Helvetica" charset="0"/>
                <a:ea typeface="Helvetica" charset="0"/>
                <a:cs typeface="Helvetica" charset="0"/>
                <a:sym typeface="Helvetica" charset="0"/>
              </a:rPr>
              <a:t> A&amp;~B | ~A&amp;B</a:t>
            </a:r>
          </a:p>
          <a:p>
            <a:pPr eaLnBrk="1" hangingPunct="1"/>
            <a:endParaRPr lang="en-US" dirty="0">
              <a:solidFill>
                <a:srgbClr val="800000"/>
              </a:solidFill>
              <a:latin typeface="Helvetica" charset="0"/>
              <a:ea typeface="Helvetica" charset="0"/>
              <a:cs typeface="Helvetica" charset="0"/>
              <a:sym typeface="Helvetica" charset="0"/>
            </a:endParaRPr>
          </a:p>
          <a:p>
            <a:pPr eaLnBrk="1" hangingPunct="1"/>
            <a:r>
              <a:rPr lang="en-US" dirty="0">
                <a:solidFill>
                  <a:srgbClr val="800000"/>
                </a:solidFill>
                <a:latin typeface="Helvetica" charset="0"/>
                <a:ea typeface="Helvetica" charset="0"/>
                <a:cs typeface="Helvetica" charset="0"/>
                <a:sym typeface="Helvetica" charset="0"/>
              </a:rPr>
              <a:t>  </a:t>
            </a:r>
          </a:p>
        </p:txBody>
      </p:sp>
      <p:grpSp>
        <p:nvGrpSpPr>
          <p:cNvPr id="3" name="Group 19"/>
          <p:cNvGrpSpPr>
            <a:grpSpLocks/>
          </p:cNvGrpSpPr>
          <p:nvPr/>
        </p:nvGrpSpPr>
        <p:grpSpPr bwMode="auto">
          <a:xfrm>
            <a:off x="1663700" y="3378200"/>
            <a:ext cx="2819400" cy="838200"/>
            <a:chOff x="0" y="0"/>
            <a:chExt cx="1776" cy="528"/>
          </a:xfrm>
        </p:grpSpPr>
        <p:sp>
          <p:nvSpPr>
            <p:cNvPr id="57357" name="Freeform 20"/>
            <p:cNvSpPr>
              <a:spLocks/>
            </p:cNvSpPr>
            <p:nvPr/>
          </p:nvSpPr>
          <p:spPr bwMode="auto">
            <a:xfrm>
              <a:off x="0" y="240"/>
              <a:ext cx="1776" cy="288"/>
            </a:xfrm>
            <a:custGeom>
              <a:avLst/>
              <a:gdLst>
                <a:gd name="T0" fmla="*/ 0 w 21600"/>
                <a:gd name="T1" fmla="*/ 21600 h 21600"/>
                <a:gd name="T2" fmla="*/ 3503 w 21600"/>
                <a:gd name="T3" fmla="*/ 21600 h 21600"/>
                <a:gd name="T4" fmla="*/ 11092 w 21600"/>
                <a:gd name="T5" fmla="*/ 0 h 21600"/>
                <a:gd name="T6" fmla="*/ 18681 w 21600"/>
                <a:gd name="T7" fmla="*/ 18000 h 21600"/>
                <a:gd name="T8" fmla="*/ 21600 w 21600"/>
                <a:gd name="T9" fmla="*/ 1800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21600"/>
                  </a:moveTo>
                  <a:lnTo>
                    <a:pt x="3503" y="21600"/>
                  </a:lnTo>
                  <a:cubicBezTo>
                    <a:pt x="5351" y="18000"/>
                    <a:pt x="8891" y="0"/>
                    <a:pt x="11092" y="0"/>
                  </a:cubicBezTo>
                  <a:cubicBezTo>
                    <a:pt x="13293" y="0"/>
                    <a:pt x="16930" y="15000"/>
                    <a:pt x="18681" y="18000"/>
                  </a:cubicBezTo>
                  <a:lnTo>
                    <a:pt x="21600" y="18000"/>
                  </a:lnTo>
                </a:path>
              </a:pathLst>
            </a:custGeom>
            <a:noFill/>
            <a:ln w="28575">
              <a:solidFill>
                <a:srgbClr val="FF5050"/>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7358" name="Rectangle 21"/>
            <p:cNvSpPr>
              <a:spLocks/>
            </p:cNvSpPr>
            <p:nvPr/>
          </p:nvSpPr>
          <p:spPr bwMode="auto">
            <a:xfrm>
              <a:off x="714" y="0"/>
              <a:ext cx="469" cy="240"/>
            </a:xfrm>
            <a:prstGeom prst="rect">
              <a:avLst/>
            </a:prstGeom>
            <a:noFill/>
            <a:ln w="19050">
              <a:noFill/>
              <a:miter lim="800000"/>
              <a:headEnd/>
              <a:tailEnd/>
            </a:ln>
          </p:spPr>
          <p:txBody>
            <a:bodyPr wrap="none" lIns="50800" tIns="50800" rIns="45720" bIns="50800">
              <a:prstTxWarp prst="textNoShape">
                <a:avLst/>
              </a:prstTxWarp>
              <a:spAutoFit/>
            </a:bodyPr>
            <a:lstStyle/>
            <a:p>
              <a:pPr algn="ctr" eaLnBrk="1" hangingPunct="1">
                <a:lnSpc>
                  <a:spcPct val="90000"/>
                </a:lnSpc>
              </a:pPr>
              <a:r>
                <a:rPr lang="en-US" sz="1800">
                  <a:solidFill>
                    <a:srgbClr val="CC0000"/>
                  </a:solidFill>
                  <a:latin typeface="Helvetica" charset="0"/>
                  <a:ea typeface="Helvetica" charset="0"/>
                  <a:cs typeface="Helvetica" charset="0"/>
                  <a:sym typeface="Helvetica" charset="0"/>
                </a:rPr>
                <a:t>A&amp;~B</a:t>
              </a:r>
            </a:p>
          </p:txBody>
        </p:sp>
      </p:grpSp>
      <p:grpSp>
        <p:nvGrpSpPr>
          <p:cNvPr id="4" name="Group 22"/>
          <p:cNvGrpSpPr>
            <a:grpSpLocks/>
          </p:cNvGrpSpPr>
          <p:nvPr/>
        </p:nvGrpSpPr>
        <p:grpSpPr bwMode="auto">
          <a:xfrm>
            <a:off x="1587500" y="4673600"/>
            <a:ext cx="2819400" cy="914400"/>
            <a:chOff x="0" y="0"/>
            <a:chExt cx="1776" cy="576"/>
          </a:xfrm>
        </p:grpSpPr>
        <p:sp>
          <p:nvSpPr>
            <p:cNvPr id="57355" name="Freeform 23"/>
            <p:cNvSpPr>
              <a:spLocks/>
            </p:cNvSpPr>
            <p:nvPr/>
          </p:nvSpPr>
          <p:spPr bwMode="auto">
            <a:xfrm rot="10800000" flipH="1">
              <a:off x="0" y="0"/>
              <a:ext cx="1776" cy="288"/>
            </a:xfrm>
            <a:custGeom>
              <a:avLst/>
              <a:gdLst>
                <a:gd name="T0" fmla="*/ 0 w 21600"/>
                <a:gd name="T1" fmla="*/ 21600 h 21600"/>
                <a:gd name="T2" fmla="*/ 3503 w 21600"/>
                <a:gd name="T3" fmla="*/ 21600 h 21600"/>
                <a:gd name="T4" fmla="*/ 11092 w 21600"/>
                <a:gd name="T5" fmla="*/ 0 h 21600"/>
                <a:gd name="T6" fmla="*/ 18681 w 21600"/>
                <a:gd name="T7" fmla="*/ 18000 h 21600"/>
                <a:gd name="T8" fmla="*/ 21600 w 21600"/>
                <a:gd name="T9" fmla="*/ 1800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21600"/>
                  </a:moveTo>
                  <a:lnTo>
                    <a:pt x="3503" y="21600"/>
                  </a:lnTo>
                  <a:cubicBezTo>
                    <a:pt x="5351" y="18000"/>
                    <a:pt x="8891" y="0"/>
                    <a:pt x="11092" y="0"/>
                  </a:cubicBezTo>
                  <a:cubicBezTo>
                    <a:pt x="13293" y="0"/>
                    <a:pt x="16930" y="15000"/>
                    <a:pt x="18681" y="18000"/>
                  </a:cubicBezTo>
                  <a:lnTo>
                    <a:pt x="21600" y="18000"/>
                  </a:lnTo>
                </a:path>
              </a:pathLst>
            </a:custGeom>
            <a:noFill/>
            <a:ln w="28575">
              <a:solidFill>
                <a:srgbClr val="FF5050"/>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7356" name="Rectangle 24"/>
            <p:cNvSpPr>
              <a:spLocks/>
            </p:cNvSpPr>
            <p:nvPr/>
          </p:nvSpPr>
          <p:spPr bwMode="auto">
            <a:xfrm>
              <a:off x="762" y="336"/>
              <a:ext cx="469" cy="240"/>
            </a:xfrm>
            <a:prstGeom prst="rect">
              <a:avLst/>
            </a:prstGeom>
            <a:noFill/>
            <a:ln w="19050">
              <a:noFill/>
              <a:miter lim="800000"/>
              <a:headEnd/>
              <a:tailEnd/>
            </a:ln>
          </p:spPr>
          <p:txBody>
            <a:bodyPr wrap="none" lIns="50800" tIns="50800" rIns="45720" bIns="50800">
              <a:prstTxWarp prst="textNoShape">
                <a:avLst/>
              </a:prstTxWarp>
              <a:spAutoFit/>
            </a:bodyPr>
            <a:lstStyle/>
            <a:p>
              <a:pPr algn="ctr" eaLnBrk="1" hangingPunct="1">
                <a:lnSpc>
                  <a:spcPct val="90000"/>
                </a:lnSpc>
              </a:pPr>
              <a:r>
                <a:rPr lang="en-US" sz="1800">
                  <a:solidFill>
                    <a:srgbClr val="CC0000"/>
                  </a:solidFill>
                  <a:latin typeface="Helvetica" charset="0"/>
                  <a:ea typeface="Helvetica" charset="0"/>
                  <a:cs typeface="Helvetica" charset="0"/>
                  <a:sym typeface="Helvetica" charset="0"/>
                </a:rPr>
                <a:t>~A&amp;B</a:t>
              </a:r>
            </a:p>
          </p:txBody>
        </p:sp>
      </p:grpSp>
      <p:sp>
        <p:nvSpPr>
          <p:cNvPr id="22553" name="Rectangle 25"/>
          <p:cNvSpPr>
            <a:spLocks/>
          </p:cNvSpPr>
          <p:nvPr/>
        </p:nvSpPr>
        <p:spPr bwMode="auto">
          <a:xfrm>
            <a:off x="5092700" y="5130800"/>
            <a:ext cx="984250" cy="469900"/>
          </a:xfrm>
          <a:prstGeom prst="rect">
            <a:avLst/>
          </a:prstGeom>
          <a:noFill/>
          <a:ln w="19050">
            <a:noFill/>
            <a:miter lim="800000"/>
            <a:headEnd/>
            <a:tailEnd/>
          </a:ln>
        </p:spPr>
        <p:txBody>
          <a:bodyPr wrap="none" lIns="50800" tIns="50800" rIns="45720" bIns="50800">
            <a:prstTxWarp prst="textNoShape">
              <a:avLst/>
            </a:prstTxWarp>
            <a:spAutoFit/>
          </a:bodyPr>
          <a:lstStyle/>
          <a:p>
            <a:pPr algn="ctr" eaLnBrk="1" hangingPunct="1"/>
            <a:r>
              <a:rPr lang="en-US">
                <a:solidFill>
                  <a:srgbClr val="800000"/>
                </a:solidFill>
                <a:latin typeface="Helvetica" charset="0"/>
                <a:ea typeface="Helvetica" charset="0"/>
                <a:cs typeface="Helvetica" charset="0"/>
                <a:sym typeface="Helvetica" charset="0"/>
              </a:rPr>
              <a:t>= A^B</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5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5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6" grpId="0" autoUpdateAnimBg="0"/>
      <p:bldP spid="22553"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36562" y="493712"/>
            <a:ext cx="6116638" cy="573088"/>
          </a:xfrm>
        </p:spPr>
        <p:txBody>
          <a:bodyPr/>
          <a:lstStyle/>
          <a:p>
            <a:pPr eaLnBrk="1" hangingPunct="1">
              <a:defRPr/>
            </a:pPr>
            <a:r>
              <a:rPr lang="zh-CN" altLang="en-US" dirty="0" smtClean="0"/>
              <a:t>二进制数性质</a:t>
            </a:r>
            <a:endParaRPr lang="en-US" dirty="0" smtClean="0"/>
          </a:p>
        </p:txBody>
      </p:sp>
      <p:sp>
        <p:nvSpPr>
          <p:cNvPr id="103428" name="Rectangle 4"/>
          <p:cNvSpPr>
            <a:spLocks noGrp="1" noChangeArrowheads="1"/>
          </p:cNvSpPr>
          <p:nvPr>
            <p:ph type="body" idx="1"/>
          </p:nvPr>
        </p:nvSpPr>
        <p:spPr>
          <a:xfrm>
            <a:off x="457200" y="3124200"/>
            <a:ext cx="8305800" cy="3505200"/>
          </a:xfrm>
        </p:spPr>
        <p:txBody>
          <a:bodyPr/>
          <a:lstStyle/>
          <a:p>
            <a:pPr>
              <a:defRPr/>
            </a:pPr>
            <a:r>
              <a:rPr lang="zh-CN" altLang="en-US" dirty="0" smtClean="0"/>
              <a:t>证明：</a:t>
            </a:r>
            <a:endParaRPr lang="en-US" altLang="zh-CN" dirty="0" smtClean="0"/>
          </a:p>
          <a:p>
            <a:pPr lvl="1">
              <a:defRPr/>
            </a:pPr>
            <a:r>
              <a:rPr lang="en-US" dirty="0" smtClean="0"/>
              <a:t>w = 0:</a:t>
            </a:r>
          </a:p>
          <a:p>
            <a:pPr lvl="2">
              <a:defRPr/>
            </a:pPr>
            <a:r>
              <a:rPr lang="en-US" dirty="0" smtClean="0"/>
              <a:t>1 = 2</a:t>
            </a:r>
            <a:r>
              <a:rPr lang="en-US" baseline="30000" dirty="0" smtClean="0"/>
              <a:t>0</a:t>
            </a:r>
            <a:endParaRPr lang="en-US" dirty="0" smtClean="0"/>
          </a:p>
          <a:p>
            <a:pPr lvl="1">
              <a:defRPr/>
            </a:pPr>
            <a:r>
              <a:rPr lang="zh-CN" altLang="en-US" dirty="0" smtClean="0"/>
              <a:t>假设</a:t>
            </a:r>
            <a:r>
              <a:rPr lang="en-US" dirty="0" smtClean="0"/>
              <a:t>w-1</a:t>
            </a:r>
            <a:r>
              <a:rPr lang="zh-CN" altLang="en-US" dirty="0" smtClean="0"/>
              <a:t>时成立，则</a:t>
            </a:r>
            <a:r>
              <a:rPr lang="en-US" altLang="zh-CN" dirty="0" smtClean="0"/>
              <a:t>w</a:t>
            </a:r>
            <a:r>
              <a:rPr lang="zh-CN" altLang="en-US" dirty="0" smtClean="0"/>
              <a:t>时</a:t>
            </a:r>
            <a:r>
              <a:rPr lang="en-US" dirty="0" smtClean="0"/>
              <a:t>:</a:t>
            </a:r>
          </a:p>
          <a:p>
            <a:pPr lvl="2">
              <a:defRPr/>
            </a:pPr>
            <a:r>
              <a:rPr lang="en-US" dirty="0"/>
              <a:t>1 + 1 + 2 + 4 + 8 + … + 2</a:t>
            </a:r>
            <a:r>
              <a:rPr lang="en-US" i="1" baseline="30000" dirty="0"/>
              <a:t>w</a:t>
            </a:r>
            <a:r>
              <a:rPr lang="en-US" baseline="30000" dirty="0"/>
              <a:t>-1 </a:t>
            </a:r>
            <a:r>
              <a:rPr lang="en-US" dirty="0"/>
              <a:t>+ 2</a:t>
            </a:r>
            <a:r>
              <a:rPr lang="en-US" i="1" baseline="30000" dirty="0"/>
              <a:t>w</a:t>
            </a:r>
            <a:r>
              <a:rPr lang="en-US" baseline="30000" dirty="0"/>
              <a:t>    </a:t>
            </a:r>
            <a:r>
              <a:rPr lang="en-US" dirty="0"/>
              <a:t>=    2</a:t>
            </a:r>
            <a:r>
              <a:rPr lang="en-US" i="1" baseline="30000" dirty="0"/>
              <a:t>w </a:t>
            </a:r>
            <a:r>
              <a:rPr lang="en-US" dirty="0"/>
              <a:t>+</a:t>
            </a:r>
            <a:r>
              <a:rPr lang="en-US" i="1" dirty="0"/>
              <a:t> </a:t>
            </a:r>
            <a:r>
              <a:rPr lang="en-US" dirty="0"/>
              <a:t>2</a:t>
            </a:r>
            <a:r>
              <a:rPr lang="en-US" i="1" baseline="30000" dirty="0"/>
              <a:t>w    </a:t>
            </a:r>
            <a:r>
              <a:rPr lang="en-US" dirty="0"/>
              <a:t>=    2</a:t>
            </a:r>
            <a:r>
              <a:rPr lang="en-US" i="1" baseline="30000" dirty="0"/>
              <a:t>w</a:t>
            </a:r>
            <a:r>
              <a:rPr lang="en-US" baseline="30000" dirty="0"/>
              <a:t>+1</a:t>
            </a:r>
            <a:r>
              <a:rPr lang="en-US" i="1" baseline="30000" dirty="0"/>
              <a:t>  </a:t>
            </a:r>
          </a:p>
          <a:p>
            <a:pPr lvl="1">
              <a:defRPr/>
            </a:pPr>
            <a:endParaRPr lang="en-US" dirty="0" smtClean="0"/>
          </a:p>
        </p:txBody>
      </p:sp>
      <p:graphicFrame>
        <p:nvGraphicFramePr>
          <p:cNvPr id="1027" name="Object 6"/>
          <p:cNvGraphicFramePr>
            <a:graphicFrameLocks noChangeAspect="1"/>
          </p:cNvGraphicFramePr>
          <p:nvPr>
            <p:extLst>
              <p:ext uri="{D42A27DB-BD31-4B8C-83A1-F6EECF244321}">
                <p14:modId xmlns:p14="http://schemas.microsoft.com/office/powerpoint/2010/main" val="3326399459"/>
              </p:ext>
            </p:extLst>
          </p:nvPr>
        </p:nvGraphicFramePr>
        <p:xfrm>
          <a:off x="2822575" y="2089150"/>
          <a:ext cx="2349500" cy="1028700"/>
        </p:xfrm>
        <a:graphic>
          <a:graphicData uri="http://schemas.openxmlformats.org/presentationml/2006/ole">
            <mc:AlternateContent xmlns:mc="http://schemas.openxmlformats.org/markup-compatibility/2006">
              <mc:Choice xmlns:v="urn:schemas-microsoft-com:vml" Requires="v">
                <p:oleObj spid="_x0000_s1228" name="Equation" r:id="rId4" imgW="2349500" imgH="1028700" progId="Equation.3">
                  <p:embed/>
                </p:oleObj>
              </mc:Choice>
              <mc:Fallback>
                <p:oleObj name="Equation" r:id="rId4" imgW="2349500" imgH="1028700" progId="Equation.3">
                  <p:embed/>
                  <p:pic>
                    <p:nvPicPr>
                      <p:cNvPr id="0" name=""/>
                      <p:cNvPicPr>
                        <a:picLocks noChangeAspect="1" noChangeArrowheads="1"/>
                      </p:cNvPicPr>
                      <p:nvPr/>
                    </p:nvPicPr>
                    <p:blipFill>
                      <a:blip r:embed="rId5"/>
                      <a:srcRect/>
                      <a:stretch>
                        <a:fillRect/>
                      </a:stretch>
                    </p:blipFill>
                    <p:spPr bwMode="auto">
                      <a:xfrm>
                        <a:off x="2822575" y="2089150"/>
                        <a:ext cx="2349500"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2" name="Text Box 7"/>
          <p:cNvSpPr txBox="1">
            <a:spLocks noChangeArrowheads="1"/>
          </p:cNvSpPr>
          <p:nvPr/>
        </p:nvSpPr>
        <p:spPr bwMode="auto">
          <a:xfrm>
            <a:off x="762000" y="1402802"/>
            <a:ext cx="800219" cy="461665"/>
          </a:xfrm>
          <a:prstGeom prst="rect">
            <a:avLst/>
          </a:prstGeom>
          <a:noFill/>
          <a:ln w="25400">
            <a:noFill/>
            <a:miter lim="800000"/>
            <a:headEnd/>
            <a:tailEnd/>
          </a:ln>
        </p:spPr>
        <p:txBody>
          <a:bodyPr wrap="none">
            <a:spAutoFit/>
          </a:bodyPr>
          <a:lstStyle/>
          <a:p>
            <a:pPr>
              <a:lnSpc>
                <a:spcPct val="100000"/>
              </a:lnSpc>
            </a:pPr>
            <a:r>
              <a:rPr lang="zh-CN" altLang="en-US" sz="2400" dirty="0" smtClean="0">
                <a:latin typeface="Calibri" pitchFamily="34" charset="0"/>
              </a:rPr>
              <a:t>断言</a:t>
            </a:r>
            <a:endParaRPr lang="en-US" sz="2400" dirty="0">
              <a:latin typeface="Calibri" pitchFamily="34" charset="0"/>
            </a:endParaRPr>
          </a:p>
        </p:txBody>
      </p:sp>
      <p:sp>
        <p:nvSpPr>
          <p:cNvPr id="2" name="TextBox 1"/>
          <p:cNvSpPr txBox="1"/>
          <p:nvPr/>
        </p:nvSpPr>
        <p:spPr>
          <a:xfrm>
            <a:off x="2425051" y="1609356"/>
            <a:ext cx="4114928" cy="461665"/>
          </a:xfrm>
          <a:prstGeom prst="rect">
            <a:avLst/>
          </a:prstGeom>
          <a:noFill/>
        </p:spPr>
        <p:txBody>
          <a:bodyPr wrap="none" rtlCol="0">
            <a:spAutoFit/>
          </a:bodyPr>
          <a:lstStyle/>
          <a:p>
            <a:r>
              <a:rPr lang="en-US" b="0" dirty="0" smtClean="0">
                <a:latin typeface="Calibri" pitchFamily="34" charset="0"/>
              </a:rPr>
              <a:t>1 + 1 + 2 + 4 + 8 + … + 2</a:t>
            </a:r>
            <a:r>
              <a:rPr lang="en-US" b="0" i="1" baseline="30000" dirty="0" smtClean="0">
                <a:latin typeface="Calibri" pitchFamily="34" charset="0"/>
              </a:rPr>
              <a:t>w</a:t>
            </a:r>
            <a:r>
              <a:rPr lang="en-US" b="0" baseline="30000" dirty="0" smtClean="0">
                <a:latin typeface="Calibri" pitchFamily="34" charset="0"/>
              </a:rPr>
              <a:t>-1  </a:t>
            </a:r>
            <a:r>
              <a:rPr lang="en-US" b="0" dirty="0" smtClean="0">
                <a:latin typeface="Calibri" pitchFamily="34" charset="0"/>
              </a:rPr>
              <a:t>= 2</a:t>
            </a:r>
            <a:r>
              <a:rPr lang="en-US" b="0" i="1" baseline="30000" dirty="0" smtClean="0">
                <a:latin typeface="Calibri" pitchFamily="34" charset="0"/>
              </a:rPr>
              <a:t>w</a:t>
            </a:r>
          </a:p>
        </p:txBody>
      </p:sp>
      <p:grpSp>
        <p:nvGrpSpPr>
          <p:cNvPr id="6" name="Group 5"/>
          <p:cNvGrpSpPr/>
          <p:nvPr/>
        </p:nvGrpSpPr>
        <p:grpSpPr>
          <a:xfrm>
            <a:off x="1739315" y="5339108"/>
            <a:ext cx="2743200" cy="849972"/>
            <a:chOff x="1219200" y="4724400"/>
            <a:chExt cx="2743200" cy="849972"/>
          </a:xfrm>
        </p:grpSpPr>
        <p:sp>
          <p:nvSpPr>
            <p:cNvPr id="3" name="Left Brace 2"/>
            <p:cNvSpPr/>
            <p:nvPr/>
          </p:nvSpPr>
          <p:spPr bwMode="auto">
            <a:xfrm rot="16200000">
              <a:off x="2400300" y="3543300"/>
              <a:ext cx="381000" cy="2743200"/>
            </a:xfrm>
            <a:prstGeom prst="leftBrace">
              <a:avLst/>
            </a:prstGeom>
            <a:noFill/>
            <a:ln w="25400"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Narrow" pitchFamily="34" charset="0"/>
              </a:endParaRPr>
            </a:p>
          </p:txBody>
        </p:sp>
        <p:sp>
          <p:nvSpPr>
            <p:cNvPr id="5" name="Rectangle 4"/>
            <p:cNvSpPr/>
            <p:nvPr/>
          </p:nvSpPr>
          <p:spPr>
            <a:xfrm>
              <a:off x="2133600" y="5112707"/>
              <a:ext cx="928459" cy="461665"/>
            </a:xfrm>
            <a:prstGeom prst="rect">
              <a:avLst/>
            </a:prstGeom>
          </p:spPr>
          <p:txBody>
            <a:bodyPr wrap="none">
              <a:spAutoFit/>
            </a:bodyPr>
            <a:lstStyle/>
            <a:p>
              <a:r>
                <a:rPr lang="en-US" b="0" kern="0" dirty="0">
                  <a:solidFill>
                    <a:srgbClr val="000000"/>
                  </a:solidFill>
                  <a:latin typeface="Calibri" pitchFamily="34" charset="0"/>
                </a:rPr>
                <a:t>=    2</a:t>
              </a:r>
              <a:r>
                <a:rPr lang="en-US" b="0" i="1" kern="0" baseline="30000" dirty="0">
                  <a:solidFill>
                    <a:srgbClr val="000000"/>
                  </a:solidFill>
                  <a:latin typeface="Calibri" pitchFamily="34" charset="0"/>
                </a:rPr>
                <a:t>w</a:t>
              </a:r>
              <a:endParaRPr lang="en-US" b="0" dirty="0"/>
            </a:p>
          </p:txBody>
        </p:sp>
      </p:grpSp>
    </p:spTree>
    <p:extLst>
      <p:ext uri="{BB962C8B-B14F-4D97-AF65-F5344CB8AC3E}">
        <p14:creationId xmlns:p14="http://schemas.microsoft.com/office/powerpoint/2010/main" val="2798839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zh-CN" altLang="en-US" dirty="0" smtClean="0"/>
              <a:t>代码安全示例</a:t>
            </a:r>
            <a:endParaRPr lang="en-US" dirty="0"/>
          </a:p>
        </p:txBody>
      </p:sp>
      <p:sp>
        <p:nvSpPr>
          <p:cNvPr id="134147" name="Rectangle 3"/>
          <p:cNvSpPr>
            <a:spLocks noGrp="1" noChangeArrowheads="1"/>
          </p:cNvSpPr>
          <p:nvPr>
            <p:ph type="body" idx="1"/>
          </p:nvPr>
        </p:nvSpPr>
        <p:spPr>
          <a:xfrm>
            <a:off x="401345" y="5213350"/>
            <a:ext cx="8307387" cy="1187450"/>
          </a:xfrm>
        </p:spPr>
        <p:txBody>
          <a:bodyPr/>
          <a:lstStyle/>
          <a:p>
            <a:r>
              <a:rPr lang="zh-CN" altLang="en-US" dirty="0" smtClean="0"/>
              <a:t>与</a:t>
            </a:r>
            <a:r>
              <a:rPr lang="en-US" altLang="zh-CN" dirty="0" smtClean="0"/>
              <a:t>FreeBSD’s</a:t>
            </a:r>
            <a:r>
              <a:rPr lang="zh-CN" altLang="en-US" dirty="0" smtClean="0"/>
              <a:t>的</a:t>
            </a:r>
            <a:r>
              <a:rPr lang="en-US" altLang="zh-CN" dirty="0" err="1" smtClean="0"/>
              <a:t>getpeername</a:t>
            </a:r>
            <a:r>
              <a:rPr lang="zh-CN" altLang="en-US" dirty="0" smtClean="0"/>
              <a:t>代码实现相似</a:t>
            </a:r>
            <a:endParaRPr lang="en-US" dirty="0"/>
          </a:p>
          <a:p>
            <a:r>
              <a:rPr lang="zh-CN" altLang="en-US" dirty="0"/>
              <a:t>有很多聪明的人试图在程序中发现漏洞</a:t>
            </a:r>
            <a:endParaRPr lang="en-US" dirty="0"/>
          </a:p>
        </p:txBody>
      </p:sp>
      <p:sp>
        <p:nvSpPr>
          <p:cNvPr id="134148" name="Rectangle 4"/>
          <p:cNvSpPr>
            <a:spLocks noChangeArrowheads="1"/>
          </p:cNvSpPr>
          <p:nvPr/>
        </p:nvSpPr>
        <p:spPr bwMode="auto">
          <a:xfrm>
            <a:off x="487644" y="1706290"/>
            <a:ext cx="8427756" cy="3475310"/>
          </a:xfrm>
          <a:prstGeom prst="rect">
            <a:avLst/>
          </a:prstGeom>
          <a:solidFill>
            <a:srgbClr val="F7F5CD"/>
          </a:solidFill>
          <a:ln w="6350" cmpd="dbl">
            <a:solidFill>
              <a:schemeClr val="tx1"/>
            </a:solidFill>
            <a:miter lim="800000"/>
            <a:headEnd/>
            <a:tailEnd/>
          </a:ln>
          <a:effectLst/>
        </p:spPr>
        <p:txBody>
          <a:bodyPr wrap="square" lIns="90487" tIns="44450" rIns="90487" bIns="44450">
            <a:spAutoFit/>
          </a:bodyPr>
          <a:lstStyle/>
          <a:p>
            <a:pPr>
              <a:tabLst>
                <a:tab pos="914400" algn="l"/>
                <a:tab pos="2286000" algn="l"/>
              </a:tabLst>
            </a:pPr>
            <a:r>
              <a:rPr lang="en-US" altLang="zh-CN" sz="2000" dirty="0">
                <a:latin typeface="Courier New" pitchFamily="49" charset="0"/>
              </a:rPr>
              <a:t>/*</a:t>
            </a:r>
            <a:r>
              <a:rPr lang="zh-CN" altLang="en-US" sz="2000" dirty="0">
                <a:latin typeface="Courier New" pitchFamily="49" charset="0"/>
              </a:rPr>
              <a:t>内核内存区域保持用户访问数据</a:t>
            </a:r>
            <a:r>
              <a:rPr lang="en-US" altLang="zh-CN" sz="2000" dirty="0">
                <a:latin typeface="Courier New" pitchFamily="49" charset="0"/>
              </a:rPr>
              <a:t>*/</a:t>
            </a:r>
          </a:p>
          <a:p>
            <a:pPr algn="l">
              <a:lnSpc>
                <a:spcPct val="100000"/>
              </a:lnSpc>
              <a:tabLst>
                <a:tab pos="914400" algn="l"/>
                <a:tab pos="2286000" algn="l"/>
              </a:tabLst>
            </a:pPr>
            <a:r>
              <a:rPr lang="en-US" sz="2000" dirty="0" smtClean="0">
                <a:latin typeface="Courier New" pitchFamily="49" charset="0"/>
              </a:rPr>
              <a:t>#</a:t>
            </a:r>
            <a:r>
              <a:rPr lang="en-US" sz="2000" dirty="0">
                <a:latin typeface="Courier New" pitchFamily="49" charset="0"/>
              </a:rPr>
              <a:t>define KSIZE 1024</a:t>
            </a:r>
          </a:p>
          <a:p>
            <a:pPr algn="l">
              <a:lnSpc>
                <a:spcPct val="100000"/>
              </a:lnSpc>
              <a:tabLst>
                <a:tab pos="914400" algn="l"/>
                <a:tab pos="2286000" algn="l"/>
              </a:tabLst>
            </a:pPr>
            <a:r>
              <a:rPr lang="en-US" sz="2000" dirty="0">
                <a:latin typeface="Courier New" pitchFamily="49" charset="0"/>
              </a:rPr>
              <a:t>char </a:t>
            </a:r>
            <a:r>
              <a:rPr lang="en-US" sz="2000" dirty="0" err="1">
                <a:latin typeface="Courier New" pitchFamily="49" charset="0"/>
              </a:rPr>
              <a:t>kbuf</a:t>
            </a:r>
            <a:r>
              <a:rPr lang="en-US" sz="2000" dirty="0">
                <a:latin typeface="Courier New" pitchFamily="49" charset="0"/>
              </a:rPr>
              <a:t>[KSIZE];</a:t>
            </a:r>
          </a:p>
          <a:p>
            <a:pPr algn="l">
              <a:lnSpc>
                <a:spcPct val="100000"/>
              </a:lnSpc>
              <a:tabLst>
                <a:tab pos="914400" algn="l"/>
                <a:tab pos="2286000" algn="l"/>
              </a:tabLst>
            </a:pPr>
            <a:endParaRPr lang="en-US" sz="2000" dirty="0">
              <a:latin typeface="Courier New" pitchFamily="49" charset="0"/>
            </a:endParaRPr>
          </a:p>
          <a:p>
            <a:pPr>
              <a:tabLst>
                <a:tab pos="914400" algn="l"/>
                <a:tab pos="2286000" algn="l"/>
              </a:tabLst>
            </a:pPr>
            <a:r>
              <a:rPr lang="en-US" altLang="zh-CN" sz="2000" dirty="0">
                <a:latin typeface="Courier New" pitchFamily="49" charset="0"/>
              </a:rPr>
              <a:t>/* </a:t>
            </a:r>
            <a:r>
              <a:rPr lang="zh-CN" altLang="en-US" sz="2000" dirty="0">
                <a:latin typeface="Courier New" pitchFamily="49" charset="0"/>
              </a:rPr>
              <a:t>从内核内存区域最多拷贝</a:t>
            </a:r>
            <a:r>
              <a:rPr lang="en-US" altLang="zh-CN" sz="2000" dirty="0" err="1">
                <a:latin typeface="Courier New" pitchFamily="49" charset="0"/>
              </a:rPr>
              <a:t>maxlen</a:t>
            </a:r>
            <a:r>
              <a:rPr lang="zh-CN" altLang="en-US" sz="2000" dirty="0">
                <a:latin typeface="Courier New" pitchFamily="49" charset="0"/>
              </a:rPr>
              <a:t>字节到用户缓冲区</a:t>
            </a:r>
            <a:r>
              <a:rPr lang="en-US" altLang="zh-CN" sz="2000" dirty="0">
                <a:latin typeface="Courier New" pitchFamily="49" charset="0"/>
              </a:rPr>
              <a:t>*/</a:t>
            </a:r>
          </a:p>
          <a:p>
            <a:pPr algn="l">
              <a:lnSpc>
                <a:spcPct val="100000"/>
              </a:lnSpc>
              <a:tabLst>
                <a:tab pos="914400" algn="l"/>
                <a:tab pos="2286000" algn="l"/>
              </a:tabLst>
            </a:pPr>
            <a:r>
              <a:rPr lang="en-US" sz="2000" dirty="0" err="1" smtClean="0">
                <a:latin typeface="Courier New" pitchFamily="49" charset="0"/>
              </a:rPr>
              <a:t>int</a:t>
            </a:r>
            <a:r>
              <a:rPr lang="en-US" sz="2000" dirty="0" smtClean="0">
                <a:latin typeface="Courier New" pitchFamily="49" charset="0"/>
              </a:rPr>
              <a:t> </a:t>
            </a:r>
            <a:r>
              <a:rPr lang="en-US" sz="2000" dirty="0" err="1">
                <a:latin typeface="Courier New" pitchFamily="49" charset="0"/>
              </a:rPr>
              <a:t>copy_from_kernel</a:t>
            </a:r>
            <a:r>
              <a:rPr lang="en-US" sz="2000" dirty="0">
                <a:latin typeface="Courier New" pitchFamily="49" charset="0"/>
              </a:rPr>
              <a:t>(void *</a:t>
            </a:r>
            <a:r>
              <a:rPr lang="en-US" sz="2000" dirty="0" err="1">
                <a:latin typeface="Courier New" pitchFamily="49" charset="0"/>
              </a:rPr>
              <a:t>user_dest</a:t>
            </a:r>
            <a:r>
              <a:rPr lang="en-US" sz="2000" dirty="0">
                <a:latin typeface="Courier New" pitchFamily="49" charset="0"/>
              </a:rPr>
              <a:t>, </a:t>
            </a:r>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maxlen</a:t>
            </a:r>
            <a:r>
              <a:rPr lang="en-US" sz="2000" dirty="0">
                <a:latin typeface="Courier New" pitchFamily="49" charset="0"/>
              </a:rPr>
              <a:t>) {</a:t>
            </a:r>
          </a:p>
          <a:p>
            <a:pPr>
              <a:tabLst>
                <a:tab pos="914400" algn="l"/>
                <a:tab pos="2286000" algn="l"/>
              </a:tabLst>
            </a:pPr>
            <a:r>
              <a:rPr lang="en-US" sz="2000" dirty="0" smtClean="0">
                <a:latin typeface="Courier New" pitchFamily="49" charset="0"/>
              </a:rPr>
              <a:t>    </a:t>
            </a:r>
            <a:r>
              <a:rPr lang="en-US" altLang="zh-CN" sz="2000" dirty="0" smtClean="0">
                <a:latin typeface="Courier New" pitchFamily="49" charset="0"/>
              </a:rPr>
              <a:t>/*</a:t>
            </a:r>
            <a:r>
              <a:rPr lang="zh-CN" altLang="en-US" sz="2000" dirty="0">
                <a:latin typeface="Courier New" pitchFamily="49" charset="0"/>
              </a:rPr>
              <a:t>字节数</a:t>
            </a:r>
            <a:r>
              <a:rPr lang="en-US" altLang="zh-CN" sz="2000" dirty="0" err="1">
                <a:latin typeface="Courier New" pitchFamily="49" charset="0"/>
              </a:rPr>
              <a:t>len</a:t>
            </a:r>
            <a:r>
              <a:rPr lang="en-US" altLang="zh-CN" sz="2000" dirty="0">
                <a:latin typeface="Courier New" pitchFamily="49" charset="0"/>
              </a:rPr>
              <a:t>=min</a:t>
            </a:r>
            <a:r>
              <a:rPr lang="zh-CN" altLang="en-US" sz="2000" dirty="0">
                <a:latin typeface="Courier New" pitchFamily="49" charset="0"/>
              </a:rPr>
              <a:t>（缓冲区大小</a:t>
            </a:r>
            <a:r>
              <a:rPr lang="en-US" altLang="zh-CN" sz="2000" dirty="0">
                <a:latin typeface="Courier New" pitchFamily="49" charset="0"/>
              </a:rPr>
              <a:t>,</a:t>
            </a:r>
            <a:r>
              <a:rPr lang="en-US" altLang="zh-CN" sz="2000" dirty="0" err="1">
                <a:latin typeface="Courier New" pitchFamily="49" charset="0"/>
              </a:rPr>
              <a:t>maxlen</a:t>
            </a:r>
            <a:r>
              <a:rPr lang="zh-CN" altLang="en-US" sz="2000" dirty="0">
                <a:latin typeface="Courier New" pitchFamily="49" charset="0"/>
              </a:rPr>
              <a:t>） </a:t>
            </a:r>
            <a:r>
              <a:rPr lang="en-US" altLang="zh-CN" sz="2000" dirty="0" smtClean="0">
                <a:latin typeface="Courier New" pitchFamily="49" charset="0"/>
              </a:rPr>
              <a:t>*/</a:t>
            </a:r>
            <a:endParaRPr lang="en-US" altLang="zh-CN" sz="2000" dirty="0">
              <a:latin typeface="Courier New" pitchFamily="49" charset="0"/>
            </a:endParaRPr>
          </a:p>
          <a:p>
            <a:pPr algn="l">
              <a:lnSpc>
                <a:spcPct val="100000"/>
              </a:lnSpc>
              <a:tabLst>
                <a:tab pos="914400" algn="l"/>
                <a:tab pos="2286000" algn="l"/>
              </a:tabLst>
            </a:pPr>
            <a:r>
              <a:rPr lang="en-US" sz="2000" dirty="0" smtClean="0">
                <a:latin typeface="Courier New" pitchFamily="49" charset="0"/>
              </a:rPr>
              <a:t>    </a:t>
            </a:r>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len</a:t>
            </a:r>
            <a:r>
              <a:rPr lang="en-US" sz="2000" dirty="0">
                <a:latin typeface="Courier New" pitchFamily="49" charset="0"/>
              </a:rPr>
              <a:t> = KSIZE &lt; </a:t>
            </a:r>
            <a:r>
              <a:rPr lang="en-US" sz="2000" dirty="0" err="1">
                <a:latin typeface="Courier New" pitchFamily="49" charset="0"/>
              </a:rPr>
              <a:t>maxlen</a:t>
            </a:r>
            <a:r>
              <a:rPr lang="en-US" sz="2000" dirty="0">
                <a:latin typeface="Courier New" pitchFamily="49" charset="0"/>
              </a:rPr>
              <a:t> ? KSIZE : </a:t>
            </a:r>
            <a:r>
              <a:rPr lang="en-US" sz="2000" dirty="0" err="1">
                <a:latin typeface="Courier New" pitchFamily="49" charset="0"/>
              </a:rPr>
              <a:t>maxlen</a:t>
            </a:r>
            <a:r>
              <a:rPr lang="en-US" sz="2000" dirty="0">
                <a:latin typeface="Courier New" pitchFamily="49" charset="0"/>
              </a:rPr>
              <a:t>;</a:t>
            </a:r>
          </a:p>
          <a:p>
            <a:pPr algn="l">
              <a:lnSpc>
                <a:spcPct val="100000"/>
              </a:lnSpc>
              <a:tabLst>
                <a:tab pos="914400" algn="l"/>
                <a:tab pos="2286000" algn="l"/>
              </a:tabLst>
            </a:pPr>
            <a:r>
              <a:rPr lang="en-US" sz="2000" dirty="0">
                <a:latin typeface="Courier New" pitchFamily="49" charset="0"/>
              </a:rPr>
              <a:t>    </a:t>
            </a:r>
            <a:r>
              <a:rPr lang="en-US" sz="2000" dirty="0" err="1">
                <a:latin typeface="Courier New" pitchFamily="49" charset="0"/>
              </a:rPr>
              <a:t>memcpy</a:t>
            </a:r>
            <a:r>
              <a:rPr lang="en-US" sz="2000" dirty="0">
                <a:latin typeface="Courier New" pitchFamily="49" charset="0"/>
              </a:rPr>
              <a:t>(</a:t>
            </a:r>
            <a:r>
              <a:rPr lang="en-US" sz="2000" dirty="0" err="1">
                <a:latin typeface="Courier New" pitchFamily="49" charset="0"/>
              </a:rPr>
              <a:t>user_dest</a:t>
            </a:r>
            <a:r>
              <a:rPr lang="en-US" sz="2000" dirty="0">
                <a:latin typeface="Courier New" pitchFamily="49" charset="0"/>
              </a:rPr>
              <a:t>, </a:t>
            </a:r>
            <a:r>
              <a:rPr lang="en-US" sz="2000" dirty="0" err="1">
                <a:latin typeface="Courier New" pitchFamily="49" charset="0"/>
              </a:rPr>
              <a:t>kbuf</a:t>
            </a:r>
            <a:r>
              <a:rPr lang="en-US" sz="2000" dirty="0">
                <a:latin typeface="Courier New" pitchFamily="49" charset="0"/>
              </a:rPr>
              <a:t>, </a:t>
            </a:r>
            <a:r>
              <a:rPr lang="en-US" sz="2000" dirty="0" err="1">
                <a:latin typeface="Courier New" pitchFamily="49" charset="0"/>
              </a:rPr>
              <a:t>len</a:t>
            </a:r>
            <a:r>
              <a:rPr lang="en-US" sz="2000" dirty="0">
                <a:latin typeface="Courier New" pitchFamily="49" charset="0"/>
              </a:rPr>
              <a:t>);</a:t>
            </a:r>
          </a:p>
          <a:p>
            <a:pPr algn="l">
              <a:lnSpc>
                <a:spcPct val="100000"/>
              </a:lnSpc>
              <a:tabLst>
                <a:tab pos="914400" algn="l"/>
                <a:tab pos="2286000" algn="l"/>
              </a:tabLst>
            </a:pPr>
            <a:r>
              <a:rPr lang="en-US" sz="2000" dirty="0">
                <a:latin typeface="Courier New" pitchFamily="49" charset="0"/>
              </a:rPr>
              <a:t>    return </a:t>
            </a:r>
            <a:r>
              <a:rPr lang="en-US" sz="2000" dirty="0" err="1">
                <a:latin typeface="Courier New" pitchFamily="49" charset="0"/>
              </a:rPr>
              <a:t>len</a:t>
            </a:r>
            <a:r>
              <a:rPr lang="en-US" sz="2000" dirty="0">
                <a:latin typeface="Courier New" pitchFamily="49" charset="0"/>
              </a:rPr>
              <a:t>;</a:t>
            </a:r>
          </a:p>
          <a:p>
            <a:pPr algn="l">
              <a:lnSpc>
                <a:spcPct val="100000"/>
              </a:lnSpc>
              <a:tabLst>
                <a:tab pos="914400" algn="l"/>
                <a:tab pos="2286000" algn="l"/>
              </a:tabLst>
            </a:pPr>
            <a:r>
              <a:rPr lang="en-US" sz="2000" dirty="0">
                <a:latin typeface="Courier New" pitchFamily="49" charset="0"/>
              </a:rPr>
              <a:t>}</a:t>
            </a:r>
          </a:p>
        </p:txBody>
      </p:sp>
      <p:sp>
        <p:nvSpPr>
          <p:cNvPr id="5" name="Rectangle 5"/>
          <p:cNvSpPr>
            <a:spLocks noChangeArrowheads="1"/>
          </p:cNvSpPr>
          <p:nvPr/>
        </p:nvSpPr>
        <p:spPr bwMode="auto">
          <a:xfrm>
            <a:off x="3124200" y="1094189"/>
            <a:ext cx="5860578" cy="582211"/>
          </a:xfrm>
          <a:prstGeom prst="rect">
            <a:avLst/>
          </a:prstGeom>
          <a:solidFill>
            <a:schemeClr val="accent2">
              <a:lumMod val="20000"/>
              <a:lumOff val="80000"/>
            </a:schemeClr>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dirty="0">
                <a:latin typeface="Courier New" pitchFamily="49" charset="0"/>
              </a:rPr>
              <a:t>/* </a:t>
            </a:r>
            <a:r>
              <a:rPr lang="zh-CN" altLang="en-US" sz="1600" dirty="0" smtClean="0">
                <a:latin typeface="Courier New" pitchFamily="49" charset="0"/>
              </a:rPr>
              <a:t>库函数</a:t>
            </a:r>
            <a:r>
              <a:rPr lang="en-US" sz="1600" dirty="0" smtClean="0">
                <a:latin typeface="Courier New" pitchFamily="49" charset="0"/>
              </a:rPr>
              <a:t> </a:t>
            </a:r>
            <a:r>
              <a:rPr lang="en-US" sz="1600" dirty="0" err="1" smtClean="0">
                <a:latin typeface="Courier New" pitchFamily="49" charset="0"/>
              </a:rPr>
              <a:t>memcpy</a:t>
            </a:r>
            <a:r>
              <a:rPr lang="zh-CN" altLang="en-US" sz="1600" dirty="0" smtClean="0">
                <a:latin typeface="Courier New" pitchFamily="49" charset="0"/>
              </a:rPr>
              <a:t>的声明</a:t>
            </a:r>
            <a:r>
              <a:rPr lang="en-US" sz="1600" dirty="0" smtClean="0">
                <a:latin typeface="Courier New" pitchFamily="49" charset="0"/>
              </a:rPr>
              <a:t>*/</a:t>
            </a:r>
            <a:endParaRPr lang="en-US" sz="1600" dirty="0">
              <a:latin typeface="Courier New" pitchFamily="49" charset="0"/>
            </a:endParaRPr>
          </a:p>
          <a:p>
            <a:pPr>
              <a:tabLst>
                <a:tab pos="914400" algn="l"/>
                <a:tab pos="2286000" algn="l"/>
              </a:tabLst>
            </a:pPr>
            <a:r>
              <a:rPr lang="en-US" sz="1600" dirty="0">
                <a:latin typeface="Courier New" pitchFamily="49" charset="0"/>
              </a:rPr>
              <a:t>void *memcpy(void *dest, void *src, size_t n);</a:t>
            </a:r>
          </a:p>
        </p:txBody>
      </p:sp>
    </p:spTree>
    <p:extLst>
      <p:ext uri="{BB962C8B-B14F-4D97-AF65-F5344CB8AC3E}">
        <p14:creationId xmlns:p14="http://schemas.microsoft.com/office/powerpoint/2010/main" val="1643946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zh-CN" altLang="en-US" dirty="0" smtClean="0"/>
              <a:t>典型用法</a:t>
            </a:r>
            <a:endParaRPr lang="en-US" dirty="0"/>
          </a:p>
        </p:txBody>
      </p:sp>
      <p:sp>
        <p:nvSpPr>
          <p:cNvPr id="136196" name="Rectangle 4"/>
          <p:cNvSpPr>
            <a:spLocks noChangeArrowheads="1"/>
          </p:cNvSpPr>
          <p:nvPr/>
        </p:nvSpPr>
        <p:spPr bwMode="auto">
          <a:xfrm>
            <a:off x="522288" y="1295400"/>
            <a:ext cx="8031044" cy="3475310"/>
          </a:xfrm>
          <a:prstGeom prst="rect">
            <a:avLst/>
          </a:prstGeom>
          <a:solidFill>
            <a:srgbClr val="F7F5CD"/>
          </a:solidFill>
          <a:ln w="6350" cmpd="dbl">
            <a:solidFill>
              <a:schemeClr val="tx1"/>
            </a:solidFill>
            <a:miter lim="800000"/>
            <a:headEnd/>
            <a:tailEnd/>
          </a:ln>
          <a:effectLst/>
        </p:spPr>
        <p:txBody>
          <a:bodyPr wrap="square" lIns="90487" tIns="44450" rIns="90487" bIns="44450">
            <a:spAutoFit/>
          </a:bodyPr>
          <a:lstStyle/>
          <a:p>
            <a:pPr>
              <a:tabLst>
                <a:tab pos="914400" algn="l"/>
                <a:tab pos="2286000" algn="l"/>
              </a:tabLst>
            </a:pPr>
            <a:r>
              <a:rPr lang="en-US" altLang="zh-CN" sz="2000" dirty="0">
                <a:latin typeface="Courier New" pitchFamily="49" charset="0"/>
              </a:rPr>
              <a:t>/*</a:t>
            </a:r>
            <a:r>
              <a:rPr lang="zh-CN" altLang="en-US" sz="2000" dirty="0">
                <a:latin typeface="Courier New" pitchFamily="49" charset="0"/>
              </a:rPr>
              <a:t>内核内存区域保持用户访问数据</a:t>
            </a:r>
            <a:r>
              <a:rPr lang="en-US" altLang="zh-CN" sz="2000" dirty="0">
                <a:latin typeface="Courier New" pitchFamily="49" charset="0"/>
              </a:rPr>
              <a:t>*/</a:t>
            </a:r>
          </a:p>
          <a:p>
            <a:pPr>
              <a:tabLst>
                <a:tab pos="914400" algn="l"/>
                <a:tab pos="2286000" algn="l"/>
              </a:tabLst>
            </a:pPr>
            <a:r>
              <a:rPr lang="en-US" sz="2000" dirty="0">
                <a:latin typeface="Courier New" pitchFamily="49" charset="0"/>
              </a:rPr>
              <a:t>#define KSIZE 1024</a:t>
            </a:r>
          </a:p>
          <a:p>
            <a:pPr>
              <a:tabLst>
                <a:tab pos="914400" algn="l"/>
                <a:tab pos="2286000" algn="l"/>
              </a:tabLst>
            </a:pPr>
            <a:r>
              <a:rPr lang="en-US" sz="2000" dirty="0">
                <a:latin typeface="Courier New" pitchFamily="49" charset="0"/>
              </a:rPr>
              <a:t>char kbuf[KSIZE];</a:t>
            </a:r>
          </a:p>
          <a:p>
            <a:pPr>
              <a:tabLst>
                <a:tab pos="914400" algn="l"/>
                <a:tab pos="2286000" algn="l"/>
              </a:tabLst>
            </a:pPr>
            <a:endParaRPr lang="en-US" sz="2000" dirty="0">
              <a:latin typeface="Courier New" pitchFamily="49" charset="0"/>
            </a:endParaRPr>
          </a:p>
          <a:p>
            <a:pPr>
              <a:tabLst>
                <a:tab pos="914400" algn="l"/>
                <a:tab pos="2286000" algn="l"/>
              </a:tabLst>
            </a:pPr>
            <a:r>
              <a:rPr lang="en-US" altLang="zh-CN" sz="2000" dirty="0">
                <a:latin typeface="Courier New" pitchFamily="49" charset="0"/>
              </a:rPr>
              <a:t>/* </a:t>
            </a:r>
            <a:r>
              <a:rPr lang="zh-CN" altLang="en-US" sz="2000" dirty="0">
                <a:latin typeface="Courier New" pitchFamily="49" charset="0"/>
              </a:rPr>
              <a:t>从内核内存区域最多拷贝</a:t>
            </a:r>
            <a:r>
              <a:rPr lang="en-US" altLang="zh-CN" sz="2000" dirty="0" err="1">
                <a:latin typeface="Courier New" pitchFamily="49" charset="0"/>
              </a:rPr>
              <a:t>maxlen</a:t>
            </a:r>
            <a:r>
              <a:rPr lang="zh-CN" altLang="en-US" sz="2000" dirty="0">
                <a:latin typeface="Courier New" pitchFamily="49" charset="0"/>
              </a:rPr>
              <a:t>字节到用户缓冲区</a:t>
            </a:r>
            <a:r>
              <a:rPr lang="en-US" altLang="zh-CN" sz="2000" dirty="0">
                <a:latin typeface="Courier New" pitchFamily="49" charset="0"/>
              </a:rPr>
              <a:t>*/</a:t>
            </a:r>
          </a:p>
          <a:p>
            <a:pPr>
              <a:tabLst>
                <a:tab pos="914400" algn="l"/>
                <a:tab pos="2286000" algn="l"/>
              </a:tabLst>
            </a:pPr>
            <a:r>
              <a:rPr lang="en-US" sz="2000" dirty="0" err="1">
                <a:latin typeface="Courier New" pitchFamily="49" charset="0"/>
              </a:rPr>
              <a:t>int</a:t>
            </a:r>
            <a:r>
              <a:rPr lang="en-US" sz="2000" dirty="0">
                <a:latin typeface="Courier New" pitchFamily="49" charset="0"/>
              </a:rPr>
              <a:t> copy_from_kernel(void *user_dest, int maxlen) {</a:t>
            </a:r>
          </a:p>
          <a:p>
            <a:pPr>
              <a:tabLst>
                <a:tab pos="914400" algn="l"/>
                <a:tab pos="2286000" algn="l"/>
              </a:tabLst>
            </a:pPr>
            <a:r>
              <a:rPr lang="en-US" sz="2000" dirty="0">
                <a:latin typeface="Courier New" pitchFamily="49" charset="0"/>
              </a:rPr>
              <a:t>    </a:t>
            </a:r>
            <a:r>
              <a:rPr lang="en-US" altLang="zh-CN" sz="2000" dirty="0">
                <a:latin typeface="Courier New" pitchFamily="49" charset="0"/>
              </a:rPr>
              <a:t>/*</a:t>
            </a:r>
            <a:r>
              <a:rPr lang="zh-CN" altLang="en-US" sz="2000" dirty="0">
                <a:latin typeface="Courier New" pitchFamily="49" charset="0"/>
              </a:rPr>
              <a:t>字节数</a:t>
            </a:r>
            <a:r>
              <a:rPr lang="en-US" altLang="zh-CN" sz="2000" dirty="0" err="1">
                <a:latin typeface="Courier New" pitchFamily="49" charset="0"/>
              </a:rPr>
              <a:t>len</a:t>
            </a:r>
            <a:r>
              <a:rPr lang="en-US" altLang="zh-CN" sz="2000" dirty="0">
                <a:latin typeface="Courier New" pitchFamily="49" charset="0"/>
              </a:rPr>
              <a:t>=min</a:t>
            </a:r>
            <a:r>
              <a:rPr lang="zh-CN" altLang="en-US" sz="2000" dirty="0">
                <a:latin typeface="Courier New" pitchFamily="49" charset="0"/>
              </a:rPr>
              <a:t>（缓冲区大小</a:t>
            </a:r>
            <a:r>
              <a:rPr lang="en-US" altLang="zh-CN" sz="2000" dirty="0">
                <a:latin typeface="Courier New" pitchFamily="49" charset="0"/>
              </a:rPr>
              <a:t>,</a:t>
            </a:r>
            <a:r>
              <a:rPr lang="en-US" altLang="zh-CN" sz="2000" dirty="0" err="1">
                <a:latin typeface="Courier New" pitchFamily="49" charset="0"/>
              </a:rPr>
              <a:t>maxlen</a:t>
            </a:r>
            <a:r>
              <a:rPr lang="zh-CN" altLang="en-US" sz="2000" dirty="0">
                <a:latin typeface="Courier New" pitchFamily="49" charset="0"/>
              </a:rPr>
              <a:t>） </a:t>
            </a:r>
            <a:r>
              <a:rPr lang="en-US" altLang="zh-CN" sz="2000" dirty="0">
                <a:latin typeface="Courier New" pitchFamily="49" charset="0"/>
              </a:rPr>
              <a:t>*/</a:t>
            </a:r>
          </a:p>
          <a:p>
            <a:pPr>
              <a:tabLst>
                <a:tab pos="914400" algn="l"/>
                <a:tab pos="2286000" algn="l"/>
              </a:tabLst>
            </a:pPr>
            <a:r>
              <a:rPr lang="en-US" sz="2000" dirty="0">
                <a:latin typeface="Courier New" pitchFamily="49" charset="0"/>
              </a:rPr>
              <a:t>    int len = KSIZE &lt; maxlen ? KSIZE : maxlen;</a:t>
            </a:r>
          </a:p>
          <a:p>
            <a:pPr>
              <a:tabLst>
                <a:tab pos="914400" algn="l"/>
                <a:tab pos="2286000" algn="l"/>
              </a:tabLst>
            </a:pPr>
            <a:r>
              <a:rPr lang="en-US" sz="2000" dirty="0">
                <a:latin typeface="Courier New" pitchFamily="49" charset="0"/>
              </a:rPr>
              <a:t>    memcpy(user_dest, kbuf, len);</a:t>
            </a:r>
          </a:p>
          <a:p>
            <a:pPr>
              <a:tabLst>
                <a:tab pos="914400" algn="l"/>
                <a:tab pos="2286000" algn="l"/>
              </a:tabLst>
            </a:pPr>
            <a:r>
              <a:rPr lang="en-US" sz="2000" dirty="0">
                <a:latin typeface="Courier New" pitchFamily="49" charset="0"/>
              </a:rPr>
              <a:t>    return len;</a:t>
            </a:r>
          </a:p>
          <a:p>
            <a:pPr>
              <a:tabLst>
                <a:tab pos="914400" algn="l"/>
                <a:tab pos="2286000" algn="l"/>
              </a:tabLst>
            </a:pPr>
            <a:r>
              <a:rPr lang="en-US" sz="2000" dirty="0">
                <a:latin typeface="Courier New" pitchFamily="49" charset="0"/>
              </a:rPr>
              <a:t>}</a:t>
            </a:r>
          </a:p>
        </p:txBody>
      </p:sp>
      <p:sp>
        <p:nvSpPr>
          <p:cNvPr id="136197" name="Rectangle 5"/>
          <p:cNvSpPr>
            <a:spLocks noChangeArrowheads="1"/>
          </p:cNvSpPr>
          <p:nvPr/>
        </p:nvSpPr>
        <p:spPr bwMode="auto">
          <a:xfrm>
            <a:off x="498127" y="4876800"/>
            <a:ext cx="5568831" cy="1936428"/>
          </a:xfrm>
          <a:prstGeom prst="rect">
            <a:avLst/>
          </a:prstGeom>
          <a:solidFill>
            <a:srgbClr val="CDF1C5"/>
          </a:solidFill>
          <a:ln w="6350" cmpd="dbl">
            <a:solidFill>
              <a:schemeClr val="tx1"/>
            </a:solidFill>
            <a:miter lim="800000"/>
            <a:headEnd/>
            <a:tailEnd/>
          </a:ln>
          <a:effectLst/>
        </p:spPr>
        <p:txBody>
          <a:bodyPr wrap="none" lIns="90487" tIns="44450" rIns="90487" bIns="44450">
            <a:spAutoFit/>
          </a:bodyPr>
          <a:lstStyle/>
          <a:p>
            <a:pPr algn="l">
              <a:lnSpc>
                <a:spcPct val="100000"/>
              </a:lnSpc>
              <a:tabLst>
                <a:tab pos="914400" algn="l"/>
                <a:tab pos="2286000" algn="l"/>
              </a:tabLst>
            </a:pPr>
            <a:r>
              <a:rPr lang="en-US" sz="2000" dirty="0">
                <a:latin typeface="Courier New" pitchFamily="49" charset="0"/>
              </a:rPr>
              <a:t>#define MSIZE 528</a:t>
            </a:r>
          </a:p>
          <a:p>
            <a:pPr algn="l">
              <a:lnSpc>
                <a:spcPct val="100000"/>
              </a:lnSpc>
              <a:tabLst>
                <a:tab pos="914400" algn="l"/>
                <a:tab pos="2286000" algn="l"/>
              </a:tabLst>
            </a:pPr>
            <a:r>
              <a:rPr lang="en-US" sz="2000" dirty="0" smtClean="0">
                <a:latin typeface="Courier New" pitchFamily="49" charset="0"/>
              </a:rPr>
              <a:t>void </a:t>
            </a:r>
            <a:r>
              <a:rPr lang="en-US" sz="2000" dirty="0" err="1">
                <a:latin typeface="Courier New" pitchFamily="49" charset="0"/>
              </a:rPr>
              <a:t>getstuff</a:t>
            </a:r>
            <a:r>
              <a:rPr lang="en-US" sz="2000" dirty="0">
                <a:latin typeface="Courier New" pitchFamily="49" charset="0"/>
              </a:rPr>
              <a:t>() {</a:t>
            </a:r>
          </a:p>
          <a:p>
            <a:pPr algn="l">
              <a:lnSpc>
                <a:spcPct val="100000"/>
              </a:lnSpc>
              <a:tabLst>
                <a:tab pos="914400" algn="l"/>
                <a:tab pos="2286000" algn="l"/>
              </a:tabLst>
            </a:pPr>
            <a:r>
              <a:rPr lang="en-US" sz="2000" dirty="0">
                <a:latin typeface="Courier New" pitchFamily="49" charset="0"/>
              </a:rPr>
              <a:t>    char </a:t>
            </a:r>
            <a:r>
              <a:rPr lang="en-US" sz="2000" dirty="0" err="1">
                <a:latin typeface="Courier New" pitchFamily="49" charset="0"/>
              </a:rPr>
              <a:t>mybuf</a:t>
            </a:r>
            <a:r>
              <a:rPr lang="en-US" sz="2000" dirty="0">
                <a:latin typeface="Courier New" pitchFamily="49" charset="0"/>
              </a:rPr>
              <a:t>[MSIZE];</a:t>
            </a:r>
          </a:p>
          <a:p>
            <a:pPr algn="l">
              <a:lnSpc>
                <a:spcPct val="100000"/>
              </a:lnSpc>
              <a:tabLst>
                <a:tab pos="914400" algn="l"/>
                <a:tab pos="2286000" algn="l"/>
              </a:tabLst>
            </a:pPr>
            <a:r>
              <a:rPr lang="en-US" sz="2000" dirty="0">
                <a:latin typeface="Courier New" pitchFamily="49" charset="0"/>
              </a:rPr>
              <a:t>    </a:t>
            </a:r>
            <a:r>
              <a:rPr lang="en-US" sz="2000" dirty="0" err="1">
                <a:latin typeface="Courier New" pitchFamily="49" charset="0"/>
              </a:rPr>
              <a:t>copy_from_kernel</a:t>
            </a:r>
            <a:r>
              <a:rPr lang="en-US" sz="2000" dirty="0">
                <a:latin typeface="Courier New" pitchFamily="49" charset="0"/>
              </a:rPr>
              <a:t>(</a:t>
            </a:r>
            <a:r>
              <a:rPr lang="en-US" sz="2000" dirty="0" err="1">
                <a:solidFill>
                  <a:srgbClr val="0033CC"/>
                </a:solidFill>
                <a:latin typeface="Courier New" pitchFamily="49" charset="0"/>
              </a:rPr>
              <a:t>mybuf</a:t>
            </a:r>
            <a:r>
              <a:rPr lang="en-US" sz="2000" dirty="0">
                <a:latin typeface="Courier New" pitchFamily="49" charset="0"/>
              </a:rPr>
              <a:t>, </a:t>
            </a:r>
            <a:r>
              <a:rPr lang="en-US" sz="2000" dirty="0">
                <a:solidFill>
                  <a:srgbClr val="0033CC"/>
                </a:solidFill>
                <a:latin typeface="Courier New" pitchFamily="49" charset="0"/>
              </a:rPr>
              <a:t>MSIZE</a:t>
            </a:r>
            <a:r>
              <a:rPr lang="en-US" sz="2000" dirty="0">
                <a:latin typeface="Courier New" pitchFamily="49" charset="0"/>
              </a:rPr>
              <a:t>);</a:t>
            </a:r>
          </a:p>
          <a:p>
            <a:pPr algn="l">
              <a:lnSpc>
                <a:spcPct val="100000"/>
              </a:lnSpc>
              <a:tabLst>
                <a:tab pos="914400" algn="l"/>
                <a:tab pos="2286000" algn="l"/>
              </a:tabLst>
            </a:pPr>
            <a:r>
              <a:rPr lang="en-US" sz="2000" dirty="0">
                <a:latin typeface="Courier New" pitchFamily="49" charset="0"/>
              </a:rPr>
              <a:t>    </a:t>
            </a:r>
            <a:r>
              <a:rPr lang="en-US" sz="2000" dirty="0" err="1">
                <a:latin typeface="Courier New" pitchFamily="49" charset="0"/>
              </a:rPr>
              <a:t>printf</a:t>
            </a:r>
            <a:r>
              <a:rPr lang="en-US" sz="2000" dirty="0">
                <a:latin typeface="Courier New" pitchFamily="49" charset="0"/>
              </a:rPr>
              <a:t>(“%s\n”, </a:t>
            </a:r>
            <a:r>
              <a:rPr lang="en-US" sz="2000" dirty="0" err="1">
                <a:latin typeface="Courier New" pitchFamily="49" charset="0"/>
              </a:rPr>
              <a:t>mybuf</a:t>
            </a:r>
            <a:r>
              <a:rPr lang="en-US" sz="2000" dirty="0">
                <a:latin typeface="Courier New" pitchFamily="49" charset="0"/>
              </a:rPr>
              <a:t>);</a:t>
            </a:r>
          </a:p>
          <a:p>
            <a:pPr algn="l">
              <a:lnSpc>
                <a:spcPct val="100000"/>
              </a:lnSpc>
              <a:tabLst>
                <a:tab pos="914400" algn="l"/>
                <a:tab pos="2286000" algn="l"/>
              </a:tabLst>
            </a:pPr>
            <a:r>
              <a:rPr lang="en-US" sz="2000" dirty="0">
                <a:latin typeface="Courier New" pitchFamily="49" charset="0"/>
              </a:rPr>
              <a:t>}</a:t>
            </a:r>
          </a:p>
        </p:txBody>
      </p:sp>
      <p:sp>
        <p:nvSpPr>
          <p:cNvPr id="5" name="Rectangle 5"/>
          <p:cNvSpPr>
            <a:spLocks noChangeArrowheads="1"/>
          </p:cNvSpPr>
          <p:nvPr/>
        </p:nvSpPr>
        <p:spPr bwMode="auto">
          <a:xfrm>
            <a:off x="3124200" y="669024"/>
            <a:ext cx="5860578" cy="582211"/>
          </a:xfrm>
          <a:prstGeom prst="rect">
            <a:avLst/>
          </a:prstGeom>
          <a:solidFill>
            <a:schemeClr val="accent2">
              <a:lumMod val="20000"/>
              <a:lumOff val="80000"/>
            </a:schemeClr>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dirty="0">
                <a:latin typeface="Courier New" pitchFamily="49" charset="0"/>
              </a:rPr>
              <a:t>/* </a:t>
            </a:r>
            <a:r>
              <a:rPr lang="zh-CN" altLang="en-US" sz="1600" dirty="0" smtClean="0">
                <a:latin typeface="Courier New" pitchFamily="49" charset="0"/>
              </a:rPr>
              <a:t>库函数</a:t>
            </a:r>
            <a:r>
              <a:rPr lang="en-US" sz="1600" dirty="0" smtClean="0">
                <a:latin typeface="Courier New" pitchFamily="49" charset="0"/>
              </a:rPr>
              <a:t> </a:t>
            </a:r>
            <a:r>
              <a:rPr lang="en-US" sz="1600" dirty="0" err="1" smtClean="0">
                <a:latin typeface="Courier New" pitchFamily="49" charset="0"/>
              </a:rPr>
              <a:t>memcpy</a:t>
            </a:r>
            <a:r>
              <a:rPr lang="zh-CN" altLang="en-US" sz="1600" dirty="0" smtClean="0">
                <a:latin typeface="Courier New" pitchFamily="49" charset="0"/>
              </a:rPr>
              <a:t>的声明</a:t>
            </a:r>
            <a:r>
              <a:rPr lang="en-US" sz="1600" dirty="0" smtClean="0">
                <a:latin typeface="Courier New" pitchFamily="49" charset="0"/>
              </a:rPr>
              <a:t>*/</a:t>
            </a:r>
            <a:endParaRPr lang="en-US" sz="1600" dirty="0">
              <a:latin typeface="Courier New" pitchFamily="49" charset="0"/>
            </a:endParaRPr>
          </a:p>
          <a:p>
            <a:pPr>
              <a:tabLst>
                <a:tab pos="914400" algn="l"/>
                <a:tab pos="2286000" algn="l"/>
              </a:tabLst>
            </a:pPr>
            <a:r>
              <a:rPr lang="en-US" sz="1600" dirty="0">
                <a:latin typeface="Courier New" pitchFamily="49" charset="0"/>
              </a:rPr>
              <a:t>void *memcpy(void *dest, void *src, size_t n);</a:t>
            </a:r>
          </a:p>
        </p:txBody>
      </p:sp>
    </p:spTree>
    <p:extLst>
      <p:ext uri="{BB962C8B-B14F-4D97-AF65-F5344CB8AC3E}">
        <p14:creationId xmlns:p14="http://schemas.microsoft.com/office/powerpoint/2010/main" val="2510631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zh-CN" altLang="en-US" dirty="0" smtClean="0"/>
              <a:t>恶意用法</a:t>
            </a:r>
            <a:endParaRPr lang="en-US" dirty="0"/>
          </a:p>
        </p:txBody>
      </p:sp>
      <p:sp>
        <p:nvSpPr>
          <p:cNvPr id="139267" name="Rectangle 3"/>
          <p:cNvSpPr>
            <a:spLocks noChangeArrowheads="1"/>
          </p:cNvSpPr>
          <p:nvPr/>
        </p:nvSpPr>
        <p:spPr bwMode="auto">
          <a:xfrm>
            <a:off x="522288" y="1219200"/>
            <a:ext cx="8031044" cy="3475310"/>
          </a:xfrm>
          <a:prstGeom prst="rect">
            <a:avLst/>
          </a:prstGeom>
          <a:solidFill>
            <a:srgbClr val="F7F5CD"/>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2000" dirty="0" smtClean="0">
                <a:latin typeface="Courier New" pitchFamily="49" charset="0"/>
              </a:rPr>
              <a:t>/*</a:t>
            </a:r>
            <a:r>
              <a:rPr lang="zh-CN" altLang="en-US" sz="2000" dirty="0">
                <a:latin typeface="Courier New" pitchFamily="49" charset="0"/>
              </a:rPr>
              <a:t>内核内存区域保持用户访问数据</a:t>
            </a:r>
            <a:r>
              <a:rPr lang="en-US" sz="2000" dirty="0" smtClean="0">
                <a:latin typeface="Courier New" pitchFamily="49" charset="0"/>
              </a:rPr>
              <a:t>*/</a:t>
            </a:r>
            <a:endParaRPr lang="en-US" sz="2000" dirty="0">
              <a:latin typeface="Courier New" pitchFamily="49" charset="0"/>
            </a:endParaRPr>
          </a:p>
          <a:p>
            <a:pPr algn="l">
              <a:lnSpc>
                <a:spcPct val="100000"/>
              </a:lnSpc>
              <a:tabLst>
                <a:tab pos="914400" algn="l"/>
                <a:tab pos="2286000" algn="l"/>
              </a:tabLst>
            </a:pPr>
            <a:r>
              <a:rPr lang="en-US" sz="2000" dirty="0">
                <a:latin typeface="Courier New" pitchFamily="49" charset="0"/>
              </a:rPr>
              <a:t>#define KSIZE 1024</a:t>
            </a:r>
          </a:p>
          <a:p>
            <a:pPr algn="l">
              <a:lnSpc>
                <a:spcPct val="100000"/>
              </a:lnSpc>
              <a:tabLst>
                <a:tab pos="914400" algn="l"/>
                <a:tab pos="2286000" algn="l"/>
              </a:tabLst>
            </a:pPr>
            <a:r>
              <a:rPr lang="en-US" sz="2000" dirty="0">
                <a:latin typeface="Courier New" pitchFamily="49" charset="0"/>
              </a:rPr>
              <a:t>char </a:t>
            </a:r>
            <a:r>
              <a:rPr lang="en-US" sz="2000" dirty="0" err="1">
                <a:latin typeface="Courier New" pitchFamily="49" charset="0"/>
              </a:rPr>
              <a:t>kbuf[KSIZE</a:t>
            </a:r>
            <a:r>
              <a:rPr lang="en-US" sz="2000" dirty="0">
                <a:latin typeface="Courier New" pitchFamily="49" charset="0"/>
              </a:rPr>
              <a:t>];</a:t>
            </a:r>
          </a:p>
          <a:p>
            <a:pPr algn="l">
              <a:lnSpc>
                <a:spcPct val="100000"/>
              </a:lnSpc>
              <a:tabLst>
                <a:tab pos="914400" algn="l"/>
                <a:tab pos="2286000" algn="l"/>
              </a:tabLst>
            </a:pPr>
            <a:endParaRPr lang="en-US" sz="2000" dirty="0">
              <a:latin typeface="Courier New" pitchFamily="49" charset="0"/>
            </a:endParaRPr>
          </a:p>
          <a:p>
            <a:pPr>
              <a:tabLst>
                <a:tab pos="914400" algn="l"/>
                <a:tab pos="2286000" algn="l"/>
              </a:tabLst>
            </a:pPr>
            <a:r>
              <a:rPr lang="en-US" sz="2000" dirty="0">
                <a:latin typeface="Courier New" pitchFamily="49" charset="0"/>
              </a:rPr>
              <a:t>/* </a:t>
            </a:r>
            <a:r>
              <a:rPr lang="zh-CN" altLang="en-US" sz="2000" dirty="0">
                <a:latin typeface="Courier New" pitchFamily="49" charset="0"/>
              </a:rPr>
              <a:t>从内核内存区域最多</a:t>
            </a:r>
            <a:r>
              <a:rPr lang="zh-CN" altLang="en-US" sz="2000" dirty="0" smtClean="0">
                <a:latin typeface="Courier New" pitchFamily="49" charset="0"/>
              </a:rPr>
              <a:t>拷贝</a:t>
            </a:r>
            <a:r>
              <a:rPr lang="en-US" altLang="zh-CN" sz="2000" dirty="0" err="1">
                <a:latin typeface="Courier New" pitchFamily="49" charset="0"/>
              </a:rPr>
              <a:t>maxlen</a:t>
            </a:r>
            <a:r>
              <a:rPr lang="zh-CN" altLang="en-US" sz="2000" dirty="0" smtClean="0">
                <a:latin typeface="Courier New" pitchFamily="49" charset="0"/>
              </a:rPr>
              <a:t>字节到用户缓冲区</a:t>
            </a:r>
            <a:r>
              <a:rPr lang="en-US" sz="2000" dirty="0" smtClean="0">
                <a:latin typeface="Courier New" pitchFamily="49" charset="0"/>
              </a:rPr>
              <a:t>*/</a:t>
            </a:r>
            <a:endParaRPr lang="en-US" sz="2000" dirty="0">
              <a:latin typeface="Courier New" pitchFamily="49" charset="0"/>
            </a:endParaRPr>
          </a:p>
          <a:p>
            <a:pPr algn="l">
              <a:lnSpc>
                <a:spcPct val="100000"/>
              </a:lnSpc>
              <a:tabLst>
                <a:tab pos="914400" algn="l"/>
                <a:tab pos="2286000" algn="l"/>
              </a:tabLst>
            </a:pPr>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copy_from_kernel(void</a:t>
            </a:r>
            <a:r>
              <a:rPr lang="en-US" sz="2000" dirty="0">
                <a:latin typeface="Courier New" pitchFamily="49" charset="0"/>
              </a:rPr>
              <a:t> *</a:t>
            </a:r>
            <a:r>
              <a:rPr lang="en-US" sz="2000" dirty="0" err="1">
                <a:latin typeface="Courier New" pitchFamily="49" charset="0"/>
              </a:rPr>
              <a:t>user_dest</a:t>
            </a:r>
            <a:r>
              <a:rPr lang="en-US" sz="2000" dirty="0">
                <a:latin typeface="Courier New" pitchFamily="49" charset="0"/>
              </a:rPr>
              <a:t>, </a:t>
            </a:r>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maxlen</a:t>
            </a:r>
            <a:r>
              <a:rPr lang="en-US" sz="2000" dirty="0">
                <a:latin typeface="Courier New" pitchFamily="49" charset="0"/>
              </a:rPr>
              <a:t>) {</a:t>
            </a:r>
          </a:p>
          <a:p>
            <a:pPr algn="l">
              <a:lnSpc>
                <a:spcPct val="100000"/>
              </a:lnSpc>
              <a:tabLst>
                <a:tab pos="914400" algn="l"/>
                <a:tab pos="2286000" algn="l"/>
              </a:tabLst>
            </a:pPr>
            <a:r>
              <a:rPr lang="en-US" sz="2000" dirty="0">
                <a:latin typeface="Courier New" pitchFamily="49" charset="0"/>
              </a:rPr>
              <a:t>  </a:t>
            </a:r>
            <a:r>
              <a:rPr lang="en-US" sz="2000" dirty="0" smtClean="0">
                <a:latin typeface="Courier New" pitchFamily="49" charset="0"/>
              </a:rPr>
              <a:t>  /</a:t>
            </a:r>
            <a:r>
              <a:rPr lang="en-US" sz="2000" dirty="0">
                <a:latin typeface="Courier New" pitchFamily="49" charset="0"/>
              </a:rPr>
              <a:t>* </a:t>
            </a:r>
            <a:r>
              <a:rPr lang="zh-CN" altLang="en-US" sz="2000" dirty="0">
                <a:latin typeface="Courier New" pitchFamily="49" charset="0"/>
              </a:rPr>
              <a:t>字节数</a:t>
            </a:r>
            <a:r>
              <a:rPr lang="en-US" sz="2000" dirty="0" err="1" smtClean="0">
                <a:latin typeface="Courier New" pitchFamily="49" charset="0"/>
              </a:rPr>
              <a:t>len</a:t>
            </a:r>
            <a:r>
              <a:rPr lang="en-US" altLang="zh-CN" sz="2000" dirty="0" smtClean="0">
                <a:latin typeface="Courier New" pitchFamily="49" charset="0"/>
              </a:rPr>
              <a:t>=min</a:t>
            </a:r>
            <a:r>
              <a:rPr lang="zh-CN" altLang="en-US" sz="2000" dirty="0" smtClean="0">
                <a:latin typeface="Courier New" pitchFamily="49" charset="0"/>
              </a:rPr>
              <a:t>（缓冲区大小</a:t>
            </a:r>
            <a:r>
              <a:rPr lang="en-US" altLang="zh-CN" sz="2000" dirty="0" smtClean="0">
                <a:latin typeface="Courier New" pitchFamily="49" charset="0"/>
              </a:rPr>
              <a:t>,</a:t>
            </a:r>
            <a:r>
              <a:rPr lang="en-US" altLang="zh-CN" sz="2000" dirty="0" err="1" smtClean="0">
                <a:latin typeface="Courier New" pitchFamily="49" charset="0"/>
              </a:rPr>
              <a:t>maxlen</a:t>
            </a:r>
            <a:r>
              <a:rPr lang="zh-CN" altLang="en-US" sz="2000" dirty="0" smtClean="0">
                <a:latin typeface="Courier New" pitchFamily="49" charset="0"/>
              </a:rPr>
              <a:t>）</a:t>
            </a:r>
            <a:r>
              <a:rPr lang="en-US" altLang="zh-CN" sz="2000" dirty="0" smtClean="0">
                <a:latin typeface="Courier New" pitchFamily="49" charset="0"/>
              </a:rPr>
              <a:t>*</a:t>
            </a:r>
            <a:r>
              <a:rPr lang="en-US" sz="2000" dirty="0" smtClean="0">
                <a:latin typeface="Courier New" pitchFamily="49" charset="0"/>
              </a:rPr>
              <a:t>/</a:t>
            </a:r>
            <a:endParaRPr lang="en-US" sz="2000" dirty="0">
              <a:latin typeface="Courier New" pitchFamily="49" charset="0"/>
            </a:endParaRPr>
          </a:p>
          <a:p>
            <a:pPr algn="l">
              <a:lnSpc>
                <a:spcPct val="100000"/>
              </a:lnSpc>
              <a:tabLst>
                <a:tab pos="914400" algn="l"/>
                <a:tab pos="2286000" algn="l"/>
              </a:tabLst>
            </a:pPr>
            <a:r>
              <a:rPr lang="en-US" sz="2000" dirty="0">
                <a:latin typeface="Courier New" pitchFamily="49" charset="0"/>
              </a:rPr>
              <a:t>    </a:t>
            </a:r>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len</a:t>
            </a:r>
            <a:r>
              <a:rPr lang="en-US" sz="2000" dirty="0">
                <a:latin typeface="Courier New" pitchFamily="49" charset="0"/>
              </a:rPr>
              <a:t> = KSIZE &lt; </a:t>
            </a:r>
            <a:r>
              <a:rPr lang="en-US" sz="2000" dirty="0" err="1">
                <a:latin typeface="Courier New" pitchFamily="49" charset="0"/>
              </a:rPr>
              <a:t>maxlen</a:t>
            </a:r>
            <a:r>
              <a:rPr lang="en-US" sz="2000" dirty="0">
                <a:latin typeface="Courier New" pitchFamily="49" charset="0"/>
              </a:rPr>
              <a:t> ? KSIZE : </a:t>
            </a:r>
            <a:r>
              <a:rPr lang="en-US" sz="2000" dirty="0" err="1">
                <a:latin typeface="Courier New" pitchFamily="49" charset="0"/>
              </a:rPr>
              <a:t>maxlen</a:t>
            </a:r>
            <a:r>
              <a:rPr lang="en-US" sz="2000" dirty="0">
                <a:latin typeface="Courier New" pitchFamily="49" charset="0"/>
              </a:rPr>
              <a:t>;</a:t>
            </a:r>
          </a:p>
          <a:p>
            <a:pPr algn="l">
              <a:lnSpc>
                <a:spcPct val="100000"/>
              </a:lnSpc>
              <a:tabLst>
                <a:tab pos="914400" algn="l"/>
                <a:tab pos="2286000" algn="l"/>
              </a:tabLst>
            </a:pPr>
            <a:r>
              <a:rPr lang="en-US" sz="2000" dirty="0">
                <a:latin typeface="Courier New" pitchFamily="49" charset="0"/>
              </a:rPr>
              <a:t>    </a:t>
            </a:r>
            <a:r>
              <a:rPr lang="en-US" sz="2000" dirty="0" err="1">
                <a:latin typeface="Courier New" pitchFamily="49" charset="0"/>
              </a:rPr>
              <a:t>memcpy(user_dest</a:t>
            </a:r>
            <a:r>
              <a:rPr lang="en-US" sz="2000" dirty="0">
                <a:latin typeface="Courier New" pitchFamily="49" charset="0"/>
              </a:rPr>
              <a:t>, </a:t>
            </a:r>
            <a:r>
              <a:rPr lang="en-US" sz="2000" dirty="0" err="1">
                <a:latin typeface="Courier New" pitchFamily="49" charset="0"/>
              </a:rPr>
              <a:t>kbuf</a:t>
            </a:r>
            <a:r>
              <a:rPr lang="en-US" sz="2000" dirty="0">
                <a:latin typeface="Courier New" pitchFamily="49" charset="0"/>
              </a:rPr>
              <a:t>, </a:t>
            </a:r>
            <a:r>
              <a:rPr lang="en-US" sz="2000" dirty="0" err="1">
                <a:latin typeface="Courier New" pitchFamily="49" charset="0"/>
              </a:rPr>
              <a:t>len</a:t>
            </a:r>
            <a:r>
              <a:rPr lang="en-US" sz="2000" dirty="0">
                <a:latin typeface="Courier New" pitchFamily="49" charset="0"/>
              </a:rPr>
              <a:t>);</a:t>
            </a:r>
          </a:p>
          <a:p>
            <a:pPr algn="l">
              <a:lnSpc>
                <a:spcPct val="100000"/>
              </a:lnSpc>
              <a:tabLst>
                <a:tab pos="914400" algn="l"/>
                <a:tab pos="2286000" algn="l"/>
              </a:tabLst>
            </a:pPr>
            <a:r>
              <a:rPr lang="en-US" sz="2000" dirty="0">
                <a:latin typeface="Courier New" pitchFamily="49" charset="0"/>
              </a:rPr>
              <a:t>  </a:t>
            </a:r>
            <a:r>
              <a:rPr lang="en-US" sz="2000" dirty="0" smtClean="0">
                <a:latin typeface="Courier New" pitchFamily="49" charset="0"/>
              </a:rPr>
              <a:t>  return </a:t>
            </a:r>
            <a:r>
              <a:rPr lang="en-US" sz="2000" dirty="0" err="1">
                <a:latin typeface="Courier New" pitchFamily="49" charset="0"/>
              </a:rPr>
              <a:t>len</a:t>
            </a:r>
            <a:r>
              <a:rPr lang="en-US" sz="2000" dirty="0">
                <a:latin typeface="Courier New" pitchFamily="49" charset="0"/>
              </a:rPr>
              <a:t>;</a:t>
            </a:r>
          </a:p>
          <a:p>
            <a:pPr algn="l">
              <a:lnSpc>
                <a:spcPct val="100000"/>
              </a:lnSpc>
              <a:tabLst>
                <a:tab pos="914400" algn="l"/>
                <a:tab pos="2286000" algn="l"/>
              </a:tabLst>
            </a:pPr>
            <a:r>
              <a:rPr lang="en-US" sz="2000" dirty="0">
                <a:latin typeface="Courier New" pitchFamily="49" charset="0"/>
              </a:rPr>
              <a:t>}</a:t>
            </a:r>
          </a:p>
        </p:txBody>
      </p:sp>
      <p:sp>
        <p:nvSpPr>
          <p:cNvPr id="139268" name="Rectangle 4"/>
          <p:cNvSpPr>
            <a:spLocks noChangeArrowheads="1"/>
          </p:cNvSpPr>
          <p:nvPr/>
        </p:nvSpPr>
        <p:spPr bwMode="auto">
          <a:xfrm>
            <a:off x="522286" y="4800600"/>
            <a:ext cx="6259513" cy="1936428"/>
          </a:xfrm>
          <a:prstGeom prst="rect">
            <a:avLst/>
          </a:prstGeom>
          <a:solidFill>
            <a:srgbClr val="CDF1C5"/>
          </a:solidFill>
          <a:ln w="6350" cmpd="dbl">
            <a:solidFill>
              <a:srgbClr val="CDF1C5"/>
            </a:solidFill>
            <a:miter lim="800000"/>
            <a:headEnd/>
            <a:tailEnd/>
          </a:ln>
          <a:effectLst/>
        </p:spPr>
        <p:txBody>
          <a:bodyPr wrap="square" lIns="90487" tIns="44450" rIns="90487" bIns="44450">
            <a:spAutoFit/>
          </a:bodyPr>
          <a:lstStyle/>
          <a:p>
            <a:pPr algn="l">
              <a:lnSpc>
                <a:spcPct val="100000"/>
              </a:lnSpc>
              <a:tabLst>
                <a:tab pos="914400" algn="l"/>
                <a:tab pos="2286000" algn="l"/>
              </a:tabLst>
            </a:pPr>
            <a:r>
              <a:rPr lang="en-US" sz="2000" dirty="0">
                <a:latin typeface="Courier New" pitchFamily="49" charset="0"/>
              </a:rPr>
              <a:t>#define MSIZE 528</a:t>
            </a:r>
          </a:p>
          <a:p>
            <a:pPr algn="l">
              <a:lnSpc>
                <a:spcPct val="100000"/>
              </a:lnSpc>
              <a:tabLst>
                <a:tab pos="914400" algn="l"/>
                <a:tab pos="2286000" algn="l"/>
              </a:tabLst>
            </a:pPr>
            <a:r>
              <a:rPr lang="en-US" sz="2000" dirty="0" smtClean="0">
                <a:latin typeface="Courier New" pitchFamily="49" charset="0"/>
              </a:rPr>
              <a:t>void </a:t>
            </a:r>
            <a:r>
              <a:rPr lang="en-US" sz="2000" dirty="0" err="1">
                <a:latin typeface="Courier New" pitchFamily="49" charset="0"/>
              </a:rPr>
              <a:t>getstuff</a:t>
            </a:r>
            <a:r>
              <a:rPr lang="en-US" sz="2000" dirty="0">
                <a:latin typeface="Courier New" pitchFamily="49" charset="0"/>
              </a:rPr>
              <a:t>() {</a:t>
            </a:r>
          </a:p>
          <a:p>
            <a:pPr algn="l">
              <a:lnSpc>
                <a:spcPct val="100000"/>
              </a:lnSpc>
              <a:tabLst>
                <a:tab pos="914400" algn="l"/>
                <a:tab pos="2286000" algn="l"/>
              </a:tabLst>
            </a:pPr>
            <a:r>
              <a:rPr lang="en-US" sz="2000" dirty="0">
                <a:latin typeface="Courier New" pitchFamily="49" charset="0"/>
              </a:rPr>
              <a:t>  </a:t>
            </a:r>
            <a:r>
              <a:rPr lang="en-US" sz="2000" dirty="0" smtClean="0">
                <a:latin typeface="Courier New" pitchFamily="49" charset="0"/>
              </a:rPr>
              <a:t>  char </a:t>
            </a:r>
            <a:r>
              <a:rPr lang="en-US" sz="2000" dirty="0" err="1">
                <a:latin typeface="Courier New" pitchFamily="49" charset="0"/>
              </a:rPr>
              <a:t>mybuf[MSIZE</a:t>
            </a:r>
            <a:r>
              <a:rPr lang="en-US" sz="2000" dirty="0">
                <a:latin typeface="Courier New" pitchFamily="49" charset="0"/>
              </a:rPr>
              <a:t>];</a:t>
            </a:r>
          </a:p>
          <a:p>
            <a:pPr algn="l">
              <a:lnSpc>
                <a:spcPct val="100000"/>
              </a:lnSpc>
              <a:tabLst>
                <a:tab pos="914400" algn="l"/>
                <a:tab pos="2286000" algn="l"/>
              </a:tabLst>
            </a:pPr>
            <a:r>
              <a:rPr lang="en-US" sz="2000" dirty="0">
                <a:latin typeface="Courier New" pitchFamily="49" charset="0"/>
              </a:rPr>
              <a:t>    </a:t>
            </a:r>
            <a:r>
              <a:rPr lang="en-US" sz="2000" dirty="0" err="1">
                <a:latin typeface="Courier New" pitchFamily="49" charset="0"/>
              </a:rPr>
              <a:t>copy_from_kernel</a:t>
            </a:r>
            <a:r>
              <a:rPr lang="en-US" sz="2000" dirty="0">
                <a:latin typeface="Courier New" pitchFamily="49" charset="0"/>
              </a:rPr>
              <a:t>(</a:t>
            </a:r>
            <a:r>
              <a:rPr lang="en-US" sz="2000" dirty="0" err="1">
                <a:solidFill>
                  <a:srgbClr val="0033CC"/>
                </a:solidFill>
                <a:latin typeface="Courier New" pitchFamily="49" charset="0"/>
              </a:rPr>
              <a:t>mybuf</a:t>
            </a:r>
            <a:r>
              <a:rPr lang="en-US" sz="2000" dirty="0">
                <a:latin typeface="Courier New" pitchFamily="49" charset="0"/>
              </a:rPr>
              <a:t>, </a:t>
            </a:r>
            <a:r>
              <a:rPr lang="en-US" sz="2000" dirty="0" smtClean="0">
                <a:solidFill>
                  <a:srgbClr val="C00000"/>
                </a:solidFill>
                <a:latin typeface="Courier New" pitchFamily="49" charset="0"/>
              </a:rPr>
              <a:t>- </a:t>
            </a:r>
            <a:r>
              <a:rPr lang="en-US" sz="2000" dirty="0" smtClean="0">
                <a:solidFill>
                  <a:srgbClr val="0033CC"/>
                </a:solidFill>
                <a:latin typeface="Courier New" pitchFamily="49" charset="0"/>
              </a:rPr>
              <a:t>MSIZE</a:t>
            </a:r>
            <a:r>
              <a:rPr lang="en-US" sz="2000" dirty="0">
                <a:latin typeface="Courier New" pitchFamily="49" charset="0"/>
              </a:rPr>
              <a:t>);</a:t>
            </a:r>
          </a:p>
          <a:p>
            <a:pPr algn="l">
              <a:lnSpc>
                <a:spcPct val="100000"/>
              </a:lnSpc>
              <a:tabLst>
                <a:tab pos="914400" algn="l"/>
                <a:tab pos="2286000" algn="l"/>
              </a:tabLst>
            </a:pPr>
            <a:r>
              <a:rPr lang="en-US" sz="2000" dirty="0">
                <a:latin typeface="Courier New" pitchFamily="49" charset="0"/>
              </a:rPr>
              <a:t>    . . .</a:t>
            </a:r>
          </a:p>
          <a:p>
            <a:pPr algn="l">
              <a:lnSpc>
                <a:spcPct val="100000"/>
              </a:lnSpc>
              <a:tabLst>
                <a:tab pos="914400" algn="l"/>
                <a:tab pos="2286000" algn="l"/>
              </a:tabLst>
            </a:pPr>
            <a:r>
              <a:rPr lang="en-US" sz="2000" dirty="0">
                <a:latin typeface="Courier New" pitchFamily="49" charset="0"/>
              </a:rPr>
              <a:t>}</a:t>
            </a:r>
          </a:p>
        </p:txBody>
      </p:sp>
      <p:sp>
        <p:nvSpPr>
          <p:cNvPr id="5" name="Rectangle 5"/>
          <p:cNvSpPr>
            <a:spLocks noChangeArrowheads="1"/>
          </p:cNvSpPr>
          <p:nvPr/>
        </p:nvSpPr>
        <p:spPr bwMode="auto">
          <a:xfrm>
            <a:off x="3200400" y="583944"/>
            <a:ext cx="5860578" cy="582211"/>
          </a:xfrm>
          <a:prstGeom prst="rect">
            <a:avLst/>
          </a:prstGeom>
          <a:solidFill>
            <a:schemeClr val="accent2">
              <a:lumMod val="20000"/>
              <a:lumOff val="80000"/>
            </a:schemeClr>
          </a:solidFill>
          <a:ln w="6350" cmpd="dbl">
            <a:solidFill>
              <a:schemeClr val="tx1"/>
            </a:solidFill>
            <a:miter lim="800000"/>
            <a:headEnd/>
            <a:tailEnd/>
          </a:ln>
          <a:effectLst/>
        </p:spPr>
        <p:txBody>
          <a:bodyPr wrap="none" lIns="90487" tIns="44450" rIns="90487" bIns="4445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tabLst>
                <a:tab pos="914400" algn="l"/>
                <a:tab pos="2286000" algn="l"/>
              </a:tabLst>
            </a:pPr>
            <a:r>
              <a:rPr lang="en-US" sz="1600" dirty="0">
                <a:latin typeface="Courier New" pitchFamily="49" charset="0"/>
              </a:rPr>
              <a:t>/* </a:t>
            </a:r>
            <a:r>
              <a:rPr lang="zh-CN" altLang="en-US" sz="1600" dirty="0" smtClean="0">
                <a:latin typeface="Courier New" pitchFamily="49" charset="0"/>
              </a:rPr>
              <a:t>库函数</a:t>
            </a:r>
            <a:r>
              <a:rPr lang="en-US" sz="1600" dirty="0" smtClean="0">
                <a:latin typeface="Courier New" pitchFamily="49" charset="0"/>
              </a:rPr>
              <a:t> </a:t>
            </a:r>
            <a:r>
              <a:rPr lang="en-US" sz="1600" dirty="0" err="1" smtClean="0">
                <a:latin typeface="Courier New" pitchFamily="49" charset="0"/>
              </a:rPr>
              <a:t>memcpy</a:t>
            </a:r>
            <a:r>
              <a:rPr lang="zh-CN" altLang="en-US" sz="1600" dirty="0" smtClean="0">
                <a:latin typeface="Courier New" pitchFamily="49" charset="0"/>
              </a:rPr>
              <a:t>的声明</a:t>
            </a:r>
            <a:r>
              <a:rPr lang="en-US" sz="1600" dirty="0" smtClean="0">
                <a:latin typeface="Courier New" pitchFamily="49" charset="0"/>
              </a:rPr>
              <a:t>*/</a:t>
            </a:r>
            <a:endParaRPr lang="en-US" sz="1600" dirty="0">
              <a:latin typeface="Courier New" pitchFamily="49" charset="0"/>
            </a:endParaRPr>
          </a:p>
          <a:p>
            <a:pPr>
              <a:tabLst>
                <a:tab pos="914400" algn="l"/>
                <a:tab pos="2286000" algn="l"/>
              </a:tabLst>
            </a:pPr>
            <a:r>
              <a:rPr lang="en-US" sz="1600" dirty="0">
                <a:latin typeface="Courier New" pitchFamily="49" charset="0"/>
              </a:rPr>
              <a:t>void *memcpy(void *dest, void *src, size_t n);</a:t>
            </a:r>
          </a:p>
        </p:txBody>
      </p:sp>
      <p:sp>
        <p:nvSpPr>
          <p:cNvPr id="6" name="Rectangle 5"/>
          <p:cNvSpPr>
            <a:spLocks noChangeArrowheads="1"/>
          </p:cNvSpPr>
          <p:nvPr/>
        </p:nvSpPr>
        <p:spPr bwMode="auto">
          <a:xfrm>
            <a:off x="1219200" y="6325402"/>
            <a:ext cx="7466980" cy="397545"/>
          </a:xfrm>
          <a:prstGeom prst="rect">
            <a:avLst/>
          </a:prstGeom>
          <a:solidFill>
            <a:schemeClr val="accent2">
              <a:lumMod val="20000"/>
              <a:lumOff val="80000"/>
            </a:schemeClr>
          </a:solidFill>
          <a:ln w="6350" cmpd="dbl">
            <a:solidFill>
              <a:schemeClr val="tx1"/>
            </a:solidFill>
            <a:miter lim="800000"/>
            <a:headEnd/>
            <a:tailEnd/>
          </a:ln>
          <a:effectLst/>
        </p:spPr>
        <p:txBody>
          <a:bodyPr wrap="none" lIns="90487" tIns="44450" rIns="90487" bIns="4445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tabLst>
                <a:tab pos="914400" algn="l"/>
                <a:tab pos="2286000" algn="l"/>
              </a:tabLst>
            </a:pPr>
            <a:r>
              <a:rPr lang="zh-CN" altLang="en-US" sz="2000"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改进</a:t>
            </a:r>
            <a:r>
              <a:rPr lang="zh-CN" altLang="en-US" sz="2000" dirty="0" smtClean="0">
                <a:solidFill>
                  <a:srgbClr val="003300"/>
                </a:solidFill>
                <a:latin typeface="Times New Roman" panose="02020603050405020304" pitchFamily="18" charset="0"/>
                <a:cs typeface="Times New Roman" panose="02020603050405020304" pitchFamily="18" charset="0"/>
              </a:rPr>
              <a:t>：</a:t>
            </a:r>
            <a:r>
              <a:rPr lang="en-US" altLang="zh-CN" sz="2000" dirty="0" err="1" smtClean="0">
                <a:solidFill>
                  <a:srgbClr val="0033CC"/>
                </a:solidFill>
                <a:latin typeface="Times New Roman" panose="02020603050405020304" pitchFamily="18" charset="0"/>
                <a:cs typeface="Times New Roman" panose="02020603050405020304" pitchFamily="18" charset="0"/>
              </a:rPr>
              <a:t>size_t</a:t>
            </a:r>
            <a:r>
              <a:rPr lang="en-US" altLang="zh-CN" sz="2000" dirty="0" smtClean="0">
                <a:latin typeface="Times New Roman" panose="02020603050405020304" pitchFamily="18" charset="0"/>
                <a:cs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int</a:t>
            </a:r>
            <a:r>
              <a:rPr lang="en-US" altLang="zh-CN" sz="2000" dirty="0" smtClean="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copy_from_kernel</a:t>
            </a:r>
            <a:r>
              <a:rPr lang="en-US" altLang="zh-CN" sz="2000" dirty="0">
                <a:latin typeface="Times New Roman" panose="02020603050405020304" pitchFamily="18" charset="0"/>
                <a:cs typeface="Times New Roman" panose="02020603050405020304" pitchFamily="18" charset="0"/>
              </a:rPr>
              <a:t>(void *</a:t>
            </a:r>
            <a:r>
              <a:rPr lang="en-US" altLang="zh-CN" sz="2000" dirty="0" err="1">
                <a:latin typeface="Times New Roman" panose="02020603050405020304" pitchFamily="18" charset="0"/>
                <a:cs typeface="Times New Roman" panose="02020603050405020304" pitchFamily="18" charset="0"/>
              </a:rPr>
              <a:t>user_dest</a:t>
            </a:r>
            <a:r>
              <a:rPr lang="en-US" altLang="zh-CN" sz="2000" dirty="0">
                <a:latin typeface="Times New Roman" panose="02020603050405020304" pitchFamily="18" charset="0"/>
                <a:cs typeface="Times New Roman" panose="02020603050405020304" pitchFamily="18" charset="0"/>
              </a:rPr>
              <a:t>, </a:t>
            </a:r>
            <a:r>
              <a:rPr lang="en-US" altLang="zh-CN" sz="2000" dirty="0" err="1">
                <a:solidFill>
                  <a:srgbClr val="0033CC"/>
                </a:solidFill>
                <a:latin typeface="Times New Roman" panose="02020603050405020304" pitchFamily="18" charset="0"/>
                <a:cs typeface="Times New Roman" panose="02020603050405020304" pitchFamily="18" charset="0"/>
              </a:rPr>
              <a:t>size_t</a:t>
            </a:r>
            <a:r>
              <a:rPr lang="en-US" altLang="zh-CN" sz="2000" dirty="0" smtClean="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maxlen</a:t>
            </a:r>
            <a:r>
              <a:rPr lang="en-US" altLang="zh-C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0953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381000" y="587375"/>
            <a:ext cx="7054850" cy="555625"/>
          </a:xfrm>
        </p:spPr>
        <p:txBody>
          <a:bodyPr/>
          <a:lstStyle/>
          <a:p>
            <a:pPr eaLnBrk="1" hangingPunct="1">
              <a:defRPr/>
            </a:pPr>
            <a:r>
              <a:rPr lang="zh-CN" altLang="en-US" dirty="0" smtClean="0"/>
              <a:t>数学性质</a:t>
            </a:r>
            <a:endParaRPr lang="en-US" dirty="0" smtClean="0"/>
          </a:p>
        </p:txBody>
      </p:sp>
      <p:sp>
        <p:nvSpPr>
          <p:cNvPr id="144387" name="Rectangle 3"/>
          <p:cNvSpPr>
            <a:spLocks noGrp="1" noChangeArrowheads="1"/>
          </p:cNvSpPr>
          <p:nvPr>
            <p:ph type="body" idx="1"/>
          </p:nvPr>
        </p:nvSpPr>
        <p:spPr/>
        <p:txBody>
          <a:bodyPr lIns="90487" tIns="44450" rIns="90487" bIns="44450"/>
          <a:lstStyle/>
          <a:p>
            <a:pPr eaLnBrk="1" hangingPunct="1">
              <a:tabLst>
                <a:tab pos="1943100" algn="l"/>
              </a:tabLst>
              <a:defRPr/>
            </a:pPr>
            <a:r>
              <a:rPr lang="zh-CN" altLang="en-US" dirty="0" smtClean="0"/>
              <a:t>模数加法构成阿贝尔群（</a:t>
            </a:r>
            <a:r>
              <a:rPr lang="en-US" dirty="0" smtClean="0"/>
              <a:t>Modular Addition Forms an </a:t>
            </a:r>
            <a:r>
              <a:rPr lang="en-US" i="1" dirty="0" smtClean="0"/>
              <a:t>Abelian Group</a:t>
            </a:r>
            <a:endParaRPr lang="en-US" dirty="0" smtClean="0"/>
          </a:p>
          <a:p>
            <a:pPr lvl="1" eaLnBrk="1" hangingPunct="1">
              <a:lnSpc>
                <a:spcPct val="150000"/>
              </a:lnSpc>
              <a:tabLst>
                <a:tab pos="1943100" algn="l"/>
              </a:tabLst>
              <a:defRPr/>
            </a:pPr>
            <a:r>
              <a:rPr lang="zh-CN" altLang="en-US" b="1" dirty="0" smtClean="0">
                <a:solidFill>
                  <a:srgbClr val="C00000"/>
                </a:solidFill>
              </a:rPr>
              <a:t>封闭性：</a:t>
            </a:r>
            <a:r>
              <a:rPr lang="en-US" dirty="0" smtClean="0"/>
              <a:t>0  </a:t>
            </a:r>
            <a:r>
              <a:rPr lang="en-US" dirty="0" smtClean="0">
                <a:sym typeface="Symbol" pitchFamily="18" charset="2"/>
              </a:rPr>
              <a:t></a:t>
            </a:r>
            <a:r>
              <a:rPr lang="en-US" dirty="0" smtClean="0"/>
              <a:t> </a:t>
            </a:r>
            <a:r>
              <a:rPr lang="en-US" dirty="0" err="1" smtClean="0"/>
              <a:t>UAdd</a:t>
            </a:r>
            <a:r>
              <a:rPr lang="en-US" i="1" baseline="-25000" dirty="0" err="1" smtClean="0"/>
              <a:t>w</a:t>
            </a:r>
            <a:r>
              <a:rPr lang="en-US" dirty="0" smtClean="0"/>
              <a:t>(</a:t>
            </a:r>
            <a:r>
              <a:rPr lang="en-US" i="1" dirty="0" smtClean="0"/>
              <a:t>u</a:t>
            </a:r>
            <a:r>
              <a:rPr lang="en-US" dirty="0" smtClean="0"/>
              <a:t> , </a:t>
            </a:r>
            <a:r>
              <a:rPr lang="en-US" i="1" dirty="0" smtClean="0"/>
              <a:t>v</a:t>
            </a:r>
            <a:r>
              <a:rPr lang="en-US" dirty="0" smtClean="0"/>
              <a:t>)   </a:t>
            </a:r>
            <a:r>
              <a:rPr lang="en-US" dirty="0" smtClean="0">
                <a:sym typeface="Symbol" pitchFamily="18" charset="2"/>
              </a:rPr>
              <a:t></a:t>
            </a:r>
            <a:r>
              <a:rPr lang="en-US" dirty="0" smtClean="0"/>
              <a:t>  2</a:t>
            </a:r>
            <a:r>
              <a:rPr lang="en-US" i="1" baseline="30000" dirty="0" smtClean="0"/>
              <a:t>w</a:t>
            </a:r>
            <a:r>
              <a:rPr lang="en-US" dirty="0" smtClean="0"/>
              <a:t> –1</a:t>
            </a:r>
          </a:p>
          <a:p>
            <a:pPr lvl="1" eaLnBrk="1" hangingPunct="1">
              <a:lnSpc>
                <a:spcPct val="150000"/>
              </a:lnSpc>
              <a:tabLst>
                <a:tab pos="1943100" algn="l"/>
              </a:tabLst>
              <a:defRPr/>
            </a:pPr>
            <a:r>
              <a:rPr lang="zh-CN" altLang="en-US" b="1" dirty="0" smtClean="0">
                <a:solidFill>
                  <a:srgbClr val="C00000"/>
                </a:solidFill>
              </a:rPr>
              <a:t>交换性：</a:t>
            </a:r>
            <a:r>
              <a:rPr lang="en-US" dirty="0" err="1" smtClean="0"/>
              <a:t>UAdd</a:t>
            </a:r>
            <a:r>
              <a:rPr lang="en-US" i="1" baseline="-25000" dirty="0" err="1" smtClean="0"/>
              <a:t>w</a:t>
            </a:r>
            <a:r>
              <a:rPr lang="en-US" dirty="0" smtClean="0"/>
              <a:t>(</a:t>
            </a:r>
            <a:r>
              <a:rPr lang="en-US" i="1" dirty="0" smtClean="0"/>
              <a:t>u</a:t>
            </a:r>
            <a:r>
              <a:rPr lang="en-US" dirty="0" smtClean="0"/>
              <a:t> , </a:t>
            </a:r>
            <a:r>
              <a:rPr lang="en-US" i="1" dirty="0" smtClean="0"/>
              <a:t>v</a:t>
            </a:r>
            <a:r>
              <a:rPr lang="en-US" dirty="0" smtClean="0"/>
              <a:t>)  =   </a:t>
            </a:r>
            <a:r>
              <a:rPr lang="en-US" dirty="0" err="1" smtClean="0"/>
              <a:t>UAdd</a:t>
            </a:r>
            <a:r>
              <a:rPr lang="en-US" i="1" baseline="-25000" dirty="0" err="1" smtClean="0"/>
              <a:t>w</a:t>
            </a:r>
            <a:r>
              <a:rPr lang="en-US" dirty="0" smtClean="0"/>
              <a:t>(</a:t>
            </a:r>
            <a:r>
              <a:rPr lang="en-US" i="1" dirty="0" smtClean="0"/>
              <a:t>v</a:t>
            </a:r>
            <a:r>
              <a:rPr lang="en-US" dirty="0" smtClean="0"/>
              <a:t> , </a:t>
            </a:r>
            <a:r>
              <a:rPr lang="en-US" i="1" dirty="0" smtClean="0"/>
              <a:t>u</a:t>
            </a:r>
            <a:r>
              <a:rPr lang="en-US" dirty="0" smtClean="0"/>
              <a:t>)</a:t>
            </a:r>
          </a:p>
          <a:p>
            <a:pPr lvl="1">
              <a:lnSpc>
                <a:spcPct val="150000"/>
              </a:lnSpc>
              <a:tabLst>
                <a:tab pos="1943100" algn="l"/>
              </a:tabLst>
              <a:defRPr/>
            </a:pPr>
            <a:r>
              <a:rPr lang="zh-CN" altLang="en-US" b="1" dirty="0" smtClean="0">
                <a:solidFill>
                  <a:srgbClr val="C00000"/>
                </a:solidFill>
              </a:rPr>
              <a:t>结合性：</a:t>
            </a:r>
            <a:r>
              <a:rPr lang="en-US" dirty="0" err="1" smtClean="0"/>
              <a:t>UAdd</a:t>
            </a:r>
            <a:r>
              <a:rPr lang="en-US" i="1" baseline="-25000" dirty="0" err="1" smtClean="0"/>
              <a:t>w</a:t>
            </a:r>
            <a:r>
              <a:rPr lang="en-US" dirty="0" smtClean="0"/>
              <a:t>(</a:t>
            </a:r>
            <a:r>
              <a:rPr lang="en-US" i="1" dirty="0" smtClean="0"/>
              <a:t>t</a:t>
            </a:r>
            <a:r>
              <a:rPr lang="en-US" dirty="0" smtClean="0"/>
              <a:t>, </a:t>
            </a:r>
            <a:r>
              <a:rPr lang="en-US" dirty="0" err="1" smtClean="0"/>
              <a:t>UAdd</a:t>
            </a:r>
            <a:r>
              <a:rPr lang="en-US" i="1" baseline="-25000" dirty="0" err="1" smtClean="0"/>
              <a:t>w</a:t>
            </a:r>
            <a:r>
              <a:rPr lang="en-US" dirty="0" smtClean="0"/>
              <a:t>(</a:t>
            </a:r>
            <a:r>
              <a:rPr lang="en-US" i="1" dirty="0" smtClean="0"/>
              <a:t>u</a:t>
            </a:r>
            <a:r>
              <a:rPr lang="en-US" dirty="0" smtClean="0"/>
              <a:t> , </a:t>
            </a:r>
            <a:r>
              <a:rPr lang="en-US" i="1" dirty="0" smtClean="0"/>
              <a:t>v</a:t>
            </a:r>
            <a:r>
              <a:rPr lang="en-US" dirty="0" smtClean="0"/>
              <a:t>))  =   </a:t>
            </a:r>
            <a:r>
              <a:rPr lang="en-US" dirty="0" err="1" smtClean="0"/>
              <a:t>UAdd</a:t>
            </a:r>
            <a:r>
              <a:rPr lang="en-US" i="1" baseline="-25000" dirty="0" err="1" smtClean="0"/>
              <a:t>w</a:t>
            </a:r>
            <a:r>
              <a:rPr lang="en-US" dirty="0" smtClean="0"/>
              <a:t>(</a:t>
            </a:r>
            <a:r>
              <a:rPr lang="en-US" dirty="0" err="1" smtClean="0"/>
              <a:t>UAdd</a:t>
            </a:r>
            <a:r>
              <a:rPr lang="en-US" i="1" baseline="-25000" dirty="0" err="1" smtClean="0"/>
              <a:t>w</a:t>
            </a:r>
            <a:r>
              <a:rPr lang="en-US" dirty="0" smtClean="0"/>
              <a:t>(</a:t>
            </a:r>
            <a:r>
              <a:rPr lang="en-US" i="1" dirty="0" smtClean="0"/>
              <a:t>t</a:t>
            </a:r>
            <a:r>
              <a:rPr lang="en-US" dirty="0" smtClean="0"/>
              <a:t>, </a:t>
            </a:r>
            <a:r>
              <a:rPr lang="en-US" i="1" dirty="0" smtClean="0"/>
              <a:t>u</a:t>
            </a:r>
            <a:r>
              <a:rPr lang="en-US" dirty="0" smtClean="0"/>
              <a:t> ), </a:t>
            </a:r>
            <a:r>
              <a:rPr lang="en-US" i="1" dirty="0" smtClean="0"/>
              <a:t>v</a:t>
            </a:r>
            <a:r>
              <a:rPr lang="en-US" dirty="0" smtClean="0"/>
              <a:t>)</a:t>
            </a:r>
          </a:p>
          <a:p>
            <a:pPr lvl="1" eaLnBrk="1" hangingPunct="1">
              <a:lnSpc>
                <a:spcPct val="150000"/>
              </a:lnSpc>
              <a:tabLst>
                <a:tab pos="1943100" algn="l"/>
              </a:tabLst>
              <a:defRPr/>
            </a:pPr>
            <a:r>
              <a:rPr lang="zh-CN" altLang="en-US" b="1" dirty="0" smtClean="0">
                <a:solidFill>
                  <a:srgbClr val="C00000"/>
                </a:solidFill>
              </a:rPr>
              <a:t>单位元</a:t>
            </a:r>
            <a:r>
              <a:rPr lang="en-US" altLang="zh-CN" b="1" dirty="0" smtClean="0">
                <a:solidFill>
                  <a:srgbClr val="C00000"/>
                </a:solidFill>
              </a:rPr>
              <a:t>:   </a:t>
            </a:r>
            <a:r>
              <a:rPr lang="en-US" b="1" dirty="0" smtClean="0">
                <a:solidFill>
                  <a:srgbClr val="C00000"/>
                </a:solidFill>
              </a:rPr>
              <a:t>0</a:t>
            </a:r>
            <a:r>
              <a:rPr lang="en-US" dirty="0" smtClean="0"/>
              <a:t> </a:t>
            </a:r>
          </a:p>
          <a:p>
            <a:pPr lvl="2" eaLnBrk="1" hangingPunct="1">
              <a:buFont typeface="Wingdings" pitchFamily="2" charset="2"/>
              <a:buNone/>
              <a:tabLst>
                <a:tab pos="1943100" algn="l"/>
              </a:tabLst>
              <a:defRPr/>
            </a:pPr>
            <a:r>
              <a:rPr lang="en-US" dirty="0" err="1" smtClean="0"/>
              <a:t>UAdd</a:t>
            </a:r>
            <a:r>
              <a:rPr lang="en-US" i="1" baseline="-25000" dirty="0" err="1" smtClean="0"/>
              <a:t>w</a:t>
            </a:r>
            <a:r>
              <a:rPr lang="en-US" dirty="0" smtClean="0"/>
              <a:t>(</a:t>
            </a:r>
            <a:r>
              <a:rPr lang="en-US" i="1" dirty="0" smtClean="0"/>
              <a:t>u</a:t>
            </a:r>
            <a:r>
              <a:rPr lang="en-US" dirty="0" smtClean="0"/>
              <a:t> , 0)  =  </a:t>
            </a:r>
            <a:r>
              <a:rPr lang="en-US" i="1" dirty="0" smtClean="0"/>
              <a:t>u</a:t>
            </a:r>
            <a:endParaRPr lang="en-US" dirty="0" smtClean="0"/>
          </a:p>
          <a:p>
            <a:pPr lvl="1" eaLnBrk="1" hangingPunct="1">
              <a:tabLst>
                <a:tab pos="1943100" algn="l"/>
              </a:tabLst>
              <a:defRPr/>
            </a:pPr>
            <a:r>
              <a:rPr lang="zh-CN" altLang="en-US" b="1" dirty="0">
                <a:solidFill>
                  <a:srgbClr val="C00000"/>
                </a:solidFill>
              </a:rPr>
              <a:t>每个元素都有逆元</a:t>
            </a:r>
            <a:endParaRPr lang="en-US" b="1" dirty="0">
              <a:solidFill>
                <a:srgbClr val="C00000"/>
              </a:solidFill>
            </a:endParaRPr>
          </a:p>
          <a:p>
            <a:pPr lvl="2" eaLnBrk="1" hangingPunct="1">
              <a:tabLst>
                <a:tab pos="1943100" algn="l"/>
              </a:tabLst>
              <a:defRPr/>
            </a:pPr>
            <a:r>
              <a:rPr lang="en-US" altLang="zh-CN" dirty="0" smtClean="0"/>
              <a:t>u</a:t>
            </a:r>
            <a:r>
              <a:rPr lang="zh-CN" altLang="en-US" dirty="0" smtClean="0"/>
              <a:t>的逆元 </a:t>
            </a:r>
            <a:r>
              <a:rPr lang="en-US" dirty="0" err="1" smtClean="0"/>
              <a:t>UComp</a:t>
            </a:r>
            <a:r>
              <a:rPr lang="en-US" i="1" baseline="-25000" dirty="0" err="1" smtClean="0"/>
              <a:t>w</a:t>
            </a:r>
            <a:r>
              <a:rPr lang="en-US" i="1" baseline="-25000" dirty="0" smtClean="0"/>
              <a:t> </a:t>
            </a:r>
            <a:r>
              <a:rPr lang="en-US" dirty="0" smtClean="0"/>
              <a:t>(</a:t>
            </a:r>
            <a:r>
              <a:rPr lang="en-US" i="1" dirty="0" smtClean="0"/>
              <a:t>u</a:t>
            </a:r>
            <a:r>
              <a:rPr lang="en-US" dirty="0" smtClean="0"/>
              <a:t> )  = 2</a:t>
            </a:r>
            <a:r>
              <a:rPr lang="en-US" i="1" baseline="30000" dirty="0" smtClean="0"/>
              <a:t>w</a:t>
            </a:r>
            <a:r>
              <a:rPr lang="en-US" dirty="0" smtClean="0"/>
              <a:t> – </a:t>
            </a:r>
            <a:r>
              <a:rPr lang="en-US" i="1" dirty="0" smtClean="0"/>
              <a:t>u</a:t>
            </a:r>
            <a:r>
              <a:rPr lang="en-US" dirty="0" smtClean="0"/>
              <a:t/>
            </a:r>
            <a:br>
              <a:rPr lang="en-US" dirty="0" smtClean="0"/>
            </a:br>
            <a:r>
              <a:rPr lang="zh-CN" altLang="en-US" dirty="0" smtClean="0"/>
              <a:t>则：</a:t>
            </a:r>
            <a:r>
              <a:rPr lang="en-US" dirty="0" err="1" smtClean="0"/>
              <a:t>UAdd</a:t>
            </a:r>
            <a:r>
              <a:rPr lang="en-US" i="1" baseline="-25000" dirty="0" err="1" smtClean="0"/>
              <a:t>w</a:t>
            </a:r>
            <a:r>
              <a:rPr lang="en-US" dirty="0" smtClean="0"/>
              <a:t>(</a:t>
            </a:r>
            <a:r>
              <a:rPr lang="en-US" i="1" dirty="0" smtClean="0"/>
              <a:t>u</a:t>
            </a:r>
            <a:r>
              <a:rPr lang="en-US" dirty="0" smtClean="0"/>
              <a:t> , </a:t>
            </a:r>
            <a:r>
              <a:rPr lang="en-US" dirty="0" err="1" smtClean="0"/>
              <a:t>UComp</a:t>
            </a:r>
            <a:r>
              <a:rPr lang="en-US" i="1" baseline="-25000" dirty="0" err="1" smtClean="0"/>
              <a:t>w</a:t>
            </a:r>
            <a:r>
              <a:rPr lang="en-US" i="1" baseline="-25000" dirty="0" smtClean="0"/>
              <a:t> </a:t>
            </a:r>
            <a:r>
              <a:rPr lang="en-US" dirty="0" smtClean="0"/>
              <a:t>(</a:t>
            </a:r>
            <a:r>
              <a:rPr lang="en-US" i="1" dirty="0" smtClean="0"/>
              <a:t>u</a:t>
            </a:r>
            <a:r>
              <a:rPr lang="en-US" dirty="0" smtClean="0"/>
              <a:t> ))  =  0</a:t>
            </a: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381000" y="663575"/>
            <a:ext cx="8237538" cy="555625"/>
          </a:xfrm>
        </p:spPr>
        <p:txBody>
          <a:bodyPr/>
          <a:lstStyle/>
          <a:p>
            <a:pPr eaLnBrk="1" hangingPunct="1">
              <a:defRPr/>
            </a:pPr>
            <a:r>
              <a:rPr lang="en-US" dirty="0" smtClean="0"/>
              <a:t>Tadd</a:t>
            </a:r>
            <a:r>
              <a:rPr lang="zh-CN" altLang="en-US" dirty="0" smtClean="0"/>
              <a:t>的数学性质</a:t>
            </a:r>
            <a:endParaRPr lang="en-US" dirty="0" smtClean="0"/>
          </a:p>
        </p:txBody>
      </p:sp>
      <p:sp>
        <p:nvSpPr>
          <p:cNvPr id="154627" name="Rectangle 3"/>
          <p:cNvSpPr>
            <a:spLocks noGrp="1" noChangeArrowheads="1"/>
          </p:cNvSpPr>
          <p:nvPr>
            <p:ph type="body" idx="1"/>
          </p:nvPr>
        </p:nvSpPr>
        <p:spPr>
          <a:xfrm>
            <a:off x="379413" y="1604963"/>
            <a:ext cx="8307387" cy="4033837"/>
          </a:xfrm>
        </p:spPr>
        <p:txBody>
          <a:bodyPr lIns="90487" tIns="44450" rIns="90487" bIns="44450"/>
          <a:lstStyle/>
          <a:p>
            <a:pPr eaLnBrk="1" hangingPunct="1">
              <a:defRPr/>
            </a:pPr>
            <a:r>
              <a:rPr lang="zh-CN" altLang="en-US" dirty="0" smtClean="0">
                <a:solidFill>
                  <a:srgbClr val="FF0000"/>
                </a:solidFill>
              </a:rPr>
              <a:t>与带</a:t>
            </a:r>
            <a:r>
              <a:rPr lang="en-US" altLang="zh-CN" dirty="0" err="1" smtClean="0">
                <a:solidFill>
                  <a:srgbClr val="FF0000"/>
                </a:solidFill>
              </a:rPr>
              <a:t>Uadd</a:t>
            </a:r>
            <a:r>
              <a:rPr lang="zh-CN" altLang="en-US" dirty="0" smtClean="0">
                <a:solidFill>
                  <a:srgbClr val="FF0000"/>
                </a:solidFill>
              </a:rPr>
              <a:t>加法的无符号数是同构群</a:t>
            </a:r>
            <a:endParaRPr lang="en-US" dirty="0" smtClean="0">
              <a:solidFill>
                <a:srgbClr val="FF0000"/>
              </a:solidFill>
            </a:endParaRPr>
          </a:p>
          <a:p>
            <a:pPr lvl="1" eaLnBrk="1" hangingPunct="1">
              <a:defRPr/>
            </a:pPr>
            <a:r>
              <a:rPr lang="en-US" b="0" dirty="0" err="1" smtClean="0"/>
              <a:t>TAdd</a:t>
            </a:r>
            <a:r>
              <a:rPr lang="en-US" b="0" i="1" baseline="-25000" dirty="0" err="1" smtClean="0"/>
              <a:t>w</a:t>
            </a:r>
            <a:r>
              <a:rPr lang="en-US" b="0" dirty="0" smtClean="0"/>
              <a:t>(</a:t>
            </a:r>
            <a:r>
              <a:rPr lang="en-US" b="0" i="1" dirty="0" smtClean="0"/>
              <a:t>u</a:t>
            </a:r>
            <a:r>
              <a:rPr lang="en-US" b="0" dirty="0" smtClean="0"/>
              <a:t> , </a:t>
            </a:r>
            <a:r>
              <a:rPr lang="en-US" b="0" i="1" dirty="0" smtClean="0"/>
              <a:t>v</a:t>
            </a:r>
            <a:r>
              <a:rPr lang="en-US" b="0" dirty="0" smtClean="0"/>
              <a:t>) =  U2T(</a:t>
            </a:r>
            <a:r>
              <a:rPr lang="en-US" b="0" dirty="0" err="1" smtClean="0"/>
              <a:t>UAdd</a:t>
            </a:r>
            <a:r>
              <a:rPr lang="en-US" b="0" i="1" baseline="-25000" dirty="0" err="1" smtClean="0"/>
              <a:t>w</a:t>
            </a:r>
            <a:r>
              <a:rPr lang="en-US" b="0" dirty="0" smtClean="0"/>
              <a:t>(T2U(</a:t>
            </a:r>
            <a:r>
              <a:rPr lang="en-US" b="0" i="1" dirty="0" smtClean="0"/>
              <a:t>u</a:t>
            </a:r>
            <a:r>
              <a:rPr lang="en-US" b="0" dirty="0" smtClean="0"/>
              <a:t> ), T2U(</a:t>
            </a:r>
            <a:r>
              <a:rPr lang="en-US" b="0" i="1" dirty="0" smtClean="0"/>
              <a:t>v</a:t>
            </a:r>
            <a:r>
              <a:rPr lang="en-US" b="0" dirty="0" smtClean="0"/>
              <a:t>)))</a:t>
            </a:r>
          </a:p>
          <a:p>
            <a:pPr lvl="2" eaLnBrk="1" hangingPunct="1">
              <a:defRPr/>
            </a:pPr>
            <a:r>
              <a:rPr lang="zh-CN" altLang="en-US" dirty="0" smtClean="0"/>
              <a:t>因为两者具有相同的位模式</a:t>
            </a:r>
            <a:endParaRPr lang="en-US" dirty="0" smtClean="0"/>
          </a:p>
          <a:p>
            <a:pPr eaLnBrk="1" hangingPunct="1">
              <a:defRPr/>
            </a:pPr>
            <a:endParaRPr lang="en-US" dirty="0" smtClean="0"/>
          </a:p>
          <a:p>
            <a:pPr>
              <a:defRPr/>
            </a:pPr>
            <a:r>
              <a:rPr lang="zh-CN" altLang="en-US" dirty="0" smtClean="0"/>
              <a:t>补码加</a:t>
            </a:r>
            <a:r>
              <a:rPr lang="zh-CN" altLang="en-US" dirty="0"/>
              <a:t>法</a:t>
            </a:r>
            <a:r>
              <a:rPr lang="en-US" altLang="zh-CN" dirty="0" smtClean="0"/>
              <a:t>Tadd</a:t>
            </a:r>
            <a:r>
              <a:rPr lang="zh-CN" altLang="en-US" dirty="0" smtClean="0"/>
              <a:t>构成一个群</a:t>
            </a:r>
            <a:endParaRPr lang="en-US" dirty="0" smtClean="0"/>
          </a:p>
          <a:p>
            <a:pPr lvl="1" eaLnBrk="1" hangingPunct="1">
              <a:defRPr/>
            </a:pPr>
            <a:r>
              <a:rPr lang="zh-CN" altLang="en-US" dirty="0" smtClean="0"/>
              <a:t>封闭性、</a:t>
            </a:r>
            <a:r>
              <a:rPr lang="en-US" dirty="0" smtClean="0"/>
              <a:t> </a:t>
            </a:r>
            <a:r>
              <a:rPr lang="zh-CN" altLang="en-US" dirty="0" smtClean="0"/>
              <a:t>交换性、结合性、</a:t>
            </a:r>
            <a:r>
              <a:rPr lang="en-US" altLang="zh-CN" dirty="0" smtClean="0"/>
              <a:t>0</a:t>
            </a:r>
            <a:r>
              <a:rPr lang="zh-CN" altLang="en-US" dirty="0" smtClean="0"/>
              <a:t>是单位元</a:t>
            </a:r>
            <a:endParaRPr lang="en-US" dirty="0" smtClean="0"/>
          </a:p>
          <a:p>
            <a:pPr lvl="1" eaLnBrk="1" hangingPunct="1">
              <a:defRPr/>
            </a:pPr>
            <a:r>
              <a:rPr lang="zh-CN" altLang="en-US" dirty="0" smtClean="0"/>
              <a:t>每个元素都有逆元</a:t>
            </a:r>
            <a:endParaRPr lang="en-US" dirty="0" smtClean="0"/>
          </a:p>
        </p:txBody>
      </p:sp>
      <p:graphicFrame>
        <p:nvGraphicFramePr>
          <p:cNvPr id="12290" name="Object 4"/>
          <p:cNvGraphicFramePr>
            <a:graphicFrameLocks noChangeAspect="1"/>
          </p:cNvGraphicFramePr>
          <p:nvPr/>
        </p:nvGraphicFramePr>
        <p:xfrm>
          <a:off x="2641600" y="4572000"/>
          <a:ext cx="3606800" cy="622300"/>
        </p:xfrm>
        <a:graphic>
          <a:graphicData uri="http://schemas.openxmlformats.org/presentationml/2006/ole">
            <mc:AlternateContent xmlns:mc="http://schemas.openxmlformats.org/markup-compatibility/2006">
              <mc:Choice xmlns:v="urn:schemas-microsoft-com:vml" Requires="v">
                <p:oleObj spid="_x0000_s69840" name="Equation" r:id="rId4" imgW="3606800" imgH="622300" progId="Equation.3">
                  <p:embed/>
                </p:oleObj>
              </mc:Choice>
              <mc:Fallback>
                <p:oleObj name="Equation" r:id="rId4" imgW="3606800" imgH="622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1600" y="4572000"/>
                        <a:ext cx="3606800" cy="622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进制</a:t>
            </a:r>
            <a:endParaRPr lang="zh-CN" altLang="en-US" dirty="0"/>
          </a:p>
        </p:txBody>
      </p:sp>
      <p:sp>
        <p:nvSpPr>
          <p:cNvPr id="3" name="内容占位符 2"/>
          <p:cNvSpPr>
            <a:spLocks noGrp="1"/>
          </p:cNvSpPr>
          <p:nvPr>
            <p:ph idx="1"/>
          </p:nvPr>
        </p:nvSpPr>
        <p:spPr/>
        <p:txBody>
          <a:bodyPr/>
          <a:lstStyle/>
          <a:p>
            <a:r>
              <a:rPr lang="zh-CN" altLang="en-US" dirty="0" smtClean="0"/>
              <a:t>数</a:t>
            </a:r>
            <a:r>
              <a:rPr lang="zh-CN" altLang="en-US" dirty="0"/>
              <a:t>的通用表示  </a:t>
            </a:r>
          </a:p>
          <a:p>
            <a:pPr marL="400050" lvl="2" indent="0">
              <a:buSzPct val="75000"/>
              <a:buNone/>
            </a:pPr>
            <a:r>
              <a:rPr lang="en-US" altLang="zh-CN" sz="2400" dirty="0">
                <a:latin typeface="Times New Roman" panose="02020603050405020304" pitchFamily="18" charset="0"/>
                <a:cs typeface="Times New Roman" panose="02020603050405020304" pitchFamily="18" charset="0"/>
              </a:rPr>
              <a:t>10</a:t>
            </a:r>
            <a:r>
              <a:rPr lang="zh-CN" altLang="en-US" sz="2400" dirty="0">
                <a:latin typeface="Times New Roman" panose="02020603050405020304" pitchFamily="18" charset="0"/>
                <a:cs typeface="Times New Roman" panose="02020603050405020304" pitchFamily="18" charset="0"/>
              </a:rPr>
              <a:t>进制：</a:t>
            </a:r>
            <a:endParaRPr lang="en-US" altLang="zh-CN" sz="2400" dirty="0">
              <a:latin typeface="Times New Roman" panose="02020603050405020304" pitchFamily="18" charset="0"/>
              <a:cs typeface="Times New Roman" panose="02020603050405020304" pitchFamily="18" charset="0"/>
            </a:endParaRPr>
          </a:p>
          <a:p>
            <a:pPr lvl="1">
              <a:buNone/>
            </a:pPr>
            <a:r>
              <a:rPr lang="en-US" altLang="zh-CN" sz="3200" b="1" dirty="0">
                <a:latin typeface="Times New Roman" panose="02020603050405020304" pitchFamily="18" charset="0"/>
                <a:ea typeface="仿宋_GB2312" pitchFamily="49" charset="-122"/>
                <a:cs typeface="Times New Roman" panose="02020603050405020304" pitchFamily="18" charset="0"/>
              </a:rPr>
              <a:t>    3721 = </a:t>
            </a:r>
            <a:r>
              <a:rPr lang="en-US" altLang="zh-CN" sz="3200" b="1" dirty="0" smtClean="0">
                <a:solidFill>
                  <a:srgbClr val="0000CC"/>
                </a:solidFill>
                <a:latin typeface="Times New Roman" panose="02020603050405020304" pitchFamily="18" charset="0"/>
                <a:cs typeface="Times New Roman" panose="02020603050405020304" pitchFamily="18" charset="0"/>
              </a:rPr>
              <a:t>3×10</a:t>
            </a:r>
            <a:r>
              <a:rPr lang="en-US" altLang="zh-CN" sz="3200" b="1" baseline="30000" dirty="0" smtClean="0">
                <a:solidFill>
                  <a:srgbClr val="0000CC"/>
                </a:solidFill>
                <a:latin typeface="Times New Roman" panose="02020603050405020304" pitchFamily="18" charset="0"/>
                <a:cs typeface="Times New Roman" panose="02020603050405020304" pitchFamily="18" charset="0"/>
              </a:rPr>
              <a:t>3</a:t>
            </a:r>
            <a:r>
              <a:rPr lang="en-US" altLang="zh-CN" sz="3200" b="1" dirty="0" smtClean="0">
                <a:solidFill>
                  <a:srgbClr val="0000CC"/>
                </a:solidFill>
                <a:latin typeface="Times New Roman" panose="02020603050405020304" pitchFamily="18" charset="0"/>
                <a:cs typeface="Times New Roman" panose="02020603050405020304" pitchFamily="18" charset="0"/>
              </a:rPr>
              <a:t>+7×10</a:t>
            </a:r>
            <a:r>
              <a:rPr lang="en-US" altLang="zh-CN" sz="3200" b="1" baseline="30000" dirty="0" smtClean="0">
                <a:solidFill>
                  <a:srgbClr val="0000CC"/>
                </a:solidFill>
                <a:latin typeface="Times New Roman" panose="02020603050405020304" pitchFamily="18" charset="0"/>
                <a:cs typeface="Times New Roman" panose="02020603050405020304" pitchFamily="18" charset="0"/>
              </a:rPr>
              <a:t>2</a:t>
            </a:r>
            <a:r>
              <a:rPr lang="en-US" altLang="zh-CN" sz="3200" b="1" dirty="0" smtClean="0">
                <a:solidFill>
                  <a:srgbClr val="0000CC"/>
                </a:solidFill>
                <a:latin typeface="Times New Roman" panose="02020603050405020304" pitchFamily="18" charset="0"/>
                <a:cs typeface="Times New Roman" panose="02020603050405020304" pitchFamily="18" charset="0"/>
              </a:rPr>
              <a:t>+2×10</a:t>
            </a:r>
            <a:r>
              <a:rPr lang="en-US" altLang="zh-CN" sz="3200" b="1" baseline="30000" dirty="0" smtClean="0">
                <a:solidFill>
                  <a:srgbClr val="0000CC"/>
                </a:solidFill>
                <a:latin typeface="Times New Roman" panose="02020603050405020304" pitchFamily="18" charset="0"/>
                <a:cs typeface="Times New Roman" panose="02020603050405020304" pitchFamily="18" charset="0"/>
              </a:rPr>
              <a:t>1</a:t>
            </a:r>
            <a:r>
              <a:rPr lang="en-US" altLang="zh-CN" sz="3200" b="1" dirty="0" smtClean="0">
                <a:solidFill>
                  <a:srgbClr val="0000CC"/>
                </a:solidFill>
                <a:latin typeface="Times New Roman" panose="02020603050405020304" pitchFamily="18" charset="0"/>
                <a:cs typeface="Times New Roman" panose="02020603050405020304" pitchFamily="18" charset="0"/>
              </a:rPr>
              <a:t>+1×10</a:t>
            </a:r>
            <a:r>
              <a:rPr lang="en-US" altLang="zh-CN" sz="3200" b="1" baseline="30000" dirty="0" smtClean="0">
                <a:solidFill>
                  <a:srgbClr val="0000CC"/>
                </a:solidFill>
                <a:latin typeface="Times New Roman" panose="02020603050405020304" pitchFamily="18" charset="0"/>
                <a:cs typeface="Times New Roman" panose="02020603050405020304" pitchFamily="18" charset="0"/>
              </a:rPr>
              <a:t>0</a:t>
            </a:r>
          </a:p>
          <a:p>
            <a:pPr lvl="1">
              <a:buNone/>
            </a:pPr>
            <a:r>
              <a:rPr lang="zh-CN" altLang="en-US" sz="3200" b="1" dirty="0" smtClean="0">
                <a:latin typeface="Times New Roman" panose="02020603050405020304" pitchFamily="18" charset="0"/>
                <a:ea typeface="仿宋_GB2312" pitchFamily="49" charset="-122"/>
                <a:cs typeface="Times New Roman" panose="02020603050405020304" pitchFamily="18" charset="0"/>
              </a:rPr>
              <a:t>    </a:t>
            </a:r>
            <a:r>
              <a:rPr lang="en-US" altLang="zh-CN" sz="3200" b="1" dirty="0" smtClean="0">
                <a:latin typeface="Times New Roman" panose="02020603050405020304" pitchFamily="18" charset="0"/>
                <a:ea typeface="仿宋_GB2312" pitchFamily="49" charset="-122"/>
                <a:cs typeface="Times New Roman" panose="02020603050405020304" pitchFamily="18" charset="0"/>
              </a:rPr>
              <a:t>N</a:t>
            </a:r>
            <a:r>
              <a:rPr lang="en-US" altLang="zh-CN" sz="3200" b="1" dirty="0">
                <a:latin typeface="Times New Roman" panose="02020603050405020304" pitchFamily="18" charset="0"/>
                <a:ea typeface="仿宋_GB2312" pitchFamily="49" charset="-122"/>
                <a:cs typeface="Times New Roman" panose="02020603050405020304" pitchFamily="18" charset="0"/>
              </a:rPr>
              <a:t>= </a:t>
            </a:r>
            <a:r>
              <a:rPr lang="en-US" altLang="zh-CN" sz="3200" b="1" dirty="0">
                <a:solidFill>
                  <a:srgbClr val="0000FF"/>
                </a:solidFill>
                <a:latin typeface="Times New Roman" panose="02020603050405020304" pitchFamily="18" charset="0"/>
                <a:ea typeface="仿宋_GB2312" pitchFamily="49" charset="-122"/>
                <a:cs typeface="Times New Roman" panose="02020603050405020304" pitchFamily="18" charset="0"/>
              </a:rPr>
              <a:t>±</a:t>
            </a:r>
            <a:r>
              <a:rPr lang="en-US" altLang="zh-CN" sz="3200" b="1" dirty="0">
                <a:solidFill>
                  <a:srgbClr val="FF0000"/>
                </a:solidFill>
                <a:latin typeface="Times New Roman" panose="02020603050405020304" pitchFamily="18" charset="0"/>
                <a:ea typeface="仿宋_GB2312" pitchFamily="49" charset="-122"/>
                <a:cs typeface="Times New Roman" panose="02020603050405020304" pitchFamily="18" charset="0"/>
              </a:rPr>
              <a:t> </a:t>
            </a:r>
            <a:r>
              <a:rPr lang="en-US" altLang="zh-CN" sz="3200" b="1" dirty="0">
                <a:solidFill>
                  <a:srgbClr val="0000CC"/>
                </a:solidFill>
                <a:latin typeface="Times New Roman" panose="02020603050405020304" pitchFamily="18" charset="0"/>
                <a:cs typeface="Times New Roman" panose="02020603050405020304" pitchFamily="18" charset="0"/>
              </a:rPr>
              <a:t>a</a:t>
            </a:r>
            <a:r>
              <a:rPr lang="en-US" altLang="zh-CN" sz="3200" b="1" baseline="-25000" dirty="0">
                <a:solidFill>
                  <a:srgbClr val="0000CC"/>
                </a:solidFill>
                <a:latin typeface="Times New Roman" panose="02020603050405020304" pitchFamily="18" charset="0"/>
                <a:cs typeface="Times New Roman" panose="02020603050405020304" pitchFamily="18" charset="0"/>
              </a:rPr>
              <a:t>n</a:t>
            </a:r>
            <a:r>
              <a:rPr lang="en-US" altLang="zh-CN" sz="3200" b="1" dirty="0" smtClean="0">
                <a:solidFill>
                  <a:srgbClr val="0000CC"/>
                </a:solidFill>
                <a:latin typeface="Times New Roman" panose="02020603050405020304" pitchFamily="18" charset="0"/>
                <a:cs typeface="Times New Roman" panose="02020603050405020304" pitchFamily="18" charset="0"/>
              </a:rPr>
              <a:t>a</a:t>
            </a:r>
            <a:r>
              <a:rPr lang="en-US" altLang="zh-CN" sz="3200" b="1" baseline="-25000" dirty="0" smtClean="0">
                <a:solidFill>
                  <a:srgbClr val="0000CC"/>
                </a:solidFill>
                <a:latin typeface="Times New Roman" panose="02020603050405020304" pitchFamily="18" charset="0"/>
                <a:cs typeface="Times New Roman" panose="02020603050405020304" pitchFamily="18" charset="0"/>
              </a:rPr>
              <a:t>n-1</a:t>
            </a:r>
            <a:r>
              <a:rPr lang="en-US" altLang="zh-CN" sz="3200" b="1" dirty="0" smtClean="0">
                <a:solidFill>
                  <a:srgbClr val="0000CC"/>
                </a:solidFill>
                <a:latin typeface="Times New Roman" panose="02020603050405020304" pitchFamily="18" charset="0"/>
                <a:cs typeface="Times New Roman" panose="02020603050405020304" pitchFamily="18" charset="0"/>
              </a:rPr>
              <a:t>…a</a:t>
            </a:r>
            <a:r>
              <a:rPr lang="en-US" altLang="zh-CN" sz="3200" b="1" baseline="-25000" dirty="0" smtClean="0">
                <a:solidFill>
                  <a:srgbClr val="0000CC"/>
                </a:solidFill>
                <a:latin typeface="Times New Roman" panose="02020603050405020304" pitchFamily="18" charset="0"/>
                <a:cs typeface="Times New Roman" panose="02020603050405020304" pitchFamily="18" charset="0"/>
              </a:rPr>
              <a:t>1</a:t>
            </a:r>
            <a:r>
              <a:rPr lang="en-US" altLang="zh-CN" sz="3200" b="1" dirty="0" smtClean="0">
                <a:solidFill>
                  <a:srgbClr val="0000CC"/>
                </a:solidFill>
                <a:latin typeface="Times New Roman" panose="02020603050405020304" pitchFamily="18" charset="0"/>
                <a:cs typeface="Times New Roman" panose="02020603050405020304" pitchFamily="18" charset="0"/>
              </a:rPr>
              <a:t>a</a:t>
            </a:r>
            <a:r>
              <a:rPr lang="en-US" altLang="zh-CN" sz="3200" b="1" baseline="-25000" dirty="0" smtClean="0">
                <a:solidFill>
                  <a:srgbClr val="0000CC"/>
                </a:solidFill>
                <a:latin typeface="Times New Roman" panose="02020603050405020304" pitchFamily="18" charset="0"/>
                <a:cs typeface="Times New Roman" panose="02020603050405020304" pitchFamily="18" charset="0"/>
              </a:rPr>
              <a:t>0</a:t>
            </a:r>
            <a:r>
              <a:rPr lang="en-US" altLang="zh-CN" sz="3200" b="1" dirty="0" smtClean="0">
                <a:solidFill>
                  <a:srgbClr val="0000CC"/>
                </a:solidFill>
                <a:latin typeface="Times New Roman" panose="02020603050405020304" pitchFamily="18" charset="0"/>
                <a:cs typeface="Times New Roman" panose="02020603050405020304" pitchFamily="18" charset="0"/>
              </a:rPr>
              <a:t>.</a:t>
            </a:r>
            <a:r>
              <a:rPr lang="en-US" altLang="zh-CN" sz="3200" b="1" dirty="0" smtClean="0">
                <a:solidFill>
                  <a:srgbClr val="006600"/>
                </a:solidFill>
                <a:latin typeface="Times New Roman" panose="02020603050405020304" pitchFamily="18" charset="0"/>
                <a:cs typeface="Times New Roman" panose="02020603050405020304" pitchFamily="18" charset="0"/>
              </a:rPr>
              <a:t>b</a:t>
            </a:r>
            <a:r>
              <a:rPr lang="en-US" altLang="zh-CN" sz="3200" b="1" baseline="-25000" dirty="0" smtClean="0">
                <a:solidFill>
                  <a:srgbClr val="006600"/>
                </a:solidFill>
                <a:latin typeface="Times New Roman" panose="02020603050405020304" pitchFamily="18" charset="0"/>
                <a:cs typeface="Times New Roman" panose="02020603050405020304" pitchFamily="18" charset="0"/>
              </a:rPr>
              <a:t>1</a:t>
            </a:r>
            <a:r>
              <a:rPr lang="en-US" altLang="zh-CN" sz="3200" b="1" dirty="0" smtClean="0">
                <a:solidFill>
                  <a:srgbClr val="006600"/>
                </a:solidFill>
                <a:latin typeface="Times New Roman" panose="02020603050405020304" pitchFamily="18" charset="0"/>
                <a:cs typeface="Times New Roman" panose="02020603050405020304" pitchFamily="18" charset="0"/>
              </a:rPr>
              <a:t>b</a:t>
            </a:r>
            <a:r>
              <a:rPr lang="en-US" altLang="zh-CN" sz="3200" b="1" baseline="-25000" dirty="0" smtClean="0">
                <a:solidFill>
                  <a:srgbClr val="006600"/>
                </a:solidFill>
                <a:latin typeface="Times New Roman" panose="02020603050405020304" pitchFamily="18" charset="0"/>
                <a:cs typeface="Times New Roman" panose="02020603050405020304" pitchFamily="18" charset="0"/>
              </a:rPr>
              <a:t>2</a:t>
            </a:r>
            <a:r>
              <a:rPr lang="en-US" altLang="zh-CN" sz="3200" b="1" dirty="0" smtClean="0">
                <a:solidFill>
                  <a:srgbClr val="006600"/>
                </a:solidFill>
                <a:latin typeface="Times New Roman" panose="02020603050405020304" pitchFamily="18" charset="0"/>
                <a:cs typeface="Times New Roman" panose="02020603050405020304" pitchFamily="18" charset="0"/>
              </a:rPr>
              <a:t>…</a:t>
            </a:r>
            <a:r>
              <a:rPr lang="en-US" altLang="zh-CN" sz="3200" b="1" dirty="0" err="1" smtClean="0">
                <a:solidFill>
                  <a:srgbClr val="006600"/>
                </a:solidFill>
                <a:latin typeface="Times New Roman" panose="02020603050405020304" pitchFamily="18" charset="0"/>
                <a:cs typeface="Times New Roman" panose="02020603050405020304" pitchFamily="18" charset="0"/>
              </a:rPr>
              <a:t>b</a:t>
            </a:r>
            <a:r>
              <a:rPr lang="en-US" altLang="zh-CN" sz="3200" b="1" baseline="-25000" dirty="0" err="1" smtClean="0">
                <a:solidFill>
                  <a:srgbClr val="006600"/>
                </a:solidFill>
                <a:latin typeface="Times New Roman" panose="02020603050405020304" pitchFamily="18" charset="0"/>
                <a:cs typeface="Times New Roman" panose="02020603050405020304" pitchFamily="18" charset="0"/>
              </a:rPr>
              <a:t>m</a:t>
            </a:r>
            <a:endParaRPr lang="en-US" altLang="zh-CN" sz="3200" b="1" baseline="-25000" dirty="0" smtClean="0">
              <a:solidFill>
                <a:srgbClr val="006600"/>
              </a:solidFill>
              <a:latin typeface="Times New Roman" panose="02020603050405020304" pitchFamily="18" charset="0"/>
              <a:cs typeface="Times New Roman" panose="02020603050405020304" pitchFamily="18" charset="0"/>
            </a:endParaRPr>
          </a:p>
          <a:p>
            <a:pPr marL="0" lvl="1" indent="0">
              <a:buSzPct val="75000"/>
              <a:buNone/>
            </a:pPr>
            <a:endParaRPr lang="en-US" altLang="zh-CN" sz="2400" dirty="0" smtClean="0">
              <a:latin typeface="Times New Roman" panose="02020603050405020304" pitchFamily="18" charset="0"/>
              <a:ea typeface="仿宋_GB2312" pitchFamily="49" charset="-122"/>
              <a:cs typeface="Times New Roman" panose="02020603050405020304" pitchFamily="18" charset="0"/>
            </a:endParaRPr>
          </a:p>
          <a:p>
            <a:pPr marL="0" lvl="1" indent="0">
              <a:buSzPct val="75000"/>
              <a:buNone/>
            </a:pPr>
            <a:r>
              <a:rPr lang="en-US" altLang="zh-CN" sz="2400" dirty="0" smtClean="0">
                <a:latin typeface="Times New Roman" panose="02020603050405020304" pitchFamily="18" charset="0"/>
                <a:ea typeface="仿宋_GB2312" pitchFamily="49" charset="-122"/>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k</a:t>
            </a:r>
            <a:r>
              <a:rPr lang="zh-CN" altLang="en-US" sz="2400" dirty="0">
                <a:latin typeface="Times New Roman" panose="02020603050405020304" pitchFamily="18" charset="0"/>
                <a:cs typeface="Times New Roman" panose="02020603050405020304" pitchFamily="18" charset="0"/>
              </a:rPr>
              <a:t>进制：</a:t>
            </a:r>
            <a:endParaRPr lang="en-US" altLang="zh-CN" sz="2400" dirty="0">
              <a:latin typeface="Times New Roman" panose="02020603050405020304" pitchFamily="18" charset="0"/>
              <a:cs typeface="Times New Roman" panose="02020603050405020304" pitchFamily="18" charset="0"/>
            </a:endParaRPr>
          </a:p>
          <a:p>
            <a:pPr>
              <a:buNone/>
            </a:pPr>
            <a:r>
              <a:rPr lang="en-US" altLang="zh-CN" dirty="0">
                <a:latin typeface="Times New Roman" panose="02020603050405020304" pitchFamily="18" charset="0"/>
                <a:ea typeface="仿宋_GB2312" pitchFamily="49" charset="-122"/>
                <a:cs typeface="Times New Roman" panose="02020603050405020304" pitchFamily="18" charset="0"/>
              </a:rPr>
              <a:t> </a:t>
            </a:r>
            <a:r>
              <a:rPr lang="en-US" altLang="zh-CN" dirty="0" smtClean="0">
                <a:latin typeface="Times New Roman" panose="02020603050405020304" pitchFamily="18" charset="0"/>
                <a:ea typeface="仿宋_GB2312" pitchFamily="49" charset="-122"/>
                <a:cs typeface="Times New Roman" panose="02020603050405020304" pitchFamily="18" charset="0"/>
              </a:rPr>
              <a:t>      N</a:t>
            </a:r>
            <a:r>
              <a:rPr lang="en-US" altLang="zh-CN" dirty="0">
                <a:latin typeface="Times New Roman" panose="02020603050405020304" pitchFamily="18" charset="0"/>
                <a:ea typeface="仿宋_GB2312" pitchFamily="49" charset="-122"/>
                <a:cs typeface="Times New Roman" panose="02020603050405020304" pitchFamily="18" charset="0"/>
              </a:rPr>
              <a:t>= </a:t>
            </a:r>
            <a:r>
              <a:rPr lang="en-US" altLang="zh-CN" dirty="0" smtClean="0">
                <a:solidFill>
                  <a:srgbClr val="0000FF"/>
                </a:solidFill>
                <a:latin typeface="Times New Roman" panose="02020603050405020304" pitchFamily="18" charset="0"/>
                <a:ea typeface="仿宋_GB2312" pitchFamily="49" charset="-122"/>
                <a:cs typeface="Times New Roman" panose="02020603050405020304" pitchFamily="18" charset="0"/>
              </a:rPr>
              <a:t>±</a:t>
            </a:r>
            <a:r>
              <a:rPr lang="en-US" altLang="zh-CN" dirty="0" smtClean="0">
                <a:solidFill>
                  <a:srgbClr val="FF0000"/>
                </a:solidFill>
                <a:latin typeface="Times New Roman" panose="02020603050405020304" pitchFamily="18" charset="0"/>
                <a:ea typeface="仿宋_GB2312" pitchFamily="49" charset="-122"/>
                <a:cs typeface="Times New Roman" panose="02020603050405020304" pitchFamily="18" charset="0"/>
              </a:rPr>
              <a:t> </a:t>
            </a:r>
            <a:r>
              <a:rPr lang="en-US" altLang="zh-CN" dirty="0" err="1" smtClean="0">
                <a:solidFill>
                  <a:srgbClr val="0000CC"/>
                </a:solidFill>
                <a:latin typeface="Times New Roman" panose="02020603050405020304" pitchFamily="18" charset="0"/>
                <a:cs typeface="Times New Roman" panose="02020603050405020304" pitchFamily="18" charset="0"/>
              </a:rPr>
              <a:t>a</a:t>
            </a:r>
            <a:r>
              <a:rPr lang="en-US" altLang="zh-CN" baseline="-25000" dirty="0" err="1" smtClean="0">
                <a:solidFill>
                  <a:srgbClr val="0000CC"/>
                </a:solidFill>
                <a:latin typeface="Times New Roman" panose="02020603050405020304" pitchFamily="18" charset="0"/>
                <a:cs typeface="Times New Roman" panose="02020603050405020304" pitchFamily="18" charset="0"/>
              </a:rPr>
              <a:t>n</a:t>
            </a:r>
            <a:r>
              <a:rPr lang="en-US" altLang="zh-CN" dirty="0" err="1" smtClean="0">
                <a:solidFill>
                  <a:srgbClr val="0000CC"/>
                </a:solidFill>
                <a:latin typeface="Times New Roman" panose="02020603050405020304" pitchFamily="18" charset="0"/>
                <a:cs typeface="Times New Roman" panose="02020603050405020304" pitchFamily="18" charset="0"/>
              </a:rPr>
              <a:t>×k</a:t>
            </a:r>
            <a:r>
              <a:rPr lang="en-US" altLang="zh-CN" baseline="30000" dirty="0" err="1" smtClean="0">
                <a:solidFill>
                  <a:srgbClr val="0000CC"/>
                </a:solidFill>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smtClean="0">
                <a:solidFill>
                  <a:srgbClr val="0000CC"/>
                </a:solidFill>
                <a:latin typeface="Times New Roman" panose="02020603050405020304" pitchFamily="18" charset="0"/>
                <a:cs typeface="Times New Roman" panose="02020603050405020304" pitchFamily="18" charset="0"/>
              </a:rPr>
              <a:t>a</a:t>
            </a:r>
            <a:r>
              <a:rPr lang="en-US" altLang="zh-CN" baseline="-25000" dirty="0" smtClean="0">
                <a:solidFill>
                  <a:srgbClr val="0000CC"/>
                </a:solidFill>
                <a:latin typeface="Times New Roman" panose="02020603050405020304" pitchFamily="18" charset="0"/>
                <a:cs typeface="Times New Roman" panose="02020603050405020304" pitchFamily="18" charset="0"/>
              </a:rPr>
              <a:t>n-1</a:t>
            </a:r>
            <a:r>
              <a:rPr lang="en-US" altLang="zh-CN" dirty="0" smtClean="0">
                <a:solidFill>
                  <a:srgbClr val="0000CC"/>
                </a:solidFill>
                <a:latin typeface="Times New Roman" panose="02020603050405020304" pitchFamily="18" charset="0"/>
                <a:cs typeface="Times New Roman" panose="02020603050405020304" pitchFamily="18" charset="0"/>
              </a:rPr>
              <a:t>×k</a:t>
            </a:r>
            <a:r>
              <a:rPr lang="en-US" altLang="zh-CN" baseline="30000" dirty="0" smtClean="0">
                <a:solidFill>
                  <a:srgbClr val="0000CC"/>
                </a:solidFill>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pt-BR" altLang="zh-CN" dirty="0" smtClean="0">
                <a:solidFill>
                  <a:srgbClr val="0000CC"/>
                </a:solidFill>
                <a:latin typeface="Times New Roman" panose="02020603050405020304" pitchFamily="18" charset="0"/>
                <a:cs typeface="Times New Roman" panose="02020603050405020304" pitchFamily="18" charset="0"/>
              </a:rPr>
              <a:t>a</a:t>
            </a:r>
            <a:r>
              <a:rPr lang="pt-BR" altLang="zh-CN" baseline="-25000" dirty="0" smtClean="0">
                <a:solidFill>
                  <a:srgbClr val="0000CC"/>
                </a:solidFill>
                <a:latin typeface="Times New Roman" panose="02020603050405020304" pitchFamily="18" charset="0"/>
                <a:cs typeface="Times New Roman" panose="02020603050405020304" pitchFamily="18" charset="0"/>
              </a:rPr>
              <a:t>1</a:t>
            </a:r>
            <a:r>
              <a:rPr lang="pt-BR" altLang="zh-CN" dirty="0" smtClean="0">
                <a:solidFill>
                  <a:srgbClr val="0000CC"/>
                </a:solidFill>
                <a:latin typeface="Times New Roman" panose="02020603050405020304" pitchFamily="18" charset="0"/>
                <a:cs typeface="Times New Roman" panose="02020603050405020304" pitchFamily="18" charset="0"/>
              </a:rPr>
              <a:t>×k</a:t>
            </a:r>
            <a:r>
              <a:rPr lang="pt-BR" altLang="zh-CN" baseline="30000" dirty="0" smtClean="0">
                <a:solidFill>
                  <a:srgbClr val="0000CC"/>
                </a:solidFill>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pt-BR" altLang="zh-CN" dirty="0" smtClean="0">
                <a:solidFill>
                  <a:srgbClr val="0000CC"/>
                </a:solidFill>
                <a:latin typeface="Times New Roman" panose="02020603050405020304" pitchFamily="18" charset="0"/>
                <a:cs typeface="Times New Roman" panose="02020603050405020304" pitchFamily="18" charset="0"/>
              </a:rPr>
              <a:t>a</a:t>
            </a:r>
            <a:r>
              <a:rPr lang="pt-BR" altLang="zh-CN" baseline="-25000" dirty="0" smtClean="0">
                <a:solidFill>
                  <a:srgbClr val="0000CC"/>
                </a:solidFill>
                <a:latin typeface="Times New Roman" panose="02020603050405020304" pitchFamily="18" charset="0"/>
                <a:cs typeface="Times New Roman" panose="02020603050405020304" pitchFamily="18" charset="0"/>
              </a:rPr>
              <a:t>0</a:t>
            </a:r>
            <a:r>
              <a:rPr lang="pt-BR" altLang="zh-CN" dirty="0" smtClean="0">
                <a:solidFill>
                  <a:srgbClr val="0000CC"/>
                </a:solidFill>
                <a:latin typeface="Times New Roman" panose="02020603050405020304" pitchFamily="18" charset="0"/>
                <a:cs typeface="Times New Roman" panose="02020603050405020304" pitchFamily="18" charset="0"/>
              </a:rPr>
              <a:t>×k</a:t>
            </a:r>
            <a:r>
              <a:rPr lang="pt-BR" altLang="zh-CN" baseline="30000" dirty="0" smtClean="0">
                <a:solidFill>
                  <a:srgbClr val="0000CC"/>
                </a:solidFill>
                <a:latin typeface="Times New Roman" panose="02020603050405020304" pitchFamily="18" charset="0"/>
                <a:cs typeface="Times New Roman" panose="02020603050405020304" pitchFamily="18" charset="0"/>
              </a:rPr>
              <a:t>0</a:t>
            </a:r>
            <a:endParaRPr lang="pt-BR" altLang="zh-CN" baseline="30000" dirty="0">
              <a:solidFill>
                <a:srgbClr val="0000CC"/>
              </a:solidFill>
              <a:latin typeface="Times New Roman" panose="02020603050405020304" pitchFamily="18" charset="0"/>
              <a:cs typeface="Times New Roman" panose="02020603050405020304" pitchFamily="18" charset="0"/>
            </a:endParaRPr>
          </a:p>
          <a:p>
            <a:pPr>
              <a:buNone/>
            </a:pPr>
            <a:r>
              <a:rPr lang="zh-CN" altLang="pt-BR" dirty="0">
                <a:solidFill>
                  <a:srgbClr val="0000CC"/>
                </a:solidFill>
                <a:latin typeface="Times New Roman" panose="02020603050405020304" pitchFamily="18" charset="0"/>
                <a:cs typeface="Times New Roman" panose="02020603050405020304" pitchFamily="18" charset="0"/>
              </a:rPr>
              <a:t>	 </a:t>
            </a:r>
            <a:r>
              <a:rPr lang="zh-CN" altLang="pt-BR" dirty="0" smtClean="0">
                <a:solidFill>
                  <a:srgbClr val="0000CC"/>
                </a:solidFill>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pt-BR" altLang="zh-CN" dirty="0" smtClean="0">
                <a:solidFill>
                  <a:srgbClr val="006600"/>
                </a:solidFill>
                <a:latin typeface="Times New Roman" panose="02020603050405020304" pitchFamily="18" charset="0"/>
                <a:cs typeface="Times New Roman" panose="02020603050405020304" pitchFamily="18" charset="0"/>
              </a:rPr>
              <a:t>b</a:t>
            </a:r>
            <a:r>
              <a:rPr lang="pt-BR" altLang="zh-CN" baseline="-25000" dirty="0" smtClean="0">
                <a:solidFill>
                  <a:srgbClr val="006600"/>
                </a:solidFill>
                <a:latin typeface="Times New Roman" panose="02020603050405020304" pitchFamily="18" charset="0"/>
                <a:cs typeface="Times New Roman" panose="02020603050405020304" pitchFamily="18" charset="0"/>
              </a:rPr>
              <a:t>1</a:t>
            </a:r>
            <a:r>
              <a:rPr lang="pt-BR" altLang="zh-CN" dirty="0" smtClean="0">
                <a:solidFill>
                  <a:srgbClr val="006600"/>
                </a:solidFill>
                <a:latin typeface="Times New Roman" panose="02020603050405020304" pitchFamily="18" charset="0"/>
                <a:cs typeface="Times New Roman" panose="02020603050405020304" pitchFamily="18" charset="0"/>
              </a:rPr>
              <a:t>×k</a:t>
            </a:r>
            <a:r>
              <a:rPr lang="en-US" altLang="zh-CN" baseline="30000" dirty="0" smtClean="0">
                <a:solidFill>
                  <a:srgbClr val="006600"/>
                </a:solidFill>
                <a:latin typeface="Times New Roman" panose="02020603050405020304" pitchFamily="18" charset="0"/>
                <a:cs typeface="Times New Roman" panose="02020603050405020304" pitchFamily="18" charset="0"/>
                <a:sym typeface="Symbol" pitchFamily="18" charset="2"/>
              </a:rPr>
              <a:t>-</a:t>
            </a:r>
            <a:r>
              <a:rPr lang="pt-BR" altLang="zh-CN" baseline="30000" dirty="0" smtClean="0">
                <a:solidFill>
                  <a:srgbClr val="006600"/>
                </a:solidFill>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pt-BR" altLang="zh-CN" dirty="0" smtClean="0">
                <a:solidFill>
                  <a:srgbClr val="006600"/>
                </a:solidFill>
                <a:latin typeface="Times New Roman" panose="02020603050405020304" pitchFamily="18" charset="0"/>
                <a:cs typeface="Times New Roman" panose="02020603050405020304" pitchFamily="18" charset="0"/>
              </a:rPr>
              <a:t>b</a:t>
            </a:r>
            <a:r>
              <a:rPr lang="pt-BR" altLang="zh-CN" baseline="-25000" dirty="0" smtClean="0">
                <a:solidFill>
                  <a:srgbClr val="006600"/>
                </a:solidFill>
                <a:latin typeface="Times New Roman" panose="02020603050405020304" pitchFamily="18" charset="0"/>
                <a:cs typeface="Times New Roman" panose="02020603050405020304" pitchFamily="18" charset="0"/>
              </a:rPr>
              <a:t>2</a:t>
            </a:r>
            <a:r>
              <a:rPr lang="pt-BR" altLang="zh-CN" dirty="0" smtClean="0">
                <a:solidFill>
                  <a:srgbClr val="006600"/>
                </a:solidFill>
                <a:latin typeface="Times New Roman" panose="02020603050405020304" pitchFamily="18" charset="0"/>
                <a:cs typeface="Times New Roman" panose="02020603050405020304" pitchFamily="18" charset="0"/>
              </a:rPr>
              <a:t>×k</a:t>
            </a:r>
            <a:r>
              <a:rPr lang="en-US" altLang="zh-CN" baseline="30000" dirty="0" smtClean="0">
                <a:solidFill>
                  <a:srgbClr val="006600"/>
                </a:solidFill>
                <a:latin typeface="Times New Roman" panose="02020603050405020304" pitchFamily="18" charset="0"/>
                <a:cs typeface="Times New Roman" panose="02020603050405020304" pitchFamily="18" charset="0"/>
                <a:sym typeface="Symbol" pitchFamily="18" charset="2"/>
              </a:rPr>
              <a:t>-</a:t>
            </a:r>
            <a:r>
              <a:rPr lang="pt-BR" altLang="zh-CN" baseline="30000" dirty="0" smtClean="0">
                <a:solidFill>
                  <a:srgbClr val="006600"/>
                </a:solidFill>
                <a:latin typeface="Times New Roman" panose="02020603050405020304" pitchFamily="18" charset="0"/>
                <a:cs typeface="Times New Roman" panose="02020603050405020304" pitchFamily="18" charset="0"/>
              </a:rPr>
              <a:t>2</a:t>
            </a:r>
            <a:r>
              <a:rPr lang="zh-CN" altLang="en-US" dirty="0">
                <a:solidFill>
                  <a:srgbClr val="006600"/>
                </a:solidFill>
                <a:latin typeface="Times New Roman" panose="02020603050405020304" pitchFamily="18" charset="0"/>
                <a:cs typeface="Times New Roman" panose="02020603050405020304" pitchFamily="18" charset="0"/>
              </a:rPr>
              <a:t> </a:t>
            </a:r>
            <a:r>
              <a:rPr lang="zh-CN" altLang="en-US" dirty="0" smtClean="0">
                <a:solidFill>
                  <a:srgbClr val="006600"/>
                </a:solidFill>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pt-BR" altLang="zh-CN"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pt-BR" altLang="zh-CN" dirty="0" smtClean="0">
                <a:solidFill>
                  <a:srgbClr val="006600"/>
                </a:solidFill>
                <a:latin typeface="Times New Roman" panose="02020603050405020304" pitchFamily="18" charset="0"/>
                <a:cs typeface="Times New Roman" panose="02020603050405020304" pitchFamily="18" charset="0"/>
              </a:rPr>
              <a:t>b</a:t>
            </a:r>
            <a:r>
              <a:rPr lang="pt-BR" altLang="zh-CN" baseline="-25000" dirty="0" smtClean="0">
                <a:solidFill>
                  <a:srgbClr val="006600"/>
                </a:solidFill>
                <a:latin typeface="Times New Roman" panose="02020603050405020304" pitchFamily="18" charset="0"/>
                <a:cs typeface="Times New Roman" panose="02020603050405020304" pitchFamily="18" charset="0"/>
              </a:rPr>
              <a:t>m</a:t>
            </a:r>
            <a:r>
              <a:rPr lang="pt-BR" altLang="zh-CN" dirty="0" smtClean="0">
                <a:solidFill>
                  <a:srgbClr val="006600"/>
                </a:solidFill>
                <a:latin typeface="Times New Roman" panose="02020603050405020304" pitchFamily="18" charset="0"/>
                <a:cs typeface="Times New Roman" panose="02020603050405020304" pitchFamily="18" charset="0"/>
              </a:rPr>
              <a:t>×k</a:t>
            </a:r>
            <a:r>
              <a:rPr lang="en-US" altLang="zh-CN" baseline="30000" dirty="0" smtClean="0">
                <a:solidFill>
                  <a:srgbClr val="006600"/>
                </a:solidFill>
                <a:latin typeface="Times New Roman" panose="02020603050405020304" pitchFamily="18" charset="0"/>
                <a:cs typeface="Times New Roman" panose="02020603050405020304" pitchFamily="18" charset="0"/>
                <a:sym typeface="Symbol" pitchFamily="18" charset="2"/>
              </a:rPr>
              <a:t>-</a:t>
            </a:r>
            <a:r>
              <a:rPr lang="pt-BR" altLang="zh-CN" baseline="30000" dirty="0">
                <a:solidFill>
                  <a:srgbClr val="006600"/>
                </a:solidFill>
                <a:latin typeface="Times New Roman" panose="02020603050405020304" pitchFamily="18" charset="0"/>
                <a:cs typeface="Times New Roman" panose="02020603050405020304" pitchFamily="18" charset="0"/>
              </a:rPr>
              <a:t>m</a:t>
            </a:r>
            <a:endParaRPr lang="en-US" altLang="zh-CN" dirty="0">
              <a:solidFill>
                <a:srgbClr val="006600"/>
              </a:solidFill>
              <a:latin typeface="Times New Roman" panose="02020603050405020304" pitchFamily="18" charset="0"/>
              <a:cs typeface="Times New Roman" panose="02020603050405020304" pitchFamily="18" charset="0"/>
            </a:endParaRPr>
          </a:p>
          <a:p>
            <a:pPr>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zh-CN" altLang="en-US" b="0" dirty="0" smtClean="0">
                <a:latin typeface="Times New Roman" panose="02020603050405020304" pitchFamily="18" charset="0"/>
                <a:cs typeface="Times New Roman" panose="02020603050405020304" pitchFamily="18" charset="0"/>
              </a:rPr>
              <a:t>其中</a:t>
            </a:r>
            <a:r>
              <a:rPr lang="en-US" altLang="zh-CN" b="0" dirty="0" err="1" smtClean="0">
                <a:latin typeface="Times New Roman" panose="02020603050405020304" pitchFamily="18" charset="0"/>
                <a:cs typeface="Times New Roman" panose="02020603050405020304" pitchFamily="18" charset="0"/>
              </a:rPr>
              <a:t>a</a:t>
            </a:r>
            <a:r>
              <a:rPr lang="en-US" altLang="zh-CN" b="0" baseline="-25000" dirty="0" err="1" smtClean="0">
                <a:latin typeface="Times New Roman" panose="02020603050405020304" pitchFamily="18" charset="0"/>
                <a:cs typeface="Times New Roman" panose="02020603050405020304" pitchFamily="18" charset="0"/>
              </a:rPr>
              <a:t>i</a:t>
            </a:r>
            <a:r>
              <a:rPr lang="zh-CN" altLang="en-US" b="0" dirty="0">
                <a:latin typeface="Times New Roman" panose="02020603050405020304" pitchFamily="18" charset="0"/>
                <a:cs typeface="Times New Roman" panose="02020603050405020304" pitchFamily="18" charset="0"/>
              </a:rPr>
              <a:t>，</a:t>
            </a:r>
            <a:r>
              <a:rPr lang="en-US" altLang="zh-CN" b="0" dirty="0" err="1">
                <a:latin typeface="Times New Roman" panose="02020603050405020304" pitchFamily="18" charset="0"/>
                <a:cs typeface="Times New Roman" panose="02020603050405020304" pitchFamily="18" charset="0"/>
              </a:rPr>
              <a:t>b</a:t>
            </a:r>
            <a:r>
              <a:rPr lang="en-US" altLang="zh-CN" b="0" baseline="-25000" dirty="0" err="1">
                <a:latin typeface="Times New Roman" panose="02020603050405020304" pitchFamily="18" charset="0"/>
                <a:cs typeface="Times New Roman" panose="02020603050405020304" pitchFamily="18" charset="0"/>
              </a:rPr>
              <a:t>j</a:t>
            </a:r>
            <a:r>
              <a:rPr lang="zh-CN" altLang="en-US" b="0" dirty="0">
                <a:latin typeface="Times New Roman" panose="02020603050405020304" pitchFamily="18" charset="0"/>
                <a:cs typeface="Times New Roman" panose="02020603050405020304" pitchFamily="18" charset="0"/>
              </a:rPr>
              <a:t>是</a:t>
            </a:r>
            <a:r>
              <a:rPr lang="en-US" altLang="zh-CN" b="0" dirty="0" smtClean="0">
                <a:latin typeface="Times New Roman" panose="02020603050405020304" pitchFamily="18" charset="0"/>
                <a:cs typeface="Times New Roman" panose="02020603050405020304" pitchFamily="18" charset="0"/>
              </a:rPr>
              <a:t>0 ~ k-1</a:t>
            </a:r>
            <a:r>
              <a:rPr lang="zh-CN" altLang="en-US" b="0" dirty="0" smtClean="0">
                <a:latin typeface="Times New Roman" panose="02020603050405020304" pitchFamily="18" charset="0"/>
                <a:cs typeface="Times New Roman" panose="02020603050405020304" pitchFamily="18" charset="0"/>
              </a:rPr>
              <a:t>中</a:t>
            </a:r>
            <a:r>
              <a:rPr lang="zh-CN" altLang="en-US" b="0" dirty="0">
                <a:latin typeface="Times New Roman" panose="02020603050405020304" pitchFamily="18" charset="0"/>
                <a:cs typeface="Times New Roman" panose="02020603050405020304" pitchFamily="18" charset="0"/>
              </a:rPr>
              <a:t>的一个</a:t>
            </a:r>
            <a:r>
              <a:rPr lang="zh-CN" altLang="en-US" b="0" dirty="0" smtClean="0">
                <a:latin typeface="Times New Roman" panose="02020603050405020304" pitchFamily="18" charset="0"/>
                <a:cs typeface="Times New Roman" panose="02020603050405020304" pitchFamily="18" charset="0"/>
              </a:rPr>
              <a:t>数码</a:t>
            </a:r>
            <a:endParaRPr lang="zh-CN" altLang="en-US"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11802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304800" y="587375"/>
            <a:ext cx="8839200" cy="555625"/>
          </a:xfrm>
        </p:spPr>
        <p:txBody>
          <a:bodyPr/>
          <a:lstStyle/>
          <a:p>
            <a:pPr eaLnBrk="1" hangingPunct="1">
              <a:defRPr/>
            </a:pPr>
            <a:r>
              <a:rPr lang="en-US" dirty="0" smtClean="0"/>
              <a:t>Tadd</a:t>
            </a:r>
            <a:r>
              <a:rPr lang="zh-CN" altLang="en-US" dirty="0" smtClean="0"/>
              <a:t>的表征</a:t>
            </a:r>
            <a:endParaRPr lang="en-US" dirty="0" smtClean="0"/>
          </a:p>
        </p:txBody>
      </p:sp>
      <p:sp>
        <p:nvSpPr>
          <p:cNvPr id="221187" name="Rectangle 3"/>
          <p:cNvSpPr>
            <a:spLocks noGrp="1" noChangeArrowheads="1"/>
          </p:cNvSpPr>
          <p:nvPr>
            <p:ph type="body" idx="1"/>
          </p:nvPr>
        </p:nvSpPr>
        <p:spPr>
          <a:xfrm>
            <a:off x="304800" y="1633537"/>
            <a:ext cx="3810000" cy="3471863"/>
          </a:xfrm>
        </p:spPr>
        <p:txBody>
          <a:bodyPr lIns="90487" tIns="44450" rIns="90487" bIns="44450"/>
          <a:lstStyle/>
          <a:p>
            <a:pPr eaLnBrk="1" hangingPunct="1">
              <a:defRPr/>
            </a:pPr>
            <a:r>
              <a:rPr lang="zh-CN" altLang="en-US" dirty="0" smtClean="0"/>
              <a:t>功能性</a:t>
            </a:r>
            <a:endParaRPr lang="en-US" dirty="0" smtClean="0"/>
          </a:p>
          <a:p>
            <a:pPr lvl="1" eaLnBrk="1" hangingPunct="1">
              <a:defRPr/>
            </a:pPr>
            <a:r>
              <a:rPr lang="zh-CN" altLang="en-US" dirty="0"/>
              <a:t>真实和需要</a:t>
            </a:r>
            <a:r>
              <a:rPr lang="en-US" b="0" i="1" dirty="0" smtClean="0"/>
              <a:t>w</a:t>
            </a:r>
            <a:r>
              <a:rPr lang="en-US" b="0" dirty="0" smtClean="0"/>
              <a:t>+1</a:t>
            </a:r>
            <a:r>
              <a:rPr lang="en-US" dirty="0" smtClean="0"/>
              <a:t> </a:t>
            </a:r>
            <a:r>
              <a:rPr lang="zh-CN" altLang="en-US" dirty="0" smtClean="0"/>
              <a:t>位</a:t>
            </a:r>
            <a:endParaRPr lang="en-US" dirty="0" smtClean="0"/>
          </a:p>
          <a:p>
            <a:pPr lvl="1" eaLnBrk="1" hangingPunct="1">
              <a:defRPr/>
            </a:pPr>
            <a:r>
              <a:rPr lang="zh-CN" altLang="en-US" dirty="0" smtClean="0"/>
              <a:t>舍弃最高有效位</a:t>
            </a:r>
            <a:r>
              <a:rPr lang="en-US" dirty="0" smtClean="0"/>
              <a:t> MSB</a:t>
            </a:r>
          </a:p>
          <a:p>
            <a:pPr lvl="1" eaLnBrk="1" hangingPunct="1">
              <a:defRPr/>
            </a:pPr>
            <a:r>
              <a:rPr lang="zh-CN" altLang="en-US" dirty="0" smtClean="0"/>
              <a:t>将剩余位看做整数的补码表示</a:t>
            </a:r>
            <a:endParaRPr lang="en-US" dirty="0" smtClean="0"/>
          </a:p>
        </p:txBody>
      </p:sp>
      <p:graphicFrame>
        <p:nvGraphicFramePr>
          <p:cNvPr id="11266" name="Object 40"/>
          <p:cNvGraphicFramePr>
            <a:graphicFrameLocks/>
          </p:cNvGraphicFramePr>
          <p:nvPr>
            <p:extLst>
              <p:ext uri="{D42A27DB-BD31-4B8C-83A1-F6EECF244321}">
                <p14:modId xmlns:p14="http://schemas.microsoft.com/office/powerpoint/2010/main" val="1360346035"/>
              </p:ext>
            </p:extLst>
          </p:nvPr>
        </p:nvGraphicFramePr>
        <p:xfrm>
          <a:off x="1179512" y="4715665"/>
          <a:ext cx="5473700" cy="1201738"/>
        </p:xfrm>
        <a:graphic>
          <a:graphicData uri="http://schemas.openxmlformats.org/presentationml/2006/ole">
            <mc:AlternateContent xmlns:mc="http://schemas.openxmlformats.org/markup-compatibility/2006">
              <mc:Choice xmlns:v="urn:schemas-microsoft-com:vml" Requires="v">
                <p:oleObj spid="_x0000_s72909" name="Equation" r:id="rId4" imgW="6096000" imgH="4064000" progId="Equation.DSMT4">
                  <p:embed/>
                </p:oleObj>
              </mc:Choice>
              <mc:Fallback>
                <p:oleObj name="Equation" r:id="rId4" imgW="6096000" imgH="4064000" progId="Equation.DSMT4">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r="10396" b="70523"/>
                      <a:stretch>
                        <a:fillRect/>
                      </a:stretch>
                    </p:blipFill>
                    <p:spPr bwMode="auto">
                      <a:xfrm>
                        <a:off x="1179512" y="4715665"/>
                        <a:ext cx="5473700" cy="1201738"/>
                      </a:xfrm>
                      <a:prstGeom prst="rect">
                        <a:avLst/>
                      </a:prstGeom>
                      <a:solidFill>
                        <a:srgbClr val="FFFF99"/>
                      </a:solidFill>
                      <a:ln w="25400">
                        <a:solidFill>
                          <a:schemeClr val="accent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1269" name="Text Box 41"/>
          <p:cNvSpPr txBox="1">
            <a:spLocks noChangeArrowheads="1"/>
          </p:cNvSpPr>
          <p:nvPr/>
        </p:nvSpPr>
        <p:spPr bwMode="auto">
          <a:xfrm>
            <a:off x="5599112" y="4714078"/>
            <a:ext cx="835485" cy="307777"/>
          </a:xfrm>
          <a:prstGeom prst="rect">
            <a:avLst/>
          </a:prstGeom>
          <a:noFill/>
          <a:ln w="25400">
            <a:noFill/>
            <a:miter lim="800000"/>
            <a:headEnd/>
            <a:tailEnd/>
          </a:ln>
        </p:spPr>
        <p:txBody>
          <a:bodyPr wrap="none">
            <a:spAutoFit/>
          </a:bodyPr>
          <a:lstStyle/>
          <a:p>
            <a:pPr>
              <a:lnSpc>
                <a:spcPct val="100000"/>
              </a:lnSpc>
            </a:pPr>
            <a:r>
              <a:rPr lang="en-US" sz="1400" dirty="0" smtClean="0">
                <a:latin typeface="Calibri" pitchFamily="34" charset="0"/>
              </a:rPr>
              <a:t>(</a:t>
            </a:r>
            <a:r>
              <a:rPr lang="zh-CN" altLang="en-US" sz="1400" dirty="0" smtClean="0">
                <a:latin typeface="Calibri" pitchFamily="34" charset="0"/>
              </a:rPr>
              <a:t>负溢出</a:t>
            </a:r>
            <a:r>
              <a:rPr lang="en-US" sz="1400" dirty="0" smtClean="0">
                <a:latin typeface="Calibri" pitchFamily="34" charset="0"/>
              </a:rPr>
              <a:t>)</a:t>
            </a:r>
            <a:endParaRPr lang="en-US" sz="1400" dirty="0">
              <a:latin typeface="Calibri" pitchFamily="34" charset="0"/>
            </a:endParaRPr>
          </a:p>
        </p:txBody>
      </p:sp>
      <p:sp>
        <p:nvSpPr>
          <p:cNvPr id="11270" name="Text Box 42"/>
          <p:cNvSpPr txBox="1">
            <a:spLocks noChangeArrowheads="1"/>
          </p:cNvSpPr>
          <p:nvPr/>
        </p:nvSpPr>
        <p:spPr bwMode="auto">
          <a:xfrm>
            <a:off x="5675312" y="5476078"/>
            <a:ext cx="835485" cy="307777"/>
          </a:xfrm>
          <a:prstGeom prst="rect">
            <a:avLst/>
          </a:prstGeom>
          <a:noFill/>
          <a:ln w="25400">
            <a:noFill/>
            <a:miter lim="800000"/>
            <a:headEnd/>
            <a:tailEnd/>
          </a:ln>
        </p:spPr>
        <p:txBody>
          <a:bodyPr wrap="none">
            <a:spAutoFit/>
          </a:bodyPr>
          <a:lstStyle/>
          <a:p>
            <a:pPr>
              <a:lnSpc>
                <a:spcPct val="100000"/>
              </a:lnSpc>
            </a:pPr>
            <a:r>
              <a:rPr lang="en-US" sz="1400" dirty="0" smtClean="0">
                <a:latin typeface="Calibri" pitchFamily="34" charset="0"/>
              </a:rPr>
              <a:t>(</a:t>
            </a:r>
            <a:r>
              <a:rPr lang="zh-CN" altLang="en-US" sz="1400" dirty="0" smtClean="0">
                <a:latin typeface="Calibri" pitchFamily="34" charset="0"/>
              </a:rPr>
              <a:t>正溢出</a:t>
            </a:r>
            <a:r>
              <a:rPr lang="en-US" sz="1400" dirty="0" smtClean="0">
                <a:latin typeface="Calibri" pitchFamily="34" charset="0"/>
              </a:rPr>
              <a:t>)</a:t>
            </a:r>
            <a:endParaRPr lang="en-US" sz="1400" dirty="0">
              <a:latin typeface="Calibri" pitchFamily="34" charset="0"/>
            </a:endParaRPr>
          </a:p>
        </p:txBody>
      </p:sp>
      <p:grpSp>
        <p:nvGrpSpPr>
          <p:cNvPr id="2" name="Group 43"/>
          <p:cNvGrpSpPr>
            <a:grpSpLocks/>
          </p:cNvGrpSpPr>
          <p:nvPr/>
        </p:nvGrpSpPr>
        <p:grpSpPr bwMode="auto">
          <a:xfrm>
            <a:off x="4314824" y="1444626"/>
            <a:ext cx="3255963" cy="2824163"/>
            <a:chOff x="-105" y="2016"/>
            <a:chExt cx="2051" cy="1779"/>
          </a:xfrm>
        </p:grpSpPr>
        <p:sp>
          <p:nvSpPr>
            <p:cNvPr id="11272" name="Rectangle 44"/>
            <p:cNvSpPr>
              <a:spLocks noChangeArrowheads="1"/>
            </p:cNvSpPr>
            <p:nvPr/>
          </p:nvSpPr>
          <p:spPr bwMode="auto">
            <a:xfrm>
              <a:off x="720" y="2448"/>
              <a:ext cx="432" cy="384"/>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1273" name="Rectangle 45"/>
            <p:cNvSpPr>
              <a:spLocks noChangeArrowheads="1"/>
            </p:cNvSpPr>
            <p:nvPr/>
          </p:nvSpPr>
          <p:spPr bwMode="auto">
            <a:xfrm>
              <a:off x="1056" y="3312"/>
              <a:ext cx="213" cy="291"/>
            </a:xfrm>
            <a:prstGeom prst="rect">
              <a:avLst/>
            </a:prstGeom>
            <a:noFill/>
            <a:ln w="25400">
              <a:noFill/>
              <a:miter lim="800000"/>
              <a:headEnd/>
              <a:tailEnd/>
            </a:ln>
          </p:spPr>
          <p:txBody>
            <a:bodyPr wrap="none">
              <a:spAutoFit/>
            </a:bodyPr>
            <a:lstStyle/>
            <a:p>
              <a:pPr>
                <a:lnSpc>
                  <a:spcPct val="100000"/>
                </a:lnSpc>
              </a:pPr>
              <a:r>
                <a:rPr lang="en-US" dirty="0" smtClean="0"/>
                <a:t>u</a:t>
              </a:r>
              <a:endParaRPr lang="en-US" dirty="0"/>
            </a:p>
          </p:txBody>
        </p:sp>
        <p:sp>
          <p:nvSpPr>
            <p:cNvPr id="11274" name="Rectangle 46"/>
            <p:cNvSpPr>
              <a:spLocks noChangeArrowheads="1"/>
            </p:cNvSpPr>
            <p:nvPr/>
          </p:nvSpPr>
          <p:spPr bwMode="auto">
            <a:xfrm>
              <a:off x="192" y="2670"/>
              <a:ext cx="205" cy="291"/>
            </a:xfrm>
            <a:prstGeom prst="rect">
              <a:avLst/>
            </a:prstGeom>
            <a:noFill/>
            <a:ln w="25400">
              <a:noFill/>
              <a:miter lim="800000"/>
              <a:headEnd/>
              <a:tailEnd/>
            </a:ln>
          </p:spPr>
          <p:txBody>
            <a:bodyPr wrap="none">
              <a:spAutoFit/>
            </a:bodyPr>
            <a:lstStyle/>
            <a:p>
              <a:pPr>
                <a:lnSpc>
                  <a:spcPct val="100000"/>
                </a:lnSpc>
              </a:pPr>
              <a:r>
                <a:rPr lang="en-US" dirty="0"/>
                <a:t>v</a:t>
              </a:r>
            </a:p>
          </p:txBody>
        </p:sp>
        <p:sp>
          <p:nvSpPr>
            <p:cNvPr id="11275" name="Rectangle 47"/>
            <p:cNvSpPr>
              <a:spLocks noChangeArrowheads="1"/>
            </p:cNvSpPr>
            <p:nvPr/>
          </p:nvSpPr>
          <p:spPr bwMode="auto">
            <a:xfrm>
              <a:off x="768" y="3216"/>
              <a:ext cx="696" cy="291"/>
            </a:xfrm>
            <a:prstGeom prst="rect">
              <a:avLst/>
            </a:prstGeom>
            <a:noFill/>
            <a:ln w="25400">
              <a:noFill/>
              <a:miter lim="800000"/>
              <a:headEnd/>
              <a:tailEnd/>
            </a:ln>
          </p:spPr>
          <p:txBody>
            <a:bodyPr wrap="square">
              <a:spAutoFit/>
            </a:bodyPr>
            <a:lstStyle/>
            <a:p>
              <a:pPr>
                <a:lnSpc>
                  <a:spcPct val="100000"/>
                </a:lnSpc>
              </a:pPr>
              <a:r>
                <a:rPr lang="en-US" b="0" dirty="0" smtClean="0">
                  <a:latin typeface="Calibri" pitchFamily="34" charset="0"/>
                </a:rPr>
                <a:t>&lt; 0</a:t>
              </a:r>
              <a:endParaRPr lang="en-US" b="0" dirty="0">
                <a:latin typeface="Calibri" pitchFamily="34" charset="0"/>
              </a:endParaRPr>
            </a:p>
          </p:txBody>
        </p:sp>
        <p:sp>
          <p:nvSpPr>
            <p:cNvPr id="11276" name="Rectangle 48"/>
            <p:cNvSpPr>
              <a:spLocks noChangeArrowheads="1"/>
            </p:cNvSpPr>
            <p:nvPr/>
          </p:nvSpPr>
          <p:spPr bwMode="auto">
            <a:xfrm>
              <a:off x="1200" y="3216"/>
              <a:ext cx="480" cy="291"/>
            </a:xfrm>
            <a:prstGeom prst="rect">
              <a:avLst/>
            </a:prstGeom>
            <a:noFill/>
            <a:ln w="25400">
              <a:noFill/>
              <a:miter lim="800000"/>
              <a:headEnd/>
              <a:tailEnd/>
            </a:ln>
          </p:spPr>
          <p:txBody>
            <a:bodyPr wrap="square">
              <a:spAutoFit/>
            </a:bodyPr>
            <a:lstStyle/>
            <a:p>
              <a:pPr>
                <a:lnSpc>
                  <a:spcPct val="100000"/>
                </a:lnSpc>
              </a:pPr>
              <a:r>
                <a:rPr lang="en-US" b="0" dirty="0" smtClean="0">
                  <a:latin typeface="Calibri" pitchFamily="34" charset="0"/>
                </a:rPr>
                <a:t>&gt; 0</a:t>
              </a:r>
              <a:endParaRPr lang="en-US" b="0" dirty="0">
                <a:latin typeface="Calibri" pitchFamily="34" charset="0"/>
              </a:endParaRPr>
            </a:p>
          </p:txBody>
        </p:sp>
        <p:sp>
          <p:nvSpPr>
            <p:cNvPr id="11277" name="Rectangle 49"/>
            <p:cNvSpPr>
              <a:spLocks noChangeArrowheads="1"/>
            </p:cNvSpPr>
            <p:nvPr/>
          </p:nvSpPr>
          <p:spPr bwMode="auto">
            <a:xfrm>
              <a:off x="240" y="2880"/>
              <a:ext cx="464" cy="291"/>
            </a:xfrm>
            <a:prstGeom prst="rect">
              <a:avLst/>
            </a:prstGeom>
            <a:noFill/>
            <a:ln w="25400">
              <a:noFill/>
              <a:miter lim="800000"/>
              <a:headEnd/>
              <a:tailEnd/>
            </a:ln>
          </p:spPr>
          <p:txBody>
            <a:bodyPr wrap="square">
              <a:spAutoFit/>
            </a:bodyPr>
            <a:lstStyle/>
            <a:p>
              <a:pPr>
                <a:lnSpc>
                  <a:spcPct val="100000"/>
                </a:lnSpc>
              </a:pPr>
              <a:r>
                <a:rPr lang="en-US" b="0" dirty="0">
                  <a:latin typeface="Calibri" pitchFamily="34" charset="0"/>
                </a:rPr>
                <a:t>&lt; 0</a:t>
              </a:r>
            </a:p>
          </p:txBody>
        </p:sp>
        <p:sp>
          <p:nvSpPr>
            <p:cNvPr id="11278" name="Rectangle 50"/>
            <p:cNvSpPr>
              <a:spLocks noChangeArrowheads="1"/>
            </p:cNvSpPr>
            <p:nvPr/>
          </p:nvSpPr>
          <p:spPr bwMode="auto">
            <a:xfrm>
              <a:off x="240" y="2496"/>
              <a:ext cx="464" cy="291"/>
            </a:xfrm>
            <a:prstGeom prst="rect">
              <a:avLst/>
            </a:prstGeom>
            <a:noFill/>
            <a:ln w="25400">
              <a:noFill/>
              <a:miter lim="800000"/>
              <a:headEnd/>
              <a:tailEnd/>
            </a:ln>
          </p:spPr>
          <p:txBody>
            <a:bodyPr wrap="square">
              <a:spAutoFit/>
            </a:bodyPr>
            <a:lstStyle/>
            <a:p>
              <a:pPr>
                <a:lnSpc>
                  <a:spcPct val="100000"/>
                </a:lnSpc>
              </a:pPr>
              <a:r>
                <a:rPr lang="en-US" b="0" dirty="0">
                  <a:latin typeface="Calibri" pitchFamily="34" charset="0"/>
                </a:rPr>
                <a:t>&gt; 0</a:t>
              </a:r>
            </a:p>
          </p:txBody>
        </p:sp>
        <p:sp>
          <p:nvSpPr>
            <p:cNvPr id="11279" name="Rectangle 51"/>
            <p:cNvSpPr>
              <a:spLocks noChangeArrowheads="1"/>
            </p:cNvSpPr>
            <p:nvPr/>
          </p:nvSpPr>
          <p:spPr bwMode="auto">
            <a:xfrm>
              <a:off x="-105" y="3504"/>
              <a:ext cx="698" cy="291"/>
            </a:xfrm>
            <a:prstGeom prst="rect">
              <a:avLst/>
            </a:prstGeom>
            <a:noFill/>
            <a:ln w="25400">
              <a:noFill/>
              <a:miter lim="800000"/>
              <a:headEnd/>
              <a:tailEnd/>
            </a:ln>
          </p:spPr>
          <p:txBody>
            <a:bodyPr wrap="none">
              <a:spAutoFit/>
            </a:bodyPr>
            <a:lstStyle/>
            <a:p>
              <a:pPr>
                <a:lnSpc>
                  <a:spcPct val="100000"/>
                </a:lnSpc>
              </a:pPr>
              <a:r>
                <a:rPr lang="zh-CN" altLang="en-US" b="0" dirty="0">
                  <a:latin typeface="黑体" panose="02010609060101010101" pitchFamily="49" charset="-122"/>
                  <a:ea typeface="黑体" panose="02010609060101010101" pitchFamily="49" charset="-122"/>
                </a:rPr>
                <a:t>负溢出</a:t>
              </a:r>
              <a:endParaRPr lang="en-US" b="0" dirty="0">
                <a:latin typeface="黑体" panose="02010609060101010101" pitchFamily="49" charset="-122"/>
                <a:ea typeface="黑体" panose="02010609060101010101" pitchFamily="49" charset="-122"/>
              </a:endParaRPr>
            </a:p>
          </p:txBody>
        </p:sp>
        <p:sp>
          <p:nvSpPr>
            <p:cNvPr id="11280" name="Rectangle 52"/>
            <p:cNvSpPr>
              <a:spLocks noChangeArrowheads="1"/>
            </p:cNvSpPr>
            <p:nvPr/>
          </p:nvSpPr>
          <p:spPr bwMode="auto">
            <a:xfrm>
              <a:off x="1248" y="2016"/>
              <a:ext cx="698" cy="291"/>
            </a:xfrm>
            <a:prstGeom prst="rect">
              <a:avLst/>
            </a:prstGeom>
            <a:noFill/>
            <a:ln w="25400">
              <a:noFill/>
              <a:miter lim="800000"/>
              <a:headEnd/>
              <a:tailEnd/>
            </a:ln>
          </p:spPr>
          <p:txBody>
            <a:bodyPr wrap="none">
              <a:spAutoFit/>
            </a:bodyPr>
            <a:lstStyle/>
            <a:p>
              <a:pPr>
                <a:lnSpc>
                  <a:spcPct val="100000"/>
                </a:lnSpc>
              </a:pPr>
              <a:r>
                <a:rPr lang="zh-CN" altLang="en-US" b="0" dirty="0" smtClean="0">
                  <a:latin typeface="黑体" panose="02010609060101010101" pitchFamily="49" charset="-122"/>
                  <a:ea typeface="黑体" panose="02010609060101010101" pitchFamily="49" charset="-122"/>
                </a:rPr>
                <a:t>正溢出</a:t>
              </a:r>
              <a:endParaRPr lang="en-US" b="0" dirty="0">
                <a:latin typeface="黑体" panose="02010609060101010101" pitchFamily="49" charset="-122"/>
                <a:ea typeface="黑体" panose="02010609060101010101" pitchFamily="49" charset="-122"/>
              </a:endParaRPr>
            </a:p>
          </p:txBody>
        </p:sp>
        <p:sp>
          <p:nvSpPr>
            <p:cNvPr id="11281" name="Rectangle 53"/>
            <p:cNvSpPr>
              <a:spLocks noChangeArrowheads="1"/>
            </p:cNvSpPr>
            <p:nvPr/>
          </p:nvSpPr>
          <p:spPr bwMode="auto">
            <a:xfrm>
              <a:off x="1152" y="2448"/>
              <a:ext cx="432" cy="384"/>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1282" name="Rectangle 54"/>
            <p:cNvSpPr>
              <a:spLocks noChangeArrowheads="1"/>
            </p:cNvSpPr>
            <p:nvPr/>
          </p:nvSpPr>
          <p:spPr bwMode="auto">
            <a:xfrm>
              <a:off x="720" y="2832"/>
              <a:ext cx="432" cy="384"/>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1283" name="Rectangle 55"/>
            <p:cNvSpPr>
              <a:spLocks noChangeArrowheads="1"/>
            </p:cNvSpPr>
            <p:nvPr/>
          </p:nvSpPr>
          <p:spPr bwMode="auto">
            <a:xfrm>
              <a:off x="1152" y="2832"/>
              <a:ext cx="432" cy="384"/>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1284" name="Freeform 56"/>
            <p:cNvSpPr>
              <a:spLocks/>
            </p:cNvSpPr>
            <p:nvPr/>
          </p:nvSpPr>
          <p:spPr bwMode="auto">
            <a:xfrm rot="5400000" flipH="1">
              <a:off x="1176" y="2424"/>
              <a:ext cx="384" cy="432"/>
            </a:xfrm>
            <a:custGeom>
              <a:avLst/>
              <a:gdLst>
                <a:gd name="T0" fmla="*/ 0 w 432"/>
                <a:gd name="T1" fmla="*/ 0 h 384"/>
                <a:gd name="T2" fmla="*/ 432 w 432"/>
                <a:gd name="T3" fmla="*/ 384 h 384"/>
                <a:gd name="T4" fmla="*/ 432 w 432"/>
                <a:gd name="T5" fmla="*/ 0 h 384"/>
                <a:gd name="T6" fmla="*/ 0 w 432"/>
                <a:gd name="T7" fmla="*/ 0 h 384"/>
                <a:gd name="T8" fmla="*/ 0 60000 65536"/>
                <a:gd name="T9" fmla="*/ 0 60000 65536"/>
                <a:gd name="T10" fmla="*/ 0 60000 65536"/>
                <a:gd name="T11" fmla="*/ 0 60000 65536"/>
                <a:gd name="T12" fmla="*/ 0 w 432"/>
                <a:gd name="T13" fmla="*/ 0 h 384"/>
                <a:gd name="T14" fmla="*/ 432 w 432"/>
                <a:gd name="T15" fmla="*/ 384 h 384"/>
              </a:gdLst>
              <a:ahLst/>
              <a:cxnLst>
                <a:cxn ang="T8">
                  <a:pos x="T0" y="T1"/>
                </a:cxn>
                <a:cxn ang="T9">
                  <a:pos x="T2" y="T3"/>
                </a:cxn>
                <a:cxn ang="T10">
                  <a:pos x="T4" y="T5"/>
                </a:cxn>
                <a:cxn ang="T11">
                  <a:pos x="T6" y="T7"/>
                </a:cxn>
              </a:cxnLst>
              <a:rect l="T12" t="T13" r="T14" b="T15"/>
              <a:pathLst>
                <a:path w="432" h="384">
                  <a:moveTo>
                    <a:pt x="0" y="0"/>
                  </a:moveTo>
                  <a:lnTo>
                    <a:pt x="432" y="384"/>
                  </a:lnTo>
                  <a:lnTo>
                    <a:pt x="432" y="0"/>
                  </a:lnTo>
                  <a:lnTo>
                    <a:pt x="0" y="0"/>
                  </a:lnTo>
                  <a:close/>
                </a:path>
              </a:pathLst>
            </a:custGeom>
            <a:solidFill>
              <a:srgbClr val="FF9999"/>
            </a:solidFill>
            <a:ln w="25400">
              <a:solidFill>
                <a:schemeClr val="tx1"/>
              </a:solidFill>
              <a:round/>
              <a:headEnd/>
              <a:tailEnd/>
            </a:ln>
          </p:spPr>
          <p:txBody>
            <a:bodyPr wrap="none" anchor="ctr"/>
            <a:lstStyle/>
            <a:p>
              <a:endParaRPr lang="en-US"/>
            </a:p>
          </p:txBody>
        </p:sp>
        <p:sp>
          <p:nvSpPr>
            <p:cNvPr id="11285" name="Freeform 57"/>
            <p:cNvSpPr>
              <a:spLocks/>
            </p:cNvSpPr>
            <p:nvPr/>
          </p:nvSpPr>
          <p:spPr bwMode="auto">
            <a:xfrm rot="16200000" flipH="1">
              <a:off x="744" y="2808"/>
              <a:ext cx="384" cy="432"/>
            </a:xfrm>
            <a:custGeom>
              <a:avLst/>
              <a:gdLst>
                <a:gd name="T0" fmla="*/ 0 w 432"/>
                <a:gd name="T1" fmla="*/ 0 h 384"/>
                <a:gd name="T2" fmla="*/ 432 w 432"/>
                <a:gd name="T3" fmla="*/ 384 h 384"/>
                <a:gd name="T4" fmla="*/ 432 w 432"/>
                <a:gd name="T5" fmla="*/ 0 h 384"/>
                <a:gd name="T6" fmla="*/ 0 w 432"/>
                <a:gd name="T7" fmla="*/ 0 h 384"/>
                <a:gd name="T8" fmla="*/ 0 60000 65536"/>
                <a:gd name="T9" fmla="*/ 0 60000 65536"/>
                <a:gd name="T10" fmla="*/ 0 60000 65536"/>
                <a:gd name="T11" fmla="*/ 0 60000 65536"/>
                <a:gd name="T12" fmla="*/ 0 w 432"/>
                <a:gd name="T13" fmla="*/ 0 h 384"/>
                <a:gd name="T14" fmla="*/ 432 w 432"/>
                <a:gd name="T15" fmla="*/ 384 h 384"/>
              </a:gdLst>
              <a:ahLst/>
              <a:cxnLst>
                <a:cxn ang="T8">
                  <a:pos x="T0" y="T1"/>
                </a:cxn>
                <a:cxn ang="T9">
                  <a:pos x="T2" y="T3"/>
                </a:cxn>
                <a:cxn ang="T10">
                  <a:pos x="T4" y="T5"/>
                </a:cxn>
                <a:cxn ang="T11">
                  <a:pos x="T6" y="T7"/>
                </a:cxn>
              </a:cxnLst>
              <a:rect l="T12" t="T13" r="T14" b="T15"/>
              <a:pathLst>
                <a:path w="432" h="384">
                  <a:moveTo>
                    <a:pt x="0" y="0"/>
                  </a:moveTo>
                  <a:lnTo>
                    <a:pt x="432" y="384"/>
                  </a:lnTo>
                  <a:lnTo>
                    <a:pt x="432" y="0"/>
                  </a:lnTo>
                  <a:lnTo>
                    <a:pt x="0" y="0"/>
                  </a:lnTo>
                  <a:close/>
                </a:path>
              </a:pathLst>
            </a:custGeom>
            <a:solidFill>
              <a:srgbClr val="FF9999"/>
            </a:solidFill>
            <a:ln w="25400">
              <a:solidFill>
                <a:schemeClr val="tx1"/>
              </a:solidFill>
              <a:round/>
              <a:headEnd/>
              <a:tailEnd/>
            </a:ln>
          </p:spPr>
          <p:txBody>
            <a:bodyPr wrap="none" anchor="ctr"/>
            <a:lstStyle/>
            <a:p>
              <a:endParaRPr lang="en-US"/>
            </a:p>
          </p:txBody>
        </p:sp>
        <p:sp>
          <p:nvSpPr>
            <p:cNvPr id="11286" name="Line 58"/>
            <p:cNvSpPr>
              <a:spLocks noChangeShapeType="1"/>
            </p:cNvSpPr>
            <p:nvPr/>
          </p:nvSpPr>
          <p:spPr bwMode="auto">
            <a:xfrm flipV="1">
              <a:off x="144" y="3072"/>
              <a:ext cx="672" cy="435"/>
            </a:xfrm>
            <a:prstGeom prst="line">
              <a:avLst/>
            </a:prstGeom>
            <a:noFill/>
            <a:ln w="25400">
              <a:solidFill>
                <a:schemeClr val="tx1"/>
              </a:solidFill>
              <a:round/>
              <a:headEnd/>
              <a:tailEnd type="triangle" w="med" len="med"/>
            </a:ln>
          </p:spPr>
          <p:txBody>
            <a:bodyPr wrap="none" anchor="ctr"/>
            <a:lstStyle/>
            <a:p>
              <a:endParaRPr lang="en-US"/>
            </a:p>
          </p:txBody>
        </p:sp>
        <p:sp>
          <p:nvSpPr>
            <p:cNvPr id="11287" name="Line 59"/>
            <p:cNvSpPr>
              <a:spLocks noChangeShapeType="1"/>
            </p:cNvSpPr>
            <p:nvPr/>
          </p:nvSpPr>
          <p:spPr bwMode="auto">
            <a:xfrm flipH="1">
              <a:off x="1440" y="2256"/>
              <a:ext cx="0" cy="336"/>
            </a:xfrm>
            <a:prstGeom prst="line">
              <a:avLst/>
            </a:prstGeom>
            <a:noFill/>
            <a:ln w="25400">
              <a:solidFill>
                <a:schemeClr val="tx1"/>
              </a:solidFill>
              <a:round/>
              <a:headEnd/>
              <a:tailEnd type="triangle" w="med" len="med"/>
            </a:ln>
          </p:spPr>
          <p:txBody>
            <a:bodyPr wrap="none" anchor="ctr"/>
            <a:lstStyle/>
            <a:p>
              <a:endParaRPr lang="en-US"/>
            </a:p>
          </p:txBody>
        </p:sp>
        <p:sp>
          <p:nvSpPr>
            <p:cNvPr id="11288" name="Rectangle 60"/>
            <p:cNvSpPr>
              <a:spLocks noChangeArrowheads="1"/>
            </p:cNvSpPr>
            <p:nvPr/>
          </p:nvSpPr>
          <p:spPr bwMode="auto">
            <a:xfrm>
              <a:off x="144" y="2159"/>
              <a:ext cx="976" cy="289"/>
            </a:xfrm>
            <a:prstGeom prst="rect">
              <a:avLst/>
            </a:prstGeom>
            <a:noFill/>
            <a:ln w="25400">
              <a:noFill/>
              <a:miter lim="800000"/>
              <a:headEnd/>
              <a:tailEnd/>
            </a:ln>
          </p:spPr>
          <p:txBody>
            <a:bodyPr wrap="none" lIns="90487" tIns="44450" rIns="90487" bIns="44450">
              <a:spAutoFit/>
            </a:bodyPr>
            <a:lstStyle/>
            <a:p>
              <a:pPr>
                <a:spcBef>
                  <a:spcPct val="30000"/>
                </a:spcBef>
              </a:pPr>
              <a:r>
                <a:rPr lang="en-US" dirty="0" err="1">
                  <a:solidFill>
                    <a:schemeClr val="tx2"/>
                  </a:solidFill>
                  <a:latin typeface="Calibri" pitchFamily="34" charset="0"/>
                </a:rPr>
                <a:t>TAdd</a:t>
              </a:r>
              <a:r>
                <a:rPr lang="en-US" dirty="0">
                  <a:solidFill>
                    <a:schemeClr val="tx2"/>
                  </a:solidFill>
                  <a:latin typeface="Calibri" pitchFamily="34" charset="0"/>
                </a:rPr>
                <a:t>(</a:t>
              </a:r>
              <a:r>
                <a:rPr lang="en-US" i="1" dirty="0">
                  <a:solidFill>
                    <a:schemeClr val="tx2"/>
                  </a:solidFill>
                  <a:latin typeface="Calibri" pitchFamily="34" charset="0"/>
                </a:rPr>
                <a:t>u</a:t>
              </a:r>
              <a:r>
                <a:rPr lang="en-US" dirty="0">
                  <a:solidFill>
                    <a:schemeClr val="tx2"/>
                  </a:solidFill>
                  <a:latin typeface="Calibri" pitchFamily="34" charset="0"/>
                </a:rPr>
                <a:t> , </a:t>
              </a:r>
              <a:r>
                <a:rPr lang="en-US" i="1" dirty="0">
                  <a:solidFill>
                    <a:schemeClr val="tx2"/>
                  </a:solidFill>
                  <a:latin typeface="Calibri" pitchFamily="34" charset="0"/>
                </a:rPr>
                <a:t>v</a:t>
              </a:r>
              <a:r>
                <a:rPr lang="en-US" dirty="0">
                  <a:solidFill>
                    <a:schemeClr val="tx2"/>
                  </a:solidFill>
                  <a:latin typeface="Calibri" pitchFamily="34" charset="0"/>
                </a:rPr>
                <a:t>)</a:t>
              </a:r>
            </a:p>
          </p:txBody>
        </p:sp>
      </p:grpSp>
      <p:sp>
        <p:nvSpPr>
          <p:cNvPr id="25" name="TextBox 24"/>
          <p:cNvSpPr txBox="1"/>
          <p:nvPr/>
        </p:nvSpPr>
        <p:spPr>
          <a:xfrm>
            <a:off x="3581400" y="4741866"/>
            <a:ext cx="551010" cy="363534"/>
          </a:xfrm>
          <a:prstGeom prst="rect">
            <a:avLst/>
          </a:prstGeom>
          <a:solidFill>
            <a:srgbClr val="FFFF99"/>
          </a:solidFill>
        </p:spPr>
        <p:txBody>
          <a:bodyPr wrap="square" rtlCol="0">
            <a:spAutoFit/>
          </a:bodyPr>
          <a:lstStyle/>
          <a:p>
            <a:r>
              <a:rPr lang="en-US" sz="2000" b="0" i="1" dirty="0" smtClean="0">
                <a:latin typeface="Times New Roman" pitchFamily="18" charset="0"/>
                <a:cs typeface="Times New Roman" pitchFamily="18" charset="0"/>
              </a:rPr>
              <a:t>2</a:t>
            </a:r>
            <a:r>
              <a:rPr lang="en-US" sz="2000" b="0" i="1" baseline="30000" dirty="0" smtClean="0">
                <a:latin typeface="Times New Roman" pitchFamily="18" charset="0"/>
                <a:cs typeface="Times New Roman" pitchFamily="18" charset="0"/>
              </a:rPr>
              <a:t>w</a:t>
            </a:r>
          </a:p>
        </p:txBody>
      </p:sp>
      <p:sp>
        <p:nvSpPr>
          <p:cNvPr id="26" name="TextBox 25"/>
          <p:cNvSpPr txBox="1"/>
          <p:nvPr/>
        </p:nvSpPr>
        <p:spPr>
          <a:xfrm>
            <a:off x="3601582" y="5382355"/>
            <a:ext cx="551010" cy="400110"/>
          </a:xfrm>
          <a:prstGeom prst="rect">
            <a:avLst/>
          </a:prstGeom>
          <a:solidFill>
            <a:srgbClr val="FFFF99"/>
          </a:solidFill>
        </p:spPr>
        <p:txBody>
          <a:bodyPr wrap="square" rtlCol="0">
            <a:spAutoFit/>
          </a:bodyPr>
          <a:lstStyle/>
          <a:p>
            <a:r>
              <a:rPr lang="en-US" sz="2000" b="0" i="1" dirty="0" smtClean="0">
                <a:latin typeface="Times New Roman" pitchFamily="18" charset="0"/>
                <a:cs typeface="Times New Roman" pitchFamily="18" charset="0"/>
              </a:rPr>
              <a:t>2</a:t>
            </a:r>
            <a:r>
              <a:rPr lang="en-US" sz="2000" b="0" i="1" baseline="30000" dirty="0" smtClean="0">
                <a:latin typeface="Times New Roman" pitchFamily="18" charset="0"/>
                <a:cs typeface="Times New Roman" pitchFamily="18" charset="0"/>
              </a:rPr>
              <a:t>w</a:t>
            </a:r>
          </a:p>
        </p:txBody>
      </p:sp>
    </p:spTree>
    <p:extLst>
      <p:ext uri="{BB962C8B-B14F-4D97-AF65-F5344CB8AC3E}">
        <p14:creationId xmlns:p14="http://schemas.microsoft.com/office/powerpoint/2010/main" val="3620306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277813" y="457200"/>
            <a:ext cx="8866187" cy="555625"/>
          </a:xfrm>
        </p:spPr>
        <p:txBody>
          <a:bodyPr/>
          <a:lstStyle/>
          <a:p>
            <a:pPr eaLnBrk="1" hangingPunct="1">
              <a:defRPr/>
            </a:pPr>
            <a:r>
              <a:rPr lang="zh-CN" altLang="en-US" dirty="0" smtClean="0"/>
              <a:t>非</a:t>
            </a:r>
            <a:r>
              <a:rPr lang="en-US" altLang="zh-CN" dirty="0" smtClean="0"/>
              <a:t>(negation)</a:t>
            </a:r>
            <a:endParaRPr lang="en-US" dirty="0" smtClean="0"/>
          </a:p>
        </p:txBody>
      </p:sp>
      <p:sp>
        <p:nvSpPr>
          <p:cNvPr id="134147" name="Rectangle 3"/>
          <p:cNvSpPr>
            <a:spLocks noGrp="1" noChangeArrowheads="1"/>
          </p:cNvSpPr>
          <p:nvPr>
            <p:ph type="body" idx="1"/>
          </p:nvPr>
        </p:nvSpPr>
        <p:spPr>
          <a:xfrm>
            <a:off x="298450" y="1143000"/>
            <a:ext cx="7854950" cy="5224463"/>
          </a:xfrm>
        </p:spPr>
        <p:txBody>
          <a:bodyPr lIns="90487" tIns="44450" rIns="90487" bIns="44450"/>
          <a:lstStyle/>
          <a:p>
            <a:pPr>
              <a:tabLst>
                <a:tab pos="3200400" algn="l"/>
                <a:tab pos="4114800" algn="l"/>
              </a:tabLst>
              <a:defRPr/>
            </a:pPr>
            <a:r>
              <a:rPr lang="zh-CN" altLang="en-US" dirty="0"/>
              <a:t>非</a:t>
            </a:r>
            <a:r>
              <a:rPr lang="en-US" altLang="zh-CN" dirty="0"/>
              <a:t>(negation</a:t>
            </a:r>
            <a:r>
              <a:rPr lang="en-US" altLang="zh-CN" dirty="0" smtClean="0"/>
              <a:t>)</a:t>
            </a:r>
          </a:p>
          <a:p>
            <a:pPr marL="400050" lvl="1" indent="0">
              <a:buNone/>
              <a:tabLst>
                <a:tab pos="3200400" algn="l"/>
                <a:tab pos="4114800" algn="l"/>
              </a:tabLst>
              <a:defRPr/>
            </a:pPr>
            <a:r>
              <a:rPr lang="zh-CN" altLang="en-US" dirty="0" smtClean="0"/>
              <a:t>变</a:t>
            </a:r>
            <a:r>
              <a:rPr lang="zh-CN" altLang="en-US" dirty="0"/>
              <a:t>反加一</a:t>
            </a:r>
            <a:r>
              <a:rPr lang="en-US" altLang="zh-CN" dirty="0"/>
              <a:t>( Complement &amp; Increment</a:t>
            </a:r>
            <a:r>
              <a:rPr lang="en-US" altLang="zh-CN" dirty="0" smtClean="0"/>
              <a:t>)</a:t>
            </a:r>
          </a:p>
          <a:p>
            <a:pPr marL="400050" lvl="1" indent="0">
              <a:buNone/>
              <a:tabLst>
                <a:tab pos="3200400" algn="l"/>
                <a:tab pos="4114800" algn="l"/>
              </a:tabLst>
              <a:defRPr/>
            </a:pPr>
            <a:endParaRPr lang="en-US" altLang="zh-CN" dirty="0" smtClean="0"/>
          </a:p>
          <a:p>
            <a:pPr>
              <a:tabLst>
                <a:tab pos="3200400" algn="l"/>
                <a:tab pos="4114800" algn="l"/>
              </a:tabLst>
              <a:defRPr/>
            </a:pPr>
            <a:r>
              <a:rPr lang="zh-CN" altLang="en-US" dirty="0" smtClean="0"/>
              <a:t>断言</a:t>
            </a:r>
            <a:r>
              <a:rPr lang="en-US" dirty="0" smtClean="0"/>
              <a:t>:  </a:t>
            </a:r>
            <a:r>
              <a:rPr lang="zh-CN" altLang="en-US" dirty="0" smtClean="0"/>
              <a:t>下式对补码成立</a:t>
            </a:r>
            <a:endParaRPr lang="en-US" dirty="0" smtClean="0"/>
          </a:p>
          <a:p>
            <a:pPr lvl="1" eaLnBrk="1" hangingPunct="1">
              <a:buFont typeface="Wingdings" pitchFamily="2" charset="2"/>
              <a:buNone/>
              <a:tabLst>
                <a:tab pos="3200400" algn="l"/>
                <a:tab pos="4114800" algn="l"/>
              </a:tabLst>
              <a:defRPr/>
            </a:pPr>
            <a:r>
              <a:rPr lang="en-US" sz="1800" b="1" dirty="0" smtClean="0">
                <a:latin typeface="Courier New" pitchFamily="49" charset="0"/>
                <a:cs typeface="Courier New" pitchFamily="49" charset="0"/>
              </a:rPr>
              <a:t> ~x + 1 == -x</a:t>
            </a:r>
          </a:p>
          <a:p>
            <a:pPr>
              <a:tabLst>
                <a:tab pos="3200400" algn="l"/>
                <a:tab pos="4114800" algn="l"/>
              </a:tabLst>
              <a:defRPr/>
            </a:pPr>
            <a:r>
              <a:rPr lang="en-US" dirty="0">
                <a:latin typeface="Times New Roman" panose="02020603050405020304" pitchFamily="18" charset="0"/>
                <a:cs typeface="Times New Roman" panose="02020603050405020304" pitchFamily="18" charset="0"/>
              </a:rPr>
              <a:t>~x + x == 1111…111 == -1</a:t>
            </a:r>
          </a:p>
          <a:p>
            <a:pPr eaLnBrk="1" hangingPunct="1">
              <a:tabLst>
                <a:tab pos="3200400" algn="l"/>
                <a:tab pos="4114800" algn="l"/>
              </a:tabLst>
              <a:defRPr/>
            </a:pPr>
            <a:endParaRPr lang="en-US" dirty="0" smtClean="0"/>
          </a:p>
          <a:p>
            <a:pPr eaLnBrk="1" hangingPunct="1">
              <a:tabLst>
                <a:tab pos="3200400" algn="l"/>
                <a:tab pos="4114800" algn="l"/>
              </a:tabLst>
              <a:defRPr/>
            </a:pPr>
            <a:endParaRPr lang="en-US" dirty="0" smtClean="0"/>
          </a:p>
          <a:p>
            <a:pPr eaLnBrk="1" hangingPunct="1">
              <a:tabLst>
                <a:tab pos="3200400" algn="l"/>
                <a:tab pos="4114800" algn="l"/>
              </a:tabLst>
              <a:defRPr/>
            </a:pPr>
            <a:endParaRPr lang="en-US" dirty="0" smtClean="0"/>
          </a:p>
          <a:p>
            <a:pPr eaLnBrk="1" hangingPunct="1">
              <a:tabLst>
                <a:tab pos="3200400" algn="l"/>
                <a:tab pos="4114800" algn="l"/>
              </a:tabLst>
              <a:defRPr/>
            </a:pPr>
            <a:endParaRPr lang="en-US" dirty="0" smtClean="0"/>
          </a:p>
        </p:txBody>
      </p:sp>
      <p:grpSp>
        <p:nvGrpSpPr>
          <p:cNvPr id="2" name="Group 4"/>
          <p:cNvGrpSpPr>
            <a:grpSpLocks/>
          </p:cNvGrpSpPr>
          <p:nvPr/>
        </p:nvGrpSpPr>
        <p:grpSpPr bwMode="auto">
          <a:xfrm>
            <a:off x="3678119" y="4155689"/>
            <a:ext cx="2971800" cy="1604963"/>
            <a:chOff x="2160" y="1968"/>
            <a:chExt cx="1872" cy="1011"/>
          </a:xfrm>
        </p:grpSpPr>
        <p:grpSp>
          <p:nvGrpSpPr>
            <p:cNvPr id="3" name="Group 5"/>
            <p:cNvGrpSpPr>
              <a:grpSpLocks/>
            </p:cNvGrpSpPr>
            <p:nvPr/>
          </p:nvGrpSpPr>
          <p:grpSpPr bwMode="auto">
            <a:xfrm>
              <a:off x="2448" y="1968"/>
              <a:ext cx="1536" cy="291"/>
              <a:chOff x="2448" y="1968"/>
              <a:chExt cx="1536" cy="291"/>
            </a:xfrm>
          </p:grpSpPr>
          <p:sp>
            <p:nvSpPr>
              <p:cNvPr id="31777" name="Rectangle 6"/>
              <p:cNvSpPr>
                <a:spLocks noChangeArrowheads="1"/>
              </p:cNvSpPr>
              <p:nvPr/>
            </p:nvSpPr>
            <p:spPr bwMode="auto">
              <a:xfrm>
                <a:off x="2832"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78" name="Rectangle 7"/>
              <p:cNvSpPr>
                <a:spLocks noChangeArrowheads="1"/>
              </p:cNvSpPr>
              <p:nvPr/>
            </p:nvSpPr>
            <p:spPr bwMode="auto">
              <a:xfrm>
                <a:off x="2976"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0</a:t>
                </a:r>
              </a:p>
            </p:txBody>
          </p:sp>
          <p:sp>
            <p:nvSpPr>
              <p:cNvPr id="31779" name="Rectangle 8"/>
              <p:cNvSpPr>
                <a:spLocks noChangeArrowheads="1"/>
              </p:cNvSpPr>
              <p:nvPr/>
            </p:nvSpPr>
            <p:spPr bwMode="auto">
              <a:xfrm>
                <a:off x="3120"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0</a:t>
                </a:r>
              </a:p>
            </p:txBody>
          </p:sp>
          <p:sp>
            <p:nvSpPr>
              <p:cNvPr id="31780" name="Rectangle 9"/>
              <p:cNvSpPr>
                <a:spLocks noChangeArrowheads="1"/>
              </p:cNvSpPr>
              <p:nvPr/>
            </p:nvSpPr>
            <p:spPr bwMode="auto">
              <a:xfrm>
                <a:off x="3552"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81" name="Rectangle 10"/>
              <p:cNvSpPr>
                <a:spLocks noChangeArrowheads="1"/>
              </p:cNvSpPr>
              <p:nvPr/>
            </p:nvSpPr>
            <p:spPr bwMode="auto">
              <a:xfrm>
                <a:off x="3696"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0</a:t>
                </a:r>
              </a:p>
            </p:txBody>
          </p:sp>
          <p:sp>
            <p:nvSpPr>
              <p:cNvPr id="31782" name="Rectangle 11"/>
              <p:cNvSpPr>
                <a:spLocks noChangeArrowheads="1"/>
              </p:cNvSpPr>
              <p:nvPr/>
            </p:nvSpPr>
            <p:spPr bwMode="auto">
              <a:xfrm>
                <a:off x="3840"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83" name="Rectangle 12"/>
              <p:cNvSpPr>
                <a:spLocks noChangeArrowheads="1"/>
              </p:cNvSpPr>
              <p:nvPr/>
            </p:nvSpPr>
            <p:spPr bwMode="auto">
              <a:xfrm>
                <a:off x="3264"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84" name="Rectangle 13"/>
              <p:cNvSpPr>
                <a:spLocks noChangeArrowheads="1"/>
              </p:cNvSpPr>
              <p:nvPr/>
            </p:nvSpPr>
            <p:spPr bwMode="auto">
              <a:xfrm>
                <a:off x="3408"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85" name="Rectangle 14"/>
              <p:cNvSpPr>
                <a:spLocks noChangeArrowheads="1"/>
              </p:cNvSpPr>
              <p:nvPr/>
            </p:nvSpPr>
            <p:spPr bwMode="auto">
              <a:xfrm>
                <a:off x="2448" y="1968"/>
                <a:ext cx="249" cy="291"/>
              </a:xfrm>
              <a:prstGeom prst="rect">
                <a:avLst/>
              </a:prstGeom>
              <a:noFill/>
              <a:ln w="25400">
                <a:noFill/>
                <a:miter lim="800000"/>
                <a:headEnd/>
                <a:tailEnd/>
              </a:ln>
            </p:spPr>
            <p:txBody>
              <a:bodyPr wrap="none">
                <a:spAutoFit/>
              </a:bodyPr>
              <a:lstStyle/>
              <a:p>
                <a:pPr>
                  <a:lnSpc>
                    <a:spcPct val="100000"/>
                  </a:lnSpc>
                </a:pPr>
                <a:r>
                  <a:rPr lang="en-US" sz="2400" b="0">
                    <a:latin typeface="Calibri" pitchFamily="34" charset="0"/>
                  </a:rPr>
                  <a:t> x</a:t>
                </a:r>
              </a:p>
            </p:txBody>
          </p:sp>
        </p:grpSp>
        <p:grpSp>
          <p:nvGrpSpPr>
            <p:cNvPr id="4" name="Group 15"/>
            <p:cNvGrpSpPr>
              <a:grpSpLocks/>
            </p:cNvGrpSpPr>
            <p:nvPr/>
          </p:nvGrpSpPr>
          <p:grpSpPr bwMode="auto">
            <a:xfrm>
              <a:off x="2448" y="2304"/>
              <a:ext cx="1536" cy="291"/>
              <a:chOff x="2448" y="2448"/>
              <a:chExt cx="1536" cy="291"/>
            </a:xfrm>
          </p:grpSpPr>
          <p:sp>
            <p:nvSpPr>
              <p:cNvPr id="31768" name="Rectangle 16"/>
              <p:cNvSpPr>
                <a:spLocks noChangeArrowheads="1"/>
              </p:cNvSpPr>
              <p:nvPr/>
            </p:nvSpPr>
            <p:spPr bwMode="auto">
              <a:xfrm>
                <a:off x="2832" y="249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0</a:t>
                </a:r>
              </a:p>
            </p:txBody>
          </p:sp>
          <p:sp>
            <p:nvSpPr>
              <p:cNvPr id="31769" name="Rectangle 17"/>
              <p:cNvSpPr>
                <a:spLocks noChangeArrowheads="1"/>
              </p:cNvSpPr>
              <p:nvPr/>
            </p:nvSpPr>
            <p:spPr bwMode="auto">
              <a:xfrm>
                <a:off x="2976" y="249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70" name="Rectangle 18"/>
              <p:cNvSpPr>
                <a:spLocks noChangeArrowheads="1"/>
              </p:cNvSpPr>
              <p:nvPr/>
            </p:nvSpPr>
            <p:spPr bwMode="auto">
              <a:xfrm>
                <a:off x="3120" y="249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71" name="Rectangle 19"/>
              <p:cNvSpPr>
                <a:spLocks noChangeArrowheads="1"/>
              </p:cNvSpPr>
              <p:nvPr/>
            </p:nvSpPr>
            <p:spPr bwMode="auto">
              <a:xfrm>
                <a:off x="3552" y="249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0</a:t>
                </a:r>
              </a:p>
            </p:txBody>
          </p:sp>
          <p:sp>
            <p:nvSpPr>
              <p:cNvPr id="31772" name="Rectangle 20"/>
              <p:cNvSpPr>
                <a:spLocks noChangeArrowheads="1"/>
              </p:cNvSpPr>
              <p:nvPr/>
            </p:nvSpPr>
            <p:spPr bwMode="auto">
              <a:xfrm>
                <a:off x="3696" y="249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73" name="Rectangle 21"/>
              <p:cNvSpPr>
                <a:spLocks noChangeArrowheads="1"/>
              </p:cNvSpPr>
              <p:nvPr/>
            </p:nvSpPr>
            <p:spPr bwMode="auto">
              <a:xfrm>
                <a:off x="3840" y="249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0</a:t>
                </a:r>
              </a:p>
            </p:txBody>
          </p:sp>
          <p:sp>
            <p:nvSpPr>
              <p:cNvPr id="31774" name="Rectangle 22"/>
              <p:cNvSpPr>
                <a:spLocks noChangeArrowheads="1"/>
              </p:cNvSpPr>
              <p:nvPr/>
            </p:nvSpPr>
            <p:spPr bwMode="auto">
              <a:xfrm>
                <a:off x="3264" y="249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0</a:t>
                </a:r>
              </a:p>
            </p:txBody>
          </p:sp>
          <p:sp>
            <p:nvSpPr>
              <p:cNvPr id="31775" name="Rectangle 23"/>
              <p:cNvSpPr>
                <a:spLocks noChangeArrowheads="1"/>
              </p:cNvSpPr>
              <p:nvPr/>
            </p:nvSpPr>
            <p:spPr bwMode="auto">
              <a:xfrm>
                <a:off x="3408" y="249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0</a:t>
                </a:r>
              </a:p>
            </p:txBody>
          </p:sp>
          <p:sp>
            <p:nvSpPr>
              <p:cNvPr id="31776" name="Rectangle 24"/>
              <p:cNvSpPr>
                <a:spLocks noChangeArrowheads="1"/>
              </p:cNvSpPr>
              <p:nvPr/>
            </p:nvSpPr>
            <p:spPr bwMode="auto">
              <a:xfrm>
                <a:off x="2448" y="2448"/>
                <a:ext cx="302" cy="291"/>
              </a:xfrm>
              <a:prstGeom prst="rect">
                <a:avLst/>
              </a:prstGeom>
              <a:noFill/>
              <a:ln w="25400">
                <a:noFill/>
                <a:miter lim="800000"/>
                <a:headEnd/>
                <a:tailEnd/>
              </a:ln>
            </p:spPr>
            <p:txBody>
              <a:bodyPr wrap="none">
                <a:spAutoFit/>
              </a:bodyPr>
              <a:lstStyle/>
              <a:p>
                <a:pPr>
                  <a:lnSpc>
                    <a:spcPct val="100000"/>
                  </a:lnSpc>
                </a:pPr>
                <a:r>
                  <a:rPr lang="en-US" sz="2400" b="0">
                    <a:latin typeface="Calibri" pitchFamily="34" charset="0"/>
                  </a:rPr>
                  <a:t>~x</a:t>
                </a:r>
              </a:p>
            </p:txBody>
          </p:sp>
        </p:grpSp>
        <p:sp>
          <p:nvSpPr>
            <p:cNvPr id="31756" name="Rectangle 25"/>
            <p:cNvSpPr>
              <a:spLocks noChangeArrowheads="1"/>
            </p:cNvSpPr>
            <p:nvPr/>
          </p:nvSpPr>
          <p:spPr bwMode="auto">
            <a:xfrm>
              <a:off x="2160" y="2304"/>
              <a:ext cx="213" cy="291"/>
            </a:xfrm>
            <a:prstGeom prst="rect">
              <a:avLst/>
            </a:prstGeom>
            <a:noFill/>
            <a:ln w="25400">
              <a:noFill/>
              <a:miter lim="800000"/>
              <a:headEnd/>
              <a:tailEnd/>
            </a:ln>
          </p:spPr>
          <p:txBody>
            <a:bodyPr wrap="none">
              <a:spAutoFit/>
            </a:bodyPr>
            <a:lstStyle/>
            <a:p>
              <a:pPr>
                <a:lnSpc>
                  <a:spcPct val="100000"/>
                </a:lnSpc>
              </a:pPr>
              <a:r>
                <a:rPr lang="en-US" sz="2400" b="0">
                  <a:latin typeface="Calibri" pitchFamily="34" charset="0"/>
                </a:rPr>
                <a:t>+</a:t>
              </a:r>
            </a:p>
          </p:txBody>
        </p:sp>
        <p:sp>
          <p:nvSpPr>
            <p:cNvPr id="31757" name="Line 26"/>
            <p:cNvSpPr>
              <a:spLocks noChangeShapeType="1"/>
            </p:cNvSpPr>
            <p:nvPr/>
          </p:nvSpPr>
          <p:spPr bwMode="auto">
            <a:xfrm>
              <a:off x="2208" y="2640"/>
              <a:ext cx="1824" cy="0"/>
            </a:xfrm>
            <a:prstGeom prst="line">
              <a:avLst/>
            </a:prstGeom>
            <a:noFill/>
            <a:ln w="25400">
              <a:solidFill>
                <a:schemeClr val="tx1"/>
              </a:solidFill>
              <a:round/>
              <a:headEnd/>
              <a:tailEnd/>
            </a:ln>
          </p:spPr>
          <p:txBody>
            <a:bodyPr wrap="none" anchor="ctr"/>
            <a:lstStyle/>
            <a:p>
              <a:endParaRPr lang="en-US" b="0">
                <a:latin typeface="Calibri" pitchFamily="34" charset="0"/>
              </a:endParaRPr>
            </a:p>
          </p:txBody>
        </p:sp>
        <p:grpSp>
          <p:nvGrpSpPr>
            <p:cNvPr id="5" name="Group 27"/>
            <p:cNvGrpSpPr>
              <a:grpSpLocks/>
            </p:cNvGrpSpPr>
            <p:nvPr/>
          </p:nvGrpSpPr>
          <p:grpSpPr bwMode="auto">
            <a:xfrm>
              <a:off x="2448" y="2688"/>
              <a:ext cx="1536" cy="291"/>
              <a:chOff x="2448" y="1968"/>
              <a:chExt cx="1536" cy="291"/>
            </a:xfrm>
          </p:grpSpPr>
          <p:sp>
            <p:nvSpPr>
              <p:cNvPr id="31759" name="Rectangle 28"/>
              <p:cNvSpPr>
                <a:spLocks noChangeArrowheads="1"/>
              </p:cNvSpPr>
              <p:nvPr/>
            </p:nvSpPr>
            <p:spPr bwMode="auto">
              <a:xfrm>
                <a:off x="2832"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60" name="Rectangle 29"/>
              <p:cNvSpPr>
                <a:spLocks noChangeArrowheads="1"/>
              </p:cNvSpPr>
              <p:nvPr/>
            </p:nvSpPr>
            <p:spPr bwMode="auto">
              <a:xfrm>
                <a:off x="2976"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61" name="Rectangle 30"/>
              <p:cNvSpPr>
                <a:spLocks noChangeArrowheads="1"/>
              </p:cNvSpPr>
              <p:nvPr/>
            </p:nvSpPr>
            <p:spPr bwMode="auto">
              <a:xfrm>
                <a:off x="3120"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62" name="Rectangle 31"/>
              <p:cNvSpPr>
                <a:spLocks noChangeArrowheads="1"/>
              </p:cNvSpPr>
              <p:nvPr/>
            </p:nvSpPr>
            <p:spPr bwMode="auto">
              <a:xfrm>
                <a:off x="3552"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dirty="0">
                    <a:latin typeface="Calibri" pitchFamily="34" charset="0"/>
                  </a:rPr>
                  <a:t>1</a:t>
                </a:r>
              </a:p>
            </p:txBody>
          </p:sp>
          <p:sp>
            <p:nvSpPr>
              <p:cNvPr id="31763" name="Rectangle 32"/>
              <p:cNvSpPr>
                <a:spLocks noChangeArrowheads="1"/>
              </p:cNvSpPr>
              <p:nvPr/>
            </p:nvSpPr>
            <p:spPr bwMode="auto">
              <a:xfrm>
                <a:off x="3696"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64" name="Rectangle 33"/>
              <p:cNvSpPr>
                <a:spLocks noChangeArrowheads="1"/>
              </p:cNvSpPr>
              <p:nvPr/>
            </p:nvSpPr>
            <p:spPr bwMode="auto">
              <a:xfrm>
                <a:off x="3840"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dirty="0">
                    <a:latin typeface="Calibri" pitchFamily="34" charset="0"/>
                  </a:rPr>
                  <a:t>1</a:t>
                </a:r>
              </a:p>
            </p:txBody>
          </p:sp>
          <p:sp>
            <p:nvSpPr>
              <p:cNvPr id="31765" name="Rectangle 34"/>
              <p:cNvSpPr>
                <a:spLocks noChangeArrowheads="1"/>
              </p:cNvSpPr>
              <p:nvPr/>
            </p:nvSpPr>
            <p:spPr bwMode="auto">
              <a:xfrm>
                <a:off x="3264"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66" name="Rectangle 35"/>
              <p:cNvSpPr>
                <a:spLocks noChangeArrowheads="1"/>
              </p:cNvSpPr>
              <p:nvPr/>
            </p:nvSpPr>
            <p:spPr bwMode="auto">
              <a:xfrm>
                <a:off x="3408"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67" name="Rectangle 36"/>
              <p:cNvSpPr>
                <a:spLocks noChangeArrowheads="1"/>
              </p:cNvSpPr>
              <p:nvPr/>
            </p:nvSpPr>
            <p:spPr bwMode="auto">
              <a:xfrm>
                <a:off x="2448" y="1968"/>
                <a:ext cx="274" cy="291"/>
              </a:xfrm>
              <a:prstGeom prst="rect">
                <a:avLst/>
              </a:prstGeom>
              <a:noFill/>
              <a:ln w="25400">
                <a:noFill/>
                <a:miter lim="800000"/>
                <a:headEnd/>
                <a:tailEnd/>
              </a:ln>
            </p:spPr>
            <p:txBody>
              <a:bodyPr wrap="none">
                <a:spAutoFit/>
              </a:bodyPr>
              <a:lstStyle/>
              <a:p>
                <a:pPr>
                  <a:lnSpc>
                    <a:spcPct val="100000"/>
                  </a:lnSpc>
                </a:pPr>
                <a:r>
                  <a:rPr lang="en-US" sz="2400" b="0">
                    <a:latin typeface="Calibri" pitchFamily="34" charset="0"/>
                  </a:rPr>
                  <a:t>-1</a:t>
                </a:r>
              </a:p>
            </p:txBody>
          </p:sp>
        </p:grpSp>
      </p:grpSp>
    </p:spTree>
    <p:extLst>
      <p:ext uri="{BB962C8B-B14F-4D97-AF65-F5344CB8AC3E}">
        <p14:creationId xmlns:p14="http://schemas.microsoft.com/office/powerpoint/2010/main" val="8910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304800" y="533400"/>
            <a:ext cx="7256463" cy="555625"/>
          </a:xfrm>
        </p:spPr>
        <p:txBody>
          <a:bodyPr/>
          <a:lstStyle/>
          <a:p>
            <a:pPr eaLnBrk="1" hangingPunct="1">
              <a:defRPr/>
            </a:pPr>
            <a:r>
              <a:rPr lang="zh-CN" altLang="en-US" dirty="0"/>
              <a:t>示例</a:t>
            </a:r>
            <a:endParaRPr lang="en-US" dirty="0" smtClean="0"/>
          </a:p>
        </p:txBody>
      </p:sp>
      <p:graphicFrame>
        <p:nvGraphicFramePr>
          <p:cNvPr id="6146" name="Object 3"/>
          <p:cNvGraphicFramePr>
            <a:graphicFrameLocks noChangeAspect="1"/>
          </p:cNvGraphicFramePr>
          <p:nvPr/>
        </p:nvGraphicFramePr>
        <p:xfrm>
          <a:off x="1447800" y="1828800"/>
          <a:ext cx="6015038" cy="2092325"/>
        </p:xfrm>
        <a:graphic>
          <a:graphicData uri="http://schemas.openxmlformats.org/presentationml/2006/ole">
            <mc:AlternateContent xmlns:mc="http://schemas.openxmlformats.org/markup-compatibility/2006">
              <mc:Choice xmlns:v="urn:schemas-microsoft-com:vml" Requires="v">
                <p:oleObj spid="_x0000_s74120" name="Document" r:id="rId4" imgW="6184900" imgH="2108200" progId="Word.Document.8">
                  <p:embed/>
                </p:oleObj>
              </mc:Choice>
              <mc:Fallback>
                <p:oleObj name="Document" r:id="rId4" imgW="6184900" imgH="210820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828800"/>
                        <a:ext cx="6015038" cy="2092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149" name="Text Box 4"/>
          <p:cNvSpPr txBox="1">
            <a:spLocks noChangeArrowheads="1"/>
          </p:cNvSpPr>
          <p:nvPr/>
        </p:nvSpPr>
        <p:spPr bwMode="auto">
          <a:xfrm>
            <a:off x="1143000" y="1257300"/>
            <a:ext cx="1386918" cy="461665"/>
          </a:xfrm>
          <a:prstGeom prst="rect">
            <a:avLst/>
          </a:prstGeom>
          <a:noFill/>
          <a:ln w="25400">
            <a:noFill/>
            <a:miter lim="800000"/>
            <a:headEnd/>
            <a:tailEnd/>
          </a:ln>
        </p:spPr>
        <p:txBody>
          <a:bodyPr wrap="none">
            <a:spAutoFit/>
          </a:bodyPr>
          <a:lstStyle/>
          <a:p>
            <a:pPr>
              <a:lnSpc>
                <a:spcPct val="100000"/>
              </a:lnSpc>
            </a:pPr>
            <a:r>
              <a:rPr lang="en-US" dirty="0">
                <a:latin typeface="Calibri" pitchFamily="34" charset="0"/>
              </a:rPr>
              <a:t>x = 15213</a:t>
            </a:r>
          </a:p>
        </p:txBody>
      </p:sp>
      <p:graphicFrame>
        <p:nvGraphicFramePr>
          <p:cNvPr id="6147" name="Object 5"/>
          <p:cNvGraphicFramePr>
            <a:graphicFrameLocks noChangeAspect="1"/>
          </p:cNvGraphicFramePr>
          <p:nvPr/>
        </p:nvGraphicFramePr>
        <p:xfrm>
          <a:off x="1447800" y="4241800"/>
          <a:ext cx="5905500" cy="1358900"/>
        </p:xfrm>
        <a:graphic>
          <a:graphicData uri="http://schemas.openxmlformats.org/presentationml/2006/ole">
            <mc:AlternateContent xmlns:mc="http://schemas.openxmlformats.org/markup-compatibility/2006">
              <mc:Choice xmlns:v="urn:schemas-microsoft-com:vml" Requires="v">
                <p:oleObj spid="_x0000_s74121" name="Document" r:id="rId6" imgW="6083300" imgH="1371600" progId="Word.Document.8">
                  <p:embed/>
                </p:oleObj>
              </mc:Choice>
              <mc:Fallback>
                <p:oleObj name="Document" r:id="rId6" imgW="6083300" imgH="1371600"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4241800"/>
                        <a:ext cx="5905500" cy="1358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150" name="Text Box 6"/>
          <p:cNvSpPr txBox="1">
            <a:spLocks noChangeArrowheads="1"/>
          </p:cNvSpPr>
          <p:nvPr/>
        </p:nvSpPr>
        <p:spPr bwMode="auto">
          <a:xfrm>
            <a:off x="1143000" y="3746500"/>
            <a:ext cx="792205" cy="461665"/>
          </a:xfrm>
          <a:prstGeom prst="rect">
            <a:avLst/>
          </a:prstGeom>
          <a:noFill/>
          <a:ln w="25400">
            <a:noFill/>
            <a:miter lim="800000"/>
            <a:headEnd/>
            <a:tailEnd/>
          </a:ln>
        </p:spPr>
        <p:txBody>
          <a:bodyPr wrap="none">
            <a:spAutoFit/>
          </a:bodyPr>
          <a:lstStyle/>
          <a:p>
            <a:pPr>
              <a:lnSpc>
                <a:spcPct val="100000"/>
              </a:lnSpc>
            </a:pPr>
            <a:r>
              <a:rPr lang="en-US" dirty="0" smtClean="0">
                <a:latin typeface="Calibri" pitchFamily="34" charset="0"/>
              </a:rPr>
              <a:t>x = 0</a:t>
            </a:r>
            <a:endParaRPr lang="en-US" dirty="0">
              <a:latin typeface="Calibri" pitchFamily="34" charset="0"/>
            </a:endParaRPr>
          </a:p>
        </p:txBody>
      </p:sp>
    </p:spTree>
    <p:extLst>
      <p:ext uri="{BB962C8B-B14F-4D97-AF65-F5344CB8AC3E}">
        <p14:creationId xmlns:p14="http://schemas.microsoft.com/office/powerpoint/2010/main" val="1662835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hangingPunct="1">
              <a:defRPr/>
            </a:pPr>
            <a:r>
              <a:rPr lang="zh-CN" altLang="en-US" dirty="0" smtClean="0"/>
              <a:t>代码范例</a:t>
            </a:r>
            <a:r>
              <a:rPr lang="en-US" dirty="0" smtClean="0"/>
              <a:t>#2</a:t>
            </a:r>
          </a:p>
        </p:txBody>
      </p:sp>
      <p:sp>
        <p:nvSpPr>
          <p:cNvPr id="37891" name="Rectangle 3"/>
          <p:cNvSpPr>
            <a:spLocks noGrp="1" noChangeArrowheads="1"/>
          </p:cNvSpPr>
          <p:nvPr>
            <p:ph type="body" idx="1"/>
          </p:nvPr>
        </p:nvSpPr>
        <p:spPr>
          <a:xfrm>
            <a:off x="304800" y="1250950"/>
            <a:ext cx="8307388" cy="1644650"/>
          </a:xfrm>
        </p:spPr>
        <p:txBody>
          <a:bodyPr/>
          <a:lstStyle/>
          <a:p>
            <a:r>
              <a:rPr lang="en-US" dirty="0" smtClean="0"/>
              <a:t>SUN XDR </a:t>
            </a:r>
            <a:r>
              <a:rPr lang="zh-CN" altLang="en-US" dirty="0" smtClean="0"/>
              <a:t>函数库</a:t>
            </a:r>
            <a:endParaRPr lang="en-US" altLang="zh-CN" dirty="0" smtClean="0"/>
          </a:p>
          <a:p>
            <a:pPr marL="0" indent="0">
              <a:buNone/>
            </a:pPr>
            <a:r>
              <a:rPr lang="zh-CN" altLang="en-US" dirty="0" smtClean="0"/>
              <a:t>     广泛用于机器间传输数据</a:t>
            </a:r>
            <a:endParaRPr lang="en-US" dirty="0" smtClean="0"/>
          </a:p>
        </p:txBody>
      </p:sp>
      <p:sp>
        <p:nvSpPr>
          <p:cNvPr id="37892" name="Rectangle 10"/>
          <p:cNvSpPr>
            <a:spLocks noChangeArrowheads="1"/>
          </p:cNvSpPr>
          <p:nvPr/>
        </p:nvSpPr>
        <p:spPr bwMode="auto">
          <a:xfrm>
            <a:off x="724815" y="2360339"/>
            <a:ext cx="6475170" cy="366767"/>
          </a:xfrm>
          <a:prstGeom prst="rect">
            <a:avLst/>
          </a:prstGeom>
          <a:solidFill>
            <a:srgbClr val="FFFF99"/>
          </a:solidFill>
          <a:ln w="12700" cap="flat" cmpd="sng" algn="ctr">
            <a:solidFill>
              <a:schemeClr val="tx1"/>
            </a:solidFill>
            <a:prstDash val="solid"/>
            <a:miter lim="800000"/>
            <a:headEnd type="none" w="med" len="med"/>
            <a:tailEnd type="none" w="med" len="med"/>
          </a:ln>
        </p:spPr>
        <p:txBody>
          <a:bodyPr wrap="none" lIns="90487" tIns="44450" rIns="90487" bIns="44450">
            <a:spAutoFit/>
          </a:bodyPr>
          <a:lstStyle/>
          <a:p>
            <a:pPr>
              <a:lnSpc>
                <a:spcPct val="100000"/>
              </a:lnSpc>
              <a:tabLst>
                <a:tab pos="914400" algn="l"/>
                <a:tab pos="2286000" algn="l"/>
              </a:tabLst>
            </a:pPr>
            <a:r>
              <a:rPr lang="en-US" sz="1800">
                <a:latin typeface="Times New Roman" panose="02020603050405020304" pitchFamily="18" charset="0"/>
                <a:cs typeface="Times New Roman" panose="02020603050405020304" pitchFamily="18" charset="0"/>
              </a:rPr>
              <a:t>void* copy_elements(void *ele_src[], int ele_cnt, size_t ele_size);</a:t>
            </a:r>
          </a:p>
        </p:txBody>
      </p:sp>
      <p:grpSp>
        <p:nvGrpSpPr>
          <p:cNvPr id="2" name="Group 32"/>
          <p:cNvGrpSpPr>
            <a:grpSpLocks/>
          </p:cNvGrpSpPr>
          <p:nvPr/>
        </p:nvGrpSpPr>
        <p:grpSpPr bwMode="auto">
          <a:xfrm>
            <a:off x="1466850" y="2968064"/>
            <a:ext cx="6762750" cy="1714500"/>
            <a:chOff x="1308" y="1224"/>
            <a:chExt cx="4260" cy="1080"/>
          </a:xfrm>
        </p:grpSpPr>
        <p:sp>
          <p:nvSpPr>
            <p:cNvPr id="37904" name="Rectangle 5"/>
            <p:cNvSpPr>
              <a:spLocks noChangeArrowheads="1"/>
            </p:cNvSpPr>
            <p:nvPr/>
          </p:nvSpPr>
          <p:spPr bwMode="auto">
            <a:xfrm>
              <a:off x="2400" y="1296"/>
              <a:ext cx="384" cy="528"/>
            </a:xfrm>
            <a:prstGeom prst="rect">
              <a:avLst/>
            </a:prstGeom>
            <a:solidFill>
              <a:srgbClr val="FFCCFF"/>
            </a:solidFill>
            <a:ln w="19050">
              <a:solidFill>
                <a:schemeClr val="tx2"/>
              </a:solidFill>
              <a:miter lim="800000"/>
              <a:headEnd/>
              <a:tailEnd type="none" w="sm" len="sm"/>
            </a:ln>
          </p:spPr>
          <p:txBody>
            <a:bodyPr wrap="none" lIns="45720" rIns="45720" anchor="ctr">
              <a:spAutoFit/>
            </a:bodyPr>
            <a:lstStyle/>
            <a:p>
              <a:endParaRPr lang="en-US"/>
            </a:p>
          </p:txBody>
        </p:sp>
        <p:sp>
          <p:nvSpPr>
            <p:cNvPr id="37905" name="Rectangle 6"/>
            <p:cNvSpPr>
              <a:spLocks noChangeArrowheads="1"/>
            </p:cNvSpPr>
            <p:nvPr/>
          </p:nvSpPr>
          <p:spPr bwMode="auto">
            <a:xfrm>
              <a:off x="3168" y="1488"/>
              <a:ext cx="384" cy="528"/>
            </a:xfrm>
            <a:prstGeom prst="rect">
              <a:avLst/>
            </a:prstGeom>
            <a:solidFill>
              <a:srgbClr val="CCFFCC"/>
            </a:solidFill>
            <a:ln w="19050">
              <a:solidFill>
                <a:schemeClr val="tx2"/>
              </a:solidFill>
              <a:miter lim="800000"/>
              <a:headEnd/>
              <a:tailEnd type="none" w="sm" len="sm"/>
            </a:ln>
          </p:spPr>
          <p:txBody>
            <a:bodyPr wrap="none" lIns="45720" rIns="45720" anchor="ctr">
              <a:spAutoFit/>
            </a:bodyPr>
            <a:lstStyle/>
            <a:p>
              <a:endParaRPr lang="en-US"/>
            </a:p>
          </p:txBody>
        </p:sp>
        <p:sp>
          <p:nvSpPr>
            <p:cNvPr id="37906" name="Rectangle 7"/>
            <p:cNvSpPr>
              <a:spLocks noChangeArrowheads="1"/>
            </p:cNvSpPr>
            <p:nvPr/>
          </p:nvSpPr>
          <p:spPr bwMode="auto">
            <a:xfrm>
              <a:off x="4032" y="1296"/>
              <a:ext cx="384" cy="528"/>
            </a:xfrm>
            <a:prstGeom prst="rect">
              <a:avLst/>
            </a:prstGeom>
            <a:solidFill>
              <a:srgbClr val="FFCC99"/>
            </a:solidFill>
            <a:ln w="19050">
              <a:solidFill>
                <a:schemeClr val="tx2"/>
              </a:solidFill>
              <a:miter lim="800000"/>
              <a:headEnd/>
              <a:tailEnd type="none" w="sm" len="sm"/>
            </a:ln>
          </p:spPr>
          <p:txBody>
            <a:bodyPr wrap="none" lIns="45720" rIns="45720" anchor="ctr">
              <a:spAutoFit/>
            </a:bodyPr>
            <a:lstStyle/>
            <a:p>
              <a:endParaRPr lang="en-US"/>
            </a:p>
          </p:txBody>
        </p:sp>
        <p:sp>
          <p:nvSpPr>
            <p:cNvPr id="37907" name="Rectangle 8"/>
            <p:cNvSpPr>
              <a:spLocks noChangeArrowheads="1"/>
            </p:cNvSpPr>
            <p:nvPr/>
          </p:nvSpPr>
          <p:spPr bwMode="auto">
            <a:xfrm>
              <a:off x="5184" y="1728"/>
              <a:ext cx="384" cy="528"/>
            </a:xfrm>
            <a:prstGeom prst="rect">
              <a:avLst/>
            </a:prstGeom>
            <a:solidFill>
              <a:schemeClr val="accent2"/>
            </a:solidFill>
            <a:ln w="19050">
              <a:solidFill>
                <a:schemeClr val="tx2"/>
              </a:solidFill>
              <a:miter lim="800000"/>
              <a:headEnd/>
              <a:tailEnd type="none" w="sm" len="sm"/>
            </a:ln>
          </p:spPr>
          <p:txBody>
            <a:bodyPr wrap="none" lIns="45720" rIns="45720" anchor="ctr">
              <a:spAutoFit/>
            </a:bodyPr>
            <a:lstStyle/>
            <a:p>
              <a:endParaRPr lang="en-US"/>
            </a:p>
          </p:txBody>
        </p:sp>
        <p:grpSp>
          <p:nvGrpSpPr>
            <p:cNvPr id="3" name="Group 22"/>
            <p:cNvGrpSpPr>
              <a:grpSpLocks/>
            </p:cNvGrpSpPr>
            <p:nvPr/>
          </p:nvGrpSpPr>
          <p:grpSpPr bwMode="auto">
            <a:xfrm>
              <a:off x="1392" y="1584"/>
              <a:ext cx="384" cy="720"/>
              <a:chOff x="288" y="2352"/>
              <a:chExt cx="384" cy="720"/>
            </a:xfrm>
          </p:grpSpPr>
          <p:sp>
            <p:nvSpPr>
              <p:cNvPr id="37925" name="Oval 11"/>
              <p:cNvSpPr>
                <a:spLocks noChangeArrowheads="1"/>
              </p:cNvSpPr>
              <p:nvPr/>
            </p:nvSpPr>
            <p:spPr bwMode="auto">
              <a:xfrm>
                <a:off x="432" y="2352"/>
                <a:ext cx="96" cy="96"/>
              </a:xfrm>
              <a:prstGeom prst="ellipse">
                <a:avLst/>
              </a:prstGeom>
              <a:solidFill>
                <a:schemeClr val="tx1"/>
              </a:solidFill>
              <a:ln w="19050">
                <a:solidFill>
                  <a:schemeClr val="tx1"/>
                </a:solidFill>
                <a:round/>
                <a:headEnd/>
                <a:tailEnd type="none" w="sm" len="sm"/>
              </a:ln>
            </p:spPr>
            <p:txBody>
              <a:bodyPr wrap="none" lIns="45720" rIns="45720" anchor="ctr">
                <a:spAutoFit/>
              </a:bodyPr>
              <a:lstStyle/>
              <a:p>
                <a:endParaRPr lang="en-US"/>
              </a:p>
            </p:txBody>
          </p:sp>
          <p:grpSp>
            <p:nvGrpSpPr>
              <p:cNvPr id="5" name="Group 13"/>
              <p:cNvGrpSpPr>
                <a:grpSpLocks/>
              </p:cNvGrpSpPr>
              <p:nvPr/>
            </p:nvGrpSpPr>
            <p:grpSpPr bwMode="auto">
              <a:xfrm>
                <a:off x="288" y="2496"/>
                <a:ext cx="384" cy="192"/>
                <a:chOff x="288" y="2304"/>
                <a:chExt cx="384" cy="192"/>
              </a:xfrm>
            </p:grpSpPr>
            <p:sp>
              <p:nvSpPr>
                <p:cNvPr id="37922" name="Rectangle 14"/>
                <p:cNvSpPr>
                  <a:spLocks noChangeArrowheads="1"/>
                </p:cNvSpPr>
                <p:nvPr/>
              </p:nvSpPr>
              <p:spPr bwMode="auto">
                <a:xfrm>
                  <a:off x="288" y="2304"/>
                  <a:ext cx="384" cy="192"/>
                </a:xfrm>
                <a:prstGeom prst="rect">
                  <a:avLst/>
                </a:prstGeom>
                <a:noFill/>
                <a:ln w="19050">
                  <a:solidFill>
                    <a:schemeClr val="tx2"/>
                  </a:solidFill>
                  <a:miter lim="800000"/>
                  <a:headEnd/>
                  <a:tailEnd type="none" w="sm" len="sm"/>
                </a:ln>
              </p:spPr>
              <p:txBody>
                <a:bodyPr lIns="45720" rIns="45720" anchor="ctr">
                  <a:spAutoFit/>
                </a:bodyPr>
                <a:lstStyle/>
                <a:p>
                  <a:endParaRPr lang="en-US"/>
                </a:p>
              </p:txBody>
            </p:sp>
            <p:sp>
              <p:nvSpPr>
                <p:cNvPr id="37923" name="Oval 15"/>
                <p:cNvSpPr>
                  <a:spLocks noChangeArrowheads="1"/>
                </p:cNvSpPr>
                <p:nvPr/>
              </p:nvSpPr>
              <p:spPr bwMode="auto">
                <a:xfrm>
                  <a:off x="432" y="2352"/>
                  <a:ext cx="96" cy="96"/>
                </a:xfrm>
                <a:prstGeom prst="ellipse">
                  <a:avLst/>
                </a:prstGeom>
                <a:solidFill>
                  <a:schemeClr val="tx1"/>
                </a:solidFill>
                <a:ln w="19050">
                  <a:solidFill>
                    <a:schemeClr val="tx1"/>
                  </a:solidFill>
                  <a:round/>
                  <a:headEnd/>
                  <a:tailEnd type="none" w="sm" len="sm"/>
                </a:ln>
              </p:spPr>
              <p:txBody>
                <a:bodyPr wrap="none" lIns="45720" rIns="45720" anchor="ctr">
                  <a:spAutoFit/>
                </a:bodyPr>
                <a:lstStyle/>
                <a:p>
                  <a:endParaRPr lang="en-US"/>
                </a:p>
              </p:txBody>
            </p:sp>
          </p:grpSp>
          <p:grpSp>
            <p:nvGrpSpPr>
              <p:cNvPr id="6" name="Group 16"/>
              <p:cNvGrpSpPr>
                <a:grpSpLocks/>
              </p:cNvGrpSpPr>
              <p:nvPr/>
            </p:nvGrpSpPr>
            <p:grpSpPr bwMode="auto">
              <a:xfrm>
                <a:off x="288" y="2688"/>
                <a:ext cx="384" cy="192"/>
                <a:chOff x="288" y="2304"/>
                <a:chExt cx="384" cy="192"/>
              </a:xfrm>
            </p:grpSpPr>
            <p:sp>
              <p:nvSpPr>
                <p:cNvPr id="37920" name="Rectangle 17"/>
                <p:cNvSpPr>
                  <a:spLocks noChangeArrowheads="1"/>
                </p:cNvSpPr>
                <p:nvPr/>
              </p:nvSpPr>
              <p:spPr bwMode="auto">
                <a:xfrm>
                  <a:off x="288" y="2304"/>
                  <a:ext cx="384" cy="192"/>
                </a:xfrm>
                <a:prstGeom prst="rect">
                  <a:avLst/>
                </a:prstGeom>
                <a:noFill/>
                <a:ln w="19050">
                  <a:solidFill>
                    <a:schemeClr val="tx2"/>
                  </a:solidFill>
                  <a:miter lim="800000"/>
                  <a:headEnd/>
                  <a:tailEnd type="none" w="sm" len="sm"/>
                </a:ln>
              </p:spPr>
              <p:txBody>
                <a:bodyPr lIns="45720" rIns="45720" anchor="ctr">
                  <a:spAutoFit/>
                </a:bodyPr>
                <a:lstStyle/>
                <a:p>
                  <a:endParaRPr lang="en-US"/>
                </a:p>
              </p:txBody>
            </p:sp>
            <p:sp>
              <p:nvSpPr>
                <p:cNvPr id="37921" name="Oval 18"/>
                <p:cNvSpPr>
                  <a:spLocks noChangeArrowheads="1"/>
                </p:cNvSpPr>
                <p:nvPr/>
              </p:nvSpPr>
              <p:spPr bwMode="auto">
                <a:xfrm>
                  <a:off x="432" y="2352"/>
                  <a:ext cx="96" cy="96"/>
                </a:xfrm>
                <a:prstGeom prst="ellipse">
                  <a:avLst/>
                </a:prstGeom>
                <a:solidFill>
                  <a:schemeClr val="tx1"/>
                </a:solidFill>
                <a:ln w="19050">
                  <a:solidFill>
                    <a:schemeClr val="tx1"/>
                  </a:solidFill>
                  <a:round/>
                  <a:headEnd/>
                  <a:tailEnd type="none" w="sm" len="sm"/>
                </a:ln>
              </p:spPr>
              <p:txBody>
                <a:bodyPr wrap="none" lIns="45720" rIns="45720" anchor="ctr">
                  <a:spAutoFit/>
                </a:bodyPr>
                <a:lstStyle/>
                <a:p>
                  <a:endParaRPr lang="en-US"/>
                </a:p>
              </p:txBody>
            </p:sp>
          </p:grpSp>
          <p:grpSp>
            <p:nvGrpSpPr>
              <p:cNvPr id="7" name="Group 19"/>
              <p:cNvGrpSpPr>
                <a:grpSpLocks/>
              </p:cNvGrpSpPr>
              <p:nvPr/>
            </p:nvGrpSpPr>
            <p:grpSpPr bwMode="auto">
              <a:xfrm>
                <a:off x="288" y="2880"/>
                <a:ext cx="384" cy="192"/>
                <a:chOff x="288" y="2304"/>
                <a:chExt cx="384" cy="192"/>
              </a:xfrm>
            </p:grpSpPr>
            <p:sp>
              <p:nvSpPr>
                <p:cNvPr id="37918" name="Rectangle 20"/>
                <p:cNvSpPr>
                  <a:spLocks noChangeArrowheads="1"/>
                </p:cNvSpPr>
                <p:nvPr/>
              </p:nvSpPr>
              <p:spPr bwMode="auto">
                <a:xfrm>
                  <a:off x="288" y="2304"/>
                  <a:ext cx="384" cy="192"/>
                </a:xfrm>
                <a:prstGeom prst="rect">
                  <a:avLst/>
                </a:prstGeom>
                <a:noFill/>
                <a:ln w="19050">
                  <a:solidFill>
                    <a:schemeClr val="tx2"/>
                  </a:solidFill>
                  <a:miter lim="800000"/>
                  <a:headEnd/>
                  <a:tailEnd type="none" w="sm" len="sm"/>
                </a:ln>
              </p:spPr>
              <p:txBody>
                <a:bodyPr lIns="45720" rIns="45720" anchor="ctr">
                  <a:spAutoFit/>
                </a:bodyPr>
                <a:lstStyle/>
                <a:p>
                  <a:endParaRPr lang="en-US"/>
                </a:p>
              </p:txBody>
            </p:sp>
            <p:sp>
              <p:nvSpPr>
                <p:cNvPr id="37919" name="Oval 21"/>
                <p:cNvSpPr>
                  <a:spLocks noChangeArrowheads="1"/>
                </p:cNvSpPr>
                <p:nvPr/>
              </p:nvSpPr>
              <p:spPr bwMode="auto">
                <a:xfrm>
                  <a:off x="432" y="2352"/>
                  <a:ext cx="96" cy="96"/>
                </a:xfrm>
                <a:prstGeom prst="ellipse">
                  <a:avLst/>
                </a:prstGeom>
                <a:solidFill>
                  <a:schemeClr val="tx1"/>
                </a:solidFill>
                <a:ln w="19050">
                  <a:solidFill>
                    <a:schemeClr val="tx1"/>
                  </a:solidFill>
                  <a:round/>
                  <a:headEnd/>
                  <a:tailEnd type="none" w="sm" len="sm"/>
                </a:ln>
              </p:spPr>
              <p:txBody>
                <a:bodyPr wrap="none" lIns="45720" rIns="45720" anchor="ctr">
                  <a:spAutoFit/>
                </a:bodyPr>
                <a:lstStyle/>
                <a:p>
                  <a:endParaRPr lang="en-US"/>
                </a:p>
              </p:txBody>
            </p:sp>
          </p:grpSp>
        </p:grpSp>
        <p:sp>
          <p:nvSpPr>
            <p:cNvPr id="37909" name="Text Box 23"/>
            <p:cNvSpPr txBox="1">
              <a:spLocks noChangeArrowheads="1"/>
            </p:cNvSpPr>
            <p:nvPr/>
          </p:nvSpPr>
          <p:spPr bwMode="auto">
            <a:xfrm>
              <a:off x="1308" y="1224"/>
              <a:ext cx="660" cy="214"/>
            </a:xfrm>
            <a:prstGeom prst="rect">
              <a:avLst/>
            </a:prstGeom>
            <a:noFill/>
            <a:ln w="19050">
              <a:noFill/>
              <a:miter lim="800000"/>
              <a:headEnd/>
              <a:tailEnd type="none" w="sm" len="sm"/>
            </a:ln>
          </p:spPr>
          <p:txBody>
            <a:bodyPr wrap="none" lIns="45720" rIns="45720">
              <a:spAutoFit/>
            </a:bodyPr>
            <a:lstStyle/>
            <a:p>
              <a:r>
                <a:rPr lang="en-US"/>
                <a:t>ele_src</a:t>
              </a:r>
            </a:p>
          </p:txBody>
        </p:sp>
        <p:sp>
          <p:nvSpPr>
            <p:cNvPr id="37910" name="Freeform 24"/>
            <p:cNvSpPr>
              <a:spLocks/>
            </p:cNvSpPr>
            <p:nvPr/>
          </p:nvSpPr>
          <p:spPr bwMode="auto">
            <a:xfrm>
              <a:off x="1584" y="1776"/>
              <a:ext cx="3600" cy="488"/>
            </a:xfrm>
            <a:custGeom>
              <a:avLst/>
              <a:gdLst>
                <a:gd name="T0" fmla="*/ 0 w 3600"/>
                <a:gd name="T1" fmla="*/ 432 h 488"/>
                <a:gd name="T2" fmla="*/ 2736 w 3600"/>
                <a:gd name="T3" fmla="*/ 432 h 488"/>
                <a:gd name="T4" fmla="*/ 3408 w 3600"/>
                <a:gd name="T5" fmla="*/ 96 h 488"/>
                <a:gd name="T6" fmla="*/ 3600 w 3600"/>
                <a:gd name="T7" fmla="*/ 0 h 488"/>
                <a:gd name="T8" fmla="*/ 0 60000 65536"/>
                <a:gd name="T9" fmla="*/ 0 60000 65536"/>
                <a:gd name="T10" fmla="*/ 0 60000 65536"/>
                <a:gd name="T11" fmla="*/ 0 60000 65536"/>
                <a:gd name="T12" fmla="*/ 0 w 3600"/>
                <a:gd name="T13" fmla="*/ 0 h 488"/>
                <a:gd name="T14" fmla="*/ 3600 w 3600"/>
                <a:gd name="T15" fmla="*/ 488 h 488"/>
              </a:gdLst>
              <a:ahLst/>
              <a:cxnLst>
                <a:cxn ang="T8">
                  <a:pos x="T0" y="T1"/>
                </a:cxn>
                <a:cxn ang="T9">
                  <a:pos x="T2" y="T3"/>
                </a:cxn>
                <a:cxn ang="T10">
                  <a:pos x="T4" y="T5"/>
                </a:cxn>
                <a:cxn ang="T11">
                  <a:pos x="T6" y="T7"/>
                </a:cxn>
              </a:cxnLst>
              <a:rect l="T12" t="T13" r="T14" b="T15"/>
              <a:pathLst>
                <a:path w="3600" h="488">
                  <a:moveTo>
                    <a:pt x="0" y="432"/>
                  </a:moveTo>
                  <a:cubicBezTo>
                    <a:pt x="1084" y="460"/>
                    <a:pt x="2168" y="488"/>
                    <a:pt x="2736" y="432"/>
                  </a:cubicBezTo>
                  <a:cubicBezTo>
                    <a:pt x="3304" y="376"/>
                    <a:pt x="3264" y="168"/>
                    <a:pt x="3408" y="96"/>
                  </a:cubicBezTo>
                  <a:cubicBezTo>
                    <a:pt x="3552" y="24"/>
                    <a:pt x="3576" y="12"/>
                    <a:pt x="3600" y="0"/>
                  </a:cubicBezTo>
                </a:path>
              </a:pathLst>
            </a:custGeom>
            <a:noFill/>
            <a:ln w="19050">
              <a:solidFill>
                <a:schemeClr val="tx1"/>
              </a:solidFill>
              <a:round/>
              <a:headEnd/>
              <a:tailEnd type="triangle" w="med" len="med"/>
            </a:ln>
          </p:spPr>
          <p:txBody>
            <a:bodyPr wrap="none" lIns="45720" rIns="45720" anchor="ctr">
              <a:spAutoFit/>
            </a:bodyPr>
            <a:lstStyle/>
            <a:p>
              <a:endParaRPr lang="en-US"/>
            </a:p>
          </p:txBody>
        </p:sp>
        <p:sp>
          <p:nvSpPr>
            <p:cNvPr id="37911" name="Freeform 25"/>
            <p:cNvSpPr>
              <a:spLocks/>
            </p:cNvSpPr>
            <p:nvPr/>
          </p:nvSpPr>
          <p:spPr bwMode="auto">
            <a:xfrm>
              <a:off x="1584" y="1294"/>
              <a:ext cx="2448" cy="932"/>
            </a:xfrm>
            <a:custGeom>
              <a:avLst/>
              <a:gdLst>
                <a:gd name="T0" fmla="*/ 0 w 2448"/>
                <a:gd name="T1" fmla="*/ 722 h 932"/>
                <a:gd name="T2" fmla="*/ 930 w 2448"/>
                <a:gd name="T3" fmla="*/ 812 h 932"/>
                <a:gd name="T4" fmla="*/ 2064 w 2448"/>
                <a:gd name="T5" fmla="*/ 818 h 932"/>
                <a:gd name="T6" fmla="*/ 2148 w 2448"/>
                <a:gd name="T7" fmla="*/ 128 h 932"/>
                <a:gd name="T8" fmla="*/ 2448 w 2448"/>
                <a:gd name="T9" fmla="*/ 50 h 932"/>
                <a:gd name="T10" fmla="*/ 0 60000 65536"/>
                <a:gd name="T11" fmla="*/ 0 60000 65536"/>
                <a:gd name="T12" fmla="*/ 0 60000 65536"/>
                <a:gd name="T13" fmla="*/ 0 60000 65536"/>
                <a:gd name="T14" fmla="*/ 0 60000 65536"/>
                <a:gd name="T15" fmla="*/ 0 w 2448"/>
                <a:gd name="T16" fmla="*/ 0 h 932"/>
                <a:gd name="T17" fmla="*/ 2448 w 2448"/>
                <a:gd name="T18" fmla="*/ 932 h 932"/>
              </a:gdLst>
              <a:ahLst/>
              <a:cxnLst>
                <a:cxn ang="T10">
                  <a:pos x="T0" y="T1"/>
                </a:cxn>
                <a:cxn ang="T11">
                  <a:pos x="T2" y="T3"/>
                </a:cxn>
                <a:cxn ang="T12">
                  <a:pos x="T4" y="T5"/>
                </a:cxn>
                <a:cxn ang="T13">
                  <a:pos x="T6" y="T7"/>
                </a:cxn>
                <a:cxn ang="T14">
                  <a:pos x="T8" y="T9"/>
                </a:cxn>
              </a:cxnLst>
              <a:rect l="T15" t="T16" r="T17" b="T18"/>
              <a:pathLst>
                <a:path w="2448" h="932">
                  <a:moveTo>
                    <a:pt x="0" y="722"/>
                  </a:moveTo>
                  <a:cubicBezTo>
                    <a:pt x="155" y="737"/>
                    <a:pt x="586" y="796"/>
                    <a:pt x="930" y="812"/>
                  </a:cubicBezTo>
                  <a:cubicBezTo>
                    <a:pt x="1274" y="828"/>
                    <a:pt x="1861" y="932"/>
                    <a:pt x="2064" y="818"/>
                  </a:cubicBezTo>
                  <a:cubicBezTo>
                    <a:pt x="2267" y="704"/>
                    <a:pt x="2084" y="256"/>
                    <a:pt x="2148" y="128"/>
                  </a:cubicBezTo>
                  <a:cubicBezTo>
                    <a:pt x="2212" y="0"/>
                    <a:pt x="2386" y="66"/>
                    <a:pt x="2448" y="50"/>
                  </a:cubicBezTo>
                </a:path>
              </a:pathLst>
            </a:custGeom>
            <a:noFill/>
            <a:ln w="19050">
              <a:solidFill>
                <a:schemeClr val="tx1"/>
              </a:solidFill>
              <a:round/>
              <a:headEnd/>
              <a:tailEnd type="triangle" w="med" len="med"/>
            </a:ln>
          </p:spPr>
          <p:txBody>
            <a:bodyPr wrap="none" lIns="45720" rIns="45720" anchor="ctr">
              <a:spAutoFit/>
            </a:bodyPr>
            <a:lstStyle/>
            <a:p>
              <a:endParaRPr lang="en-US"/>
            </a:p>
          </p:txBody>
        </p:sp>
        <p:sp>
          <p:nvSpPr>
            <p:cNvPr id="37912" name="Freeform 26"/>
            <p:cNvSpPr>
              <a:spLocks/>
            </p:cNvSpPr>
            <p:nvPr/>
          </p:nvSpPr>
          <p:spPr bwMode="auto">
            <a:xfrm>
              <a:off x="1584" y="1505"/>
              <a:ext cx="1584" cy="416"/>
            </a:xfrm>
            <a:custGeom>
              <a:avLst/>
              <a:gdLst>
                <a:gd name="T0" fmla="*/ 0 w 1584"/>
                <a:gd name="T1" fmla="*/ 319 h 416"/>
                <a:gd name="T2" fmla="*/ 960 w 1584"/>
                <a:gd name="T3" fmla="*/ 415 h 416"/>
                <a:gd name="T4" fmla="*/ 1296 w 1584"/>
                <a:gd name="T5" fmla="*/ 325 h 416"/>
                <a:gd name="T6" fmla="*/ 1422 w 1584"/>
                <a:gd name="T7" fmla="*/ 49 h 416"/>
                <a:gd name="T8" fmla="*/ 1584 w 1584"/>
                <a:gd name="T9" fmla="*/ 31 h 416"/>
                <a:gd name="T10" fmla="*/ 0 60000 65536"/>
                <a:gd name="T11" fmla="*/ 0 60000 65536"/>
                <a:gd name="T12" fmla="*/ 0 60000 65536"/>
                <a:gd name="T13" fmla="*/ 0 60000 65536"/>
                <a:gd name="T14" fmla="*/ 0 60000 65536"/>
                <a:gd name="T15" fmla="*/ 0 w 1584"/>
                <a:gd name="T16" fmla="*/ 0 h 416"/>
                <a:gd name="T17" fmla="*/ 1584 w 1584"/>
                <a:gd name="T18" fmla="*/ 416 h 416"/>
              </a:gdLst>
              <a:ahLst/>
              <a:cxnLst>
                <a:cxn ang="T10">
                  <a:pos x="T0" y="T1"/>
                </a:cxn>
                <a:cxn ang="T11">
                  <a:pos x="T2" y="T3"/>
                </a:cxn>
                <a:cxn ang="T12">
                  <a:pos x="T4" y="T5"/>
                </a:cxn>
                <a:cxn ang="T13">
                  <a:pos x="T6" y="T7"/>
                </a:cxn>
                <a:cxn ang="T14">
                  <a:pos x="T8" y="T9"/>
                </a:cxn>
              </a:cxnLst>
              <a:rect l="T15" t="T16" r="T17" b="T18"/>
              <a:pathLst>
                <a:path w="1584" h="416">
                  <a:moveTo>
                    <a:pt x="0" y="319"/>
                  </a:moveTo>
                  <a:cubicBezTo>
                    <a:pt x="364" y="367"/>
                    <a:pt x="744" y="414"/>
                    <a:pt x="960" y="415"/>
                  </a:cubicBezTo>
                  <a:cubicBezTo>
                    <a:pt x="1176" y="416"/>
                    <a:pt x="1219" y="386"/>
                    <a:pt x="1296" y="325"/>
                  </a:cubicBezTo>
                  <a:cubicBezTo>
                    <a:pt x="1373" y="264"/>
                    <a:pt x="1374" y="98"/>
                    <a:pt x="1422" y="49"/>
                  </a:cubicBezTo>
                  <a:cubicBezTo>
                    <a:pt x="1470" y="0"/>
                    <a:pt x="1550" y="35"/>
                    <a:pt x="1584" y="31"/>
                  </a:cubicBezTo>
                </a:path>
              </a:pathLst>
            </a:custGeom>
            <a:noFill/>
            <a:ln w="19050">
              <a:solidFill>
                <a:schemeClr val="tx1"/>
              </a:solidFill>
              <a:round/>
              <a:headEnd/>
              <a:tailEnd type="triangle" w="med" len="med"/>
            </a:ln>
          </p:spPr>
          <p:txBody>
            <a:bodyPr wrap="none" lIns="45720" rIns="45720" anchor="ctr">
              <a:spAutoFit/>
            </a:bodyPr>
            <a:lstStyle/>
            <a:p>
              <a:endParaRPr lang="en-US"/>
            </a:p>
          </p:txBody>
        </p:sp>
        <p:sp>
          <p:nvSpPr>
            <p:cNvPr id="37913" name="Freeform 27"/>
            <p:cNvSpPr>
              <a:spLocks/>
            </p:cNvSpPr>
            <p:nvPr/>
          </p:nvSpPr>
          <p:spPr bwMode="auto">
            <a:xfrm>
              <a:off x="1584" y="1384"/>
              <a:ext cx="816" cy="304"/>
            </a:xfrm>
            <a:custGeom>
              <a:avLst/>
              <a:gdLst>
                <a:gd name="T0" fmla="*/ 0 w 816"/>
                <a:gd name="T1" fmla="*/ 248 h 304"/>
                <a:gd name="T2" fmla="*/ 342 w 816"/>
                <a:gd name="T3" fmla="*/ 272 h 304"/>
                <a:gd name="T4" fmla="*/ 576 w 816"/>
                <a:gd name="T5" fmla="*/ 56 h 304"/>
                <a:gd name="T6" fmla="*/ 816 w 816"/>
                <a:gd name="T7" fmla="*/ 8 h 304"/>
                <a:gd name="T8" fmla="*/ 0 60000 65536"/>
                <a:gd name="T9" fmla="*/ 0 60000 65536"/>
                <a:gd name="T10" fmla="*/ 0 60000 65536"/>
                <a:gd name="T11" fmla="*/ 0 60000 65536"/>
                <a:gd name="T12" fmla="*/ 0 w 816"/>
                <a:gd name="T13" fmla="*/ 0 h 304"/>
                <a:gd name="T14" fmla="*/ 816 w 816"/>
                <a:gd name="T15" fmla="*/ 304 h 304"/>
              </a:gdLst>
              <a:ahLst/>
              <a:cxnLst>
                <a:cxn ang="T8">
                  <a:pos x="T0" y="T1"/>
                </a:cxn>
                <a:cxn ang="T9">
                  <a:pos x="T2" y="T3"/>
                </a:cxn>
                <a:cxn ang="T10">
                  <a:pos x="T4" y="T5"/>
                </a:cxn>
                <a:cxn ang="T11">
                  <a:pos x="T6" y="T7"/>
                </a:cxn>
              </a:cxnLst>
              <a:rect l="T12" t="T13" r="T14" b="T15"/>
              <a:pathLst>
                <a:path w="816" h="304">
                  <a:moveTo>
                    <a:pt x="0" y="248"/>
                  </a:moveTo>
                  <a:cubicBezTo>
                    <a:pt x="57" y="252"/>
                    <a:pt x="246" y="304"/>
                    <a:pt x="342" y="272"/>
                  </a:cubicBezTo>
                  <a:cubicBezTo>
                    <a:pt x="438" y="240"/>
                    <a:pt x="497" y="100"/>
                    <a:pt x="576" y="56"/>
                  </a:cubicBezTo>
                  <a:cubicBezTo>
                    <a:pt x="655" y="12"/>
                    <a:pt x="736" y="0"/>
                    <a:pt x="816" y="8"/>
                  </a:cubicBezTo>
                </a:path>
              </a:pathLst>
            </a:custGeom>
            <a:noFill/>
            <a:ln w="19050">
              <a:solidFill>
                <a:schemeClr val="tx1"/>
              </a:solidFill>
              <a:round/>
              <a:headEnd/>
              <a:tailEnd type="triangle" w="med" len="med"/>
            </a:ln>
          </p:spPr>
          <p:txBody>
            <a:bodyPr wrap="none" lIns="45720" rIns="45720" anchor="ctr">
              <a:spAutoFit/>
            </a:bodyPr>
            <a:lstStyle/>
            <a:p>
              <a:endParaRPr lang="en-US"/>
            </a:p>
          </p:txBody>
        </p:sp>
      </p:grpSp>
      <p:grpSp>
        <p:nvGrpSpPr>
          <p:cNvPr id="8" name="Group 44"/>
          <p:cNvGrpSpPr>
            <a:grpSpLocks/>
          </p:cNvGrpSpPr>
          <p:nvPr/>
        </p:nvGrpSpPr>
        <p:grpSpPr bwMode="auto">
          <a:xfrm>
            <a:off x="1371600" y="5065717"/>
            <a:ext cx="2825750" cy="1335088"/>
            <a:chOff x="864" y="3191"/>
            <a:chExt cx="1780" cy="841"/>
          </a:xfrm>
        </p:grpSpPr>
        <p:sp>
          <p:nvSpPr>
            <p:cNvPr id="37902" name="Rectangle 34"/>
            <p:cNvSpPr>
              <a:spLocks noChangeArrowheads="1"/>
            </p:cNvSpPr>
            <p:nvPr/>
          </p:nvSpPr>
          <p:spPr bwMode="auto">
            <a:xfrm>
              <a:off x="960" y="3504"/>
              <a:ext cx="1536" cy="528"/>
            </a:xfrm>
            <a:prstGeom prst="rect">
              <a:avLst/>
            </a:prstGeom>
            <a:noFill/>
            <a:ln w="57150">
              <a:solidFill>
                <a:schemeClr val="tx2"/>
              </a:solidFill>
              <a:miter lim="800000"/>
              <a:headEnd/>
              <a:tailEnd type="none" w="sm" len="sm"/>
            </a:ln>
          </p:spPr>
          <p:txBody>
            <a:bodyPr wrap="none" lIns="45720" rIns="45720" anchor="ctr">
              <a:spAutoFit/>
            </a:bodyPr>
            <a:lstStyle/>
            <a:p>
              <a:endParaRPr lang="en-US"/>
            </a:p>
          </p:txBody>
        </p:sp>
        <p:sp>
          <p:nvSpPr>
            <p:cNvPr id="37903" name="Text Box 42"/>
            <p:cNvSpPr txBox="1">
              <a:spLocks noChangeArrowheads="1"/>
            </p:cNvSpPr>
            <p:nvPr/>
          </p:nvSpPr>
          <p:spPr bwMode="auto">
            <a:xfrm>
              <a:off x="864" y="3191"/>
              <a:ext cx="1780" cy="252"/>
            </a:xfrm>
            <a:prstGeom prst="rect">
              <a:avLst/>
            </a:prstGeom>
            <a:noFill/>
            <a:ln w="19050">
              <a:noFill/>
              <a:miter lim="800000"/>
              <a:headEnd/>
              <a:tailEnd type="none" w="sm" len="sm"/>
            </a:ln>
          </p:spPr>
          <p:txBody>
            <a:bodyPr wrap="none" lIns="45720" rIns="45720">
              <a:spAutoFit/>
            </a:bodyPr>
            <a:lstStyle/>
            <a:p>
              <a:r>
                <a:rPr lang="en-US" sz="2000" dirty="0" err="1">
                  <a:latin typeface="Calibri" pitchFamily="34" charset="0"/>
                </a:rPr>
                <a:t>malloc</a:t>
              </a:r>
              <a:r>
                <a:rPr lang="en-US" sz="2000" dirty="0">
                  <a:latin typeface="Calibri" pitchFamily="34" charset="0"/>
                </a:rPr>
                <a:t>(</a:t>
              </a:r>
              <a:r>
                <a:rPr lang="en-US" sz="2000" dirty="0" err="1">
                  <a:latin typeface="Calibri" pitchFamily="34" charset="0"/>
                </a:rPr>
                <a:t>ele_cnt</a:t>
              </a:r>
              <a:r>
                <a:rPr lang="en-US" sz="2000" dirty="0">
                  <a:latin typeface="Calibri" pitchFamily="34" charset="0"/>
                </a:rPr>
                <a:t> * </a:t>
              </a:r>
              <a:r>
                <a:rPr lang="en-US" sz="2000" dirty="0" err="1">
                  <a:latin typeface="Calibri" pitchFamily="34" charset="0"/>
                </a:rPr>
                <a:t>ele_size</a:t>
              </a:r>
              <a:r>
                <a:rPr lang="en-US" sz="2000" dirty="0">
                  <a:latin typeface="Calibri" pitchFamily="34" charset="0"/>
                </a:rPr>
                <a:t>)</a:t>
              </a:r>
            </a:p>
          </p:txBody>
        </p:sp>
      </p:grpSp>
      <p:grpSp>
        <p:nvGrpSpPr>
          <p:cNvPr id="9" name="Group 41"/>
          <p:cNvGrpSpPr>
            <a:grpSpLocks/>
          </p:cNvGrpSpPr>
          <p:nvPr/>
        </p:nvGrpSpPr>
        <p:grpSpPr bwMode="auto">
          <a:xfrm>
            <a:off x="1524000" y="5562600"/>
            <a:ext cx="2438400" cy="838200"/>
            <a:chOff x="2976" y="3504"/>
            <a:chExt cx="1536" cy="528"/>
          </a:xfrm>
        </p:grpSpPr>
        <p:grpSp>
          <p:nvGrpSpPr>
            <p:cNvPr id="10" name="Group 35"/>
            <p:cNvGrpSpPr>
              <a:grpSpLocks/>
            </p:cNvGrpSpPr>
            <p:nvPr/>
          </p:nvGrpSpPr>
          <p:grpSpPr bwMode="auto">
            <a:xfrm>
              <a:off x="2976" y="3504"/>
              <a:ext cx="1536" cy="528"/>
              <a:chOff x="960" y="3504"/>
              <a:chExt cx="1536" cy="528"/>
            </a:xfrm>
          </p:grpSpPr>
          <p:sp>
            <p:nvSpPr>
              <p:cNvPr id="37898" name="Rectangle 36"/>
              <p:cNvSpPr>
                <a:spLocks noChangeArrowheads="1"/>
              </p:cNvSpPr>
              <p:nvPr/>
            </p:nvSpPr>
            <p:spPr bwMode="auto">
              <a:xfrm>
                <a:off x="960" y="3504"/>
                <a:ext cx="384" cy="528"/>
              </a:xfrm>
              <a:prstGeom prst="rect">
                <a:avLst/>
              </a:prstGeom>
              <a:solidFill>
                <a:srgbClr val="FFCCFF"/>
              </a:solidFill>
              <a:ln w="9525">
                <a:solidFill>
                  <a:schemeClr val="tx2"/>
                </a:solidFill>
                <a:miter lim="800000"/>
                <a:headEnd/>
                <a:tailEnd type="none" w="sm" len="sm"/>
              </a:ln>
            </p:spPr>
            <p:txBody>
              <a:bodyPr wrap="none" lIns="45720" rIns="45720" anchor="ctr">
                <a:spAutoFit/>
              </a:bodyPr>
              <a:lstStyle/>
              <a:p>
                <a:endParaRPr lang="en-US"/>
              </a:p>
            </p:txBody>
          </p:sp>
          <p:sp>
            <p:nvSpPr>
              <p:cNvPr id="37899" name="Rectangle 37"/>
              <p:cNvSpPr>
                <a:spLocks noChangeArrowheads="1"/>
              </p:cNvSpPr>
              <p:nvPr/>
            </p:nvSpPr>
            <p:spPr bwMode="auto">
              <a:xfrm>
                <a:off x="1344" y="3504"/>
                <a:ext cx="384" cy="528"/>
              </a:xfrm>
              <a:prstGeom prst="rect">
                <a:avLst/>
              </a:prstGeom>
              <a:solidFill>
                <a:srgbClr val="CCFFCC"/>
              </a:solidFill>
              <a:ln w="9525">
                <a:solidFill>
                  <a:schemeClr val="tx2"/>
                </a:solidFill>
                <a:miter lim="800000"/>
                <a:headEnd/>
                <a:tailEnd type="none" w="sm" len="sm"/>
              </a:ln>
            </p:spPr>
            <p:txBody>
              <a:bodyPr wrap="none" lIns="45720" rIns="45720" anchor="ctr">
                <a:spAutoFit/>
              </a:bodyPr>
              <a:lstStyle/>
              <a:p>
                <a:endParaRPr lang="en-US"/>
              </a:p>
            </p:txBody>
          </p:sp>
          <p:sp>
            <p:nvSpPr>
              <p:cNvPr id="37900" name="Rectangle 38"/>
              <p:cNvSpPr>
                <a:spLocks noChangeArrowheads="1"/>
              </p:cNvSpPr>
              <p:nvPr/>
            </p:nvSpPr>
            <p:spPr bwMode="auto">
              <a:xfrm>
                <a:off x="1728" y="3504"/>
                <a:ext cx="384" cy="528"/>
              </a:xfrm>
              <a:prstGeom prst="rect">
                <a:avLst/>
              </a:prstGeom>
              <a:solidFill>
                <a:srgbClr val="FFCC99"/>
              </a:solidFill>
              <a:ln w="9525">
                <a:solidFill>
                  <a:schemeClr val="tx2"/>
                </a:solidFill>
                <a:miter lim="800000"/>
                <a:headEnd/>
                <a:tailEnd type="none" w="sm" len="sm"/>
              </a:ln>
            </p:spPr>
            <p:txBody>
              <a:bodyPr wrap="none" lIns="45720" rIns="45720" anchor="ctr">
                <a:spAutoFit/>
              </a:bodyPr>
              <a:lstStyle/>
              <a:p>
                <a:endParaRPr lang="en-US"/>
              </a:p>
            </p:txBody>
          </p:sp>
          <p:sp>
            <p:nvSpPr>
              <p:cNvPr id="37901" name="Rectangle 39"/>
              <p:cNvSpPr>
                <a:spLocks noChangeArrowheads="1"/>
              </p:cNvSpPr>
              <p:nvPr/>
            </p:nvSpPr>
            <p:spPr bwMode="auto">
              <a:xfrm>
                <a:off x="2112" y="3504"/>
                <a:ext cx="384" cy="528"/>
              </a:xfrm>
              <a:prstGeom prst="rect">
                <a:avLst/>
              </a:prstGeom>
              <a:solidFill>
                <a:schemeClr val="accent2"/>
              </a:solidFill>
              <a:ln w="9525">
                <a:solidFill>
                  <a:schemeClr val="tx2"/>
                </a:solidFill>
                <a:miter lim="800000"/>
                <a:headEnd/>
                <a:tailEnd type="none" w="sm" len="sm"/>
              </a:ln>
            </p:spPr>
            <p:txBody>
              <a:bodyPr wrap="none" lIns="45720" rIns="45720" anchor="ctr">
                <a:spAutoFit/>
              </a:bodyPr>
              <a:lstStyle/>
              <a:p>
                <a:endParaRPr lang="en-US"/>
              </a:p>
            </p:txBody>
          </p:sp>
        </p:grpSp>
        <p:sp>
          <p:nvSpPr>
            <p:cNvPr id="37897" name="Rectangle 40"/>
            <p:cNvSpPr>
              <a:spLocks noChangeArrowheads="1"/>
            </p:cNvSpPr>
            <p:nvPr/>
          </p:nvSpPr>
          <p:spPr bwMode="auto">
            <a:xfrm>
              <a:off x="2976" y="3504"/>
              <a:ext cx="1536" cy="528"/>
            </a:xfrm>
            <a:prstGeom prst="rect">
              <a:avLst/>
            </a:prstGeom>
            <a:noFill/>
            <a:ln w="9525">
              <a:solidFill>
                <a:schemeClr val="tx2"/>
              </a:solidFill>
              <a:miter lim="800000"/>
              <a:headEnd/>
              <a:tailEnd type="none" w="sm" len="sm"/>
            </a:ln>
          </p:spPr>
          <p:txBody>
            <a:bodyPr wrap="none" lIns="45720" rIns="45720" anchor="ctr">
              <a:spAutoFit/>
            </a:bodyPr>
            <a:lstStyle/>
            <a:p>
              <a:endParaRPr lang="en-US"/>
            </a:p>
          </p:txBody>
        </p:sp>
      </p:grpSp>
      <p:sp>
        <p:nvSpPr>
          <p:cNvPr id="38" name="Rectangle 14"/>
          <p:cNvSpPr>
            <a:spLocks noChangeArrowheads="1"/>
          </p:cNvSpPr>
          <p:nvPr/>
        </p:nvSpPr>
        <p:spPr bwMode="auto">
          <a:xfrm>
            <a:off x="1600200" y="3460189"/>
            <a:ext cx="609600" cy="304800"/>
          </a:xfrm>
          <a:prstGeom prst="rect">
            <a:avLst/>
          </a:prstGeom>
          <a:noFill/>
          <a:ln w="19050">
            <a:solidFill>
              <a:schemeClr val="tx2"/>
            </a:solidFill>
            <a:miter lim="800000"/>
            <a:headEnd/>
            <a:tailEnd type="none" w="sm" len="sm"/>
          </a:ln>
        </p:spPr>
        <p:txBody>
          <a:bodyPr lIns="45720" rIns="45720" anchor="ctr">
            <a:spAutoFit/>
          </a:bodyPr>
          <a:lstStyle/>
          <a:p>
            <a:endParaRPr lang="en-US"/>
          </a:p>
        </p:txBody>
      </p:sp>
    </p:spTree>
    <p:extLst>
      <p:ext uri="{BB962C8B-B14F-4D97-AF65-F5344CB8AC3E}">
        <p14:creationId xmlns:p14="http://schemas.microsoft.com/office/powerpoint/2010/main" val="3603469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smtClean="0"/>
              <a:t>XDR </a:t>
            </a:r>
            <a:r>
              <a:rPr lang="zh-CN" altLang="en-US" dirty="0" smtClean="0"/>
              <a:t>代码</a:t>
            </a:r>
            <a:endParaRPr lang="en-US" dirty="0" smtClean="0"/>
          </a:p>
        </p:txBody>
      </p:sp>
      <p:sp>
        <p:nvSpPr>
          <p:cNvPr id="38915" name="Rectangle 4"/>
          <p:cNvSpPr>
            <a:spLocks noChangeArrowheads="1"/>
          </p:cNvSpPr>
          <p:nvPr/>
        </p:nvSpPr>
        <p:spPr bwMode="auto">
          <a:xfrm>
            <a:off x="373566" y="1207070"/>
            <a:ext cx="8229600" cy="5629746"/>
          </a:xfrm>
          <a:prstGeom prst="rect">
            <a:avLst/>
          </a:prstGeom>
          <a:solidFill>
            <a:srgbClr val="F7F5CD"/>
          </a:solidFill>
          <a:ln w="12700" cap="flat" cmpd="sng" algn="ctr">
            <a:solidFill>
              <a:schemeClr val="tx1"/>
            </a:solidFill>
            <a:prstDash val="solid"/>
            <a:miter lim="800000"/>
            <a:headEnd type="none" w="med" len="med"/>
            <a:tailEnd type="none" w="med" len="med"/>
          </a:ln>
        </p:spPr>
        <p:txBody>
          <a:bodyPr wrap="square" lIns="90487" tIns="44450" rIns="90487" bIns="44450">
            <a:spAutoFit/>
          </a:bodyPr>
          <a:lstStyle/>
          <a:p>
            <a:pPr>
              <a:lnSpc>
                <a:spcPct val="100000"/>
              </a:lnSpc>
              <a:tabLst>
                <a:tab pos="914400" algn="l"/>
                <a:tab pos="2286000" algn="l"/>
              </a:tabLst>
            </a:pPr>
            <a:r>
              <a:rPr lang="en-US" sz="2000" dirty="0">
                <a:latin typeface="Times New Roman" panose="02020603050405020304" pitchFamily="18" charset="0"/>
                <a:cs typeface="Times New Roman" panose="02020603050405020304" pitchFamily="18" charset="0"/>
              </a:rPr>
              <a:t>void* </a:t>
            </a:r>
            <a:r>
              <a:rPr lang="en-US" sz="2000" dirty="0" err="1">
                <a:latin typeface="Times New Roman" panose="02020603050405020304" pitchFamily="18" charset="0"/>
                <a:cs typeface="Times New Roman" panose="02020603050405020304" pitchFamily="18" charset="0"/>
              </a:rPr>
              <a:t>copy_elements(void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ele_src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ele_cnt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size_t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ele_size</a:t>
            </a:r>
            <a:r>
              <a:rPr lang="en-US" sz="2000" dirty="0">
                <a:latin typeface="Times New Roman" panose="02020603050405020304" pitchFamily="18" charset="0"/>
                <a:cs typeface="Times New Roman" panose="02020603050405020304" pitchFamily="18" charset="0"/>
              </a:rPr>
              <a:t>) {</a:t>
            </a:r>
          </a:p>
          <a:p>
            <a:pPr>
              <a:lnSpc>
                <a:spcPct val="100000"/>
              </a:lnSpc>
              <a:tabLst>
                <a:tab pos="914400" algn="l"/>
                <a:tab pos="2286000" algn="l"/>
              </a:tabLst>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为</a:t>
            </a:r>
            <a:r>
              <a:rPr lang="en-US" sz="2000" dirty="0" err="1" smtClean="0">
                <a:latin typeface="Times New Roman" panose="02020603050405020304" pitchFamily="18" charset="0"/>
                <a:cs typeface="Times New Roman" panose="02020603050405020304" pitchFamily="18" charset="0"/>
              </a:rPr>
              <a:t>ele_cnt</a:t>
            </a:r>
            <a:r>
              <a:rPr lang="zh-CN" altLang="en-US" sz="2000" dirty="0" smtClean="0">
                <a:latin typeface="Times New Roman" panose="02020603050405020304" pitchFamily="18" charset="0"/>
                <a:cs typeface="Times New Roman" panose="02020603050405020304" pitchFamily="18" charset="0"/>
              </a:rPr>
              <a:t>个对象申请缓冲区</a:t>
            </a:r>
            <a:r>
              <a:rPr lang="en-US"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每个对象</a:t>
            </a:r>
            <a:r>
              <a:rPr lang="en-US" sz="2000" dirty="0" err="1" smtClean="0">
                <a:latin typeface="Times New Roman" panose="02020603050405020304" pitchFamily="18" charset="0"/>
                <a:cs typeface="Times New Roman" panose="02020603050405020304" pitchFamily="18" charset="0"/>
              </a:rPr>
              <a:t>ele_size</a:t>
            </a:r>
            <a:r>
              <a:rPr lang="zh-CN" altLang="en-US" sz="2000" dirty="0">
                <a:latin typeface="Times New Roman" panose="02020603050405020304" pitchFamily="18" charset="0"/>
                <a:cs typeface="Times New Roman" panose="02020603050405020304" pitchFamily="18" charset="0"/>
              </a:rPr>
              <a:t>字节</a:t>
            </a:r>
            <a:endParaRPr lang="en-US" sz="2000" dirty="0">
              <a:latin typeface="Times New Roman" panose="02020603050405020304" pitchFamily="18" charset="0"/>
              <a:cs typeface="Times New Roman" panose="02020603050405020304" pitchFamily="18" charset="0"/>
            </a:endParaRPr>
          </a:p>
          <a:p>
            <a:pPr>
              <a:tabLst>
                <a:tab pos="914400" algn="l"/>
                <a:tab pos="2286000" algn="l"/>
              </a:tabLst>
            </a:pPr>
            <a:r>
              <a:rPr lang="en-US" sz="2000" dirty="0">
                <a:latin typeface="Times New Roman" panose="02020603050405020304" pitchFamily="18" charset="0"/>
                <a:cs typeface="Times New Roman" panose="02020603050405020304" pitchFamily="18" charset="0"/>
              </a:rPr>
              <a:t>     * </a:t>
            </a:r>
            <a:r>
              <a:rPr lang="zh-CN" altLang="en-US" sz="2000" dirty="0" smtClean="0">
                <a:latin typeface="Times New Roman" panose="02020603050405020304" pitchFamily="18" charset="0"/>
                <a:cs typeface="Times New Roman" panose="02020603050405020304" pitchFamily="18" charset="0"/>
              </a:rPr>
              <a:t>并从</a:t>
            </a:r>
            <a:r>
              <a:rPr lang="en-US" altLang="zh-CN" sz="2000" dirty="0" err="1" smtClean="0">
                <a:latin typeface="Times New Roman" panose="02020603050405020304" pitchFamily="18" charset="0"/>
                <a:cs typeface="Times New Roman" panose="02020603050405020304" pitchFamily="18" charset="0"/>
              </a:rPr>
              <a:t>ele_src</a:t>
            </a:r>
            <a:r>
              <a:rPr lang="zh-CN" altLang="en-US" sz="2000" dirty="0" smtClean="0">
                <a:latin typeface="Times New Roman" panose="02020603050405020304" pitchFamily="18" charset="0"/>
                <a:cs typeface="Times New Roman" panose="02020603050405020304" pitchFamily="18" charset="0"/>
              </a:rPr>
              <a:t>指定的位置拷贝</a:t>
            </a:r>
            <a:r>
              <a:rPr lang="en-US" sz="2000" dirty="0" smtClean="0">
                <a:latin typeface="Times New Roman" panose="02020603050405020304" pitchFamily="18" charset="0"/>
                <a:cs typeface="Times New Roman" panose="02020603050405020304" pitchFamily="18" charset="0"/>
              </a:rPr>
              <a:t>*/</a:t>
            </a:r>
          </a:p>
          <a:p>
            <a:pPr>
              <a:tabLst>
                <a:tab pos="914400" algn="l"/>
                <a:tab pos="2286000" algn="l"/>
              </a:tabLst>
            </a:pPr>
            <a:endParaRPr lang="en-US" sz="2000" dirty="0">
              <a:latin typeface="Times New Roman" panose="02020603050405020304" pitchFamily="18" charset="0"/>
              <a:cs typeface="Times New Roman" panose="02020603050405020304" pitchFamily="18" charset="0"/>
            </a:endParaRPr>
          </a:p>
          <a:p>
            <a:pPr>
              <a:lnSpc>
                <a:spcPct val="100000"/>
              </a:lnSpc>
              <a:tabLst>
                <a:tab pos="914400" algn="l"/>
                <a:tab pos="2286000" algn="l"/>
              </a:tabLst>
            </a:pPr>
            <a:r>
              <a:rPr lang="en-US" sz="2000" dirty="0">
                <a:latin typeface="Times New Roman" panose="02020603050405020304" pitchFamily="18" charset="0"/>
                <a:cs typeface="Times New Roman" panose="02020603050405020304" pitchFamily="18" charset="0"/>
              </a:rPr>
              <a:t>    void *result = </a:t>
            </a:r>
            <a:r>
              <a:rPr lang="en-US" sz="2000" dirty="0" err="1">
                <a:latin typeface="Times New Roman" panose="02020603050405020304" pitchFamily="18" charset="0"/>
                <a:cs typeface="Times New Roman" panose="02020603050405020304" pitchFamily="18" charset="0"/>
              </a:rPr>
              <a:t>malloc(ele_cnt</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ele_size</a:t>
            </a:r>
            <a:r>
              <a:rPr lang="en-US" sz="2000" dirty="0">
                <a:latin typeface="Times New Roman" panose="02020603050405020304" pitchFamily="18" charset="0"/>
                <a:cs typeface="Times New Roman" panose="02020603050405020304" pitchFamily="18" charset="0"/>
              </a:rPr>
              <a:t>);</a:t>
            </a:r>
          </a:p>
          <a:p>
            <a:pPr>
              <a:lnSpc>
                <a:spcPct val="100000"/>
              </a:lnSpc>
              <a:tabLst>
                <a:tab pos="914400" algn="l"/>
                <a:tab pos="2286000" algn="l"/>
              </a:tabLst>
            </a:pPr>
            <a:r>
              <a:rPr lang="en-US" sz="2000" dirty="0">
                <a:latin typeface="Times New Roman" panose="02020603050405020304" pitchFamily="18" charset="0"/>
                <a:cs typeface="Times New Roman" panose="02020603050405020304" pitchFamily="18" charset="0"/>
              </a:rPr>
              <a:t>    if (result == NULL)</a:t>
            </a:r>
          </a:p>
          <a:p>
            <a:pPr>
              <a:lnSpc>
                <a:spcPct val="100000"/>
              </a:lnSpc>
              <a:tabLst>
                <a:tab pos="914400" algn="l"/>
                <a:tab pos="2286000" algn="l"/>
              </a:tabLst>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malloc</a:t>
            </a:r>
            <a:r>
              <a:rPr lang="en-US" sz="2000" dirty="0">
                <a:latin typeface="Times New Roman" panose="02020603050405020304" pitchFamily="18" charset="0"/>
                <a:cs typeface="Times New Roman" panose="02020603050405020304" pitchFamily="18" charset="0"/>
              </a:rPr>
              <a:t> failed */</a:t>
            </a:r>
          </a:p>
          <a:p>
            <a:pPr>
              <a:lnSpc>
                <a:spcPct val="100000"/>
              </a:lnSpc>
              <a:tabLst>
                <a:tab pos="914400" algn="l"/>
                <a:tab pos="2286000" algn="l"/>
              </a:tabLst>
            </a:pPr>
            <a:r>
              <a:rPr lang="en-US" sz="2000" dirty="0">
                <a:latin typeface="Times New Roman" panose="02020603050405020304" pitchFamily="18" charset="0"/>
                <a:cs typeface="Times New Roman" panose="02020603050405020304" pitchFamily="18" charset="0"/>
              </a:rPr>
              <a:t>	return NULL;</a:t>
            </a:r>
          </a:p>
          <a:p>
            <a:pPr>
              <a:lnSpc>
                <a:spcPct val="100000"/>
              </a:lnSpc>
              <a:tabLst>
                <a:tab pos="914400" algn="l"/>
                <a:tab pos="2286000" algn="l"/>
              </a:tabLst>
            </a:pPr>
            <a:r>
              <a:rPr lang="en-US" sz="2000" dirty="0">
                <a:latin typeface="Times New Roman" panose="02020603050405020304" pitchFamily="18" charset="0"/>
                <a:cs typeface="Times New Roman" panose="02020603050405020304" pitchFamily="18" charset="0"/>
              </a:rPr>
              <a:t>    void *next = result;</a:t>
            </a:r>
          </a:p>
          <a:p>
            <a:pPr>
              <a:lnSpc>
                <a:spcPct val="100000"/>
              </a:lnSpc>
              <a:tabLst>
                <a:tab pos="914400" algn="l"/>
                <a:tab pos="2286000" algn="l"/>
              </a:tabLst>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p>
          <a:p>
            <a:pPr>
              <a:lnSpc>
                <a:spcPct val="100000"/>
              </a:lnSpc>
              <a:tabLst>
                <a:tab pos="914400" algn="l"/>
                <a:tab pos="2286000" algn="l"/>
              </a:tabLst>
            </a:pPr>
            <a:r>
              <a:rPr lang="en-US" sz="2000" dirty="0">
                <a:latin typeface="Times New Roman" panose="02020603050405020304" pitchFamily="18" charset="0"/>
                <a:cs typeface="Times New Roman" panose="02020603050405020304" pitchFamily="18" charset="0"/>
              </a:rPr>
              <a:t>    for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0;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&lt; </a:t>
            </a:r>
            <a:r>
              <a:rPr lang="en-US" sz="2000" dirty="0" err="1">
                <a:latin typeface="Times New Roman" panose="02020603050405020304" pitchFamily="18" charset="0"/>
                <a:cs typeface="Times New Roman" panose="02020603050405020304" pitchFamily="18" charset="0"/>
              </a:rPr>
              <a:t>ele_cnt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p>
          <a:p>
            <a:pPr>
              <a:lnSpc>
                <a:spcPct val="100000"/>
              </a:lnSpc>
              <a:tabLst>
                <a:tab pos="914400" algn="l"/>
                <a:tab pos="2286000" algn="l"/>
              </a:tabLst>
            </a:pPr>
            <a:r>
              <a:rPr lang="en-US" sz="2000" dirty="0">
                <a:latin typeface="Times New Roman" panose="02020603050405020304" pitchFamily="18" charset="0"/>
                <a:cs typeface="Times New Roman" panose="02020603050405020304" pitchFamily="18" charset="0"/>
              </a:rPr>
              <a:t>        /* Copy object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to destination */</a:t>
            </a:r>
          </a:p>
          <a:p>
            <a:pPr>
              <a:lnSpc>
                <a:spcPct val="100000"/>
              </a:lnSpc>
              <a:tabLst>
                <a:tab pos="914400" algn="l"/>
                <a:tab pos="2286000" algn="l"/>
              </a:tabLst>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memcpy(next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ele_src[i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ele_size</a:t>
            </a:r>
            <a:r>
              <a:rPr lang="en-US" sz="2000" dirty="0">
                <a:latin typeface="Times New Roman" panose="02020603050405020304" pitchFamily="18" charset="0"/>
                <a:cs typeface="Times New Roman" panose="02020603050405020304" pitchFamily="18" charset="0"/>
              </a:rPr>
              <a:t>);</a:t>
            </a:r>
          </a:p>
          <a:p>
            <a:pPr>
              <a:lnSpc>
                <a:spcPct val="100000"/>
              </a:lnSpc>
              <a:tabLst>
                <a:tab pos="914400" algn="l"/>
                <a:tab pos="2286000" algn="l"/>
              </a:tabLst>
            </a:pP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Move pointer to next memory region */</a:t>
            </a:r>
          </a:p>
          <a:p>
            <a:pPr>
              <a:lnSpc>
                <a:spcPct val="100000"/>
              </a:lnSpc>
              <a:tabLst>
                <a:tab pos="914400" algn="l"/>
                <a:tab pos="2286000" algn="l"/>
              </a:tabLst>
            </a:pPr>
            <a:r>
              <a:rPr lang="en-US" sz="2000" dirty="0" smtClean="0">
                <a:latin typeface="Times New Roman" panose="02020603050405020304" pitchFamily="18" charset="0"/>
                <a:cs typeface="Times New Roman" panose="02020603050405020304" pitchFamily="18" charset="0"/>
              </a:rPr>
              <a:t>        next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ele_size</a:t>
            </a:r>
            <a:r>
              <a:rPr lang="en-US" sz="2000" dirty="0">
                <a:latin typeface="Times New Roman" panose="02020603050405020304" pitchFamily="18" charset="0"/>
                <a:cs typeface="Times New Roman" panose="02020603050405020304" pitchFamily="18" charset="0"/>
              </a:rPr>
              <a:t>;</a:t>
            </a:r>
          </a:p>
          <a:p>
            <a:pPr>
              <a:lnSpc>
                <a:spcPct val="100000"/>
              </a:lnSpc>
              <a:tabLst>
                <a:tab pos="914400" algn="l"/>
                <a:tab pos="2286000" algn="l"/>
              </a:tabLst>
            </a:pPr>
            <a:r>
              <a:rPr lang="en-US" sz="2000" dirty="0">
                <a:latin typeface="Times New Roman" panose="02020603050405020304" pitchFamily="18" charset="0"/>
                <a:cs typeface="Times New Roman" panose="02020603050405020304" pitchFamily="18" charset="0"/>
              </a:rPr>
              <a:t>    }</a:t>
            </a:r>
          </a:p>
          <a:p>
            <a:pPr>
              <a:lnSpc>
                <a:spcPct val="100000"/>
              </a:lnSpc>
              <a:tabLst>
                <a:tab pos="914400" algn="l"/>
                <a:tab pos="2286000" algn="l"/>
              </a:tabLst>
            </a:pPr>
            <a:r>
              <a:rPr lang="en-US" sz="2000" dirty="0">
                <a:latin typeface="Times New Roman" panose="02020603050405020304" pitchFamily="18" charset="0"/>
                <a:cs typeface="Times New Roman" panose="02020603050405020304" pitchFamily="18" charset="0"/>
              </a:rPr>
              <a:t>    return result;</a:t>
            </a:r>
          </a:p>
          <a:p>
            <a:pPr>
              <a:lnSpc>
                <a:spcPct val="100000"/>
              </a:lnSpc>
              <a:tabLst>
                <a:tab pos="914400" algn="l"/>
                <a:tab pos="2286000" algn="l"/>
              </a:tabLst>
            </a:pP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27968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eaLnBrk="1" hangingPunct="1">
              <a:defRPr/>
            </a:pPr>
            <a:r>
              <a:rPr lang="en-US" dirty="0" smtClean="0"/>
              <a:t>XDR </a:t>
            </a:r>
            <a:r>
              <a:rPr lang="zh-CN" altLang="en-US" dirty="0" smtClean="0"/>
              <a:t>的弱点</a:t>
            </a:r>
            <a:endParaRPr lang="en-US" dirty="0" smtClean="0"/>
          </a:p>
        </p:txBody>
      </p:sp>
      <p:sp>
        <p:nvSpPr>
          <p:cNvPr id="219139" name="Rectangle 3"/>
          <p:cNvSpPr>
            <a:spLocks noGrp="1" noChangeArrowheads="1"/>
          </p:cNvSpPr>
          <p:nvPr>
            <p:ph type="body" idx="1"/>
          </p:nvPr>
        </p:nvSpPr>
        <p:spPr>
          <a:xfrm>
            <a:off x="304800" y="2089150"/>
            <a:ext cx="8307387" cy="4540250"/>
          </a:xfrm>
        </p:spPr>
        <p:txBody>
          <a:bodyPr/>
          <a:lstStyle/>
          <a:p>
            <a:pPr eaLnBrk="1" hangingPunct="1">
              <a:defRPr/>
            </a:pPr>
            <a:r>
              <a:rPr lang="en-US" altLang="zh-CN" dirty="0" smtClean="0"/>
              <a:t>32</a:t>
            </a:r>
            <a:r>
              <a:rPr lang="zh-CN" altLang="en-US" dirty="0" smtClean="0"/>
              <a:t>位程序，考虑以下情况</a:t>
            </a:r>
            <a:r>
              <a:rPr lang="en-US" dirty="0" smtClean="0"/>
              <a:t>:</a:t>
            </a:r>
          </a:p>
          <a:p>
            <a:pPr lvl="1" eaLnBrk="1" hangingPunct="1">
              <a:defRPr/>
            </a:pPr>
            <a:r>
              <a:rPr lang="en-US" b="1" dirty="0" err="1" smtClean="0">
                <a:latin typeface="Courier New" pitchFamily="49" charset="0"/>
              </a:rPr>
              <a:t>ele_cnt</a:t>
            </a:r>
            <a:r>
              <a:rPr lang="en-US" b="1" dirty="0" smtClean="0">
                <a:latin typeface="Courier New" pitchFamily="49" charset="0"/>
              </a:rPr>
              <a:t> </a:t>
            </a:r>
            <a:r>
              <a:rPr lang="en-US" dirty="0" smtClean="0"/>
              <a:t>	= 2</a:t>
            </a:r>
            <a:r>
              <a:rPr lang="en-US" baseline="30000" dirty="0" smtClean="0"/>
              <a:t>20</a:t>
            </a:r>
            <a:r>
              <a:rPr lang="en-US" dirty="0" smtClean="0"/>
              <a:t> + 1</a:t>
            </a:r>
          </a:p>
          <a:p>
            <a:pPr lvl="1" eaLnBrk="1" hangingPunct="1">
              <a:defRPr/>
            </a:pPr>
            <a:r>
              <a:rPr lang="en-US" b="1" dirty="0" err="1" smtClean="0">
                <a:latin typeface="Courier New" pitchFamily="49" charset="0"/>
              </a:rPr>
              <a:t>ele_size</a:t>
            </a:r>
            <a:r>
              <a:rPr lang="en-US" dirty="0" smtClean="0"/>
              <a:t> 	= 4096 		= 2</a:t>
            </a:r>
            <a:r>
              <a:rPr lang="en-US" baseline="30000" dirty="0" smtClean="0"/>
              <a:t>12</a:t>
            </a:r>
          </a:p>
          <a:p>
            <a:pPr lvl="1" eaLnBrk="1" hangingPunct="1">
              <a:defRPr/>
            </a:pPr>
            <a:r>
              <a:rPr lang="zh-CN" altLang="en-US" dirty="0" smtClean="0"/>
              <a:t>申请的字节数</a:t>
            </a:r>
            <a:r>
              <a:rPr lang="en-US" dirty="0" smtClean="0"/>
              <a:t>	= </a:t>
            </a:r>
            <a:r>
              <a:rPr lang="zh-CN" altLang="en-US" dirty="0"/>
              <a:t>？</a:t>
            </a:r>
            <a:endParaRPr lang="en-US" dirty="0" smtClean="0"/>
          </a:p>
          <a:p>
            <a:pPr lvl="1" eaLnBrk="1" hangingPunct="1">
              <a:defRPr/>
            </a:pPr>
            <a:r>
              <a:rPr lang="zh-CN" altLang="en-US" dirty="0" smtClean="0"/>
              <a:t>赋值元素的个数</a:t>
            </a:r>
            <a:r>
              <a:rPr lang="en-US" altLang="zh-CN" dirty="0" smtClean="0"/>
              <a:t>= </a:t>
            </a:r>
            <a:r>
              <a:rPr lang="zh-CN" altLang="en-US" dirty="0" smtClean="0"/>
              <a:t>？</a:t>
            </a:r>
            <a:endParaRPr lang="en-US" altLang="zh-CN" dirty="0" smtClean="0"/>
          </a:p>
          <a:p>
            <a:pPr lvl="1" eaLnBrk="1" hangingPunct="1">
              <a:defRPr/>
            </a:pPr>
            <a:r>
              <a:rPr lang="en-US" dirty="0" smtClean="0"/>
              <a:t>….</a:t>
            </a:r>
          </a:p>
          <a:p>
            <a:pPr eaLnBrk="1" hangingPunct="1">
              <a:defRPr/>
            </a:pPr>
            <a:r>
              <a:rPr lang="zh-CN" altLang="en-US" dirty="0" smtClean="0"/>
              <a:t>如何能让这个函数安全？</a:t>
            </a:r>
            <a:endParaRPr lang="en-US" dirty="0" smtClean="0"/>
          </a:p>
        </p:txBody>
      </p:sp>
      <p:sp>
        <p:nvSpPr>
          <p:cNvPr id="39940" name="Text Box 4"/>
          <p:cNvSpPr txBox="1">
            <a:spLocks noChangeArrowheads="1"/>
          </p:cNvSpPr>
          <p:nvPr/>
        </p:nvSpPr>
        <p:spPr bwMode="auto">
          <a:xfrm>
            <a:off x="381000" y="1367135"/>
            <a:ext cx="3371500" cy="461665"/>
          </a:xfrm>
          <a:prstGeom prst="rect">
            <a:avLst/>
          </a:prstGeom>
          <a:noFill/>
          <a:ln w="19050">
            <a:noFill/>
            <a:miter lim="800000"/>
            <a:headEnd/>
            <a:tailEnd type="none" w="sm" len="sm"/>
          </a:ln>
        </p:spPr>
        <p:txBody>
          <a:bodyPr wrap="none" lIns="45720" rIns="45720">
            <a:spAutoFit/>
          </a:bodyPr>
          <a:lstStyle/>
          <a:p>
            <a:r>
              <a:rPr lang="en-US" sz="2400" dirty="0" err="1">
                <a:latin typeface="Calibri" pitchFamily="34" charset="0"/>
              </a:rPr>
              <a:t>malloc</a:t>
            </a:r>
            <a:r>
              <a:rPr lang="en-US" sz="2400" dirty="0">
                <a:latin typeface="Calibri" pitchFamily="34" charset="0"/>
              </a:rPr>
              <a:t>(</a:t>
            </a:r>
            <a:r>
              <a:rPr lang="en-US" sz="2400" dirty="0" err="1">
                <a:latin typeface="Calibri" pitchFamily="34" charset="0"/>
              </a:rPr>
              <a:t>ele_cnt</a:t>
            </a:r>
            <a:r>
              <a:rPr lang="en-US" sz="2400" dirty="0">
                <a:latin typeface="Calibri" pitchFamily="34" charset="0"/>
              </a:rPr>
              <a:t> * </a:t>
            </a:r>
            <a:r>
              <a:rPr lang="en-US" sz="2400" dirty="0" err="1">
                <a:latin typeface="Calibri" pitchFamily="34" charset="0"/>
              </a:rPr>
              <a:t>ele_size</a:t>
            </a:r>
            <a:r>
              <a:rPr lang="en-US" sz="2400" dirty="0">
                <a:latin typeface="Calibri" pitchFamily="34" charset="0"/>
              </a:rPr>
              <a:t>)</a:t>
            </a:r>
          </a:p>
        </p:txBody>
      </p:sp>
    </p:spTree>
    <p:extLst>
      <p:ext uri="{BB962C8B-B14F-4D97-AF65-F5344CB8AC3E}">
        <p14:creationId xmlns:p14="http://schemas.microsoft.com/office/powerpoint/2010/main" val="4045683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381000" y="3733800"/>
            <a:ext cx="4495800" cy="707886"/>
          </a:xfrm>
          <a:prstGeom prst="rect">
            <a:avLst/>
          </a:prstGeom>
          <a:solidFill>
            <a:srgbClr val="FFFF99"/>
          </a:solidFill>
          <a:ln w="12700" cap="flat" cmpd="sng" algn="ctr">
            <a:solidFill>
              <a:schemeClr val="tx1"/>
            </a:solidFill>
            <a:prstDash val="solid"/>
            <a:miter lim="800000"/>
            <a:headEnd type="none" w="med" len="med"/>
            <a:tailEnd type="none" w="med" len="med"/>
          </a:ln>
        </p:spPr>
        <p:txBody>
          <a:bodyPr>
            <a:spAutoFit/>
          </a:bodyPr>
          <a:lstStyle/>
          <a:p>
            <a:pPr>
              <a:tabLst>
                <a:tab pos="228600" algn="l"/>
              </a:tabLst>
            </a:pP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leaq</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%rax</a:t>
            </a:r>
            <a:r>
              <a:rPr lang="en-US" sz="2000" dirty="0">
                <a:latin typeface="Courier New" pitchFamily="49" charset="0"/>
                <a:cs typeface="Courier New" pitchFamily="49" charset="0"/>
              </a:rPr>
              <a:t>,</a:t>
            </a:r>
            <a:r>
              <a:rPr lang="en-US" sz="2000" dirty="0" smtClean="0">
                <a:latin typeface="Courier New" pitchFamily="49" charset="0"/>
                <a:cs typeface="Courier New" pitchFamily="49" charset="0"/>
              </a:rPr>
              <a:t>%rax</a:t>
            </a:r>
            <a:r>
              <a:rPr lang="en-US" sz="2000" dirty="0">
                <a:latin typeface="Courier New" pitchFamily="49" charset="0"/>
                <a:cs typeface="Courier New" pitchFamily="49" charset="0"/>
              </a:rPr>
              <a:t>,2), </a:t>
            </a:r>
            <a:r>
              <a:rPr lang="en-US" sz="2000" dirty="0" smtClean="0">
                <a:latin typeface="Courier New" pitchFamily="49" charset="0"/>
                <a:cs typeface="Courier New" pitchFamily="49" charset="0"/>
              </a:rPr>
              <a:t>%</a:t>
            </a:r>
            <a:r>
              <a:rPr lang="en-US" sz="2000" dirty="0" err="1">
                <a:latin typeface="Courier New" pitchFamily="49" charset="0"/>
                <a:cs typeface="Courier New" pitchFamily="49" charset="0"/>
              </a:rPr>
              <a:t>r</a:t>
            </a:r>
            <a:r>
              <a:rPr lang="en-US" sz="2000" dirty="0" err="1" smtClean="0">
                <a:latin typeface="Courier New" pitchFamily="49" charset="0"/>
                <a:cs typeface="Courier New" pitchFamily="49" charset="0"/>
              </a:rPr>
              <a:t>ax</a:t>
            </a:r>
            <a:endParaRPr lang="en-US" sz="2000" dirty="0">
              <a:latin typeface="Courier New" pitchFamily="49" charset="0"/>
              <a:cs typeface="Courier New" pitchFamily="49" charset="0"/>
            </a:endParaRPr>
          </a:p>
          <a:p>
            <a:pPr>
              <a:tabLst>
                <a:tab pos="228600" algn="l"/>
              </a:tabLst>
            </a:pP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salq</a:t>
            </a:r>
            <a:r>
              <a:rPr lang="en-US" sz="2000" dirty="0">
                <a:latin typeface="Courier New" pitchFamily="49" charset="0"/>
                <a:cs typeface="Courier New" pitchFamily="49" charset="0"/>
              </a:rPr>
              <a:t>	$2, </a:t>
            </a:r>
            <a:r>
              <a:rPr lang="en-US" sz="2000" dirty="0" smtClean="0">
                <a:latin typeface="Courier New" pitchFamily="49" charset="0"/>
                <a:cs typeface="Courier New" pitchFamily="49" charset="0"/>
              </a:rPr>
              <a:t>%</a:t>
            </a:r>
            <a:r>
              <a:rPr lang="en-US" sz="2000" dirty="0" err="1">
                <a:latin typeface="Courier New" pitchFamily="49" charset="0"/>
                <a:cs typeface="Courier New" pitchFamily="49" charset="0"/>
              </a:rPr>
              <a:t>r</a:t>
            </a:r>
            <a:r>
              <a:rPr lang="en-US" sz="2000" dirty="0" err="1" smtClean="0">
                <a:latin typeface="Courier New" pitchFamily="49" charset="0"/>
                <a:cs typeface="Courier New" pitchFamily="49" charset="0"/>
              </a:rPr>
              <a:t>ax</a:t>
            </a:r>
            <a:endParaRPr lang="en-US" sz="2000" dirty="0">
              <a:latin typeface="Courier New" pitchFamily="49" charset="0"/>
              <a:cs typeface="Courier New" pitchFamily="49" charset="0"/>
            </a:endParaRPr>
          </a:p>
        </p:txBody>
      </p:sp>
      <p:sp>
        <p:nvSpPr>
          <p:cNvPr id="166915" name="Rectangle 3"/>
          <p:cNvSpPr>
            <a:spLocks noGrp="1" noChangeArrowheads="1"/>
          </p:cNvSpPr>
          <p:nvPr>
            <p:ph type="title"/>
          </p:nvPr>
        </p:nvSpPr>
        <p:spPr>
          <a:xfrm>
            <a:off x="296862" y="457200"/>
            <a:ext cx="8542338" cy="573088"/>
          </a:xfrm>
        </p:spPr>
        <p:txBody>
          <a:bodyPr/>
          <a:lstStyle/>
          <a:p>
            <a:pPr eaLnBrk="1" hangingPunct="1">
              <a:defRPr/>
            </a:pPr>
            <a:r>
              <a:rPr lang="zh-CN" altLang="en-US" dirty="0" smtClean="0"/>
              <a:t>乘法编译生成的代码（尽量用移位实现）</a:t>
            </a:r>
            <a:endParaRPr lang="en-US" dirty="0" smtClean="0"/>
          </a:p>
        </p:txBody>
      </p:sp>
      <p:sp>
        <p:nvSpPr>
          <p:cNvPr id="43012" name="Rectangle 4"/>
          <p:cNvSpPr>
            <a:spLocks noGrp="1" noChangeArrowheads="1"/>
          </p:cNvSpPr>
          <p:nvPr>
            <p:ph type="body" idx="1"/>
          </p:nvPr>
        </p:nvSpPr>
        <p:spPr>
          <a:xfrm>
            <a:off x="290513" y="5257800"/>
            <a:ext cx="8307387" cy="1187450"/>
          </a:xfrm>
        </p:spPr>
        <p:txBody>
          <a:bodyPr/>
          <a:lstStyle/>
          <a:p>
            <a:r>
              <a:rPr lang="zh-CN" altLang="en-US" dirty="0" smtClean="0"/>
              <a:t>对于常数的乘法，</a:t>
            </a:r>
            <a:r>
              <a:rPr lang="en-US" dirty="0" smtClean="0"/>
              <a:t>C </a:t>
            </a:r>
            <a:r>
              <a:rPr lang="zh-CN" altLang="en-US" dirty="0" smtClean="0"/>
              <a:t>编译器自动生成移位和加法代码</a:t>
            </a:r>
            <a:endParaRPr lang="en-US" dirty="0" smtClean="0"/>
          </a:p>
        </p:txBody>
      </p:sp>
      <p:sp>
        <p:nvSpPr>
          <p:cNvPr id="43013" name="Text Box 5"/>
          <p:cNvSpPr txBox="1">
            <a:spLocks noChangeArrowheads="1"/>
          </p:cNvSpPr>
          <p:nvPr/>
        </p:nvSpPr>
        <p:spPr bwMode="auto">
          <a:xfrm>
            <a:off x="381000" y="1600200"/>
            <a:ext cx="4495800" cy="1323439"/>
          </a:xfrm>
          <a:prstGeom prst="rect">
            <a:avLst/>
          </a:prstGeom>
          <a:solidFill>
            <a:srgbClr val="DBF2DA"/>
          </a:solidFill>
          <a:ln w="12700" cap="flat" cmpd="sng" algn="ctr">
            <a:solidFill>
              <a:schemeClr val="tx1"/>
            </a:solidFill>
            <a:prstDash val="solid"/>
            <a:miter lim="800000"/>
            <a:headEnd type="none" w="med" len="med"/>
            <a:tailEnd type="none" w="med" len="med"/>
          </a:ln>
        </p:spPr>
        <p:txBody>
          <a:bodyPr wrap="square">
            <a:spAutoFit/>
          </a:bodyPr>
          <a:lstStyle/>
          <a:p>
            <a:pPr>
              <a:lnSpc>
                <a:spcPct val="100000"/>
              </a:lnSpc>
            </a:pPr>
            <a:r>
              <a:rPr lang="en-US" sz="2000" dirty="0" smtClean="0">
                <a:latin typeface="Courier New" pitchFamily="49" charset="0"/>
                <a:cs typeface="Courier New" pitchFamily="49" charset="0"/>
              </a:rPr>
              <a:t>long </a:t>
            </a:r>
            <a:r>
              <a:rPr lang="en-US" sz="2000" dirty="0">
                <a:latin typeface="Courier New" pitchFamily="49" charset="0"/>
                <a:cs typeface="Courier New" pitchFamily="49" charset="0"/>
              </a:rPr>
              <a:t>mul12</a:t>
            </a:r>
            <a:r>
              <a:rPr lang="en-US" sz="2000" dirty="0" smtClean="0">
                <a:latin typeface="Courier New" pitchFamily="49" charset="0"/>
                <a:cs typeface="Courier New" pitchFamily="49" charset="0"/>
              </a:rPr>
              <a:t>(long </a:t>
            </a:r>
            <a:r>
              <a:rPr lang="en-US" sz="2000" dirty="0">
                <a:latin typeface="Courier New" pitchFamily="49" charset="0"/>
                <a:cs typeface="Courier New" pitchFamily="49" charset="0"/>
              </a:rPr>
              <a:t>x)</a:t>
            </a:r>
          </a:p>
          <a:p>
            <a:pPr>
              <a:lnSpc>
                <a:spcPct val="100000"/>
              </a:lnSpc>
            </a:pPr>
            <a:r>
              <a:rPr lang="en-US" sz="2000" dirty="0">
                <a:latin typeface="Courier New" pitchFamily="49" charset="0"/>
                <a:cs typeface="Courier New" pitchFamily="49" charset="0"/>
              </a:rPr>
              <a:t>{</a:t>
            </a:r>
          </a:p>
          <a:p>
            <a:pPr>
              <a:lnSpc>
                <a:spcPct val="100000"/>
              </a:lnSpc>
            </a:pPr>
            <a:r>
              <a:rPr lang="en-US" sz="2000" dirty="0">
                <a:latin typeface="Courier New" pitchFamily="49" charset="0"/>
                <a:cs typeface="Courier New" pitchFamily="49" charset="0"/>
              </a:rPr>
              <a:t>  return x*12;</a:t>
            </a:r>
          </a:p>
          <a:p>
            <a:pPr>
              <a:lnSpc>
                <a:spcPct val="100000"/>
              </a:lnSpc>
            </a:pPr>
            <a:r>
              <a:rPr lang="en-US" sz="2000" dirty="0">
                <a:latin typeface="Courier New" pitchFamily="49" charset="0"/>
                <a:cs typeface="Courier New" pitchFamily="49" charset="0"/>
              </a:rPr>
              <a:t>}</a:t>
            </a:r>
          </a:p>
        </p:txBody>
      </p:sp>
      <p:sp>
        <p:nvSpPr>
          <p:cNvPr id="43014" name="Text Box 6"/>
          <p:cNvSpPr txBox="1">
            <a:spLocks noChangeArrowheads="1"/>
          </p:cNvSpPr>
          <p:nvPr/>
        </p:nvSpPr>
        <p:spPr bwMode="auto">
          <a:xfrm>
            <a:off x="5486400" y="3733800"/>
            <a:ext cx="3276600" cy="707886"/>
          </a:xfrm>
          <a:prstGeom prst="rect">
            <a:avLst/>
          </a:prstGeom>
          <a:solidFill>
            <a:srgbClr val="FFFF99"/>
          </a:solidFill>
          <a:ln w="12700" cap="flat" cmpd="sng" algn="ctr">
            <a:solidFill>
              <a:schemeClr val="tx1"/>
            </a:solidFill>
            <a:prstDash val="solid"/>
            <a:miter lim="800000"/>
            <a:headEnd type="none" w="med" len="med"/>
            <a:tailEnd type="none" w="med" len="med"/>
          </a:ln>
        </p:spPr>
        <p:txBody>
          <a:bodyPr wrap="square">
            <a:spAutoFit/>
          </a:bodyPr>
          <a:lstStyle/>
          <a:p>
            <a:pPr>
              <a:lnSpc>
                <a:spcPct val="100000"/>
              </a:lnSpc>
              <a:tabLst>
                <a:tab pos="228600" algn="l"/>
              </a:tabLst>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t </a:t>
            </a:r>
            <a:r>
              <a:rPr lang="en-US" sz="2000" dirty="0">
                <a:latin typeface="Courier New" pitchFamily="49" charset="0"/>
                <a:cs typeface="Courier New" pitchFamily="49" charset="0"/>
              </a:rPr>
              <a:t>&lt;- </a:t>
            </a:r>
            <a:r>
              <a:rPr lang="en-US" sz="2000" dirty="0" err="1">
                <a:latin typeface="Courier New" pitchFamily="49" charset="0"/>
                <a:cs typeface="Courier New" pitchFamily="49" charset="0"/>
              </a:rPr>
              <a:t>x+x</a:t>
            </a:r>
            <a:r>
              <a:rPr lang="en-US" sz="2000" dirty="0">
                <a:latin typeface="Courier New" pitchFamily="49" charset="0"/>
                <a:cs typeface="Courier New" pitchFamily="49" charset="0"/>
              </a:rPr>
              <a:t>*2</a:t>
            </a:r>
          </a:p>
          <a:p>
            <a:pPr>
              <a:lnSpc>
                <a:spcPct val="100000"/>
              </a:lnSpc>
              <a:tabLst>
                <a:tab pos="228600" algn="l"/>
              </a:tabLst>
            </a:pPr>
            <a:r>
              <a:rPr lang="en-US" sz="2000" dirty="0">
                <a:latin typeface="Courier New" pitchFamily="49" charset="0"/>
                <a:cs typeface="Courier New" pitchFamily="49" charset="0"/>
              </a:rPr>
              <a:t>	return </a:t>
            </a:r>
            <a:r>
              <a:rPr lang="en-US" sz="2000" dirty="0" smtClean="0">
                <a:latin typeface="Courier New" pitchFamily="49" charset="0"/>
                <a:cs typeface="Courier New" pitchFamily="49" charset="0"/>
              </a:rPr>
              <a:t>t </a:t>
            </a:r>
            <a:r>
              <a:rPr lang="en-US" sz="2000" dirty="0">
                <a:latin typeface="Courier New" pitchFamily="49" charset="0"/>
                <a:cs typeface="Courier New" pitchFamily="49" charset="0"/>
              </a:rPr>
              <a:t>&lt;&lt; 2;</a:t>
            </a:r>
          </a:p>
        </p:txBody>
      </p:sp>
      <p:sp>
        <p:nvSpPr>
          <p:cNvPr id="43015" name="Text Box 7"/>
          <p:cNvSpPr txBox="1">
            <a:spLocks noChangeArrowheads="1"/>
          </p:cNvSpPr>
          <p:nvPr/>
        </p:nvSpPr>
        <p:spPr bwMode="auto">
          <a:xfrm>
            <a:off x="949041" y="1179513"/>
            <a:ext cx="943528" cy="461665"/>
          </a:xfrm>
          <a:prstGeom prst="rect">
            <a:avLst/>
          </a:prstGeom>
          <a:noFill/>
          <a:ln w="19050">
            <a:noFill/>
            <a:miter lim="800000"/>
            <a:headEnd/>
            <a:tailEnd type="none" w="sm" len="sm"/>
          </a:ln>
        </p:spPr>
        <p:txBody>
          <a:bodyPr wrap="none" lIns="45720" rIns="45720">
            <a:spAutoFit/>
          </a:bodyPr>
          <a:lstStyle/>
          <a:p>
            <a:pPr algn="ctr"/>
            <a:r>
              <a:rPr lang="en-US" dirty="0">
                <a:latin typeface="Calibri" pitchFamily="34" charset="0"/>
              </a:rPr>
              <a:t>C </a:t>
            </a:r>
            <a:r>
              <a:rPr lang="zh-CN" altLang="en-US" dirty="0" smtClean="0">
                <a:latin typeface="Calibri" pitchFamily="34" charset="0"/>
              </a:rPr>
              <a:t>函数</a:t>
            </a:r>
            <a:endParaRPr lang="en-US" dirty="0">
              <a:latin typeface="Calibri" pitchFamily="34" charset="0"/>
            </a:endParaRPr>
          </a:p>
        </p:txBody>
      </p:sp>
      <p:sp>
        <p:nvSpPr>
          <p:cNvPr id="43016" name="Text Box 8"/>
          <p:cNvSpPr txBox="1">
            <a:spLocks noChangeArrowheads="1"/>
          </p:cNvSpPr>
          <p:nvPr/>
        </p:nvSpPr>
        <p:spPr bwMode="auto">
          <a:xfrm>
            <a:off x="969889" y="3254375"/>
            <a:ext cx="2876750" cy="461665"/>
          </a:xfrm>
          <a:prstGeom prst="rect">
            <a:avLst/>
          </a:prstGeom>
          <a:noFill/>
          <a:ln w="19050">
            <a:noFill/>
            <a:miter lim="800000"/>
            <a:headEnd/>
            <a:tailEnd type="none" w="sm" len="sm"/>
          </a:ln>
        </p:spPr>
        <p:txBody>
          <a:bodyPr wrap="none" lIns="45720" rIns="45720">
            <a:spAutoFit/>
          </a:bodyPr>
          <a:lstStyle/>
          <a:p>
            <a:pPr algn="ctr"/>
            <a:r>
              <a:rPr lang="zh-CN" altLang="en-US" dirty="0" smtClean="0">
                <a:latin typeface="Calibri" pitchFamily="34" charset="0"/>
              </a:rPr>
              <a:t>编译得到的算术运算</a:t>
            </a:r>
            <a:endParaRPr lang="en-US" dirty="0">
              <a:latin typeface="Calibri" pitchFamily="34" charset="0"/>
            </a:endParaRPr>
          </a:p>
        </p:txBody>
      </p:sp>
      <p:sp>
        <p:nvSpPr>
          <p:cNvPr id="43017" name="Text Box 9"/>
          <p:cNvSpPr txBox="1">
            <a:spLocks noChangeArrowheads="1"/>
          </p:cNvSpPr>
          <p:nvPr/>
        </p:nvSpPr>
        <p:spPr bwMode="auto">
          <a:xfrm>
            <a:off x="6217779" y="3254375"/>
            <a:ext cx="711092" cy="461665"/>
          </a:xfrm>
          <a:prstGeom prst="rect">
            <a:avLst/>
          </a:prstGeom>
          <a:noFill/>
          <a:ln w="19050">
            <a:noFill/>
            <a:miter lim="800000"/>
            <a:headEnd/>
            <a:tailEnd type="none" w="sm" len="sm"/>
          </a:ln>
        </p:spPr>
        <p:txBody>
          <a:bodyPr wrap="none" lIns="45720" rIns="45720">
            <a:spAutoFit/>
          </a:bodyPr>
          <a:lstStyle/>
          <a:p>
            <a:pPr algn="ctr"/>
            <a:r>
              <a:rPr lang="zh-CN" altLang="en-US" dirty="0" smtClean="0">
                <a:latin typeface="Calibri" pitchFamily="34" charset="0"/>
              </a:rPr>
              <a:t>解释</a:t>
            </a:r>
            <a:endParaRPr lang="en-US" dirty="0">
              <a:latin typeface="Calibri" pitchFamily="34" charset="0"/>
            </a:endParaRP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533400" y="3897868"/>
            <a:ext cx="4495800" cy="400110"/>
          </a:xfrm>
          <a:prstGeom prst="rect">
            <a:avLst/>
          </a:prstGeom>
          <a:solidFill>
            <a:srgbClr val="FFFF99"/>
          </a:solidFill>
          <a:ln w="12700" cap="flat" cmpd="sng" algn="ctr">
            <a:solidFill>
              <a:schemeClr val="tx1"/>
            </a:solidFill>
            <a:prstDash val="solid"/>
            <a:miter lim="800000"/>
            <a:headEnd type="none" w="med" len="med"/>
            <a:tailEnd type="none" w="med" len="med"/>
          </a:ln>
        </p:spPr>
        <p:txBody>
          <a:bodyPr>
            <a:spAutoFit/>
          </a:bodyPr>
          <a:lstStyle/>
          <a:p>
            <a:pPr>
              <a:lnSpc>
                <a:spcPct val="100000"/>
              </a:lnSpc>
              <a:tabLst>
                <a:tab pos="228600" algn="l"/>
              </a:tabLst>
            </a:pP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shrq</a:t>
            </a:r>
            <a:r>
              <a:rPr lang="en-US" sz="2000" dirty="0">
                <a:latin typeface="Courier New" pitchFamily="49" charset="0"/>
                <a:cs typeface="Courier New" pitchFamily="49" charset="0"/>
              </a:rPr>
              <a:t>	$3, </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rax</a:t>
            </a:r>
            <a:endParaRPr lang="en-US" sz="2000" dirty="0">
              <a:latin typeface="Courier New" pitchFamily="49" charset="0"/>
              <a:cs typeface="Courier New" pitchFamily="49" charset="0"/>
            </a:endParaRPr>
          </a:p>
        </p:txBody>
      </p:sp>
      <p:sp>
        <p:nvSpPr>
          <p:cNvPr id="171011" name="Rectangle 3"/>
          <p:cNvSpPr>
            <a:spLocks noGrp="1" noChangeArrowheads="1"/>
          </p:cNvSpPr>
          <p:nvPr>
            <p:ph type="title"/>
          </p:nvPr>
        </p:nvSpPr>
        <p:spPr>
          <a:xfrm>
            <a:off x="304800" y="569912"/>
            <a:ext cx="7924800" cy="573088"/>
          </a:xfrm>
        </p:spPr>
        <p:txBody>
          <a:bodyPr/>
          <a:lstStyle/>
          <a:p>
            <a:pPr eaLnBrk="1" hangingPunct="1">
              <a:defRPr/>
            </a:pPr>
            <a:r>
              <a:rPr lang="zh-CN" altLang="en-US" dirty="0" smtClean="0"/>
              <a:t>无符号数除编译生成的代码</a:t>
            </a:r>
            <a:endParaRPr lang="en-US" dirty="0" smtClean="0"/>
          </a:p>
        </p:txBody>
      </p:sp>
      <p:sp>
        <p:nvSpPr>
          <p:cNvPr id="171012" name="Rectangle 4"/>
          <p:cNvSpPr>
            <a:spLocks noGrp="1" noChangeArrowheads="1"/>
          </p:cNvSpPr>
          <p:nvPr>
            <p:ph type="body" idx="1"/>
          </p:nvPr>
        </p:nvSpPr>
        <p:spPr>
          <a:xfrm>
            <a:off x="290513" y="4953000"/>
            <a:ext cx="8307387" cy="1187450"/>
          </a:xfrm>
        </p:spPr>
        <p:txBody>
          <a:bodyPr/>
          <a:lstStyle/>
          <a:p>
            <a:pPr>
              <a:defRPr/>
            </a:pPr>
            <a:r>
              <a:rPr lang="zh-CN" altLang="en-US" dirty="0" smtClean="0"/>
              <a:t>无符号数使用逻辑移位</a:t>
            </a:r>
            <a:endParaRPr lang="en-US" sz="2400" b="1" dirty="0"/>
          </a:p>
        </p:txBody>
      </p:sp>
      <p:sp>
        <p:nvSpPr>
          <p:cNvPr id="44037" name="Text Box 5"/>
          <p:cNvSpPr txBox="1">
            <a:spLocks noChangeArrowheads="1"/>
          </p:cNvSpPr>
          <p:nvPr/>
        </p:nvSpPr>
        <p:spPr bwMode="auto">
          <a:xfrm>
            <a:off x="533400" y="1764268"/>
            <a:ext cx="4572000" cy="1631216"/>
          </a:xfrm>
          <a:prstGeom prst="rect">
            <a:avLst/>
          </a:prstGeom>
          <a:solidFill>
            <a:srgbClr val="E0F4E3"/>
          </a:solidFill>
          <a:ln w="12700" cap="flat" cmpd="sng" algn="ctr">
            <a:solidFill>
              <a:schemeClr val="tx1"/>
            </a:solidFill>
            <a:prstDash val="solid"/>
            <a:miter lim="800000"/>
            <a:headEnd type="none" w="med" len="med"/>
            <a:tailEnd type="none" w="med" len="med"/>
          </a:ln>
        </p:spPr>
        <p:txBody>
          <a:bodyPr wrap="square">
            <a:spAutoFit/>
          </a:bodyPr>
          <a:lstStyle/>
          <a:p>
            <a:r>
              <a:rPr lang="en-US" sz="2000" dirty="0">
                <a:latin typeface="Courier New" pitchFamily="49" charset="0"/>
                <a:cs typeface="Courier New" pitchFamily="49" charset="0"/>
              </a:rPr>
              <a:t>unsigned </a:t>
            </a:r>
            <a:r>
              <a:rPr lang="en-US" sz="2000" dirty="0" smtClean="0">
                <a:latin typeface="Courier New" pitchFamily="49" charset="0"/>
                <a:cs typeface="Courier New" pitchFamily="49" charset="0"/>
              </a:rPr>
              <a:t>long udiv8</a:t>
            </a:r>
          </a:p>
          <a:p>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unsigned </a:t>
            </a:r>
            <a:r>
              <a:rPr lang="en-US" sz="2000" dirty="0" smtClean="0">
                <a:latin typeface="Courier New" pitchFamily="49" charset="0"/>
                <a:cs typeface="Courier New" pitchFamily="49" charset="0"/>
              </a:rPr>
              <a:t>long x</a:t>
            </a:r>
            <a:r>
              <a:rPr lang="en-US" sz="2000" dirty="0">
                <a:latin typeface="Courier New" pitchFamily="49" charset="0"/>
                <a:cs typeface="Courier New" pitchFamily="49" charset="0"/>
              </a:rPr>
              <a:t>)</a:t>
            </a:r>
          </a:p>
          <a:p>
            <a:r>
              <a:rPr lang="en-US" sz="2000" dirty="0" err="1">
                <a:latin typeface="Courier New" pitchFamily="49" charset="0"/>
                <a:cs typeface="Courier New" pitchFamily="49" charset="0"/>
              </a:rPr>
              <a:t>{</a:t>
            </a:r>
          </a:p>
          <a:p>
            <a:r>
              <a:rPr lang="en-US" sz="2000" dirty="0" err="1">
                <a:latin typeface="Courier New" pitchFamily="49" charset="0"/>
                <a:cs typeface="Courier New" pitchFamily="49" charset="0"/>
              </a:rPr>
              <a:t>  return x/8;</a:t>
            </a:r>
          </a:p>
          <a:p>
            <a:r>
              <a:rPr lang="en-US" sz="2000" dirty="0" err="1">
                <a:latin typeface="Courier New" pitchFamily="49" charset="0"/>
                <a:cs typeface="Courier New" pitchFamily="49" charset="0"/>
              </a:rPr>
              <a:t>}</a:t>
            </a:r>
          </a:p>
        </p:txBody>
      </p:sp>
      <p:sp>
        <p:nvSpPr>
          <p:cNvPr id="44038" name="Text Box 6"/>
          <p:cNvSpPr txBox="1">
            <a:spLocks noChangeArrowheads="1"/>
          </p:cNvSpPr>
          <p:nvPr/>
        </p:nvSpPr>
        <p:spPr bwMode="auto">
          <a:xfrm>
            <a:off x="5486400" y="3886200"/>
            <a:ext cx="3352800" cy="707886"/>
          </a:xfrm>
          <a:prstGeom prst="rect">
            <a:avLst/>
          </a:prstGeom>
          <a:solidFill>
            <a:srgbClr val="FFFF99"/>
          </a:solidFill>
          <a:ln w="12700" cap="flat" cmpd="sng" algn="ctr">
            <a:solidFill>
              <a:schemeClr val="tx1"/>
            </a:solidFill>
            <a:prstDash val="solid"/>
            <a:miter lim="800000"/>
            <a:headEnd type="none" w="med" len="med"/>
            <a:tailEnd type="none" w="med" len="med"/>
          </a:ln>
        </p:spPr>
        <p:txBody>
          <a:bodyPr>
            <a:spAutoFit/>
          </a:bodyPr>
          <a:lstStyle/>
          <a:p>
            <a:pPr>
              <a:tabLst>
                <a:tab pos="228600" algn="l"/>
              </a:tabLst>
            </a:pPr>
            <a:r>
              <a:rPr lang="en-US" sz="2000" dirty="0">
                <a:latin typeface="Courier New" pitchFamily="49" charset="0"/>
                <a:cs typeface="Courier New" pitchFamily="49" charset="0"/>
              </a:rPr>
              <a:t>	# Logical shift</a:t>
            </a:r>
          </a:p>
          <a:p>
            <a:pPr>
              <a:tabLst>
                <a:tab pos="228600" algn="l"/>
              </a:tabLst>
            </a:pPr>
            <a:r>
              <a:rPr lang="en-US" sz="2000" dirty="0">
                <a:latin typeface="Courier New" pitchFamily="49" charset="0"/>
                <a:cs typeface="Courier New" pitchFamily="49" charset="0"/>
              </a:rPr>
              <a:t>	return x &gt;&gt; 3;</a:t>
            </a:r>
          </a:p>
        </p:txBody>
      </p:sp>
      <p:sp>
        <p:nvSpPr>
          <p:cNvPr id="44039" name="Text Box 7"/>
          <p:cNvSpPr txBox="1">
            <a:spLocks noChangeArrowheads="1"/>
          </p:cNvSpPr>
          <p:nvPr/>
        </p:nvSpPr>
        <p:spPr bwMode="auto">
          <a:xfrm>
            <a:off x="591853" y="1343581"/>
            <a:ext cx="943528" cy="461665"/>
          </a:xfrm>
          <a:prstGeom prst="rect">
            <a:avLst/>
          </a:prstGeom>
          <a:noFill/>
          <a:ln w="19050">
            <a:noFill/>
            <a:miter lim="800000"/>
            <a:headEnd/>
            <a:tailEnd type="none" w="sm" len="sm"/>
          </a:ln>
        </p:spPr>
        <p:txBody>
          <a:bodyPr wrap="none" lIns="45720" rIns="45720">
            <a:spAutoFit/>
          </a:bodyPr>
          <a:lstStyle/>
          <a:p>
            <a:pPr algn="ctr"/>
            <a:r>
              <a:rPr lang="en-US" dirty="0">
                <a:latin typeface="Calibri" pitchFamily="34" charset="0"/>
              </a:rPr>
              <a:t>C </a:t>
            </a:r>
            <a:r>
              <a:rPr lang="zh-CN" altLang="en-US" dirty="0" smtClean="0">
                <a:latin typeface="Calibri" pitchFamily="34" charset="0"/>
              </a:rPr>
              <a:t>函数</a:t>
            </a:r>
            <a:endParaRPr lang="en-US" dirty="0">
              <a:latin typeface="Calibri" pitchFamily="34" charset="0"/>
            </a:endParaRPr>
          </a:p>
        </p:txBody>
      </p:sp>
      <p:sp>
        <p:nvSpPr>
          <p:cNvPr id="44040" name="Text Box 8"/>
          <p:cNvSpPr txBox="1">
            <a:spLocks noChangeArrowheads="1"/>
          </p:cNvSpPr>
          <p:nvPr/>
        </p:nvSpPr>
        <p:spPr bwMode="auto">
          <a:xfrm>
            <a:off x="784151" y="3497758"/>
            <a:ext cx="2876750" cy="461665"/>
          </a:xfrm>
          <a:prstGeom prst="rect">
            <a:avLst/>
          </a:prstGeom>
          <a:noFill/>
          <a:ln w="19050">
            <a:noFill/>
            <a:miter lim="800000"/>
            <a:headEnd/>
            <a:tailEnd type="none" w="sm" len="sm"/>
          </a:ln>
        </p:spPr>
        <p:txBody>
          <a:bodyPr wrap="none" lIns="45720" rIns="45720">
            <a:spAutoFit/>
          </a:bodyPr>
          <a:lstStyle/>
          <a:p>
            <a:pPr algn="ctr"/>
            <a:r>
              <a:rPr lang="zh-CN" altLang="en-US" dirty="0" smtClean="0">
                <a:latin typeface="Calibri" pitchFamily="34" charset="0"/>
              </a:rPr>
              <a:t>编译生成的数学运算</a:t>
            </a:r>
            <a:endParaRPr lang="en-US" dirty="0">
              <a:latin typeface="Calibri" pitchFamily="34" charset="0"/>
            </a:endParaRPr>
          </a:p>
        </p:txBody>
      </p:sp>
      <p:sp>
        <p:nvSpPr>
          <p:cNvPr id="44041" name="Text Box 9"/>
          <p:cNvSpPr txBox="1">
            <a:spLocks noChangeArrowheads="1"/>
          </p:cNvSpPr>
          <p:nvPr/>
        </p:nvSpPr>
        <p:spPr bwMode="auto">
          <a:xfrm>
            <a:off x="5730416" y="3505200"/>
            <a:ext cx="711092" cy="461665"/>
          </a:xfrm>
          <a:prstGeom prst="rect">
            <a:avLst/>
          </a:prstGeom>
          <a:noFill/>
          <a:ln w="19050">
            <a:noFill/>
            <a:miter lim="800000"/>
            <a:headEnd/>
            <a:tailEnd type="none" w="sm" len="sm"/>
          </a:ln>
        </p:spPr>
        <p:txBody>
          <a:bodyPr wrap="none" lIns="45720" rIns="45720">
            <a:spAutoFit/>
          </a:bodyPr>
          <a:lstStyle/>
          <a:p>
            <a:pPr algn="ctr"/>
            <a:r>
              <a:rPr lang="zh-CN" altLang="en-US" dirty="0" smtClean="0">
                <a:latin typeface="Calibri" pitchFamily="34" charset="0"/>
              </a:rPr>
              <a:t>解释</a:t>
            </a:r>
            <a:endParaRPr lang="en-US" dirty="0">
              <a:latin typeface="Calibri" pitchFamily="34" charset="0"/>
            </a:endParaRP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304800" y="533400"/>
            <a:ext cx="8356600" cy="573088"/>
          </a:xfrm>
        </p:spPr>
        <p:txBody>
          <a:bodyPr/>
          <a:lstStyle/>
          <a:p>
            <a:pPr>
              <a:defRPr/>
            </a:pPr>
            <a:r>
              <a:rPr lang="zh-CN" altLang="en-US" dirty="0"/>
              <a:t>用移位实现有符号数“除以</a:t>
            </a:r>
            <a:r>
              <a:rPr lang="en-US" altLang="zh-CN" dirty="0"/>
              <a:t>2</a:t>
            </a:r>
            <a:r>
              <a:rPr lang="zh-CN" altLang="en-US" dirty="0"/>
              <a:t>的幂”</a:t>
            </a:r>
            <a:endParaRPr lang="en-US" dirty="0" smtClean="0"/>
          </a:p>
        </p:txBody>
      </p:sp>
      <p:sp>
        <p:nvSpPr>
          <p:cNvPr id="173059" name="Rectangle 3"/>
          <p:cNvSpPr>
            <a:spLocks noGrp="1" noChangeArrowheads="1"/>
          </p:cNvSpPr>
          <p:nvPr>
            <p:ph type="body" idx="1"/>
          </p:nvPr>
        </p:nvSpPr>
        <p:spPr>
          <a:xfrm>
            <a:off x="290513" y="1220788"/>
            <a:ext cx="8307387" cy="1268412"/>
          </a:xfrm>
        </p:spPr>
        <p:txBody>
          <a:bodyPr/>
          <a:lstStyle/>
          <a:p>
            <a:pPr>
              <a:tabLst>
                <a:tab pos="2971800" algn="l"/>
              </a:tabLst>
              <a:defRPr/>
            </a:pPr>
            <a:r>
              <a:rPr lang="zh-CN" altLang="en-US" dirty="0"/>
              <a:t>有符号数“除以</a:t>
            </a:r>
            <a:r>
              <a:rPr lang="en-US" altLang="zh-CN" dirty="0"/>
              <a:t>2</a:t>
            </a:r>
            <a:r>
              <a:rPr lang="zh-CN" altLang="en-US" dirty="0"/>
              <a:t>的幂”的商</a:t>
            </a:r>
            <a:endParaRPr lang="en-US" altLang="zh-CN" dirty="0"/>
          </a:p>
          <a:p>
            <a:pPr lvl="1">
              <a:tabLst>
                <a:tab pos="2971800" algn="l"/>
              </a:tabLst>
              <a:defRPr/>
            </a:pPr>
            <a:r>
              <a:rPr lang="en-US" altLang="zh-CN" b="1" dirty="0">
                <a:latin typeface="Courier New" pitchFamily="49" charset="0"/>
              </a:rPr>
              <a:t>x &gt;&gt; k</a:t>
            </a:r>
            <a:r>
              <a:rPr lang="en-US" altLang="zh-CN" b="1" dirty="0"/>
              <a:t> </a:t>
            </a:r>
            <a:r>
              <a:rPr lang="zh-CN" altLang="en-US" b="1" dirty="0"/>
              <a:t>得到 </a:t>
            </a:r>
            <a:r>
              <a:rPr lang="en-US" altLang="zh-CN" b="1" dirty="0">
                <a:sym typeface="Symbol" pitchFamily="18" charset="2"/>
              </a:rPr>
              <a:t> </a:t>
            </a:r>
            <a:r>
              <a:rPr lang="en-US" altLang="zh-CN" b="1" dirty="0">
                <a:latin typeface="Courier New" pitchFamily="49" charset="0"/>
              </a:rPr>
              <a:t>x / </a:t>
            </a:r>
            <a:r>
              <a:rPr lang="en-US" altLang="zh-CN" b="1" i="1" dirty="0"/>
              <a:t>2</a:t>
            </a:r>
            <a:r>
              <a:rPr lang="en-US" altLang="zh-CN" b="1" i="1" baseline="30000" dirty="0"/>
              <a:t>k </a:t>
            </a:r>
            <a:r>
              <a:rPr lang="en-US" altLang="zh-CN" b="1" dirty="0">
                <a:sym typeface="Symbol" pitchFamily="18" charset="2"/>
              </a:rPr>
              <a:t></a:t>
            </a:r>
            <a:endParaRPr lang="en-US" altLang="zh-CN" b="1" i="1" baseline="30000" dirty="0"/>
          </a:p>
          <a:p>
            <a:pPr lvl="1">
              <a:tabLst>
                <a:tab pos="2971800" algn="l"/>
              </a:tabLst>
              <a:defRPr/>
            </a:pPr>
            <a:r>
              <a:rPr lang="zh-CN" altLang="en-US" dirty="0">
                <a:solidFill>
                  <a:schemeClr val="tx2"/>
                </a:solidFill>
              </a:rPr>
              <a:t>使用算术</a:t>
            </a:r>
            <a:r>
              <a:rPr lang="zh-CN" altLang="en-US" dirty="0" smtClean="0">
                <a:solidFill>
                  <a:schemeClr val="tx2"/>
                </a:solidFill>
              </a:rPr>
              <a:t>右移              （</a:t>
            </a:r>
            <a:r>
              <a:rPr lang="zh-CN" altLang="en-US" sz="2800" b="1" dirty="0" smtClean="0">
                <a:solidFill>
                  <a:srgbClr val="FF0000"/>
                </a:solidFill>
                <a:effectLst>
                  <a:outerShdw blurRad="38100" dist="38100" dir="2700000" algn="tl">
                    <a:srgbClr val="000000">
                      <a:alpha val="43137"/>
                    </a:srgbClr>
                  </a:outerShdw>
                </a:effectLst>
              </a:rPr>
              <a:t>好像四舍五入</a:t>
            </a:r>
            <a:r>
              <a:rPr lang="zh-CN" altLang="en-US" dirty="0" smtClean="0">
                <a:solidFill>
                  <a:schemeClr val="tx2"/>
                </a:solidFill>
              </a:rPr>
              <a:t>）</a:t>
            </a:r>
            <a:endParaRPr lang="en-US" altLang="zh-CN" dirty="0">
              <a:solidFill>
                <a:schemeClr val="tx2"/>
              </a:solidFill>
            </a:endParaRPr>
          </a:p>
          <a:p>
            <a:pPr lvl="1">
              <a:tabLst>
                <a:tab pos="2971800" algn="l"/>
              </a:tabLst>
              <a:defRPr/>
            </a:pPr>
            <a:r>
              <a:rPr lang="zh-CN" altLang="en-US" b="1" dirty="0" smtClean="0">
                <a:latin typeface="Courier New" pitchFamily="49" charset="0"/>
              </a:rPr>
              <a:t>当</a:t>
            </a:r>
            <a:r>
              <a:rPr lang="en-US" altLang="zh-CN" b="1" dirty="0" smtClean="0">
                <a:latin typeface="Courier New" pitchFamily="49" charset="0"/>
              </a:rPr>
              <a:t>x</a:t>
            </a:r>
            <a:r>
              <a:rPr lang="en-US" b="1" dirty="0" smtClean="0">
                <a:latin typeface="Courier New" pitchFamily="49" charset="0"/>
              </a:rPr>
              <a:t> &lt; 0</a:t>
            </a:r>
            <a:r>
              <a:rPr lang="zh-CN" altLang="en-US" b="1" dirty="0" smtClean="0">
                <a:latin typeface="Courier New" pitchFamily="49" charset="0"/>
              </a:rPr>
              <a:t>时，舍入方向出错</a:t>
            </a:r>
            <a:endParaRPr lang="en-US" b="1" dirty="0" smtClean="0">
              <a:latin typeface="Courier New" pitchFamily="49" charset="0"/>
            </a:endParaRPr>
          </a:p>
        </p:txBody>
      </p:sp>
      <p:sp>
        <p:nvSpPr>
          <p:cNvPr id="14342" name="Rectangle 5"/>
          <p:cNvSpPr>
            <a:spLocks noChangeArrowheads="1"/>
          </p:cNvSpPr>
          <p:nvPr/>
        </p:nvSpPr>
        <p:spPr bwMode="auto">
          <a:xfrm>
            <a:off x="3962400" y="3048000"/>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endParaRPr lang="en-US" b="0"/>
          </a:p>
        </p:txBody>
      </p:sp>
      <p:sp>
        <p:nvSpPr>
          <p:cNvPr id="14343" name="Rectangle 6"/>
          <p:cNvSpPr>
            <a:spLocks noChangeArrowheads="1"/>
          </p:cNvSpPr>
          <p:nvPr/>
        </p:nvSpPr>
        <p:spPr bwMode="auto">
          <a:xfrm>
            <a:off x="4191000" y="30480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b="0"/>
          </a:p>
        </p:txBody>
      </p:sp>
      <p:sp>
        <p:nvSpPr>
          <p:cNvPr id="14344" name="Rectangle 7"/>
          <p:cNvSpPr>
            <a:spLocks noChangeArrowheads="1"/>
          </p:cNvSpPr>
          <p:nvPr/>
        </p:nvSpPr>
        <p:spPr bwMode="auto">
          <a:xfrm>
            <a:off x="5105400" y="30480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b="0"/>
          </a:p>
        </p:txBody>
      </p:sp>
      <p:sp>
        <p:nvSpPr>
          <p:cNvPr id="14345" name="Rectangle 8"/>
          <p:cNvSpPr>
            <a:spLocks noChangeArrowheads="1"/>
          </p:cNvSpPr>
          <p:nvPr/>
        </p:nvSpPr>
        <p:spPr bwMode="auto">
          <a:xfrm>
            <a:off x="3962400" y="34194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0</a:t>
            </a:r>
          </a:p>
        </p:txBody>
      </p:sp>
      <p:sp>
        <p:nvSpPr>
          <p:cNvPr id="14346" name="Rectangle 9"/>
          <p:cNvSpPr>
            <a:spLocks noChangeArrowheads="1"/>
          </p:cNvSpPr>
          <p:nvPr/>
        </p:nvSpPr>
        <p:spPr bwMode="auto">
          <a:xfrm>
            <a:off x="4876800" y="34194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4347" name="Rectangle 10"/>
          <p:cNvSpPr>
            <a:spLocks noChangeArrowheads="1"/>
          </p:cNvSpPr>
          <p:nvPr/>
        </p:nvSpPr>
        <p:spPr bwMode="auto">
          <a:xfrm>
            <a:off x="5105400" y="3419475"/>
            <a:ext cx="228600" cy="228600"/>
          </a:xfrm>
          <a:prstGeom prst="rect">
            <a:avLst/>
          </a:prstGeom>
          <a:solidFill>
            <a:srgbClr val="A8E799"/>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1</a:t>
            </a:r>
          </a:p>
        </p:txBody>
      </p:sp>
      <p:sp>
        <p:nvSpPr>
          <p:cNvPr id="14348" name="Rectangle 11"/>
          <p:cNvSpPr>
            <a:spLocks noChangeArrowheads="1"/>
          </p:cNvSpPr>
          <p:nvPr/>
        </p:nvSpPr>
        <p:spPr bwMode="auto">
          <a:xfrm>
            <a:off x="5334000" y="34194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4349" name="Rectangle 12"/>
          <p:cNvSpPr>
            <a:spLocks noChangeArrowheads="1"/>
          </p:cNvSpPr>
          <p:nvPr/>
        </p:nvSpPr>
        <p:spPr bwMode="auto">
          <a:xfrm>
            <a:off x="6248400" y="34194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4350" name="Rectangle 13"/>
          <p:cNvSpPr>
            <a:spLocks noChangeArrowheads="1"/>
          </p:cNvSpPr>
          <p:nvPr/>
        </p:nvSpPr>
        <p:spPr bwMode="auto">
          <a:xfrm>
            <a:off x="6477000" y="34194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4351" name="Rectangle 14"/>
          <p:cNvSpPr>
            <a:spLocks noChangeArrowheads="1"/>
          </p:cNvSpPr>
          <p:nvPr/>
        </p:nvSpPr>
        <p:spPr bwMode="auto">
          <a:xfrm>
            <a:off x="4191000" y="3419475"/>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2000" b="0" dirty="0">
                <a:latin typeface="Calibri"/>
                <a:cs typeface="Calibri"/>
              </a:rPr>
              <a:t>•••</a:t>
            </a:r>
          </a:p>
        </p:txBody>
      </p:sp>
      <p:sp>
        <p:nvSpPr>
          <p:cNvPr id="14352" name="Rectangle 15"/>
          <p:cNvSpPr>
            <a:spLocks noChangeArrowheads="1"/>
          </p:cNvSpPr>
          <p:nvPr/>
        </p:nvSpPr>
        <p:spPr bwMode="auto">
          <a:xfrm>
            <a:off x="3352800" y="2886075"/>
            <a:ext cx="2857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x</a:t>
            </a:r>
          </a:p>
        </p:txBody>
      </p:sp>
      <p:sp>
        <p:nvSpPr>
          <p:cNvPr id="14353" name="Rectangle 16"/>
          <p:cNvSpPr>
            <a:spLocks noChangeArrowheads="1"/>
          </p:cNvSpPr>
          <p:nvPr/>
        </p:nvSpPr>
        <p:spPr bwMode="auto">
          <a:xfrm>
            <a:off x="3352800" y="3343275"/>
            <a:ext cx="366713" cy="366713"/>
          </a:xfrm>
          <a:prstGeom prst="rect">
            <a:avLst/>
          </a:prstGeom>
          <a:noFill/>
          <a:ln w="25400">
            <a:noFill/>
            <a:miter lim="800000"/>
            <a:headEnd/>
            <a:tailEnd/>
          </a:ln>
        </p:spPr>
        <p:txBody>
          <a:bodyPr wrap="none">
            <a:spAutoFit/>
          </a:bodyPr>
          <a:lstStyle/>
          <a:p>
            <a:pPr>
              <a:lnSpc>
                <a:spcPct val="100000"/>
              </a:lnSpc>
            </a:pPr>
            <a:r>
              <a:rPr lang="en-US" b="0">
                <a:latin typeface="Times" pitchFamily="18" charset="0"/>
              </a:rPr>
              <a:t>2</a:t>
            </a:r>
            <a:r>
              <a:rPr lang="en-US" b="0" i="1" baseline="30000">
                <a:latin typeface="Times" pitchFamily="18" charset="0"/>
              </a:rPr>
              <a:t>k</a:t>
            </a:r>
            <a:endParaRPr lang="en-US" b="0" i="1">
              <a:latin typeface="Times" pitchFamily="18" charset="0"/>
            </a:endParaRPr>
          </a:p>
        </p:txBody>
      </p:sp>
      <p:sp>
        <p:nvSpPr>
          <p:cNvPr id="14354" name="Line 17"/>
          <p:cNvSpPr>
            <a:spLocks noChangeShapeType="1"/>
          </p:cNvSpPr>
          <p:nvPr/>
        </p:nvSpPr>
        <p:spPr bwMode="auto">
          <a:xfrm>
            <a:off x="2209800" y="3724275"/>
            <a:ext cx="6324600" cy="0"/>
          </a:xfrm>
          <a:prstGeom prst="line">
            <a:avLst/>
          </a:prstGeom>
          <a:noFill/>
          <a:ln w="25400">
            <a:solidFill>
              <a:schemeClr val="tx1"/>
            </a:solidFill>
            <a:round/>
            <a:headEnd/>
            <a:tailEnd/>
          </a:ln>
        </p:spPr>
        <p:txBody>
          <a:bodyPr wrap="none" anchor="ctr"/>
          <a:lstStyle/>
          <a:p>
            <a:endParaRPr lang="en-US"/>
          </a:p>
        </p:txBody>
      </p:sp>
      <p:sp>
        <p:nvSpPr>
          <p:cNvPr id="14355" name="Rectangle 18"/>
          <p:cNvSpPr>
            <a:spLocks noChangeArrowheads="1"/>
          </p:cNvSpPr>
          <p:nvPr/>
        </p:nvSpPr>
        <p:spPr bwMode="auto">
          <a:xfrm>
            <a:off x="2971800" y="3343275"/>
            <a:ext cx="320675" cy="366713"/>
          </a:xfrm>
          <a:prstGeom prst="rect">
            <a:avLst/>
          </a:prstGeom>
          <a:noFill/>
          <a:ln w="25400">
            <a:noFill/>
            <a:miter lim="800000"/>
            <a:headEnd/>
            <a:tailEnd/>
          </a:ln>
        </p:spPr>
        <p:txBody>
          <a:bodyPr wrap="none">
            <a:spAutoFit/>
          </a:bodyPr>
          <a:lstStyle/>
          <a:p>
            <a:pPr>
              <a:lnSpc>
                <a:spcPct val="100000"/>
              </a:lnSpc>
            </a:pPr>
            <a:r>
              <a:rPr lang="en-US"/>
              <a:t>/</a:t>
            </a:r>
          </a:p>
        </p:txBody>
      </p:sp>
      <p:sp>
        <p:nvSpPr>
          <p:cNvPr id="14356" name="Rectangle 19"/>
          <p:cNvSpPr>
            <a:spLocks noChangeArrowheads="1"/>
          </p:cNvSpPr>
          <p:nvPr/>
        </p:nvSpPr>
        <p:spPr bwMode="auto">
          <a:xfrm>
            <a:off x="3060700" y="3800475"/>
            <a:ext cx="646113" cy="366713"/>
          </a:xfrm>
          <a:prstGeom prst="rect">
            <a:avLst/>
          </a:prstGeom>
          <a:noFill/>
          <a:ln w="25400">
            <a:noFill/>
            <a:miter lim="800000"/>
            <a:headEnd/>
            <a:tailEnd/>
          </a:ln>
        </p:spPr>
        <p:txBody>
          <a:bodyPr wrap="none">
            <a:spAutoFit/>
          </a:bodyPr>
          <a:lstStyle/>
          <a:p>
            <a:pPr algn="r">
              <a:lnSpc>
                <a:spcPct val="100000"/>
              </a:lnSpc>
            </a:pPr>
            <a:r>
              <a:rPr lang="en-US" b="0" i="1">
                <a:latin typeface="Times" pitchFamily="18" charset="0"/>
              </a:rPr>
              <a:t>x </a:t>
            </a:r>
            <a:r>
              <a:rPr lang="en-US" b="0">
                <a:latin typeface="Times" pitchFamily="18" charset="0"/>
              </a:rPr>
              <a:t>/ 2</a:t>
            </a:r>
            <a:r>
              <a:rPr lang="en-US" b="0" i="1" baseline="30000">
                <a:latin typeface="Times" pitchFamily="18" charset="0"/>
              </a:rPr>
              <a:t>k</a:t>
            </a:r>
            <a:endParaRPr lang="en-US" b="0" i="1">
              <a:latin typeface="Times" pitchFamily="18" charset="0"/>
            </a:endParaRPr>
          </a:p>
        </p:txBody>
      </p:sp>
      <p:sp>
        <p:nvSpPr>
          <p:cNvPr id="14357" name="Text Box 20"/>
          <p:cNvSpPr txBox="1">
            <a:spLocks noChangeArrowheads="1"/>
          </p:cNvSpPr>
          <p:nvPr/>
        </p:nvSpPr>
        <p:spPr bwMode="auto">
          <a:xfrm>
            <a:off x="533400" y="3800475"/>
            <a:ext cx="800219" cy="461665"/>
          </a:xfrm>
          <a:prstGeom prst="rect">
            <a:avLst/>
          </a:prstGeom>
          <a:noFill/>
          <a:ln w="25400">
            <a:noFill/>
            <a:miter lim="800000"/>
            <a:headEnd/>
            <a:tailEnd/>
          </a:ln>
        </p:spPr>
        <p:txBody>
          <a:bodyPr wrap="none">
            <a:spAutoFit/>
          </a:bodyPr>
          <a:lstStyle/>
          <a:p>
            <a:pPr>
              <a:lnSpc>
                <a:spcPct val="100000"/>
              </a:lnSpc>
            </a:pPr>
            <a:r>
              <a:rPr lang="zh-CN" altLang="en-US" b="0" dirty="0" smtClean="0">
                <a:latin typeface="黑体" panose="02010609060101010101" pitchFamily="49" charset="-122"/>
                <a:ea typeface="黑体" panose="02010609060101010101" pitchFamily="49" charset="-122"/>
              </a:rPr>
              <a:t>除</a:t>
            </a:r>
            <a:r>
              <a:rPr lang="en-US" b="0" dirty="0" smtClean="0">
                <a:latin typeface="黑体" panose="02010609060101010101" pitchFamily="49" charset="-122"/>
                <a:ea typeface="黑体" panose="02010609060101010101" pitchFamily="49" charset="-122"/>
              </a:rPr>
              <a:t>: </a:t>
            </a:r>
            <a:endParaRPr lang="en-US" b="0" dirty="0">
              <a:latin typeface="黑体" panose="02010609060101010101" pitchFamily="49" charset="-122"/>
              <a:ea typeface="黑体" panose="02010609060101010101" pitchFamily="49" charset="-122"/>
            </a:endParaRPr>
          </a:p>
        </p:txBody>
      </p:sp>
      <p:sp>
        <p:nvSpPr>
          <p:cNvPr id="14358" name="Text Box 21"/>
          <p:cNvSpPr txBox="1">
            <a:spLocks noChangeArrowheads="1"/>
          </p:cNvSpPr>
          <p:nvPr/>
        </p:nvSpPr>
        <p:spPr bwMode="auto">
          <a:xfrm>
            <a:off x="533400" y="3114675"/>
            <a:ext cx="1261884" cy="461665"/>
          </a:xfrm>
          <a:prstGeom prst="rect">
            <a:avLst/>
          </a:prstGeom>
          <a:noFill/>
          <a:ln w="25400">
            <a:noFill/>
            <a:miter lim="800000"/>
            <a:headEnd/>
            <a:tailEnd/>
          </a:ln>
        </p:spPr>
        <p:txBody>
          <a:bodyPr wrap="none">
            <a:spAutoFit/>
          </a:bodyPr>
          <a:lstStyle/>
          <a:p>
            <a:pPr>
              <a:lnSpc>
                <a:spcPct val="100000"/>
              </a:lnSpc>
            </a:pPr>
            <a:r>
              <a:rPr lang="zh-CN" altLang="en-US" b="0" dirty="0" smtClean="0">
                <a:latin typeface="黑体" panose="02010609060101010101" pitchFamily="49" charset="-122"/>
                <a:ea typeface="黑体" panose="02010609060101010101" pitchFamily="49" charset="-122"/>
              </a:rPr>
              <a:t>操作数</a:t>
            </a:r>
            <a:r>
              <a:rPr lang="en-US" b="0" dirty="0" smtClean="0">
                <a:latin typeface="黑体" panose="02010609060101010101" pitchFamily="49" charset="-122"/>
                <a:ea typeface="黑体" panose="02010609060101010101" pitchFamily="49" charset="-122"/>
              </a:rPr>
              <a:t>:</a:t>
            </a:r>
            <a:endParaRPr lang="en-US" b="0" dirty="0">
              <a:latin typeface="黑体" panose="02010609060101010101" pitchFamily="49" charset="-122"/>
              <a:ea typeface="黑体" panose="02010609060101010101" pitchFamily="49" charset="-122"/>
            </a:endParaRPr>
          </a:p>
        </p:txBody>
      </p:sp>
      <p:sp>
        <p:nvSpPr>
          <p:cNvPr id="14359" name="Rectangle 22"/>
          <p:cNvSpPr>
            <a:spLocks noChangeArrowheads="1"/>
          </p:cNvSpPr>
          <p:nvPr/>
        </p:nvSpPr>
        <p:spPr bwMode="auto">
          <a:xfrm>
            <a:off x="5562600" y="3419475"/>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2000" b="0">
                <a:latin typeface="Calibri"/>
                <a:cs typeface="Calibri"/>
              </a:rPr>
              <a:t>•••</a:t>
            </a:r>
          </a:p>
        </p:txBody>
      </p:sp>
      <p:sp>
        <p:nvSpPr>
          <p:cNvPr id="14360" name="Rectangle 23"/>
          <p:cNvSpPr>
            <a:spLocks noChangeArrowheads="1"/>
          </p:cNvSpPr>
          <p:nvPr/>
        </p:nvSpPr>
        <p:spPr bwMode="auto">
          <a:xfrm>
            <a:off x="5029200" y="2581275"/>
            <a:ext cx="2857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k</a:t>
            </a:r>
          </a:p>
        </p:txBody>
      </p:sp>
      <p:sp>
        <p:nvSpPr>
          <p:cNvPr id="14361" name="Rectangle 24"/>
          <p:cNvSpPr>
            <a:spLocks noChangeArrowheads="1"/>
          </p:cNvSpPr>
          <p:nvPr/>
        </p:nvSpPr>
        <p:spPr bwMode="auto">
          <a:xfrm>
            <a:off x="4419600" y="3048000"/>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b="0"/>
              <a:t>•••</a:t>
            </a:r>
          </a:p>
        </p:txBody>
      </p:sp>
      <p:grpSp>
        <p:nvGrpSpPr>
          <p:cNvPr id="3" name="Group 25"/>
          <p:cNvGrpSpPr>
            <a:grpSpLocks/>
          </p:cNvGrpSpPr>
          <p:nvPr/>
        </p:nvGrpSpPr>
        <p:grpSpPr bwMode="auto">
          <a:xfrm>
            <a:off x="5334000" y="3048000"/>
            <a:ext cx="1371600" cy="228600"/>
            <a:chOff x="3744" y="1488"/>
            <a:chExt cx="864" cy="144"/>
          </a:xfrm>
        </p:grpSpPr>
        <p:sp>
          <p:nvSpPr>
            <p:cNvPr id="14392" name="Rectangle 26"/>
            <p:cNvSpPr>
              <a:spLocks noChangeArrowheads="1"/>
            </p:cNvSpPr>
            <p:nvPr/>
          </p:nvSpPr>
          <p:spPr bwMode="auto">
            <a:xfrm>
              <a:off x="3744" y="1488"/>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14393" name="Rectangle 27"/>
            <p:cNvSpPr>
              <a:spLocks noChangeArrowheads="1"/>
            </p:cNvSpPr>
            <p:nvPr/>
          </p:nvSpPr>
          <p:spPr bwMode="auto">
            <a:xfrm>
              <a:off x="4320" y="1488"/>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14394" name="Rectangle 28"/>
            <p:cNvSpPr>
              <a:spLocks noChangeArrowheads="1"/>
            </p:cNvSpPr>
            <p:nvPr/>
          </p:nvSpPr>
          <p:spPr bwMode="auto">
            <a:xfrm>
              <a:off x="4464" y="1488"/>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14395" name="Rectangle 29"/>
            <p:cNvSpPr>
              <a:spLocks noChangeArrowheads="1"/>
            </p:cNvSpPr>
            <p:nvPr/>
          </p:nvSpPr>
          <p:spPr bwMode="auto">
            <a:xfrm>
              <a:off x="3888" y="1488"/>
              <a:ext cx="432"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b="0"/>
                <a:t>•••</a:t>
              </a:r>
            </a:p>
          </p:txBody>
        </p:sp>
      </p:grpSp>
      <p:sp>
        <p:nvSpPr>
          <p:cNvPr id="14363" name="Rectangle 30"/>
          <p:cNvSpPr>
            <a:spLocks noChangeArrowheads="1"/>
          </p:cNvSpPr>
          <p:nvPr/>
        </p:nvSpPr>
        <p:spPr bwMode="auto">
          <a:xfrm>
            <a:off x="5334000" y="3876675"/>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endParaRPr lang="en-US" b="0"/>
          </a:p>
        </p:txBody>
      </p:sp>
      <p:sp>
        <p:nvSpPr>
          <p:cNvPr id="14364" name="Rectangle 31"/>
          <p:cNvSpPr>
            <a:spLocks noChangeArrowheads="1"/>
          </p:cNvSpPr>
          <p:nvPr/>
        </p:nvSpPr>
        <p:spPr bwMode="auto">
          <a:xfrm>
            <a:off x="5562600" y="3876675"/>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b="0"/>
          </a:p>
        </p:txBody>
      </p:sp>
      <p:sp>
        <p:nvSpPr>
          <p:cNvPr id="14365" name="Rectangle 32"/>
          <p:cNvSpPr>
            <a:spLocks noChangeArrowheads="1"/>
          </p:cNvSpPr>
          <p:nvPr/>
        </p:nvSpPr>
        <p:spPr bwMode="auto">
          <a:xfrm>
            <a:off x="6477000" y="3876675"/>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b="0"/>
          </a:p>
        </p:txBody>
      </p:sp>
      <p:sp>
        <p:nvSpPr>
          <p:cNvPr id="14366" name="Rectangle 33"/>
          <p:cNvSpPr>
            <a:spLocks noChangeArrowheads="1"/>
          </p:cNvSpPr>
          <p:nvPr/>
        </p:nvSpPr>
        <p:spPr bwMode="auto">
          <a:xfrm>
            <a:off x="5791200" y="3876675"/>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b="0"/>
              <a:t>•••</a:t>
            </a:r>
          </a:p>
        </p:txBody>
      </p:sp>
      <p:sp>
        <p:nvSpPr>
          <p:cNvPr id="14367" name="Rectangle 34"/>
          <p:cNvSpPr>
            <a:spLocks noChangeArrowheads="1"/>
          </p:cNvSpPr>
          <p:nvPr/>
        </p:nvSpPr>
        <p:spPr bwMode="auto">
          <a:xfrm>
            <a:off x="3962400" y="38766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0</a:t>
            </a:r>
          </a:p>
        </p:txBody>
      </p:sp>
      <p:sp>
        <p:nvSpPr>
          <p:cNvPr id="14368" name="Rectangle 35"/>
          <p:cNvSpPr>
            <a:spLocks noChangeArrowheads="1"/>
          </p:cNvSpPr>
          <p:nvPr/>
        </p:nvSpPr>
        <p:spPr bwMode="auto">
          <a:xfrm>
            <a:off x="4876800" y="3876675"/>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endParaRPr lang="en-US" b="0"/>
          </a:p>
        </p:txBody>
      </p:sp>
      <p:sp>
        <p:nvSpPr>
          <p:cNvPr id="14369" name="Rectangle 36"/>
          <p:cNvSpPr>
            <a:spLocks noChangeArrowheads="1"/>
          </p:cNvSpPr>
          <p:nvPr/>
        </p:nvSpPr>
        <p:spPr bwMode="auto">
          <a:xfrm>
            <a:off x="5105400" y="3876675"/>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endParaRPr lang="en-US" b="0"/>
          </a:p>
        </p:txBody>
      </p:sp>
      <p:sp>
        <p:nvSpPr>
          <p:cNvPr id="14370" name="Rectangle 37"/>
          <p:cNvSpPr>
            <a:spLocks noChangeArrowheads="1"/>
          </p:cNvSpPr>
          <p:nvPr/>
        </p:nvSpPr>
        <p:spPr bwMode="auto">
          <a:xfrm>
            <a:off x="4191000" y="3876675"/>
            <a:ext cx="6858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b="0"/>
              <a:t>•••</a:t>
            </a:r>
          </a:p>
        </p:txBody>
      </p:sp>
      <p:grpSp>
        <p:nvGrpSpPr>
          <p:cNvPr id="4" name="Group 38"/>
          <p:cNvGrpSpPr>
            <a:grpSpLocks/>
          </p:cNvGrpSpPr>
          <p:nvPr/>
        </p:nvGrpSpPr>
        <p:grpSpPr bwMode="auto">
          <a:xfrm>
            <a:off x="6858000" y="3876675"/>
            <a:ext cx="1371600" cy="228600"/>
            <a:chOff x="4416" y="2256"/>
            <a:chExt cx="864" cy="144"/>
          </a:xfrm>
        </p:grpSpPr>
        <p:sp>
          <p:nvSpPr>
            <p:cNvPr id="14388" name="Rectangle 39"/>
            <p:cNvSpPr>
              <a:spLocks noChangeArrowheads="1"/>
            </p:cNvSpPr>
            <p:nvPr/>
          </p:nvSpPr>
          <p:spPr bwMode="auto">
            <a:xfrm>
              <a:off x="4416" y="225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14389" name="Rectangle 40"/>
            <p:cNvSpPr>
              <a:spLocks noChangeArrowheads="1"/>
            </p:cNvSpPr>
            <p:nvPr/>
          </p:nvSpPr>
          <p:spPr bwMode="auto">
            <a:xfrm>
              <a:off x="4992" y="225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14390" name="Rectangle 41"/>
            <p:cNvSpPr>
              <a:spLocks noChangeArrowheads="1"/>
            </p:cNvSpPr>
            <p:nvPr/>
          </p:nvSpPr>
          <p:spPr bwMode="auto">
            <a:xfrm>
              <a:off x="5136" y="225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14391" name="Rectangle 42"/>
            <p:cNvSpPr>
              <a:spLocks noChangeArrowheads="1"/>
            </p:cNvSpPr>
            <p:nvPr/>
          </p:nvSpPr>
          <p:spPr bwMode="auto">
            <a:xfrm>
              <a:off x="4560" y="2256"/>
              <a:ext cx="432"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b="0"/>
                <a:t>•••</a:t>
              </a:r>
            </a:p>
          </p:txBody>
        </p:sp>
      </p:grpSp>
      <p:sp>
        <p:nvSpPr>
          <p:cNvPr id="14372" name="Line 43"/>
          <p:cNvSpPr>
            <a:spLocks noChangeShapeType="1"/>
          </p:cNvSpPr>
          <p:nvPr/>
        </p:nvSpPr>
        <p:spPr bwMode="auto">
          <a:xfrm>
            <a:off x="2209800" y="4257675"/>
            <a:ext cx="6324600" cy="0"/>
          </a:xfrm>
          <a:prstGeom prst="line">
            <a:avLst/>
          </a:prstGeom>
          <a:noFill/>
          <a:ln w="25400">
            <a:solidFill>
              <a:schemeClr val="tx1"/>
            </a:solidFill>
            <a:round/>
            <a:headEnd/>
            <a:tailEnd/>
          </a:ln>
        </p:spPr>
        <p:txBody>
          <a:bodyPr wrap="none" anchor="ctr"/>
          <a:lstStyle/>
          <a:p>
            <a:endParaRPr lang="en-US"/>
          </a:p>
        </p:txBody>
      </p:sp>
      <p:sp>
        <p:nvSpPr>
          <p:cNvPr id="14373" name="Rectangle 44"/>
          <p:cNvSpPr>
            <a:spLocks noChangeArrowheads="1"/>
          </p:cNvSpPr>
          <p:nvPr/>
        </p:nvSpPr>
        <p:spPr bwMode="auto">
          <a:xfrm>
            <a:off x="2403102" y="4267200"/>
            <a:ext cx="1483098" cy="461665"/>
          </a:xfrm>
          <a:prstGeom prst="rect">
            <a:avLst/>
          </a:prstGeom>
          <a:noFill/>
          <a:ln w="25400">
            <a:noFill/>
            <a:miter lim="800000"/>
            <a:headEnd/>
            <a:tailEnd/>
          </a:ln>
        </p:spPr>
        <p:txBody>
          <a:bodyPr wrap="none">
            <a:spAutoFit/>
          </a:bodyPr>
          <a:lstStyle/>
          <a:p>
            <a:pPr algn="r">
              <a:lnSpc>
                <a:spcPct val="100000"/>
              </a:lnSpc>
            </a:pPr>
            <a:r>
              <a:rPr lang="zh-CN" altLang="en-US" sz="2000" b="0" dirty="0" smtClean="0">
                <a:latin typeface="Times" pitchFamily="18" charset="0"/>
              </a:rPr>
              <a:t>舍入</a:t>
            </a:r>
            <a:r>
              <a:rPr lang="en-US" sz="2000" b="0" dirty="0" smtClean="0">
                <a:latin typeface="Times" pitchFamily="18" charset="0"/>
              </a:rPr>
              <a:t>(</a:t>
            </a:r>
            <a:r>
              <a:rPr lang="en-US" sz="2000" b="0" i="1" dirty="0">
                <a:latin typeface="Times" pitchFamily="18" charset="0"/>
              </a:rPr>
              <a:t>x</a:t>
            </a:r>
            <a:r>
              <a:rPr lang="en-US" b="0" i="1" dirty="0">
                <a:latin typeface="Times" pitchFamily="18" charset="0"/>
              </a:rPr>
              <a:t> </a:t>
            </a:r>
            <a:r>
              <a:rPr lang="en-US" b="0" dirty="0">
                <a:latin typeface="Times" pitchFamily="18" charset="0"/>
              </a:rPr>
              <a:t>/ 2</a:t>
            </a:r>
            <a:r>
              <a:rPr lang="en-US" b="0" i="1" baseline="30000" dirty="0">
                <a:latin typeface="Times" pitchFamily="18" charset="0"/>
              </a:rPr>
              <a:t>k</a:t>
            </a:r>
            <a:r>
              <a:rPr lang="en-US" b="0" dirty="0">
                <a:latin typeface="Times" pitchFamily="18" charset="0"/>
                <a:sym typeface="Symbol" pitchFamily="18" charset="2"/>
              </a:rPr>
              <a:t>)</a:t>
            </a:r>
            <a:endParaRPr lang="en-US" b="0" dirty="0">
              <a:latin typeface="Times" pitchFamily="18" charset="0"/>
            </a:endParaRPr>
          </a:p>
        </p:txBody>
      </p:sp>
      <p:sp>
        <p:nvSpPr>
          <p:cNvPr id="14374" name="Rectangle 45"/>
          <p:cNvSpPr>
            <a:spLocks noChangeArrowheads="1"/>
          </p:cNvSpPr>
          <p:nvPr/>
        </p:nvSpPr>
        <p:spPr bwMode="auto">
          <a:xfrm>
            <a:off x="5334000" y="4410075"/>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endParaRPr lang="en-US" b="0"/>
          </a:p>
        </p:txBody>
      </p:sp>
      <p:sp>
        <p:nvSpPr>
          <p:cNvPr id="14375" name="Rectangle 46"/>
          <p:cNvSpPr>
            <a:spLocks noChangeArrowheads="1"/>
          </p:cNvSpPr>
          <p:nvPr/>
        </p:nvSpPr>
        <p:spPr bwMode="auto">
          <a:xfrm>
            <a:off x="5562600" y="4410075"/>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b="0"/>
          </a:p>
        </p:txBody>
      </p:sp>
      <p:sp>
        <p:nvSpPr>
          <p:cNvPr id="14376" name="Rectangle 47"/>
          <p:cNvSpPr>
            <a:spLocks noChangeArrowheads="1"/>
          </p:cNvSpPr>
          <p:nvPr/>
        </p:nvSpPr>
        <p:spPr bwMode="auto">
          <a:xfrm>
            <a:off x="6477000" y="4410075"/>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b="0"/>
          </a:p>
        </p:txBody>
      </p:sp>
      <p:sp>
        <p:nvSpPr>
          <p:cNvPr id="14377" name="Rectangle 48"/>
          <p:cNvSpPr>
            <a:spLocks noChangeArrowheads="1"/>
          </p:cNvSpPr>
          <p:nvPr/>
        </p:nvSpPr>
        <p:spPr bwMode="auto">
          <a:xfrm>
            <a:off x="5791200" y="4410075"/>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b="0"/>
              <a:t>•••</a:t>
            </a:r>
          </a:p>
        </p:txBody>
      </p:sp>
      <p:sp>
        <p:nvSpPr>
          <p:cNvPr id="14378" name="Text Box 49"/>
          <p:cNvSpPr txBox="1">
            <a:spLocks noChangeArrowheads="1"/>
          </p:cNvSpPr>
          <p:nvPr/>
        </p:nvSpPr>
        <p:spPr bwMode="auto">
          <a:xfrm>
            <a:off x="533400" y="4333875"/>
            <a:ext cx="954107" cy="461665"/>
          </a:xfrm>
          <a:prstGeom prst="rect">
            <a:avLst/>
          </a:prstGeom>
          <a:noFill/>
          <a:ln w="25400">
            <a:noFill/>
            <a:miter lim="800000"/>
            <a:headEnd/>
            <a:tailEnd/>
          </a:ln>
        </p:spPr>
        <p:txBody>
          <a:bodyPr wrap="none">
            <a:spAutoFit/>
          </a:bodyPr>
          <a:lstStyle/>
          <a:p>
            <a:pPr>
              <a:lnSpc>
                <a:spcPct val="100000"/>
              </a:lnSpc>
            </a:pPr>
            <a:r>
              <a:rPr lang="zh-CN" altLang="en-US" b="0" dirty="0" smtClean="0">
                <a:latin typeface="黑体" panose="02010609060101010101" pitchFamily="49" charset="-122"/>
                <a:ea typeface="黑体" panose="02010609060101010101" pitchFamily="49" charset="-122"/>
              </a:rPr>
              <a:t>结果</a:t>
            </a:r>
            <a:r>
              <a:rPr lang="en-US" b="0" dirty="0" smtClean="0">
                <a:latin typeface="黑体" panose="02010609060101010101" pitchFamily="49" charset="-122"/>
                <a:ea typeface="黑体" panose="02010609060101010101" pitchFamily="49" charset="-122"/>
              </a:rPr>
              <a:t>:</a:t>
            </a:r>
            <a:endParaRPr lang="en-US" b="0" dirty="0">
              <a:latin typeface="黑体" panose="02010609060101010101" pitchFamily="49" charset="-122"/>
              <a:ea typeface="黑体" panose="02010609060101010101" pitchFamily="49" charset="-122"/>
            </a:endParaRPr>
          </a:p>
        </p:txBody>
      </p:sp>
      <p:sp>
        <p:nvSpPr>
          <p:cNvPr id="14379" name="Text Box 50"/>
          <p:cNvSpPr txBox="1">
            <a:spLocks noChangeArrowheads="1"/>
          </p:cNvSpPr>
          <p:nvPr/>
        </p:nvSpPr>
        <p:spPr bwMode="auto">
          <a:xfrm>
            <a:off x="6629400" y="3800475"/>
            <a:ext cx="261938" cy="461963"/>
          </a:xfrm>
          <a:prstGeom prst="rect">
            <a:avLst/>
          </a:prstGeom>
          <a:noFill/>
          <a:ln w="25400">
            <a:noFill/>
            <a:miter lim="800000"/>
            <a:headEnd/>
            <a:tailEnd/>
          </a:ln>
        </p:spPr>
        <p:txBody>
          <a:bodyPr wrap="none">
            <a:spAutoFit/>
          </a:bodyPr>
          <a:lstStyle/>
          <a:p>
            <a:pPr>
              <a:lnSpc>
                <a:spcPct val="100000"/>
              </a:lnSpc>
            </a:pPr>
            <a:r>
              <a:rPr lang="en-US" b="0" dirty="0">
                <a:latin typeface="Calibri" pitchFamily="34" charset="0"/>
              </a:rPr>
              <a:t>.</a:t>
            </a:r>
          </a:p>
        </p:txBody>
      </p:sp>
      <p:sp>
        <p:nvSpPr>
          <p:cNvPr id="14380" name="Text Box 51"/>
          <p:cNvSpPr txBox="1">
            <a:spLocks noChangeArrowheads="1"/>
          </p:cNvSpPr>
          <p:nvPr/>
        </p:nvSpPr>
        <p:spPr bwMode="auto">
          <a:xfrm>
            <a:off x="6934200" y="2886075"/>
            <a:ext cx="1107996" cy="461665"/>
          </a:xfrm>
          <a:prstGeom prst="rect">
            <a:avLst/>
          </a:prstGeom>
          <a:noFill/>
          <a:ln w="25400">
            <a:noFill/>
            <a:miter lim="800000"/>
            <a:headEnd/>
            <a:tailEnd/>
          </a:ln>
        </p:spPr>
        <p:txBody>
          <a:bodyPr wrap="none">
            <a:spAutoFit/>
          </a:bodyPr>
          <a:lstStyle/>
          <a:p>
            <a:pPr>
              <a:lnSpc>
                <a:spcPct val="100000"/>
              </a:lnSpc>
            </a:pPr>
            <a:r>
              <a:rPr lang="zh-CN" altLang="en-US" b="0" dirty="0" smtClean="0">
                <a:latin typeface="Calibri" pitchFamily="34" charset="0"/>
              </a:rPr>
              <a:t>小数点</a:t>
            </a:r>
            <a:endParaRPr lang="en-US" b="0" dirty="0">
              <a:latin typeface="Calibri" pitchFamily="34" charset="0"/>
            </a:endParaRPr>
          </a:p>
        </p:txBody>
      </p:sp>
      <p:sp>
        <p:nvSpPr>
          <p:cNvPr id="14381" name="Line 52"/>
          <p:cNvSpPr>
            <a:spLocks noChangeShapeType="1"/>
          </p:cNvSpPr>
          <p:nvPr/>
        </p:nvSpPr>
        <p:spPr bwMode="auto">
          <a:xfrm flipH="1">
            <a:off x="6781800" y="3267075"/>
            <a:ext cx="304800" cy="685800"/>
          </a:xfrm>
          <a:prstGeom prst="line">
            <a:avLst/>
          </a:prstGeom>
          <a:noFill/>
          <a:ln w="25400">
            <a:solidFill>
              <a:schemeClr val="tx1"/>
            </a:solidFill>
            <a:round/>
            <a:headEnd/>
            <a:tailEnd type="triangle" w="med" len="med"/>
          </a:ln>
        </p:spPr>
        <p:txBody>
          <a:bodyPr wrap="none" anchor="ctr"/>
          <a:lstStyle/>
          <a:p>
            <a:endParaRPr lang="en-US"/>
          </a:p>
        </p:txBody>
      </p:sp>
      <p:sp>
        <p:nvSpPr>
          <p:cNvPr id="14382" name="Rectangle 53"/>
          <p:cNvSpPr>
            <a:spLocks noChangeArrowheads="1"/>
          </p:cNvSpPr>
          <p:nvPr/>
        </p:nvSpPr>
        <p:spPr bwMode="auto">
          <a:xfrm>
            <a:off x="3962400" y="3876675"/>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endParaRPr lang="en-US" b="0"/>
          </a:p>
        </p:txBody>
      </p:sp>
      <p:sp>
        <p:nvSpPr>
          <p:cNvPr id="14383" name="Rectangle 54"/>
          <p:cNvSpPr>
            <a:spLocks noChangeArrowheads="1"/>
          </p:cNvSpPr>
          <p:nvPr/>
        </p:nvSpPr>
        <p:spPr bwMode="auto">
          <a:xfrm>
            <a:off x="3962400" y="4410075"/>
            <a:ext cx="228600" cy="228600"/>
          </a:xfrm>
          <a:prstGeom prst="rect">
            <a:avLst/>
          </a:prstGeom>
          <a:solidFill>
            <a:srgbClr val="00CCFF"/>
          </a:solidFill>
          <a:ln w="25400">
            <a:solidFill>
              <a:schemeClr val="tx1"/>
            </a:solidFill>
            <a:miter lim="800000"/>
            <a:headEnd/>
            <a:tailEnd/>
          </a:ln>
        </p:spPr>
        <p:txBody>
          <a:bodyPr wrap="none" anchor="ctr"/>
          <a:lstStyle/>
          <a:p>
            <a:pPr algn="ctr">
              <a:lnSpc>
                <a:spcPct val="100000"/>
              </a:lnSpc>
            </a:pPr>
            <a:r>
              <a:rPr lang="en-US" b="0"/>
              <a:t>0</a:t>
            </a:r>
          </a:p>
        </p:txBody>
      </p:sp>
      <p:sp>
        <p:nvSpPr>
          <p:cNvPr id="14384" name="Rectangle 55"/>
          <p:cNvSpPr>
            <a:spLocks noChangeArrowheads="1"/>
          </p:cNvSpPr>
          <p:nvPr/>
        </p:nvSpPr>
        <p:spPr bwMode="auto">
          <a:xfrm>
            <a:off x="4876800" y="4410075"/>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endParaRPr lang="en-US" b="0"/>
          </a:p>
        </p:txBody>
      </p:sp>
      <p:sp>
        <p:nvSpPr>
          <p:cNvPr id="14385" name="Rectangle 56"/>
          <p:cNvSpPr>
            <a:spLocks noChangeArrowheads="1"/>
          </p:cNvSpPr>
          <p:nvPr/>
        </p:nvSpPr>
        <p:spPr bwMode="auto">
          <a:xfrm>
            <a:off x="5105400" y="4410075"/>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endParaRPr lang="en-US" b="0"/>
          </a:p>
        </p:txBody>
      </p:sp>
      <p:sp>
        <p:nvSpPr>
          <p:cNvPr id="14386" name="Rectangle 57"/>
          <p:cNvSpPr>
            <a:spLocks noChangeArrowheads="1"/>
          </p:cNvSpPr>
          <p:nvPr/>
        </p:nvSpPr>
        <p:spPr bwMode="auto">
          <a:xfrm>
            <a:off x="4191000" y="4410075"/>
            <a:ext cx="6858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b="0"/>
              <a:t>•••</a:t>
            </a:r>
          </a:p>
        </p:txBody>
      </p:sp>
      <p:sp>
        <p:nvSpPr>
          <p:cNvPr id="14387" name="Rectangle 58"/>
          <p:cNvSpPr>
            <a:spLocks noChangeArrowheads="1"/>
          </p:cNvSpPr>
          <p:nvPr/>
        </p:nvSpPr>
        <p:spPr bwMode="auto">
          <a:xfrm>
            <a:off x="3962400" y="4410075"/>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endParaRPr lang="en-US" b="0"/>
          </a:p>
        </p:txBody>
      </p:sp>
      <p:graphicFrame>
        <p:nvGraphicFramePr>
          <p:cNvPr id="14338" name="Object 59"/>
          <p:cNvGraphicFramePr>
            <a:graphicFrameLocks noChangeAspect="1"/>
          </p:cNvGraphicFramePr>
          <p:nvPr/>
        </p:nvGraphicFramePr>
        <p:xfrm>
          <a:off x="687388" y="4983162"/>
          <a:ext cx="7670800" cy="1646238"/>
        </p:xfrm>
        <a:graphic>
          <a:graphicData uri="http://schemas.openxmlformats.org/presentationml/2006/ole">
            <mc:AlternateContent xmlns:mc="http://schemas.openxmlformats.org/markup-compatibility/2006">
              <mc:Choice xmlns:v="urn:schemas-microsoft-com:vml" Requires="v">
                <p:oleObj spid="_x0000_s71888" name="Document" r:id="rId4" imgW="7848600" imgH="1651000" progId="Word.Document.8">
                  <p:embed/>
                </p:oleObj>
              </mc:Choice>
              <mc:Fallback>
                <p:oleObj name="Document" r:id="rId4" imgW="7848600" imgH="1651000" progId="Word.Document.8">
                  <p:embed/>
                  <p:pic>
                    <p:nvPicPr>
                      <p:cNvPr id="0" name="Object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388" y="4983162"/>
                        <a:ext cx="7670800" cy="16462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7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8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37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childTnLst>
                                    <p:set>
                                      <p:cBhvr>
                                        <p:cTn id="40" dur="1" fill="hold">
                                          <p:stCondLst>
                                            <p:cond delay="0"/>
                                          </p:stCondLst>
                                        </p:cTn>
                                        <p:tgtEl>
                                          <p:spTgt spid="1437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37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37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37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37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3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7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38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38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38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38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38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6" grpId="0"/>
      <p:bldP spid="14357" grpId="0"/>
      <p:bldP spid="14363" grpId="0" animBg="1"/>
      <p:bldP spid="14364" grpId="0" animBg="1"/>
      <p:bldP spid="14365" grpId="0" animBg="1"/>
      <p:bldP spid="14366" grpId="0" animBg="1"/>
      <p:bldP spid="14367" grpId="0" animBg="1"/>
      <p:bldP spid="14368" grpId="0" animBg="1"/>
      <p:bldP spid="14369" grpId="0" animBg="1"/>
      <p:bldP spid="14370" grpId="0" animBg="1"/>
      <p:bldP spid="14372" grpId="0" animBg="1"/>
      <p:bldP spid="14372" grpId="1" animBg="1"/>
      <p:bldP spid="14373" grpId="0"/>
      <p:bldP spid="14374" grpId="0" animBg="1"/>
      <p:bldP spid="14375" grpId="0" animBg="1"/>
      <p:bldP spid="14376" grpId="0" animBg="1"/>
      <p:bldP spid="14377" grpId="0" animBg="1"/>
      <p:bldP spid="14378" grpId="0"/>
      <p:bldP spid="14379" grpId="0"/>
      <p:bldP spid="14380" grpId="0"/>
      <p:bldP spid="14381" grpId="0" animBg="1"/>
      <p:bldP spid="14382" grpId="0" animBg="1"/>
      <p:bldP spid="14383" grpId="0" animBg="1"/>
      <p:bldP spid="14384" grpId="0" animBg="1"/>
      <p:bldP spid="14385" grpId="0" animBg="1"/>
      <p:bldP spid="14386" grpId="0" animBg="1"/>
      <p:bldP spid="14387"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309562" y="533400"/>
            <a:ext cx="7081838" cy="573088"/>
          </a:xfrm>
        </p:spPr>
        <p:txBody>
          <a:bodyPr/>
          <a:lstStyle/>
          <a:p>
            <a:pPr eaLnBrk="1" hangingPunct="1">
              <a:defRPr/>
            </a:pPr>
            <a:r>
              <a:rPr lang="zh-CN" altLang="en-US" dirty="0" smtClean="0"/>
              <a:t>修正 </a:t>
            </a:r>
            <a:r>
              <a:rPr lang="en-US" altLang="zh-CN" dirty="0" smtClean="0"/>
              <a:t>2</a:t>
            </a:r>
            <a:r>
              <a:rPr lang="zh-CN" altLang="en-US" dirty="0" smtClean="0"/>
              <a:t>的整数幂 除法</a:t>
            </a:r>
            <a:endParaRPr lang="en-US" dirty="0" smtClean="0"/>
          </a:p>
        </p:txBody>
      </p:sp>
      <p:sp>
        <p:nvSpPr>
          <p:cNvPr id="175107" name="Rectangle 3"/>
          <p:cNvSpPr>
            <a:spLocks noGrp="1" noChangeArrowheads="1"/>
          </p:cNvSpPr>
          <p:nvPr>
            <p:ph type="body" idx="1"/>
          </p:nvPr>
        </p:nvSpPr>
        <p:spPr>
          <a:xfrm>
            <a:off x="290513" y="1220788"/>
            <a:ext cx="8307387" cy="5484812"/>
          </a:xfrm>
        </p:spPr>
        <p:txBody>
          <a:bodyPr/>
          <a:lstStyle/>
          <a:p>
            <a:pPr eaLnBrk="1" hangingPunct="1">
              <a:tabLst>
                <a:tab pos="2971800" algn="l"/>
              </a:tabLst>
              <a:defRPr/>
            </a:pPr>
            <a:r>
              <a:rPr lang="zh-CN" altLang="en-US" dirty="0" smtClean="0">
                <a:solidFill>
                  <a:srgbClr val="0033CC"/>
                </a:solidFill>
              </a:rPr>
              <a:t>负</a:t>
            </a:r>
            <a:r>
              <a:rPr lang="zh-CN" altLang="en-US" dirty="0" smtClean="0"/>
              <a:t>数除以</a:t>
            </a:r>
            <a:r>
              <a:rPr lang="en-US" altLang="zh-CN" dirty="0" smtClean="0"/>
              <a:t>2</a:t>
            </a:r>
            <a:r>
              <a:rPr lang="zh-CN" altLang="en-US" dirty="0" smtClean="0"/>
              <a:t>的整数幂的商</a:t>
            </a:r>
            <a:endParaRPr lang="en-US" dirty="0" smtClean="0"/>
          </a:p>
          <a:p>
            <a:pPr lvl="1" eaLnBrk="1" hangingPunct="1">
              <a:tabLst>
                <a:tab pos="2971800" algn="l"/>
              </a:tabLst>
              <a:defRPr/>
            </a:pPr>
            <a:r>
              <a:rPr lang="zh-CN" altLang="en-US" dirty="0" smtClean="0"/>
              <a:t>欲计算</a:t>
            </a:r>
            <a:r>
              <a:rPr lang="en-US" dirty="0" smtClean="0"/>
              <a:t>  </a:t>
            </a:r>
            <a:r>
              <a:rPr lang="en-US" b="1" dirty="0" smtClean="0">
                <a:sym typeface="Symbol" pitchFamily="18" charset="2"/>
              </a:rPr>
              <a:t> </a:t>
            </a:r>
            <a:r>
              <a:rPr lang="en-US" b="1" dirty="0" smtClean="0">
                <a:latin typeface="Courier New" pitchFamily="49" charset="0"/>
              </a:rPr>
              <a:t>x / </a:t>
            </a:r>
            <a:r>
              <a:rPr lang="en-US" b="1" dirty="0" smtClean="0"/>
              <a:t>2</a:t>
            </a:r>
            <a:r>
              <a:rPr lang="en-US" b="1" i="1" baseline="30000" dirty="0" smtClean="0"/>
              <a:t>k </a:t>
            </a:r>
            <a:r>
              <a:rPr lang="en-US" b="1" dirty="0" smtClean="0">
                <a:sym typeface="Symbol" pitchFamily="18" charset="2"/>
              </a:rPr>
              <a:t>    </a:t>
            </a:r>
            <a:r>
              <a:rPr lang="en-US" b="1" dirty="0" smtClean="0">
                <a:solidFill>
                  <a:srgbClr val="FF0000"/>
                </a:solidFill>
                <a:effectLst>
                  <a:outerShdw blurRad="38100" dist="38100" dir="2700000" algn="tl">
                    <a:srgbClr val="000000">
                      <a:alpha val="43137"/>
                    </a:srgbClr>
                  </a:outerShdw>
                </a:effectLst>
                <a:sym typeface="Symbol" pitchFamily="18" charset="2"/>
              </a:rPr>
              <a:t>(</a:t>
            </a:r>
            <a:r>
              <a:rPr lang="zh-CN" altLang="en-US" b="1" dirty="0" smtClean="0">
                <a:solidFill>
                  <a:srgbClr val="FF0000"/>
                </a:solidFill>
                <a:effectLst>
                  <a:outerShdw blurRad="38100" dist="38100" dir="2700000" algn="tl">
                    <a:srgbClr val="000000">
                      <a:alpha val="43137"/>
                    </a:srgbClr>
                  </a:outerShdw>
                </a:effectLst>
                <a:sym typeface="Symbol" pitchFamily="18" charset="2"/>
              </a:rPr>
              <a:t>向</a:t>
            </a:r>
            <a:r>
              <a:rPr lang="en-US" altLang="zh-CN" b="1" dirty="0" smtClean="0">
                <a:solidFill>
                  <a:srgbClr val="FF0000"/>
                </a:solidFill>
                <a:effectLst>
                  <a:outerShdw blurRad="38100" dist="38100" dir="2700000" algn="tl">
                    <a:srgbClr val="000000">
                      <a:alpha val="43137"/>
                    </a:srgbClr>
                  </a:outerShdw>
                </a:effectLst>
                <a:sym typeface="Symbol" pitchFamily="18" charset="2"/>
              </a:rPr>
              <a:t>0</a:t>
            </a:r>
            <a:r>
              <a:rPr lang="zh-CN" altLang="en-US" b="1" dirty="0" smtClean="0">
                <a:solidFill>
                  <a:srgbClr val="FF0000"/>
                </a:solidFill>
                <a:effectLst>
                  <a:outerShdw blurRad="38100" dist="38100" dir="2700000" algn="tl">
                    <a:srgbClr val="000000">
                      <a:alpha val="43137"/>
                    </a:srgbClr>
                  </a:outerShdw>
                </a:effectLst>
                <a:sym typeface="Symbol" pitchFamily="18" charset="2"/>
              </a:rPr>
              <a:t>舍入</a:t>
            </a:r>
            <a:r>
              <a:rPr lang="en-US" b="1" dirty="0" smtClean="0">
                <a:solidFill>
                  <a:srgbClr val="FF0000"/>
                </a:solidFill>
                <a:effectLst>
                  <a:outerShdw blurRad="38100" dist="38100" dir="2700000" algn="tl">
                    <a:srgbClr val="000000">
                      <a:alpha val="43137"/>
                    </a:srgbClr>
                  </a:outerShdw>
                </a:effectLst>
              </a:rPr>
              <a:t>)</a:t>
            </a:r>
          </a:p>
          <a:p>
            <a:pPr lvl="1" eaLnBrk="1" hangingPunct="1">
              <a:tabLst>
                <a:tab pos="2971800" algn="l"/>
              </a:tabLst>
              <a:defRPr/>
            </a:pPr>
            <a:r>
              <a:rPr lang="zh-CN" altLang="en-US" b="1" dirty="0" smtClean="0">
                <a:sym typeface="Symbol" pitchFamily="18" charset="2"/>
              </a:rPr>
              <a:t>按  </a:t>
            </a:r>
            <a:r>
              <a:rPr lang="en-US" b="1" dirty="0" smtClean="0">
                <a:sym typeface="Symbol" pitchFamily="18" charset="2"/>
              </a:rPr>
              <a:t> </a:t>
            </a:r>
            <a:r>
              <a:rPr lang="en-US" b="1" dirty="0" smtClean="0">
                <a:latin typeface="Courier New" pitchFamily="49" charset="0"/>
              </a:rPr>
              <a:t>(x</a:t>
            </a:r>
            <a:r>
              <a:rPr lang="en-US" b="1" dirty="0" smtClean="0">
                <a:solidFill>
                  <a:srgbClr val="0033CC"/>
                </a:solidFill>
                <a:latin typeface="Courier New" pitchFamily="49" charset="0"/>
              </a:rPr>
              <a:t>+</a:t>
            </a:r>
            <a:r>
              <a:rPr lang="en-US" b="1" dirty="0" smtClean="0">
                <a:solidFill>
                  <a:srgbClr val="0033CC"/>
                </a:solidFill>
              </a:rPr>
              <a:t>2</a:t>
            </a:r>
            <a:r>
              <a:rPr lang="en-US" b="1" i="1" baseline="30000" dirty="0" smtClean="0">
                <a:solidFill>
                  <a:srgbClr val="0033CC"/>
                </a:solidFill>
              </a:rPr>
              <a:t>k</a:t>
            </a:r>
            <a:r>
              <a:rPr lang="en-US" b="1" dirty="0" smtClean="0">
                <a:solidFill>
                  <a:srgbClr val="0033CC"/>
                </a:solidFill>
                <a:latin typeface="Courier New" pitchFamily="49" charset="0"/>
              </a:rPr>
              <a:t>-1</a:t>
            </a:r>
            <a:r>
              <a:rPr lang="en-US" b="1" dirty="0" smtClean="0">
                <a:latin typeface="Courier New" pitchFamily="49" charset="0"/>
              </a:rPr>
              <a:t>)/ </a:t>
            </a:r>
            <a:r>
              <a:rPr lang="en-US" b="1" dirty="0" smtClean="0"/>
              <a:t>2</a:t>
            </a:r>
            <a:r>
              <a:rPr lang="en-US" b="1" i="1" baseline="30000" dirty="0" smtClean="0"/>
              <a:t>k </a:t>
            </a:r>
            <a:r>
              <a:rPr lang="en-US" b="1" dirty="0" smtClean="0">
                <a:sym typeface="Symbol" pitchFamily="18" charset="2"/>
              </a:rPr>
              <a:t>  </a:t>
            </a:r>
            <a:r>
              <a:rPr lang="zh-CN" altLang="en-US" b="1" dirty="0" smtClean="0">
                <a:sym typeface="Symbol" pitchFamily="18" charset="2"/>
              </a:rPr>
              <a:t>计算</a:t>
            </a:r>
            <a:endParaRPr lang="en-US" b="1" dirty="0" smtClean="0"/>
          </a:p>
          <a:p>
            <a:pPr lvl="2" eaLnBrk="1" hangingPunct="1">
              <a:tabLst>
                <a:tab pos="2971800" algn="l"/>
              </a:tabLst>
              <a:defRPr/>
            </a:pPr>
            <a:r>
              <a:rPr lang="en-US" altLang="zh-CN" dirty="0" smtClean="0"/>
              <a:t>C</a:t>
            </a:r>
            <a:r>
              <a:rPr lang="zh-CN" altLang="en-US" dirty="0" smtClean="0"/>
              <a:t>表达式</a:t>
            </a:r>
            <a:r>
              <a:rPr lang="en-US" b="1" dirty="0" smtClean="0">
                <a:solidFill>
                  <a:srgbClr val="FF0000"/>
                </a:solidFill>
                <a:effectLst>
                  <a:outerShdw blurRad="38100" dist="38100" dir="2700000" algn="tl">
                    <a:srgbClr val="000000">
                      <a:alpha val="43137"/>
                    </a:srgbClr>
                  </a:outerShdw>
                </a:effectLst>
              </a:rPr>
              <a:t>: </a:t>
            </a:r>
            <a:r>
              <a:rPr lang="en-US" b="1" dirty="0" smtClean="0">
                <a:solidFill>
                  <a:srgbClr val="FF0000"/>
                </a:solidFill>
                <a:effectLst>
                  <a:outerShdw blurRad="38100" dist="38100" dir="2700000" algn="tl">
                    <a:srgbClr val="000000">
                      <a:alpha val="43137"/>
                    </a:srgbClr>
                  </a:outerShdw>
                </a:effectLst>
                <a:latin typeface="Courier New" pitchFamily="49" charset="0"/>
              </a:rPr>
              <a:t>( x + (1&lt;&lt;k)-1 ) </a:t>
            </a:r>
            <a:r>
              <a:rPr lang="en-US" b="1" dirty="0" smtClean="0">
                <a:latin typeface="Courier New" pitchFamily="49" charset="0"/>
              </a:rPr>
              <a:t>&gt;&gt; k</a:t>
            </a:r>
            <a:endParaRPr lang="en-US" b="1" dirty="0" smtClean="0"/>
          </a:p>
          <a:p>
            <a:pPr lvl="2">
              <a:tabLst>
                <a:tab pos="2971800" algn="l"/>
              </a:tabLst>
              <a:defRPr/>
            </a:pPr>
            <a:r>
              <a:rPr lang="zh-CN" altLang="en-US" dirty="0" smtClean="0"/>
              <a:t>被除数</a:t>
            </a:r>
            <a:r>
              <a:rPr lang="zh-CN" altLang="en-US" dirty="0"/>
              <a:t>偏差趋向</a:t>
            </a:r>
            <a:r>
              <a:rPr lang="en-US" altLang="zh-CN" dirty="0" smtClean="0"/>
              <a:t>0</a:t>
            </a:r>
            <a:endParaRPr lang="en-US" dirty="0" smtClean="0"/>
          </a:p>
          <a:p>
            <a:pPr lvl="2" eaLnBrk="1" hangingPunct="1">
              <a:tabLst>
                <a:tab pos="2971800" algn="l"/>
              </a:tabLst>
              <a:defRPr/>
            </a:pPr>
            <a:endParaRPr lang="en-US" dirty="0" smtClean="0"/>
          </a:p>
          <a:p>
            <a:pPr>
              <a:lnSpc>
                <a:spcPct val="100000"/>
              </a:lnSpc>
              <a:spcBef>
                <a:spcPct val="0"/>
              </a:spcBef>
              <a:buClrTx/>
              <a:buFontTx/>
              <a:buNone/>
              <a:tabLst>
                <a:tab pos="2971800" algn="l"/>
              </a:tabLst>
              <a:defRPr/>
            </a:pPr>
            <a:r>
              <a:rPr lang="zh-CN" altLang="en-US" dirty="0" smtClean="0">
                <a:effectLst/>
              </a:rPr>
              <a:t>情况</a:t>
            </a:r>
            <a:r>
              <a:rPr lang="en-US" altLang="zh-CN" dirty="0" smtClean="0">
                <a:effectLst/>
              </a:rPr>
              <a:t>1</a:t>
            </a:r>
            <a:r>
              <a:rPr lang="en-US" dirty="0" smtClean="0">
                <a:effectLst/>
              </a:rPr>
              <a:t>:</a:t>
            </a:r>
            <a:r>
              <a:rPr lang="zh-CN" altLang="en-US" dirty="0" smtClean="0">
                <a:effectLst/>
              </a:rPr>
              <a:t>无舍入</a:t>
            </a:r>
            <a:endParaRPr lang="en-US" dirty="0" smtClean="0"/>
          </a:p>
        </p:txBody>
      </p:sp>
      <p:sp>
        <p:nvSpPr>
          <p:cNvPr id="45060" name="Text Box 4"/>
          <p:cNvSpPr txBox="1">
            <a:spLocks noChangeArrowheads="1"/>
          </p:cNvSpPr>
          <p:nvPr/>
        </p:nvSpPr>
        <p:spPr bwMode="auto">
          <a:xfrm>
            <a:off x="838200" y="5334000"/>
            <a:ext cx="1107996" cy="461665"/>
          </a:xfrm>
          <a:prstGeom prst="rect">
            <a:avLst/>
          </a:prstGeom>
          <a:noFill/>
          <a:ln w="25400">
            <a:noFill/>
            <a:miter lim="800000"/>
            <a:headEnd/>
            <a:tailEnd/>
          </a:ln>
        </p:spPr>
        <p:txBody>
          <a:bodyPr wrap="none">
            <a:spAutoFit/>
          </a:bodyPr>
          <a:lstStyle/>
          <a:p>
            <a:pPr>
              <a:lnSpc>
                <a:spcPct val="100000"/>
              </a:lnSpc>
            </a:pPr>
            <a:r>
              <a:rPr lang="zh-CN" altLang="en-US" b="0" dirty="0" smtClean="0">
                <a:latin typeface="黑体" panose="02010609060101010101" pitchFamily="49" charset="-122"/>
                <a:ea typeface="黑体" panose="02010609060101010101" pitchFamily="49" charset="-122"/>
              </a:rPr>
              <a:t>除数</a:t>
            </a:r>
            <a:r>
              <a:rPr lang="en-US" b="0" dirty="0" smtClean="0">
                <a:latin typeface="黑体" panose="02010609060101010101" pitchFamily="49" charset="-122"/>
                <a:ea typeface="黑体" panose="02010609060101010101" pitchFamily="49" charset="-122"/>
              </a:rPr>
              <a:t>: </a:t>
            </a:r>
            <a:endParaRPr lang="en-US" b="0" dirty="0">
              <a:latin typeface="黑体" panose="02010609060101010101" pitchFamily="49" charset="-122"/>
              <a:ea typeface="黑体" panose="02010609060101010101" pitchFamily="49" charset="-122"/>
            </a:endParaRPr>
          </a:p>
        </p:txBody>
      </p:sp>
      <p:sp>
        <p:nvSpPr>
          <p:cNvPr id="45061" name="Text Box 5"/>
          <p:cNvSpPr txBox="1">
            <a:spLocks noChangeArrowheads="1"/>
          </p:cNvSpPr>
          <p:nvPr/>
        </p:nvSpPr>
        <p:spPr bwMode="auto">
          <a:xfrm>
            <a:off x="762000" y="4491335"/>
            <a:ext cx="1261884" cy="461665"/>
          </a:xfrm>
          <a:prstGeom prst="rect">
            <a:avLst/>
          </a:prstGeom>
          <a:noFill/>
          <a:ln w="25400">
            <a:noFill/>
            <a:miter lim="800000"/>
            <a:headEnd/>
            <a:tailEnd/>
          </a:ln>
        </p:spPr>
        <p:txBody>
          <a:bodyPr wrap="none">
            <a:spAutoFit/>
          </a:bodyPr>
          <a:lstStyle/>
          <a:p>
            <a:pPr>
              <a:lnSpc>
                <a:spcPct val="100000"/>
              </a:lnSpc>
            </a:pPr>
            <a:r>
              <a:rPr lang="zh-CN" altLang="en-US" b="0" dirty="0" smtClean="0">
                <a:latin typeface="黑体" panose="02010609060101010101" pitchFamily="49" charset="-122"/>
                <a:ea typeface="黑体" panose="02010609060101010101" pitchFamily="49" charset="-122"/>
              </a:rPr>
              <a:t>被除数</a:t>
            </a:r>
            <a:r>
              <a:rPr lang="en-US" b="0" dirty="0" smtClean="0">
                <a:latin typeface="黑体" panose="02010609060101010101" pitchFamily="49" charset="-122"/>
                <a:ea typeface="黑体" panose="02010609060101010101" pitchFamily="49" charset="-122"/>
              </a:rPr>
              <a:t>:</a:t>
            </a:r>
            <a:endParaRPr lang="en-US" b="0" dirty="0">
              <a:latin typeface="黑体" panose="02010609060101010101" pitchFamily="49" charset="-122"/>
              <a:ea typeface="黑体" panose="02010609060101010101" pitchFamily="49" charset="-122"/>
            </a:endParaRPr>
          </a:p>
        </p:txBody>
      </p:sp>
      <p:sp>
        <p:nvSpPr>
          <p:cNvPr id="45062" name="Rectangle 6"/>
          <p:cNvSpPr>
            <a:spLocks noChangeArrowheads="1"/>
          </p:cNvSpPr>
          <p:nvPr/>
        </p:nvSpPr>
        <p:spPr bwMode="auto">
          <a:xfrm>
            <a:off x="4114800" y="55626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63" name="Rectangle 7"/>
          <p:cNvSpPr>
            <a:spLocks noChangeArrowheads="1"/>
          </p:cNvSpPr>
          <p:nvPr/>
        </p:nvSpPr>
        <p:spPr bwMode="auto">
          <a:xfrm>
            <a:off x="5029200" y="55626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64" name="Rectangle 8"/>
          <p:cNvSpPr>
            <a:spLocks noChangeArrowheads="1"/>
          </p:cNvSpPr>
          <p:nvPr/>
        </p:nvSpPr>
        <p:spPr bwMode="auto">
          <a:xfrm>
            <a:off x="5257800" y="5562600"/>
            <a:ext cx="228600" cy="228600"/>
          </a:xfrm>
          <a:prstGeom prst="rect">
            <a:avLst/>
          </a:prstGeom>
          <a:solidFill>
            <a:srgbClr val="A8E799"/>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1</a:t>
            </a:r>
          </a:p>
        </p:txBody>
      </p:sp>
      <p:sp>
        <p:nvSpPr>
          <p:cNvPr id="45065" name="Rectangle 9"/>
          <p:cNvSpPr>
            <a:spLocks noChangeArrowheads="1"/>
          </p:cNvSpPr>
          <p:nvPr/>
        </p:nvSpPr>
        <p:spPr bwMode="auto">
          <a:xfrm>
            <a:off x="5486400" y="55626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66" name="Rectangle 10"/>
          <p:cNvSpPr>
            <a:spLocks noChangeArrowheads="1"/>
          </p:cNvSpPr>
          <p:nvPr/>
        </p:nvSpPr>
        <p:spPr bwMode="auto">
          <a:xfrm>
            <a:off x="6400800" y="55626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67" name="Rectangle 11"/>
          <p:cNvSpPr>
            <a:spLocks noChangeArrowheads="1"/>
          </p:cNvSpPr>
          <p:nvPr/>
        </p:nvSpPr>
        <p:spPr bwMode="auto">
          <a:xfrm>
            <a:off x="6629400" y="55626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68" name="Rectangle 12"/>
          <p:cNvSpPr>
            <a:spLocks noChangeArrowheads="1"/>
          </p:cNvSpPr>
          <p:nvPr/>
        </p:nvSpPr>
        <p:spPr bwMode="auto">
          <a:xfrm>
            <a:off x="4343400" y="55626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069" name="Rectangle 13"/>
          <p:cNvSpPr>
            <a:spLocks noChangeArrowheads="1"/>
          </p:cNvSpPr>
          <p:nvPr/>
        </p:nvSpPr>
        <p:spPr bwMode="auto">
          <a:xfrm>
            <a:off x="3505200" y="4270375"/>
            <a:ext cx="298450" cy="366713"/>
          </a:xfrm>
          <a:prstGeom prst="rect">
            <a:avLst/>
          </a:prstGeom>
          <a:noFill/>
          <a:ln w="25400">
            <a:noFill/>
            <a:miter lim="800000"/>
            <a:headEnd/>
            <a:tailEnd/>
          </a:ln>
        </p:spPr>
        <p:txBody>
          <a:bodyPr wrap="none">
            <a:spAutoFit/>
          </a:bodyPr>
          <a:lstStyle/>
          <a:p>
            <a:pPr>
              <a:lnSpc>
                <a:spcPct val="100000"/>
              </a:lnSpc>
            </a:pPr>
            <a:r>
              <a:rPr lang="en-US" b="0" i="1" dirty="0">
                <a:latin typeface="Times" pitchFamily="18" charset="0"/>
              </a:rPr>
              <a:t>u</a:t>
            </a:r>
          </a:p>
        </p:txBody>
      </p:sp>
      <p:sp>
        <p:nvSpPr>
          <p:cNvPr id="45070" name="Rectangle 14"/>
          <p:cNvSpPr>
            <a:spLocks noChangeArrowheads="1"/>
          </p:cNvSpPr>
          <p:nvPr/>
        </p:nvSpPr>
        <p:spPr bwMode="auto">
          <a:xfrm>
            <a:off x="3505200" y="5486400"/>
            <a:ext cx="366713" cy="366713"/>
          </a:xfrm>
          <a:prstGeom prst="rect">
            <a:avLst/>
          </a:prstGeom>
          <a:noFill/>
          <a:ln w="25400">
            <a:noFill/>
            <a:miter lim="800000"/>
            <a:headEnd/>
            <a:tailEnd/>
          </a:ln>
        </p:spPr>
        <p:txBody>
          <a:bodyPr wrap="none">
            <a:spAutoFit/>
          </a:bodyPr>
          <a:lstStyle/>
          <a:p>
            <a:pPr>
              <a:lnSpc>
                <a:spcPct val="100000"/>
              </a:lnSpc>
            </a:pPr>
            <a:r>
              <a:rPr lang="en-US" b="0">
                <a:latin typeface="Times" pitchFamily="18" charset="0"/>
              </a:rPr>
              <a:t>2</a:t>
            </a:r>
            <a:r>
              <a:rPr lang="en-US" b="0" i="1" baseline="30000">
                <a:latin typeface="Times" pitchFamily="18" charset="0"/>
              </a:rPr>
              <a:t>k</a:t>
            </a:r>
            <a:endParaRPr lang="en-US" b="0" i="1">
              <a:latin typeface="Times" pitchFamily="18" charset="0"/>
            </a:endParaRPr>
          </a:p>
        </p:txBody>
      </p:sp>
      <p:sp>
        <p:nvSpPr>
          <p:cNvPr id="45071" name="Line 15"/>
          <p:cNvSpPr>
            <a:spLocks noChangeShapeType="1"/>
          </p:cNvSpPr>
          <p:nvPr/>
        </p:nvSpPr>
        <p:spPr bwMode="auto">
          <a:xfrm>
            <a:off x="2362200" y="5867400"/>
            <a:ext cx="6324600" cy="0"/>
          </a:xfrm>
          <a:prstGeom prst="line">
            <a:avLst/>
          </a:prstGeom>
          <a:noFill/>
          <a:ln w="25400">
            <a:solidFill>
              <a:schemeClr val="tx1"/>
            </a:solidFill>
            <a:round/>
            <a:headEnd/>
            <a:tailEnd/>
          </a:ln>
        </p:spPr>
        <p:txBody>
          <a:bodyPr wrap="none" anchor="ctr"/>
          <a:lstStyle/>
          <a:p>
            <a:endParaRPr lang="en-US"/>
          </a:p>
        </p:txBody>
      </p:sp>
      <p:sp>
        <p:nvSpPr>
          <p:cNvPr id="45072" name="Rectangle 16"/>
          <p:cNvSpPr>
            <a:spLocks noChangeArrowheads="1"/>
          </p:cNvSpPr>
          <p:nvPr/>
        </p:nvSpPr>
        <p:spPr bwMode="auto">
          <a:xfrm>
            <a:off x="3124200" y="5486400"/>
            <a:ext cx="320675" cy="366713"/>
          </a:xfrm>
          <a:prstGeom prst="rect">
            <a:avLst/>
          </a:prstGeom>
          <a:noFill/>
          <a:ln w="25400">
            <a:noFill/>
            <a:miter lim="800000"/>
            <a:headEnd/>
            <a:tailEnd/>
          </a:ln>
        </p:spPr>
        <p:txBody>
          <a:bodyPr wrap="none">
            <a:spAutoFit/>
          </a:bodyPr>
          <a:lstStyle/>
          <a:p>
            <a:pPr>
              <a:lnSpc>
                <a:spcPct val="100000"/>
              </a:lnSpc>
            </a:pPr>
            <a:r>
              <a:rPr lang="en-US"/>
              <a:t>/</a:t>
            </a:r>
          </a:p>
        </p:txBody>
      </p:sp>
      <p:sp>
        <p:nvSpPr>
          <p:cNvPr id="45073" name="Rectangle 17"/>
          <p:cNvSpPr>
            <a:spLocks noChangeArrowheads="1"/>
          </p:cNvSpPr>
          <p:nvPr/>
        </p:nvSpPr>
        <p:spPr bwMode="auto">
          <a:xfrm>
            <a:off x="2895600" y="5943600"/>
            <a:ext cx="1042988" cy="457200"/>
          </a:xfrm>
          <a:prstGeom prst="rect">
            <a:avLst/>
          </a:prstGeom>
          <a:noFill/>
          <a:ln w="25400">
            <a:noFill/>
            <a:miter lim="800000"/>
            <a:headEnd/>
            <a:tailEnd/>
          </a:ln>
        </p:spPr>
        <p:txBody>
          <a:bodyPr wrap="none">
            <a:spAutoFit/>
          </a:bodyPr>
          <a:lstStyle/>
          <a:p>
            <a:pPr algn="r">
              <a:lnSpc>
                <a:spcPct val="100000"/>
              </a:lnSpc>
            </a:pPr>
            <a:r>
              <a:rPr lang="en-US" sz="2400" b="0">
                <a:latin typeface="Times" pitchFamily="18" charset="0"/>
              </a:rPr>
              <a:t> </a:t>
            </a:r>
            <a:r>
              <a:rPr lang="en-US" b="0">
                <a:latin typeface="Times" pitchFamily="18" charset="0"/>
                <a:sym typeface="Symbol" pitchFamily="18" charset="2"/>
              </a:rPr>
              <a:t> </a:t>
            </a:r>
            <a:r>
              <a:rPr lang="en-US" b="0" i="1">
                <a:latin typeface="Times" pitchFamily="18" charset="0"/>
              </a:rPr>
              <a:t>u </a:t>
            </a:r>
            <a:r>
              <a:rPr lang="en-US" b="0">
                <a:latin typeface="Times" pitchFamily="18" charset="0"/>
              </a:rPr>
              <a:t>/ 2</a:t>
            </a:r>
            <a:r>
              <a:rPr lang="en-US" b="0" i="1" baseline="30000">
                <a:latin typeface="Times" pitchFamily="18" charset="0"/>
              </a:rPr>
              <a:t>k </a:t>
            </a:r>
            <a:r>
              <a:rPr lang="en-US" i="1" baseline="30000">
                <a:latin typeface="Times" pitchFamily="18" charset="0"/>
              </a:rPr>
              <a:t> </a:t>
            </a:r>
            <a:r>
              <a:rPr lang="en-US" b="0">
                <a:latin typeface="Times" pitchFamily="18" charset="0"/>
                <a:sym typeface="Symbol" pitchFamily="18" charset="2"/>
              </a:rPr>
              <a:t></a:t>
            </a:r>
            <a:endParaRPr lang="en-US" sz="2400" b="0">
              <a:latin typeface="Times" pitchFamily="18" charset="0"/>
              <a:sym typeface="Symbol" pitchFamily="18" charset="2"/>
            </a:endParaRPr>
          </a:p>
        </p:txBody>
      </p:sp>
      <p:sp>
        <p:nvSpPr>
          <p:cNvPr id="45074" name="Rectangle 18"/>
          <p:cNvSpPr>
            <a:spLocks noChangeArrowheads="1"/>
          </p:cNvSpPr>
          <p:nvPr/>
        </p:nvSpPr>
        <p:spPr bwMode="auto">
          <a:xfrm>
            <a:off x="5715000" y="55626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075" name="Rectangle 19"/>
          <p:cNvSpPr>
            <a:spLocks noChangeArrowheads="1"/>
          </p:cNvSpPr>
          <p:nvPr/>
        </p:nvSpPr>
        <p:spPr bwMode="auto">
          <a:xfrm>
            <a:off x="5222850" y="3976150"/>
            <a:ext cx="298480" cy="400110"/>
          </a:xfrm>
          <a:prstGeom prst="rect">
            <a:avLst/>
          </a:prstGeom>
          <a:noFill/>
          <a:ln w="25400">
            <a:noFill/>
            <a:miter lim="800000"/>
            <a:headEnd/>
            <a:tailEnd/>
          </a:ln>
        </p:spPr>
        <p:txBody>
          <a:bodyPr wrap="none">
            <a:spAutoFit/>
          </a:bodyPr>
          <a:lstStyle/>
          <a:p>
            <a:pPr>
              <a:lnSpc>
                <a:spcPct val="100000"/>
              </a:lnSpc>
            </a:pPr>
            <a:r>
              <a:rPr lang="en-US" sz="2000" b="0" i="1">
                <a:latin typeface="Times" pitchFamily="18" charset="0"/>
              </a:rPr>
              <a:t>k</a:t>
            </a:r>
          </a:p>
        </p:txBody>
      </p:sp>
      <p:sp>
        <p:nvSpPr>
          <p:cNvPr id="45076" name="Rectangle 20"/>
          <p:cNvSpPr>
            <a:spLocks noChangeArrowheads="1"/>
          </p:cNvSpPr>
          <p:nvPr/>
        </p:nvSpPr>
        <p:spPr bwMode="auto">
          <a:xfrm>
            <a:off x="4114800" y="4346575"/>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1</a:t>
            </a:r>
          </a:p>
        </p:txBody>
      </p:sp>
      <p:sp>
        <p:nvSpPr>
          <p:cNvPr id="45077" name="Rectangle 21"/>
          <p:cNvSpPr>
            <a:spLocks noChangeArrowheads="1"/>
          </p:cNvSpPr>
          <p:nvPr/>
        </p:nvSpPr>
        <p:spPr bwMode="auto">
          <a:xfrm>
            <a:off x="4343400" y="4346575"/>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5078" name="Rectangle 22"/>
          <p:cNvSpPr>
            <a:spLocks noChangeArrowheads="1"/>
          </p:cNvSpPr>
          <p:nvPr/>
        </p:nvSpPr>
        <p:spPr bwMode="auto">
          <a:xfrm>
            <a:off x="5257800" y="4346575"/>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5079" name="Rectangle 23"/>
          <p:cNvSpPr>
            <a:spLocks noChangeArrowheads="1"/>
          </p:cNvSpPr>
          <p:nvPr/>
        </p:nvSpPr>
        <p:spPr bwMode="auto">
          <a:xfrm>
            <a:off x="4572000" y="4346575"/>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080" name="Rectangle 24"/>
          <p:cNvSpPr>
            <a:spLocks noChangeArrowheads="1"/>
          </p:cNvSpPr>
          <p:nvPr/>
        </p:nvSpPr>
        <p:spPr bwMode="auto">
          <a:xfrm>
            <a:off x="5486400" y="43465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81" name="Rectangle 25"/>
          <p:cNvSpPr>
            <a:spLocks noChangeArrowheads="1"/>
          </p:cNvSpPr>
          <p:nvPr/>
        </p:nvSpPr>
        <p:spPr bwMode="auto">
          <a:xfrm>
            <a:off x="6400800" y="43465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82" name="Rectangle 26"/>
          <p:cNvSpPr>
            <a:spLocks noChangeArrowheads="1"/>
          </p:cNvSpPr>
          <p:nvPr/>
        </p:nvSpPr>
        <p:spPr bwMode="auto">
          <a:xfrm>
            <a:off x="6629400" y="43465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83" name="Rectangle 27"/>
          <p:cNvSpPr>
            <a:spLocks noChangeArrowheads="1"/>
          </p:cNvSpPr>
          <p:nvPr/>
        </p:nvSpPr>
        <p:spPr bwMode="auto">
          <a:xfrm>
            <a:off x="5715000" y="4346575"/>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084" name="Rectangle 28"/>
          <p:cNvSpPr>
            <a:spLocks noChangeArrowheads="1"/>
          </p:cNvSpPr>
          <p:nvPr/>
        </p:nvSpPr>
        <p:spPr bwMode="auto">
          <a:xfrm>
            <a:off x="5486400" y="6019800"/>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085" name="Rectangle 29"/>
          <p:cNvSpPr>
            <a:spLocks noChangeArrowheads="1"/>
          </p:cNvSpPr>
          <p:nvPr/>
        </p:nvSpPr>
        <p:spPr bwMode="auto">
          <a:xfrm>
            <a:off x="5715000" y="60198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5086" name="Rectangle 30"/>
          <p:cNvSpPr>
            <a:spLocks noChangeArrowheads="1"/>
          </p:cNvSpPr>
          <p:nvPr/>
        </p:nvSpPr>
        <p:spPr bwMode="auto">
          <a:xfrm>
            <a:off x="6629400" y="60198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5087" name="Rectangle 31"/>
          <p:cNvSpPr>
            <a:spLocks noChangeArrowheads="1"/>
          </p:cNvSpPr>
          <p:nvPr/>
        </p:nvSpPr>
        <p:spPr bwMode="auto">
          <a:xfrm>
            <a:off x="5943600" y="6019800"/>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088" name="Rectangle 32"/>
          <p:cNvSpPr>
            <a:spLocks noChangeArrowheads="1"/>
          </p:cNvSpPr>
          <p:nvPr/>
        </p:nvSpPr>
        <p:spPr bwMode="auto">
          <a:xfrm>
            <a:off x="4114800" y="60198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89" name="Rectangle 33"/>
          <p:cNvSpPr>
            <a:spLocks noChangeArrowheads="1"/>
          </p:cNvSpPr>
          <p:nvPr/>
        </p:nvSpPr>
        <p:spPr bwMode="auto">
          <a:xfrm>
            <a:off x="5029200" y="6019800"/>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090" name="Rectangle 34"/>
          <p:cNvSpPr>
            <a:spLocks noChangeArrowheads="1"/>
          </p:cNvSpPr>
          <p:nvPr/>
        </p:nvSpPr>
        <p:spPr bwMode="auto">
          <a:xfrm>
            <a:off x="5257800" y="6019800"/>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091" name="Rectangle 35"/>
          <p:cNvSpPr>
            <a:spLocks noChangeArrowheads="1"/>
          </p:cNvSpPr>
          <p:nvPr/>
        </p:nvSpPr>
        <p:spPr bwMode="auto">
          <a:xfrm>
            <a:off x="4343400" y="6019800"/>
            <a:ext cx="6858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092" name="Text Box 36"/>
          <p:cNvSpPr txBox="1">
            <a:spLocks noChangeArrowheads="1"/>
          </p:cNvSpPr>
          <p:nvPr/>
        </p:nvSpPr>
        <p:spPr bwMode="auto">
          <a:xfrm>
            <a:off x="6815512" y="5943600"/>
            <a:ext cx="248786"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a:cs typeface="Calibri"/>
              </a:rPr>
              <a:t>.</a:t>
            </a:r>
          </a:p>
        </p:txBody>
      </p:sp>
      <p:sp>
        <p:nvSpPr>
          <p:cNvPr id="45093" name="Text Box 37"/>
          <p:cNvSpPr txBox="1">
            <a:spLocks noChangeArrowheads="1"/>
          </p:cNvSpPr>
          <p:nvPr/>
        </p:nvSpPr>
        <p:spPr bwMode="auto">
          <a:xfrm>
            <a:off x="7086600" y="5029200"/>
            <a:ext cx="954107" cy="400110"/>
          </a:xfrm>
          <a:prstGeom prst="rect">
            <a:avLst/>
          </a:prstGeom>
          <a:noFill/>
          <a:ln w="25400">
            <a:noFill/>
            <a:miter lim="800000"/>
            <a:headEnd/>
            <a:tailEnd/>
          </a:ln>
        </p:spPr>
        <p:txBody>
          <a:bodyPr wrap="none">
            <a:spAutoFit/>
          </a:bodyPr>
          <a:lstStyle/>
          <a:p>
            <a:pPr>
              <a:lnSpc>
                <a:spcPct val="100000"/>
              </a:lnSpc>
            </a:pPr>
            <a:r>
              <a:rPr lang="zh-CN" altLang="en-US" sz="2000" b="0" dirty="0" smtClean="0">
                <a:latin typeface="Calibri" pitchFamily="34" charset="0"/>
              </a:rPr>
              <a:t>小数点</a:t>
            </a:r>
            <a:endParaRPr lang="en-US" sz="2000" b="0" dirty="0">
              <a:latin typeface="Calibri" pitchFamily="34" charset="0"/>
            </a:endParaRPr>
          </a:p>
        </p:txBody>
      </p:sp>
      <p:sp>
        <p:nvSpPr>
          <p:cNvPr id="45094" name="Line 38"/>
          <p:cNvSpPr>
            <a:spLocks noChangeShapeType="1"/>
          </p:cNvSpPr>
          <p:nvPr/>
        </p:nvSpPr>
        <p:spPr bwMode="auto">
          <a:xfrm flipH="1">
            <a:off x="6934200" y="5410200"/>
            <a:ext cx="304800" cy="685800"/>
          </a:xfrm>
          <a:prstGeom prst="line">
            <a:avLst/>
          </a:prstGeom>
          <a:noFill/>
          <a:ln w="25400">
            <a:solidFill>
              <a:schemeClr val="tx1"/>
            </a:solidFill>
            <a:round/>
            <a:headEnd/>
            <a:tailEnd type="triangle" w="med" len="med"/>
          </a:ln>
        </p:spPr>
        <p:txBody>
          <a:bodyPr wrap="none" anchor="ctr"/>
          <a:lstStyle/>
          <a:p>
            <a:endParaRPr lang="en-US" sz="1800" b="0">
              <a:latin typeface="Calibri"/>
              <a:cs typeface="Calibri"/>
            </a:endParaRPr>
          </a:p>
        </p:txBody>
      </p:sp>
      <p:sp>
        <p:nvSpPr>
          <p:cNvPr id="45095" name="Rectangle 39"/>
          <p:cNvSpPr>
            <a:spLocks noChangeArrowheads="1"/>
          </p:cNvSpPr>
          <p:nvPr/>
        </p:nvSpPr>
        <p:spPr bwMode="auto">
          <a:xfrm>
            <a:off x="4114800" y="6019800"/>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096" name="Rectangle 40"/>
          <p:cNvSpPr>
            <a:spLocks noChangeArrowheads="1"/>
          </p:cNvSpPr>
          <p:nvPr/>
        </p:nvSpPr>
        <p:spPr bwMode="auto">
          <a:xfrm>
            <a:off x="4114800" y="47275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97" name="Rectangle 41"/>
          <p:cNvSpPr>
            <a:spLocks noChangeArrowheads="1"/>
          </p:cNvSpPr>
          <p:nvPr/>
        </p:nvSpPr>
        <p:spPr bwMode="auto">
          <a:xfrm>
            <a:off x="5029200" y="47275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98" name="Rectangle 42"/>
          <p:cNvSpPr>
            <a:spLocks noChangeArrowheads="1"/>
          </p:cNvSpPr>
          <p:nvPr/>
        </p:nvSpPr>
        <p:spPr bwMode="auto">
          <a:xfrm>
            <a:off x="5257800" y="47275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99" name="Rectangle 43"/>
          <p:cNvSpPr>
            <a:spLocks noChangeArrowheads="1"/>
          </p:cNvSpPr>
          <p:nvPr/>
        </p:nvSpPr>
        <p:spPr bwMode="auto">
          <a:xfrm>
            <a:off x="5486400" y="47275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100" name="Rectangle 44"/>
          <p:cNvSpPr>
            <a:spLocks noChangeArrowheads="1"/>
          </p:cNvSpPr>
          <p:nvPr/>
        </p:nvSpPr>
        <p:spPr bwMode="auto">
          <a:xfrm>
            <a:off x="6400800" y="47275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101" name="Rectangle 45"/>
          <p:cNvSpPr>
            <a:spLocks noChangeArrowheads="1"/>
          </p:cNvSpPr>
          <p:nvPr/>
        </p:nvSpPr>
        <p:spPr bwMode="auto">
          <a:xfrm>
            <a:off x="6629400" y="47275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102" name="Rectangle 46"/>
          <p:cNvSpPr>
            <a:spLocks noChangeArrowheads="1"/>
          </p:cNvSpPr>
          <p:nvPr/>
        </p:nvSpPr>
        <p:spPr bwMode="auto">
          <a:xfrm>
            <a:off x="4343400" y="4727575"/>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103" name="Rectangle 47"/>
          <p:cNvSpPr>
            <a:spLocks noChangeArrowheads="1"/>
          </p:cNvSpPr>
          <p:nvPr/>
        </p:nvSpPr>
        <p:spPr bwMode="auto">
          <a:xfrm>
            <a:off x="3100388" y="4651375"/>
            <a:ext cx="762000" cy="366713"/>
          </a:xfrm>
          <a:prstGeom prst="rect">
            <a:avLst/>
          </a:prstGeom>
          <a:noFill/>
          <a:ln w="25400">
            <a:noFill/>
            <a:miter lim="800000"/>
            <a:headEnd/>
            <a:tailEnd/>
          </a:ln>
        </p:spPr>
        <p:txBody>
          <a:bodyPr wrap="none">
            <a:spAutoFit/>
          </a:bodyPr>
          <a:lstStyle/>
          <a:p>
            <a:pPr algn="r">
              <a:lnSpc>
                <a:spcPct val="100000"/>
              </a:lnSpc>
            </a:pPr>
            <a:r>
              <a:rPr lang="en-US" b="0">
                <a:latin typeface="Times" pitchFamily="18" charset="0"/>
              </a:rPr>
              <a:t>+2</a:t>
            </a:r>
            <a:r>
              <a:rPr lang="en-US" b="0" i="1" baseline="30000">
                <a:latin typeface="Times" pitchFamily="18" charset="0"/>
              </a:rPr>
              <a:t>k </a:t>
            </a:r>
            <a:r>
              <a:rPr lang="en-US" b="0">
                <a:latin typeface="Times" pitchFamily="18" charset="0"/>
              </a:rPr>
              <a:t>–1</a:t>
            </a:r>
          </a:p>
        </p:txBody>
      </p:sp>
      <p:sp>
        <p:nvSpPr>
          <p:cNvPr id="45104" name="Rectangle 48"/>
          <p:cNvSpPr>
            <a:spLocks noChangeArrowheads="1"/>
          </p:cNvSpPr>
          <p:nvPr/>
        </p:nvSpPr>
        <p:spPr bwMode="auto">
          <a:xfrm>
            <a:off x="5715000" y="4727575"/>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105" name="Rectangle 49"/>
          <p:cNvSpPr>
            <a:spLocks noChangeArrowheads="1"/>
          </p:cNvSpPr>
          <p:nvPr/>
        </p:nvSpPr>
        <p:spPr bwMode="auto">
          <a:xfrm>
            <a:off x="7010400" y="60198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106" name="Rectangle 50"/>
          <p:cNvSpPr>
            <a:spLocks noChangeArrowheads="1"/>
          </p:cNvSpPr>
          <p:nvPr/>
        </p:nvSpPr>
        <p:spPr bwMode="auto">
          <a:xfrm>
            <a:off x="7924800" y="60198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1</a:t>
            </a:r>
          </a:p>
        </p:txBody>
      </p:sp>
      <p:sp>
        <p:nvSpPr>
          <p:cNvPr id="45107" name="Rectangle 51"/>
          <p:cNvSpPr>
            <a:spLocks noChangeArrowheads="1"/>
          </p:cNvSpPr>
          <p:nvPr/>
        </p:nvSpPr>
        <p:spPr bwMode="auto">
          <a:xfrm>
            <a:off x="8153400" y="60198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108" name="Rectangle 52"/>
          <p:cNvSpPr>
            <a:spLocks noChangeArrowheads="1"/>
          </p:cNvSpPr>
          <p:nvPr/>
        </p:nvSpPr>
        <p:spPr bwMode="auto">
          <a:xfrm>
            <a:off x="7239000" y="6019800"/>
            <a:ext cx="6858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109" name="Line 53"/>
          <p:cNvSpPr>
            <a:spLocks noChangeShapeType="1"/>
          </p:cNvSpPr>
          <p:nvPr/>
        </p:nvSpPr>
        <p:spPr bwMode="auto">
          <a:xfrm>
            <a:off x="2514600" y="5029200"/>
            <a:ext cx="6324600" cy="0"/>
          </a:xfrm>
          <a:prstGeom prst="line">
            <a:avLst/>
          </a:prstGeom>
          <a:noFill/>
          <a:ln w="25400">
            <a:solidFill>
              <a:schemeClr val="tx1"/>
            </a:solidFill>
            <a:round/>
            <a:headEnd/>
            <a:tailEnd/>
          </a:ln>
        </p:spPr>
        <p:txBody>
          <a:bodyPr wrap="none" anchor="ctr"/>
          <a:lstStyle/>
          <a:p>
            <a:endParaRPr lang="en-US"/>
          </a:p>
        </p:txBody>
      </p:sp>
      <p:sp>
        <p:nvSpPr>
          <p:cNvPr id="45110" name="Rectangle 54"/>
          <p:cNvSpPr>
            <a:spLocks noChangeArrowheads="1"/>
          </p:cNvSpPr>
          <p:nvPr/>
        </p:nvSpPr>
        <p:spPr bwMode="auto">
          <a:xfrm>
            <a:off x="4114800" y="5181600"/>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111" name="Rectangle 55"/>
          <p:cNvSpPr>
            <a:spLocks noChangeArrowheads="1"/>
          </p:cNvSpPr>
          <p:nvPr/>
        </p:nvSpPr>
        <p:spPr bwMode="auto">
          <a:xfrm>
            <a:off x="4343400" y="51816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5112" name="Rectangle 56"/>
          <p:cNvSpPr>
            <a:spLocks noChangeArrowheads="1"/>
          </p:cNvSpPr>
          <p:nvPr/>
        </p:nvSpPr>
        <p:spPr bwMode="auto">
          <a:xfrm>
            <a:off x="5257800" y="51816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5113" name="Rectangle 57"/>
          <p:cNvSpPr>
            <a:spLocks noChangeArrowheads="1"/>
          </p:cNvSpPr>
          <p:nvPr/>
        </p:nvSpPr>
        <p:spPr bwMode="auto">
          <a:xfrm>
            <a:off x="4572000" y="5181600"/>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114" name="Rectangle 58"/>
          <p:cNvSpPr>
            <a:spLocks noChangeArrowheads="1"/>
          </p:cNvSpPr>
          <p:nvPr/>
        </p:nvSpPr>
        <p:spPr bwMode="auto">
          <a:xfrm>
            <a:off x="5486400" y="51816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1</a:t>
            </a:r>
          </a:p>
        </p:txBody>
      </p:sp>
      <p:sp>
        <p:nvSpPr>
          <p:cNvPr id="45115" name="Rectangle 59"/>
          <p:cNvSpPr>
            <a:spLocks noChangeArrowheads="1"/>
          </p:cNvSpPr>
          <p:nvPr/>
        </p:nvSpPr>
        <p:spPr bwMode="auto">
          <a:xfrm>
            <a:off x="6400800" y="51816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116" name="Rectangle 60"/>
          <p:cNvSpPr>
            <a:spLocks noChangeArrowheads="1"/>
          </p:cNvSpPr>
          <p:nvPr/>
        </p:nvSpPr>
        <p:spPr bwMode="auto">
          <a:xfrm>
            <a:off x="6629400" y="51816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117" name="Rectangle 61"/>
          <p:cNvSpPr>
            <a:spLocks noChangeArrowheads="1"/>
          </p:cNvSpPr>
          <p:nvPr/>
        </p:nvSpPr>
        <p:spPr bwMode="auto">
          <a:xfrm>
            <a:off x="5715000" y="5181600"/>
            <a:ext cx="6858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118" name="Rectangle 62"/>
          <p:cNvSpPr>
            <a:spLocks noChangeArrowheads="1"/>
          </p:cNvSpPr>
          <p:nvPr/>
        </p:nvSpPr>
        <p:spPr bwMode="auto">
          <a:xfrm>
            <a:off x="799171" y="5867400"/>
            <a:ext cx="1715429" cy="461665"/>
          </a:xfrm>
          <a:prstGeom prst="rect">
            <a:avLst/>
          </a:prstGeom>
          <a:noFill/>
          <a:ln w="25400">
            <a:noFill/>
            <a:miter lim="800000"/>
            <a:headEnd/>
            <a:tailEnd/>
          </a:ln>
        </p:spPr>
        <p:txBody>
          <a:bodyPr wrap="square">
            <a:spAutoFit/>
          </a:bodyPr>
          <a:lstStyle/>
          <a:p>
            <a:pPr marL="0" lvl="2">
              <a:lnSpc>
                <a:spcPct val="100000"/>
              </a:lnSpc>
            </a:pPr>
            <a:r>
              <a:rPr lang="zh-CN" altLang="en-US" i="1" dirty="0" smtClean="0">
                <a:latin typeface="黑体" panose="02010609060101010101" pitchFamily="49" charset="-122"/>
                <a:ea typeface="黑体" panose="02010609060101010101" pitchFamily="49" charset="-122"/>
              </a:rPr>
              <a:t>偏差没影响</a:t>
            </a:r>
            <a:endParaRPr lang="en-US" i="1" dirty="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510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510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0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0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06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0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0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0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06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06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07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07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07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0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0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0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07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0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07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07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508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08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50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508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508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08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508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08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08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508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509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509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509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509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509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09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509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509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509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509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510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510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510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510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510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510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510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510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510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510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511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511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511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511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511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511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511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4511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5118"/>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751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P spid="45061" grpId="0"/>
      <p:bldP spid="45062" grpId="0" animBg="1"/>
      <p:bldP spid="45063" grpId="0" animBg="1"/>
      <p:bldP spid="45064" grpId="0" animBg="1"/>
      <p:bldP spid="45065" grpId="0" animBg="1"/>
      <p:bldP spid="45066" grpId="0" animBg="1"/>
      <p:bldP spid="45067" grpId="0" animBg="1"/>
      <p:bldP spid="45068" grpId="0" animBg="1"/>
      <p:bldP spid="45069" grpId="0"/>
      <p:bldP spid="45070" grpId="0"/>
      <p:bldP spid="45071" grpId="0" animBg="1"/>
      <p:bldP spid="45072" grpId="0"/>
      <p:bldP spid="45073" grpId="0"/>
      <p:bldP spid="45074" grpId="0" animBg="1"/>
      <p:bldP spid="45075" grpId="0"/>
      <p:bldP spid="45076" grpId="0" animBg="1"/>
      <p:bldP spid="45077" grpId="0" animBg="1"/>
      <p:bldP spid="45078" grpId="0" animBg="1"/>
      <p:bldP spid="45079" grpId="0" animBg="1"/>
      <p:bldP spid="45080" grpId="0" animBg="1"/>
      <p:bldP spid="45081" grpId="0" animBg="1"/>
      <p:bldP spid="45082" grpId="0" animBg="1"/>
      <p:bldP spid="45083" grpId="0" animBg="1"/>
      <p:bldP spid="45084" grpId="0" animBg="1"/>
      <p:bldP spid="45085" grpId="0" animBg="1"/>
      <p:bldP spid="45086" grpId="0" animBg="1"/>
      <p:bldP spid="45087" grpId="0" animBg="1"/>
      <p:bldP spid="45088" grpId="0" animBg="1"/>
      <p:bldP spid="45089" grpId="0" animBg="1"/>
      <p:bldP spid="45090" grpId="0" animBg="1"/>
      <p:bldP spid="45091" grpId="0" animBg="1"/>
      <p:bldP spid="45092" grpId="0"/>
      <p:bldP spid="45093" grpId="0"/>
      <p:bldP spid="45094" grpId="0" animBg="1"/>
      <p:bldP spid="45095" grpId="0" animBg="1"/>
      <p:bldP spid="45096" grpId="0" animBg="1"/>
      <p:bldP spid="45097" grpId="0" animBg="1"/>
      <p:bldP spid="45098" grpId="0" animBg="1"/>
      <p:bldP spid="45099" grpId="0" animBg="1"/>
      <p:bldP spid="45100" grpId="0" animBg="1"/>
      <p:bldP spid="45101" grpId="0" animBg="1"/>
      <p:bldP spid="45102" grpId="0" animBg="1"/>
      <p:bldP spid="45103" grpId="0"/>
      <p:bldP spid="45104" grpId="0" animBg="1"/>
      <p:bldP spid="45105" grpId="0" animBg="1"/>
      <p:bldP spid="45106" grpId="0" animBg="1"/>
      <p:bldP spid="45107" grpId="0" animBg="1"/>
      <p:bldP spid="45108" grpId="0" animBg="1"/>
      <p:bldP spid="45109" grpId="0" animBg="1"/>
      <p:bldP spid="45110" grpId="0" animBg="1"/>
      <p:bldP spid="45111" grpId="0" animBg="1"/>
      <p:bldP spid="45112" grpId="0" animBg="1"/>
      <p:bldP spid="45113" grpId="0" animBg="1"/>
      <p:bldP spid="45114" grpId="0" animBg="1"/>
      <p:bldP spid="45115" grpId="0" animBg="1"/>
      <p:bldP spid="45116" grpId="0" animBg="1"/>
      <p:bldP spid="45117" grpId="0" animBg="1"/>
      <p:bldP spid="45118" grpId="0"/>
    </p:bld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16405</TotalTime>
  <Words>6403</Words>
  <Application>Microsoft Office PowerPoint</Application>
  <PresentationFormat>全屏显示(4:3)</PresentationFormat>
  <Paragraphs>1888</Paragraphs>
  <Slides>102</Slides>
  <Notes>61</Notes>
  <HiddenSlides>0</HiddenSlides>
  <MMClips>0</MMClips>
  <ScaleCrop>false</ScaleCrop>
  <HeadingPairs>
    <vt:vector size="8" baseType="variant">
      <vt:variant>
        <vt:lpstr>已用的字体</vt:lpstr>
      </vt:variant>
      <vt:variant>
        <vt:i4>30</vt:i4>
      </vt:variant>
      <vt:variant>
        <vt:lpstr>主题</vt:lpstr>
      </vt:variant>
      <vt:variant>
        <vt:i4>1</vt:i4>
      </vt:variant>
      <vt:variant>
        <vt:lpstr>嵌入 OLE 服务器</vt:lpstr>
      </vt:variant>
      <vt:variant>
        <vt:i4>4</vt:i4>
      </vt:variant>
      <vt:variant>
        <vt:lpstr>幻灯片标题</vt:lpstr>
      </vt:variant>
      <vt:variant>
        <vt:i4>102</vt:i4>
      </vt:variant>
    </vt:vector>
  </HeadingPairs>
  <TitlesOfParts>
    <vt:vector size="137" baseType="lpstr">
      <vt:lpstr>Gill Sans</vt:lpstr>
      <vt:lpstr>Monaco</vt:lpstr>
      <vt:lpstr>ＭＳ ゴシック</vt:lpstr>
      <vt:lpstr>ＭＳ Ｐゴシック</vt:lpstr>
      <vt:lpstr>Zapf Dingbats</vt:lpstr>
      <vt:lpstr>ヒラギノ角ゴ ProN W3</vt:lpstr>
      <vt:lpstr>等线</vt:lpstr>
      <vt:lpstr>仿宋_GB2312</vt:lpstr>
      <vt:lpstr>黑体</vt:lpstr>
      <vt:lpstr>华文行楷</vt:lpstr>
      <vt:lpstr>华文新魏</vt:lpstr>
      <vt:lpstr>华文中宋</vt:lpstr>
      <vt:lpstr>楷体_GB2312</vt:lpstr>
      <vt:lpstr>宋体</vt:lpstr>
      <vt:lpstr>Arial</vt:lpstr>
      <vt:lpstr>Arial Narrow</vt:lpstr>
      <vt:lpstr>Arial Narrow Bold</vt:lpstr>
      <vt:lpstr>Calibri</vt:lpstr>
      <vt:lpstr>Calibri Bold</vt:lpstr>
      <vt:lpstr>Calibri Italic</vt:lpstr>
      <vt:lpstr>Cambria Math</vt:lpstr>
      <vt:lpstr>Courier New</vt:lpstr>
      <vt:lpstr>Courier New Bold</vt:lpstr>
      <vt:lpstr>Courier New Bold Italic</vt:lpstr>
      <vt:lpstr>Helvetica</vt:lpstr>
      <vt:lpstr>Symbol</vt:lpstr>
      <vt:lpstr>Times</vt:lpstr>
      <vt:lpstr>Times New Roman</vt:lpstr>
      <vt:lpstr>Wingdings</vt:lpstr>
      <vt:lpstr>Wingdings 2</vt:lpstr>
      <vt:lpstr>template2007</vt:lpstr>
      <vt:lpstr>Document</vt:lpstr>
      <vt:lpstr>Equation</vt:lpstr>
      <vt:lpstr>Chart</vt:lpstr>
      <vt:lpstr>公式</vt:lpstr>
      <vt:lpstr>第2章 信息的表示和处理Ⅰ：位、整数</vt:lpstr>
      <vt:lpstr>问题2</vt:lpstr>
      <vt:lpstr>为   学   —— 教 育 观  </vt:lpstr>
      <vt:lpstr>老师的几点希望</vt:lpstr>
      <vt:lpstr>主要内容: 位、字节 和 整型数</vt:lpstr>
      <vt:lpstr>为什么用二进制？</vt:lpstr>
      <vt:lpstr>位、字节、字</vt:lpstr>
      <vt:lpstr>位、字节、字</vt:lpstr>
      <vt:lpstr>进制</vt:lpstr>
      <vt:lpstr>二进制数</vt:lpstr>
      <vt:lpstr>二进制数</vt:lpstr>
      <vt:lpstr>十六进制数</vt:lpstr>
      <vt:lpstr>十六进制数的加减运算</vt:lpstr>
      <vt:lpstr>进制转换</vt:lpstr>
      <vt:lpstr>进制转换</vt:lpstr>
      <vt:lpstr>进制转换</vt:lpstr>
      <vt:lpstr>计算机内的数值表示——编码</vt:lpstr>
      <vt:lpstr>字节值编码</vt:lpstr>
      <vt:lpstr>C数据类型的宽度（与编译器有关）</vt:lpstr>
      <vt:lpstr>主要内容: 位、字节 和 整型数</vt:lpstr>
      <vt:lpstr>布尔代数(Boolean Algebra)</vt:lpstr>
      <vt:lpstr>布尔代数(Boolean Algebra)</vt:lpstr>
      <vt:lpstr>一般的布尔代数</vt:lpstr>
      <vt:lpstr>示例:集合的表示与运算</vt:lpstr>
      <vt:lpstr>2.1.7 C语言中的位级运算</vt:lpstr>
      <vt:lpstr>巧用异或</vt:lpstr>
      <vt:lpstr>巧用异或</vt:lpstr>
      <vt:lpstr>巧用异或</vt:lpstr>
      <vt:lpstr>问题3</vt:lpstr>
      <vt:lpstr>2.1.8 对比: C语言的逻辑运算</vt:lpstr>
      <vt:lpstr>2.1.9 Ｃ语言中的移位运算（无循环移位）</vt:lpstr>
      <vt:lpstr>主要内容: 位、字节 和 整型数</vt:lpstr>
      <vt:lpstr>2.2 整数编码(Encoding Integers)</vt:lpstr>
      <vt:lpstr>补码示例</vt:lpstr>
      <vt:lpstr>数值范围</vt:lpstr>
      <vt:lpstr>不同字长的数值</vt:lpstr>
      <vt:lpstr>无符号数与有符号数编码的值</vt:lpstr>
      <vt:lpstr>主要内容: 位、字节 和 整型数</vt:lpstr>
      <vt:lpstr>有符号/无符号数之间的转换</vt:lpstr>
      <vt:lpstr>有符号 无符号数的转换</vt:lpstr>
      <vt:lpstr>有符号 无符号数的转换</vt:lpstr>
      <vt:lpstr>有符号数和无符号数的关系</vt:lpstr>
      <vt:lpstr>转换的可视化</vt:lpstr>
      <vt:lpstr>2.2.5  C语言中的有符号数和无符号数</vt:lpstr>
      <vt:lpstr>类型转换的惊喜！</vt:lpstr>
      <vt:lpstr>类型转换的惊喜！</vt:lpstr>
      <vt:lpstr>有符号数和无符号数转换的基本原则</vt:lpstr>
      <vt:lpstr>主要内容: 位、字节 和 整型数</vt:lpstr>
      <vt:lpstr>符号扩展</vt:lpstr>
      <vt:lpstr>符号扩展示例</vt:lpstr>
      <vt:lpstr>总结:扩展、截断的基本规则</vt:lpstr>
      <vt:lpstr>主要内容: 位、字节 和 整型数</vt:lpstr>
      <vt:lpstr>无符号数加法</vt:lpstr>
      <vt:lpstr>整数加法可视化示意图</vt:lpstr>
      <vt:lpstr>无符号数加法可视化示意图</vt:lpstr>
      <vt:lpstr>补码加法（其实CPU不知道数是有/无符号）</vt:lpstr>
      <vt:lpstr>补码加法(Tadd)</vt:lpstr>
      <vt:lpstr>补码加法(Tadd)的溢出问题</vt:lpstr>
      <vt:lpstr>补码加法可视化示意图</vt:lpstr>
      <vt:lpstr>乘法</vt:lpstr>
      <vt:lpstr>Ｃ语言的无符号数乘法</vt:lpstr>
      <vt:lpstr>Ｃ语言的有符号数乘法</vt:lpstr>
      <vt:lpstr>用移位实现“乘以2的幂”</vt:lpstr>
      <vt:lpstr>用移位实现无/有符号数“除以2的幂”</vt:lpstr>
      <vt:lpstr>主要内容: 位、字节 和 整型数</vt:lpstr>
      <vt:lpstr>算术运算: 基本规则</vt:lpstr>
      <vt:lpstr>为何用无符号数？</vt:lpstr>
      <vt:lpstr>巧用无符号数：向下计数</vt:lpstr>
      <vt:lpstr>为何用无符号数？</vt:lpstr>
      <vt:lpstr>主要内容: 位、字节 和 整型数</vt:lpstr>
      <vt:lpstr>面向字节的内存组织管理</vt:lpstr>
      <vt:lpstr>机器字</vt:lpstr>
      <vt:lpstr>面向字的内存组织管理</vt:lpstr>
      <vt:lpstr>C数据类型的典型大小(字节数)</vt:lpstr>
      <vt:lpstr>字节序</vt:lpstr>
      <vt:lpstr>字节序示例</vt:lpstr>
      <vt:lpstr>整型数的表示</vt:lpstr>
      <vt:lpstr>验证数的表示</vt:lpstr>
      <vt:lpstr>show_bytes 的执行实例</vt:lpstr>
      <vt:lpstr>指针的表示</vt:lpstr>
      <vt:lpstr>字符串的表示</vt:lpstr>
      <vt:lpstr>C的整型数习题</vt:lpstr>
      <vt:lpstr>布尔代数的应用</vt:lpstr>
      <vt:lpstr>二进制数性质</vt:lpstr>
      <vt:lpstr>代码安全示例</vt:lpstr>
      <vt:lpstr>典型用法</vt:lpstr>
      <vt:lpstr>恶意用法</vt:lpstr>
      <vt:lpstr>数学性质</vt:lpstr>
      <vt:lpstr>Tadd的数学性质</vt:lpstr>
      <vt:lpstr>Tadd的表征</vt:lpstr>
      <vt:lpstr>非(negation)</vt:lpstr>
      <vt:lpstr>示例</vt:lpstr>
      <vt:lpstr>代码范例#2</vt:lpstr>
      <vt:lpstr>XDR 代码</vt:lpstr>
      <vt:lpstr>XDR 的弱点</vt:lpstr>
      <vt:lpstr>乘法编译生成的代码（尽量用移位实现）</vt:lpstr>
      <vt:lpstr>无符号数除编译生成的代码</vt:lpstr>
      <vt:lpstr>用移位实现有符号数“除以2的幂”</vt:lpstr>
      <vt:lpstr>修正 2的整数幂 除法</vt:lpstr>
      <vt:lpstr>修正 2的整数幂 除法</vt:lpstr>
      <vt:lpstr>编译生成的有符号数除代码</vt:lpstr>
      <vt:lpstr>算术运算:基本规则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 1st Lecture, Jan. 12th</dc:title>
  <dc:creator>Markus Pueschel</dc:creator>
  <dc:description>Redesign of slides created by Randal E. Bryant and David R. O'Hallaron</dc:description>
  <cp:lastModifiedBy>shi xianjun</cp:lastModifiedBy>
  <cp:revision>315</cp:revision>
  <cp:lastPrinted>2014-08-28T06:23:39Z</cp:lastPrinted>
  <dcterms:created xsi:type="dcterms:W3CDTF">2012-09-04T17:29:26Z</dcterms:created>
  <dcterms:modified xsi:type="dcterms:W3CDTF">2018-09-12T10:07:58Z</dcterms:modified>
</cp:coreProperties>
</file>