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79" d="100"/>
          <a:sy n="79" d="100"/>
        </p:scale>
        <p:origin x="1728" y="57"/>
      </p:cViewPr>
      <p:guideLst>
        <p:guide orient="horz" pos="3648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 smtClean="0"/>
              <a:t> ICS-LAB4  </a:t>
            </a:r>
            <a:r>
              <a:rPr lang="en-US" altLang="zh-CN" sz="6000" dirty="0" err="1" smtClean="0">
                <a:solidFill>
                  <a:srgbClr val="FF0000"/>
                </a:solidFill>
              </a:rPr>
              <a:t>Buflab</a:t>
            </a:r>
            <a:r>
              <a:rPr lang="en-US" altLang="zh-CN" sz="6000" dirty="0" smtClean="0">
                <a:solidFill>
                  <a:srgbClr val="FF0000"/>
                </a:solidFill>
              </a:rPr>
              <a:t>/</a:t>
            </a:r>
            <a:r>
              <a:rPr lang="en-US" altLang="zh-CN" sz="6000" dirty="0" err="1" smtClean="0">
                <a:solidFill>
                  <a:srgbClr val="FF0000"/>
                </a:solidFill>
              </a:rPr>
              <a:t>AttackLab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 </a:t>
            </a:r>
            <a:r>
              <a:rPr lang="zh-CN" altLang="en-US" sz="4800" dirty="0" smtClean="0"/>
              <a:t>缓冲器漏洞攻击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smtClean="0"/>
              <a:t>10</a:t>
            </a:r>
            <a:r>
              <a:rPr lang="zh-CN" altLang="en-US" sz="280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gets(</a:t>
            </a:r>
            <a:r>
              <a:rPr lang="en-US" altLang="zh-CN" sz="18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2954020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ICS2017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661644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6014852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 smtClean="0">
                <a:solidFill>
                  <a:srgbClr val="FF0000"/>
                </a:solidFill>
              </a:rPr>
              <a:t>缓冲区</a:t>
            </a:r>
            <a:r>
              <a:rPr lang="zh-CN" altLang="zh-CN" sz="2800" i="0" dirty="0">
                <a:solidFill>
                  <a:srgbClr val="FF0000"/>
                </a:solidFill>
              </a:rPr>
              <a:t>溢出导致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程序</a:t>
            </a:r>
            <a:r>
              <a:rPr lang="zh-CN" altLang="en-US" sz="2800" i="0" dirty="0" smtClean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破坏</a:t>
            </a:r>
            <a:r>
              <a:rPr lang="zh-CN" altLang="zh-CN" sz="2800" i="0" dirty="0">
                <a:solidFill>
                  <a:srgbClr val="FF0000"/>
                </a:solidFill>
              </a:rPr>
              <a:t>，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产生访</a:t>
            </a:r>
            <a:r>
              <a:rPr lang="zh-CN" altLang="en-US" sz="2800" i="0" dirty="0" smtClean="0">
                <a:solidFill>
                  <a:srgbClr val="FF0000"/>
                </a:solidFill>
              </a:rPr>
              <a:t>存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错误</a:t>
            </a:r>
            <a:endParaRPr lang="zh-CN" altLang="zh-CN" sz="2800" i="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 smtClean="0"/>
              <a:t>攻击手段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/>
              <a:t>设计字符串</a:t>
            </a:r>
            <a:r>
              <a:rPr lang="zh-CN" altLang="zh-CN" dirty="0"/>
              <a:t>输入给</a:t>
            </a:r>
            <a:r>
              <a:rPr lang="en-US" altLang="zh-CN" dirty="0" err="1"/>
              <a:t>bufbomb</a:t>
            </a:r>
            <a:r>
              <a:rPr lang="zh-CN" altLang="zh-CN" dirty="0" smtClean="0"/>
              <a:t>，造成</a:t>
            </a:r>
            <a:r>
              <a:rPr lang="zh-CN" altLang="zh-CN" dirty="0"/>
              <a:t>缓冲区溢出</a:t>
            </a:r>
            <a:r>
              <a:rPr lang="zh-CN" altLang="zh-CN" dirty="0" smtClean="0"/>
              <a:t>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sz="2400" dirty="0" smtClean="0">
                <a:solidFill>
                  <a:srgbClr val="FF0000"/>
                </a:solidFill>
              </a:rPr>
              <a:t>无</a:t>
            </a:r>
            <a:r>
              <a:rPr lang="zh-CN" altLang="zh-CN" sz="2400" dirty="0">
                <a:solidFill>
                  <a:srgbClr val="FF0000"/>
                </a:solidFill>
              </a:rPr>
              <a:t>符号字节</a:t>
            </a:r>
            <a:r>
              <a:rPr lang="zh-CN" altLang="zh-CN" sz="2400" dirty="0" smtClean="0">
                <a:solidFill>
                  <a:srgbClr val="FF0000"/>
                </a:solidFill>
              </a:rPr>
              <a:t>数据，十六进制</a:t>
            </a:r>
            <a:r>
              <a:rPr lang="zh-CN" altLang="zh-CN" sz="2400" dirty="0">
                <a:solidFill>
                  <a:srgbClr val="FF0000"/>
                </a:solidFill>
              </a:rPr>
              <a:t>表示</a:t>
            </a:r>
            <a:r>
              <a:rPr lang="zh-CN" altLang="zh-CN" sz="2400" dirty="0" smtClean="0">
                <a:solidFill>
                  <a:srgbClr val="FF0000"/>
                </a:solidFill>
              </a:rPr>
              <a:t>，字节间</a:t>
            </a:r>
            <a:r>
              <a:rPr lang="zh-CN" altLang="zh-CN" sz="2400" dirty="0">
                <a:solidFill>
                  <a:srgbClr val="FF0000"/>
                </a:solidFill>
              </a:rPr>
              <a:t>用空格隔开，如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</a:t>
            </a:r>
            <a:r>
              <a:rPr lang="en-US" altLang="zh-CN" sz="2400" dirty="0" smtClean="0">
                <a:solidFill>
                  <a:srgbClr val="FF0000"/>
                </a:solidFill>
              </a:rPr>
              <a:t>c0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cookie</a:t>
            </a:r>
            <a:r>
              <a:rPr lang="zh-CN" altLang="en-US" sz="2400" dirty="0" smtClean="0">
                <a:solidFill>
                  <a:srgbClr val="FF0000"/>
                </a:solidFill>
              </a:rPr>
              <a:t>相关，</a:t>
            </a:r>
            <a:r>
              <a:rPr lang="zh-CN" altLang="zh-CN" sz="2400" dirty="0" smtClean="0">
                <a:solidFill>
                  <a:srgbClr val="FF0000"/>
                </a:solidFill>
              </a:rPr>
              <a:t>每</a:t>
            </a:r>
            <a:r>
              <a:rPr lang="zh-CN" altLang="en-US" sz="2400" dirty="0" smtClean="0">
                <a:solidFill>
                  <a:srgbClr val="FF0000"/>
                </a:solidFill>
              </a:rPr>
              <a:t>位</a:t>
            </a:r>
            <a:r>
              <a:rPr lang="zh-CN" altLang="zh-CN" sz="2400" dirty="0" smtClean="0">
                <a:solidFill>
                  <a:srgbClr val="FF0000"/>
                </a:solidFill>
              </a:rPr>
              <a:t>同学</a:t>
            </a:r>
            <a:r>
              <a:rPr lang="zh-CN" altLang="zh-CN" sz="2400" dirty="0">
                <a:solidFill>
                  <a:srgbClr val="FF0000"/>
                </a:solidFill>
              </a:rPr>
              <a:t>的攻击</a:t>
            </a:r>
            <a:r>
              <a:rPr lang="zh-CN" altLang="zh-CN" sz="2400" dirty="0" smtClean="0">
                <a:solidFill>
                  <a:srgbClr val="FF0000"/>
                </a:solidFill>
              </a:rPr>
              <a:t>字串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</a:rPr>
              <a:t>输入方便</a:t>
            </a:r>
            <a:r>
              <a:rPr lang="zh-CN" altLang="zh-CN" sz="2400" dirty="0" smtClean="0">
                <a:solidFill>
                  <a:srgbClr val="FF0000"/>
                </a:solidFill>
              </a:rPr>
              <a:t>将</a:t>
            </a:r>
            <a:r>
              <a:rPr lang="zh-CN" altLang="zh-CN" sz="2400" dirty="0">
                <a:solidFill>
                  <a:srgbClr val="FF0000"/>
                </a:solidFill>
              </a:rPr>
              <a:t>攻击字符串写</a:t>
            </a:r>
            <a:r>
              <a:rPr lang="zh-CN" altLang="zh-CN" sz="2400" dirty="0" smtClean="0">
                <a:solidFill>
                  <a:srgbClr val="FF0000"/>
                </a:solidFill>
              </a:rPr>
              <a:t>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168648"/>
              <a:ext cx="719489" cy="338121"/>
              <a:chOff x="3091813" y="3138575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138575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个攻击</a:t>
            </a:r>
            <a:r>
              <a:rPr lang="zh-CN" altLang="en-US" dirty="0"/>
              <a:t>字符串，对</a:t>
            </a:r>
            <a:r>
              <a:rPr lang="zh-CN" altLang="en-US" dirty="0" smtClean="0"/>
              <a:t>目标程序实施缓冲区</a:t>
            </a:r>
            <a:r>
              <a:rPr lang="zh-CN" altLang="en-US" dirty="0"/>
              <a:t>溢出攻击。</a:t>
            </a:r>
          </a:p>
          <a:p>
            <a:r>
              <a:rPr lang="en-US" altLang="zh-CN" dirty="0" smtClean="0"/>
              <a:t>5</a:t>
            </a:r>
            <a:r>
              <a:rPr lang="zh-CN" altLang="en-US" dirty="0"/>
              <a:t>次攻击难度递增，分别命名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Smoke    </a:t>
            </a:r>
            <a:r>
              <a:rPr lang="zh-CN" altLang="en-US" dirty="0" smtClean="0"/>
              <a:t>（让目标程序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smoke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Fizz         </a:t>
            </a:r>
            <a:r>
              <a:rPr lang="zh-CN" altLang="en-US" dirty="0" smtClean="0"/>
              <a:t>（让目标程序使用</a:t>
            </a:r>
            <a:r>
              <a:rPr lang="zh-CN" altLang="en-US" dirty="0" smtClean="0">
                <a:solidFill>
                  <a:srgbClr val="00B050"/>
                </a:solidFill>
              </a:rPr>
              <a:t>特定参数调用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Bang       </a:t>
            </a:r>
            <a:r>
              <a:rPr lang="zh-CN" altLang="en-US" dirty="0" smtClean="0"/>
              <a:t>（让目标程序调用</a:t>
            </a:r>
            <a:r>
              <a:rPr lang="en-US" altLang="zh-CN" dirty="0" smtClean="0"/>
              <a:t>Bang</a:t>
            </a:r>
            <a:r>
              <a:rPr lang="zh-CN" altLang="en-US" dirty="0" smtClean="0"/>
              <a:t>函数，并</a:t>
            </a:r>
            <a:r>
              <a:rPr lang="zh-CN" altLang="en-US" dirty="0" smtClean="0">
                <a:solidFill>
                  <a:srgbClr val="00B050"/>
                </a:solidFill>
              </a:rPr>
              <a:t>篡改全局变量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Boom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无感攻击</a:t>
            </a:r>
            <a:r>
              <a:rPr lang="zh-CN" altLang="en-US" dirty="0" smtClean="0"/>
              <a:t>，并传递有效返回值）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Nitro 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栈帧地址变化</a:t>
            </a:r>
            <a:r>
              <a:rPr lang="zh-CN" altLang="en-US" dirty="0" smtClean="0"/>
              <a:t>时的有效攻击）</a:t>
            </a:r>
            <a:endParaRPr lang="en-US" altLang="zh-CN" dirty="0" smtClean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 smtClean="0"/>
              <a:t>构造攻击</a:t>
            </a:r>
            <a:r>
              <a:rPr lang="zh-CN" altLang="zh-CN" dirty="0"/>
              <a:t>字符串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目标程序</a:t>
            </a:r>
            <a:r>
              <a:rPr lang="zh-CN" altLang="zh-CN" dirty="0" smtClean="0"/>
              <a:t>输入，造成</a:t>
            </a:r>
            <a:r>
              <a:rPr lang="zh-CN" altLang="zh-CN" dirty="0"/>
              <a:t>缓冲区溢出，</a:t>
            </a:r>
            <a:r>
              <a:rPr lang="zh-CN" altLang="zh-CN" dirty="0" smtClean="0"/>
              <a:t>使</a:t>
            </a:r>
            <a:r>
              <a:rPr lang="en-US" altLang="zh-CN" dirty="0" err="1" smtClean="0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</a:t>
            </a:r>
            <a:r>
              <a:rPr lang="zh-CN" altLang="zh-CN" dirty="0" smtClean="0"/>
              <a:t>不返回</a:t>
            </a:r>
            <a:r>
              <a:rPr lang="zh-CN" altLang="zh-CN" dirty="0"/>
              <a:t>到</a:t>
            </a:r>
            <a:r>
              <a:rPr lang="en-US" altLang="zh-CN" dirty="0"/>
              <a:t>test</a:t>
            </a:r>
            <a:r>
              <a:rPr lang="zh-CN" altLang="zh-CN" dirty="0" smtClean="0"/>
              <a:t>函数，</a:t>
            </a:r>
            <a:r>
              <a:rPr lang="zh-CN" altLang="zh-CN" dirty="0"/>
              <a:t>而是转向执行</a:t>
            </a:r>
            <a:r>
              <a:rPr lang="en-US" altLang="zh-CN" dirty="0" smtClean="0"/>
              <a:t>smoke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>
            <a:fillRect/>
          </a:stretch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Smoke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只需攻击返回地址区域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smtClean="0"/>
              <a:t>Fizz             32</a:t>
            </a:r>
            <a:r>
              <a:rPr lang="zh-CN" altLang="en-US" dirty="0" smtClean="0"/>
              <a:t>位简单些</a:t>
            </a:r>
            <a:r>
              <a:rPr lang="en-US" altLang="zh-CN" dirty="0" smtClean="0"/>
              <a:t>/64</a:t>
            </a:r>
            <a:r>
              <a:rPr lang="zh-CN" altLang="en-US" dirty="0" smtClean="0"/>
              <a:t>位麻烦</a:t>
            </a:r>
            <a:r>
              <a:rPr lang="en-US" altLang="zh-CN" dirty="0" err="1" smtClean="0"/>
              <a:t>rdi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构造攻击字串造成</a:t>
            </a:r>
            <a:r>
              <a:rPr lang="zh-CN" altLang="en-US" dirty="0"/>
              <a:t>缓冲区溢出，</a:t>
            </a:r>
            <a:r>
              <a:rPr lang="zh-CN" altLang="en-US" dirty="0" smtClean="0"/>
              <a:t>使目标程序调用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 smtClean="0"/>
              <a:t>函数，使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函数中的判断成功，需仔细</a:t>
            </a:r>
            <a:r>
              <a:rPr lang="zh-CN" altLang="en-US" dirty="0"/>
              <a:t>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fizz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用正确参数调用其他函数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攻击函数参数区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目标程序也会显示用户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makecookie</a:t>
            </a:r>
            <a:r>
              <a:rPr lang="zh-CN" altLang="en-US" dirty="0" smtClean="0"/>
              <a:t>可不用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  </a:t>
            </a:r>
            <a:r>
              <a:rPr lang="zh-CN" altLang="en-US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>
            <a:fillRect/>
          </a:stretch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161" y="1209675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构造攻击字串，使目标程序调用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 smtClean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 smtClean="0"/>
              <a:t>篡改为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值，使相应判断成功，需要在缓冲区中</a:t>
            </a:r>
            <a:r>
              <a:rPr lang="zh-CN" altLang="en-US" dirty="0" smtClean="0">
                <a:solidFill>
                  <a:srgbClr val="CC3300"/>
                </a:solidFill>
              </a:rPr>
              <a:t>注入恶意代码</a:t>
            </a:r>
            <a:r>
              <a:rPr lang="zh-CN" altLang="en-US" dirty="0" smtClean="0"/>
              <a:t>篡改全局变量。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7933" y="29718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挑战：</a:t>
            </a:r>
            <a:r>
              <a:rPr lang="zh-CN" altLang="en-US" dirty="0" smtClean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语言函数的汇编级实现及缓冲器溢出原理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掌握栈帧结构与缓冲器溢出漏洞的攻击设计方法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进一步熟练使用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下的调试工具完成机器语言的跟踪调试</a:t>
            </a:r>
            <a:endParaRPr lang="en-US" altLang="zh-CN" dirty="0" smtClean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</a:t>
            </a:r>
            <a:r>
              <a:rPr lang="zh-CN" altLang="en-US" sz="2400" dirty="0" smtClean="0">
                <a:sym typeface="+mn-ea"/>
              </a:rPr>
              <a:t>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bang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r>
              <a:rPr lang="zh-CN" altLang="en-US" dirty="0" smtClean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简单字符串覆盖做不到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需编写</a:t>
            </a:r>
            <a:r>
              <a:rPr lang="zh-CN" altLang="en-US" dirty="0"/>
              <a:t>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 smtClean="0"/>
              <a:t>转向这</a:t>
            </a:r>
            <a:r>
              <a:rPr lang="zh-CN" altLang="zh-CN" dirty="0"/>
              <a:t>段</a:t>
            </a:r>
            <a:r>
              <a:rPr lang="zh-CN" altLang="en-US" dirty="0" smtClean="0"/>
              <a:t>恶意</a:t>
            </a:r>
            <a:r>
              <a:rPr lang="zh-CN" altLang="en-US" dirty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恶意</a:t>
            </a:r>
            <a:r>
              <a:rPr lang="zh-CN" altLang="en-US" dirty="0"/>
              <a:t>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编写汇编</a:t>
            </a:r>
            <a:r>
              <a:rPr lang="zh-CN" altLang="zh-CN" dirty="0"/>
              <a:t>代码文件</a:t>
            </a:r>
            <a:r>
              <a:rPr lang="en-US" altLang="zh-CN" dirty="0" err="1"/>
              <a:t>asm.s</a:t>
            </a:r>
            <a:r>
              <a:rPr lang="zh-CN" altLang="zh-CN" dirty="0" smtClean="0"/>
              <a:t>，将</a:t>
            </a:r>
            <a:r>
              <a:rPr lang="zh-CN" altLang="zh-CN" dirty="0"/>
              <a:t>该</a:t>
            </a:r>
            <a:r>
              <a:rPr lang="zh-CN" altLang="zh-CN" dirty="0" smtClean="0"/>
              <a:t>文件编译</a:t>
            </a:r>
            <a:r>
              <a:rPr lang="zh-CN" altLang="zh-CN" dirty="0"/>
              <a:t>成机器</a:t>
            </a:r>
            <a:r>
              <a:rPr lang="zh-CN" altLang="zh-CN" dirty="0" smtClean="0"/>
              <a:t>代码</a:t>
            </a:r>
            <a:r>
              <a:rPr lang="en-US" altLang="zh-CN" dirty="0" smtClean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 smtClean="0">
                <a:solidFill>
                  <a:srgbClr val="FF0000"/>
                </a:solidFill>
              </a:rPr>
              <a:t>asm.s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反汇编</a:t>
            </a:r>
            <a:r>
              <a:rPr lang="en-US" altLang="zh-CN" dirty="0" err="1" smtClean="0"/>
              <a:t>asm.o</a:t>
            </a:r>
            <a:r>
              <a:rPr lang="zh-CN" altLang="en-US" dirty="0" smtClean="0"/>
              <a:t>得到恶意代码</a:t>
            </a:r>
            <a:r>
              <a:rPr lang="zh-CN" altLang="zh-CN" dirty="0" smtClean="0"/>
              <a:t>字节序列</a:t>
            </a:r>
            <a:r>
              <a:rPr lang="zh-CN" altLang="en-US" dirty="0" smtClean="0"/>
              <a:t>，插入攻击字符串适当位置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 smtClean="0"/>
              <a:t>攻击成功界面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>
            <a:fillRect/>
          </a:stretch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次攻击</a:t>
            </a:r>
            <a:r>
              <a:rPr lang="zh-CN" altLang="en-US" dirty="0"/>
              <a:t>都是</a:t>
            </a:r>
            <a:r>
              <a:rPr lang="zh-CN" altLang="en-US" dirty="0" smtClean="0"/>
              <a:t>使目标程序</a:t>
            </a:r>
            <a:r>
              <a:rPr lang="zh-CN" altLang="en-US" dirty="0">
                <a:solidFill>
                  <a:srgbClr val="00B050"/>
                </a:solidFill>
              </a:rPr>
              <a:t>跳转</a:t>
            </a:r>
            <a:r>
              <a:rPr lang="zh-CN" altLang="en-US" dirty="0" smtClean="0">
                <a:solidFill>
                  <a:srgbClr val="00B050"/>
                </a:solidFill>
              </a:rPr>
              <a:t>到特定函数</a:t>
            </a:r>
            <a:r>
              <a:rPr lang="zh-CN" altLang="en-US" dirty="0" smtClean="0"/>
              <a:t>，进而利用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函数结束目标程序运行，攻击造成的</a:t>
            </a:r>
            <a:r>
              <a:rPr lang="zh-CN" altLang="en-US" dirty="0" smtClean="0">
                <a:solidFill>
                  <a:srgbClr val="C00000"/>
                </a:solidFill>
              </a:rPr>
              <a:t>栈帧结构破坏</a:t>
            </a:r>
            <a:r>
              <a:rPr lang="zh-CN" altLang="en-US" dirty="0" smtClean="0"/>
              <a:t>是</a:t>
            </a:r>
            <a:r>
              <a:rPr lang="zh-CN" altLang="en-US" dirty="0"/>
              <a:t>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zh-CN" altLang="en-US" dirty="0" smtClean="0"/>
              <a:t>要求更</a:t>
            </a:r>
            <a:r>
              <a:rPr lang="zh-CN" altLang="en-US" dirty="0"/>
              <a:t>高明</a:t>
            </a:r>
            <a:r>
              <a:rPr lang="zh-CN" altLang="en-US" dirty="0" smtClean="0"/>
              <a:t>的攻击，要求被攻击程序能返回</a:t>
            </a:r>
            <a:r>
              <a:rPr lang="zh-CN" altLang="en-US" dirty="0"/>
              <a:t>到</a:t>
            </a:r>
            <a:r>
              <a:rPr lang="zh-CN" altLang="en-US" dirty="0" smtClean="0"/>
              <a:t>原调用函数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继续</a:t>
            </a:r>
            <a:r>
              <a:rPr lang="zh-CN" altLang="en-US" dirty="0"/>
              <a:t>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 smtClean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 smtClean="0"/>
              <a:t>还原对栈帧结构的任何破坏</a:t>
            </a:r>
            <a:endParaRPr lang="zh-CN" altLang="en-US" sz="4000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字符串，使得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都</a:t>
            </a:r>
            <a:r>
              <a:rPr lang="zh-CN" altLang="en-US" dirty="0"/>
              <a:t>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>
            <a:fillRect/>
          </a:stretch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 smtClean="0">
                <a:latin typeface="+mj-ea"/>
                <a:ea typeface="+mj-ea"/>
              </a:rPr>
              <a:t>注</a:t>
            </a:r>
            <a:r>
              <a:rPr lang="zh-CN" altLang="zh-CN" sz="2400" i="0" dirty="0" smtClean="0">
                <a:latin typeface="+mj-ea"/>
                <a:ea typeface="+mj-ea"/>
              </a:rPr>
              <a:t>：</a:t>
            </a:r>
            <a:r>
              <a:rPr lang="zh-CN" altLang="en-US" sz="2400" i="0" dirty="0" smtClean="0">
                <a:latin typeface="+mj-ea"/>
                <a:ea typeface="+mj-ea"/>
              </a:rPr>
              <a:t>这里，</a:t>
            </a:r>
            <a:r>
              <a:rPr lang="en-US" altLang="zh-CN" sz="2400" i="0" dirty="0" smtClean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攻击  无感攻击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不是函数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同时要恢复栈帧</a:t>
            </a:r>
            <a:endParaRPr lang="en-US" altLang="zh-CN" dirty="0" smtClean="0"/>
          </a:p>
          <a:p>
            <a:r>
              <a:rPr lang="zh-CN" altLang="en-US" dirty="0" smtClean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本</a:t>
            </a:r>
            <a:r>
              <a:rPr lang="zh-CN" altLang="zh-CN" dirty="0"/>
              <a:t>阶段你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增加</a:t>
            </a:r>
            <a:r>
              <a:rPr lang="zh-CN" altLang="zh-CN" dirty="0" smtClean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smtClean="0"/>
              <a:t>Nitro</a:t>
            </a:r>
            <a:r>
              <a:rPr lang="zh-CN" altLang="zh-CN" dirty="0" smtClean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程序运行界面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Nitro </a:t>
            </a:r>
            <a:r>
              <a:rPr lang="zh-CN" altLang="en-US" dirty="0"/>
              <a:t>模式下</a:t>
            </a:r>
            <a:r>
              <a:rPr lang="zh-CN" altLang="en-US" dirty="0" smtClean="0"/>
              <a:t>，溢出攻击函数</a:t>
            </a:r>
            <a:r>
              <a:rPr lang="en-US" altLang="zh-CN" dirty="0" err="1" smtClean="0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次调用只有第一次攻击成功？ 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>
            <a:fillRect/>
          </a:stretch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/>
              <a:t>次调用</a:t>
            </a:r>
            <a:r>
              <a:rPr lang="en-US" altLang="zh-CN" dirty="0" err="1" smtClean="0"/>
              <a:t>getbufn</a:t>
            </a:r>
            <a:r>
              <a:rPr lang="zh-CN" altLang="en-US" dirty="0" smtClean="0"/>
              <a:t>的原因 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</a:t>
            </a:r>
            <a:r>
              <a:rPr lang="zh-CN" altLang="en-US" dirty="0" smtClean="0">
                <a:solidFill>
                  <a:srgbClr val="0000FF"/>
                </a:solidFill>
              </a:rPr>
              <a:t>随机化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函数的栈帧的内存地址随</a:t>
            </a:r>
            <a:r>
              <a:rPr lang="zh-CN" altLang="en-US" dirty="0"/>
              <a:t>程序运行实例的不同而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一个函数的栈</a:t>
            </a:r>
            <a:r>
              <a:rPr lang="zh-CN" altLang="en-US" dirty="0" smtClean="0"/>
              <a:t>帧位置每次</a:t>
            </a:r>
            <a:r>
              <a:rPr lang="zh-CN" altLang="en-US" dirty="0"/>
              <a:t>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前面攻击实验中，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代码调用经过</a:t>
            </a:r>
            <a:r>
              <a:rPr lang="zh-CN" altLang="en-US" dirty="0" smtClean="0">
                <a:solidFill>
                  <a:srgbClr val="C00000"/>
                </a:solidFill>
              </a:rPr>
              <a:t>特殊处理</a:t>
            </a:r>
            <a:r>
              <a:rPr lang="zh-CN" altLang="en-US" dirty="0" smtClean="0"/>
              <a:t>获得</a:t>
            </a:r>
            <a:r>
              <a:rPr lang="zh-CN" altLang="en-US" dirty="0"/>
              <a:t>了稳定</a:t>
            </a:r>
            <a:r>
              <a:rPr lang="zh-CN" altLang="en-US" dirty="0" smtClean="0"/>
              <a:t>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</a:t>
            </a:r>
            <a:r>
              <a:rPr lang="zh-CN" altLang="en-US" dirty="0" smtClean="0"/>
              <a:t>已知固定起始</a:t>
            </a:r>
            <a:r>
              <a:rPr lang="zh-CN" altLang="en-US" dirty="0"/>
              <a:t>地址构造攻击</a:t>
            </a:r>
            <a:r>
              <a:rPr lang="zh-CN" altLang="en-US" dirty="0" smtClean="0"/>
              <a:t>字符串成为可能。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/>
              <a:t>会</a:t>
            </a:r>
            <a:r>
              <a:rPr lang="zh-CN" altLang="en-US" dirty="0" smtClean="0"/>
              <a:t>发现攻击</a:t>
            </a:r>
            <a:r>
              <a:rPr lang="zh-CN" altLang="en-US" dirty="0"/>
              <a:t>有时奏效，有时却导致段</a:t>
            </a:r>
            <a:r>
              <a:rPr lang="zh-CN" altLang="en-US" dirty="0" smtClean="0"/>
              <a:t>错误，如何解决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</a:t>
            </a:r>
            <a:r>
              <a:rPr lang="zh-CN" altLang="en-US" dirty="0" smtClean="0"/>
              <a:t>使</a:t>
            </a:r>
            <a:r>
              <a:rPr lang="en-US" altLang="zh-CN" dirty="0" err="1" smtClean="0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需要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</a:t>
            </a:r>
            <a:r>
              <a:rPr lang="zh-CN" altLang="en-US" dirty="0" smtClean="0"/>
              <a:t>复原被破坏的栈帧结构，并正确</a:t>
            </a:r>
            <a:r>
              <a:rPr lang="zh-CN" altLang="en-US" dirty="0"/>
              <a:t>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次执</a:t>
            </a:r>
            <a:r>
              <a:rPr lang="zh-CN" altLang="en-US" dirty="0"/>
              <a:t>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</a:t>
            </a:r>
            <a:r>
              <a:rPr lang="zh-CN" altLang="en-US" dirty="0" smtClean="0"/>
              <a:t>，要想</a:t>
            </a:r>
            <a:r>
              <a:rPr lang="zh-CN" altLang="en-US" dirty="0"/>
              <a:t>办法保证每次都能够正确</a:t>
            </a:r>
            <a:r>
              <a:rPr lang="zh-CN" altLang="en-US" dirty="0" smtClean="0"/>
              <a:t>复原栈帧被</a:t>
            </a:r>
            <a:r>
              <a:rPr lang="zh-CN" altLang="en-US" dirty="0"/>
              <a:t>破坏的状态</a:t>
            </a:r>
            <a:r>
              <a:rPr lang="zh-CN" altLang="en-US" dirty="0" smtClean="0"/>
              <a:t>，并使程序能够</a:t>
            </a:r>
            <a:r>
              <a:rPr lang="zh-CN" altLang="en-US" dirty="0"/>
              <a:t>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目标</a:t>
            </a:r>
            <a:r>
              <a:rPr lang="zh-CN" altLang="en-US" dirty="0"/>
              <a:t>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</a:t>
            </a:r>
            <a:r>
              <a:rPr lang="zh-CN" altLang="en-US" dirty="0" smtClean="0"/>
              <a:t>的地址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>
              <a:fillRect/>
            </a:stretch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2. </a:t>
            </a:r>
            <a:r>
              <a:rPr lang="zh-CN" altLang="en-US" dirty="0" smtClean="0">
                <a:solidFill>
                  <a:srgbClr val="CC3300"/>
                </a:solidFill>
              </a:rPr>
              <a:t>同样</a:t>
            </a:r>
            <a:r>
              <a:rPr lang="zh-CN" altLang="en-US" dirty="0">
                <a:solidFill>
                  <a:srgbClr val="CC3300"/>
                </a:solidFill>
              </a:rPr>
              <a:t>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</a:t>
            </a:r>
            <a:r>
              <a:rPr lang="zh-CN" altLang="en-US" dirty="0" smtClean="0">
                <a:solidFill>
                  <a:srgbClr val="CC3300"/>
                </a:solidFill>
              </a:rPr>
              <a:t>中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 smtClean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 smtClean="0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</a:t>
            </a:r>
            <a:r>
              <a:rPr lang="zh-CN" altLang="zh-CN" dirty="0" smtClean="0">
                <a:solidFill>
                  <a:srgbClr val="CC3300"/>
                </a:solidFill>
              </a:rPr>
              <a:t>字节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endParaRPr lang="en-US" altLang="zh-CN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值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</a:t>
                </a:r>
                <a:r>
                  <a:rPr lang="en-US" altLang="zh-CN" dirty="0" err="1" smtClean="0">
                    <a:solidFill>
                      <a:srgbClr val="000000"/>
                    </a:solidFill>
                  </a:rPr>
                  <a:t>uf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 smtClean="0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 smtClean="0"/>
                  <a:t>buf</a:t>
                </a:r>
                <a:r>
                  <a:rPr lang="en-US" altLang="zh-CN" dirty="0" smtClean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返回地址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函数参数区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函数参数区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15:45-18:10</a:t>
            </a:r>
          </a:p>
          <a:p>
            <a:r>
              <a:rPr lang="zh-CN" altLang="en-US" dirty="0" smtClean="0"/>
              <a:t>实验学分：</a:t>
            </a:r>
            <a:r>
              <a:rPr lang="en-US" altLang="zh-CN" dirty="0"/>
              <a:t>5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G709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DDD/EDB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3. </a:t>
            </a:r>
            <a:r>
              <a:rPr lang="zh-CN" altLang="en-US" dirty="0" smtClean="0">
                <a:solidFill>
                  <a:srgbClr val="CC3300"/>
                </a:solidFill>
              </a:rPr>
              <a:t>设计</a:t>
            </a:r>
            <a:r>
              <a:rPr lang="zh-CN" altLang="en-US" dirty="0">
                <a:solidFill>
                  <a:srgbClr val="CC3300"/>
                </a:solidFill>
              </a:rPr>
              <a:t>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CC3300"/>
                </a:solidFill>
              </a:rPr>
              <a:t>   </a:t>
            </a:r>
            <a:r>
              <a:rPr lang="zh-CN" altLang="en-US" dirty="0" smtClean="0"/>
              <a:t>攻击</a:t>
            </a:r>
            <a:r>
              <a:rPr lang="zh-CN" altLang="en-US" dirty="0"/>
              <a:t>字符串</a:t>
            </a:r>
            <a:r>
              <a:rPr lang="zh-CN" altLang="en-US" dirty="0" smtClean="0"/>
              <a:t>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</a:t>
            </a:r>
            <a:r>
              <a:rPr lang="zh-CN" altLang="en-US" dirty="0" smtClean="0"/>
              <a:t>，攻击</a:t>
            </a:r>
            <a:r>
              <a:rPr lang="zh-CN" altLang="en-US" dirty="0"/>
              <a:t>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zh-CN" altLang="en-US" dirty="0"/>
              <a:t>应是</a:t>
            </a:r>
            <a:r>
              <a:rPr lang="en-US" altLang="zh-CN" dirty="0"/>
              <a:t>smoke</a:t>
            </a:r>
            <a:r>
              <a:rPr lang="zh-CN" altLang="en-US" dirty="0"/>
              <a:t>函数的</a:t>
            </a:r>
            <a:r>
              <a:rPr lang="zh-CN" altLang="en-US" dirty="0" smtClean="0"/>
              <a:t>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</a:t>
            </a:r>
            <a:r>
              <a:rPr lang="en-US" altLang="zh-CN" dirty="0" smtClean="0"/>
              <a:t>   00 </a:t>
            </a:r>
            <a:r>
              <a:rPr lang="en-US" altLang="zh-CN" dirty="0"/>
              <a:t>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前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字节可为</a:t>
            </a:r>
            <a:r>
              <a:rPr lang="zh-CN" altLang="en-US" dirty="0"/>
              <a:t>任意值，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字节为</a:t>
            </a:r>
            <a:r>
              <a:rPr lang="en-US" altLang="zh-CN" dirty="0" smtClean="0"/>
              <a:t>smoke</a:t>
            </a:r>
            <a:r>
              <a:rPr lang="zh-CN" altLang="en-US" dirty="0" smtClean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4. </a:t>
            </a:r>
            <a:r>
              <a:rPr lang="zh-CN" altLang="en-US" dirty="0" smtClean="0">
                <a:solidFill>
                  <a:srgbClr val="CC3300"/>
                </a:solidFill>
              </a:rPr>
              <a:t>将</a:t>
            </a:r>
            <a:r>
              <a:rPr lang="zh-CN" altLang="en-US" dirty="0">
                <a:solidFill>
                  <a:srgbClr val="CC3300"/>
                </a:solidFill>
              </a:rPr>
              <a:t>上述攻击字符串写在攻击字符串文件中，命名为</a:t>
            </a:r>
            <a:r>
              <a:rPr lang="en-US" altLang="zh-CN" dirty="0" smtClean="0">
                <a:solidFill>
                  <a:srgbClr val="CC3300"/>
                </a:solidFill>
              </a:rPr>
              <a:t>smoke_1160301099.txt</a:t>
            </a:r>
            <a:r>
              <a:rPr lang="zh-CN" altLang="en-US" dirty="0">
                <a:solidFill>
                  <a:srgbClr val="CC3300"/>
                </a:solidFill>
              </a:rPr>
              <a:t>，内容可为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C3300"/>
                </a:solidFill>
              </a:rPr>
              <a:t>smoke_1160301099.txt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</a:t>
            </a:r>
            <a:r>
              <a:rPr lang="zh-CN" altLang="zh-CN" dirty="0" smtClean="0">
                <a:solidFill>
                  <a:srgbClr val="CC3300"/>
                </a:solidFill>
              </a:rPr>
              <a:t>原始数据使用</a:t>
            </a:r>
            <a:r>
              <a:rPr lang="zh-CN" altLang="zh-CN" dirty="0">
                <a:solidFill>
                  <a:srgbClr val="CC3300"/>
                </a:solidFill>
              </a:rPr>
              <a:t>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</a:t>
            </a:r>
            <a:r>
              <a:rPr lang="zh-CN" altLang="zh-CN" dirty="0" smtClean="0">
                <a:solidFill>
                  <a:srgbClr val="0000FF"/>
                </a:solidFill>
              </a:rPr>
              <a:t>之间要</a:t>
            </a:r>
            <a:r>
              <a:rPr lang="zh-CN" altLang="zh-CN" dirty="0">
                <a:solidFill>
                  <a:srgbClr val="0000FF"/>
                </a:solidFill>
              </a:rPr>
              <a:t>用空格</a:t>
            </a:r>
            <a:r>
              <a:rPr lang="zh-CN" altLang="zh-CN" dirty="0" smtClean="0">
                <a:solidFill>
                  <a:srgbClr val="0000FF"/>
                </a:solidFill>
              </a:rPr>
              <a:t>隔开</a:t>
            </a:r>
            <a:r>
              <a:rPr lang="zh-CN" altLang="en-US" dirty="0" smtClean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>
            <a:fillRect/>
          </a:stretch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5.</a:t>
            </a:r>
            <a:r>
              <a:rPr lang="zh-CN" altLang="en-US" dirty="0" smtClean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zh-CN" dirty="0" smtClean="0"/>
              <a:t>实验</a:t>
            </a:r>
            <a:r>
              <a:rPr lang="zh-CN" altLang="zh-CN" dirty="0"/>
              <a:t>工具和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28050" cy="52063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实验要求较</a:t>
            </a:r>
            <a:r>
              <a:rPr lang="zh-CN" altLang="en-US" dirty="0"/>
              <a:t>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：目标程序没有</a:t>
            </a:r>
            <a:r>
              <a:rPr lang="zh-CN" altLang="en-US" dirty="0"/>
              <a:t>调试信息</a:t>
            </a:r>
            <a:r>
              <a:rPr lang="zh-CN" altLang="en-US" dirty="0" smtClean="0"/>
              <a:t>，无法</a:t>
            </a:r>
            <a:r>
              <a:rPr lang="zh-CN" altLang="en-US" dirty="0"/>
              <a:t>通过单步跟踪观察程序的执行情况。</a:t>
            </a:r>
            <a:r>
              <a:rPr lang="zh-CN" altLang="en-US" dirty="0" smtClean="0"/>
              <a:t>但依然</a:t>
            </a:r>
            <a:r>
              <a:rPr lang="zh-CN" altLang="en-US" dirty="0"/>
              <a:t>需要设置</a:t>
            </a:r>
            <a:r>
              <a:rPr lang="zh-CN" altLang="en-US" dirty="0" smtClean="0"/>
              <a:t>断点让</a:t>
            </a:r>
            <a:r>
              <a:rPr lang="zh-CN" altLang="en-US" dirty="0"/>
              <a:t>程序暂停，并进而</a:t>
            </a:r>
            <a:r>
              <a:rPr lang="zh-CN" altLang="en-US" dirty="0" smtClean="0"/>
              <a:t>观察必要</a:t>
            </a:r>
            <a:r>
              <a:rPr lang="zh-CN" altLang="en-US" dirty="0"/>
              <a:t>的</a:t>
            </a:r>
            <a:r>
              <a:rPr lang="zh-CN" altLang="en-US" dirty="0" smtClean="0"/>
              <a:t>内存、</a:t>
            </a:r>
            <a:r>
              <a:rPr lang="zh-CN" altLang="en-US" dirty="0"/>
              <a:t>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/home/hit/edb-debugger/build/edb  --run   ./bufbomb   -u   1170300101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3~5</a:t>
            </a:r>
            <a:r>
              <a:rPr lang="zh-CN" altLang="en-US" dirty="0" smtClean="0"/>
              <a:t>，</a:t>
            </a:r>
            <a:r>
              <a:rPr lang="zh-CN" altLang="en-US" dirty="0"/>
              <a:t>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</a:t>
            </a:r>
            <a:r>
              <a:rPr lang="zh-CN" altLang="en-US" dirty="0" smtClean="0"/>
              <a:t>汇编成机器码，</a:t>
            </a:r>
            <a:r>
              <a:rPr lang="zh-CN" altLang="en-US" dirty="0"/>
              <a:t>以此来</a:t>
            </a:r>
            <a:r>
              <a:rPr lang="zh-CN" altLang="en-US" dirty="0" smtClean="0"/>
              <a:t>构造包含攻击</a:t>
            </a:r>
            <a:r>
              <a:rPr lang="zh-CN" altLang="en-US" dirty="0"/>
              <a:t>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zh-CN" dirty="0" smtClean="0"/>
              <a:t>攻击</a:t>
            </a:r>
            <a:r>
              <a:rPr lang="zh-CN" altLang="zh-CN" dirty="0"/>
              <a:t>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</a:t>
            </a:r>
            <a:r>
              <a:rPr lang="zh-CN" altLang="en-US" dirty="0" smtClean="0"/>
              <a:t>，将</a:t>
            </a:r>
            <a:r>
              <a:rPr lang="zh-CN" altLang="en-US" dirty="0"/>
              <a:t>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文件攻击</a:t>
            </a:r>
            <a:r>
              <a:rPr lang="zh-CN" altLang="en-US" dirty="0"/>
              <a:t>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</a:t>
            </a:r>
            <a:r>
              <a:rPr lang="zh-CN" altLang="en-US" dirty="0" smtClean="0"/>
              <a:t>号</a:t>
            </a:r>
            <a:r>
              <a:rPr lang="en-US" altLang="zh-CN" dirty="0" smtClean="0"/>
              <a:t>1160301099</a:t>
            </a:r>
            <a:r>
              <a:rPr lang="zh-CN" altLang="en-US" dirty="0" smtClean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 smtClean="0"/>
              <a:t>smoke_160301099.txt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>
            <a:fillRect/>
          </a:stretch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将攻击字符串</a:t>
            </a:r>
            <a:r>
              <a:rPr lang="zh-CN" altLang="en-US" dirty="0" smtClean="0">
                <a:solidFill>
                  <a:srgbClr val="0000FF"/>
                </a:solidFill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</a:rPr>
              <a:t>smoke_ 1160301099.txt</a:t>
            </a:r>
            <a:r>
              <a:rPr lang="zh-CN" altLang="zh-CN" dirty="0" smtClean="0">
                <a:solidFill>
                  <a:srgbClr val="0000FF"/>
                </a:solidFill>
              </a:rPr>
              <a:t>中。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smoke_1160301099_raw.txt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方法</a:t>
            </a:r>
            <a:r>
              <a:rPr lang="zh-CN" altLang="en-US" dirty="0"/>
              <a:t>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 方法二：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推荐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 -u </a:t>
            </a:r>
            <a:r>
              <a:rPr lang="pl-PL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smoke_1160301099_raw.txt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&lt; smoke_1160301099_raw.txt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748464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smoke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 smtClean="0"/>
              <a:t>smoke_1160301099 </a:t>
            </a:r>
            <a:r>
              <a:rPr lang="en-US" altLang="zh-CN" dirty="0"/>
              <a:t>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fizz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  bang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boom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nitro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实验报告的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/PDF</a:t>
            </a:r>
            <a:r>
              <a:rPr lang="zh-CN" altLang="en-US" dirty="0" smtClean="0"/>
              <a:t>格式。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 smtClean="0"/>
              <a:t>7</a:t>
            </a:r>
            <a:r>
              <a:rPr lang="zh-CN" altLang="en-US" dirty="0" smtClean="0"/>
              <a:t>个文件压缩</a:t>
            </a:r>
            <a:r>
              <a:rPr lang="zh-CN" altLang="en-US" dirty="0"/>
              <a:t>成一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包，</a:t>
            </a:r>
            <a:r>
              <a:rPr lang="zh-CN" altLang="en-US" dirty="0"/>
              <a:t>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专业班级</a:t>
            </a:r>
            <a:r>
              <a:rPr lang="en-US" altLang="zh-CN" dirty="0"/>
              <a:t>_</a:t>
            </a:r>
            <a:r>
              <a:rPr lang="en-US" altLang="zh-CN" dirty="0" smtClean="0"/>
              <a:t>1170301099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英才</a:t>
            </a:r>
            <a:r>
              <a:rPr lang="en-US" altLang="zh-CN" dirty="0"/>
              <a:t>YC  </a:t>
            </a:r>
            <a:r>
              <a:rPr lang="zh-CN" altLang="en-US" dirty="0"/>
              <a:t>软工</a:t>
            </a:r>
            <a:r>
              <a:rPr lang="en-US" altLang="zh-CN" dirty="0"/>
              <a:t>SE    </a:t>
            </a:r>
            <a:r>
              <a:rPr lang="zh-CN" altLang="en-US" dirty="0"/>
              <a:t>班级：</a:t>
            </a:r>
            <a:r>
              <a:rPr lang="en-US" altLang="zh-CN" dirty="0"/>
              <a:t>1601 …………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实验课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周后 </a:t>
            </a:r>
            <a:r>
              <a:rPr lang="zh-CN" altLang="en-US" dirty="0" smtClean="0"/>
              <a:t>由课代表统一交给</a:t>
            </a:r>
            <a:r>
              <a:rPr lang="zh-CN" altLang="en-US" dirty="0"/>
              <a:t>助教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周内 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学生提交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个压缩包即可，课代表提交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</a:t>
            </a:r>
            <a:r>
              <a:rPr lang="zh-CN" altLang="en-US" dirty="0" smtClean="0">
                <a:solidFill>
                  <a:srgbClr val="0000FF"/>
                </a:solidFill>
              </a:rPr>
              <a:t>你每一任务，</a:t>
            </a:r>
            <a:r>
              <a:rPr lang="zh-CN" altLang="en-US" dirty="0">
                <a:solidFill>
                  <a:srgbClr val="0000FF"/>
                </a:solidFill>
              </a:rPr>
              <a:t>用文字详细描述</a:t>
            </a:r>
            <a:r>
              <a:rPr lang="zh-CN" altLang="en-US" dirty="0" smtClean="0">
                <a:solidFill>
                  <a:srgbClr val="0000FF"/>
                </a:solidFill>
              </a:rPr>
              <a:t>分析与攻击过程，栈帧内容要截图标注说明。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请按照入栈顺序，写出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位环境下的栈帧结构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按照入栈顺序，写出</a:t>
            </a:r>
            <a:r>
              <a:rPr lang="en-US" altLang="zh-CN" dirty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64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请简述缓冲区溢出的原理及危害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简述缓冲器溢出漏洞的攻击方法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请简述缓冲器溢出漏洞</a:t>
            </a:r>
            <a:r>
              <a:rPr lang="zh-CN" altLang="en-US" dirty="0" smtClean="0"/>
              <a:t>的防范方法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bufbomb.tar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3.Ubuntu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程序编写、调试、反汇编、栈帧的查看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en-US" altLang="zh-CN" dirty="0"/>
              <a:t>/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位、有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无堆栈指针、</a:t>
            </a:r>
            <a:r>
              <a:rPr lang="en-US" altLang="zh-CN" dirty="0" smtClean="0"/>
              <a:t>O0/1/2/3/4</a:t>
            </a:r>
            <a:r>
              <a:rPr lang="zh-CN" altLang="en-US" dirty="0" smtClean="0"/>
              <a:t>分别查看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 smtClean="0"/>
              <a:t>4.CodeBlocks 64</a:t>
            </a:r>
            <a:r>
              <a:rPr lang="zh-CN" altLang="en-US" sz="2800" dirty="0" smtClean="0"/>
              <a:t>位下直接修改返回地址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Hack</a:t>
            </a:r>
            <a:r>
              <a:rPr lang="zh-CN" altLang="en-US" sz="2400" dirty="0" smtClean="0"/>
              <a:t>调试中，可以直接修改栈帧中的返回地址，让某一函数返回到</a:t>
            </a:r>
            <a:r>
              <a:rPr lang="en-US" altLang="zh-CN" sz="2400" dirty="0" smtClean="0"/>
              <a:t>hack</a:t>
            </a:r>
          </a:p>
          <a:p>
            <a:r>
              <a:rPr lang="en-US" altLang="zh-CN" sz="2800" dirty="0" smtClean="0"/>
              <a:t>5.VisualStudio/CB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32/64</a:t>
            </a:r>
            <a:r>
              <a:rPr lang="zh-CN" altLang="en-US" sz="2800" dirty="0" smtClean="0"/>
              <a:t>位缓冲器漏洞攻击演示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展示：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的栈帧与</a:t>
            </a:r>
            <a:r>
              <a:rPr lang="en-US" altLang="zh-CN" sz="2400" dirty="0" err="1" smtClean="0"/>
              <a:t>CopyString</a:t>
            </a:r>
            <a:r>
              <a:rPr lang="zh-CN" altLang="en-US" sz="2400" dirty="0" smtClean="0"/>
              <a:t>的栈帧结构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Hack</a:t>
            </a:r>
            <a:r>
              <a:rPr lang="zh-CN" altLang="en-US" sz="2400" dirty="0" smtClean="0"/>
              <a:t>程序的原理：攻击用的字符串参数的构建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攻击实现的步骤演示</a:t>
            </a:r>
            <a:endParaRPr lang="en-US" altLang="zh-CN" sz="2400" dirty="0" smtClean="0"/>
          </a:p>
          <a:p>
            <a:r>
              <a:rPr lang="en-US" altLang="zh-CN" sz="2800" dirty="0"/>
              <a:t>6.VisualStuidio/CB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32/64</a:t>
            </a:r>
            <a:r>
              <a:rPr lang="zh-CN" altLang="en-US" sz="2800" dirty="0" smtClean="0"/>
              <a:t>位缓冲器漏洞防范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使用安全</a:t>
            </a:r>
            <a:r>
              <a:rPr lang="zh-CN" altLang="en-US" sz="2400" dirty="0" smtClean="0"/>
              <a:t>函数</a:t>
            </a:r>
            <a:r>
              <a:rPr lang="en-US" altLang="zh-CN" sz="2400" dirty="0" smtClean="0"/>
              <a:t>scanf_s    fgets   strcnpy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堆栈</a:t>
            </a:r>
            <a:r>
              <a:rPr lang="zh-CN" altLang="en-US" sz="2400" dirty="0" smtClean="0"/>
              <a:t>检查 </a:t>
            </a:r>
            <a:r>
              <a:rPr lang="en-US" altLang="zh-CN" sz="2400" dirty="0" smtClean="0">
                <a:sym typeface="+mn-ea"/>
              </a:rPr>
              <a:t>CheckESP </a:t>
            </a:r>
            <a:r>
              <a:rPr lang="zh-CN" altLang="en-US" sz="2400" dirty="0" smtClean="0">
                <a:sym typeface="+mn-ea"/>
              </a:rPr>
              <a:t>或栈金丝雀</a:t>
            </a:r>
            <a:r>
              <a:rPr lang="en-US" altLang="zh-CN" sz="2400" dirty="0" smtClean="0">
                <a:sym typeface="+mn-ea"/>
              </a:rPr>
              <a:t>/</a:t>
            </a:r>
            <a:r>
              <a:rPr lang="zh-CN" altLang="en-US" sz="2400" dirty="0" smtClean="0">
                <a:sym typeface="+mn-ea"/>
              </a:rPr>
              <a:t>密钥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安全检查 </a:t>
            </a:r>
            <a:r>
              <a:rPr lang="en-US" altLang="zh-CN" sz="2400" dirty="0" smtClean="0"/>
              <a:t>SecurityStack   </a:t>
            </a:r>
          </a:p>
          <a:p>
            <a:pPr lvl="1"/>
            <a:r>
              <a:rPr lang="en-US" altLang="zh-CN" sz="2400" dirty="0" smtClean="0"/>
              <a:t>Int3/cc 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cc</a:t>
            </a:r>
            <a:r>
              <a:rPr lang="zh-CN" altLang="en-US" sz="2400" dirty="0" smtClean="0"/>
              <a:t>填充局部变量区（目前看用处不大）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随机栈起始地址</a:t>
            </a:r>
            <a:r>
              <a:rPr lang="en-US" altLang="zh-CN" sz="2400" dirty="0" smtClean="0"/>
              <a:t>malloca</a:t>
            </a:r>
            <a:r>
              <a:rPr lang="zh-CN" altLang="en-US" sz="2400" dirty="0" smtClean="0"/>
              <a:t> 随机代码起始地址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链接程序设置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09235"/>
          </a:xfrm>
        </p:spPr>
        <p:txBody>
          <a:bodyPr/>
          <a:lstStyle/>
          <a:p>
            <a:r>
              <a:rPr lang="zh-CN" altLang="en-US" sz="2800" dirty="0" smtClean="0"/>
              <a:t>实验</a:t>
            </a:r>
            <a:r>
              <a:rPr lang="zh-CN" altLang="en-US" sz="2800" dirty="0"/>
              <a:t>数据包：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bufbomb.tar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bufbomb.tar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数据包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包含下</a:t>
            </a:r>
            <a:r>
              <a:rPr lang="zh-CN" altLang="en-US" sz="2800" dirty="0" smtClean="0"/>
              <a:t>面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个</a:t>
            </a:r>
            <a:r>
              <a:rPr lang="zh-CN" altLang="zh-CN" sz="2800" dirty="0"/>
              <a:t>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 smtClean="0"/>
              <a:t>实验目标程序运行</a:t>
            </a:r>
            <a:endParaRPr lang="en-US" altLang="zh-CN" sz="2800" dirty="0" smtClean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</a:t>
            </a:r>
            <a:r>
              <a:rPr lang="en-US" altLang="zh-CN" sz="2400" dirty="0" smtClean="0">
                <a:solidFill>
                  <a:srgbClr val="FF0000"/>
                </a:solidFill>
              </a:rPr>
              <a:t>./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bufbomb</a:t>
            </a:r>
            <a:r>
              <a:rPr lang="en-US" altLang="zh-CN" sz="2400" dirty="0" smtClean="0">
                <a:solidFill>
                  <a:srgbClr val="FF0000"/>
                </a:solidFill>
              </a:rPr>
              <a:t> –u 1170300101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学号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(</a:t>
            </a:r>
            <a:r>
              <a:rPr lang="zh-CN" altLang="en-US" sz="2400" dirty="0" smtClean="0">
                <a:solidFill>
                  <a:srgbClr val="FF0000"/>
                </a:solidFill>
              </a:rPr>
              <a:t>可选</a:t>
            </a:r>
            <a:r>
              <a:rPr lang="en-US" altLang="zh-CN" sz="2400" dirty="0" smtClean="0">
                <a:solidFill>
                  <a:srgbClr val="FF0000"/>
                </a:solidFill>
              </a:rPr>
              <a:t> &lt; ans.txt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$./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makecookie</a:t>
            </a:r>
            <a:r>
              <a:rPr lang="en-US" altLang="zh-CN" sz="2400" dirty="0" smtClean="0">
                <a:solidFill>
                  <a:srgbClr val="FF0000"/>
                </a:solidFill>
              </a:rPr>
              <a:t>    1170300101</a:t>
            </a:r>
          </a:p>
          <a:p>
            <a:pPr lvl="2"/>
            <a:r>
              <a:rPr lang="en-US" altLang="zh-CN" sz="2400" dirty="0" smtClean="0">
                <a:solidFill>
                  <a:schemeClr val="tx1"/>
                </a:solidFill>
              </a:rPr>
              <a:t>0x5123801a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实验包分析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 smtClean="0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en-US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你的操作不符合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预期，会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就要继续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尝试了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3354</Words>
  <Application>Microsoft Office PowerPoint</Application>
  <PresentationFormat>全屏显示(4:3)</PresentationFormat>
  <Paragraphs>477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Gill Sans</vt:lpstr>
      <vt:lpstr>MS PGothic</vt:lpstr>
      <vt:lpstr>黑体</vt:lpstr>
      <vt:lpstr>华文细黑</vt:lpstr>
      <vt:lpstr>楷体</vt:lpstr>
      <vt:lpstr>宋体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Buflab/AttackLab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             32位简单些/64位麻烦rdi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341</cp:revision>
  <cp:lastPrinted>2012-09-05T04:08:00Z</cp:lastPrinted>
  <dcterms:created xsi:type="dcterms:W3CDTF">2012-09-06T15:16:00Z</dcterms:created>
  <dcterms:modified xsi:type="dcterms:W3CDTF">2018-10-30T06:50:26Z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