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991BE-9826-47ED-8924-09188FBF0A44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85F4A-480A-47AA-A913-14BCD067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5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28AC2-F9B1-418D-A21C-9C89F975AC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8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3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8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495426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7C5A-4A23-4FEF-9099-2D2D5462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79460-F32C-46FA-AC0D-D5D26B7C75D7}" type="datetime1">
              <a:rPr lang="zh-CN" altLang="en-US"/>
              <a:pPr>
                <a:defRPr/>
              </a:pPr>
              <a:t>2020/3/28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36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3F993CC9-D534-4552-AC80-618A154E2A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0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7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4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1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3499-E77D-4E83-BF60-D3B976F04A6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455" y="168430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课下</a:t>
            </a: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作业</a:t>
            </a:r>
            <a:r>
              <a:rPr lang="zh-CN" altLang="en-US" sz="2500" noProof="0" dirty="0">
                <a:solidFill>
                  <a:srgbClr val="FF0000"/>
                </a:solidFill>
                <a:latin typeface="HiddenHorzOCR"/>
                <a:ea typeface="等线" panose="02010600030101010101" pitchFamily="2" charset="-122"/>
              </a:rPr>
              <a:t>一</a:t>
            </a: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ddenHorzOCR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683" y="697624"/>
            <a:ext cx="697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请用相应的谓词公式分别把下列语句表示出来：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7476" y="1066956"/>
            <a:ext cx="54328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小王学过英语和法语。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lvl="0" indent="266700" algn="just">
              <a:defRPr/>
            </a:pPr>
            <a:r>
              <a:rPr kumimoji="0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lang="zh-CN" altLang="en-US" sz="20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zh-CN" alt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罗马人都有一个父亲</a:t>
            </a:r>
            <a:r>
              <a:rPr kumimoji="0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不是每个计算机系的学生都喜欢编程序。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6683" y="2390395"/>
            <a:ext cx="103670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zh-CN" altLang="zh-CN" sz="2000" dirty="0"/>
              <a:t>有一个容积为</a:t>
            </a:r>
            <a:r>
              <a:rPr lang="en-US" altLang="zh-CN" sz="2000" dirty="0"/>
              <a:t>8</a:t>
            </a:r>
            <a:r>
              <a:rPr lang="zh-CN" altLang="zh-CN" sz="2000" dirty="0"/>
              <a:t>升的水桶里装满了水，另外还有一个容积为</a:t>
            </a:r>
            <a:r>
              <a:rPr lang="en-US" altLang="zh-CN" sz="2000" dirty="0"/>
              <a:t>3</a:t>
            </a:r>
            <a:r>
              <a:rPr lang="zh-CN" altLang="zh-CN" sz="2000" dirty="0"/>
              <a:t>升的空桶和一个容积为</a:t>
            </a:r>
            <a:r>
              <a:rPr lang="en-US" altLang="zh-CN" sz="2000" dirty="0"/>
              <a:t>5</a:t>
            </a:r>
            <a:r>
              <a:rPr lang="zh-CN" altLang="zh-CN" sz="2000" dirty="0"/>
              <a:t>升的空桶，如何利用这三个桶将</a:t>
            </a:r>
            <a:r>
              <a:rPr lang="en-US" altLang="zh-CN" sz="2000" dirty="0"/>
              <a:t>8</a:t>
            </a:r>
            <a:r>
              <a:rPr lang="zh-CN" altLang="zh-CN" sz="2000" dirty="0"/>
              <a:t>升水分成</a:t>
            </a:r>
            <a:r>
              <a:rPr lang="en-US" altLang="zh-CN" sz="2000" dirty="0"/>
              <a:t>2</a:t>
            </a:r>
            <a:r>
              <a:rPr lang="zh-CN" altLang="zh-CN" sz="2000" dirty="0"/>
              <a:t>等份？（注：三个水桶都没有体积刻度，也不能使用其它辅助容器。）</a:t>
            </a:r>
          </a:p>
          <a:p>
            <a:r>
              <a:rPr lang="zh-CN" altLang="zh-CN" sz="2000" dirty="0" smtClean="0"/>
              <a:t>请</a:t>
            </a:r>
            <a:r>
              <a:rPr lang="zh-CN" altLang="zh-CN" sz="2000" dirty="0"/>
              <a:t>任意选用一种知识表示</a:t>
            </a:r>
            <a:r>
              <a:rPr lang="zh-CN" altLang="zh-CN" sz="2000" dirty="0" smtClean="0"/>
              <a:t>方法解决</a:t>
            </a:r>
            <a:r>
              <a:rPr lang="zh-CN" altLang="zh-CN" sz="2000" dirty="0"/>
              <a:t>此问题。并给出消耗步数最少的解决问题的操作序列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000" dirty="0" smtClean="0">
                <a:solidFill>
                  <a:prstClr val="black"/>
                </a:solidFill>
              </a:rPr>
              <a:t>3. </a:t>
            </a:r>
            <a:r>
              <a:rPr lang="zh-CN" altLang="en-US" sz="2000" dirty="0" smtClean="0">
                <a:solidFill>
                  <a:prstClr val="black"/>
                </a:solidFill>
              </a:rPr>
              <a:t>已知</a:t>
            </a:r>
            <a:r>
              <a:rPr lang="en-US" altLang="zh-CN" sz="2000" smtClean="0">
                <a:solidFill>
                  <a:prstClr val="black"/>
                </a:solidFill>
              </a:rPr>
              <a:t>F1,F2,F3</a:t>
            </a:r>
            <a:r>
              <a:rPr lang="zh-CN" altLang="en-US" sz="2000" smtClean="0">
                <a:solidFill>
                  <a:prstClr val="black"/>
                </a:solidFill>
              </a:rPr>
              <a:t>为</a:t>
            </a:r>
            <a:r>
              <a:rPr lang="zh-CN" altLang="en-US" sz="2000" dirty="0" smtClean="0">
                <a:solidFill>
                  <a:prstClr val="black"/>
                </a:solidFill>
              </a:rPr>
              <a:t>真，求</a:t>
            </a:r>
            <a:r>
              <a:rPr lang="en-US" altLang="zh-CN" sz="2000" dirty="0" smtClean="0">
                <a:solidFill>
                  <a:prstClr val="black"/>
                </a:solidFill>
              </a:rPr>
              <a:t>G</a:t>
            </a:r>
            <a:r>
              <a:rPr lang="zh-CN" altLang="en-US" sz="2000" dirty="0" smtClean="0">
                <a:solidFill>
                  <a:prstClr val="black"/>
                </a:solidFill>
              </a:rPr>
              <a:t>是否为真：</a:t>
            </a:r>
            <a:endParaRPr lang="zh-CN" altLang="en-US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F1</a:t>
            </a:r>
            <a:r>
              <a:rPr lang="zh-CN" altLang="en-US" sz="2000" dirty="0">
                <a:solidFill>
                  <a:prstClr val="black"/>
                </a:solidFill>
              </a:rPr>
              <a:t>： </a:t>
            </a:r>
            <a:r>
              <a:rPr lang="en-US" altLang="zh-CN" sz="2000" dirty="0">
                <a:solidFill>
                  <a:prstClr val="black"/>
                </a:solidFill>
              </a:rPr>
              <a:t>(∀x) (( A(x) ∧﹁B(x)) → (∃y) (D(</a:t>
            </a:r>
            <a:r>
              <a:rPr lang="en-US" altLang="zh-CN" sz="2000" dirty="0" err="1">
                <a:solidFill>
                  <a:prstClr val="black"/>
                </a:solidFill>
              </a:rPr>
              <a:t>x,y</a:t>
            </a:r>
            <a:r>
              <a:rPr lang="en-US" altLang="zh-CN" sz="2000" dirty="0">
                <a:solidFill>
                  <a:prstClr val="black"/>
                </a:solidFill>
              </a:rPr>
              <a:t>) ∧C(y))) 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F2</a:t>
            </a:r>
            <a:r>
              <a:rPr lang="zh-CN" altLang="en-US" sz="2000" dirty="0">
                <a:solidFill>
                  <a:prstClr val="black"/>
                </a:solidFill>
              </a:rPr>
              <a:t>： </a:t>
            </a:r>
            <a:r>
              <a:rPr lang="en-US" altLang="zh-CN" sz="2000" dirty="0">
                <a:solidFill>
                  <a:prstClr val="black"/>
                </a:solidFill>
              </a:rPr>
              <a:t>(∃x) (E(x) ∧A(x) ∧ (∀y) (D(</a:t>
            </a:r>
            <a:r>
              <a:rPr lang="en-US" altLang="zh-CN" sz="2000" dirty="0" err="1">
                <a:solidFill>
                  <a:prstClr val="black"/>
                </a:solidFill>
              </a:rPr>
              <a:t>x,y</a:t>
            </a:r>
            <a:r>
              <a:rPr lang="en-US" altLang="zh-CN" sz="2000" dirty="0">
                <a:solidFill>
                  <a:prstClr val="black"/>
                </a:solidFill>
              </a:rPr>
              <a:t>) → E(y) ) ) 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F3</a:t>
            </a:r>
            <a:r>
              <a:rPr lang="zh-CN" altLang="en-US" sz="2000" dirty="0">
                <a:solidFill>
                  <a:prstClr val="black"/>
                </a:solidFill>
              </a:rPr>
              <a:t>： </a:t>
            </a:r>
            <a:r>
              <a:rPr lang="en-US" altLang="zh-CN" sz="2000" dirty="0">
                <a:solidFill>
                  <a:prstClr val="black"/>
                </a:solidFill>
              </a:rPr>
              <a:t>(∀x) (E(x) → ﹁B(x) ) 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G </a:t>
            </a:r>
            <a:r>
              <a:rPr lang="zh-CN" altLang="en-US" sz="2000" dirty="0">
                <a:solidFill>
                  <a:prstClr val="black"/>
                </a:solidFill>
              </a:rPr>
              <a:t>： </a:t>
            </a:r>
            <a:r>
              <a:rPr lang="en-US" altLang="zh-CN" sz="2000" dirty="0">
                <a:solidFill>
                  <a:prstClr val="black"/>
                </a:solidFill>
              </a:rPr>
              <a:t>(∃x) (E(x) ∧C(x) ) </a:t>
            </a:r>
          </a:p>
          <a:p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5778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165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HiddenHorzOCR</vt:lpstr>
      <vt:lpstr>等线</vt:lpstr>
      <vt:lpstr>等线 Light</vt:lpstr>
      <vt:lpstr>宋体</vt:lpstr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Qince Li</dc:creator>
  <cp:lastModifiedBy>chen_zhe0825@163.com</cp:lastModifiedBy>
  <cp:revision>10</cp:revision>
  <dcterms:created xsi:type="dcterms:W3CDTF">2017-11-22T08:21:15Z</dcterms:created>
  <dcterms:modified xsi:type="dcterms:W3CDTF">2020-03-28T02:15:15Z</dcterms:modified>
</cp:coreProperties>
</file>