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7"/>
  </p:notesMasterIdLst>
  <p:sldIdLst>
    <p:sldId id="297" r:id="rId2"/>
    <p:sldId id="298" r:id="rId3"/>
    <p:sldId id="299" r:id="rId4"/>
    <p:sldId id="300" r:id="rId5"/>
    <p:sldId id="301"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5" r:id="rId20"/>
    <p:sldId id="316" r:id="rId21"/>
    <p:sldId id="317" r:id="rId22"/>
    <p:sldId id="318" r:id="rId23"/>
    <p:sldId id="319" r:id="rId24"/>
    <p:sldId id="320" r:id="rId25"/>
    <p:sldId id="321" r:id="rId26"/>
    <p:sldId id="322" r:id="rId27"/>
    <p:sldId id="323" r:id="rId28"/>
    <p:sldId id="324" r:id="rId29"/>
    <p:sldId id="325" r:id="rId30"/>
    <p:sldId id="326" r:id="rId31"/>
    <p:sldId id="327" r:id="rId32"/>
    <p:sldId id="328" r:id="rId33"/>
    <p:sldId id="329" r:id="rId34"/>
    <p:sldId id="330" r:id="rId35"/>
    <p:sldId id="331" r:id="rId36"/>
    <p:sldId id="257" r:id="rId37"/>
    <p:sldId id="258" r:id="rId38"/>
    <p:sldId id="259" r:id="rId39"/>
    <p:sldId id="260" r:id="rId40"/>
    <p:sldId id="261" r:id="rId41"/>
    <p:sldId id="262" r:id="rId42"/>
    <p:sldId id="263" r:id="rId43"/>
    <p:sldId id="264" r:id="rId44"/>
    <p:sldId id="265" r:id="rId45"/>
    <p:sldId id="266" r:id="rId46"/>
    <p:sldId id="267" r:id="rId47"/>
    <p:sldId id="268" r:id="rId48"/>
    <p:sldId id="269" r:id="rId49"/>
    <p:sldId id="270" r:id="rId50"/>
    <p:sldId id="271" r:id="rId51"/>
    <p:sldId id="272" r:id="rId52"/>
    <p:sldId id="273" r:id="rId53"/>
    <p:sldId id="274" r:id="rId54"/>
    <p:sldId id="275" r:id="rId55"/>
    <p:sldId id="276" r:id="rId56"/>
    <p:sldId id="277" r:id="rId57"/>
    <p:sldId id="278" r:id="rId58"/>
    <p:sldId id="279" r:id="rId59"/>
    <p:sldId id="280" r:id="rId60"/>
    <p:sldId id="281" r:id="rId61"/>
    <p:sldId id="282" r:id="rId62"/>
    <p:sldId id="283" r:id="rId63"/>
    <p:sldId id="284" r:id="rId64"/>
    <p:sldId id="285" r:id="rId65"/>
    <p:sldId id="286" r:id="rId66"/>
    <p:sldId id="287" r:id="rId67"/>
    <p:sldId id="288" r:id="rId68"/>
    <p:sldId id="289" r:id="rId69"/>
    <p:sldId id="290" r:id="rId70"/>
    <p:sldId id="291" r:id="rId71"/>
    <p:sldId id="292" r:id="rId72"/>
    <p:sldId id="293" r:id="rId73"/>
    <p:sldId id="294" r:id="rId74"/>
    <p:sldId id="295" r:id="rId75"/>
    <p:sldId id="296" r:id="rId7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989" autoAdjust="0"/>
  </p:normalViewPr>
  <p:slideViewPr>
    <p:cSldViewPr snapToGrid="0">
      <p:cViewPr varScale="1">
        <p:scale>
          <a:sx n="78" d="100"/>
          <a:sy n="78" d="100"/>
        </p:scale>
        <p:origin x="450"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image" Target="../media/image23.wmf"/><Relationship Id="rId18" Type="http://schemas.openxmlformats.org/officeDocument/2006/relationships/image" Target="../media/image28.wmf"/><Relationship Id="rId3" Type="http://schemas.openxmlformats.org/officeDocument/2006/relationships/image" Target="../media/image13.wmf"/><Relationship Id="rId21" Type="http://schemas.openxmlformats.org/officeDocument/2006/relationships/image" Target="../media/image31.wmf"/><Relationship Id="rId7" Type="http://schemas.openxmlformats.org/officeDocument/2006/relationships/image" Target="../media/image17.wmf"/><Relationship Id="rId12" Type="http://schemas.openxmlformats.org/officeDocument/2006/relationships/image" Target="../media/image22.wmf"/><Relationship Id="rId17" Type="http://schemas.openxmlformats.org/officeDocument/2006/relationships/image" Target="../media/image27.wmf"/><Relationship Id="rId2" Type="http://schemas.openxmlformats.org/officeDocument/2006/relationships/image" Target="../media/image12.wmf"/><Relationship Id="rId16" Type="http://schemas.openxmlformats.org/officeDocument/2006/relationships/image" Target="../media/image26.wmf"/><Relationship Id="rId20" Type="http://schemas.openxmlformats.org/officeDocument/2006/relationships/image" Target="../media/image30.wmf"/><Relationship Id="rId1" Type="http://schemas.openxmlformats.org/officeDocument/2006/relationships/image" Target="../media/image11.wmf"/><Relationship Id="rId6" Type="http://schemas.openxmlformats.org/officeDocument/2006/relationships/image" Target="../media/image16.wmf"/><Relationship Id="rId11" Type="http://schemas.openxmlformats.org/officeDocument/2006/relationships/image" Target="../media/image21.wmf"/><Relationship Id="rId5" Type="http://schemas.openxmlformats.org/officeDocument/2006/relationships/image" Target="../media/image15.wmf"/><Relationship Id="rId15" Type="http://schemas.openxmlformats.org/officeDocument/2006/relationships/image" Target="../media/image25.wmf"/><Relationship Id="rId10" Type="http://schemas.openxmlformats.org/officeDocument/2006/relationships/image" Target="../media/image20.wmf"/><Relationship Id="rId19" Type="http://schemas.openxmlformats.org/officeDocument/2006/relationships/image" Target="../media/image29.wmf"/><Relationship Id="rId4" Type="http://schemas.openxmlformats.org/officeDocument/2006/relationships/image" Target="../media/image14.emf"/><Relationship Id="rId9" Type="http://schemas.openxmlformats.org/officeDocument/2006/relationships/image" Target="../media/image19.wmf"/><Relationship Id="rId14" Type="http://schemas.openxmlformats.org/officeDocument/2006/relationships/image" Target="../media/image24.wmf"/><Relationship Id="rId22" Type="http://schemas.openxmlformats.org/officeDocument/2006/relationships/image" Target="../media/image3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1FB0B4-16E0-48AA-94F8-7F1F5CD23FED}" type="datetimeFigureOut">
              <a:rPr lang="zh-CN" altLang="en-US" smtClean="0"/>
              <a:t>2020/3/13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AC1AE3-58E8-413E-89A0-81443A8C26DC}" type="slidenum">
              <a:rPr lang="zh-CN" altLang="en-US" smtClean="0"/>
              <a:t>‹#›</a:t>
            </a:fld>
            <a:endParaRPr lang="zh-CN" altLang="en-US"/>
          </a:p>
        </p:txBody>
      </p:sp>
    </p:spTree>
    <p:extLst>
      <p:ext uri="{BB962C8B-B14F-4D97-AF65-F5344CB8AC3E}">
        <p14:creationId xmlns:p14="http://schemas.microsoft.com/office/powerpoint/2010/main" val="3291050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FA43F0-3E99-440D-A766-31EEB8F9C2B5}"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3874" name="Rectangle 2"/>
          <p:cNvSpPr>
            <a:spLocks noGrp="1" noRot="1" noChangeAspect="1" noChangeArrowheads="1" noTextEdit="1"/>
          </p:cNvSpPr>
          <p:nvPr>
            <p:ph type="sldImg"/>
          </p:nvPr>
        </p:nvSpPr>
        <p:spPr>
          <a:xfrm>
            <a:off x="139700" y="768350"/>
            <a:ext cx="6819900" cy="3836988"/>
          </a:xfrm>
          <a:ln/>
        </p:spPr>
      </p:sp>
      <p:sp>
        <p:nvSpPr>
          <p:cNvPr id="463875"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608391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BBFDC3-1153-4DEB-9642-93014BD0F37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7186"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m:rPr>
                            <m:nor/>
                          </m:rPr>
                          <a:rPr lang="zh-CN" altLang="en-US" sz="1200" i="1" kern="1200">
                            <a:solidFill>
                              <a:schemeClr val="tx1"/>
                            </a:solidFill>
                            <a:latin typeface="+mn-lt"/>
                            <a:ea typeface="+mn-ea"/>
                            <a:cs typeface="+mn-cs"/>
                          </a:rPr>
                          <m:t>x</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𝑚𝑒𝑖h𝑢𝑎</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𝑗𝑢h𝑢𝑎</m:t>
                        </m:r>
                        <m:r>
                          <a:rPr lang="zh-CN" altLang="en-US" sz="1200" i="0" kern="1200">
                            <a:solidFill>
                              <a:schemeClr val="tx1"/>
                            </a:solidFill>
                            <a:latin typeface="Cambria Math" panose="02040503050406030204" pitchFamily="18" charset="0"/>
                            <a:ea typeface="+mn-ea"/>
                            <a:cs typeface="+mn-cs"/>
                          </a:rPr>
                          <m:t>)</m:t>
                        </m:r>
                      </m:e>
                    </m:d>
                  </m:oMath>
                </a14:m>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𝑏𝑎𝑠𝑘𝑒𝑡𝑏𝑎𝑙𝑙</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𝑓𝑜𝑜𝑡𝑏𝑎𝑙𝑙</m:t>
                          </m:r>
                          <m:r>
                            <a:rPr lang="zh-CN" altLang="en-US" sz="1200" i="0" kern="1200">
                              <a:solidFill>
                                <a:schemeClr val="tx1"/>
                              </a:solidFill>
                              <a:latin typeface="Cambria Math" panose="02040503050406030204" pitchFamily="18" charset="0"/>
                              <a:ea typeface="+mn-ea"/>
                              <a:cs typeface="+mn-cs"/>
                            </a:rPr>
                            <m:t>)</m:t>
                          </m:r>
                        </m:e>
                      </m:d>
                    </m:oMath>
                  </m:oMathPara>
                </a14:m>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beg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𝑆𝑇𝑈𝐷𝐸𝑁𝑇</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𝐻</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𝐵</m:t>
                          </m:r>
                          <m:r>
                            <a:rPr lang="zh-CN" altLang="en-US" sz="1200" i="0" kern="1200">
                              <a:solidFill>
                                <a:schemeClr val="tx1"/>
                              </a:solidFill>
                              <a:latin typeface="Cambria Math" panose="02040503050406030204" pitchFamily="18" charset="0"/>
                              <a:ea typeface="+mn-ea"/>
                              <a:cs typeface="+mn-cs"/>
                            </a:rPr>
                            <m:t>)</m:t>
                          </m:r>
                        </m:e>
                      </m:d>
                    </m:oMath>
                  </m:oMathPara>
                </a14:m>
                <a:endParaRPr lang="zh-CN" altLang="zh-CN" b="1" dirty="0"/>
              </a:p>
            </p:txBody>
          </p:sp>
        </mc:Choice>
        <mc:Fallback xmlns="">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extLst>
      <p:ext uri="{BB962C8B-B14F-4D97-AF65-F5344CB8AC3E}">
        <p14:creationId xmlns:p14="http://schemas.microsoft.com/office/powerpoint/2010/main" val="1298549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0E20E6-096E-4AEA-8AFD-ABC8786DE5C0}"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3330" name="Rectangle 2"/>
          <p:cNvSpPr>
            <a:spLocks noGrp="1" noRot="1" noChangeAspect="1" noChangeArrowheads="1" noTextEdit="1"/>
          </p:cNvSpPr>
          <p:nvPr>
            <p:ph type="sldImg"/>
          </p:nvPr>
        </p:nvSpPr>
        <p:spPr>
          <a:xfrm>
            <a:off x="139700" y="768350"/>
            <a:ext cx="6819900" cy="3836988"/>
          </a:xfrm>
          <a:ln/>
        </p:spPr>
      </p:sp>
      <p:sp>
        <p:nvSpPr>
          <p:cNvPr id="4833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33279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9C4F69-D4EB-4181-AAD6-AE9155C0C4B2}"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4178" name="Rectangle 2"/>
          <p:cNvSpPr>
            <a:spLocks noGrp="1" noRot="1" noChangeAspect="1" noChangeArrowheads="1" noTextEdit="1"/>
          </p:cNvSpPr>
          <p:nvPr>
            <p:ph type="sldImg"/>
          </p:nvPr>
        </p:nvSpPr>
        <p:spPr>
          <a:xfrm>
            <a:off x="139700" y="768350"/>
            <a:ext cx="6819900" cy="3836988"/>
          </a:xfrm>
          <a:ln/>
        </p:spPr>
      </p:sp>
      <p:sp>
        <p:nvSpPr>
          <p:cNvPr id="434179" name="Rectangle 3"/>
          <p:cNvSpPr>
            <a:spLocks noGrp="1" noChangeArrowheads="1"/>
          </p:cNvSpPr>
          <p:nvPr>
            <p:ph type="body" idx="1"/>
          </p:nvPr>
        </p:nvSpPr>
        <p:spPr/>
        <p:txBody>
          <a:bodyPr/>
          <a:lstStyle/>
          <a:p>
            <a:r>
              <a:rPr lang="zh-CN" altLang="en-US"/>
              <a:t>初始状态：猴子在</a:t>
            </a:r>
            <a:r>
              <a:rPr lang="en-US" altLang="zh-CN"/>
              <a:t>A</a:t>
            </a:r>
            <a:r>
              <a:rPr lang="zh-CN" altLang="en-US"/>
              <a:t>处，香蕉悬挂在</a:t>
            </a:r>
            <a:r>
              <a:rPr lang="en-US" altLang="zh-CN"/>
              <a:t>B</a:t>
            </a:r>
            <a:r>
              <a:rPr lang="zh-CN" altLang="en-US"/>
              <a:t>处，箱子放在</a:t>
            </a:r>
            <a:r>
              <a:rPr lang="en-US" altLang="zh-CN"/>
              <a:t>C</a:t>
            </a:r>
            <a:r>
              <a:rPr lang="zh-CN" altLang="en-US"/>
              <a:t>处；</a:t>
            </a:r>
          </a:p>
          <a:p>
            <a:r>
              <a:rPr lang="zh-CN" altLang="en-US"/>
              <a:t>目标状态：猴子拿到香蕉，站在箱子上，箱子位于</a:t>
            </a:r>
            <a:r>
              <a:rPr lang="en-US" altLang="zh-CN"/>
              <a:t>B</a:t>
            </a:r>
            <a:r>
              <a:rPr lang="zh-CN" altLang="en-US"/>
              <a:t>处。</a:t>
            </a:r>
          </a:p>
        </p:txBody>
      </p:sp>
    </p:spTree>
    <p:extLst>
      <p:ext uri="{BB962C8B-B14F-4D97-AF65-F5344CB8AC3E}">
        <p14:creationId xmlns:p14="http://schemas.microsoft.com/office/powerpoint/2010/main" val="1404717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9C4F69-D4EB-4181-AAD6-AE9155C0C4B2}"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4178" name="Rectangle 2"/>
          <p:cNvSpPr>
            <a:spLocks noGrp="1" noRot="1" noChangeAspect="1" noChangeArrowheads="1" noTextEdit="1"/>
          </p:cNvSpPr>
          <p:nvPr>
            <p:ph type="sldImg"/>
          </p:nvPr>
        </p:nvSpPr>
        <p:spPr>
          <a:xfrm>
            <a:off x="139700" y="768350"/>
            <a:ext cx="6819900" cy="3836988"/>
          </a:xfrm>
          <a:ln/>
        </p:spPr>
      </p:sp>
      <p:sp>
        <p:nvSpPr>
          <p:cNvPr id="434179" name="Rectangle 3"/>
          <p:cNvSpPr>
            <a:spLocks noGrp="1" noChangeArrowheads="1"/>
          </p:cNvSpPr>
          <p:nvPr>
            <p:ph type="body" idx="1"/>
          </p:nvPr>
        </p:nvSpPr>
        <p:spPr/>
        <p:txBody>
          <a:bodyPr/>
          <a:lstStyle/>
          <a:p>
            <a:r>
              <a:rPr lang="zh-CN" altLang="en-US"/>
              <a:t>初始状态：猴子在</a:t>
            </a:r>
            <a:r>
              <a:rPr lang="en-US" altLang="zh-CN"/>
              <a:t>A</a:t>
            </a:r>
            <a:r>
              <a:rPr lang="zh-CN" altLang="en-US"/>
              <a:t>处，香蕉悬挂在</a:t>
            </a:r>
            <a:r>
              <a:rPr lang="en-US" altLang="zh-CN"/>
              <a:t>B</a:t>
            </a:r>
            <a:r>
              <a:rPr lang="zh-CN" altLang="en-US"/>
              <a:t>处，箱子放在</a:t>
            </a:r>
            <a:r>
              <a:rPr lang="en-US" altLang="zh-CN"/>
              <a:t>C</a:t>
            </a:r>
            <a:r>
              <a:rPr lang="zh-CN" altLang="en-US"/>
              <a:t>处；</a:t>
            </a:r>
          </a:p>
          <a:p>
            <a:r>
              <a:rPr lang="zh-CN" altLang="en-US"/>
              <a:t>目标状态：猴子拿到香蕉，站在箱子上，箱子位于</a:t>
            </a:r>
            <a:r>
              <a:rPr lang="en-US" altLang="zh-CN"/>
              <a:t>B</a:t>
            </a:r>
            <a:r>
              <a:rPr lang="zh-CN" altLang="en-US"/>
              <a:t>处。</a:t>
            </a:r>
          </a:p>
        </p:txBody>
      </p:sp>
    </p:spTree>
    <p:extLst>
      <p:ext uri="{BB962C8B-B14F-4D97-AF65-F5344CB8AC3E}">
        <p14:creationId xmlns:p14="http://schemas.microsoft.com/office/powerpoint/2010/main" val="1969546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9C4F69-D4EB-4181-AAD6-AE9155C0C4B2}"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4178" name="Rectangle 2"/>
          <p:cNvSpPr>
            <a:spLocks noGrp="1" noRot="1" noChangeAspect="1" noChangeArrowheads="1" noTextEdit="1"/>
          </p:cNvSpPr>
          <p:nvPr>
            <p:ph type="sldImg"/>
          </p:nvPr>
        </p:nvSpPr>
        <p:spPr>
          <a:xfrm>
            <a:off x="139700" y="768350"/>
            <a:ext cx="6819900" cy="3836988"/>
          </a:xfrm>
          <a:ln/>
        </p:spPr>
      </p:sp>
      <p:sp>
        <p:nvSpPr>
          <p:cNvPr id="434179" name="Rectangle 3"/>
          <p:cNvSpPr>
            <a:spLocks noGrp="1" noChangeArrowheads="1"/>
          </p:cNvSpPr>
          <p:nvPr>
            <p:ph type="body" idx="1"/>
          </p:nvPr>
        </p:nvSpPr>
        <p:spPr/>
        <p:txBody>
          <a:bodyPr/>
          <a:lstStyle/>
          <a:p>
            <a:r>
              <a:rPr lang="zh-CN" altLang="en-US"/>
              <a:t>初始状态：猴子在</a:t>
            </a:r>
            <a:r>
              <a:rPr lang="en-US" altLang="zh-CN"/>
              <a:t>A</a:t>
            </a:r>
            <a:r>
              <a:rPr lang="zh-CN" altLang="en-US"/>
              <a:t>处，香蕉悬挂在</a:t>
            </a:r>
            <a:r>
              <a:rPr lang="en-US" altLang="zh-CN"/>
              <a:t>B</a:t>
            </a:r>
            <a:r>
              <a:rPr lang="zh-CN" altLang="en-US"/>
              <a:t>处，箱子放在</a:t>
            </a:r>
            <a:r>
              <a:rPr lang="en-US" altLang="zh-CN"/>
              <a:t>C</a:t>
            </a:r>
            <a:r>
              <a:rPr lang="zh-CN" altLang="en-US"/>
              <a:t>处；</a:t>
            </a:r>
          </a:p>
          <a:p>
            <a:r>
              <a:rPr lang="zh-CN" altLang="en-US"/>
              <a:t>目标状态：猴子拿到香蕉，站在箱子上，箱子位于</a:t>
            </a:r>
            <a:r>
              <a:rPr lang="en-US" altLang="zh-CN"/>
              <a:t>B</a:t>
            </a:r>
            <a:r>
              <a:rPr lang="zh-CN" altLang="en-US"/>
              <a:t>处。</a:t>
            </a:r>
          </a:p>
        </p:txBody>
      </p:sp>
    </p:spTree>
    <p:extLst>
      <p:ext uri="{BB962C8B-B14F-4D97-AF65-F5344CB8AC3E}">
        <p14:creationId xmlns:p14="http://schemas.microsoft.com/office/powerpoint/2010/main" val="819099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D52861-C163-4A26-B7F2-116EFFA43D55}"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4354" name="Rectangle 2"/>
          <p:cNvSpPr>
            <a:spLocks noGrp="1" noRot="1" noChangeAspect="1" noChangeArrowheads="1" noTextEdit="1"/>
          </p:cNvSpPr>
          <p:nvPr>
            <p:ph type="sldImg"/>
          </p:nvPr>
        </p:nvSpPr>
        <p:spPr>
          <a:xfrm>
            <a:off x="139700" y="768350"/>
            <a:ext cx="6819900" cy="3836988"/>
          </a:xfrm>
          <a:ln/>
        </p:spPr>
      </p:sp>
      <p:sp>
        <p:nvSpPr>
          <p:cNvPr id="4843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255062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929D51-F4C7-4452-A3B7-3862EFA4C42C}"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6402" name="Rectangle 2"/>
          <p:cNvSpPr>
            <a:spLocks noGrp="1" noRot="1" noChangeAspect="1" noChangeArrowheads="1" noTextEdit="1"/>
          </p:cNvSpPr>
          <p:nvPr>
            <p:ph type="sldImg"/>
          </p:nvPr>
        </p:nvSpPr>
        <p:spPr>
          <a:xfrm>
            <a:off x="139700" y="768350"/>
            <a:ext cx="6819900" cy="3836988"/>
          </a:xfrm>
          <a:ln/>
        </p:spPr>
      </p:sp>
      <p:sp>
        <p:nvSpPr>
          <p:cNvPr id="4864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699132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F4FCD5D-1C5D-4621-9390-051F8951CECE}"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7426" name="Rectangle 2"/>
          <p:cNvSpPr>
            <a:spLocks noGrp="1" noRot="1" noChangeAspect="1" noChangeArrowheads="1" noTextEdit="1"/>
          </p:cNvSpPr>
          <p:nvPr>
            <p:ph type="sldImg"/>
          </p:nvPr>
        </p:nvSpPr>
        <p:spPr>
          <a:xfrm>
            <a:off x="139700" y="768350"/>
            <a:ext cx="6819900" cy="3836988"/>
          </a:xfrm>
          <a:ln/>
        </p:spPr>
      </p:sp>
      <p:sp>
        <p:nvSpPr>
          <p:cNvPr id="4874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67485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91D459-E58C-4CD8-AB92-A6F6A233E0DA}"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8450" name="Rectangle 2"/>
          <p:cNvSpPr>
            <a:spLocks noGrp="1" noRot="1" noChangeAspect="1" noChangeArrowheads="1" noTextEdit="1"/>
          </p:cNvSpPr>
          <p:nvPr>
            <p:ph type="sldImg"/>
          </p:nvPr>
        </p:nvSpPr>
        <p:spPr>
          <a:xfrm>
            <a:off x="139700" y="768350"/>
            <a:ext cx="6819900" cy="3836988"/>
          </a:xfrm>
          <a:ln/>
        </p:spPr>
      </p:sp>
      <p:sp>
        <p:nvSpPr>
          <p:cNvPr id="4884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61167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83C57D-A03F-4C32-9655-7C51A00F816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9474" name="Rectangle 2"/>
          <p:cNvSpPr>
            <a:spLocks noGrp="1" noRot="1" noChangeAspect="1" noChangeArrowheads="1" noTextEdit="1"/>
          </p:cNvSpPr>
          <p:nvPr>
            <p:ph type="sldImg"/>
          </p:nvPr>
        </p:nvSpPr>
        <p:spPr>
          <a:xfrm>
            <a:off x="139700" y="768350"/>
            <a:ext cx="6819900" cy="3836988"/>
          </a:xfrm>
          <a:ln/>
        </p:spPr>
      </p:sp>
      <p:sp>
        <p:nvSpPr>
          <p:cNvPr id="4894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3106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93A99B-E12D-4F89-A228-F607F61A98BB}"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5138" name="Rectangle 2"/>
          <p:cNvSpPr>
            <a:spLocks noGrp="1" noRot="1" noChangeAspect="1" noChangeArrowheads="1" noTextEdit="1"/>
          </p:cNvSpPr>
          <p:nvPr>
            <p:ph type="sldImg"/>
          </p:nvPr>
        </p:nvSpPr>
        <p:spPr>
          <a:xfrm>
            <a:off x="139700" y="768350"/>
            <a:ext cx="6819900" cy="3836988"/>
          </a:xfrm>
          <a:ln/>
        </p:spPr>
      </p:sp>
      <p:sp>
        <p:nvSpPr>
          <p:cNvPr id="475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11997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B2539A-5119-4B24-9E83-2F696F395BB7}"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0498" name="Rectangle 2"/>
          <p:cNvSpPr>
            <a:spLocks noGrp="1" noRot="1" noChangeAspect="1" noChangeArrowheads="1" noTextEdit="1"/>
          </p:cNvSpPr>
          <p:nvPr>
            <p:ph type="sldImg"/>
          </p:nvPr>
        </p:nvSpPr>
        <p:spPr>
          <a:xfrm>
            <a:off x="139700" y="768350"/>
            <a:ext cx="6819900" cy="3836988"/>
          </a:xfrm>
          <a:ln/>
        </p:spPr>
      </p:sp>
      <p:sp>
        <p:nvSpPr>
          <p:cNvPr id="4904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819803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266425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13649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A3E943-DBB0-45BC-B541-6EE622662FD5}"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9538" name="Rectangle 2"/>
          <p:cNvSpPr>
            <a:spLocks noGrp="1" noRot="1" noChangeAspect="1" noChangeArrowheads="1" noTextEdit="1"/>
          </p:cNvSpPr>
          <p:nvPr>
            <p:ph type="sldImg"/>
          </p:nvPr>
        </p:nvSpPr>
        <p:spPr>
          <a:xfrm>
            <a:off x="139700" y="768350"/>
            <a:ext cx="6819900" cy="3836988"/>
          </a:xfrm>
          <a:ln/>
        </p:spPr>
      </p:sp>
      <p:sp>
        <p:nvSpPr>
          <p:cNvPr id="449539" name="Rectangle 3"/>
          <p:cNvSpPr>
            <a:spLocks noGrp="1" noChangeArrowheads="1"/>
          </p:cNvSpPr>
          <p:nvPr>
            <p:ph type="body" idx="1"/>
          </p:nvPr>
        </p:nvSpPr>
        <p:spPr/>
        <p:txBody>
          <a:bodyPr/>
          <a:lstStyle/>
          <a:p>
            <a:r>
              <a:rPr lang="zh-CN" altLang="en-US"/>
              <a:t>例如：</a:t>
            </a:r>
          </a:p>
          <a:p>
            <a:r>
              <a:rPr lang="zh-CN" altLang="en-US"/>
              <a:t>“老李年龄是</a:t>
            </a:r>
            <a:r>
              <a:rPr lang="en-US" altLang="zh-CN"/>
              <a:t>40</a:t>
            </a:r>
            <a:r>
              <a:rPr lang="zh-CN" altLang="en-US"/>
              <a:t>岁“  （</a:t>
            </a:r>
            <a:r>
              <a:rPr lang="en-US" altLang="zh-CN"/>
              <a:t>Ll,Age,40)</a:t>
            </a:r>
          </a:p>
          <a:p>
            <a:r>
              <a:rPr lang="en-US" altLang="zh-CN"/>
              <a:t>“</a:t>
            </a:r>
            <a:r>
              <a:rPr lang="zh-CN" altLang="en-US"/>
              <a:t>老李和老张是朋友” </a:t>
            </a:r>
            <a:r>
              <a:rPr lang="en-US" altLang="zh-CN"/>
              <a:t>(Friend,Ll,Zhang)</a:t>
            </a:r>
          </a:p>
          <a:p>
            <a:r>
              <a:rPr lang="en-US" altLang="zh-CN"/>
              <a:t>“</a:t>
            </a:r>
            <a:r>
              <a:rPr lang="zh-CN" altLang="en-US"/>
              <a:t>老李年龄很可能是</a:t>
            </a:r>
            <a:r>
              <a:rPr lang="en-US" altLang="zh-CN"/>
              <a:t>40</a:t>
            </a:r>
            <a:r>
              <a:rPr lang="zh-CN" altLang="en-US"/>
              <a:t>岁“  （</a:t>
            </a:r>
            <a:r>
              <a:rPr lang="en-US" altLang="zh-CN"/>
              <a:t>Ll,Age,40</a:t>
            </a:r>
            <a:r>
              <a:rPr lang="zh-CN" altLang="en-US"/>
              <a:t>，</a:t>
            </a:r>
            <a:r>
              <a:rPr lang="en-US" altLang="zh-CN"/>
              <a:t>0.8)</a:t>
            </a:r>
          </a:p>
          <a:p>
            <a:r>
              <a:rPr lang="en-US" altLang="zh-CN"/>
              <a:t>“</a:t>
            </a:r>
            <a:r>
              <a:rPr lang="zh-CN" altLang="en-US"/>
              <a:t>老李和老张是朋友的可能性不大” </a:t>
            </a:r>
            <a:r>
              <a:rPr lang="en-US" altLang="zh-CN"/>
              <a:t>(Friend,Ll,Zhang,0.1)</a:t>
            </a:r>
          </a:p>
          <a:p>
            <a:endParaRPr lang="en-US" altLang="zh-CN"/>
          </a:p>
        </p:txBody>
      </p:sp>
    </p:spTree>
    <p:extLst>
      <p:ext uri="{BB962C8B-B14F-4D97-AF65-F5344CB8AC3E}">
        <p14:creationId xmlns:p14="http://schemas.microsoft.com/office/powerpoint/2010/main" val="28477618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44153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431187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8491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41AAF2-265F-4DFF-A376-3F04B3807669}"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5450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355423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5B7143-31C4-4DDD-B09A-A4A229BC0027}"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9602" name="Rectangle 2"/>
          <p:cNvSpPr>
            <a:spLocks noGrp="1" noRot="1" noChangeAspect="1" noChangeArrowheads="1" noTextEdit="1"/>
          </p:cNvSpPr>
          <p:nvPr>
            <p:ph type="sldImg"/>
          </p:nvPr>
        </p:nvSpPr>
        <p:spPr>
          <a:ln/>
        </p:spPr>
      </p:sp>
      <p:sp>
        <p:nvSpPr>
          <p:cNvPr id="409603" name="Rectangle 3"/>
          <p:cNvSpPr>
            <a:spLocks noGrp="1" noChangeArrowheads="1"/>
          </p:cNvSpPr>
          <p:nvPr>
            <p:ph type="body" idx="1"/>
          </p:nvPr>
        </p:nvSpPr>
        <p:spPr/>
        <p:txBody>
          <a:bodyPr/>
          <a:lstStyle/>
          <a:p>
            <a:r>
              <a:rPr lang="zh-CN" altLang="en-US" dirty="0"/>
              <a:t>张三是职员；李四是老板；（</a:t>
            </a:r>
            <a:r>
              <a:rPr lang="en-US" altLang="zh-CN" dirty="0" err="1"/>
              <a:t>isa</a:t>
            </a:r>
            <a:r>
              <a:rPr lang="zh-CN" altLang="en-US" dirty="0"/>
              <a:t>）实例关系</a:t>
            </a:r>
          </a:p>
          <a:p>
            <a:r>
              <a:rPr lang="zh-CN" altLang="en-US" dirty="0"/>
              <a:t>职员、老板属于人类；人类属于动物；桌子属于办公用品；手属于四肢；（</a:t>
            </a:r>
            <a:r>
              <a:rPr lang="en-US" altLang="zh-CN" dirty="0"/>
              <a:t>ako</a:t>
            </a:r>
            <a:r>
              <a:rPr lang="zh-CN" altLang="en-US" dirty="0"/>
              <a:t>）分类关系</a:t>
            </a:r>
          </a:p>
          <a:p>
            <a:r>
              <a:rPr lang="zh-CN" altLang="en-US" dirty="0"/>
              <a:t>手是人类身体的一个部分；（</a:t>
            </a:r>
            <a:r>
              <a:rPr lang="en-US" altLang="zh-CN" dirty="0"/>
              <a:t>has-part</a:t>
            </a:r>
            <a:r>
              <a:rPr lang="zh-CN" altLang="en-US" dirty="0"/>
              <a:t>）组装关系</a:t>
            </a:r>
          </a:p>
          <a:p>
            <a:r>
              <a:rPr lang="zh-CN" altLang="en-US" dirty="0"/>
              <a:t>李四拥有桌子。（</a:t>
            </a:r>
            <a:r>
              <a:rPr lang="en-US" altLang="zh-CN" dirty="0"/>
              <a:t>owns</a:t>
            </a:r>
            <a:r>
              <a:rPr lang="zh-CN" altLang="en-US" dirty="0"/>
              <a:t>）占有关系</a:t>
            </a:r>
          </a:p>
          <a:p>
            <a:r>
              <a:rPr lang="zh-CN" altLang="en-US" dirty="0"/>
              <a:t>李四是张三的上司之一。（</a:t>
            </a:r>
            <a:r>
              <a:rPr lang="en-US" altLang="zh-CN" dirty="0"/>
              <a:t>manage of</a:t>
            </a:r>
            <a:r>
              <a:rPr lang="zh-CN" altLang="en-US" dirty="0"/>
              <a:t>）聚类关系</a:t>
            </a:r>
          </a:p>
          <a:p>
            <a:endParaRPr lang="en-US" altLang="zh-CN" dirty="0"/>
          </a:p>
        </p:txBody>
      </p:sp>
    </p:spTree>
    <p:extLst>
      <p:ext uri="{BB962C8B-B14F-4D97-AF65-F5344CB8AC3E}">
        <p14:creationId xmlns:p14="http://schemas.microsoft.com/office/powerpoint/2010/main" val="1794249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166646-8475-42BA-9285-2E621675D080}"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6162"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76163" name="Rectangle 3"/>
              <p:cNvSpPr>
                <a:spLocks noGrp="1" noChangeArrowheads="1"/>
              </p:cNvSpPr>
              <p:nvPr>
                <p:ph type="body" idx="1"/>
              </p:nvPr>
            </p:nvSpPr>
            <p:spPr/>
            <p:txBody>
              <a:bodyPr/>
              <a:lstStyle/>
              <a:p>
                <a:pPr algn="l">
                  <a:lnSpc>
                    <a:spcPct val="120000"/>
                  </a:lnSpc>
                  <a:spcBef>
                    <a:spcPct val="30000"/>
                  </a:spcBef>
                  <a:buClr>
                    <a:srgbClr val="0000FF"/>
                  </a:buClr>
                  <a:buFont typeface="仿宋_GB2312" pitchFamily="49" charset="-122"/>
                  <a:buNone/>
                </a:pPr>
                <a:r>
                  <a:rPr lang="zh-CN" altLang="en-US" sz="1200" b="1" dirty="0">
                    <a:latin typeface="楷体_GB2312" pitchFamily="49" charset="-122"/>
                    <a:ea typeface="楷体_GB2312" pitchFamily="49" charset="-122"/>
                  </a:rPr>
                  <a:t>解：</a:t>
                </a:r>
                <a:r>
                  <a:rPr lang="zh-CN" altLang="en-US" sz="1200" b="1" dirty="0">
                    <a:latin typeface="楷体_GB2312" pitchFamily="49" charset="-122"/>
                    <a:ea typeface="楷体_GB2312" pitchFamily="49" charset="-122"/>
                    <a:sym typeface="Wingdings" panose="05000000000000000000" pitchFamily="2" charset="2"/>
                  </a:rPr>
                  <a:t>① 定义谓词： </a:t>
                </a:r>
                <a:r>
                  <a:rPr lang="en-US" altLang="zh-CN" sz="1200" b="1" dirty="0">
                    <a:latin typeface="楷体_GB2312" pitchFamily="49" charset="-122"/>
                    <a:ea typeface="楷体_GB2312" pitchFamily="49" charset="-122"/>
                  </a:rPr>
                  <a:t>PLAY</a:t>
                </a:r>
                <a:r>
                  <a:rPr lang="zh-CN" altLang="en-US" sz="1200" b="1" dirty="0">
                    <a:latin typeface="楷体_GB2312" pitchFamily="49" charset="-122"/>
                    <a:ea typeface="楷体_GB2312" pitchFamily="49" charset="-122"/>
                  </a:rPr>
                  <a:t>（</a:t>
                </a:r>
                <a:r>
                  <a:rPr lang="en-US" altLang="zh-CN" sz="1200" b="1" dirty="0" err="1">
                    <a:latin typeface="楷体_GB2312" pitchFamily="49" charset="-122"/>
                    <a:ea typeface="楷体_GB2312" pitchFamily="49" charset="-122"/>
                  </a:rPr>
                  <a:t>x,y,z</a:t>
                </a:r>
                <a:r>
                  <a:rPr lang="en-US" altLang="zh-CN" sz="1200" b="1" dirty="0">
                    <a:latin typeface="楷体_GB2312" pitchFamily="49" charset="-122"/>
                    <a:ea typeface="楷体_GB2312" pitchFamily="49" charset="-122"/>
                  </a:rPr>
                  <a:t>): x</a:t>
                </a:r>
                <a:r>
                  <a:rPr lang="zh-CN" altLang="en-US" sz="1200" b="1" dirty="0">
                    <a:latin typeface="楷体_GB2312" pitchFamily="49" charset="-122"/>
                    <a:ea typeface="楷体_GB2312" pitchFamily="49" charset="-122"/>
                  </a:rPr>
                  <a:t>和</a:t>
                </a:r>
                <a:r>
                  <a:rPr lang="en-US" altLang="zh-CN" sz="1200" b="1" dirty="0">
                    <a:latin typeface="楷体_GB2312" pitchFamily="49" charset="-122"/>
                    <a:ea typeface="楷体_GB2312" pitchFamily="49" charset="-122"/>
                  </a:rPr>
                  <a:t>y</a:t>
                </a:r>
                <a:r>
                  <a:rPr lang="zh-CN" altLang="en-US" sz="1200" b="1" dirty="0">
                    <a:latin typeface="楷体_GB2312" pitchFamily="49" charset="-122"/>
                    <a:ea typeface="楷体_GB2312" pitchFamily="49" charset="-122"/>
                  </a:rPr>
                  <a:t>进行运动</a:t>
                </a:r>
                <a:r>
                  <a:rPr lang="en-US" altLang="zh-CN" sz="1200" b="1" dirty="0">
                    <a:latin typeface="楷体_GB2312" pitchFamily="49" charset="-122"/>
                    <a:ea typeface="楷体_GB2312" pitchFamily="49" charset="-122"/>
                  </a:rPr>
                  <a:t>z</a:t>
                </a:r>
              </a:p>
              <a:p>
                <a:pPr algn="l">
                  <a:lnSpc>
                    <a:spcPct val="120000"/>
                  </a:lnSpc>
                  <a:spcBef>
                    <a:spcPct val="30000"/>
                  </a:spcBef>
                  <a:buClr>
                    <a:srgbClr val="0000FF"/>
                  </a:buClr>
                  <a:buFont typeface="仿宋_GB2312" pitchFamily="49" charset="-122"/>
                  <a:buNone/>
                </a:pPr>
                <a:r>
                  <a:rPr lang="en-US" altLang="zh-CN" sz="1200" b="1" dirty="0">
                    <a:latin typeface="楷体_GB2312" pitchFamily="49" charset="-122"/>
                    <a:ea typeface="楷体_GB2312" pitchFamily="49" charset="-122"/>
                  </a:rPr>
                  <a:t>       </a:t>
                </a:r>
                <a:r>
                  <a:rPr lang="zh-CN" altLang="en-US" sz="1200" b="1" dirty="0">
                    <a:latin typeface="楷体_GB2312" pitchFamily="49" charset="-122"/>
                    <a:ea typeface="楷体_GB2312" pitchFamily="49" charset="-122"/>
                  </a:rPr>
                  <a:t>定义个体： </a:t>
                </a:r>
                <a:r>
                  <a:rPr lang="en-US" altLang="zh-CN" sz="1200" b="1" dirty="0">
                    <a:latin typeface="楷体_GB2312" pitchFamily="49" charset="-122"/>
                    <a:ea typeface="楷体_GB2312" pitchFamily="49" charset="-122"/>
                  </a:rPr>
                  <a:t>Zhang</a:t>
                </a:r>
                <a:r>
                  <a:rPr lang="zh-CN" altLang="en-US" sz="1200" b="1" dirty="0">
                    <a:latin typeface="楷体_GB2312" pitchFamily="49" charset="-122"/>
                    <a:ea typeface="楷体_GB2312" pitchFamily="49" charset="-122"/>
                  </a:rPr>
                  <a:t>（张三）；</a:t>
                </a:r>
                <a:r>
                  <a:rPr lang="en-US" altLang="zh-CN" sz="1200" b="1" dirty="0">
                    <a:latin typeface="楷体_GB2312" pitchFamily="49" charset="-122"/>
                    <a:ea typeface="楷体_GB2312" pitchFamily="49" charset="-122"/>
                  </a:rPr>
                  <a:t>Li</a:t>
                </a:r>
                <a:r>
                  <a:rPr lang="zh-CN" altLang="en-US" sz="1200" b="1" dirty="0">
                    <a:latin typeface="楷体_GB2312" pitchFamily="49" charset="-122"/>
                    <a:ea typeface="楷体_GB2312" pitchFamily="49" charset="-122"/>
                  </a:rPr>
                  <a:t>（李四）； </a:t>
                </a:r>
                <a:r>
                  <a:rPr lang="en-US" altLang="zh-CN" sz="1200" b="1" dirty="0">
                    <a:latin typeface="楷体_GB2312" pitchFamily="49" charset="-122"/>
                    <a:ea typeface="楷体_GB2312" pitchFamily="49" charset="-122"/>
                  </a:rPr>
                  <a:t>tennis</a:t>
                </a:r>
                <a:r>
                  <a:rPr lang="zh-CN" altLang="en-US" sz="1200" b="1" dirty="0">
                    <a:latin typeface="楷体_GB2312" pitchFamily="49" charset="-122"/>
                    <a:ea typeface="楷体_GB2312" pitchFamily="49" charset="-122"/>
                  </a:rPr>
                  <a:t>（乒乓球）</a:t>
                </a:r>
              </a:p>
              <a:p>
                <a:pPr algn="l">
                  <a:lnSpc>
                    <a:spcPct val="120000"/>
                  </a:lnSpc>
                  <a:spcBef>
                    <a:spcPct val="30000"/>
                  </a:spcBef>
                  <a:buClr>
                    <a:srgbClr val="0000FF"/>
                  </a:buClr>
                  <a:buFont typeface="仿宋_GB2312" pitchFamily="49" charset="-122"/>
                  <a:buNone/>
                </a:pPr>
                <a:r>
                  <a:rPr lang="zh-CN" altLang="en-US" sz="1200" b="1" dirty="0">
                    <a:latin typeface="楷体_GB2312" pitchFamily="49" charset="-122"/>
                    <a:ea typeface="楷体_GB2312" pitchFamily="49" charset="-122"/>
                  </a:rPr>
                  <a:t>    ② 将个体代入谓词中</a:t>
                </a:r>
              </a:p>
              <a:p>
                <a:pPr algn="l">
                  <a:lnSpc>
                    <a:spcPct val="120000"/>
                  </a:lnSpc>
                  <a:spcBef>
                    <a:spcPct val="30000"/>
                  </a:spcBef>
                  <a:buClr>
                    <a:srgbClr val="0000FF"/>
                  </a:buClr>
                  <a:buFont typeface="仿宋_GB2312" pitchFamily="49" charset="-122"/>
                  <a:buNone/>
                </a:pPr>
                <a:r>
                  <a:rPr lang="zh-CN" altLang="en-US" sz="1200" b="1" dirty="0">
                    <a:latin typeface="楷体_GB2312" pitchFamily="49" charset="-122"/>
                    <a:ea typeface="楷体_GB2312" pitchFamily="49" charset="-122"/>
                  </a:rPr>
                  <a:t>         </a:t>
                </a:r>
                <a:r>
                  <a:rPr lang="en-US" altLang="zh-CN" sz="1200" b="1" dirty="0">
                    <a:latin typeface="楷体_GB2312" pitchFamily="49" charset="-122"/>
                    <a:ea typeface="楷体_GB2312" pitchFamily="49" charset="-122"/>
                  </a:rPr>
                  <a:t>PLAY(</a:t>
                </a:r>
                <a:r>
                  <a:rPr lang="en-US" altLang="zh-CN" sz="1200" b="1" dirty="0" err="1">
                    <a:latin typeface="楷体_GB2312" pitchFamily="49" charset="-122"/>
                    <a:ea typeface="楷体_GB2312" pitchFamily="49" charset="-122"/>
                  </a:rPr>
                  <a:t>Zhang,Li,tennis</a:t>
                </a:r>
                <a:r>
                  <a:rPr lang="en-US" altLang="zh-CN" sz="1200" b="1" dirty="0">
                    <a:latin typeface="楷体_GB2312" pitchFamily="49" charset="-122"/>
                    <a:ea typeface="楷体_GB2312" pitchFamily="49" charset="-122"/>
                  </a:rPr>
                  <a:t>)</a:t>
                </a:r>
              </a:p>
              <a:p>
                <a:pPr>
                  <a:lnSpc>
                    <a:spcPct val="120000"/>
                  </a:lnSpc>
                  <a:spcBef>
                    <a:spcPct val="3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使用谓词逻辑表达为：</a:t>
                </a:r>
              </a:p>
              <a:p>
                <a:pPr>
                  <a:lnSpc>
                    <a:spcPct val="130000"/>
                  </a:lnSpc>
                  <a:buClr>
                    <a:srgbClr val="0000FF"/>
                  </a:buClr>
                  <a:buFont typeface="仿宋_GB2312" pitchFamily="49" charset="-122"/>
                  <a:buNone/>
                </a:pPr>
                <a:r>
                  <a:rPr lang="zh-CN" altLang="en-US" sz="1200" b="1" dirty="0">
                    <a:solidFill>
                      <a:srgbClr val="008000"/>
                    </a:solidFill>
                    <a:latin typeface="宋体" panose="02010600030101010101" pitchFamily="2" charset="-122"/>
                  </a:rPr>
                  <a:t>   </a:t>
                </a:r>
                <a:r>
                  <a:rPr lang="en-US" altLang="zh-CN" sz="1200" b="1" dirty="0">
                    <a:solidFill>
                      <a:srgbClr val="000000"/>
                    </a:solidFill>
                    <a:latin typeface="宋体" panose="02010600030101010101" pitchFamily="2" charset="-122"/>
                  </a:rPr>
                  <a:t>(1) MAN(Marcus);</a:t>
                </a:r>
              </a:p>
              <a:p>
                <a:pPr>
                  <a:lnSpc>
                    <a:spcPct val="130000"/>
                  </a:lnSpc>
                  <a:buClr>
                    <a:srgbClr val="0000FF"/>
                  </a:buClr>
                  <a:buFont typeface="仿宋_GB2312" pitchFamily="49" charset="-122"/>
                  <a:buNone/>
                </a:pPr>
                <a:r>
                  <a:rPr lang="en-US" altLang="zh-CN" sz="1200" b="1" dirty="0">
                    <a:solidFill>
                      <a:srgbClr val="000000"/>
                    </a:solidFill>
                    <a:latin typeface="宋体" panose="02010600030101010101" pitchFamily="2" charset="-122"/>
                  </a:rPr>
                  <a:t>   (2) POMPEIAN(Marcus);</a:t>
                </a:r>
              </a:p>
              <a:p>
                <a:pPr>
                  <a:lnSpc>
                    <a:spcPct val="130000"/>
                  </a:lnSpc>
                  <a:buClr>
                    <a:srgbClr val="0000FF"/>
                  </a:buClr>
                  <a:buFont typeface="仿宋_GB2312" pitchFamily="49" charset="-122"/>
                  <a:buNone/>
                </a:pPr>
                <a:r>
                  <a:rPr lang="en-US" altLang="zh-CN" sz="1200" b="1" dirty="0">
                    <a:solidFill>
                      <a:srgbClr val="000000"/>
                    </a:solidFill>
                    <a:latin typeface="宋体" panose="02010600030101010101" pitchFamily="2" charset="-122"/>
                  </a:rPr>
                  <a:t>   (3) </a:t>
                </a:r>
                <a14:m>
                  <m:oMath xmlns:m="http://schemas.openxmlformats.org/officeDocument/2006/math">
                    <m:d>
                      <m:dPr>
                        <m:end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𝑃𝑂𝑀𝑃𝐸𝐼𝐴𝑁</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𝑅𝑂𝑀𝐴𝑁</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e>
                    </m:d>
                  </m:oMath>
                </a14:m>
                <a:endParaRPr lang="en-US" altLang="zh-CN" sz="1200" b="1" dirty="0">
                  <a:solidFill>
                    <a:srgbClr val="000000"/>
                  </a:solidFill>
                  <a:latin typeface="宋体" panose="02010600030101010101" pitchFamily="2" charset="-122"/>
                </a:endParaRPr>
              </a:p>
              <a:p>
                <a:pPr>
                  <a:lnSpc>
                    <a:spcPct val="130000"/>
                  </a:lnSpc>
                  <a:buClr>
                    <a:srgbClr val="0000FF"/>
                  </a:buClr>
                  <a:buFont typeface="仿宋_GB2312" pitchFamily="49" charset="-122"/>
                  <a:buNone/>
                </a:pPr>
                <a:r>
                  <a:rPr lang="en-US" altLang="zh-CN" sz="1200" b="1" dirty="0">
                    <a:solidFill>
                      <a:srgbClr val="000000"/>
                    </a:solidFill>
                    <a:latin typeface="宋体" panose="02010600030101010101" pitchFamily="2" charset="-122"/>
                  </a:rPr>
                  <a:t>  </a:t>
                </a:r>
                <a:r>
                  <a:rPr kumimoji="0" lang="en-US" altLang="zh-CN" sz="1200" b="1" i="0" u="none" strike="noStrike" kern="1200" cap="none" spc="0" normalizeH="0" baseline="0" noProof="0" dirty="0">
                    <a:ln>
                      <a:noFill/>
                    </a:ln>
                    <a:solidFill>
                      <a:prstClr val="black"/>
                    </a:solidFill>
                    <a:effectLst/>
                    <a:uLnTx/>
                    <a:uFillTx/>
                    <a:latin typeface="宋体" panose="02010600030101010101" pitchFamily="2" charset="-122"/>
                    <a:ea typeface="+mn-ea"/>
                    <a:cs typeface="+mn-cs"/>
                  </a:rPr>
                  <a:t>(4) </a:t>
                </a:r>
                <a:r>
                  <a:rPr kumimoji="0" lang="zh-CN" altLang="en-US" sz="1200" b="1" i="0" u="none" strike="noStrike" kern="1200" cap="none" spc="0" normalizeH="0" baseline="0" noProof="0">
                    <a:ln>
                      <a:noFill/>
                    </a:ln>
                    <a:solidFill>
                      <a:prstClr val="black"/>
                    </a:solidFill>
                    <a:effectLst/>
                    <a:uLnTx/>
                    <a:uFillTx/>
                    <a:latin typeface="宋体" panose="02010600030101010101" pitchFamily="2" charset="-122"/>
                    <a:ea typeface="+mn-ea"/>
                    <a:cs typeface="+mn-cs"/>
                  </a:rPr>
                  <a:t>每个罗马人都有一个父亲。</a:t>
                </a:r>
                <a:r>
                  <a:rPr lang="en-US" altLang="zh-CN" sz="1200" b="1">
                    <a:solidFill>
                      <a:srgbClr val="000000"/>
                    </a:solidFill>
                    <a:latin typeface="宋体" panose="02010600030101010101" pitchFamily="2" charset="-122"/>
                  </a:rPr>
                  <a:t> </a:t>
                </a:r>
                <a:r>
                  <a:rPr lang="en-US" altLang="zh-CN" sz="1200" b="1" dirty="0">
                    <a:solidFill>
                      <a:srgbClr val="000000"/>
                    </a:solidFill>
                    <a:latin typeface="宋体" panose="02010600030101010101" pitchFamily="2" charset="-122"/>
                  </a:rPr>
                  <a:t>(4) </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𝑦</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𝑅𝑂𝑀𝐴𝑁</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𝐹𝐴𝑇𝐻𝐸𝑅</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𝑦</m:t>
                        </m:r>
                        <m:r>
                          <a:rPr lang="zh-CN" altLang="en-US" sz="1200" i="0" kern="1200">
                            <a:solidFill>
                              <a:schemeClr val="tx1"/>
                            </a:solidFill>
                            <a:latin typeface="Cambria Math" panose="02040503050406030204" pitchFamily="18" charset="0"/>
                            <a:ea typeface="+mn-ea"/>
                            <a:cs typeface="+mn-cs"/>
                          </a:rPr>
                          <m:t>)</m:t>
                        </m:r>
                      </m:e>
                    </m:d>
                  </m:oMath>
                </a14:m>
                <a:endParaRPr lang="en-US" altLang="zh-CN" sz="1200" b="1" dirty="0">
                  <a:latin typeface="楷体_GB2312" pitchFamily="49" charset="-122"/>
                  <a:ea typeface="楷体_GB2312" pitchFamily="49" charset="-122"/>
                </a:endParaRPr>
              </a:p>
              <a:p>
                <a:endParaRPr lang="zh-CN" altLang="zh-CN" dirty="0"/>
              </a:p>
            </p:txBody>
          </p:sp>
        </mc:Choice>
        <mc:Fallback xmlns="">
          <p:sp>
            <p:nvSpPr>
              <p:cNvPr id="476163" name="Rectangle 3"/>
              <p:cNvSpPr>
                <a:spLocks noGrp="1" noChangeArrowheads="1"/>
              </p:cNvSpPr>
              <p:nvPr>
                <p:ph type="body" idx="1"/>
              </p:nvPr>
            </p:nvSpPr>
            <p:spPr/>
            <p:txBody>
              <a:bodyPr/>
              <a:lstStyle/>
              <a:p>
                <a:pPr algn="l">
                  <a:lnSpc>
                    <a:spcPct val="120000"/>
                  </a:lnSpc>
                  <a:spcBef>
                    <a:spcPct val="30000"/>
                  </a:spcBef>
                  <a:buClr>
                    <a:srgbClr val="0000FF"/>
                  </a:buClr>
                  <a:buFont typeface="仿宋_GB2312" pitchFamily="49" charset="-122"/>
                  <a:buNone/>
                </a:pPr>
                <a:r>
                  <a:rPr lang="zh-CN" altLang="en-US" sz="1200" b="1" dirty="0">
                    <a:latin typeface="楷体_GB2312" pitchFamily="49" charset="-122"/>
                    <a:ea typeface="楷体_GB2312" pitchFamily="49" charset="-122"/>
                  </a:rPr>
                  <a:t>解：</a:t>
                </a:r>
                <a:r>
                  <a:rPr lang="zh-CN" altLang="en-US" sz="1200" b="1" dirty="0">
                    <a:latin typeface="楷体_GB2312" pitchFamily="49" charset="-122"/>
                    <a:ea typeface="楷体_GB2312" pitchFamily="49" charset="-122"/>
                    <a:sym typeface="Wingdings" panose="05000000000000000000" pitchFamily="2" charset="2"/>
                  </a:rPr>
                  <a:t>① 定义谓词： </a:t>
                </a:r>
                <a:r>
                  <a:rPr lang="en-US" altLang="zh-CN" sz="1200" b="1" dirty="0">
                    <a:latin typeface="楷体_GB2312" pitchFamily="49" charset="-122"/>
                    <a:ea typeface="楷体_GB2312" pitchFamily="49" charset="-122"/>
                  </a:rPr>
                  <a:t>PLAY</a:t>
                </a:r>
                <a:r>
                  <a:rPr lang="zh-CN" altLang="en-US" sz="1200" b="1" dirty="0">
                    <a:latin typeface="楷体_GB2312" pitchFamily="49" charset="-122"/>
                    <a:ea typeface="楷体_GB2312" pitchFamily="49" charset="-122"/>
                  </a:rPr>
                  <a:t>（</a:t>
                </a:r>
                <a:r>
                  <a:rPr lang="en-US" altLang="zh-CN" sz="1200" b="1" dirty="0" err="1">
                    <a:latin typeface="楷体_GB2312" pitchFamily="49" charset="-122"/>
                    <a:ea typeface="楷体_GB2312" pitchFamily="49" charset="-122"/>
                  </a:rPr>
                  <a:t>x,y,z</a:t>
                </a:r>
                <a:r>
                  <a:rPr lang="en-US" altLang="zh-CN" sz="1200" b="1" dirty="0">
                    <a:latin typeface="楷体_GB2312" pitchFamily="49" charset="-122"/>
                    <a:ea typeface="楷体_GB2312" pitchFamily="49" charset="-122"/>
                  </a:rPr>
                  <a:t>): x</a:t>
                </a:r>
                <a:r>
                  <a:rPr lang="zh-CN" altLang="en-US" sz="1200" b="1" dirty="0">
                    <a:latin typeface="楷体_GB2312" pitchFamily="49" charset="-122"/>
                    <a:ea typeface="楷体_GB2312" pitchFamily="49" charset="-122"/>
                  </a:rPr>
                  <a:t>和</a:t>
                </a:r>
                <a:r>
                  <a:rPr lang="en-US" altLang="zh-CN" sz="1200" b="1" dirty="0">
                    <a:latin typeface="楷体_GB2312" pitchFamily="49" charset="-122"/>
                    <a:ea typeface="楷体_GB2312" pitchFamily="49" charset="-122"/>
                  </a:rPr>
                  <a:t>y</a:t>
                </a:r>
                <a:r>
                  <a:rPr lang="zh-CN" altLang="en-US" sz="1200" b="1" dirty="0">
                    <a:latin typeface="楷体_GB2312" pitchFamily="49" charset="-122"/>
                    <a:ea typeface="楷体_GB2312" pitchFamily="49" charset="-122"/>
                  </a:rPr>
                  <a:t>进行运动</a:t>
                </a:r>
                <a:r>
                  <a:rPr lang="en-US" altLang="zh-CN" sz="1200" b="1" dirty="0">
                    <a:latin typeface="楷体_GB2312" pitchFamily="49" charset="-122"/>
                    <a:ea typeface="楷体_GB2312" pitchFamily="49" charset="-122"/>
                  </a:rPr>
                  <a:t>z</a:t>
                </a:r>
              </a:p>
              <a:p>
                <a:pPr algn="l">
                  <a:lnSpc>
                    <a:spcPct val="120000"/>
                  </a:lnSpc>
                  <a:spcBef>
                    <a:spcPct val="30000"/>
                  </a:spcBef>
                  <a:buClr>
                    <a:srgbClr val="0000FF"/>
                  </a:buClr>
                  <a:buFont typeface="仿宋_GB2312" pitchFamily="49" charset="-122"/>
                  <a:buNone/>
                </a:pPr>
                <a:r>
                  <a:rPr lang="en-US" altLang="zh-CN" sz="1200" b="1" dirty="0">
                    <a:latin typeface="楷体_GB2312" pitchFamily="49" charset="-122"/>
                    <a:ea typeface="楷体_GB2312" pitchFamily="49" charset="-122"/>
                  </a:rPr>
                  <a:t>       </a:t>
                </a:r>
                <a:r>
                  <a:rPr lang="zh-CN" altLang="en-US" sz="1200" b="1" dirty="0">
                    <a:latin typeface="楷体_GB2312" pitchFamily="49" charset="-122"/>
                    <a:ea typeface="楷体_GB2312" pitchFamily="49" charset="-122"/>
                  </a:rPr>
                  <a:t>定义个体： </a:t>
                </a:r>
                <a:r>
                  <a:rPr lang="en-US" altLang="zh-CN" sz="1200" b="1" dirty="0">
                    <a:latin typeface="楷体_GB2312" pitchFamily="49" charset="-122"/>
                    <a:ea typeface="楷体_GB2312" pitchFamily="49" charset="-122"/>
                  </a:rPr>
                  <a:t>Zhang</a:t>
                </a:r>
                <a:r>
                  <a:rPr lang="zh-CN" altLang="en-US" sz="1200" b="1" dirty="0">
                    <a:latin typeface="楷体_GB2312" pitchFamily="49" charset="-122"/>
                    <a:ea typeface="楷体_GB2312" pitchFamily="49" charset="-122"/>
                  </a:rPr>
                  <a:t>（张三）；</a:t>
                </a:r>
                <a:r>
                  <a:rPr lang="en-US" altLang="zh-CN" sz="1200" b="1" dirty="0">
                    <a:latin typeface="楷体_GB2312" pitchFamily="49" charset="-122"/>
                    <a:ea typeface="楷体_GB2312" pitchFamily="49" charset="-122"/>
                  </a:rPr>
                  <a:t>Li</a:t>
                </a:r>
                <a:r>
                  <a:rPr lang="zh-CN" altLang="en-US" sz="1200" b="1" dirty="0">
                    <a:latin typeface="楷体_GB2312" pitchFamily="49" charset="-122"/>
                    <a:ea typeface="楷体_GB2312" pitchFamily="49" charset="-122"/>
                  </a:rPr>
                  <a:t>（李四）； </a:t>
                </a:r>
                <a:r>
                  <a:rPr lang="en-US" altLang="zh-CN" sz="1200" b="1" dirty="0">
                    <a:latin typeface="楷体_GB2312" pitchFamily="49" charset="-122"/>
                    <a:ea typeface="楷体_GB2312" pitchFamily="49" charset="-122"/>
                  </a:rPr>
                  <a:t>tennis</a:t>
                </a:r>
                <a:r>
                  <a:rPr lang="zh-CN" altLang="en-US" sz="1200" b="1" dirty="0">
                    <a:latin typeface="楷体_GB2312" pitchFamily="49" charset="-122"/>
                    <a:ea typeface="楷体_GB2312" pitchFamily="49" charset="-122"/>
                  </a:rPr>
                  <a:t>（乒乓球）</a:t>
                </a:r>
              </a:p>
              <a:p>
                <a:pPr algn="l">
                  <a:lnSpc>
                    <a:spcPct val="120000"/>
                  </a:lnSpc>
                  <a:spcBef>
                    <a:spcPct val="30000"/>
                  </a:spcBef>
                  <a:buClr>
                    <a:srgbClr val="0000FF"/>
                  </a:buClr>
                  <a:buFont typeface="仿宋_GB2312" pitchFamily="49" charset="-122"/>
                  <a:buNone/>
                </a:pPr>
                <a:r>
                  <a:rPr lang="zh-CN" altLang="en-US" sz="1200" b="1" dirty="0">
                    <a:latin typeface="楷体_GB2312" pitchFamily="49" charset="-122"/>
                    <a:ea typeface="楷体_GB2312" pitchFamily="49" charset="-122"/>
                  </a:rPr>
                  <a:t>    ② 将个体代入谓词中</a:t>
                </a:r>
              </a:p>
              <a:p>
                <a:pPr algn="l">
                  <a:lnSpc>
                    <a:spcPct val="120000"/>
                  </a:lnSpc>
                  <a:spcBef>
                    <a:spcPct val="30000"/>
                  </a:spcBef>
                  <a:buClr>
                    <a:srgbClr val="0000FF"/>
                  </a:buClr>
                  <a:buFont typeface="仿宋_GB2312" pitchFamily="49" charset="-122"/>
                  <a:buNone/>
                </a:pPr>
                <a:r>
                  <a:rPr lang="zh-CN" altLang="en-US" sz="1200" b="1" dirty="0">
                    <a:latin typeface="楷体_GB2312" pitchFamily="49" charset="-122"/>
                    <a:ea typeface="楷体_GB2312" pitchFamily="49" charset="-122"/>
                  </a:rPr>
                  <a:t>         </a:t>
                </a:r>
                <a:r>
                  <a:rPr lang="en-US" altLang="zh-CN" sz="1200" b="1" dirty="0">
                    <a:latin typeface="楷体_GB2312" pitchFamily="49" charset="-122"/>
                    <a:ea typeface="楷体_GB2312" pitchFamily="49" charset="-122"/>
                  </a:rPr>
                  <a:t>PLAY(</a:t>
                </a:r>
                <a:r>
                  <a:rPr lang="en-US" altLang="zh-CN" sz="1200" b="1" dirty="0" err="1">
                    <a:latin typeface="楷体_GB2312" pitchFamily="49" charset="-122"/>
                    <a:ea typeface="楷体_GB2312" pitchFamily="49" charset="-122"/>
                  </a:rPr>
                  <a:t>Zhang,Li,tennis</a:t>
                </a:r>
                <a:r>
                  <a:rPr lang="en-US" altLang="zh-CN" sz="1200" b="1" dirty="0">
                    <a:latin typeface="楷体_GB2312" pitchFamily="49" charset="-122"/>
                    <a:ea typeface="楷体_GB2312" pitchFamily="49" charset="-122"/>
                  </a:rPr>
                  <a:t>)</a:t>
                </a:r>
              </a:p>
              <a:p>
                <a:pPr>
                  <a:lnSpc>
                    <a:spcPct val="120000"/>
                  </a:lnSpc>
                  <a:spcBef>
                    <a:spcPct val="3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使用谓词逻辑表达为：</a:t>
                </a:r>
              </a:p>
              <a:p>
                <a:pPr>
                  <a:lnSpc>
                    <a:spcPct val="130000"/>
                  </a:lnSpc>
                  <a:buClr>
                    <a:srgbClr val="0000FF"/>
                  </a:buClr>
                  <a:buFont typeface="仿宋_GB2312" pitchFamily="49" charset="-122"/>
                  <a:buNone/>
                </a:pPr>
                <a:r>
                  <a:rPr lang="zh-CN" altLang="en-US" sz="1200" b="1" dirty="0">
                    <a:solidFill>
                      <a:srgbClr val="008000"/>
                    </a:solidFill>
                    <a:latin typeface="宋体" panose="02010600030101010101" pitchFamily="2" charset="-122"/>
                  </a:rPr>
                  <a:t>   </a:t>
                </a:r>
                <a:r>
                  <a:rPr lang="en-US" altLang="zh-CN" sz="1200" b="1" dirty="0">
                    <a:solidFill>
                      <a:srgbClr val="000000"/>
                    </a:solidFill>
                    <a:latin typeface="宋体" panose="02010600030101010101" pitchFamily="2" charset="-122"/>
                  </a:rPr>
                  <a:t>(1) MAN(Marcus);</a:t>
                </a:r>
              </a:p>
              <a:p>
                <a:pPr>
                  <a:lnSpc>
                    <a:spcPct val="130000"/>
                  </a:lnSpc>
                  <a:buClr>
                    <a:srgbClr val="0000FF"/>
                  </a:buClr>
                  <a:buFont typeface="仿宋_GB2312" pitchFamily="49" charset="-122"/>
                  <a:buNone/>
                </a:pPr>
                <a:r>
                  <a:rPr lang="en-US" altLang="zh-CN" sz="1200" b="1" dirty="0">
                    <a:solidFill>
                      <a:srgbClr val="000000"/>
                    </a:solidFill>
                    <a:latin typeface="宋体" panose="02010600030101010101" pitchFamily="2" charset="-122"/>
                  </a:rPr>
                  <a:t>   (2) POMPEIAN(Marcus);</a:t>
                </a:r>
              </a:p>
              <a:p>
                <a:pPr>
                  <a:lnSpc>
                    <a:spcPct val="130000"/>
                  </a:lnSpc>
                  <a:buClr>
                    <a:srgbClr val="0000FF"/>
                  </a:buClr>
                  <a:buFont typeface="仿宋_GB2312" pitchFamily="49" charset="-122"/>
                  <a:buNone/>
                </a:pPr>
                <a:r>
                  <a:rPr lang="en-US" altLang="zh-CN" sz="1200" b="1" dirty="0">
                    <a:solidFill>
                      <a:srgbClr val="000000"/>
                    </a:solidFill>
                    <a:latin typeface="宋体" panose="02010600030101010101" pitchFamily="2" charset="-122"/>
                  </a:rPr>
                  <a:t>   (3) </a:t>
                </a:r>
                <a:r>
                  <a:rPr lang="zh-CN" altLang="en-US" sz="1200" i="0" kern="1200">
                    <a:solidFill>
                      <a:schemeClr val="tx1"/>
                    </a:solidFill>
                    <a:latin typeface="+mn-lt"/>
                    <a:ea typeface="+mn-ea"/>
                    <a:cs typeface="+mn-cs"/>
                  </a:rPr>
                  <a:t>(∀𝑥)(𝑃𝑂𝑀𝑃𝐸𝐼𝐴𝑁(𝑥)→𝑅𝑂𝑀𝐴𝑁(𝑥));┤</a:t>
                </a:r>
                <a:endParaRPr lang="en-US" altLang="zh-CN" sz="1200" b="1" dirty="0">
                  <a:solidFill>
                    <a:srgbClr val="000000"/>
                  </a:solidFill>
                  <a:latin typeface="宋体" panose="02010600030101010101" pitchFamily="2" charset="-122"/>
                </a:endParaRPr>
              </a:p>
              <a:p>
                <a:pPr>
                  <a:lnSpc>
                    <a:spcPct val="130000"/>
                  </a:lnSpc>
                  <a:buClr>
                    <a:srgbClr val="0000FF"/>
                  </a:buClr>
                  <a:buFont typeface="仿宋_GB2312" pitchFamily="49" charset="-122"/>
                  <a:buNone/>
                </a:pPr>
                <a:r>
                  <a:rPr lang="en-US" altLang="zh-CN" sz="1200" b="1" dirty="0">
                    <a:solidFill>
                      <a:srgbClr val="000000"/>
                    </a:solidFill>
                    <a:latin typeface="宋体" panose="02010600030101010101" pitchFamily="2" charset="-122"/>
                  </a:rPr>
                  <a:t>   (4) </a:t>
                </a:r>
                <a:r>
                  <a:rPr lang="zh-CN" altLang="en-US" sz="1200" i="0" kern="1200">
                    <a:solidFill>
                      <a:schemeClr val="tx1"/>
                    </a:solidFill>
                    <a:latin typeface="+mn-lt"/>
                    <a:ea typeface="+mn-ea"/>
                    <a:cs typeface="+mn-cs"/>
                  </a:rPr>
                  <a:t>(∀𝑥)(∃𝑦)(𝑅𝑂𝑀𝐴𝑁(𝑥)→𝐹𝐴𝑇𝐻𝐸𝑅(𝑥,𝑦))</a:t>
                </a:r>
                <a:endParaRPr lang="en-US" altLang="zh-CN" sz="1200" b="1" dirty="0">
                  <a:latin typeface="楷体_GB2312" pitchFamily="49" charset="-122"/>
                  <a:ea typeface="楷体_GB2312" pitchFamily="49" charset="-122"/>
                </a:endParaRPr>
              </a:p>
              <a:p>
                <a:endParaRPr lang="zh-CN" altLang="zh-CN" dirty="0"/>
              </a:p>
            </p:txBody>
          </p:sp>
        </mc:Fallback>
      </mc:AlternateContent>
    </p:spTree>
    <p:extLst>
      <p:ext uri="{BB962C8B-B14F-4D97-AF65-F5344CB8AC3E}">
        <p14:creationId xmlns:p14="http://schemas.microsoft.com/office/powerpoint/2010/main" val="32222243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604875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560232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085768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105493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228175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950928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906891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81181C-363C-4A27-985F-1C8EF91A1C7C}"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3218" name="Rectangle 2"/>
          <p:cNvSpPr>
            <a:spLocks noGrp="1" noRot="1" noChangeAspect="1" noChangeArrowheads="1" noTextEdit="1"/>
          </p:cNvSpPr>
          <p:nvPr>
            <p:ph type="sldImg"/>
          </p:nvPr>
        </p:nvSpPr>
        <p:spPr>
          <a:ln/>
        </p:spPr>
      </p:sp>
      <p:sp>
        <p:nvSpPr>
          <p:cNvPr id="393219" name="Rectangle 3"/>
          <p:cNvSpPr>
            <a:spLocks noGrp="1" noChangeArrowheads="1"/>
          </p:cNvSpPr>
          <p:nvPr>
            <p:ph type="body" idx="1"/>
          </p:nvPr>
        </p:nvSpPr>
        <p:spPr/>
        <p:txBody>
          <a:bodyPr/>
          <a:lstStyle/>
          <a:p>
            <a:r>
              <a:rPr lang="zh-CN" altLang="en-US"/>
              <a:t>问题的解是“北京市”。</a:t>
            </a:r>
          </a:p>
        </p:txBody>
      </p:sp>
    </p:spTree>
    <p:extLst>
      <p:ext uri="{BB962C8B-B14F-4D97-AF65-F5344CB8AC3E}">
        <p14:creationId xmlns:p14="http://schemas.microsoft.com/office/powerpoint/2010/main" val="25223499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EA32FF-8DB4-49BF-AE82-F82FF7B353F9}"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8338" name="Rectangle 2"/>
          <p:cNvSpPr>
            <a:spLocks noGrp="1" noRot="1" noChangeAspect="1" noChangeArrowheads="1" noTextEdit="1"/>
          </p:cNvSpPr>
          <p:nvPr>
            <p:ph type="sldImg"/>
          </p:nvPr>
        </p:nvSpPr>
        <p:spPr>
          <a:ln/>
        </p:spPr>
      </p:sp>
      <p:sp>
        <p:nvSpPr>
          <p:cNvPr id="398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111940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13841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BBFDC3-1153-4DEB-9642-93014BD0F37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7186"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m:rPr>
                            <m:nor/>
                          </m:rPr>
                          <a:rPr lang="zh-CN" altLang="en-US" sz="1200" i="1" kern="1200">
                            <a:solidFill>
                              <a:schemeClr val="tx1"/>
                            </a:solidFill>
                            <a:latin typeface="+mn-lt"/>
                            <a:ea typeface="+mn-ea"/>
                            <a:cs typeface="+mn-cs"/>
                          </a:rPr>
                          <m:t>x</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𝑚𝑒𝑖h𝑢𝑎</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𝑗𝑢h𝑢𝑎</m:t>
                        </m:r>
                        <m:r>
                          <a:rPr lang="zh-CN" altLang="en-US" sz="1200" i="0" kern="1200">
                            <a:solidFill>
                              <a:schemeClr val="tx1"/>
                            </a:solidFill>
                            <a:latin typeface="Cambria Math" panose="02040503050406030204" pitchFamily="18" charset="0"/>
                            <a:ea typeface="+mn-ea"/>
                            <a:cs typeface="+mn-cs"/>
                          </a:rPr>
                          <m:t>)</m:t>
                        </m:r>
                      </m:e>
                    </m:d>
                  </m:oMath>
                </a14:m>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E</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i="1" dirty="0">
                    <a:latin typeface="Arial" panose="020B0604020202020204" pitchFamily="34" charset="0"/>
                  </a:rPr>
                  <a:t>是偶数，</a:t>
                </a:r>
                <a:r>
                  <a:rPr lang="en-US" altLang="zh-CN" sz="1200" b="1" i="1" dirty="0">
                    <a:latin typeface="Arial" panose="020B0604020202020204" pitchFamily="34" charset="0"/>
                  </a:rPr>
                  <a:t>O(x):x</a:t>
                </a:r>
                <a:r>
                  <a:rPr lang="zh-CN" altLang="en-US" sz="1200" b="1" i="1" dirty="0">
                    <a:latin typeface="Arial" panose="020B0604020202020204" pitchFamily="34" charset="0"/>
                  </a:rPr>
                  <a:t>是奇数，</a:t>
                </a:r>
                <a:r>
                  <a:rPr lang="en-US" altLang="zh-CN" sz="1200" b="1" i="1" dirty="0">
                    <a:latin typeface="Arial" panose="020B0604020202020204" pitchFamily="34" charset="0"/>
                  </a:rPr>
                  <a:t>I(x):x</a:t>
                </a:r>
                <a:r>
                  <a:rPr lang="zh-CN" altLang="en-US" sz="1200" b="1" i="1" dirty="0">
                    <a:latin typeface="Arial" panose="020B0604020202020204" pitchFamily="34" charset="0"/>
                  </a:rPr>
                  <a:t>是整数</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i="0" kern="1200" smtClean="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m:rPr>
                            <m:sty m:val="p"/>
                          </m:rPr>
                          <a:rPr lang="en-US" altLang="zh-CN" sz="1200" i="1" kern="1200">
                            <a:solidFill>
                              <a:schemeClr val="tx1"/>
                            </a:solidFill>
                            <a:latin typeface="Cambria Math" panose="02040503050406030204" pitchFamily="18" charset="0"/>
                            <a:ea typeface="+mn-ea"/>
                            <a:cs typeface="+mn-cs"/>
                          </a:rPr>
                          <m:t>I</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en-US" altLang="zh-CN" sz="1200" b="0" i="1" kern="1200" smtClean="0">
                            <a:solidFill>
                              <a:schemeClr val="tx1"/>
                            </a:solidFill>
                            <a:latin typeface="Cambria Math" panose="02040503050406030204" pitchFamily="18" charset="0"/>
                            <a:ea typeface="+mn-ea"/>
                            <a:cs typeface="+mn-cs"/>
                          </a:rPr>
                          <m:t>(</m:t>
                        </m:r>
                        <m:r>
                          <a:rPr lang="en-US" altLang="zh-CN" sz="1200" b="0" i="1" kern="1200" smtClean="0">
                            <a:solidFill>
                              <a:schemeClr val="tx1"/>
                            </a:solidFill>
                            <a:latin typeface="Cambria Math" panose="02040503050406030204" pitchFamily="18" charset="0"/>
                            <a:ea typeface="+mn-ea"/>
                            <a:cs typeface="+mn-cs"/>
                          </a:rPr>
                          <m:t>𝐸</m:t>
                        </m:r>
                        <m:d>
                          <m:dPr>
                            <m:ctrlPr>
                              <a:rPr lang="zh-CN" altLang="en-US" sz="1200" b="0" i="1" kern="1200">
                                <a:solidFill>
                                  <a:schemeClr val="tx1"/>
                                </a:solidFill>
                                <a:latin typeface="Cambria Math" panose="02040503050406030204" pitchFamily="18" charset="0"/>
                                <a:ea typeface="+mn-ea"/>
                                <a:cs typeface="+mn-cs"/>
                              </a:rPr>
                            </m:ctrlPr>
                          </m:dPr>
                          <m:e>
                            <m:r>
                              <a:rPr lang="zh-CN" altLang="en-US" sz="1200" i="1" kern="1200">
                                <a:solidFill>
                                  <a:schemeClr val="tx1"/>
                                </a:solidFill>
                                <a:latin typeface="Cambria Math" panose="02040503050406030204" pitchFamily="18" charset="0"/>
                                <a:ea typeface="+mn-ea"/>
                                <a:cs typeface="+mn-cs"/>
                              </a:rPr>
                              <m:t>𝑥</m:t>
                            </m:r>
                          </m:e>
                        </m:d>
                        <m:r>
                          <a:rPr kumimoji="0" lang="zh-CN" altLang="en-US" sz="12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异或</m:t>
                        </m:r>
                        <m:r>
                          <a:rPr kumimoji="0" lang="en-US" altLang="zh-CN" sz="12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𝑂</m:t>
                        </m:r>
                        <m:d>
                          <m:dPr>
                            <m:ctrlPr>
                              <a:rPr kumimoji="0" lang="en-US" altLang="zh-CN" sz="12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ctrlPr>
                          </m:dPr>
                          <m:e>
                            <m:r>
                              <a:rPr kumimoji="0" lang="en-US" altLang="zh-CN" sz="12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𝑥</m:t>
                            </m:r>
                          </m:e>
                        </m:d>
                        <m:r>
                          <a:rPr kumimoji="0" lang="en-US" altLang="zh-CN" sz="12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m:t>
                        </m:r>
                      </m:e>
                    </m:d>
                    <m:r>
                      <a:rPr kumimoji="0" lang="zh-CN" altLang="en-US" sz="12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异或</m:t>
                    </m:r>
                  </m:oMath>
                </a14:m>
                <a:r>
                  <a:rPr lang="zh-CN" altLang="en-US" b="1" dirty="0"/>
                  <a:t>关系。</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beg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𝑆𝑇𝑈𝐷𝐸𝑁𝑇</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𝐻</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𝐵</m:t>
                          </m:r>
                          <m:r>
                            <a:rPr lang="zh-CN" altLang="en-US" sz="1200" i="0" kern="1200">
                              <a:solidFill>
                                <a:schemeClr val="tx1"/>
                              </a:solidFill>
                              <a:latin typeface="Cambria Math" panose="02040503050406030204" pitchFamily="18" charset="0"/>
                              <a:ea typeface="+mn-ea"/>
                              <a:cs typeface="+mn-cs"/>
                            </a:rPr>
                            <m:t>)</m:t>
                          </m:r>
                        </m:e>
                      </m:d>
                    </m:oMath>
                  </m:oMathPara>
                </a14:m>
                <a:endParaRPr lang="zh-CN" altLang="zh-CN" b="1" dirty="0"/>
              </a:p>
            </p:txBody>
          </p:sp>
        </mc:Choice>
        <mc:Fallback xmlns="">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extLst>
      <p:ext uri="{BB962C8B-B14F-4D97-AF65-F5344CB8AC3E}">
        <p14:creationId xmlns:p14="http://schemas.microsoft.com/office/powerpoint/2010/main" val="563742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BBFDC3-1153-4DEB-9642-93014BD0F37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7186"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m:rPr>
                            <m:nor/>
                          </m:rPr>
                          <a:rPr lang="zh-CN" altLang="en-US" sz="1200" i="1" kern="1200">
                            <a:solidFill>
                              <a:schemeClr val="tx1"/>
                            </a:solidFill>
                            <a:latin typeface="+mn-lt"/>
                            <a:ea typeface="+mn-ea"/>
                            <a:cs typeface="+mn-cs"/>
                          </a:rPr>
                          <m:t>x</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𝑚𝑒𝑖h𝑢𝑎</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𝑗𝑢h𝑢𝑎</m:t>
                        </m:r>
                        <m:r>
                          <a:rPr lang="zh-CN" altLang="en-US" sz="1200" i="0" kern="1200">
                            <a:solidFill>
                              <a:schemeClr val="tx1"/>
                            </a:solidFill>
                            <a:latin typeface="Cambria Math" panose="02040503050406030204" pitchFamily="18" charset="0"/>
                            <a:ea typeface="+mn-ea"/>
                            <a:cs typeface="+mn-cs"/>
                          </a:rPr>
                          <m:t>)</m:t>
                        </m:r>
                      </m:e>
                    </m:d>
                  </m:oMath>
                </a14:m>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𝑏𝑎𝑠𝑘𝑒𝑡𝑏𝑎𝑙𝑙</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𝑓𝑜𝑜𝑡𝑏𝑎𝑙𝑙</m:t>
                          </m:r>
                          <m:r>
                            <a:rPr lang="zh-CN" altLang="en-US" sz="1200" i="0" kern="1200">
                              <a:solidFill>
                                <a:schemeClr val="tx1"/>
                              </a:solidFill>
                              <a:latin typeface="Cambria Math" panose="02040503050406030204" pitchFamily="18" charset="0"/>
                              <a:ea typeface="+mn-ea"/>
                              <a:cs typeface="+mn-cs"/>
                            </a:rPr>
                            <m:t>)</m:t>
                          </m:r>
                        </m:e>
                      </m:d>
                    </m:oMath>
                  </m:oMathPara>
                </a14:m>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beg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𝑆𝑇𝑈𝐷𝐸𝑁𝑇</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𝐻</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𝐵</m:t>
                          </m:r>
                          <m:r>
                            <a:rPr lang="zh-CN" altLang="en-US" sz="1200" i="0" kern="1200">
                              <a:solidFill>
                                <a:schemeClr val="tx1"/>
                              </a:solidFill>
                              <a:latin typeface="Cambria Math" panose="02040503050406030204" pitchFamily="18" charset="0"/>
                              <a:ea typeface="+mn-ea"/>
                              <a:cs typeface="+mn-cs"/>
                            </a:rPr>
                            <m:t>)</m:t>
                          </m:r>
                        </m:e>
                      </m:d>
                    </m:oMath>
                  </m:oMathPara>
                </a14:m>
                <a:endParaRPr lang="zh-CN" altLang="zh-CN" b="1" dirty="0"/>
              </a:p>
            </p:txBody>
          </p:sp>
        </mc:Choice>
        <mc:Fallback xmlns="">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extLst>
      <p:ext uri="{BB962C8B-B14F-4D97-AF65-F5344CB8AC3E}">
        <p14:creationId xmlns:p14="http://schemas.microsoft.com/office/powerpoint/2010/main" val="1051828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BBFDC3-1153-4DEB-9642-93014BD0F37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7186"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m:rPr>
                            <m:nor/>
                          </m:rPr>
                          <a:rPr lang="zh-CN" altLang="en-US" sz="1200" i="1" kern="1200">
                            <a:solidFill>
                              <a:schemeClr val="tx1"/>
                            </a:solidFill>
                            <a:latin typeface="+mn-lt"/>
                            <a:ea typeface="+mn-ea"/>
                            <a:cs typeface="+mn-cs"/>
                          </a:rPr>
                          <m:t>x</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𝑚𝑒𝑖h𝑢𝑎</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𝑗𝑢h𝑢𝑎</m:t>
                        </m:r>
                        <m:r>
                          <a:rPr lang="zh-CN" altLang="en-US" sz="1200" i="0" kern="1200">
                            <a:solidFill>
                              <a:schemeClr val="tx1"/>
                            </a:solidFill>
                            <a:latin typeface="Cambria Math" panose="02040503050406030204" pitchFamily="18" charset="0"/>
                            <a:ea typeface="+mn-ea"/>
                            <a:cs typeface="+mn-cs"/>
                          </a:rPr>
                          <m:t>)</m:t>
                        </m:r>
                      </m:e>
                    </m:d>
                  </m:oMath>
                </a14:m>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𝑏𝑎𝑠𝑘𝑒𝑡𝑏𝑎𝑙𝑙</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𝑓𝑜𝑜𝑡𝑏𝑎𝑙𝑙</m:t>
                          </m:r>
                          <m:r>
                            <a:rPr lang="zh-CN" altLang="en-US" sz="1200" i="0" kern="1200">
                              <a:solidFill>
                                <a:schemeClr val="tx1"/>
                              </a:solidFill>
                              <a:latin typeface="Cambria Math" panose="02040503050406030204" pitchFamily="18" charset="0"/>
                              <a:ea typeface="+mn-ea"/>
                              <a:cs typeface="+mn-cs"/>
                            </a:rPr>
                            <m:t>)</m:t>
                          </m:r>
                        </m:e>
                      </m:d>
                    </m:oMath>
                  </m:oMathPara>
                </a14:m>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beg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𝑆𝑇𝑈𝐷𝐸𝑁𝑇</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𝐻</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𝐵</m:t>
                          </m:r>
                          <m:r>
                            <a:rPr lang="zh-CN" altLang="en-US" sz="1200" i="0" kern="1200">
                              <a:solidFill>
                                <a:schemeClr val="tx1"/>
                              </a:solidFill>
                              <a:latin typeface="Cambria Math" panose="02040503050406030204" pitchFamily="18" charset="0"/>
                              <a:ea typeface="+mn-ea"/>
                              <a:cs typeface="+mn-cs"/>
                            </a:rPr>
                            <m:t>)</m:t>
                          </m:r>
                        </m:e>
                      </m:d>
                    </m:oMath>
                  </m:oMathPara>
                </a14:m>
                <a:endParaRPr lang="zh-CN" altLang="zh-CN" b="1" dirty="0"/>
              </a:p>
            </p:txBody>
          </p:sp>
        </mc:Choice>
        <mc:Fallback xmlns="">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extLst>
      <p:ext uri="{BB962C8B-B14F-4D97-AF65-F5344CB8AC3E}">
        <p14:creationId xmlns:p14="http://schemas.microsoft.com/office/powerpoint/2010/main" val="4196285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BBFDC3-1153-4DEB-9642-93014BD0F37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7186"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m:rPr>
                            <m:nor/>
                          </m:rPr>
                          <a:rPr lang="zh-CN" altLang="en-US" sz="1200" i="1" kern="1200">
                            <a:solidFill>
                              <a:schemeClr val="tx1"/>
                            </a:solidFill>
                            <a:latin typeface="+mn-lt"/>
                            <a:ea typeface="+mn-ea"/>
                            <a:cs typeface="+mn-cs"/>
                          </a:rPr>
                          <m:t>x</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𝑚𝑒𝑖h𝑢𝑎</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𝑗𝑢h𝑢𝑎</m:t>
                        </m:r>
                        <m:r>
                          <a:rPr lang="zh-CN" altLang="en-US" sz="1200" i="0" kern="1200">
                            <a:solidFill>
                              <a:schemeClr val="tx1"/>
                            </a:solidFill>
                            <a:latin typeface="Cambria Math" panose="02040503050406030204" pitchFamily="18" charset="0"/>
                            <a:ea typeface="+mn-ea"/>
                            <a:cs typeface="+mn-cs"/>
                          </a:rPr>
                          <m:t>)</m:t>
                        </m:r>
                      </m:e>
                    </m:d>
                  </m:oMath>
                </a14:m>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𝑏𝑎𝑠𝑘𝑒𝑡𝑏𝑎𝑙𝑙</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𝑓𝑜𝑜𝑡𝑏𝑎𝑙𝑙</m:t>
                          </m:r>
                          <m:r>
                            <a:rPr lang="zh-CN" altLang="en-US" sz="1200" i="0" kern="1200">
                              <a:solidFill>
                                <a:schemeClr val="tx1"/>
                              </a:solidFill>
                              <a:latin typeface="Cambria Math" panose="02040503050406030204" pitchFamily="18" charset="0"/>
                              <a:ea typeface="+mn-ea"/>
                              <a:cs typeface="+mn-cs"/>
                            </a:rPr>
                            <m:t>)</m:t>
                          </m:r>
                        </m:e>
                      </m:d>
                    </m:oMath>
                  </m:oMathPara>
                </a14:m>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beg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𝑆𝑇𝑈𝐷𝐸𝑁𝑇</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𝐻</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𝐵</m:t>
                          </m:r>
                          <m:r>
                            <a:rPr lang="zh-CN" altLang="en-US" sz="1200" i="0" kern="1200">
                              <a:solidFill>
                                <a:schemeClr val="tx1"/>
                              </a:solidFill>
                              <a:latin typeface="Cambria Math" panose="02040503050406030204" pitchFamily="18" charset="0"/>
                              <a:ea typeface="+mn-ea"/>
                              <a:cs typeface="+mn-cs"/>
                            </a:rPr>
                            <m:t>)</m:t>
                          </m:r>
                        </m:e>
                      </m:d>
                    </m:oMath>
                  </m:oMathPara>
                </a14:m>
                <a:endParaRPr lang="zh-CN" altLang="zh-CN" b="1" dirty="0"/>
              </a:p>
            </p:txBody>
          </p:sp>
        </mc:Choice>
        <mc:Fallback xmlns="">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extLst>
      <p:ext uri="{BB962C8B-B14F-4D97-AF65-F5344CB8AC3E}">
        <p14:creationId xmlns:p14="http://schemas.microsoft.com/office/powerpoint/2010/main" val="1286794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BBFDC3-1153-4DEB-9642-93014BD0F37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7186"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m:rPr>
                            <m:nor/>
                          </m:rPr>
                          <a:rPr lang="zh-CN" altLang="en-US" sz="1200" i="1" kern="1200">
                            <a:solidFill>
                              <a:schemeClr val="tx1"/>
                            </a:solidFill>
                            <a:latin typeface="+mn-lt"/>
                            <a:ea typeface="+mn-ea"/>
                            <a:cs typeface="+mn-cs"/>
                          </a:rPr>
                          <m:t>x</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𝑚𝑒𝑖h𝑢𝑎</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𝑗𝑢h𝑢𝑎</m:t>
                        </m:r>
                        <m:r>
                          <a:rPr lang="zh-CN" altLang="en-US" sz="1200" i="0" kern="1200">
                            <a:solidFill>
                              <a:schemeClr val="tx1"/>
                            </a:solidFill>
                            <a:latin typeface="Cambria Math" panose="02040503050406030204" pitchFamily="18" charset="0"/>
                            <a:ea typeface="+mn-ea"/>
                            <a:cs typeface="+mn-cs"/>
                          </a:rPr>
                          <m:t>)</m:t>
                        </m:r>
                      </m:e>
                    </m:d>
                  </m:oMath>
                </a14:m>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𝑏𝑎𝑠𝑘𝑒𝑡𝑏𝑎𝑙𝑙</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𝑓𝑜𝑜𝑡𝑏𝑎𝑙𝑙</m:t>
                          </m:r>
                          <m:r>
                            <a:rPr lang="zh-CN" altLang="en-US" sz="1200" i="0" kern="1200">
                              <a:solidFill>
                                <a:schemeClr val="tx1"/>
                              </a:solidFill>
                              <a:latin typeface="Cambria Math" panose="02040503050406030204" pitchFamily="18" charset="0"/>
                              <a:ea typeface="+mn-ea"/>
                              <a:cs typeface="+mn-cs"/>
                            </a:rPr>
                            <m:t>)</m:t>
                          </m:r>
                        </m:e>
                      </m:d>
                    </m:oMath>
                  </m:oMathPara>
                </a14:m>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beg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𝑆𝑇𝑈𝐷𝐸𝑁𝑇</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𝐻</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𝐵</m:t>
                          </m:r>
                          <m:r>
                            <a:rPr lang="zh-CN" altLang="en-US" sz="1200" i="0" kern="1200">
                              <a:solidFill>
                                <a:schemeClr val="tx1"/>
                              </a:solidFill>
                              <a:latin typeface="Cambria Math" panose="02040503050406030204" pitchFamily="18" charset="0"/>
                              <a:ea typeface="+mn-ea"/>
                              <a:cs typeface="+mn-cs"/>
                            </a:rPr>
                            <m:t>)</m:t>
                          </m:r>
                        </m:e>
                      </m:d>
                    </m:oMath>
                  </m:oMathPara>
                </a14:m>
                <a:endParaRPr lang="zh-CN" altLang="zh-CN" b="1" dirty="0"/>
              </a:p>
            </p:txBody>
          </p:sp>
        </mc:Choice>
        <mc:Fallback xmlns="">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extLst>
      <p:ext uri="{BB962C8B-B14F-4D97-AF65-F5344CB8AC3E}">
        <p14:creationId xmlns:p14="http://schemas.microsoft.com/office/powerpoint/2010/main" val="4244803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BBFDC3-1153-4DEB-9642-93014BD0F37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7186"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m:rPr>
                            <m:nor/>
                          </m:rPr>
                          <a:rPr lang="zh-CN" altLang="en-US" sz="1200" i="1" kern="1200">
                            <a:solidFill>
                              <a:schemeClr val="tx1"/>
                            </a:solidFill>
                            <a:latin typeface="+mn-lt"/>
                            <a:ea typeface="+mn-ea"/>
                            <a:cs typeface="+mn-cs"/>
                          </a:rPr>
                          <m:t>x</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𝑚𝑒𝑖h𝑢𝑎</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𝑗𝑢h𝑢𝑎</m:t>
                        </m:r>
                        <m:r>
                          <a:rPr lang="zh-CN" altLang="en-US" sz="1200" i="0" kern="1200">
                            <a:solidFill>
                              <a:schemeClr val="tx1"/>
                            </a:solidFill>
                            <a:latin typeface="Cambria Math" panose="02040503050406030204" pitchFamily="18" charset="0"/>
                            <a:ea typeface="+mn-ea"/>
                            <a:cs typeface="+mn-cs"/>
                          </a:rPr>
                          <m:t>)</m:t>
                        </m:r>
                      </m:e>
                    </m:d>
                  </m:oMath>
                </a14:m>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𝑏𝑎𝑠𝑘𝑒𝑡𝑏𝑎𝑙𝑙</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𝑓𝑜𝑜𝑡𝑏𝑎𝑙𝑙</m:t>
                          </m:r>
                          <m:r>
                            <a:rPr lang="zh-CN" altLang="en-US" sz="1200" i="0" kern="1200">
                              <a:solidFill>
                                <a:schemeClr val="tx1"/>
                              </a:solidFill>
                              <a:latin typeface="Cambria Math" panose="02040503050406030204" pitchFamily="18" charset="0"/>
                              <a:ea typeface="+mn-ea"/>
                              <a:cs typeface="+mn-cs"/>
                            </a:rPr>
                            <m:t>)</m:t>
                          </m:r>
                        </m:e>
                      </m:d>
                    </m:oMath>
                  </m:oMathPara>
                </a14:m>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beg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𝑆𝑇𝑈𝐷𝐸𝑁𝑇</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𝐻</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𝐵</m:t>
                          </m:r>
                          <m:r>
                            <a:rPr lang="zh-CN" altLang="en-US" sz="1200" i="0" kern="1200">
                              <a:solidFill>
                                <a:schemeClr val="tx1"/>
                              </a:solidFill>
                              <a:latin typeface="Cambria Math" panose="02040503050406030204" pitchFamily="18" charset="0"/>
                              <a:ea typeface="+mn-ea"/>
                              <a:cs typeface="+mn-cs"/>
                            </a:rPr>
                            <m:t>)</m:t>
                          </m:r>
                        </m:e>
                      </m:d>
                    </m:oMath>
                  </m:oMathPara>
                </a14:m>
                <a:endParaRPr lang="zh-CN" altLang="zh-CN" b="1" dirty="0"/>
              </a:p>
            </p:txBody>
          </p:sp>
        </mc:Choice>
        <mc:Fallback xmlns="">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extLst>
      <p:ext uri="{BB962C8B-B14F-4D97-AF65-F5344CB8AC3E}">
        <p14:creationId xmlns:p14="http://schemas.microsoft.com/office/powerpoint/2010/main" val="1156165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2020/3/13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618679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2020/3/13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238436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2020/3/13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709874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SmartArt 占位符 2"/>
          <p:cNvSpPr>
            <a:spLocks noGrp="1"/>
          </p:cNvSpPr>
          <p:nvPr>
            <p:ph type="dgm" idx="1"/>
          </p:nvPr>
        </p:nvSpPr>
        <p:spPr>
          <a:xfrm>
            <a:off x="609600" y="1495426"/>
            <a:ext cx="10972800" cy="4525963"/>
          </a:xfrm>
        </p:spPr>
        <p:txBody>
          <a:bodyPr/>
          <a:lstStyle/>
          <a:p>
            <a:pPr lvl="0"/>
            <a:endParaRPr lang="zh-CN" altLang="en-US" noProof="0"/>
          </a:p>
        </p:txBody>
      </p:sp>
      <p:sp>
        <p:nvSpPr>
          <p:cNvPr id="4" name="页脚占位符 4"/>
          <p:cNvSpPr>
            <a:spLocks noGrp="1"/>
          </p:cNvSpPr>
          <p:nvPr>
            <p:ph type="ftr" sz="quarter"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3CD77C5A-4A23-4FEF-9099-2D2D54622F29}" type="slidenum">
              <a:rPr lang="en-US" altLang="zh-CN"/>
              <a:pPr>
                <a:defRPr/>
              </a:pPr>
              <a:t>‹#›</a:t>
            </a:fld>
            <a:endParaRPr lang="en-US" altLang="zh-CN"/>
          </a:p>
        </p:txBody>
      </p:sp>
      <p:sp>
        <p:nvSpPr>
          <p:cNvPr id="6" name="日期占位符 3"/>
          <p:cNvSpPr>
            <a:spLocks noGrp="1"/>
          </p:cNvSpPr>
          <p:nvPr>
            <p:ph type="dt" sz="half" idx="12"/>
          </p:nvPr>
        </p:nvSpPr>
        <p:spPr/>
        <p:txBody>
          <a:bodyPr/>
          <a:lstStyle>
            <a:lvl1pPr>
              <a:defRPr/>
            </a:lvl1pPr>
          </a:lstStyle>
          <a:p>
            <a:pPr>
              <a:defRPr/>
            </a:pPr>
            <a:fld id="{8FA79460-F32C-46FA-AC0D-D5D26B7C75D7}" type="datetime1">
              <a:rPr lang="zh-CN" altLang="en-US"/>
              <a:pPr>
                <a:defRPr/>
              </a:pPr>
              <a:t>2020/3/13</a:t>
            </a:fld>
            <a:endParaRPr lang="en-US" altLang="zh-CN"/>
          </a:p>
        </p:txBody>
      </p:sp>
    </p:spTree>
    <p:extLst>
      <p:ext uri="{BB962C8B-B14F-4D97-AF65-F5344CB8AC3E}">
        <p14:creationId xmlns:p14="http://schemas.microsoft.com/office/powerpoint/2010/main" val="1687741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4165600" y="6356351"/>
            <a:ext cx="3860800" cy="365125"/>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8737600" y="6356351"/>
            <a:ext cx="2844800" cy="365125"/>
          </a:xfrm>
        </p:spPr>
        <p:txBody>
          <a:bodyPr/>
          <a:lstStyle>
            <a:lvl1pPr>
              <a:defRPr/>
            </a:lvl1pPr>
          </a:lstStyle>
          <a:p>
            <a:fld id="{3F993CC9-D534-4552-AC80-618A154E2AB6}" type="slidenum">
              <a:rPr lang="en-US" altLang="zh-CN"/>
              <a:pPr/>
              <a:t>‹#›</a:t>
            </a:fld>
            <a:endParaRPr lang="en-US" altLang="zh-CN"/>
          </a:p>
        </p:txBody>
      </p:sp>
      <p:sp>
        <p:nvSpPr>
          <p:cNvPr id="7" name="日期占位符 6"/>
          <p:cNvSpPr>
            <a:spLocks noGrp="1"/>
          </p:cNvSpPr>
          <p:nvPr>
            <p:ph type="dt" sz="half" idx="12"/>
          </p:nvPr>
        </p:nvSpPr>
        <p:spPr>
          <a:xfrm>
            <a:off x="609600" y="6245225"/>
            <a:ext cx="2844800" cy="476250"/>
          </a:xfrm>
        </p:spPr>
        <p:txBody>
          <a:bodyPr/>
          <a:lstStyle>
            <a:lvl1pPr>
              <a:defRPr/>
            </a:lvl1pPr>
          </a:lstStyle>
          <a:p>
            <a:endParaRPr lang="en-US" altLang="zh-CN"/>
          </a:p>
        </p:txBody>
      </p:sp>
    </p:spTree>
    <p:extLst>
      <p:ext uri="{BB962C8B-B14F-4D97-AF65-F5344CB8AC3E}">
        <p14:creationId xmlns:p14="http://schemas.microsoft.com/office/powerpoint/2010/main" val="3793478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2020/3/13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73707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2020/3/13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972146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2020/3/13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927470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C523499-E77D-4E83-BF60-D3B976F04A6D}" type="datetimeFigureOut">
              <a:rPr lang="zh-CN" altLang="en-US" smtClean="0"/>
              <a:t>2020/3/13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717760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523499-E77D-4E83-BF60-D3B976F04A6D}" type="datetimeFigureOut">
              <a:rPr lang="zh-CN" altLang="en-US" smtClean="0"/>
              <a:t>2020/3/13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340663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523499-E77D-4E83-BF60-D3B976F04A6D}" type="datetimeFigureOut">
              <a:rPr lang="zh-CN" altLang="en-US" smtClean="0"/>
              <a:t>2020/3/13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511603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2020/3/13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117015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2020/3/13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634368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23499-E77D-4E83-BF60-D3B976F04A6D}" type="datetimeFigureOut">
              <a:rPr lang="zh-CN" altLang="en-US" smtClean="0"/>
              <a:t>2020/3/13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9104678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0.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9.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5.wmf"/><Relationship Id="rId18" Type="http://schemas.openxmlformats.org/officeDocument/2006/relationships/oleObject" Target="../embeddings/oleObject10.bin"/><Relationship Id="rId26" Type="http://schemas.openxmlformats.org/officeDocument/2006/relationships/oleObject" Target="../embeddings/oleObject14.bin"/><Relationship Id="rId39" Type="http://schemas.openxmlformats.org/officeDocument/2006/relationships/image" Target="../media/image28.wmf"/><Relationship Id="rId3" Type="http://schemas.openxmlformats.org/officeDocument/2006/relationships/notesSlide" Target="../notesSlides/notesSlide14.xml"/><Relationship Id="rId21" Type="http://schemas.openxmlformats.org/officeDocument/2006/relationships/image" Target="../media/image19.wmf"/><Relationship Id="rId34" Type="http://schemas.openxmlformats.org/officeDocument/2006/relationships/oleObject" Target="../embeddings/oleObject18.bin"/><Relationship Id="rId42" Type="http://schemas.openxmlformats.org/officeDocument/2006/relationships/oleObject" Target="../embeddings/oleObject22.bin"/><Relationship Id="rId47" Type="http://schemas.openxmlformats.org/officeDocument/2006/relationships/image" Target="../media/image32.wmf"/><Relationship Id="rId7" Type="http://schemas.openxmlformats.org/officeDocument/2006/relationships/image" Target="../media/image12.wmf"/><Relationship Id="rId12" Type="http://schemas.openxmlformats.org/officeDocument/2006/relationships/oleObject" Target="../embeddings/oleObject7.bin"/><Relationship Id="rId17" Type="http://schemas.openxmlformats.org/officeDocument/2006/relationships/image" Target="../media/image17.wmf"/><Relationship Id="rId25" Type="http://schemas.openxmlformats.org/officeDocument/2006/relationships/image" Target="../media/image21.wmf"/><Relationship Id="rId33" Type="http://schemas.openxmlformats.org/officeDocument/2006/relationships/image" Target="../media/image25.wmf"/><Relationship Id="rId38" Type="http://schemas.openxmlformats.org/officeDocument/2006/relationships/oleObject" Target="../embeddings/oleObject20.bin"/><Relationship Id="rId46" Type="http://schemas.openxmlformats.org/officeDocument/2006/relationships/oleObject" Target="../embeddings/oleObject24.bin"/><Relationship Id="rId2" Type="http://schemas.openxmlformats.org/officeDocument/2006/relationships/slideLayout" Target="../slideLayouts/slideLayout7.xml"/><Relationship Id="rId16" Type="http://schemas.openxmlformats.org/officeDocument/2006/relationships/oleObject" Target="../embeddings/oleObject9.bin"/><Relationship Id="rId20" Type="http://schemas.openxmlformats.org/officeDocument/2006/relationships/oleObject" Target="../embeddings/oleObject11.bin"/><Relationship Id="rId29" Type="http://schemas.openxmlformats.org/officeDocument/2006/relationships/image" Target="../media/image23.wmf"/><Relationship Id="rId41" Type="http://schemas.openxmlformats.org/officeDocument/2006/relationships/image" Target="../media/image29.wmf"/><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14.emf"/><Relationship Id="rId24" Type="http://schemas.openxmlformats.org/officeDocument/2006/relationships/oleObject" Target="../embeddings/oleObject13.bin"/><Relationship Id="rId32" Type="http://schemas.openxmlformats.org/officeDocument/2006/relationships/oleObject" Target="../embeddings/oleObject17.bin"/><Relationship Id="rId37" Type="http://schemas.openxmlformats.org/officeDocument/2006/relationships/image" Target="../media/image27.wmf"/><Relationship Id="rId40" Type="http://schemas.openxmlformats.org/officeDocument/2006/relationships/oleObject" Target="../embeddings/oleObject21.bin"/><Relationship Id="rId45" Type="http://schemas.openxmlformats.org/officeDocument/2006/relationships/image" Target="../media/image31.wmf"/><Relationship Id="rId5" Type="http://schemas.openxmlformats.org/officeDocument/2006/relationships/image" Target="../media/image11.wmf"/><Relationship Id="rId15" Type="http://schemas.openxmlformats.org/officeDocument/2006/relationships/image" Target="../media/image16.wmf"/><Relationship Id="rId23" Type="http://schemas.openxmlformats.org/officeDocument/2006/relationships/image" Target="../media/image20.wmf"/><Relationship Id="rId28" Type="http://schemas.openxmlformats.org/officeDocument/2006/relationships/oleObject" Target="../embeddings/oleObject15.bin"/><Relationship Id="rId36" Type="http://schemas.openxmlformats.org/officeDocument/2006/relationships/oleObject" Target="../embeddings/oleObject19.bin"/><Relationship Id="rId10" Type="http://schemas.openxmlformats.org/officeDocument/2006/relationships/oleObject" Target="../embeddings/oleObject6.bin"/><Relationship Id="rId19" Type="http://schemas.openxmlformats.org/officeDocument/2006/relationships/image" Target="../media/image18.wmf"/><Relationship Id="rId31" Type="http://schemas.openxmlformats.org/officeDocument/2006/relationships/image" Target="../media/image24.wmf"/><Relationship Id="rId44" Type="http://schemas.openxmlformats.org/officeDocument/2006/relationships/oleObject" Target="../embeddings/oleObject23.bin"/><Relationship Id="rId4" Type="http://schemas.openxmlformats.org/officeDocument/2006/relationships/oleObject" Target="../embeddings/oleObject3.bin"/><Relationship Id="rId9" Type="http://schemas.openxmlformats.org/officeDocument/2006/relationships/image" Target="../media/image13.wmf"/><Relationship Id="rId14" Type="http://schemas.openxmlformats.org/officeDocument/2006/relationships/oleObject" Target="../embeddings/oleObject8.bin"/><Relationship Id="rId22" Type="http://schemas.openxmlformats.org/officeDocument/2006/relationships/oleObject" Target="../embeddings/oleObject12.bin"/><Relationship Id="rId27" Type="http://schemas.openxmlformats.org/officeDocument/2006/relationships/image" Target="../media/image22.wmf"/><Relationship Id="rId30" Type="http://schemas.openxmlformats.org/officeDocument/2006/relationships/oleObject" Target="../embeddings/oleObject16.bin"/><Relationship Id="rId35" Type="http://schemas.openxmlformats.org/officeDocument/2006/relationships/image" Target="../media/image26.wmf"/><Relationship Id="rId43" Type="http://schemas.openxmlformats.org/officeDocument/2006/relationships/image" Target="../media/image30.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15.xml"/><Relationship Id="rId7" Type="http://schemas.openxmlformats.org/officeDocument/2006/relationships/image" Target="../media/image34.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26.bin"/><Relationship Id="rId5" Type="http://schemas.openxmlformats.org/officeDocument/2006/relationships/image" Target="../media/image33.wmf"/><Relationship Id="rId4" Type="http://schemas.openxmlformats.org/officeDocument/2006/relationships/oleObject" Target="../embeddings/oleObject25.bin"/><Relationship Id="rId9" Type="http://schemas.openxmlformats.org/officeDocument/2006/relationships/image" Target="../media/image35.wmf"/></Relationships>
</file>

<file path=ppt/slides/_rels/slide16.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notesSlide" Target="../notesSlides/notesSlide16.xml"/><Relationship Id="rId7" Type="http://schemas.openxmlformats.org/officeDocument/2006/relationships/image" Target="../media/image37.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29.bin"/><Relationship Id="rId5" Type="http://schemas.openxmlformats.org/officeDocument/2006/relationships/image" Target="../media/image36.wmf"/><Relationship Id="rId10" Type="http://schemas.openxmlformats.org/officeDocument/2006/relationships/image" Target="../media/image38.wmf"/><Relationship Id="rId4" Type="http://schemas.openxmlformats.org/officeDocument/2006/relationships/oleObject" Target="../embeddings/oleObject28.bin"/><Relationship Id="rId9" Type="http://schemas.openxmlformats.org/officeDocument/2006/relationships/oleObject" Target="../embeddings/oleObject30.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43.w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 Id="rId4" Type="http://schemas.openxmlformats.org/officeDocument/2006/relationships/image" Target="../media/image46.png"/></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4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60.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B0F922-B1B4-4945-9EDD-6114A2618941}"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10626" name="Rectangle 2"/>
          <p:cNvSpPr>
            <a:spLocks noChangeArrowheads="1"/>
          </p:cNvSpPr>
          <p:nvPr/>
        </p:nvSpPr>
        <p:spPr bwMode="auto">
          <a:xfrm>
            <a:off x="4051300" y="19034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altLang="zh-CN" sz="32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pitchFamily="2" charset="-122"/>
                <a:cs typeface="+mn-cs"/>
              </a:rPr>
              <a:t>2.2  </a:t>
            </a:r>
            <a:r>
              <a:rPr kumimoji="0" lang="zh-CN" altLang="en-US" sz="32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pitchFamily="2" charset="-122"/>
                <a:cs typeface="+mn-cs"/>
              </a:rPr>
              <a:t>一阶谓词逻辑表示法</a:t>
            </a:r>
          </a:p>
        </p:txBody>
      </p:sp>
      <p:sp>
        <p:nvSpPr>
          <p:cNvPr id="410627" name="Rectangle 3"/>
          <p:cNvSpPr>
            <a:spLocks noChangeArrowheads="1"/>
          </p:cNvSpPr>
          <p:nvPr/>
        </p:nvSpPr>
        <p:spPr bwMode="auto">
          <a:xfrm>
            <a:off x="4051300" y="10525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2.1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知识与知识表示</a:t>
            </a:r>
          </a:p>
        </p:txBody>
      </p:sp>
      <p:sp>
        <p:nvSpPr>
          <p:cNvPr id="410628" name="Rectangle 4"/>
          <p:cNvSpPr>
            <a:spLocks noChangeArrowheads="1"/>
          </p:cNvSpPr>
          <p:nvPr/>
        </p:nvSpPr>
        <p:spPr bwMode="auto">
          <a:xfrm>
            <a:off x="4051300" y="2752725"/>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1"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2.3  </a:t>
            </a:r>
            <a:r>
              <a:rPr kumimoji="1"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产生式表示法</a:t>
            </a:r>
          </a:p>
        </p:txBody>
      </p:sp>
      <p:sp>
        <p:nvSpPr>
          <p:cNvPr id="410629" name="Rectangle 5"/>
          <p:cNvSpPr>
            <a:spLocks noChangeArrowheads="1"/>
          </p:cNvSpPr>
          <p:nvPr/>
        </p:nvSpPr>
        <p:spPr bwMode="auto">
          <a:xfrm>
            <a:off x="4051300" y="3602038"/>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2.4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语义网络表示法</a:t>
            </a:r>
          </a:p>
        </p:txBody>
      </p:sp>
      <p:sp>
        <p:nvSpPr>
          <p:cNvPr id="410630" name="Rectangle 6"/>
          <p:cNvSpPr>
            <a:spLocks noChangeArrowheads="1"/>
          </p:cNvSpPr>
          <p:nvPr/>
        </p:nvSpPr>
        <p:spPr bwMode="auto">
          <a:xfrm>
            <a:off x="4051300" y="4451350"/>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2.5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框架表示法</a:t>
            </a:r>
          </a:p>
        </p:txBody>
      </p:sp>
      <p:sp>
        <p:nvSpPr>
          <p:cNvPr id="410632" name="Rectangle 8"/>
          <p:cNvSpPr>
            <a:spLocks noGrp="1"/>
          </p:cNvSpPr>
          <p:nvPr>
            <p:ph type="title" orient="vert"/>
          </p:nvPr>
        </p:nvSpPr>
        <p:spPr>
          <a:xfrm>
            <a:off x="2351089" y="1916114"/>
            <a:ext cx="909637" cy="3457575"/>
          </a:xfrm>
        </p:spPr>
        <p:txBody>
          <a:bodyPr/>
          <a:lstStyle/>
          <a:p>
            <a:r>
              <a:rPr lang="zh-CN" altLang="en-US" sz="3200">
                <a:solidFill>
                  <a:srgbClr val="990000"/>
                </a:solidFill>
                <a:effectLst>
                  <a:outerShdw blurRad="38100" dist="38100" dir="2700000" algn="tl">
                    <a:srgbClr val="C0C0C0"/>
                  </a:outerShdw>
                </a:effectLst>
                <a:latin typeface="黑体" panose="02010609060101010101" pitchFamily="49" charset="-122"/>
              </a:rPr>
              <a:t>主  要  内  容</a:t>
            </a:r>
          </a:p>
        </p:txBody>
      </p:sp>
    </p:spTree>
    <p:extLst>
      <p:ext uri="{BB962C8B-B14F-4D97-AF65-F5344CB8AC3E}">
        <p14:creationId xmlns:p14="http://schemas.microsoft.com/office/powerpoint/2010/main" val="4090960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a:xfrm>
            <a:off x="4048648" y="6768332"/>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6A57410-F996-4E62-955D-FA5E915EF34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2375734" y="636736"/>
            <a:ext cx="7460627" cy="5685013"/>
          </a:xfrm>
          <a:prstGeom prst="rect">
            <a:avLst/>
          </a:prstGeom>
        </p:spPr>
      </p:pic>
    </p:spTree>
    <p:extLst>
      <p:ext uri="{BB962C8B-B14F-4D97-AF65-F5344CB8AC3E}">
        <p14:creationId xmlns:p14="http://schemas.microsoft.com/office/powerpoint/2010/main" val="1154587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A8EB850-0D2F-4BF3-91E1-0777C14DADF4}"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9015" name="Text Box 7"/>
          <p:cNvSpPr txBox="1">
            <a:spLocks noChangeArrowheads="1"/>
          </p:cNvSpPr>
          <p:nvPr/>
        </p:nvSpPr>
        <p:spPr bwMode="auto">
          <a:xfrm>
            <a:off x="570616" y="324655"/>
            <a:ext cx="44735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buClr>
                <a:srgbClr val="0000FF"/>
              </a:buClr>
              <a:buFont typeface="仿宋_GB2312" pitchFamily="49" charset="-122"/>
              <a:buNone/>
              <a:defRPr sz="3200" b="1">
                <a:solidFill>
                  <a:srgbClr val="0066FF"/>
                </a:solidFill>
                <a:latin typeface="宋体" panose="02010600030101010101" pitchFamily="2" charset="-122"/>
              </a:defRPr>
            </a:lvl1pPr>
          </a:lstStyle>
          <a:p>
            <a:pPr marL="0" marR="0" lvl="0" indent="0" algn="l" defTabSz="914400" rtl="0" eaLnBrk="1" fontAlgn="auto" latinLnBrk="0" hangingPunct="1">
              <a:lnSpc>
                <a:spcPct val="100000"/>
              </a:lnSpc>
              <a:spcBef>
                <a:spcPts val="0"/>
              </a:spcBef>
              <a:spcAft>
                <a:spcPts val="0"/>
              </a:spcAft>
              <a:buClr>
                <a:srgbClr val="0000FF"/>
              </a:buClr>
              <a:buSzTx/>
              <a:buFont typeface="仿宋_GB2312" pitchFamily="49" charset="-122"/>
              <a:buNone/>
              <a:tabLst/>
              <a:defRPr/>
            </a:pP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例</a:t>
            </a:r>
            <a:r>
              <a:rPr kumimoji="0" lang="en-US" altLang="zh-CN"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5: </a:t>
            </a: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猴子摘香蕉问题   </a:t>
            </a:r>
          </a:p>
        </p:txBody>
      </p:sp>
      <p:pic>
        <p:nvPicPr>
          <p:cNvPr id="3" name="图片 2"/>
          <p:cNvPicPr>
            <a:picLocks noChangeAspect="1"/>
          </p:cNvPicPr>
          <p:nvPr/>
        </p:nvPicPr>
        <p:blipFill>
          <a:blip r:embed="rId3"/>
          <a:stretch>
            <a:fillRect/>
          </a:stretch>
        </p:blipFill>
        <p:spPr>
          <a:xfrm>
            <a:off x="2048719" y="1406291"/>
            <a:ext cx="8315870" cy="4541112"/>
          </a:xfrm>
          <a:prstGeom prst="rect">
            <a:avLst/>
          </a:prstGeom>
        </p:spPr>
      </p:pic>
    </p:spTree>
    <p:extLst>
      <p:ext uri="{BB962C8B-B14F-4D97-AF65-F5344CB8AC3E}">
        <p14:creationId xmlns:p14="http://schemas.microsoft.com/office/powerpoint/2010/main" val="735293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8A34378-EC03-4C04-B32D-D661D0DFDFD2}"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00080" name="Text Box 48"/>
          <p:cNvSpPr txBox="1">
            <a:spLocks noChangeArrowheads="1"/>
          </p:cNvSpPr>
          <p:nvPr/>
        </p:nvSpPr>
        <p:spPr bwMode="auto">
          <a:xfrm>
            <a:off x="910302" y="641048"/>
            <a:ext cx="1076855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
                <a:srgbClr val="0000FF"/>
              </a:buClr>
              <a:buSzTx/>
              <a:buFontTx/>
              <a:buNone/>
              <a:tabLst/>
              <a:defRPr/>
            </a:pPr>
            <a:r>
              <a:rPr kumimoji="0" lang="zh-CN" altLang="en-US" sz="2800" b="0" i="0" u="none" strike="noStrike" kern="1200" cap="none" spc="0" normalizeH="0" baseline="0" noProof="0" dirty="0">
                <a:ln>
                  <a:noFill/>
                </a:ln>
                <a:solidFill>
                  <a:srgbClr val="B52A2F"/>
                </a:solidFill>
                <a:effectLst/>
                <a:uLnTx/>
                <a:uFillTx/>
                <a:latin typeface="HiddenHorzOCR"/>
                <a:ea typeface="等线" panose="02010600030101010101" pitchFamily="2" charset="-122"/>
                <a:cs typeface="+mn-cs"/>
              </a:rPr>
              <a:t>解</a:t>
            </a:r>
            <a:r>
              <a:rPr kumimoji="0" lang="en-US" altLang="zh-CN" sz="2800" b="0" i="0" u="none" strike="noStrike" kern="1200" cap="none" spc="0" normalizeH="0" baseline="0" noProof="0" dirty="0">
                <a:ln>
                  <a:noFill/>
                </a:ln>
                <a:solidFill>
                  <a:srgbClr val="B52A2F"/>
                </a:solidFill>
                <a:effectLst/>
                <a:uLnTx/>
                <a:uFillTx/>
                <a:latin typeface="HiddenHorzOCR"/>
                <a:ea typeface="等线" panose="02010600030101010101" pitchFamily="2" charset="-122"/>
                <a:cs typeface="+mn-cs"/>
              </a:rPr>
              <a:t>: </a:t>
            </a:r>
            <a:r>
              <a:rPr kumimoji="0" lang="zh-CN" altLang="en-US" sz="2800" b="0" i="0" u="none" strike="noStrike" kern="1200" cap="none" spc="0" normalizeH="0" baseline="0" noProof="0" dirty="0">
                <a:ln>
                  <a:noFill/>
                </a:ln>
                <a:solidFill>
                  <a:srgbClr val="343F94"/>
                </a:solidFill>
                <a:effectLst/>
                <a:uLnTx/>
                <a:uFillTx/>
                <a:latin typeface="HiddenHorzOCR"/>
                <a:ea typeface="等线" panose="02010600030101010101" pitchFamily="2" charset="-122"/>
                <a:cs typeface="+mn-cs"/>
              </a:rPr>
              <a:t>分别定义描述状态谓词</a:t>
            </a:r>
            <a:endParaRPr kumimoji="0" lang="en-US" altLang="zh-CN" sz="2800" b="0" i="0" u="none" strike="noStrike" kern="1200" cap="none" spc="0" normalizeH="0" baseline="0" noProof="0" dirty="0">
              <a:ln>
                <a:noFill/>
              </a:ln>
              <a:solidFill>
                <a:srgbClr val="343F94"/>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
                <a:srgbClr val="0000FF"/>
              </a:buClr>
              <a:buSzTx/>
              <a:buFontTx/>
              <a:buNone/>
              <a:tabLst/>
              <a:defRPr/>
            </a:pP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	</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SITE(x, y): x</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在</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y </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处；</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HANG(</a:t>
            </a:r>
            <a:r>
              <a:rPr kumimoji="0" lang="en-US" altLang="zh-CN" sz="2800" b="1" i="0" u="none" strike="noStrike" kern="1200" cap="none" spc="0" normalizeH="0" baseline="0" noProof="0" dirty="0" err="1">
                <a:ln>
                  <a:noFill/>
                </a:ln>
                <a:solidFill>
                  <a:srgbClr val="000066"/>
                </a:solidFill>
                <a:effectLst/>
                <a:uLnTx/>
                <a:uFillTx/>
                <a:latin typeface="Times New Roman" panose="02020603050405020304" pitchFamily="18" charset="0"/>
                <a:ea typeface="等线" panose="02010600030101010101" pitchFamily="2" charset="-122"/>
                <a:cs typeface="+mn-cs"/>
              </a:rPr>
              <a:t>w,y</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):w</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悬挂在</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y</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处</a:t>
            </a:r>
            <a:endPar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
                <a:srgbClr val="0000FF"/>
              </a:buClr>
              <a:buSzTx/>
              <a:buFontTx/>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ON (z): z</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站在箱子上；  </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HOLDS(z): z</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手里拿着香蕉</a:t>
            </a:r>
            <a:endPar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p:txBody>
      </p:sp>
      <p:sp>
        <p:nvSpPr>
          <p:cNvPr id="5" name="矩形 4"/>
          <p:cNvSpPr/>
          <p:nvPr/>
        </p:nvSpPr>
        <p:spPr>
          <a:xfrm>
            <a:off x="1786359" y="2775306"/>
            <a:ext cx="6096000" cy="2246769"/>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B52A2F"/>
                </a:solidFill>
                <a:effectLst/>
                <a:uLnTx/>
                <a:uFillTx/>
                <a:latin typeface="HiddenHorzOCR"/>
                <a:ea typeface="等线" panose="02010600030101010101" pitchFamily="2" charset="-122"/>
                <a:cs typeface="+mn-cs"/>
              </a:rPr>
              <a:t>变元的个体域</a:t>
            </a:r>
            <a:r>
              <a:rPr kumimoji="0" lang="en-US" altLang="zh-CN" sz="2800" b="0" i="0" u="none" strike="noStrike" kern="1200" cap="none" spc="0" normalizeH="0" baseline="0" noProof="0" dirty="0">
                <a:ln>
                  <a:noFill/>
                </a:ln>
                <a:solidFill>
                  <a:srgbClr val="B52A2F"/>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x</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的个体域是</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{Monkey, Box}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y</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的个体域是</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{a, b, 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z</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的个体域是怡</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{Monkey}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w</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的个体域是</a:t>
            </a:r>
            <a:r>
              <a:rPr kumimoji="0" lang="en-US" altLang="zh-CN" sz="2800" b="1" i="0" u="none" strike="noStrike" kern="1200" cap="none" spc="0" normalizeH="0" baseline="0" noProof="0">
                <a:ln>
                  <a:noFill/>
                </a:ln>
                <a:solidFill>
                  <a:srgbClr val="000066"/>
                </a:solidFill>
                <a:effectLst/>
                <a:uLnTx/>
                <a:uFillTx/>
                <a:latin typeface="Times New Roman" panose="02020603050405020304" pitchFamily="18" charset="0"/>
                <a:ea typeface="等线" panose="02010600030101010101" pitchFamily="2" charset="-122"/>
                <a:cs typeface="+mn-cs"/>
              </a:rPr>
              <a:t>{Banana</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a:t>
            </a:r>
            <a:endPar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p:txBody>
      </p:sp>
    </p:spTree>
    <p:extLst>
      <p:ext uri="{BB962C8B-B14F-4D97-AF65-F5344CB8AC3E}">
        <p14:creationId xmlns:p14="http://schemas.microsoft.com/office/powerpoint/2010/main" val="843607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A34378-EC03-4C04-B32D-D661D0DFDFD2}"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00081" name="Text Box 49"/>
          <p:cNvSpPr txBox="1">
            <a:spLocks noChangeArrowheads="1"/>
          </p:cNvSpPr>
          <p:nvPr/>
        </p:nvSpPr>
        <p:spPr bwMode="auto">
          <a:xfrm>
            <a:off x="2009775" y="525673"/>
            <a:ext cx="30972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srgbClr val="0000FF"/>
              </a:buClr>
              <a:buSzTx/>
              <a:buFontTx/>
              <a:buChar char="•"/>
              <a:tabLst/>
              <a:defRPr/>
            </a:pPr>
            <a:r>
              <a:rPr kumimoji="0" lang="en-US" altLang="zh-CN" sz="3200" b="1" i="0" u="none" strike="noStrike" kern="1200" cap="none" spc="0" normalizeH="0" baseline="0" noProof="0" dirty="0">
                <a:ln>
                  <a:noFill/>
                </a:ln>
                <a:solidFill>
                  <a:srgbClr val="0000FF"/>
                </a:solidFill>
                <a:effectLst/>
                <a:uLnTx/>
                <a:uFillTx/>
                <a:latin typeface="Arial" panose="020B0604020202020204" pitchFamily="34" charset="0"/>
                <a:ea typeface="等线" panose="02010600030101010101" pitchFamily="2" charset="-122"/>
                <a:cs typeface="+mn-cs"/>
              </a:rPr>
              <a:t> </a:t>
            </a:r>
            <a:r>
              <a:rPr kumimoji="0" lang="zh-CN" altLang="en-US" sz="3200" b="1" i="0" u="none" strike="noStrike" kern="1200" cap="none" spc="0" normalizeH="0" baseline="0" noProof="0" dirty="0">
                <a:ln>
                  <a:noFill/>
                </a:ln>
                <a:solidFill>
                  <a:srgbClr val="0000FF"/>
                </a:solidFill>
                <a:effectLst/>
                <a:uLnTx/>
                <a:uFillTx/>
                <a:latin typeface="Arial" panose="020B0604020202020204" pitchFamily="34" charset="0"/>
                <a:ea typeface="等线" panose="02010600030101010101" pitchFamily="2" charset="-122"/>
                <a:cs typeface="+mn-cs"/>
              </a:rPr>
              <a:t>初始状态</a:t>
            </a:r>
            <a:r>
              <a:rPr kumimoji="0" lang="en-US" altLang="zh-CN" sz="3200" b="1" i="1" u="none" strike="noStrike" kern="1200" cap="none" spc="0" normalizeH="0" baseline="0" noProof="0" dirty="0">
                <a:ln>
                  <a:noFill/>
                </a:ln>
                <a:solidFill>
                  <a:srgbClr val="0000FF"/>
                </a:solidFill>
                <a:effectLst/>
                <a:uLnTx/>
                <a:uFillTx/>
                <a:latin typeface="Times New Roman" panose="02020603050405020304" pitchFamily="18" charset="0"/>
                <a:ea typeface="等线" panose="02010600030101010101" pitchFamily="2" charset="-122"/>
                <a:cs typeface="+mn-cs"/>
              </a:rPr>
              <a:t>S</a:t>
            </a:r>
            <a:r>
              <a:rPr kumimoji="0" lang="en-US" altLang="zh-CN" sz="3200" b="1" i="0" u="none" strike="noStrike" kern="1200" cap="none" spc="0" normalizeH="0" baseline="-25000" noProof="0" dirty="0">
                <a:ln>
                  <a:noFill/>
                </a:ln>
                <a:solidFill>
                  <a:srgbClr val="0000FF"/>
                </a:solidFill>
                <a:effectLst/>
                <a:uLnTx/>
                <a:uFillTx/>
                <a:latin typeface="Times New Roman" panose="02020603050405020304" pitchFamily="18" charset="0"/>
                <a:ea typeface="等线" panose="02010600030101010101" pitchFamily="2" charset="-122"/>
                <a:cs typeface="+mn-cs"/>
              </a:rPr>
              <a:t>0</a:t>
            </a:r>
            <a:r>
              <a:rPr kumimoji="0" lang="en-US" altLang="zh-CN" sz="3200" b="1" i="0" u="none" strike="noStrike" kern="1200" cap="none" spc="0" normalizeH="0" baseline="0" noProof="0" dirty="0">
                <a:ln>
                  <a:noFill/>
                </a:ln>
                <a:solidFill>
                  <a:srgbClr val="0000FF"/>
                </a:solidFill>
                <a:effectLst/>
                <a:uLnTx/>
                <a:uFillTx/>
                <a:latin typeface="Arial" panose="020B0604020202020204" pitchFamily="34" charset="0"/>
                <a:ea typeface="等线" panose="02010600030101010101" pitchFamily="2" charset="-122"/>
                <a:cs typeface="+mn-cs"/>
              </a:rPr>
              <a:t>:</a:t>
            </a:r>
            <a:endPar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graphicFrame>
        <p:nvGraphicFramePr>
          <p:cNvPr id="300082" name="Object 50"/>
          <p:cNvGraphicFramePr>
            <a:graphicFrameLocks noChangeAspect="1"/>
          </p:cNvGraphicFramePr>
          <p:nvPr/>
        </p:nvGraphicFramePr>
        <p:xfrm>
          <a:off x="2009775" y="965200"/>
          <a:ext cx="3900488" cy="2803525"/>
        </p:xfrm>
        <a:graphic>
          <a:graphicData uri="http://schemas.openxmlformats.org/presentationml/2006/ole">
            <mc:AlternateContent xmlns:mc="http://schemas.openxmlformats.org/markup-compatibility/2006">
              <mc:Choice xmlns:v="urn:schemas-microsoft-com:vml" Requires="v">
                <p:oleObj spid="_x0000_s1044" name="Equation" r:id="rId4" imgW="1574640" imgH="1130040" progId="Equation.DSMT4">
                  <p:embed/>
                </p:oleObj>
              </mc:Choice>
              <mc:Fallback>
                <p:oleObj name="Equation" r:id="rId4" imgW="1574640" imgH="1130040" progId="Equation.DSMT4">
                  <p:embed/>
                  <p:pic>
                    <p:nvPicPr>
                      <p:cNvPr id="300082" name="Object 50"/>
                      <p:cNvPicPr>
                        <a:picLocks noChangeAspect="1" noChangeArrowheads="1"/>
                      </p:cNvPicPr>
                      <p:nvPr/>
                    </p:nvPicPr>
                    <p:blipFill>
                      <a:blip r:embed="rId5"/>
                      <a:srcRect/>
                      <a:stretch>
                        <a:fillRect/>
                      </a:stretch>
                    </p:blipFill>
                    <p:spPr bwMode="auto">
                      <a:xfrm>
                        <a:off x="2009775" y="965200"/>
                        <a:ext cx="3900488" cy="280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0088" name="Group 56"/>
          <p:cNvGrpSpPr>
            <a:grpSpLocks/>
          </p:cNvGrpSpPr>
          <p:nvPr/>
        </p:nvGrpSpPr>
        <p:grpSpPr bwMode="auto">
          <a:xfrm>
            <a:off x="6155532" y="528215"/>
            <a:ext cx="3994150" cy="3351213"/>
            <a:chOff x="3020" y="1842"/>
            <a:chExt cx="2516" cy="2111"/>
          </a:xfrm>
        </p:grpSpPr>
        <p:sp>
          <p:nvSpPr>
            <p:cNvPr id="300083" name="Text Box 51"/>
            <p:cNvSpPr txBox="1">
              <a:spLocks noChangeArrowheads="1"/>
            </p:cNvSpPr>
            <p:nvPr/>
          </p:nvSpPr>
          <p:spPr bwMode="auto">
            <a:xfrm>
              <a:off x="3172" y="1842"/>
              <a:ext cx="1935" cy="365"/>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srgbClr val="0000FF"/>
                </a:buClr>
                <a:buSzTx/>
                <a:buFontTx/>
                <a:buChar char="•"/>
                <a:tabLst/>
                <a:defRPr/>
              </a:pPr>
              <a:r>
                <a:rPr kumimoji="0" lang="en-US" altLang="zh-CN" sz="3200" b="1" i="0" u="none" strike="noStrike" kern="1200" cap="none" spc="0" normalizeH="0" baseline="0" noProof="0" dirty="0">
                  <a:ln>
                    <a:noFill/>
                  </a:ln>
                  <a:solidFill>
                    <a:srgbClr val="0000FF"/>
                  </a:solidFill>
                  <a:effectLst/>
                  <a:uLnTx/>
                  <a:uFillTx/>
                  <a:latin typeface="Arial" panose="020B0604020202020204" pitchFamily="34" charset="0"/>
                  <a:ea typeface="等线" panose="02010600030101010101" pitchFamily="2" charset="-122"/>
                  <a:cs typeface="+mn-cs"/>
                </a:rPr>
                <a:t> </a:t>
              </a:r>
              <a:r>
                <a:rPr kumimoji="0" lang="zh-CN" altLang="en-US" sz="3200" b="1" i="0" u="none" strike="noStrike" kern="1200" cap="none" spc="0" normalizeH="0" baseline="0" noProof="0" dirty="0">
                  <a:ln>
                    <a:noFill/>
                  </a:ln>
                  <a:solidFill>
                    <a:srgbClr val="0000FF"/>
                  </a:solidFill>
                  <a:effectLst/>
                  <a:uLnTx/>
                  <a:uFillTx/>
                  <a:latin typeface="Arial" panose="020B0604020202020204" pitchFamily="34" charset="0"/>
                  <a:ea typeface="等线" panose="02010600030101010101" pitchFamily="2" charset="-122"/>
                  <a:cs typeface="+mn-cs"/>
                </a:rPr>
                <a:t>目标状态</a:t>
              </a:r>
              <a:r>
                <a:rPr kumimoji="0" lang="en-US" altLang="zh-CN" sz="3200" b="1" i="1" u="none" strike="noStrike" kern="1200" cap="none" spc="0" normalizeH="0" baseline="0" noProof="0" dirty="0">
                  <a:ln>
                    <a:noFill/>
                  </a:ln>
                  <a:solidFill>
                    <a:srgbClr val="0000FF"/>
                  </a:solidFill>
                  <a:effectLst/>
                  <a:uLnTx/>
                  <a:uFillTx/>
                  <a:latin typeface="Times New Roman" panose="02020603050405020304" pitchFamily="18" charset="0"/>
                  <a:ea typeface="等线" panose="02010600030101010101" pitchFamily="2" charset="-122"/>
                  <a:cs typeface="+mn-cs"/>
                </a:rPr>
                <a:t>S</a:t>
              </a:r>
              <a:r>
                <a:rPr kumimoji="0" lang="en-US" altLang="zh-CN" sz="3200" b="1" i="1" u="none" strike="noStrike" kern="1200" cap="none" spc="0" normalizeH="0" baseline="-25000" noProof="0" dirty="0">
                  <a:ln>
                    <a:noFill/>
                  </a:ln>
                  <a:solidFill>
                    <a:srgbClr val="0000FF"/>
                  </a:solidFill>
                  <a:effectLst/>
                  <a:uLnTx/>
                  <a:uFillTx/>
                  <a:latin typeface="Times New Roman" panose="02020603050405020304" pitchFamily="18" charset="0"/>
                  <a:ea typeface="等线" panose="02010600030101010101" pitchFamily="2" charset="-122"/>
                  <a:cs typeface="+mn-cs"/>
                </a:rPr>
                <a:t>g</a:t>
              </a:r>
              <a:r>
                <a:rPr kumimoji="0" lang="en-US" altLang="zh-CN" sz="3200" b="1" i="0" u="none" strike="noStrike" kern="1200" cap="none" spc="0" normalizeH="0" baseline="0" noProof="0" dirty="0">
                  <a:ln>
                    <a:noFill/>
                  </a:ln>
                  <a:solidFill>
                    <a:srgbClr val="0000FF"/>
                  </a:solidFill>
                  <a:effectLst/>
                  <a:uLnTx/>
                  <a:uFillTx/>
                  <a:latin typeface="Arial" panose="020B0604020202020204" pitchFamily="34" charset="0"/>
                  <a:ea typeface="等线" panose="02010600030101010101" pitchFamily="2" charset="-122"/>
                  <a:cs typeface="+mn-cs"/>
                </a:rPr>
                <a:t>:</a:t>
              </a:r>
              <a:endPar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graphicFrame>
          <p:nvGraphicFramePr>
            <p:cNvPr id="300086" name="Object 54"/>
            <p:cNvGraphicFramePr>
              <a:graphicFrameLocks noChangeAspect="1"/>
            </p:cNvGraphicFramePr>
            <p:nvPr/>
          </p:nvGraphicFramePr>
          <p:xfrm>
            <a:off x="3020" y="2207"/>
            <a:ext cx="2516" cy="1746"/>
          </p:xfrm>
          <a:graphic>
            <a:graphicData uri="http://schemas.openxmlformats.org/presentationml/2006/ole">
              <mc:AlternateContent xmlns:mc="http://schemas.openxmlformats.org/markup-compatibility/2006">
                <mc:Choice xmlns:v="urn:schemas-microsoft-com:vml" Requires="v">
                  <p:oleObj spid="_x0000_s1045" name="Equation" r:id="rId6" imgW="1625400" imgH="1117440" progId="Equation.DSMT4">
                    <p:embed/>
                  </p:oleObj>
                </mc:Choice>
                <mc:Fallback>
                  <p:oleObj name="Equation" r:id="rId6" imgW="1625400" imgH="1117440" progId="Equation.DSMT4">
                    <p:embed/>
                    <p:pic>
                      <p:nvPicPr>
                        <p:cNvPr id="300086" name="Object 54"/>
                        <p:cNvPicPr>
                          <a:picLocks noChangeAspect="1" noChangeArrowheads="1"/>
                        </p:cNvPicPr>
                        <p:nvPr/>
                      </p:nvPicPr>
                      <p:blipFill>
                        <a:blip r:embed="rId7"/>
                        <a:srcRect/>
                        <a:stretch>
                          <a:fillRect/>
                        </a:stretch>
                      </p:blipFill>
                      <p:spPr bwMode="auto">
                        <a:xfrm>
                          <a:off x="3020" y="2207"/>
                          <a:ext cx="2516" cy="1746"/>
                        </a:xfrm>
                        <a:prstGeom prst="rect">
                          <a:avLst/>
                        </a:prstGeom>
                        <a:solidFill>
                          <a:srgbClr val="FF99CC"/>
                        </a:solidFill>
                        <a:ln>
                          <a:noFill/>
                        </a:ln>
                        <a:effectLst/>
                      </p:spPr>
                    </p:pic>
                  </p:oleObj>
                </mc:Fallback>
              </mc:AlternateContent>
            </a:graphicData>
          </a:graphic>
        </p:graphicFrame>
      </p:grpSp>
      <p:sp>
        <p:nvSpPr>
          <p:cNvPr id="9" name="Text Box 3"/>
          <p:cNvSpPr txBox="1">
            <a:spLocks noChangeArrowheads="1"/>
          </p:cNvSpPr>
          <p:nvPr/>
        </p:nvSpPr>
        <p:spPr bwMode="auto">
          <a:xfrm>
            <a:off x="1625600" y="3918533"/>
            <a:ext cx="8569325" cy="239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srgbClr val="0000FF"/>
              </a:buClr>
              <a:buSzTx/>
              <a:buFontTx/>
              <a:buNone/>
              <a:tabLst/>
              <a:defRPr/>
            </a:pPr>
            <a:r>
              <a:rPr kumimoji="0" lang="zh-CN" altLang="en-US" sz="2800" b="0" i="0" u="none" strike="noStrike" kern="1200" cap="none" spc="0" normalizeH="0" baseline="0" noProof="0" dirty="0">
                <a:ln>
                  <a:noFill/>
                </a:ln>
                <a:solidFill>
                  <a:srgbClr val="B52A2F"/>
                </a:solidFill>
                <a:effectLst/>
                <a:uLnTx/>
                <a:uFillTx/>
                <a:latin typeface="HiddenHorzOCR"/>
                <a:ea typeface="等线" panose="02010600030101010101" pitchFamily="2" charset="-122"/>
                <a:cs typeface="+mn-cs"/>
              </a:rPr>
              <a:t>定义四个操作</a:t>
            </a:r>
            <a:r>
              <a:rPr kumimoji="0" lang="en-US" altLang="zh-CN" sz="2800" b="0" i="0" u="none" strike="noStrike" kern="1200" cap="none" spc="0" normalizeH="0" baseline="0" noProof="0" dirty="0">
                <a:ln>
                  <a:noFill/>
                </a:ln>
                <a:solidFill>
                  <a:srgbClr val="B52A2F"/>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800" b="0" i="1"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Goto</a:t>
            </a:r>
            <a:r>
              <a:rPr kumimoji="0" lang="en-US" altLang="zh-CN"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0" i="1"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u</a:t>
            </a:r>
            <a:r>
              <a:rPr kumimoji="0" lang="en-US" altLang="zh-CN" sz="2800" b="0"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a:t>
            </a:r>
            <a:r>
              <a:rPr kumimoji="0" lang="en-US" altLang="zh-CN" sz="2800" b="0" i="1"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v</a:t>
            </a:r>
            <a:r>
              <a:rPr kumimoji="0" lang="en-US" altLang="zh-CN"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猴子从 </a:t>
            </a:r>
            <a:r>
              <a:rPr kumimoji="0" lang="en-US" altLang="zh-CN" sz="2800" b="0"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u </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走到 </a:t>
            </a:r>
            <a:r>
              <a:rPr kumimoji="0" lang="en-US" altLang="zh-CN" sz="2800" b="0"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v </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处。</a:t>
            </a: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800" b="0" i="1"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Pushbox</a:t>
            </a:r>
            <a:r>
              <a:rPr kumimoji="0" lang="en-US" altLang="zh-CN"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0" i="1"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v</a:t>
            </a:r>
            <a:r>
              <a:rPr kumimoji="0" lang="en-US" altLang="zh-CN" sz="2800" b="0"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a:t>
            </a:r>
            <a:r>
              <a:rPr kumimoji="0" lang="en-US" altLang="zh-CN" sz="2800" b="0" i="1"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w</a:t>
            </a:r>
            <a:r>
              <a:rPr kumimoji="0" lang="en-US" altLang="zh-CN"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猴子推着箱子从</a:t>
            </a:r>
            <a:r>
              <a:rPr kumimoji="0" lang="en-US" altLang="zh-CN" sz="2800" b="0"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v </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走到</a:t>
            </a:r>
            <a:r>
              <a:rPr kumimoji="0" lang="en-US" altLang="zh-CN" sz="2800" b="0"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w </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处。</a:t>
            </a: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800" b="0" i="1"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Climbbox</a:t>
            </a:r>
            <a:r>
              <a:rPr kumimoji="0" lang="en-US" altLang="zh-CN" sz="2800" b="0"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猴子爬上箱子。</a:t>
            </a: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zh-CN" altLang="en-US" sz="2800" b="0"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800" b="0"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Grasp:</a:t>
            </a:r>
            <a:r>
              <a:rPr kumimoji="0" lang="en-US" altLang="zh-CN"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猴子摘到香蕉。</a:t>
            </a:r>
          </a:p>
        </p:txBody>
      </p:sp>
    </p:spTree>
    <p:extLst>
      <p:ext uri="{BB962C8B-B14F-4D97-AF65-F5344CB8AC3E}">
        <p14:creationId xmlns:p14="http://schemas.microsoft.com/office/powerpoint/2010/main" val="766483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3"/>
          <p:cNvSpPr txBox="1">
            <a:spLocks noChangeArrowheads="1"/>
          </p:cNvSpPr>
          <p:nvPr/>
        </p:nvSpPr>
        <p:spPr bwMode="auto">
          <a:xfrm>
            <a:off x="537511" y="0"/>
            <a:ext cx="8569325" cy="702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srgbClr val="0000FF"/>
              </a:buClr>
              <a:buSzTx/>
              <a:buFontTx/>
              <a:buNone/>
              <a:tabLst/>
              <a:defRPr/>
            </a:pPr>
            <a:r>
              <a:rPr kumimoji="0" lang="zh-CN" altLang="en-US" sz="2800" b="0" i="0" u="none" strike="noStrike" kern="1200" cap="none" spc="0" normalizeH="0" baseline="0" noProof="0" dirty="0">
                <a:ln>
                  <a:noFill/>
                </a:ln>
                <a:solidFill>
                  <a:srgbClr val="B52A2F"/>
                </a:solidFill>
                <a:effectLst/>
                <a:uLnTx/>
                <a:uFillTx/>
                <a:latin typeface="HiddenHorzOCR"/>
                <a:ea typeface="等线" panose="02010600030101010101" pitchFamily="2" charset="-122"/>
                <a:cs typeface="+mn-cs"/>
              </a:rPr>
              <a:t>各操作的条件和动作</a:t>
            </a:r>
            <a:r>
              <a:rPr kumimoji="0" lang="en-US" altLang="zh-CN" sz="2800" b="0" i="0" u="none" strike="noStrike" kern="1200" cap="none" spc="0" normalizeH="0" baseline="0" noProof="0" dirty="0">
                <a:ln>
                  <a:noFill/>
                </a:ln>
                <a:solidFill>
                  <a:srgbClr val="B52A2F"/>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en-US" altLang="zh-CN" sz="2400" b="1" i="0" u="none" strike="noStrike" kern="1200" cap="none" spc="0" normalizeH="0" baseline="0" noProof="0" dirty="0" err="1">
                <a:ln>
                  <a:noFill/>
                </a:ln>
                <a:solidFill>
                  <a:srgbClr val="000066"/>
                </a:solidFill>
                <a:effectLst/>
                <a:uLnTx/>
                <a:uFillTx/>
                <a:latin typeface="Times New Roman" panose="02020603050405020304" pitchFamily="18" charset="0"/>
                <a:ea typeface="等线" panose="02010600030101010101" pitchFamily="2" charset="-122"/>
                <a:cs typeface="+mn-cs"/>
              </a:rPr>
              <a:t>Goto</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a:t>
            </a:r>
            <a:r>
              <a:rPr kumimoji="0" lang="en-US" altLang="zh-CN" sz="2400" b="1" i="0" u="none" strike="noStrike" kern="1200" cap="none" spc="0" normalizeH="0" baseline="0" noProof="0" dirty="0" err="1">
                <a:ln>
                  <a:noFill/>
                </a:ln>
                <a:solidFill>
                  <a:srgbClr val="000066"/>
                </a:solidFill>
                <a:effectLst/>
                <a:uLnTx/>
                <a:uFillTx/>
                <a:latin typeface="Times New Roman" panose="02020603050405020304" pitchFamily="18" charset="0"/>
                <a:ea typeface="等线" panose="02010600030101010101" pitchFamily="2" charset="-122"/>
                <a:cs typeface="+mn-cs"/>
              </a:rPr>
              <a:t>u,v</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a:t>
            </a: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条件：</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动作：删除表：</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a:t>
            </a: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添加表：</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en-US" altLang="zh-CN" sz="2400" b="1" i="0" u="none" strike="noStrike" kern="1200" cap="none" spc="0" normalizeH="0" baseline="0" noProof="0" dirty="0" err="1">
                <a:ln>
                  <a:noFill/>
                </a:ln>
                <a:solidFill>
                  <a:srgbClr val="000066"/>
                </a:solidFill>
                <a:effectLst/>
                <a:uLnTx/>
                <a:uFillTx/>
                <a:latin typeface="Times New Roman" panose="02020603050405020304" pitchFamily="18" charset="0"/>
                <a:ea typeface="等线" panose="02010600030101010101" pitchFamily="2" charset="-122"/>
                <a:cs typeface="+mn-cs"/>
              </a:rPr>
              <a:t>Pushbox</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a:t>
            </a:r>
            <a:r>
              <a:rPr kumimoji="0" lang="en-US" altLang="zh-CN" sz="2400" b="1" i="0" u="none" strike="noStrike" kern="1200" cap="none" spc="0" normalizeH="0" baseline="0" noProof="0" dirty="0" err="1">
                <a:ln>
                  <a:noFill/>
                </a:ln>
                <a:solidFill>
                  <a:srgbClr val="000066"/>
                </a:solidFill>
                <a:effectLst/>
                <a:uLnTx/>
                <a:uFillTx/>
                <a:latin typeface="Times New Roman" panose="02020603050405020304" pitchFamily="18" charset="0"/>
                <a:ea typeface="等线" panose="02010600030101010101" pitchFamily="2" charset="-122"/>
                <a:cs typeface="+mn-cs"/>
              </a:rPr>
              <a:t>v,w</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a:t>
            </a: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条件：</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动作：删除表：</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a:t>
            </a: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a:t>
            </a: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添加表：</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en-US" altLang="zh-CN" sz="2400" b="1" i="0" u="none" strike="noStrike" kern="1200" cap="none" spc="0" normalizeH="0" baseline="0" noProof="0" dirty="0" err="1">
                <a:ln>
                  <a:noFill/>
                </a:ln>
                <a:solidFill>
                  <a:srgbClr val="000066"/>
                </a:solidFill>
                <a:effectLst/>
                <a:uLnTx/>
                <a:uFillTx/>
                <a:latin typeface="Times New Roman" panose="02020603050405020304" pitchFamily="18" charset="0"/>
                <a:ea typeface="等线" panose="02010600030101010101" pitchFamily="2" charset="-122"/>
                <a:cs typeface="+mn-cs"/>
              </a:rPr>
              <a:t>Climbbox</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a:t>
            </a: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条件：</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动作：删除表：</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a:t>
            </a: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a:t>
            </a: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添加表：</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Grasp:</a:t>
            </a: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条件：</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动作：删除表：</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a:t>
            </a: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a:t>
            </a: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添加表：</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endPar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p:txBody>
      </p:sp>
      <p:sp>
        <p:nvSpPr>
          <p:cNvPr id="8" name="灯片编号占位符 2"/>
          <p:cNvSpPr>
            <a:spLocks noGrp="1"/>
          </p:cNvSpPr>
          <p:nvPr>
            <p:ph type="sldNum" sz="quarter" idx="12"/>
          </p:nvPr>
        </p:nvSpPr>
        <p:spPr>
          <a:xfrm>
            <a:off x="8240210" y="5912312"/>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A34378-EC03-4C04-B32D-D661D0DFDFD2}"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graphicFrame>
        <p:nvGraphicFramePr>
          <p:cNvPr id="300082" name="Object 50"/>
          <p:cNvGraphicFramePr>
            <a:graphicFrameLocks noChangeAspect="1"/>
          </p:cNvGraphicFramePr>
          <p:nvPr/>
        </p:nvGraphicFramePr>
        <p:xfrm>
          <a:off x="1726922" y="803422"/>
          <a:ext cx="2286163" cy="915908"/>
        </p:xfrm>
        <a:graphic>
          <a:graphicData uri="http://schemas.openxmlformats.org/presentationml/2006/ole">
            <mc:AlternateContent xmlns:mc="http://schemas.openxmlformats.org/markup-compatibility/2006">
              <mc:Choice xmlns:v="urn:schemas-microsoft-com:vml" Requires="v">
                <p:oleObj spid="_x0000_s2257" name="Equation" r:id="rId4" imgW="1015920" imgH="406080" progId="Equation.DSMT4">
                  <p:embed/>
                </p:oleObj>
              </mc:Choice>
              <mc:Fallback>
                <p:oleObj name="Equation" r:id="rId4" imgW="1015920" imgH="406080" progId="Equation.DSMT4">
                  <p:embed/>
                  <p:pic>
                    <p:nvPicPr>
                      <p:cNvPr id="300082" name="Object 50"/>
                      <p:cNvPicPr>
                        <a:picLocks noChangeAspect="1" noChangeArrowheads="1"/>
                      </p:cNvPicPr>
                      <p:nvPr/>
                    </p:nvPicPr>
                    <p:blipFill>
                      <a:blip r:embed="rId5"/>
                      <a:srcRect/>
                      <a:stretch>
                        <a:fillRect/>
                      </a:stretch>
                    </p:blipFill>
                    <p:spPr bwMode="auto">
                      <a:xfrm>
                        <a:off x="1726922" y="803422"/>
                        <a:ext cx="2286163" cy="915908"/>
                      </a:xfrm>
                      <a:prstGeom prst="rect">
                        <a:avLst/>
                      </a:prstGeom>
                      <a:noFill/>
                      <a:ln>
                        <a:noFill/>
                      </a:ln>
                      <a:effectLst/>
                    </p:spPr>
                  </p:pic>
                </p:oleObj>
              </mc:Fallback>
            </mc:AlternateContent>
          </a:graphicData>
        </a:graphic>
      </p:graphicFrame>
      <p:graphicFrame>
        <p:nvGraphicFramePr>
          <p:cNvPr id="13" name="Object 50"/>
          <p:cNvGraphicFramePr>
            <a:graphicFrameLocks noChangeAspect="1"/>
          </p:cNvGraphicFramePr>
          <p:nvPr/>
        </p:nvGraphicFramePr>
        <p:xfrm>
          <a:off x="4386308" y="803422"/>
          <a:ext cx="2457805" cy="915907"/>
        </p:xfrm>
        <a:graphic>
          <a:graphicData uri="http://schemas.openxmlformats.org/presentationml/2006/ole">
            <mc:AlternateContent xmlns:mc="http://schemas.openxmlformats.org/markup-compatibility/2006">
              <mc:Choice xmlns:v="urn:schemas-microsoft-com:vml" Requires="v">
                <p:oleObj spid="_x0000_s2258" name="Equation" r:id="rId6" imgW="1091880" imgH="406080" progId="Equation.DSMT4">
                  <p:embed/>
                </p:oleObj>
              </mc:Choice>
              <mc:Fallback>
                <p:oleObj name="Equation" r:id="rId6" imgW="1091880" imgH="406080" progId="Equation.DSMT4">
                  <p:embed/>
                  <p:pic>
                    <p:nvPicPr>
                      <p:cNvPr id="13" name="Object 50"/>
                      <p:cNvPicPr>
                        <a:picLocks noChangeAspect="1" noChangeArrowheads="1"/>
                      </p:cNvPicPr>
                      <p:nvPr/>
                    </p:nvPicPr>
                    <p:blipFill>
                      <a:blip r:embed="rId7"/>
                      <a:srcRect/>
                      <a:stretch>
                        <a:fillRect/>
                      </a:stretch>
                    </p:blipFill>
                    <p:spPr bwMode="auto">
                      <a:xfrm>
                        <a:off x="4386308" y="803422"/>
                        <a:ext cx="2457805" cy="915907"/>
                      </a:xfrm>
                      <a:prstGeom prst="rect">
                        <a:avLst/>
                      </a:prstGeom>
                      <a:noFill/>
                      <a:ln>
                        <a:noFill/>
                      </a:ln>
                      <a:effectLst/>
                    </p:spPr>
                  </p:pic>
                </p:oleObj>
              </mc:Fallback>
            </mc:AlternateContent>
          </a:graphicData>
        </a:graphic>
      </p:graphicFrame>
      <p:graphicFrame>
        <p:nvGraphicFramePr>
          <p:cNvPr id="7" name="对象 6"/>
          <p:cNvGraphicFramePr>
            <a:graphicFrameLocks noChangeAspect="1"/>
          </p:cNvGraphicFramePr>
          <p:nvPr/>
        </p:nvGraphicFramePr>
        <p:xfrm>
          <a:off x="6323060" y="5316767"/>
          <a:ext cx="2914135" cy="446309"/>
        </p:xfrm>
        <a:graphic>
          <a:graphicData uri="http://schemas.openxmlformats.org/presentationml/2006/ole">
            <mc:AlternateContent xmlns:mc="http://schemas.openxmlformats.org/markup-compatibility/2006">
              <mc:Choice xmlns:v="urn:schemas-microsoft-com:vml" Requires="v">
                <p:oleObj spid="_x0000_s2259" name="Equation" r:id="rId8" imgW="1409400" imgH="215640" progId="Equation.DSMT4">
                  <p:embed/>
                </p:oleObj>
              </mc:Choice>
              <mc:Fallback>
                <p:oleObj name="Equation" r:id="rId8" imgW="1409400" imgH="215640" progId="Equation.DSMT4">
                  <p:embed/>
                  <p:pic>
                    <p:nvPicPr>
                      <p:cNvPr id="7" name="对象 6"/>
                      <p:cNvPicPr/>
                      <p:nvPr/>
                    </p:nvPicPr>
                    <p:blipFill>
                      <a:blip r:embed="rId9"/>
                      <a:stretch>
                        <a:fillRect/>
                      </a:stretch>
                    </p:blipFill>
                    <p:spPr>
                      <a:xfrm>
                        <a:off x="6323060" y="5316767"/>
                        <a:ext cx="2914135" cy="446309"/>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2893789" y="1294477"/>
          <a:ext cx="2695575" cy="1000125"/>
        </p:xfrm>
        <a:graphic>
          <a:graphicData uri="http://schemas.openxmlformats.org/presentationml/2006/ole">
            <mc:AlternateContent xmlns:mc="http://schemas.openxmlformats.org/markup-compatibility/2006">
              <mc:Choice xmlns:v="urn:schemas-microsoft-com:vml" Requires="v">
                <p:oleObj spid="_x0000_s2260" name="Equation" r:id="rId10" imgW="2695680" imgH="1000285" progId="Equation.DSMT4">
                  <p:embed/>
                </p:oleObj>
              </mc:Choice>
              <mc:Fallback>
                <p:oleObj name="Equation" r:id="rId10" imgW="2695680" imgH="1000285" progId="Equation.DSMT4">
                  <p:embed/>
                  <p:pic>
                    <p:nvPicPr>
                      <p:cNvPr id="14" name="对象 13"/>
                      <p:cNvPicPr/>
                      <p:nvPr/>
                    </p:nvPicPr>
                    <p:blipFill>
                      <a:blip r:embed="rId11"/>
                      <a:stretch>
                        <a:fillRect/>
                      </a:stretch>
                    </p:blipFill>
                    <p:spPr>
                      <a:xfrm>
                        <a:off x="2893789" y="1294477"/>
                        <a:ext cx="2695575" cy="1000125"/>
                      </a:xfrm>
                      <a:prstGeom prst="rect">
                        <a:avLst/>
                      </a:prstGeom>
                    </p:spPr>
                  </p:pic>
                </p:oleObj>
              </mc:Fallback>
            </mc:AlternateContent>
          </a:graphicData>
        </a:graphic>
      </p:graphicFrame>
      <p:graphicFrame>
        <p:nvGraphicFramePr>
          <p:cNvPr id="22" name="对象 21"/>
          <p:cNvGraphicFramePr>
            <a:graphicFrameLocks noChangeAspect="1"/>
          </p:cNvGraphicFramePr>
          <p:nvPr/>
        </p:nvGraphicFramePr>
        <p:xfrm>
          <a:off x="8411556" y="1294477"/>
          <a:ext cx="2400507" cy="893212"/>
        </p:xfrm>
        <a:graphic>
          <a:graphicData uri="http://schemas.openxmlformats.org/presentationml/2006/ole">
            <mc:AlternateContent xmlns:mc="http://schemas.openxmlformats.org/markup-compatibility/2006">
              <mc:Choice xmlns:v="urn:schemas-microsoft-com:vml" Requires="v">
                <p:oleObj spid="_x0000_s2261" name="Equation" r:id="rId12" imgW="1091880" imgH="406080" progId="Equation.DSMT4">
                  <p:embed/>
                </p:oleObj>
              </mc:Choice>
              <mc:Fallback>
                <p:oleObj name="Equation" r:id="rId12" imgW="1091880" imgH="406080" progId="Equation.DSMT4">
                  <p:embed/>
                  <p:pic>
                    <p:nvPicPr>
                      <p:cNvPr id="22" name="对象 21"/>
                      <p:cNvPicPr/>
                      <p:nvPr/>
                    </p:nvPicPr>
                    <p:blipFill>
                      <a:blip r:embed="rId13"/>
                      <a:stretch>
                        <a:fillRect/>
                      </a:stretch>
                    </p:blipFill>
                    <p:spPr>
                      <a:xfrm>
                        <a:off x="8411556" y="1294477"/>
                        <a:ext cx="2400507" cy="893212"/>
                      </a:xfrm>
                      <a:prstGeom prst="rect">
                        <a:avLst/>
                      </a:prstGeom>
                    </p:spPr>
                  </p:pic>
                </p:oleObj>
              </mc:Fallback>
            </mc:AlternateContent>
          </a:graphicData>
        </a:graphic>
      </p:graphicFrame>
      <p:graphicFrame>
        <p:nvGraphicFramePr>
          <p:cNvPr id="23" name="Object 50"/>
          <p:cNvGraphicFramePr>
            <a:graphicFrameLocks noChangeAspect="1"/>
          </p:cNvGraphicFramePr>
          <p:nvPr/>
        </p:nvGraphicFramePr>
        <p:xfrm>
          <a:off x="1726922" y="2050126"/>
          <a:ext cx="2516188" cy="504825"/>
        </p:xfrm>
        <a:graphic>
          <a:graphicData uri="http://schemas.openxmlformats.org/presentationml/2006/ole">
            <mc:AlternateContent xmlns:mc="http://schemas.openxmlformats.org/markup-compatibility/2006">
              <mc:Choice xmlns:v="urn:schemas-microsoft-com:vml" Requires="v">
                <p:oleObj spid="_x0000_s2262" name="Equation" r:id="rId14" imgW="1015920" imgH="203040" progId="Equation.DSMT4">
                  <p:embed/>
                </p:oleObj>
              </mc:Choice>
              <mc:Fallback>
                <p:oleObj name="Equation" r:id="rId14" imgW="1015920" imgH="203040" progId="Equation.DSMT4">
                  <p:embed/>
                  <p:pic>
                    <p:nvPicPr>
                      <p:cNvPr id="23" name="Object 50"/>
                      <p:cNvPicPr>
                        <a:picLocks noChangeAspect="1" noChangeArrowheads="1"/>
                      </p:cNvPicPr>
                      <p:nvPr/>
                    </p:nvPicPr>
                    <p:blipFill>
                      <a:blip r:embed="rId15"/>
                      <a:srcRect/>
                      <a:stretch>
                        <a:fillRect/>
                      </a:stretch>
                    </p:blipFill>
                    <p:spPr bwMode="auto">
                      <a:xfrm>
                        <a:off x="1726922" y="2050126"/>
                        <a:ext cx="2516188"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对象 23"/>
          <p:cNvGraphicFramePr>
            <a:graphicFrameLocks noChangeAspect="1"/>
          </p:cNvGraphicFramePr>
          <p:nvPr/>
        </p:nvGraphicFramePr>
        <p:xfrm>
          <a:off x="4344884" y="2085591"/>
          <a:ext cx="2484437" cy="446088"/>
        </p:xfrm>
        <a:graphic>
          <a:graphicData uri="http://schemas.openxmlformats.org/presentationml/2006/ole">
            <mc:AlternateContent xmlns:mc="http://schemas.openxmlformats.org/markup-compatibility/2006">
              <mc:Choice xmlns:v="urn:schemas-microsoft-com:vml" Requires="v">
                <p:oleObj spid="_x0000_s2263" name="Equation" r:id="rId16" imgW="1130040" imgH="203040" progId="Equation.DSMT4">
                  <p:embed/>
                </p:oleObj>
              </mc:Choice>
              <mc:Fallback>
                <p:oleObj name="Equation" r:id="rId16" imgW="1130040" imgH="203040" progId="Equation.DSMT4">
                  <p:embed/>
                  <p:pic>
                    <p:nvPicPr>
                      <p:cNvPr id="24" name="对象 23"/>
                      <p:cNvPicPr/>
                      <p:nvPr/>
                    </p:nvPicPr>
                    <p:blipFill>
                      <a:blip r:embed="rId17"/>
                      <a:stretch>
                        <a:fillRect/>
                      </a:stretch>
                    </p:blipFill>
                    <p:spPr>
                      <a:xfrm>
                        <a:off x="4344884" y="2085591"/>
                        <a:ext cx="2484437" cy="446088"/>
                      </a:xfrm>
                      <a:prstGeom prst="rect">
                        <a:avLst/>
                      </a:prstGeom>
                    </p:spPr>
                  </p:pic>
                </p:oleObj>
              </mc:Fallback>
            </mc:AlternateContent>
          </a:graphicData>
        </a:graphic>
      </p:graphicFrame>
      <p:graphicFrame>
        <p:nvGraphicFramePr>
          <p:cNvPr id="25" name="对象 24"/>
          <p:cNvGraphicFramePr>
            <a:graphicFrameLocks noChangeAspect="1"/>
          </p:cNvGraphicFramePr>
          <p:nvPr/>
        </p:nvGraphicFramePr>
        <p:xfrm>
          <a:off x="7236761" y="2071558"/>
          <a:ext cx="1870075" cy="446088"/>
        </p:xfrm>
        <a:graphic>
          <a:graphicData uri="http://schemas.openxmlformats.org/presentationml/2006/ole">
            <mc:AlternateContent xmlns:mc="http://schemas.openxmlformats.org/markup-compatibility/2006">
              <mc:Choice xmlns:v="urn:schemas-microsoft-com:vml" Requires="v">
                <p:oleObj spid="_x0000_s2264" name="Equation" r:id="rId18" imgW="850680" imgH="203040" progId="Equation.DSMT4">
                  <p:embed/>
                </p:oleObj>
              </mc:Choice>
              <mc:Fallback>
                <p:oleObj name="Equation" r:id="rId18" imgW="850680" imgH="203040" progId="Equation.DSMT4">
                  <p:embed/>
                  <p:pic>
                    <p:nvPicPr>
                      <p:cNvPr id="25" name="对象 24"/>
                      <p:cNvPicPr/>
                      <p:nvPr/>
                    </p:nvPicPr>
                    <p:blipFill>
                      <a:blip r:embed="rId19"/>
                      <a:stretch>
                        <a:fillRect/>
                      </a:stretch>
                    </p:blipFill>
                    <p:spPr>
                      <a:xfrm>
                        <a:off x="7236761" y="2071558"/>
                        <a:ext cx="1870075" cy="446088"/>
                      </a:xfrm>
                      <a:prstGeom prst="rect">
                        <a:avLst/>
                      </a:prstGeom>
                    </p:spPr>
                  </p:pic>
                </p:oleObj>
              </mc:Fallback>
            </mc:AlternateContent>
          </a:graphicData>
        </a:graphic>
      </p:graphicFrame>
      <p:graphicFrame>
        <p:nvGraphicFramePr>
          <p:cNvPr id="26" name="对象 25"/>
          <p:cNvGraphicFramePr>
            <a:graphicFrameLocks noChangeAspect="1"/>
          </p:cNvGraphicFramePr>
          <p:nvPr/>
        </p:nvGraphicFramePr>
        <p:xfrm>
          <a:off x="2905515" y="2491490"/>
          <a:ext cx="2484437" cy="446088"/>
        </p:xfrm>
        <a:graphic>
          <a:graphicData uri="http://schemas.openxmlformats.org/presentationml/2006/ole">
            <mc:AlternateContent xmlns:mc="http://schemas.openxmlformats.org/markup-compatibility/2006">
              <mc:Choice xmlns:v="urn:schemas-microsoft-com:vml" Requires="v">
                <p:oleObj spid="_x0000_s2265" name="Equation" r:id="rId20" imgW="1130040" imgH="203040" progId="Equation.DSMT4">
                  <p:embed/>
                </p:oleObj>
              </mc:Choice>
              <mc:Fallback>
                <p:oleObj name="Equation" r:id="rId20" imgW="1130040" imgH="203040" progId="Equation.DSMT4">
                  <p:embed/>
                  <p:pic>
                    <p:nvPicPr>
                      <p:cNvPr id="26" name="对象 25"/>
                      <p:cNvPicPr/>
                      <p:nvPr/>
                    </p:nvPicPr>
                    <p:blipFill>
                      <a:blip r:embed="rId21"/>
                      <a:stretch>
                        <a:fillRect/>
                      </a:stretch>
                    </p:blipFill>
                    <p:spPr>
                      <a:xfrm>
                        <a:off x="2905515" y="2491490"/>
                        <a:ext cx="2484437" cy="446088"/>
                      </a:xfrm>
                      <a:prstGeom prst="rect">
                        <a:avLst/>
                      </a:prstGeom>
                    </p:spPr>
                  </p:pic>
                </p:oleObj>
              </mc:Fallback>
            </mc:AlternateContent>
          </a:graphicData>
        </a:graphic>
      </p:graphicFrame>
      <p:graphicFrame>
        <p:nvGraphicFramePr>
          <p:cNvPr id="27" name="对象 26"/>
          <p:cNvGraphicFramePr>
            <a:graphicFrameLocks noChangeAspect="1"/>
          </p:cNvGraphicFramePr>
          <p:nvPr/>
        </p:nvGraphicFramePr>
        <p:xfrm>
          <a:off x="5663918" y="2496173"/>
          <a:ext cx="1870075" cy="446088"/>
        </p:xfrm>
        <a:graphic>
          <a:graphicData uri="http://schemas.openxmlformats.org/presentationml/2006/ole">
            <mc:AlternateContent xmlns:mc="http://schemas.openxmlformats.org/markup-compatibility/2006">
              <mc:Choice xmlns:v="urn:schemas-microsoft-com:vml" Requires="v">
                <p:oleObj spid="_x0000_s2266" name="Equation" r:id="rId22" imgW="850680" imgH="203040" progId="Equation.DSMT4">
                  <p:embed/>
                </p:oleObj>
              </mc:Choice>
              <mc:Fallback>
                <p:oleObj name="Equation" r:id="rId22" imgW="850680" imgH="203040" progId="Equation.DSMT4">
                  <p:embed/>
                  <p:pic>
                    <p:nvPicPr>
                      <p:cNvPr id="27" name="对象 26"/>
                      <p:cNvPicPr/>
                      <p:nvPr/>
                    </p:nvPicPr>
                    <p:blipFill>
                      <a:blip r:embed="rId23"/>
                      <a:stretch>
                        <a:fillRect/>
                      </a:stretch>
                    </p:blipFill>
                    <p:spPr>
                      <a:xfrm>
                        <a:off x="5663918" y="2496173"/>
                        <a:ext cx="1870075" cy="446088"/>
                      </a:xfrm>
                      <a:prstGeom prst="rect">
                        <a:avLst/>
                      </a:prstGeom>
                    </p:spPr>
                  </p:pic>
                </p:oleObj>
              </mc:Fallback>
            </mc:AlternateContent>
          </a:graphicData>
        </a:graphic>
      </p:graphicFrame>
      <p:graphicFrame>
        <p:nvGraphicFramePr>
          <p:cNvPr id="28" name="对象 27"/>
          <p:cNvGraphicFramePr>
            <a:graphicFrameLocks noChangeAspect="1"/>
          </p:cNvGraphicFramePr>
          <p:nvPr/>
        </p:nvGraphicFramePr>
        <p:xfrm>
          <a:off x="2863568" y="3002586"/>
          <a:ext cx="2568575" cy="446087"/>
        </p:xfrm>
        <a:graphic>
          <a:graphicData uri="http://schemas.openxmlformats.org/presentationml/2006/ole">
            <mc:AlternateContent xmlns:mc="http://schemas.openxmlformats.org/markup-compatibility/2006">
              <mc:Choice xmlns:v="urn:schemas-microsoft-com:vml" Requires="v">
                <p:oleObj spid="_x0000_s2267" name="Equation" r:id="rId24" imgW="1168200" imgH="203040" progId="Equation.DSMT4">
                  <p:embed/>
                </p:oleObj>
              </mc:Choice>
              <mc:Fallback>
                <p:oleObj name="Equation" r:id="rId24" imgW="1168200" imgH="203040" progId="Equation.DSMT4">
                  <p:embed/>
                  <p:pic>
                    <p:nvPicPr>
                      <p:cNvPr id="28" name="对象 27"/>
                      <p:cNvPicPr/>
                      <p:nvPr/>
                    </p:nvPicPr>
                    <p:blipFill>
                      <a:blip r:embed="rId25"/>
                      <a:stretch>
                        <a:fillRect/>
                      </a:stretch>
                    </p:blipFill>
                    <p:spPr>
                      <a:xfrm>
                        <a:off x="2863568" y="3002586"/>
                        <a:ext cx="2568575" cy="446087"/>
                      </a:xfrm>
                      <a:prstGeom prst="rect">
                        <a:avLst/>
                      </a:prstGeom>
                    </p:spPr>
                  </p:pic>
                </p:oleObj>
              </mc:Fallback>
            </mc:AlternateContent>
          </a:graphicData>
        </a:graphic>
      </p:graphicFrame>
      <p:graphicFrame>
        <p:nvGraphicFramePr>
          <p:cNvPr id="29" name="对象 28"/>
          <p:cNvGraphicFramePr>
            <a:graphicFrameLocks noChangeAspect="1"/>
          </p:cNvGraphicFramePr>
          <p:nvPr/>
        </p:nvGraphicFramePr>
        <p:xfrm>
          <a:off x="5622643" y="3007348"/>
          <a:ext cx="1954213" cy="446088"/>
        </p:xfrm>
        <a:graphic>
          <a:graphicData uri="http://schemas.openxmlformats.org/presentationml/2006/ole">
            <mc:AlternateContent xmlns:mc="http://schemas.openxmlformats.org/markup-compatibility/2006">
              <mc:Choice xmlns:v="urn:schemas-microsoft-com:vml" Requires="v">
                <p:oleObj spid="_x0000_s2268" name="Equation" r:id="rId26" imgW="888840" imgH="203040" progId="Equation.DSMT4">
                  <p:embed/>
                </p:oleObj>
              </mc:Choice>
              <mc:Fallback>
                <p:oleObj name="Equation" r:id="rId26" imgW="888840" imgH="203040" progId="Equation.DSMT4">
                  <p:embed/>
                  <p:pic>
                    <p:nvPicPr>
                      <p:cNvPr id="29" name="对象 28"/>
                      <p:cNvPicPr/>
                      <p:nvPr/>
                    </p:nvPicPr>
                    <p:blipFill>
                      <a:blip r:embed="rId27"/>
                      <a:stretch>
                        <a:fillRect/>
                      </a:stretch>
                    </p:blipFill>
                    <p:spPr>
                      <a:xfrm>
                        <a:off x="5622643" y="3007348"/>
                        <a:ext cx="1954213" cy="446088"/>
                      </a:xfrm>
                      <a:prstGeom prst="rect">
                        <a:avLst/>
                      </a:prstGeom>
                    </p:spPr>
                  </p:pic>
                </p:oleObj>
              </mc:Fallback>
            </mc:AlternateContent>
          </a:graphicData>
        </a:graphic>
      </p:graphicFrame>
      <p:graphicFrame>
        <p:nvGraphicFramePr>
          <p:cNvPr id="30" name="Object 50"/>
          <p:cNvGraphicFramePr>
            <a:graphicFrameLocks noChangeAspect="1"/>
          </p:cNvGraphicFramePr>
          <p:nvPr/>
        </p:nvGraphicFramePr>
        <p:xfrm>
          <a:off x="1726922" y="3643895"/>
          <a:ext cx="2516188" cy="504825"/>
        </p:xfrm>
        <a:graphic>
          <a:graphicData uri="http://schemas.openxmlformats.org/presentationml/2006/ole">
            <mc:AlternateContent xmlns:mc="http://schemas.openxmlformats.org/markup-compatibility/2006">
              <mc:Choice xmlns:v="urn:schemas-microsoft-com:vml" Requires="v">
                <p:oleObj spid="_x0000_s2269" name="Equation" r:id="rId28" imgW="1015920" imgH="203040" progId="Equation.DSMT4">
                  <p:embed/>
                </p:oleObj>
              </mc:Choice>
              <mc:Fallback>
                <p:oleObj name="Equation" r:id="rId28" imgW="1015920" imgH="203040" progId="Equation.DSMT4">
                  <p:embed/>
                  <p:pic>
                    <p:nvPicPr>
                      <p:cNvPr id="30" name="Object 50"/>
                      <p:cNvPicPr>
                        <a:picLocks noChangeAspect="1" noChangeArrowheads="1"/>
                      </p:cNvPicPr>
                      <p:nvPr/>
                    </p:nvPicPr>
                    <p:blipFill>
                      <a:blip r:embed="rId29"/>
                      <a:srcRect/>
                      <a:stretch>
                        <a:fillRect/>
                      </a:stretch>
                    </p:blipFill>
                    <p:spPr bwMode="auto">
                      <a:xfrm>
                        <a:off x="1726922" y="3643895"/>
                        <a:ext cx="2516188"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对象 30"/>
          <p:cNvGraphicFramePr>
            <a:graphicFrameLocks noChangeAspect="1"/>
          </p:cNvGraphicFramePr>
          <p:nvPr/>
        </p:nvGraphicFramePr>
        <p:xfrm>
          <a:off x="4379630" y="3720871"/>
          <a:ext cx="2568575" cy="446087"/>
        </p:xfrm>
        <a:graphic>
          <a:graphicData uri="http://schemas.openxmlformats.org/presentationml/2006/ole">
            <mc:AlternateContent xmlns:mc="http://schemas.openxmlformats.org/markup-compatibility/2006">
              <mc:Choice xmlns:v="urn:schemas-microsoft-com:vml" Requires="v">
                <p:oleObj spid="_x0000_s2270" name="Equation" r:id="rId30" imgW="1168200" imgH="203040" progId="Equation.DSMT4">
                  <p:embed/>
                </p:oleObj>
              </mc:Choice>
              <mc:Fallback>
                <p:oleObj name="Equation" r:id="rId30" imgW="1168200" imgH="203040" progId="Equation.DSMT4">
                  <p:embed/>
                  <p:pic>
                    <p:nvPicPr>
                      <p:cNvPr id="31" name="对象 30"/>
                      <p:cNvPicPr/>
                      <p:nvPr/>
                    </p:nvPicPr>
                    <p:blipFill>
                      <a:blip r:embed="rId31"/>
                      <a:stretch>
                        <a:fillRect/>
                      </a:stretch>
                    </p:blipFill>
                    <p:spPr>
                      <a:xfrm>
                        <a:off x="4379630" y="3720871"/>
                        <a:ext cx="2568575" cy="446087"/>
                      </a:xfrm>
                      <a:prstGeom prst="rect">
                        <a:avLst/>
                      </a:prstGeom>
                    </p:spPr>
                  </p:pic>
                </p:oleObj>
              </mc:Fallback>
            </mc:AlternateContent>
          </a:graphicData>
        </a:graphic>
      </p:graphicFrame>
      <p:graphicFrame>
        <p:nvGraphicFramePr>
          <p:cNvPr id="32" name="对象 31"/>
          <p:cNvGraphicFramePr>
            <a:graphicFrameLocks noChangeAspect="1"/>
          </p:cNvGraphicFramePr>
          <p:nvPr/>
        </p:nvGraphicFramePr>
        <p:xfrm>
          <a:off x="7138705" y="3725633"/>
          <a:ext cx="1954213" cy="446088"/>
        </p:xfrm>
        <a:graphic>
          <a:graphicData uri="http://schemas.openxmlformats.org/presentationml/2006/ole">
            <mc:AlternateContent xmlns:mc="http://schemas.openxmlformats.org/markup-compatibility/2006">
              <mc:Choice xmlns:v="urn:schemas-microsoft-com:vml" Requires="v">
                <p:oleObj spid="_x0000_s2271" name="Equation" r:id="rId32" imgW="888840" imgH="203040" progId="Equation.DSMT4">
                  <p:embed/>
                </p:oleObj>
              </mc:Choice>
              <mc:Fallback>
                <p:oleObj name="Equation" r:id="rId32" imgW="888840" imgH="203040" progId="Equation.DSMT4">
                  <p:embed/>
                  <p:pic>
                    <p:nvPicPr>
                      <p:cNvPr id="32" name="对象 31"/>
                      <p:cNvPicPr/>
                      <p:nvPr/>
                    </p:nvPicPr>
                    <p:blipFill>
                      <a:blip r:embed="rId33"/>
                      <a:stretch>
                        <a:fillRect/>
                      </a:stretch>
                    </p:blipFill>
                    <p:spPr>
                      <a:xfrm>
                        <a:off x="7138705" y="3725633"/>
                        <a:ext cx="1954213" cy="446088"/>
                      </a:xfrm>
                      <a:prstGeom prst="rect">
                        <a:avLst/>
                      </a:prstGeom>
                    </p:spPr>
                  </p:pic>
                </p:oleObj>
              </mc:Fallback>
            </mc:AlternateContent>
          </a:graphicData>
        </a:graphic>
      </p:graphicFrame>
      <p:graphicFrame>
        <p:nvGraphicFramePr>
          <p:cNvPr id="33" name="Object 50"/>
          <p:cNvGraphicFramePr>
            <a:graphicFrameLocks noChangeAspect="1"/>
          </p:cNvGraphicFramePr>
          <p:nvPr/>
        </p:nvGraphicFramePr>
        <p:xfrm>
          <a:off x="2909888" y="4086225"/>
          <a:ext cx="2422525" cy="504825"/>
        </p:xfrm>
        <a:graphic>
          <a:graphicData uri="http://schemas.openxmlformats.org/presentationml/2006/ole">
            <mc:AlternateContent xmlns:mc="http://schemas.openxmlformats.org/markup-compatibility/2006">
              <mc:Choice xmlns:v="urn:schemas-microsoft-com:vml" Requires="v">
                <p:oleObj spid="_x0000_s2272" name="Equation" r:id="rId34" imgW="977760" imgH="203040" progId="Equation.DSMT4">
                  <p:embed/>
                </p:oleObj>
              </mc:Choice>
              <mc:Fallback>
                <p:oleObj name="Equation" r:id="rId34" imgW="977760" imgH="203040" progId="Equation.DSMT4">
                  <p:embed/>
                  <p:pic>
                    <p:nvPicPr>
                      <p:cNvPr id="33" name="Object 50"/>
                      <p:cNvPicPr>
                        <a:picLocks noChangeAspect="1" noChangeArrowheads="1"/>
                      </p:cNvPicPr>
                      <p:nvPr/>
                    </p:nvPicPr>
                    <p:blipFill>
                      <a:blip r:embed="rId35"/>
                      <a:srcRect/>
                      <a:stretch>
                        <a:fillRect/>
                      </a:stretch>
                    </p:blipFill>
                    <p:spPr bwMode="auto">
                      <a:xfrm>
                        <a:off x="2909888" y="4086225"/>
                        <a:ext cx="242252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50"/>
          <p:cNvGraphicFramePr>
            <a:graphicFrameLocks noChangeAspect="1"/>
          </p:cNvGraphicFramePr>
          <p:nvPr/>
        </p:nvGraphicFramePr>
        <p:xfrm>
          <a:off x="3051175" y="4489450"/>
          <a:ext cx="2139950" cy="504825"/>
        </p:xfrm>
        <a:graphic>
          <a:graphicData uri="http://schemas.openxmlformats.org/presentationml/2006/ole">
            <mc:AlternateContent xmlns:mc="http://schemas.openxmlformats.org/markup-compatibility/2006">
              <mc:Choice xmlns:v="urn:schemas-microsoft-com:vml" Requires="v">
                <p:oleObj spid="_x0000_s2273" name="Equation" r:id="rId36" imgW="863280" imgH="203040" progId="Equation.DSMT4">
                  <p:embed/>
                </p:oleObj>
              </mc:Choice>
              <mc:Fallback>
                <p:oleObj name="Equation" r:id="rId36" imgW="863280" imgH="203040" progId="Equation.DSMT4">
                  <p:embed/>
                  <p:pic>
                    <p:nvPicPr>
                      <p:cNvPr id="34" name="Object 50"/>
                      <p:cNvPicPr>
                        <a:picLocks noChangeAspect="1" noChangeArrowheads="1"/>
                      </p:cNvPicPr>
                      <p:nvPr/>
                    </p:nvPicPr>
                    <p:blipFill>
                      <a:blip r:embed="rId37"/>
                      <a:srcRect/>
                      <a:stretch>
                        <a:fillRect/>
                      </a:stretch>
                    </p:blipFill>
                    <p:spPr bwMode="auto">
                      <a:xfrm>
                        <a:off x="3051175" y="4489450"/>
                        <a:ext cx="2139950"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 name="Object 50"/>
          <p:cNvGraphicFramePr>
            <a:graphicFrameLocks noChangeAspect="1"/>
          </p:cNvGraphicFramePr>
          <p:nvPr/>
        </p:nvGraphicFramePr>
        <p:xfrm>
          <a:off x="1681163" y="5273675"/>
          <a:ext cx="2233612" cy="504825"/>
        </p:xfrm>
        <a:graphic>
          <a:graphicData uri="http://schemas.openxmlformats.org/presentationml/2006/ole">
            <mc:AlternateContent xmlns:mc="http://schemas.openxmlformats.org/markup-compatibility/2006">
              <mc:Choice xmlns:v="urn:schemas-microsoft-com:vml" Requires="v">
                <p:oleObj spid="_x0000_s2274" name="Equation" r:id="rId38" imgW="901440" imgH="203040" progId="Equation.DSMT4">
                  <p:embed/>
                </p:oleObj>
              </mc:Choice>
              <mc:Fallback>
                <p:oleObj name="Equation" r:id="rId38" imgW="901440" imgH="203040" progId="Equation.DSMT4">
                  <p:embed/>
                  <p:pic>
                    <p:nvPicPr>
                      <p:cNvPr id="37" name="Object 50"/>
                      <p:cNvPicPr>
                        <a:picLocks noChangeAspect="1" noChangeArrowheads="1"/>
                      </p:cNvPicPr>
                      <p:nvPr/>
                    </p:nvPicPr>
                    <p:blipFill>
                      <a:blip r:embed="rId39"/>
                      <a:srcRect/>
                      <a:stretch>
                        <a:fillRect/>
                      </a:stretch>
                    </p:blipFill>
                    <p:spPr bwMode="auto">
                      <a:xfrm>
                        <a:off x="1681163" y="5273675"/>
                        <a:ext cx="2233612"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对象 38"/>
          <p:cNvGraphicFramePr>
            <a:graphicFrameLocks noChangeAspect="1"/>
          </p:cNvGraphicFramePr>
          <p:nvPr/>
        </p:nvGraphicFramePr>
        <p:xfrm>
          <a:off x="4045134" y="5316767"/>
          <a:ext cx="2026586" cy="469933"/>
        </p:xfrm>
        <a:graphic>
          <a:graphicData uri="http://schemas.openxmlformats.org/presentationml/2006/ole">
            <mc:AlternateContent xmlns:mc="http://schemas.openxmlformats.org/markup-compatibility/2006">
              <mc:Choice xmlns:v="urn:schemas-microsoft-com:vml" Requires="v">
                <p:oleObj spid="_x0000_s2275" name="Equation" r:id="rId40" imgW="876240" imgH="203040" progId="Equation.DSMT4">
                  <p:embed/>
                </p:oleObj>
              </mc:Choice>
              <mc:Fallback>
                <p:oleObj name="Equation" r:id="rId40" imgW="876240" imgH="203040" progId="Equation.DSMT4">
                  <p:embed/>
                  <p:pic>
                    <p:nvPicPr>
                      <p:cNvPr id="39" name="对象 38"/>
                      <p:cNvPicPr/>
                      <p:nvPr/>
                    </p:nvPicPr>
                    <p:blipFill>
                      <a:blip r:embed="rId41"/>
                      <a:stretch>
                        <a:fillRect/>
                      </a:stretch>
                    </p:blipFill>
                    <p:spPr>
                      <a:xfrm>
                        <a:off x="4045134" y="5316767"/>
                        <a:ext cx="2026586" cy="469933"/>
                      </a:xfrm>
                      <a:prstGeom prst="rect">
                        <a:avLst/>
                      </a:prstGeom>
                    </p:spPr>
                  </p:pic>
                </p:oleObj>
              </mc:Fallback>
            </mc:AlternateContent>
          </a:graphicData>
        </a:graphic>
      </p:graphicFrame>
      <p:graphicFrame>
        <p:nvGraphicFramePr>
          <p:cNvPr id="40" name="Object 50"/>
          <p:cNvGraphicFramePr>
            <a:graphicFrameLocks noChangeAspect="1"/>
          </p:cNvGraphicFramePr>
          <p:nvPr/>
        </p:nvGraphicFramePr>
        <p:xfrm>
          <a:off x="2803248" y="5716005"/>
          <a:ext cx="2879723" cy="453118"/>
        </p:xfrm>
        <a:graphic>
          <a:graphicData uri="http://schemas.openxmlformats.org/presentationml/2006/ole">
            <mc:AlternateContent xmlns:mc="http://schemas.openxmlformats.org/markup-compatibility/2006">
              <mc:Choice xmlns:v="urn:schemas-microsoft-com:vml" Requires="v">
                <p:oleObj spid="_x0000_s2276" name="Equation" r:id="rId42" imgW="1295280" imgH="203040" progId="Equation.DSMT4">
                  <p:embed/>
                </p:oleObj>
              </mc:Choice>
              <mc:Fallback>
                <p:oleObj name="Equation" r:id="rId42" imgW="1295280" imgH="203040" progId="Equation.DSMT4">
                  <p:embed/>
                  <p:pic>
                    <p:nvPicPr>
                      <p:cNvPr id="40" name="Object 50"/>
                      <p:cNvPicPr>
                        <a:picLocks noChangeAspect="1" noChangeArrowheads="1"/>
                      </p:cNvPicPr>
                      <p:nvPr/>
                    </p:nvPicPr>
                    <p:blipFill>
                      <a:blip r:embed="rId43"/>
                      <a:srcRect/>
                      <a:stretch>
                        <a:fillRect/>
                      </a:stretch>
                    </p:blipFill>
                    <p:spPr bwMode="auto">
                      <a:xfrm>
                        <a:off x="2803248" y="5716005"/>
                        <a:ext cx="2879723" cy="453118"/>
                      </a:xfrm>
                      <a:prstGeom prst="rect">
                        <a:avLst/>
                      </a:prstGeom>
                      <a:noFill/>
                      <a:ln>
                        <a:noFill/>
                      </a:ln>
                      <a:effectLst/>
                    </p:spPr>
                  </p:pic>
                </p:oleObj>
              </mc:Fallback>
            </mc:AlternateContent>
          </a:graphicData>
        </a:graphic>
      </p:graphicFrame>
      <p:graphicFrame>
        <p:nvGraphicFramePr>
          <p:cNvPr id="35" name="对象 34"/>
          <p:cNvGraphicFramePr>
            <a:graphicFrameLocks noChangeAspect="1"/>
          </p:cNvGraphicFramePr>
          <p:nvPr/>
        </p:nvGraphicFramePr>
        <p:xfrm>
          <a:off x="5931871" y="5711993"/>
          <a:ext cx="2914135" cy="446309"/>
        </p:xfrm>
        <a:graphic>
          <a:graphicData uri="http://schemas.openxmlformats.org/presentationml/2006/ole">
            <mc:AlternateContent xmlns:mc="http://schemas.openxmlformats.org/markup-compatibility/2006">
              <mc:Choice xmlns:v="urn:schemas-microsoft-com:vml" Requires="v">
                <p:oleObj spid="_x0000_s2277" name="Equation" r:id="rId8" imgW="1409400" imgH="215640" progId="Equation.DSMT4">
                  <p:embed/>
                </p:oleObj>
              </mc:Choice>
              <mc:Fallback>
                <p:oleObj name="Equation" r:id="rId8" imgW="1409400" imgH="215640" progId="Equation.DSMT4">
                  <p:embed/>
                  <p:pic>
                    <p:nvPicPr>
                      <p:cNvPr id="35" name="对象 34"/>
                      <p:cNvPicPr/>
                      <p:nvPr/>
                    </p:nvPicPr>
                    <p:blipFill>
                      <a:blip r:embed="rId9"/>
                      <a:stretch>
                        <a:fillRect/>
                      </a:stretch>
                    </p:blipFill>
                    <p:spPr>
                      <a:xfrm>
                        <a:off x="5931871" y="5711993"/>
                        <a:ext cx="2914135" cy="446309"/>
                      </a:xfrm>
                      <a:prstGeom prst="rect">
                        <a:avLst/>
                      </a:prstGeom>
                    </p:spPr>
                  </p:pic>
                </p:oleObj>
              </mc:Fallback>
            </mc:AlternateContent>
          </a:graphicData>
        </a:graphic>
      </p:graphicFrame>
      <p:graphicFrame>
        <p:nvGraphicFramePr>
          <p:cNvPr id="36" name="Object 50"/>
          <p:cNvGraphicFramePr>
            <a:graphicFrameLocks noChangeAspect="1"/>
          </p:cNvGraphicFramePr>
          <p:nvPr/>
        </p:nvGraphicFramePr>
        <p:xfrm>
          <a:off x="2916238" y="6100763"/>
          <a:ext cx="2654300" cy="452437"/>
        </p:xfrm>
        <a:graphic>
          <a:graphicData uri="http://schemas.openxmlformats.org/presentationml/2006/ole">
            <mc:AlternateContent xmlns:mc="http://schemas.openxmlformats.org/markup-compatibility/2006">
              <mc:Choice xmlns:v="urn:schemas-microsoft-com:vml" Requires="v">
                <p:oleObj spid="_x0000_s2278" name="Equation" r:id="rId44" imgW="1193760" imgH="203040" progId="Equation.DSMT4">
                  <p:embed/>
                </p:oleObj>
              </mc:Choice>
              <mc:Fallback>
                <p:oleObj name="Equation" r:id="rId44" imgW="1193760" imgH="203040" progId="Equation.DSMT4">
                  <p:embed/>
                  <p:pic>
                    <p:nvPicPr>
                      <p:cNvPr id="36" name="Object 50"/>
                      <p:cNvPicPr>
                        <a:picLocks noChangeAspect="1" noChangeArrowheads="1"/>
                      </p:cNvPicPr>
                      <p:nvPr/>
                    </p:nvPicPr>
                    <p:blipFill>
                      <a:blip r:embed="rId45"/>
                      <a:srcRect/>
                      <a:stretch>
                        <a:fillRect/>
                      </a:stretch>
                    </p:blipFill>
                    <p:spPr bwMode="auto">
                      <a:xfrm>
                        <a:off x="2916238" y="6100763"/>
                        <a:ext cx="2654300" cy="452437"/>
                      </a:xfrm>
                      <a:prstGeom prst="rect">
                        <a:avLst/>
                      </a:prstGeom>
                      <a:noFill/>
                      <a:ln>
                        <a:noFill/>
                      </a:ln>
                      <a:effectLst/>
                    </p:spPr>
                  </p:pic>
                </p:oleObj>
              </mc:Fallback>
            </mc:AlternateContent>
          </a:graphicData>
        </a:graphic>
      </p:graphicFrame>
      <p:graphicFrame>
        <p:nvGraphicFramePr>
          <p:cNvPr id="38" name="对象 37"/>
          <p:cNvGraphicFramePr>
            <a:graphicFrameLocks noChangeAspect="1"/>
          </p:cNvGraphicFramePr>
          <p:nvPr/>
        </p:nvGraphicFramePr>
        <p:xfrm>
          <a:off x="5827713" y="6129338"/>
          <a:ext cx="3124200" cy="446087"/>
        </p:xfrm>
        <a:graphic>
          <a:graphicData uri="http://schemas.openxmlformats.org/presentationml/2006/ole">
            <mc:AlternateContent xmlns:mc="http://schemas.openxmlformats.org/markup-compatibility/2006">
              <mc:Choice xmlns:v="urn:schemas-microsoft-com:vml" Requires="v">
                <p:oleObj spid="_x0000_s2279" name="Equation" r:id="rId46" imgW="1511280" imgH="215640" progId="Equation.DSMT4">
                  <p:embed/>
                </p:oleObj>
              </mc:Choice>
              <mc:Fallback>
                <p:oleObj name="Equation" r:id="rId46" imgW="1511280" imgH="215640" progId="Equation.DSMT4">
                  <p:embed/>
                  <p:pic>
                    <p:nvPicPr>
                      <p:cNvPr id="38" name="对象 37"/>
                      <p:cNvPicPr/>
                      <p:nvPr/>
                    </p:nvPicPr>
                    <p:blipFill>
                      <a:blip r:embed="rId47"/>
                      <a:stretch>
                        <a:fillRect/>
                      </a:stretch>
                    </p:blipFill>
                    <p:spPr>
                      <a:xfrm>
                        <a:off x="5827713" y="6129338"/>
                        <a:ext cx="3124200" cy="446087"/>
                      </a:xfrm>
                      <a:prstGeom prst="rect">
                        <a:avLst/>
                      </a:prstGeom>
                    </p:spPr>
                  </p:pic>
                </p:oleObj>
              </mc:Fallback>
            </mc:AlternateContent>
          </a:graphicData>
        </a:graphic>
      </p:graphicFrame>
    </p:spTree>
    <p:extLst>
      <p:ext uri="{BB962C8B-B14F-4D97-AF65-F5344CB8AC3E}">
        <p14:creationId xmlns:p14="http://schemas.microsoft.com/office/powerpoint/2010/main" val="1617787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62B3581-1FED-4542-8B68-59044DF9DA4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35204" name="Rectangle 4"/>
          <p:cNvSpPr>
            <a:spLocks noChangeArrowheads="1"/>
          </p:cNvSpPr>
          <p:nvPr/>
        </p:nvSpPr>
        <p:spPr bwMode="auto">
          <a:xfrm>
            <a:off x="941389" y="232841"/>
            <a:ext cx="48974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Char char="•"/>
              <a:tabLst/>
              <a:defRPr/>
            </a:pPr>
            <a:r>
              <a:rPr kumimoji="0" lang="en-US" altLang="zh-CN" sz="2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 </a:t>
            </a:r>
            <a:r>
              <a:rPr kumimoji="0" lang="zh-CN" altLang="en-US" sz="2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猴子摘香蕉求解过程：</a:t>
            </a:r>
          </a:p>
        </p:txBody>
      </p:sp>
      <p:grpSp>
        <p:nvGrpSpPr>
          <p:cNvPr id="435214" name="Group 14"/>
          <p:cNvGrpSpPr>
            <a:grpSpLocks/>
          </p:cNvGrpSpPr>
          <p:nvPr/>
        </p:nvGrpSpPr>
        <p:grpSpPr bwMode="auto">
          <a:xfrm>
            <a:off x="4594207" y="1105965"/>
            <a:ext cx="3149255" cy="830263"/>
            <a:chOff x="2426" y="2497"/>
            <a:chExt cx="1134" cy="523"/>
          </a:xfrm>
        </p:grpSpPr>
        <p:sp>
          <p:nvSpPr>
            <p:cNvPr id="435207" name="Rectangle 7"/>
            <p:cNvSpPr>
              <a:spLocks noChangeArrowheads="1"/>
            </p:cNvSpPr>
            <p:nvPr/>
          </p:nvSpPr>
          <p:spPr bwMode="auto">
            <a:xfrm>
              <a:off x="2694" y="2497"/>
              <a:ext cx="50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0" normalizeH="0" baseline="0" noProof="0" dirty="0" err="1">
                  <a:ln>
                    <a:noFill/>
                  </a:ln>
                  <a:solidFill>
                    <a:srgbClr val="FF3399"/>
                  </a:solidFill>
                  <a:effectLst/>
                  <a:uLnTx/>
                  <a:uFillTx/>
                  <a:latin typeface="Times New Roman" panose="02020603050405020304" pitchFamily="18" charset="0"/>
                  <a:ea typeface="等线" panose="02010600030101010101" pitchFamily="2" charset="-122"/>
                  <a:cs typeface="+mn-cs"/>
                </a:rPr>
                <a:t>Goto</a:t>
              </a:r>
              <a:r>
                <a:rPr kumimoji="0" lang="en-US" altLang="zh-CN" sz="2400" b="1" i="1" u="none" strike="noStrike" kern="1200" cap="none" spc="0" normalizeH="0" baseline="0" noProof="0" dirty="0">
                  <a:ln>
                    <a:noFill/>
                  </a:ln>
                  <a:solidFill>
                    <a:srgbClr val="FF3399"/>
                  </a:solidFill>
                  <a:effectLst/>
                  <a:uLnTx/>
                  <a:uFillTx/>
                  <a:latin typeface="Times New Roman" panose="02020603050405020304" pitchFamily="18" charset="0"/>
                  <a:ea typeface="等线" panose="02010600030101010101" pitchFamily="2" charset="-122"/>
                  <a:cs typeface="+mn-cs"/>
                </a:rPr>
                <a:t>(</a:t>
              </a:r>
              <a:r>
                <a:rPr kumimoji="0" lang="en-US" altLang="zh-CN" sz="2400" b="1" i="1" u="none" strike="noStrike" kern="1200" cap="none" spc="0" normalizeH="0" baseline="0" noProof="0" dirty="0" err="1">
                  <a:ln>
                    <a:noFill/>
                  </a:ln>
                  <a:solidFill>
                    <a:srgbClr val="FF3399"/>
                  </a:solidFill>
                  <a:effectLst/>
                  <a:uLnTx/>
                  <a:uFillTx/>
                  <a:latin typeface="Times New Roman" panose="02020603050405020304" pitchFamily="18" charset="0"/>
                  <a:ea typeface="等线" panose="02010600030101010101" pitchFamily="2" charset="-122"/>
                  <a:cs typeface="+mn-cs"/>
                </a:rPr>
                <a:t>u,v</a:t>
              </a:r>
              <a:r>
                <a:rPr kumimoji="0" lang="en-US" altLang="zh-CN" sz="2400" b="1" i="1" u="none" strike="noStrike" kern="1200" cap="none" spc="0" normalizeH="0" baseline="0" noProof="0" dirty="0">
                  <a:ln>
                    <a:noFill/>
                  </a:ln>
                  <a:solidFill>
                    <a:srgbClr val="FF3399"/>
                  </a:solidFill>
                  <a:effectLst/>
                  <a:uLnTx/>
                  <a:uFillTx/>
                  <a:latin typeface="Times New Roman" panose="02020603050405020304" pitchFamily="18" charset="0"/>
                  <a:ea typeface="等线" panose="02010600030101010101" pitchFamily="2" charset="-122"/>
                  <a:cs typeface="+mn-cs"/>
                </a:rPr>
                <a:t>)</a:t>
              </a:r>
            </a:p>
          </p:txBody>
        </p:sp>
        <p:sp>
          <p:nvSpPr>
            <p:cNvPr id="435208" name="AutoShape 8"/>
            <p:cNvSpPr>
              <a:spLocks noChangeArrowheads="1"/>
            </p:cNvSpPr>
            <p:nvPr/>
          </p:nvSpPr>
          <p:spPr bwMode="auto">
            <a:xfrm>
              <a:off x="2426" y="2794"/>
              <a:ext cx="1134" cy="226"/>
            </a:xfrm>
            <a:prstGeom prst="rightArrow">
              <a:avLst>
                <a:gd name="adj1" fmla="val 50000"/>
                <a:gd name="adj2" fmla="val 125442"/>
              </a:avLst>
            </a:prstGeom>
            <a:solidFill>
              <a:srgbClr val="FF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435215" name="Group 15"/>
          <p:cNvGrpSpPr>
            <a:grpSpLocks/>
          </p:cNvGrpSpPr>
          <p:nvPr/>
        </p:nvGrpSpPr>
        <p:grpSpPr bwMode="auto">
          <a:xfrm>
            <a:off x="1023939" y="755130"/>
            <a:ext cx="3506788" cy="2520950"/>
            <a:chOff x="301" y="2262"/>
            <a:chExt cx="2209" cy="1588"/>
          </a:xfrm>
        </p:grpSpPr>
        <p:sp>
          <p:nvSpPr>
            <p:cNvPr id="435211" name="Line 11"/>
            <p:cNvSpPr>
              <a:spLocks noChangeShapeType="1"/>
            </p:cNvSpPr>
            <p:nvPr/>
          </p:nvSpPr>
          <p:spPr bwMode="auto">
            <a:xfrm>
              <a:off x="476" y="2614"/>
              <a:ext cx="1407" cy="0"/>
            </a:xfrm>
            <a:prstGeom prst="line">
              <a:avLst/>
            </a:prstGeom>
            <a:noFill/>
            <a:ln w="38100">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435212" name="Object 12"/>
            <p:cNvGraphicFramePr>
              <a:graphicFrameLocks noChangeAspect="1"/>
            </p:cNvGraphicFramePr>
            <p:nvPr/>
          </p:nvGraphicFramePr>
          <p:xfrm>
            <a:off x="301" y="2262"/>
            <a:ext cx="2209" cy="1588"/>
          </p:xfrm>
          <a:graphic>
            <a:graphicData uri="http://schemas.openxmlformats.org/presentationml/2006/ole">
              <mc:AlternateContent xmlns:mc="http://schemas.openxmlformats.org/markup-compatibility/2006">
                <mc:Choice xmlns:v="urn:schemas-microsoft-com:vml" Requires="v">
                  <p:oleObj spid="_x0000_s3101" name="Equation" r:id="rId4" imgW="1574640" imgH="1130040" progId="Equation.DSMT4">
                    <p:embed/>
                  </p:oleObj>
                </mc:Choice>
                <mc:Fallback>
                  <p:oleObj name="Equation" r:id="rId4" imgW="1574640" imgH="1130040" progId="Equation.DSMT4">
                    <p:embed/>
                    <p:pic>
                      <p:nvPicPr>
                        <p:cNvPr id="435212" name="Object 12"/>
                        <p:cNvPicPr>
                          <a:picLocks noChangeAspect="1" noChangeArrowheads="1"/>
                        </p:cNvPicPr>
                        <p:nvPr/>
                      </p:nvPicPr>
                      <p:blipFill>
                        <a:blip r:embed="rId5"/>
                        <a:srcRect/>
                        <a:stretch>
                          <a:fillRect/>
                        </a:stretch>
                      </p:blipFill>
                      <p:spPr bwMode="auto">
                        <a:xfrm>
                          <a:off x="301" y="2262"/>
                          <a:ext cx="2209"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35216" name="Group 16"/>
          <p:cNvGrpSpPr>
            <a:grpSpLocks/>
          </p:cNvGrpSpPr>
          <p:nvPr/>
        </p:nvGrpSpPr>
        <p:grpSpPr bwMode="auto">
          <a:xfrm>
            <a:off x="7783514" y="697980"/>
            <a:ext cx="3508375" cy="2520950"/>
            <a:chOff x="3407" y="2194"/>
            <a:chExt cx="2210" cy="1588"/>
          </a:xfrm>
        </p:grpSpPr>
        <p:sp>
          <p:nvSpPr>
            <p:cNvPr id="435206" name="Line 6"/>
            <p:cNvSpPr>
              <a:spLocks noChangeShapeType="1"/>
            </p:cNvSpPr>
            <p:nvPr/>
          </p:nvSpPr>
          <p:spPr bwMode="auto">
            <a:xfrm>
              <a:off x="3606" y="2568"/>
              <a:ext cx="1342" cy="0"/>
            </a:xfrm>
            <a:prstGeom prst="line">
              <a:avLst/>
            </a:prstGeom>
            <a:noFill/>
            <a:ln w="38100">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435213" name="Object 13"/>
            <p:cNvGraphicFramePr>
              <a:graphicFrameLocks noChangeAspect="1"/>
            </p:cNvGraphicFramePr>
            <p:nvPr/>
          </p:nvGraphicFramePr>
          <p:xfrm>
            <a:off x="3407" y="2194"/>
            <a:ext cx="2210" cy="1588"/>
          </p:xfrm>
          <a:graphic>
            <a:graphicData uri="http://schemas.openxmlformats.org/presentationml/2006/ole">
              <mc:AlternateContent xmlns:mc="http://schemas.openxmlformats.org/markup-compatibility/2006">
                <mc:Choice xmlns:v="urn:schemas-microsoft-com:vml" Requires="v">
                  <p:oleObj spid="_x0000_s3102" name="Equation" r:id="rId6" imgW="1574640" imgH="1130040" progId="Equation.DSMT4">
                    <p:embed/>
                  </p:oleObj>
                </mc:Choice>
                <mc:Fallback>
                  <p:oleObj name="Equation" r:id="rId6" imgW="1574640" imgH="1130040" progId="Equation.DSMT4">
                    <p:embed/>
                    <p:pic>
                      <p:nvPicPr>
                        <p:cNvPr id="435213" name="Object 13"/>
                        <p:cNvPicPr>
                          <a:picLocks noChangeAspect="1" noChangeArrowheads="1"/>
                        </p:cNvPicPr>
                        <p:nvPr/>
                      </p:nvPicPr>
                      <p:blipFill>
                        <a:blip r:embed="rId7"/>
                        <a:srcRect/>
                        <a:stretch>
                          <a:fillRect/>
                        </a:stretch>
                      </p:blipFill>
                      <p:spPr bwMode="auto">
                        <a:xfrm>
                          <a:off x="3407" y="2194"/>
                          <a:ext cx="221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 name="Group 26"/>
          <p:cNvGrpSpPr>
            <a:grpSpLocks/>
          </p:cNvGrpSpPr>
          <p:nvPr/>
        </p:nvGrpSpPr>
        <p:grpSpPr bwMode="auto">
          <a:xfrm>
            <a:off x="4913697" y="3816040"/>
            <a:ext cx="2447925" cy="877888"/>
            <a:chOff x="1628" y="1833"/>
            <a:chExt cx="1542" cy="553"/>
          </a:xfrm>
        </p:grpSpPr>
        <p:sp>
          <p:nvSpPr>
            <p:cNvPr id="16" name="Rectangle 3"/>
            <p:cNvSpPr>
              <a:spLocks noChangeArrowheads="1"/>
            </p:cNvSpPr>
            <p:nvPr/>
          </p:nvSpPr>
          <p:spPr bwMode="auto">
            <a:xfrm>
              <a:off x="1628" y="1833"/>
              <a:ext cx="15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0" normalizeH="0" baseline="0" noProof="0" dirty="0" err="1">
                  <a:ln>
                    <a:noFill/>
                  </a:ln>
                  <a:solidFill>
                    <a:srgbClr val="FF3399"/>
                  </a:solidFill>
                  <a:effectLst/>
                  <a:uLnTx/>
                  <a:uFillTx/>
                  <a:latin typeface="Times New Roman" panose="02020603050405020304" pitchFamily="18" charset="0"/>
                  <a:ea typeface="等线" panose="02010600030101010101" pitchFamily="2" charset="-122"/>
                  <a:cs typeface="+mn-cs"/>
                </a:rPr>
                <a:t>Pushbox</a:t>
              </a:r>
              <a:r>
                <a:rPr kumimoji="0" lang="en-US" altLang="zh-CN" sz="2400" b="1" i="0" u="none" strike="noStrike" kern="1200" cap="none" spc="0" normalizeH="0" baseline="0" noProof="0" dirty="0">
                  <a:ln>
                    <a:noFill/>
                  </a:ln>
                  <a:solidFill>
                    <a:srgbClr val="FF3399"/>
                  </a:solidFill>
                  <a:effectLst/>
                  <a:uLnTx/>
                  <a:uFillTx/>
                  <a:latin typeface="Times New Roman" panose="02020603050405020304" pitchFamily="18" charset="0"/>
                  <a:ea typeface="等线" panose="02010600030101010101" pitchFamily="2" charset="-122"/>
                  <a:cs typeface="+mn-cs"/>
                </a:rPr>
                <a:t>(</a:t>
              </a:r>
              <a:r>
                <a:rPr kumimoji="0" lang="en-US" altLang="zh-CN" sz="2400" b="1" i="1" u="none" strike="noStrike" kern="1200" cap="none" spc="0" normalizeH="0" baseline="0" noProof="0" dirty="0">
                  <a:ln>
                    <a:noFill/>
                  </a:ln>
                  <a:solidFill>
                    <a:srgbClr val="FF3399"/>
                  </a:solidFill>
                  <a:effectLst/>
                  <a:uLnTx/>
                  <a:uFillTx/>
                  <a:latin typeface="Times New Roman" panose="02020603050405020304" pitchFamily="18" charset="0"/>
                  <a:ea typeface="等线" panose="02010600030101010101" pitchFamily="2" charset="-122"/>
                  <a:cs typeface="+mn-cs"/>
                </a:rPr>
                <a:t>v, w</a:t>
              </a:r>
              <a:r>
                <a:rPr kumimoji="0" lang="en-US" altLang="zh-CN" sz="2400" b="1" i="0" u="none" strike="noStrike" kern="1200" cap="none" spc="0" normalizeH="0" baseline="0" noProof="0" dirty="0">
                  <a:ln>
                    <a:noFill/>
                  </a:ln>
                  <a:solidFill>
                    <a:srgbClr val="FF3399"/>
                  </a:solidFill>
                  <a:effectLst/>
                  <a:uLnTx/>
                  <a:uFillTx/>
                  <a:latin typeface="Times New Roman" panose="02020603050405020304" pitchFamily="18" charset="0"/>
                  <a:ea typeface="等线" panose="02010600030101010101" pitchFamily="2" charset="-122"/>
                  <a:cs typeface="+mn-cs"/>
                </a:rPr>
                <a:t>)</a:t>
              </a:r>
            </a:p>
          </p:txBody>
        </p:sp>
        <p:sp>
          <p:nvSpPr>
            <p:cNvPr id="17" name="AutoShape 4"/>
            <p:cNvSpPr>
              <a:spLocks noChangeArrowheads="1"/>
            </p:cNvSpPr>
            <p:nvPr/>
          </p:nvSpPr>
          <p:spPr bwMode="auto">
            <a:xfrm>
              <a:off x="1655" y="2160"/>
              <a:ext cx="1424" cy="226"/>
            </a:xfrm>
            <a:prstGeom prst="rightArrow">
              <a:avLst>
                <a:gd name="adj1" fmla="val 50000"/>
                <a:gd name="adj2" fmla="val 157522"/>
              </a:avLst>
            </a:prstGeom>
            <a:solidFill>
              <a:srgbClr val="FF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22" name="Group 34"/>
          <p:cNvGrpSpPr>
            <a:grpSpLocks/>
          </p:cNvGrpSpPr>
          <p:nvPr/>
        </p:nvGrpSpPr>
        <p:grpSpPr bwMode="auto">
          <a:xfrm>
            <a:off x="7783514" y="3715473"/>
            <a:ext cx="3698572" cy="2823439"/>
            <a:chOff x="3075" y="2529"/>
            <a:chExt cx="2330" cy="1673"/>
          </a:xfrm>
        </p:grpSpPr>
        <p:graphicFrame>
          <p:nvGraphicFramePr>
            <p:cNvPr id="23" name="Object 29"/>
            <p:cNvGraphicFramePr>
              <a:graphicFrameLocks noChangeAspect="1"/>
            </p:cNvGraphicFramePr>
            <p:nvPr/>
          </p:nvGraphicFramePr>
          <p:xfrm>
            <a:off x="3075" y="2529"/>
            <a:ext cx="2330" cy="1673"/>
          </p:xfrm>
          <a:graphic>
            <a:graphicData uri="http://schemas.openxmlformats.org/presentationml/2006/ole">
              <mc:AlternateContent xmlns:mc="http://schemas.openxmlformats.org/markup-compatibility/2006">
                <mc:Choice xmlns:v="urn:schemas-microsoft-com:vml" Requires="v">
                  <p:oleObj spid="_x0000_s3103" name="Equation" r:id="rId8" imgW="1574640" imgH="1130040" progId="Equation.DSMT4">
                    <p:embed/>
                  </p:oleObj>
                </mc:Choice>
                <mc:Fallback>
                  <p:oleObj name="Equation" r:id="rId8" imgW="1574640" imgH="1130040" progId="Equation.DSMT4">
                    <p:embed/>
                    <p:pic>
                      <p:nvPicPr>
                        <p:cNvPr id="23" name="Object 29"/>
                        <p:cNvPicPr>
                          <a:picLocks noChangeAspect="1" noChangeArrowheads="1"/>
                        </p:cNvPicPr>
                        <p:nvPr/>
                      </p:nvPicPr>
                      <p:blipFill>
                        <a:blip r:embed="rId9"/>
                        <a:srcRect/>
                        <a:stretch>
                          <a:fillRect/>
                        </a:stretch>
                      </p:blipFill>
                      <p:spPr bwMode="auto">
                        <a:xfrm>
                          <a:off x="3075" y="2529"/>
                          <a:ext cx="2330" cy="16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Line 32"/>
            <p:cNvSpPr>
              <a:spLocks noChangeShapeType="1"/>
            </p:cNvSpPr>
            <p:nvPr/>
          </p:nvSpPr>
          <p:spPr bwMode="auto">
            <a:xfrm>
              <a:off x="3334" y="2886"/>
              <a:ext cx="1315" cy="0"/>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 name="Line 33"/>
            <p:cNvSpPr>
              <a:spLocks noChangeShapeType="1"/>
            </p:cNvSpPr>
            <p:nvPr/>
          </p:nvSpPr>
          <p:spPr bwMode="auto">
            <a:xfrm>
              <a:off x="3288" y="3475"/>
              <a:ext cx="1315" cy="0"/>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2283967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A548BD2-2DF3-4012-A558-49EB0531C5FC}"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grpSp>
        <p:nvGrpSpPr>
          <p:cNvPr id="437253" name="Group 5"/>
          <p:cNvGrpSpPr>
            <a:grpSpLocks/>
          </p:cNvGrpSpPr>
          <p:nvPr/>
        </p:nvGrpSpPr>
        <p:grpSpPr bwMode="auto">
          <a:xfrm>
            <a:off x="6600825" y="2852739"/>
            <a:ext cx="1943100" cy="1411287"/>
            <a:chOff x="3742" y="1888"/>
            <a:chExt cx="1224" cy="889"/>
          </a:xfrm>
        </p:grpSpPr>
        <p:sp>
          <p:nvSpPr>
            <p:cNvPr id="437254" name="Rectangle 6"/>
            <p:cNvSpPr>
              <a:spLocks noChangeArrowheads="1"/>
            </p:cNvSpPr>
            <p:nvPr/>
          </p:nvSpPr>
          <p:spPr bwMode="auto">
            <a:xfrm>
              <a:off x="3742" y="2069"/>
              <a:ext cx="104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1" u="none" strike="noStrike" kern="1200" cap="none" spc="0" normalizeH="0" baseline="0" noProof="0">
                  <a:ln>
                    <a:noFill/>
                  </a:ln>
                  <a:solidFill>
                    <a:srgbClr val="FF3399"/>
                  </a:solidFill>
                  <a:effectLst/>
                  <a:uLnTx/>
                  <a:uFillTx/>
                  <a:latin typeface="Times New Roman" panose="02020603050405020304" pitchFamily="18" charset="0"/>
                  <a:ea typeface="等线" panose="02010600030101010101" pitchFamily="2" charset="-122"/>
                  <a:cs typeface="+mn-cs"/>
                </a:rPr>
                <a:t>Climbbox</a:t>
              </a:r>
              <a:endParaRPr kumimoji="0" lang="en-US" altLang="zh-CN" sz="2800" b="1" i="0" u="none" strike="noStrike" kern="1200" cap="none" spc="0" normalizeH="0" baseline="0" noProof="0">
                <a:ln>
                  <a:noFill/>
                </a:ln>
                <a:solidFill>
                  <a:srgbClr val="FF3399"/>
                </a:solidFill>
                <a:effectLst/>
                <a:uLnTx/>
                <a:uFillTx/>
                <a:latin typeface="Times New Roman" panose="02020603050405020304" pitchFamily="18" charset="0"/>
                <a:ea typeface="等线" panose="02010600030101010101" pitchFamily="2" charset="-122"/>
                <a:cs typeface="+mn-cs"/>
              </a:endParaRPr>
            </a:p>
          </p:txBody>
        </p:sp>
        <p:sp>
          <p:nvSpPr>
            <p:cNvPr id="437255" name="AutoShape 7"/>
            <p:cNvSpPr>
              <a:spLocks noChangeArrowheads="1"/>
            </p:cNvSpPr>
            <p:nvPr/>
          </p:nvSpPr>
          <p:spPr bwMode="auto">
            <a:xfrm rot="5400000">
              <a:off x="4408" y="2220"/>
              <a:ext cx="889" cy="226"/>
            </a:xfrm>
            <a:prstGeom prst="rightArrow">
              <a:avLst>
                <a:gd name="adj1" fmla="val 50000"/>
                <a:gd name="adj2" fmla="val 98341"/>
              </a:avLst>
            </a:prstGeom>
            <a:solidFill>
              <a:srgbClr val="FF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437271" name="Group 23"/>
          <p:cNvGrpSpPr>
            <a:grpSpLocks/>
          </p:cNvGrpSpPr>
          <p:nvPr/>
        </p:nvGrpSpPr>
        <p:grpSpPr bwMode="auto">
          <a:xfrm>
            <a:off x="4583113" y="5373689"/>
            <a:ext cx="1657350" cy="892175"/>
            <a:chOff x="2018" y="2976"/>
            <a:chExt cx="1044" cy="562"/>
          </a:xfrm>
        </p:grpSpPr>
        <p:sp>
          <p:nvSpPr>
            <p:cNvPr id="437260" name="Rectangle 12"/>
            <p:cNvSpPr>
              <a:spLocks noChangeArrowheads="1"/>
            </p:cNvSpPr>
            <p:nvPr/>
          </p:nvSpPr>
          <p:spPr bwMode="auto">
            <a:xfrm>
              <a:off x="2171" y="2976"/>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1" u="none" strike="noStrike" kern="1200" cap="none" spc="0" normalizeH="0" baseline="0" noProof="0">
                  <a:ln>
                    <a:noFill/>
                  </a:ln>
                  <a:solidFill>
                    <a:srgbClr val="FF3399"/>
                  </a:solidFill>
                  <a:effectLst/>
                  <a:uLnTx/>
                  <a:uFillTx/>
                  <a:latin typeface="Times New Roman" panose="02020603050405020304" pitchFamily="18" charset="0"/>
                  <a:ea typeface="等线" panose="02010600030101010101" pitchFamily="2" charset="-122"/>
                  <a:cs typeface="+mn-cs"/>
                </a:rPr>
                <a:t>Grasp</a:t>
              </a:r>
              <a:endParaRPr kumimoji="0" lang="en-US" altLang="zh-CN" sz="2800" b="1" i="0" u="none" strike="noStrike" kern="1200" cap="none" spc="0" normalizeH="0" baseline="0" noProof="0">
                <a:ln>
                  <a:noFill/>
                </a:ln>
                <a:solidFill>
                  <a:srgbClr val="FF3399"/>
                </a:solidFill>
                <a:effectLst/>
                <a:uLnTx/>
                <a:uFillTx/>
                <a:latin typeface="Times New Roman" panose="02020603050405020304" pitchFamily="18" charset="0"/>
                <a:ea typeface="等线" panose="02010600030101010101" pitchFamily="2" charset="-122"/>
                <a:cs typeface="+mn-cs"/>
              </a:endParaRPr>
            </a:p>
          </p:txBody>
        </p:sp>
        <p:sp>
          <p:nvSpPr>
            <p:cNvPr id="437261" name="AutoShape 13"/>
            <p:cNvSpPr>
              <a:spLocks noChangeArrowheads="1"/>
            </p:cNvSpPr>
            <p:nvPr/>
          </p:nvSpPr>
          <p:spPr bwMode="auto">
            <a:xfrm rot="10800000">
              <a:off x="2018" y="3312"/>
              <a:ext cx="1044" cy="226"/>
            </a:xfrm>
            <a:prstGeom prst="rightArrow">
              <a:avLst>
                <a:gd name="adj1" fmla="val 50000"/>
                <a:gd name="adj2" fmla="val 115487"/>
              </a:avLst>
            </a:prstGeom>
            <a:solidFill>
              <a:srgbClr val="FF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aphicFrame>
        <p:nvGraphicFramePr>
          <p:cNvPr id="437265" name="Object 17"/>
          <p:cNvGraphicFramePr>
            <a:graphicFrameLocks noChangeAspect="1"/>
          </p:cNvGraphicFramePr>
          <p:nvPr/>
        </p:nvGraphicFramePr>
        <p:xfrm>
          <a:off x="6405563" y="412751"/>
          <a:ext cx="3495593" cy="2511426"/>
        </p:xfrm>
        <a:graphic>
          <a:graphicData uri="http://schemas.openxmlformats.org/presentationml/2006/ole">
            <mc:AlternateContent xmlns:mc="http://schemas.openxmlformats.org/markup-compatibility/2006">
              <mc:Choice xmlns:v="urn:schemas-microsoft-com:vml" Requires="v">
                <p:oleObj spid="_x0000_s4125" name="Equation" r:id="rId4" imgW="1574640" imgH="1130040" progId="Equation.DSMT4">
                  <p:embed/>
                </p:oleObj>
              </mc:Choice>
              <mc:Fallback>
                <p:oleObj name="Equation" r:id="rId4" imgW="1574640" imgH="1130040" progId="Equation.DSMT4">
                  <p:embed/>
                  <p:pic>
                    <p:nvPicPr>
                      <p:cNvPr id="437265" name="Object 17"/>
                      <p:cNvPicPr>
                        <a:picLocks noChangeAspect="1" noChangeArrowheads="1"/>
                      </p:cNvPicPr>
                      <p:nvPr/>
                    </p:nvPicPr>
                    <p:blipFill>
                      <a:blip r:embed="rId5"/>
                      <a:srcRect/>
                      <a:stretch>
                        <a:fillRect/>
                      </a:stretch>
                    </p:blipFill>
                    <p:spPr bwMode="auto">
                      <a:xfrm>
                        <a:off x="6405563" y="412751"/>
                        <a:ext cx="3495593" cy="2511426"/>
                      </a:xfrm>
                      <a:prstGeom prst="rect">
                        <a:avLst/>
                      </a:prstGeom>
                      <a:noFill/>
                      <a:ln>
                        <a:noFill/>
                      </a:ln>
                      <a:effectLst/>
                    </p:spPr>
                  </p:pic>
                </p:oleObj>
              </mc:Fallback>
            </mc:AlternateContent>
          </a:graphicData>
        </a:graphic>
      </p:graphicFrame>
      <p:sp>
        <p:nvSpPr>
          <p:cNvPr id="437269" name="Line 21"/>
          <p:cNvSpPr>
            <a:spLocks noChangeShapeType="1"/>
          </p:cNvSpPr>
          <p:nvPr/>
        </p:nvSpPr>
        <p:spPr bwMode="auto">
          <a:xfrm>
            <a:off x="6888164" y="2349500"/>
            <a:ext cx="2447925" cy="0"/>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nvGrpSpPr>
          <p:cNvPr id="437280" name="Group 32"/>
          <p:cNvGrpSpPr>
            <a:grpSpLocks/>
          </p:cNvGrpSpPr>
          <p:nvPr/>
        </p:nvGrpSpPr>
        <p:grpSpPr bwMode="auto">
          <a:xfrm>
            <a:off x="6550025" y="4084639"/>
            <a:ext cx="3554674" cy="2302038"/>
            <a:chOff x="3166" y="2573"/>
            <a:chExt cx="2390" cy="1555"/>
          </a:xfrm>
        </p:grpSpPr>
        <p:graphicFrame>
          <p:nvGraphicFramePr>
            <p:cNvPr id="437268" name="Object 20"/>
            <p:cNvGraphicFramePr>
              <a:graphicFrameLocks noChangeAspect="1"/>
            </p:cNvGraphicFramePr>
            <p:nvPr/>
          </p:nvGraphicFramePr>
          <p:xfrm>
            <a:off x="3166" y="2573"/>
            <a:ext cx="2164" cy="1555"/>
          </p:xfrm>
          <a:graphic>
            <a:graphicData uri="http://schemas.openxmlformats.org/presentationml/2006/ole">
              <mc:AlternateContent xmlns:mc="http://schemas.openxmlformats.org/markup-compatibility/2006">
                <mc:Choice xmlns:v="urn:schemas-microsoft-com:vml" Requires="v">
                  <p:oleObj spid="_x0000_s4126" name="Equation" r:id="rId6" imgW="1574640" imgH="1130040" progId="Equation.DSMT4">
                    <p:embed/>
                  </p:oleObj>
                </mc:Choice>
                <mc:Fallback>
                  <p:oleObj name="Equation" r:id="rId6" imgW="1574640" imgH="1130040" progId="Equation.DSMT4">
                    <p:embed/>
                    <p:pic>
                      <p:nvPicPr>
                        <p:cNvPr id="437268" name="Object 20"/>
                        <p:cNvPicPr>
                          <a:picLocks noChangeAspect="1" noChangeArrowheads="1"/>
                        </p:cNvPicPr>
                        <p:nvPr/>
                      </p:nvPicPr>
                      <p:blipFill>
                        <a:blip r:embed="rId7"/>
                        <a:srcRect/>
                        <a:stretch>
                          <a:fillRect/>
                        </a:stretch>
                      </p:blipFill>
                      <p:spPr bwMode="auto">
                        <a:xfrm>
                          <a:off x="3166" y="2573"/>
                          <a:ext cx="2164" cy="1555"/>
                        </a:xfrm>
                        <a:prstGeom prst="rect">
                          <a:avLst/>
                        </a:prstGeom>
                        <a:noFill/>
                        <a:ln>
                          <a:noFill/>
                        </a:ln>
                        <a:effectLst/>
                      </p:spPr>
                    </p:pic>
                  </p:oleObj>
                </mc:Fallback>
              </mc:AlternateContent>
            </a:graphicData>
          </a:graphic>
        </p:graphicFrame>
        <p:sp>
          <p:nvSpPr>
            <p:cNvPr id="437270" name="Line 22"/>
            <p:cNvSpPr>
              <a:spLocks noChangeShapeType="1"/>
            </p:cNvSpPr>
            <p:nvPr/>
          </p:nvSpPr>
          <p:spPr bwMode="auto">
            <a:xfrm>
              <a:off x="3334" y="3793"/>
              <a:ext cx="1542" cy="0"/>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7275" name="Line 27"/>
            <p:cNvSpPr>
              <a:spLocks noChangeShapeType="1"/>
            </p:cNvSpPr>
            <p:nvPr/>
          </p:nvSpPr>
          <p:spPr bwMode="auto">
            <a:xfrm>
              <a:off x="3470" y="3203"/>
              <a:ext cx="1406" cy="0"/>
            </a:xfrm>
            <a:prstGeom prst="line">
              <a:avLst/>
            </a:prstGeom>
            <a:noFill/>
            <a:ln w="28575">
              <a:solidFill>
                <a:schemeClr val="tx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7276" name="Line 28"/>
            <p:cNvSpPr>
              <a:spLocks noChangeShapeType="1"/>
            </p:cNvSpPr>
            <p:nvPr/>
          </p:nvSpPr>
          <p:spPr bwMode="auto">
            <a:xfrm>
              <a:off x="3470" y="4065"/>
              <a:ext cx="2086" cy="0"/>
            </a:xfrm>
            <a:prstGeom prst="line">
              <a:avLst/>
            </a:prstGeom>
            <a:noFill/>
            <a:ln w="28575">
              <a:solidFill>
                <a:schemeClr val="tx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437279" name="Group 31"/>
          <p:cNvGrpSpPr>
            <a:grpSpLocks/>
          </p:cNvGrpSpPr>
          <p:nvPr/>
        </p:nvGrpSpPr>
        <p:grpSpPr bwMode="auto">
          <a:xfrm>
            <a:off x="2065338" y="1773239"/>
            <a:ext cx="3741738" cy="3481387"/>
            <a:chOff x="341" y="1117"/>
            <a:chExt cx="2357" cy="2193"/>
          </a:xfrm>
        </p:grpSpPr>
        <p:pic>
          <p:nvPicPr>
            <p:cNvPr id="437262" name="Picture 14" descr="an02556_"/>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2" y="1117"/>
              <a:ext cx="613" cy="68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37274" name="Object 26"/>
            <p:cNvGraphicFramePr>
              <a:graphicFrameLocks noChangeAspect="1"/>
            </p:cNvGraphicFramePr>
            <p:nvPr/>
          </p:nvGraphicFramePr>
          <p:xfrm>
            <a:off x="341" y="1782"/>
            <a:ext cx="2219" cy="1528"/>
          </p:xfrm>
          <a:graphic>
            <a:graphicData uri="http://schemas.openxmlformats.org/presentationml/2006/ole">
              <mc:AlternateContent xmlns:mc="http://schemas.openxmlformats.org/markup-compatibility/2006">
                <mc:Choice xmlns:v="urn:schemas-microsoft-com:vml" Requires="v">
                  <p:oleObj spid="_x0000_s4127" name="Equation" r:id="rId9" imgW="1625400" imgH="1117440" progId="Equation.DSMT4">
                    <p:embed/>
                  </p:oleObj>
                </mc:Choice>
                <mc:Fallback>
                  <p:oleObj name="Equation" r:id="rId9" imgW="1625400" imgH="1117440" progId="Equation.DSMT4">
                    <p:embed/>
                    <p:pic>
                      <p:nvPicPr>
                        <p:cNvPr id="437274" name="Object 26"/>
                        <p:cNvPicPr>
                          <a:picLocks noChangeAspect="1" noChangeArrowheads="1"/>
                        </p:cNvPicPr>
                        <p:nvPr/>
                      </p:nvPicPr>
                      <p:blipFill>
                        <a:blip r:embed="rId10"/>
                        <a:srcRect/>
                        <a:stretch>
                          <a:fillRect/>
                        </a:stretch>
                      </p:blipFill>
                      <p:spPr bwMode="auto">
                        <a:xfrm>
                          <a:off x="341" y="1782"/>
                          <a:ext cx="2219" cy="1528"/>
                        </a:xfrm>
                        <a:prstGeom prst="rect">
                          <a:avLst/>
                        </a:prstGeom>
                        <a:noFill/>
                        <a:ln>
                          <a:noFill/>
                        </a:ln>
                        <a:effectLst/>
                      </p:spPr>
                    </p:pic>
                  </p:oleObj>
                </mc:Fallback>
              </mc:AlternateContent>
            </a:graphicData>
          </a:graphic>
        </p:graphicFrame>
        <p:sp>
          <p:nvSpPr>
            <p:cNvPr id="437277" name="Line 29"/>
            <p:cNvSpPr>
              <a:spLocks noChangeShapeType="1"/>
            </p:cNvSpPr>
            <p:nvPr/>
          </p:nvSpPr>
          <p:spPr bwMode="auto">
            <a:xfrm>
              <a:off x="657" y="2387"/>
              <a:ext cx="1588" cy="0"/>
            </a:xfrm>
            <a:prstGeom prst="line">
              <a:avLst/>
            </a:prstGeom>
            <a:noFill/>
            <a:ln w="28575">
              <a:solidFill>
                <a:schemeClr val="tx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7278" name="Line 30"/>
            <p:cNvSpPr>
              <a:spLocks noChangeShapeType="1"/>
            </p:cNvSpPr>
            <p:nvPr/>
          </p:nvSpPr>
          <p:spPr bwMode="auto">
            <a:xfrm>
              <a:off x="612" y="3294"/>
              <a:ext cx="2086" cy="0"/>
            </a:xfrm>
            <a:prstGeom prst="line">
              <a:avLst/>
            </a:prstGeom>
            <a:noFill/>
            <a:ln w="28575">
              <a:solidFill>
                <a:schemeClr val="tx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1682148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C2564469-5578-4461-B5C0-129C9E6A854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39298" name="Rectangle 2"/>
          <p:cNvSpPr>
            <a:spLocks noGrp="1"/>
          </p:cNvSpPr>
          <p:nvPr>
            <p:ph type="title"/>
          </p:nvPr>
        </p:nvSpPr>
        <p:spPr>
          <a:xfrm>
            <a:off x="1847850" y="549275"/>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2.2.5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谓词逻辑表示法的特点</a:t>
            </a:r>
          </a:p>
        </p:txBody>
      </p:sp>
      <p:sp>
        <p:nvSpPr>
          <p:cNvPr id="439299" name="Rectangle 3"/>
          <p:cNvSpPr>
            <a:spLocks noGrp="1"/>
          </p:cNvSpPr>
          <p:nvPr>
            <p:ph type="body" idx="1"/>
          </p:nvPr>
        </p:nvSpPr>
        <p:spPr>
          <a:xfrm>
            <a:off x="1992313" y="1196975"/>
            <a:ext cx="8229600" cy="5327650"/>
          </a:xfrm>
        </p:spPr>
        <p:txBody>
          <a:bodyPr/>
          <a:lstStyle/>
          <a:p>
            <a:pPr>
              <a:lnSpc>
                <a:spcPct val="120000"/>
              </a:lnSpc>
              <a:spcBef>
                <a:spcPct val="30000"/>
              </a:spcBef>
              <a:buFont typeface="Wingdings" panose="05000000000000000000" pitchFamily="2" charset="2"/>
              <a:buNone/>
            </a:pPr>
            <a:r>
              <a:rPr lang="en-US" altLang="zh-CN" b="1">
                <a:solidFill>
                  <a:srgbClr val="00CC00"/>
                </a:solidFill>
                <a:latin typeface="黑体" panose="02010609060101010101" pitchFamily="49" charset="-122"/>
                <a:ea typeface="黑体" panose="02010609060101010101" pitchFamily="49" charset="-122"/>
              </a:rPr>
              <a:t>1.</a:t>
            </a:r>
            <a:r>
              <a:rPr lang="zh-CN" altLang="en-US" b="1">
                <a:solidFill>
                  <a:srgbClr val="00CC00"/>
                </a:solidFill>
                <a:latin typeface="黑体" panose="02010609060101010101" pitchFamily="49" charset="-122"/>
                <a:ea typeface="黑体" panose="02010609060101010101" pitchFamily="49" charset="-122"/>
              </a:rPr>
              <a:t>优点</a:t>
            </a:r>
          </a:p>
          <a:p>
            <a:pPr>
              <a:lnSpc>
                <a:spcPct val="120000"/>
              </a:lnSpc>
              <a:spcBef>
                <a:spcPct val="30000"/>
              </a:spcBef>
              <a:buFont typeface="Wingdings" panose="05000000000000000000" pitchFamily="2" charset="2"/>
              <a:buNone/>
            </a:pPr>
            <a:r>
              <a:rPr lang="zh-CN" altLang="en-US" b="1">
                <a:latin typeface="楷体_GB2312" pitchFamily="49" charset="-122"/>
                <a:ea typeface="楷体_GB2312" pitchFamily="49" charset="-122"/>
              </a:rPr>
              <a:t>   ⑴ </a:t>
            </a:r>
            <a:r>
              <a:rPr lang="zh-CN" altLang="en-US" b="1">
                <a:solidFill>
                  <a:srgbClr val="CC0000"/>
                </a:solidFill>
                <a:latin typeface="楷体_GB2312" pitchFamily="49" charset="-122"/>
                <a:ea typeface="楷体_GB2312" pitchFamily="49" charset="-122"/>
              </a:rPr>
              <a:t>严密性</a:t>
            </a:r>
            <a:r>
              <a:rPr lang="zh-CN" altLang="en-US" b="1">
                <a:latin typeface="楷体_GB2312" pitchFamily="49" charset="-122"/>
                <a:ea typeface="楷体_GB2312" pitchFamily="49" charset="-122"/>
              </a:rPr>
              <a:t>。可以保证其演绎推理结果的正确性，可以较精确的表达知识。</a:t>
            </a:r>
          </a:p>
          <a:p>
            <a:pPr algn="just">
              <a:lnSpc>
                <a:spcPct val="120000"/>
              </a:lnSpc>
              <a:spcBef>
                <a:spcPct val="30000"/>
              </a:spcBef>
              <a:buFont typeface="Wingdings" panose="05000000000000000000" pitchFamily="2" charset="2"/>
              <a:buNone/>
            </a:pPr>
            <a:r>
              <a:rPr lang="zh-CN" altLang="en-US" b="1">
                <a:latin typeface="楷体_GB2312" pitchFamily="49" charset="-122"/>
                <a:ea typeface="楷体_GB2312" pitchFamily="49" charset="-122"/>
              </a:rPr>
              <a:t>   ⑵ </a:t>
            </a:r>
            <a:r>
              <a:rPr lang="zh-CN" altLang="en-US" b="1">
                <a:solidFill>
                  <a:srgbClr val="CC0000"/>
                </a:solidFill>
                <a:latin typeface="楷体_GB2312" pitchFamily="49" charset="-122"/>
                <a:ea typeface="楷体_GB2312" pitchFamily="49" charset="-122"/>
              </a:rPr>
              <a:t>自然性</a:t>
            </a:r>
            <a:r>
              <a:rPr lang="zh-CN" altLang="en-US" b="1">
                <a:latin typeface="楷体_GB2312" pitchFamily="49" charset="-122"/>
                <a:ea typeface="楷体_GB2312" pitchFamily="49" charset="-122"/>
              </a:rPr>
              <a:t>。谓词逻辑是一种接近于自然语言的形式语言。</a:t>
            </a:r>
          </a:p>
          <a:p>
            <a:pPr algn="just">
              <a:lnSpc>
                <a:spcPct val="120000"/>
              </a:lnSpc>
              <a:spcBef>
                <a:spcPct val="30000"/>
              </a:spcBef>
              <a:buFont typeface="Wingdings" panose="05000000000000000000" pitchFamily="2" charset="2"/>
              <a:buNone/>
            </a:pPr>
            <a:r>
              <a:rPr lang="zh-CN" altLang="en-US" b="1">
                <a:latin typeface="楷体_GB2312" pitchFamily="49" charset="-122"/>
                <a:ea typeface="楷体_GB2312" pitchFamily="49" charset="-122"/>
              </a:rPr>
              <a:t>   ⑶ </a:t>
            </a:r>
            <a:r>
              <a:rPr lang="zh-CN" altLang="en-US" b="1">
                <a:solidFill>
                  <a:srgbClr val="CC0000"/>
                </a:solidFill>
                <a:latin typeface="楷体_GB2312" pitchFamily="49" charset="-122"/>
                <a:ea typeface="楷体_GB2312" pitchFamily="49" charset="-122"/>
              </a:rPr>
              <a:t>通用性</a:t>
            </a:r>
            <a:r>
              <a:rPr lang="zh-CN" altLang="en-US" b="1">
                <a:latin typeface="楷体_GB2312" pitchFamily="49" charset="-122"/>
                <a:ea typeface="楷体_GB2312" pitchFamily="49" charset="-122"/>
              </a:rPr>
              <a:t>。拥有通用的逻辑演算方法和推理的规则。</a:t>
            </a:r>
          </a:p>
          <a:p>
            <a:pPr algn="just">
              <a:lnSpc>
                <a:spcPct val="120000"/>
              </a:lnSpc>
              <a:spcBef>
                <a:spcPct val="30000"/>
              </a:spcBef>
              <a:buFont typeface="Wingdings" panose="05000000000000000000" pitchFamily="2" charset="2"/>
              <a:buNone/>
            </a:pPr>
            <a:r>
              <a:rPr lang="zh-CN" altLang="en-US" b="1">
                <a:latin typeface="楷体_GB2312" pitchFamily="49" charset="-122"/>
                <a:ea typeface="楷体_GB2312" pitchFamily="49" charset="-122"/>
              </a:rPr>
              <a:t>   ⑷ </a:t>
            </a:r>
            <a:r>
              <a:rPr lang="zh-CN" altLang="en-US" b="1">
                <a:solidFill>
                  <a:srgbClr val="CC0000"/>
                </a:solidFill>
                <a:latin typeface="楷体_GB2312" pitchFamily="49" charset="-122"/>
                <a:ea typeface="楷体_GB2312" pitchFamily="49" charset="-122"/>
              </a:rPr>
              <a:t>易于实现</a:t>
            </a:r>
            <a:r>
              <a:rPr lang="zh-CN" altLang="en-US" b="1">
                <a:latin typeface="楷体_GB2312" pitchFamily="49" charset="-122"/>
                <a:ea typeface="楷体_GB2312" pitchFamily="49" charset="-122"/>
              </a:rPr>
              <a:t>。用它表示的知识易于模块化，便于知识的增删及修改，便于在计算机上实现。</a:t>
            </a:r>
          </a:p>
        </p:txBody>
      </p:sp>
    </p:spTree>
    <p:extLst>
      <p:ext uri="{BB962C8B-B14F-4D97-AF65-F5344CB8AC3E}">
        <p14:creationId xmlns:p14="http://schemas.microsoft.com/office/powerpoint/2010/main" val="273827000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C842C782-3338-4DC0-A511-719AABD89786}"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40323" name="Rectangle 3"/>
          <p:cNvSpPr>
            <a:spLocks noGrp="1"/>
          </p:cNvSpPr>
          <p:nvPr>
            <p:ph type="body" idx="1"/>
          </p:nvPr>
        </p:nvSpPr>
        <p:spPr>
          <a:xfrm>
            <a:off x="1919288" y="765176"/>
            <a:ext cx="8424862" cy="5256213"/>
          </a:xfrm>
        </p:spPr>
        <p:txBody>
          <a:bodyPr/>
          <a:lstStyle/>
          <a:p>
            <a:pPr algn="just">
              <a:lnSpc>
                <a:spcPct val="120000"/>
              </a:lnSpc>
              <a:spcBef>
                <a:spcPct val="30000"/>
              </a:spcBef>
              <a:buFont typeface="Wingdings" panose="05000000000000000000" pitchFamily="2" charset="2"/>
              <a:buNone/>
            </a:pPr>
            <a:r>
              <a:rPr lang="en-US" altLang="zh-CN" b="1" dirty="0">
                <a:solidFill>
                  <a:srgbClr val="00CC00"/>
                </a:solidFill>
                <a:latin typeface="黑体" panose="02010609060101010101" pitchFamily="49" charset="-122"/>
                <a:ea typeface="黑体" panose="02010609060101010101" pitchFamily="49" charset="-122"/>
              </a:rPr>
              <a:t>2.</a:t>
            </a:r>
            <a:r>
              <a:rPr lang="zh-CN" altLang="en-US" b="1" dirty="0">
                <a:solidFill>
                  <a:srgbClr val="00CC00"/>
                </a:solidFill>
                <a:latin typeface="黑体" panose="02010609060101010101" pitchFamily="49" charset="-122"/>
                <a:ea typeface="黑体" panose="02010609060101010101" pitchFamily="49" charset="-122"/>
              </a:rPr>
              <a:t>局限性</a:t>
            </a:r>
          </a:p>
          <a:p>
            <a:pPr algn="just">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⑴ </a:t>
            </a:r>
            <a:r>
              <a:rPr lang="zh-CN" altLang="en-US" b="1" dirty="0">
                <a:solidFill>
                  <a:srgbClr val="CC0000"/>
                </a:solidFill>
                <a:latin typeface="楷体_GB2312" pitchFamily="49" charset="-122"/>
                <a:ea typeface="楷体_GB2312" pitchFamily="49" charset="-122"/>
              </a:rPr>
              <a:t>效率低</a:t>
            </a:r>
            <a:r>
              <a:rPr lang="zh-CN" altLang="en-US" b="1" dirty="0">
                <a:latin typeface="楷体_GB2312" pitchFamily="49" charset="-122"/>
                <a:ea typeface="楷体_GB2312" pitchFamily="49" charset="-122"/>
              </a:rPr>
              <a:t>。由于推理是根据形式逻辑进行的，把推理演算与知识含义截然分开，抛弃了表达内容中所含有的语义信息，往往使推理过程太冗长，降低了系统的效率。</a:t>
            </a:r>
          </a:p>
          <a:p>
            <a:pPr algn="just">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⑵ </a:t>
            </a:r>
            <a:r>
              <a:rPr lang="zh-CN" altLang="en-US" b="1" dirty="0">
                <a:solidFill>
                  <a:srgbClr val="CC0000"/>
                </a:solidFill>
                <a:latin typeface="楷体_GB2312" pitchFamily="49" charset="-122"/>
                <a:ea typeface="楷体_GB2312" pitchFamily="49" charset="-122"/>
              </a:rPr>
              <a:t>知识表示能力差</a:t>
            </a:r>
            <a:r>
              <a:rPr lang="zh-CN" altLang="en-US" b="1" dirty="0">
                <a:latin typeface="楷体_GB2312" pitchFamily="49" charset="-122"/>
                <a:ea typeface="楷体_GB2312" pitchFamily="49" charset="-122"/>
              </a:rPr>
              <a:t>。不便于表达和加入非确定性、启发性知识等。</a:t>
            </a:r>
          </a:p>
          <a:p>
            <a:pPr algn="just">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⑶ </a:t>
            </a:r>
            <a:r>
              <a:rPr lang="zh-CN" altLang="en-US" b="1" dirty="0">
                <a:solidFill>
                  <a:srgbClr val="CC0000"/>
                </a:solidFill>
                <a:latin typeface="楷体_GB2312" pitchFamily="49" charset="-122"/>
                <a:ea typeface="楷体_GB2312" pitchFamily="49" charset="-122"/>
              </a:rPr>
              <a:t>组合爆炸</a:t>
            </a:r>
            <a:r>
              <a:rPr lang="zh-CN" altLang="en-US" b="1" dirty="0">
                <a:latin typeface="楷体_GB2312" pitchFamily="49" charset="-122"/>
                <a:ea typeface="楷体_GB2312" pitchFamily="49" charset="-122"/>
              </a:rPr>
              <a:t>。在其推理过程中，随着事实数目的增大及盲目的使用推例规则，有可能形成组合爆炸。</a:t>
            </a:r>
          </a:p>
        </p:txBody>
      </p:sp>
    </p:spTree>
    <p:extLst>
      <p:ext uri="{BB962C8B-B14F-4D97-AF65-F5344CB8AC3E}">
        <p14:creationId xmlns:p14="http://schemas.microsoft.com/office/powerpoint/2010/main" val="417960034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23E7EF-94B3-451E-AF0E-BD1ADE91565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41346" name="Rectangle 2"/>
          <p:cNvSpPr>
            <a:spLocks noChangeArrowheads="1"/>
          </p:cNvSpPr>
          <p:nvPr/>
        </p:nvSpPr>
        <p:spPr bwMode="auto">
          <a:xfrm>
            <a:off x="4051300" y="19034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2.2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一阶谓词逻辑表示法</a:t>
            </a:r>
          </a:p>
        </p:txBody>
      </p:sp>
      <p:sp>
        <p:nvSpPr>
          <p:cNvPr id="441347" name="Rectangle 3"/>
          <p:cNvSpPr>
            <a:spLocks noChangeArrowheads="1"/>
          </p:cNvSpPr>
          <p:nvPr/>
        </p:nvSpPr>
        <p:spPr bwMode="auto">
          <a:xfrm>
            <a:off x="4051300" y="10525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2.1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知识与知识表示</a:t>
            </a:r>
          </a:p>
        </p:txBody>
      </p:sp>
      <p:sp>
        <p:nvSpPr>
          <p:cNvPr id="441348" name="Rectangle 4"/>
          <p:cNvSpPr>
            <a:spLocks noChangeArrowheads="1"/>
          </p:cNvSpPr>
          <p:nvPr/>
        </p:nvSpPr>
        <p:spPr bwMode="auto">
          <a:xfrm>
            <a:off x="4051300" y="2752725"/>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1" lang="en-US" altLang="zh-CN" sz="32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pitchFamily="2" charset="-122"/>
                <a:cs typeface="+mn-cs"/>
              </a:rPr>
              <a:t>2.3  </a:t>
            </a:r>
            <a:r>
              <a:rPr kumimoji="1" lang="zh-CN" altLang="en-US" sz="32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pitchFamily="2" charset="-122"/>
                <a:cs typeface="+mn-cs"/>
              </a:rPr>
              <a:t>产生式表示法</a:t>
            </a:r>
          </a:p>
        </p:txBody>
      </p:sp>
      <p:sp>
        <p:nvSpPr>
          <p:cNvPr id="441349" name="Rectangle 5"/>
          <p:cNvSpPr>
            <a:spLocks noChangeArrowheads="1"/>
          </p:cNvSpPr>
          <p:nvPr/>
        </p:nvSpPr>
        <p:spPr bwMode="auto">
          <a:xfrm>
            <a:off x="4051300" y="3602038"/>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2.4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语义网络表示法</a:t>
            </a:r>
          </a:p>
        </p:txBody>
      </p:sp>
      <p:sp>
        <p:nvSpPr>
          <p:cNvPr id="441350" name="Rectangle 6"/>
          <p:cNvSpPr>
            <a:spLocks noChangeArrowheads="1"/>
          </p:cNvSpPr>
          <p:nvPr/>
        </p:nvSpPr>
        <p:spPr bwMode="auto">
          <a:xfrm>
            <a:off x="4051300" y="4451350"/>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2.5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框架表示法</a:t>
            </a:r>
          </a:p>
        </p:txBody>
      </p:sp>
      <p:sp>
        <p:nvSpPr>
          <p:cNvPr id="441352" name="Rectangle 8"/>
          <p:cNvSpPr>
            <a:spLocks noGrp="1"/>
          </p:cNvSpPr>
          <p:nvPr>
            <p:ph type="title" orient="vert"/>
          </p:nvPr>
        </p:nvSpPr>
        <p:spPr>
          <a:xfrm>
            <a:off x="2351089" y="1916114"/>
            <a:ext cx="909637" cy="3457575"/>
          </a:xfrm>
        </p:spPr>
        <p:txBody>
          <a:bodyPr/>
          <a:lstStyle/>
          <a:p>
            <a:r>
              <a:rPr lang="zh-CN" altLang="en-US" sz="3200">
                <a:solidFill>
                  <a:srgbClr val="990000"/>
                </a:solidFill>
                <a:effectLst>
                  <a:outerShdw blurRad="38100" dist="38100" dir="2700000" algn="tl">
                    <a:srgbClr val="C0C0C0"/>
                  </a:outerShdw>
                </a:effectLst>
                <a:latin typeface="黑体" panose="02010609060101010101" pitchFamily="49" charset="-122"/>
              </a:rPr>
              <a:t>主  要  内  容</a:t>
            </a:r>
          </a:p>
        </p:txBody>
      </p:sp>
    </p:spTree>
    <p:extLst>
      <p:ext uri="{BB962C8B-B14F-4D97-AF65-F5344CB8AC3E}">
        <p14:creationId xmlns:p14="http://schemas.microsoft.com/office/powerpoint/2010/main" val="1628146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82ADEB6-2C6F-4DCC-A209-7AF49B14C4B1}"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29058" name="Rectangle 2"/>
          <p:cNvSpPr>
            <a:spLocks noGrp="1"/>
          </p:cNvSpPr>
          <p:nvPr>
            <p:ph type="title"/>
          </p:nvPr>
        </p:nvSpPr>
        <p:spPr>
          <a:xfrm>
            <a:off x="1225952" y="996951"/>
            <a:ext cx="8229600" cy="649287"/>
          </a:xfrm>
        </p:spPr>
        <p:txBody>
          <a:bodyPr/>
          <a:lstStyle/>
          <a:p>
            <a:pPr>
              <a:buFontTx/>
              <a:buChar char="•"/>
            </a:pPr>
            <a:r>
              <a:rPr lang="en-US" altLang="zh-CN" sz="2800" dirty="0">
                <a:solidFill>
                  <a:srgbClr val="00CC00"/>
                </a:solidFill>
                <a:latin typeface="黑体" panose="02010609060101010101" pitchFamily="49" charset="-122"/>
                <a:ea typeface="黑体" panose="02010609060101010101" pitchFamily="49" charset="-122"/>
              </a:rPr>
              <a:t> </a:t>
            </a:r>
            <a:r>
              <a:rPr lang="zh-CN" altLang="en-US" sz="2800" dirty="0">
                <a:solidFill>
                  <a:srgbClr val="00CC00"/>
                </a:solidFill>
                <a:latin typeface="黑体" panose="02010609060101010101" pitchFamily="49" charset="-122"/>
                <a:ea typeface="黑体" panose="02010609060101010101" pitchFamily="49" charset="-122"/>
              </a:rPr>
              <a:t>谓词公式表示知识的步骤：</a:t>
            </a:r>
          </a:p>
        </p:txBody>
      </p:sp>
      <p:sp>
        <p:nvSpPr>
          <p:cNvPr id="429059" name="Rectangle 3"/>
          <p:cNvSpPr>
            <a:spLocks noGrp="1"/>
          </p:cNvSpPr>
          <p:nvPr>
            <p:ph type="body" idx="1"/>
          </p:nvPr>
        </p:nvSpPr>
        <p:spPr>
          <a:xfrm>
            <a:off x="838200" y="1916060"/>
            <a:ext cx="10515600" cy="4351338"/>
          </a:xfrm>
        </p:spPr>
        <p:txBody>
          <a:bodyPr/>
          <a:lstStyle/>
          <a:p>
            <a:pPr marL="838200" lvl="1" indent="-381000">
              <a:lnSpc>
                <a:spcPct val="120000"/>
              </a:lnSpc>
              <a:spcBef>
                <a:spcPct val="40000"/>
              </a:spcBef>
              <a:buFont typeface="Wingdings" panose="05000000000000000000" pitchFamily="2" charset="2"/>
              <a:buAutoNum type="circleNumDbPlain"/>
            </a:pPr>
            <a:r>
              <a:rPr lang="zh-CN" altLang="en-US" b="1" dirty="0">
                <a:ea typeface="楷体_GB2312" pitchFamily="49" charset="-122"/>
              </a:rPr>
              <a:t>定义谓词及个体词，确定每个谓词及个体词的确切含义；</a:t>
            </a:r>
          </a:p>
          <a:p>
            <a:pPr marL="838200" lvl="1" indent="-381000">
              <a:lnSpc>
                <a:spcPct val="120000"/>
              </a:lnSpc>
              <a:spcBef>
                <a:spcPct val="40000"/>
              </a:spcBef>
              <a:buFont typeface="Wingdings" panose="05000000000000000000" pitchFamily="2" charset="2"/>
              <a:buAutoNum type="circleNumDbPlain"/>
            </a:pPr>
            <a:r>
              <a:rPr lang="zh-CN" altLang="en-US" b="1" dirty="0">
                <a:ea typeface="楷体_GB2312" pitchFamily="49" charset="-122"/>
              </a:rPr>
              <a:t>根据所要表达的事物或概念，为每个谓词中的变元赋以特定的值；</a:t>
            </a:r>
          </a:p>
          <a:p>
            <a:pPr marL="838200" lvl="1" indent="-381000">
              <a:lnSpc>
                <a:spcPct val="120000"/>
              </a:lnSpc>
              <a:spcBef>
                <a:spcPct val="40000"/>
              </a:spcBef>
              <a:buFont typeface="Wingdings" panose="05000000000000000000" pitchFamily="2" charset="2"/>
              <a:buAutoNum type="circleNumDbPlain"/>
            </a:pPr>
            <a:r>
              <a:rPr lang="zh-CN" altLang="en-US" b="1" dirty="0">
                <a:ea typeface="楷体_GB2312" pitchFamily="49" charset="-122"/>
              </a:rPr>
              <a:t>根据所要表达的知识的语义，用适当的联接符号将各个谓词联接起来，形成谓词公式。</a:t>
            </a:r>
          </a:p>
        </p:txBody>
      </p:sp>
    </p:spTree>
    <p:extLst>
      <p:ext uri="{BB962C8B-B14F-4D97-AF65-F5344CB8AC3E}">
        <p14:creationId xmlns:p14="http://schemas.microsoft.com/office/powerpoint/2010/main" val="1767843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AF112DD-A185-4080-9BFE-7522B6262612}"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08905" name="Text Box 9"/>
          <p:cNvSpPr txBox="1">
            <a:spLocks noChangeArrowheads="1"/>
          </p:cNvSpPr>
          <p:nvPr/>
        </p:nvSpPr>
        <p:spPr bwMode="auto">
          <a:xfrm>
            <a:off x="2117915" y="1570698"/>
            <a:ext cx="8480066" cy="4413516"/>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10000"/>
              </a:lnSpc>
              <a:spcBef>
                <a:spcPct val="70000"/>
              </a:spcBef>
              <a:spcAft>
                <a:spcPts val="0"/>
              </a:spcAft>
              <a:buClr>
                <a:srgbClr val="0000FF"/>
              </a:buClr>
              <a:buSzTx/>
              <a:buFont typeface="Wingdings" panose="05000000000000000000" pitchFamily="2" charset="2"/>
              <a:buChar char="Ø"/>
              <a:tabLst/>
              <a:defRPr/>
            </a:pPr>
            <a:r>
              <a:rPr kumimoji="0" lang="en-US" altLang="zh-CN" sz="2400" b="1" i="0" u="none" strike="noStrike" kern="1200" cap="none" spc="0" normalizeH="0" baseline="0" noProof="0" dirty="0">
                <a:ln>
                  <a:noFill/>
                </a:ln>
                <a:solidFill>
                  <a:srgbClr val="800000"/>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1943</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年</a:t>
            </a:r>
            <a:r>
              <a:rPr kumimoji="0" lang="en-US" altLang="zh-CN" sz="2400" b="1"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Post</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首先在一种计算形式体系中提出。</a:t>
            </a:r>
          </a:p>
          <a:p>
            <a:pPr marL="0" marR="0" lvl="0" indent="0" algn="l" defTabSz="914400" rtl="0" eaLnBrk="1" fontAlgn="auto" latinLnBrk="0" hangingPunct="1">
              <a:lnSpc>
                <a:spcPct val="110000"/>
              </a:lnSpc>
              <a:spcBef>
                <a:spcPct val="50000"/>
              </a:spcBef>
              <a:spcAft>
                <a:spcPts val="0"/>
              </a:spcAft>
              <a:buClr>
                <a:srgbClr val="0000FF"/>
              </a:buClr>
              <a:buSzTx/>
              <a:buFont typeface="Wingdings" panose="05000000000000000000" pitchFamily="2" charset="2"/>
              <a:buChar char="Ø"/>
              <a:tabLst/>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形式上很简单，但在一定意义上模仿了人类思考的过程。</a:t>
            </a:r>
          </a:p>
          <a:p>
            <a:pPr marL="0" marR="0" lvl="0" indent="0" algn="l" defTabSz="914400" rtl="0" eaLnBrk="1" fontAlgn="auto" latinLnBrk="0" hangingPunct="1">
              <a:lnSpc>
                <a:spcPct val="110000"/>
              </a:lnSpc>
              <a:spcBef>
                <a:spcPct val="70000"/>
              </a:spcBef>
              <a:spcAft>
                <a:spcPts val="0"/>
              </a:spcAft>
              <a:buClr>
                <a:srgbClr val="0000FF"/>
              </a:buClr>
              <a:buSzTx/>
              <a:buFont typeface="Wingdings" panose="05000000000000000000" pitchFamily="2" charset="2"/>
              <a:buChar char="Ø"/>
              <a:tabLst/>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60</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年代开始，成为</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专家系统</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基本的知识表示方法</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10000"/>
              </a:lnSpc>
              <a:spcBef>
                <a:spcPct val="70000"/>
              </a:spcBef>
              <a:spcAft>
                <a:spcPts val="0"/>
              </a:spcAft>
              <a:buClr>
                <a:srgbClr val="0000FF"/>
              </a:buClr>
              <a:buSzTx/>
              <a:buFont typeface="Wingdings" panose="05000000000000000000" pitchFamily="2" charset="2"/>
              <a:buChar char="Ø"/>
              <a:tabLst/>
              <a:defRPr/>
            </a:pP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endParaRPr>
          </a:p>
          <a:p>
            <a:pPr marL="0" marR="0" lvl="0" indent="0" algn="l" defTabSz="914400" rtl="0" eaLnBrk="1" fontAlgn="auto" latinLnBrk="0" hangingPunct="1">
              <a:lnSpc>
                <a:spcPct val="110000"/>
              </a:lnSpc>
              <a:spcBef>
                <a:spcPct val="70000"/>
              </a:spcBef>
              <a:spcAft>
                <a:spcPts val="0"/>
              </a:spcAft>
              <a:buClr>
                <a:srgbClr val="0000FF"/>
              </a:buClr>
              <a:buSzTx/>
              <a:buFont typeface="Wingdings" panose="05000000000000000000" pitchFamily="2" charset="2"/>
              <a:buChar char="Ø"/>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适合表示事实性知识和规则性知识；</a:t>
            </a:r>
          </a:p>
          <a:p>
            <a:pPr marL="0" marR="0" lvl="0" indent="0" algn="l" defTabSz="914400" rtl="0" eaLnBrk="1" fontAlgn="auto" latinLnBrk="0" hangingPunct="1">
              <a:lnSpc>
                <a:spcPct val="110000"/>
              </a:lnSpc>
              <a:spcBef>
                <a:spcPct val="70000"/>
              </a:spcBef>
              <a:spcAft>
                <a:spcPts val="0"/>
              </a:spcAft>
              <a:buClr>
                <a:srgbClr val="0000FF"/>
              </a:buClr>
              <a:buSzTx/>
              <a:buFont typeface="Wingdings" panose="05000000000000000000" pitchFamily="2" charset="2"/>
              <a:buChar char="Ø"/>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容易描述事实、规则以及它们的不确定性度量；</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endParaRPr>
          </a:p>
          <a:p>
            <a:pPr marL="0" marR="0" lvl="0" indent="0" algn="l" defTabSz="914400" rtl="0" eaLnBrk="1" fontAlgn="auto" latinLnBrk="0" hangingPunct="1">
              <a:lnSpc>
                <a:spcPct val="110000"/>
              </a:lnSpc>
              <a:spcBef>
                <a:spcPct val="70000"/>
              </a:spcBef>
              <a:spcAft>
                <a:spcPts val="0"/>
              </a:spcAft>
              <a:buClr>
                <a:srgbClr val="0000FF"/>
              </a:buClr>
              <a:buSzTx/>
              <a:buFont typeface="Wingdings" panose="05000000000000000000" pitchFamily="2" charset="2"/>
              <a:buChar char="Ø"/>
              <a:tabLst/>
              <a:defRPr/>
            </a:pPr>
            <a:endPar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p:txBody>
      </p:sp>
      <p:sp>
        <p:nvSpPr>
          <p:cNvPr id="208906" name="Rectangle 10"/>
          <p:cNvSpPr>
            <a:spLocks noGrp="1"/>
          </p:cNvSpPr>
          <p:nvPr>
            <p:ph type="title"/>
          </p:nvPr>
        </p:nvSpPr>
        <p:spPr>
          <a:xfrm>
            <a:off x="1919288" y="549275"/>
            <a:ext cx="8229600" cy="649288"/>
          </a:xfrm>
        </p:spPr>
        <p:txBody>
          <a:bodyPr>
            <a:normAutofit/>
          </a:bodyPr>
          <a:lstStyle/>
          <a:p>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2.3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产生式表示法</a:t>
            </a:r>
            <a:endParaRPr lang="zh-CN" altLang="en-US"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74581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 name="矩形 7"/>
          <p:cNvSpPr/>
          <p:nvPr/>
        </p:nvSpPr>
        <p:spPr>
          <a:xfrm>
            <a:off x="983224" y="1037685"/>
            <a:ext cx="10225552" cy="5339923"/>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事实的表示</a:t>
            </a:r>
            <a:endParaRPr kumimoji="0" lang="en-US" altLang="zh-CN" sz="24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事实的概念</a:t>
            </a:r>
            <a:endParaRPr kumimoji="0" lang="en-US" altLang="zh-CN" sz="20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事实是断言一个语言变量的值或断言多个语言变量之间关系的陈述句。</a:t>
            </a:r>
            <a:endPar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0" i="0" u="none" strike="noStrike" kern="1200" cap="none" spc="0" normalizeH="0" baseline="0" noProof="0" dirty="0">
              <a:ln>
                <a:noFill/>
              </a:ln>
              <a:solidFill>
                <a:srgbClr val="434A97"/>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srgbClr val="693B4D"/>
                </a:solidFill>
                <a:effectLst/>
                <a:uLnTx/>
                <a:uFillTx/>
                <a:latin typeface="HiddenHorzOCR"/>
                <a:ea typeface="等线" panose="02010600030101010101" pitchFamily="2" charset="-122"/>
                <a:cs typeface="+mn-cs"/>
              </a:rPr>
              <a:t>语言变量的值</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 </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例如，</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雪是白的</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93B4D"/>
                </a:solidFill>
                <a:effectLst/>
                <a:uLnTx/>
                <a:uFillTx/>
                <a:latin typeface="HiddenHorzOCR"/>
                <a:ea typeface="等线" panose="02010600030101010101" pitchFamily="2" charset="-122"/>
                <a:cs typeface="+mn-cs"/>
              </a:rPr>
              <a:t>语言变量之间的关系</a:t>
            </a:r>
            <a:r>
              <a:rPr kumimoji="0" lang="en-US" altLang="zh-CN" sz="2000" b="0" i="0" u="none" strike="noStrike" kern="1200" cap="none" spc="0" normalizeH="0" baseline="0" noProof="0" dirty="0">
                <a:ln>
                  <a:noFill/>
                </a:ln>
                <a:solidFill>
                  <a:srgbClr val="693B4D"/>
                </a:solidFill>
                <a:effectLst/>
                <a:uLnTx/>
                <a:uFillTx/>
                <a:latin typeface="HiddenHorzOCR"/>
                <a:ea typeface="等线"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例如，</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王峰热爱祖国</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434A97"/>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434A97"/>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9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事实的表示</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700" b="0" i="0" u="none" strike="noStrike" kern="1200" cap="none" spc="0" normalizeH="0" baseline="0" noProof="0" dirty="0">
                <a:ln>
                  <a:noFill/>
                </a:ln>
                <a:solidFill>
                  <a:srgbClr val="693B4D"/>
                </a:solidFill>
                <a:effectLst/>
                <a:uLnTx/>
                <a:uFillTx/>
                <a:latin typeface="HiddenHorzOCR"/>
                <a:ea typeface="等线" panose="02010600030101010101" pitchFamily="2" charset="-122"/>
                <a:cs typeface="+mn-cs"/>
              </a:rPr>
              <a:t>确定性知识</a:t>
            </a:r>
            <a:r>
              <a:rPr kumimoji="0" lang="en-US" altLang="zh-CN" sz="1700" b="0" i="0" u="none" strike="noStrike" kern="1200" cap="none" spc="0" normalizeH="0" baseline="0" noProof="0" dirty="0">
                <a:ln>
                  <a:noFill/>
                </a:ln>
                <a:solidFill>
                  <a:srgbClr val="693B4D"/>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对象，属性，值</a:t>
            </a:r>
            <a:r>
              <a:rPr kumimoji="0" lang="en-US" altLang="zh-CN" sz="20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 </a:t>
            </a:r>
            <a:r>
              <a:rPr kumimoji="0" lang="zh-CN" altLang="en-US" sz="20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例如， </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(snow</a:t>
            </a:r>
            <a:r>
              <a:rPr kumimoji="0" lang="en-US" altLang="zh-CN" sz="22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color</a:t>
            </a:r>
            <a:r>
              <a:rPr kumimoji="0" lang="en-US" altLang="zh-CN" sz="22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white) </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或</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雪，颜色，白</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其中，对象就是语言变量。</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关系，对象</a:t>
            </a:r>
            <a:r>
              <a:rPr kumimoji="0" lang="en-US" altLang="zh-CN" sz="20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1</a:t>
            </a:r>
            <a:r>
              <a:rPr kumimoji="0" lang="zh-CN" altLang="en-US" sz="20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，对象</a:t>
            </a:r>
            <a:r>
              <a:rPr kumimoji="0" lang="en-US" altLang="zh-CN" sz="20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2) </a:t>
            </a:r>
            <a:r>
              <a:rPr kumimoji="0" lang="zh-CN" altLang="en-US" sz="20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例如， </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(love</a:t>
            </a:r>
            <a:r>
              <a:rPr kumimoji="0" lang="en-US" altLang="zh-CN" sz="22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Wang Feng</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 </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country) </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或 </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热爱，王峰，祖国</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srgbClr val="693B4D"/>
                </a:solidFill>
                <a:effectLst/>
                <a:uLnTx/>
                <a:uFillTx/>
                <a:latin typeface="HiddenHorzOCR"/>
                <a:ea typeface="等线" panose="02010600030101010101" pitchFamily="2" charset="-122"/>
                <a:cs typeface="+mn-cs"/>
              </a:rPr>
              <a:t>非确定性知识</a:t>
            </a:r>
            <a:r>
              <a:rPr kumimoji="0" lang="en-US" altLang="zh-CN" sz="1900" b="0" i="0" u="none" strike="noStrike" kern="1200" cap="none" spc="0" normalizeH="0" baseline="0" noProof="0" dirty="0">
                <a:ln>
                  <a:noFill/>
                </a:ln>
                <a:solidFill>
                  <a:srgbClr val="432B33"/>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a:t>
            </a:r>
            <a:r>
              <a:rPr kumimoji="0" lang="zh-CN" altLang="en-US" sz="19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对象，属性，值，可信度因子</a:t>
            </a:r>
            <a:r>
              <a:rPr kumimoji="0" lang="en-US" altLang="zh-CN" sz="19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其中，</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可信度因子</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是指该事实为真的相信程度。可用</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[0</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1]</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之间的一个实数来表示。</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2.3.1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知识的产生式表示方法</a:t>
            </a:r>
          </a:p>
        </p:txBody>
      </p:sp>
    </p:spTree>
    <p:extLst>
      <p:ext uri="{BB962C8B-B14F-4D97-AF65-F5344CB8AC3E}">
        <p14:creationId xmlns:p14="http://schemas.microsoft.com/office/powerpoint/2010/main" val="3327087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grpSp>
        <p:nvGrpSpPr>
          <p:cNvPr id="4" name="组合 3"/>
          <p:cNvGrpSpPr/>
          <p:nvPr/>
        </p:nvGrpSpPr>
        <p:grpSpPr>
          <a:xfrm>
            <a:off x="914398" y="270770"/>
            <a:ext cx="10225552" cy="4570482"/>
            <a:chOff x="914398" y="850873"/>
            <a:chExt cx="10225552" cy="4570482"/>
          </a:xfrm>
        </p:grpSpPr>
        <p:sp>
          <p:nvSpPr>
            <p:cNvPr id="8" name="矩形 7"/>
            <p:cNvSpPr/>
            <p:nvPr/>
          </p:nvSpPr>
          <p:spPr>
            <a:xfrm>
              <a:off x="914398" y="850873"/>
              <a:ext cx="10225552" cy="457048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规则的表示</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规则的产生式表示形式常称为产生式规则，简称产生式或规则。</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产生式的基本形式</a:t>
              </a:r>
              <a:endParaRPr kumimoji="0" lang="en-US" altLang="zh-CN" sz="20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0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 </a:t>
              </a:r>
              <a:r>
                <a:rPr kumimoji="0" lang="en-US" altLang="zh-CN" sz="20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	</a:t>
              </a:r>
              <a:r>
                <a:rPr kumimoji="0" lang="en-US" altLang="zh-CN" sz="2400" b="1" i="0" u="none" strike="noStrike" kern="1200" cap="none" spc="0" normalizeH="0" baseline="0" noProof="0" dirty="0">
                  <a:ln>
                    <a:noFill/>
                  </a:ln>
                  <a:solidFill>
                    <a:srgbClr val="CC0000"/>
                  </a:solidFill>
                  <a:effectLst/>
                  <a:uLnTx/>
                  <a:uFillTx/>
                  <a:latin typeface="等线" panose="020F0502020204030204"/>
                  <a:ea typeface="楷体_GB2312" pitchFamily="49" charset="-122"/>
                  <a:cs typeface="+mn-cs"/>
                </a:rPr>
                <a:t>P</a:t>
              </a:r>
              <a:r>
                <a:rPr kumimoji="0" lang="en-US" altLang="zh-CN" sz="2400" b="1" i="0" u="none" strike="noStrike" kern="1200" cap="none" spc="0" normalizeH="0" baseline="0" noProof="0" dirty="0">
                  <a:ln>
                    <a:noFill/>
                  </a:ln>
                  <a:solidFill>
                    <a:srgbClr val="CC0000"/>
                  </a:solidFill>
                  <a:effectLst/>
                  <a:uLnTx/>
                  <a:uFillTx/>
                  <a:latin typeface="等线" panose="020F0502020204030204"/>
                  <a:ea typeface="楷体_GB2312" pitchFamily="49" charset="-122"/>
                  <a:cs typeface="+mn-cs"/>
                  <a:sym typeface="Wingdings" panose="05000000000000000000" pitchFamily="2" charset="2"/>
                </a:rPr>
                <a:t>Q</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sym typeface="Wingdings" panose="05000000000000000000" pitchFamily="2" charset="2"/>
                </a:rPr>
                <a:t>      			             </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sym typeface="Wingdings" panose="05000000000000000000" pitchFamily="2" charset="2"/>
                </a:rPr>
                <a:t>或者  </a:t>
              </a:r>
              <a:r>
                <a:rPr kumimoji="0" lang="en-US" altLang="zh-CN" sz="2400" b="1" i="0" u="none" strike="noStrike" kern="1200" cap="none" spc="0" normalizeH="0" baseline="0" noProof="0" dirty="0">
                  <a:ln>
                    <a:noFill/>
                  </a:ln>
                  <a:solidFill>
                    <a:srgbClr val="CC0000"/>
                  </a:solidFill>
                  <a:effectLst/>
                  <a:uLnTx/>
                  <a:uFillTx/>
                  <a:latin typeface="等线" panose="020F0502020204030204"/>
                  <a:ea typeface="楷体_GB2312" pitchFamily="49" charset="-122"/>
                  <a:cs typeface="+mn-cs"/>
                  <a:sym typeface="Wingdings" panose="05000000000000000000" pitchFamily="2" charset="2"/>
                </a:rPr>
                <a:t>IF  </a:t>
              </a:r>
              <a:r>
                <a:rPr kumimoji="0" lang="en-US" altLang="zh-CN" sz="2400" b="1" i="0" u="none" strike="noStrike" kern="1200" cap="none" spc="0" normalizeH="0" baseline="0" noProof="0" dirty="0">
                  <a:ln>
                    <a:noFill/>
                  </a:ln>
                  <a:solidFill>
                    <a:srgbClr val="5B9BD5"/>
                  </a:solidFill>
                  <a:effectLst/>
                  <a:uLnTx/>
                  <a:uFillTx/>
                  <a:latin typeface="等线" panose="020F0502020204030204"/>
                  <a:ea typeface="楷体_GB2312" pitchFamily="49" charset="-122"/>
                  <a:cs typeface="+mn-cs"/>
                  <a:sym typeface="Wingdings" panose="05000000000000000000" pitchFamily="2" charset="2"/>
                </a:rPr>
                <a:t>P</a:t>
              </a:r>
              <a:r>
                <a:rPr kumimoji="0" lang="en-US" altLang="zh-CN" sz="2400" b="1" i="0" u="none" strike="noStrike" kern="1200" cap="none" spc="0" normalizeH="0" baseline="0" noProof="0" dirty="0">
                  <a:ln>
                    <a:noFill/>
                  </a:ln>
                  <a:solidFill>
                    <a:srgbClr val="CC0000"/>
                  </a:solidFill>
                  <a:effectLst/>
                  <a:uLnTx/>
                  <a:uFillTx/>
                  <a:latin typeface="等线" panose="020F0502020204030204"/>
                  <a:ea typeface="楷体_GB2312" pitchFamily="49" charset="-122"/>
                  <a:cs typeface="+mn-cs"/>
                  <a:sym typeface="Wingdings" panose="05000000000000000000" pitchFamily="2" charset="2"/>
                </a:rPr>
                <a:t>  THEN  </a:t>
              </a:r>
              <a:r>
                <a:rPr kumimoji="0" lang="en-US" altLang="zh-CN" sz="2400" b="1" i="0" u="none" strike="noStrike" kern="1200" cap="none" spc="0" normalizeH="0" baseline="0" noProof="0" dirty="0">
                  <a:ln>
                    <a:noFill/>
                  </a:ln>
                  <a:solidFill>
                    <a:srgbClr val="5B9BD5"/>
                  </a:solidFill>
                  <a:effectLst/>
                  <a:uLnTx/>
                  <a:uFillTx/>
                  <a:latin typeface="等线" panose="020F0502020204030204"/>
                  <a:ea typeface="楷体_GB2312" pitchFamily="49" charset="-122"/>
                  <a:cs typeface="+mn-cs"/>
                  <a:sym typeface="Wingdings" panose="05000000000000000000" pitchFamily="2" charset="2"/>
                </a:rPr>
                <a:t>Q</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endParaRPr kumimoji="0" lang="en-US" altLang="zh-CN" sz="2000" b="1" i="0" u="none" strike="noStrike" kern="1200" cap="none" spc="0" normalizeH="0" baseline="0" noProof="0" dirty="0">
                <a:ln>
                  <a:noFill/>
                </a:ln>
                <a:solidFill>
                  <a:srgbClr val="5B9BD5"/>
                </a:solidFill>
                <a:effectLst/>
                <a:uLnTx/>
                <a:uFillTx/>
                <a:latin typeface="HiddenHorzOCR"/>
                <a:ea typeface="楷体_GB2312" pitchFamily="49" charset="-122"/>
                <a:cs typeface="+mn-cs"/>
                <a:sym typeface="Wingdings" panose="05000000000000000000" pitchFamily="2" charset="2"/>
              </a:endParaRP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endParaRPr kumimoji="0" lang="en-US" altLang="zh-CN" sz="20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其中， </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P</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是产生式的前提，也称为前件，它给出了该产生式可否使用的先决条件。</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Q</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是一组结论或操作，也称为后件，它指出当</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P</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满足时，应该推出的结论或应该执行的动作。</a:t>
              </a:r>
              <a:endParaRPr kumimoji="0" lang="en-US" altLang="zh-CN" sz="2000" b="0" i="0" u="none" strike="noStrike" kern="1200" cap="none" spc="0" normalizeH="0" baseline="0" noProof="0" dirty="0">
                <a:ln>
                  <a:noFill/>
                </a:ln>
                <a:solidFill>
                  <a:srgbClr val="434A97"/>
                </a:solidFill>
                <a:effectLst/>
                <a:uLnTx/>
                <a:uFillTx/>
                <a:latin typeface="HiddenHorzOCR"/>
                <a:ea typeface="等线" panose="02010600030101010101" pitchFamily="2" charset="-122"/>
                <a:cs typeface="+mn-cs"/>
              </a:endParaRPr>
            </a:p>
          </p:txBody>
        </p:sp>
        <p:sp>
          <p:nvSpPr>
            <p:cNvPr id="7" name="AutoShape 4"/>
            <p:cNvSpPr>
              <a:spLocks noChangeArrowheads="1"/>
            </p:cNvSpPr>
            <p:nvPr/>
          </p:nvSpPr>
          <p:spPr bwMode="auto">
            <a:xfrm>
              <a:off x="4571515" y="3889060"/>
              <a:ext cx="1769492" cy="633412"/>
            </a:xfrm>
            <a:prstGeom prst="wedgeRectCallout">
              <a:avLst>
                <a:gd name="adj1" fmla="val 33008"/>
                <a:gd name="adj2" fmla="val -91665"/>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前   提</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（可用的条件）</a:t>
              </a:r>
            </a:p>
          </p:txBody>
        </p:sp>
        <p:sp>
          <p:nvSpPr>
            <p:cNvPr id="9" name="AutoShape 5"/>
            <p:cNvSpPr>
              <a:spLocks noChangeArrowheads="1"/>
            </p:cNvSpPr>
            <p:nvPr/>
          </p:nvSpPr>
          <p:spPr bwMode="auto">
            <a:xfrm>
              <a:off x="7112691" y="3897186"/>
              <a:ext cx="2170205" cy="633412"/>
            </a:xfrm>
            <a:prstGeom prst="wedgeRectCallout">
              <a:avLst>
                <a:gd name="adj1" fmla="val -34210"/>
                <a:gd name="adj2" fmla="val -93218"/>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结  论</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（应该执行的操作）</a:t>
              </a:r>
            </a:p>
          </p:txBody>
        </p:sp>
      </p:grpSp>
      <p:sp>
        <p:nvSpPr>
          <p:cNvPr id="3" name="矩形 2"/>
          <p:cNvSpPr/>
          <p:nvPr/>
        </p:nvSpPr>
        <p:spPr>
          <a:xfrm>
            <a:off x="914398" y="5117150"/>
            <a:ext cx="9075174" cy="132343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产生式的简例</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724A2"/>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724A2"/>
                </a:solidFill>
                <a:effectLst/>
                <a:uLnTx/>
                <a:uFillTx/>
                <a:latin typeface="HiddenHorzOCR"/>
                <a:ea typeface="等线" panose="02010600030101010101" pitchFamily="2" charset="-122"/>
                <a:cs typeface="+mn-cs"/>
              </a:rPr>
              <a:t>如果王宏是计算机系学生，则王宏会编程序</a:t>
            </a:r>
            <a:r>
              <a:rPr kumimoji="0" lang="en-US" altLang="zh-CN" sz="2000" b="0" i="0" u="none" strike="noStrike" kern="1200" cap="none" spc="0" normalizeH="0" baseline="0" noProof="0" dirty="0">
                <a:ln>
                  <a:noFill/>
                </a:ln>
                <a:solidFill>
                  <a:srgbClr val="2724A2"/>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可用产生式表示为</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F0FA7"/>
                </a:solidFill>
                <a:effectLst/>
                <a:uLnTx/>
                <a:uFillTx/>
                <a:latin typeface="HiddenHorzOCR"/>
                <a:ea typeface="等线" panose="02010600030101010101" pitchFamily="2" charset="-122"/>
                <a:cs typeface="+mn-cs"/>
              </a:rPr>
              <a:t>IF </a:t>
            </a:r>
            <a:r>
              <a:rPr kumimoji="0" lang="zh-CN" altLang="en-US" sz="2000" b="0" i="0" u="none" strike="noStrike" kern="1200" cap="none" spc="0" normalizeH="0" baseline="0" noProof="0" dirty="0">
                <a:ln>
                  <a:noFill/>
                </a:ln>
                <a:solidFill>
                  <a:srgbClr val="0F0FA7"/>
                </a:solidFill>
                <a:effectLst/>
                <a:uLnTx/>
                <a:uFillTx/>
                <a:latin typeface="HiddenHorzOCR"/>
                <a:ea typeface="等线" panose="02010600030101010101" pitchFamily="2" charset="-122"/>
                <a:cs typeface="+mn-cs"/>
              </a:rPr>
              <a:t>该学生是计算机专业</a:t>
            </a:r>
            <a:r>
              <a:rPr kumimoji="0" lang="en-US" altLang="zh-CN" sz="2000" b="0" i="0" u="none" strike="noStrike" kern="1200" cap="none" spc="0" normalizeH="0" baseline="0" noProof="0" dirty="0">
                <a:ln>
                  <a:noFill/>
                </a:ln>
                <a:solidFill>
                  <a:srgbClr val="0F0FA7"/>
                </a:solidFill>
                <a:effectLst/>
                <a:uLnTx/>
                <a:uFillTx/>
                <a:latin typeface="HiddenHorzOCR"/>
                <a:ea typeface="等线" panose="02010600030101010101" pitchFamily="2" charset="-122"/>
                <a:cs typeface="+mn-cs"/>
              </a:rPr>
              <a:t>THEN </a:t>
            </a:r>
            <a:r>
              <a:rPr kumimoji="0" lang="zh-CN" altLang="en-US" sz="2000" b="0" i="0" u="none" strike="noStrike" kern="1200" cap="none" spc="0" normalizeH="0" baseline="0" noProof="0" dirty="0">
                <a:ln>
                  <a:noFill/>
                </a:ln>
                <a:solidFill>
                  <a:srgbClr val="0F0FA7"/>
                </a:solidFill>
                <a:effectLst/>
                <a:uLnTx/>
                <a:uFillTx/>
                <a:latin typeface="HiddenHorzOCR"/>
                <a:ea typeface="等线" panose="02010600030101010101" pitchFamily="2" charset="-122"/>
                <a:cs typeface="+mn-cs"/>
              </a:rPr>
              <a:t>该学生会编程序</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30045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5A0B45-4921-409B-AAB6-3A4DCCB274E2}"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46469" name="Rectangle 5"/>
          <p:cNvSpPr>
            <a:spLocks noGrp="1"/>
          </p:cNvSpPr>
          <p:nvPr>
            <p:ph type="title"/>
          </p:nvPr>
        </p:nvSpPr>
        <p:spPr>
          <a:xfrm>
            <a:off x="1427675" y="242094"/>
            <a:ext cx="8229600" cy="649288"/>
          </a:xfrm>
        </p:spPr>
        <p:txBody>
          <a:bodyPr/>
          <a:lstStyle/>
          <a:p>
            <a:pPr>
              <a:buSzPct val="90000"/>
              <a:buFont typeface="Wingdings" panose="05000000000000000000" pitchFamily="2" charset="2"/>
              <a:buChar char="v"/>
            </a:pPr>
            <a:r>
              <a:rPr lang="en-US" altLang="zh-CN" sz="2800" dirty="0">
                <a:solidFill>
                  <a:srgbClr val="00CC00"/>
                </a:solidFill>
                <a:latin typeface="黑体" panose="02010609060101010101" pitchFamily="49" charset="-122"/>
                <a:ea typeface="黑体" panose="02010609060101010101" pitchFamily="49" charset="-122"/>
              </a:rPr>
              <a:t> </a:t>
            </a:r>
            <a:r>
              <a:rPr lang="zh-CN" altLang="en-US" sz="2800" dirty="0">
                <a:solidFill>
                  <a:srgbClr val="00CC00"/>
                </a:solidFill>
                <a:latin typeface="黑体" panose="02010609060101010101" pitchFamily="49" charset="-122"/>
                <a:ea typeface="黑体" panose="02010609060101010101" pitchFamily="49" charset="-122"/>
              </a:rPr>
              <a:t>知识的产生式表示方法</a:t>
            </a:r>
          </a:p>
        </p:txBody>
      </p:sp>
      <p:sp>
        <p:nvSpPr>
          <p:cNvPr id="446472" name="Rectangle 8"/>
          <p:cNvSpPr>
            <a:spLocks noChangeArrowheads="1"/>
          </p:cNvSpPr>
          <p:nvPr/>
        </p:nvSpPr>
        <p:spPr bwMode="auto">
          <a:xfrm>
            <a:off x="4908551" y="1135064"/>
            <a:ext cx="1655763" cy="503237"/>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知  识</a:t>
            </a:r>
          </a:p>
        </p:txBody>
      </p:sp>
      <p:sp>
        <p:nvSpPr>
          <p:cNvPr id="446473" name="Rectangle 9"/>
          <p:cNvSpPr>
            <a:spLocks noChangeArrowheads="1"/>
          </p:cNvSpPr>
          <p:nvPr/>
        </p:nvSpPr>
        <p:spPr bwMode="auto">
          <a:xfrm>
            <a:off x="3251201" y="1998664"/>
            <a:ext cx="1655763" cy="503237"/>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规则性知识</a:t>
            </a:r>
          </a:p>
        </p:txBody>
      </p:sp>
      <p:sp>
        <p:nvSpPr>
          <p:cNvPr id="446474" name="Rectangle 10"/>
          <p:cNvSpPr>
            <a:spLocks noChangeArrowheads="1"/>
          </p:cNvSpPr>
          <p:nvPr/>
        </p:nvSpPr>
        <p:spPr bwMode="auto">
          <a:xfrm>
            <a:off x="6492876" y="1998664"/>
            <a:ext cx="1655763" cy="503237"/>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事实性知识</a:t>
            </a:r>
          </a:p>
        </p:txBody>
      </p:sp>
      <p:sp>
        <p:nvSpPr>
          <p:cNvPr id="446475" name="Rectangle 11"/>
          <p:cNvSpPr>
            <a:spLocks noChangeArrowheads="1"/>
          </p:cNvSpPr>
          <p:nvPr/>
        </p:nvSpPr>
        <p:spPr bwMode="auto">
          <a:xfrm>
            <a:off x="1739901" y="2997200"/>
            <a:ext cx="1655763" cy="503238"/>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确定性</a:t>
            </a:r>
          </a:p>
        </p:txBody>
      </p:sp>
      <p:sp>
        <p:nvSpPr>
          <p:cNvPr id="446476" name="Rectangle 12"/>
          <p:cNvSpPr>
            <a:spLocks noChangeArrowheads="1"/>
          </p:cNvSpPr>
          <p:nvPr/>
        </p:nvSpPr>
        <p:spPr bwMode="auto">
          <a:xfrm>
            <a:off x="3971926" y="3006725"/>
            <a:ext cx="1655763" cy="503238"/>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不确定性</a:t>
            </a:r>
          </a:p>
        </p:txBody>
      </p:sp>
      <p:sp>
        <p:nvSpPr>
          <p:cNvPr id="446477" name="Rectangle 13"/>
          <p:cNvSpPr>
            <a:spLocks noChangeArrowheads="1"/>
          </p:cNvSpPr>
          <p:nvPr/>
        </p:nvSpPr>
        <p:spPr bwMode="auto">
          <a:xfrm>
            <a:off x="6203951" y="3006725"/>
            <a:ext cx="1655763" cy="503238"/>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确定性</a:t>
            </a:r>
          </a:p>
        </p:txBody>
      </p:sp>
      <p:sp>
        <p:nvSpPr>
          <p:cNvPr id="446478" name="Rectangle 14"/>
          <p:cNvSpPr>
            <a:spLocks noChangeArrowheads="1"/>
          </p:cNvSpPr>
          <p:nvPr/>
        </p:nvSpPr>
        <p:spPr bwMode="auto">
          <a:xfrm>
            <a:off x="8293101" y="3006725"/>
            <a:ext cx="1655763" cy="503238"/>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不确定性</a:t>
            </a:r>
          </a:p>
        </p:txBody>
      </p:sp>
      <p:sp>
        <p:nvSpPr>
          <p:cNvPr id="446479" name="Rectangle 15"/>
          <p:cNvSpPr>
            <a:spLocks noChangeArrowheads="1"/>
          </p:cNvSpPr>
          <p:nvPr/>
        </p:nvSpPr>
        <p:spPr bwMode="auto">
          <a:xfrm>
            <a:off x="1595438" y="4014788"/>
            <a:ext cx="1871663" cy="1069975"/>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P </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 Q   </a:t>
            </a:r>
          </a:p>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或者</a:t>
            </a:r>
          </a:p>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IF P THEN Q</a:t>
            </a:r>
          </a:p>
        </p:txBody>
      </p:sp>
      <p:sp>
        <p:nvSpPr>
          <p:cNvPr id="446480" name="Rectangle 16"/>
          <p:cNvSpPr>
            <a:spLocks noChangeArrowheads="1"/>
          </p:cNvSpPr>
          <p:nvPr/>
        </p:nvSpPr>
        <p:spPr bwMode="auto">
          <a:xfrm>
            <a:off x="3756025" y="4005263"/>
            <a:ext cx="2232025" cy="1079500"/>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P </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 Q (CF)  </a:t>
            </a:r>
          </a:p>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或者</a:t>
            </a:r>
          </a:p>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IF P THEN Q(CF)</a:t>
            </a:r>
          </a:p>
        </p:txBody>
      </p:sp>
      <p:sp>
        <p:nvSpPr>
          <p:cNvPr id="446481" name="Rectangle 17"/>
          <p:cNvSpPr>
            <a:spLocks noChangeArrowheads="1"/>
          </p:cNvSpPr>
          <p:nvPr/>
        </p:nvSpPr>
        <p:spPr bwMode="auto">
          <a:xfrm>
            <a:off x="6167438" y="4005263"/>
            <a:ext cx="2520950" cy="1223962"/>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对象</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属性</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值）</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   </a:t>
            </a:r>
          </a:p>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或者</a:t>
            </a:r>
          </a:p>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关系</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对象</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1,</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对象</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2</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a:t>
            </a:r>
          </a:p>
        </p:txBody>
      </p:sp>
      <p:sp>
        <p:nvSpPr>
          <p:cNvPr id="446482" name="Rectangle 18"/>
          <p:cNvSpPr>
            <a:spLocks noChangeArrowheads="1"/>
          </p:cNvSpPr>
          <p:nvPr/>
        </p:nvSpPr>
        <p:spPr bwMode="auto">
          <a:xfrm>
            <a:off x="7418696" y="5469808"/>
            <a:ext cx="3600450" cy="1152525"/>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对象</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属性</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值</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可信度值）</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   </a:t>
            </a:r>
          </a:p>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或者</a:t>
            </a:r>
          </a:p>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关系</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对象</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1,</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对象</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2,</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可信度值）</a:t>
            </a:r>
          </a:p>
        </p:txBody>
      </p:sp>
      <p:cxnSp>
        <p:nvCxnSpPr>
          <p:cNvPr id="446485" name="AutoShape 21"/>
          <p:cNvCxnSpPr>
            <a:cxnSpLocks noChangeShapeType="1"/>
            <a:stCxn id="446473" idx="0"/>
            <a:endCxn id="446474" idx="0"/>
          </p:cNvCxnSpPr>
          <p:nvPr/>
        </p:nvCxnSpPr>
        <p:spPr bwMode="auto">
          <a:xfrm rot="5400000" flipV="1">
            <a:off x="5699920" y="369095"/>
            <a:ext cx="1587" cy="3241675"/>
          </a:xfrm>
          <a:prstGeom prst="bentConnector3">
            <a:avLst>
              <a:gd name="adj1" fmla="val -13800000"/>
            </a:avLst>
          </a:prstGeom>
          <a:noFill/>
          <a:ln w="2857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6486" name="Line 22"/>
          <p:cNvSpPr>
            <a:spLocks noChangeShapeType="1"/>
          </p:cNvSpPr>
          <p:nvPr/>
        </p:nvSpPr>
        <p:spPr bwMode="auto">
          <a:xfrm flipV="1">
            <a:off x="5700713" y="1638301"/>
            <a:ext cx="0" cy="1444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cxnSp>
        <p:nvCxnSpPr>
          <p:cNvPr id="446487" name="AutoShape 23"/>
          <p:cNvCxnSpPr>
            <a:cxnSpLocks noChangeShapeType="1"/>
          </p:cNvCxnSpPr>
          <p:nvPr/>
        </p:nvCxnSpPr>
        <p:spPr bwMode="auto">
          <a:xfrm rot="5400000" flipV="1">
            <a:off x="3791744" y="1386682"/>
            <a:ext cx="1588" cy="3241675"/>
          </a:xfrm>
          <a:prstGeom prst="bentConnector3">
            <a:avLst>
              <a:gd name="adj1" fmla="val -13800000"/>
            </a:avLst>
          </a:prstGeom>
          <a:noFill/>
          <a:ln w="2857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6488" name="AutoShape 24"/>
          <p:cNvCxnSpPr>
            <a:cxnSpLocks noChangeShapeType="1"/>
          </p:cNvCxnSpPr>
          <p:nvPr/>
        </p:nvCxnSpPr>
        <p:spPr bwMode="auto">
          <a:xfrm rot="5400000" flipV="1">
            <a:off x="8112919" y="1386682"/>
            <a:ext cx="1588" cy="3241675"/>
          </a:xfrm>
          <a:prstGeom prst="bentConnector3">
            <a:avLst>
              <a:gd name="adj1" fmla="val -13800000"/>
            </a:avLst>
          </a:prstGeom>
          <a:noFill/>
          <a:ln w="2857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6491" name="Line 27"/>
          <p:cNvSpPr>
            <a:spLocks noChangeShapeType="1"/>
          </p:cNvSpPr>
          <p:nvPr/>
        </p:nvSpPr>
        <p:spPr bwMode="auto">
          <a:xfrm>
            <a:off x="4043363" y="2501901"/>
            <a:ext cx="0" cy="288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6492" name="Line 28"/>
          <p:cNvSpPr>
            <a:spLocks noChangeShapeType="1"/>
          </p:cNvSpPr>
          <p:nvPr/>
        </p:nvSpPr>
        <p:spPr bwMode="auto">
          <a:xfrm>
            <a:off x="7356475" y="2501901"/>
            <a:ext cx="0" cy="288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6493" name="Line 29"/>
          <p:cNvSpPr>
            <a:spLocks noChangeShapeType="1"/>
          </p:cNvSpPr>
          <p:nvPr/>
        </p:nvSpPr>
        <p:spPr bwMode="auto">
          <a:xfrm>
            <a:off x="4764088" y="3509964"/>
            <a:ext cx="0" cy="5048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6494" name="Line 30"/>
          <p:cNvSpPr>
            <a:spLocks noChangeShapeType="1"/>
          </p:cNvSpPr>
          <p:nvPr/>
        </p:nvSpPr>
        <p:spPr bwMode="auto">
          <a:xfrm>
            <a:off x="7067550" y="3509964"/>
            <a:ext cx="0" cy="5048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6495" name="Line 31"/>
          <p:cNvSpPr>
            <a:spLocks noChangeShapeType="1"/>
          </p:cNvSpPr>
          <p:nvPr/>
        </p:nvSpPr>
        <p:spPr bwMode="auto">
          <a:xfrm>
            <a:off x="2459038" y="3500438"/>
            <a:ext cx="0" cy="5143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6496" name="Line 32"/>
          <p:cNvSpPr>
            <a:spLocks noChangeShapeType="1"/>
          </p:cNvSpPr>
          <p:nvPr/>
        </p:nvSpPr>
        <p:spPr bwMode="auto">
          <a:xfrm>
            <a:off x="9156700" y="3509963"/>
            <a:ext cx="0" cy="19351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12455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 name="矩形 7"/>
          <p:cNvSpPr/>
          <p:nvPr/>
        </p:nvSpPr>
        <p:spPr>
          <a:xfrm>
            <a:off x="1130709" y="1358624"/>
            <a:ext cx="4444182" cy="4770537"/>
          </a:xfrm>
          <a:prstGeom prst="rect">
            <a:avLst/>
          </a:prstGeom>
        </p:spPr>
        <p:txBody>
          <a:bodyPr wrap="square">
            <a:spAutoFit/>
          </a:bodyPr>
          <a:lstStyle/>
          <a:p>
            <a:pPr marL="0" marR="930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C0000"/>
                </a:solidFill>
                <a:effectLst/>
                <a:uLnTx/>
                <a:uFillTx/>
                <a:latin typeface="等线" panose="020F0502020204030204"/>
                <a:ea typeface="楷体_GB2312" panose="02010609030101010101"/>
                <a:cs typeface="+mn-cs"/>
              </a:rPr>
              <a:t>综合数据库</a:t>
            </a: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DB(Data Base)</a:t>
            </a:r>
          </a:p>
          <a:p>
            <a:pPr marL="0" marR="796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a:t>
            </a:r>
            <a:r>
              <a:rPr kumimoji="0" lang="en-US" altLang="zh-CN"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存放推理过程的各种当前信息。</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如：</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问题的初始状态</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输入的事实</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中间结论及最终结论</a:t>
            </a:r>
            <a:endPar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8065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作为推理过程选择可用规则的依据。</a:t>
            </a:r>
          </a:p>
          <a:p>
            <a:pPr marL="0" marR="807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推理过程中某条规则是否可用，是通过该规则的前提与</a:t>
            </a:r>
            <a:r>
              <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DB</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中的已知事实的匹配来确定的。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可匹配的规则称为可用规则。利用可用规则进行推理，将会得到一个结论。该结论若不是目标，将作为新的事实放入</a:t>
            </a:r>
            <a:r>
              <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DB</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，成为以后推理的已知事实。</a:t>
            </a:r>
          </a:p>
        </p:txBody>
      </p:sp>
      <p:sp>
        <p:nvSpPr>
          <p:cNvPr id="14" name="Rectangle 2"/>
          <p:cNvSpPr>
            <a:spLocks noGrp="1"/>
          </p:cNvSpPr>
          <p:nvPr>
            <p:ph type="title"/>
          </p:nvPr>
        </p:nvSpPr>
        <p:spPr>
          <a:xfrm>
            <a:off x="700088" y="168562"/>
            <a:ext cx="8229600" cy="649288"/>
          </a:xfrm>
        </p:spPr>
        <p:txBody>
          <a:bodyPr/>
          <a:lstStyle/>
          <a:p>
            <a:r>
              <a:rPr lang="en-US" altLang="zh-CN" sz="280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2.3.2</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产生式系统的基本结构</a:t>
            </a:r>
          </a:p>
        </p:txBody>
      </p:sp>
      <p:sp>
        <p:nvSpPr>
          <p:cNvPr id="3" name="矩形 2"/>
          <p:cNvSpPr/>
          <p:nvPr/>
        </p:nvSpPr>
        <p:spPr>
          <a:xfrm>
            <a:off x="6786255" y="3380434"/>
            <a:ext cx="4286864" cy="286232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C0000"/>
                </a:solidFill>
                <a:effectLst/>
                <a:uLnTx/>
                <a:uFillTx/>
                <a:latin typeface="等线" panose="020F0502020204030204"/>
                <a:ea typeface="楷体_GB2312" panose="02010609030101010101"/>
                <a:cs typeface="+mn-cs"/>
              </a:rPr>
              <a:t>规则库</a:t>
            </a: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RB(Rule Base)</a:t>
            </a:r>
            <a:endParaRPr kumimoji="0" lang="en-US" altLang="zh-CN"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endParaRPr>
          </a:p>
          <a:p>
            <a:pPr marL="0" marR="94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也称知识库</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KB(Knowledge Base)</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作用</a:t>
            </a:r>
          </a:p>
          <a:p>
            <a:pPr marL="0" marR="107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用于存放推理所需要的所有规则，是整个产生式系统的知识集。</a:t>
            </a:r>
          </a:p>
          <a:p>
            <a:pPr marL="0" marR="107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是产生式系统能够进行推理的根本。</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要求</a:t>
            </a:r>
          </a:p>
          <a:p>
            <a:pPr marL="0" marR="148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知识的完整性、一致性、准确性、灵活性和可组织性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4" name="图片 3"/>
          <p:cNvPicPr>
            <a:picLocks noChangeAspect="1"/>
          </p:cNvPicPr>
          <p:nvPr/>
        </p:nvPicPr>
        <p:blipFill>
          <a:blip r:embed="rId3"/>
          <a:stretch>
            <a:fillRect/>
          </a:stretch>
        </p:blipFill>
        <p:spPr>
          <a:xfrm>
            <a:off x="6677563" y="1045039"/>
            <a:ext cx="4504249" cy="1960482"/>
          </a:xfrm>
          <a:prstGeom prst="rect">
            <a:avLst/>
          </a:prstGeom>
        </p:spPr>
      </p:pic>
    </p:spTree>
    <p:extLst>
      <p:ext uri="{BB962C8B-B14F-4D97-AF65-F5344CB8AC3E}">
        <p14:creationId xmlns:p14="http://schemas.microsoft.com/office/powerpoint/2010/main" val="2882426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2.3.2</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产生式系统的基本结构</a:t>
            </a:r>
          </a:p>
        </p:txBody>
      </p:sp>
      <p:sp>
        <p:nvSpPr>
          <p:cNvPr id="2" name="矩形 1"/>
          <p:cNvSpPr/>
          <p:nvPr/>
        </p:nvSpPr>
        <p:spPr>
          <a:xfrm>
            <a:off x="1391265" y="1339592"/>
            <a:ext cx="9409470" cy="5016758"/>
          </a:xfrm>
          <a:prstGeom prst="rect">
            <a:avLst/>
          </a:prstGeom>
        </p:spPr>
        <p:txBody>
          <a:bodyPr wrap="square">
            <a:spAutoFit/>
          </a:bodyPr>
          <a:lstStyle/>
          <a:p>
            <a:pPr marL="0" marR="940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C0000"/>
                </a:solidFill>
                <a:effectLst/>
                <a:uLnTx/>
                <a:uFillTx/>
                <a:latin typeface="等线" panose="020F0502020204030204"/>
                <a:ea typeface="楷体_GB2312" panose="02010609030101010101"/>
                <a:cs typeface="+mn-cs"/>
              </a:rPr>
              <a:t>控制系统</a:t>
            </a: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(Control system)</a:t>
            </a:r>
          </a:p>
          <a:p>
            <a:pPr marL="0" marR="9400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endParaRPr>
          </a:p>
          <a:p>
            <a:pPr marL="0" marR="963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panose="02010609030101010101"/>
                <a:cs typeface="+mn-cs"/>
              </a:rPr>
              <a:t>控制系统的主要作用</a:t>
            </a:r>
          </a:p>
          <a:p>
            <a:pPr marL="0" marR="78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亦称推理机，用于控制整个产生式系统的运行，决定问题求解过程的推理线路。</a:t>
            </a:r>
            <a:endPar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78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963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panose="02010609030101010101"/>
                <a:cs typeface="+mn-cs"/>
              </a:rPr>
              <a:t>控制系统的主要任务</a:t>
            </a:r>
          </a:p>
          <a:p>
            <a:pPr marL="0" marR="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选择匹配：</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按一定策略从规则库种选择规则与综合数据库中的已知事实进行匹配。匹配是指把所选规则的前提与综合数据库中的已知事实进行比较，若事实库中存的事实与所选规则前提一致，则称匹配成功，该规则为可用；否则，称匹配失败，该规则不可用。</a:t>
            </a:r>
          </a:p>
          <a:p>
            <a:pPr marL="0" marR="88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冲突消解：</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对匹配成功的规则，按照某种策略从中选出一条规则执行。</a:t>
            </a:r>
          </a:p>
          <a:p>
            <a:pPr marL="0" marR="48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执行操作：</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对所执行的规则，若其后件为一个或多个结论，则把这些结论加入综合数据库；若其后件为一个或多个操作时，执行这些操作。</a:t>
            </a:r>
          </a:p>
          <a:p>
            <a:pPr marL="0" marR="128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终止推理：</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检查综合数据库中是否包含有目标，若有，则停止推理。</a:t>
            </a:r>
          </a:p>
          <a:p>
            <a:pPr marL="0" marR="48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路径解释：</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在问题求解过程中，记住应用过的规则序列，以便最终能够给出问题的解的路径。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5" name="图片 4"/>
          <p:cNvPicPr>
            <a:picLocks noChangeAspect="1"/>
          </p:cNvPicPr>
          <p:nvPr/>
        </p:nvPicPr>
        <p:blipFill>
          <a:blip r:embed="rId3"/>
          <a:stretch>
            <a:fillRect/>
          </a:stretch>
        </p:blipFill>
        <p:spPr>
          <a:xfrm>
            <a:off x="6888018" y="168562"/>
            <a:ext cx="4504249" cy="1960482"/>
          </a:xfrm>
          <a:prstGeom prst="rect">
            <a:avLst/>
          </a:prstGeom>
        </p:spPr>
      </p:pic>
    </p:spTree>
    <p:extLst>
      <p:ext uri="{BB962C8B-B14F-4D97-AF65-F5344CB8AC3E}">
        <p14:creationId xmlns:p14="http://schemas.microsoft.com/office/powerpoint/2010/main" val="2174594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D61E603-9E69-4AE6-88A9-9518F28124B7}" type="slidenum">
              <a:rPr kumimoji="0" lang="en-US" altLang="zh-CN"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26</a:t>
            </a:fld>
            <a:endParaRPr kumimoji="0" lang="en-US" altLang="zh-CN"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211979" name="Rectangle 11"/>
          <p:cNvSpPr>
            <a:spLocks noGrp="1"/>
          </p:cNvSpPr>
          <p:nvPr>
            <p:ph type="title"/>
          </p:nvPr>
        </p:nvSpPr>
        <p:spPr>
          <a:xfrm>
            <a:off x="1847850" y="549275"/>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2.3.3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产生式系统的运行过程</a:t>
            </a:r>
          </a:p>
        </p:txBody>
      </p:sp>
      <p:grpSp>
        <p:nvGrpSpPr>
          <p:cNvPr id="211983" name="Group 15"/>
          <p:cNvGrpSpPr>
            <a:grpSpLocks/>
          </p:cNvGrpSpPr>
          <p:nvPr/>
        </p:nvGrpSpPr>
        <p:grpSpPr bwMode="auto">
          <a:xfrm>
            <a:off x="2782888" y="1277938"/>
            <a:ext cx="6019800" cy="4273550"/>
            <a:chOff x="476" y="783"/>
            <a:chExt cx="3792" cy="2692"/>
          </a:xfrm>
        </p:grpSpPr>
        <p:sp>
          <p:nvSpPr>
            <p:cNvPr id="211980" name="Text Box 12"/>
            <p:cNvSpPr txBox="1">
              <a:spLocks noChangeArrowheads="1"/>
            </p:cNvSpPr>
            <p:nvPr/>
          </p:nvSpPr>
          <p:spPr bwMode="auto">
            <a:xfrm>
              <a:off x="1193" y="783"/>
              <a:ext cx="2701" cy="252"/>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ysClr val="windowText" lastClr="000000"/>
                  </a:solidFill>
                  <a:effectLst/>
                  <a:uLnTx/>
                  <a:uFillTx/>
                  <a:latin typeface="等线" panose="020F0502020204030204"/>
                  <a:ea typeface="等线" panose="02010600030101010101" pitchFamily="2" charset="-122"/>
                  <a:cs typeface="+mn-cs"/>
                </a:rPr>
                <a:t>外部输入的初始事实放入综合数据库</a:t>
              </a:r>
            </a:p>
          </p:txBody>
        </p:sp>
        <p:pic>
          <p:nvPicPr>
            <p:cNvPr id="211982" name="Picture 14" descr="6-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76" y="1073"/>
              <a:ext cx="3792" cy="240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31242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FFFBA2-E90F-4FF0-943E-BEC47E8C5D8A}"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15071" name="Rectangle 31"/>
          <p:cNvSpPr>
            <a:spLocks noGrp="1"/>
          </p:cNvSpPr>
          <p:nvPr>
            <p:ph type="title"/>
          </p:nvPr>
        </p:nvSpPr>
        <p:spPr>
          <a:xfrm>
            <a:off x="667979" y="306082"/>
            <a:ext cx="8229600" cy="649287"/>
          </a:xfrm>
        </p:spPr>
        <p:txBody>
          <a:bodyPr/>
          <a:lstStyle/>
          <a:p>
            <a:r>
              <a:rPr kumimoji="1" lang="en-US" altLang="zh-CN" sz="3200" dirty="0">
                <a:solidFill>
                  <a:srgbClr val="009900"/>
                </a:solidFill>
                <a:ea typeface="黑体" panose="02010609060101010101" pitchFamily="49" charset="-122"/>
              </a:rPr>
              <a:t>【</a:t>
            </a:r>
            <a:r>
              <a:rPr kumimoji="1" lang="zh-CN" altLang="en-US" sz="3200" dirty="0">
                <a:solidFill>
                  <a:srgbClr val="009900"/>
                </a:solidFill>
                <a:ea typeface="黑体" panose="02010609060101010101" pitchFamily="49" charset="-122"/>
              </a:rPr>
              <a:t>产生式系统应用举例</a:t>
            </a:r>
            <a:r>
              <a:rPr kumimoji="1" lang="en-US" altLang="zh-CN" sz="3200" dirty="0">
                <a:solidFill>
                  <a:srgbClr val="009900"/>
                </a:solidFill>
                <a:ea typeface="黑体" panose="02010609060101010101" pitchFamily="49" charset="-122"/>
              </a:rPr>
              <a:t>】</a:t>
            </a:r>
          </a:p>
        </p:txBody>
      </p:sp>
      <p:sp>
        <p:nvSpPr>
          <p:cNvPr id="2" name="矩形 1"/>
          <p:cNvSpPr/>
          <p:nvPr/>
        </p:nvSpPr>
        <p:spPr>
          <a:xfrm>
            <a:off x="1406012" y="1222786"/>
            <a:ext cx="9261987" cy="255454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00000"/>
                </a:solidFill>
                <a:effectLst/>
                <a:uLnTx/>
                <a:uFillTx/>
                <a:latin typeface="等线" panose="020F0502020204030204"/>
                <a:ea typeface="等线" panose="02010600030101010101" pitchFamily="2" charset="-122"/>
                <a:cs typeface="+mn-cs"/>
              </a:rPr>
              <a:t>例</a:t>
            </a:r>
            <a:r>
              <a:rPr kumimoji="0" lang="en-US" altLang="zh-CN" sz="2000" b="0" i="0" u="none" strike="noStrike" kern="1200" cap="none" spc="0" normalizeH="0" baseline="0" noProof="0" dirty="0">
                <a:ln>
                  <a:noFill/>
                </a:ln>
                <a:solidFill>
                  <a:srgbClr val="C00000"/>
                </a:solidFill>
                <a:effectLst/>
                <a:uLnTx/>
                <a:uFillTx/>
                <a:latin typeface="等线" panose="020F0502020204030204"/>
                <a:ea typeface="等线" panose="02010600030101010101" pitchFamily="2"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设有以下两条规则</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4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 </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IF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动物有羽毛</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THEN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动物是鸟</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 </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IF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动物是鸟</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AND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动物善飞</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THEN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动物是信天翁</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其中，</a:t>
            </a:r>
            <a:r>
              <a:rPr kumimoji="0" lang="en-US" altLang="zh-CN" sz="2000" b="0" i="1" u="none" strike="noStrike" kern="1200" cap="none" spc="0" normalizeH="0" baseline="0" noProof="0" dirty="0">
                <a:ln>
                  <a:noFill/>
                </a:ln>
                <a:solidFill>
                  <a:srgbClr val="1615A2"/>
                </a:solidFill>
                <a:effectLst/>
                <a:uLnTx/>
                <a:uFillTx/>
                <a:latin typeface="Arial" panose="020B0604020202020204" pitchFamily="34" charset="0"/>
                <a:ea typeface="等线" panose="02010600030101010101" pitchFamily="2" charset="-122"/>
                <a:cs typeface="+mn-cs"/>
              </a:rPr>
              <a:t> r </a:t>
            </a:r>
            <a:r>
              <a:rPr kumimoji="0" lang="en-US" altLang="zh-CN" sz="1400" b="0" i="1" u="none" strike="noStrike" kern="1200" cap="none" spc="0" normalizeH="0" baseline="0" noProof="0" dirty="0">
                <a:ln>
                  <a:noFill/>
                </a:ln>
                <a:solidFill>
                  <a:srgbClr val="1615A2"/>
                </a:solidFill>
                <a:effectLst/>
                <a:uLnTx/>
                <a:uFillTx/>
                <a:latin typeface="Times New Roman" panose="02020603050405020304" pitchFamily="18" charset="0"/>
                <a:ea typeface="等线" panose="02010600030101010101" pitchFamily="2"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和</a:t>
            </a:r>
            <a:r>
              <a:rPr kumimoji="0" lang="en-US" altLang="zh-CN" sz="2000" b="0" i="1" u="none" strike="noStrike" kern="1200" cap="none" spc="0" normalizeH="0" baseline="0" noProof="0" dirty="0">
                <a:ln>
                  <a:noFill/>
                </a:ln>
                <a:solidFill>
                  <a:srgbClr val="1615A2"/>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srgbClr val="1615A2"/>
                </a:solidFill>
                <a:effectLst/>
                <a:uLnTx/>
                <a:uFillTx/>
                <a:latin typeface="Times New Roman" panose="02020603050405020304" pitchFamily="18" charset="0"/>
                <a:ea typeface="等线" panose="02010600030101010101" pitchFamily="2" charset="-122"/>
                <a:cs typeface="+mn-cs"/>
              </a:rPr>
              <a:t>2</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是上述两条规则在动物识别系统中的规则编号。</a:t>
            </a:r>
            <a:endPar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假设已知有以下事实</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动物有羽毛，动物善飞</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求满足以上事实的动物是何种动物。</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 name="矩形 2"/>
          <p:cNvSpPr/>
          <p:nvPr/>
        </p:nvSpPr>
        <p:spPr>
          <a:xfrm>
            <a:off x="1406011" y="4035789"/>
            <a:ext cx="5279923"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59293E"/>
                </a:solidFill>
                <a:effectLst/>
                <a:uLnTx/>
                <a:uFillTx/>
                <a:latin typeface="HiddenHorzOCR"/>
                <a:ea typeface="等线" panose="02010600030101010101" pitchFamily="2" charset="-122"/>
                <a:cs typeface="+mn-cs"/>
              </a:rPr>
              <a:t>解</a:t>
            </a:r>
            <a:r>
              <a:rPr kumimoji="0" lang="en-US" altLang="zh-CN" sz="2000" b="0" i="0" u="none" strike="noStrike" kern="1200" cap="none" spc="0" normalizeH="0" baseline="0" noProof="0" dirty="0">
                <a:ln>
                  <a:noFill/>
                </a:ln>
                <a:solidFill>
                  <a:srgbClr val="59293E"/>
                </a:solidFill>
                <a:effectLst/>
                <a:uLnTx/>
                <a:uFillTx/>
                <a:latin typeface="HiddenHorzOCR"/>
                <a:ea typeface="等线" panose="02010600030101010101" pitchFamily="2" charset="-122"/>
                <a:cs typeface="+mn-cs"/>
              </a:rPr>
              <a:t>: </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由于已知事实</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动物有羽毛</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，即</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4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的前提条件满足，因此</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4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可用，承认的</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4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结论，</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即推出新的事实</a:t>
            </a:r>
            <a:r>
              <a:rPr kumimoji="0" lang="en-US" altLang="zh-CN"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动物是鸟</a:t>
            </a:r>
            <a:r>
              <a:rPr kumimoji="0" lang="en-US" altLang="zh-CN"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454596"/>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此时， </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a:t>
            </a:r>
            <a:r>
              <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两个前提条件均满足，即 </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a:t>
            </a:r>
            <a:r>
              <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的前提条件满</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足，因此</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可用，承认的</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结论，即推出</a:t>
            </a:r>
            <a:endParaRPr kumimoji="0" lang="en-US" altLang="zh-CN" sz="2400" b="0" i="0" u="none" strike="noStrike" kern="1200" cap="none" spc="0" normalizeH="0" baseline="0" noProof="0" dirty="0">
              <a:ln>
                <a:noFill/>
              </a:ln>
              <a:solidFill>
                <a:srgbClr val="020202"/>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新的事实</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动物是信天翁</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5" name="图片 4"/>
          <p:cNvPicPr>
            <a:picLocks noChangeAspect="1"/>
          </p:cNvPicPr>
          <p:nvPr/>
        </p:nvPicPr>
        <p:blipFill>
          <a:blip r:embed="rId2"/>
          <a:stretch>
            <a:fillRect/>
          </a:stretch>
        </p:blipFill>
        <p:spPr>
          <a:xfrm>
            <a:off x="7287085" y="4000040"/>
            <a:ext cx="4048125" cy="2133600"/>
          </a:xfrm>
          <a:prstGeom prst="rect">
            <a:avLst/>
          </a:prstGeom>
        </p:spPr>
      </p:pic>
    </p:spTree>
    <p:extLst>
      <p:ext uri="{BB962C8B-B14F-4D97-AF65-F5344CB8AC3E}">
        <p14:creationId xmlns:p14="http://schemas.microsoft.com/office/powerpoint/2010/main" val="740535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FFFBA2-E90F-4FF0-943E-BEC47E8C5D8A}"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15050" name="Text Box 10"/>
          <p:cNvSpPr txBox="1">
            <a:spLocks noChangeArrowheads="1"/>
          </p:cNvSpPr>
          <p:nvPr/>
        </p:nvSpPr>
        <p:spPr bwMode="auto">
          <a:xfrm>
            <a:off x="1992314" y="1470025"/>
            <a:ext cx="5399087" cy="628650"/>
          </a:xfrm>
          <a:prstGeom prst="rect">
            <a:avLst/>
          </a:prstGeom>
          <a:noFill/>
          <a:ln>
            <a:noFill/>
          </a:ln>
          <a:effectLst/>
          <a:extLst>
            <a:ext uri="{909E8E84-426E-40DD-AFC4-6F175D3DCCD1}">
              <a14:hiddenFill xmlns:a14="http://schemas.microsoft.com/office/drawing/2010/main">
                <a:solidFill>
                  <a:srgbClr val="FFFFCC">
                    <a:alpha val="92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tabLst/>
              <a:defRPr/>
            </a:pPr>
            <a:r>
              <a:rPr kumimoji="0" lang="zh-CN" altLang="en-US" sz="32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猴子摘香蕉问题</a:t>
            </a:r>
            <a:endParaRPr kumimoji="0" lang="zh-CN" altLang="en-US" sz="32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endParaRPr>
          </a:p>
        </p:txBody>
      </p:sp>
      <p:grpSp>
        <p:nvGrpSpPr>
          <p:cNvPr id="215051" name="Group 11"/>
          <p:cNvGrpSpPr>
            <a:grpSpLocks/>
          </p:cNvGrpSpPr>
          <p:nvPr/>
        </p:nvGrpSpPr>
        <p:grpSpPr bwMode="auto">
          <a:xfrm>
            <a:off x="2351088" y="2205039"/>
            <a:ext cx="7345362" cy="4103687"/>
            <a:chOff x="340" y="935"/>
            <a:chExt cx="5035" cy="2677"/>
          </a:xfrm>
        </p:grpSpPr>
        <p:grpSp>
          <p:nvGrpSpPr>
            <p:cNvPr id="215052" name="Group 12"/>
            <p:cNvGrpSpPr>
              <a:grpSpLocks/>
            </p:cNvGrpSpPr>
            <p:nvPr/>
          </p:nvGrpSpPr>
          <p:grpSpPr bwMode="auto">
            <a:xfrm>
              <a:off x="340" y="935"/>
              <a:ext cx="5035" cy="2677"/>
              <a:chOff x="340" y="935"/>
              <a:chExt cx="5035" cy="2677"/>
            </a:xfrm>
          </p:grpSpPr>
          <p:sp>
            <p:nvSpPr>
              <p:cNvPr id="215053" name="Rectangle 13"/>
              <p:cNvSpPr>
                <a:spLocks noChangeArrowheads="1"/>
              </p:cNvSpPr>
              <p:nvPr/>
            </p:nvSpPr>
            <p:spPr bwMode="auto">
              <a:xfrm>
                <a:off x="1519" y="1570"/>
                <a:ext cx="2586" cy="8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5054" name="Line 14"/>
              <p:cNvSpPr>
                <a:spLocks noChangeShapeType="1"/>
              </p:cNvSpPr>
              <p:nvPr/>
            </p:nvSpPr>
            <p:spPr bwMode="auto">
              <a:xfrm flipV="1">
                <a:off x="4105" y="935"/>
                <a:ext cx="1270" cy="6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5055" name="Line 15"/>
              <p:cNvSpPr>
                <a:spLocks noChangeShapeType="1"/>
              </p:cNvSpPr>
              <p:nvPr/>
            </p:nvSpPr>
            <p:spPr bwMode="auto">
              <a:xfrm>
                <a:off x="340" y="935"/>
                <a:ext cx="1179" cy="6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5056" name="Line 16"/>
              <p:cNvSpPr>
                <a:spLocks noChangeShapeType="1"/>
              </p:cNvSpPr>
              <p:nvPr/>
            </p:nvSpPr>
            <p:spPr bwMode="auto">
              <a:xfrm flipV="1">
                <a:off x="340" y="2432"/>
                <a:ext cx="1179" cy="11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5057" name="Line 17"/>
              <p:cNvSpPr>
                <a:spLocks noChangeShapeType="1"/>
              </p:cNvSpPr>
              <p:nvPr/>
            </p:nvSpPr>
            <p:spPr bwMode="auto">
              <a:xfrm>
                <a:off x="4105" y="2432"/>
                <a:ext cx="1270" cy="11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215058" name="Rectangle 18"/>
            <p:cNvSpPr>
              <a:spLocks noChangeArrowheads="1"/>
            </p:cNvSpPr>
            <p:nvPr/>
          </p:nvSpPr>
          <p:spPr bwMode="auto">
            <a:xfrm>
              <a:off x="3560" y="2614"/>
              <a:ext cx="499" cy="499"/>
            </a:xfrm>
            <a:prstGeom prst="rect">
              <a:avLst/>
            </a:prstGeom>
            <a:solidFill>
              <a:srgbClr val="FFFF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nvGrpSpPr>
            <p:cNvPr id="215059" name="Group 19"/>
            <p:cNvGrpSpPr>
              <a:grpSpLocks/>
            </p:cNvGrpSpPr>
            <p:nvPr/>
          </p:nvGrpSpPr>
          <p:grpSpPr bwMode="auto">
            <a:xfrm>
              <a:off x="2508" y="1389"/>
              <a:ext cx="400" cy="1225"/>
              <a:chOff x="2508" y="1389"/>
              <a:chExt cx="400" cy="1225"/>
            </a:xfrm>
          </p:grpSpPr>
          <p:grpSp>
            <p:nvGrpSpPr>
              <p:cNvPr id="215060" name="Group 20"/>
              <p:cNvGrpSpPr>
                <a:grpSpLocks/>
              </p:cNvGrpSpPr>
              <p:nvPr/>
            </p:nvGrpSpPr>
            <p:grpSpPr bwMode="auto">
              <a:xfrm>
                <a:off x="2671" y="1389"/>
                <a:ext cx="182" cy="1225"/>
                <a:chOff x="2671" y="1389"/>
                <a:chExt cx="182" cy="1225"/>
              </a:xfrm>
            </p:grpSpPr>
            <p:sp>
              <p:nvSpPr>
                <p:cNvPr id="215061" name="Oval 21"/>
                <p:cNvSpPr>
                  <a:spLocks noChangeArrowheads="1"/>
                </p:cNvSpPr>
                <p:nvPr/>
              </p:nvSpPr>
              <p:spPr bwMode="auto">
                <a:xfrm>
                  <a:off x="2744" y="1389"/>
                  <a:ext cx="91"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5062" name="Line 22"/>
                <p:cNvSpPr>
                  <a:spLocks noChangeShapeType="1"/>
                </p:cNvSpPr>
                <p:nvPr/>
              </p:nvSpPr>
              <p:spPr bwMode="auto">
                <a:xfrm>
                  <a:off x="2789" y="1480"/>
                  <a:ext cx="0" cy="1134"/>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5063" name="Text Box 23"/>
                <p:cNvSpPr txBox="1">
                  <a:spLocks noChangeArrowheads="1"/>
                </p:cNvSpPr>
                <p:nvPr/>
              </p:nvSpPr>
              <p:spPr bwMode="auto">
                <a:xfrm rot="10800000">
                  <a:off x="2671" y="1467"/>
                  <a:ext cx="182"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rPr>
                    <a:t>?</a:t>
                  </a:r>
                </a:p>
              </p:txBody>
            </p:sp>
          </p:grpSp>
          <p:pic>
            <p:nvPicPr>
              <p:cNvPr id="215064" name="Picture 24" descr="j0199183_1"/>
              <p:cNvPicPr>
                <a:picLocks noChangeAspect="1" noChangeArrowheads="1"/>
              </p:cNvPicPr>
              <p:nvPr/>
            </p:nvPicPr>
            <p:blipFill>
              <a:blip r:embed="rId2" cstate="print">
                <a:extLst>
                  <a:ext uri="{28A0092B-C50C-407E-A947-70E740481C1C}">
                    <a14:useLocalDpi xmlns:a14="http://schemas.microsoft.com/office/drawing/2010/main" val="0"/>
                  </a:ext>
                </a:extLst>
              </a:blip>
              <a:srcRect r="18733"/>
              <a:stretch>
                <a:fillRect/>
              </a:stretch>
            </p:blipFill>
            <p:spPr bwMode="auto">
              <a:xfrm rot="2085323">
                <a:off x="2508" y="1525"/>
                <a:ext cx="400" cy="4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5065" name="Group 25"/>
            <p:cNvGrpSpPr>
              <a:grpSpLocks/>
            </p:cNvGrpSpPr>
            <p:nvPr/>
          </p:nvGrpSpPr>
          <p:grpSpPr bwMode="auto">
            <a:xfrm>
              <a:off x="1519" y="2478"/>
              <a:ext cx="544" cy="734"/>
              <a:chOff x="1202" y="2614"/>
              <a:chExt cx="742" cy="824"/>
            </a:xfrm>
          </p:grpSpPr>
          <p:pic>
            <p:nvPicPr>
              <p:cNvPr id="215066" name="Picture 26" descr="an02556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2" y="2614"/>
                <a:ext cx="742" cy="824"/>
              </a:xfrm>
              <a:prstGeom prst="rect">
                <a:avLst/>
              </a:prstGeom>
              <a:noFill/>
              <a:extLst>
                <a:ext uri="{909E8E84-426E-40DD-AFC4-6F175D3DCCD1}">
                  <a14:hiddenFill xmlns:a14="http://schemas.microsoft.com/office/drawing/2010/main">
                    <a:solidFill>
                      <a:srgbClr val="FFFFFF"/>
                    </a:solidFill>
                  </a14:hiddenFill>
                </a:ext>
              </a:extLst>
            </p:spPr>
          </p:pic>
          <p:sp>
            <p:nvSpPr>
              <p:cNvPr id="215067" name="Rectangle 27"/>
              <p:cNvSpPr>
                <a:spLocks noChangeArrowheads="1"/>
              </p:cNvSpPr>
              <p:nvPr/>
            </p:nvSpPr>
            <p:spPr bwMode="auto">
              <a:xfrm>
                <a:off x="1610" y="2614"/>
                <a:ext cx="317" cy="1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215068" name="Text Box 28"/>
            <p:cNvSpPr txBox="1">
              <a:spLocks noChangeArrowheads="1"/>
            </p:cNvSpPr>
            <p:nvPr/>
          </p:nvSpPr>
          <p:spPr bwMode="auto">
            <a:xfrm>
              <a:off x="2653" y="2659"/>
              <a:ext cx="318"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C</a:t>
              </a:r>
            </a:p>
          </p:txBody>
        </p:sp>
        <p:sp>
          <p:nvSpPr>
            <p:cNvPr id="215069" name="Text Box 29"/>
            <p:cNvSpPr txBox="1">
              <a:spLocks noChangeArrowheads="1"/>
            </p:cNvSpPr>
            <p:nvPr/>
          </p:nvSpPr>
          <p:spPr bwMode="auto">
            <a:xfrm>
              <a:off x="1382" y="3249"/>
              <a:ext cx="319"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A</a:t>
              </a:r>
            </a:p>
          </p:txBody>
        </p:sp>
        <p:sp>
          <p:nvSpPr>
            <p:cNvPr id="215070" name="Text Box 30"/>
            <p:cNvSpPr txBox="1">
              <a:spLocks noChangeArrowheads="1"/>
            </p:cNvSpPr>
            <p:nvPr/>
          </p:nvSpPr>
          <p:spPr bwMode="auto">
            <a:xfrm>
              <a:off x="3742" y="3203"/>
              <a:ext cx="318"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B</a:t>
              </a:r>
            </a:p>
          </p:txBody>
        </p:sp>
      </p:grpSp>
      <p:sp>
        <p:nvSpPr>
          <p:cNvPr id="215071" name="Rectangle 31"/>
          <p:cNvSpPr>
            <a:spLocks noGrp="1"/>
          </p:cNvSpPr>
          <p:nvPr>
            <p:ph type="title"/>
          </p:nvPr>
        </p:nvSpPr>
        <p:spPr>
          <a:xfrm>
            <a:off x="1847850" y="620714"/>
            <a:ext cx="8229600" cy="649287"/>
          </a:xfrm>
        </p:spPr>
        <p:txBody>
          <a:bodyPr/>
          <a:lstStyle/>
          <a:p>
            <a:r>
              <a:rPr kumimoji="1" lang="en-US" altLang="zh-CN" sz="3200" dirty="0">
                <a:solidFill>
                  <a:srgbClr val="009900"/>
                </a:solidFill>
                <a:ea typeface="黑体" panose="02010609060101010101" pitchFamily="49" charset="-122"/>
              </a:rPr>
              <a:t>【</a:t>
            </a:r>
            <a:r>
              <a:rPr kumimoji="1" lang="zh-CN" altLang="en-US" sz="3200" dirty="0">
                <a:solidFill>
                  <a:srgbClr val="009900"/>
                </a:solidFill>
                <a:ea typeface="黑体" panose="02010609060101010101" pitchFamily="49" charset="-122"/>
              </a:rPr>
              <a:t>产生式系统应用举例</a:t>
            </a:r>
            <a:r>
              <a:rPr kumimoji="1" lang="en-US" altLang="zh-CN" sz="3200" dirty="0">
                <a:solidFill>
                  <a:srgbClr val="009900"/>
                </a:solidFill>
                <a:ea typeface="黑体" panose="02010609060101010101" pitchFamily="49" charset="-122"/>
              </a:rPr>
              <a:t>】</a:t>
            </a:r>
          </a:p>
        </p:txBody>
      </p:sp>
    </p:spTree>
    <p:extLst>
      <p:ext uri="{BB962C8B-B14F-4D97-AF65-F5344CB8AC3E}">
        <p14:creationId xmlns:p14="http://schemas.microsoft.com/office/powerpoint/2010/main" val="4001285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91173FE-2399-4FFD-B8E2-B594D64FB33F}"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16073" name="Text Box 9"/>
          <p:cNvSpPr txBox="1">
            <a:spLocks noChangeArrowheads="1"/>
          </p:cNvSpPr>
          <p:nvPr/>
        </p:nvSpPr>
        <p:spPr bwMode="auto">
          <a:xfrm>
            <a:off x="1847850" y="692151"/>
            <a:ext cx="1512888" cy="519113"/>
          </a:xfrm>
          <a:prstGeom prst="rect">
            <a:avLst/>
          </a:prstGeom>
          <a:noFill/>
          <a:ln>
            <a:noFill/>
          </a:ln>
          <a:effectLst/>
          <a:extLst>
            <a:ext uri="{909E8E84-426E-40DD-AFC4-6F175D3DCCD1}">
              <a14:hiddenFill xmlns:a14="http://schemas.microsoft.com/office/drawing/2010/main">
                <a:solidFill>
                  <a:srgbClr val="FFFFCC">
                    <a:alpha val="92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srgbClr val="0066FF"/>
                </a:solidFill>
                <a:effectLst/>
                <a:uLnTx/>
                <a:uFillTx/>
                <a:latin typeface="Times New Roman" panose="02020603050405020304" pitchFamily="18" charset="0"/>
                <a:ea typeface="等线" panose="02010600030101010101" pitchFamily="2" charset="-122"/>
                <a:cs typeface="Arial" panose="020B0604020202020204" pitchFamily="34" charset="0"/>
              </a:rPr>
              <a:t>求解：</a:t>
            </a:r>
            <a:endParaRPr kumimoji="0" lang="zh-CN" altLang="en-US" sz="2800" b="1" i="0" u="none" strike="noStrike" kern="1200" cap="none" spc="0" normalizeH="0" baseline="0" noProof="0">
              <a:ln>
                <a:noFill/>
              </a:ln>
              <a:solidFill>
                <a:srgbClr val="0066FF"/>
              </a:solidFill>
              <a:effectLst/>
              <a:uLnTx/>
              <a:uFillTx/>
              <a:latin typeface="Times New Roman" panose="02020603050405020304" pitchFamily="18" charset="0"/>
              <a:ea typeface="等线" panose="02010600030101010101" pitchFamily="2" charset="-122"/>
              <a:cs typeface="+mn-cs"/>
            </a:endParaRPr>
          </a:p>
        </p:txBody>
      </p:sp>
      <p:sp>
        <p:nvSpPr>
          <p:cNvPr id="216074" name="Text Box 10"/>
          <p:cNvSpPr txBox="1">
            <a:spLocks noChangeArrowheads="1"/>
          </p:cNvSpPr>
          <p:nvPr/>
        </p:nvSpPr>
        <p:spPr bwMode="auto">
          <a:xfrm>
            <a:off x="2424113" y="1196976"/>
            <a:ext cx="7561262" cy="3851275"/>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(1) </a:t>
            </a:r>
            <a:r>
              <a:rPr kumimoji="0" lang="zh-CN" altLang="en-US" sz="2800" b="1" i="0" u="none" strike="noStrike" kern="1200" cap="none" spc="0" normalizeH="0" baseline="0" noProof="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综合数据库：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(M, B, Box, On, H)  </a:t>
            </a:r>
          </a:p>
          <a:p>
            <a:pPr marL="342900" marR="0" lvl="0" indent="-34290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M: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猴子的位置</a:t>
            </a:r>
          </a:p>
          <a:p>
            <a:pPr marL="342900" marR="0" lvl="0" indent="-34290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B</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香蕉的位置</a:t>
            </a:r>
          </a:p>
          <a:p>
            <a:pPr marL="342900" marR="0" lvl="0" indent="-34290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Box: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箱子的位置</a:t>
            </a:r>
          </a:p>
          <a:p>
            <a:pPr marL="342900" marR="0" lvl="0" indent="-34290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On=0: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猴子在地板上</a:t>
            </a:r>
          </a:p>
          <a:p>
            <a:pPr marL="342900" marR="0" lvl="0" indent="-34290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On=1: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猴子在箱子上</a:t>
            </a:r>
          </a:p>
          <a:p>
            <a:pPr marL="342900" marR="0" lvl="0" indent="-34290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H=0: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猴子没有抓到香蕉</a:t>
            </a:r>
          </a:p>
          <a:p>
            <a:pPr marL="342900" marR="0" lvl="0" indent="-34290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H=1: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猴子抓到了香蕉</a:t>
            </a:r>
          </a:p>
        </p:txBody>
      </p:sp>
      <p:sp>
        <p:nvSpPr>
          <p:cNvPr id="216075" name="Text Box 11"/>
          <p:cNvSpPr txBox="1">
            <a:spLocks noChangeArrowheads="1"/>
          </p:cNvSpPr>
          <p:nvPr/>
        </p:nvSpPr>
        <p:spPr bwMode="auto">
          <a:xfrm>
            <a:off x="2438401" y="5214939"/>
            <a:ext cx="6048375" cy="533031"/>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(2) </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初始状态：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(a, c, b, 0, 0)  </a:t>
            </a:r>
          </a:p>
        </p:txBody>
      </p:sp>
    </p:spTree>
    <p:extLst>
      <p:ext uri="{BB962C8B-B14F-4D97-AF65-F5344CB8AC3E}">
        <p14:creationId xmlns:p14="http://schemas.microsoft.com/office/powerpoint/2010/main" val="3022460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0AC77A1-9F84-4505-8D81-60C938250009}"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8667" name="Rectangle 11"/>
          <p:cNvSpPr>
            <a:spLocks noGrp="1"/>
          </p:cNvSpPr>
          <p:nvPr>
            <p:ph type="title"/>
          </p:nvPr>
        </p:nvSpPr>
        <p:spPr>
          <a:xfrm>
            <a:off x="934549" y="375661"/>
            <a:ext cx="8229600" cy="649287"/>
          </a:xfrm>
        </p:spPr>
        <p:txBody>
          <a:bodyPr/>
          <a:lstStyle/>
          <a:p>
            <a:pPr>
              <a:buClr>
                <a:srgbClr val="00CC00"/>
              </a:buClr>
              <a:buSzPct val="90000"/>
              <a:buFont typeface="Wingdings" panose="05000000000000000000" pitchFamily="2" charset="2"/>
              <a:buNone/>
            </a:pPr>
            <a:r>
              <a:rPr lang="en-US" altLang="zh-CN" sz="2800" dirty="0">
                <a:solidFill>
                  <a:srgbClr val="00CC00"/>
                </a:solidFill>
                <a:latin typeface="黑体" panose="02010609060101010101" pitchFamily="49" charset="-122"/>
                <a:ea typeface="黑体" panose="02010609060101010101" pitchFamily="49" charset="-122"/>
              </a:rPr>
              <a:t>【</a:t>
            </a:r>
            <a:r>
              <a:rPr lang="zh-CN" altLang="en-US" sz="2800" dirty="0">
                <a:solidFill>
                  <a:srgbClr val="00CC00"/>
                </a:solidFill>
                <a:latin typeface="黑体" panose="02010609060101010101" pitchFamily="49" charset="-122"/>
                <a:ea typeface="黑体" panose="02010609060101010101" pitchFamily="49" charset="-122"/>
              </a:rPr>
              <a:t>实例</a:t>
            </a:r>
            <a:r>
              <a:rPr lang="en-US" altLang="zh-CN" sz="2800" dirty="0">
                <a:solidFill>
                  <a:srgbClr val="00CC00"/>
                </a:solidFill>
                <a:latin typeface="黑体" panose="02010609060101010101" pitchFamily="49" charset="-122"/>
                <a:ea typeface="黑体" panose="02010609060101010101" pitchFamily="49" charset="-122"/>
              </a:rPr>
              <a:t>】 </a:t>
            </a:r>
            <a:r>
              <a:rPr lang="zh-CN" altLang="en-US" sz="2800" dirty="0">
                <a:solidFill>
                  <a:srgbClr val="00CC00"/>
                </a:solidFill>
                <a:latin typeface="黑体" panose="02010609060101010101" pitchFamily="49" charset="-122"/>
                <a:ea typeface="黑体" panose="02010609060101010101" pitchFamily="49" charset="-122"/>
              </a:rPr>
              <a:t>一阶谓词逻辑表示</a:t>
            </a:r>
          </a:p>
        </p:txBody>
      </p:sp>
      <p:sp>
        <p:nvSpPr>
          <p:cNvPr id="3" name="矩形 2"/>
          <p:cNvSpPr/>
          <p:nvPr/>
        </p:nvSpPr>
        <p:spPr>
          <a:xfrm>
            <a:off x="1430216" y="1170493"/>
            <a:ext cx="6096000" cy="1040285"/>
          </a:xfrm>
          <a:prstGeom prst="rect">
            <a:avLst/>
          </a:prstGeom>
        </p:spPr>
        <p:txBody>
          <a:bodyPr>
            <a:spAutoFit/>
          </a:bodyPr>
          <a:lstStyle/>
          <a:p>
            <a:pPr marL="0" marR="0" lvl="0" indent="0" algn="l" defTabSz="914400" rtl="0" eaLnBrk="1" fontAlgn="auto" latinLnBrk="0" hangingPunct="1">
              <a:lnSpc>
                <a:spcPct val="120000"/>
              </a:lnSpc>
              <a:spcBef>
                <a:spcPts val="0"/>
              </a:spcBef>
              <a:spcAft>
                <a:spcPts val="0"/>
              </a:spcAft>
              <a:buClr>
                <a:srgbClr val="0000FF"/>
              </a:buClr>
              <a:buSzTx/>
              <a:buFontTx/>
              <a:buNone/>
              <a:tabLst/>
              <a:defRPr/>
            </a:pPr>
            <a:r>
              <a:rPr kumimoji="0" lang="zh-CN" altLang="en-US" sz="28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例</a:t>
            </a:r>
            <a:r>
              <a:rPr kumimoji="0" lang="en-US" altLang="zh-CN" sz="28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1</a:t>
            </a:r>
            <a:r>
              <a:rPr kumimoji="0" lang="zh-CN" altLang="en-US" sz="28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a:t>
            </a:r>
            <a:r>
              <a:rPr kumimoji="0" lang="zh-CN" altLang="en-US" sz="2800" b="1" i="0" u="none" strike="noStrike" kern="1200" cap="none" spc="0" normalizeH="0" baseline="0" noProof="0" dirty="0">
                <a:ln>
                  <a:noFill/>
                </a:ln>
                <a:solidFill>
                  <a:srgbClr val="000000"/>
                </a:solidFill>
                <a:effectLst/>
                <a:uLnTx/>
                <a:uFillTx/>
                <a:latin typeface="宋体" panose="02010600030101010101" pitchFamily="2" charset="-122"/>
                <a:ea typeface="等线" panose="02010600030101010101" pitchFamily="2" charset="-122"/>
                <a:cs typeface="+mn-cs"/>
              </a:rPr>
              <a:t>张三与李四打网球</a:t>
            </a:r>
          </a:p>
          <a:p>
            <a:pPr marL="0" marR="0" lvl="0" indent="0" algn="l" defTabSz="914400" rtl="0" eaLnBrk="1" fontAlgn="auto" latinLnBrk="0" hangingPunct="1">
              <a:lnSpc>
                <a:spcPct val="100000"/>
              </a:lnSpc>
              <a:spcBef>
                <a:spcPts val="0"/>
              </a:spcBef>
              <a:spcAft>
                <a:spcPts val="0"/>
              </a:spcAft>
              <a:buClr>
                <a:srgbClr val="0000FF"/>
              </a:buClr>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     </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(Zhang and Li play tennis)</a:t>
            </a:r>
          </a:p>
        </p:txBody>
      </p:sp>
      <p:sp>
        <p:nvSpPr>
          <p:cNvPr id="6" name="矩形 5"/>
          <p:cNvSpPr/>
          <p:nvPr/>
        </p:nvSpPr>
        <p:spPr>
          <a:xfrm>
            <a:off x="1430216" y="3293250"/>
            <a:ext cx="6096000" cy="2160591"/>
          </a:xfrm>
          <a:prstGeom prst="rect">
            <a:avLst/>
          </a:prstGeom>
        </p:spPr>
        <p:txBody>
          <a:bodyPr>
            <a:spAutoFit/>
          </a:bodyPr>
          <a:lstStyle/>
          <a:p>
            <a:pPr marL="0" marR="0" lvl="0" indent="0" algn="l" defTabSz="914400" rtl="0" eaLnBrk="1" fontAlgn="auto" latinLnBrk="0" hangingPunct="1">
              <a:lnSpc>
                <a:spcPct val="120000"/>
              </a:lnSpc>
              <a:spcBef>
                <a:spcPts val="0"/>
              </a:spcBef>
              <a:spcAft>
                <a:spcPts val="0"/>
              </a:spcAft>
              <a:buClr>
                <a:srgbClr val="0000FF"/>
              </a:buClr>
              <a:buSzTx/>
              <a:buFontTx/>
              <a:buNone/>
              <a:tabLst/>
              <a:defRPr/>
            </a:pPr>
            <a:r>
              <a:rPr kumimoji="0" lang="zh-CN" altLang="en-US" sz="28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例</a:t>
            </a:r>
            <a:r>
              <a:rPr kumimoji="0" lang="en-US" altLang="zh-CN" sz="28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2:</a:t>
            </a:r>
            <a:r>
              <a:rPr kumimoji="0" lang="en-US" altLang="zh-CN" sz="2800" b="1" i="0" u="none" strike="noStrike" kern="1200" cap="none" spc="0" normalizeH="0" baseline="0" noProof="0" dirty="0">
                <a:ln>
                  <a:noFill/>
                </a:ln>
                <a:solidFill>
                  <a:srgbClr val="006600"/>
                </a:solidFill>
                <a:effectLst/>
                <a:uLnTx/>
                <a:uFillTx/>
                <a:latin typeface="宋体" panose="02010600030101010101" pitchFamily="2" charset="-122"/>
                <a:ea typeface="等线" panose="02010600030101010101" pitchFamily="2" charset="-122"/>
                <a:cs typeface="+mn-cs"/>
              </a:rPr>
              <a:t> </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(1) </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马科斯是男人。</a:t>
            </a:r>
          </a:p>
          <a:p>
            <a:pPr marL="0" marR="0" lvl="0" indent="0" algn="l" defTabSz="914400" rtl="0" eaLnBrk="1" fontAlgn="auto" latinLnBrk="0" hangingPunct="1">
              <a:lnSpc>
                <a:spcPct val="120000"/>
              </a:lnSpc>
              <a:spcBef>
                <a:spcPts val="0"/>
              </a:spcBef>
              <a:spcAft>
                <a:spcPts val="0"/>
              </a:spcAft>
              <a:buClr>
                <a:srgbClr val="0000FF"/>
              </a:buClr>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     </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 </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马科斯是庞贝人。</a:t>
            </a:r>
          </a:p>
          <a:p>
            <a:pPr marL="0" marR="0" lvl="0" indent="0" algn="l" defTabSz="914400" rtl="0" eaLnBrk="1" fontAlgn="auto" latinLnBrk="0" hangingPunct="1">
              <a:lnSpc>
                <a:spcPct val="120000"/>
              </a:lnSpc>
              <a:spcBef>
                <a:spcPts val="0"/>
              </a:spcBef>
              <a:spcAft>
                <a:spcPts val="0"/>
              </a:spcAft>
              <a:buClr>
                <a:srgbClr val="0000FF"/>
              </a:buClr>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     </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(3) </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所有庞贝人都是罗马人。</a:t>
            </a:r>
          </a:p>
          <a:p>
            <a:pPr marL="0" marR="0" lvl="0" indent="0" algn="l" defTabSz="914400" rtl="0" eaLnBrk="1" fontAlgn="auto" latinLnBrk="0" hangingPunct="1">
              <a:lnSpc>
                <a:spcPct val="120000"/>
              </a:lnSpc>
              <a:spcBef>
                <a:spcPts val="0"/>
              </a:spcBef>
              <a:spcAft>
                <a:spcPts val="0"/>
              </a:spcAft>
              <a:buClr>
                <a:srgbClr val="0000FF"/>
              </a:buClr>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     </a:t>
            </a:r>
          </a:p>
        </p:txBody>
      </p:sp>
    </p:spTree>
    <p:extLst>
      <p:ext uri="{BB962C8B-B14F-4D97-AF65-F5344CB8AC3E}">
        <p14:creationId xmlns:p14="http://schemas.microsoft.com/office/powerpoint/2010/main" val="6938581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1A0B870-A177-4589-B71F-8B5F7654B64A}"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17097" name="Text Box 9"/>
          <p:cNvSpPr txBox="1">
            <a:spLocks noChangeArrowheads="1"/>
          </p:cNvSpPr>
          <p:nvPr/>
        </p:nvSpPr>
        <p:spPr bwMode="auto">
          <a:xfrm>
            <a:off x="2063752" y="844412"/>
            <a:ext cx="8424862" cy="523220"/>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(3) </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结束状态：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c, c, c, 1, 1</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a:t>
            </a:r>
          </a:p>
        </p:txBody>
      </p:sp>
      <p:sp>
        <p:nvSpPr>
          <p:cNvPr id="217098" name="Text Box 10"/>
          <p:cNvSpPr txBox="1">
            <a:spLocks noChangeArrowheads="1"/>
          </p:cNvSpPr>
          <p:nvPr/>
        </p:nvSpPr>
        <p:spPr bwMode="auto">
          <a:xfrm>
            <a:off x="2063751" y="1989138"/>
            <a:ext cx="8424863" cy="3124200"/>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(4) </a:t>
            </a:r>
            <a:r>
              <a:rPr kumimoji="0" lang="zh-CN" altLang="en-US" sz="2800" b="1" i="0" u="none" strike="noStrike" kern="1200" cap="none" spc="0" normalizeH="0" baseline="0" noProof="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规则集：</a:t>
            </a:r>
          </a:p>
          <a:p>
            <a:pPr marL="342900" marR="0" lvl="0" indent="-34290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r</a:t>
            </a:r>
            <a:r>
              <a:rPr kumimoji="0"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1</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IF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z</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0, 0) THEN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w</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z</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0, 0)</a:t>
            </a:r>
          </a:p>
          <a:p>
            <a:pPr marL="342900" marR="0" lvl="0" indent="-34290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r</a:t>
            </a:r>
            <a:r>
              <a:rPr kumimoji="0"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2</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IF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0, 0) THEN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z</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z</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0, 0)</a:t>
            </a:r>
          </a:p>
          <a:p>
            <a:pPr marL="342900" marR="0" lvl="0" indent="-34290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r</a:t>
            </a:r>
            <a:r>
              <a:rPr kumimoji="0"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3</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IF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0, 0) THEN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1, 0)</a:t>
            </a:r>
          </a:p>
          <a:p>
            <a:pPr marL="342900" marR="0" lvl="0" indent="-34290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r</a:t>
            </a:r>
            <a:r>
              <a:rPr kumimoji="0"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4</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IF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1, 0) THEN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0, 0)</a:t>
            </a:r>
          </a:p>
          <a:p>
            <a:pPr marL="342900" marR="0" lvl="0" indent="-34290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r</a:t>
            </a:r>
            <a:r>
              <a:rPr kumimoji="0"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5</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IF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1, 0) THEN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1, 1)</a:t>
            </a:r>
          </a:p>
          <a:p>
            <a:pPr marL="342900" marR="0" lvl="0" indent="-34290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其中，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z</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w</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为变量。</a:t>
            </a:r>
          </a:p>
        </p:txBody>
      </p:sp>
    </p:spTree>
    <p:extLst>
      <p:ext uri="{BB962C8B-B14F-4D97-AF65-F5344CB8AC3E}">
        <p14:creationId xmlns:p14="http://schemas.microsoft.com/office/powerpoint/2010/main" val="1472758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06D28AF-06D0-44C9-B48C-F626ECFDE99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03811" name="Rectangle 3"/>
          <p:cNvSpPr>
            <a:spLocks noGrp="1"/>
          </p:cNvSpPr>
          <p:nvPr>
            <p:ph type="body" idx="1"/>
          </p:nvPr>
        </p:nvSpPr>
        <p:spPr>
          <a:xfrm>
            <a:off x="1919289" y="908051"/>
            <a:ext cx="8569325" cy="4525963"/>
          </a:xfrm>
        </p:spPr>
        <p:txBody>
          <a:bodyPr/>
          <a:lstStyle/>
          <a:p>
            <a:pPr>
              <a:buFont typeface="Wingdings" panose="05000000000000000000" pitchFamily="2" charset="2"/>
              <a:buNone/>
            </a:pPr>
            <a:r>
              <a:rPr lang="zh-CN" altLang="en-US" b="1" dirty="0">
                <a:latin typeface="楷体_GB2312" pitchFamily="49" charset="-122"/>
                <a:ea typeface="楷体_GB2312" pitchFamily="49" charset="-122"/>
              </a:rPr>
              <a:t>解答：</a:t>
            </a:r>
          </a:p>
          <a:p>
            <a:pPr>
              <a:buFont typeface="Wingdings" panose="05000000000000000000" pitchFamily="2" charset="2"/>
              <a:buNone/>
            </a:pPr>
            <a:r>
              <a:rPr lang="zh-CN" altLang="en-US" b="1" dirty="0">
                <a:latin typeface="楷体_GB2312" pitchFamily="49" charset="-122"/>
                <a:ea typeface="楷体_GB2312" pitchFamily="49" charset="-122"/>
              </a:rPr>
              <a:t>    根据具体问题可将规则具体为：</a:t>
            </a:r>
          </a:p>
          <a:p>
            <a:pPr>
              <a:buFont typeface="Wingdings" panose="05000000000000000000" pitchFamily="2" charset="2"/>
              <a:buNone/>
            </a:pPr>
            <a:r>
              <a:rPr lang="en-US" altLang="zh-CN" b="1" dirty="0">
                <a:latin typeface="楷体_GB2312" pitchFamily="49" charset="-122"/>
                <a:ea typeface="楷体_GB2312" pitchFamily="49" charset="-122"/>
              </a:rPr>
              <a:t>r1: IF  (a, c, b, 0, 0)  THEN  (b, c, b, 0, 0)</a:t>
            </a:r>
          </a:p>
          <a:p>
            <a:pPr>
              <a:buFont typeface="Wingdings" panose="05000000000000000000" pitchFamily="2" charset="2"/>
              <a:buNone/>
            </a:pPr>
            <a:r>
              <a:rPr lang="en-US" altLang="zh-CN" b="1" dirty="0">
                <a:latin typeface="楷体_GB2312" pitchFamily="49" charset="-122"/>
                <a:ea typeface="楷体_GB2312" pitchFamily="49" charset="-122"/>
              </a:rPr>
              <a:t>r2: IF  (b, c, b, 0, 0)  THEN  (c, c, c, 0, 0)</a:t>
            </a:r>
          </a:p>
          <a:p>
            <a:pPr>
              <a:buNone/>
            </a:pPr>
            <a:r>
              <a:rPr lang="en-US" altLang="zh-CN" b="1">
                <a:latin typeface="楷体_GB2312" pitchFamily="49" charset="-122"/>
                <a:ea typeface="楷体_GB2312" pitchFamily="49" charset="-122"/>
              </a:rPr>
              <a:t>r3</a:t>
            </a:r>
            <a:r>
              <a:rPr lang="en-US" altLang="zh-CN" b="1" dirty="0">
                <a:latin typeface="楷体_GB2312" pitchFamily="49" charset="-122"/>
                <a:ea typeface="楷体_GB2312" pitchFamily="49" charset="-122"/>
              </a:rPr>
              <a:t>: IF  (c ,c, c, 0, 0)  THEN  (c, c, c, 1, 0)</a:t>
            </a:r>
          </a:p>
          <a:p>
            <a:pPr>
              <a:buFont typeface="Wingdings" panose="05000000000000000000" pitchFamily="2" charset="2"/>
              <a:buNone/>
            </a:pPr>
            <a:r>
              <a:rPr lang="en-US" altLang="zh-CN" b="1" dirty="0">
                <a:latin typeface="楷体_GB2312" pitchFamily="49" charset="-122"/>
                <a:ea typeface="楷体_GB2312" pitchFamily="49" charset="-122"/>
              </a:rPr>
              <a:t>r5: IF  (c, c, c, 1, 0)  THEN  (c, c, c, 1, 1)</a:t>
            </a:r>
          </a:p>
          <a:p>
            <a:pPr>
              <a:buFont typeface="Wingdings" panose="05000000000000000000" pitchFamily="2" charset="2"/>
              <a:buNone/>
            </a:pPr>
            <a:r>
              <a:rPr lang="zh-CN" altLang="en-US" b="1" dirty="0">
                <a:latin typeface="楷体_GB2312" pitchFamily="49" charset="-122"/>
                <a:ea typeface="楷体_GB2312" pitchFamily="49" charset="-122"/>
              </a:rPr>
              <a:t>在已知事实下，</a:t>
            </a:r>
            <a:r>
              <a:rPr lang="en-US" altLang="zh-CN" b="1" dirty="0">
                <a:latin typeface="楷体_GB2312" pitchFamily="49" charset="-122"/>
                <a:ea typeface="楷体_GB2312" pitchFamily="49" charset="-122"/>
              </a:rPr>
              <a:t>r1</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r2</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r3</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r5,</a:t>
            </a:r>
            <a:r>
              <a:rPr lang="zh-CN" altLang="en-US" b="1" dirty="0">
                <a:latin typeface="楷体_GB2312" pitchFamily="49" charset="-122"/>
                <a:ea typeface="楷体_GB2312" pitchFamily="49" charset="-122"/>
              </a:rPr>
              <a:t>可得到香蕉</a:t>
            </a:r>
          </a:p>
        </p:txBody>
      </p:sp>
    </p:spTree>
    <p:extLst>
      <p:ext uri="{BB962C8B-B14F-4D97-AF65-F5344CB8AC3E}">
        <p14:creationId xmlns:p14="http://schemas.microsoft.com/office/powerpoint/2010/main" val="4149427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AE50767-96E5-404F-9756-4EDC129ED4C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18121" name="Text Box 9"/>
          <p:cNvSpPr txBox="1">
            <a:spLocks noChangeArrowheads="1"/>
          </p:cNvSpPr>
          <p:nvPr/>
        </p:nvSpPr>
        <p:spPr bwMode="auto">
          <a:xfrm>
            <a:off x="1774825" y="908051"/>
            <a:ext cx="8642350" cy="1971675"/>
          </a:xfrm>
          <a:prstGeom prst="rect">
            <a:avLst/>
          </a:prstGeom>
          <a:noFill/>
          <a:ln>
            <a:noFill/>
          </a:ln>
          <a:effectLst/>
          <a:extLst>
            <a:ext uri="{909E8E84-426E-40DD-AFC4-6F175D3DCCD1}">
              <a14:hiddenFill xmlns:a14="http://schemas.microsoft.com/office/drawing/2010/main">
                <a:solidFill>
                  <a:srgbClr val="FFFFCC">
                    <a:alpha val="92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srgbClr val="0066FF"/>
                </a:solidFill>
                <a:effectLst/>
                <a:uLnTx/>
                <a:uFillTx/>
                <a:latin typeface="Times New Roman" panose="02020603050405020304" pitchFamily="18" charset="0"/>
                <a:ea typeface="等线" panose="02010600030101010101" pitchFamily="2" charset="-122"/>
                <a:cs typeface="Arial" panose="020B0604020202020204" pitchFamily="34" charset="0"/>
              </a:rPr>
              <a:t>例</a:t>
            </a:r>
            <a:r>
              <a:rPr kumimoji="0" lang="en-US" altLang="zh-CN" sz="2800" b="1" i="0" u="none" strike="noStrike" kern="1200" cap="none" spc="0" normalizeH="0" baseline="0" noProof="0" dirty="0">
                <a:ln>
                  <a:noFill/>
                </a:ln>
                <a:solidFill>
                  <a:srgbClr val="0066FF"/>
                </a:solidFill>
                <a:effectLst/>
                <a:uLnTx/>
                <a:uFillTx/>
                <a:latin typeface="Times New Roman" panose="02020603050405020304" pitchFamily="18" charset="0"/>
                <a:ea typeface="等线" panose="02010600030101010101" pitchFamily="2" charset="-122"/>
                <a:cs typeface="Arial" panose="020B0604020202020204" pitchFamily="34" charset="0"/>
              </a:rPr>
              <a:t>2</a:t>
            </a:r>
            <a:r>
              <a:rPr kumimoji="0" lang="zh-CN" altLang="en-US" sz="2800" b="1" i="0" u="none" strike="noStrike" kern="1200" cap="none" spc="0" normalizeH="0" baseline="0" noProof="0" dirty="0">
                <a:ln>
                  <a:noFill/>
                </a:ln>
                <a:solidFill>
                  <a:srgbClr val="0066FF"/>
                </a:solidFill>
                <a:effectLst/>
                <a:uLnTx/>
                <a:uFillTx/>
                <a:latin typeface="Times New Roman" panose="02020603050405020304" pitchFamily="18" charset="0"/>
                <a:ea typeface="等线" panose="02010600030101010101" pitchFamily="2" charset="-122"/>
                <a:cs typeface="Arial" panose="020B0604020202020204" pitchFamily="34" charset="0"/>
              </a:rPr>
              <a:t>：</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传教士与野人问题。</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N</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个传教士，</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N</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个野人，一</a:t>
            </a:r>
          </a:p>
          <a:p>
            <a:pPr marL="0" marR="0" lvl="0" indent="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          条船，可同时乘坐</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k</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个人，要求在任何时刻，在</a:t>
            </a:r>
          </a:p>
          <a:p>
            <a:pPr marL="0" marR="0" lvl="0" indent="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          河的两岸，传教士的人数不能少于野人的人数。</a:t>
            </a:r>
          </a:p>
          <a:p>
            <a:pPr marL="0" marR="0" lvl="0" indent="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          问：如何过河？</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以</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N=3</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k=2</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为例求解。</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endParaRPr>
          </a:p>
        </p:txBody>
      </p:sp>
      <p:sp>
        <p:nvSpPr>
          <p:cNvPr id="218122" name="Text Box 10"/>
          <p:cNvSpPr txBox="1">
            <a:spLocks noChangeArrowheads="1"/>
          </p:cNvSpPr>
          <p:nvPr/>
        </p:nvSpPr>
        <p:spPr bwMode="auto">
          <a:xfrm>
            <a:off x="1804989" y="2938463"/>
            <a:ext cx="1512887" cy="519112"/>
          </a:xfrm>
          <a:prstGeom prst="rect">
            <a:avLst/>
          </a:prstGeom>
          <a:noFill/>
          <a:ln>
            <a:noFill/>
          </a:ln>
          <a:effectLst/>
          <a:extLst>
            <a:ext uri="{909E8E84-426E-40DD-AFC4-6F175D3DCCD1}">
              <a14:hiddenFill xmlns:a14="http://schemas.microsoft.com/office/drawing/2010/main">
                <a:solidFill>
                  <a:srgbClr val="FFFFCC">
                    <a:alpha val="92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srgbClr val="006600"/>
                </a:solidFill>
                <a:effectLst/>
                <a:uLnTx/>
                <a:uFillTx/>
                <a:latin typeface="Times New Roman" panose="02020603050405020304" pitchFamily="18" charset="0"/>
                <a:ea typeface="等线" panose="02010600030101010101" pitchFamily="2" charset="-122"/>
                <a:cs typeface="Arial" panose="020B0604020202020204" pitchFamily="34" charset="0"/>
              </a:rPr>
              <a:t>描述：</a:t>
            </a:r>
            <a:endParaRPr kumimoji="0" lang="zh-CN" altLang="en-US" sz="2800" b="1" i="0" u="none" strike="noStrike" kern="1200" cap="none" spc="0" normalizeH="0" baseline="0" noProof="0">
              <a:ln>
                <a:noFill/>
              </a:ln>
              <a:solidFill>
                <a:srgbClr val="006600"/>
              </a:solidFill>
              <a:effectLst/>
              <a:uLnTx/>
              <a:uFillTx/>
              <a:latin typeface="Times New Roman" panose="02020603050405020304" pitchFamily="18" charset="0"/>
              <a:ea typeface="等线" panose="02010600030101010101" pitchFamily="2" charset="-122"/>
              <a:cs typeface="+mn-cs"/>
            </a:endParaRPr>
          </a:p>
        </p:txBody>
      </p:sp>
      <p:sp>
        <p:nvSpPr>
          <p:cNvPr id="218124" name="Text Box 12"/>
          <p:cNvSpPr txBox="1">
            <a:spLocks noChangeArrowheads="1"/>
          </p:cNvSpPr>
          <p:nvPr/>
        </p:nvSpPr>
        <p:spPr bwMode="auto">
          <a:xfrm>
            <a:off x="3359151" y="3357563"/>
            <a:ext cx="1655763" cy="519112"/>
          </a:xfrm>
          <a:prstGeom prst="rect">
            <a:avLst/>
          </a:prstGeom>
          <a:noFill/>
          <a:ln>
            <a:noFill/>
          </a:ln>
          <a:effectLst/>
          <a:extLst>
            <a:ext uri="{909E8E84-426E-40DD-AFC4-6F175D3DCCD1}">
              <a14:hiddenFill xmlns:a14="http://schemas.microsoft.com/office/drawing/2010/main">
                <a:solidFill>
                  <a:srgbClr val="FFFFCC">
                    <a:alpha val="92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初始状态</a:t>
            </a:r>
          </a:p>
        </p:txBody>
      </p:sp>
      <p:sp>
        <p:nvSpPr>
          <p:cNvPr id="218125" name="Text Box 13"/>
          <p:cNvSpPr txBox="1">
            <a:spLocks noChangeArrowheads="1"/>
          </p:cNvSpPr>
          <p:nvPr/>
        </p:nvSpPr>
        <p:spPr bwMode="auto">
          <a:xfrm>
            <a:off x="6888163" y="3355976"/>
            <a:ext cx="1655762" cy="519113"/>
          </a:xfrm>
          <a:prstGeom prst="rect">
            <a:avLst/>
          </a:prstGeom>
          <a:noFill/>
          <a:ln>
            <a:noFill/>
          </a:ln>
          <a:effectLst/>
          <a:extLst>
            <a:ext uri="{909E8E84-426E-40DD-AFC4-6F175D3DCCD1}">
              <a14:hiddenFill xmlns:a14="http://schemas.microsoft.com/office/drawing/2010/main">
                <a:solidFill>
                  <a:srgbClr val="FFFFCC">
                    <a:alpha val="92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目标状态</a:t>
            </a:r>
          </a:p>
        </p:txBody>
      </p:sp>
      <p:graphicFrame>
        <p:nvGraphicFramePr>
          <p:cNvPr id="218193" name="Group 81"/>
          <p:cNvGraphicFramePr>
            <a:graphicFrameLocks noGrp="1"/>
          </p:cNvGraphicFramePr>
          <p:nvPr/>
        </p:nvGraphicFramePr>
        <p:xfrm>
          <a:off x="3359150" y="4005263"/>
          <a:ext cx="1727200" cy="2032000"/>
        </p:xfrm>
        <a:graphic>
          <a:graphicData uri="http://schemas.openxmlformats.org/drawingml/2006/table">
            <a:tbl>
              <a:tblPr/>
              <a:tblGrid>
                <a:gridCol w="576263">
                  <a:extLst>
                    <a:ext uri="{9D8B030D-6E8A-4147-A177-3AD203B41FA5}">
                      <a16:colId xmlns:a16="http://schemas.microsoft.com/office/drawing/2014/main" val="3499025020"/>
                    </a:ext>
                  </a:extLst>
                </a:gridCol>
                <a:gridCol w="574675">
                  <a:extLst>
                    <a:ext uri="{9D8B030D-6E8A-4147-A177-3AD203B41FA5}">
                      <a16:colId xmlns:a16="http://schemas.microsoft.com/office/drawing/2014/main" val="246000611"/>
                    </a:ext>
                  </a:extLst>
                </a:gridCol>
                <a:gridCol w="576262">
                  <a:extLst>
                    <a:ext uri="{9D8B030D-6E8A-4147-A177-3AD203B41FA5}">
                      <a16:colId xmlns:a16="http://schemas.microsoft.com/office/drawing/2014/main" val="2728907253"/>
                    </a:ext>
                  </a:extLst>
                </a:gridCol>
              </a:tblGrid>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alpha val="99001"/>
                      </a:srgbClr>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alpha val="99001"/>
                      </a:srgbClr>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alpha val="99001"/>
                      </a:srgbClr>
                    </a:solidFill>
                  </a:tcPr>
                </a:tc>
                <a:extLst>
                  <a:ext uri="{0D108BD9-81ED-4DB2-BD59-A6C34878D82A}">
                    <a16:rowId xmlns:a16="http://schemas.microsoft.com/office/drawing/2014/main" val="4242357463"/>
                  </a:ext>
                </a:extLst>
              </a:tr>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96073481"/>
                  </a:ext>
                </a:extLst>
              </a:tr>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5900428"/>
                  </a:ext>
                </a:extLst>
              </a:tr>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80859591"/>
                  </a:ext>
                </a:extLst>
              </a:tr>
            </a:tbl>
          </a:graphicData>
        </a:graphic>
      </p:graphicFrame>
      <p:graphicFrame>
        <p:nvGraphicFramePr>
          <p:cNvPr id="218194" name="Group 82"/>
          <p:cNvGraphicFramePr>
            <a:graphicFrameLocks noGrp="1"/>
          </p:cNvGraphicFramePr>
          <p:nvPr/>
        </p:nvGraphicFramePr>
        <p:xfrm>
          <a:off x="6888163" y="3990975"/>
          <a:ext cx="1727200" cy="2032000"/>
        </p:xfrm>
        <a:graphic>
          <a:graphicData uri="http://schemas.openxmlformats.org/drawingml/2006/table">
            <a:tbl>
              <a:tblPr/>
              <a:tblGrid>
                <a:gridCol w="576262">
                  <a:extLst>
                    <a:ext uri="{9D8B030D-6E8A-4147-A177-3AD203B41FA5}">
                      <a16:colId xmlns:a16="http://schemas.microsoft.com/office/drawing/2014/main" val="2694331774"/>
                    </a:ext>
                  </a:extLst>
                </a:gridCol>
                <a:gridCol w="574675">
                  <a:extLst>
                    <a:ext uri="{9D8B030D-6E8A-4147-A177-3AD203B41FA5}">
                      <a16:colId xmlns:a16="http://schemas.microsoft.com/office/drawing/2014/main" val="3231354901"/>
                    </a:ext>
                  </a:extLst>
                </a:gridCol>
                <a:gridCol w="576263">
                  <a:extLst>
                    <a:ext uri="{9D8B030D-6E8A-4147-A177-3AD203B41FA5}">
                      <a16:colId xmlns:a16="http://schemas.microsoft.com/office/drawing/2014/main" val="4267329584"/>
                    </a:ext>
                  </a:extLst>
                </a:gridCol>
              </a:tblGrid>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4100663583"/>
                  </a:ext>
                </a:extLst>
              </a:tr>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53490229"/>
                  </a:ext>
                </a:extLst>
              </a:tr>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83658328"/>
                  </a:ext>
                </a:extLst>
              </a:tr>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510029"/>
                  </a:ext>
                </a:extLst>
              </a:tr>
            </a:tbl>
          </a:graphicData>
        </a:graphic>
      </p:graphicFrame>
      <p:sp>
        <p:nvSpPr>
          <p:cNvPr id="218182" name="AutoShape 70"/>
          <p:cNvSpPr>
            <a:spLocks noChangeArrowheads="1"/>
          </p:cNvSpPr>
          <p:nvPr/>
        </p:nvSpPr>
        <p:spPr bwMode="auto">
          <a:xfrm>
            <a:off x="5448300" y="4797425"/>
            <a:ext cx="1150938" cy="431800"/>
          </a:xfrm>
          <a:prstGeom prst="rightArrow">
            <a:avLst>
              <a:gd name="adj1" fmla="val 50000"/>
              <a:gd name="adj2" fmla="val 66636"/>
            </a:avLst>
          </a:prstGeom>
          <a:solidFill>
            <a:srgbClr val="33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72939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C8C7B9A-5D33-4006-8D59-8B9F192CCB5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19145" name="Text Box 9"/>
          <p:cNvSpPr txBox="1">
            <a:spLocks noChangeArrowheads="1"/>
          </p:cNvSpPr>
          <p:nvPr/>
        </p:nvSpPr>
        <p:spPr bwMode="auto">
          <a:xfrm>
            <a:off x="698168" y="414617"/>
            <a:ext cx="7561263" cy="1160463"/>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(1) </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综合数据库：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(m, c, b)  </a:t>
            </a:r>
          </a:p>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其中，</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0≤m≤3</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0≤c≤3</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b∈{ 0, 1 }</a:t>
            </a:r>
          </a:p>
        </p:txBody>
      </p:sp>
      <p:sp>
        <p:nvSpPr>
          <p:cNvPr id="219146" name="Text Box 10"/>
          <p:cNvSpPr txBox="1">
            <a:spLocks noChangeArrowheads="1"/>
          </p:cNvSpPr>
          <p:nvPr/>
        </p:nvSpPr>
        <p:spPr bwMode="auto">
          <a:xfrm>
            <a:off x="6828657" y="375862"/>
            <a:ext cx="5126038" cy="561975"/>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(2) </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初始状态：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(3, 3, 1)  </a:t>
            </a:r>
          </a:p>
        </p:txBody>
      </p:sp>
      <p:sp>
        <p:nvSpPr>
          <p:cNvPr id="219147" name="Text Box 11"/>
          <p:cNvSpPr txBox="1">
            <a:spLocks noChangeArrowheads="1"/>
          </p:cNvSpPr>
          <p:nvPr/>
        </p:nvSpPr>
        <p:spPr bwMode="auto">
          <a:xfrm>
            <a:off x="6828657" y="994848"/>
            <a:ext cx="5126038" cy="561975"/>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(3) </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目标状态：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(0, 0, 0)  </a:t>
            </a:r>
          </a:p>
        </p:txBody>
      </p:sp>
      <p:sp>
        <p:nvSpPr>
          <p:cNvPr id="219148" name="Text Box 12"/>
          <p:cNvSpPr txBox="1">
            <a:spLocks noChangeArrowheads="1"/>
          </p:cNvSpPr>
          <p:nvPr/>
        </p:nvSpPr>
        <p:spPr bwMode="auto">
          <a:xfrm>
            <a:off x="698168" y="2021028"/>
            <a:ext cx="2792413" cy="561975"/>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(4) </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规则集</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endParaRPr>
          </a:p>
        </p:txBody>
      </p:sp>
      <p:sp>
        <p:nvSpPr>
          <p:cNvPr id="219149" name="Rectangle 13"/>
          <p:cNvSpPr>
            <a:spLocks noChangeArrowheads="1"/>
          </p:cNvSpPr>
          <p:nvPr/>
        </p:nvSpPr>
        <p:spPr bwMode="auto">
          <a:xfrm>
            <a:off x="756789" y="2630955"/>
            <a:ext cx="51678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r1: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1) THEN (m-1, c, 0)</a:t>
            </a:r>
          </a:p>
        </p:txBody>
      </p:sp>
      <p:sp>
        <p:nvSpPr>
          <p:cNvPr id="219150" name="Rectangle 14"/>
          <p:cNvSpPr>
            <a:spLocks noChangeArrowheads="1"/>
          </p:cNvSpPr>
          <p:nvPr/>
        </p:nvSpPr>
        <p:spPr bwMode="auto">
          <a:xfrm>
            <a:off x="756789" y="3135780"/>
            <a:ext cx="51678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r2: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1) THEN (m, c-1, 0)</a:t>
            </a:r>
          </a:p>
        </p:txBody>
      </p:sp>
      <p:sp>
        <p:nvSpPr>
          <p:cNvPr id="219151" name="Rectangle 15"/>
          <p:cNvSpPr>
            <a:spLocks noChangeArrowheads="1"/>
          </p:cNvSpPr>
          <p:nvPr/>
        </p:nvSpPr>
        <p:spPr bwMode="auto">
          <a:xfrm>
            <a:off x="756788" y="3697755"/>
            <a:ext cx="54675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r3: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1) THEN (m-1, c-1, 0)</a:t>
            </a:r>
          </a:p>
        </p:txBody>
      </p:sp>
      <p:sp>
        <p:nvSpPr>
          <p:cNvPr id="219152" name="Rectangle 16"/>
          <p:cNvSpPr>
            <a:spLocks noChangeArrowheads="1"/>
          </p:cNvSpPr>
          <p:nvPr/>
        </p:nvSpPr>
        <p:spPr bwMode="auto">
          <a:xfrm>
            <a:off x="744089" y="4274017"/>
            <a:ext cx="51678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r4: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1) THEN (m-2, c, 0)</a:t>
            </a:r>
          </a:p>
        </p:txBody>
      </p:sp>
      <p:sp>
        <p:nvSpPr>
          <p:cNvPr id="219153" name="Rectangle 17"/>
          <p:cNvSpPr>
            <a:spLocks noChangeArrowheads="1"/>
          </p:cNvSpPr>
          <p:nvPr/>
        </p:nvSpPr>
        <p:spPr bwMode="auto">
          <a:xfrm>
            <a:off x="758374" y="4777255"/>
            <a:ext cx="63591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r5: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1) THEN (m, c-2, 0)</a:t>
            </a:r>
          </a:p>
        </p:txBody>
      </p:sp>
      <p:sp>
        <p:nvSpPr>
          <p:cNvPr id="12" name="Rectangle 9"/>
          <p:cNvSpPr>
            <a:spLocks noChangeArrowheads="1"/>
          </p:cNvSpPr>
          <p:nvPr/>
        </p:nvSpPr>
        <p:spPr bwMode="auto">
          <a:xfrm>
            <a:off x="6421504" y="2630955"/>
            <a:ext cx="52527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r6: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0) THEN (m+1, c, 1)</a:t>
            </a:r>
          </a:p>
        </p:txBody>
      </p:sp>
      <p:sp>
        <p:nvSpPr>
          <p:cNvPr id="13" name="Rectangle 10"/>
          <p:cNvSpPr>
            <a:spLocks noChangeArrowheads="1"/>
          </p:cNvSpPr>
          <p:nvPr/>
        </p:nvSpPr>
        <p:spPr bwMode="auto">
          <a:xfrm>
            <a:off x="6421504" y="3135780"/>
            <a:ext cx="52527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r7: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0) THEN (m, c+1, 1)</a:t>
            </a:r>
          </a:p>
        </p:txBody>
      </p:sp>
      <p:sp>
        <p:nvSpPr>
          <p:cNvPr id="14" name="Rectangle 11"/>
          <p:cNvSpPr>
            <a:spLocks noChangeArrowheads="1"/>
          </p:cNvSpPr>
          <p:nvPr/>
        </p:nvSpPr>
        <p:spPr bwMode="auto">
          <a:xfrm>
            <a:off x="6421504" y="3697755"/>
            <a:ext cx="563750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r8: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0) THEN (m+1, c+1, 1)</a:t>
            </a:r>
          </a:p>
        </p:txBody>
      </p:sp>
      <p:sp>
        <p:nvSpPr>
          <p:cNvPr id="15" name="Rectangle 12"/>
          <p:cNvSpPr>
            <a:spLocks noChangeArrowheads="1"/>
          </p:cNvSpPr>
          <p:nvPr/>
        </p:nvSpPr>
        <p:spPr bwMode="auto">
          <a:xfrm>
            <a:off x="6408804" y="4274018"/>
            <a:ext cx="52527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r9: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0) THEN (m+2, c, 1)</a:t>
            </a:r>
          </a:p>
        </p:txBody>
      </p:sp>
      <p:sp>
        <p:nvSpPr>
          <p:cNvPr id="16" name="Rectangle 13"/>
          <p:cNvSpPr>
            <a:spLocks noChangeArrowheads="1"/>
          </p:cNvSpPr>
          <p:nvPr/>
        </p:nvSpPr>
        <p:spPr bwMode="auto">
          <a:xfrm>
            <a:off x="6423092" y="4777255"/>
            <a:ext cx="54739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r10: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0) THEN (m, c+2, 1)</a:t>
            </a:r>
          </a:p>
        </p:txBody>
      </p:sp>
    </p:spTree>
    <p:extLst>
      <p:ext uri="{BB962C8B-B14F-4D97-AF65-F5344CB8AC3E}">
        <p14:creationId xmlns:p14="http://schemas.microsoft.com/office/powerpoint/2010/main" val="4271987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06D28AF-06D0-44C9-B48C-F626ECFDE99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03811" name="Rectangle 3"/>
          <p:cNvSpPr>
            <a:spLocks noGrp="1"/>
          </p:cNvSpPr>
          <p:nvPr>
            <p:ph type="body" idx="1"/>
          </p:nvPr>
        </p:nvSpPr>
        <p:spPr>
          <a:xfrm>
            <a:off x="825909" y="265932"/>
            <a:ext cx="11002298" cy="6272980"/>
          </a:xfrm>
        </p:spPr>
        <p:txBody>
          <a:bodyPr>
            <a:normAutofit fontScale="85000" lnSpcReduction="10000"/>
          </a:bodyPr>
          <a:lstStyle/>
          <a:p>
            <a:pPr>
              <a:buFont typeface="Wingdings" panose="05000000000000000000" pitchFamily="2" charset="2"/>
              <a:buNone/>
            </a:pPr>
            <a:r>
              <a:rPr lang="zh-CN" altLang="en-US" b="1" dirty="0">
                <a:latin typeface="楷体_GB2312" pitchFamily="49" charset="-122"/>
                <a:ea typeface="楷体_GB2312" pitchFamily="49" charset="-122"/>
              </a:rPr>
              <a:t>解答：</a:t>
            </a:r>
          </a:p>
          <a:p>
            <a:pPr>
              <a:buFont typeface="Wingdings" panose="05000000000000000000" pitchFamily="2" charset="2"/>
              <a:buNone/>
            </a:pPr>
            <a:r>
              <a:rPr lang="zh-CN" altLang="en-US" b="1" dirty="0">
                <a:latin typeface="楷体_GB2312" pitchFamily="49" charset="-122"/>
                <a:ea typeface="楷体_GB2312" pitchFamily="49" charset="-122"/>
              </a:rPr>
              <a:t>    根据具体问题可将规则具体为：</a:t>
            </a:r>
          </a:p>
          <a:p>
            <a:pPr>
              <a:buFont typeface="Wingdings" panose="05000000000000000000" pitchFamily="2" charset="2"/>
              <a:buNone/>
            </a:pPr>
            <a:r>
              <a:rPr lang="en-US" altLang="zh-CN" b="1" dirty="0">
                <a:latin typeface="楷体_GB2312" pitchFamily="49" charset="-122"/>
                <a:ea typeface="楷体_GB2312" pitchFamily="49" charset="-122"/>
              </a:rPr>
              <a:t>r5: IF  (3, 3, 1)  THEN  (3, 1, 0)</a:t>
            </a:r>
          </a:p>
          <a:p>
            <a:pPr>
              <a:buFont typeface="Wingdings" panose="05000000000000000000" pitchFamily="2" charset="2"/>
              <a:buNone/>
            </a:pPr>
            <a:r>
              <a:rPr lang="en-US" altLang="zh-CN" b="1" dirty="0">
                <a:latin typeface="楷体_GB2312" pitchFamily="49" charset="-122"/>
                <a:ea typeface="楷体_GB2312" pitchFamily="49" charset="-122"/>
              </a:rPr>
              <a:t>r7: IF  (3, 1, 0)  THEN  (3, 2, 1)</a:t>
            </a:r>
          </a:p>
          <a:p>
            <a:pPr>
              <a:buFont typeface="Wingdings" panose="05000000000000000000" pitchFamily="2" charset="2"/>
              <a:buNone/>
            </a:pPr>
            <a:r>
              <a:rPr lang="en-US" altLang="zh-CN" b="1" dirty="0">
                <a:latin typeface="楷体_GB2312" pitchFamily="49" charset="-122"/>
                <a:ea typeface="楷体_GB2312" pitchFamily="49" charset="-122"/>
              </a:rPr>
              <a:t>r5: IF  (3 ,2, 1)  THEN  (3, 0, 0)</a:t>
            </a:r>
          </a:p>
          <a:p>
            <a:pPr>
              <a:buFont typeface="Wingdings" panose="05000000000000000000" pitchFamily="2" charset="2"/>
              <a:buNone/>
            </a:pPr>
            <a:r>
              <a:rPr lang="en-US" altLang="zh-CN" b="1" dirty="0">
                <a:latin typeface="楷体_GB2312" pitchFamily="49" charset="-122"/>
                <a:ea typeface="楷体_GB2312" pitchFamily="49" charset="-122"/>
              </a:rPr>
              <a:t>r7: IF  (3, 0, 0)  THEN  (3, 1, 1)</a:t>
            </a:r>
          </a:p>
          <a:p>
            <a:pPr>
              <a:buFont typeface="Wingdings" panose="05000000000000000000" pitchFamily="2" charset="2"/>
              <a:buNone/>
            </a:pPr>
            <a:r>
              <a:rPr lang="en-US" altLang="zh-CN" b="1" dirty="0">
                <a:latin typeface="楷体_GB2312" pitchFamily="49" charset="-122"/>
                <a:ea typeface="楷体_GB2312" pitchFamily="49" charset="-122"/>
              </a:rPr>
              <a:t>r4: IF  (3, 1, 1)  THEN  (1, 1, 0)</a:t>
            </a:r>
          </a:p>
          <a:p>
            <a:pPr>
              <a:buNone/>
            </a:pPr>
            <a:r>
              <a:rPr lang="en-US" altLang="zh-CN" b="1" dirty="0">
                <a:latin typeface="楷体_GB2312" pitchFamily="49" charset="-122"/>
                <a:ea typeface="楷体_GB2312" pitchFamily="49" charset="-122"/>
              </a:rPr>
              <a:t>r8: IF  (1, 1, 0)  THEN  (2, 2, 1)</a:t>
            </a:r>
          </a:p>
          <a:p>
            <a:pPr>
              <a:buNone/>
            </a:pPr>
            <a:r>
              <a:rPr lang="en-US" altLang="zh-CN" b="1" dirty="0">
                <a:latin typeface="楷体_GB2312" pitchFamily="49" charset="-122"/>
                <a:ea typeface="楷体_GB2312" pitchFamily="49" charset="-122"/>
              </a:rPr>
              <a:t>r4: IF  (2, 2, 1)  THEN  (0, 2, 0)</a:t>
            </a:r>
          </a:p>
          <a:p>
            <a:pPr>
              <a:buNone/>
            </a:pPr>
            <a:r>
              <a:rPr lang="en-US" altLang="zh-CN" b="1" dirty="0">
                <a:latin typeface="楷体_GB2312" pitchFamily="49" charset="-122"/>
                <a:ea typeface="楷体_GB2312" pitchFamily="49" charset="-122"/>
              </a:rPr>
              <a:t>r7: IF  (0, 2, 0)  THEN  (0, 3, 1)</a:t>
            </a:r>
          </a:p>
          <a:p>
            <a:pPr>
              <a:buNone/>
            </a:pPr>
            <a:r>
              <a:rPr lang="en-US" altLang="zh-CN" b="1" dirty="0">
                <a:latin typeface="楷体_GB2312" pitchFamily="49" charset="-122"/>
                <a:ea typeface="楷体_GB2312" pitchFamily="49" charset="-122"/>
              </a:rPr>
              <a:t>r5: IF  (0, 3, 1)  THEN  (0, 1, 0)</a:t>
            </a:r>
          </a:p>
          <a:p>
            <a:pPr>
              <a:buNone/>
            </a:pPr>
            <a:r>
              <a:rPr lang="en-US" altLang="zh-CN" b="1" dirty="0">
                <a:latin typeface="楷体_GB2312" pitchFamily="49" charset="-122"/>
                <a:ea typeface="楷体_GB2312" pitchFamily="49" charset="-122"/>
              </a:rPr>
              <a:t>r7: IF  (0, 1, 0)  THEN  (0, 2, 1)</a:t>
            </a:r>
          </a:p>
          <a:p>
            <a:pPr>
              <a:buNone/>
            </a:pPr>
            <a:r>
              <a:rPr lang="en-US" altLang="zh-CN" b="1" dirty="0">
                <a:latin typeface="楷体_GB2312" pitchFamily="49" charset="-122"/>
                <a:ea typeface="楷体_GB2312" pitchFamily="49" charset="-122"/>
              </a:rPr>
              <a:t>r5: IF  (0, 2, 1)  THEN  (0, 0, 0)</a:t>
            </a:r>
          </a:p>
          <a:p>
            <a:pPr>
              <a:buFont typeface="Wingdings" panose="05000000000000000000" pitchFamily="2" charset="2"/>
              <a:buNone/>
            </a:pPr>
            <a:endParaRPr lang="en-US" altLang="zh-CN" b="1" dirty="0">
              <a:latin typeface="楷体_GB2312" pitchFamily="49" charset="-122"/>
              <a:ea typeface="楷体_GB2312" pitchFamily="49" charset="-122"/>
            </a:endParaRPr>
          </a:p>
          <a:p>
            <a:pPr>
              <a:buFont typeface="Wingdings" panose="05000000000000000000" pitchFamily="2" charset="2"/>
              <a:buNone/>
            </a:pPr>
            <a:r>
              <a:rPr lang="zh-CN" altLang="en-US" b="1" dirty="0">
                <a:latin typeface="楷体_GB2312" pitchFamily="49" charset="-122"/>
                <a:ea typeface="楷体_GB2312" pitchFamily="49" charset="-122"/>
              </a:rPr>
              <a:t>在已知事实下，</a:t>
            </a:r>
            <a:r>
              <a:rPr lang="en-US" altLang="zh-CN" b="1" dirty="0">
                <a:latin typeface="楷体_GB2312" pitchFamily="49" charset="-122"/>
                <a:ea typeface="楷体_GB2312" pitchFamily="49" charset="-122"/>
              </a:rPr>
              <a:t>r5</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r7</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r5</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r7</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r4</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r8</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r4</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r7</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r5</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r7</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r5 ,</a:t>
            </a:r>
            <a:r>
              <a:rPr lang="zh-CN" altLang="en-US" b="1" dirty="0">
                <a:latin typeface="楷体_GB2312" pitchFamily="49" charset="-122"/>
                <a:ea typeface="楷体_GB2312" pitchFamily="49" charset="-122"/>
              </a:rPr>
              <a:t>可顺利过河。</a:t>
            </a:r>
          </a:p>
        </p:txBody>
      </p:sp>
    </p:spTree>
    <p:extLst>
      <p:ext uri="{BB962C8B-B14F-4D97-AF65-F5344CB8AC3E}">
        <p14:creationId xmlns:p14="http://schemas.microsoft.com/office/powerpoint/2010/main" val="26931400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9861514-DE18-40B9-B8BF-6FAFB3F1221D}"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21195" name="Rectangle 11"/>
          <p:cNvSpPr>
            <a:spLocks noGrp="1"/>
          </p:cNvSpPr>
          <p:nvPr>
            <p:ph type="title"/>
          </p:nvPr>
        </p:nvSpPr>
        <p:spPr>
          <a:xfrm>
            <a:off x="1002276" y="335846"/>
            <a:ext cx="8229600" cy="649287"/>
          </a:xfrm>
        </p:spPr>
        <p:txBody>
          <a:bodyPr>
            <a:normAutofit fontScale="90000"/>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2.3.5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产式系统的特点</a:t>
            </a:r>
            <a:br>
              <a:rPr kumimoji="1" lang="zh-CN" altLang="en-US" sz="2000" dirty="0">
                <a:solidFill>
                  <a:srgbClr val="0000FF"/>
                </a:solidFill>
              </a:rPr>
            </a:br>
            <a:endParaRPr kumimoji="1" lang="zh-CN" altLang="en-US" sz="2000" dirty="0">
              <a:solidFill>
                <a:srgbClr val="0000FF"/>
              </a:solidFill>
            </a:endParaRPr>
          </a:p>
        </p:txBody>
      </p:sp>
      <p:sp>
        <p:nvSpPr>
          <p:cNvPr id="2" name="矩形 1"/>
          <p:cNvSpPr/>
          <p:nvPr/>
        </p:nvSpPr>
        <p:spPr>
          <a:xfrm>
            <a:off x="1160205" y="1031815"/>
            <a:ext cx="10225550" cy="532453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主要优点</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自然性</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采用</a:t>
            </a:r>
            <a:r>
              <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如果</a:t>
            </a:r>
            <a:r>
              <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，则</a:t>
            </a:r>
            <a:r>
              <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的形式，人类的判断性知识基本一致。</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模块性</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规则是规则库中最基本的知识单元，各规则之间只能通过综合数</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据库发生联系，而不能相互调用，从而增加了规则的模块性。</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有效性</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产生式知识表示法既可以表示确定性知识，又可以表示不确定性</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HiddenHorzOCR"/>
                <a:ea typeface="等线" panose="02010600030101010101" pitchFamily="2" charset="-122"/>
                <a:cs typeface="+mn-cs"/>
              </a:rPr>
              <a:t>知识</a:t>
            </a:r>
            <a:r>
              <a:rPr kumimoji="0" lang="zh-CN" altLang="en-US" sz="2400" b="0" i="0" u="none" strike="noStrike" kern="1200" cap="none" spc="0" normalizeH="0" baseline="0" noProof="0">
                <a:ln>
                  <a:noFill/>
                </a:ln>
                <a:solidFill>
                  <a:srgbClr val="3A4090"/>
                </a:solidFill>
                <a:effectLst/>
                <a:uLnTx/>
                <a:uFillTx/>
                <a:latin typeface="HiddenHorzOCR"/>
                <a:ea typeface="等线" panose="02010600030101010101" pitchFamily="2" charset="-122"/>
                <a:cs typeface="+mn-cs"/>
              </a:rPr>
              <a:t>。</a:t>
            </a:r>
            <a:endParaRPr kumimoji="0" lang="en-US" altLang="zh-CN" sz="24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主要缺点</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效率较低</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各规则之间的联系必须以综合数据库为媒介。并且，其求解过</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程是一种反复进行的</a:t>
            </a:r>
            <a:r>
              <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匹配一冲突消解一执行</a:t>
            </a:r>
            <a:r>
              <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过程。这样的执行方式将导致</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执行的低效率。</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不便于表示结构性知识</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由于产生式表示中的知识具有一致格式，且规则</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之间不能相互调用，因此那种具有结构关系或层次关系的知识则很难以自然的方式来表示。</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980265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9BF2DD-0DA2-4075-87B2-5EE10BFFD356}"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76834" name="Rectangle 2"/>
          <p:cNvSpPr>
            <a:spLocks noChangeArrowheads="1"/>
          </p:cNvSpPr>
          <p:nvPr/>
        </p:nvSpPr>
        <p:spPr bwMode="auto">
          <a:xfrm>
            <a:off x="4051300" y="19034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2.2  </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一阶谓词逻辑表示法</a:t>
            </a:r>
          </a:p>
        </p:txBody>
      </p:sp>
      <p:sp>
        <p:nvSpPr>
          <p:cNvPr id="376835" name="Rectangle 3"/>
          <p:cNvSpPr>
            <a:spLocks noChangeArrowheads="1"/>
          </p:cNvSpPr>
          <p:nvPr/>
        </p:nvSpPr>
        <p:spPr bwMode="auto">
          <a:xfrm>
            <a:off x="4051300" y="10525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2.1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知识与知识表示</a:t>
            </a:r>
          </a:p>
        </p:txBody>
      </p:sp>
      <p:sp>
        <p:nvSpPr>
          <p:cNvPr id="376836" name="Rectangle 4"/>
          <p:cNvSpPr>
            <a:spLocks noChangeArrowheads="1"/>
          </p:cNvSpPr>
          <p:nvPr/>
        </p:nvSpPr>
        <p:spPr bwMode="auto">
          <a:xfrm>
            <a:off x="4051300" y="2752725"/>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1"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2.3  </a:t>
            </a:r>
            <a:r>
              <a:rPr kumimoji="1"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产生式表示法</a:t>
            </a:r>
          </a:p>
        </p:txBody>
      </p:sp>
      <p:sp>
        <p:nvSpPr>
          <p:cNvPr id="376837" name="Rectangle 5"/>
          <p:cNvSpPr>
            <a:spLocks noChangeArrowheads="1"/>
          </p:cNvSpPr>
          <p:nvPr/>
        </p:nvSpPr>
        <p:spPr bwMode="auto">
          <a:xfrm>
            <a:off x="4051300" y="3602038"/>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3200" b="1" i="0" u="none" strike="noStrike" kern="1200" cap="none" spc="0" normalizeH="0" baseline="0" noProof="0">
                <a:ln>
                  <a:noFill/>
                </a:ln>
                <a:solidFill>
                  <a:srgbClr val="FF0000"/>
                </a:solidFill>
                <a:effectLst/>
                <a:uLnTx/>
                <a:uFillTx/>
                <a:latin typeface="宋体" panose="02010600030101010101" pitchFamily="2" charset="-122"/>
                <a:ea typeface="等线" panose="02010600030101010101" pitchFamily="2" charset="-122"/>
                <a:cs typeface="+mn-cs"/>
              </a:rPr>
              <a:t>2.4  </a:t>
            </a:r>
            <a:r>
              <a:rPr kumimoji="0" lang="zh-CN" altLang="en-US" sz="3200" b="1" i="0" u="none" strike="noStrike" kern="1200" cap="none" spc="0" normalizeH="0" baseline="0" noProof="0">
                <a:ln>
                  <a:noFill/>
                </a:ln>
                <a:solidFill>
                  <a:srgbClr val="FF0000"/>
                </a:solidFill>
                <a:effectLst/>
                <a:uLnTx/>
                <a:uFillTx/>
                <a:latin typeface="宋体" panose="02010600030101010101" pitchFamily="2" charset="-122"/>
                <a:ea typeface="等线" panose="02010600030101010101" pitchFamily="2" charset="-122"/>
                <a:cs typeface="+mn-cs"/>
              </a:rPr>
              <a:t>语义网络表示法</a:t>
            </a:r>
          </a:p>
        </p:txBody>
      </p:sp>
      <p:sp>
        <p:nvSpPr>
          <p:cNvPr id="376838" name="Rectangle 6"/>
          <p:cNvSpPr>
            <a:spLocks noChangeArrowheads="1"/>
          </p:cNvSpPr>
          <p:nvPr/>
        </p:nvSpPr>
        <p:spPr bwMode="auto">
          <a:xfrm>
            <a:off x="4051300" y="4451350"/>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2.5  </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框架表示法</a:t>
            </a:r>
          </a:p>
        </p:txBody>
      </p:sp>
      <p:sp>
        <p:nvSpPr>
          <p:cNvPr id="376840" name="Rectangle 8"/>
          <p:cNvSpPr>
            <a:spLocks noGrp="1"/>
          </p:cNvSpPr>
          <p:nvPr>
            <p:ph type="title" orient="vert"/>
          </p:nvPr>
        </p:nvSpPr>
        <p:spPr>
          <a:xfrm>
            <a:off x="2351089" y="1916114"/>
            <a:ext cx="909637" cy="3457575"/>
          </a:xfrm>
        </p:spPr>
        <p:txBody>
          <a:bodyPr/>
          <a:lstStyle/>
          <a:p>
            <a:r>
              <a:rPr lang="zh-CN" altLang="en-US" sz="3200">
                <a:solidFill>
                  <a:srgbClr val="990000"/>
                </a:solidFill>
                <a:effectLst>
                  <a:outerShdw blurRad="38100" dist="38100" dir="2700000" algn="tl">
                    <a:srgbClr val="C0C0C0"/>
                  </a:outerShdw>
                </a:effectLst>
                <a:latin typeface="黑体" panose="02010609060101010101" pitchFamily="49" charset="-122"/>
              </a:rPr>
              <a:t>主  要  内  容</a:t>
            </a:r>
          </a:p>
        </p:txBody>
      </p:sp>
    </p:spTree>
    <p:extLst>
      <p:ext uri="{BB962C8B-B14F-4D97-AF65-F5344CB8AC3E}">
        <p14:creationId xmlns:p14="http://schemas.microsoft.com/office/powerpoint/2010/main" val="17184352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955FCC0-FDF9-49E9-92F0-09D052763681}"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71369" name="Rectangle 9"/>
          <p:cNvSpPr>
            <a:spLocks noChangeArrowheads="1"/>
          </p:cNvSpPr>
          <p:nvPr/>
        </p:nvSpPr>
        <p:spPr bwMode="auto">
          <a:xfrm>
            <a:off x="2205601" y="1602992"/>
            <a:ext cx="8135938" cy="411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53657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
                <a:srgbClr val="0000FF"/>
              </a:buClr>
              <a:buSzTx/>
              <a:buFont typeface="Wingdings 2" panose="05020102010507070707" pitchFamily="18" charset="2"/>
              <a:buChar char="!"/>
              <a:tabLst/>
              <a:defRPr/>
            </a:pPr>
            <a:endParaRPr kumimoji="0" lang="en-US" altLang="zh-CN" sz="3200" b="1"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1968</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年 </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R.Quillian</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在研究人类联想记忆时提</a:t>
            </a: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出，后把它用作知识表示。</a:t>
            </a:r>
          </a:p>
          <a:p>
            <a:pPr marL="0" marR="0" lvl="0" indent="0" algn="l" defTabSz="914400" rtl="0" eaLnBrk="1" fontAlgn="auto" latinLnBrk="0" hangingPunct="1">
              <a:lnSpc>
                <a:spcPct val="100000"/>
              </a:lnSpc>
              <a:spcBef>
                <a:spcPct val="8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逻辑和产生式常用于表示有关领域中各个不</a:t>
            </a:r>
          </a:p>
          <a:p>
            <a:pPr marL="0" marR="0" lvl="0" indent="0" algn="l" defTabSz="914400" rtl="0" eaLnBrk="1" fontAlgn="auto" latinLnBrk="0" hangingPunct="1">
              <a:lnSpc>
                <a:spcPct val="100000"/>
              </a:lnSpc>
              <a:spcBef>
                <a:spcPts val="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同状态间的关系。</a:t>
            </a:r>
          </a:p>
          <a:p>
            <a:pPr marL="0" marR="0" lvl="0" indent="0" algn="l" defTabSz="914400" rtl="0" eaLnBrk="1" fontAlgn="auto" latinLnBrk="0" hangingPunct="1">
              <a:lnSpc>
                <a:spcPct val="100000"/>
              </a:lnSpc>
              <a:spcBef>
                <a:spcPct val="8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语义网络和</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产生式、</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一阶谓词逻辑有相对应</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的表示能力。</a:t>
            </a:r>
          </a:p>
        </p:txBody>
      </p:sp>
      <p:sp>
        <p:nvSpPr>
          <p:cNvPr id="271373" name="Rectangle 13"/>
          <p:cNvSpPr>
            <a:spLocks noGrp="1"/>
          </p:cNvSpPr>
          <p:nvPr>
            <p:ph type="ctrTitle"/>
          </p:nvPr>
        </p:nvSpPr>
        <p:spPr>
          <a:xfrm>
            <a:off x="2063750" y="549275"/>
            <a:ext cx="7772400" cy="719138"/>
          </a:xfrm>
        </p:spPr>
        <p:txBody>
          <a:bodyPr anchor="ctr"/>
          <a:lstStyle/>
          <a:p>
            <a:pPr algn="l"/>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2.4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语义网络表示法</a:t>
            </a:r>
            <a:endParaRPr lang="zh-CN" altLang="en-US" sz="24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271374" name="Rectangle 14"/>
          <p:cNvSpPr>
            <a:spLocks noGrp="1"/>
          </p:cNvSpPr>
          <p:nvPr>
            <p:ph type="subTitle" idx="1"/>
          </p:nvPr>
        </p:nvSpPr>
        <p:spPr>
          <a:xfrm>
            <a:off x="2063750" y="1327458"/>
            <a:ext cx="6832600" cy="576263"/>
          </a:xfrm>
        </p:spPr>
        <p:txBody>
          <a:bodyPr/>
          <a:lstStyle/>
          <a:p>
            <a:pPr algn="l"/>
            <a:r>
              <a:rPr lang="en-US" altLang="zh-CN" sz="2000" dirty="0"/>
              <a:t> </a:t>
            </a:r>
            <a:r>
              <a:rPr lang="en-US" altLang="zh-CN" sz="2800" b="1"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2.4.1  </a:t>
            </a:r>
            <a:r>
              <a:rPr lang="zh-CN" altLang="en-US" sz="2800" b="1"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概  述 </a:t>
            </a:r>
          </a:p>
        </p:txBody>
      </p:sp>
    </p:spTree>
    <p:extLst>
      <p:ext uri="{BB962C8B-B14F-4D97-AF65-F5344CB8AC3E}">
        <p14:creationId xmlns:p14="http://schemas.microsoft.com/office/powerpoint/2010/main" val="1754687356"/>
      </p:ext>
    </p:extLst>
  </p:cSld>
  <p:clrMapOvr>
    <a:masterClrMapping/>
  </p:clrMapOvr>
  <p:transition spd="slow">
    <p:strips dir="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CAE5D7D-3A7A-4541-82D0-6D830038F6AE}"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71055" name="Text Box 47"/>
          <p:cNvSpPr txBox="1">
            <a:spLocks noChangeArrowheads="1"/>
          </p:cNvSpPr>
          <p:nvPr/>
        </p:nvSpPr>
        <p:spPr bwMode="auto">
          <a:xfrm>
            <a:off x="2208213" y="1700213"/>
            <a:ext cx="7993062" cy="3546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20000"/>
              </a:lnSpc>
              <a:spcBef>
                <a:spcPct val="30000"/>
              </a:spcBef>
              <a:spcAft>
                <a:spcPts val="0"/>
              </a:spcAft>
              <a:buClr>
                <a:prstClr val="black"/>
              </a:buClr>
              <a:buSzPct val="90000"/>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通过概念及语义关系来表示知识的一种网络图，它是一个带标注的有向图。</a:t>
            </a:r>
            <a:endPar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
                <a:prstClr val="black"/>
              </a:buClr>
              <a:buSzPct val="90000"/>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457200" marR="0" lvl="1" indent="0" algn="l" defTabSz="914400" rtl="0" eaLnBrk="1" fontAlgn="auto" latinLnBrk="0" hangingPunct="1">
              <a:lnSpc>
                <a:spcPct val="120000"/>
              </a:lnSpc>
              <a:spcBef>
                <a:spcPct val="30000"/>
              </a:spcBef>
              <a:spcAft>
                <a:spcPts val="0"/>
              </a:spcAft>
              <a:buClr>
                <a:prstClr val="black"/>
              </a:buClr>
              <a:buSzPct val="90000"/>
              <a:buFont typeface="Wingdings" panose="05000000000000000000" pitchFamily="2" charset="2"/>
              <a:buChar char="Ø"/>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图中的各个</a:t>
            </a:r>
            <a:r>
              <a:rPr kumimoji="0" lang="zh-CN" altLang="en-US" sz="28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节点</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表示各种概念、事物、对象、行为、状态等；</a:t>
            </a:r>
          </a:p>
          <a:p>
            <a:pPr marL="457200" marR="0" lvl="1" indent="0" algn="l" defTabSz="914400" rtl="0" eaLnBrk="1" fontAlgn="auto" latinLnBrk="0" hangingPunct="1">
              <a:lnSpc>
                <a:spcPct val="120000"/>
              </a:lnSpc>
              <a:spcBef>
                <a:spcPct val="30000"/>
              </a:spcBef>
              <a:spcAft>
                <a:spcPts val="0"/>
              </a:spcAft>
              <a:buClr>
                <a:prstClr val="black"/>
              </a:buClr>
              <a:buSzPct val="90000"/>
              <a:buFont typeface="Wingdings" panose="05000000000000000000" pitchFamily="2" charset="2"/>
              <a:buChar char="Ø"/>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图中的</a:t>
            </a:r>
            <a:r>
              <a:rPr kumimoji="0" lang="zh-CN" altLang="en-US" sz="28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有向弧</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表示节点间的联系或关系。</a:t>
            </a:r>
            <a:r>
              <a:rPr kumimoji="0" lang="zh-CN" altLang="en-US"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p:txBody>
      </p:sp>
      <p:sp>
        <p:nvSpPr>
          <p:cNvPr id="171067" name="Rectangle 59"/>
          <p:cNvSpPr>
            <a:spLocks noGrp="1"/>
          </p:cNvSpPr>
          <p:nvPr>
            <p:ph type="title"/>
          </p:nvPr>
        </p:nvSpPr>
        <p:spPr>
          <a:xfrm>
            <a:off x="1919288" y="476250"/>
            <a:ext cx="8229600" cy="649288"/>
          </a:xfrm>
        </p:spPr>
        <p:txBody>
          <a:bodyPr/>
          <a:lstStyle/>
          <a:p>
            <a:pPr>
              <a:buSzPct val="90000"/>
              <a:buFont typeface="Wingdings" panose="05000000000000000000" pitchFamily="2" charset="2"/>
              <a:buChar char="u"/>
            </a:pPr>
            <a:r>
              <a:rPr lang="en-US" altLang="zh-CN" sz="2800">
                <a:solidFill>
                  <a:srgbClr val="33CC33"/>
                </a:solidFill>
                <a:latin typeface="黑体" panose="02010609060101010101" pitchFamily="49" charset="-122"/>
                <a:ea typeface="黑体" panose="02010609060101010101" pitchFamily="49" charset="-122"/>
              </a:rPr>
              <a:t> </a:t>
            </a:r>
            <a:r>
              <a:rPr lang="zh-CN" altLang="en-US" sz="2800">
                <a:solidFill>
                  <a:srgbClr val="33CC33"/>
                </a:solidFill>
                <a:latin typeface="黑体" panose="02010609060101010101" pitchFamily="49" charset="-122"/>
                <a:ea typeface="黑体" panose="02010609060101010101" pitchFamily="49" charset="-122"/>
              </a:rPr>
              <a:t>什么是语义网络？</a:t>
            </a:r>
          </a:p>
        </p:txBody>
      </p:sp>
    </p:spTree>
    <p:extLst>
      <p:ext uri="{BB962C8B-B14F-4D97-AF65-F5344CB8AC3E}">
        <p14:creationId xmlns:p14="http://schemas.microsoft.com/office/powerpoint/2010/main" val="10746103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A5E42720-3D77-44CB-9D08-F65B3894523D}"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81955" name="Text Box 3"/>
          <p:cNvSpPr txBox="1">
            <a:spLocks noChangeArrowheads="1"/>
          </p:cNvSpPr>
          <p:nvPr/>
        </p:nvSpPr>
        <p:spPr bwMode="auto">
          <a:xfrm>
            <a:off x="2208213" y="1412875"/>
            <a:ext cx="7993062" cy="299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20000"/>
              </a:lnSpc>
              <a:spcBef>
                <a:spcPct val="40000"/>
              </a:spcBef>
              <a:spcAft>
                <a:spcPts val="0"/>
              </a:spcAft>
              <a:buClr>
                <a:srgbClr val="0000FF"/>
              </a:buClr>
              <a:buSzTx/>
              <a:buFont typeface="Arial" panose="020B0604020202020204" pitchFamily="34" charset="0"/>
              <a:buNone/>
              <a:tabLst/>
              <a:defRPr/>
            </a:pPr>
            <a:r>
              <a:rPr kumimoji="0" lang="en-US" altLang="zh-CN"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一般由一些最基本的语义单元组成。这些最基本的语义单元被称为</a:t>
            </a:r>
            <a:r>
              <a:rPr kumimoji="0" lang="zh-CN" altLang="en-US" sz="2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语义基元</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。可用如下三元组来表示：</a:t>
            </a:r>
          </a:p>
          <a:p>
            <a:pPr marL="0" marR="0" lvl="0" indent="0" algn="l" defTabSz="914400" rtl="0" eaLnBrk="1" fontAlgn="auto" latinLnBrk="0" hangingPunct="1">
              <a:lnSpc>
                <a:spcPct val="120000"/>
              </a:lnSpc>
              <a:spcBef>
                <a:spcPct val="40000"/>
              </a:spcBef>
              <a:spcAft>
                <a:spcPts val="0"/>
              </a:spcAft>
              <a:buClr>
                <a:srgbClr val="0000FF"/>
              </a:buClr>
              <a:buSzTx/>
              <a:buFont typeface="Arial" panose="020B0604020202020204" pitchFamily="34" charset="0"/>
              <a:buNone/>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a:t>
            </a:r>
            <a:r>
              <a:rPr kumimoji="0" lang="zh-CN" altLang="en-US" sz="2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节点</a:t>
            </a:r>
            <a:r>
              <a:rPr kumimoji="0" lang="en-US" altLang="zh-CN" sz="2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1</a:t>
            </a:r>
            <a:r>
              <a:rPr kumimoji="0" lang="zh-CN" altLang="en-US" sz="2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，弧，节点</a:t>
            </a:r>
            <a:r>
              <a:rPr kumimoji="0" lang="en-US" altLang="zh-CN" sz="2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2)</a:t>
            </a:r>
          </a:p>
          <a:p>
            <a:pPr marL="0" marR="0" lvl="0" indent="0" algn="l" defTabSz="914400" rtl="0" eaLnBrk="1" fontAlgn="auto" latinLnBrk="0" hangingPunct="1">
              <a:lnSpc>
                <a:spcPct val="120000"/>
              </a:lnSpc>
              <a:spcBef>
                <a:spcPct val="40000"/>
              </a:spcBef>
              <a:spcAft>
                <a:spcPts val="0"/>
              </a:spcAft>
              <a:buClr>
                <a:srgbClr val="0000FF"/>
              </a:buClr>
              <a:buSzTx/>
              <a:buFont typeface="Arial" panose="020B0604020202020204" pitchFamily="34" charset="0"/>
              <a:buNone/>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也可用有向图表示：</a:t>
            </a:r>
          </a:p>
        </p:txBody>
      </p:sp>
      <p:sp>
        <p:nvSpPr>
          <p:cNvPr id="381964" name="Rectangle 12"/>
          <p:cNvSpPr>
            <a:spLocks noGrp="1"/>
          </p:cNvSpPr>
          <p:nvPr>
            <p:ph type="title"/>
          </p:nvPr>
        </p:nvSpPr>
        <p:spPr>
          <a:xfrm>
            <a:off x="1919288" y="476250"/>
            <a:ext cx="8229600" cy="649288"/>
          </a:xfrm>
        </p:spPr>
        <p:txBody>
          <a:bodyPr/>
          <a:lstStyle/>
          <a:p>
            <a:pPr>
              <a:buSzPct val="90000"/>
              <a:buFont typeface="Wingdings" panose="05000000000000000000" pitchFamily="2" charset="2"/>
              <a:buChar char="u"/>
            </a:pPr>
            <a:r>
              <a:rPr lang="en-US" altLang="zh-CN" sz="2800">
                <a:solidFill>
                  <a:srgbClr val="33CC33"/>
                </a:solidFill>
                <a:latin typeface="黑体" panose="02010609060101010101" pitchFamily="49" charset="-122"/>
                <a:ea typeface="黑体" panose="02010609060101010101" pitchFamily="49" charset="-122"/>
              </a:rPr>
              <a:t> </a:t>
            </a:r>
            <a:r>
              <a:rPr lang="zh-CN" altLang="en-US" sz="2800">
                <a:solidFill>
                  <a:srgbClr val="33CC33"/>
                </a:solidFill>
                <a:latin typeface="黑体" panose="02010609060101010101" pitchFamily="49" charset="-122"/>
                <a:ea typeface="黑体" panose="02010609060101010101" pitchFamily="49" charset="-122"/>
              </a:rPr>
              <a:t>语义网络的基本表示</a:t>
            </a:r>
          </a:p>
        </p:txBody>
      </p:sp>
      <p:grpSp>
        <p:nvGrpSpPr>
          <p:cNvPr id="381967" name="Group 15"/>
          <p:cNvGrpSpPr>
            <a:grpSpLocks/>
          </p:cNvGrpSpPr>
          <p:nvPr/>
        </p:nvGrpSpPr>
        <p:grpSpPr bwMode="auto">
          <a:xfrm>
            <a:off x="3287713" y="3644900"/>
            <a:ext cx="6913562" cy="2808288"/>
            <a:chOff x="1111" y="2296"/>
            <a:chExt cx="4355" cy="1769"/>
          </a:xfrm>
        </p:grpSpPr>
        <p:grpSp>
          <p:nvGrpSpPr>
            <p:cNvPr id="381965" name="Group 13"/>
            <p:cNvGrpSpPr>
              <a:grpSpLocks/>
            </p:cNvGrpSpPr>
            <p:nvPr/>
          </p:nvGrpSpPr>
          <p:grpSpPr bwMode="auto">
            <a:xfrm>
              <a:off x="1111" y="2886"/>
              <a:ext cx="3856" cy="1179"/>
              <a:chOff x="1111" y="2886"/>
              <a:chExt cx="3856" cy="1179"/>
            </a:xfrm>
          </p:grpSpPr>
          <p:sp>
            <p:nvSpPr>
              <p:cNvPr id="381954" name="Rectangle 2"/>
              <p:cNvSpPr>
                <a:spLocks noChangeArrowheads="1"/>
              </p:cNvSpPr>
              <p:nvPr/>
            </p:nvSpPr>
            <p:spPr bwMode="auto">
              <a:xfrm>
                <a:off x="1111" y="2886"/>
                <a:ext cx="3776" cy="1179"/>
              </a:xfrm>
              <a:prstGeom prst="rect">
                <a:avLst/>
              </a:prstGeom>
              <a:noFill/>
              <a:ln w="19050">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nvGrpSpPr>
              <p:cNvPr id="381957" name="Group 5"/>
              <p:cNvGrpSpPr>
                <a:grpSpLocks/>
              </p:cNvGrpSpPr>
              <p:nvPr/>
            </p:nvGrpSpPr>
            <p:grpSpPr bwMode="auto">
              <a:xfrm>
                <a:off x="1202" y="2931"/>
                <a:ext cx="3765" cy="1073"/>
                <a:chOff x="1066" y="2205"/>
                <a:chExt cx="3765" cy="1073"/>
              </a:xfrm>
            </p:grpSpPr>
            <p:grpSp>
              <p:nvGrpSpPr>
                <p:cNvPr id="381958" name="Group 6"/>
                <p:cNvGrpSpPr>
                  <a:grpSpLocks/>
                </p:cNvGrpSpPr>
                <p:nvPr/>
              </p:nvGrpSpPr>
              <p:grpSpPr bwMode="auto">
                <a:xfrm>
                  <a:off x="1156" y="2205"/>
                  <a:ext cx="3266" cy="428"/>
                  <a:chOff x="1020" y="2912"/>
                  <a:chExt cx="3266" cy="428"/>
                </a:xfrm>
              </p:grpSpPr>
              <p:sp>
                <p:nvSpPr>
                  <p:cNvPr id="381959" name="Rectangle 7"/>
                  <p:cNvSpPr>
                    <a:spLocks noChangeArrowheads="1"/>
                  </p:cNvSpPr>
                  <p:nvPr/>
                </p:nvSpPr>
                <p:spPr bwMode="auto">
                  <a:xfrm>
                    <a:off x="1020" y="3021"/>
                    <a:ext cx="952" cy="318"/>
                  </a:xfrm>
                  <a:prstGeom prst="rect">
                    <a:avLst/>
                  </a:prstGeom>
                  <a:solidFill>
                    <a:srgbClr val="FFFF66"/>
                  </a:solid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节点</a:t>
                    </a:r>
                    <a:r>
                      <a:rPr kumimoji="0" lang="en-US" altLang="zh-CN" sz="2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1</a:t>
                    </a:r>
                  </a:p>
                </p:txBody>
              </p:sp>
              <p:sp>
                <p:nvSpPr>
                  <p:cNvPr id="381960" name="Rectangle 8"/>
                  <p:cNvSpPr>
                    <a:spLocks noChangeArrowheads="1"/>
                  </p:cNvSpPr>
                  <p:nvPr/>
                </p:nvSpPr>
                <p:spPr bwMode="auto">
                  <a:xfrm>
                    <a:off x="3334" y="3022"/>
                    <a:ext cx="952" cy="318"/>
                  </a:xfrm>
                  <a:prstGeom prst="rect">
                    <a:avLst/>
                  </a:prstGeom>
                  <a:solidFill>
                    <a:srgbClr val="009900">
                      <a:alpha val="71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节点</a:t>
                    </a:r>
                    <a:r>
                      <a:rPr kumimoji="0" lang="en-US" altLang="zh-CN" sz="2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2</a:t>
                    </a:r>
                  </a:p>
                </p:txBody>
              </p:sp>
              <p:sp>
                <p:nvSpPr>
                  <p:cNvPr id="381961" name="Text Box 9"/>
                  <p:cNvSpPr txBox="1">
                    <a:spLocks noChangeArrowheads="1"/>
                  </p:cNvSpPr>
                  <p:nvPr/>
                </p:nvSpPr>
                <p:spPr bwMode="auto">
                  <a:xfrm>
                    <a:off x="2162" y="2912"/>
                    <a:ext cx="10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400" b="1" i="0" u="none" strike="noStrike" kern="1200" cap="none" spc="0" normalizeH="0" baseline="0" noProof="0">
                        <a:ln>
                          <a:noFill/>
                        </a:ln>
                        <a:solidFill>
                          <a:srgbClr val="FF3300"/>
                        </a:solidFill>
                        <a:effectLst/>
                        <a:uLnTx/>
                        <a:uFillTx/>
                        <a:latin typeface="等线" panose="020F0502020204030204"/>
                        <a:ea typeface="等线" panose="02010600030101010101" pitchFamily="2" charset="-122"/>
                        <a:cs typeface="+mn-cs"/>
                      </a:rPr>
                      <a:t>语义关系</a:t>
                    </a:r>
                  </a:p>
                </p:txBody>
              </p:sp>
              <p:sp>
                <p:nvSpPr>
                  <p:cNvPr id="381962" name="Line 10"/>
                  <p:cNvSpPr>
                    <a:spLocks noChangeShapeType="1"/>
                  </p:cNvSpPr>
                  <p:nvPr/>
                </p:nvSpPr>
                <p:spPr bwMode="auto">
                  <a:xfrm>
                    <a:off x="1973" y="3203"/>
                    <a:ext cx="1361"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381963" name="Text Box 11"/>
                <p:cNvSpPr txBox="1">
                  <a:spLocks noChangeArrowheads="1"/>
                </p:cNvSpPr>
                <p:nvPr/>
              </p:nvSpPr>
              <p:spPr bwMode="auto">
                <a:xfrm>
                  <a:off x="1066" y="2731"/>
                  <a:ext cx="3765"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srgbClr val="0000FF"/>
                    </a:buClr>
                    <a:buSzTx/>
                    <a:buFont typeface="Arial" panose="020B0604020202020204" pitchFamily="34" charset="0"/>
                    <a:buNone/>
                    <a:tabLst/>
                    <a:defRPr/>
                  </a:pPr>
                  <a:r>
                    <a:rPr kumimoji="0" lang="zh-CN" altLang="en-US" sz="2400" b="1" i="0" u="none" strike="noStrike" kern="1200" cap="none" spc="0" normalizeH="0" baseline="0" noProof="0">
                      <a:ln>
                        <a:noFill/>
                      </a:ln>
                      <a:solidFill>
                        <a:srgbClr val="000000"/>
                      </a:solidFill>
                      <a:effectLst/>
                      <a:uLnTx/>
                      <a:uFillTx/>
                      <a:latin typeface="等线" panose="020F0502020204030204"/>
                      <a:ea typeface="仿宋_GB2312" pitchFamily="49" charset="-122"/>
                      <a:cs typeface="+mn-cs"/>
                    </a:rPr>
                    <a:t>每一个要表达的事实用一个“节点”表示；</a:t>
                  </a:r>
                </a:p>
                <a:p>
                  <a:pPr marL="0" marR="0" lvl="0" indent="0" algn="l" defTabSz="914400" rtl="0" eaLnBrk="1" fontAlgn="auto" latinLnBrk="0" hangingPunct="1">
                    <a:lnSpc>
                      <a:spcPct val="100000"/>
                    </a:lnSpc>
                    <a:spcBef>
                      <a:spcPct val="10000"/>
                    </a:spcBef>
                    <a:spcAft>
                      <a:spcPts val="0"/>
                    </a:spcAft>
                    <a:buClr>
                      <a:srgbClr val="0000FF"/>
                    </a:buClr>
                    <a:buSzTx/>
                    <a:buFont typeface="Arial" panose="020B0604020202020204" pitchFamily="34" charset="0"/>
                    <a:buNone/>
                    <a:tabLst/>
                    <a:defRPr/>
                  </a:pPr>
                  <a:r>
                    <a:rPr kumimoji="0" lang="zh-CN" altLang="en-US" sz="2400" b="1" i="0" u="none" strike="noStrike" kern="1200" cap="none" spc="0" normalizeH="0" baseline="0" noProof="0">
                      <a:ln>
                        <a:noFill/>
                      </a:ln>
                      <a:solidFill>
                        <a:srgbClr val="000000"/>
                      </a:solidFill>
                      <a:effectLst/>
                      <a:uLnTx/>
                      <a:uFillTx/>
                      <a:latin typeface="等线" panose="020F0502020204030204"/>
                      <a:ea typeface="仿宋_GB2312" pitchFamily="49" charset="-122"/>
                      <a:cs typeface="+mn-cs"/>
                    </a:rPr>
                    <a:t>事实之间的关系用“有向弧”表示。</a:t>
                  </a:r>
                </a:p>
              </p:txBody>
            </p:sp>
          </p:grpSp>
        </p:grpSp>
        <p:sp>
          <p:nvSpPr>
            <p:cNvPr id="381966" name="AutoShape 14"/>
            <p:cNvSpPr>
              <a:spLocks noChangeArrowheads="1"/>
            </p:cNvSpPr>
            <p:nvPr/>
          </p:nvSpPr>
          <p:spPr bwMode="auto">
            <a:xfrm>
              <a:off x="4241" y="2296"/>
              <a:ext cx="1225" cy="363"/>
            </a:xfrm>
            <a:prstGeom prst="wedgeRoundRectCallout">
              <a:avLst>
                <a:gd name="adj1" fmla="val -45593"/>
                <a:gd name="adj2" fmla="val 107301"/>
                <a:gd name="adj3" fmla="val 16667"/>
              </a:avLst>
            </a:prstGeom>
            <a:solidFill>
              <a:srgbClr val="FFCC99"/>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基本网元</a:t>
              </a:r>
            </a:p>
          </p:txBody>
        </p:sp>
      </p:grpSp>
    </p:spTree>
    <p:extLst>
      <p:ext uri="{BB962C8B-B14F-4D97-AF65-F5344CB8AC3E}">
        <p14:creationId xmlns:p14="http://schemas.microsoft.com/office/powerpoint/2010/main" val="1768771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a:xfrm>
            <a:off x="4048648" y="6768332"/>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6A57410-F996-4E62-955D-FA5E915EF34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0821" name="Text Box 5"/>
          <p:cNvSpPr txBox="1">
            <a:spLocks noChangeArrowheads="1"/>
          </p:cNvSpPr>
          <p:nvPr/>
        </p:nvSpPr>
        <p:spPr bwMode="auto">
          <a:xfrm>
            <a:off x="2078945" y="1143820"/>
            <a:ext cx="86423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0000FF"/>
              </a:buClr>
              <a:buSzTx/>
              <a:buFont typeface="仿宋_GB2312" pitchFamily="49" charset="-122"/>
              <a:buNone/>
              <a:tabLst/>
              <a:defRPr/>
            </a:pP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例</a:t>
            </a:r>
            <a:r>
              <a:rPr kumimoji="0" lang="en-US" altLang="zh-CN"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3</a:t>
            </a: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
                <a:srgbClr val="0000FF"/>
              </a:buClr>
              <a:buSzTx/>
              <a:buFont typeface="仿宋_GB2312" pitchFamily="49" charset="-122"/>
              <a:buNone/>
              <a:tabLst/>
              <a:defRPr/>
            </a:pPr>
            <a:r>
              <a:rPr kumimoji="0" lang="zh-CN" altLang="en-US" sz="2800" b="1" i="0" u="none" strike="noStrike" kern="1200" cap="none" spc="0" normalizeH="0" baseline="0" noProof="0" dirty="0">
                <a:ln>
                  <a:noFill/>
                </a:ln>
                <a:solidFill>
                  <a:srgbClr val="000066"/>
                </a:solidFill>
                <a:effectLst/>
                <a:uLnTx/>
                <a:uFillTx/>
                <a:latin typeface="宋体" panose="02010600030101010101" pitchFamily="2" charset="-122"/>
                <a:ea typeface="等线" panose="02010600030101010101" pitchFamily="2" charset="-122"/>
                <a:cs typeface="+mn-cs"/>
              </a:rPr>
              <a:t>   ① 有人既喜欢梅花又喜欢菊花。</a:t>
            </a:r>
          </a:p>
        </p:txBody>
      </p:sp>
      <p:sp>
        <p:nvSpPr>
          <p:cNvPr id="9" name="Text Box 3"/>
          <p:cNvSpPr txBox="1">
            <a:spLocks noChangeArrowheads="1"/>
          </p:cNvSpPr>
          <p:nvPr/>
        </p:nvSpPr>
        <p:spPr bwMode="auto">
          <a:xfrm>
            <a:off x="2636402" y="2750684"/>
            <a:ext cx="8785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0000FF"/>
              </a:buClr>
              <a:buSzTx/>
              <a:buFont typeface="仿宋_GB2312" pitchFamily="49" charset="-122"/>
              <a:buNone/>
              <a:tabLst/>
              <a:defRPr/>
            </a:pPr>
            <a:r>
              <a:rPr kumimoji="0" lang="en-US" altLang="zh-CN" sz="2800" b="1" i="0" u="none" strike="noStrike" kern="1200" cap="none" spc="0" normalizeH="0" baseline="0" noProof="0" dirty="0">
                <a:ln>
                  <a:noFill/>
                </a:ln>
                <a:solidFill>
                  <a:srgbClr val="000066"/>
                </a:solidFill>
                <a:effectLst/>
                <a:uLnTx/>
                <a:uFillTx/>
                <a:latin typeface="宋体" panose="02010600030101010101" pitchFamily="2" charset="-122"/>
                <a:ea typeface="等线" panose="02010600030101010101" pitchFamily="2" charset="-122"/>
                <a:cs typeface="+mn-cs"/>
              </a:rPr>
              <a:t>② </a:t>
            </a:r>
            <a:r>
              <a:rPr kumimoji="0" lang="zh-CN" altLang="en-US" sz="2800" b="1" i="0" u="none" strike="noStrike" kern="1200" cap="none" spc="0" normalizeH="0" baseline="0" noProof="0" dirty="0">
                <a:ln>
                  <a:noFill/>
                </a:ln>
                <a:solidFill>
                  <a:srgbClr val="000066"/>
                </a:solidFill>
                <a:effectLst/>
                <a:uLnTx/>
                <a:uFillTx/>
                <a:latin typeface="宋体" panose="02010600030101010101" pitchFamily="2" charset="-122"/>
                <a:ea typeface="等线" panose="02010600030101010101" pitchFamily="2" charset="-122"/>
                <a:cs typeface="+mn-cs"/>
              </a:rPr>
              <a:t>所有整数不是偶数就是奇数。</a:t>
            </a:r>
          </a:p>
        </p:txBody>
      </p:sp>
      <p:sp>
        <p:nvSpPr>
          <p:cNvPr id="10" name="Text Box 3"/>
          <p:cNvSpPr txBox="1">
            <a:spLocks noChangeArrowheads="1"/>
          </p:cNvSpPr>
          <p:nvPr/>
        </p:nvSpPr>
        <p:spPr bwMode="auto">
          <a:xfrm>
            <a:off x="2636402" y="4038826"/>
            <a:ext cx="84963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0000FF"/>
              </a:buClr>
              <a:buSzTx/>
              <a:buFontTx/>
              <a:buNone/>
              <a:tabLst/>
              <a:defRPr/>
            </a:pPr>
            <a:r>
              <a:rPr kumimoji="0" lang="en-US" altLang="zh-CN" sz="2800" b="1" i="0" u="none" strike="noStrike" kern="1200" cap="none" spc="0" normalizeH="0" baseline="0" noProof="0" dirty="0">
                <a:ln>
                  <a:noFill/>
                </a:ln>
                <a:solidFill>
                  <a:srgbClr val="000066"/>
                </a:solidFill>
                <a:effectLst/>
                <a:uLnTx/>
                <a:uFillTx/>
                <a:latin typeface="等线" panose="020F0502020204030204"/>
                <a:ea typeface="等线" panose="02010600030101010101" pitchFamily="2" charset="-122"/>
                <a:cs typeface="+mn-cs"/>
              </a:rPr>
              <a:t>③</a:t>
            </a:r>
            <a:r>
              <a:rPr kumimoji="0" lang="en-US" altLang="zh-CN" sz="2800" b="1" i="0" u="none" strike="noStrike" kern="1200" cap="none" spc="0" normalizeH="0" baseline="0" noProof="0" dirty="0">
                <a:ln>
                  <a:noFill/>
                </a:ln>
                <a:solidFill>
                  <a:srgbClr val="000066"/>
                </a:solidFill>
                <a:effectLst/>
                <a:uLnTx/>
                <a:uFillTx/>
                <a:latin typeface="宋体" panose="02010600030101010101" pitchFamily="2" charset="-122"/>
                <a:ea typeface="等线" panose="02010600030101010101" pitchFamily="2" charset="-122"/>
                <a:cs typeface="+mn-cs"/>
              </a:rPr>
              <a:t> </a:t>
            </a:r>
            <a:r>
              <a:rPr kumimoji="0" lang="zh-CN" altLang="en-US" sz="2800" b="1" i="0" u="none" strike="noStrike" kern="1200" cap="none" spc="0" normalizeH="0" baseline="0" noProof="0" dirty="0">
                <a:ln>
                  <a:noFill/>
                </a:ln>
                <a:solidFill>
                  <a:srgbClr val="000066"/>
                </a:solidFill>
                <a:effectLst/>
                <a:uLnTx/>
                <a:uFillTx/>
                <a:latin typeface="宋体" panose="02010600030101010101" pitchFamily="2" charset="-122"/>
                <a:ea typeface="等线" panose="02010600030101010101" pitchFamily="2" charset="-122"/>
                <a:cs typeface="+mn-cs"/>
              </a:rPr>
              <a:t>并不是所有的学生选修了历史和生物。</a:t>
            </a:r>
          </a:p>
        </p:txBody>
      </p:sp>
    </p:spTree>
    <p:extLst>
      <p:ext uri="{BB962C8B-B14F-4D97-AF65-F5344CB8AC3E}">
        <p14:creationId xmlns:p14="http://schemas.microsoft.com/office/powerpoint/2010/main" val="32429302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6D93C25-A275-4935-884E-CACF4E6725E1}"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0500" name="Text Box 36"/>
          <p:cNvSpPr txBox="1">
            <a:spLocks noChangeArrowheads="1"/>
          </p:cNvSpPr>
          <p:nvPr/>
        </p:nvSpPr>
        <p:spPr bwMode="auto">
          <a:xfrm>
            <a:off x="1919289" y="1125538"/>
            <a:ext cx="5184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srgbClr val="0000FF"/>
              </a:buClr>
              <a:buSzTx/>
              <a:buFont typeface="Arial" panose="020B0604020202020204" pitchFamily="34" charset="0"/>
              <a:buNone/>
              <a:tabLst/>
              <a:defRPr/>
            </a:pPr>
            <a:r>
              <a:rPr kumimoji="0" lang="zh-CN" altLang="en-US" sz="2800" b="1" i="0" u="none" strike="noStrike" kern="1200" cap="none" spc="0" normalizeH="0" baseline="0" noProof="0">
                <a:ln>
                  <a:noFill/>
                </a:ln>
                <a:solidFill>
                  <a:srgbClr val="0066FF"/>
                </a:solidFill>
                <a:effectLst/>
                <a:uLnTx/>
                <a:uFillTx/>
                <a:latin typeface="楷体_GB2312" pitchFamily="49" charset="-122"/>
                <a:ea typeface="楷体_GB2312" pitchFamily="49" charset="-122"/>
                <a:cs typeface="+mn-cs"/>
              </a:rPr>
              <a:t>例</a:t>
            </a:r>
            <a:r>
              <a:rPr kumimoji="0" lang="en-US" altLang="zh-CN" sz="2800" b="1" i="0" u="none" strike="noStrike" kern="1200" cap="none" spc="0" normalizeH="0" baseline="0" noProof="0">
                <a:ln>
                  <a:noFill/>
                </a:ln>
                <a:solidFill>
                  <a:srgbClr val="0066FF"/>
                </a:solidFill>
                <a:effectLst/>
                <a:uLnTx/>
                <a:uFillTx/>
                <a:latin typeface="楷体_GB2312" pitchFamily="49" charset="-122"/>
                <a:ea typeface="楷体_GB2312" pitchFamily="49" charset="-122"/>
                <a:cs typeface="+mn-cs"/>
              </a:rPr>
              <a:t>1</a:t>
            </a:r>
            <a:r>
              <a:rPr kumimoji="0" lang="zh-CN" altLang="en-US" sz="2800" b="1" i="0" u="none" strike="noStrike" kern="1200" cap="none" spc="0" normalizeH="0" baseline="0" noProof="0">
                <a:ln>
                  <a:noFill/>
                </a:ln>
                <a:solidFill>
                  <a:srgbClr val="0066FF"/>
                </a:solidFill>
                <a:effectLst/>
                <a:uLnTx/>
                <a:uFillTx/>
                <a:latin typeface="楷体_GB2312" pitchFamily="49" charset="-122"/>
                <a:ea typeface="楷体_GB2312" pitchFamily="49" charset="-122"/>
                <a:cs typeface="+mn-cs"/>
              </a:rPr>
              <a:t>：</a:t>
            </a:r>
            <a:r>
              <a:rPr kumimoji="0" lang="zh-CN" altLang="en-US" sz="2800" b="1" i="0" u="none" strike="noStrike" kern="1200" cap="none" spc="0" normalizeH="0" baseline="0" noProof="0">
                <a:ln>
                  <a:noFill/>
                </a:ln>
                <a:solidFill>
                  <a:srgbClr val="0066FF"/>
                </a:solidFill>
                <a:effectLst/>
                <a:uLnTx/>
                <a:uFillTx/>
                <a:latin typeface="等线" panose="020F0502020204030204"/>
                <a:ea typeface="楷体_GB2312" pitchFamily="49" charset="-122"/>
                <a:cs typeface="+mn-cs"/>
              </a:rPr>
              <a:t>“</a:t>
            </a:r>
            <a:r>
              <a:rPr kumimoji="0" lang="zh-CN" altLang="en-US" sz="2800" b="1" i="0" u="none" strike="noStrike" kern="1200" cap="none" spc="0" normalizeH="0" baseline="0" noProof="0">
                <a:ln>
                  <a:noFill/>
                </a:ln>
                <a:solidFill>
                  <a:srgbClr val="0066FF"/>
                </a:solidFill>
                <a:effectLst/>
                <a:uLnTx/>
                <a:uFillTx/>
                <a:latin typeface="楷体_GB2312" pitchFamily="49" charset="-122"/>
                <a:ea typeface="楷体_GB2312" pitchFamily="49" charset="-122"/>
                <a:cs typeface="+mn-cs"/>
              </a:rPr>
              <a:t>小李和小王是朋友</a:t>
            </a:r>
            <a:r>
              <a:rPr kumimoji="0" lang="zh-CN" altLang="en-US" sz="2800" b="1" i="0" u="none" strike="noStrike" kern="1200" cap="none" spc="0" normalizeH="0" baseline="0" noProof="0">
                <a:ln>
                  <a:noFill/>
                </a:ln>
                <a:solidFill>
                  <a:srgbClr val="0066FF"/>
                </a:solidFill>
                <a:effectLst/>
                <a:uLnTx/>
                <a:uFillTx/>
                <a:latin typeface="等线" panose="020F0502020204030204"/>
                <a:ea typeface="楷体_GB2312" pitchFamily="49" charset="-122"/>
                <a:cs typeface="+mn-cs"/>
              </a:rPr>
              <a:t>”</a:t>
            </a:r>
            <a:endParaRPr kumimoji="0" lang="zh-CN" altLang="en-US" sz="2800" b="1" i="0" u="none" strike="noStrike" kern="1200" cap="none" spc="0" normalizeH="0" baseline="0" noProof="0">
              <a:ln>
                <a:noFill/>
              </a:ln>
              <a:solidFill>
                <a:srgbClr val="0066FF"/>
              </a:solidFill>
              <a:effectLst/>
              <a:uLnTx/>
              <a:uFillTx/>
              <a:latin typeface="楷体_GB2312" pitchFamily="49" charset="-122"/>
              <a:ea typeface="楷体_GB2312" pitchFamily="49" charset="-122"/>
              <a:cs typeface="+mn-cs"/>
            </a:endParaRPr>
          </a:p>
        </p:txBody>
      </p:sp>
      <p:sp>
        <p:nvSpPr>
          <p:cNvPr id="190501" name="Text Box 37"/>
          <p:cNvSpPr txBox="1">
            <a:spLocks noChangeArrowheads="1"/>
          </p:cNvSpPr>
          <p:nvPr/>
        </p:nvSpPr>
        <p:spPr bwMode="auto">
          <a:xfrm>
            <a:off x="1992313" y="1844676"/>
            <a:ext cx="3232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ct val="50000"/>
              </a:spcBef>
              <a:spcAft>
                <a:spcPts val="0"/>
              </a:spcAft>
              <a:buClr>
                <a:srgbClr val="0000FF"/>
              </a:buClr>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语义网络表示：</a:t>
            </a:r>
          </a:p>
        </p:txBody>
      </p:sp>
      <p:grpSp>
        <p:nvGrpSpPr>
          <p:cNvPr id="190507" name="Group 43"/>
          <p:cNvGrpSpPr>
            <a:grpSpLocks/>
          </p:cNvGrpSpPr>
          <p:nvPr/>
        </p:nvGrpSpPr>
        <p:grpSpPr bwMode="auto">
          <a:xfrm>
            <a:off x="5159376" y="2060575"/>
            <a:ext cx="4454525" cy="679450"/>
            <a:chOff x="2426" y="1071"/>
            <a:chExt cx="2187" cy="428"/>
          </a:xfrm>
        </p:grpSpPr>
        <p:sp>
          <p:nvSpPr>
            <p:cNvPr id="190503" name="Rectangle 39"/>
            <p:cNvSpPr>
              <a:spLocks noChangeArrowheads="1"/>
            </p:cNvSpPr>
            <p:nvPr/>
          </p:nvSpPr>
          <p:spPr bwMode="auto">
            <a:xfrm>
              <a:off x="2426" y="1180"/>
              <a:ext cx="635" cy="3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66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小李</a:t>
              </a:r>
            </a:p>
          </p:txBody>
        </p:sp>
        <p:sp>
          <p:nvSpPr>
            <p:cNvPr id="190504" name="Rectangle 40"/>
            <p:cNvSpPr>
              <a:spLocks noChangeArrowheads="1"/>
            </p:cNvSpPr>
            <p:nvPr/>
          </p:nvSpPr>
          <p:spPr bwMode="auto">
            <a:xfrm>
              <a:off x="3978" y="1181"/>
              <a:ext cx="635" cy="3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9900">
                      <a:alpha val="71001"/>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小王</a:t>
              </a:r>
            </a:p>
          </p:txBody>
        </p:sp>
        <p:sp>
          <p:nvSpPr>
            <p:cNvPr id="190505" name="Text Box 41"/>
            <p:cNvSpPr txBox="1">
              <a:spLocks noChangeArrowheads="1"/>
            </p:cNvSpPr>
            <p:nvPr/>
          </p:nvSpPr>
          <p:spPr bwMode="auto">
            <a:xfrm>
              <a:off x="3243" y="1071"/>
              <a:ext cx="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朋友</a:t>
              </a:r>
            </a:p>
          </p:txBody>
        </p:sp>
        <p:sp>
          <p:nvSpPr>
            <p:cNvPr id="190506" name="Line 42"/>
            <p:cNvSpPr>
              <a:spLocks noChangeShapeType="1"/>
            </p:cNvSpPr>
            <p:nvPr/>
          </p:nvSpPr>
          <p:spPr bwMode="auto">
            <a:xfrm>
              <a:off x="3062" y="1362"/>
              <a:ext cx="907" cy="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190508" name="Text Box 44"/>
          <p:cNvSpPr txBox="1">
            <a:spLocks noChangeArrowheads="1"/>
          </p:cNvSpPr>
          <p:nvPr/>
        </p:nvSpPr>
        <p:spPr bwMode="auto">
          <a:xfrm>
            <a:off x="2208214" y="5675232"/>
            <a:ext cx="79914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srgbClr val="0000FF"/>
              </a:buClr>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产生式表示：</a:t>
            </a:r>
            <a:r>
              <a:rPr kumimoji="0" lang="zh-CN" altLang="en-US" sz="2800" b="1" i="0" u="none" strike="noStrike" kern="1200" cap="none" spc="0" normalizeH="0" baseline="0" noProof="0" dirty="0">
                <a:ln>
                  <a:noFill/>
                </a:ln>
                <a:solidFill>
                  <a:srgbClr val="000000"/>
                </a:solidFill>
                <a:effectLst/>
                <a:uLnTx/>
                <a:uFillTx/>
                <a:latin typeface="等线" panose="020F0502020204030204"/>
                <a:ea typeface="等线" panose="02010600030101010101" pitchFamily="2" charset="-122"/>
                <a:cs typeface="+mn-cs"/>
              </a:rPr>
              <a:t>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 Friend</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 Li</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 Wang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endParaRPr>
          </a:p>
        </p:txBody>
      </p:sp>
      <p:sp>
        <p:nvSpPr>
          <p:cNvPr id="190509" name="Text Box 45"/>
          <p:cNvSpPr txBox="1">
            <a:spLocks noChangeArrowheads="1"/>
          </p:cNvSpPr>
          <p:nvPr/>
        </p:nvSpPr>
        <p:spPr bwMode="auto">
          <a:xfrm>
            <a:off x="2175349" y="3298100"/>
            <a:ext cx="985743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
                <a:srgbClr val="0000FF"/>
              </a:buClr>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一阶谓词逻辑表示：</a:t>
            </a:r>
            <a:r>
              <a:rPr kumimoji="0" lang="zh-CN" altLang="en-US"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
                <a:srgbClr val="0000FF"/>
              </a:buClr>
              <a:buSzTx/>
              <a:buFont typeface="Arial" panose="020B0604020202020204" pitchFamily="34" charset="0"/>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定义谓词：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Friend(x, y)</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。定义个体词：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Li:</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小李；</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Wang:</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小王</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
                <a:srgbClr val="0000FF"/>
              </a:buClr>
              <a:buSzTx/>
              <a:buFont typeface="Arial" panose="020B0604020202020204" pitchFamily="34" charset="0"/>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表示为：</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Friend( Li, Wang)              </a:t>
            </a:r>
          </a:p>
        </p:txBody>
      </p:sp>
      <p:sp>
        <p:nvSpPr>
          <p:cNvPr id="190512" name="Rectangle 48"/>
          <p:cNvSpPr>
            <a:spLocks noGrp="1"/>
          </p:cNvSpPr>
          <p:nvPr>
            <p:ph type="title"/>
          </p:nvPr>
        </p:nvSpPr>
        <p:spPr>
          <a:xfrm>
            <a:off x="1847850" y="333375"/>
            <a:ext cx="8229600" cy="649288"/>
          </a:xfrm>
        </p:spPr>
        <p:txBody>
          <a:bodyPr/>
          <a:lstStyle/>
          <a:p>
            <a:pPr>
              <a:buSzPct val="90000"/>
              <a:buFont typeface="Wingdings" panose="05000000000000000000" pitchFamily="2" charset="2"/>
              <a:buChar char="u"/>
            </a:pPr>
            <a:r>
              <a:rPr lang="en-US" altLang="zh-CN" sz="2800">
                <a:solidFill>
                  <a:srgbClr val="33CC33"/>
                </a:solidFill>
                <a:latin typeface="黑体" panose="02010609060101010101" pitchFamily="49" charset="-122"/>
                <a:ea typeface="黑体" panose="02010609060101010101" pitchFamily="49" charset="-122"/>
              </a:rPr>
              <a:t> </a:t>
            </a:r>
            <a:r>
              <a:rPr lang="zh-CN" altLang="en-US" sz="2800">
                <a:solidFill>
                  <a:srgbClr val="33CC33"/>
                </a:solidFill>
                <a:latin typeface="黑体" panose="02010609060101010101" pitchFamily="49" charset="-122"/>
                <a:ea typeface="黑体" panose="02010609060101010101" pitchFamily="49" charset="-122"/>
              </a:rPr>
              <a:t>语义网络表示实例</a:t>
            </a:r>
          </a:p>
        </p:txBody>
      </p:sp>
    </p:spTree>
    <p:extLst>
      <p:ext uri="{BB962C8B-B14F-4D97-AF65-F5344CB8AC3E}">
        <p14:creationId xmlns:p14="http://schemas.microsoft.com/office/powerpoint/2010/main" val="145771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50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050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050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0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501" grpId="0"/>
      <p:bldP spid="190508" grpId="0"/>
      <p:bldP spid="19050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4B2E8E8-8B48-48D1-981A-F56F5029D18E}"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84003" name="Rectangle 3"/>
          <p:cNvSpPr>
            <a:spLocks noGrp="1"/>
          </p:cNvSpPr>
          <p:nvPr>
            <p:ph type="body" idx="1"/>
          </p:nvPr>
        </p:nvSpPr>
        <p:spPr/>
        <p:txBody>
          <a:bodyPr/>
          <a:lstStyle/>
          <a:p>
            <a:pPr>
              <a:lnSpc>
                <a:spcPct val="130000"/>
              </a:lnSpc>
              <a:spcBef>
                <a:spcPct val="40000"/>
              </a:spcBef>
              <a:buFont typeface="Wingdings" panose="05000000000000000000" pitchFamily="2" charset="2"/>
              <a:buNone/>
            </a:pPr>
            <a:r>
              <a:rPr lang="en-US" altLang="zh-CN"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把多个基本网元用相应的语义联系关联在一起时，就可得到一个</a:t>
            </a:r>
            <a:r>
              <a:rPr lang="zh-CN" altLang="en-US" b="1" dirty="0">
                <a:solidFill>
                  <a:srgbClr val="CC0000"/>
                </a:solidFill>
                <a:latin typeface="楷体_GB2312" pitchFamily="49" charset="-122"/>
                <a:ea typeface="楷体_GB2312" pitchFamily="49" charset="-122"/>
              </a:rPr>
              <a:t>语义网络</a:t>
            </a:r>
            <a:r>
              <a:rPr lang="zh-CN" altLang="en-US" b="1" dirty="0">
                <a:latin typeface="楷体_GB2312" pitchFamily="49" charset="-122"/>
                <a:ea typeface="楷体_GB2312" pitchFamily="49" charset="-122"/>
              </a:rPr>
              <a:t>。</a:t>
            </a:r>
          </a:p>
          <a:p>
            <a:pPr>
              <a:lnSpc>
                <a:spcPct val="130000"/>
              </a:lnSpc>
              <a:spcBef>
                <a:spcPct val="40000"/>
              </a:spcBef>
              <a:buFont typeface="Wingdings" panose="05000000000000000000" pitchFamily="2" charset="2"/>
              <a:buNone/>
            </a:pPr>
            <a:r>
              <a:rPr lang="zh-CN" altLang="en-US" b="1" dirty="0">
                <a:latin typeface="楷体_GB2312" pitchFamily="49" charset="-122"/>
                <a:ea typeface="楷体_GB2312" pitchFamily="49" charset="-122"/>
              </a:rPr>
              <a:t>      语义网络中的节点还可以是一个语义子网络，所以，语义网络实质上是一种</a:t>
            </a:r>
            <a:r>
              <a:rPr lang="zh-CN" altLang="en-US" b="1" dirty="0">
                <a:solidFill>
                  <a:srgbClr val="CC0000"/>
                </a:solidFill>
                <a:latin typeface="楷体_GB2312" pitchFamily="49" charset="-122"/>
                <a:ea typeface="楷体_GB2312" pitchFamily="49" charset="-122"/>
              </a:rPr>
              <a:t>多层次</a:t>
            </a:r>
            <a:r>
              <a:rPr lang="zh-CN" altLang="en-US" b="1" dirty="0">
                <a:latin typeface="楷体_GB2312" pitchFamily="49" charset="-122"/>
                <a:ea typeface="楷体_GB2312" pitchFamily="49" charset="-122"/>
              </a:rPr>
              <a:t>的嵌套结构。</a:t>
            </a:r>
          </a:p>
        </p:txBody>
      </p:sp>
    </p:spTree>
    <p:extLst>
      <p:ext uri="{BB962C8B-B14F-4D97-AF65-F5344CB8AC3E}">
        <p14:creationId xmlns:p14="http://schemas.microsoft.com/office/powerpoint/2010/main" val="29396323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A26796B-7781-4D54-9957-32405F9205D1}"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1501" name="Text Box 13"/>
          <p:cNvSpPr txBox="1">
            <a:spLocks noChangeArrowheads="1"/>
          </p:cNvSpPr>
          <p:nvPr/>
        </p:nvSpPr>
        <p:spPr bwMode="auto">
          <a:xfrm>
            <a:off x="1774826" y="404814"/>
            <a:ext cx="10080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srgbClr val="0000FF"/>
              </a:buClr>
              <a:buSzTx/>
              <a:buFont typeface="Arial" panose="020B0604020202020204" pitchFamily="34" charset="0"/>
              <a:buNone/>
              <a:tabLst/>
              <a:defRPr/>
            </a:pPr>
            <a:r>
              <a:rPr kumimoji="0" lang="zh-CN" altLang="en-US" sz="3200" b="1" i="0" u="none" strike="noStrike" kern="1200" cap="none" spc="0" normalizeH="0" baseline="0" noProof="0">
                <a:ln>
                  <a:noFill/>
                </a:ln>
                <a:solidFill>
                  <a:srgbClr val="0066FF"/>
                </a:solidFill>
                <a:effectLst/>
                <a:uLnTx/>
                <a:uFillTx/>
                <a:latin typeface="等线" panose="020F0502020204030204"/>
                <a:ea typeface="等线" panose="02010600030101010101" pitchFamily="2" charset="-122"/>
                <a:cs typeface="+mn-cs"/>
              </a:rPr>
              <a:t>例</a:t>
            </a:r>
            <a:r>
              <a:rPr kumimoji="0" lang="en-US" altLang="zh-CN" sz="3200" b="1" i="0" u="none" strike="noStrike" kern="1200" cap="none" spc="0" normalizeH="0" baseline="0" noProof="0">
                <a:ln>
                  <a:noFill/>
                </a:ln>
                <a:solidFill>
                  <a:srgbClr val="0066FF"/>
                </a:solidFill>
                <a:effectLst/>
                <a:uLnTx/>
                <a:uFillTx/>
                <a:latin typeface="等线" panose="020F0502020204030204"/>
                <a:ea typeface="等线" panose="02010600030101010101" pitchFamily="2" charset="-122"/>
                <a:cs typeface="+mn-cs"/>
              </a:rPr>
              <a:t>2:</a:t>
            </a:r>
          </a:p>
        </p:txBody>
      </p:sp>
      <p:grpSp>
        <p:nvGrpSpPr>
          <p:cNvPr id="191543" name="Group 55"/>
          <p:cNvGrpSpPr>
            <a:grpSpLocks/>
          </p:cNvGrpSpPr>
          <p:nvPr/>
        </p:nvGrpSpPr>
        <p:grpSpPr bwMode="auto">
          <a:xfrm>
            <a:off x="1544638" y="1125538"/>
            <a:ext cx="9123362" cy="5141912"/>
            <a:chOff x="13" y="754"/>
            <a:chExt cx="5729" cy="3194"/>
          </a:xfrm>
        </p:grpSpPr>
        <p:grpSp>
          <p:nvGrpSpPr>
            <p:cNvPr id="191538" name="Group 50"/>
            <p:cNvGrpSpPr>
              <a:grpSpLocks/>
            </p:cNvGrpSpPr>
            <p:nvPr/>
          </p:nvGrpSpPr>
          <p:grpSpPr bwMode="auto">
            <a:xfrm>
              <a:off x="1395" y="3486"/>
              <a:ext cx="1874" cy="462"/>
              <a:chOff x="1429" y="3493"/>
              <a:chExt cx="1842" cy="455"/>
            </a:xfrm>
          </p:grpSpPr>
          <p:sp>
            <p:nvSpPr>
              <p:cNvPr id="191506" name="Oval 18"/>
              <p:cNvSpPr>
                <a:spLocks noChangeArrowheads="1"/>
              </p:cNvSpPr>
              <p:nvPr/>
            </p:nvSpPr>
            <p:spPr bwMode="auto">
              <a:xfrm>
                <a:off x="2291" y="3603"/>
                <a:ext cx="980" cy="34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t>办公用品</a:t>
                </a:r>
              </a:p>
            </p:txBody>
          </p:sp>
          <p:sp>
            <p:nvSpPr>
              <p:cNvPr id="191525" name="Line 37"/>
              <p:cNvSpPr>
                <a:spLocks noChangeShapeType="1"/>
              </p:cNvSpPr>
              <p:nvPr/>
            </p:nvSpPr>
            <p:spPr bwMode="auto">
              <a:xfrm>
                <a:off x="1429" y="3793"/>
                <a:ext cx="861" cy="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1526" name="Text Box 38"/>
              <p:cNvSpPr txBox="1">
                <a:spLocks noChangeArrowheads="1"/>
              </p:cNvSpPr>
              <p:nvPr/>
            </p:nvSpPr>
            <p:spPr bwMode="auto">
              <a:xfrm>
                <a:off x="1610" y="3493"/>
                <a:ext cx="619"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AKO</a:t>
                </a:r>
              </a:p>
            </p:txBody>
          </p:sp>
        </p:grpSp>
        <p:grpSp>
          <p:nvGrpSpPr>
            <p:cNvPr id="191539" name="Group 51"/>
            <p:cNvGrpSpPr>
              <a:grpSpLocks/>
            </p:cNvGrpSpPr>
            <p:nvPr/>
          </p:nvGrpSpPr>
          <p:grpSpPr bwMode="auto">
            <a:xfrm>
              <a:off x="1395" y="1214"/>
              <a:ext cx="2446" cy="1335"/>
              <a:chOff x="1429" y="1253"/>
              <a:chExt cx="2404" cy="1316"/>
            </a:xfrm>
          </p:grpSpPr>
          <p:sp>
            <p:nvSpPr>
              <p:cNvPr id="191505" name="Oval 17"/>
              <p:cNvSpPr>
                <a:spLocks noChangeArrowheads="1"/>
              </p:cNvSpPr>
              <p:nvPr/>
            </p:nvSpPr>
            <p:spPr bwMode="auto">
              <a:xfrm>
                <a:off x="2290" y="2251"/>
                <a:ext cx="771" cy="31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t>老板</a:t>
                </a:r>
              </a:p>
            </p:txBody>
          </p:sp>
          <p:sp>
            <p:nvSpPr>
              <p:cNvPr id="191527" name="Line 39"/>
              <p:cNvSpPr>
                <a:spLocks noChangeShapeType="1"/>
              </p:cNvSpPr>
              <p:nvPr/>
            </p:nvSpPr>
            <p:spPr bwMode="auto">
              <a:xfrm>
                <a:off x="1429" y="2432"/>
                <a:ext cx="861" cy="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1528" name="Text Box 40"/>
              <p:cNvSpPr txBox="1">
                <a:spLocks noChangeArrowheads="1"/>
              </p:cNvSpPr>
              <p:nvPr/>
            </p:nvSpPr>
            <p:spPr bwMode="auto">
              <a:xfrm>
                <a:off x="1610" y="2160"/>
                <a:ext cx="472"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ISA</a:t>
                </a:r>
              </a:p>
            </p:txBody>
          </p:sp>
          <p:sp>
            <p:nvSpPr>
              <p:cNvPr id="191530" name="Line 42"/>
              <p:cNvSpPr>
                <a:spLocks noChangeShapeType="1"/>
              </p:cNvSpPr>
              <p:nvPr/>
            </p:nvSpPr>
            <p:spPr bwMode="auto">
              <a:xfrm flipV="1">
                <a:off x="2835" y="1253"/>
                <a:ext cx="998" cy="998"/>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1531" name="Text Box 43"/>
              <p:cNvSpPr txBox="1">
                <a:spLocks noChangeArrowheads="1"/>
              </p:cNvSpPr>
              <p:nvPr/>
            </p:nvSpPr>
            <p:spPr bwMode="auto">
              <a:xfrm>
                <a:off x="2654" y="1570"/>
                <a:ext cx="72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AKO</a:t>
                </a:r>
              </a:p>
            </p:txBody>
          </p:sp>
        </p:grpSp>
        <p:grpSp>
          <p:nvGrpSpPr>
            <p:cNvPr id="191542" name="Group 54"/>
            <p:cNvGrpSpPr>
              <a:grpSpLocks/>
            </p:cNvGrpSpPr>
            <p:nvPr/>
          </p:nvGrpSpPr>
          <p:grpSpPr bwMode="auto">
            <a:xfrm>
              <a:off x="13" y="754"/>
              <a:ext cx="5729" cy="3176"/>
              <a:chOff x="13" y="754"/>
              <a:chExt cx="5729" cy="3176"/>
            </a:xfrm>
          </p:grpSpPr>
          <p:grpSp>
            <p:nvGrpSpPr>
              <p:cNvPr id="191520" name="Group 32"/>
              <p:cNvGrpSpPr>
                <a:grpSpLocks/>
              </p:cNvGrpSpPr>
              <p:nvPr/>
            </p:nvGrpSpPr>
            <p:grpSpPr bwMode="auto">
              <a:xfrm>
                <a:off x="573" y="754"/>
                <a:ext cx="5169" cy="469"/>
                <a:chOff x="340" y="981"/>
                <a:chExt cx="5080" cy="462"/>
              </a:xfrm>
            </p:grpSpPr>
            <p:sp>
              <p:nvSpPr>
                <p:cNvPr id="191519" name="Text Box 31"/>
                <p:cNvSpPr txBox="1">
                  <a:spLocks noChangeArrowheads="1"/>
                </p:cNvSpPr>
                <p:nvPr/>
              </p:nvSpPr>
              <p:spPr bwMode="auto">
                <a:xfrm>
                  <a:off x="4105" y="999"/>
                  <a:ext cx="63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AKO</a:t>
                  </a:r>
                </a:p>
              </p:txBody>
            </p:sp>
            <p:sp>
              <p:nvSpPr>
                <p:cNvPr id="191502" name="Oval 14"/>
                <p:cNvSpPr>
                  <a:spLocks noChangeArrowheads="1"/>
                </p:cNvSpPr>
                <p:nvPr/>
              </p:nvSpPr>
              <p:spPr bwMode="auto">
                <a:xfrm>
                  <a:off x="340" y="1117"/>
                  <a:ext cx="771" cy="31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等线" panose="020F0502020204030204"/>
                      <a:ea typeface="等线" panose="02010600030101010101" pitchFamily="2" charset="-122"/>
                      <a:cs typeface="+mn-cs"/>
                    </a:rPr>
                    <a:t>张三</a:t>
                  </a:r>
                </a:p>
              </p:txBody>
            </p:sp>
            <p:sp>
              <p:nvSpPr>
                <p:cNvPr id="191509" name="Oval 21"/>
                <p:cNvSpPr>
                  <a:spLocks noChangeArrowheads="1"/>
                </p:cNvSpPr>
                <p:nvPr/>
              </p:nvSpPr>
              <p:spPr bwMode="auto">
                <a:xfrm>
                  <a:off x="3289" y="1117"/>
                  <a:ext cx="771" cy="31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t>人类</a:t>
                  </a:r>
                </a:p>
              </p:txBody>
            </p:sp>
            <p:sp>
              <p:nvSpPr>
                <p:cNvPr id="191512" name="Oval 24"/>
                <p:cNvSpPr>
                  <a:spLocks noChangeArrowheads="1"/>
                </p:cNvSpPr>
                <p:nvPr/>
              </p:nvSpPr>
              <p:spPr bwMode="auto">
                <a:xfrm>
                  <a:off x="4649" y="1117"/>
                  <a:ext cx="771" cy="31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t>动物</a:t>
                  </a:r>
                </a:p>
              </p:txBody>
            </p:sp>
            <p:sp>
              <p:nvSpPr>
                <p:cNvPr id="191513" name="Oval 25"/>
                <p:cNvSpPr>
                  <a:spLocks noChangeArrowheads="1"/>
                </p:cNvSpPr>
                <p:nvPr/>
              </p:nvSpPr>
              <p:spPr bwMode="auto">
                <a:xfrm>
                  <a:off x="1842" y="1125"/>
                  <a:ext cx="771" cy="31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t>职员</a:t>
                  </a:r>
                </a:p>
              </p:txBody>
            </p:sp>
            <p:sp>
              <p:nvSpPr>
                <p:cNvPr id="191514" name="Line 26"/>
                <p:cNvSpPr>
                  <a:spLocks noChangeShapeType="1"/>
                </p:cNvSpPr>
                <p:nvPr/>
              </p:nvSpPr>
              <p:spPr bwMode="auto">
                <a:xfrm>
                  <a:off x="1111" y="1289"/>
                  <a:ext cx="726" cy="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1515" name="Text Box 27"/>
                <p:cNvSpPr txBox="1">
                  <a:spLocks noChangeArrowheads="1"/>
                </p:cNvSpPr>
                <p:nvPr/>
              </p:nvSpPr>
              <p:spPr bwMode="auto">
                <a:xfrm>
                  <a:off x="1237" y="981"/>
                  <a:ext cx="546"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ISA</a:t>
                  </a:r>
                </a:p>
              </p:txBody>
            </p:sp>
            <p:sp>
              <p:nvSpPr>
                <p:cNvPr id="191516" name="Line 28"/>
                <p:cNvSpPr>
                  <a:spLocks noChangeShapeType="1"/>
                </p:cNvSpPr>
                <p:nvPr/>
              </p:nvSpPr>
              <p:spPr bwMode="auto">
                <a:xfrm>
                  <a:off x="2608" y="1289"/>
                  <a:ext cx="680" cy="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1517" name="Text Box 29"/>
                <p:cNvSpPr txBox="1">
                  <a:spLocks noChangeArrowheads="1"/>
                </p:cNvSpPr>
                <p:nvPr/>
              </p:nvSpPr>
              <p:spPr bwMode="auto">
                <a:xfrm>
                  <a:off x="2607" y="999"/>
                  <a:ext cx="636"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AKO</a:t>
                  </a:r>
                </a:p>
              </p:txBody>
            </p:sp>
            <p:sp>
              <p:nvSpPr>
                <p:cNvPr id="191518" name="Line 30"/>
                <p:cNvSpPr>
                  <a:spLocks noChangeShapeType="1"/>
                </p:cNvSpPr>
                <p:nvPr/>
              </p:nvSpPr>
              <p:spPr bwMode="auto">
                <a:xfrm>
                  <a:off x="4059" y="1271"/>
                  <a:ext cx="590" cy="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191507" name="Oval 19"/>
              <p:cNvSpPr>
                <a:spLocks noChangeArrowheads="1"/>
              </p:cNvSpPr>
              <p:nvPr/>
            </p:nvSpPr>
            <p:spPr bwMode="auto">
              <a:xfrm>
                <a:off x="610" y="2227"/>
                <a:ext cx="784" cy="32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t>李四</a:t>
                </a:r>
              </a:p>
            </p:txBody>
          </p:sp>
          <p:sp>
            <p:nvSpPr>
              <p:cNvPr id="191508" name="Oval 20"/>
              <p:cNvSpPr>
                <a:spLocks noChangeArrowheads="1"/>
              </p:cNvSpPr>
              <p:nvPr/>
            </p:nvSpPr>
            <p:spPr bwMode="auto">
              <a:xfrm>
                <a:off x="610" y="3607"/>
                <a:ext cx="784" cy="32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t>桌子</a:t>
                </a:r>
              </a:p>
            </p:txBody>
          </p:sp>
          <p:sp>
            <p:nvSpPr>
              <p:cNvPr id="191522" name="Line 34"/>
              <p:cNvSpPr>
                <a:spLocks noChangeShapeType="1"/>
              </p:cNvSpPr>
              <p:nvPr/>
            </p:nvSpPr>
            <p:spPr bwMode="auto">
              <a:xfrm>
                <a:off x="1026" y="2548"/>
                <a:ext cx="0" cy="1059"/>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1523" name="Text Box 35"/>
              <p:cNvSpPr txBox="1">
                <a:spLocks noChangeArrowheads="1"/>
              </p:cNvSpPr>
              <p:nvPr/>
            </p:nvSpPr>
            <p:spPr bwMode="auto">
              <a:xfrm>
                <a:off x="13" y="1674"/>
                <a:ext cx="989"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等线" panose="02010600030101010101" pitchFamily="2" charset="-122"/>
                    <a:cs typeface="+mn-cs"/>
                  </a:rPr>
                  <a:t>Manage-of</a:t>
                </a:r>
              </a:p>
            </p:txBody>
          </p:sp>
          <p:sp>
            <p:nvSpPr>
              <p:cNvPr id="191524" name="Text Box 36"/>
              <p:cNvSpPr txBox="1">
                <a:spLocks noChangeArrowheads="1"/>
              </p:cNvSpPr>
              <p:nvPr/>
            </p:nvSpPr>
            <p:spPr bwMode="auto">
              <a:xfrm>
                <a:off x="1072" y="2824"/>
                <a:ext cx="599"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等线" panose="02010600030101010101" pitchFamily="2" charset="-122"/>
                    <a:cs typeface="+mn-cs"/>
                  </a:rPr>
                  <a:t>owns</a:t>
                </a:r>
              </a:p>
            </p:txBody>
          </p:sp>
          <p:sp>
            <p:nvSpPr>
              <p:cNvPr id="191532" name="Line 44"/>
              <p:cNvSpPr>
                <a:spLocks noChangeShapeType="1"/>
              </p:cNvSpPr>
              <p:nvPr/>
            </p:nvSpPr>
            <p:spPr bwMode="auto">
              <a:xfrm flipV="1">
                <a:off x="1026" y="1214"/>
                <a:ext cx="0" cy="1013"/>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191540" name="Group 52"/>
            <p:cNvGrpSpPr>
              <a:grpSpLocks/>
            </p:cNvGrpSpPr>
            <p:nvPr/>
          </p:nvGrpSpPr>
          <p:grpSpPr bwMode="auto">
            <a:xfrm>
              <a:off x="4025" y="1214"/>
              <a:ext cx="1513" cy="2531"/>
              <a:chOff x="4014" y="1253"/>
              <a:chExt cx="1487" cy="2495"/>
            </a:xfrm>
          </p:grpSpPr>
          <p:sp>
            <p:nvSpPr>
              <p:cNvPr id="191503" name="Oval 15"/>
              <p:cNvSpPr>
                <a:spLocks noChangeArrowheads="1"/>
              </p:cNvSpPr>
              <p:nvPr/>
            </p:nvSpPr>
            <p:spPr bwMode="auto">
              <a:xfrm>
                <a:off x="4730" y="3430"/>
                <a:ext cx="771" cy="31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t>四肢</a:t>
                </a:r>
              </a:p>
            </p:txBody>
          </p:sp>
          <p:sp>
            <p:nvSpPr>
              <p:cNvPr id="191504" name="Oval 16"/>
              <p:cNvSpPr>
                <a:spLocks noChangeArrowheads="1"/>
              </p:cNvSpPr>
              <p:nvPr/>
            </p:nvSpPr>
            <p:spPr bwMode="auto">
              <a:xfrm>
                <a:off x="4014" y="2251"/>
                <a:ext cx="771" cy="31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t>手</a:t>
                </a:r>
              </a:p>
            </p:txBody>
          </p:sp>
          <p:sp>
            <p:nvSpPr>
              <p:cNvPr id="191533" name="Line 45"/>
              <p:cNvSpPr>
                <a:spLocks noChangeShapeType="1"/>
              </p:cNvSpPr>
              <p:nvPr/>
            </p:nvSpPr>
            <p:spPr bwMode="auto">
              <a:xfrm>
                <a:off x="4105" y="1253"/>
                <a:ext cx="272" cy="998"/>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1534" name="Text Box 46"/>
              <p:cNvSpPr txBox="1">
                <a:spLocks noChangeArrowheads="1"/>
              </p:cNvSpPr>
              <p:nvPr/>
            </p:nvSpPr>
            <p:spPr bwMode="auto">
              <a:xfrm>
                <a:off x="4241" y="1570"/>
                <a:ext cx="862"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等线" panose="02010600030101010101" pitchFamily="2" charset="-122"/>
                    <a:cs typeface="+mn-cs"/>
                  </a:rPr>
                  <a:t>has-part</a:t>
                </a:r>
              </a:p>
            </p:txBody>
          </p:sp>
          <p:sp>
            <p:nvSpPr>
              <p:cNvPr id="191535" name="Text Box 47"/>
              <p:cNvSpPr txBox="1">
                <a:spLocks noChangeArrowheads="1"/>
              </p:cNvSpPr>
              <p:nvPr/>
            </p:nvSpPr>
            <p:spPr bwMode="auto">
              <a:xfrm>
                <a:off x="4649" y="2795"/>
                <a:ext cx="633"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AKO</a:t>
                </a:r>
              </a:p>
            </p:txBody>
          </p:sp>
          <p:sp>
            <p:nvSpPr>
              <p:cNvPr id="191536" name="Line 48"/>
              <p:cNvSpPr>
                <a:spLocks noChangeShapeType="1"/>
              </p:cNvSpPr>
              <p:nvPr/>
            </p:nvSpPr>
            <p:spPr bwMode="auto">
              <a:xfrm>
                <a:off x="4422" y="2568"/>
                <a:ext cx="545" cy="862"/>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spTree>
    <p:extLst>
      <p:ext uri="{BB962C8B-B14F-4D97-AF65-F5344CB8AC3E}">
        <p14:creationId xmlns:p14="http://schemas.microsoft.com/office/powerpoint/2010/main" val="27604434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24" name="Rectangle 12"/>
          <p:cNvSpPr>
            <a:spLocks noChangeArrowheads="1"/>
          </p:cNvSpPr>
          <p:nvPr/>
        </p:nvSpPr>
        <p:spPr bwMode="auto">
          <a:xfrm>
            <a:off x="962947" y="1157240"/>
            <a:ext cx="350089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(1)</a:t>
            </a: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实例关系</a:t>
            </a: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 ISA</a:t>
            </a: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p:txBody>
      </p:sp>
      <p:sp>
        <p:nvSpPr>
          <p:cNvPr id="192529" name="Text Box 17"/>
          <p:cNvSpPr txBox="1">
            <a:spLocks noChangeArrowheads="1"/>
          </p:cNvSpPr>
          <p:nvPr/>
        </p:nvSpPr>
        <p:spPr bwMode="auto">
          <a:xfrm>
            <a:off x="1238326" y="5869811"/>
            <a:ext cx="107078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
                <a:prstClr val="black"/>
              </a:buClr>
              <a:buSzTx/>
              <a:buFontTx/>
              <a:buNone/>
              <a:tabLst/>
              <a:defRPr/>
            </a:pPr>
            <a:r>
              <a:rPr kumimoji="0" lang="en-US" altLang="zh-CN" sz="2400" b="1" i="0" u="none" strike="noStrike" kern="1200" cap="none" spc="0" normalizeH="0" baseline="0" noProof="0" dirty="0">
                <a:ln>
                  <a:noFill/>
                </a:ln>
                <a:solidFill>
                  <a:srgbClr val="000066"/>
                </a:solidFill>
                <a:effectLst/>
                <a:uLnTx/>
                <a:uFillTx/>
                <a:latin typeface="等线" panose="020F0502020204030204"/>
                <a:ea typeface="仿宋_GB2312" pitchFamily="49" charset="-122"/>
                <a:cs typeface="Arial" panose="020B0604020202020204" pitchFamily="34" charset="0"/>
              </a:rPr>
              <a:t>•  </a:t>
            </a:r>
            <a:r>
              <a:rPr kumimoji="0" lang="zh-CN" altLang="en-US" sz="2400" b="1" i="0" u="none" strike="noStrike" kern="1200" cap="none" spc="0" normalizeH="0" baseline="0" noProof="0" dirty="0">
                <a:ln>
                  <a:noFill/>
                </a:ln>
                <a:solidFill>
                  <a:srgbClr val="000066"/>
                </a:solidFill>
                <a:effectLst/>
                <a:uLnTx/>
                <a:uFillTx/>
                <a:latin typeface="仿宋_GB2312" pitchFamily="49" charset="-122"/>
                <a:ea typeface="仿宋_GB2312" pitchFamily="49" charset="-122"/>
                <a:cs typeface="Arial" panose="020B0604020202020204" pitchFamily="34" charset="0"/>
              </a:rPr>
              <a:t>一个最主要的特征是</a:t>
            </a:r>
            <a:r>
              <a:rPr kumimoji="0" lang="zh-CN" altLang="en-US" sz="2400" b="1" i="0" u="none" strike="noStrike" kern="1200" cap="none" spc="0" normalizeH="0" baseline="0" noProof="0" dirty="0">
                <a:ln>
                  <a:noFill/>
                </a:ln>
                <a:solidFill>
                  <a:srgbClr val="CC0000"/>
                </a:solidFill>
                <a:effectLst/>
                <a:uLnTx/>
                <a:uFillTx/>
                <a:latin typeface="仿宋_GB2312" pitchFamily="49" charset="-122"/>
                <a:ea typeface="仿宋_GB2312" pitchFamily="49" charset="-122"/>
                <a:cs typeface="Arial" panose="020B0604020202020204" pitchFamily="34" charset="0"/>
              </a:rPr>
              <a:t>属性的继承性</a:t>
            </a:r>
            <a:r>
              <a:rPr kumimoji="0" lang="zh-CN" altLang="en-US" sz="2400" b="1" i="0" u="none" strike="noStrike" kern="1200" cap="none" spc="0" normalizeH="0" baseline="0" noProof="0" dirty="0">
                <a:ln>
                  <a:noFill/>
                </a:ln>
                <a:solidFill>
                  <a:srgbClr val="000066"/>
                </a:solidFill>
                <a:effectLst/>
                <a:uLnTx/>
                <a:uFillTx/>
                <a:latin typeface="仿宋_GB2312" pitchFamily="49" charset="-122"/>
                <a:ea typeface="仿宋_GB2312" pitchFamily="49" charset="-122"/>
                <a:cs typeface="Arial" panose="020B0604020202020204" pitchFamily="34" charset="0"/>
              </a:rPr>
              <a:t>，处在具体层的节点可以继承所有抽象层节点的所有属性。</a:t>
            </a: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基本语义关系</a:t>
            </a:r>
          </a:p>
        </p:txBody>
      </p:sp>
      <p:sp>
        <p:nvSpPr>
          <p:cNvPr id="3" name="矩形 2"/>
          <p:cNvSpPr/>
          <p:nvPr/>
        </p:nvSpPr>
        <p:spPr>
          <a:xfrm>
            <a:off x="1513809" y="1719735"/>
            <a:ext cx="9242323"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体现的是</a:t>
            </a:r>
            <a:r>
              <a:rPr kumimoji="0" lang="en-US" altLang="zh-CN" sz="2400" b="0" i="0" u="none" strike="noStrike" kern="1200" cap="none" spc="0" normalizeH="0" baseline="0" noProof="0" dirty="0">
                <a:ln>
                  <a:noFill/>
                </a:ln>
                <a:solidFill>
                  <a:srgbClr val="356742"/>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56742"/>
                </a:solidFill>
                <a:effectLst/>
                <a:uLnTx/>
                <a:uFillTx/>
                <a:latin typeface="HiddenHorzOCR"/>
                <a:ea typeface="等线" panose="02010600030101010101" pitchFamily="2" charset="-122"/>
                <a:cs typeface="+mn-cs"/>
              </a:rPr>
              <a:t>具体与抽象</a:t>
            </a:r>
            <a:r>
              <a:rPr kumimoji="0" lang="en-US" altLang="zh-CN" sz="2400" b="0" i="0" u="none" strike="noStrike" kern="1200" cap="none" spc="0" normalizeH="0" baseline="0" noProof="0" dirty="0">
                <a:ln>
                  <a:noFill/>
                </a:ln>
                <a:solidFill>
                  <a:srgbClr val="356742"/>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的概念，含义为“是一个”，表示一个事物是另一个事物的一个实例。</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7" name="Rectangle 12"/>
          <p:cNvSpPr>
            <a:spLocks noChangeArrowheads="1"/>
          </p:cNvSpPr>
          <p:nvPr/>
        </p:nvSpPr>
        <p:spPr bwMode="auto">
          <a:xfrm>
            <a:off x="962947" y="2608582"/>
            <a:ext cx="350089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(2)</a:t>
            </a: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分类关系</a:t>
            </a: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 AKO</a:t>
            </a: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p:txBody>
      </p:sp>
      <p:sp>
        <p:nvSpPr>
          <p:cNvPr id="18" name="矩形 17"/>
          <p:cNvSpPr/>
          <p:nvPr/>
        </p:nvSpPr>
        <p:spPr>
          <a:xfrm>
            <a:off x="1513809" y="3171077"/>
            <a:ext cx="9242323"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亦称泛化关系，体现的是</a:t>
            </a:r>
            <a:r>
              <a:rPr kumimoji="0" lang="en-US" altLang="zh-CN"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56742"/>
                </a:solidFill>
                <a:effectLst/>
                <a:uLnTx/>
                <a:uFillTx/>
                <a:latin typeface="HiddenHorzOCR"/>
                <a:ea typeface="等线" panose="02010600030101010101" pitchFamily="2" charset="-122"/>
                <a:cs typeface="+mn-cs"/>
              </a:rPr>
              <a:t>子类与超类</a:t>
            </a:r>
            <a:r>
              <a:rPr kumimoji="0" lang="en-US" altLang="zh-CN"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的概念，含义为</a:t>
            </a:r>
            <a:r>
              <a:rPr kumimoji="0" lang="en-US" altLang="zh-CN"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是一种</a:t>
            </a:r>
            <a:r>
              <a:rPr kumimoji="0" lang="en-US" altLang="zh-CN"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，表示一个事物是另一个事物的一种类型。</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9" name="图片 8"/>
          <p:cNvPicPr>
            <a:picLocks noChangeAspect="1"/>
          </p:cNvPicPr>
          <p:nvPr/>
        </p:nvPicPr>
        <p:blipFill>
          <a:blip r:embed="rId2"/>
          <a:stretch>
            <a:fillRect/>
          </a:stretch>
        </p:blipFill>
        <p:spPr>
          <a:xfrm>
            <a:off x="6935330" y="3634565"/>
            <a:ext cx="4901832" cy="627674"/>
          </a:xfrm>
          <a:prstGeom prst="rect">
            <a:avLst/>
          </a:prstGeom>
        </p:spPr>
      </p:pic>
      <p:sp>
        <p:nvSpPr>
          <p:cNvPr id="48" name="Rectangle 12"/>
          <p:cNvSpPr>
            <a:spLocks noChangeArrowheads="1"/>
          </p:cNvSpPr>
          <p:nvPr/>
        </p:nvSpPr>
        <p:spPr bwMode="auto">
          <a:xfrm>
            <a:off x="962947" y="4092280"/>
            <a:ext cx="545751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(3)</a:t>
            </a: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成员关系</a:t>
            </a: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 A-Member-of</a:t>
            </a: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p:txBody>
      </p:sp>
      <p:sp>
        <p:nvSpPr>
          <p:cNvPr id="49" name="矩形 48"/>
          <p:cNvSpPr/>
          <p:nvPr/>
        </p:nvSpPr>
        <p:spPr>
          <a:xfrm>
            <a:off x="1513809" y="4654775"/>
            <a:ext cx="9242323"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体现的是</a:t>
            </a:r>
            <a:r>
              <a:rPr kumimoji="0" lang="en-US" altLang="zh-CN"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56742"/>
                </a:solidFill>
                <a:effectLst/>
                <a:uLnTx/>
                <a:uFillTx/>
                <a:latin typeface="HiddenHorzOCR"/>
                <a:ea typeface="等线" panose="02010600030101010101" pitchFamily="2" charset="-122"/>
                <a:cs typeface="+mn-cs"/>
              </a:rPr>
              <a:t>个体与集体</a:t>
            </a:r>
            <a:r>
              <a:rPr kumimoji="0" lang="en-US" altLang="zh-CN"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的关系，含义为</a:t>
            </a:r>
            <a:r>
              <a:rPr kumimoji="0" lang="en-US" altLang="zh-CN"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是一员</a:t>
            </a:r>
            <a:r>
              <a:rPr kumimoji="0" lang="en-US" altLang="zh-CN"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，表示一个事物是另一个事物的一个成员。</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10" name="图片 9"/>
          <p:cNvPicPr>
            <a:picLocks noChangeAspect="1"/>
          </p:cNvPicPr>
          <p:nvPr/>
        </p:nvPicPr>
        <p:blipFill>
          <a:blip r:embed="rId3"/>
          <a:stretch>
            <a:fillRect/>
          </a:stretch>
        </p:blipFill>
        <p:spPr>
          <a:xfrm>
            <a:off x="7044499" y="5077489"/>
            <a:ext cx="4683494" cy="625317"/>
          </a:xfrm>
          <a:prstGeom prst="rect">
            <a:avLst/>
          </a:prstGeom>
        </p:spPr>
      </p:pic>
      <p:pic>
        <p:nvPicPr>
          <p:cNvPr id="2" name="图片 1"/>
          <p:cNvPicPr>
            <a:picLocks noChangeAspect="1"/>
          </p:cNvPicPr>
          <p:nvPr/>
        </p:nvPicPr>
        <p:blipFill>
          <a:blip r:embed="rId4"/>
          <a:stretch>
            <a:fillRect/>
          </a:stretch>
        </p:blipFill>
        <p:spPr>
          <a:xfrm>
            <a:off x="7708885" y="2306345"/>
            <a:ext cx="3755949" cy="697727"/>
          </a:xfrm>
          <a:prstGeom prst="rect">
            <a:avLst/>
          </a:prstGeom>
        </p:spPr>
      </p:pic>
    </p:spTree>
    <p:extLst>
      <p:ext uri="{BB962C8B-B14F-4D97-AF65-F5344CB8AC3E}">
        <p14:creationId xmlns:p14="http://schemas.microsoft.com/office/powerpoint/2010/main" val="40915072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29" name="Text Box 17"/>
          <p:cNvSpPr txBox="1">
            <a:spLocks noChangeArrowheads="1"/>
          </p:cNvSpPr>
          <p:nvPr/>
        </p:nvSpPr>
        <p:spPr bwMode="auto">
          <a:xfrm>
            <a:off x="961273" y="2920333"/>
            <a:ext cx="107078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
                <a:prstClr val="black"/>
              </a:buClr>
              <a:buSzTx/>
              <a:buFontTx/>
              <a:buNone/>
              <a:tabLst/>
              <a:defRPr/>
            </a:pPr>
            <a:r>
              <a:rPr kumimoji="0" lang="en-US" altLang="zh-CN" sz="2400" b="1" i="0" u="none" strike="noStrike" kern="1200" cap="none" spc="0" normalizeH="0" baseline="0" noProof="0" dirty="0">
                <a:ln>
                  <a:noFill/>
                </a:ln>
                <a:solidFill>
                  <a:srgbClr val="000066"/>
                </a:solidFill>
                <a:effectLst/>
                <a:uLnTx/>
                <a:uFillTx/>
                <a:latin typeface="等线" panose="020F0502020204030204"/>
                <a:ea typeface="仿宋_GB2312" pitchFamily="49" charset="-122"/>
                <a:cs typeface="Arial" panose="020B0604020202020204" pitchFamily="34" charset="0"/>
              </a:rPr>
              <a:t>•</a:t>
            </a:r>
            <a:r>
              <a:rPr kumimoji="0" lang="zh-CN" altLang="en-US" sz="2400" b="1" i="0" u="none" strike="noStrike" kern="1200" cap="none" spc="0" normalizeH="0" baseline="0" noProof="0" dirty="0">
                <a:ln>
                  <a:noFill/>
                </a:ln>
                <a:solidFill>
                  <a:srgbClr val="000066"/>
                </a:solidFill>
                <a:effectLst/>
                <a:uLnTx/>
                <a:uFillTx/>
                <a:latin typeface="等线" panose="020F0502020204030204"/>
                <a:ea typeface="仿宋_GB2312" pitchFamily="49" charset="-122"/>
                <a:cs typeface="Arial" panose="020B0604020202020204" pitchFamily="34" charset="0"/>
              </a:rPr>
              <a:t>聚类关系与实例、分类、成员关系的主要区别聚类关系一般不具备属性的继承性。如上例， 手不一定具有人的各种属性</a:t>
            </a:r>
            <a:endParaRPr kumimoji="0" lang="zh-CN" altLang="en-US" sz="2400" b="1" i="0" u="none" strike="noStrike" kern="1200" cap="none" spc="0" normalizeH="0" baseline="0" noProof="0" dirty="0">
              <a:ln>
                <a:noFill/>
              </a:ln>
              <a:solidFill>
                <a:srgbClr val="000066"/>
              </a:solidFill>
              <a:effectLst/>
              <a:uLnTx/>
              <a:uFillTx/>
              <a:latin typeface="仿宋_GB2312" pitchFamily="49" charset="-122"/>
              <a:ea typeface="仿宋_GB2312" pitchFamily="49" charset="-122"/>
              <a:cs typeface="Arial" panose="020B0604020202020204" pitchFamily="34" charset="0"/>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基本语义关系</a:t>
            </a:r>
          </a:p>
        </p:txBody>
      </p:sp>
      <p:sp>
        <p:nvSpPr>
          <p:cNvPr id="17" name="Rectangle 12"/>
          <p:cNvSpPr>
            <a:spLocks noChangeArrowheads="1"/>
          </p:cNvSpPr>
          <p:nvPr/>
        </p:nvSpPr>
        <p:spPr bwMode="auto">
          <a:xfrm>
            <a:off x="269458" y="778891"/>
            <a:ext cx="350089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(4)</a:t>
            </a: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聚类关系</a:t>
            </a: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p:txBody>
      </p:sp>
      <p:sp>
        <p:nvSpPr>
          <p:cNvPr id="49" name="矩形 48"/>
          <p:cNvSpPr/>
          <p:nvPr/>
        </p:nvSpPr>
        <p:spPr>
          <a:xfrm>
            <a:off x="961273" y="1427659"/>
            <a:ext cx="6221505"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亦称包含关系。指具有组织或结构特征的</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部分与整体</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之间的关系。常用的包含关系是</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pSp>
        <p:nvGrpSpPr>
          <p:cNvPr id="11" name="组合 10"/>
          <p:cNvGrpSpPr/>
          <p:nvPr/>
        </p:nvGrpSpPr>
        <p:grpSpPr>
          <a:xfrm>
            <a:off x="269458" y="3890065"/>
            <a:ext cx="9738793" cy="2619646"/>
            <a:chOff x="4777863" y="2907689"/>
            <a:chExt cx="9738793" cy="2619646"/>
          </a:xfrm>
        </p:grpSpPr>
        <p:sp>
          <p:nvSpPr>
            <p:cNvPr id="192524" name="Rectangle 12"/>
            <p:cNvSpPr>
              <a:spLocks noChangeArrowheads="1"/>
            </p:cNvSpPr>
            <p:nvPr/>
          </p:nvSpPr>
          <p:spPr bwMode="auto">
            <a:xfrm>
              <a:off x="4777863" y="2907689"/>
              <a:ext cx="350089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(5)</a:t>
              </a: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属性关系</a:t>
              </a: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p:txBody>
        </p:sp>
        <p:sp>
          <p:nvSpPr>
            <p:cNvPr id="3" name="矩形 2"/>
            <p:cNvSpPr/>
            <p:nvPr/>
          </p:nvSpPr>
          <p:spPr>
            <a:xfrm>
              <a:off x="5274333" y="3430203"/>
              <a:ext cx="924232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指事物和其属性之间的关系。常用的有</a:t>
              </a:r>
              <a:r>
                <a:rPr kumimoji="0" lang="en-US" altLang="zh-CN"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 name="矩形 1"/>
            <p:cNvSpPr/>
            <p:nvPr/>
          </p:nvSpPr>
          <p:spPr>
            <a:xfrm>
              <a:off x="5328725" y="3922615"/>
              <a:ext cx="6701357"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Have:</a:t>
              </a:r>
              <a:r>
                <a:rPr kumimoji="0" lang="en-US" altLang="zh-CN" sz="2400" b="0" i="0" u="none" strike="noStrike" kern="1200" cap="none" spc="0" normalizeH="0" baseline="0" noProof="0" dirty="0">
                  <a:ln>
                    <a:noFill/>
                  </a:ln>
                  <a:solidFill>
                    <a:srgbClr val="4D1E39"/>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含义为</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有</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2A276A"/>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表示一个结点具有另一个结点所描述的属性</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 name="矩形 3"/>
            <p:cNvSpPr/>
            <p:nvPr/>
          </p:nvSpPr>
          <p:spPr>
            <a:xfrm>
              <a:off x="5328725" y="4696338"/>
              <a:ext cx="6593203"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Can: </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含义为</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能</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会</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，表示一个结点能做另一个结点的事情</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pSp>
      <p:pic>
        <p:nvPicPr>
          <p:cNvPr id="5" name="图片 4"/>
          <p:cNvPicPr>
            <a:picLocks noChangeAspect="1"/>
          </p:cNvPicPr>
          <p:nvPr/>
        </p:nvPicPr>
        <p:blipFill>
          <a:blip r:embed="rId2"/>
          <a:stretch>
            <a:fillRect/>
          </a:stretch>
        </p:blipFill>
        <p:spPr>
          <a:xfrm>
            <a:off x="7802671" y="5043668"/>
            <a:ext cx="3866469" cy="668334"/>
          </a:xfrm>
          <a:prstGeom prst="rect">
            <a:avLst/>
          </a:prstGeom>
        </p:spPr>
      </p:pic>
      <p:sp>
        <p:nvSpPr>
          <p:cNvPr id="8" name="矩形 7"/>
          <p:cNvSpPr/>
          <p:nvPr/>
        </p:nvSpPr>
        <p:spPr>
          <a:xfrm>
            <a:off x="961273" y="2340016"/>
            <a:ext cx="894405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Part-of: </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含义为</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是一部分</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，表示一个事物是另一个事物的一部分。</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13" name="图片 12"/>
          <p:cNvPicPr>
            <a:picLocks noChangeAspect="1"/>
          </p:cNvPicPr>
          <p:nvPr/>
        </p:nvPicPr>
        <p:blipFill>
          <a:blip r:embed="rId3"/>
          <a:stretch>
            <a:fillRect/>
          </a:stretch>
        </p:blipFill>
        <p:spPr>
          <a:xfrm>
            <a:off x="7802672" y="1381281"/>
            <a:ext cx="3866469" cy="654640"/>
          </a:xfrm>
          <a:prstGeom prst="rect">
            <a:avLst/>
          </a:prstGeom>
        </p:spPr>
      </p:pic>
    </p:spTree>
    <p:extLst>
      <p:ext uri="{BB962C8B-B14F-4D97-AF65-F5344CB8AC3E}">
        <p14:creationId xmlns:p14="http://schemas.microsoft.com/office/powerpoint/2010/main" val="23539381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基本语义关系</a:t>
            </a:r>
          </a:p>
        </p:txBody>
      </p:sp>
      <p:sp>
        <p:nvSpPr>
          <p:cNvPr id="17" name="Rectangle 12"/>
          <p:cNvSpPr>
            <a:spLocks noChangeArrowheads="1"/>
          </p:cNvSpPr>
          <p:nvPr/>
        </p:nvSpPr>
        <p:spPr bwMode="auto">
          <a:xfrm>
            <a:off x="348116" y="790209"/>
            <a:ext cx="350089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(6)</a:t>
            </a: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时间关系</a:t>
            </a: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p:txBody>
      </p:sp>
      <p:sp>
        <p:nvSpPr>
          <p:cNvPr id="49" name="矩形 48"/>
          <p:cNvSpPr/>
          <p:nvPr/>
        </p:nvSpPr>
        <p:spPr>
          <a:xfrm>
            <a:off x="913410" y="1404764"/>
            <a:ext cx="6373592" cy="15696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指不同事件在其发生时间方面的先后次序关系。</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常用的时间关系有</a:t>
            </a:r>
            <a:r>
              <a:rPr kumimoji="0" lang="en-US" altLang="zh-CN" sz="2400" b="0" i="0" u="none" strike="noStrike" kern="1200" cap="none" spc="0" normalizeH="0" baseline="0" noProof="0" dirty="0">
                <a:ln>
                  <a:noFill/>
                </a:ln>
                <a:solidFill>
                  <a:srgbClr val="3B397A"/>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Before: </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含义为</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在前</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After: </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含义为</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在后</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pSp>
        <p:nvGrpSpPr>
          <p:cNvPr id="11" name="组合 10"/>
          <p:cNvGrpSpPr/>
          <p:nvPr/>
        </p:nvGrpSpPr>
        <p:grpSpPr>
          <a:xfrm>
            <a:off x="348116" y="3442475"/>
            <a:ext cx="9807617" cy="2913875"/>
            <a:chOff x="4777863" y="2907689"/>
            <a:chExt cx="9807617" cy="2913875"/>
          </a:xfrm>
        </p:grpSpPr>
        <p:sp>
          <p:nvSpPr>
            <p:cNvPr id="192524" name="Rectangle 12"/>
            <p:cNvSpPr>
              <a:spLocks noChangeArrowheads="1"/>
            </p:cNvSpPr>
            <p:nvPr/>
          </p:nvSpPr>
          <p:spPr bwMode="auto">
            <a:xfrm>
              <a:off x="4777863" y="2907689"/>
              <a:ext cx="350089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(7)</a:t>
              </a: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位置关系</a:t>
              </a: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p:txBody>
        </p:sp>
        <p:sp>
          <p:nvSpPr>
            <p:cNvPr id="3" name="矩形 2"/>
            <p:cNvSpPr/>
            <p:nvPr/>
          </p:nvSpPr>
          <p:spPr>
            <a:xfrm>
              <a:off x="5343157" y="3482462"/>
              <a:ext cx="9242323" cy="233910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指不同事物在位置方面的关系</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常用的有</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Locat</a:t>
              </a:r>
              <a:r>
                <a:rPr kumimoji="0" lang="en-US" altLang="zh-CN" sz="24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e</a:t>
              </a: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d</a:t>
              </a:r>
              <a:r>
                <a:rPr kumimoji="0" lang="en-US" altLang="zh-CN" sz="24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on: </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含义为</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在</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上面</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Located</a:t>
              </a:r>
              <a:r>
                <a:rPr kumimoji="0" lang="en-US" altLang="zh-CN" sz="23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a:t>
              </a:r>
              <a:r>
                <a:rPr kumimoji="0" lang="en-US" altLang="zh-CN" sz="23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under </a:t>
              </a:r>
              <a:r>
                <a:rPr kumimoji="0" lang="en-US" altLang="zh-CN" sz="2300" b="0" i="0" u="none" strike="noStrike" kern="1200" cap="none" spc="0" normalizeH="0" baseline="0" noProof="0" dirty="0">
                  <a:ln>
                    <a:noFill/>
                  </a:ln>
                  <a:solidFill>
                    <a:srgbClr val="274F2D"/>
                  </a:solidFill>
                  <a:effectLst/>
                  <a:uLnTx/>
                  <a:uFillTx/>
                  <a:latin typeface="HiddenHorzOCR"/>
                  <a:ea typeface="等线" panose="02010600030101010101" pitchFamily="2" charset="-122"/>
                  <a:cs typeface="+mn-cs"/>
                </a:rPr>
                <a:t>: </a:t>
              </a:r>
              <a:r>
                <a:rPr kumimoji="0" lang="zh-CN" altLang="en-US"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含义为</a:t>
              </a:r>
              <a:r>
                <a:rPr kumimoji="0" lang="en-US" altLang="zh-CN"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在</a:t>
              </a:r>
              <a:r>
                <a:rPr kumimoji="0" lang="en-US" altLang="zh-CN"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 </a:t>
              </a:r>
              <a:r>
                <a:rPr kumimoji="0" lang="en-US" altLang="zh-CN" sz="2500" b="0" i="0" u="none" strike="noStrike" kern="1200" cap="none" spc="0" normalizeH="0" baseline="0" noProof="0" dirty="0">
                  <a:ln>
                    <a:noFill/>
                  </a:ln>
                  <a:solidFill>
                    <a:srgbClr val="494F9A"/>
                  </a:solidFill>
                  <a:effectLst/>
                  <a:uLnTx/>
                  <a:uFillTx/>
                  <a:latin typeface="Arial" panose="020B0604020202020204" pitchFamily="34" charset="0"/>
                  <a:ea typeface="等线" panose="02010600030101010101" pitchFamily="2" charset="-122"/>
                  <a:cs typeface="+mn-cs"/>
                </a:rPr>
                <a:t>. </a:t>
              </a:r>
              <a:r>
                <a:rPr kumimoji="0" lang="en-US" altLang="zh-CN"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下面</a:t>
              </a:r>
              <a:r>
                <a:rPr kumimoji="0" lang="en-US" altLang="zh-CN"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Located</a:t>
              </a:r>
              <a:r>
                <a:rPr kumimoji="0" lang="en-US" altLang="zh-CN" sz="24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at: </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含义为</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在</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Located</a:t>
              </a:r>
              <a:r>
                <a:rPr kumimoji="0" lang="en-US" altLang="zh-CN" sz="23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a:t>
              </a:r>
              <a:r>
                <a:rPr kumimoji="0" lang="en-US" altLang="zh-CN" sz="23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in</a:t>
              </a:r>
              <a:r>
                <a:rPr kumimoji="0" lang="en-US" altLang="zh-CN" sz="23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s</a:t>
              </a:r>
              <a:r>
                <a:rPr kumimoji="0" lang="en-US" altLang="zh-CN" sz="23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id</a:t>
              </a:r>
              <a:r>
                <a:rPr kumimoji="0" lang="en-US" altLang="zh-CN" sz="23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e </a:t>
              </a:r>
              <a:r>
                <a:rPr kumimoji="0" lang="en-US" altLang="zh-CN" sz="23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 </a:t>
              </a:r>
              <a:r>
                <a:rPr kumimoji="0" lang="zh-CN" altLang="en-US"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含义为</a:t>
              </a:r>
              <a:r>
                <a:rPr kumimoji="0" lang="en-US" altLang="zh-CN"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在</a:t>
              </a:r>
              <a:r>
                <a:rPr kumimoji="0" lang="en-US" altLang="zh-CN"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 </a:t>
              </a:r>
              <a:r>
                <a:rPr kumimoji="0" lang="en-US" altLang="zh-CN" sz="2500" b="0" i="0" u="none" strike="noStrike" kern="1200" cap="none" spc="0" normalizeH="0" baseline="0" noProof="0" dirty="0">
                  <a:ln>
                    <a:noFill/>
                  </a:ln>
                  <a:solidFill>
                    <a:srgbClr val="494F9A"/>
                  </a:solidFill>
                  <a:effectLst/>
                  <a:uLnTx/>
                  <a:uFillTx/>
                  <a:latin typeface="Arial" panose="020B0604020202020204" pitchFamily="34" charset="0"/>
                  <a:ea typeface="等线" panose="02010600030101010101" pitchFamily="2" charset="-122"/>
                  <a:cs typeface="+mn-cs"/>
                </a:rPr>
                <a:t>. </a:t>
              </a:r>
              <a:r>
                <a:rPr kumimoji="0" lang="en-US" altLang="zh-CN"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内</a:t>
              </a:r>
              <a:r>
                <a:rPr kumimoji="0" lang="en-US" altLang="zh-CN"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Located</a:t>
              </a:r>
              <a:r>
                <a:rPr kumimoji="0" lang="en-US" altLang="zh-CN" sz="24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out</a:t>
              </a:r>
              <a:r>
                <a:rPr kumimoji="0" lang="en-US" altLang="zh-CN" sz="24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s</a:t>
              </a: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id</a:t>
              </a:r>
              <a:r>
                <a:rPr kumimoji="0" lang="en-US" altLang="zh-CN" sz="24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e </a:t>
              </a: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含义为</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在</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外</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pSp>
      <p:pic>
        <p:nvPicPr>
          <p:cNvPr id="6" name="图片 5"/>
          <p:cNvPicPr>
            <a:picLocks noChangeAspect="1"/>
          </p:cNvPicPr>
          <p:nvPr/>
        </p:nvPicPr>
        <p:blipFill>
          <a:blip r:embed="rId2"/>
          <a:stretch>
            <a:fillRect/>
          </a:stretch>
        </p:blipFill>
        <p:spPr>
          <a:xfrm>
            <a:off x="7698162" y="1641606"/>
            <a:ext cx="3970978" cy="642014"/>
          </a:xfrm>
          <a:prstGeom prst="rect">
            <a:avLst/>
          </a:prstGeom>
        </p:spPr>
      </p:pic>
      <p:pic>
        <p:nvPicPr>
          <p:cNvPr id="10" name="图片 9"/>
          <p:cNvPicPr>
            <a:picLocks noChangeAspect="1"/>
          </p:cNvPicPr>
          <p:nvPr/>
        </p:nvPicPr>
        <p:blipFill>
          <a:blip r:embed="rId3"/>
          <a:stretch>
            <a:fillRect/>
          </a:stretch>
        </p:blipFill>
        <p:spPr>
          <a:xfrm>
            <a:off x="7413523" y="2326097"/>
            <a:ext cx="4489736" cy="668789"/>
          </a:xfrm>
          <a:prstGeom prst="rect">
            <a:avLst/>
          </a:prstGeom>
        </p:spPr>
      </p:pic>
      <p:pic>
        <p:nvPicPr>
          <p:cNvPr id="12" name="图片 11"/>
          <p:cNvPicPr>
            <a:picLocks noChangeAspect="1"/>
          </p:cNvPicPr>
          <p:nvPr/>
        </p:nvPicPr>
        <p:blipFill>
          <a:blip r:embed="rId4"/>
          <a:stretch>
            <a:fillRect/>
          </a:stretch>
        </p:blipFill>
        <p:spPr>
          <a:xfrm>
            <a:off x="7523116" y="4982237"/>
            <a:ext cx="4270550" cy="703501"/>
          </a:xfrm>
          <a:prstGeom prst="rect">
            <a:avLst/>
          </a:prstGeom>
        </p:spPr>
      </p:pic>
    </p:spTree>
    <p:extLst>
      <p:ext uri="{BB962C8B-B14F-4D97-AF65-F5344CB8AC3E}">
        <p14:creationId xmlns:p14="http://schemas.microsoft.com/office/powerpoint/2010/main" val="29019752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31" name="Rectangle 19"/>
          <p:cNvSpPr>
            <a:spLocks noGrp="1"/>
          </p:cNvSpPr>
          <p:nvPr>
            <p:ph type="title"/>
          </p:nvPr>
        </p:nvSpPr>
        <p:spPr>
          <a:xfrm>
            <a:off x="642591" y="476028"/>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基本语义关系</a:t>
            </a:r>
          </a:p>
        </p:txBody>
      </p:sp>
      <p:sp>
        <p:nvSpPr>
          <p:cNvPr id="17" name="Rectangle 12"/>
          <p:cNvSpPr>
            <a:spLocks noChangeArrowheads="1"/>
          </p:cNvSpPr>
          <p:nvPr/>
        </p:nvSpPr>
        <p:spPr bwMode="auto">
          <a:xfrm>
            <a:off x="1854647" y="1640886"/>
            <a:ext cx="350089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(8)</a:t>
            </a: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相近关系</a:t>
            </a: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p:txBody>
      </p:sp>
      <p:sp>
        <p:nvSpPr>
          <p:cNvPr id="49" name="矩形 48"/>
          <p:cNvSpPr/>
          <p:nvPr/>
        </p:nvSpPr>
        <p:spPr>
          <a:xfrm>
            <a:off x="2498599" y="2266759"/>
            <a:ext cx="6373592" cy="15696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指不同事物在形状、内容等方面相似或接近。</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常用的相近关系有</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Similar</a:t>
            </a:r>
            <a:r>
              <a:rPr kumimoji="0" lang="en-US" altLang="zh-CN" sz="24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to: </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含义为</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相似</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Near-to</a:t>
            </a:r>
            <a:r>
              <a:rPr kumimoji="0" lang="en-US" altLang="zh-CN" sz="24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含义为</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接近</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2"/>
          <a:stretch>
            <a:fillRect/>
          </a:stretch>
        </p:blipFill>
        <p:spPr>
          <a:xfrm>
            <a:off x="3571528" y="3953876"/>
            <a:ext cx="4034223" cy="715357"/>
          </a:xfrm>
          <a:prstGeom prst="rect">
            <a:avLst/>
          </a:prstGeom>
        </p:spPr>
      </p:pic>
    </p:spTree>
    <p:extLst>
      <p:ext uri="{BB962C8B-B14F-4D97-AF65-F5344CB8AC3E}">
        <p14:creationId xmlns:p14="http://schemas.microsoft.com/office/powerpoint/2010/main" val="10943550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事物和概念的表示</a:t>
            </a:r>
          </a:p>
        </p:txBody>
      </p:sp>
      <p:sp>
        <p:nvSpPr>
          <p:cNvPr id="17" name="Rectangle 12"/>
          <p:cNvSpPr>
            <a:spLocks noChangeArrowheads="1"/>
          </p:cNvSpPr>
          <p:nvPr/>
        </p:nvSpPr>
        <p:spPr bwMode="auto">
          <a:xfrm>
            <a:off x="4791640" y="725429"/>
            <a:ext cx="35008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表示一元关系</a:t>
            </a:r>
          </a:p>
        </p:txBody>
      </p:sp>
      <p:sp>
        <p:nvSpPr>
          <p:cNvPr id="8" name="矩形 7"/>
          <p:cNvSpPr/>
          <p:nvPr/>
        </p:nvSpPr>
        <p:spPr>
          <a:xfrm>
            <a:off x="1149751" y="1374717"/>
            <a:ext cx="9892497" cy="34163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8F2A3B"/>
                </a:solidFill>
                <a:effectLst/>
                <a:uLnTx/>
                <a:uFillTx/>
                <a:latin typeface="HiddenHorzOCR"/>
                <a:ea typeface="等线" panose="02010600030101010101" pitchFamily="2" charset="-122"/>
                <a:cs typeface="+mn-cs"/>
              </a:rPr>
              <a:t>一元关系</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指可以用一元谓词</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P(x)</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表示的关系。谓词</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P</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说明实体的性质、属性等。</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描述的是一些最简单、最直观的事物或概念，</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常用</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是</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有</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会</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能</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等语义关系来说明。如，</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雪是白的</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8F2A3B"/>
                </a:solidFill>
                <a:effectLst/>
                <a:uLnTx/>
                <a:uFillTx/>
                <a:latin typeface="HiddenHorzOCR"/>
                <a:ea typeface="等线" panose="02010600030101010101" pitchFamily="2" charset="-122"/>
                <a:cs typeface="+mn-cs"/>
              </a:rPr>
              <a:t>一元关系的描述</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应该说，语义网络表示的是二元关系。如何用它来描述一元关系</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结点</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1</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表示实体，结点</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2</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表示实体的性质或属性等， 弧表示语义关系。</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endParaRPr>
          </a:p>
        </p:txBody>
      </p:sp>
      <p:pic>
        <p:nvPicPr>
          <p:cNvPr id="9" name="图片 8"/>
          <p:cNvPicPr>
            <a:picLocks noChangeAspect="1"/>
          </p:cNvPicPr>
          <p:nvPr/>
        </p:nvPicPr>
        <p:blipFill>
          <a:blip r:embed="rId2"/>
          <a:stretch>
            <a:fillRect/>
          </a:stretch>
        </p:blipFill>
        <p:spPr>
          <a:xfrm>
            <a:off x="7622773" y="4702349"/>
            <a:ext cx="3419475" cy="1638300"/>
          </a:xfrm>
          <a:prstGeom prst="rect">
            <a:avLst/>
          </a:prstGeom>
        </p:spPr>
      </p:pic>
      <p:sp>
        <p:nvSpPr>
          <p:cNvPr id="3" name="矩形 2"/>
          <p:cNvSpPr/>
          <p:nvPr/>
        </p:nvSpPr>
        <p:spPr>
          <a:xfrm>
            <a:off x="1149751" y="4702349"/>
            <a:ext cx="5971507"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例：</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用语义网络表示</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动物能运动、会吃</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a:t>
            </a: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7767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事物和概念的表示</a:t>
            </a:r>
          </a:p>
        </p:txBody>
      </p:sp>
      <p:sp>
        <p:nvSpPr>
          <p:cNvPr id="17" name="Rectangle 12"/>
          <p:cNvSpPr>
            <a:spLocks noChangeArrowheads="1"/>
          </p:cNvSpPr>
          <p:nvPr/>
        </p:nvSpPr>
        <p:spPr bwMode="auto">
          <a:xfrm>
            <a:off x="4791640" y="725429"/>
            <a:ext cx="35008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表示二元关系</a:t>
            </a:r>
          </a:p>
        </p:txBody>
      </p:sp>
      <p:sp>
        <p:nvSpPr>
          <p:cNvPr id="8" name="矩形 7"/>
          <p:cNvSpPr/>
          <p:nvPr/>
        </p:nvSpPr>
        <p:spPr>
          <a:xfrm>
            <a:off x="952981" y="1235657"/>
            <a:ext cx="10656426"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8F2A3B"/>
                </a:solidFill>
                <a:effectLst/>
                <a:uLnTx/>
                <a:uFillTx/>
                <a:latin typeface="HiddenHorzOCR"/>
                <a:ea typeface="等线" panose="02010600030101010101" pitchFamily="2" charset="-122"/>
                <a:cs typeface="+mn-cs"/>
              </a:rPr>
              <a:t>二元关系</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指可用二元谓词</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P(x</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y)</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表示的关系。其中， </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x</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y</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为实体， </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P</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为实体之间的关系。</a:t>
            </a: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8F2A3B"/>
                </a:solidFill>
                <a:effectLst/>
                <a:uLnTx/>
                <a:uFillTx/>
                <a:latin typeface="HiddenHorzOCR"/>
                <a:ea typeface="等线" panose="02010600030101010101" pitchFamily="2" charset="-122"/>
                <a:cs typeface="+mn-cs"/>
              </a:rPr>
              <a:t>二元关系的表示</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单个二元关系可直接用一个基本网元来表示。</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复杂关系，可通过一些相对独立的二元或一元关系的组合来实现。</a:t>
            </a:r>
          </a:p>
        </p:txBody>
      </p:sp>
      <p:sp>
        <p:nvSpPr>
          <p:cNvPr id="5" name="矩形 4"/>
          <p:cNvSpPr/>
          <p:nvPr/>
        </p:nvSpPr>
        <p:spPr>
          <a:xfrm>
            <a:off x="952981" y="3461752"/>
            <a:ext cx="4604601" cy="230832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例：</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用语义网络表示</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动物能运动、会吃。</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鸟是一种动物，鸟有翅膀、会飞。</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鱼是一种动物，鱼生活在水中、会游泳。</a:t>
            </a: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6" name="图片 5"/>
          <p:cNvPicPr>
            <a:picLocks noChangeAspect="1"/>
          </p:cNvPicPr>
          <p:nvPr/>
        </p:nvPicPr>
        <p:blipFill>
          <a:blip r:embed="rId2"/>
          <a:stretch>
            <a:fillRect/>
          </a:stretch>
        </p:blipFill>
        <p:spPr>
          <a:xfrm>
            <a:off x="5750763" y="3220050"/>
            <a:ext cx="6057659" cy="3535141"/>
          </a:xfrm>
          <a:prstGeom prst="rect">
            <a:avLst/>
          </a:prstGeom>
        </p:spPr>
      </p:pic>
    </p:spTree>
    <p:extLst>
      <p:ext uri="{BB962C8B-B14F-4D97-AF65-F5344CB8AC3E}">
        <p14:creationId xmlns:p14="http://schemas.microsoft.com/office/powerpoint/2010/main" val="387095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事物和概念的表示</a:t>
            </a:r>
          </a:p>
        </p:txBody>
      </p:sp>
      <p:sp>
        <p:nvSpPr>
          <p:cNvPr id="17" name="Rectangle 12"/>
          <p:cNvSpPr>
            <a:spLocks noChangeArrowheads="1"/>
          </p:cNvSpPr>
          <p:nvPr/>
        </p:nvSpPr>
        <p:spPr bwMode="auto">
          <a:xfrm>
            <a:off x="4791640" y="725429"/>
            <a:ext cx="35008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表示二元关系</a:t>
            </a:r>
          </a:p>
        </p:txBody>
      </p:sp>
      <p:sp>
        <p:nvSpPr>
          <p:cNvPr id="5" name="矩形 4"/>
          <p:cNvSpPr/>
          <p:nvPr/>
        </p:nvSpPr>
        <p:spPr>
          <a:xfrm>
            <a:off x="1146162" y="1250576"/>
            <a:ext cx="6111165"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例：</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用语义网络表示</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王强是理想公司的经理</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理想公司在中关村</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王强</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28</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岁。</a:t>
            </a: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pSp>
        <p:nvGrpSpPr>
          <p:cNvPr id="4" name="组合 3"/>
          <p:cNvGrpSpPr/>
          <p:nvPr/>
        </p:nvGrpSpPr>
        <p:grpSpPr>
          <a:xfrm>
            <a:off x="2148310" y="3583152"/>
            <a:ext cx="9029700" cy="2286000"/>
            <a:chOff x="2148310" y="3583152"/>
            <a:chExt cx="9029700" cy="2286000"/>
          </a:xfrm>
        </p:grpSpPr>
        <p:pic>
          <p:nvPicPr>
            <p:cNvPr id="2" name="图片 1"/>
            <p:cNvPicPr>
              <a:picLocks noChangeAspect="1"/>
            </p:cNvPicPr>
            <p:nvPr/>
          </p:nvPicPr>
          <p:blipFill>
            <a:blip r:embed="rId2"/>
            <a:stretch>
              <a:fillRect/>
            </a:stretch>
          </p:blipFill>
          <p:spPr>
            <a:xfrm>
              <a:off x="2148310" y="3583152"/>
              <a:ext cx="9029700" cy="2286000"/>
            </a:xfrm>
            <a:prstGeom prst="rect">
              <a:avLst/>
            </a:prstGeom>
          </p:spPr>
        </p:pic>
        <p:sp>
          <p:nvSpPr>
            <p:cNvPr id="3" name="文本框 2"/>
            <p:cNvSpPr txBox="1"/>
            <p:nvPr/>
          </p:nvSpPr>
          <p:spPr>
            <a:xfrm>
              <a:off x="8440615" y="3822725"/>
              <a:ext cx="1160585" cy="400110"/>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99"/>
                  </a:solidFill>
                  <a:effectLst/>
                  <a:uLnTx/>
                  <a:uFillTx/>
                  <a:latin typeface="Times New Roman" panose="02020603050405020304" pitchFamily="18" charset="0"/>
                  <a:ea typeface="等线" panose="02010600030101010101" pitchFamily="2" charset="-122"/>
                  <a:cs typeface="Times New Roman" panose="02020603050405020304" pitchFamily="18" charset="0"/>
                </a:rPr>
                <a:t>ISA</a:t>
              </a:r>
              <a:endParaRPr kumimoji="0" lang="zh-CN" altLang="en-US" sz="2000" b="1" i="0" u="none" strike="noStrike" kern="1200" cap="none" spc="0" normalizeH="0" baseline="0" noProof="0" dirty="0">
                <a:ln>
                  <a:noFill/>
                </a:ln>
                <a:solidFill>
                  <a:srgbClr val="000099"/>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137624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a:xfrm>
            <a:off x="4048648" y="6768332"/>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6A57410-F996-4E62-955D-FA5E915EF34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0821" name="Text Box 5"/>
          <p:cNvSpPr txBox="1">
            <a:spLocks noChangeArrowheads="1"/>
          </p:cNvSpPr>
          <p:nvPr/>
        </p:nvSpPr>
        <p:spPr bwMode="auto">
          <a:xfrm>
            <a:off x="1867930" y="865812"/>
            <a:ext cx="86423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0000FF"/>
              </a:buClr>
              <a:buSzTx/>
              <a:buFont typeface="仿宋_GB2312" pitchFamily="49" charset="-122"/>
              <a:buNone/>
              <a:tabLst/>
              <a:defRPr/>
            </a:pP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例</a:t>
            </a:r>
            <a:r>
              <a:rPr kumimoji="0" lang="en-US" altLang="zh-CN"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4</a:t>
            </a: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：机器人移盒子</a:t>
            </a:r>
          </a:p>
        </p:txBody>
      </p:sp>
      <p:pic>
        <p:nvPicPr>
          <p:cNvPr id="2" name="图片 1"/>
          <p:cNvPicPr>
            <a:picLocks noChangeAspect="1"/>
          </p:cNvPicPr>
          <p:nvPr/>
        </p:nvPicPr>
        <p:blipFill>
          <a:blip r:embed="rId3"/>
          <a:stretch>
            <a:fillRect/>
          </a:stretch>
        </p:blipFill>
        <p:spPr>
          <a:xfrm>
            <a:off x="1965389" y="1603459"/>
            <a:ext cx="4442845" cy="4496190"/>
          </a:xfrm>
          <a:prstGeom prst="rect">
            <a:avLst/>
          </a:prstGeom>
        </p:spPr>
      </p:pic>
      <p:pic>
        <p:nvPicPr>
          <p:cNvPr id="5" name="图片 4"/>
          <p:cNvPicPr>
            <a:picLocks noChangeAspect="1"/>
          </p:cNvPicPr>
          <p:nvPr/>
        </p:nvPicPr>
        <p:blipFill>
          <a:blip r:embed="rId4"/>
          <a:stretch>
            <a:fillRect/>
          </a:stretch>
        </p:blipFill>
        <p:spPr>
          <a:xfrm>
            <a:off x="6413837" y="1615182"/>
            <a:ext cx="4169755" cy="4496190"/>
          </a:xfrm>
          <a:prstGeom prst="rect">
            <a:avLst/>
          </a:prstGeom>
        </p:spPr>
      </p:pic>
      <p:sp>
        <p:nvSpPr>
          <p:cNvPr id="3" name="矩形 2">
            <a:extLst>
              <a:ext uri="{FF2B5EF4-FFF2-40B4-BE49-F238E27FC236}">
                <a16:creationId xmlns:a16="http://schemas.microsoft.com/office/drawing/2014/main" id="{9CC1637D-81D8-47E9-80AE-64F6D846F7C5}"/>
              </a:ext>
            </a:extLst>
          </p:cNvPr>
          <p:cNvSpPr/>
          <p:nvPr/>
        </p:nvSpPr>
        <p:spPr>
          <a:xfrm>
            <a:off x="1867930" y="1615182"/>
            <a:ext cx="5062259" cy="44961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6873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事物和概念的表示</a:t>
            </a:r>
          </a:p>
        </p:txBody>
      </p:sp>
      <p:sp>
        <p:nvSpPr>
          <p:cNvPr id="17" name="Rectangle 12"/>
          <p:cNvSpPr>
            <a:spLocks noChangeArrowheads="1"/>
          </p:cNvSpPr>
          <p:nvPr/>
        </p:nvSpPr>
        <p:spPr bwMode="auto">
          <a:xfrm>
            <a:off x="4791640" y="588904"/>
            <a:ext cx="35008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表示二元关系</a:t>
            </a:r>
          </a:p>
        </p:txBody>
      </p:sp>
      <p:sp>
        <p:nvSpPr>
          <p:cNvPr id="5" name="矩形 4"/>
          <p:cNvSpPr/>
          <p:nvPr/>
        </p:nvSpPr>
        <p:spPr>
          <a:xfrm>
            <a:off x="1227186" y="1112124"/>
            <a:ext cx="10416946"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例：</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用语义网络表示</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李新的笔记本的牌子是</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联想</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、颜色黑灰。</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王红的笔记本的牌子是</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方正</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、颜色粉红。</a:t>
            </a:r>
          </a:p>
        </p:txBody>
      </p:sp>
      <p:pic>
        <p:nvPicPr>
          <p:cNvPr id="3" name="图片 2"/>
          <p:cNvPicPr>
            <a:picLocks noChangeAspect="1"/>
          </p:cNvPicPr>
          <p:nvPr/>
        </p:nvPicPr>
        <p:blipFill>
          <a:blip r:embed="rId2"/>
          <a:stretch>
            <a:fillRect/>
          </a:stretch>
        </p:blipFill>
        <p:spPr>
          <a:xfrm>
            <a:off x="2634596" y="2807037"/>
            <a:ext cx="6922807" cy="4050963"/>
          </a:xfrm>
          <a:prstGeom prst="rect">
            <a:avLst/>
          </a:prstGeom>
        </p:spPr>
      </p:pic>
      <p:sp>
        <p:nvSpPr>
          <p:cNvPr id="4" name="矩形 3"/>
          <p:cNvSpPr/>
          <p:nvPr/>
        </p:nvSpPr>
        <p:spPr>
          <a:xfrm>
            <a:off x="1227186" y="2312453"/>
            <a:ext cx="10416946"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解</a:t>
            </a:r>
            <a:r>
              <a:rPr kumimoji="0" lang="en-US" altLang="zh-CN"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李新和王红的笔记本均属于具体概念，可增加</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笔记本</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这个抽象概念。</a:t>
            </a: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3256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事物和概念的表示</a:t>
            </a:r>
          </a:p>
        </p:txBody>
      </p:sp>
      <p:sp>
        <p:nvSpPr>
          <p:cNvPr id="17" name="Rectangle 12"/>
          <p:cNvSpPr>
            <a:spLocks noChangeArrowheads="1"/>
          </p:cNvSpPr>
          <p:nvPr/>
        </p:nvSpPr>
        <p:spPr bwMode="auto">
          <a:xfrm>
            <a:off x="4652502" y="1150411"/>
            <a:ext cx="350089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表示多元关系</a:t>
            </a:r>
          </a:p>
        </p:txBody>
      </p:sp>
      <p:sp>
        <p:nvSpPr>
          <p:cNvPr id="5" name="矩形 4"/>
          <p:cNvSpPr/>
          <p:nvPr/>
        </p:nvSpPr>
        <p:spPr>
          <a:xfrm>
            <a:off x="1178260" y="1904227"/>
            <a:ext cx="9835479" cy="310854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多元关系</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可用多元谓词</a:t>
            </a:r>
            <a:r>
              <a:rPr kumimoji="0" lang="en-US" altLang="zh-CN" sz="28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P(x</a:t>
            </a:r>
            <a:r>
              <a:rPr kumimoji="0" lang="en-US" altLang="zh-CN" sz="2800" b="0" i="0" u="none" strike="noStrike" kern="1200" cap="none" spc="0" normalizeH="0" baseline="-25000" noProof="0" dirty="0">
                <a:ln>
                  <a:noFill/>
                </a:ln>
                <a:solidFill>
                  <a:srgbClr val="3B4090"/>
                </a:solidFill>
                <a:effectLst/>
                <a:uLnTx/>
                <a:uFillTx/>
                <a:latin typeface="HiddenHorzOCR"/>
                <a:ea typeface="等线" panose="02010600030101010101" pitchFamily="2" charset="-122"/>
                <a:cs typeface="+mn-cs"/>
              </a:rPr>
              <a:t>1 </a:t>
            </a:r>
            <a:r>
              <a:rPr kumimoji="0" lang="en-US" altLang="zh-CN" sz="28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 x</a:t>
            </a:r>
            <a:r>
              <a:rPr kumimoji="0" lang="en-US" altLang="zh-CN" sz="2800" b="0" i="0" u="none" strike="noStrike" kern="1200" cap="none" spc="0" normalizeH="0" baseline="-25000" noProof="0" dirty="0">
                <a:ln>
                  <a:noFill/>
                </a:ln>
                <a:solidFill>
                  <a:srgbClr val="3B4090"/>
                </a:solidFill>
                <a:effectLst/>
                <a:uLnTx/>
                <a:uFillTx/>
                <a:latin typeface="HiddenHorzOCR"/>
                <a:ea typeface="等线" panose="02010600030101010101" pitchFamily="2" charset="-122"/>
                <a:cs typeface="+mn-cs"/>
              </a:rPr>
              <a:t>2</a:t>
            </a:r>
            <a:r>
              <a:rPr kumimoji="0" lang="en-US" altLang="zh-CN" sz="28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 ......)</a:t>
            </a:r>
            <a:r>
              <a:rPr kumimoji="0" lang="zh-CN" altLang="en-US" sz="28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表示的关系。其中，</a:t>
            </a:r>
            <a:r>
              <a:rPr kumimoji="0" lang="en-US" altLang="zh-CN" sz="28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 x</a:t>
            </a:r>
            <a:r>
              <a:rPr kumimoji="0" lang="en-US" altLang="zh-CN" sz="2800" b="0" i="0" u="none" strike="noStrike" kern="1200" cap="none" spc="0" normalizeH="0" baseline="-25000" noProof="0" dirty="0">
                <a:ln>
                  <a:noFill/>
                </a:ln>
                <a:solidFill>
                  <a:srgbClr val="3B4090"/>
                </a:solidFill>
                <a:effectLst/>
                <a:uLnTx/>
                <a:uFillTx/>
                <a:latin typeface="HiddenHorzOCR"/>
                <a:ea typeface="等线" panose="02010600030101010101" pitchFamily="2" charset="-122"/>
                <a:cs typeface="+mn-cs"/>
              </a:rPr>
              <a:t>1 </a:t>
            </a:r>
            <a:r>
              <a:rPr kumimoji="0" lang="en-US" altLang="zh-CN" sz="28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 x</a:t>
            </a:r>
            <a:r>
              <a:rPr kumimoji="0" lang="en-US" altLang="zh-CN" sz="2800" b="0" i="0" u="none" strike="noStrike" kern="1200" cap="none" spc="0" normalizeH="0" baseline="-25000" noProof="0" dirty="0">
                <a:ln>
                  <a:noFill/>
                </a:ln>
                <a:solidFill>
                  <a:srgbClr val="3B4090"/>
                </a:solidFill>
                <a:effectLst/>
                <a:uLnTx/>
                <a:uFillTx/>
                <a:latin typeface="HiddenHorzOCR"/>
                <a:ea typeface="等线" panose="02010600030101010101" pitchFamily="2" charset="-122"/>
                <a:cs typeface="+mn-cs"/>
              </a:rPr>
              <a:t>2</a:t>
            </a:r>
            <a:r>
              <a:rPr kumimoji="0" lang="en-US" altLang="zh-CN" sz="28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 ......</a:t>
            </a:r>
            <a:r>
              <a:rPr kumimoji="0" lang="zh-CN" altLang="en-US" sz="28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为实体，谓词</a:t>
            </a:r>
            <a:r>
              <a:rPr kumimoji="0" lang="en-US" altLang="zh-CN" sz="28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P</a:t>
            </a:r>
            <a:r>
              <a:rPr kumimoji="0" lang="zh-CN" altLang="en-US" sz="28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说明这些实体之间的关系。</a:t>
            </a:r>
            <a:endParaRPr kumimoji="0" lang="en-US" altLang="zh-CN" sz="28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多元关系的表示</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用语义网络表示多元关系时，可把它转化为一个或多个二元关系的组合，把这种多元关系表示出来。</a:t>
            </a:r>
          </a:p>
        </p:txBody>
      </p:sp>
    </p:spTree>
    <p:extLst>
      <p:ext uri="{BB962C8B-B14F-4D97-AF65-F5344CB8AC3E}">
        <p14:creationId xmlns:p14="http://schemas.microsoft.com/office/powerpoint/2010/main" val="39956853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2.4.4</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情况和动作的表示</a:t>
            </a:r>
          </a:p>
        </p:txBody>
      </p:sp>
      <p:sp>
        <p:nvSpPr>
          <p:cNvPr id="17" name="Rectangle 12"/>
          <p:cNvSpPr>
            <a:spLocks noChangeArrowheads="1"/>
          </p:cNvSpPr>
          <p:nvPr/>
        </p:nvSpPr>
        <p:spPr bwMode="auto">
          <a:xfrm>
            <a:off x="5150214" y="633022"/>
            <a:ext cx="350089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情况的表示</a:t>
            </a:r>
          </a:p>
        </p:txBody>
      </p:sp>
      <p:sp>
        <p:nvSpPr>
          <p:cNvPr id="5" name="矩形 4"/>
          <p:cNvSpPr/>
          <p:nvPr/>
        </p:nvSpPr>
        <p:spPr>
          <a:xfrm>
            <a:off x="1178260" y="1282310"/>
            <a:ext cx="9835479"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表示方法</a:t>
            </a:r>
            <a:r>
              <a:rPr kumimoji="0" lang="en-US" altLang="zh-CN"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西蒙提出了增加</a:t>
            </a:r>
            <a:r>
              <a:rPr kumimoji="0" lang="zh-CN" altLang="en-US" sz="2400" b="0" i="0" u="none" strike="noStrike" kern="1200" cap="none" spc="0" normalizeH="0" baseline="0" noProof="0" dirty="0">
                <a:ln>
                  <a:noFill/>
                </a:ln>
                <a:solidFill>
                  <a:srgbClr val="009900"/>
                </a:solidFill>
                <a:effectLst/>
                <a:uLnTx/>
                <a:uFillTx/>
                <a:latin typeface="HiddenHorzOCR"/>
                <a:ea typeface="等线" panose="02010600030101010101" pitchFamily="2" charset="-122"/>
                <a:cs typeface="+mn-cs"/>
              </a:rPr>
              <a:t>情况</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和</a:t>
            </a:r>
            <a:r>
              <a:rPr kumimoji="0" lang="zh-CN" altLang="en-US" sz="2400" b="0" i="0" u="none" strike="noStrike" kern="1200" cap="none" spc="0" normalizeH="0" baseline="0" noProof="0" dirty="0">
                <a:ln>
                  <a:noFill/>
                </a:ln>
                <a:solidFill>
                  <a:srgbClr val="009900"/>
                </a:solidFill>
                <a:effectLst/>
                <a:uLnTx/>
                <a:uFillTx/>
                <a:latin typeface="HiddenHorzOCR"/>
                <a:ea typeface="等线" panose="02010600030101010101" pitchFamily="2" charset="-122"/>
                <a:cs typeface="+mn-cs"/>
              </a:rPr>
              <a:t>动作</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结点的描述方法。</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例</a:t>
            </a:r>
            <a:r>
              <a:rPr kumimoji="0" lang="en-US" altLang="zh-CN"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用语义网络表示</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 “小燕子这只燕子从春天到秋天占有一个巢”</a:t>
            </a: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endParaRPr>
          </a:p>
        </p:txBody>
      </p:sp>
      <p:sp>
        <p:nvSpPr>
          <p:cNvPr id="11" name="矩形 10"/>
          <p:cNvSpPr/>
          <p:nvPr/>
        </p:nvSpPr>
        <p:spPr>
          <a:xfrm>
            <a:off x="1178259" y="2602395"/>
            <a:ext cx="9835479"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对上述问题，可以把占有用一条孤来表示，但在这种表示方法下，占有关系就无法表示了</a:t>
            </a: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endParaRPr>
          </a:p>
        </p:txBody>
      </p:sp>
      <p:pic>
        <p:nvPicPr>
          <p:cNvPr id="12" name="图片 11"/>
          <p:cNvPicPr>
            <a:picLocks noChangeAspect="1"/>
          </p:cNvPicPr>
          <p:nvPr/>
        </p:nvPicPr>
        <p:blipFill>
          <a:blip r:embed="rId3"/>
          <a:stretch>
            <a:fillRect/>
          </a:stretch>
        </p:blipFill>
        <p:spPr>
          <a:xfrm>
            <a:off x="1361708" y="3466121"/>
            <a:ext cx="8905875" cy="2857500"/>
          </a:xfrm>
          <a:prstGeom prst="rect">
            <a:avLst/>
          </a:prstGeom>
        </p:spPr>
      </p:pic>
    </p:spTree>
    <p:extLst>
      <p:ext uri="{BB962C8B-B14F-4D97-AF65-F5344CB8AC3E}">
        <p14:creationId xmlns:p14="http://schemas.microsoft.com/office/powerpoint/2010/main" val="1568263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2.4.4</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情况和动作的表示</a:t>
            </a:r>
          </a:p>
        </p:txBody>
      </p:sp>
      <p:sp>
        <p:nvSpPr>
          <p:cNvPr id="17" name="Rectangle 12"/>
          <p:cNvSpPr>
            <a:spLocks noChangeArrowheads="1"/>
          </p:cNvSpPr>
          <p:nvPr/>
        </p:nvSpPr>
        <p:spPr bwMode="auto">
          <a:xfrm>
            <a:off x="5184938" y="887665"/>
            <a:ext cx="350089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情况的表示</a:t>
            </a:r>
          </a:p>
        </p:txBody>
      </p:sp>
      <p:sp>
        <p:nvSpPr>
          <p:cNvPr id="4" name="矩形 3"/>
          <p:cNvSpPr/>
          <p:nvPr/>
        </p:nvSpPr>
        <p:spPr>
          <a:xfrm>
            <a:off x="1175645" y="1645094"/>
            <a:ext cx="8018585"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解</a:t>
            </a:r>
            <a:r>
              <a:rPr kumimoji="0" lang="en-US" altLang="zh-CN"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需要设立一个</a:t>
            </a:r>
            <a:r>
              <a:rPr kumimoji="0" lang="zh-CN" altLang="en-US" sz="2400" b="0" i="0" u="none" strike="noStrike" kern="1200" cap="none" spc="0" normalizeH="0" baseline="0" noProof="0" dirty="0">
                <a:ln>
                  <a:noFill/>
                </a:ln>
                <a:solidFill>
                  <a:srgbClr val="009900"/>
                </a:solidFill>
                <a:effectLst/>
                <a:uLnTx/>
                <a:uFillTx/>
                <a:latin typeface="HiddenHorzOCR"/>
                <a:ea typeface="等线" panose="02010600030101010101" pitchFamily="2" charset="-122"/>
                <a:cs typeface="+mn-cs"/>
              </a:rPr>
              <a:t>占有权</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结点，表示占有物和占有时间等。</a:t>
            </a: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endParaRPr>
          </a:p>
        </p:txBody>
      </p:sp>
      <p:pic>
        <p:nvPicPr>
          <p:cNvPr id="9" name="图片 8"/>
          <p:cNvPicPr>
            <a:picLocks noChangeAspect="1"/>
          </p:cNvPicPr>
          <p:nvPr/>
        </p:nvPicPr>
        <p:blipFill>
          <a:blip r:embed="rId3"/>
          <a:stretch>
            <a:fillRect/>
          </a:stretch>
        </p:blipFill>
        <p:spPr>
          <a:xfrm>
            <a:off x="1820060" y="2106759"/>
            <a:ext cx="8816483" cy="4535753"/>
          </a:xfrm>
          <a:prstGeom prst="rect">
            <a:avLst/>
          </a:prstGeom>
        </p:spPr>
      </p:pic>
    </p:spTree>
    <p:extLst>
      <p:ext uri="{BB962C8B-B14F-4D97-AF65-F5344CB8AC3E}">
        <p14:creationId xmlns:p14="http://schemas.microsoft.com/office/powerpoint/2010/main" val="1513916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2.4.4</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情况和动作的表示</a:t>
            </a:r>
          </a:p>
        </p:txBody>
      </p:sp>
      <p:sp>
        <p:nvSpPr>
          <p:cNvPr id="17" name="Rectangle 12"/>
          <p:cNvSpPr>
            <a:spLocks noChangeArrowheads="1"/>
          </p:cNvSpPr>
          <p:nvPr/>
        </p:nvSpPr>
        <p:spPr bwMode="auto">
          <a:xfrm>
            <a:off x="4380274" y="761451"/>
            <a:ext cx="350089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事件和动作的表示</a:t>
            </a:r>
          </a:p>
        </p:txBody>
      </p:sp>
      <p:sp>
        <p:nvSpPr>
          <p:cNvPr id="5" name="矩形 4"/>
          <p:cNvSpPr/>
          <p:nvPr/>
        </p:nvSpPr>
        <p:spPr>
          <a:xfrm>
            <a:off x="1115028" y="1536953"/>
            <a:ext cx="9933435"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    用这种方法表示事件或动作时，需要设立一个事件节点或动作结点。其中，事件节点由一些向外引出的弧来指出事件行为及发出者与接受者。动作结点由一些向外引出的孤来指出动作的主体与客体。</a:t>
            </a: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endParaRPr>
          </a:p>
        </p:txBody>
      </p:sp>
      <p:sp>
        <p:nvSpPr>
          <p:cNvPr id="6" name="矩形 5"/>
          <p:cNvSpPr/>
          <p:nvPr/>
        </p:nvSpPr>
        <p:spPr>
          <a:xfrm>
            <a:off x="1115028" y="2928009"/>
            <a:ext cx="6096000" cy="830997"/>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F3346"/>
                </a:solidFill>
                <a:effectLst/>
                <a:uLnTx/>
                <a:uFillTx/>
                <a:latin typeface="HiddenHorzOCR"/>
                <a:ea typeface="等线" panose="02010600030101010101" pitchFamily="2" charset="-122"/>
                <a:cs typeface="+mn-cs"/>
              </a:rPr>
              <a:t>例</a:t>
            </a:r>
            <a:r>
              <a:rPr kumimoji="0" lang="en-US" altLang="zh-CN" sz="2400" b="0" i="0" u="none" strike="noStrike" kern="1200" cap="none" spc="0" normalizeH="0" baseline="0" noProof="0" dirty="0">
                <a:ln>
                  <a:noFill/>
                </a:ln>
                <a:solidFill>
                  <a:srgbClr val="5F3346"/>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用于语义网络表示</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常河给江涛一个优盘</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F3346"/>
                </a:solidFill>
                <a:effectLst/>
                <a:uLnTx/>
                <a:uFillTx/>
                <a:latin typeface="HiddenHorzOCR"/>
                <a:ea typeface="等线" panose="02010600030101010101" pitchFamily="2" charset="-122"/>
                <a:cs typeface="+mn-cs"/>
              </a:rPr>
              <a:t>解</a:t>
            </a:r>
            <a:r>
              <a:rPr kumimoji="0" lang="en-US" altLang="zh-CN" sz="2400" b="0" i="0" u="none" strike="noStrike" kern="1200" cap="none" spc="0" normalizeH="0" baseline="0" noProof="0" dirty="0">
                <a:ln>
                  <a:noFill/>
                </a:ln>
                <a:solidFill>
                  <a:srgbClr val="5F3346"/>
                </a:solidFill>
                <a:effectLst/>
                <a:uLnTx/>
                <a:uFillTx/>
                <a:latin typeface="HiddenHorzOCR"/>
                <a:ea typeface="等线" panose="02010600030101010101" pitchFamily="2" charset="-122"/>
                <a:cs typeface="+mn-cs"/>
              </a:rPr>
              <a:t>:</a:t>
            </a:r>
            <a:endPar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endParaRPr>
          </a:p>
        </p:txBody>
      </p:sp>
      <p:sp>
        <p:nvSpPr>
          <p:cNvPr id="10" name="矩形 9"/>
          <p:cNvSpPr/>
          <p:nvPr/>
        </p:nvSpPr>
        <p:spPr>
          <a:xfrm>
            <a:off x="8147389" y="3204743"/>
            <a:ext cx="295465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用</a:t>
            </a:r>
            <a:r>
              <a:rPr kumimoji="0" lang="zh-CN" altLang="en-US" sz="2400" b="0" i="0" u="none" strike="noStrike" kern="1200" cap="none" spc="0" normalizeH="0" baseline="0" noProof="0" dirty="0">
                <a:ln>
                  <a:noFill/>
                </a:ln>
                <a:solidFill>
                  <a:srgbClr val="336741"/>
                </a:solidFill>
                <a:effectLst/>
                <a:uLnTx/>
                <a:uFillTx/>
                <a:latin typeface="HiddenHorzOCR"/>
                <a:ea typeface="等线" panose="02010600030101010101" pitchFamily="2" charset="-122"/>
                <a:cs typeface="+mn-cs"/>
              </a:rPr>
              <a:t>动作结点</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节点表示</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2" name="矩形 11"/>
          <p:cNvSpPr/>
          <p:nvPr/>
        </p:nvSpPr>
        <p:spPr>
          <a:xfrm>
            <a:off x="2417636" y="3299478"/>
            <a:ext cx="2339102"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用</a:t>
            </a:r>
            <a:r>
              <a:rPr kumimoji="0" lang="zh-CN" altLang="en-US" sz="2400" b="0" i="0" u="none" strike="noStrike" kern="1200" cap="none" spc="0" normalizeH="0" baseline="0" noProof="0" dirty="0">
                <a:ln>
                  <a:noFill/>
                </a:ln>
                <a:solidFill>
                  <a:srgbClr val="336741"/>
                </a:solidFill>
                <a:effectLst/>
                <a:uLnTx/>
                <a:uFillTx/>
                <a:latin typeface="HiddenHorzOCR"/>
                <a:ea typeface="等线" panose="02010600030101010101" pitchFamily="2" charset="-122"/>
                <a:cs typeface="+mn-cs"/>
              </a:rPr>
              <a:t>事件节点</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表示</a:t>
            </a:r>
            <a:endPar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endParaRPr>
          </a:p>
        </p:txBody>
      </p:sp>
      <p:pic>
        <p:nvPicPr>
          <p:cNvPr id="13" name="图片 12"/>
          <p:cNvPicPr>
            <a:picLocks noChangeAspect="1"/>
          </p:cNvPicPr>
          <p:nvPr/>
        </p:nvPicPr>
        <p:blipFill>
          <a:blip r:embed="rId3"/>
          <a:stretch>
            <a:fillRect/>
          </a:stretch>
        </p:blipFill>
        <p:spPr>
          <a:xfrm>
            <a:off x="439898" y="3966923"/>
            <a:ext cx="6005155" cy="2107218"/>
          </a:xfrm>
          <a:prstGeom prst="rect">
            <a:avLst/>
          </a:prstGeom>
        </p:spPr>
      </p:pic>
      <p:pic>
        <p:nvPicPr>
          <p:cNvPr id="14" name="图片 13"/>
          <p:cNvPicPr>
            <a:picLocks noChangeAspect="1"/>
          </p:cNvPicPr>
          <p:nvPr/>
        </p:nvPicPr>
        <p:blipFill>
          <a:blip r:embed="rId4"/>
          <a:stretch>
            <a:fillRect/>
          </a:stretch>
        </p:blipFill>
        <p:spPr>
          <a:xfrm>
            <a:off x="6591251" y="4257793"/>
            <a:ext cx="5514737" cy="1344353"/>
          </a:xfrm>
          <a:prstGeom prst="rect">
            <a:avLst/>
          </a:prstGeom>
        </p:spPr>
      </p:pic>
    </p:spTree>
    <p:extLst>
      <p:ext uri="{BB962C8B-B14F-4D97-AF65-F5344CB8AC3E}">
        <p14:creationId xmlns:p14="http://schemas.microsoft.com/office/powerpoint/2010/main" val="106425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2.4.5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基于语义网络的推理</a:t>
            </a:r>
          </a:p>
        </p:txBody>
      </p:sp>
      <p:sp>
        <p:nvSpPr>
          <p:cNvPr id="3" name="矩形 2"/>
          <p:cNvSpPr/>
          <p:nvPr/>
        </p:nvSpPr>
        <p:spPr>
          <a:xfrm>
            <a:off x="995423" y="1100392"/>
            <a:ext cx="10648709" cy="563231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语义网络的推理过程主要有两种，一种是</a:t>
            </a:r>
            <a:r>
              <a:rPr kumimoji="0" lang="zh-CN" altLang="en-US" sz="2400" b="0" i="0" u="none" strike="noStrike" kern="1200" cap="none" spc="0" normalizeH="0" baseline="0" noProof="0" dirty="0">
                <a:ln>
                  <a:noFill/>
                </a:ln>
                <a:solidFill>
                  <a:srgbClr val="46764F"/>
                </a:solidFill>
                <a:effectLst/>
                <a:uLnTx/>
                <a:uFillTx/>
                <a:latin typeface="HiddenHorzOCR"/>
                <a:ea typeface="等线" panose="02010600030101010101" pitchFamily="2" charset="-122"/>
                <a:cs typeface="+mn-cs"/>
              </a:rPr>
              <a:t>继承</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，另一种是</a:t>
            </a:r>
            <a:r>
              <a:rPr kumimoji="0" lang="zh-CN" altLang="en-US" sz="2400" b="0" i="0" u="none" strike="noStrike" kern="1200" cap="none" spc="0" normalizeH="0" baseline="0" noProof="0" dirty="0">
                <a:ln>
                  <a:noFill/>
                </a:ln>
                <a:solidFill>
                  <a:srgbClr val="46764F"/>
                </a:solidFill>
                <a:effectLst/>
                <a:uLnTx/>
                <a:uFillTx/>
                <a:latin typeface="HiddenHorzOCR"/>
                <a:ea typeface="等线" panose="02010600030101010101" pitchFamily="2" charset="-122"/>
                <a:cs typeface="+mn-cs"/>
              </a:rPr>
              <a:t>匹配</a:t>
            </a:r>
            <a:r>
              <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rPr>
              <a:t>。</a:t>
            </a:r>
            <a:endParaRPr kumimoji="0" lang="en-US" altLang="zh-CN"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B74249"/>
                </a:solidFill>
                <a:effectLst/>
                <a:uLnTx/>
                <a:uFillTx/>
                <a:latin typeface="HiddenHorzOCR"/>
                <a:ea typeface="等线" panose="02010600030101010101" pitchFamily="2" charset="-122"/>
                <a:cs typeface="+mn-cs"/>
              </a:rPr>
              <a:t>继承的概念</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       是指把对事物的描述从抽象结点传递到实例结点</a:t>
            </a:r>
            <a:r>
              <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通过继承可以得到所需结点的一些属性值，它通常是沿着</a:t>
            </a: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ISA</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AKO</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等继承弧进行的</a:t>
            </a:r>
            <a:r>
              <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rPr>
              <a:t>。</a:t>
            </a:r>
            <a:endParaRPr kumimoji="0" lang="en-US" altLang="zh-CN"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B74249"/>
                </a:solidFill>
                <a:effectLst/>
                <a:uLnTx/>
                <a:uFillTx/>
                <a:latin typeface="HiddenHorzOCR"/>
                <a:ea typeface="等线" panose="02010600030101010101" pitchFamily="2" charset="-122"/>
                <a:cs typeface="+mn-cs"/>
              </a:rPr>
              <a:t>继承的一般过程</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        (1) </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建立一个结点表，用来存放待求解结点和所有以</a:t>
            </a: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ISA </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AKO</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等继承弧与此结点相连的那些结点。初始情况下，表中只有待求解结点</a:t>
            </a:r>
            <a:r>
              <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        (2) </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检查表中的第一个结点是否是有继承弧。如果有，就把该弧所指的所有结点放入结点表的末尾，记录这些结点的所有属性，并从结点表中删除第一个结点</a:t>
            </a:r>
            <a:r>
              <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如果没有继承孤，仅从结点表中删除第一个结点</a:t>
            </a:r>
            <a:r>
              <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rPr>
              <a:t>。</a:t>
            </a:r>
            <a:endParaRPr kumimoji="0" lang="en-US" altLang="zh-CN"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        (3) </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重复</a:t>
            </a: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(2) </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，直到结点表为空</a:t>
            </a:r>
            <a:r>
              <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此时，记录下来的所有属性都是待求解结点继承来的属性</a:t>
            </a:r>
            <a:r>
              <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rPr>
              <a:t>。</a:t>
            </a:r>
            <a:endParaRPr kumimoji="0" lang="en-US" altLang="zh-CN"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endParaRPr>
          </a:p>
        </p:txBody>
      </p:sp>
    </p:spTree>
    <p:extLst>
      <p:ext uri="{BB962C8B-B14F-4D97-AF65-F5344CB8AC3E}">
        <p14:creationId xmlns:p14="http://schemas.microsoft.com/office/powerpoint/2010/main" val="27101252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2.4.5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基于语义网络的推理</a:t>
            </a:r>
          </a:p>
        </p:txBody>
      </p:sp>
      <p:sp>
        <p:nvSpPr>
          <p:cNvPr id="5" name="矩形 4"/>
          <p:cNvSpPr/>
          <p:nvPr/>
        </p:nvSpPr>
        <p:spPr>
          <a:xfrm>
            <a:off x="1210888" y="929567"/>
            <a:ext cx="7874497" cy="218521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例：</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用语义网络表示</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动物能运动、会吃。</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鸟是一种动物，鸟有翅膀、会飞。</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麻雀有爪子，麻雀是一种鸟。</a:t>
            </a: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小麻雀是一只麻雀。</a:t>
            </a: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pSp>
        <p:nvGrpSpPr>
          <p:cNvPr id="2" name="组合 1"/>
          <p:cNvGrpSpPr/>
          <p:nvPr/>
        </p:nvGrpSpPr>
        <p:grpSpPr>
          <a:xfrm>
            <a:off x="3465153" y="2477167"/>
            <a:ext cx="7961918" cy="3712723"/>
            <a:chOff x="3465153" y="2477167"/>
            <a:chExt cx="7961918" cy="3712723"/>
          </a:xfrm>
        </p:grpSpPr>
        <p:grpSp>
          <p:nvGrpSpPr>
            <p:cNvPr id="6" name="Group 4"/>
            <p:cNvGrpSpPr>
              <a:grpSpLocks/>
            </p:cNvGrpSpPr>
            <p:nvPr/>
          </p:nvGrpSpPr>
          <p:grpSpPr bwMode="auto">
            <a:xfrm>
              <a:off x="5227884" y="3840391"/>
              <a:ext cx="6164263" cy="2349499"/>
              <a:chOff x="294" y="1950"/>
              <a:chExt cx="3883" cy="1480"/>
            </a:xfrm>
          </p:grpSpPr>
          <p:sp>
            <p:nvSpPr>
              <p:cNvPr id="8" name="Text Box 5"/>
              <p:cNvSpPr txBox="1">
                <a:spLocks noChangeArrowheads="1"/>
              </p:cNvSpPr>
              <p:nvPr/>
            </p:nvSpPr>
            <p:spPr bwMode="auto">
              <a:xfrm>
                <a:off x="2109" y="3097"/>
                <a:ext cx="600"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麻雀</a:t>
                </a:r>
              </a:p>
            </p:txBody>
          </p:sp>
          <p:sp>
            <p:nvSpPr>
              <p:cNvPr id="9" name="Text Box 6"/>
              <p:cNvSpPr txBox="1">
                <a:spLocks noChangeArrowheads="1"/>
              </p:cNvSpPr>
              <p:nvPr/>
            </p:nvSpPr>
            <p:spPr bwMode="auto">
              <a:xfrm>
                <a:off x="294" y="3077"/>
                <a:ext cx="906" cy="3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小麻雀</a:t>
                </a:r>
              </a:p>
            </p:txBody>
          </p:sp>
          <p:sp>
            <p:nvSpPr>
              <p:cNvPr id="10" name="Text Box 7"/>
              <p:cNvSpPr txBox="1">
                <a:spLocks noChangeArrowheads="1"/>
              </p:cNvSpPr>
              <p:nvPr/>
            </p:nvSpPr>
            <p:spPr bwMode="auto">
              <a:xfrm>
                <a:off x="2157" y="2115"/>
                <a:ext cx="542"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鸟</a:t>
                </a:r>
              </a:p>
            </p:txBody>
          </p:sp>
          <p:sp>
            <p:nvSpPr>
              <p:cNvPr id="11" name="Text Box 8"/>
              <p:cNvSpPr txBox="1">
                <a:spLocks noChangeArrowheads="1"/>
              </p:cNvSpPr>
              <p:nvPr/>
            </p:nvSpPr>
            <p:spPr bwMode="auto">
              <a:xfrm>
                <a:off x="3594" y="2093"/>
                <a:ext cx="583"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翅膀</a:t>
                </a:r>
              </a:p>
            </p:txBody>
          </p:sp>
          <p:sp>
            <p:nvSpPr>
              <p:cNvPr id="12" name="Text Box 9"/>
              <p:cNvSpPr txBox="1">
                <a:spLocks noChangeArrowheads="1"/>
              </p:cNvSpPr>
              <p:nvPr/>
            </p:nvSpPr>
            <p:spPr bwMode="auto">
              <a:xfrm>
                <a:off x="1801" y="2614"/>
                <a:ext cx="71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AKO</a:t>
                </a:r>
              </a:p>
            </p:txBody>
          </p:sp>
          <p:sp>
            <p:nvSpPr>
              <p:cNvPr id="13" name="Line 10"/>
              <p:cNvSpPr>
                <a:spLocks noChangeShapeType="1"/>
              </p:cNvSpPr>
              <p:nvPr/>
            </p:nvSpPr>
            <p:spPr bwMode="auto">
              <a:xfrm>
                <a:off x="2687" y="2292"/>
                <a:ext cx="907"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4" name="Text Box 11"/>
              <p:cNvSpPr txBox="1">
                <a:spLocks noChangeArrowheads="1"/>
              </p:cNvSpPr>
              <p:nvPr/>
            </p:nvSpPr>
            <p:spPr bwMode="auto">
              <a:xfrm>
                <a:off x="2868" y="1950"/>
                <a:ext cx="5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Has</a:t>
                </a:r>
              </a:p>
            </p:txBody>
          </p:sp>
          <p:sp>
            <p:nvSpPr>
              <p:cNvPr id="15" name="Line 12"/>
              <p:cNvSpPr>
                <a:spLocks noChangeShapeType="1"/>
              </p:cNvSpPr>
              <p:nvPr/>
            </p:nvSpPr>
            <p:spPr bwMode="auto">
              <a:xfrm flipV="1">
                <a:off x="2471" y="2433"/>
                <a:ext cx="0" cy="68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 name="Text Box 13"/>
              <p:cNvSpPr txBox="1">
                <a:spLocks noChangeArrowheads="1"/>
              </p:cNvSpPr>
              <p:nvPr/>
            </p:nvSpPr>
            <p:spPr bwMode="auto">
              <a:xfrm>
                <a:off x="1338" y="2977"/>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ISA</a:t>
                </a:r>
              </a:p>
            </p:txBody>
          </p:sp>
          <p:sp>
            <p:nvSpPr>
              <p:cNvPr id="17" name="Line 14"/>
              <p:cNvSpPr>
                <a:spLocks noChangeShapeType="1"/>
              </p:cNvSpPr>
              <p:nvPr/>
            </p:nvSpPr>
            <p:spPr bwMode="auto">
              <a:xfrm>
                <a:off x="1201" y="3294"/>
                <a:ext cx="907"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18" name="Text Box 7"/>
            <p:cNvSpPr txBox="1">
              <a:spLocks noChangeArrowheads="1"/>
            </p:cNvSpPr>
            <p:nvPr/>
          </p:nvSpPr>
          <p:spPr bwMode="auto">
            <a:xfrm>
              <a:off x="8224960" y="2505590"/>
              <a:ext cx="860425" cy="528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飞</a:t>
              </a:r>
            </a:p>
          </p:txBody>
        </p:sp>
        <p:sp>
          <p:nvSpPr>
            <p:cNvPr id="19" name="Text Box 9"/>
            <p:cNvSpPr txBox="1">
              <a:spLocks noChangeArrowheads="1"/>
            </p:cNvSpPr>
            <p:nvPr/>
          </p:nvSpPr>
          <p:spPr bwMode="auto">
            <a:xfrm>
              <a:off x="7601196" y="3297753"/>
              <a:ext cx="11366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Can</a:t>
              </a:r>
            </a:p>
          </p:txBody>
        </p:sp>
        <p:sp>
          <p:nvSpPr>
            <p:cNvPr id="20" name="Line 12"/>
            <p:cNvSpPr>
              <a:spLocks noChangeShapeType="1"/>
            </p:cNvSpPr>
            <p:nvPr/>
          </p:nvSpPr>
          <p:spPr bwMode="auto">
            <a:xfrm flipV="1">
              <a:off x="8664821" y="3010415"/>
              <a:ext cx="0" cy="10795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Text Box 8"/>
            <p:cNvSpPr txBox="1">
              <a:spLocks noChangeArrowheads="1"/>
            </p:cNvSpPr>
            <p:nvPr/>
          </p:nvSpPr>
          <p:spPr bwMode="auto">
            <a:xfrm>
              <a:off x="10501558" y="5654109"/>
              <a:ext cx="925513" cy="523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爪子</a:t>
              </a:r>
            </a:p>
          </p:txBody>
        </p:sp>
        <p:sp>
          <p:nvSpPr>
            <p:cNvPr id="22" name="Line 10"/>
            <p:cNvSpPr>
              <a:spLocks noChangeShapeType="1"/>
            </p:cNvSpPr>
            <p:nvPr/>
          </p:nvSpPr>
          <p:spPr bwMode="auto">
            <a:xfrm>
              <a:off x="9061695" y="5970022"/>
              <a:ext cx="1439863"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3" name="Text Box 11"/>
            <p:cNvSpPr txBox="1">
              <a:spLocks noChangeArrowheads="1"/>
            </p:cNvSpPr>
            <p:nvPr/>
          </p:nvSpPr>
          <p:spPr bwMode="auto">
            <a:xfrm>
              <a:off x="9349033" y="5427097"/>
              <a:ext cx="936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Has</a:t>
              </a:r>
            </a:p>
          </p:txBody>
        </p:sp>
        <p:sp>
          <p:nvSpPr>
            <p:cNvPr id="24" name="Text Box 7"/>
            <p:cNvSpPr txBox="1">
              <a:spLocks noChangeArrowheads="1"/>
            </p:cNvSpPr>
            <p:nvPr/>
          </p:nvSpPr>
          <p:spPr bwMode="auto">
            <a:xfrm>
              <a:off x="5786958" y="2477167"/>
              <a:ext cx="1160894" cy="523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运动</a:t>
              </a:r>
            </a:p>
          </p:txBody>
        </p:sp>
        <p:sp>
          <p:nvSpPr>
            <p:cNvPr id="25" name="Text Box 9"/>
            <p:cNvSpPr txBox="1">
              <a:spLocks noChangeArrowheads="1"/>
            </p:cNvSpPr>
            <p:nvPr/>
          </p:nvSpPr>
          <p:spPr bwMode="auto">
            <a:xfrm>
              <a:off x="5561688" y="3209526"/>
              <a:ext cx="11366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Can</a:t>
              </a:r>
            </a:p>
          </p:txBody>
        </p:sp>
        <p:sp>
          <p:nvSpPr>
            <p:cNvPr id="26" name="Line 12"/>
            <p:cNvSpPr>
              <a:spLocks noChangeShapeType="1"/>
            </p:cNvSpPr>
            <p:nvPr/>
          </p:nvSpPr>
          <p:spPr bwMode="auto">
            <a:xfrm flipV="1">
              <a:off x="6367405" y="3010415"/>
              <a:ext cx="0" cy="10795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 name="Text Box 7"/>
            <p:cNvSpPr txBox="1">
              <a:spLocks noChangeArrowheads="1"/>
            </p:cNvSpPr>
            <p:nvPr/>
          </p:nvSpPr>
          <p:spPr bwMode="auto">
            <a:xfrm>
              <a:off x="5786958" y="4092065"/>
              <a:ext cx="991549" cy="523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动物</a:t>
              </a:r>
            </a:p>
          </p:txBody>
        </p:sp>
        <p:sp>
          <p:nvSpPr>
            <p:cNvPr id="29" name="Line 10"/>
            <p:cNvSpPr>
              <a:spLocks noChangeShapeType="1"/>
            </p:cNvSpPr>
            <p:nvPr/>
          </p:nvSpPr>
          <p:spPr bwMode="auto">
            <a:xfrm>
              <a:off x="6759457" y="4373053"/>
              <a:ext cx="1439863" cy="0"/>
            </a:xfrm>
            <a:prstGeom prst="line">
              <a:avLst/>
            </a:prstGeom>
            <a:noFill/>
            <a:ln w="28575">
              <a:solidFill>
                <a:schemeClr val="tx1"/>
              </a:solidFill>
              <a:round/>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0" name="Text Box 11"/>
            <p:cNvSpPr txBox="1">
              <a:spLocks noChangeArrowheads="1"/>
            </p:cNvSpPr>
            <p:nvPr/>
          </p:nvSpPr>
          <p:spPr bwMode="auto">
            <a:xfrm>
              <a:off x="7046794" y="3830128"/>
              <a:ext cx="11525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AKO</a:t>
              </a:r>
            </a:p>
          </p:txBody>
        </p:sp>
        <p:sp>
          <p:nvSpPr>
            <p:cNvPr id="31" name="Text Box 7"/>
            <p:cNvSpPr txBox="1">
              <a:spLocks noChangeArrowheads="1"/>
            </p:cNvSpPr>
            <p:nvPr/>
          </p:nvSpPr>
          <p:spPr bwMode="auto">
            <a:xfrm>
              <a:off x="3465153" y="4102328"/>
              <a:ext cx="860425" cy="528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吃</a:t>
              </a:r>
            </a:p>
          </p:txBody>
        </p:sp>
        <p:sp>
          <p:nvSpPr>
            <p:cNvPr id="32" name="Line 10"/>
            <p:cNvSpPr>
              <a:spLocks noChangeShapeType="1"/>
            </p:cNvSpPr>
            <p:nvPr/>
          </p:nvSpPr>
          <p:spPr bwMode="auto">
            <a:xfrm>
              <a:off x="4331014" y="4383316"/>
              <a:ext cx="1439863" cy="0"/>
            </a:xfrm>
            <a:prstGeom prst="line">
              <a:avLst/>
            </a:prstGeom>
            <a:noFill/>
            <a:ln w="28575">
              <a:solidFill>
                <a:schemeClr val="tx1"/>
              </a:solidFill>
              <a:round/>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3" name="Text Box 11"/>
            <p:cNvSpPr txBox="1">
              <a:spLocks noChangeArrowheads="1"/>
            </p:cNvSpPr>
            <p:nvPr/>
          </p:nvSpPr>
          <p:spPr bwMode="auto">
            <a:xfrm>
              <a:off x="4593865" y="3839687"/>
              <a:ext cx="11525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Can</a:t>
              </a:r>
            </a:p>
          </p:txBody>
        </p:sp>
      </p:grpSp>
    </p:spTree>
    <p:extLst>
      <p:ext uri="{BB962C8B-B14F-4D97-AF65-F5344CB8AC3E}">
        <p14:creationId xmlns:p14="http://schemas.microsoft.com/office/powerpoint/2010/main" val="241845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2.4.5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基于语义网络的推理</a:t>
            </a:r>
          </a:p>
        </p:txBody>
      </p:sp>
      <p:sp>
        <p:nvSpPr>
          <p:cNvPr id="3" name="矩形 2"/>
          <p:cNvSpPr/>
          <p:nvPr/>
        </p:nvSpPr>
        <p:spPr>
          <a:xfrm>
            <a:off x="983849" y="1902308"/>
            <a:ext cx="10648709" cy="378565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B74249"/>
                </a:solidFill>
                <a:effectLst/>
                <a:uLnTx/>
                <a:uFillTx/>
                <a:latin typeface="HiddenHorzOCR"/>
                <a:ea typeface="等线" panose="02010600030101010101" pitchFamily="2" charset="-122"/>
                <a:cs typeface="+mn-cs"/>
              </a:rPr>
              <a:t>匹配的概念</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        是指在知识库的语义网络中寻找与待求解问题相符的语义网络模式。</a:t>
            </a:r>
            <a:endPar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B74249"/>
                </a:solidFill>
                <a:effectLst/>
                <a:uLnTx/>
                <a:uFillTx/>
                <a:latin typeface="HiddenHorzOCR"/>
                <a:ea typeface="等线" panose="02010600030101010101" pitchFamily="2" charset="-122"/>
                <a:cs typeface="+mn-cs"/>
              </a:rPr>
              <a:t>匹配的过程</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        (1) </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根据待求解问题的要求构造一个网络片断，该网络片断中有些结点或孤的标识是空的，称为询问处，它反映的是待求解的问题。</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        (2) </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根据该语义片断到知识库中去寻找所需要的信息。</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        (3) </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当待求解问题的网络片断与知识库中的某语义网络片断相匹配时，则与询问处相匹配的事实就是问题的解。</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endParaRPr>
          </a:p>
        </p:txBody>
      </p:sp>
      <p:sp>
        <p:nvSpPr>
          <p:cNvPr id="5" name="矩形 4"/>
          <p:cNvSpPr/>
          <p:nvPr/>
        </p:nvSpPr>
        <p:spPr>
          <a:xfrm>
            <a:off x="5690893" y="1070269"/>
            <a:ext cx="902811"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B74249"/>
                </a:solidFill>
                <a:effectLst/>
                <a:uLnTx/>
                <a:uFillTx/>
                <a:latin typeface="HiddenHorzOCR"/>
                <a:ea typeface="等线" panose="02010600030101010101" pitchFamily="2" charset="-122"/>
                <a:cs typeface="+mn-cs"/>
              </a:rPr>
              <a:t>匹配</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47248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9A34F9E-0D8C-4857-A526-CC0C4A674529}"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91170" name="Rectangle 2"/>
          <p:cNvSpPr>
            <a:spLocks noGrp="1"/>
          </p:cNvSpPr>
          <p:nvPr>
            <p:ph type="title"/>
          </p:nvPr>
        </p:nvSpPr>
        <p:spPr>
          <a:xfrm>
            <a:off x="838200" y="77788"/>
            <a:ext cx="10515600" cy="1325563"/>
          </a:xfrm>
        </p:spPr>
        <p:txBody>
          <a:bodyPr/>
          <a:lstStyle/>
          <a:p>
            <a:r>
              <a:rPr lang="en-US" altLang="zh-CN" sz="2800" dirty="0">
                <a:solidFill>
                  <a:srgbClr val="33CC33"/>
                </a:solidFill>
                <a:ea typeface="黑体" panose="02010609060101010101" pitchFamily="49" charset="-122"/>
              </a:rPr>
              <a:t>【</a:t>
            </a:r>
            <a:r>
              <a:rPr lang="zh-CN" altLang="en-US" sz="2800" dirty="0">
                <a:solidFill>
                  <a:srgbClr val="33CC33"/>
                </a:solidFill>
                <a:ea typeface="黑体" panose="02010609060101010101" pitchFamily="49" charset="-122"/>
              </a:rPr>
              <a:t>匹配推理实例</a:t>
            </a:r>
            <a:r>
              <a:rPr lang="en-US" altLang="zh-CN" sz="2800" dirty="0">
                <a:solidFill>
                  <a:srgbClr val="33CC33"/>
                </a:solidFill>
                <a:ea typeface="黑体" panose="02010609060101010101" pitchFamily="49" charset="-122"/>
              </a:rPr>
              <a:t>】</a:t>
            </a:r>
          </a:p>
        </p:txBody>
      </p:sp>
      <p:sp>
        <p:nvSpPr>
          <p:cNvPr id="391171" name="Rectangle 3"/>
          <p:cNvSpPr>
            <a:spLocks noGrp="1"/>
          </p:cNvSpPr>
          <p:nvPr>
            <p:ph type="body" idx="1"/>
          </p:nvPr>
        </p:nvSpPr>
        <p:spPr>
          <a:xfrm>
            <a:off x="1981200" y="1116394"/>
            <a:ext cx="8229600" cy="5113338"/>
          </a:xfrm>
        </p:spPr>
        <p:txBody>
          <a:bodyPr/>
          <a:lstStyle/>
          <a:p>
            <a:pPr>
              <a:lnSpc>
                <a:spcPct val="120000"/>
              </a:lnSpc>
              <a:spcBef>
                <a:spcPct val="30000"/>
              </a:spcBef>
              <a:buFont typeface="Wingdings" panose="05000000000000000000" pitchFamily="2" charset="2"/>
              <a:buNone/>
            </a:pPr>
            <a:r>
              <a:rPr lang="en-US" altLang="zh-CN" b="1" dirty="0">
                <a:ea typeface="楷体_GB2312" pitchFamily="49" charset="-122"/>
              </a:rPr>
              <a:t>           </a:t>
            </a:r>
            <a:r>
              <a:rPr lang="zh-CN" altLang="en-US" b="1" dirty="0">
                <a:ea typeface="楷体_GB2312" pitchFamily="49" charset="-122"/>
              </a:rPr>
              <a:t>设在语义网络系统的知识库中存在以下事实的语义网络：</a:t>
            </a:r>
          </a:p>
          <a:p>
            <a:pPr>
              <a:lnSpc>
                <a:spcPct val="120000"/>
              </a:lnSpc>
              <a:spcBef>
                <a:spcPct val="30000"/>
              </a:spcBef>
              <a:buFont typeface="Wingdings" panose="05000000000000000000" pitchFamily="2" charset="2"/>
              <a:buNone/>
            </a:pPr>
            <a:r>
              <a:rPr lang="zh-CN" altLang="en-US" b="1" dirty="0">
                <a:ea typeface="楷体_GB2312" pitchFamily="49" charset="-122"/>
              </a:rPr>
              <a:t>   </a:t>
            </a:r>
            <a:r>
              <a:rPr lang="zh-CN" altLang="en-US" b="1" dirty="0">
                <a:solidFill>
                  <a:schemeClr val="accent2"/>
                </a:solidFill>
                <a:latin typeface="Arial" panose="020B0604020202020204" pitchFamily="34" charset="0"/>
                <a:ea typeface="楷体_GB2312" pitchFamily="49" charset="-122"/>
              </a:rPr>
              <a:t>“</a:t>
            </a:r>
            <a:r>
              <a:rPr lang="zh-CN" altLang="en-US" b="1" dirty="0">
                <a:solidFill>
                  <a:schemeClr val="accent2"/>
                </a:solidFill>
                <a:ea typeface="楷体_GB2312" pitchFamily="49" charset="-122"/>
              </a:rPr>
              <a:t>哈尔滨工业大学是一所学校，位于哈尔滨市，成立于</a:t>
            </a:r>
            <a:r>
              <a:rPr lang="en-US" altLang="zh-CN" b="1" dirty="0">
                <a:solidFill>
                  <a:schemeClr val="accent2"/>
                </a:solidFill>
                <a:ea typeface="楷体_GB2312" pitchFamily="49" charset="-122"/>
              </a:rPr>
              <a:t>1920</a:t>
            </a:r>
            <a:r>
              <a:rPr lang="zh-CN" altLang="en-US" b="1" dirty="0">
                <a:solidFill>
                  <a:schemeClr val="accent2"/>
                </a:solidFill>
                <a:ea typeface="楷体_GB2312" pitchFamily="49" charset="-122"/>
              </a:rPr>
              <a:t>年。</a:t>
            </a:r>
            <a:r>
              <a:rPr lang="zh-CN" altLang="en-US" b="1" dirty="0">
                <a:solidFill>
                  <a:schemeClr val="accent2"/>
                </a:solidFill>
                <a:latin typeface="Arial" panose="020B0604020202020204" pitchFamily="34" charset="0"/>
                <a:ea typeface="楷体_GB2312" pitchFamily="49" charset="-122"/>
              </a:rPr>
              <a:t>”</a:t>
            </a:r>
            <a:endParaRPr lang="zh-CN" altLang="en-US" b="1" dirty="0">
              <a:solidFill>
                <a:schemeClr val="accent2"/>
              </a:solidFill>
              <a:ea typeface="楷体_GB2312" pitchFamily="49" charset="-122"/>
            </a:endParaRPr>
          </a:p>
          <a:p>
            <a:pPr>
              <a:lnSpc>
                <a:spcPct val="120000"/>
              </a:lnSpc>
              <a:spcBef>
                <a:spcPct val="30000"/>
              </a:spcBef>
              <a:buFont typeface="Wingdings" panose="05000000000000000000" pitchFamily="2" charset="2"/>
              <a:buNone/>
            </a:pPr>
            <a:r>
              <a:rPr lang="zh-CN" altLang="en-US" b="1" dirty="0">
                <a:ea typeface="楷体_GB2312" pitchFamily="49" charset="-122"/>
              </a:rPr>
              <a:t>           假若要求解的问题是：哈尔滨工业大学位于哪个城市？</a:t>
            </a:r>
          </a:p>
          <a:p>
            <a:pPr>
              <a:lnSpc>
                <a:spcPct val="120000"/>
              </a:lnSpc>
              <a:spcBef>
                <a:spcPct val="30000"/>
              </a:spcBef>
              <a:buFont typeface="Wingdings" panose="05000000000000000000" pitchFamily="2" charset="2"/>
              <a:buNone/>
            </a:pPr>
            <a:r>
              <a:rPr lang="zh-CN" altLang="en-US" b="1" dirty="0">
                <a:ea typeface="楷体_GB2312" pitchFamily="49" charset="-122"/>
              </a:rPr>
              <a:t>           如何利用语义网络进行推理求解？</a:t>
            </a:r>
          </a:p>
        </p:txBody>
      </p:sp>
    </p:spTree>
    <p:extLst>
      <p:ext uri="{BB962C8B-B14F-4D97-AF65-F5344CB8AC3E}">
        <p14:creationId xmlns:p14="http://schemas.microsoft.com/office/powerpoint/2010/main" val="22753347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FB0B16B-12B6-4121-A3B2-4CE90B065D63}"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92196" name="Rectangle 4"/>
          <p:cNvSpPr>
            <a:spLocks noChangeArrowheads="1"/>
          </p:cNvSpPr>
          <p:nvPr/>
        </p:nvSpPr>
        <p:spPr bwMode="auto">
          <a:xfrm>
            <a:off x="2711451" y="1125538"/>
            <a:ext cx="1655763" cy="6477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哈尔滨市</a:t>
            </a:r>
          </a:p>
        </p:txBody>
      </p:sp>
      <p:sp>
        <p:nvSpPr>
          <p:cNvPr id="392197" name="Rectangle 5"/>
          <p:cNvSpPr>
            <a:spLocks noChangeArrowheads="1"/>
          </p:cNvSpPr>
          <p:nvPr/>
        </p:nvSpPr>
        <p:spPr bwMode="auto">
          <a:xfrm>
            <a:off x="5087938" y="1125538"/>
            <a:ext cx="2520950" cy="6477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哈尔滨工业大学</a:t>
            </a:r>
          </a:p>
        </p:txBody>
      </p:sp>
      <p:sp>
        <p:nvSpPr>
          <p:cNvPr id="392198" name="Rectangle 6"/>
          <p:cNvSpPr>
            <a:spLocks noChangeArrowheads="1"/>
          </p:cNvSpPr>
          <p:nvPr/>
        </p:nvSpPr>
        <p:spPr bwMode="auto">
          <a:xfrm>
            <a:off x="8616951" y="1125538"/>
            <a:ext cx="1655763" cy="6477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学校</a:t>
            </a:r>
          </a:p>
        </p:txBody>
      </p:sp>
      <p:sp>
        <p:nvSpPr>
          <p:cNvPr id="392199" name="Rectangle 7"/>
          <p:cNvSpPr>
            <a:spLocks noChangeArrowheads="1"/>
          </p:cNvSpPr>
          <p:nvPr/>
        </p:nvSpPr>
        <p:spPr bwMode="auto">
          <a:xfrm>
            <a:off x="5448301" y="2420938"/>
            <a:ext cx="1655763" cy="6477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1920</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年</a:t>
            </a:r>
          </a:p>
        </p:txBody>
      </p:sp>
      <p:sp>
        <p:nvSpPr>
          <p:cNvPr id="392200" name="Line 8"/>
          <p:cNvSpPr>
            <a:spLocks noChangeShapeType="1"/>
          </p:cNvSpPr>
          <p:nvPr/>
        </p:nvSpPr>
        <p:spPr bwMode="auto">
          <a:xfrm flipH="1">
            <a:off x="4367214" y="1484313"/>
            <a:ext cx="72072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2201" name="Line 9"/>
          <p:cNvSpPr>
            <a:spLocks noChangeShapeType="1"/>
          </p:cNvSpPr>
          <p:nvPr/>
        </p:nvSpPr>
        <p:spPr bwMode="auto">
          <a:xfrm>
            <a:off x="7608888" y="1412875"/>
            <a:ext cx="100806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2202" name="Line 10"/>
          <p:cNvSpPr>
            <a:spLocks noChangeShapeType="1"/>
          </p:cNvSpPr>
          <p:nvPr/>
        </p:nvSpPr>
        <p:spPr bwMode="auto">
          <a:xfrm>
            <a:off x="6311900" y="1773238"/>
            <a:ext cx="0" cy="6477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2203" name="Text Box 11"/>
          <p:cNvSpPr txBox="1">
            <a:spLocks noChangeArrowheads="1"/>
          </p:cNvSpPr>
          <p:nvPr/>
        </p:nvSpPr>
        <p:spPr bwMode="auto">
          <a:xfrm>
            <a:off x="4038600" y="723435"/>
            <a:ext cx="11897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Locate-at</a:t>
            </a:r>
            <a:endParaRPr kumimoji="0" lang="zh-CN" altLang="en-US" sz="18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endParaRPr>
          </a:p>
        </p:txBody>
      </p:sp>
      <p:sp>
        <p:nvSpPr>
          <p:cNvPr id="392204" name="Text Box 12"/>
          <p:cNvSpPr txBox="1">
            <a:spLocks noChangeArrowheads="1"/>
          </p:cNvSpPr>
          <p:nvPr/>
        </p:nvSpPr>
        <p:spPr bwMode="auto">
          <a:xfrm>
            <a:off x="7818174" y="1080056"/>
            <a:ext cx="532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ISA</a:t>
            </a:r>
            <a:endParaRPr kumimoji="0" lang="zh-CN" altLang="en-US" sz="18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endParaRPr>
          </a:p>
        </p:txBody>
      </p:sp>
      <p:sp>
        <p:nvSpPr>
          <p:cNvPr id="392205" name="Text Box 13"/>
          <p:cNvSpPr txBox="1">
            <a:spLocks noChangeArrowheads="1"/>
          </p:cNvSpPr>
          <p:nvPr/>
        </p:nvSpPr>
        <p:spPr bwMode="auto">
          <a:xfrm>
            <a:off x="6383338" y="1916113"/>
            <a:ext cx="14205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Founded-in</a:t>
            </a:r>
            <a:endParaRPr kumimoji="0" lang="zh-CN" altLang="en-US" sz="18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endParaRPr>
          </a:p>
        </p:txBody>
      </p:sp>
      <p:sp>
        <p:nvSpPr>
          <p:cNvPr id="392206" name="Text Box 14"/>
          <p:cNvSpPr txBox="1">
            <a:spLocks noChangeArrowheads="1"/>
          </p:cNvSpPr>
          <p:nvPr/>
        </p:nvSpPr>
        <p:spPr bwMode="auto">
          <a:xfrm>
            <a:off x="3872788" y="3284538"/>
            <a:ext cx="5792073" cy="461665"/>
          </a:xfrm>
          <a:prstGeom prst="rect">
            <a:avLst/>
          </a:prstGeom>
          <a:solidFill>
            <a:srgbClr val="E0B57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知识库中关于哈尔滨工业大学的语义网络</a:t>
            </a:r>
          </a:p>
        </p:txBody>
      </p:sp>
      <p:sp>
        <p:nvSpPr>
          <p:cNvPr id="392207" name="Rectangle 15"/>
          <p:cNvSpPr>
            <a:spLocks noChangeArrowheads="1"/>
          </p:cNvSpPr>
          <p:nvPr/>
        </p:nvSpPr>
        <p:spPr bwMode="auto">
          <a:xfrm>
            <a:off x="3963265" y="4616450"/>
            <a:ext cx="1655762" cy="6477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a:t>
            </a:r>
          </a:p>
        </p:txBody>
      </p:sp>
      <p:sp>
        <p:nvSpPr>
          <p:cNvPr id="392208" name="Rectangle 16"/>
          <p:cNvSpPr>
            <a:spLocks noChangeArrowheads="1"/>
          </p:cNvSpPr>
          <p:nvPr/>
        </p:nvSpPr>
        <p:spPr bwMode="auto">
          <a:xfrm>
            <a:off x="6339752" y="4616450"/>
            <a:ext cx="2520950" cy="647700"/>
          </a:xfrm>
          <a:prstGeom prst="rect">
            <a:avLst/>
          </a:prstGeom>
          <a:solidFill>
            <a:srgbClr val="FF99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哈尔滨工业大学</a:t>
            </a:r>
          </a:p>
        </p:txBody>
      </p:sp>
      <p:sp>
        <p:nvSpPr>
          <p:cNvPr id="392210" name="Line 18"/>
          <p:cNvSpPr>
            <a:spLocks noChangeShapeType="1"/>
          </p:cNvSpPr>
          <p:nvPr/>
        </p:nvSpPr>
        <p:spPr bwMode="auto">
          <a:xfrm flipH="1">
            <a:off x="5619028" y="4975225"/>
            <a:ext cx="72072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2214" name="Text Box 22"/>
          <p:cNvSpPr txBox="1">
            <a:spLocks noChangeArrowheads="1"/>
          </p:cNvSpPr>
          <p:nvPr/>
        </p:nvSpPr>
        <p:spPr bwMode="auto">
          <a:xfrm>
            <a:off x="4440238" y="5516563"/>
            <a:ext cx="3860800" cy="457200"/>
          </a:xfrm>
          <a:prstGeom prst="rect">
            <a:avLst/>
          </a:prstGeom>
          <a:solidFill>
            <a:srgbClr val="E0B57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待求解问题的语义网络片段</a:t>
            </a:r>
          </a:p>
        </p:txBody>
      </p:sp>
      <p:sp>
        <p:nvSpPr>
          <p:cNvPr id="22" name="Text Box 11"/>
          <p:cNvSpPr txBox="1">
            <a:spLocks noChangeArrowheads="1"/>
          </p:cNvSpPr>
          <p:nvPr/>
        </p:nvSpPr>
        <p:spPr bwMode="auto">
          <a:xfrm>
            <a:off x="5453589" y="4265067"/>
            <a:ext cx="11897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Locate-at</a:t>
            </a:r>
            <a:endParaRPr kumimoji="0" lang="zh-CN" altLang="en-US" sz="18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77864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a:xfrm>
            <a:off x="4048648" y="6768332"/>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6A57410-F996-4E62-955D-FA5E915EF34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0821" name="Text Box 5"/>
          <p:cNvSpPr txBox="1">
            <a:spLocks noChangeArrowheads="1"/>
          </p:cNvSpPr>
          <p:nvPr/>
        </p:nvSpPr>
        <p:spPr bwMode="auto">
          <a:xfrm>
            <a:off x="1867930" y="865812"/>
            <a:ext cx="86423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0000FF"/>
              </a:buClr>
              <a:buSzTx/>
              <a:buFont typeface="仿宋_GB2312" pitchFamily="49" charset="-122"/>
              <a:buNone/>
              <a:tabLst/>
              <a:defRPr/>
            </a:pP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例</a:t>
            </a:r>
            <a:r>
              <a:rPr kumimoji="0" lang="en-US" altLang="zh-CN"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4</a:t>
            </a: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：机器人移盒子</a:t>
            </a:r>
          </a:p>
        </p:txBody>
      </p:sp>
      <p:pic>
        <p:nvPicPr>
          <p:cNvPr id="2" name="图片 1"/>
          <p:cNvPicPr>
            <a:picLocks noChangeAspect="1"/>
          </p:cNvPicPr>
          <p:nvPr/>
        </p:nvPicPr>
        <p:blipFill>
          <a:blip r:embed="rId3"/>
          <a:stretch>
            <a:fillRect/>
          </a:stretch>
        </p:blipFill>
        <p:spPr>
          <a:xfrm>
            <a:off x="1965389" y="1603459"/>
            <a:ext cx="4442845" cy="4496190"/>
          </a:xfrm>
          <a:prstGeom prst="rect">
            <a:avLst/>
          </a:prstGeom>
        </p:spPr>
      </p:pic>
      <p:pic>
        <p:nvPicPr>
          <p:cNvPr id="5" name="图片 4"/>
          <p:cNvPicPr>
            <a:picLocks noChangeAspect="1"/>
          </p:cNvPicPr>
          <p:nvPr/>
        </p:nvPicPr>
        <p:blipFill>
          <a:blip r:embed="rId4"/>
          <a:stretch>
            <a:fillRect/>
          </a:stretch>
        </p:blipFill>
        <p:spPr>
          <a:xfrm>
            <a:off x="6413837" y="1615182"/>
            <a:ext cx="4169755" cy="4496190"/>
          </a:xfrm>
          <a:prstGeom prst="rect">
            <a:avLst/>
          </a:prstGeom>
        </p:spPr>
      </p:pic>
    </p:spTree>
    <p:extLst>
      <p:ext uri="{BB962C8B-B14F-4D97-AF65-F5344CB8AC3E}">
        <p14:creationId xmlns:p14="http://schemas.microsoft.com/office/powerpoint/2010/main" val="2712471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9861514-DE18-40B9-B8BF-6FAFB3F1221D}"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60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21195" name="Rectangle 11"/>
          <p:cNvSpPr>
            <a:spLocks noGrp="1"/>
          </p:cNvSpPr>
          <p:nvPr>
            <p:ph type="title"/>
          </p:nvPr>
        </p:nvSpPr>
        <p:spPr>
          <a:xfrm>
            <a:off x="400392" y="207070"/>
            <a:ext cx="8229600" cy="649287"/>
          </a:xfrm>
        </p:spPr>
        <p:txBody>
          <a:bodyPr>
            <a:normAutofit fontScale="90000"/>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2.3.6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语义网络表示法的特点</a:t>
            </a:r>
            <a:br>
              <a:rPr kumimoji="1" lang="zh-CN" altLang="en-US" sz="2000" dirty="0">
                <a:solidFill>
                  <a:srgbClr val="0000FF"/>
                </a:solidFill>
              </a:rPr>
            </a:br>
            <a:endParaRPr kumimoji="1" lang="zh-CN" altLang="en-US" sz="2000" dirty="0">
              <a:solidFill>
                <a:srgbClr val="0000FF"/>
              </a:solidFill>
            </a:endParaRPr>
          </a:p>
        </p:txBody>
      </p:sp>
      <p:sp>
        <p:nvSpPr>
          <p:cNvPr id="2" name="矩形 1"/>
          <p:cNvSpPr/>
          <p:nvPr/>
        </p:nvSpPr>
        <p:spPr>
          <a:xfrm>
            <a:off x="921253" y="684938"/>
            <a:ext cx="10773294" cy="563231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主要优点</a:t>
            </a:r>
            <a:r>
              <a:rPr kumimoji="0" lang="en-US" altLang="zh-CN" sz="24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结构性</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采用把事物的属性以及事物间的各种语义联系显式地表示出来，是一种结构化的知识表示方法。</a:t>
            </a:r>
            <a:endPar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联想性</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本来是作为人类联想记忆模型提出来的，它着重强调事物间的语义联系，体现了人类的联想思维过程。</a:t>
            </a:r>
            <a:endPar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自索引性</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把各接点之间的联系以明确、简洁的方式表示出来，通过与某一结点连结的弧可以很容易的找出与该结点有关的信息，而不必查找整个知识库。这种自索引能力有效的避免搜索时所遇到的组合爆炸问题。</a:t>
            </a:r>
            <a:endPar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主要缺点</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非严格性</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没有象谓词那样严格的形式表示体系，一个给定语义网络的含义完全依赖于处理程序对它所进行的解释，通过语义网络所实现的推理不能保证其正确性。</a:t>
            </a:r>
            <a:endPar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复杂性</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语义网络表示知识的手段是多种多样的，这虽然对其表示带来了灵活性，但同时也由于表示形式的不一致，使得它的处理增加了复杂性。</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10253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3DFF49-1330-450B-8435-25B3FD3EF49E}"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97314" name="Rectangle 2"/>
          <p:cNvSpPr>
            <a:spLocks noChangeArrowheads="1"/>
          </p:cNvSpPr>
          <p:nvPr/>
        </p:nvSpPr>
        <p:spPr bwMode="auto">
          <a:xfrm>
            <a:off x="4051300" y="19034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2.2  </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一阶谓词逻辑表示法</a:t>
            </a:r>
          </a:p>
        </p:txBody>
      </p:sp>
      <p:sp>
        <p:nvSpPr>
          <p:cNvPr id="397315" name="Rectangle 3"/>
          <p:cNvSpPr>
            <a:spLocks noChangeArrowheads="1"/>
          </p:cNvSpPr>
          <p:nvPr/>
        </p:nvSpPr>
        <p:spPr bwMode="auto">
          <a:xfrm>
            <a:off x="4051300" y="10525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2.1  </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知识与知识表示</a:t>
            </a:r>
          </a:p>
        </p:txBody>
      </p:sp>
      <p:sp>
        <p:nvSpPr>
          <p:cNvPr id="397316" name="Rectangle 4"/>
          <p:cNvSpPr>
            <a:spLocks noChangeArrowheads="1"/>
          </p:cNvSpPr>
          <p:nvPr/>
        </p:nvSpPr>
        <p:spPr bwMode="auto">
          <a:xfrm>
            <a:off x="4051300" y="2752725"/>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1"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2.3  </a:t>
            </a:r>
            <a:r>
              <a:rPr kumimoji="1"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产生式表示法</a:t>
            </a:r>
          </a:p>
        </p:txBody>
      </p:sp>
      <p:sp>
        <p:nvSpPr>
          <p:cNvPr id="397317" name="Rectangle 5"/>
          <p:cNvSpPr>
            <a:spLocks noChangeArrowheads="1"/>
          </p:cNvSpPr>
          <p:nvPr/>
        </p:nvSpPr>
        <p:spPr bwMode="auto">
          <a:xfrm>
            <a:off x="4051300" y="3602038"/>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2.4  </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语义网络表示法</a:t>
            </a:r>
          </a:p>
        </p:txBody>
      </p:sp>
      <p:sp>
        <p:nvSpPr>
          <p:cNvPr id="397318" name="Rectangle 6"/>
          <p:cNvSpPr>
            <a:spLocks noChangeArrowheads="1"/>
          </p:cNvSpPr>
          <p:nvPr/>
        </p:nvSpPr>
        <p:spPr bwMode="auto">
          <a:xfrm>
            <a:off x="4051300" y="4451350"/>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a:ln>
                  <a:noFill/>
                </a:ln>
                <a:solidFill>
                  <a:srgbClr val="FF0000"/>
                </a:solidFill>
                <a:effectLst/>
                <a:uLnTx/>
                <a:uFillTx/>
                <a:latin typeface="宋体" panose="02010600030101010101" pitchFamily="2" charset="-122"/>
                <a:ea typeface="等线" panose="02010600030101010101" pitchFamily="2" charset="-122"/>
                <a:cs typeface="+mn-cs"/>
              </a:rPr>
              <a:t>2.5  </a:t>
            </a:r>
            <a:r>
              <a:rPr kumimoji="0" lang="zh-CN" altLang="en-US" sz="3200" b="1" i="0" u="none" strike="noStrike" kern="1200" cap="none" spc="0" normalizeH="0" baseline="0" noProof="0">
                <a:ln>
                  <a:noFill/>
                </a:ln>
                <a:solidFill>
                  <a:srgbClr val="FF0000"/>
                </a:solidFill>
                <a:effectLst/>
                <a:uLnTx/>
                <a:uFillTx/>
                <a:latin typeface="宋体" panose="02010600030101010101" pitchFamily="2" charset="-122"/>
                <a:ea typeface="等线" panose="02010600030101010101" pitchFamily="2" charset="-122"/>
                <a:cs typeface="+mn-cs"/>
              </a:rPr>
              <a:t>框架表示法</a:t>
            </a:r>
          </a:p>
        </p:txBody>
      </p:sp>
      <p:sp>
        <p:nvSpPr>
          <p:cNvPr id="397320" name="Rectangle 8"/>
          <p:cNvSpPr>
            <a:spLocks noGrp="1"/>
          </p:cNvSpPr>
          <p:nvPr>
            <p:ph type="title" orient="vert"/>
          </p:nvPr>
        </p:nvSpPr>
        <p:spPr>
          <a:xfrm>
            <a:off x="2351089" y="1916114"/>
            <a:ext cx="909637" cy="3457575"/>
          </a:xfrm>
        </p:spPr>
        <p:txBody>
          <a:bodyPr/>
          <a:lstStyle/>
          <a:p>
            <a:r>
              <a:rPr lang="zh-CN" altLang="en-US" sz="3200">
                <a:solidFill>
                  <a:srgbClr val="990000"/>
                </a:solidFill>
                <a:effectLst>
                  <a:outerShdw blurRad="38100" dist="38100" dir="2700000" algn="tl">
                    <a:srgbClr val="C0C0C0"/>
                  </a:outerShdw>
                </a:effectLst>
                <a:latin typeface="黑体" panose="02010609060101010101" pitchFamily="49" charset="-122"/>
              </a:rPr>
              <a:t>主  要  内  容</a:t>
            </a:r>
          </a:p>
        </p:txBody>
      </p:sp>
    </p:spTree>
    <p:extLst>
      <p:ext uri="{BB962C8B-B14F-4D97-AF65-F5344CB8AC3E}">
        <p14:creationId xmlns:p14="http://schemas.microsoft.com/office/powerpoint/2010/main" val="22762294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DFEC522-6CB1-4810-A1C5-4F58631AD7CF}"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62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5961" name="Rectangle 25"/>
          <p:cNvSpPr>
            <a:spLocks noChangeArrowheads="1"/>
          </p:cNvSpPr>
          <p:nvPr/>
        </p:nvSpPr>
        <p:spPr bwMode="auto">
          <a:xfrm>
            <a:off x="1060289" y="1804447"/>
            <a:ext cx="102944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53657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sym typeface="Wingdings 2" panose="05020102010507070707" pitchFamily="18" charset="2"/>
              </a:rPr>
              <a:t>  </a:t>
            </a:r>
            <a:r>
              <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1975</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年，</a:t>
            </a:r>
            <a:r>
              <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Minsky</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提出了框架理论。他</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根据人们在理解情景、故事时提出的心理学模型，认为人的知识以框架结构存在人脑中。</a:t>
            </a:r>
            <a:endPar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95962" name="Rectangle 26"/>
          <p:cNvSpPr>
            <a:spLocks noChangeArrowheads="1"/>
          </p:cNvSpPr>
          <p:nvPr/>
        </p:nvSpPr>
        <p:spPr bwMode="auto">
          <a:xfrm>
            <a:off x="1060288" y="3174181"/>
            <a:ext cx="10444947"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53657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sym typeface="Wingdings 2" panose="05020102010507070707" pitchFamily="18" charset="2"/>
              </a:rPr>
              <a:t>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认为人们对现实世界中各种事物的认识都是以一种类似于框架的结构存储在记忆中的，当遇到一个新事物时，就从记忆中找出一个合适的框架，并根据新的情况对其细节加以修改、补充，从而形成对这个新事物的认识。例如，对饭店、教室等的认识。</a:t>
            </a:r>
            <a:endPar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95964" name="Rectangle 28"/>
          <p:cNvSpPr>
            <a:spLocks noGrp="1"/>
          </p:cNvSpPr>
          <p:nvPr>
            <p:ph type="title"/>
          </p:nvPr>
        </p:nvSpPr>
        <p:spPr>
          <a:xfrm>
            <a:off x="597784" y="846069"/>
            <a:ext cx="8229600" cy="649287"/>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2.5.1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框架表示法概述</a:t>
            </a:r>
            <a:endParaRPr lang="zh-CN" altLang="en-US"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03770747"/>
      </p:ext>
    </p:extLst>
  </p:cSld>
  <p:clrMapOvr>
    <a:masterClrMapping/>
  </p:clrMapOvr>
  <p:transition spd="slow">
    <p:zo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DFEC522-6CB1-4810-A1C5-4F58631AD7CF}"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63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5964" name="Rectangle 28"/>
          <p:cNvSpPr>
            <a:spLocks noGrp="1"/>
          </p:cNvSpPr>
          <p:nvPr>
            <p:ph type="title"/>
          </p:nvPr>
        </p:nvSpPr>
        <p:spPr>
          <a:xfrm>
            <a:off x="516761" y="163163"/>
            <a:ext cx="8229600" cy="649287"/>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2.5.1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框架表示法概述</a:t>
            </a:r>
            <a:endParaRPr lang="zh-CN" altLang="en-US"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3" name="矩形 2"/>
          <p:cNvSpPr/>
          <p:nvPr/>
        </p:nvSpPr>
        <p:spPr>
          <a:xfrm>
            <a:off x="611046" y="1137454"/>
            <a:ext cx="11134845" cy="512448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9A2E44"/>
                </a:solidFill>
                <a:effectLst/>
                <a:uLnTx/>
                <a:uFillTx/>
                <a:latin typeface="HiddenHorzOCR"/>
                <a:ea typeface="等线" panose="02010600030101010101" pitchFamily="2" charset="-122"/>
                <a:cs typeface="+mn-cs"/>
              </a:rPr>
              <a:t>框架</a:t>
            </a:r>
            <a:r>
              <a:rPr kumimoji="0" lang="en-US" altLang="zh-CN" sz="2800" b="0" i="0" u="none" strike="noStrike" kern="1200" cap="none" spc="0" normalizeH="0" baseline="0" noProof="0" dirty="0">
                <a:ln>
                  <a:noFill/>
                </a:ln>
                <a:solidFill>
                  <a:srgbClr val="9A2E44"/>
                </a:solidFill>
                <a:effectLst/>
                <a:uLnTx/>
                <a:uFillTx/>
                <a:latin typeface="HiddenHorzOCR"/>
                <a:ea typeface="等线" panose="02010600030101010101" pitchFamily="2" charset="-122"/>
                <a:cs typeface="+mn-cs"/>
              </a:rPr>
              <a:t>: </a:t>
            </a:r>
            <a:r>
              <a:rPr kumimoji="0" lang="zh-CN" altLang="en-US" sz="28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是人们认识事物的一种通用的数据结构形式。即当新情况发生时，</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人们只要把新的数据加入到该通用数据结构中，便可形成一个具体的实体</a:t>
            </a:r>
            <a:r>
              <a:rPr kumimoji="0" lang="en-US" altLang="zh-CN" sz="28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a:t>
            </a:r>
            <a:r>
              <a:rPr kumimoji="0" lang="zh-CN" altLang="en-US" sz="28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类</a:t>
            </a:r>
            <a:r>
              <a:rPr kumimoji="0" lang="en-US" altLang="zh-CN" sz="28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a:t>
            </a:r>
            <a:r>
              <a:rPr kumimoji="0" lang="zh-CN" altLang="en-US" sz="28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a:t>
            </a:r>
            <a:r>
              <a:rPr kumimoji="0" lang="zh-CN" altLang="en-US" sz="27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这样的通用数据结构就称为框架</a:t>
            </a:r>
            <a:r>
              <a:rPr kumimoji="0" lang="zh-CN" altLang="en-US" sz="2700" b="0" i="0" u="none" strike="noStrike" kern="1200" cap="none" spc="0" normalizeH="0" baseline="0" noProof="0" dirty="0">
                <a:ln>
                  <a:noFill/>
                </a:ln>
                <a:solidFill>
                  <a:srgbClr val="595AA2"/>
                </a:solidFill>
                <a:effectLst/>
                <a:uLnTx/>
                <a:uFillTx/>
                <a:latin typeface="HiddenHorzOCR"/>
                <a:ea typeface="等线" panose="02010600030101010101" pitchFamily="2" charset="-122"/>
                <a:cs typeface="+mn-cs"/>
              </a:rPr>
              <a:t>。</a:t>
            </a:r>
            <a:endParaRPr kumimoji="0" lang="en-US" altLang="zh-CN" sz="2700" b="0" i="0" u="none" strike="noStrike" kern="1200" cap="none" spc="0" normalizeH="0" baseline="0" noProof="0" dirty="0">
              <a:ln>
                <a:noFill/>
              </a:ln>
              <a:solidFill>
                <a:srgbClr val="595AA2"/>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700" b="0" i="0" u="none" strike="noStrike" kern="1200" cap="none" spc="0" normalizeH="0" baseline="0" noProof="0" dirty="0">
              <a:ln>
                <a:noFill/>
              </a:ln>
              <a:solidFill>
                <a:srgbClr val="595AA2"/>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700" b="0" i="0" u="none" strike="noStrike" kern="1200" cap="none" spc="0" normalizeH="0" baseline="0" noProof="0" dirty="0">
                <a:ln>
                  <a:noFill/>
                </a:ln>
                <a:solidFill>
                  <a:srgbClr val="9A2E44"/>
                </a:solidFill>
                <a:effectLst/>
                <a:uLnTx/>
                <a:uFillTx/>
                <a:latin typeface="HiddenHorzOCR"/>
                <a:ea typeface="等线" panose="02010600030101010101" pitchFamily="2" charset="-122"/>
                <a:cs typeface="+mn-cs"/>
              </a:rPr>
              <a:t>实例框架</a:t>
            </a:r>
            <a:r>
              <a:rPr kumimoji="0" lang="en-US" altLang="zh-CN" sz="2700" b="0" i="0" u="none" strike="noStrike" kern="1200" cap="none" spc="0" normalizeH="0" baseline="0" noProof="0" dirty="0">
                <a:ln>
                  <a:noFill/>
                </a:ln>
                <a:solidFill>
                  <a:srgbClr val="9A2E44"/>
                </a:solidFill>
                <a:effectLst/>
                <a:uLnTx/>
                <a:uFillTx/>
                <a:latin typeface="HiddenHorzOCR"/>
                <a:ea typeface="等线" panose="02010600030101010101" pitchFamily="2" charset="-122"/>
                <a:cs typeface="+mn-cs"/>
              </a:rPr>
              <a:t>: </a:t>
            </a:r>
            <a:r>
              <a:rPr kumimoji="0" lang="zh-CN" altLang="en-US" sz="27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对于一个框架，当人们才把观察或认识到的具体细节填入后，就</a:t>
            </a:r>
            <a:r>
              <a:rPr kumimoji="0" lang="zh-CN" altLang="en-US" sz="28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得到了该框架的一个具体实例，框架的这种具体实例被称为实例框架</a:t>
            </a:r>
            <a:r>
              <a:rPr kumimoji="0" lang="en-US" altLang="zh-CN" sz="28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700" b="0" i="0" u="none" strike="noStrike" kern="1200" cap="none" spc="0" normalizeH="0" baseline="0" noProof="0" dirty="0">
                <a:ln>
                  <a:noFill/>
                </a:ln>
                <a:solidFill>
                  <a:srgbClr val="9A2E44"/>
                </a:solidFill>
                <a:effectLst/>
                <a:uLnTx/>
                <a:uFillTx/>
                <a:latin typeface="HiddenHorzOCR"/>
                <a:ea typeface="等线" panose="02010600030101010101" pitchFamily="2" charset="-122"/>
                <a:cs typeface="+mn-cs"/>
              </a:rPr>
              <a:t>框架系统</a:t>
            </a:r>
            <a:r>
              <a:rPr kumimoji="0" lang="en-US" altLang="zh-CN" sz="2700" b="0" i="0" u="none" strike="noStrike" kern="1200" cap="none" spc="0" normalizeH="0" baseline="0" noProof="0" dirty="0">
                <a:ln>
                  <a:noFill/>
                </a:ln>
                <a:solidFill>
                  <a:srgbClr val="9A2E44"/>
                </a:solidFill>
                <a:effectLst/>
                <a:uLnTx/>
                <a:uFillTx/>
                <a:latin typeface="HiddenHorzOCR"/>
                <a:ea typeface="等线" panose="02010600030101010101" pitchFamily="2" charset="-122"/>
                <a:cs typeface="+mn-cs"/>
              </a:rPr>
              <a:t>: </a:t>
            </a:r>
            <a:r>
              <a:rPr kumimoji="0" lang="zh-CN" altLang="en-US" sz="27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在框架理论中，框架是知识的基本单位，把一组有关的框架连</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结起来使可形成一个框架系统</a:t>
            </a:r>
            <a:r>
              <a:rPr kumimoji="0" lang="en-US" altLang="zh-CN" sz="2600" b="0" i="0" u="none" strike="noStrike" kern="1200" cap="none" spc="0" normalizeH="0" baseline="0" noProof="0" dirty="0">
                <a:ln>
                  <a:noFill/>
                </a:ln>
                <a:solidFill>
                  <a:srgbClr val="595AA2"/>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600" b="0" i="0" u="none" strike="noStrike" kern="1200" cap="none" spc="0" normalizeH="0" baseline="0" noProof="0" dirty="0">
              <a:ln>
                <a:noFill/>
              </a:ln>
              <a:solidFill>
                <a:srgbClr val="595AA2"/>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9A2E44"/>
                </a:solidFill>
                <a:effectLst/>
                <a:uLnTx/>
                <a:uFillTx/>
                <a:latin typeface="HiddenHorzOCR"/>
                <a:ea typeface="等线" panose="02010600030101010101" pitchFamily="2" charset="-122"/>
                <a:cs typeface="+mn-cs"/>
              </a:rPr>
              <a:t>框架系统推理</a:t>
            </a:r>
            <a:r>
              <a:rPr kumimoji="0" lang="en-US" altLang="zh-CN" sz="2600" b="0" i="0" u="none" strike="noStrike" kern="1200" cap="none" spc="0" normalizeH="0" baseline="0" noProof="0" dirty="0">
                <a:ln>
                  <a:noFill/>
                </a:ln>
                <a:solidFill>
                  <a:srgbClr val="9A2E44"/>
                </a:solidFill>
                <a:effectLst/>
                <a:uLnTx/>
                <a:uFillTx/>
                <a:latin typeface="HiddenHorzOCR"/>
                <a:ea typeface="等线" panose="02010600030101010101" pitchFamily="2" charset="-122"/>
                <a:cs typeface="+mn-cs"/>
              </a:rPr>
              <a:t>: </a:t>
            </a:r>
            <a:r>
              <a:rPr kumimoji="0" lang="zh-CN" altLang="en-US" sz="26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由框架之间的协调来完成</a:t>
            </a:r>
            <a:r>
              <a:rPr kumimoji="0" lang="en-US" altLang="zh-CN" sz="26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70701867"/>
      </p:ext>
    </p:extLst>
  </p:cSld>
  <p:clrMapOvr>
    <a:masterClrMapping/>
  </p:clrMapOvr>
  <p:transition spd="slow">
    <p:zo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7467BBD-8317-4436-A221-C30411F06D6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64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4942" name="Rectangle 30"/>
          <p:cNvSpPr>
            <a:spLocks noChangeArrowheads="1"/>
          </p:cNvSpPr>
          <p:nvPr/>
        </p:nvSpPr>
        <p:spPr bwMode="auto">
          <a:xfrm>
            <a:off x="1847851" y="1557339"/>
            <a:ext cx="8424863"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53657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
                <a:srgbClr val="0000FF"/>
              </a:buClr>
              <a:buSzTx/>
              <a:buFont typeface="Wingdings" panose="05000000000000000000" pitchFamily="2" charset="2"/>
              <a:buChar char="&amp;"/>
              <a:tabLst/>
              <a:defRPr/>
            </a:pPr>
            <a:r>
              <a:rPr kumimoji="0" lang="zh-CN" altLang="en-US" sz="3200" b="1"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rPr>
              <a:t>组成 </a:t>
            </a:r>
          </a:p>
          <a:p>
            <a:pPr marL="0" marR="0" lvl="0" indent="0" algn="l" defTabSz="914400" rtl="0" eaLnBrk="1" fontAlgn="auto" latinLnBrk="0" hangingPunct="1">
              <a:lnSpc>
                <a:spcPct val="100000"/>
              </a:lnSpc>
              <a:spcBef>
                <a:spcPct val="5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sym typeface="Wingdings 2" panose="05020102010507070707" pitchFamily="18" charset="2"/>
              </a:rPr>
              <a:t>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2" panose="05020102010507070707" pitchFamily="18" charset="2"/>
              </a:rPr>
              <a:t>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一个</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框架</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由若干个</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槽</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组成，每个</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槽</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又划分为若干个</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侧面</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a:t>
            </a:r>
            <a:endPar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auto" latinLnBrk="0" hangingPunct="1">
              <a:lnSpc>
                <a:spcPct val="100000"/>
              </a:lnSpc>
              <a:spcBef>
                <a:spcPct val="5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一个</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槽</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描述对象的一个方面属性；</a:t>
            </a:r>
            <a:endPar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auto" latinLnBrk="0" hangingPunct="1">
              <a:lnSpc>
                <a:spcPct val="100000"/>
              </a:lnSpc>
              <a:spcBef>
                <a:spcPct val="5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一个</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侧面</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描述相应属性的一个方面。</a:t>
            </a:r>
          </a:p>
        </p:txBody>
      </p:sp>
      <p:sp>
        <p:nvSpPr>
          <p:cNvPr id="294943" name="Rectangle 31"/>
          <p:cNvSpPr>
            <a:spLocks noChangeArrowheads="1"/>
          </p:cNvSpPr>
          <p:nvPr/>
        </p:nvSpPr>
        <p:spPr bwMode="auto">
          <a:xfrm>
            <a:off x="2463299" y="4910952"/>
            <a:ext cx="83534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53657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
                <a:srgbClr val="0000FF"/>
              </a:buClr>
              <a:buSzTx/>
              <a:buFontTx/>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sym typeface="Wingdings 2" panose="05020102010507070707" pitchFamily="18" charset="2"/>
              </a:rPr>
              <a:t>由框架名、槽名、侧面、值组成。</a:t>
            </a: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p:txBody>
      </p:sp>
      <p:sp>
        <p:nvSpPr>
          <p:cNvPr id="294944" name="Rectangle 32"/>
          <p:cNvSpPr>
            <a:spLocks noGrp="1"/>
          </p:cNvSpPr>
          <p:nvPr>
            <p:ph type="title"/>
          </p:nvPr>
        </p:nvSpPr>
        <p:spPr>
          <a:xfrm>
            <a:off x="1919288" y="692150"/>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框架的组成</a:t>
            </a:r>
          </a:p>
        </p:txBody>
      </p:sp>
    </p:spTree>
    <p:extLst>
      <p:ext uri="{BB962C8B-B14F-4D97-AF65-F5344CB8AC3E}">
        <p14:creationId xmlns:p14="http://schemas.microsoft.com/office/powerpoint/2010/main" val="21539902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4943"/>
                                        </p:tgtEl>
                                        <p:attrNameLst>
                                          <p:attrName>style.visibility</p:attrName>
                                        </p:attrNameLst>
                                      </p:cBhvr>
                                      <p:to>
                                        <p:strVal val="visible"/>
                                      </p:to>
                                    </p:set>
                                    <p:animEffect transition="in" filter="wipe(left)">
                                      <p:cBhvr>
                                        <p:cTn id="7" dur="1000"/>
                                        <p:tgtEl>
                                          <p:spTgt spid="294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4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969D327-7D61-4A06-9BCC-DBC0D7C7762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65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8668" name="Rectangle 12"/>
          <p:cNvSpPr>
            <a:spLocks noChangeArrowheads="1"/>
          </p:cNvSpPr>
          <p:nvPr/>
        </p:nvSpPr>
        <p:spPr bwMode="auto">
          <a:xfrm>
            <a:off x="869950" y="541681"/>
            <a:ext cx="3168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53657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srgbClr val="000066"/>
                </a:solidFill>
                <a:effectLst/>
                <a:uLnTx/>
                <a:uFillTx/>
                <a:latin typeface="宋体" panose="02010600030101010101" pitchFamily="2" charset="-122"/>
                <a:ea typeface="宋体" panose="02010600030101010101" pitchFamily="2" charset="-122"/>
                <a:cs typeface="+mn-cs"/>
              </a:rPr>
              <a:t>一个框架结构为：</a:t>
            </a:r>
          </a:p>
        </p:txBody>
      </p:sp>
      <p:sp>
        <p:nvSpPr>
          <p:cNvPr id="10" name="Rectangle 13"/>
          <p:cNvSpPr>
            <a:spLocks noChangeArrowheads="1"/>
          </p:cNvSpPr>
          <p:nvPr/>
        </p:nvSpPr>
        <p:spPr bwMode="auto">
          <a:xfrm>
            <a:off x="2179879" y="1769702"/>
            <a:ext cx="8208962" cy="315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53657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槽名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侧面名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A1 </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11</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12</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13</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侧面名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A2 </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21</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22</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23</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槽名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侧面名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B1</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11</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12</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13</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侧面名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B2</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21</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22</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23</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槽名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侧面名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C1  </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11</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12</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13</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侧面名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C2       </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21</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22</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23</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 name="文本框 10"/>
          <p:cNvSpPr txBox="1"/>
          <p:nvPr/>
        </p:nvSpPr>
        <p:spPr>
          <a:xfrm>
            <a:off x="2561278" y="5077470"/>
            <a:ext cx="615553" cy="775504"/>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4" name="文本框 13"/>
          <p:cNvSpPr txBox="1"/>
          <p:nvPr/>
        </p:nvSpPr>
        <p:spPr>
          <a:xfrm>
            <a:off x="4084318" y="5077470"/>
            <a:ext cx="615553" cy="775504"/>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5" name="文本框 14"/>
          <p:cNvSpPr txBox="1"/>
          <p:nvPr/>
        </p:nvSpPr>
        <p:spPr>
          <a:xfrm>
            <a:off x="6134967" y="5077470"/>
            <a:ext cx="615553" cy="775504"/>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6" name="文本框 13"/>
          <p:cNvSpPr txBox="1"/>
          <p:nvPr/>
        </p:nvSpPr>
        <p:spPr>
          <a:xfrm>
            <a:off x="7570063" y="5077470"/>
            <a:ext cx="615553" cy="775504"/>
          </a:xfrm>
          <a:prstGeom prst="rect">
            <a:avLst/>
          </a:prstGeom>
          <a:noFill/>
        </p:spPr>
        <p:txBody>
          <a:bodyPr vert="eaVert"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7" name="文本框 13"/>
          <p:cNvSpPr txBox="1"/>
          <p:nvPr/>
        </p:nvSpPr>
        <p:spPr>
          <a:xfrm>
            <a:off x="9005159" y="5077470"/>
            <a:ext cx="615553" cy="775504"/>
          </a:xfrm>
          <a:prstGeom prst="rect">
            <a:avLst/>
          </a:prstGeom>
          <a:noFill/>
        </p:spPr>
        <p:txBody>
          <a:bodyPr vert="eaVert"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3" name="矩形 12"/>
          <p:cNvSpPr/>
          <p:nvPr/>
        </p:nvSpPr>
        <p:spPr>
          <a:xfrm>
            <a:off x="2205843" y="1153638"/>
            <a:ext cx="252986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Frame&lt;</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框架名</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&gt;</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599572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969D327-7D61-4A06-9BCC-DBC0D7C7762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66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0" name="矩形 9"/>
          <p:cNvSpPr/>
          <p:nvPr/>
        </p:nvSpPr>
        <p:spPr>
          <a:xfrm>
            <a:off x="1111170" y="291048"/>
            <a:ext cx="10174145" cy="63094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62640"/>
                </a:solidFill>
                <a:effectLst/>
                <a:uLnTx/>
                <a:uFillTx/>
                <a:latin typeface="HiddenHorzOCR"/>
                <a:ea typeface="等线" panose="02010600030101010101" pitchFamily="2" charset="-122"/>
                <a:cs typeface="+mn-cs"/>
              </a:rPr>
              <a:t>例：</a:t>
            </a:r>
            <a:r>
              <a:rPr kumimoji="0" lang="zh-CN" altLang="en-US" sz="2400" b="0" i="0" u="none" strike="noStrike" kern="1200" cap="none" spc="0" normalizeH="0" baseline="0" noProof="0" dirty="0">
                <a:ln>
                  <a:noFill/>
                </a:ln>
                <a:solidFill>
                  <a:srgbClr val="364197"/>
                </a:solidFill>
                <a:effectLst/>
                <a:uLnTx/>
                <a:uFillTx/>
                <a:latin typeface="HiddenHorzOCR"/>
                <a:ea typeface="等线" panose="02010600030101010101" pitchFamily="2" charset="-122"/>
                <a:cs typeface="+mn-cs"/>
              </a:rPr>
              <a:t>一个直接描述硕士生有关情况的框架</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Frame &lt;MASTER&gt;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Name: Unit (Last-name</a:t>
            </a:r>
            <a:r>
              <a:rPr kumimoji="0" lang="en-US" altLang="zh-CN" sz="2800" b="0" i="0" u="none" strike="noStrike" kern="1200" cap="none" spc="0" normalizeH="0" baseline="0" noProof="0" dirty="0">
                <a:ln>
                  <a:noFill/>
                </a:ln>
                <a:solidFill>
                  <a:srgbClr val="364197"/>
                </a:solidFill>
                <a:effectLst/>
                <a:uLnTx/>
                <a:uFillTx/>
                <a:latin typeface="Arial" panose="020B0604020202020204" pitchFamily="34" charset="0"/>
                <a:ea typeface="等线" panose="02010600030101010101" pitchFamily="2" charset="-122"/>
                <a:cs typeface="+mn-cs"/>
              </a:rPr>
              <a:t>, </a:t>
            </a: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First-name)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Sex: Area (male</a:t>
            </a:r>
            <a:r>
              <a:rPr kumimoji="0" lang="en-US" altLang="zh-CN" sz="2800" b="0" i="0" u="none" strike="noStrike" kern="1200" cap="none" spc="0" normalizeH="0" baseline="0" noProof="0" dirty="0">
                <a:ln>
                  <a:noFill/>
                </a:ln>
                <a:solidFill>
                  <a:srgbClr val="364197"/>
                </a:solidFill>
                <a:effectLst/>
                <a:uLnTx/>
                <a:uFillTx/>
                <a:latin typeface="Arial" panose="020B0604020202020204" pitchFamily="34" charset="0"/>
                <a:ea typeface="等线" panose="02010600030101010101" pitchFamily="2" charset="-122"/>
                <a:cs typeface="+mn-cs"/>
              </a:rPr>
              <a:t>, </a:t>
            </a: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female)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Default: male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Age: Unit (Years)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Major: Unit (Major)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Field: Unit (Field)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Advisor: Unit (Last-name</a:t>
            </a:r>
            <a:r>
              <a:rPr kumimoji="0" lang="en-US" altLang="zh-CN" sz="2800" b="0" i="0" u="none" strike="noStrike" kern="1200" cap="none" spc="0" normalizeH="0" baseline="0" noProof="0" dirty="0">
                <a:ln>
                  <a:noFill/>
                </a:ln>
                <a:solidFill>
                  <a:srgbClr val="364197"/>
                </a:solidFill>
                <a:effectLst/>
                <a:uLnTx/>
                <a:uFillTx/>
                <a:latin typeface="Arial" panose="020B0604020202020204" pitchFamily="34" charset="0"/>
                <a:ea typeface="等线" panose="02010600030101010101" pitchFamily="2" charset="-122"/>
                <a:cs typeface="+mn-cs"/>
              </a:rPr>
              <a:t>, </a:t>
            </a: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First-name)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Project: Area (National</a:t>
            </a:r>
            <a:r>
              <a:rPr kumimoji="0" lang="en-US" altLang="zh-CN" sz="2800" b="0" i="0" u="none" strike="noStrike" kern="1200" cap="none" spc="0" normalizeH="0" baseline="0" noProof="0" dirty="0">
                <a:ln>
                  <a:noFill/>
                </a:ln>
                <a:solidFill>
                  <a:srgbClr val="364197"/>
                </a:solidFill>
                <a:effectLst/>
                <a:uLnTx/>
                <a:uFillTx/>
                <a:latin typeface="Arial" panose="020B0604020202020204" pitchFamily="34" charset="0"/>
                <a:ea typeface="等线" panose="02010600030101010101" pitchFamily="2" charset="-122"/>
                <a:cs typeface="+mn-cs"/>
              </a:rPr>
              <a:t>, </a:t>
            </a: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Provincial</a:t>
            </a:r>
            <a:r>
              <a:rPr kumimoji="0" lang="en-US" altLang="zh-CN" sz="2800" b="0" i="0" u="none" strike="noStrike" kern="1200" cap="none" spc="0" normalizeH="0" baseline="0" noProof="0" dirty="0">
                <a:ln>
                  <a:noFill/>
                </a:ln>
                <a:solidFill>
                  <a:srgbClr val="364197"/>
                </a:solidFill>
                <a:effectLst/>
                <a:uLnTx/>
                <a:uFillTx/>
                <a:latin typeface="Arial" panose="020B0604020202020204" pitchFamily="34" charset="0"/>
                <a:ea typeface="等线" panose="02010600030101010101" pitchFamily="2" charset="-122"/>
                <a:cs typeface="+mn-cs"/>
              </a:rPr>
              <a:t>, </a:t>
            </a: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Other)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Default: National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Paper: Area (SCI</a:t>
            </a:r>
            <a:r>
              <a:rPr kumimoji="0" lang="it-IT" altLang="zh-CN" sz="2800" b="0" i="0" u="none" strike="noStrike" kern="1200" cap="none" spc="0" normalizeH="0" baseline="0" noProof="0" dirty="0">
                <a:ln>
                  <a:noFill/>
                </a:ln>
                <a:solidFill>
                  <a:srgbClr val="364197"/>
                </a:solidFill>
                <a:effectLst/>
                <a:uLnTx/>
                <a:uFillTx/>
                <a:latin typeface="Arial" panose="020B0604020202020204" pitchFamily="34" charset="0"/>
                <a:ea typeface="等线" panose="02010600030101010101" pitchFamily="2" charset="-122"/>
                <a:cs typeface="+mn-cs"/>
              </a:rPr>
              <a:t>, </a:t>
            </a:r>
            <a:r>
              <a:rPr kumimoji="0" lang="it-IT"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EI</a:t>
            </a:r>
            <a:r>
              <a:rPr kumimoji="0" lang="it-IT" altLang="zh-CN" sz="2800" b="0" i="0" u="none" strike="noStrike" kern="1200" cap="none" spc="0" normalizeH="0" baseline="0" noProof="0" dirty="0">
                <a:ln>
                  <a:noFill/>
                </a:ln>
                <a:solidFill>
                  <a:srgbClr val="364197"/>
                </a:solidFill>
                <a:effectLst/>
                <a:uLnTx/>
                <a:uFillTx/>
                <a:latin typeface="Arial" panose="020B0604020202020204" pitchFamily="34" charset="0"/>
                <a:ea typeface="等线" panose="02010600030101010101" pitchFamily="2" charset="-122"/>
                <a:cs typeface="+mn-cs"/>
              </a:rPr>
              <a:t>, </a:t>
            </a:r>
            <a:r>
              <a:rPr kumimoji="0" lang="it-IT"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Core</a:t>
            </a:r>
            <a:r>
              <a:rPr kumimoji="0" lang="it-IT" altLang="zh-CN" sz="2800" b="0" i="0" u="none" strike="noStrike" kern="1200" cap="none" spc="0" normalizeH="0" baseline="0" noProof="0" dirty="0">
                <a:ln>
                  <a:noFill/>
                </a:ln>
                <a:solidFill>
                  <a:srgbClr val="364197"/>
                </a:solidFill>
                <a:effectLst/>
                <a:uLnTx/>
                <a:uFillTx/>
                <a:latin typeface="Arial" panose="020B0604020202020204" pitchFamily="34" charset="0"/>
                <a:ea typeface="等线" panose="02010600030101010101" pitchFamily="2" charset="-122"/>
                <a:cs typeface="+mn-cs"/>
              </a:rPr>
              <a:t>, </a:t>
            </a:r>
            <a:r>
              <a:rPr kumimoji="0" lang="it-IT"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General)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Default: Core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Address: &lt; S-Address&gt;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Telephone: Home      Unit (Number)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Mobile    Unit (Number)</a:t>
            </a:r>
            <a:endPar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91360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969D327-7D61-4A06-9BCC-DBC0D7C7762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67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矩形 13"/>
          <p:cNvSpPr/>
          <p:nvPr/>
        </p:nvSpPr>
        <p:spPr>
          <a:xfrm>
            <a:off x="763929" y="350500"/>
            <a:ext cx="10382491" cy="63709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对那些结构比较复杂的知识，往往需要用多个相互联系的框架来表示。例如，对前面硕士生框架</a:t>
            </a:r>
            <a:r>
              <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“MASTER"</a:t>
            </a:r>
            <a:r>
              <a:rPr kumimoji="0" lang="zh-CN" altLang="en-US"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可分为</a:t>
            </a:r>
            <a:r>
              <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        "Student"</a:t>
            </a:r>
            <a:r>
              <a:rPr kumimoji="0" lang="zh-CN" altLang="en-US"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框架，描述所有学生的共性，上层框架</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        "Master"</a:t>
            </a:r>
            <a:r>
              <a:rPr kumimoji="0" lang="zh-CN" altLang="en-US"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框架，描述硕士生的个性，子框架，继承</a:t>
            </a:r>
            <a:r>
              <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"Student"</a:t>
            </a:r>
            <a:r>
              <a:rPr kumimoji="0" lang="zh-CN" altLang="en-US"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框架的属性</a:t>
            </a:r>
            <a:endPar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922638"/>
                </a:solidFill>
                <a:effectLst/>
                <a:uLnTx/>
                <a:uFillTx/>
                <a:latin typeface="HiddenHorzOCR"/>
                <a:ea typeface="等线" panose="02010600030101010101" pitchFamily="2" charset="-122"/>
                <a:cs typeface="+mn-cs"/>
              </a:rPr>
              <a:t>学生框架</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Frame &lt;Student&gt;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    Name: Unit (Last-name</a:t>
            </a:r>
            <a:r>
              <a:rPr kumimoji="0" lang="en-US" altLang="zh-CN" sz="2400" b="0" i="0" u="none" strike="noStrike" kern="1200" cap="none" spc="0" normalizeH="0" baseline="0" noProof="0" dirty="0">
                <a:ln>
                  <a:noFill/>
                </a:ln>
                <a:solidFill>
                  <a:srgbClr val="374298"/>
                </a:solidFill>
                <a:effectLst/>
                <a:uLnTx/>
                <a:uFillTx/>
                <a:latin typeface="Arial" panose="020B0604020202020204" pitchFamily="34" charset="0"/>
                <a:ea typeface="等线" panose="02010600030101010101" pitchFamily="2" charset="-122"/>
                <a:cs typeface="+mn-cs"/>
              </a:rPr>
              <a:t>, </a:t>
            </a: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First-name)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    Sex: Area (male</a:t>
            </a:r>
            <a:r>
              <a:rPr kumimoji="0" lang="en-US" altLang="zh-CN" sz="2400" b="0" i="0" u="none" strike="noStrike" kern="1200" cap="none" spc="0" normalizeH="0" baseline="0" noProof="0" dirty="0">
                <a:ln>
                  <a:noFill/>
                </a:ln>
                <a:solidFill>
                  <a:srgbClr val="374298"/>
                </a:solidFill>
                <a:effectLst/>
                <a:uLnTx/>
                <a:uFillTx/>
                <a:latin typeface="Arial" panose="020B0604020202020204" pitchFamily="34" charset="0"/>
                <a:ea typeface="等线" panose="02010600030101010101" pitchFamily="2" charset="-122"/>
                <a:cs typeface="+mn-cs"/>
              </a:rPr>
              <a:t>, </a:t>
            </a: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female)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	Default: male				</a:t>
            </a:r>
            <a:r>
              <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缺省</a:t>
            </a:r>
            <a:endPar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    Age: Unit (Years)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	If-Needed: Ask-Age			</a:t>
            </a:r>
            <a:r>
              <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询问赋值</a:t>
            </a:r>
            <a:endPar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    Address: &lt; S-Address&gt;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    Telephone: Home Unit (Number)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	          Mobile Unit (Number)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	          If-Needed: Ask-Telephone  	</a:t>
            </a:r>
            <a:r>
              <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询问赋值</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endParaRPr>
          </a:p>
        </p:txBody>
      </p:sp>
    </p:spTree>
    <p:extLst>
      <p:ext uri="{BB962C8B-B14F-4D97-AF65-F5344CB8AC3E}">
        <p14:creationId xmlns:p14="http://schemas.microsoft.com/office/powerpoint/2010/main" val="15211179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969D327-7D61-4A06-9BCC-DBC0D7C7762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68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矩形 4"/>
          <p:cNvSpPr/>
          <p:nvPr/>
        </p:nvSpPr>
        <p:spPr>
          <a:xfrm>
            <a:off x="1161326" y="165834"/>
            <a:ext cx="10042968" cy="655564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903141"/>
                </a:solidFill>
                <a:effectLst/>
                <a:uLnTx/>
                <a:uFillTx/>
                <a:latin typeface="HiddenHorzOCR"/>
                <a:ea typeface="等线" panose="02010600030101010101" pitchFamily="2" charset="-122"/>
                <a:cs typeface="+mn-cs"/>
              </a:rPr>
              <a:t>硕士生框架</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Frame &lt;Master&gt;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AKO: &lt;Student&gt;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预定义槽名</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Major: Unit (Major)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专业</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If-Needed: Ask - Major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询问赋值</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If-Added: Check-Major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后继处理</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Field: </a:t>
            </a:r>
            <a:r>
              <a:rPr kumimoji="0" lang="en-US" altLang="zh-CN" sz="2400" b="0" i="0" u="none" strike="noStrike" kern="1200" cap="none" spc="0" normalizeH="0" baseline="0" noProof="0">
                <a:ln>
                  <a:noFill/>
                </a:ln>
                <a:solidFill>
                  <a:srgbClr val="363F90"/>
                </a:solidFill>
                <a:effectLst/>
                <a:uLnTx/>
                <a:uFillTx/>
                <a:latin typeface="Times New Roman" panose="02020603050405020304" pitchFamily="18" charset="0"/>
                <a:ea typeface="等线" panose="02010600030101010101" pitchFamily="2" charset="-122"/>
                <a:cs typeface="+mn-cs"/>
              </a:rPr>
              <a:t>Unit (Field)		 </a:t>
            </a: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方向</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If-Needed : Ask - Field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询问赋值</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Advisor: Unit (Last-name, First-name)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导师</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If-Needed : Ask -Visor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询问赋值</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Project: Area (National, Provincial, Other)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项目</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Default: National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缺省</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Paper: Area (SCI, EI, Core, General)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论文</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Default: Core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缺省</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srgbClr val="363F90"/>
                </a:solidFill>
                <a:effectLst/>
                <a:uLnTx/>
                <a:uFillTx/>
                <a:latin typeface="HiddenHorzOCR"/>
                <a:ea typeface="等线" panose="02010600030101010101" pitchFamily="2" charset="-122"/>
                <a:cs typeface="+mn-cs"/>
              </a:rPr>
              <a:t>        这里，用到了一个系统</a:t>
            </a:r>
            <a:r>
              <a:rPr kumimoji="0" lang="zh-CN" altLang="en-US" sz="2200" b="0" i="0" u="none" strike="noStrike" kern="1200" cap="none" spc="0" normalizeH="0" baseline="0" noProof="0" dirty="0">
                <a:ln>
                  <a:noFill/>
                </a:ln>
                <a:solidFill>
                  <a:srgbClr val="2A633B"/>
                </a:solidFill>
                <a:effectLst/>
                <a:uLnTx/>
                <a:uFillTx/>
                <a:latin typeface="HiddenHorzOCR"/>
                <a:ea typeface="等线" panose="02010600030101010101" pitchFamily="2" charset="-122"/>
                <a:cs typeface="+mn-cs"/>
              </a:rPr>
              <a:t>预定义槽名</a:t>
            </a:r>
            <a:r>
              <a:rPr kumimoji="0" lang="en-US" altLang="zh-CN" sz="2200" b="0" i="0" u="none" strike="noStrike" kern="1200" cap="none" spc="0" normalizeH="0" baseline="0" noProof="0" dirty="0">
                <a:ln>
                  <a:noFill/>
                </a:ln>
                <a:solidFill>
                  <a:srgbClr val="2A633B"/>
                </a:solidFill>
                <a:effectLst/>
                <a:uLnTx/>
                <a:uFillTx/>
                <a:latin typeface="HiddenHorzOCR"/>
                <a:ea typeface="等线" panose="02010600030101010101" pitchFamily="2" charset="-122"/>
                <a:cs typeface="+mn-cs"/>
              </a:rPr>
              <a:t>AKO </a:t>
            </a:r>
            <a:r>
              <a:rPr kumimoji="0" lang="zh-CN" altLang="en-US" sz="2200" b="0" i="0" u="none" strike="noStrike" kern="1200" cap="none" spc="0" normalizeH="0" baseline="0" noProof="0" dirty="0">
                <a:ln>
                  <a:noFill/>
                </a:ln>
                <a:solidFill>
                  <a:srgbClr val="363F90"/>
                </a:solidFill>
                <a:effectLst/>
                <a:uLnTx/>
                <a:uFillTx/>
                <a:latin typeface="HiddenHorzOCR"/>
                <a:ea typeface="等线" panose="02010600030101010101" pitchFamily="2" charset="-122"/>
                <a:cs typeface="+mn-cs"/>
              </a:rPr>
              <a:t>，其含义为</a:t>
            </a:r>
            <a:r>
              <a:rPr kumimoji="0" lang="en-US" altLang="zh-CN" sz="2200" b="0" i="0" u="none" strike="noStrike" kern="1200" cap="none" spc="0" normalizeH="0" baseline="0" noProof="0" dirty="0">
                <a:ln>
                  <a:noFill/>
                </a:ln>
                <a:solidFill>
                  <a:srgbClr val="363F90"/>
                </a:solidFill>
                <a:effectLst/>
                <a:uLnTx/>
                <a:uFillTx/>
                <a:latin typeface="HiddenHorzOCR"/>
                <a:ea typeface="等线" panose="02010600030101010101" pitchFamily="2" charset="-122"/>
                <a:cs typeface="+mn-cs"/>
              </a:rPr>
              <a:t>"</a:t>
            </a:r>
            <a:r>
              <a:rPr kumimoji="0" lang="zh-CN" altLang="en-US" sz="2200" b="0" i="0" u="none" strike="noStrike" kern="1200" cap="none" spc="0" normalizeH="0" baseline="0" noProof="0" dirty="0">
                <a:ln>
                  <a:noFill/>
                </a:ln>
                <a:solidFill>
                  <a:srgbClr val="363F90"/>
                </a:solidFill>
                <a:effectLst/>
                <a:uLnTx/>
                <a:uFillTx/>
                <a:latin typeface="HiddenHorzOCR"/>
                <a:ea typeface="等线" panose="02010600030101010101" pitchFamily="2" charset="-122"/>
                <a:cs typeface="+mn-cs"/>
              </a:rPr>
              <a:t>是一种</a:t>
            </a:r>
            <a:r>
              <a:rPr kumimoji="0" lang="en-US" altLang="zh-CN" sz="2200" b="0" i="0" u="none" strike="noStrike" kern="1200" cap="none" spc="0" normalizeH="0" baseline="0" noProof="0" dirty="0">
                <a:ln>
                  <a:noFill/>
                </a:ln>
                <a:solidFill>
                  <a:srgbClr val="363F90"/>
                </a:solidFill>
                <a:effectLst/>
                <a:uLnTx/>
                <a:uFillTx/>
                <a:latin typeface="HiddenHorzOCR"/>
                <a:ea typeface="等线" panose="02010600030101010101" pitchFamily="2" charset="-122"/>
                <a:cs typeface="+mn-cs"/>
              </a:rPr>
              <a:t>"</a:t>
            </a:r>
            <a:r>
              <a:rPr kumimoji="0" lang="zh-CN" altLang="en-US" sz="2200" b="0" i="0" u="none" strike="noStrike" kern="1200" cap="none" spc="0" normalizeH="0" baseline="0" noProof="0" dirty="0">
                <a:ln>
                  <a:noFill/>
                </a:ln>
                <a:solidFill>
                  <a:srgbClr val="363F9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srgbClr val="363F90"/>
                </a:solidFill>
                <a:effectLst/>
                <a:uLnTx/>
                <a:uFillTx/>
                <a:latin typeface="HiddenHorzOCR"/>
                <a:ea typeface="等线" panose="02010600030101010101" pitchFamily="2" charset="-122"/>
                <a:cs typeface="+mn-cs"/>
              </a:rPr>
              <a:t>        当</a:t>
            </a:r>
            <a:r>
              <a:rPr kumimoji="0" lang="en-US" altLang="zh-CN" sz="2200" b="0" i="0" u="none" strike="noStrike" kern="1200" cap="none" spc="0" normalizeH="0" baseline="0" noProof="0" dirty="0">
                <a:ln>
                  <a:noFill/>
                </a:ln>
                <a:solidFill>
                  <a:srgbClr val="363F90"/>
                </a:solidFill>
                <a:effectLst/>
                <a:uLnTx/>
                <a:uFillTx/>
                <a:latin typeface="HiddenHorzOCR"/>
                <a:ea typeface="等线" panose="02010600030101010101" pitchFamily="2" charset="-122"/>
                <a:cs typeface="+mn-cs"/>
              </a:rPr>
              <a:t>AKO</a:t>
            </a:r>
            <a:r>
              <a:rPr kumimoji="0" lang="zh-CN" altLang="en-US" sz="2200" b="0" i="0" u="none" strike="noStrike" kern="1200" cap="none" spc="0" normalizeH="0" baseline="0" noProof="0" dirty="0">
                <a:ln>
                  <a:noFill/>
                </a:ln>
                <a:solidFill>
                  <a:srgbClr val="363F90"/>
                </a:solidFill>
                <a:effectLst/>
                <a:uLnTx/>
                <a:uFillTx/>
                <a:latin typeface="HiddenHorzOCR"/>
                <a:ea typeface="等线" panose="02010600030101010101" pitchFamily="2" charset="-122"/>
                <a:cs typeface="+mn-cs"/>
              </a:rPr>
              <a:t>作为下层框架的糟名时，其槽值为上层框架的框架名，表示该下层框架所描述的事物比其上层框架更具体。并且，由</a:t>
            </a:r>
            <a:r>
              <a:rPr kumimoji="0" lang="en-US" altLang="zh-CN" sz="2200" b="0" i="0" u="none" strike="noStrike" kern="1200" cap="none" spc="0" normalizeH="0" baseline="0" noProof="0" dirty="0">
                <a:ln>
                  <a:noFill/>
                </a:ln>
                <a:solidFill>
                  <a:srgbClr val="363F90"/>
                </a:solidFill>
                <a:effectLst/>
                <a:uLnTx/>
                <a:uFillTx/>
                <a:latin typeface="HiddenHorzOCR"/>
                <a:ea typeface="等线" panose="02010600030101010101" pitchFamily="2" charset="-122"/>
                <a:cs typeface="+mn-cs"/>
              </a:rPr>
              <a:t>AKO</a:t>
            </a:r>
            <a:r>
              <a:rPr kumimoji="0" lang="zh-CN" altLang="en-US" sz="2200" b="0" i="0" u="none" strike="noStrike" kern="1200" cap="none" spc="0" normalizeH="0" baseline="0" noProof="0" dirty="0">
                <a:ln>
                  <a:noFill/>
                </a:ln>
                <a:solidFill>
                  <a:srgbClr val="363F90"/>
                </a:solidFill>
                <a:effectLst/>
                <a:uLnTx/>
                <a:uFillTx/>
                <a:latin typeface="HiddenHorzOCR"/>
                <a:ea typeface="等线" panose="02010600030101010101" pitchFamily="2" charset="-122"/>
                <a:cs typeface="+mn-cs"/>
              </a:rPr>
              <a:t>所联系的框架之间具有属性的继承关系。</a:t>
            </a:r>
            <a:endParaRPr kumimoji="0" lang="zh-CN" altLang="en-US"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710531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969D327-7D61-4A06-9BCC-DBC0D7C7762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69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矩形 2"/>
          <p:cNvSpPr/>
          <p:nvPr/>
        </p:nvSpPr>
        <p:spPr>
          <a:xfrm>
            <a:off x="771647" y="473871"/>
            <a:ext cx="10810753" cy="175432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D43F48"/>
                </a:solidFill>
                <a:effectLst/>
                <a:uLnTx/>
                <a:uFillTx/>
                <a:latin typeface="Times New Roman" panose="02020603050405020304" pitchFamily="18" charset="0"/>
                <a:ea typeface="等线" panose="02010600030101010101" pitchFamily="2" charset="-122"/>
                <a:cs typeface="Times New Roman" panose="02020603050405020304" pitchFamily="18" charset="0"/>
              </a:rPr>
              <a:t>实例框架</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Times New Roman" panose="02020603050405020304" pitchFamily="18" charset="0"/>
              </a:rPr>
              <a:t>例如，</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有杨叶和柳青</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2</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个硕士生，</a:t>
            </a:r>
            <a:endPar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杨叶，女，计算机专业，参加了导师林海的网络智能研究方向的省部级项目；</a:t>
            </a:r>
            <a:endPar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柳青，</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22</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岁，计算机专业，导师是林海，论文被</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EI</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收录。</a:t>
            </a:r>
            <a:endPar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矩形 4"/>
          <p:cNvSpPr/>
          <p:nvPr/>
        </p:nvSpPr>
        <p:spPr>
          <a:xfrm>
            <a:off x="6867647" y="2443373"/>
            <a:ext cx="4776484" cy="255454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9D4353"/>
                </a:solidFill>
                <a:effectLst/>
                <a:uLnTx/>
                <a:uFillTx/>
                <a:latin typeface="Times New Roman" panose="02020603050405020304" pitchFamily="18" charset="0"/>
                <a:ea typeface="等线" panose="02010600030101010101" pitchFamily="2" charset="-122"/>
                <a:cs typeface="Times New Roman" panose="02020603050405020304" pitchFamily="18" charset="0"/>
              </a:rPr>
              <a:t>硕士生</a:t>
            </a:r>
            <a:r>
              <a:rPr kumimoji="0" lang="en-US" altLang="zh-CN" sz="2000" b="0" i="0" u="none" strike="noStrike" kern="1200" cap="none" spc="0" normalizeH="0" baseline="0" noProof="0" dirty="0">
                <a:ln>
                  <a:noFill/>
                </a:ln>
                <a:solidFill>
                  <a:srgbClr val="9D4353"/>
                </a:solidFill>
                <a:effectLst/>
                <a:uLnTx/>
                <a:uFillTx/>
                <a:latin typeface="Times New Roman" panose="02020603050405020304" pitchFamily="18" charset="0"/>
                <a:ea typeface="等线" panose="02010600030101010101" pitchFamily="2" charset="-122"/>
                <a:cs typeface="Times New Roman" panose="02020603050405020304" pitchFamily="18" charset="0"/>
              </a:rPr>
              <a:t>-2</a:t>
            </a:r>
            <a:r>
              <a:rPr kumimoji="0" lang="zh-CN" altLang="en-US" sz="2000" b="0" i="0" u="none" strike="noStrike" kern="1200" cap="none" spc="0" normalizeH="0" baseline="0" noProof="0" dirty="0">
                <a:ln>
                  <a:noFill/>
                </a:ln>
                <a:solidFill>
                  <a:srgbClr val="9D4353"/>
                </a:solidFill>
                <a:effectLst/>
                <a:uLnTx/>
                <a:uFillTx/>
                <a:latin typeface="Times New Roman" panose="02020603050405020304" pitchFamily="18" charset="0"/>
                <a:ea typeface="等线" panose="02010600030101010101" pitchFamily="2" charset="-122"/>
                <a:cs typeface="Times New Roman" panose="02020603050405020304" pitchFamily="18" charset="0"/>
              </a:rPr>
              <a:t>框架</a:t>
            </a:r>
            <a:r>
              <a:rPr kumimoji="0" lang="en-US" altLang="zh-CN" sz="2000" b="0" i="0" u="none" strike="noStrike" kern="1200" cap="none" spc="0" normalizeH="0" baseline="0" noProof="0" dirty="0">
                <a:ln>
                  <a:noFill/>
                </a:ln>
                <a:solidFill>
                  <a:srgbClr val="9D4353"/>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Frame &lt;Master-2</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pitchFamily="2" charset="-122"/>
                <a:cs typeface="Times New Roman" panose="02020603050405020304" pitchFamily="18"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ISA: &lt;Master</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pitchFamily="2" charset="-122"/>
                <a:cs typeface="Times New Roman" panose="02020603050405020304" pitchFamily="18"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Name: Liu, Qing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Age: 22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Major: Computer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Advisor: Lin Hai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Paper: EI 		</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论文</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EI</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收录</a:t>
            </a:r>
          </a:p>
        </p:txBody>
      </p:sp>
      <p:sp>
        <p:nvSpPr>
          <p:cNvPr id="7" name="矩形 6"/>
          <p:cNvSpPr/>
          <p:nvPr/>
        </p:nvSpPr>
        <p:spPr>
          <a:xfrm>
            <a:off x="771647" y="2416810"/>
            <a:ext cx="6096000" cy="2862322"/>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9D4353"/>
                </a:solidFill>
                <a:effectLst/>
                <a:uLnTx/>
                <a:uFillTx/>
                <a:latin typeface="Times New Roman" panose="02020603050405020304" pitchFamily="18" charset="0"/>
                <a:ea typeface="等线" panose="02010600030101010101" pitchFamily="2" charset="-122"/>
                <a:cs typeface="Times New Roman" panose="02020603050405020304" pitchFamily="18" charset="0"/>
              </a:rPr>
              <a:t>硕士生</a:t>
            </a:r>
            <a:r>
              <a:rPr kumimoji="0" lang="en-US" altLang="zh-CN" sz="2000" b="0" i="0" u="none" strike="noStrike" kern="1200" cap="none" spc="0" normalizeH="0" baseline="0" noProof="0" dirty="0">
                <a:ln>
                  <a:noFill/>
                </a:ln>
                <a:solidFill>
                  <a:srgbClr val="9D4353"/>
                </a:solidFill>
                <a:effectLst/>
                <a:uLnTx/>
                <a:uFillTx/>
                <a:latin typeface="Times New Roman" panose="02020603050405020304" pitchFamily="18" charset="0"/>
                <a:ea typeface="等线" panose="02010600030101010101" pitchFamily="2" charset="-122"/>
                <a:cs typeface="Times New Roman" panose="02020603050405020304" pitchFamily="18" charset="0"/>
              </a:rPr>
              <a:t>-1</a:t>
            </a:r>
            <a:r>
              <a:rPr kumimoji="0" lang="zh-CN" altLang="en-US" sz="2000" b="0" i="0" u="none" strike="noStrike" kern="1200" cap="none" spc="0" normalizeH="0" baseline="0" noProof="0" dirty="0">
                <a:ln>
                  <a:noFill/>
                </a:ln>
                <a:solidFill>
                  <a:srgbClr val="9D4353"/>
                </a:solidFill>
                <a:effectLst/>
                <a:uLnTx/>
                <a:uFillTx/>
                <a:latin typeface="Times New Roman" panose="02020603050405020304" pitchFamily="18" charset="0"/>
                <a:ea typeface="等线" panose="02010600030101010101" pitchFamily="2" charset="-122"/>
                <a:cs typeface="Times New Roman" panose="02020603050405020304" pitchFamily="18" charset="0"/>
              </a:rPr>
              <a:t>框架</a:t>
            </a:r>
            <a:r>
              <a:rPr kumimoji="0" lang="en-US" altLang="zh-CN" sz="2000" b="0" i="0" u="none" strike="noStrike" kern="1200" cap="none" spc="0" normalizeH="0" baseline="0" noProof="0" dirty="0">
                <a:ln>
                  <a:noFill/>
                </a:ln>
                <a:solidFill>
                  <a:srgbClr val="9D4353"/>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Frame &lt;Master-1</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pitchFamily="2" charset="-122"/>
                <a:cs typeface="Times New Roman" panose="02020603050405020304" pitchFamily="18"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ISA: &lt;Master</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pitchFamily="2" charset="-122"/>
                <a:cs typeface="Times New Roman" panose="02020603050405020304" pitchFamily="18" charset="0"/>
              </a:rPr>
              <a:t>&gt;		//</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是一个</a:t>
            </a:r>
            <a:endPar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Name: Yang, Ye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Sex: female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Major: Computer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Field: Web</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Intelligence	</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方向</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Web</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智能</a:t>
            </a:r>
            <a:endPar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Advisor: Lin Hai	</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导师林海</a:t>
            </a:r>
            <a:endPar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Project: Provincial	</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项目省部级</a:t>
            </a:r>
            <a:endPar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9" name="矩形 8"/>
          <p:cNvSpPr/>
          <p:nvPr/>
        </p:nvSpPr>
        <p:spPr>
          <a:xfrm>
            <a:off x="1138176" y="5586908"/>
            <a:ext cx="9533681"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其中用到了</a:t>
            </a:r>
            <a:r>
              <a:rPr kumimoji="0" lang="zh-CN" altLang="en-US" sz="2000" b="0" i="0" u="none" strike="noStrike" kern="1200" cap="none" spc="0" normalizeH="0" baseline="0" noProof="0" dirty="0">
                <a:ln>
                  <a:noFill/>
                </a:ln>
                <a:solidFill>
                  <a:srgbClr val="457650"/>
                </a:solidFill>
                <a:effectLst/>
                <a:uLnTx/>
                <a:uFillTx/>
                <a:latin typeface="Times New Roman" panose="02020603050405020304" pitchFamily="18" charset="0"/>
                <a:ea typeface="等线" panose="02010600030101010101" pitchFamily="2" charset="-122"/>
                <a:cs typeface="Times New Roman" panose="02020603050405020304" pitchFamily="18" charset="0"/>
              </a:rPr>
              <a:t>系统预定以槽名</a:t>
            </a:r>
            <a:r>
              <a:rPr kumimoji="0" lang="en-US" altLang="zh-CN" sz="2000" b="0" i="0" u="none" strike="noStrike" kern="1200" cap="none" spc="0" normalizeH="0" baseline="0" noProof="0" dirty="0">
                <a:ln>
                  <a:noFill/>
                </a:ln>
                <a:solidFill>
                  <a:srgbClr val="21683E"/>
                </a:solidFill>
                <a:effectLst/>
                <a:uLnTx/>
                <a:uFillTx/>
                <a:latin typeface="Times New Roman" panose="02020603050405020304" pitchFamily="18" charset="0"/>
                <a:ea typeface="等线" panose="02010600030101010101" pitchFamily="2" charset="-122"/>
                <a:cs typeface="Times New Roman" panose="02020603050405020304" pitchFamily="18" charset="0"/>
              </a:rPr>
              <a:t>I</a:t>
            </a:r>
            <a:r>
              <a:rPr kumimoji="0" lang="en-US" altLang="zh-CN" sz="2000" b="0" i="0" u="none" strike="noStrike" kern="1200" cap="none" spc="0" normalizeH="0" baseline="0" noProof="0" dirty="0">
                <a:ln>
                  <a:noFill/>
                </a:ln>
                <a:solidFill>
                  <a:srgbClr val="457650"/>
                </a:solidFill>
                <a:effectLst/>
                <a:uLnTx/>
                <a:uFillTx/>
                <a:latin typeface="Times New Roman" panose="02020603050405020304" pitchFamily="18" charset="0"/>
                <a:ea typeface="等线" panose="02010600030101010101" pitchFamily="2" charset="-122"/>
                <a:cs typeface="Times New Roman" panose="02020603050405020304" pitchFamily="18" charset="0"/>
              </a:rPr>
              <a:t>SA</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，即</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Master-1</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和</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Master</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2</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是</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2</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个具体的</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Master</a:t>
            </a:r>
            <a:endPar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42118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a:xfrm>
            <a:off x="4048648" y="6768332"/>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6A57410-F996-4E62-955D-FA5E915EF34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3" name="图片 2"/>
          <p:cNvPicPr>
            <a:picLocks noChangeAspect="1"/>
          </p:cNvPicPr>
          <p:nvPr/>
        </p:nvPicPr>
        <p:blipFill>
          <a:blip r:embed="rId3"/>
          <a:stretch>
            <a:fillRect/>
          </a:stretch>
        </p:blipFill>
        <p:spPr>
          <a:xfrm>
            <a:off x="1738092" y="622538"/>
            <a:ext cx="9198137" cy="5753599"/>
          </a:xfrm>
          <a:prstGeom prst="rect">
            <a:avLst/>
          </a:prstGeom>
        </p:spPr>
      </p:pic>
    </p:spTree>
    <p:extLst>
      <p:ext uri="{BB962C8B-B14F-4D97-AF65-F5344CB8AC3E}">
        <p14:creationId xmlns:p14="http://schemas.microsoft.com/office/powerpoint/2010/main" val="11202161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7467BBD-8317-4436-A221-C30411F06D6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70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4944" name="Rectangle 32"/>
          <p:cNvSpPr>
            <a:spLocks noGrp="1"/>
          </p:cNvSpPr>
          <p:nvPr>
            <p:ph type="title"/>
          </p:nvPr>
        </p:nvSpPr>
        <p:spPr>
          <a:xfrm>
            <a:off x="854416" y="271252"/>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2.5.3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框架系统</a:t>
            </a:r>
          </a:p>
        </p:txBody>
      </p:sp>
      <p:sp>
        <p:nvSpPr>
          <p:cNvPr id="4" name="矩形 3"/>
          <p:cNvSpPr/>
          <p:nvPr/>
        </p:nvSpPr>
        <p:spPr>
          <a:xfrm>
            <a:off x="5640258" y="847295"/>
            <a:ext cx="1467068" cy="4770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500" b="0" i="0" u="none" strike="noStrike" kern="1200" cap="none" spc="0" normalizeH="0" baseline="0" noProof="0" dirty="0">
                <a:ln>
                  <a:noFill/>
                </a:ln>
                <a:solidFill>
                  <a:srgbClr val="D2353E"/>
                </a:solidFill>
                <a:effectLst/>
                <a:uLnTx/>
                <a:uFillTx/>
                <a:latin typeface="HiddenHorzOCR"/>
                <a:ea typeface="等线" panose="02010600030101010101" pitchFamily="2" charset="-122"/>
                <a:cs typeface="+mn-cs"/>
              </a:rPr>
              <a:t>基本结构</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 name="矩形 6"/>
          <p:cNvSpPr/>
          <p:nvPr/>
        </p:nvSpPr>
        <p:spPr>
          <a:xfrm>
            <a:off x="972745" y="1544212"/>
            <a:ext cx="10509341" cy="401648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5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     框架系统由框架之间的横向或纵向联系构成。</a:t>
            </a:r>
            <a:endParaRPr kumimoji="0" lang="en-US" altLang="zh-CN" sz="25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5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8C2C3F"/>
                </a:solidFill>
                <a:effectLst/>
                <a:uLnTx/>
                <a:uFillTx/>
                <a:latin typeface="HiddenHorzOCR"/>
                <a:ea typeface="等线" panose="02010600030101010101" pitchFamily="2" charset="-122"/>
                <a:cs typeface="+mn-cs"/>
              </a:rPr>
              <a:t>纵向联系</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    是指那种具有继承关系的上下层框架之间的联系。如</a:t>
            </a:r>
            <a:r>
              <a:rPr kumimoji="0" lang="en-US" altLang="zh-CN"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a:t>
            </a:r>
            <a:r>
              <a:rPr kumimoji="0" lang="zh-CN" altLang="en-US"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学生可按照接受教育的层次分为本、硕和博。每类学生又可按照所学专业的不同划分。</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    纵向联系通过预定义槽名</a:t>
            </a:r>
            <a:r>
              <a:rPr kumimoji="0" lang="en-US" altLang="zh-CN"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AKO</a:t>
            </a:r>
            <a:r>
              <a:rPr kumimoji="0" lang="zh-CN" altLang="en-US"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和</a:t>
            </a:r>
            <a:r>
              <a:rPr kumimoji="0" lang="en-US" altLang="zh-CN"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ISA</a:t>
            </a:r>
            <a:r>
              <a:rPr kumimoji="0" lang="zh-CN" altLang="en-US"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等来实现。</a:t>
            </a:r>
            <a:endParaRPr kumimoji="0" lang="en-US" altLang="zh-CN"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500" b="0" i="0" u="none" strike="noStrike" kern="1200" cap="none" spc="0" normalizeH="0" baseline="0" noProof="0" dirty="0">
                <a:ln>
                  <a:noFill/>
                </a:ln>
                <a:solidFill>
                  <a:srgbClr val="8C2C3F"/>
                </a:solidFill>
                <a:effectLst/>
                <a:uLnTx/>
                <a:uFillTx/>
                <a:latin typeface="HiddenHorzOCR"/>
                <a:ea typeface="等线" panose="02010600030101010101" pitchFamily="2" charset="-122"/>
                <a:cs typeface="+mn-cs"/>
              </a:rPr>
              <a:t>横向联系</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    是指那种以另外一个框架名作为一个槽的槽值或侧面值所建立起来的框架之间的联系。如</a:t>
            </a:r>
            <a:r>
              <a:rPr kumimoji="0" lang="en-US" altLang="zh-CN"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Student</a:t>
            </a:r>
            <a:r>
              <a:rPr kumimoji="0" lang="zh-CN" altLang="en-US"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框架与</a:t>
            </a:r>
            <a:r>
              <a:rPr kumimoji="0" lang="en-US" altLang="zh-CN"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S</a:t>
            </a:r>
            <a:r>
              <a:rPr kumimoji="0" lang="en-US" altLang="zh-CN" sz="2600" b="0" i="0" u="none" strike="noStrike" kern="1200" cap="none" spc="0" normalizeH="0" baseline="0" noProof="0" dirty="0">
                <a:ln>
                  <a:noFill/>
                </a:ln>
                <a:solidFill>
                  <a:srgbClr val="262466"/>
                </a:solidFill>
                <a:effectLst/>
                <a:uLnTx/>
                <a:uFillTx/>
                <a:latin typeface="HiddenHorzOCR"/>
                <a:ea typeface="等线" panose="02010600030101010101" pitchFamily="2" charset="-122"/>
                <a:cs typeface="+mn-cs"/>
              </a:rPr>
              <a:t>-</a:t>
            </a:r>
            <a:r>
              <a:rPr kumimoji="0" lang="en-US" altLang="zh-CN"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Address</a:t>
            </a:r>
            <a:r>
              <a:rPr kumimoji="0" lang="zh-CN" altLang="en-US"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框架之间就是一种横向联系。</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763645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7467BBD-8317-4436-A221-C30411F06D6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71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4944" name="Rectangle 32"/>
          <p:cNvSpPr>
            <a:spLocks noGrp="1"/>
          </p:cNvSpPr>
          <p:nvPr>
            <p:ph type="title"/>
          </p:nvPr>
        </p:nvSpPr>
        <p:spPr>
          <a:xfrm>
            <a:off x="784968" y="0"/>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2.5.3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框架系统</a:t>
            </a:r>
          </a:p>
        </p:txBody>
      </p:sp>
      <p:sp>
        <p:nvSpPr>
          <p:cNvPr id="4" name="矩形 3"/>
          <p:cNvSpPr/>
          <p:nvPr/>
        </p:nvSpPr>
        <p:spPr>
          <a:xfrm>
            <a:off x="5550555" y="410761"/>
            <a:ext cx="1467068" cy="4770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500" b="0" i="0" u="none" strike="noStrike" kern="1200" cap="none" spc="0" normalizeH="0" baseline="0" noProof="0" dirty="0">
                <a:ln>
                  <a:noFill/>
                </a:ln>
                <a:solidFill>
                  <a:srgbClr val="D2353E"/>
                </a:solidFill>
                <a:effectLst/>
                <a:uLnTx/>
                <a:uFillTx/>
                <a:latin typeface="HiddenHorzOCR"/>
                <a:ea typeface="等线" panose="02010600030101010101" pitchFamily="2" charset="-122"/>
                <a:cs typeface="+mn-cs"/>
              </a:rPr>
              <a:t>特性继承</a:t>
            </a:r>
            <a:endParaRPr kumimoji="0" lang="en-US" altLang="zh-CN" sz="2500" b="0" i="0" u="none" strike="noStrike" kern="1200" cap="none" spc="0" normalizeH="0" baseline="0" noProof="0" dirty="0">
              <a:ln>
                <a:noFill/>
              </a:ln>
              <a:solidFill>
                <a:srgbClr val="D2353E"/>
              </a:solidFill>
              <a:effectLst/>
              <a:uLnTx/>
              <a:uFillTx/>
              <a:latin typeface="HiddenHorzOCR"/>
              <a:ea typeface="等线" panose="02010600030101010101" pitchFamily="2" charset="-122"/>
              <a:cs typeface="+mn-cs"/>
            </a:endParaRPr>
          </a:p>
        </p:txBody>
      </p:sp>
      <p:sp>
        <p:nvSpPr>
          <p:cNvPr id="7" name="矩形 6"/>
          <p:cNvSpPr/>
          <p:nvPr/>
        </p:nvSpPr>
        <p:spPr>
          <a:xfrm>
            <a:off x="964064" y="821603"/>
            <a:ext cx="11157523" cy="563231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902A3C"/>
                </a:solidFill>
                <a:effectLst/>
                <a:uLnTx/>
                <a:uFillTx/>
                <a:latin typeface="HiddenHorzOCR"/>
                <a:ea typeface="等线" panose="02010600030101010101" pitchFamily="2" charset="-122"/>
                <a:cs typeface="+mn-cs"/>
              </a:rPr>
              <a:t>特性继承过程</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    通过</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ISA </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AKO</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链来实现。</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    当需要查询某一事物的某个属性，且描述该事物的框架未提供其属性值时，</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系统就沿</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ISA</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和</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AKO</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链追溯到具有相同槽的类或超类框架。</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    如果该槽提供有</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Default</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侧面值，就继承该默认值作为查询结果返回。</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    如果该槽提供有</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If-Needed</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侧面供继承，则执行</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If-Needed</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操作，去产生一个</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值作为查询结果。</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    如果对某个事物的某一属性进行了赋值或修改操作，则系统会自动沿</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ISA</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和</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AKO</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链追溯到具有相应的类或超类框架，去执行</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If</a:t>
            </a:r>
            <a:r>
              <a:rPr kumimoji="0" lang="en-US" altLang="zh-CN" sz="2400" b="0" i="0" u="none" strike="noStrike" kern="1200" cap="none" spc="0" normalizeH="0" baseline="0" noProof="0" dirty="0">
                <a:ln>
                  <a:noFill/>
                </a:ln>
                <a:solidFill>
                  <a:srgbClr val="2B2D6A"/>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Added</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操作，作相应的</a:t>
            </a:r>
            <a:r>
              <a:rPr kumimoji="0" lang="zh-CN" altLang="en-US" sz="20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后继处理。</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902A3C"/>
                </a:solidFill>
                <a:effectLst/>
                <a:uLnTx/>
                <a:uFillTx/>
                <a:latin typeface="HiddenHorzOCR"/>
                <a:ea typeface="等线" panose="02010600030101010101" pitchFamily="2" charset="-122"/>
                <a:cs typeface="+mn-cs"/>
              </a:rPr>
              <a:t>If-Needed</a:t>
            </a:r>
            <a:r>
              <a:rPr kumimoji="0" lang="zh-CN" altLang="en-US" sz="2400" b="0" i="0" u="none" strike="noStrike" kern="1200" cap="none" spc="0" normalizeH="0" baseline="0" noProof="0" dirty="0">
                <a:ln>
                  <a:noFill/>
                </a:ln>
                <a:solidFill>
                  <a:srgbClr val="902A3C"/>
                </a:solidFill>
                <a:effectLst/>
                <a:uLnTx/>
                <a:uFillTx/>
                <a:latin typeface="HiddenHorzOCR"/>
                <a:ea typeface="等线" panose="02010600030101010101" pitchFamily="2" charset="-122"/>
                <a:cs typeface="+mn-cs"/>
              </a:rPr>
              <a:t>与</a:t>
            </a:r>
            <a:r>
              <a:rPr kumimoji="0" lang="en-US" altLang="zh-CN" sz="2400" b="0" i="0" u="none" strike="noStrike" kern="1200" cap="none" spc="0" normalizeH="0" baseline="0" noProof="0" dirty="0">
                <a:ln>
                  <a:noFill/>
                </a:ln>
                <a:solidFill>
                  <a:srgbClr val="902A3C"/>
                </a:solidFill>
                <a:effectLst/>
                <a:uLnTx/>
                <a:uFillTx/>
                <a:latin typeface="HiddenHorzOCR"/>
                <a:ea typeface="等线" panose="02010600030101010101" pitchFamily="2" charset="-122"/>
                <a:cs typeface="+mn-cs"/>
              </a:rPr>
              <a:t>If-Added</a:t>
            </a:r>
            <a:r>
              <a:rPr kumimoji="0" lang="zh-CN" altLang="en-US" sz="2400" b="0" i="0" u="none" strike="noStrike" kern="1200" cap="none" spc="0" normalizeH="0" baseline="0" noProof="0" dirty="0">
                <a:ln>
                  <a:noFill/>
                </a:ln>
                <a:solidFill>
                  <a:srgbClr val="902A3C"/>
                </a:solidFill>
                <a:effectLst/>
                <a:uLnTx/>
                <a:uFillTx/>
                <a:latin typeface="HiddenHorzOCR"/>
                <a:ea typeface="等线" panose="02010600030101010101" pitchFamily="2" charset="-122"/>
                <a:cs typeface="+mn-cs"/>
              </a:rPr>
              <a:t>过程的区别</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    它们的主要区别在于激活时机和操作目的不同。</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    If-Needed</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操作是在系统试图查询某个事物框架中未记载的属性值时激活，并根据查询需求，被动地即时产生所需要的属性值</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    If</a:t>
            </a:r>
            <a:r>
              <a:rPr kumimoji="0" lang="en-US" altLang="zh-CN" sz="2400" b="0" i="0" u="none" strike="noStrike" kern="1200" cap="none" spc="0" normalizeH="0" baseline="0" noProof="0" dirty="0">
                <a:ln>
                  <a:noFill/>
                </a:ln>
                <a:solidFill>
                  <a:srgbClr val="2B2D6A"/>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Added</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操作是在系统对某个框架的属性作赋值或修改工作后激活，目的在于通过这些后继处理，主动做好配套操作，以消除可能存在的不</a:t>
            </a:r>
            <a:r>
              <a:rPr kumimoji="0" lang="zh-CN" altLang="en-US" sz="2400" b="0" i="0" u="none" strike="noStrike" kern="1200" cap="none" spc="0" normalizeH="0" baseline="0" noProof="0" dirty="0">
                <a:ln>
                  <a:noFill/>
                </a:ln>
                <a:solidFill>
                  <a:srgbClr val="2B2D6A"/>
                </a:solidFill>
                <a:effectLst/>
                <a:uLnTx/>
                <a:uFillTx/>
                <a:latin typeface="HiddenHorzOCR"/>
                <a:ea typeface="等线" panose="02010600030101010101" pitchFamily="2" charset="-122"/>
                <a:cs typeface="+mn-cs"/>
              </a:rPr>
              <a:t>一致</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812796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7467BBD-8317-4436-A221-C30411F06D6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72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4944" name="Rectangle 32"/>
          <p:cNvSpPr>
            <a:spLocks noGrp="1"/>
          </p:cNvSpPr>
          <p:nvPr>
            <p:ph type="title"/>
          </p:nvPr>
        </p:nvSpPr>
        <p:spPr>
          <a:xfrm>
            <a:off x="808117" y="576971"/>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2.5.3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框架系统</a:t>
            </a:r>
          </a:p>
        </p:txBody>
      </p:sp>
      <p:sp>
        <p:nvSpPr>
          <p:cNvPr id="4" name="矩形 3"/>
          <p:cNvSpPr/>
          <p:nvPr/>
        </p:nvSpPr>
        <p:spPr>
          <a:xfrm>
            <a:off x="5362466" y="1279599"/>
            <a:ext cx="1467068" cy="4770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500" b="0" i="0" u="none" strike="noStrike" kern="1200" cap="none" spc="0" normalizeH="0" baseline="0" noProof="0" dirty="0">
                <a:ln>
                  <a:noFill/>
                </a:ln>
                <a:solidFill>
                  <a:srgbClr val="D2353E"/>
                </a:solidFill>
                <a:effectLst/>
                <a:uLnTx/>
                <a:uFillTx/>
                <a:latin typeface="HiddenHorzOCR"/>
                <a:ea typeface="等线" panose="02010600030101010101" pitchFamily="2" charset="-122"/>
                <a:cs typeface="+mn-cs"/>
              </a:rPr>
              <a:t>特性继承</a:t>
            </a:r>
            <a:endParaRPr kumimoji="0" lang="en-US" altLang="zh-CN" sz="2500" b="0" i="0" u="none" strike="noStrike" kern="1200" cap="none" spc="0" normalizeH="0" baseline="0" noProof="0" dirty="0">
              <a:ln>
                <a:noFill/>
              </a:ln>
              <a:solidFill>
                <a:srgbClr val="D2353E"/>
              </a:solidFill>
              <a:effectLst/>
              <a:uLnTx/>
              <a:uFillTx/>
              <a:latin typeface="HiddenHorzOCR"/>
              <a:ea typeface="等线" panose="02010600030101010101" pitchFamily="2" charset="-122"/>
              <a:cs typeface="+mn-cs"/>
            </a:endParaRPr>
          </a:p>
        </p:txBody>
      </p:sp>
      <p:sp>
        <p:nvSpPr>
          <p:cNvPr id="7" name="矩形 6"/>
          <p:cNvSpPr/>
          <p:nvPr/>
        </p:nvSpPr>
        <p:spPr>
          <a:xfrm>
            <a:off x="1034477" y="2048520"/>
            <a:ext cx="10470757" cy="378565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B7404A"/>
                </a:solidFill>
                <a:effectLst/>
                <a:uLnTx/>
                <a:uFillTx/>
                <a:latin typeface="HiddenHorzOCR"/>
                <a:ea typeface="等线" panose="02010600030101010101" pitchFamily="2" charset="-122"/>
                <a:cs typeface="+mn-cs"/>
              </a:rPr>
              <a:t>特性继承的例</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    如前面的学生框架</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    若要查询</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Master-l </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的</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Sex , </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则可直接回答</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但要查询</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Master-2</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的</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Sex , </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则需要沿</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ISA</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链和</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AKO</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链到</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Student</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框架取其默认佳</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male.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若要查询</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Master-2</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的</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Field</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，需要沿</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ISA</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链到</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Master</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框架，执行</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Field</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槽</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If-</a:t>
            </a:r>
            <a:r>
              <a:rPr kumimoji="0" lang="en-US" altLang="zh-CN" sz="2400" b="0" i="0" u="none" strike="noStrike" kern="1200" cap="none" spc="0" normalizeH="0" baseline="0" noProof="0" dirty="0">
                <a:ln>
                  <a:noFill/>
                </a:ln>
                <a:solidFill>
                  <a:srgbClr val="535BA1"/>
                </a:solidFill>
                <a:effectLst/>
                <a:uLnTx/>
                <a:uFillTx/>
                <a:latin typeface="HiddenHorzOCR"/>
                <a:ea typeface="等线" panose="02010600030101010101" pitchFamily="2" charset="-122"/>
                <a:cs typeface="+mn-cs"/>
              </a:rPr>
              <a:t>Needed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35BA1"/>
                </a:solidFill>
                <a:effectLst/>
                <a:uLnTx/>
                <a:uFillTx/>
                <a:latin typeface="HiddenHorzOCR"/>
                <a:ea typeface="等线" panose="02010600030101010101" pitchFamily="2" charset="-122"/>
                <a:cs typeface="+mn-cs"/>
              </a:rPr>
              <a:t>侧面的</a:t>
            </a:r>
            <a:r>
              <a:rPr kumimoji="0" lang="en-US" altLang="zh-CN" sz="2400" b="0" i="0" u="none" strike="noStrike" kern="1200" cap="none" spc="0" normalizeH="0" baseline="0" noProof="0" dirty="0">
                <a:ln>
                  <a:noFill/>
                </a:ln>
                <a:solidFill>
                  <a:srgbClr val="535BA1"/>
                </a:solidFill>
                <a:effectLst/>
                <a:uLnTx/>
                <a:uFillTx/>
                <a:latin typeface="HiddenHorzOCR"/>
                <a:ea typeface="等线" panose="02010600030101010101" pitchFamily="2" charset="-122"/>
                <a:cs typeface="+mn-cs"/>
              </a:rPr>
              <a:t>Ask</a:t>
            </a:r>
            <a:r>
              <a:rPr kumimoji="0" lang="en-US" altLang="zh-CN" sz="2400" b="0" i="0" u="none" strike="noStrike" kern="1200" cap="none" spc="0" normalizeH="0" baseline="0" noProof="0" dirty="0">
                <a:ln>
                  <a:noFill/>
                </a:ln>
                <a:solidFill>
                  <a:srgbClr val="504E83"/>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535BA1"/>
                </a:solidFill>
                <a:effectLst/>
                <a:uLnTx/>
                <a:uFillTx/>
                <a:latin typeface="HiddenHorzOCR"/>
                <a:ea typeface="等线" panose="02010600030101010101" pitchFamily="2" charset="-122"/>
                <a:cs typeface="+mn-cs"/>
              </a:rPr>
              <a:t>Field</a:t>
            </a:r>
            <a:r>
              <a:rPr kumimoji="0" lang="zh-CN" altLang="en-US" sz="2400" b="0" i="0" u="none" strike="noStrike" kern="1200" cap="none" spc="0" normalizeH="0" baseline="0" noProof="0" dirty="0">
                <a:ln>
                  <a:noFill/>
                </a:ln>
                <a:solidFill>
                  <a:srgbClr val="535BA1"/>
                </a:solidFill>
                <a:effectLst/>
                <a:uLnTx/>
                <a:uFillTx/>
                <a:latin typeface="HiddenHorzOCR"/>
                <a:ea typeface="等线" panose="02010600030101010101" pitchFamily="2" charset="-122"/>
                <a:cs typeface="+mn-cs"/>
              </a:rPr>
              <a:t>操作</a:t>
            </a:r>
            <a:r>
              <a:rPr kumimoji="0" lang="en-US" altLang="zh-CN" sz="2400" b="0" i="0" u="none" strike="noStrike" kern="1200" cap="none" spc="0" normalizeH="0" baseline="0" noProof="0" dirty="0">
                <a:ln>
                  <a:noFill/>
                </a:ln>
                <a:solidFill>
                  <a:srgbClr val="535BA1"/>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535BA1"/>
                </a:solidFill>
                <a:effectLst/>
                <a:uLnTx/>
                <a:uFillTx/>
                <a:latin typeface="HiddenHorzOCR"/>
                <a:ea typeface="等线" panose="02010600030101010101" pitchFamily="2" charset="-122"/>
                <a:cs typeface="+mn-cs"/>
              </a:rPr>
              <a:t>即时产生一个值</a:t>
            </a:r>
            <a:r>
              <a:rPr kumimoji="0" lang="en-US" altLang="zh-CN" sz="2400" b="0" i="0" u="none" strike="noStrike" kern="1200" cap="none" spc="0" normalizeH="0" baseline="0" noProof="0" dirty="0">
                <a:ln>
                  <a:noFill/>
                </a:ln>
                <a:solidFill>
                  <a:srgbClr val="535BA1"/>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535BA1"/>
                </a:solidFill>
                <a:effectLst/>
                <a:uLnTx/>
                <a:uFillTx/>
                <a:latin typeface="HiddenHorzOCR"/>
                <a:ea typeface="等线" panose="02010600030101010101" pitchFamily="2" charset="-122"/>
                <a:cs typeface="+mn-cs"/>
              </a:rPr>
              <a:t>假设产生的值是</a:t>
            </a:r>
            <a:r>
              <a:rPr kumimoji="0" lang="en-US" altLang="zh-CN" sz="2400" b="0" i="0" u="none" strike="noStrike" kern="1200" cap="none" spc="0" normalizeH="0" baseline="0" noProof="0" dirty="0">
                <a:ln>
                  <a:noFill/>
                </a:ln>
                <a:solidFill>
                  <a:srgbClr val="535BA1"/>
                </a:solidFill>
                <a:effectLst/>
                <a:uLnTx/>
                <a:uFillTx/>
                <a:latin typeface="HiddenHorzOCR"/>
                <a:ea typeface="等线" panose="02010600030101010101" pitchFamily="2" charset="-122"/>
                <a:cs typeface="+mn-cs"/>
              </a:rPr>
              <a:t>Data-</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Mining, </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则表示</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Master-2</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的研究方向为数据挖掘。</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    如果要修改</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Master-2 </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的</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Major</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，需要沿</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ISA</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链到</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Master</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框架</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执行</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Major</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槽</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If-Added</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侧面的</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Check-Major</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操作，对</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Field, Advisor</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进行修改</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以保持知识的一致性。</a:t>
            </a:r>
          </a:p>
        </p:txBody>
      </p:sp>
    </p:spTree>
    <p:extLst>
      <p:ext uri="{BB962C8B-B14F-4D97-AF65-F5344CB8AC3E}">
        <p14:creationId xmlns:p14="http://schemas.microsoft.com/office/powerpoint/2010/main" val="21860233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a:xfrm>
            <a:off x="4003876" y="6265516"/>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7467BBD-8317-4436-A221-C30411F06D6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73</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4944" name="Rectangle 32"/>
          <p:cNvSpPr>
            <a:spLocks noGrp="1"/>
          </p:cNvSpPr>
          <p:nvPr>
            <p:ph type="title"/>
          </p:nvPr>
        </p:nvSpPr>
        <p:spPr>
          <a:xfrm>
            <a:off x="426153" y="0"/>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2.5.4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框架系统的问题求解过程</a:t>
            </a:r>
          </a:p>
        </p:txBody>
      </p:sp>
      <p:sp>
        <p:nvSpPr>
          <p:cNvPr id="4" name="矩形 3"/>
          <p:cNvSpPr/>
          <p:nvPr/>
        </p:nvSpPr>
        <p:spPr>
          <a:xfrm>
            <a:off x="5167441" y="840135"/>
            <a:ext cx="1787669" cy="4770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500" b="0" i="0" u="none" strike="noStrike" kern="1200" cap="none" spc="0" normalizeH="0" baseline="0" noProof="0" dirty="0">
                <a:ln>
                  <a:noFill/>
                </a:ln>
                <a:solidFill>
                  <a:srgbClr val="D2353E"/>
                </a:solidFill>
                <a:effectLst/>
                <a:uLnTx/>
                <a:uFillTx/>
                <a:latin typeface="HiddenHorzOCR"/>
                <a:ea typeface="等线" panose="02010600030101010101" pitchFamily="2" charset="-122"/>
                <a:cs typeface="+mn-cs"/>
              </a:rPr>
              <a:t>匹配和填槽</a:t>
            </a:r>
            <a:endParaRPr kumimoji="0" lang="en-US" altLang="zh-CN" sz="2500" b="0" i="0" u="none" strike="noStrike" kern="1200" cap="none" spc="0" normalizeH="0" baseline="0" noProof="0" dirty="0">
              <a:ln>
                <a:noFill/>
              </a:ln>
              <a:solidFill>
                <a:srgbClr val="D2353E"/>
              </a:solidFill>
              <a:effectLst/>
              <a:uLnTx/>
              <a:uFillTx/>
              <a:latin typeface="HiddenHorzOCR"/>
              <a:ea typeface="等线" panose="02010600030101010101" pitchFamily="2" charset="-122"/>
              <a:cs typeface="+mn-cs"/>
            </a:endParaRPr>
          </a:p>
        </p:txBody>
      </p:sp>
      <p:sp>
        <p:nvSpPr>
          <p:cNvPr id="7" name="矩形 6"/>
          <p:cNvSpPr/>
          <p:nvPr/>
        </p:nvSpPr>
        <p:spPr>
          <a:xfrm>
            <a:off x="920608" y="1376452"/>
            <a:ext cx="10306836" cy="477053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    框架的匹配实际上是通过对相应槽的槽名和槽值逐个进行比较，并利用继承关系来实现的。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    例如，假设前面讨论的学生框架系统已建立在知识库中，若要求从知识库中找出一个满足如下条件的硕士生</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84091"/>
                </a:solidFill>
                <a:effectLst/>
                <a:uLnTx/>
                <a:uFillTx/>
                <a:latin typeface="Times New Roman" panose="02020603050405020304" pitchFamily="18" charset="0"/>
                <a:ea typeface="等线" panose="02010600030101010101" pitchFamily="2" charset="-122"/>
                <a:cs typeface="+mn-cs"/>
              </a:rPr>
              <a:t>	</a:t>
            </a:r>
            <a:r>
              <a:rPr kumimoji="0" lang="en-US" altLang="zh-CN"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male, Age&lt;25 , Major</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为</a:t>
            </a:r>
            <a:r>
              <a:rPr kumimoji="0" lang="en-US" altLang="zh-CN"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Computer </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 </a:t>
            </a:r>
            <a:r>
              <a:rPr kumimoji="0" lang="en-US" altLang="zh-CN"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Project</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为</a:t>
            </a:r>
            <a:r>
              <a:rPr kumimoji="0" lang="en-US" altLang="zh-CN"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National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    把这些条件用框架表示出来，就可得到如下的初始问题框架</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84091"/>
                </a:solidFill>
                <a:effectLst/>
                <a:uLnTx/>
                <a:uFillTx/>
                <a:latin typeface="Times New Roman" panose="02020603050405020304" pitchFamily="18" charset="0"/>
                <a:ea typeface="等线" panose="02010600030101010101" pitchFamily="2" charset="-122"/>
                <a:cs typeface="+mn-cs"/>
              </a:rPr>
              <a:t>    Frame &lt;Master-x&gt;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84091"/>
                </a:solidFill>
                <a:effectLst/>
                <a:uLnTx/>
                <a:uFillTx/>
                <a:latin typeface="Times New Roman" panose="02020603050405020304" pitchFamily="18" charset="0"/>
                <a:ea typeface="等线" panose="02010600030101010101" pitchFamily="2" charset="-122"/>
                <a:cs typeface="+mn-cs"/>
              </a:rPr>
              <a:t>       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84091"/>
                </a:solidFill>
                <a:effectLst/>
                <a:uLnTx/>
                <a:uFillTx/>
                <a:latin typeface="Times New Roman" panose="02020603050405020304" pitchFamily="18" charset="0"/>
                <a:ea typeface="等线" panose="02010600030101010101" pitchFamily="2" charset="-122"/>
                <a:cs typeface="+mn-cs"/>
              </a:rPr>
              <a:t>       Sex: male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84091"/>
                </a:solidFill>
                <a:effectLst/>
                <a:uLnTx/>
                <a:uFillTx/>
                <a:latin typeface="Times New Roman" panose="02020603050405020304" pitchFamily="18" charset="0"/>
                <a:ea typeface="等线" panose="02010600030101010101" pitchFamily="2" charset="-122"/>
                <a:cs typeface="+mn-cs"/>
              </a:rPr>
              <a:t>       Age: Years &lt;25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84091"/>
                </a:solidFill>
                <a:effectLst/>
                <a:uLnTx/>
                <a:uFillTx/>
                <a:latin typeface="Times New Roman" panose="02020603050405020304" pitchFamily="18" charset="0"/>
                <a:ea typeface="等线" panose="02010600030101010101" pitchFamily="2" charset="-122"/>
                <a:cs typeface="+mn-cs"/>
              </a:rPr>
              <a:t>       Major: Computer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84091"/>
                </a:solidFill>
                <a:effectLst/>
                <a:uLnTx/>
                <a:uFillTx/>
                <a:latin typeface="Times New Roman" panose="02020603050405020304" pitchFamily="18" charset="0"/>
                <a:ea typeface="等线" panose="02010600030101010101" pitchFamily="2" charset="-122"/>
                <a:cs typeface="+mn-cs"/>
              </a:rPr>
              <a:t>       Project: National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    用此框架和知识库中的框架匹配，显然</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a:t>
            </a:r>
            <a:r>
              <a:rPr kumimoji="0" lang="en-US" altLang="zh-CN" sz="2000" b="0" i="0" u="none" strike="noStrike" kern="1200" cap="none" spc="0" normalizeH="0" baseline="0" noProof="0" dirty="0">
                <a:ln>
                  <a:noFill/>
                </a:ln>
                <a:solidFill>
                  <a:srgbClr val="384091"/>
                </a:solidFill>
                <a:effectLst/>
                <a:uLnTx/>
                <a:uFillTx/>
                <a:latin typeface="Times New Roman" panose="02020603050405020304" pitchFamily="18" charset="0"/>
                <a:ea typeface="等线" panose="02010600030101010101" pitchFamily="2" charset="-122"/>
                <a:cs typeface="+mn-cs"/>
              </a:rPr>
              <a:t>Master -2</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框架可以匹配。因为</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Age</a:t>
            </a: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Major</a:t>
            </a: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槽都符合要求</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 Sex </a:t>
            </a: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槽和</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Project</a:t>
            </a: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槽虽然没有给出，但由继承性可知它们分别取默认值</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male</a:t>
            </a: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和</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National, </a:t>
            </a: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完全符合初始问题框架</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Master</a:t>
            </a:r>
            <a:r>
              <a:rPr kumimoji="0" lang="en-US" altLang="zh-CN" sz="2000" b="0" i="0" u="none" strike="noStrike" kern="1200" cap="none" spc="0" normalizeH="0" baseline="0" noProof="0" dirty="0">
                <a:ln>
                  <a:noFill/>
                </a:ln>
                <a:solidFill>
                  <a:srgbClr val="242264"/>
                </a:solidFill>
                <a:effectLst/>
                <a:uLnTx/>
                <a:uFillTx/>
                <a:latin typeface="HiddenHorzOCR"/>
                <a:ea typeface="等线" panose="02010600030101010101" pitchFamily="2" charset="-122"/>
                <a:cs typeface="+mn-cs"/>
              </a:rPr>
              <a:t>-</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x</a:t>
            </a: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的要求，所以要找的学生有可能是</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Liu Qing</a:t>
            </a: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a:t>
            </a:r>
            <a:endParaRPr kumimoji="0" lang="zh-CN" altLang="en-US" sz="20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endParaRPr>
          </a:p>
        </p:txBody>
      </p:sp>
    </p:spTree>
    <p:extLst>
      <p:ext uri="{BB962C8B-B14F-4D97-AF65-F5344CB8AC3E}">
        <p14:creationId xmlns:p14="http://schemas.microsoft.com/office/powerpoint/2010/main" val="106991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a:xfrm>
            <a:off x="4003876" y="6265516"/>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7467BBD-8317-4436-A221-C30411F06D6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74</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9" name="Rectangle 2"/>
          <p:cNvSpPr>
            <a:spLocks noGrp="1"/>
          </p:cNvSpPr>
          <p:nvPr>
            <p:ph type="title"/>
          </p:nvPr>
        </p:nvSpPr>
        <p:spPr>
          <a:xfrm>
            <a:off x="414578" y="866385"/>
            <a:ext cx="11542069" cy="649288"/>
          </a:xfrm>
        </p:spPr>
        <p:txBody>
          <a:bodyPr>
            <a:noAutofit/>
          </a:bodyPr>
          <a:lstStyle/>
          <a:p>
            <a:r>
              <a:rPr lang="zh-CN" altLang="en-US" sz="2800" dirty="0">
                <a:solidFill>
                  <a:srgbClr val="00CC00"/>
                </a:solidFill>
                <a:ea typeface="黑体" panose="02010609060101010101" pitchFamily="49" charset="-122"/>
              </a:rPr>
              <a:t>例：</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请用框架表示这一知识：范伟，男，</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30</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岁</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 1996</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年</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10</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月到</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2012</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年</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8</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月间在计算机学院任讲师。</a:t>
            </a:r>
            <a:endParaRPr lang="en-US" altLang="zh-CN" sz="2800" dirty="0">
              <a:solidFill>
                <a:srgbClr val="00CC00"/>
              </a:solidFill>
              <a:ea typeface="黑体" panose="02010609060101010101" pitchFamily="49" charset="-122"/>
            </a:endParaRPr>
          </a:p>
        </p:txBody>
      </p:sp>
      <p:sp>
        <p:nvSpPr>
          <p:cNvPr id="10" name="Rectangle 4"/>
          <p:cNvSpPr>
            <a:spLocks noChangeArrowheads="1"/>
          </p:cNvSpPr>
          <p:nvPr/>
        </p:nvSpPr>
        <p:spPr bwMode="auto">
          <a:xfrm>
            <a:off x="2426158" y="2099335"/>
            <a:ext cx="7270235" cy="3582519"/>
          </a:xfrm>
          <a:prstGeom prst="rect">
            <a:avLst/>
          </a:prstGeom>
          <a:noFill/>
          <a:ln w="63500" cmpd="dbl">
            <a:solidFill>
              <a:schemeClr val="hlink"/>
            </a:solidFill>
            <a:miter lim="800000"/>
            <a:headEnd/>
            <a:tailEnd/>
          </a:ln>
          <a:effectLst/>
          <a:extLst>
            <a:ext uri="{909E8E84-426E-40DD-AFC4-6F175D3DCCD1}">
              <a14:hiddenFill xmlns:a14="http://schemas.microsoft.com/office/drawing/2010/main">
                <a:solidFill>
                  <a:srgbClr val="009900">
                    <a:alpha val="46001"/>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 latinLnBrk="0" hangingPunct="1">
              <a:lnSpc>
                <a:spcPct val="105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Frame</a:t>
            </a:r>
            <a:r>
              <a:rPr kumimoji="0" lang="zh-CN" altLang="en-US"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a:t>
            </a: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〈Teacher-1〉</a:t>
            </a:r>
          </a:p>
          <a:p>
            <a:pPr marL="0" marR="0" lvl="0" indent="0" algn="l" defTabSz="914400" rtl="0" eaLnBrk="1" fontAlgn="b" latinLnBrk="0" hangingPunct="1">
              <a:lnSpc>
                <a:spcPct val="105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 Name:</a:t>
            </a:r>
            <a:r>
              <a:rPr kumimoji="0" lang="en-US" altLang="zh-CN"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Fan</a:t>
            </a:r>
            <a:r>
              <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a:t>
            </a:r>
            <a:r>
              <a:rPr kumimoji="0" lang="en-US" altLang="zh-CN"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Wei </a:t>
            </a:r>
            <a:endPar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b" latinLnBrk="0" hangingPunct="1">
              <a:lnSpc>
                <a:spcPct val="105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 </a:t>
            </a: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Sex:</a:t>
            </a:r>
            <a:r>
              <a:rPr kumimoji="0" lang="en-US" altLang="zh-CN"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Male</a:t>
            </a:r>
            <a:endPar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b" latinLnBrk="0" hangingPunct="1">
              <a:lnSpc>
                <a:spcPct val="105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 </a:t>
            </a: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Age:</a:t>
            </a:r>
            <a:r>
              <a:rPr kumimoji="0" lang="en-US" altLang="zh-CN"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30</a:t>
            </a:r>
          </a:p>
          <a:p>
            <a:pPr marL="0" marR="0" lvl="0" indent="0" algn="l" defTabSz="914400" rtl="0" eaLnBrk="1" fontAlgn="b" latinLnBrk="0" hangingPunct="1">
              <a:lnSpc>
                <a:spcPct val="105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 </a:t>
            </a: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Job</a:t>
            </a:r>
            <a:r>
              <a:rPr kumimoji="0" lang="zh-CN" altLang="en-US"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a:t>
            </a:r>
            <a:r>
              <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Lecturer</a:t>
            </a:r>
            <a:endPar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b" latinLnBrk="0" hangingPunct="1">
              <a:lnSpc>
                <a:spcPct val="105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 </a:t>
            </a: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Work-time:</a:t>
            </a:r>
          </a:p>
          <a:p>
            <a:pPr marL="0" marR="0" lvl="0" indent="0" algn="l" defTabSz="914400" rtl="0" eaLnBrk="1" fontAlgn="b" latinLnBrk="0" hangingPunct="1">
              <a:lnSpc>
                <a:spcPct val="105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    Start:</a:t>
            </a:r>
            <a:r>
              <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1996-10</a:t>
            </a:r>
            <a:endPar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b" latinLnBrk="0" hangingPunct="1">
              <a:lnSpc>
                <a:spcPct val="105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a:t>
            </a: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End:  </a:t>
            </a:r>
            <a:r>
              <a:rPr kumimoji="0" lang="zh-CN" altLang="en-US"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 </a:t>
            </a:r>
            <a:r>
              <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2012-08</a:t>
            </a:r>
          </a:p>
          <a:p>
            <a:pPr marL="0" marR="0" lvl="0" indent="0" algn="l" defTabSz="914400" rtl="0" eaLnBrk="1" fontAlgn="b" latinLnBrk="0" hangingPunct="1">
              <a:lnSpc>
                <a:spcPct val="105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 Department</a:t>
            </a:r>
            <a:r>
              <a:rPr kumimoji="0" lang="zh-CN" altLang="en-US"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a:t>
            </a:r>
            <a:r>
              <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Computer Science</a:t>
            </a:r>
            <a:endPar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p:txBody>
      </p:sp>
    </p:spTree>
    <p:extLst>
      <p:ext uri="{BB962C8B-B14F-4D97-AF65-F5344CB8AC3E}">
        <p14:creationId xmlns:p14="http://schemas.microsoft.com/office/powerpoint/2010/main" val="210727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a:xfrm>
            <a:off x="4003876" y="6265516"/>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7467BBD-8317-4436-A221-C30411F06D6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75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4944" name="Rectangle 32"/>
          <p:cNvSpPr>
            <a:spLocks noGrp="1"/>
          </p:cNvSpPr>
          <p:nvPr>
            <p:ph type="title"/>
          </p:nvPr>
        </p:nvSpPr>
        <p:spPr>
          <a:xfrm>
            <a:off x="403003" y="451412"/>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2.5.5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框架表示法的特征</a:t>
            </a:r>
          </a:p>
        </p:txBody>
      </p:sp>
      <p:sp>
        <p:nvSpPr>
          <p:cNvPr id="8" name="矩形 7"/>
          <p:cNvSpPr/>
          <p:nvPr/>
        </p:nvSpPr>
        <p:spPr>
          <a:xfrm>
            <a:off x="898103" y="1136350"/>
            <a:ext cx="10773294" cy="470898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主要优点</a:t>
            </a:r>
            <a:r>
              <a:rPr kumimoji="0" lang="en-US" altLang="zh-CN" sz="20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结构性</a:t>
            </a:r>
            <a:r>
              <a:rPr kumimoji="0" lang="en-US" altLang="zh-CN"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rPr>
              <a:t>最突出特点是善于表示结构性知识，它能够把知识的内部结构关系以及知识问的特殊联系表示出来。</a:t>
            </a:r>
            <a:endParaRPr kumimoji="0" lang="en-US" altLang="zh-CN"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深层性</a:t>
            </a:r>
            <a:r>
              <a:rPr kumimoji="0" lang="en-US" altLang="zh-CN"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rPr>
              <a:t>框架表示法不仅可以从多个方面、多重属性表示知识，而且还可以通过</a:t>
            </a:r>
            <a:r>
              <a:rPr kumimoji="0" lang="en-US" altLang="zh-CN"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rPr>
              <a:t>ISA </a:t>
            </a:r>
            <a:r>
              <a:rPr kumimoji="0" lang="zh-CN" altLang="en-US"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rPr>
              <a:t>、</a:t>
            </a:r>
            <a:r>
              <a:rPr kumimoji="0" lang="en-US" altLang="zh-CN"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rPr>
              <a:t>AKO</a:t>
            </a:r>
            <a:r>
              <a:rPr kumimoji="0" lang="zh-CN" altLang="en-US"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rPr>
              <a:t>等槽以嵌套结构分层地对知识进行表示，因此能用来表达事物间复杂的深层联系。</a:t>
            </a:r>
            <a:endParaRPr kumimoji="0" lang="en-US" altLang="zh-CN"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继承性</a:t>
            </a:r>
            <a:r>
              <a:rPr kumimoji="0" lang="en-US" altLang="zh-CN"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rPr>
              <a:t>在框架系统中，下层框架可以继承上层框架的槽值，也可以进行补充和修改，这样既减少知识冗余，又较好地保证了知识的一致性。</a:t>
            </a:r>
            <a:endParaRPr kumimoji="0" lang="en-US" altLang="zh-CN"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自然性</a:t>
            </a:r>
            <a:r>
              <a:rPr kumimoji="0" lang="en-US" altLang="zh-CN"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rPr>
              <a:t>框架能把与某个实体或实体集相关特性都集中在一起，从而高度模拟了人脑对实体多方面、多层次的存储结构，直观，自然，易于理解。</a:t>
            </a:r>
            <a:endParaRPr kumimoji="0" lang="en-US" altLang="zh-CN"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主要缺点</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缺乏框架的形式理论</a:t>
            </a:r>
            <a:r>
              <a:rPr kumimoji="0" lang="en-US" altLang="zh-CN"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rPr>
              <a:t>至今，还没有建立框架的形式理论。</a:t>
            </a:r>
            <a:endParaRPr kumimoji="0" lang="en-US" altLang="zh-CN"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缺乏过程性知识表示</a:t>
            </a:r>
            <a:r>
              <a:rPr kumimoji="0" lang="en-US" altLang="zh-CN"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rPr>
              <a:t>框架系统不使于表示过程性知识，缺乏如何使用框架中知识的描述能力。框架推理过程需要用到一些与领域无关的推理规则，而这些规则在框架系统中又很难表达。</a:t>
            </a:r>
            <a:endParaRPr kumimoji="0" lang="en-US" altLang="zh-CN"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清晰性难以保证</a:t>
            </a:r>
            <a:r>
              <a:rPr kumimoji="0" lang="en-US" altLang="zh-CN"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rPr>
              <a:t>由于各框架本身的数据结构不一定相同，从而框架系统的清晰性很难保证。</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09643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a:xfrm>
            <a:off x="4048648" y="6768332"/>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6A57410-F996-4E62-955D-FA5E915EF34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1383360" y="411214"/>
            <a:ext cx="9746825" cy="5776461"/>
          </a:xfrm>
          <a:prstGeom prst="rect">
            <a:avLst/>
          </a:prstGeom>
        </p:spPr>
      </p:pic>
    </p:spTree>
    <p:extLst>
      <p:ext uri="{BB962C8B-B14F-4D97-AF65-F5344CB8AC3E}">
        <p14:creationId xmlns:p14="http://schemas.microsoft.com/office/powerpoint/2010/main" val="765832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a:xfrm>
            <a:off x="4048648" y="6768332"/>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6A57410-F996-4E62-955D-FA5E915EF34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3" name="图片 2"/>
          <p:cNvPicPr>
            <a:picLocks noChangeAspect="1"/>
          </p:cNvPicPr>
          <p:nvPr/>
        </p:nvPicPr>
        <p:blipFill>
          <a:blip r:embed="rId3"/>
          <a:stretch>
            <a:fillRect/>
          </a:stretch>
        </p:blipFill>
        <p:spPr>
          <a:xfrm>
            <a:off x="1880392" y="393887"/>
            <a:ext cx="8451312" cy="5989839"/>
          </a:xfrm>
          <a:prstGeom prst="rect">
            <a:avLst/>
          </a:prstGeom>
        </p:spPr>
      </p:pic>
    </p:spTree>
    <p:extLst>
      <p:ext uri="{BB962C8B-B14F-4D97-AF65-F5344CB8AC3E}">
        <p14:creationId xmlns:p14="http://schemas.microsoft.com/office/powerpoint/2010/main" val="1159315126"/>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8389</Words>
  <Application>Microsoft Office PowerPoint</Application>
  <PresentationFormat>宽屏</PresentationFormat>
  <Paragraphs>959</Paragraphs>
  <Slides>75</Slides>
  <Notes>39</Notes>
  <HiddenSlides>1</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75</vt:i4>
      </vt:variant>
    </vt:vector>
  </HeadingPairs>
  <TitlesOfParts>
    <vt:vector size="89" baseType="lpstr">
      <vt:lpstr>HiddenHorzOCR</vt:lpstr>
      <vt:lpstr>等线</vt:lpstr>
      <vt:lpstr>等线 Light</vt:lpstr>
      <vt:lpstr>仿宋_GB2312</vt:lpstr>
      <vt:lpstr>黑体</vt:lpstr>
      <vt:lpstr>楷体_GB2312</vt:lpstr>
      <vt:lpstr>宋体</vt:lpstr>
      <vt:lpstr>Arial</vt:lpstr>
      <vt:lpstr>Cambria Math</vt:lpstr>
      <vt:lpstr>Times New Roman</vt:lpstr>
      <vt:lpstr>Wingdings</vt:lpstr>
      <vt:lpstr>Wingdings 2</vt:lpstr>
      <vt:lpstr>1_Office 主题​​</vt:lpstr>
      <vt:lpstr>Equation</vt:lpstr>
      <vt:lpstr>主  要  内  容</vt:lpstr>
      <vt:lpstr> 谓词公式表示知识的步骤：</vt:lpstr>
      <vt:lpstr>【实例】 一阶谓词逻辑表示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2.2.5 谓词逻辑表示法的特点</vt:lpstr>
      <vt:lpstr>PowerPoint 演示文稿</vt:lpstr>
      <vt:lpstr>主  要  内  容</vt:lpstr>
      <vt:lpstr>2.3 产生式表示法</vt:lpstr>
      <vt:lpstr>2.3.1 知识的产生式表示方法</vt:lpstr>
      <vt:lpstr>PowerPoint 演示文稿</vt:lpstr>
      <vt:lpstr> 知识的产生式表示方法</vt:lpstr>
      <vt:lpstr>2.3.2产生式系统的基本结构</vt:lpstr>
      <vt:lpstr>2.3.2产生式系统的基本结构</vt:lpstr>
      <vt:lpstr>2.3.3 产生式系统的运行过程</vt:lpstr>
      <vt:lpstr>【产生式系统应用举例】</vt:lpstr>
      <vt:lpstr>【产生式系统应用举例】</vt:lpstr>
      <vt:lpstr>PowerPoint 演示文稿</vt:lpstr>
      <vt:lpstr>PowerPoint 演示文稿</vt:lpstr>
      <vt:lpstr>PowerPoint 演示文稿</vt:lpstr>
      <vt:lpstr>PowerPoint 演示文稿</vt:lpstr>
      <vt:lpstr>PowerPoint 演示文稿</vt:lpstr>
      <vt:lpstr>PowerPoint 演示文稿</vt:lpstr>
      <vt:lpstr>2.3.5 产式系统的特点 </vt:lpstr>
      <vt:lpstr>主  要  内  容</vt:lpstr>
      <vt:lpstr>2.4 语义网络表示法</vt:lpstr>
      <vt:lpstr> 什么是语义网络？</vt:lpstr>
      <vt:lpstr> 语义网络的基本表示</vt:lpstr>
      <vt:lpstr> 语义网络表示实例</vt:lpstr>
      <vt:lpstr>PowerPoint 演示文稿</vt:lpstr>
      <vt:lpstr>PowerPoint 演示文稿</vt:lpstr>
      <vt:lpstr>2.4.2  基本语义关系</vt:lpstr>
      <vt:lpstr>2.4.2  基本语义关系</vt:lpstr>
      <vt:lpstr>2.4.2  基本语义关系</vt:lpstr>
      <vt:lpstr>2.4.2  基本语义关系</vt:lpstr>
      <vt:lpstr>2.4.3事物和概念的表示</vt:lpstr>
      <vt:lpstr>2.4.3事物和概念的表示</vt:lpstr>
      <vt:lpstr>2.4.3事物和概念的表示</vt:lpstr>
      <vt:lpstr>2.4.3事物和概念的表示</vt:lpstr>
      <vt:lpstr>2.4.3事物和概念的表示</vt:lpstr>
      <vt:lpstr>2.4.4情况和动作的表示</vt:lpstr>
      <vt:lpstr>2.4.4情况和动作的表示</vt:lpstr>
      <vt:lpstr>2.4.4情况和动作的表示</vt:lpstr>
      <vt:lpstr>2.4.5  基于语义网络的推理</vt:lpstr>
      <vt:lpstr>2.4.5  基于语义网络的推理</vt:lpstr>
      <vt:lpstr>2.4.5  基于语义网络的推理</vt:lpstr>
      <vt:lpstr>【匹配推理实例】</vt:lpstr>
      <vt:lpstr>PowerPoint 演示文稿</vt:lpstr>
      <vt:lpstr>2.3.6 语义网络表示法的特点 </vt:lpstr>
      <vt:lpstr>主  要  内  容</vt:lpstr>
      <vt:lpstr>2.5.1  框架表示法概述</vt:lpstr>
      <vt:lpstr>2.5.1  框架表示法概述</vt:lpstr>
      <vt:lpstr>2.5.2   框架的组成</vt:lpstr>
      <vt:lpstr>PowerPoint 演示文稿</vt:lpstr>
      <vt:lpstr>PowerPoint 演示文稿</vt:lpstr>
      <vt:lpstr>PowerPoint 演示文稿</vt:lpstr>
      <vt:lpstr>PowerPoint 演示文稿</vt:lpstr>
      <vt:lpstr>PowerPoint 演示文稿</vt:lpstr>
      <vt:lpstr>2.5.3 框架系统</vt:lpstr>
      <vt:lpstr>2.5.3 框架系统</vt:lpstr>
      <vt:lpstr>2.5.3 框架系统</vt:lpstr>
      <vt:lpstr>2.5.4 框架系统的问题求解过程</vt:lpstr>
      <vt:lpstr>例：请用框架表示这一知识：范伟，男，30岁, 1996年10月到2012年8月间在计算机学院任讲师。</vt:lpstr>
      <vt:lpstr>2.5.5 框架表示法的特征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Qince Li</dc:creator>
  <cp:lastModifiedBy>李 钦策</cp:lastModifiedBy>
  <cp:revision>12</cp:revision>
  <dcterms:created xsi:type="dcterms:W3CDTF">2017-11-22T08:20:08Z</dcterms:created>
  <dcterms:modified xsi:type="dcterms:W3CDTF">2020-03-13T03:39:12Z</dcterms:modified>
</cp:coreProperties>
</file>