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7AAE-EE71-4C7A-AFC7-D2295BA6FE2A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C8ADA-9E84-4EA0-8B9A-7F28D7DAC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0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103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829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33349-D359-4266-B5EB-D9E9D64421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50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2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2020/9/17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13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95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0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6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Rectangle 2"/>
          <p:cNvSpPr>
            <a:spLocks noGrp="1"/>
          </p:cNvSpPr>
          <p:nvPr>
            <p:ph type="title"/>
          </p:nvPr>
        </p:nvSpPr>
        <p:spPr>
          <a:xfrm>
            <a:off x="700088" y="168562"/>
            <a:ext cx="8229600" cy="64928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28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置换与合一</a:t>
            </a:r>
          </a:p>
        </p:txBody>
      </p:sp>
      <p:sp>
        <p:nvSpPr>
          <p:cNvPr id="5" name="矩形 4"/>
          <p:cNvSpPr/>
          <p:nvPr/>
        </p:nvSpPr>
        <p:spPr>
          <a:xfrm>
            <a:off x="700088" y="1401453"/>
            <a:ext cx="105696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58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在不同谓词公式中，往往会出现谓词名相同但其个体不同的情况，此时推理过程是不能直接进行匹配的，需要先进行置换。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58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46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			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W</a:t>
            </a:r>
            <a:r>
              <a:rPr kumimoji="0" lang="pl-PL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a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) </a:t>
            </a:r>
            <a:r>
              <a:rPr kumimoji="0" lang="zh-CN" alt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和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W(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x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)</a:t>
            </a: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→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Q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x</a:t>
            </a:r>
            <a:r>
              <a:rPr kumimoji="0" lang="pl-PL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  <a:p>
            <a:pPr marL="0" marR="46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  <a:p>
            <a:pPr marL="0" marR="46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对谓词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(a)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+mn-cs"/>
              </a:rPr>
              <a:t>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谓词名相同，但个体不同，不能直接进行推理。</a:t>
            </a:r>
          </a:p>
          <a:p>
            <a:pPr marL="0" marR="82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82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要使用假言推理，首先需要找到项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对变元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置换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，使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(a)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一致。</a:t>
            </a:r>
          </a:p>
          <a:p>
            <a:pPr marL="0" marR="219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这种寻找项对变元的置换，使谓词一致的过程叫做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合一的过程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。</a:t>
            </a:r>
          </a:p>
          <a:p>
            <a:pPr marL="0" marR="621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621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下面讨论置换与合一的有关概念与方法。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96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4A2DD-93E6-4491-AA13-8390B070B9F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4275" name="Rectangle 3"/>
          <p:cNvSpPr>
            <a:spLocks noGrp="1"/>
          </p:cNvSpPr>
          <p:nvPr>
            <p:ph type="body" sz="half" idx="1"/>
          </p:nvPr>
        </p:nvSpPr>
        <p:spPr>
          <a:xfrm>
            <a:off x="2021811" y="1515039"/>
            <a:ext cx="8002587" cy="5688012"/>
          </a:xfrm>
        </p:spPr>
        <p:txBody>
          <a:bodyPr/>
          <a:lstStyle/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k=0,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=ε;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只含有一个谓词公式，则算法停止，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就是要求的最一般合一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的差异集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81000" indent="-38100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中存在元素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是变元，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是项且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不在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中出现，则置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marL="381000" indent="-3810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σ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Courier New" panose="02070309020205020404" pitchFamily="49" charset="0"/>
                <a:ea typeface="楷体_GB2312" pitchFamily="49" charset="-122"/>
              </a:rPr>
              <a:t>·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k=k+1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，然后转</a:t>
            </a:r>
            <a:r>
              <a:rPr lang="zh-CN" altLang="en-US" b="1" dirty="0"/>
              <a:t>②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381000" indent="-381000"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AutoNum type="circleNumDbPlain" startAt="5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算法停止，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的最一般合一不存在。</a:t>
            </a: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601765" y="187325"/>
            <a:ext cx="8229600" cy="649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2"/>
            </a:pPr>
            <a:r>
              <a:rPr lang="en-US" altLang="zh-CN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最一般合一置换的求取算法：</a:t>
            </a:r>
          </a:p>
        </p:txBody>
      </p:sp>
      <p:sp>
        <p:nvSpPr>
          <p:cNvPr id="5" name="矩形 4"/>
          <p:cNvSpPr/>
          <p:nvPr/>
        </p:nvSpPr>
        <p:spPr>
          <a:xfrm>
            <a:off x="1444582" y="914216"/>
            <a:ext cx="8908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为非空有限公式集合，求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的最一般合一的算法如下：</a:t>
            </a:r>
          </a:p>
        </p:txBody>
      </p:sp>
    </p:spTree>
    <p:extLst>
      <p:ext uri="{BB962C8B-B14F-4D97-AF65-F5344CB8AC3E}">
        <p14:creationId xmlns:p14="http://schemas.microsoft.com/office/powerpoint/2010/main" val="158251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F3088E-EB23-4AED-ABD1-5897D06E77F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6323" name="Rectang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z="2800" dirty="0">
                <a:solidFill>
                  <a:srgbClr val="008000"/>
                </a:solidFill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008000"/>
                </a:solidFill>
                <a:ea typeface="黑体" panose="02010609060101010101" pitchFamily="49" charset="-122"/>
              </a:rPr>
              <a:t>实例</a:t>
            </a:r>
            <a:r>
              <a:rPr lang="en-US" altLang="zh-CN" sz="2800" dirty="0">
                <a:solidFill>
                  <a:srgbClr val="008000"/>
                </a:solidFill>
                <a:ea typeface="黑体" panose="02010609060101010101" pitchFamily="49" charset="-122"/>
              </a:rPr>
              <a:t>1】</a:t>
            </a:r>
          </a:p>
        </p:txBody>
      </p:sp>
      <p:sp>
        <p:nvSpPr>
          <p:cNvPr id="696322" name="Rectangle 2"/>
          <p:cNvSpPr>
            <a:spLocks noGrp="1"/>
          </p:cNvSpPr>
          <p:nvPr>
            <p:ph type="body" idx="4294967295"/>
          </p:nvPr>
        </p:nvSpPr>
        <p:spPr>
          <a:xfrm>
            <a:off x="1965080" y="976312"/>
            <a:ext cx="8496300" cy="5562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求公式集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a,x,f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(g(y))),P(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z,h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z,u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),f(u))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｝的最一般合一。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k=0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=S, 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=ε, 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不是单元素集，求得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｝，其中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是变元，且不在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中出现，所以有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a/z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=ε·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a/z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a/z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a/z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a,x,f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(g(y))),P(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),f(u))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k=1: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不是单元素集，求得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x,h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·{h(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)/x}={a/z}·{h(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)/x}={a/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z,h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)/x}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{h(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)/x}={P(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),f(g(y))),P(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a,u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),f(u))}</a:t>
            </a:r>
          </a:p>
        </p:txBody>
      </p:sp>
    </p:spTree>
    <p:extLst>
      <p:ext uri="{BB962C8B-B14F-4D97-AF65-F5344CB8AC3E}">
        <p14:creationId xmlns:p14="http://schemas.microsoft.com/office/powerpoint/2010/main" val="3209611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34B149-1476-4DB3-AA94-FA82824472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7346" name="Rectangle 2"/>
          <p:cNvSpPr>
            <a:spLocks noGrp="1"/>
          </p:cNvSpPr>
          <p:nvPr>
            <p:ph type="body" idx="1"/>
          </p:nvPr>
        </p:nvSpPr>
        <p:spPr>
          <a:xfrm>
            <a:off x="1811337" y="793750"/>
            <a:ext cx="9259786" cy="5562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k=2: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不是单元素集，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g(y),u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g(y)/u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a/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z,h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(y))/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x,g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(y)/u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</a:p>
          <a:p>
            <a:pPr algn="just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{g(y)/u}=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(y),f(g(y))),P(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(y)),f(g(y)))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=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｛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</a:rPr>
              <a:t>a,g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(y)),f(g(y)))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｝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k=3: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已是单元素集，所以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就是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的最一般合一。</a:t>
            </a:r>
          </a:p>
        </p:txBody>
      </p:sp>
    </p:spTree>
    <p:extLst>
      <p:ext uri="{BB962C8B-B14F-4D97-AF65-F5344CB8AC3E}">
        <p14:creationId xmlns:p14="http://schemas.microsoft.com/office/powerpoint/2010/main" val="15304269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4735" y="1089164"/>
            <a:ext cx="111694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254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可简单的理解为是在一个谓词公式中用置换项去替换变量。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定义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7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30031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置换是形如</a:t>
            </a:r>
          </a:p>
          <a:p>
            <a:pPr marL="0" marR="956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				{t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,t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,…,t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 </a:t>
            </a:r>
            <a:r>
              <a:rPr kumimoji="0" lang="fr-F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}</a:t>
            </a:r>
            <a:endParaRPr kumimoji="0" lang="fr-FR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marR="46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的有限集合。其中，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,…,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是项；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,…,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是互不相同的变元；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表示用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替换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。并且要求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不能相同，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不能循环地出现在另一个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中。</a:t>
            </a:r>
          </a:p>
          <a:p>
            <a:pPr marL="0" marR="707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    例如，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{a/x, c/y, f(b)/z}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是一个置换。</a:t>
            </a:r>
          </a:p>
          <a:p>
            <a:pPr marL="0" marR="112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    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{g(z)/x, f(x)/z}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不是一个置换。原因是它在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之间出现了循环置换现象。即当用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g(z)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f(g(z))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时，既没有消去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，也没有消去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78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    若改为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{g(a)/x, f(x)/z}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即可，原因是用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g(a)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f(g(a))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置换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z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，则消去了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355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通常，置换是用希腊字母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θ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σ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等来表示的。</a:t>
            </a:r>
          </a:p>
          <a:p>
            <a:pPr marL="0" marR="63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30031"/>
              </a:solidFill>
              <a:effectLst/>
              <a:uLnTx/>
              <a:uFillTx/>
              <a:latin typeface="楷体_GB2312" panose="02010609030101010101"/>
              <a:ea typeface="等线" panose="02010600030101010101" pitchFamily="2" charset="-122"/>
              <a:cs typeface="+mn-cs"/>
            </a:endParaRPr>
          </a:p>
          <a:p>
            <a:pPr marL="0" marR="63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θ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={t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,…,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是一个置换，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是一个谓词公式，把公式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中出现的所有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换成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=1,2,…,n)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，得到一个新的公式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在置换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θ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下的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300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例示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，记作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θ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。</a:t>
            </a:r>
          </a:p>
          <a:p>
            <a:pPr marL="0" marR="4460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anose="02010609030101010101"/>
                <a:ea typeface="等线" panose="02010600030101010101" pitchFamily="2" charset="-122"/>
                <a:cs typeface="+mn-cs"/>
              </a:rPr>
              <a:t>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700088" y="168562"/>
            <a:ext cx="82296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置换与合一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50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87B5D-5DBD-432A-B51B-1E6ADED9049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6087" name="Rectangle 7"/>
          <p:cNvSpPr>
            <a:spLocks noGrp="1"/>
          </p:cNvSpPr>
          <p:nvPr>
            <p:ph type="title"/>
          </p:nvPr>
        </p:nvSpPr>
        <p:spPr>
          <a:xfrm>
            <a:off x="375624" y="5384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置换的合成：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85270" y="917575"/>
            <a:ext cx="8569325" cy="5803900"/>
            <a:chOff x="1847851" y="836613"/>
            <a:chExt cx="8569325" cy="5803900"/>
          </a:xfrm>
        </p:grpSpPr>
        <p:sp>
          <p:nvSpPr>
            <p:cNvPr id="686083" name="Rectangle 3"/>
            <p:cNvSpPr>
              <a:spLocks noChangeArrowheads="1"/>
            </p:cNvSpPr>
            <p:nvPr/>
          </p:nvSpPr>
          <p:spPr bwMode="auto">
            <a:xfrm>
              <a:off x="1847851" y="836613"/>
              <a:ext cx="8569325" cy="580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设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               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是两个置换，则将集合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中符合下列条件的元素删除：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   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(1)  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t</a:t>
              </a:r>
              <a:r>
                <a:rPr kumimoji="0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λ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/x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当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t</a:t>
              </a:r>
              <a:r>
                <a:rPr kumimoji="0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λ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=x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    (2)  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u</a:t>
              </a:r>
              <a:r>
                <a:rPr kumimoji="0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/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y</a:t>
              </a:r>
              <a:r>
                <a:rPr kumimoji="0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    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当</a:t>
              </a:r>
              <a:r>
                <a:rPr kumimoji="0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y</a:t>
              </a:r>
              <a:r>
                <a:rPr kumimoji="0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i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∈{x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,x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,…,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n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}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Wingdings" panose="05000000000000000000" pitchFamily="2" charset="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如此得到的集合仍然是一个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置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换，该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置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  <a:sym typeface="Wingdings" panose="05000000000000000000" pitchFamily="2" charset="2"/>
                </a:rPr>
                <a:t>换称为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θ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与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λ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的合成，记作</a:t>
              </a:r>
              <a:r>
                <a:rPr kumimoji="0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θ·λ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  <a:sym typeface="Wingdings" panose="05000000000000000000" pitchFamily="2" charset="2"/>
                </a:rPr>
                <a:t>。</a:t>
              </a:r>
            </a:p>
          </p:txBody>
        </p:sp>
        <p:grpSp>
          <p:nvGrpSpPr>
            <p:cNvPr id="686091" name="Group 11"/>
            <p:cNvGrpSpPr>
              <a:grpSpLocks/>
            </p:cNvGrpSpPr>
            <p:nvPr/>
          </p:nvGrpSpPr>
          <p:grpSpPr bwMode="auto">
            <a:xfrm>
              <a:off x="2930526" y="1052514"/>
              <a:ext cx="3757612" cy="1195387"/>
              <a:chOff x="886" y="663"/>
              <a:chExt cx="2367" cy="7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084" name="Object 4"/>
                  <p:cNvSpPr txBox="1"/>
                  <p:nvPr/>
                </p:nvSpPr>
                <p:spPr bwMode="auto">
                  <a:xfrm>
                    <a:off x="979" y="663"/>
                    <a:ext cx="2179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86084" name="Object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79" y="663"/>
                    <a:ext cx="2179" cy="2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085" name="Object 5"/>
                  <p:cNvSpPr txBox="1"/>
                  <p:nvPr/>
                </p:nvSpPr>
                <p:spPr bwMode="auto">
                  <a:xfrm>
                    <a:off x="886" y="1117"/>
                    <a:ext cx="2367" cy="2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86085" name="Object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6" y="1117"/>
                    <a:ext cx="2367" cy="2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6090" name="Group 10"/>
            <p:cNvGrpSpPr>
              <a:grpSpLocks/>
            </p:cNvGrpSpPr>
            <p:nvPr/>
          </p:nvGrpSpPr>
          <p:grpSpPr bwMode="auto">
            <a:xfrm>
              <a:off x="2659063" y="3284533"/>
              <a:ext cx="7070725" cy="522286"/>
              <a:chOff x="760" y="2251"/>
              <a:chExt cx="4454" cy="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6086" name="Object 6"/>
                  <p:cNvSpPr txBox="1"/>
                  <p:nvPr/>
                </p:nvSpPr>
                <p:spPr bwMode="auto">
                  <a:xfrm>
                    <a:off x="760" y="2251"/>
                    <a:ext cx="4454" cy="29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86086" name="Object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0" y="2251"/>
                    <a:ext cx="4454" cy="2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90" b="-14103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6088" name="Line 8"/>
              <p:cNvSpPr>
                <a:spLocks noChangeShapeType="1"/>
              </p:cNvSpPr>
              <p:nvPr/>
            </p:nvSpPr>
            <p:spPr bwMode="auto">
              <a:xfrm flipV="1">
                <a:off x="760" y="2577"/>
                <a:ext cx="2120" cy="3"/>
              </a:xfrm>
              <a:prstGeom prst="line">
                <a:avLst/>
              </a:prstGeom>
              <a:noFill/>
              <a:ln w="38100" cmpd="dbl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6089" name="Line 9"/>
              <p:cNvSpPr>
                <a:spLocks noChangeShapeType="1"/>
              </p:cNvSpPr>
              <p:nvPr/>
            </p:nvSpPr>
            <p:spPr bwMode="auto">
              <a:xfrm>
                <a:off x="2935" y="2580"/>
                <a:ext cx="1905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" name="Rectangle 2"/>
          <p:cNvSpPr txBox="1">
            <a:spLocks/>
          </p:cNvSpPr>
          <p:nvPr/>
        </p:nvSpPr>
        <p:spPr>
          <a:xfrm>
            <a:off x="365792" y="142904"/>
            <a:ext cx="82296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置换与合一</a:t>
            </a:r>
          </a:p>
        </p:txBody>
      </p:sp>
    </p:spTree>
    <p:extLst>
      <p:ext uri="{BB962C8B-B14F-4D97-AF65-F5344CB8AC3E}">
        <p14:creationId xmlns:p14="http://schemas.microsoft.com/office/powerpoint/2010/main" val="34038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F552A-2F2A-43CB-940D-6570E4B39C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8130" name="Rectangle 2"/>
          <p:cNvSpPr>
            <a:spLocks noChangeArrowheads="1"/>
          </p:cNvSpPr>
          <p:nvPr/>
        </p:nvSpPr>
        <p:spPr bwMode="auto">
          <a:xfrm>
            <a:off x="6347619" y="3587751"/>
            <a:ext cx="2376488" cy="431800"/>
          </a:xfrm>
          <a:prstGeom prst="rect">
            <a:avLst/>
          </a:prstGeom>
          <a:solidFill>
            <a:srgbClr val="6699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6401594" y="2987138"/>
            <a:ext cx="2519363" cy="431800"/>
          </a:xfrm>
          <a:prstGeom prst="rect">
            <a:avLst/>
          </a:prstGeom>
          <a:solidFill>
            <a:srgbClr val="6699FF">
              <a:alpha val="52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88132" name="Group 4"/>
          <p:cNvGrpSpPr>
            <a:grpSpLocks/>
          </p:cNvGrpSpPr>
          <p:nvPr/>
        </p:nvGrpSpPr>
        <p:grpSpPr bwMode="auto">
          <a:xfrm>
            <a:off x="1774826" y="806451"/>
            <a:ext cx="8569325" cy="1031875"/>
            <a:chOff x="204" y="445"/>
            <a:chExt cx="5398" cy="650"/>
          </a:xfrm>
        </p:grpSpPr>
        <p:sp>
          <p:nvSpPr>
            <p:cNvPr id="688133" name="Text Box 5"/>
            <p:cNvSpPr txBox="1">
              <a:spLocks noChangeArrowheads="1"/>
            </p:cNvSpPr>
            <p:nvPr/>
          </p:nvSpPr>
          <p:spPr bwMode="auto">
            <a:xfrm>
              <a:off x="204" y="445"/>
              <a:ext cx="5398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711200" indent="-711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90588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699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711200" marR="0" lvl="0" indent="-711200" algn="l" defTabSz="914400" rtl="0" eaLnBrk="1" fontAlgn="auto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buClr>
                  <a:srgbClr val="0000FF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例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：设                                                              求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θ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与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λ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Wingdings" panose="05000000000000000000" pitchFamily="2" charset="2"/>
                </a:rPr>
                <a:t>的合成。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134" name="Object 6"/>
                <p:cNvSpPr txBox="1"/>
                <p:nvPr/>
              </p:nvSpPr>
              <p:spPr bwMode="auto">
                <a:xfrm>
                  <a:off x="975" y="509"/>
                  <a:ext cx="3350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},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8134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5" y="509"/>
                  <a:ext cx="3350" cy="265"/>
                </a:xfrm>
                <a:prstGeom prst="rect">
                  <a:avLst/>
                </a:prstGeom>
                <a:blipFill>
                  <a:blip r:embed="rId2"/>
                  <a:stretch>
                    <a:fillRect l="-344" b="-2898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8150" name="Group 22"/>
          <p:cNvGrpSpPr>
            <a:grpSpLocks/>
          </p:cNvGrpSpPr>
          <p:nvPr/>
        </p:nvGrpSpPr>
        <p:grpSpPr bwMode="auto">
          <a:xfrm>
            <a:off x="1811338" y="2279933"/>
            <a:ext cx="8496300" cy="3363913"/>
            <a:chOff x="158" y="1434"/>
            <a:chExt cx="5352" cy="2119"/>
          </a:xfrm>
        </p:grpSpPr>
        <p:grpSp>
          <p:nvGrpSpPr>
            <p:cNvPr id="688135" name="Group 7"/>
            <p:cNvGrpSpPr>
              <a:grpSpLocks/>
            </p:cNvGrpSpPr>
            <p:nvPr/>
          </p:nvGrpSpPr>
          <p:grpSpPr bwMode="auto">
            <a:xfrm>
              <a:off x="158" y="1434"/>
              <a:ext cx="5352" cy="2119"/>
              <a:chOff x="204" y="1389"/>
              <a:chExt cx="5352" cy="21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8137" name="Object 9"/>
                  <p:cNvSpPr txBox="1"/>
                  <p:nvPr/>
                </p:nvSpPr>
                <p:spPr bwMode="auto">
                  <a:xfrm>
                    <a:off x="1218" y="1795"/>
                    <a:ext cx="3579" cy="7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  <m:oMath xmlns:m="http://schemas.openxmlformats.org/officeDocument/2006/math"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 xmlns="">
              <p:sp>
                <p:nvSpPr>
                  <p:cNvPr id="688137" name="Object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218" y="1795"/>
                    <a:ext cx="3579" cy="7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8136" name="Text Box 8"/>
              <p:cNvSpPr txBox="1">
                <a:spLocks noChangeArrowheads="1"/>
              </p:cNvSpPr>
              <p:nvPr/>
            </p:nvSpPr>
            <p:spPr bwMode="auto">
              <a:xfrm>
                <a:off x="204" y="1389"/>
                <a:ext cx="19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仿宋_GB2312" pitchFamily="49" charset="-122"/>
                    <a:cs typeface="+mn-cs"/>
                  </a:rPr>
                  <a:t>解：先求出集合</a:t>
                </a:r>
              </a:p>
            </p:txBody>
          </p:sp>
          <p:sp>
            <p:nvSpPr>
              <p:cNvPr id="688138" name="Text Box 10"/>
              <p:cNvSpPr txBox="1">
                <a:spLocks noChangeArrowheads="1"/>
              </p:cNvSpPr>
              <p:nvPr/>
            </p:nvSpPr>
            <p:spPr bwMode="auto">
              <a:xfrm>
                <a:off x="2245" y="2659"/>
                <a:ext cx="33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仿宋_GB2312" pitchFamily="49" charset="-122"/>
                    <a:cs typeface="+mn-cs"/>
                  </a:rPr>
                  <a:t>满足定义中的条件需删除，得：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8139" name="Object 11"/>
                  <p:cNvSpPr txBox="1"/>
                  <p:nvPr/>
                </p:nvSpPr>
                <p:spPr bwMode="auto">
                  <a:xfrm>
                    <a:off x="748" y="2705"/>
                    <a:ext cx="1542" cy="3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8139" name="Object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8" y="2705"/>
                    <a:ext cx="1542" cy="3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8140" name="Object 12"/>
                  <p:cNvSpPr txBox="1"/>
                  <p:nvPr/>
                </p:nvSpPr>
                <p:spPr bwMode="auto">
                  <a:xfrm>
                    <a:off x="1610" y="3158"/>
                    <a:ext cx="2357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8140" name="Object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10" y="3158"/>
                    <a:ext cx="2357" cy="3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8141" name="Line 13"/>
            <p:cNvSpPr>
              <a:spLocks noChangeShapeType="1"/>
            </p:cNvSpPr>
            <p:nvPr/>
          </p:nvSpPr>
          <p:spPr bwMode="auto">
            <a:xfrm>
              <a:off x="2354" y="2565"/>
              <a:ext cx="45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2961" y="2565"/>
              <a:ext cx="45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3498" y="2562"/>
              <a:ext cx="45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88144" name="Rectangle 16"/>
          <p:cNvSpPr>
            <a:spLocks noChangeArrowheads="1"/>
          </p:cNvSpPr>
          <p:nvPr/>
        </p:nvSpPr>
        <p:spPr bwMode="auto">
          <a:xfrm>
            <a:off x="2135188" y="5654676"/>
            <a:ext cx="8532812" cy="1203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rPr>
              <a:t>    ①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rPr>
              <a:t>时，删去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sym typeface="Wingdings" panose="05000000000000000000" pitchFamily="2" charset="2"/>
              </a:rPr>
              <a:t>    ②当                        时，删去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145" name="Object 17"/>
              <p:cNvSpPr txBox="1"/>
              <p:nvPr/>
            </p:nvSpPr>
            <p:spPr bwMode="auto">
              <a:xfrm>
                <a:off x="3154363" y="5715000"/>
                <a:ext cx="1050925" cy="474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814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363" y="5715000"/>
                <a:ext cx="1050925" cy="474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46" name="Object 18"/>
              <p:cNvSpPr txBox="1"/>
              <p:nvPr/>
            </p:nvSpPr>
            <p:spPr bwMode="auto">
              <a:xfrm>
                <a:off x="5991225" y="5840413"/>
                <a:ext cx="2652713" cy="474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814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1225" y="5840413"/>
                <a:ext cx="2652713" cy="4746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47" name="Object 19"/>
              <p:cNvSpPr txBox="1"/>
              <p:nvPr/>
            </p:nvSpPr>
            <p:spPr bwMode="auto">
              <a:xfrm>
                <a:off x="3475038" y="6326188"/>
                <a:ext cx="2311400" cy="4746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8814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5038" y="6326188"/>
                <a:ext cx="2311400" cy="474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148" name="Object 20"/>
              <p:cNvSpPr txBox="1"/>
              <p:nvPr/>
            </p:nvSpPr>
            <p:spPr bwMode="auto">
              <a:xfrm>
                <a:off x="7548563" y="6348413"/>
                <a:ext cx="2784475" cy="500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8814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563" y="6348413"/>
                <a:ext cx="2784475" cy="500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8149" name="Rectangle 21"/>
          <p:cNvSpPr>
            <a:spLocks noGrp="1"/>
          </p:cNvSpPr>
          <p:nvPr>
            <p:ph type="title"/>
          </p:nvPr>
        </p:nvSpPr>
        <p:spPr>
          <a:xfrm>
            <a:off x="242888" y="304802"/>
            <a:ext cx="8229600" cy="504825"/>
          </a:xfrm>
        </p:spPr>
        <p:txBody>
          <a:bodyPr>
            <a:normAutofit fontScale="90000"/>
          </a:bodyPr>
          <a:lstStyle/>
          <a:p>
            <a:r>
              <a:rPr lang="zh-CN" altLang="en-US" sz="31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置换合成实例：</a:t>
            </a:r>
            <a:endParaRPr lang="en-US" altLang="zh-CN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88130" grpId="0" animBg="1"/>
      <p:bldP spid="688131" grpId="0" animBg="1"/>
      <p:bldP spid="688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4735" y="1089164"/>
            <a:ext cx="111694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合一</a:t>
            </a:r>
          </a:p>
          <a:p>
            <a:pPr marL="0" marR="224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可理解为是寻找相对变量的置换，使两个或多个谓词公式一致。</a:t>
            </a:r>
          </a:p>
          <a:p>
            <a:pPr marL="0" marR="11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3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300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11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9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设有公式集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F={F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, 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,…,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，若存在一个置换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θ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，可使</a:t>
            </a:r>
          </a:p>
          <a:p>
            <a:pPr marL="0" marR="7527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			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1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θ</a:t>
            </a:r>
            <a:r>
              <a:rPr kumimoji="0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2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θ</a:t>
            </a:r>
            <a:r>
              <a:rPr kumimoji="0" lang="el-GR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=…=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n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θ</a:t>
            </a:r>
            <a:r>
              <a:rPr kumimoji="0" lang="zh-CN" alt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，</a:t>
            </a:r>
          </a:p>
          <a:p>
            <a:pPr marL="0" marR="3905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则称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θ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的一个合一。称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,F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2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,…,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是可合一的。</a:t>
            </a:r>
          </a:p>
          <a:p>
            <a:pPr marL="0" marR="320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300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320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3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3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例如，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设有公式集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F={P(x, y, f(y)), P(a, g(x), z)}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，则</a:t>
            </a:r>
          </a:p>
          <a:p>
            <a:pPr marL="0" marR="759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			λ</a:t>
            </a: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={a/x, g(a)/y, f(g(a))/z}</a:t>
            </a:r>
            <a:endParaRPr kumimoji="0" lang="es-E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是它的一个合一。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6152" y="5341600"/>
            <a:ext cx="6099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一般情况下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一个公式集的合一不是惟一的。</a:t>
            </a: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365792" y="142904"/>
            <a:ext cx="82296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置换与合一</a:t>
            </a:r>
          </a:p>
        </p:txBody>
      </p:sp>
    </p:spTree>
    <p:extLst>
      <p:ext uri="{BB962C8B-B14F-4D97-AF65-F5344CB8AC3E}">
        <p14:creationId xmlns:p14="http://schemas.microsoft.com/office/powerpoint/2010/main" val="29011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B31D5-4F28-467C-B72E-8E31914F2A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1135" y="1954741"/>
            <a:ext cx="9242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最一般合一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等线" panose="020F0502020204030204"/>
              <a:ea typeface="楷体_GB2312" panose="02010609030101010101"/>
              <a:cs typeface="+mn-cs"/>
            </a:endParaRPr>
          </a:p>
          <a:p>
            <a:pPr marL="0" marR="2242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设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σ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是谓词公式集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的一个合一，如果对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的任意一个合一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θ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都存在一个置换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，使得 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θ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 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，则称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σ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是一个最一般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或最简单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合一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(most general unifier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，简记为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mgu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等线" panose="020F0502020204030204"/>
                <a:ea typeface="楷体_GB2312" panose="02010609030101010101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/>
              <a:cs typeface="+mn-cs"/>
            </a:endParaRP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601766" y="545391"/>
            <a:ext cx="8229600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3.3.2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置换与合一</a:t>
            </a:r>
          </a:p>
        </p:txBody>
      </p:sp>
    </p:spTree>
    <p:extLst>
      <p:ext uri="{BB962C8B-B14F-4D97-AF65-F5344CB8AC3E}">
        <p14:creationId xmlns:p14="http://schemas.microsoft.com/office/powerpoint/2010/main" val="36097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3402F-65BD-4125-BB1B-B36BAEFEAF4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74826" y="815976"/>
            <a:ext cx="8569325" cy="560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1200" indent="-711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90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69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：设 </a:t>
            </a: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有一个最一般合一</a:t>
            </a: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对于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的任一合一，例如：</a:t>
            </a: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存在一个替换</a:t>
            </a: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使得</a:t>
            </a: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711200" marR="0" lvl="0" indent="-71120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228" name="Object 4"/>
              <p:cNvSpPr txBox="1"/>
              <p:nvPr/>
            </p:nvSpPr>
            <p:spPr bwMode="auto">
              <a:xfrm>
                <a:off x="2963863" y="871538"/>
                <a:ext cx="5475287" cy="555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922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3863" y="871538"/>
                <a:ext cx="5475287" cy="555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29" name="Object 5"/>
              <p:cNvSpPr txBox="1"/>
              <p:nvPr/>
            </p:nvSpPr>
            <p:spPr bwMode="auto">
              <a:xfrm>
                <a:off x="3090863" y="1984375"/>
                <a:ext cx="5475287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922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0863" y="1984375"/>
                <a:ext cx="5475287" cy="5810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2230" name="Rectangle 6"/>
          <p:cNvSpPr>
            <a:spLocks noGrp="1"/>
          </p:cNvSpPr>
          <p:nvPr>
            <p:ph type="title"/>
          </p:nvPr>
        </p:nvSpPr>
        <p:spPr>
          <a:xfrm>
            <a:off x="801688" y="3969"/>
            <a:ext cx="10515600" cy="1325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等线" panose="020F0502020204030204"/>
                <a:ea typeface="楷体_GB2312" panose="02010609030101010101"/>
                <a:cs typeface="+mn-cs"/>
              </a:rPr>
              <a:t>最一般合一实例：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2231" name="Object 7"/>
              <p:cNvSpPr txBox="1"/>
              <p:nvPr/>
            </p:nvSpPr>
            <p:spPr bwMode="auto">
              <a:xfrm>
                <a:off x="2673350" y="3124200"/>
                <a:ext cx="6310313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922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3350" y="3124200"/>
                <a:ext cx="6310313" cy="581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32" name="Object 8"/>
              <p:cNvSpPr txBox="1"/>
              <p:nvPr/>
            </p:nvSpPr>
            <p:spPr bwMode="auto">
              <a:xfrm>
                <a:off x="4884738" y="4203700"/>
                <a:ext cx="1885950" cy="581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922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4738" y="4203700"/>
                <a:ext cx="1885950" cy="581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233" name="Object 9"/>
              <p:cNvSpPr txBox="1"/>
              <p:nvPr/>
            </p:nvSpPr>
            <p:spPr bwMode="auto">
              <a:xfrm>
                <a:off x="5137150" y="5499101"/>
                <a:ext cx="1377950" cy="434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922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7150" y="5499101"/>
                <a:ext cx="1377950" cy="434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7A481-CD37-4904-9F9B-CB6D63B540D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3250" name="Rectangle 2"/>
          <p:cNvSpPr>
            <a:spLocks noGrp="1"/>
          </p:cNvSpPr>
          <p:nvPr>
            <p:ph type="title"/>
          </p:nvPr>
        </p:nvSpPr>
        <p:spPr>
          <a:xfrm>
            <a:off x="709920" y="354014"/>
            <a:ext cx="8229600" cy="649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2"/>
            </a:pPr>
            <a:r>
              <a:rPr lang="en-US" altLang="zh-CN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最一般合一置换的求取算法：</a:t>
            </a:r>
          </a:p>
        </p:txBody>
      </p:sp>
      <p:sp>
        <p:nvSpPr>
          <p:cNvPr id="693251" name="Rectangle 3"/>
          <p:cNvSpPr>
            <a:spLocks noGrp="1"/>
          </p:cNvSpPr>
          <p:nvPr>
            <p:ph type="body" idx="1"/>
          </p:nvPr>
        </p:nvSpPr>
        <p:spPr>
          <a:xfrm>
            <a:off x="877068" y="1593901"/>
            <a:ext cx="10194054" cy="47624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差异集</a:t>
            </a:r>
          </a:p>
          <a:p>
            <a:pPr marL="0" indent="0">
              <a:buNone/>
            </a:pPr>
            <a:r>
              <a:rPr lang="zh-CN" altLang="en-US" dirty="0">
                <a:latin typeface="GBK-Song55"/>
              </a:rPr>
              <a:t>设</a:t>
            </a:r>
            <a:r>
              <a:rPr lang="en-US" altLang="zh-CN" dirty="0">
                <a:latin typeface="SFSI1095"/>
              </a:rPr>
              <a:t>F </a:t>
            </a:r>
            <a:r>
              <a:rPr lang="en-US" altLang="zh-CN" dirty="0">
                <a:latin typeface="CMSS10"/>
              </a:rPr>
              <a:t>= </a:t>
            </a:r>
            <a:r>
              <a:rPr lang="en-US" altLang="zh-CN" dirty="0">
                <a:latin typeface="CMSY10"/>
              </a:rPr>
              <a:t>{</a:t>
            </a:r>
            <a:r>
              <a:rPr lang="en-US" altLang="zh-CN" dirty="0">
                <a:latin typeface="SFSI1095"/>
              </a:rPr>
              <a:t>F</a:t>
            </a:r>
            <a:r>
              <a:rPr lang="en-US" altLang="zh-CN" sz="1600" dirty="0">
                <a:latin typeface="SFSS0800"/>
              </a:rPr>
              <a:t>1</a:t>
            </a:r>
            <a:r>
              <a:rPr lang="en-US" altLang="zh-CN" dirty="0">
                <a:latin typeface="CMMI10"/>
              </a:rPr>
              <a:t>, </a:t>
            </a:r>
            <a:r>
              <a:rPr lang="en-US" altLang="zh-CN" dirty="0">
                <a:latin typeface="SFSI1095"/>
              </a:rPr>
              <a:t>F</a:t>
            </a:r>
            <a:r>
              <a:rPr lang="en-US" altLang="zh-CN" sz="1600" dirty="0">
                <a:latin typeface="SFSS0800"/>
              </a:rPr>
              <a:t>2</a:t>
            </a:r>
            <a:r>
              <a:rPr lang="en-US" altLang="zh-CN" dirty="0">
                <a:latin typeface="CMMI10"/>
              </a:rPr>
              <a:t>, </a:t>
            </a:r>
            <a:r>
              <a:rPr lang="en-US" altLang="zh-CN" dirty="0">
                <a:latin typeface="CMSY10"/>
              </a:rPr>
              <a:t>· · · </a:t>
            </a:r>
            <a:r>
              <a:rPr lang="en-US" altLang="zh-CN" dirty="0">
                <a:latin typeface="CMMI10"/>
              </a:rPr>
              <a:t>, </a:t>
            </a:r>
            <a:r>
              <a:rPr lang="en-US" altLang="zh-CN" dirty="0" err="1">
                <a:latin typeface="SFSI1095"/>
              </a:rPr>
              <a:t>F</a:t>
            </a:r>
            <a:r>
              <a:rPr lang="en-US" altLang="zh-CN" sz="1600" dirty="0" err="1">
                <a:latin typeface="SFSI0800"/>
              </a:rPr>
              <a:t>n</a:t>
            </a:r>
            <a:r>
              <a:rPr lang="en-US" altLang="zh-CN" dirty="0">
                <a:latin typeface="CMSY10"/>
              </a:rPr>
              <a:t>}</a:t>
            </a:r>
            <a:r>
              <a:rPr lang="zh-CN" altLang="en-US" dirty="0">
                <a:latin typeface="GBK-Song55"/>
              </a:rPr>
              <a:t>是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42"/>
              </a:rPr>
              <a:t>个</a:t>
            </a:r>
            <a:r>
              <a:rPr lang="zh-CN" altLang="en-US" dirty="0">
                <a:latin typeface="GBK-Song41"/>
              </a:rPr>
              <a:t>非</a:t>
            </a:r>
            <a:r>
              <a:rPr lang="zh-CN" altLang="en-US" dirty="0">
                <a:latin typeface="GBK-Song47"/>
              </a:rPr>
              <a:t>空</a:t>
            </a:r>
            <a:r>
              <a:rPr lang="zh-CN" altLang="en-US" dirty="0">
                <a:latin typeface="GBK-Song62"/>
              </a:rPr>
              <a:t>有</a:t>
            </a:r>
            <a:r>
              <a:rPr lang="zh-CN" altLang="en-US" dirty="0">
                <a:latin typeface="GBK-Song59"/>
              </a:rPr>
              <a:t>限</a:t>
            </a:r>
            <a:r>
              <a:rPr lang="zh-CN" altLang="en-US" dirty="0">
                <a:latin typeface="GBK-Song40"/>
              </a:rPr>
              <a:t>的</a:t>
            </a:r>
            <a:r>
              <a:rPr lang="zh-CN" altLang="en-US" dirty="0">
                <a:latin typeface="GBK-Song42"/>
              </a:rPr>
              <a:t>公</a:t>
            </a:r>
            <a:r>
              <a:rPr lang="zh-CN" altLang="en-US" dirty="0">
                <a:latin typeface="GBK-Song55"/>
              </a:rPr>
              <a:t>式集</a:t>
            </a:r>
            <a:r>
              <a:rPr lang="zh-CN" altLang="en-US" dirty="0">
                <a:latin typeface="GBK-Song26"/>
              </a:rPr>
              <a:t>，</a:t>
            </a:r>
            <a:r>
              <a:rPr lang="zh-CN" altLang="en-US" dirty="0">
                <a:latin typeface="GBK-Song39"/>
              </a:rPr>
              <a:t>从</a:t>
            </a:r>
            <a:r>
              <a:rPr lang="en-US" altLang="zh-CN" dirty="0">
                <a:latin typeface="SFSS1095"/>
              </a:rPr>
              <a:t>F</a:t>
            </a:r>
            <a:r>
              <a:rPr lang="zh-CN" altLang="en-US" dirty="0">
                <a:latin typeface="GBK-Song64"/>
              </a:rPr>
              <a:t>中</a:t>
            </a:r>
            <a:r>
              <a:rPr lang="zh-CN" altLang="en-US" dirty="0">
                <a:latin typeface="GBK-Song50"/>
              </a:rPr>
              <a:t>每</a:t>
            </a:r>
            <a:r>
              <a:rPr lang="zh-CN" altLang="en-US" dirty="0">
                <a:latin typeface="GBK-Song42"/>
              </a:rPr>
              <a:t>个公</a:t>
            </a:r>
            <a:r>
              <a:rPr lang="zh-CN" altLang="en-US" dirty="0">
                <a:latin typeface="GBK-Song55"/>
              </a:rPr>
              <a:t>式</a:t>
            </a:r>
            <a:r>
              <a:rPr lang="zh-CN" altLang="en-US" dirty="0">
                <a:latin typeface="GBK-Song40"/>
              </a:rPr>
              <a:t>的第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42"/>
              </a:rPr>
              <a:t>个</a:t>
            </a:r>
            <a:r>
              <a:rPr lang="zh-CN" altLang="en-US" dirty="0">
                <a:latin typeface="GBK-Song41"/>
              </a:rPr>
              <a:t>符</a:t>
            </a:r>
            <a:r>
              <a:rPr lang="zh-CN" altLang="en-US" dirty="0">
                <a:latin typeface="GBK-Song43"/>
              </a:rPr>
              <a:t>号</a:t>
            </a:r>
            <a:r>
              <a:rPr lang="zh-CN" altLang="en-US" dirty="0">
                <a:latin typeface="GBK-Song57"/>
              </a:rPr>
              <a:t>同</a:t>
            </a:r>
            <a:r>
              <a:rPr lang="zh-CN" altLang="en-US" dirty="0">
                <a:latin typeface="GBK-Song55"/>
              </a:rPr>
              <a:t>时</a:t>
            </a:r>
            <a:r>
              <a:rPr lang="zh-CN" altLang="en-US" dirty="0">
                <a:latin typeface="GBK-Song59"/>
              </a:rPr>
              <a:t>向</a:t>
            </a:r>
            <a:r>
              <a:rPr lang="zh-CN" altLang="en-US" dirty="0">
                <a:latin typeface="GBK-Song62"/>
              </a:rPr>
              <a:t>右</a:t>
            </a:r>
            <a:r>
              <a:rPr lang="zh-CN" altLang="en-US" dirty="0">
                <a:latin typeface="GBK-Song37"/>
              </a:rPr>
              <a:t>比</a:t>
            </a:r>
            <a:r>
              <a:rPr lang="zh-CN" altLang="en-US" dirty="0">
                <a:latin typeface="GBK-Song46"/>
              </a:rPr>
              <a:t>较</a:t>
            </a:r>
            <a:r>
              <a:rPr lang="zh-CN" altLang="en-US" dirty="0">
                <a:latin typeface="GBK-Song26"/>
              </a:rPr>
              <a:t>，</a:t>
            </a:r>
            <a:r>
              <a:rPr lang="zh-CN" altLang="en-US" dirty="0">
                <a:latin typeface="GBK-Song64"/>
              </a:rPr>
              <a:t>直</a:t>
            </a:r>
            <a:r>
              <a:rPr lang="zh-CN" altLang="en-US" dirty="0">
                <a:latin typeface="GBK-Song40"/>
              </a:rPr>
              <a:t>到</a:t>
            </a:r>
            <a:r>
              <a:rPr lang="zh-CN" altLang="en-US" dirty="0">
                <a:latin typeface="GBK-Song41"/>
              </a:rPr>
              <a:t>发</a:t>
            </a:r>
            <a:r>
              <a:rPr lang="zh-CN" altLang="en-US" dirty="0">
                <a:latin typeface="GBK-Song59"/>
              </a:rPr>
              <a:t>现</a:t>
            </a:r>
            <a:r>
              <a:rPr lang="zh-CN" altLang="en-US" dirty="0">
                <a:latin typeface="GBK-Song40"/>
              </a:rPr>
              <a:t>第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42"/>
              </a:rPr>
              <a:t>个</a:t>
            </a:r>
            <a:r>
              <a:rPr lang="zh-CN" altLang="en-US" dirty="0">
                <a:latin typeface="GBK-Song37"/>
              </a:rPr>
              <a:t>不</a:t>
            </a:r>
            <a:r>
              <a:rPr lang="zh-CN" altLang="en-US" dirty="0">
                <a:latin typeface="GBK-Song59"/>
              </a:rPr>
              <a:t>相</a:t>
            </a:r>
            <a:r>
              <a:rPr lang="zh-CN" altLang="en-US" dirty="0">
                <a:latin typeface="GBK-Song57"/>
              </a:rPr>
              <a:t>同</a:t>
            </a:r>
            <a:r>
              <a:rPr lang="zh-CN" altLang="en-US" dirty="0">
                <a:latin typeface="GBK-Song40"/>
              </a:rPr>
              <a:t>的</a:t>
            </a:r>
            <a:r>
              <a:rPr lang="zh-CN" altLang="en-US" dirty="0">
                <a:latin typeface="GBK-Song41"/>
              </a:rPr>
              <a:t>符</a:t>
            </a:r>
            <a:r>
              <a:rPr lang="zh-CN" altLang="en-US" dirty="0">
                <a:latin typeface="GBK-Song43"/>
              </a:rPr>
              <a:t>号</a:t>
            </a:r>
            <a:r>
              <a:rPr lang="zh-CN" altLang="en-US" dirty="0">
                <a:latin typeface="GBK-Song58"/>
              </a:rPr>
              <a:t>为</a:t>
            </a:r>
            <a:r>
              <a:rPr lang="zh-CN" altLang="en-US" dirty="0">
                <a:latin typeface="GBK-Song64"/>
              </a:rPr>
              <a:t>止</a:t>
            </a:r>
            <a:r>
              <a:rPr lang="zh-CN" altLang="en-US" dirty="0">
                <a:latin typeface="GBK-Song26"/>
              </a:rPr>
              <a:t>，</a:t>
            </a:r>
            <a:r>
              <a:rPr lang="zh-CN" altLang="en-US" dirty="0">
                <a:latin typeface="GBK-Song39"/>
              </a:rPr>
              <a:t>从</a:t>
            </a:r>
            <a:r>
              <a:rPr lang="en-US" altLang="zh-CN" dirty="0">
                <a:latin typeface="SFSS1095"/>
              </a:rPr>
              <a:t>F</a:t>
            </a:r>
            <a:r>
              <a:rPr lang="zh-CN" altLang="en-US" dirty="0">
                <a:latin typeface="GBK-Song40"/>
              </a:rPr>
              <a:t>的</a:t>
            </a:r>
            <a:r>
              <a:rPr lang="zh-CN" altLang="en-US" dirty="0">
                <a:latin typeface="GBK-Song42"/>
              </a:rPr>
              <a:t>各个公</a:t>
            </a:r>
            <a:r>
              <a:rPr lang="zh-CN" altLang="en-US" dirty="0">
                <a:latin typeface="GBK-Song55"/>
              </a:rPr>
              <a:t>式</a:t>
            </a:r>
            <a:r>
              <a:rPr lang="zh-CN" altLang="en-US" dirty="0">
                <a:latin typeface="GBK-Song64"/>
              </a:rPr>
              <a:t>中</a:t>
            </a:r>
            <a:r>
              <a:rPr lang="zh-CN" altLang="en-US" dirty="0">
                <a:latin typeface="GBK-Song54"/>
              </a:rPr>
              <a:t>取</a:t>
            </a:r>
            <a:r>
              <a:rPr lang="zh-CN" altLang="en-US" dirty="0">
                <a:latin typeface="GBK-Song38"/>
              </a:rPr>
              <a:t>出</a:t>
            </a:r>
            <a:r>
              <a:rPr lang="zh-CN" altLang="en-US" dirty="0">
                <a:latin typeface="GBK-Song51"/>
              </a:rPr>
              <a:t>那</a:t>
            </a:r>
            <a:r>
              <a:rPr lang="zh-CN" altLang="en-US" dirty="0">
                <a:latin typeface="GBK-Song60"/>
              </a:rPr>
              <a:t>些</a:t>
            </a:r>
            <a:r>
              <a:rPr lang="zh-CN" altLang="en-US" dirty="0">
                <a:latin typeface="GBK-Song61"/>
              </a:rPr>
              <a:t>以</a:t>
            </a:r>
            <a:r>
              <a:rPr lang="zh-CN" altLang="en-US" dirty="0">
                <a:latin typeface="GBK-Song40"/>
              </a:rPr>
              <a:t>第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37"/>
              </a:rPr>
              <a:t>不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64"/>
              </a:rPr>
              <a:t>致</a:t>
            </a:r>
            <a:r>
              <a:rPr lang="zh-CN" altLang="en-US" dirty="0">
                <a:latin typeface="GBK-Song41"/>
              </a:rPr>
              <a:t>符</a:t>
            </a:r>
            <a:r>
              <a:rPr lang="zh-CN" altLang="en-US" dirty="0">
                <a:latin typeface="GBK-Song43"/>
              </a:rPr>
              <a:t>号</a:t>
            </a:r>
            <a:r>
              <a:rPr lang="zh-CN" altLang="en-US" dirty="0">
                <a:latin typeface="GBK-Song47"/>
              </a:rPr>
              <a:t>开</a:t>
            </a:r>
            <a:r>
              <a:rPr lang="zh-CN" altLang="en-US" dirty="0">
                <a:latin typeface="GBK-Song55"/>
              </a:rPr>
              <a:t>始</a:t>
            </a:r>
            <a:r>
              <a:rPr lang="zh-CN" altLang="en-US" dirty="0">
                <a:latin typeface="GBK-Song40"/>
              </a:rPr>
              <a:t>的</a:t>
            </a:r>
            <a:r>
              <a:rPr lang="zh-CN" altLang="en-US" dirty="0">
                <a:latin typeface="GBK-Song65"/>
              </a:rPr>
              <a:t>最</a:t>
            </a:r>
            <a:r>
              <a:rPr lang="zh-CN" altLang="en-US" dirty="0">
                <a:latin typeface="GBK-Song39"/>
              </a:rPr>
              <a:t>大</a:t>
            </a:r>
            <a:r>
              <a:rPr lang="zh-CN" altLang="en-US" dirty="0">
                <a:latin typeface="GBK-Song65"/>
              </a:rPr>
              <a:t>子</a:t>
            </a:r>
            <a:r>
              <a:rPr lang="zh-CN" altLang="en-US" dirty="0">
                <a:latin typeface="GBK-Song37"/>
              </a:rPr>
              <a:t>表</a:t>
            </a:r>
            <a:r>
              <a:rPr lang="zh-CN" altLang="en-US" dirty="0">
                <a:latin typeface="GBK-Song39"/>
              </a:rPr>
              <a:t>达</a:t>
            </a:r>
            <a:r>
              <a:rPr lang="zh-CN" altLang="en-US" dirty="0">
                <a:latin typeface="GBK-Song55"/>
              </a:rPr>
              <a:t>式</a:t>
            </a:r>
            <a:r>
              <a:rPr lang="zh-CN" altLang="en-US" dirty="0">
                <a:latin typeface="GBK-Song26"/>
              </a:rPr>
              <a:t>，</a:t>
            </a:r>
            <a:r>
              <a:rPr lang="zh-CN" altLang="en-US" dirty="0">
                <a:latin typeface="GBK-Song37"/>
              </a:rPr>
              <a:t>并</a:t>
            </a:r>
            <a:r>
              <a:rPr lang="zh-CN" altLang="en-US" dirty="0">
                <a:latin typeface="GBK-Song61"/>
              </a:rPr>
              <a:t>以</a:t>
            </a:r>
            <a:r>
              <a:rPr lang="zh-CN" altLang="en-US" dirty="0">
                <a:latin typeface="GBK-Song63"/>
              </a:rPr>
              <a:t>这</a:t>
            </a:r>
            <a:r>
              <a:rPr lang="zh-CN" altLang="en-US" dirty="0">
                <a:latin typeface="GBK-Song60"/>
              </a:rPr>
              <a:t>些</a:t>
            </a:r>
            <a:r>
              <a:rPr lang="zh-CN" altLang="en-US" dirty="0">
                <a:latin typeface="GBK-Song65"/>
              </a:rPr>
              <a:t>子</a:t>
            </a:r>
            <a:r>
              <a:rPr lang="zh-CN" altLang="en-US" dirty="0">
                <a:latin typeface="GBK-Song37"/>
              </a:rPr>
              <a:t>表</a:t>
            </a:r>
            <a:r>
              <a:rPr lang="zh-CN" altLang="en-US" dirty="0">
                <a:latin typeface="GBK-Song39"/>
              </a:rPr>
              <a:t>达</a:t>
            </a:r>
            <a:r>
              <a:rPr lang="zh-CN" altLang="en-US" dirty="0">
                <a:latin typeface="GBK-Song55"/>
              </a:rPr>
              <a:t>式</a:t>
            </a:r>
            <a:r>
              <a:rPr lang="zh-CN" altLang="en-US" dirty="0">
                <a:latin typeface="GBK-Song58"/>
              </a:rPr>
              <a:t>为</a:t>
            </a:r>
            <a:r>
              <a:rPr lang="zh-CN" altLang="en-US" dirty="0">
                <a:latin typeface="GBK-Song63"/>
              </a:rPr>
              <a:t>元</a:t>
            </a:r>
            <a:r>
              <a:rPr lang="zh-CN" altLang="en-US" dirty="0">
                <a:latin typeface="GBK-Song56"/>
              </a:rPr>
              <a:t>素</a:t>
            </a:r>
            <a:r>
              <a:rPr lang="zh-CN" altLang="en-US" dirty="0">
                <a:latin typeface="GBK-Song65"/>
              </a:rPr>
              <a:t>组</a:t>
            </a:r>
            <a:r>
              <a:rPr lang="zh-CN" altLang="en-US" dirty="0">
                <a:latin typeface="GBK-Song38"/>
              </a:rPr>
              <a:t>成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42"/>
              </a:rPr>
              <a:t>个</a:t>
            </a:r>
            <a:r>
              <a:rPr lang="zh-CN" altLang="en-US" dirty="0">
                <a:latin typeface="GBK-Song45"/>
              </a:rPr>
              <a:t>集</a:t>
            </a:r>
            <a:r>
              <a:rPr lang="zh-CN" altLang="en-US" dirty="0">
                <a:latin typeface="GBK-Song43"/>
              </a:rPr>
              <a:t>合</a:t>
            </a:r>
            <a:r>
              <a:rPr lang="en-US" altLang="zh-CN" dirty="0">
                <a:latin typeface="SFSS1095"/>
              </a:rPr>
              <a:t>D</a:t>
            </a:r>
            <a:r>
              <a:rPr lang="zh-CN" altLang="en-US" dirty="0">
                <a:latin typeface="GBK-Song26"/>
              </a:rPr>
              <a:t>，</a:t>
            </a:r>
            <a:r>
              <a:rPr lang="zh-CN" altLang="en-US" dirty="0">
                <a:latin typeface="GBK-Song38"/>
              </a:rPr>
              <a:t>称</a:t>
            </a:r>
            <a:r>
              <a:rPr lang="en-US" altLang="zh-CN" dirty="0">
                <a:latin typeface="SFSS1095"/>
              </a:rPr>
              <a:t>D</a:t>
            </a:r>
            <a:r>
              <a:rPr lang="zh-CN" altLang="en-US" dirty="0">
                <a:latin typeface="GBK-Song58"/>
              </a:rPr>
              <a:t>为</a:t>
            </a:r>
            <a:r>
              <a:rPr lang="en-US" altLang="zh-CN" dirty="0">
                <a:latin typeface="SFSS1095"/>
              </a:rPr>
              <a:t>F</a:t>
            </a:r>
            <a:r>
              <a:rPr lang="zh-CN" altLang="en-US" dirty="0">
                <a:latin typeface="GBK-Song40"/>
              </a:rPr>
              <a:t>的</a:t>
            </a:r>
            <a:r>
              <a:rPr lang="zh-CN" altLang="en-US" dirty="0">
                <a:latin typeface="GBK-Song61"/>
              </a:rPr>
              <a:t>一</a:t>
            </a:r>
            <a:r>
              <a:rPr lang="zh-CN" altLang="en-US" dirty="0">
                <a:latin typeface="GBK-Song42"/>
              </a:rPr>
              <a:t>个差异集，也称</a:t>
            </a:r>
            <a:r>
              <a:rPr lang="zh-CN" altLang="en-US" dirty="0">
                <a:latin typeface="GBK-Song41"/>
              </a:rPr>
              <a:t>分</a:t>
            </a:r>
            <a:r>
              <a:rPr lang="zh-CN" altLang="en-US" dirty="0">
                <a:latin typeface="GBK-Song52"/>
              </a:rPr>
              <a:t>歧</a:t>
            </a:r>
            <a:r>
              <a:rPr lang="zh-CN" altLang="en-US" dirty="0">
                <a:latin typeface="GBK-Song45"/>
              </a:rPr>
              <a:t>集</a:t>
            </a:r>
            <a:r>
              <a:rPr lang="zh-CN" altLang="en-US" dirty="0">
                <a:latin typeface="GBK-Song43"/>
              </a:rPr>
              <a:t>合</a:t>
            </a:r>
            <a:r>
              <a:rPr lang="zh-CN" altLang="en-US" dirty="0">
                <a:latin typeface="GBK-Song26"/>
              </a:rPr>
              <a:t>（</a:t>
            </a:r>
            <a:r>
              <a:rPr lang="en-US" altLang="zh-CN" dirty="0">
                <a:latin typeface="SFSS1095"/>
              </a:rPr>
              <a:t>Disagreement Set</a:t>
            </a:r>
            <a:r>
              <a:rPr lang="zh-CN" altLang="en-US" dirty="0">
                <a:latin typeface="GBK-Song26"/>
              </a:rPr>
              <a:t>）</a:t>
            </a:r>
            <a:r>
              <a:rPr lang="zh-CN" altLang="en-US" dirty="0">
                <a:latin typeface="GBK-Song25"/>
              </a:rPr>
              <a:t>。</a:t>
            </a:r>
            <a:endParaRPr lang="en-US" altLang="zh-CN" dirty="0">
              <a:latin typeface="GBK-Song25"/>
            </a:endParaRPr>
          </a:p>
        </p:txBody>
      </p:sp>
    </p:spTree>
    <p:extLst>
      <p:ext uri="{BB962C8B-B14F-4D97-AF65-F5344CB8AC3E}">
        <p14:creationId xmlns:p14="http://schemas.microsoft.com/office/powerpoint/2010/main" val="33361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77A481-CD37-4904-9F9B-CB6D63B540D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3250" name="Rectangle 2"/>
          <p:cNvSpPr>
            <a:spLocks noGrp="1"/>
          </p:cNvSpPr>
          <p:nvPr>
            <p:ph type="title"/>
          </p:nvPr>
        </p:nvSpPr>
        <p:spPr>
          <a:xfrm>
            <a:off x="709920" y="354014"/>
            <a:ext cx="8229600" cy="649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2"/>
            </a:pPr>
            <a:r>
              <a:rPr lang="en-US" altLang="zh-CN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最一般合一置换的求取算法：</a:t>
            </a:r>
          </a:p>
        </p:txBody>
      </p:sp>
      <p:sp>
        <p:nvSpPr>
          <p:cNvPr id="693251" name="Rectangle 3"/>
          <p:cNvSpPr>
            <a:spLocks noGrp="1"/>
          </p:cNvSpPr>
          <p:nvPr>
            <p:ph type="body" idx="1"/>
          </p:nvPr>
        </p:nvSpPr>
        <p:spPr>
          <a:xfrm>
            <a:off x="974392" y="1396923"/>
            <a:ext cx="10243215" cy="476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在对两个谓词公式中的项从左到右进行比较时，那些第一个不相同的项所构成的集合，称为差异集。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设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S=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),P(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x,f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(a),h(b))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｝，则不难看出，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有差异集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      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	     D=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｛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y,f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        </a:t>
            </a:r>
            <a:endParaRPr lang="zh-CN" altLang="en-US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680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1358</Words>
  <Application>Microsoft Office PowerPoint</Application>
  <PresentationFormat>宽屏</PresentationFormat>
  <Paragraphs>136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59" baseType="lpstr">
      <vt:lpstr>CMMI10</vt:lpstr>
      <vt:lpstr>CMSS10</vt:lpstr>
      <vt:lpstr>CMSY10</vt:lpstr>
      <vt:lpstr>GBK-Song25</vt:lpstr>
      <vt:lpstr>GBK-Song26</vt:lpstr>
      <vt:lpstr>GBK-Song37</vt:lpstr>
      <vt:lpstr>GBK-Song38</vt:lpstr>
      <vt:lpstr>GBK-Song39</vt:lpstr>
      <vt:lpstr>GBK-Song40</vt:lpstr>
      <vt:lpstr>GBK-Song41</vt:lpstr>
      <vt:lpstr>GBK-Song42</vt:lpstr>
      <vt:lpstr>GBK-Song43</vt:lpstr>
      <vt:lpstr>GBK-Song45</vt:lpstr>
      <vt:lpstr>GBK-Song46</vt:lpstr>
      <vt:lpstr>GBK-Song47</vt:lpstr>
      <vt:lpstr>GBK-Song50</vt:lpstr>
      <vt:lpstr>GBK-Song51</vt:lpstr>
      <vt:lpstr>GBK-Song52</vt:lpstr>
      <vt:lpstr>GBK-Song54</vt:lpstr>
      <vt:lpstr>GBK-Song55</vt:lpstr>
      <vt:lpstr>GBK-Song56</vt:lpstr>
      <vt:lpstr>GBK-Song57</vt:lpstr>
      <vt:lpstr>GBK-Song58</vt:lpstr>
      <vt:lpstr>GBK-Song59</vt:lpstr>
      <vt:lpstr>GBK-Song60</vt:lpstr>
      <vt:lpstr>GBK-Song61</vt:lpstr>
      <vt:lpstr>GBK-Song62</vt:lpstr>
      <vt:lpstr>GBK-Song63</vt:lpstr>
      <vt:lpstr>GBK-Song64</vt:lpstr>
      <vt:lpstr>GBK-Song65</vt:lpstr>
      <vt:lpstr>MS Gothic</vt:lpstr>
      <vt:lpstr>SFSI0800</vt:lpstr>
      <vt:lpstr>SFSI1095</vt:lpstr>
      <vt:lpstr>SFSS0800</vt:lpstr>
      <vt:lpstr>SFSS1095</vt:lpstr>
      <vt:lpstr>等线</vt:lpstr>
      <vt:lpstr>等线 Light</vt:lpstr>
      <vt:lpstr>仿宋_GB2312</vt:lpstr>
      <vt:lpstr>黑体</vt:lpstr>
      <vt:lpstr>楷体_GB2312</vt:lpstr>
      <vt:lpstr>宋体</vt:lpstr>
      <vt:lpstr>Arial</vt:lpstr>
      <vt:lpstr>Cambria Math</vt:lpstr>
      <vt:lpstr>Courier New</vt:lpstr>
      <vt:lpstr>Times New Roman</vt:lpstr>
      <vt:lpstr>Wingdings</vt:lpstr>
      <vt:lpstr>1_Office 主题​​</vt:lpstr>
      <vt:lpstr>3.3.2置换与合一</vt:lpstr>
      <vt:lpstr>PowerPoint 演示文稿</vt:lpstr>
      <vt:lpstr>置换的合成：</vt:lpstr>
      <vt:lpstr>置换合成实例：</vt:lpstr>
      <vt:lpstr>PowerPoint 演示文稿</vt:lpstr>
      <vt:lpstr>PowerPoint 演示文稿</vt:lpstr>
      <vt:lpstr>最一般合一实例：</vt:lpstr>
      <vt:lpstr> 最一般合一置换的求取算法：</vt:lpstr>
      <vt:lpstr> 最一般合一置换的求取算法：</vt:lpstr>
      <vt:lpstr> 最一般合一置换的求取算法：</vt:lpstr>
      <vt:lpstr>【实例1】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3.3.2置换与合一</dc:title>
  <dc:creator>Qince Li</dc:creator>
  <cp:lastModifiedBy>李钦策</cp:lastModifiedBy>
  <cp:revision>15</cp:revision>
  <dcterms:created xsi:type="dcterms:W3CDTF">2017-11-28T02:17:23Z</dcterms:created>
  <dcterms:modified xsi:type="dcterms:W3CDTF">2020-09-17T03:54:52Z</dcterms:modified>
</cp:coreProperties>
</file>