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3"/>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7" r:id="rId39"/>
    <p:sldId id="294" r:id="rId40"/>
    <p:sldId id="295" r:id="rId41"/>
    <p:sldId id="296" r:id="rId4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73" autoAdjust="0"/>
    <p:restoredTop sz="80075" autoAdjust="0"/>
  </p:normalViewPr>
  <p:slideViewPr>
    <p:cSldViewPr snapToGrid="0">
      <p:cViewPr varScale="1">
        <p:scale>
          <a:sx n="85" d="100"/>
          <a:sy n="85" d="100"/>
        </p:scale>
        <p:origin x="4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4EFFCE-D937-459C-89BF-29630828FBFA}" type="datetimeFigureOut">
              <a:rPr lang="zh-CN" altLang="en-US" smtClean="0"/>
              <a:t>2020/3/2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51E63F-0F17-4718-BFC9-6AD8832A44B1}" type="slidenum">
              <a:rPr lang="zh-CN" altLang="en-US" smtClean="0"/>
              <a:t>‹#›</a:t>
            </a:fld>
            <a:endParaRPr lang="zh-CN" altLang="en-US"/>
          </a:p>
        </p:txBody>
      </p:sp>
    </p:spTree>
    <p:extLst>
      <p:ext uri="{BB962C8B-B14F-4D97-AF65-F5344CB8AC3E}">
        <p14:creationId xmlns:p14="http://schemas.microsoft.com/office/powerpoint/2010/main" val="13914440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3B28AC2-F9B1-418D-A21C-9C89F975ACC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9195865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8987148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938349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8526242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9142112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605863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6826725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8930497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920842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8613656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7946517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11CF4D4-FD1F-4434-8B43-34506F978F19}"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08930" name="Rectangle 2"/>
          <p:cNvSpPr>
            <a:spLocks noGrp="1" noRot="1" noChangeAspect="1" noChangeArrowheads="1" noTextEdit="1"/>
          </p:cNvSpPr>
          <p:nvPr>
            <p:ph type="sldImg"/>
          </p:nvPr>
        </p:nvSpPr>
        <p:spPr>
          <a:ln/>
        </p:spPr>
      </p:sp>
      <p:sp>
        <p:nvSpPr>
          <p:cNvPr id="50893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6772821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6447264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735986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5540722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7267657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5770135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9778342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36005044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21174383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93858505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6123701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7C01DDA-BBE3-4103-ACC5-47128D139A8B}"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653314" name="Rectangle 2"/>
          <p:cNvSpPr>
            <a:spLocks noGrp="1" noRot="1" noChangeAspect="1" noChangeArrowheads="1" noTextEdit="1"/>
          </p:cNvSpPr>
          <p:nvPr>
            <p:ph type="sldImg"/>
          </p:nvPr>
        </p:nvSpPr>
        <p:spPr>
          <a:ln/>
        </p:spPr>
      </p:sp>
      <p:sp>
        <p:nvSpPr>
          <p:cNvPr id="653315" name="Rectangle 3"/>
          <p:cNvSpPr>
            <a:spLocks noGrp="1" noChangeArrowheads="1"/>
          </p:cNvSpPr>
          <p:nvPr>
            <p:ph type="body" idx="1"/>
          </p:nvPr>
        </p:nvSpPr>
        <p:spPr/>
        <p:txBody>
          <a:bodyPr/>
          <a:lstStyle/>
          <a:p>
            <a:r>
              <a:rPr lang="zh-CN" altLang="en-US" dirty="0"/>
              <a:t>对公司生产的每台计算机进行质量检查，并且都合格，则推理出结论“该公司生产的计算机质量合格”。</a:t>
            </a:r>
            <a:r>
              <a:rPr lang="en-US" altLang="zh-CN" dirty="0"/>
              <a:t>----</a:t>
            </a:r>
            <a:r>
              <a:rPr lang="zh-CN" altLang="en-US" dirty="0"/>
              <a:t>（完全归纳推理）</a:t>
            </a:r>
          </a:p>
          <a:p>
            <a:r>
              <a:rPr lang="zh-CN" altLang="en-US" dirty="0"/>
              <a:t>如果随机抽查检查合格。</a:t>
            </a:r>
            <a:r>
              <a:rPr lang="en-US" altLang="zh-CN" dirty="0"/>
              <a:t>-----</a:t>
            </a:r>
            <a:r>
              <a:rPr lang="zh-CN" altLang="en-US" dirty="0"/>
              <a:t>（不完全归纳推理）</a:t>
            </a:r>
          </a:p>
          <a:p>
            <a:r>
              <a:rPr lang="zh-CN" altLang="en-US" dirty="0"/>
              <a:t>如果已知某类事物的有限可数个具体事务都具有某种属性，则推出该类事物都具有此种属性。</a:t>
            </a:r>
            <a:r>
              <a:rPr lang="en-US" altLang="zh-CN" dirty="0"/>
              <a:t>-----</a:t>
            </a:r>
            <a:r>
              <a:rPr lang="zh-CN" altLang="en-US" dirty="0"/>
              <a:t>（枚举归纳推理）</a:t>
            </a:r>
          </a:p>
          <a:p>
            <a:r>
              <a:rPr lang="zh-CN" altLang="en-US" dirty="0"/>
              <a:t>在两个或两类事物有许多相同的或相似的基础上，推出他们在其他属性上也有相同或相似。</a:t>
            </a:r>
            <a:r>
              <a:rPr lang="en-US" altLang="zh-CN" dirty="0"/>
              <a:t>------</a:t>
            </a:r>
            <a:r>
              <a:rPr lang="zh-CN" altLang="en-US" dirty="0"/>
              <a:t>（类比归纳推理）</a:t>
            </a:r>
            <a:r>
              <a:rPr lang="en-US" altLang="zh-CN" sz="1200" b="1" i="0" u="none" strike="noStrike" kern="1200" baseline="0" dirty="0">
                <a:solidFill>
                  <a:schemeClr val="tx1"/>
                </a:solidFill>
                <a:latin typeface="+mn-lt"/>
                <a:ea typeface="+mn-ea"/>
                <a:cs typeface="+mn-cs"/>
              </a:rPr>
              <a:t>IF A</a:t>
            </a:r>
            <a:r>
              <a:rPr lang="zh-CN" altLang="en-US" sz="1200" b="0" i="0" u="none" strike="noStrike" kern="1200" baseline="0" dirty="0">
                <a:solidFill>
                  <a:schemeClr val="tx1"/>
                </a:solidFill>
                <a:latin typeface="+mn-lt"/>
                <a:ea typeface="+mn-ea"/>
                <a:cs typeface="+mn-cs"/>
              </a:rPr>
              <a:t>有属性</a:t>
            </a:r>
            <a:r>
              <a:rPr lang="en-US" altLang="zh-CN" sz="1200" b="1" i="0" u="none" strike="noStrike" kern="1200" baseline="0" dirty="0" err="1">
                <a:solidFill>
                  <a:schemeClr val="tx1"/>
                </a:solidFill>
                <a:latin typeface="+mn-lt"/>
                <a:ea typeface="+mn-ea"/>
                <a:cs typeface="+mn-cs"/>
              </a:rPr>
              <a:t>abc</a:t>
            </a:r>
            <a:r>
              <a:rPr lang="en-US" altLang="zh-CN" sz="1200" b="1" i="0" u="none" strike="noStrike" kern="1200" baseline="0" dirty="0">
                <a:solidFill>
                  <a:schemeClr val="tx1"/>
                </a:solidFill>
                <a:latin typeface="+mn-lt"/>
                <a:ea typeface="+mn-ea"/>
                <a:cs typeface="+mn-cs"/>
              </a:rPr>
              <a:t> AND B</a:t>
            </a:r>
            <a:r>
              <a:rPr lang="zh-CN" altLang="en-US" sz="1200" b="0" i="0" u="none" strike="noStrike" kern="1200" baseline="0" dirty="0">
                <a:solidFill>
                  <a:schemeClr val="tx1"/>
                </a:solidFill>
                <a:latin typeface="+mn-lt"/>
                <a:ea typeface="+mn-ea"/>
                <a:cs typeface="+mn-cs"/>
              </a:rPr>
              <a:t>有属性</a:t>
            </a:r>
            <a:r>
              <a:rPr lang="en-US" altLang="zh-CN" sz="1200" b="1" i="0" u="none" strike="noStrike" kern="1200" baseline="0" dirty="0">
                <a:solidFill>
                  <a:schemeClr val="tx1"/>
                </a:solidFill>
                <a:latin typeface="+mn-lt"/>
                <a:ea typeface="+mn-ea"/>
                <a:cs typeface="+mn-cs"/>
              </a:rPr>
              <a:t>ab THEN B</a:t>
            </a:r>
            <a:r>
              <a:rPr lang="zh-CN" altLang="en-US" sz="1200" b="0" i="0" u="none" strike="noStrike" kern="1200" baseline="0" dirty="0">
                <a:solidFill>
                  <a:schemeClr val="tx1"/>
                </a:solidFill>
                <a:latin typeface="+mn-lt"/>
                <a:ea typeface="+mn-ea"/>
                <a:cs typeface="+mn-cs"/>
              </a:rPr>
              <a:t>可能有属性</a:t>
            </a:r>
            <a:r>
              <a:rPr lang="en-US" altLang="zh-CN" sz="1200" b="1" i="0" u="none" strike="noStrike" kern="1200" baseline="0" dirty="0">
                <a:solidFill>
                  <a:schemeClr val="tx1"/>
                </a:solidFill>
                <a:latin typeface="+mn-lt"/>
                <a:ea typeface="+mn-ea"/>
                <a:cs typeface="+mn-cs"/>
              </a:rPr>
              <a:t>c </a:t>
            </a:r>
            <a:endParaRPr lang="zh-CN" altLang="en-US" dirty="0"/>
          </a:p>
        </p:txBody>
      </p:sp>
    </p:spTree>
    <p:extLst>
      <p:ext uri="{BB962C8B-B14F-4D97-AF65-F5344CB8AC3E}">
        <p14:creationId xmlns:p14="http://schemas.microsoft.com/office/powerpoint/2010/main" val="11935885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B7DDC89-69AF-4EDB-9B54-A971A63DB21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13026" name="Rectangle 2"/>
          <p:cNvSpPr>
            <a:spLocks noGrp="1" noRot="1" noChangeAspect="1" noChangeArrowheads="1" noTextEdit="1"/>
          </p:cNvSpPr>
          <p:nvPr>
            <p:ph type="sldImg"/>
          </p:nvPr>
        </p:nvSpPr>
        <p:spPr>
          <a:ln/>
        </p:spPr>
      </p:sp>
      <p:sp>
        <p:nvSpPr>
          <p:cNvPr id="513027" name="Rectangle 3"/>
          <p:cNvSpPr>
            <a:spLocks noGrp="1" noChangeArrowheads="1"/>
          </p:cNvSpPr>
          <p:nvPr>
            <p:ph type="body" idx="1"/>
          </p:nvPr>
        </p:nvSpPr>
        <p:spPr/>
        <p:txBody>
          <a:bodyPr/>
          <a:lstStyle/>
          <a:p>
            <a:r>
              <a:rPr lang="zh-CN" altLang="en-US"/>
              <a:t>演绎推理只不过将已有事实揭示出来，它不能增殖新的知识。</a:t>
            </a:r>
          </a:p>
          <a:p>
            <a:r>
              <a:rPr lang="zh-CN" altLang="en-US"/>
              <a:t>归纳推理能够导致新知识的产生</a:t>
            </a:r>
          </a:p>
          <a:p>
            <a:r>
              <a:rPr lang="zh-CN" altLang="en-US"/>
              <a:t>所以从人工智能的知识获取来说归纳推理比演绎推理重要。</a:t>
            </a:r>
          </a:p>
          <a:p>
            <a:r>
              <a:rPr lang="zh-CN" altLang="en-US"/>
              <a:t>维修人员实践积累经验（归纳推理）</a:t>
            </a:r>
            <a:r>
              <a:rPr lang="zh-CN" altLang="en-US">
                <a:sym typeface="Wingdings" panose="05000000000000000000" pitchFamily="2" charset="2"/>
              </a:rPr>
              <a:t>运用知识进行检修（演绎推理）</a:t>
            </a:r>
            <a:endParaRPr lang="zh-CN" altLang="en-US"/>
          </a:p>
        </p:txBody>
      </p:sp>
    </p:spTree>
    <p:extLst>
      <p:ext uri="{BB962C8B-B14F-4D97-AF65-F5344CB8AC3E}">
        <p14:creationId xmlns:p14="http://schemas.microsoft.com/office/powerpoint/2010/main" val="34465549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B7DDC89-69AF-4EDB-9B54-A971A63DB21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13026" name="Rectangle 2"/>
          <p:cNvSpPr>
            <a:spLocks noGrp="1" noRot="1" noChangeAspect="1" noChangeArrowheads="1" noTextEdit="1"/>
          </p:cNvSpPr>
          <p:nvPr>
            <p:ph type="sldImg"/>
          </p:nvPr>
        </p:nvSpPr>
        <p:spPr>
          <a:ln/>
        </p:spPr>
      </p:sp>
      <p:sp>
        <p:nvSpPr>
          <p:cNvPr id="513027" name="Rectangle 3"/>
          <p:cNvSpPr>
            <a:spLocks noGrp="1" noChangeArrowheads="1"/>
          </p:cNvSpPr>
          <p:nvPr>
            <p:ph type="body" idx="1"/>
          </p:nvPr>
        </p:nvSpPr>
        <p:spPr/>
        <p:txBody>
          <a:bodyPr/>
          <a:lstStyle/>
          <a:p>
            <a:r>
              <a:rPr lang="zh-CN" altLang="en-US"/>
              <a:t>演绎推理只不过将已有事实揭示出来，它不能增殖新的知识。</a:t>
            </a:r>
          </a:p>
          <a:p>
            <a:r>
              <a:rPr lang="zh-CN" altLang="en-US"/>
              <a:t>归纳推理能够导致新知识的产生</a:t>
            </a:r>
          </a:p>
          <a:p>
            <a:r>
              <a:rPr lang="zh-CN" altLang="en-US"/>
              <a:t>所以从人工智能的知识获取来说归纳推理比演绎推理重要。</a:t>
            </a:r>
          </a:p>
          <a:p>
            <a:r>
              <a:rPr lang="zh-CN" altLang="en-US"/>
              <a:t>维修人员实践积累经验（归纳推理）</a:t>
            </a:r>
            <a:r>
              <a:rPr lang="zh-CN" altLang="en-US">
                <a:sym typeface="Wingdings" panose="05000000000000000000" pitchFamily="2" charset="2"/>
              </a:rPr>
              <a:t>运用知识进行检修（演绎推理）</a:t>
            </a:r>
            <a:endParaRPr lang="zh-CN" altLang="en-US"/>
          </a:p>
        </p:txBody>
      </p:sp>
    </p:spTree>
    <p:extLst>
      <p:ext uri="{BB962C8B-B14F-4D97-AF65-F5344CB8AC3E}">
        <p14:creationId xmlns:p14="http://schemas.microsoft.com/office/powerpoint/2010/main" val="41778334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0456027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749235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4642643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8304959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4C523499-E77D-4E83-BF60-D3B976F04A6D}" type="datetimeFigureOut">
              <a:rPr lang="zh-CN" altLang="en-US" smtClean="0"/>
              <a:t>2020/3/2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933696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C523499-E77D-4E83-BF60-D3B976F04A6D}" type="datetimeFigureOut">
              <a:rPr lang="zh-CN" altLang="en-US" smtClean="0"/>
              <a:t>2020/3/2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4605143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C523499-E77D-4E83-BF60-D3B976F04A6D}" type="datetimeFigureOut">
              <a:rPr lang="zh-CN" altLang="en-US" smtClean="0"/>
              <a:t>2020/3/2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33755755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dgm">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527051" y="187325"/>
            <a:ext cx="10972800" cy="649288"/>
          </a:xfrm>
        </p:spPr>
        <p:txBody>
          <a:bodyPr/>
          <a:lstStyle/>
          <a:p>
            <a:r>
              <a:rPr lang="zh-CN" altLang="en-US"/>
              <a:t>单击此处编辑母版标题样式</a:t>
            </a:r>
          </a:p>
        </p:txBody>
      </p:sp>
      <p:sp>
        <p:nvSpPr>
          <p:cNvPr id="3" name="SmartArt 占位符 2"/>
          <p:cNvSpPr>
            <a:spLocks noGrp="1"/>
          </p:cNvSpPr>
          <p:nvPr>
            <p:ph type="dgm" idx="1"/>
          </p:nvPr>
        </p:nvSpPr>
        <p:spPr>
          <a:xfrm>
            <a:off x="609600" y="1495426"/>
            <a:ext cx="10972800" cy="4525963"/>
          </a:xfrm>
        </p:spPr>
        <p:txBody>
          <a:bodyPr/>
          <a:lstStyle/>
          <a:p>
            <a:pPr lvl="0"/>
            <a:endParaRPr lang="zh-CN" altLang="en-US" noProof="0"/>
          </a:p>
        </p:txBody>
      </p:sp>
      <p:sp>
        <p:nvSpPr>
          <p:cNvPr id="4" name="页脚占位符 4"/>
          <p:cNvSpPr>
            <a:spLocks noGrp="1"/>
          </p:cNvSpPr>
          <p:nvPr>
            <p:ph type="ftr" sz="quarter" idx="10"/>
          </p:nvPr>
        </p:nvSpPr>
        <p:spPr/>
        <p:txBody>
          <a:bodyPr/>
          <a:lstStyle>
            <a:lvl1pPr>
              <a:defRPr/>
            </a:lvl1pPr>
          </a:lstStyle>
          <a:p>
            <a:pPr>
              <a:defRPr/>
            </a:pPr>
            <a:endParaRPr lang="en-US" altLang="zh-CN"/>
          </a:p>
        </p:txBody>
      </p:sp>
      <p:sp>
        <p:nvSpPr>
          <p:cNvPr id="5" name="灯片编号占位符 5"/>
          <p:cNvSpPr>
            <a:spLocks noGrp="1"/>
          </p:cNvSpPr>
          <p:nvPr>
            <p:ph type="sldNum" sz="quarter" idx="11"/>
          </p:nvPr>
        </p:nvSpPr>
        <p:spPr/>
        <p:txBody>
          <a:bodyPr/>
          <a:lstStyle>
            <a:lvl1pPr>
              <a:defRPr/>
            </a:lvl1pPr>
          </a:lstStyle>
          <a:p>
            <a:pPr>
              <a:defRPr/>
            </a:pPr>
            <a:fld id="{3CD77C5A-4A23-4FEF-9099-2D2D54622F29}" type="slidenum">
              <a:rPr lang="en-US" altLang="zh-CN"/>
              <a:pPr>
                <a:defRPr/>
              </a:pPr>
              <a:t>‹#›</a:t>
            </a:fld>
            <a:endParaRPr lang="en-US" altLang="zh-CN"/>
          </a:p>
        </p:txBody>
      </p:sp>
      <p:sp>
        <p:nvSpPr>
          <p:cNvPr id="6" name="日期占位符 3"/>
          <p:cNvSpPr>
            <a:spLocks noGrp="1"/>
          </p:cNvSpPr>
          <p:nvPr>
            <p:ph type="dt" sz="half" idx="12"/>
          </p:nvPr>
        </p:nvSpPr>
        <p:spPr/>
        <p:txBody>
          <a:bodyPr/>
          <a:lstStyle>
            <a:lvl1pPr>
              <a:defRPr/>
            </a:lvl1pPr>
          </a:lstStyle>
          <a:p>
            <a:pPr>
              <a:defRPr/>
            </a:pPr>
            <a:fld id="{8FA79460-F32C-46FA-AC0D-D5D26B7C75D7}" type="datetime1">
              <a:rPr lang="zh-CN" altLang="en-US"/>
              <a:pPr>
                <a:defRPr/>
              </a:pPr>
              <a:t>2020/3/2</a:t>
            </a:fld>
            <a:endParaRPr lang="en-US" altLang="zh-CN"/>
          </a:p>
        </p:txBody>
      </p:sp>
    </p:spTree>
    <p:extLst>
      <p:ext uri="{BB962C8B-B14F-4D97-AF65-F5344CB8AC3E}">
        <p14:creationId xmlns:p14="http://schemas.microsoft.com/office/powerpoint/2010/main" val="30698118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27051" y="187325"/>
            <a:ext cx="10972800" cy="649288"/>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495426"/>
            <a:ext cx="5384800" cy="452596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495426"/>
            <a:ext cx="5384800" cy="452596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页脚占位符 4"/>
          <p:cNvSpPr>
            <a:spLocks noGrp="1"/>
          </p:cNvSpPr>
          <p:nvPr>
            <p:ph type="ftr" sz="quarter" idx="10"/>
          </p:nvPr>
        </p:nvSpPr>
        <p:spPr>
          <a:xfrm>
            <a:off x="4165600" y="6356351"/>
            <a:ext cx="3860800" cy="365125"/>
          </a:xfrm>
        </p:spPr>
        <p:txBody>
          <a:bodyPr/>
          <a:lstStyle>
            <a:lvl1pPr>
              <a:defRPr/>
            </a:lvl1pPr>
          </a:lstStyle>
          <a:p>
            <a:endParaRPr lang="en-US" altLang="zh-CN"/>
          </a:p>
        </p:txBody>
      </p:sp>
      <p:sp>
        <p:nvSpPr>
          <p:cNvPr id="6" name="灯片编号占位符 5"/>
          <p:cNvSpPr>
            <a:spLocks noGrp="1"/>
          </p:cNvSpPr>
          <p:nvPr>
            <p:ph type="sldNum" sz="quarter" idx="11"/>
          </p:nvPr>
        </p:nvSpPr>
        <p:spPr>
          <a:xfrm>
            <a:off x="8737600" y="6356351"/>
            <a:ext cx="2844800" cy="365125"/>
          </a:xfrm>
        </p:spPr>
        <p:txBody>
          <a:bodyPr/>
          <a:lstStyle>
            <a:lvl1pPr>
              <a:defRPr/>
            </a:lvl1pPr>
          </a:lstStyle>
          <a:p>
            <a:fld id="{3F993CC9-D534-4552-AC80-618A154E2AB6}" type="slidenum">
              <a:rPr lang="en-US" altLang="zh-CN"/>
              <a:pPr/>
              <a:t>‹#›</a:t>
            </a:fld>
            <a:endParaRPr lang="en-US" altLang="zh-CN"/>
          </a:p>
        </p:txBody>
      </p:sp>
      <p:sp>
        <p:nvSpPr>
          <p:cNvPr id="7" name="日期占位符 6"/>
          <p:cNvSpPr>
            <a:spLocks noGrp="1"/>
          </p:cNvSpPr>
          <p:nvPr>
            <p:ph type="dt" sz="half" idx="12"/>
          </p:nvPr>
        </p:nvSpPr>
        <p:spPr>
          <a:xfrm>
            <a:off x="609600" y="6245225"/>
            <a:ext cx="2844800" cy="476250"/>
          </a:xfrm>
        </p:spPr>
        <p:txBody>
          <a:bodyPr/>
          <a:lstStyle>
            <a:lvl1pPr>
              <a:defRPr/>
            </a:lvl1pPr>
          </a:lstStyle>
          <a:p>
            <a:endParaRPr lang="en-US" altLang="zh-CN"/>
          </a:p>
        </p:txBody>
      </p:sp>
    </p:spTree>
    <p:extLst>
      <p:ext uri="{BB962C8B-B14F-4D97-AF65-F5344CB8AC3E}">
        <p14:creationId xmlns:p14="http://schemas.microsoft.com/office/powerpoint/2010/main" val="3461354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C523499-E77D-4E83-BF60-D3B976F04A6D}" type="datetimeFigureOut">
              <a:rPr lang="zh-CN" altLang="en-US" smtClean="0"/>
              <a:t>2020/3/2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39757592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4C523499-E77D-4E83-BF60-D3B976F04A6D}" type="datetimeFigureOut">
              <a:rPr lang="zh-CN" altLang="en-US" smtClean="0"/>
              <a:t>2020/3/2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20979993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4C523499-E77D-4E83-BF60-D3B976F04A6D}" type="datetimeFigureOut">
              <a:rPr lang="zh-CN" altLang="en-US" smtClean="0"/>
              <a:t>2020/3/2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24681300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4C523499-E77D-4E83-BF60-D3B976F04A6D}" type="datetimeFigureOut">
              <a:rPr lang="zh-CN" altLang="en-US" smtClean="0"/>
              <a:t>2020/3/2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2500781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4C523499-E77D-4E83-BF60-D3B976F04A6D}" type="datetimeFigureOut">
              <a:rPr lang="zh-CN" altLang="en-US" smtClean="0"/>
              <a:t>2020/3/2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23795112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C523499-E77D-4E83-BF60-D3B976F04A6D}" type="datetimeFigureOut">
              <a:rPr lang="zh-CN" altLang="en-US" smtClean="0"/>
              <a:t>2020/3/2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2229852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4C523499-E77D-4E83-BF60-D3B976F04A6D}" type="datetimeFigureOut">
              <a:rPr lang="zh-CN" altLang="en-US" smtClean="0"/>
              <a:t>2020/3/2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38280237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4C523499-E77D-4E83-BF60-D3B976F04A6D}" type="datetimeFigureOut">
              <a:rPr lang="zh-CN" altLang="en-US" smtClean="0"/>
              <a:t>2020/3/2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7742112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t="-17000" b="-17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523499-E77D-4E83-BF60-D3B976F04A6D}" type="datetimeFigureOut">
              <a:rPr lang="zh-CN" altLang="en-US" smtClean="0"/>
              <a:t>2020/3/2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11420656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3C85285-6A6E-462B-A008-934E84A25B4B}"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466946" name="Text Box 2"/>
          <p:cNvSpPr txBox="1">
            <a:spLocks noChangeArrowheads="1"/>
          </p:cNvSpPr>
          <p:nvPr/>
        </p:nvSpPr>
        <p:spPr bwMode="auto">
          <a:xfrm>
            <a:off x="2711450" y="2492376"/>
            <a:ext cx="7488238" cy="10064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zh-CN" altLang="en-US" sz="6000" b="1" i="0" u="none" strike="noStrike" kern="1200" cap="none" spc="0" normalizeH="0" baseline="0" noProof="0" dirty="0">
                <a:ln>
                  <a:noFill/>
                </a:ln>
                <a:solidFill>
                  <a:srgbClr val="CC0000"/>
                </a:solidFill>
                <a:effectLst>
                  <a:outerShdw blurRad="38100" dist="38100" dir="2700000" algn="tl">
                    <a:srgbClr val="C0C0C0"/>
                  </a:outerShdw>
                </a:effectLst>
                <a:uLnTx/>
                <a:uFillTx/>
                <a:latin typeface="等线" panose="020F0502020204030204"/>
                <a:ea typeface="楷体_GB2312" pitchFamily="49" charset="-122"/>
                <a:cs typeface="+mn-cs"/>
              </a:rPr>
              <a:t>第 </a:t>
            </a:r>
            <a:r>
              <a:rPr kumimoji="0" lang="en-US" altLang="zh-CN" sz="6000" b="1" i="0" u="none" strike="noStrike" kern="1200" cap="none" spc="0" normalizeH="0" baseline="0" noProof="0" dirty="0">
                <a:ln>
                  <a:noFill/>
                </a:ln>
                <a:solidFill>
                  <a:srgbClr val="CC0000"/>
                </a:solidFill>
                <a:effectLst>
                  <a:outerShdw blurRad="38100" dist="38100" dir="2700000" algn="tl">
                    <a:srgbClr val="C0C0C0"/>
                  </a:outerShdw>
                </a:effectLst>
                <a:uLnTx/>
                <a:uFillTx/>
                <a:latin typeface="等线" panose="020F0502020204030204"/>
                <a:ea typeface="楷体_GB2312" pitchFamily="49" charset="-122"/>
                <a:cs typeface="+mn-cs"/>
              </a:rPr>
              <a:t>3 </a:t>
            </a:r>
            <a:r>
              <a:rPr kumimoji="0" lang="zh-CN" altLang="en-US" sz="6000" b="1" i="0" u="none" strike="noStrike" kern="1200" cap="none" spc="0" normalizeH="0" baseline="0" noProof="0" dirty="0">
                <a:ln>
                  <a:noFill/>
                </a:ln>
                <a:solidFill>
                  <a:srgbClr val="CC0000"/>
                </a:solidFill>
                <a:effectLst>
                  <a:outerShdw blurRad="38100" dist="38100" dir="2700000" algn="tl">
                    <a:srgbClr val="C0C0C0"/>
                  </a:outerShdw>
                </a:effectLst>
                <a:uLnTx/>
                <a:uFillTx/>
                <a:latin typeface="等线" panose="020F0502020204030204"/>
                <a:ea typeface="楷体_GB2312" pitchFamily="49" charset="-122"/>
                <a:cs typeface="+mn-cs"/>
              </a:rPr>
              <a:t>章    确定性推理</a:t>
            </a:r>
          </a:p>
        </p:txBody>
      </p:sp>
    </p:spTree>
    <p:extLst>
      <p:ext uri="{BB962C8B-B14F-4D97-AF65-F5344CB8AC3E}">
        <p14:creationId xmlns:p14="http://schemas.microsoft.com/office/powerpoint/2010/main" val="26374186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6A022D20-ECDD-4064-9BAF-C38FA4ED280A}"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10</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71067" name="Rectangle 59"/>
          <p:cNvSpPr>
            <a:spLocks noChangeArrowheads="1"/>
          </p:cNvSpPr>
          <p:nvPr/>
        </p:nvSpPr>
        <p:spPr bwMode="auto">
          <a:xfrm>
            <a:off x="2135188" y="1196976"/>
            <a:ext cx="8208962"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336800" indent="-2336800">
              <a:defRPr>
                <a:solidFill>
                  <a:schemeClr val="tx1"/>
                </a:solidFill>
                <a:latin typeface="Arial" panose="020B0604020202020204" pitchFamily="34" charset="0"/>
                <a:ea typeface="宋体" panose="02010600030101010101" pitchFamily="2" charset="-122"/>
              </a:defRPr>
            </a:lvl1pPr>
            <a:lvl2pPr marL="2516188">
              <a:defRPr>
                <a:solidFill>
                  <a:schemeClr val="tx1"/>
                </a:solidFill>
                <a:latin typeface="Arial" panose="020B0604020202020204" pitchFamily="34" charset="0"/>
                <a:ea typeface="宋体" panose="02010600030101010101" pitchFamily="2" charset="-122"/>
              </a:defRPr>
            </a:lvl2pPr>
            <a:lvl3pPr marL="2695575">
              <a:defRPr>
                <a:solidFill>
                  <a:schemeClr val="tx1"/>
                </a:solidFill>
                <a:latin typeface="Arial" panose="020B0604020202020204" pitchFamily="34" charset="0"/>
                <a:ea typeface="宋体" panose="02010600030101010101" pitchFamily="2" charset="-122"/>
              </a:defRPr>
            </a:lvl3pPr>
            <a:lvl4pPr marL="2874963">
              <a:defRPr>
                <a:solidFill>
                  <a:schemeClr val="tx1"/>
                </a:solidFill>
                <a:latin typeface="Arial" panose="020B0604020202020204" pitchFamily="34" charset="0"/>
                <a:ea typeface="宋体" panose="02010600030101010101" pitchFamily="2" charset="-122"/>
              </a:defRPr>
            </a:lvl4pPr>
            <a:lvl5pPr marL="3054350">
              <a:defRPr>
                <a:solidFill>
                  <a:schemeClr val="tx1"/>
                </a:solidFill>
                <a:latin typeface="Arial" panose="020B0604020202020204" pitchFamily="34" charset="0"/>
                <a:ea typeface="宋体" panose="02010600030101010101" pitchFamily="2" charset="-122"/>
              </a:defRPr>
            </a:lvl5pPr>
            <a:lvl6pPr marL="351155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96875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442595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88315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2336800" marR="0" lvl="0" indent="-2336800" algn="l" defTabSz="914400" rtl="0" eaLnBrk="1" fontAlgn="auto" latinLnBrk="0" hangingPunct="1">
              <a:lnSpc>
                <a:spcPct val="110000"/>
              </a:lnSpc>
              <a:spcBef>
                <a:spcPct val="200000"/>
              </a:spcBef>
              <a:spcAft>
                <a:spcPts val="0"/>
              </a:spcAft>
              <a:buClr>
                <a:srgbClr val="0000FF"/>
              </a:buClr>
              <a:buSzTx/>
              <a:buFont typeface="Wingdings" panose="05000000000000000000" pitchFamily="2" charset="2"/>
              <a:buNone/>
              <a:tabLst/>
              <a:defRPr/>
            </a:pPr>
            <a:r>
              <a:rPr kumimoji="0" lang="en-US" altLang="zh-CN" sz="2800" b="1" i="0" u="none" strike="noStrike" kern="1200" cap="none" spc="0" normalizeH="0" baseline="0" noProof="0">
                <a:ln>
                  <a:noFill/>
                </a:ln>
                <a:solidFill>
                  <a:prstClr val="black"/>
                </a:solidFill>
                <a:effectLst/>
                <a:uLnTx/>
                <a:uFillTx/>
                <a:latin typeface="Arial" panose="020B0604020202020204" pitchFamily="34" charset="0"/>
                <a:ea typeface="仿宋_GB2312" pitchFamily="49" charset="-122"/>
                <a:cs typeface="+mn-cs"/>
              </a:rPr>
              <a:t>   </a:t>
            </a:r>
            <a:endParaRPr kumimoji="0" lang="en-US" altLang="zh-CN" sz="2800" b="1" i="0" u="none" strike="noStrike" kern="1200" cap="none" spc="0" normalizeH="0" baseline="0" noProof="0">
              <a:ln>
                <a:noFill/>
              </a:ln>
              <a:solidFill>
                <a:prstClr val="black"/>
              </a:solidFill>
              <a:effectLst/>
              <a:uLnTx/>
              <a:uFillTx/>
              <a:latin typeface="楷体_GB2312" pitchFamily="49" charset="-122"/>
              <a:ea typeface="楷体_GB2312" pitchFamily="49" charset="-122"/>
              <a:cs typeface="Arial" panose="020B0604020202020204" pitchFamily="34" charset="0"/>
            </a:endParaRPr>
          </a:p>
        </p:txBody>
      </p:sp>
      <p:sp>
        <p:nvSpPr>
          <p:cNvPr id="171073" name="Rectangle 65"/>
          <p:cNvSpPr>
            <a:spLocks noGrp="1"/>
          </p:cNvSpPr>
          <p:nvPr>
            <p:ph type="title"/>
          </p:nvPr>
        </p:nvSpPr>
        <p:spPr>
          <a:xfrm>
            <a:off x="1484056" y="532615"/>
            <a:ext cx="8229600" cy="649288"/>
          </a:xfrm>
        </p:spPr>
        <p:txBody>
          <a:bodyPr/>
          <a:lstStyle/>
          <a:p>
            <a:pPr marR="90300" lvl="0">
              <a:lnSpc>
                <a:spcPct val="100000"/>
              </a:lnSpc>
              <a:spcBef>
                <a:spcPts val="0"/>
              </a:spcBef>
            </a:pPr>
            <a:r>
              <a:rPr lang="zh-CN" altLang="en-US" sz="2800" dirty="0">
                <a:solidFill>
                  <a:srgbClr val="A4001F"/>
                </a:solidFill>
                <a:latin typeface="等线" panose="020F0502020204030204"/>
                <a:ea typeface="楷体_GB2312"/>
                <a:cs typeface="+mn-cs"/>
              </a:rPr>
              <a:t>推理的分类</a:t>
            </a:r>
          </a:p>
        </p:txBody>
      </p:sp>
      <p:sp>
        <p:nvSpPr>
          <p:cNvPr id="171075" name="Rectangle 67"/>
          <p:cNvSpPr>
            <a:spLocks noChangeArrowheads="1"/>
          </p:cNvSpPr>
          <p:nvPr/>
        </p:nvSpPr>
        <p:spPr bwMode="auto">
          <a:xfrm>
            <a:off x="1743743" y="1351950"/>
            <a:ext cx="9368554"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577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006300"/>
                </a:solidFill>
                <a:effectLst/>
                <a:uLnTx/>
                <a:uFillTx/>
                <a:latin typeface="等线" panose="020F0502020204030204"/>
                <a:ea typeface="楷体_GB2312"/>
                <a:cs typeface="+mn-cs"/>
              </a:rPr>
              <a:t>    演绎推理</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楷体_GB2312"/>
                <a:cs typeface="+mn-cs"/>
              </a:rPr>
              <a:t>是在已知领域内的一般性知识的前提下，通过演绎求解一个具体问题或者证明一个结论的正确性。它所得出的结论实际上早已蕴含在一般性知识的前提中，演绎推理只不过是将已有事实揭露出来，因此它</a:t>
            </a:r>
            <a:r>
              <a:rPr kumimoji="0" lang="zh-CN" altLang="en-US" sz="2800" b="0" i="0" u="none" strike="noStrike" kern="1200" cap="none" spc="0" normalizeH="0" baseline="0" noProof="0" dirty="0">
                <a:ln>
                  <a:noFill/>
                </a:ln>
                <a:solidFill>
                  <a:srgbClr val="006300"/>
                </a:solidFill>
                <a:effectLst/>
                <a:uLnTx/>
                <a:uFillTx/>
                <a:latin typeface="等线" panose="020F0502020204030204"/>
                <a:ea typeface="楷体_GB2312"/>
                <a:cs typeface="+mn-cs"/>
              </a:rPr>
              <a:t>不能增殖新知识</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楷体_GB2312"/>
                <a:cs typeface="+mn-cs"/>
              </a:rPr>
              <a:t>。</a:t>
            </a:r>
            <a:endParaRPr kumimoji="0" lang="en-US" altLang="zh-CN" sz="2800" b="0" i="0" u="none" strike="noStrike" kern="1200" cap="none" spc="0" normalizeH="0" baseline="0" noProof="0" dirty="0">
              <a:ln>
                <a:noFill/>
              </a:ln>
              <a:solidFill>
                <a:srgbClr val="0000CC"/>
              </a:solidFill>
              <a:effectLst/>
              <a:uLnTx/>
              <a:uFillTx/>
              <a:latin typeface="等线" panose="020F0502020204030204"/>
              <a:ea typeface="楷体_GB2312"/>
              <a:cs typeface="+mn-cs"/>
            </a:endParaRPr>
          </a:p>
          <a:p>
            <a:pPr marL="0" marR="577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800" b="0" i="0" u="none" strike="noStrike" kern="1200" cap="none" spc="0" normalizeH="0" baseline="0" noProof="0" dirty="0">
              <a:ln>
                <a:noFill/>
              </a:ln>
              <a:solidFill>
                <a:srgbClr val="0000CC"/>
              </a:solidFill>
              <a:effectLst/>
              <a:uLnTx/>
              <a:uFillTx/>
              <a:latin typeface="等线" panose="020F0502020204030204"/>
              <a:ea typeface="楷体_GB2312"/>
              <a:cs typeface="+mn-cs"/>
            </a:endParaRPr>
          </a:p>
          <a:p>
            <a:pPr marL="0" marR="580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006300"/>
                </a:solidFill>
                <a:effectLst/>
                <a:uLnTx/>
                <a:uFillTx/>
                <a:latin typeface="等线" panose="020F0502020204030204"/>
                <a:ea typeface="楷体_GB2312"/>
                <a:cs typeface="+mn-cs"/>
              </a:rPr>
              <a:t>    归纳推理</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楷体_GB2312"/>
                <a:cs typeface="+mn-cs"/>
              </a:rPr>
              <a:t>所推出的结论是没有包含在前提内容中的。这种由个别事物或现象推出一般性知识的过程，</a:t>
            </a:r>
            <a:r>
              <a:rPr kumimoji="0" lang="zh-CN" altLang="en-US" sz="2800" b="0" i="0" u="none" strike="noStrike" kern="1200" cap="none" spc="0" normalizeH="0" baseline="0" noProof="0" dirty="0">
                <a:ln>
                  <a:noFill/>
                </a:ln>
                <a:solidFill>
                  <a:srgbClr val="006300"/>
                </a:solidFill>
                <a:effectLst/>
                <a:uLnTx/>
                <a:uFillTx/>
                <a:latin typeface="等线" panose="020F0502020204030204"/>
                <a:ea typeface="楷体_GB2312"/>
                <a:cs typeface="+mn-cs"/>
              </a:rPr>
              <a:t>是增殖新知识</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楷体_GB2312"/>
                <a:cs typeface="+mn-cs"/>
              </a:rPr>
              <a:t>的过程。</a:t>
            </a:r>
          </a:p>
          <a:p>
            <a:pPr marL="0" marR="577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006300"/>
                </a:solidFill>
                <a:effectLst/>
                <a:uLnTx/>
                <a:uFillTx/>
                <a:latin typeface="等线" panose="020F0502020204030204"/>
                <a:ea typeface="楷体_GB2312"/>
                <a:cs typeface="+mn-cs"/>
              </a:rPr>
              <a:t>    例如，</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楷体_GB2312"/>
                <a:cs typeface="+mn-cs"/>
              </a:rPr>
              <a:t>一位计算机维修员，从书本知识，到通过大量实例积累经验，是一种</a:t>
            </a:r>
            <a:r>
              <a:rPr kumimoji="0" lang="zh-CN" altLang="en-US" sz="2800" b="0" i="0" u="none" strike="noStrike" kern="1200" cap="none" spc="0" normalizeH="0" baseline="0" noProof="0" dirty="0">
                <a:ln>
                  <a:noFill/>
                </a:ln>
                <a:solidFill>
                  <a:srgbClr val="006300"/>
                </a:solidFill>
                <a:effectLst/>
                <a:uLnTx/>
                <a:uFillTx/>
                <a:latin typeface="等线" panose="020F0502020204030204"/>
                <a:ea typeface="楷体_GB2312"/>
                <a:cs typeface="+mn-cs"/>
              </a:rPr>
              <a:t>归纳</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楷体_GB2312"/>
                <a:cs typeface="+mn-cs"/>
              </a:rPr>
              <a:t>推理方式。运用这些一般性知识知识去维修计算机的过程则是</a:t>
            </a:r>
            <a:r>
              <a:rPr kumimoji="0" lang="zh-CN" altLang="en-US" sz="2800" b="0" i="0" u="none" strike="noStrike" kern="1200" cap="none" spc="0" normalizeH="0" baseline="0" noProof="0" dirty="0">
                <a:ln>
                  <a:noFill/>
                </a:ln>
                <a:solidFill>
                  <a:srgbClr val="006300"/>
                </a:solidFill>
                <a:effectLst/>
                <a:uLnTx/>
                <a:uFillTx/>
                <a:latin typeface="等线" panose="020F0502020204030204"/>
                <a:ea typeface="楷体_GB2312"/>
                <a:cs typeface="+mn-cs"/>
              </a:rPr>
              <a:t>演绎</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楷体_GB2312"/>
                <a:cs typeface="+mn-cs"/>
              </a:rPr>
              <a:t>推理。 </a:t>
            </a:r>
            <a:endParaRPr kumimoji="0" lang="zh-CN" altLang="en-US"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Arial" panose="020B0604020202020204" pitchFamily="34" charset="0"/>
            </a:endParaRPr>
          </a:p>
        </p:txBody>
      </p:sp>
    </p:spTree>
    <p:extLst>
      <p:ext uri="{BB962C8B-B14F-4D97-AF65-F5344CB8AC3E}">
        <p14:creationId xmlns:p14="http://schemas.microsoft.com/office/powerpoint/2010/main" val="34042872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7C5EC4B6-EEE8-419F-933F-F1AD56A6B780}"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11</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332804" name="Rectangle 4"/>
          <p:cNvSpPr>
            <a:spLocks noChangeArrowheads="1"/>
          </p:cNvSpPr>
          <p:nvPr/>
        </p:nvSpPr>
        <p:spPr bwMode="auto">
          <a:xfrm>
            <a:off x="1954214" y="1412876"/>
            <a:ext cx="8174037" cy="406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711200" indent="-711200">
              <a:defRPr>
                <a:solidFill>
                  <a:schemeClr val="tx1"/>
                </a:solidFill>
                <a:latin typeface="Arial" panose="020B0604020202020204" pitchFamily="34" charset="0"/>
                <a:ea typeface="宋体" panose="02010600030101010101" pitchFamily="2" charset="-122"/>
              </a:defRPr>
            </a:lvl1pPr>
            <a:lvl2pPr marL="890588">
              <a:defRPr>
                <a:solidFill>
                  <a:schemeClr val="tx1"/>
                </a:solidFill>
                <a:latin typeface="Arial" panose="020B0604020202020204" pitchFamily="34" charset="0"/>
                <a:ea typeface="宋体" panose="02010600030101010101" pitchFamily="2" charset="-122"/>
              </a:defRPr>
            </a:lvl2pPr>
            <a:lvl3pPr marL="1069975">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711200" marR="0" lvl="0" indent="-711200" algn="l" defTabSz="914400" rtl="0" eaLnBrk="1" fontAlgn="auto" latinLnBrk="0" hangingPunct="1">
              <a:lnSpc>
                <a:spcPct val="120000"/>
              </a:lnSpc>
              <a:spcBef>
                <a:spcPct val="30000"/>
              </a:spcBef>
              <a:spcAft>
                <a:spcPts val="0"/>
              </a:spcAft>
              <a:buClr>
                <a:srgbClr val="0000FF"/>
              </a:buClr>
              <a:buSzTx/>
              <a:buFont typeface="Wingdings 2" panose="05020102010507070707" pitchFamily="18" charset="2"/>
              <a:buNone/>
              <a:tabLst/>
              <a:defRPr/>
            </a:pPr>
            <a:r>
              <a:rPr kumimoji="0" lang="en-US" altLang="zh-CN" sz="2800" b="1" i="0" u="none" strike="noStrike" kern="1200" cap="none" spc="0" normalizeH="0" baseline="0" noProof="0" dirty="0">
                <a:ln>
                  <a:noFill/>
                </a:ln>
                <a:solidFill>
                  <a:srgbClr val="5B9BD5"/>
                </a:solidFill>
                <a:effectLst/>
                <a:uLnTx/>
                <a:uFillTx/>
                <a:latin typeface="宋体" panose="02010600030101010101" pitchFamily="2" charset="-122"/>
                <a:ea typeface="仿宋_GB2312" pitchFamily="49" charset="-122"/>
                <a:cs typeface="Arial" panose="020B0604020202020204" pitchFamily="34" charset="0"/>
              </a:rPr>
              <a:t>   </a:t>
            </a:r>
            <a:r>
              <a:rPr kumimoji="0" lang="en-US" altLang="zh-CN" sz="2800" b="1" i="0" u="none" strike="noStrike" kern="1200" cap="none" spc="0" normalizeH="0" baseline="0" noProof="0" dirty="0">
                <a:ln>
                  <a:noFill/>
                </a:ln>
                <a:solidFill>
                  <a:srgbClr val="5B9BD5"/>
                </a:solidFill>
                <a:effectLst/>
                <a:uLnTx/>
                <a:uFillTx/>
                <a:latin typeface="楷体_GB2312" pitchFamily="49" charset="-122"/>
                <a:ea typeface="楷体_GB2312" pitchFamily="49" charset="-122"/>
                <a:cs typeface="Arial" panose="020B0604020202020204" pitchFamily="34" charset="0"/>
              </a:rPr>
              <a:t>1) </a:t>
            </a:r>
            <a:r>
              <a:rPr kumimoji="0" lang="zh-CN" altLang="en-US" sz="2800" b="1" i="0" u="none" strike="noStrike" kern="1200" cap="none" spc="0" normalizeH="0" baseline="0" noProof="0" dirty="0">
                <a:ln>
                  <a:noFill/>
                </a:ln>
                <a:solidFill>
                  <a:srgbClr val="5B9BD5"/>
                </a:solidFill>
                <a:effectLst/>
                <a:uLnTx/>
                <a:uFillTx/>
                <a:latin typeface="楷体_GB2312" pitchFamily="49" charset="-122"/>
                <a:ea typeface="楷体_GB2312" pitchFamily="49" charset="-122"/>
                <a:cs typeface="Arial" panose="020B0604020202020204" pitchFamily="34" charset="0"/>
              </a:rPr>
              <a:t>确定性推理</a:t>
            </a:r>
          </a:p>
          <a:p>
            <a:pPr marL="711200" marR="0" lvl="0" indent="-711200" algn="l" defTabSz="914400" rtl="0" eaLnBrk="1" fontAlgn="auto" latinLnBrk="0" hangingPunct="1">
              <a:lnSpc>
                <a:spcPct val="120000"/>
              </a:lnSpc>
              <a:spcBef>
                <a:spcPct val="30000"/>
              </a:spcBef>
              <a:spcAft>
                <a:spcPts val="0"/>
              </a:spcAft>
              <a:buClr>
                <a:srgbClr val="0000FF"/>
              </a:buClr>
              <a:buSzTx/>
              <a:buFont typeface="Wingdings 2" panose="05020102010507070707" pitchFamily="18" charset="2"/>
              <a:buNone/>
              <a:tabLst/>
              <a:defRPr/>
            </a:pPr>
            <a:r>
              <a:rPr kumimoji="0" lang="zh-CN" altLang="en-US" sz="2800" b="1" i="0" u="none" strike="noStrike" kern="1200" cap="none" spc="0" normalizeH="0" baseline="0" noProof="0" dirty="0">
                <a:ln>
                  <a:noFill/>
                </a:ln>
                <a:solidFill>
                  <a:srgbClr val="000000"/>
                </a:solidFill>
                <a:effectLst/>
                <a:uLnTx/>
                <a:uFillTx/>
                <a:latin typeface="楷体_GB2312" pitchFamily="49" charset="-122"/>
                <a:ea typeface="楷体_GB2312" pitchFamily="49" charset="-122"/>
                <a:cs typeface="Arial" panose="020B0604020202020204" pitchFamily="34" charset="0"/>
              </a:rPr>
              <a:t>        推理时所有用的知识和证据都是确定的，推出的结论也是确定的，其真值或者为真或者为假，没有第三种情况出现。</a:t>
            </a:r>
          </a:p>
          <a:p>
            <a:pPr marL="711200" marR="0" lvl="0" indent="-711200" algn="l" defTabSz="914400" rtl="0" eaLnBrk="1" fontAlgn="auto" latinLnBrk="0" hangingPunct="1">
              <a:lnSpc>
                <a:spcPct val="120000"/>
              </a:lnSpc>
              <a:spcBef>
                <a:spcPct val="30000"/>
              </a:spcBef>
              <a:spcAft>
                <a:spcPts val="0"/>
              </a:spcAft>
              <a:buClr>
                <a:srgbClr val="0000FF"/>
              </a:buClr>
              <a:buSzTx/>
              <a:buFont typeface="Wingdings 2" panose="05020102010507070707" pitchFamily="18" charset="2"/>
              <a:buNone/>
              <a:tabLst/>
              <a:defRPr/>
            </a:pPr>
            <a:r>
              <a:rPr kumimoji="0" lang="zh-CN" altLang="en-US" sz="2800" b="1" i="0" u="none" strike="noStrike" kern="1200" cap="none" spc="0" normalizeH="0" baseline="0" noProof="0" dirty="0">
                <a:ln>
                  <a:noFill/>
                </a:ln>
                <a:solidFill>
                  <a:srgbClr val="5B9BD5"/>
                </a:solidFill>
                <a:effectLst/>
                <a:uLnTx/>
                <a:uFillTx/>
                <a:latin typeface="楷体_GB2312" pitchFamily="49" charset="-122"/>
                <a:ea typeface="楷体_GB2312" pitchFamily="49" charset="-122"/>
                <a:cs typeface="Arial" panose="020B0604020202020204" pitchFamily="34" charset="0"/>
              </a:rPr>
              <a:t>    </a:t>
            </a:r>
            <a:r>
              <a:rPr kumimoji="0" lang="en-US" altLang="zh-CN" sz="2800" b="1" i="0" u="none" strike="noStrike" kern="1200" cap="none" spc="0" normalizeH="0" baseline="0" noProof="0" dirty="0">
                <a:ln>
                  <a:noFill/>
                </a:ln>
                <a:solidFill>
                  <a:srgbClr val="5B9BD5"/>
                </a:solidFill>
                <a:effectLst/>
                <a:uLnTx/>
                <a:uFillTx/>
                <a:latin typeface="楷体_GB2312" pitchFamily="49" charset="-122"/>
                <a:ea typeface="楷体_GB2312" pitchFamily="49" charset="-122"/>
                <a:cs typeface="Arial" panose="020B0604020202020204" pitchFamily="34" charset="0"/>
              </a:rPr>
              <a:t>2) </a:t>
            </a:r>
            <a:r>
              <a:rPr kumimoji="0" lang="zh-CN" altLang="en-US" sz="2800" b="1" i="0" u="none" strike="noStrike" kern="1200" cap="none" spc="0" normalizeH="0" baseline="0" noProof="0" dirty="0">
                <a:ln>
                  <a:noFill/>
                </a:ln>
                <a:solidFill>
                  <a:srgbClr val="5B9BD5"/>
                </a:solidFill>
                <a:effectLst/>
                <a:uLnTx/>
                <a:uFillTx/>
                <a:latin typeface="楷体_GB2312" pitchFamily="49" charset="-122"/>
                <a:ea typeface="楷体_GB2312" pitchFamily="49" charset="-122"/>
                <a:cs typeface="Arial" panose="020B0604020202020204" pitchFamily="34" charset="0"/>
              </a:rPr>
              <a:t>不确定性推理</a:t>
            </a:r>
          </a:p>
          <a:p>
            <a:pPr marL="711200" marR="0" lvl="0" indent="-711200" algn="l" defTabSz="914400" rtl="0" eaLnBrk="1" fontAlgn="auto" latinLnBrk="0" hangingPunct="1">
              <a:lnSpc>
                <a:spcPct val="120000"/>
              </a:lnSpc>
              <a:spcBef>
                <a:spcPct val="30000"/>
              </a:spcBef>
              <a:spcAft>
                <a:spcPts val="0"/>
              </a:spcAft>
              <a:buClr>
                <a:srgbClr val="0000FF"/>
              </a:buClr>
              <a:buSzTx/>
              <a:buFont typeface="Wingdings 2" panose="05020102010507070707" pitchFamily="18" charset="2"/>
              <a:buNone/>
              <a:tabLst/>
              <a:defRPr/>
            </a:pPr>
            <a:r>
              <a:rPr kumimoji="0" lang="zh-CN" altLang="en-US" sz="2800" b="1" i="0" u="none" strike="noStrike" kern="1200" cap="none" spc="0" normalizeH="0" baseline="0" noProof="0" dirty="0">
                <a:ln>
                  <a:noFill/>
                </a:ln>
                <a:solidFill>
                  <a:srgbClr val="000000"/>
                </a:solidFill>
                <a:effectLst/>
                <a:uLnTx/>
                <a:uFillTx/>
                <a:latin typeface="楷体_GB2312" pitchFamily="49" charset="-122"/>
                <a:ea typeface="楷体_GB2312" pitchFamily="49" charset="-122"/>
                <a:cs typeface="Arial" panose="020B0604020202020204" pitchFamily="34" charset="0"/>
              </a:rPr>
              <a:t>        推理时所用的知识和证据不都是确定的，推出的结论也不确定的。</a:t>
            </a:r>
          </a:p>
        </p:txBody>
      </p:sp>
      <p:sp>
        <p:nvSpPr>
          <p:cNvPr id="332815" name="Rectangle 15"/>
          <p:cNvSpPr>
            <a:spLocks noGrp="1"/>
          </p:cNvSpPr>
          <p:nvPr>
            <p:ph type="title"/>
          </p:nvPr>
        </p:nvSpPr>
        <p:spPr>
          <a:xfrm>
            <a:off x="1919288" y="620714"/>
            <a:ext cx="8229600" cy="649287"/>
          </a:xfrm>
        </p:spPr>
        <p:txBody>
          <a:bodyPr/>
          <a:lstStyle/>
          <a:p>
            <a:pPr>
              <a:buSzPct val="90000"/>
              <a:buFont typeface="Wingdings" panose="05000000000000000000" pitchFamily="2" charset="2"/>
              <a:buChar char="v"/>
            </a:pPr>
            <a:r>
              <a:rPr lang="en-US" altLang="zh-CN" sz="2800">
                <a:solidFill>
                  <a:srgbClr val="009900"/>
                </a:solidFill>
                <a:latin typeface="楷体_GB2312" pitchFamily="49" charset="-122"/>
                <a:ea typeface="楷体_GB2312" pitchFamily="49" charset="-122"/>
                <a:cs typeface="Arial" panose="020B0604020202020204" pitchFamily="34" charset="0"/>
              </a:rPr>
              <a:t>  </a:t>
            </a:r>
            <a:r>
              <a:rPr lang="zh-CN" altLang="en-US" sz="2800">
                <a:solidFill>
                  <a:srgbClr val="009900"/>
                </a:solidFill>
                <a:latin typeface="楷体_GB2312" pitchFamily="49" charset="-122"/>
                <a:ea typeface="楷体_GB2312" pitchFamily="49" charset="-122"/>
                <a:cs typeface="Arial" panose="020B0604020202020204" pitchFamily="34" charset="0"/>
              </a:rPr>
              <a:t>按所用知识的确定性分类</a:t>
            </a:r>
          </a:p>
        </p:txBody>
      </p:sp>
    </p:spTree>
    <p:extLst>
      <p:ext uri="{BB962C8B-B14F-4D97-AF65-F5344CB8AC3E}">
        <p14:creationId xmlns:p14="http://schemas.microsoft.com/office/powerpoint/2010/main" val="2388677347"/>
      </p:ext>
    </p:ext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91B78A0B-728B-4546-8AF9-E5495396B503}"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12</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337924" name="Rectangle 4"/>
          <p:cNvSpPr>
            <a:spLocks noChangeArrowheads="1"/>
          </p:cNvSpPr>
          <p:nvPr/>
        </p:nvSpPr>
        <p:spPr bwMode="auto">
          <a:xfrm>
            <a:off x="2063751" y="1341439"/>
            <a:ext cx="8353425" cy="5049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711200" indent="-711200">
              <a:defRPr>
                <a:solidFill>
                  <a:schemeClr val="tx1"/>
                </a:solidFill>
                <a:latin typeface="Arial" panose="020B0604020202020204" pitchFamily="34" charset="0"/>
                <a:ea typeface="宋体" panose="02010600030101010101" pitchFamily="2" charset="-122"/>
              </a:defRPr>
            </a:lvl1pPr>
            <a:lvl2pPr marL="890588">
              <a:defRPr>
                <a:solidFill>
                  <a:schemeClr val="tx1"/>
                </a:solidFill>
                <a:latin typeface="Arial" panose="020B0604020202020204" pitchFamily="34" charset="0"/>
                <a:ea typeface="宋体" panose="02010600030101010101" pitchFamily="2" charset="-122"/>
              </a:defRPr>
            </a:lvl2pPr>
            <a:lvl3pPr marL="1069975">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711200" marR="0" lvl="0" indent="-711200" algn="l" defTabSz="914400" rtl="0" eaLnBrk="1" fontAlgn="auto" latinLnBrk="0" hangingPunct="1">
              <a:lnSpc>
                <a:spcPct val="120000"/>
              </a:lnSpc>
              <a:spcBef>
                <a:spcPct val="30000"/>
              </a:spcBef>
              <a:spcAft>
                <a:spcPts val="0"/>
              </a:spcAft>
              <a:buClr>
                <a:srgbClr val="0000FF"/>
              </a:buClr>
              <a:buSzTx/>
              <a:buFont typeface="Wingdings 2" panose="05020102010507070707" pitchFamily="18" charset="2"/>
              <a:buNone/>
              <a:tabLst/>
              <a:defRPr/>
            </a:pPr>
            <a:r>
              <a:rPr kumimoji="0" lang="en-US" altLang="zh-CN" sz="2800" b="1" i="0" u="none" strike="noStrike" kern="1200" cap="none" spc="0" normalizeH="0" baseline="0" noProof="0" dirty="0">
                <a:ln>
                  <a:noFill/>
                </a:ln>
                <a:solidFill>
                  <a:srgbClr val="5B9BD5"/>
                </a:solidFill>
                <a:effectLst/>
                <a:uLnTx/>
                <a:uFillTx/>
                <a:latin typeface="宋体" panose="02010600030101010101" pitchFamily="2" charset="-122"/>
                <a:ea typeface="仿宋_GB2312" pitchFamily="49" charset="-122"/>
                <a:cs typeface="Arial" panose="020B0604020202020204" pitchFamily="34" charset="0"/>
              </a:rPr>
              <a:t>    1) </a:t>
            </a:r>
            <a:r>
              <a:rPr kumimoji="0" lang="zh-CN" altLang="en-US" sz="2800" b="1" i="0" u="none" strike="noStrike" kern="1200" cap="none" spc="0" normalizeH="0" baseline="0" noProof="0" dirty="0">
                <a:ln>
                  <a:noFill/>
                </a:ln>
                <a:solidFill>
                  <a:srgbClr val="5B9BD5"/>
                </a:solidFill>
                <a:effectLst/>
                <a:uLnTx/>
                <a:uFillTx/>
                <a:latin typeface="仿宋_GB2312" pitchFamily="49" charset="-122"/>
                <a:ea typeface="仿宋_GB2312" pitchFamily="49" charset="-122"/>
                <a:cs typeface="Arial" panose="020B0604020202020204" pitchFamily="34" charset="0"/>
              </a:rPr>
              <a:t>启发式推理</a:t>
            </a:r>
          </a:p>
          <a:p>
            <a:pPr marL="711200" marR="0" lvl="0" indent="-711200" algn="l" defTabSz="914400" rtl="0" eaLnBrk="1" fontAlgn="auto" latinLnBrk="0" hangingPunct="1">
              <a:lnSpc>
                <a:spcPct val="120000"/>
              </a:lnSpc>
              <a:spcBef>
                <a:spcPct val="30000"/>
              </a:spcBef>
              <a:spcAft>
                <a:spcPts val="0"/>
              </a:spcAft>
              <a:buClr>
                <a:srgbClr val="0000FF"/>
              </a:buClr>
              <a:buSzTx/>
              <a:buFont typeface="Wingdings 2" panose="05020102010507070707" pitchFamily="18" charset="2"/>
              <a:buNone/>
              <a:tabLst/>
              <a:defRPr/>
            </a:pPr>
            <a:r>
              <a:rPr kumimoji="0" lang="zh-CN" altLang="en-US"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Arial" panose="020B0604020202020204" pitchFamily="34" charset="0"/>
              </a:rPr>
              <a:t>        </a:t>
            </a:r>
            <a:r>
              <a:rPr kumimoji="0" lang="zh-CN" altLang="en-US" sz="2800" b="1" i="0" u="none" strike="noStrike" kern="1200" cap="none" spc="0" normalizeH="0" baseline="0" noProof="0" dirty="0">
                <a:ln>
                  <a:noFill/>
                </a:ln>
                <a:solidFill>
                  <a:srgbClr val="000000"/>
                </a:solidFill>
                <a:effectLst/>
                <a:uLnTx/>
                <a:uFillTx/>
                <a:latin typeface="仿宋_GB2312" pitchFamily="49" charset="-122"/>
                <a:ea typeface="仿宋_GB2312" pitchFamily="49" charset="-122"/>
                <a:cs typeface="Arial" panose="020B0604020202020204" pitchFamily="34" charset="0"/>
              </a:rPr>
              <a:t>推理过程中应用与问题有关的启发性知识，即解决问题的的策略、技巧及经验，以加快推理过程，提高搜索效率。</a:t>
            </a:r>
          </a:p>
          <a:p>
            <a:pPr marL="711200" marR="0" lvl="0" indent="-711200" algn="l" defTabSz="914400" rtl="0" eaLnBrk="1" fontAlgn="auto" latinLnBrk="0" hangingPunct="1">
              <a:lnSpc>
                <a:spcPct val="120000"/>
              </a:lnSpc>
              <a:spcBef>
                <a:spcPct val="30000"/>
              </a:spcBef>
              <a:spcAft>
                <a:spcPts val="0"/>
              </a:spcAft>
              <a:buClr>
                <a:srgbClr val="0000FF"/>
              </a:buClr>
              <a:buSzTx/>
              <a:buFont typeface="Wingdings 2" panose="05020102010507070707" pitchFamily="18" charset="2"/>
              <a:buNone/>
              <a:tabLst/>
              <a:defRPr/>
            </a:pPr>
            <a:r>
              <a:rPr kumimoji="0" lang="zh-CN" altLang="en-US" sz="2800" b="1" i="0" u="none" strike="noStrike" kern="1200" cap="none" spc="0" normalizeH="0" baseline="0" noProof="0" dirty="0">
                <a:ln>
                  <a:noFill/>
                </a:ln>
                <a:solidFill>
                  <a:srgbClr val="5B9BD5"/>
                </a:solidFill>
                <a:effectLst/>
                <a:uLnTx/>
                <a:uFillTx/>
                <a:latin typeface="宋体" panose="02010600030101010101" pitchFamily="2" charset="-122"/>
                <a:ea typeface="仿宋_GB2312" pitchFamily="49" charset="-122"/>
                <a:cs typeface="Arial" panose="020B0604020202020204" pitchFamily="34" charset="0"/>
              </a:rPr>
              <a:t>    </a:t>
            </a:r>
            <a:r>
              <a:rPr kumimoji="0" lang="en-US" altLang="zh-CN" sz="2800" b="1" i="0" u="none" strike="noStrike" kern="1200" cap="none" spc="0" normalizeH="0" baseline="0" noProof="0" dirty="0">
                <a:ln>
                  <a:noFill/>
                </a:ln>
                <a:solidFill>
                  <a:srgbClr val="5B9BD5"/>
                </a:solidFill>
                <a:effectLst/>
                <a:uLnTx/>
                <a:uFillTx/>
                <a:latin typeface="宋体" panose="02010600030101010101" pitchFamily="2" charset="-122"/>
                <a:ea typeface="仿宋_GB2312" pitchFamily="49" charset="-122"/>
                <a:cs typeface="Arial" panose="020B0604020202020204" pitchFamily="34" charset="0"/>
              </a:rPr>
              <a:t>2) </a:t>
            </a:r>
            <a:r>
              <a:rPr kumimoji="0" lang="zh-CN" altLang="en-US" sz="2800" b="1" i="0" u="none" strike="noStrike" kern="1200" cap="none" spc="0" normalizeH="0" baseline="0" noProof="0" dirty="0">
                <a:ln>
                  <a:noFill/>
                </a:ln>
                <a:solidFill>
                  <a:srgbClr val="5B9BD5"/>
                </a:solidFill>
                <a:effectLst/>
                <a:uLnTx/>
                <a:uFillTx/>
                <a:latin typeface="仿宋_GB2312" pitchFamily="49" charset="-122"/>
                <a:ea typeface="仿宋_GB2312" pitchFamily="49" charset="-122"/>
                <a:cs typeface="Arial" panose="020B0604020202020204" pitchFamily="34" charset="0"/>
              </a:rPr>
              <a:t>非启发式推理</a:t>
            </a:r>
          </a:p>
          <a:p>
            <a:pPr marL="711200" marR="0" lvl="0" indent="-711200" algn="l" defTabSz="914400" rtl="0" eaLnBrk="0" fontAlgn="auto" latinLnBrk="0" hangingPunct="0">
              <a:lnSpc>
                <a:spcPct val="120000"/>
              </a:lnSpc>
              <a:spcBef>
                <a:spcPct val="20000"/>
              </a:spcBef>
              <a:spcAft>
                <a:spcPts val="0"/>
              </a:spcAft>
              <a:buClr>
                <a:srgbClr val="5B9BD5"/>
              </a:buClr>
              <a:buSzTx/>
              <a:buFontTx/>
              <a:buNone/>
              <a:tabLst/>
              <a:defRPr/>
            </a:pPr>
            <a:r>
              <a:rPr kumimoji="0" lang="zh-CN" altLang="en-US" sz="2800" b="1" i="0" u="none" strike="noStrike" kern="1200" cap="none" spc="0" normalizeH="0" baseline="0" noProof="0" dirty="0">
                <a:ln>
                  <a:noFill/>
                </a:ln>
                <a:solidFill>
                  <a:srgbClr val="000000"/>
                </a:solidFill>
                <a:effectLst/>
                <a:uLnTx/>
                <a:uFillTx/>
                <a:latin typeface="仿宋_GB2312" pitchFamily="49" charset="-122"/>
                <a:ea typeface="仿宋_GB2312" pitchFamily="49" charset="-122"/>
                <a:cs typeface="Arial" panose="020B0604020202020204" pitchFamily="34" charset="0"/>
              </a:rPr>
              <a:t>        在推理过程中，不运用启发性知识，只按照一般的控制逻辑进行推理。这种方法缺乏对求解问题的针对性，所以推理效率较低，容易出现</a:t>
            </a:r>
            <a:r>
              <a:rPr kumimoji="0" lang="zh-CN" altLang="en-US" sz="2800" b="1" i="0" u="none" strike="noStrike" kern="1200" cap="none" spc="0" normalizeH="0" baseline="0" noProof="0" dirty="0">
                <a:ln>
                  <a:noFill/>
                </a:ln>
                <a:solidFill>
                  <a:srgbClr val="000000"/>
                </a:solidFill>
                <a:effectLst/>
                <a:uLnTx/>
                <a:uFillTx/>
                <a:latin typeface="宋体" panose="02010600030101010101" pitchFamily="2" charset="-122"/>
                <a:ea typeface="仿宋_GB2312" pitchFamily="49" charset="-122"/>
                <a:cs typeface="Arial" panose="020B0604020202020204" pitchFamily="34" charset="0"/>
              </a:rPr>
              <a:t>“</a:t>
            </a:r>
            <a:r>
              <a:rPr kumimoji="0" lang="zh-CN" altLang="en-US" sz="2800" b="1" i="0" u="none" strike="noStrike" kern="1200" cap="none" spc="0" normalizeH="0" baseline="0" noProof="0" dirty="0">
                <a:ln>
                  <a:noFill/>
                </a:ln>
                <a:solidFill>
                  <a:srgbClr val="000000"/>
                </a:solidFill>
                <a:effectLst/>
                <a:uLnTx/>
                <a:uFillTx/>
                <a:latin typeface="仿宋_GB2312" pitchFamily="49" charset="-122"/>
                <a:ea typeface="仿宋_GB2312" pitchFamily="49" charset="-122"/>
                <a:cs typeface="Arial" panose="020B0604020202020204" pitchFamily="34" charset="0"/>
              </a:rPr>
              <a:t>组合爆炸</a:t>
            </a:r>
            <a:r>
              <a:rPr kumimoji="0" lang="zh-CN" altLang="en-US" sz="2800" b="1" i="0" u="none" strike="noStrike" kern="1200" cap="none" spc="0" normalizeH="0" baseline="0" noProof="0" dirty="0">
                <a:ln>
                  <a:noFill/>
                </a:ln>
                <a:solidFill>
                  <a:srgbClr val="000000"/>
                </a:solidFill>
                <a:effectLst/>
                <a:uLnTx/>
                <a:uFillTx/>
                <a:latin typeface="宋体" panose="02010600030101010101" pitchFamily="2" charset="-122"/>
                <a:ea typeface="仿宋_GB2312" pitchFamily="49" charset="-122"/>
                <a:cs typeface="Arial" panose="020B0604020202020204" pitchFamily="34" charset="0"/>
              </a:rPr>
              <a:t>”</a:t>
            </a:r>
            <a:r>
              <a:rPr kumimoji="0" lang="zh-CN" altLang="en-US" sz="2800" b="1" i="0" u="none" strike="noStrike" kern="1200" cap="none" spc="0" normalizeH="0" baseline="0" noProof="0" dirty="0">
                <a:ln>
                  <a:noFill/>
                </a:ln>
                <a:solidFill>
                  <a:srgbClr val="000000"/>
                </a:solidFill>
                <a:effectLst/>
                <a:uLnTx/>
                <a:uFillTx/>
                <a:latin typeface="仿宋_GB2312" pitchFamily="49" charset="-122"/>
                <a:ea typeface="仿宋_GB2312" pitchFamily="49" charset="-122"/>
                <a:cs typeface="Arial" panose="020B0604020202020204" pitchFamily="34" charset="0"/>
              </a:rPr>
              <a:t>问题。</a:t>
            </a:r>
          </a:p>
        </p:txBody>
      </p:sp>
      <p:sp>
        <p:nvSpPr>
          <p:cNvPr id="337928" name="Rectangle 8"/>
          <p:cNvSpPr>
            <a:spLocks noGrp="1"/>
          </p:cNvSpPr>
          <p:nvPr>
            <p:ph type="title"/>
          </p:nvPr>
        </p:nvSpPr>
        <p:spPr>
          <a:xfrm>
            <a:off x="1919288" y="620714"/>
            <a:ext cx="8229600" cy="649287"/>
          </a:xfrm>
        </p:spPr>
        <p:txBody>
          <a:bodyPr/>
          <a:lstStyle/>
          <a:p>
            <a:pPr>
              <a:buSzPct val="90000"/>
              <a:buFont typeface="Wingdings" panose="05000000000000000000" pitchFamily="2" charset="2"/>
              <a:buChar char="v"/>
            </a:pPr>
            <a:r>
              <a:rPr lang="en-US" altLang="zh-CN" sz="3200">
                <a:solidFill>
                  <a:srgbClr val="009900"/>
                </a:solidFill>
                <a:latin typeface="楷体_GB2312" pitchFamily="49" charset="-122"/>
                <a:ea typeface="楷体_GB2312" pitchFamily="49" charset="-122"/>
                <a:cs typeface="Arial" panose="020B0604020202020204" pitchFamily="34" charset="0"/>
              </a:rPr>
              <a:t>  </a:t>
            </a:r>
            <a:r>
              <a:rPr lang="zh-CN" altLang="en-US" sz="3200">
                <a:solidFill>
                  <a:srgbClr val="009900"/>
                </a:solidFill>
                <a:latin typeface="楷体_GB2312" pitchFamily="49" charset="-122"/>
                <a:ea typeface="楷体_GB2312" pitchFamily="49" charset="-122"/>
                <a:cs typeface="Arial" panose="020B0604020202020204" pitchFamily="34" charset="0"/>
              </a:rPr>
              <a:t>按推理中所用知识是否具有启发性分类</a:t>
            </a:r>
          </a:p>
        </p:txBody>
      </p:sp>
    </p:spTree>
    <p:extLst>
      <p:ext uri="{BB962C8B-B14F-4D97-AF65-F5344CB8AC3E}">
        <p14:creationId xmlns:p14="http://schemas.microsoft.com/office/powerpoint/2010/main" val="38994875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6A022D20-ECDD-4064-9BAF-C38FA4ED280A}"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13</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71067" name="Rectangle 59"/>
          <p:cNvSpPr>
            <a:spLocks noChangeArrowheads="1"/>
          </p:cNvSpPr>
          <p:nvPr/>
        </p:nvSpPr>
        <p:spPr bwMode="auto">
          <a:xfrm>
            <a:off x="2135188" y="1196976"/>
            <a:ext cx="8208962"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336800" indent="-2336800">
              <a:defRPr>
                <a:solidFill>
                  <a:schemeClr val="tx1"/>
                </a:solidFill>
                <a:latin typeface="Arial" panose="020B0604020202020204" pitchFamily="34" charset="0"/>
                <a:ea typeface="宋体" panose="02010600030101010101" pitchFamily="2" charset="-122"/>
              </a:defRPr>
            </a:lvl1pPr>
            <a:lvl2pPr marL="2516188">
              <a:defRPr>
                <a:solidFill>
                  <a:schemeClr val="tx1"/>
                </a:solidFill>
                <a:latin typeface="Arial" panose="020B0604020202020204" pitchFamily="34" charset="0"/>
                <a:ea typeface="宋体" panose="02010600030101010101" pitchFamily="2" charset="-122"/>
              </a:defRPr>
            </a:lvl2pPr>
            <a:lvl3pPr marL="2695575">
              <a:defRPr>
                <a:solidFill>
                  <a:schemeClr val="tx1"/>
                </a:solidFill>
                <a:latin typeface="Arial" panose="020B0604020202020204" pitchFamily="34" charset="0"/>
                <a:ea typeface="宋体" panose="02010600030101010101" pitchFamily="2" charset="-122"/>
              </a:defRPr>
            </a:lvl3pPr>
            <a:lvl4pPr marL="2874963">
              <a:defRPr>
                <a:solidFill>
                  <a:schemeClr val="tx1"/>
                </a:solidFill>
                <a:latin typeface="Arial" panose="020B0604020202020204" pitchFamily="34" charset="0"/>
                <a:ea typeface="宋体" panose="02010600030101010101" pitchFamily="2" charset="-122"/>
              </a:defRPr>
            </a:lvl4pPr>
            <a:lvl5pPr marL="3054350">
              <a:defRPr>
                <a:solidFill>
                  <a:schemeClr val="tx1"/>
                </a:solidFill>
                <a:latin typeface="Arial" panose="020B0604020202020204" pitchFamily="34" charset="0"/>
                <a:ea typeface="宋体" panose="02010600030101010101" pitchFamily="2" charset="-122"/>
              </a:defRPr>
            </a:lvl5pPr>
            <a:lvl6pPr marL="351155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96875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442595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88315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2336800" marR="0" lvl="0" indent="-2336800" algn="l" defTabSz="914400" rtl="0" eaLnBrk="1" fontAlgn="auto" latinLnBrk="0" hangingPunct="1">
              <a:lnSpc>
                <a:spcPct val="110000"/>
              </a:lnSpc>
              <a:spcBef>
                <a:spcPct val="200000"/>
              </a:spcBef>
              <a:spcAft>
                <a:spcPts val="0"/>
              </a:spcAft>
              <a:buClr>
                <a:srgbClr val="0000FF"/>
              </a:buClr>
              <a:buSzTx/>
              <a:buFont typeface="Wingdings" panose="05000000000000000000" pitchFamily="2" charset="2"/>
              <a:buNone/>
              <a:tabLst/>
              <a:defRPr/>
            </a:pPr>
            <a:r>
              <a:rPr kumimoji="0" lang="en-US" altLang="zh-CN" sz="2800" b="1" i="0" u="none" strike="noStrike" kern="1200" cap="none" spc="0" normalizeH="0" baseline="0" noProof="0">
                <a:ln>
                  <a:noFill/>
                </a:ln>
                <a:solidFill>
                  <a:prstClr val="black"/>
                </a:solidFill>
                <a:effectLst/>
                <a:uLnTx/>
                <a:uFillTx/>
                <a:latin typeface="Arial" panose="020B0604020202020204" pitchFamily="34" charset="0"/>
                <a:ea typeface="仿宋_GB2312" pitchFamily="49" charset="-122"/>
                <a:cs typeface="+mn-cs"/>
              </a:rPr>
              <a:t>   </a:t>
            </a:r>
            <a:endParaRPr kumimoji="0" lang="en-US" altLang="zh-CN" sz="2800" b="1" i="0" u="none" strike="noStrike" kern="1200" cap="none" spc="0" normalizeH="0" baseline="0" noProof="0">
              <a:ln>
                <a:noFill/>
              </a:ln>
              <a:solidFill>
                <a:prstClr val="black"/>
              </a:solidFill>
              <a:effectLst/>
              <a:uLnTx/>
              <a:uFillTx/>
              <a:latin typeface="楷体_GB2312" pitchFamily="49" charset="-122"/>
              <a:ea typeface="楷体_GB2312" pitchFamily="49" charset="-122"/>
              <a:cs typeface="Arial" panose="020B0604020202020204" pitchFamily="34" charset="0"/>
            </a:endParaRPr>
          </a:p>
        </p:txBody>
      </p:sp>
      <p:sp>
        <p:nvSpPr>
          <p:cNvPr id="171073" name="Rectangle 65"/>
          <p:cNvSpPr>
            <a:spLocks noGrp="1"/>
          </p:cNvSpPr>
          <p:nvPr>
            <p:ph type="title"/>
          </p:nvPr>
        </p:nvSpPr>
        <p:spPr>
          <a:xfrm>
            <a:off x="569656" y="101543"/>
            <a:ext cx="8229600" cy="649288"/>
          </a:xfrm>
        </p:spPr>
        <p:txBody>
          <a:bodyPr/>
          <a:lstStyle/>
          <a:p>
            <a:pPr marR="90300" lvl="0">
              <a:lnSpc>
                <a:spcPct val="100000"/>
              </a:lnSpc>
              <a:spcBef>
                <a:spcPts val="0"/>
              </a:spcBef>
            </a:pPr>
            <a:r>
              <a:rPr lang="en-US" altLang="zh-CN" sz="2800" dirty="0">
                <a:solidFill>
                  <a:srgbClr val="0000FF"/>
                </a:solidFill>
                <a:latin typeface="黑体" panose="02010609060101010101" pitchFamily="49" charset="-122"/>
                <a:ea typeface="黑体" panose="02010609060101010101" pitchFamily="49" charset="-122"/>
              </a:rPr>
              <a:t>3.1.3</a:t>
            </a:r>
            <a:r>
              <a:rPr lang="zh-CN" altLang="en-US" sz="2800" dirty="0">
                <a:solidFill>
                  <a:srgbClr val="0000FF"/>
                </a:solidFill>
                <a:latin typeface="黑体" panose="02010609060101010101" pitchFamily="49" charset="-122"/>
                <a:ea typeface="黑体" panose="02010609060101010101" pitchFamily="49" charset="-122"/>
              </a:rPr>
              <a:t>推理的控制策略及其分类</a:t>
            </a:r>
            <a:endParaRPr lang="zh-CN" altLang="en-US" sz="2800" dirty="0">
              <a:solidFill>
                <a:srgbClr val="A4001F"/>
              </a:solidFill>
              <a:latin typeface="等线" panose="020F0502020204030204"/>
              <a:ea typeface="楷体_GB2312"/>
              <a:cs typeface="+mn-cs"/>
            </a:endParaRPr>
          </a:p>
        </p:txBody>
      </p:sp>
      <p:sp>
        <p:nvSpPr>
          <p:cNvPr id="171075" name="Rectangle 67"/>
          <p:cNvSpPr>
            <a:spLocks noChangeArrowheads="1"/>
          </p:cNvSpPr>
          <p:nvPr/>
        </p:nvSpPr>
        <p:spPr bwMode="auto">
          <a:xfrm>
            <a:off x="569656" y="821007"/>
            <a:ext cx="10884925"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CC0000"/>
                </a:solidFill>
                <a:effectLst/>
                <a:uLnTx/>
                <a:uFillTx/>
                <a:latin typeface="等线" panose="020F0502020204030204"/>
                <a:ea typeface="楷体_GB2312"/>
                <a:cs typeface="+mn-cs"/>
              </a:rPr>
              <a:t>推理的控制策略</a:t>
            </a:r>
          </a:p>
          <a:p>
            <a:pPr marL="0" marR="1440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a:cs typeface="+mn-cs"/>
              </a:rPr>
              <a:t>推理过程不仅依赖于所用的推理方法，同时也依赖于推理的控制策略。</a:t>
            </a:r>
          </a:p>
          <a:p>
            <a:pPr marL="0" marR="635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a:cs typeface="+mn-cs"/>
              </a:rPr>
              <a:t>推理的控制策略是指</a:t>
            </a:r>
            <a:r>
              <a:rPr kumimoji="0" lang="zh-CN" altLang="en-US" sz="2000" b="0" i="0" u="none" strike="noStrike" kern="1200" cap="none" spc="0" normalizeH="0" baseline="0" noProof="0" dirty="0">
                <a:ln>
                  <a:noFill/>
                </a:ln>
                <a:solidFill>
                  <a:srgbClr val="006300"/>
                </a:solidFill>
                <a:effectLst/>
                <a:uLnTx/>
                <a:uFillTx/>
                <a:latin typeface="等线" panose="020F0502020204030204"/>
                <a:ea typeface="楷体_GB2312"/>
                <a:cs typeface="+mn-cs"/>
              </a:rPr>
              <a:t>如何使用领域知识使推理过程尽快达到目标的策略。</a:t>
            </a:r>
            <a:endParaRPr kumimoji="0" lang="en-US" altLang="zh-CN" sz="2000" b="0" i="0" u="none" strike="noStrike" kern="1200" cap="none" spc="0" normalizeH="0" baseline="0" noProof="0" dirty="0">
              <a:ln>
                <a:noFill/>
              </a:ln>
              <a:solidFill>
                <a:srgbClr val="006300"/>
              </a:solidFill>
              <a:effectLst/>
              <a:uLnTx/>
              <a:uFillTx/>
              <a:latin typeface="等线" panose="020F0502020204030204"/>
              <a:ea typeface="楷体_GB2312"/>
              <a:cs typeface="+mn-cs"/>
            </a:endParaRPr>
          </a:p>
          <a:p>
            <a:pPr marL="0" marR="635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dirty="0">
              <a:ln>
                <a:noFill/>
              </a:ln>
              <a:solidFill>
                <a:srgbClr val="006300"/>
              </a:solidFill>
              <a:effectLst/>
              <a:uLnTx/>
              <a:uFillTx/>
              <a:latin typeface="等线" panose="020F0502020204030204"/>
              <a:ea typeface="楷体_GB231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CC0000"/>
                </a:solidFill>
                <a:effectLst/>
                <a:uLnTx/>
                <a:uFillTx/>
                <a:latin typeface="等线" panose="020F0502020204030204"/>
                <a:ea typeface="楷体_GB2312"/>
                <a:cs typeface="+mn-cs"/>
              </a:rPr>
              <a:t>控制策略的分类</a:t>
            </a:r>
          </a:p>
          <a:p>
            <a:pPr marL="0" marR="635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a:cs typeface="+mn-cs"/>
              </a:rPr>
              <a:t>由于智能系统的推理过程一般表现为一种搜索过程，因此，推理的控制策略又可分为</a:t>
            </a:r>
            <a:r>
              <a:rPr kumimoji="0" lang="zh-CN" altLang="en-US" sz="2000" b="0" i="0" u="none" strike="noStrike" kern="1200" cap="none" spc="0" normalizeH="0" baseline="0" noProof="0" dirty="0">
                <a:ln>
                  <a:noFill/>
                </a:ln>
                <a:solidFill>
                  <a:srgbClr val="006300"/>
                </a:solidFill>
                <a:effectLst/>
                <a:uLnTx/>
                <a:uFillTx/>
                <a:latin typeface="等线" panose="020F0502020204030204"/>
                <a:ea typeface="楷体_GB2312"/>
                <a:cs typeface="+mn-cs"/>
              </a:rPr>
              <a:t>推理策略和搜索策略</a:t>
            </a: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a:cs typeface="+mn-cs"/>
              </a:rPr>
              <a:t>。</a:t>
            </a:r>
            <a:endParaRPr kumimoji="0" lang="en-US" altLang="zh-CN" sz="2000" b="0" i="0" u="none" strike="noStrike" kern="1200" cap="none" spc="0" normalizeH="0" baseline="0" noProof="0" dirty="0">
              <a:ln>
                <a:noFill/>
              </a:ln>
              <a:solidFill>
                <a:srgbClr val="0000CC"/>
              </a:solidFill>
              <a:effectLst/>
              <a:uLnTx/>
              <a:uFillTx/>
              <a:latin typeface="等线" panose="020F0502020204030204"/>
              <a:ea typeface="楷体_GB2312"/>
              <a:cs typeface="+mn-cs"/>
            </a:endParaRPr>
          </a:p>
          <a:p>
            <a:pPr marL="0" marR="635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630031"/>
                </a:solidFill>
                <a:effectLst/>
                <a:uLnTx/>
                <a:uFillTx/>
                <a:latin typeface="等线" panose="020F0502020204030204"/>
                <a:ea typeface="楷体_GB2312"/>
                <a:cs typeface="+mn-cs"/>
              </a:rPr>
              <a:t>推理策略</a:t>
            </a:r>
          </a:p>
          <a:p>
            <a:pPr marL="0" marR="937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6300"/>
                </a:solidFill>
                <a:effectLst/>
                <a:uLnTx/>
                <a:uFillTx/>
                <a:latin typeface="等线" panose="020F0502020204030204"/>
                <a:ea typeface="楷体_GB2312"/>
                <a:cs typeface="+mn-cs"/>
              </a:rPr>
              <a:t>推理方向控制策略</a:t>
            </a: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a:cs typeface="+mn-cs"/>
              </a:rPr>
              <a:t>用于确定推理的控制方向，可分为正向推理、逆向推理、混合推理及双向推理。</a:t>
            </a:r>
          </a:p>
          <a:p>
            <a:pPr marL="0" marR="3855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6300"/>
                </a:solidFill>
                <a:effectLst/>
                <a:uLnTx/>
                <a:uFillTx/>
                <a:latin typeface="等线" panose="020F0502020204030204"/>
                <a:ea typeface="楷体_GB2312"/>
                <a:cs typeface="+mn-cs"/>
              </a:rPr>
              <a:t>求解策略</a:t>
            </a: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a:cs typeface="+mn-cs"/>
              </a:rPr>
              <a:t>是指仅求一个解，还是求所有解或最优解等。</a:t>
            </a:r>
          </a:p>
          <a:p>
            <a:pPr marL="0" marR="2245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6300"/>
                </a:solidFill>
                <a:effectLst/>
                <a:uLnTx/>
                <a:uFillTx/>
                <a:latin typeface="等线" panose="020F0502020204030204"/>
                <a:ea typeface="楷体_GB2312"/>
                <a:cs typeface="+mn-cs"/>
              </a:rPr>
              <a:t>限制策略</a:t>
            </a: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a:cs typeface="+mn-cs"/>
              </a:rPr>
              <a:t>是指对推理的深度、宽度、时间、空间等进行的限制。</a:t>
            </a:r>
          </a:p>
          <a:p>
            <a:pPr marL="0" marR="635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6300"/>
                </a:solidFill>
                <a:effectLst/>
                <a:uLnTx/>
                <a:uFillTx/>
                <a:latin typeface="等线" panose="020F0502020204030204"/>
                <a:ea typeface="楷体_GB2312"/>
                <a:cs typeface="+mn-cs"/>
              </a:rPr>
              <a:t>冲突消解策略</a:t>
            </a: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a:cs typeface="+mn-cs"/>
              </a:rPr>
              <a:t>是指当推理过程有多条知识可用时，如何从这多条可用知识中选出一条最佳知识用于推理的策略。</a:t>
            </a:r>
            <a:endParaRPr kumimoji="0" lang="en-US" altLang="zh-CN" sz="2000" b="0" i="0" u="none" strike="noStrike" kern="1200" cap="none" spc="0" normalizeH="0" baseline="0" noProof="0" dirty="0">
              <a:ln>
                <a:noFill/>
              </a:ln>
              <a:solidFill>
                <a:srgbClr val="0000CC"/>
              </a:solidFill>
              <a:effectLst/>
              <a:uLnTx/>
              <a:uFillTx/>
              <a:latin typeface="等线" panose="020F0502020204030204"/>
              <a:ea typeface="楷体_GB2312"/>
              <a:cs typeface="+mn-cs"/>
            </a:endParaRPr>
          </a:p>
          <a:p>
            <a:pPr marL="0" marR="635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630031"/>
                </a:solidFill>
                <a:effectLst/>
                <a:uLnTx/>
                <a:uFillTx/>
                <a:latin typeface="等线" panose="020F0502020204030204"/>
                <a:ea typeface="楷体_GB2312"/>
                <a:cs typeface="+mn-cs"/>
              </a:rPr>
              <a:t>搜索策略</a:t>
            </a:r>
          </a:p>
          <a:p>
            <a:pPr marL="0" marR="837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a:cs typeface="+mn-cs"/>
              </a:rPr>
              <a:t>主要解决</a:t>
            </a:r>
            <a:r>
              <a:rPr kumimoji="0" lang="zh-CN" altLang="en-US" sz="2000" b="0" i="0" u="none" strike="noStrike" kern="1200" cap="none" spc="0" normalizeH="0" baseline="0" noProof="0" dirty="0">
                <a:ln>
                  <a:noFill/>
                </a:ln>
                <a:solidFill>
                  <a:srgbClr val="006300"/>
                </a:solidFill>
                <a:effectLst/>
                <a:uLnTx/>
                <a:uFillTx/>
                <a:latin typeface="等线" panose="020F0502020204030204"/>
                <a:ea typeface="楷体_GB2312"/>
                <a:cs typeface="+mn-cs"/>
              </a:rPr>
              <a:t>推理线路、推理效果、推理效率等问题</a:t>
            </a: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a:cs typeface="+mn-cs"/>
              </a:rPr>
              <a:t>。本章主要讨论推理策略，至于搜索策略将放到第</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4</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章单独讨论。 </a:t>
            </a:r>
            <a:endParaRPr kumimoji="0" lang="zh-CN" altLang="en-US" sz="20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Arial" panose="020B0604020202020204" pitchFamily="34" charset="0"/>
            </a:endParaRPr>
          </a:p>
        </p:txBody>
      </p:sp>
    </p:spTree>
    <p:extLst>
      <p:ext uri="{BB962C8B-B14F-4D97-AF65-F5344CB8AC3E}">
        <p14:creationId xmlns:p14="http://schemas.microsoft.com/office/powerpoint/2010/main" val="31435727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71FCD3F-55A0-4DA1-9AEE-94D4362B4E70}"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330756" name="Text Box 4"/>
          <p:cNvSpPr txBox="1">
            <a:spLocks noChangeArrowheads="1"/>
          </p:cNvSpPr>
          <p:nvPr/>
        </p:nvSpPr>
        <p:spPr bwMode="auto">
          <a:xfrm>
            <a:off x="2874759" y="2177743"/>
            <a:ext cx="38877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36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3.1  </a:t>
            </a:r>
            <a:r>
              <a:rPr kumimoji="0" lang="zh-CN" altLang="en-US" sz="36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概述</a:t>
            </a:r>
          </a:p>
        </p:txBody>
      </p:sp>
      <p:sp>
        <p:nvSpPr>
          <p:cNvPr id="330757" name="Rectangle 5"/>
          <p:cNvSpPr>
            <a:spLocks noChangeArrowheads="1"/>
          </p:cNvSpPr>
          <p:nvPr/>
        </p:nvSpPr>
        <p:spPr bwMode="auto">
          <a:xfrm>
            <a:off x="2873169" y="3021691"/>
            <a:ext cx="38449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3600" b="1" i="0" u="none" strike="noStrike" kern="1200" cap="none" spc="0" normalizeH="0" baseline="0" noProof="0" dirty="0">
                <a:ln>
                  <a:noFill/>
                </a:ln>
                <a:solidFill>
                  <a:srgbClr val="FF0000"/>
                </a:solidFill>
                <a:effectLst/>
                <a:uLnTx/>
                <a:uFillTx/>
                <a:latin typeface="等线" panose="020F0502020204030204"/>
                <a:ea typeface="等线" panose="02010600030101010101" pitchFamily="2" charset="-122"/>
                <a:cs typeface="+mn-cs"/>
              </a:rPr>
              <a:t>3.2 </a:t>
            </a:r>
            <a:r>
              <a:rPr kumimoji="0" lang="zh-CN" altLang="en-US" sz="3600" b="1" i="0" u="none" strike="noStrike" kern="1200" cap="none" spc="0" normalizeH="0" baseline="0" noProof="0" dirty="0">
                <a:ln>
                  <a:noFill/>
                </a:ln>
                <a:solidFill>
                  <a:srgbClr val="FF0000"/>
                </a:solidFill>
                <a:effectLst/>
                <a:uLnTx/>
                <a:uFillTx/>
                <a:latin typeface="等线" panose="020F0502020204030204"/>
                <a:ea typeface="等线" panose="02010600030101010101" pitchFamily="2" charset="-122"/>
                <a:cs typeface="+mn-cs"/>
              </a:rPr>
              <a:t>产生式系统</a:t>
            </a:r>
          </a:p>
        </p:txBody>
      </p:sp>
      <p:sp>
        <p:nvSpPr>
          <p:cNvPr id="330759" name="Rectangle 7"/>
          <p:cNvSpPr>
            <a:spLocks noGrp="1"/>
          </p:cNvSpPr>
          <p:nvPr>
            <p:ph type="title"/>
          </p:nvPr>
        </p:nvSpPr>
        <p:spPr>
          <a:xfrm>
            <a:off x="3722587" y="1091126"/>
            <a:ext cx="4033837" cy="649287"/>
          </a:xfrm>
        </p:spPr>
        <p:txBody>
          <a:bodyPr/>
          <a:lstStyle/>
          <a:p>
            <a:pPr algn="ctr"/>
            <a:r>
              <a:rPr lang="zh-CN" altLang="en-US" sz="3600">
                <a:solidFill>
                  <a:srgbClr val="800000"/>
                </a:solidFill>
                <a:effectLst>
                  <a:outerShdw blurRad="38100" dist="38100" dir="2700000" algn="tl">
                    <a:srgbClr val="C0C0C0"/>
                  </a:outerShdw>
                </a:effectLst>
                <a:ea typeface="华文隶书" panose="02010800040101010101" pitchFamily="2" charset="-122"/>
              </a:rPr>
              <a:t>主  要  内  容</a:t>
            </a:r>
          </a:p>
        </p:txBody>
      </p:sp>
      <p:sp>
        <p:nvSpPr>
          <p:cNvPr id="6" name="Rectangle 5"/>
          <p:cNvSpPr>
            <a:spLocks noChangeArrowheads="1"/>
          </p:cNvSpPr>
          <p:nvPr/>
        </p:nvSpPr>
        <p:spPr bwMode="auto">
          <a:xfrm>
            <a:off x="2873168" y="3814999"/>
            <a:ext cx="38449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36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3.3 </a:t>
            </a:r>
            <a:r>
              <a:rPr kumimoji="0" lang="zh-CN" altLang="en-US" sz="36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自然演绎推理</a:t>
            </a:r>
          </a:p>
        </p:txBody>
      </p:sp>
      <p:sp>
        <p:nvSpPr>
          <p:cNvPr id="7" name="Rectangle 5"/>
          <p:cNvSpPr>
            <a:spLocks noChangeArrowheads="1"/>
          </p:cNvSpPr>
          <p:nvPr/>
        </p:nvSpPr>
        <p:spPr bwMode="auto">
          <a:xfrm>
            <a:off x="2873170" y="4624849"/>
            <a:ext cx="38449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36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3.4 </a:t>
            </a:r>
            <a:r>
              <a:rPr kumimoji="0" lang="zh-CN" altLang="en-US" sz="36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归结演绎推理</a:t>
            </a:r>
          </a:p>
        </p:txBody>
      </p:sp>
    </p:spTree>
    <p:extLst>
      <p:ext uri="{BB962C8B-B14F-4D97-AF65-F5344CB8AC3E}">
        <p14:creationId xmlns:p14="http://schemas.microsoft.com/office/powerpoint/2010/main" val="6981819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15</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8" name="矩形 7"/>
          <p:cNvSpPr/>
          <p:nvPr/>
        </p:nvSpPr>
        <p:spPr>
          <a:xfrm>
            <a:off x="1130709" y="1358624"/>
            <a:ext cx="4444182" cy="4770537"/>
          </a:xfrm>
          <a:prstGeom prst="rect">
            <a:avLst/>
          </a:prstGeom>
        </p:spPr>
        <p:txBody>
          <a:bodyPr wrap="square">
            <a:spAutoFit/>
          </a:bodyPr>
          <a:lstStyle/>
          <a:p>
            <a:pPr marL="0" marR="9302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CC0000"/>
                </a:solidFill>
                <a:effectLst/>
                <a:uLnTx/>
                <a:uFillTx/>
                <a:latin typeface="等线" panose="020F0502020204030204"/>
                <a:ea typeface="楷体_GB2312" panose="02010609030101010101"/>
                <a:cs typeface="+mn-cs"/>
              </a:rPr>
              <a:t>综合数据库</a:t>
            </a:r>
            <a:r>
              <a:rPr kumimoji="0" lang="en-US" altLang="zh-CN" sz="2000" b="1" i="0" u="none" strike="noStrike" kern="1200" cap="none" spc="0" normalizeH="0" baseline="0" noProof="0" dirty="0">
                <a:ln>
                  <a:noFill/>
                </a:ln>
                <a:solidFill>
                  <a:srgbClr val="CC0000"/>
                </a:solidFill>
                <a:effectLst/>
                <a:uLnTx/>
                <a:uFillTx/>
                <a:latin typeface="Times New Roman" panose="02020603050405020304" pitchFamily="18" charset="0"/>
                <a:ea typeface="楷体_GB2312" panose="02010609030101010101"/>
                <a:cs typeface="+mn-cs"/>
              </a:rPr>
              <a:t>DB(Data Base)</a:t>
            </a:r>
          </a:p>
          <a:p>
            <a:pPr marL="0" marR="7965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630031"/>
                </a:solidFill>
                <a:effectLst/>
                <a:uLnTx/>
                <a:uFillTx/>
                <a:latin typeface="Times New Roman" panose="02020603050405020304" pitchFamily="18" charset="0"/>
                <a:ea typeface="楷体_GB2312" panose="02010609030101010101"/>
                <a:cs typeface="+mn-cs"/>
              </a:rPr>
              <a:t>(</a:t>
            </a:r>
            <a:r>
              <a:rPr kumimoji="0" lang="en-US" altLang="zh-CN" sz="2000" b="0" i="0" u="none" strike="noStrike" kern="1200" cap="none" spc="0" normalizeH="0" baseline="0" noProof="0" dirty="0">
                <a:ln>
                  <a:noFill/>
                </a:ln>
                <a:solidFill>
                  <a:srgbClr val="630031"/>
                </a:solidFill>
                <a:effectLst/>
                <a:uLnTx/>
                <a:uFillTx/>
                <a:latin typeface="Times New Roman" panose="02020603050405020304" pitchFamily="18" charset="0"/>
                <a:ea typeface="楷体_GB2312" panose="02010609030101010101"/>
                <a:cs typeface="+mn-cs"/>
              </a:rPr>
              <a:t>1) </a:t>
            </a:r>
            <a:r>
              <a:rPr kumimoji="0" lang="zh-CN" altLang="en-US" sz="2000" b="0" i="0" u="none" strike="noStrike" kern="1200" cap="none" spc="0" normalizeH="0" baseline="0" noProof="0" dirty="0">
                <a:ln>
                  <a:noFill/>
                </a:ln>
                <a:solidFill>
                  <a:srgbClr val="630031"/>
                </a:solidFill>
                <a:effectLst/>
                <a:uLnTx/>
                <a:uFillTx/>
                <a:latin typeface="Times New Roman" panose="02020603050405020304" pitchFamily="18" charset="0"/>
                <a:ea typeface="楷体_GB2312" panose="02010609030101010101"/>
                <a:cs typeface="+mn-cs"/>
              </a:rPr>
              <a:t>存放推理过程的各种当前信息。</a:t>
            </a: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如：</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问题的初始状态</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输入的事实</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中间结论及最终结论</a:t>
            </a:r>
            <a:endParaRPr kumimoji="0" lang="en-US" altLang="zh-CN"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endParaRPr>
          </a:p>
          <a:p>
            <a:pPr marL="0" marR="8065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630031"/>
                </a:solidFill>
                <a:effectLst/>
                <a:uLnTx/>
                <a:uFillTx/>
                <a:latin typeface="Times New Roman" panose="02020603050405020304" pitchFamily="18" charset="0"/>
                <a:ea typeface="楷体_GB2312" panose="02010609030101010101"/>
                <a:cs typeface="+mn-cs"/>
              </a:rPr>
              <a:t>(2) </a:t>
            </a:r>
            <a:r>
              <a:rPr kumimoji="0" lang="zh-CN" altLang="en-US" sz="2000" b="0" i="0" u="none" strike="noStrike" kern="1200" cap="none" spc="0" normalizeH="0" baseline="0" noProof="0" dirty="0">
                <a:ln>
                  <a:noFill/>
                </a:ln>
                <a:solidFill>
                  <a:srgbClr val="630031"/>
                </a:solidFill>
                <a:effectLst/>
                <a:uLnTx/>
                <a:uFillTx/>
                <a:latin typeface="Times New Roman" panose="02020603050405020304" pitchFamily="18" charset="0"/>
                <a:ea typeface="楷体_GB2312" panose="02010609030101010101"/>
                <a:cs typeface="+mn-cs"/>
              </a:rPr>
              <a:t>作为推理过程选择可用规则的依据。</a:t>
            </a:r>
          </a:p>
          <a:p>
            <a:pPr marL="0" marR="8070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推理过程中某条规则是否可用，是通过该规则的前提与</a:t>
            </a:r>
            <a:r>
              <a:rPr kumimoji="0" lang="en-US" altLang="zh-CN"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DB</a:t>
            </a: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中的已知事实的匹配来确定的。</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可匹配的规则称为可用规则。利用可用规则进行推理，将会得到一个结论。该结论若不是目标，将作为新的事实放入</a:t>
            </a:r>
            <a:r>
              <a:rPr kumimoji="0" lang="en-US" altLang="zh-CN"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DB</a:t>
            </a: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，成为以后推理的已知事实。</a:t>
            </a:r>
          </a:p>
        </p:txBody>
      </p:sp>
      <p:sp>
        <p:nvSpPr>
          <p:cNvPr id="14" name="Rectangle 2"/>
          <p:cNvSpPr>
            <a:spLocks noGrp="1"/>
          </p:cNvSpPr>
          <p:nvPr>
            <p:ph type="title"/>
          </p:nvPr>
        </p:nvSpPr>
        <p:spPr>
          <a:xfrm>
            <a:off x="700088" y="168562"/>
            <a:ext cx="8229600" cy="649288"/>
          </a:xfrm>
        </p:spPr>
        <p:txBody>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3.2.1</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产生式系统的基本结构</a:t>
            </a:r>
          </a:p>
        </p:txBody>
      </p:sp>
      <p:sp>
        <p:nvSpPr>
          <p:cNvPr id="3" name="矩形 2"/>
          <p:cNvSpPr/>
          <p:nvPr/>
        </p:nvSpPr>
        <p:spPr>
          <a:xfrm>
            <a:off x="6786255" y="3380434"/>
            <a:ext cx="4286864" cy="286232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CC0000"/>
                </a:solidFill>
                <a:effectLst/>
                <a:uLnTx/>
                <a:uFillTx/>
                <a:latin typeface="等线" panose="020F0502020204030204"/>
                <a:ea typeface="楷体_GB2312" panose="02010609030101010101"/>
                <a:cs typeface="+mn-cs"/>
              </a:rPr>
              <a:t>规则库</a:t>
            </a:r>
            <a:r>
              <a:rPr kumimoji="0" lang="en-US" altLang="zh-CN" sz="2000" b="1" i="0" u="none" strike="noStrike" kern="1200" cap="none" spc="0" normalizeH="0" baseline="0" noProof="0" dirty="0">
                <a:ln>
                  <a:noFill/>
                </a:ln>
                <a:solidFill>
                  <a:srgbClr val="CC0000"/>
                </a:solidFill>
                <a:effectLst/>
                <a:uLnTx/>
                <a:uFillTx/>
                <a:latin typeface="Times New Roman" panose="02020603050405020304" pitchFamily="18" charset="0"/>
                <a:ea typeface="楷体_GB2312" panose="02010609030101010101"/>
                <a:cs typeface="+mn-cs"/>
              </a:rPr>
              <a:t>RB(Rule Base)</a:t>
            </a:r>
            <a:endParaRPr kumimoji="0" lang="en-US" altLang="zh-CN" sz="2000" b="0" i="0" u="none" strike="noStrike" kern="1200" cap="none" spc="0" normalizeH="0" baseline="0" noProof="0" dirty="0">
              <a:ln>
                <a:noFill/>
              </a:ln>
              <a:solidFill>
                <a:srgbClr val="CC0000"/>
              </a:solidFill>
              <a:effectLst/>
              <a:uLnTx/>
              <a:uFillTx/>
              <a:latin typeface="Times New Roman" panose="02020603050405020304" pitchFamily="18" charset="0"/>
              <a:ea typeface="楷体_GB2312" panose="02010609030101010101"/>
              <a:cs typeface="+mn-cs"/>
            </a:endParaRPr>
          </a:p>
          <a:p>
            <a:pPr marL="0" marR="947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也称知识库</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KB(Knowledge Base)</a:t>
            </a:r>
            <a:endParaRPr kumimoji="0" lang="en-US" altLang="zh-CN"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630031"/>
                </a:solidFill>
                <a:effectLst/>
                <a:uLnTx/>
                <a:uFillTx/>
                <a:latin typeface="Times New Roman" panose="02020603050405020304" pitchFamily="18" charset="0"/>
                <a:ea typeface="楷体_GB2312" panose="02010609030101010101"/>
                <a:cs typeface="+mn-cs"/>
              </a:rPr>
              <a:t>(1) </a:t>
            </a:r>
            <a:r>
              <a:rPr kumimoji="0" lang="zh-CN" altLang="en-US" sz="2000" b="0" i="0" u="none" strike="noStrike" kern="1200" cap="none" spc="0" normalizeH="0" baseline="0" noProof="0" dirty="0">
                <a:ln>
                  <a:noFill/>
                </a:ln>
                <a:solidFill>
                  <a:srgbClr val="630031"/>
                </a:solidFill>
                <a:effectLst/>
                <a:uLnTx/>
                <a:uFillTx/>
                <a:latin typeface="Times New Roman" panose="02020603050405020304" pitchFamily="18" charset="0"/>
                <a:ea typeface="楷体_GB2312" panose="02010609030101010101"/>
                <a:cs typeface="+mn-cs"/>
              </a:rPr>
              <a:t>作用</a:t>
            </a:r>
          </a:p>
          <a:p>
            <a:pPr marL="0" marR="1075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用于存放推理所需要的所有规则，是整个产生式系统的知识集。</a:t>
            </a:r>
          </a:p>
          <a:p>
            <a:pPr marL="0" marR="1077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是产生式系统能够进行推理的根本。</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630031"/>
                </a:solidFill>
                <a:effectLst/>
                <a:uLnTx/>
                <a:uFillTx/>
                <a:latin typeface="Times New Roman" panose="02020603050405020304" pitchFamily="18" charset="0"/>
                <a:ea typeface="楷体_GB2312" panose="02010609030101010101"/>
                <a:cs typeface="+mn-cs"/>
              </a:rPr>
              <a:t>(2) </a:t>
            </a:r>
            <a:r>
              <a:rPr kumimoji="0" lang="zh-CN" altLang="en-US" sz="2000" b="0" i="0" u="none" strike="noStrike" kern="1200" cap="none" spc="0" normalizeH="0" baseline="0" noProof="0" dirty="0">
                <a:ln>
                  <a:noFill/>
                </a:ln>
                <a:solidFill>
                  <a:srgbClr val="630031"/>
                </a:solidFill>
                <a:effectLst/>
                <a:uLnTx/>
                <a:uFillTx/>
                <a:latin typeface="Times New Roman" panose="02020603050405020304" pitchFamily="18" charset="0"/>
                <a:ea typeface="楷体_GB2312" panose="02010609030101010101"/>
                <a:cs typeface="+mn-cs"/>
              </a:rPr>
              <a:t>要求</a:t>
            </a:r>
          </a:p>
          <a:p>
            <a:pPr marL="0" marR="1480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知识的完整性、一致性、准确性、灵活性和可组织性 </a:t>
            </a: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pic>
        <p:nvPicPr>
          <p:cNvPr id="4" name="图片 3"/>
          <p:cNvPicPr>
            <a:picLocks noChangeAspect="1"/>
          </p:cNvPicPr>
          <p:nvPr/>
        </p:nvPicPr>
        <p:blipFill>
          <a:blip r:embed="rId3"/>
          <a:stretch>
            <a:fillRect/>
          </a:stretch>
        </p:blipFill>
        <p:spPr>
          <a:xfrm>
            <a:off x="6677563" y="1045039"/>
            <a:ext cx="4504249" cy="1960482"/>
          </a:xfrm>
          <a:prstGeom prst="rect">
            <a:avLst/>
          </a:prstGeom>
        </p:spPr>
      </p:pic>
    </p:spTree>
    <p:extLst>
      <p:ext uri="{BB962C8B-B14F-4D97-AF65-F5344CB8AC3E}">
        <p14:creationId xmlns:p14="http://schemas.microsoft.com/office/powerpoint/2010/main" val="10055916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16</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700088" y="168562"/>
            <a:ext cx="8229600" cy="649288"/>
          </a:xfrm>
        </p:spPr>
        <p:txBody>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3.2.1</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产生式系统的基本结构</a:t>
            </a:r>
          </a:p>
        </p:txBody>
      </p:sp>
      <p:sp>
        <p:nvSpPr>
          <p:cNvPr id="2" name="矩形 1"/>
          <p:cNvSpPr/>
          <p:nvPr/>
        </p:nvSpPr>
        <p:spPr>
          <a:xfrm>
            <a:off x="1391265" y="1339592"/>
            <a:ext cx="9409470" cy="5016758"/>
          </a:xfrm>
          <a:prstGeom prst="rect">
            <a:avLst/>
          </a:prstGeom>
        </p:spPr>
        <p:txBody>
          <a:bodyPr wrap="square">
            <a:spAutoFit/>
          </a:bodyPr>
          <a:lstStyle/>
          <a:p>
            <a:pPr marL="0" marR="9400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CC0000"/>
                </a:solidFill>
                <a:effectLst/>
                <a:uLnTx/>
                <a:uFillTx/>
                <a:latin typeface="等线" panose="020F0502020204030204"/>
                <a:ea typeface="楷体_GB2312" panose="02010609030101010101"/>
                <a:cs typeface="+mn-cs"/>
              </a:rPr>
              <a:t>控制系统</a:t>
            </a:r>
            <a:r>
              <a:rPr kumimoji="0" lang="en-US" altLang="zh-CN" sz="2000" b="1" i="0" u="none" strike="noStrike" kern="1200" cap="none" spc="0" normalizeH="0" baseline="0" noProof="0" dirty="0">
                <a:ln>
                  <a:noFill/>
                </a:ln>
                <a:solidFill>
                  <a:srgbClr val="CC0000"/>
                </a:solidFill>
                <a:effectLst/>
                <a:uLnTx/>
                <a:uFillTx/>
                <a:latin typeface="Times New Roman" panose="02020603050405020304" pitchFamily="18" charset="0"/>
                <a:ea typeface="楷体_GB2312" panose="02010609030101010101"/>
                <a:cs typeface="+mn-cs"/>
              </a:rPr>
              <a:t>(Control system)</a:t>
            </a:r>
          </a:p>
          <a:p>
            <a:pPr marL="0" marR="9400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000" b="0" i="0" u="none" strike="noStrike" kern="1200" cap="none" spc="0" normalizeH="0" baseline="0" noProof="0" dirty="0">
              <a:ln>
                <a:noFill/>
              </a:ln>
              <a:solidFill>
                <a:srgbClr val="CC0000"/>
              </a:solidFill>
              <a:effectLst/>
              <a:uLnTx/>
              <a:uFillTx/>
              <a:latin typeface="Times New Roman" panose="02020603050405020304" pitchFamily="18" charset="0"/>
              <a:ea typeface="楷体_GB2312" panose="02010609030101010101"/>
              <a:cs typeface="+mn-cs"/>
            </a:endParaRPr>
          </a:p>
          <a:p>
            <a:pPr marL="0" marR="9637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630031"/>
                </a:solidFill>
                <a:effectLst/>
                <a:uLnTx/>
                <a:uFillTx/>
                <a:latin typeface="等线" panose="020F0502020204030204"/>
                <a:ea typeface="楷体_GB2312" panose="02010609030101010101"/>
                <a:cs typeface="+mn-cs"/>
              </a:rPr>
              <a:t>控制系统的主要作用</a:t>
            </a:r>
          </a:p>
          <a:p>
            <a:pPr marL="0" marR="782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亦称推理机，用于控制整个产生式系统的运行，决定问题求解过程的推理线路。</a:t>
            </a:r>
            <a:endParaRPr kumimoji="0" lang="en-US" altLang="zh-CN"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endParaRPr>
          </a:p>
          <a:p>
            <a:pPr marL="0" marR="782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endParaRPr>
          </a:p>
          <a:p>
            <a:pPr marL="0" marR="9637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630031"/>
                </a:solidFill>
                <a:effectLst/>
                <a:uLnTx/>
                <a:uFillTx/>
                <a:latin typeface="等线" panose="020F0502020204030204"/>
                <a:ea typeface="楷体_GB2312" panose="02010609030101010101"/>
                <a:cs typeface="+mn-cs"/>
              </a:rPr>
              <a:t>控制系统的主要任务</a:t>
            </a:r>
          </a:p>
          <a:p>
            <a:pPr marL="0" marR="577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6300"/>
                </a:solidFill>
                <a:effectLst/>
                <a:uLnTx/>
                <a:uFillTx/>
                <a:latin typeface="等线" panose="020F0502020204030204"/>
                <a:ea typeface="楷体_GB2312" panose="02010609030101010101"/>
                <a:cs typeface="+mn-cs"/>
              </a:rPr>
              <a:t>选择匹配：</a:t>
            </a: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按一定策略从规则库种选择规则与综合数据库中的已知事实进行匹配。匹配是指把所选规则的前提与综合数据库中的已知事实进行比较，若事实库中存的事实与所选规则前提一致，则称匹配成功，该规则为可用；否则，称匹配失败，该规则不可用。</a:t>
            </a:r>
          </a:p>
          <a:p>
            <a:pPr marL="0" marR="882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6300"/>
                </a:solidFill>
                <a:effectLst/>
                <a:uLnTx/>
                <a:uFillTx/>
                <a:latin typeface="等线" panose="020F0502020204030204"/>
                <a:ea typeface="楷体_GB2312" panose="02010609030101010101"/>
                <a:cs typeface="+mn-cs"/>
              </a:rPr>
              <a:t>冲突消解：</a:t>
            </a: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对匹配成功的规则，按照某种策略从中选出一条规则执行。</a:t>
            </a:r>
          </a:p>
          <a:p>
            <a:pPr marL="0" marR="480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6300"/>
                </a:solidFill>
                <a:effectLst/>
                <a:uLnTx/>
                <a:uFillTx/>
                <a:latin typeface="等线" panose="020F0502020204030204"/>
                <a:ea typeface="楷体_GB2312" panose="02010609030101010101"/>
                <a:cs typeface="+mn-cs"/>
              </a:rPr>
              <a:t>执行操作：</a:t>
            </a: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对所执行的规则，若其后件为一个或多个结论，则把这些结论加入综合数据库；若其后件为一个或多个操作时，执行这些操作。</a:t>
            </a:r>
          </a:p>
          <a:p>
            <a:pPr marL="0" marR="1285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6300"/>
                </a:solidFill>
                <a:effectLst/>
                <a:uLnTx/>
                <a:uFillTx/>
                <a:latin typeface="等线" panose="020F0502020204030204"/>
                <a:ea typeface="楷体_GB2312" panose="02010609030101010101"/>
                <a:cs typeface="+mn-cs"/>
              </a:rPr>
              <a:t>终止推理：</a:t>
            </a: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检查综合数据库中是否包含有目标，若有，则停止推理。</a:t>
            </a:r>
          </a:p>
          <a:p>
            <a:pPr marL="0" marR="480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6300"/>
                </a:solidFill>
                <a:effectLst/>
                <a:uLnTx/>
                <a:uFillTx/>
                <a:latin typeface="等线" panose="020F0502020204030204"/>
                <a:ea typeface="楷体_GB2312" panose="02010609030101010101"/>
                <a:cs typeface="+mn-cs"/>
              </a:rPr>
              <a:t>路径解释：</a:t>
            </a: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在问题求解过程中，记住应用过的规则序列，以便最终能够给出问题的解的路径。 </a:t>
            </a: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pic>
        <p:nvPicPr>
          <p:cNvPr id="5" name="图片 4"/>
          <p:cNvPicPr>
            <a:picLocks noChangeAspect="1"/>
          </p:cNvPicPr>
          <p:nvPr/>
        </p:nvPicPr>
        <p:blipFill>
          <a:blip r:embed="rId3"/>
          <a:stretch>
            <a:fillRect/>
          </a:stretch>
        </p:blipFill>
        <p:spPr>
          <a:xfrm>
            <a:off x="6888018" y="168562"/>
            <a:ext cx="4504249" cy="1960482"/>
          </a:xfrm>
          <a:prstGeom prst="rect">
            <a:avLst/>
          </a:prstGeom>
        </p:spPr>
      </p:pic>
    </p:spTree>
    <p:extLst>
      <p:ext uri="{BB962C8B-B14F-4D97-AF65-F5344CB8AC3E}">
        <p14:creationId xmlns:p14="http://schemas.microsoft.com/office/powerpoint/2010/main" val="27998976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17</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700088" y="168562"/>
            <a:ext cx="8229600" cy="649288"/>
          </a:xfrm>
        </p:spPr>
        <p:txBody>
          <a:bodyPr>
            <a:normAutofit/>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3.2.2 </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产生式系统的推理过程</a:t>
            </a:r>
          </a:p>
        </p:txBody>
      </p:sp>
      <p:sp>
        <p:nvSpPr>
          <p:cNvPr id="2" name="矩形 1"/>
          <p:cNvSpPr/>
          <p:nvPr/>
        </p:nvSpPr>
        <p:spPr>
          <a:xfrm>
            <a:off x="1391265" y="1339039"/>
            <a:ext cx="9409470" cy="5016758"/>
          </a:xfrm>
          <a:prstGeom prst="rect">
            <a:avLst/>
          </a:prstGeom>
        </p:spPr>
        <p:txBody>
          <a:bodyPr wrap="square">
            <a:spAutoFit/>
          </a:bodyPr>
          <a:lstStyle/>
          <a:p>
            <a:pPr marL="0" marR="882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    从已知事实出发、正向使用规则，亦称为数据驱动推理或前向链推理。</a:t>
            </a:r>
            <a:endParaRPr kumimoji="0" lang="en-US" altLang="zh-CN"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endParaRPr>
          </a:p>
          <a:p>
            <a:pPr marL="0" marR="882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A4001F"/>
                </a:solidFill>
                <a:effectLst/>
                <a:uLnTx/>
                <a:uFillTx/>
                <a:latin typeface="等线" panose="020F0502020204030204"/>
                <a:ea typeface="楷体_GB2312" panose="02010609030101010101"/>
                <a:cs typeface="+mn-cs"/>
              </a:rPr>
              <a:t>算法描述</a:t>
            </a:r>
          </a:p>
          <a:p>
            <a:pPr marL="0" marR="5550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(1)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把用户提供的初始证据放入综合数据库；</a:t>
            </a:r>
          </a:p>
          <a:p>
            <a:pPr marL="0" marR="720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(2)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检查综合数据库中是否包含了问题的解，若已包含，则求解结束，并成功推出；否则执行下一步；</a:t>
            </a:r>
          </a:p>
          <a:p>
            <a:pPr marL="0" marR="720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(3)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检查知识库中是否有可用知识，若有，形成当前可用知识集，执行下一步；否则转</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(5)</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p>
          <a:p>
            <a:pPr marL="0" marR="1122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(4)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按照某种冲突消解策略，从当前可用知识集中选出一条规则进行推理，并将推出的新事实加入综合数据库种，然后转</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(2)</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p>
          <a:p>
            <a:pPr marL="0" marR="720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(5)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询问用户是否可以进一步补充新的事实，若可补充，则将补充的新事实加入综合数据库中，然后转</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(3)</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；否则表示无解，失败退出。</a:t>
            </a:r>
          </a:p>
          <a:p>
            <a:pPr marL="0" marR="480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endParaRPr>
          </a:p>
          <a:p>
            <a:pPr marL="0" marR="480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    至于如何根据综合数据库中的事实到知识库中选取可用知识，当知识库中有多条知识可用时应该先使用那一条知识等。这些问题涉及到了知识的匹配方法和冲突消解策略。</a:t>
            </a:r>
          </a:p>
        </p:txBody>
      </p:sp>
      <p:sp>
        <p:nvSpPr>
          <p:cNvPr id="3" name="矩形 2"/>
          <p:cNvSpPr/>
          <p:nvPr/>
        </p:nvSpPr>
        <p:spPr>
          <a:xfrm>
            <a:off x="5554195" y="847149"/>
            <a:ext cx="1437574" cy="461665"/>
          </a:xfrm>
          <a:prstGeom prst="rect">
            <a:avLst/>
          </a:prstGeom>
        </p:spPr>
        <p:txBody>
          <a:bodyPr wrap="none">
            <a:spAutoFit/>
          </a:bodyPr>
          <a:lstStyle/>
          <a:p>
            <a:pPr marL="0" marR="2170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FF0000"/>
                </a:solidFill>
                <a:effectLst/>
                <a:uLnTx/>
                <a:uFillTx/>
                <a:latin typeface="等线" panose="020F0502020204030204"/>
                <a:ea typeface="楷体_GB2312" panose="02010609030101010101"/>
                <a:cs typeface="+mn-cs"/>
              </a:rPr>
              <a:t>正向推理</a:t>
            </a:r>
          </a:p>
        </p:txBody>
      </p:sp>
    </p:spTree>
    <p:extLst>
      <p:ext uri="{BB962C8B-B14F-4D97-AF65-F5344CB8AC3E}">
        <p14:creationId xmlns:p14="http://schemas.microsoft.com/office/powerpoint/2010/main" val="38783278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18</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7" name="矩形 6"/>
          <p:cNvSpPr/>
          <p:nvPr/>
        </p:nvSpPr>
        <p:spPr>
          <a:xfrm>
            <a:off x="243081" y="43294"/>
            <a:ext cx="2050561"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A4001F"/>
                </a:solidFill>
                <a:effectLst/>
                <a:uLnTx/>
                <a:uFillTx/>
                <a:latin typeface="等线" panose="020F0502020204030204"/>
                <a:ea typeface="楷体_GB2312" panose="02010609030101010101"/>
                <a:cs typeface="+mn-cs"/>
              </a:rPr>
              <a:t>其流程图如下： </a:t>
            </a: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pic>
        <p:nvPicPr>
          <p:cNvPr id="8" name="图片 7"/>
          <p:cNvPicPr>
            <a:picLocks noChangeAspect="1"/>
          </p:cNvPicPr>
          <p:nvPr/>
        </p:nvPicPr>
        <p:blipFill>
          <a:blip r:embed="rId3"/>
          <a:stretch>
            <a:fillRect/>
          </a:stretch>
        </p:blipFill>
        <p:spPr>
          <a:xfrm>
            <a:off x="2168095" y="171113"/>
            <a:ext cx="8676886" cy="6614468"/>
          </a:xfrm>
          <a:prstGeom prst="rect">
            <a:avLst/>
          </a:prstGeom>
        </p:spPr>
      </p:pic>
    </p:spTree>
    <p:extLst>
      <p:ext uri="{BB962C8B-B14F-4D97-AF65-F5344CB8AC3E}">
        <p14:creationId xmlns:p14="http://schemas.microsoft.com/office/powerpoint/2010/main" val="10582684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19</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3" name="矩形 2"/>
          <p:cNvSpPr/>
          <p:nvPr/>
        </p:nvSpPr>
        <p:spPr>
          <a:xfrm>
            <a:off x="990600" y="280170"/>
            <a:ext cx="6096000" cy="1938992"/>
          </a:xfrm>
          <a:prstGeom prst="rect">
            <a:avLst/>
          </a:prstGeom>
        </p:spPr>
        <p:txBody>
          <a:bodyPr>
            <a:spAutoFit/>
          </a:bodyPr>
          <a:lstStyle/>
          <a:p>
            <a:pPr marL="0" marR="7032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A4001F"/>
                </a:solidFill>
                <a:effectLst/>
                <a:uLnTx/>
                <a:uFillTx/>
                <a:latin typeface="等线" panose="020F0502020204030204"/>
                <a:ea typeface="楷体_GB2312" panose="02010609030101010101"/>
                <a:cs typeface="+mn-cs"/>
              </a:rPr>
              <a:t>例</a:t>
            </a:r>
            <a:r>
              <a:rPr kumimoji="0" lang="en-US" altLang="zh-CN" sz="2000" b="0" i="0" u="none" strike="noStrike" kern="1200" cap="none" spc="0" normalizeH="0" baseline="0" noProof="0" dirty="0">
                <a:ln>
                  <a:noFill/>
                </a:ln>
                <a:solidFill>
                  <a:srgbClr val="A4001F"/>
                </a:solidFill>
                <a:effectLst/>
                <a:uLnTx/>
                <a:uFillTx/>
                <a:latin typeface="等线" panose="020F0502020204030204"/>
                <a:ea typeface="楷体_GB2312" panose="02010609030101010101"/>
                <a:cs typeface="+mn-cs"/>
              </a:rPr>
              <a:t>: </a:t>
            </a:r>
            <a:r>
              <a:rPr kumimoji="0" lang="zh-CN" altLang="en-US" sz="2000" b="0" i="0" u="none" strike="noStrike" kern="1200" cap="none" spc="0" normalizeH="0" baseline="0" noProof="0" dirty="0">
                <a:ln>
                  <a:noFill/>
                </a:ln>
                <a:solidFill>
                  <a:srgbClr val="A4001F"/>
                </a:solidFill>
                <a:effectLst/>
                <a:uLnTx/>
                <a:uFillTx/>
                <a:latin typeface="Times New Roman" panose="02020603050405020304" pitchFamily="18" charset="0"/>
                <a:ea typeface="楷体_GB2312" panose="02010609030101010101"/>
                <a:cs typeface="+mn-cs"/>
              </a:rPr>
              <a:t>请用正向推理完成以下问题的求解</a:t>
            </a:r>
          </a:p>
          <a:p>
            <a:pPr marL="0" marR="7335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假设知识库中包含有以下</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2</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条规则：</a:t>
            </a:r>
          </a:p>
          <a:p>
            <a:pPr marL="0" marR="9270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1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IF B THEN C</a:t>
            </a:r>
            <a:endParaRPr kumimoji="0" lang="en-US" altLang="zh-CN"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9270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2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IF A THEN B</a:t>
            </a:r>
            <a:endParaRPr kumimoji="0" lang="en-US" altLang="zh-CN"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8562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已知初始证据</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，求证目标</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C</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000" b="0" i="0" u="none" strike="noStrike" kern="1200" cap="none" spc="0" normalizeH="0" baseline="0" noProof="0" dirty="0">
              <a:ln>
                <a:noFill/>
              </a:ln>
              <a:solidFill>
                <a:srgbClr val="630031"/>
              </a:solidFill>
              <a:effectLst/>
              <a:uLnTx/>
              <a:uFillTx/>
              <a:latin typeface="等线" panose="020F0502020204030204"/>
              <a:ea typeface="楷体_GB2312" panose="02010609030101010101"/>
              <a:cs typeface="+mn-cs"/>
            </a:endParaRPr>
          </a:p>
        </p:txBody>
      </p:sp>
      <p:sp>
        <p:nvSpPr>
          <p:cNvPr id="5" name="矩形 4"/>
          <p:cNvSpPr/>
          <p:nvPr/>
        </p:nvSpPr>
        <p:spPr>
          <a:xfrm>
            <a:off x="1060938" y="2317719"/>
            <a:ext cx="9861754" cy="347787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630031"/>
                </a:solidFill>
                <a:effectLst/>
                <a:uLnTx/>
                <a:uFillTx/>
                <a:latin typeface="等线" panose="020F0502020204030204"/>
                <a:ea typeface="楷体_GB2312" panose="02010609030101010101"/>
                <a:cs typeface="+mn-cs"/>
              </a:rPr>
              <a:t>解：推理过程如下：</a:t>
            </a:r>
          </a:p>
          <a:p>
            <a:pPr marL="0" marR="7937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    推理开始前，综合数据库为空。</a:t>
            </a: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0" marR="805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推理开始后，先把</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放入综合数据库，然后检查综合数据库中是否含有该问题的解，回答为</a:t>
            </a:r>
            <a:r>
              <a:rPr kumimoji="0" lang="zh-CN" altLang="en-US"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N”</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p>
          <a:p>
            <a:pPr marL="0" marR="652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    接着检查知识库中是否有可用知识，显然</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2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可用，形成仅含</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2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的知识集。从该知识集中取出</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2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，推出新的实事</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B</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，将</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B</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加入综合数据库，检查综合数据库中是否含有目标</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C</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，回答为</a:t>
            </a:r>
            <a:r>
              <a:rPr kumimoji="0" lang="zh-CN" altLang="en-US"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N”</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p>
          <a:p>
            <a:pPr marL="0" marR="702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    再检查知识库中是否有可用知识，此时由于</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B</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的加入使得</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1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为可用，形成仅含</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1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的知识集。从该知识集中取出</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1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，推出新的实事</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C</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，将</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C</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加入综合数据库，检查综合数据库中是否含有目标</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C</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，回答为</a:t>
            </a:r>
            <a:r>
              <a:rPr kumimoji="0" lang="zh-CN" altLang="en-US"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Y”</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p>
          <a:p>
            <a:pPr marL="0" marR="1207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    它说明综合数据库中已经含有问题的解，推理成功结束，目标</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C</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得证。</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pic>
        <p:nvPicPr>
          <p:cNvPr id="10" name="图片 9"/>
          <p:cNvPicPr>
            <a:picLocks noChangeAspect="1"/>
          </p:cNvPicPr>
          <p:nvPr/>
        </p:nvPicPr>
        <p:blipFill>
          <a:blip r:embed="rId3"/>
          <a:stretch>
            <a:fillRect/>
          </a:stretch>
        </p:blipFill>
        <p:spPr>
          <a:xfrm>
            <a:off x="6638003" y="181613"/>
            <a:ext cx="3896538" cy="2443881"/>
          </a:xfrm>
          <a:prstGeom prst="rect">
            <a:avLst/>
          </a:prstGeom>
        </p:spPr>
      </p:pic>
    </p:spTree>
    <p:extLst>
      <p:ext uri="{BB962C8B-B14F-4D97-AF65-F5344CB8AC3E}">
        <p14:creationId xmlns:p14="http://schemas.microsoft.com/office/powerpoint/2010/main" val="33099640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71FCD3F-55A0-4DA1-9AEE-94D4362B4E70}"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330756" name="Text Box 4"/>
          <p:cNvSpPr txBox="1">
            <a:spLocks noChangeArrowheads="1"/>
          </p:cNvSpPr>
          <p:nvPr/>
        </p:nvSpPr>
        <p:spPr bwMode="auto">
          <a:xfrm>
            <a:off x="2874759" y="2177743"/>
            <a:ext cx="38877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3600" b="1" i="0" u="none" strike="noStrike" kern="1200" cap="none" spc="0" normalizeH="0" baseline="0" noProof="0" dirty="0">
                <a:ln>
                  <a:noFill/>
                </a:ln>
                <a:solidFill>
                  <a:srgbClr val="FF3300"/>
                </a:solidFill>
                <a:effectLst/>
                <a:uLnTx/>
                <a:uFillTx/>
                <a:latin typeface="等线" panose="020F0502020204030204"/>
                <a:ea typeface="等线" panose="02010600030101010101" pitchFamily="2" charset="-122"/>
                <a:cs typeface="+mn-cs"/>
              </a:rPr>
              <a:t>3.1  </a:t>
            </a:r>
            <a:r>
              <a:rPr kumimoji="0" lang="zh-CN" altLang="en-US" sz="3600" b="1" i="0" u="none" strike="noStrike" kern="1200" cap="none" spc="0" normalizeH="0" baseline="0" noProof="0" dirty="0">
                <a:ln>
                  <a:noFill/>
                </a:ln>
                <a:solidFill>
                  <a:srgbClr val="FF3300"/>
                </a:solidFill>
                <a:effectLst/>
                <a:uLnTx/>
                <a:uFillTx/>
                <a:latin typeface="等线" panose="020F0502020204030204"/>
                <a:ea typeface="等线" panose="02010600030101010101" pitchFamily="2" charset="-122"/>
                <a:cs typeface="+mn-cs"/>
              </a:rPr>
              <a:t>概述</a:t>
            </a:r>
          </a:p>
        </p:txBody>
      </p:sp>
      <p:sp>
        <p:nvSpPr>
          <p:cNvPr id="330757" name="Rectangle 5"/>
          <p:cNvSpPr>
            <a:spLocks noChangeArrowheads="1"/>
          </p:cNvSpPr>
          <p:nvPr/>
        </p:nvSpPr>
        <p:spPr bwMode="auto">
          <a:xfrm>
            <a:off x="2873169" y="3021691"/>
            <a:ext cx="38449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36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3.2 </a:t>
            </a:r>
            <a:r>
              <a:rPr kumimoji="0" lang="zh-CN" altLang="en-US" sz="36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产生式系统</a:t>
            </a:r>
          </a:p>
        </p:txBody>
      </p:sp>
      <p:sp>
        <p:nvSpPr>
          <p:cNvPr id="330759" name="Rectangle 7"/>
          <p:cNvSpPr>
            <a:spLocks noGrp="1"/>
          </p:cNvSpPr>
          <p:nvPr>
            <p:ph type="title"/>
          </p:nvPr>
        </p:nvSpPr>
        <p:spPr>
          <a:xfrm>
            <a:off x="3722587" y="1091126"/>
            <a:ext cx="4033837" cy="649287"/>
          </a:xfrm>
        </p:spPr>
        <p:txBody>
          <a:bodyPr/>
          <a:lstStyle/>
          <a:p>
            <a:pPr algn="ctr"/>
            <a:r>
              <a:rPr lang="zh-CN" altLang="en-US" sz="3600">
                <a:solidFill>
                  <a:srgbClr val="800000"/>
                </a:solidFill>
                <a:effectLst>
                  <a:outerShdw blurRad="38100" dist="38100" dir="2700000" algn="tl">
                    <a:srgbClr val="C0C0C0"/>
                  </a:outerShdw>
                </a:effectLst>
                <a:ea typeface="华文隶书" panose="02010800040101010101" pitchFamily="2" charset="-122"/>
              </a:rPr>
              <a:t>主  要  内  容</a:t>
            </a:r>
          </a:p>
        </p:txBody>
      </p:sp>
      <p:sp>
        <p:nvSpPr>
          <p:cNvPr id="6" name="Rectangle 5"/>
          <p:cNvSpPr>
            <a:spLocks noChangeArrowheads="1"/>
          </p:cNvSpPr>
          <p:nvPr/>
        </p:nvSpPr>
        <p:spPr bwMode="auto">
          <a:xfrm>
            <a:off x="2873168" y="3814999"/>
            <a:ext cx="38449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36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3.3 </a:t>
            </a:r>
            <a:r>
              <a:rPr kumimoji="0" lang="zh-CN" altLang="en-US" sz="36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自然演绎推理</a:t>
            </a:r>
          </a:p>
        </p:txBody>
      </p:sp>
      <p:sp>
        <p:nvSpPr>
          <p:cNvPr id="7" name="Rectangle 5"/>
          <p:cNvSpPr>
            <a:spLocks noChangeArrowheads="1"/>
          </p:cNvSpPr>
          <p:nvPr/>
        </p:nvSpPr>
        <p:spPr bwMode="auto">
          <a:xfrm>
            <a:off x="2873170" y="4624849"/>
            <a:ext cx="38449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36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3.4 </a:t>
            </a:r>
            <a:r>
              <a:rPr kumimoji="0" lang="zh-CN" altLang="en-US" sz="36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归结演绎推理</a:t>
            </a:r>
          </a:p>
        </p:txBody>
      </p:sp>
    </p:spTree>
    <p:extLst>
      <p:ext uri="{BB962C8B-B14F-4D97-AF65-F5344CB8AC3E}">
        <p14:creationId xmlns:p14="http://schemas.microsoft.com/office/powerpoint/2010/main" val="2313292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20</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700088" y="168562"/>
            <a:ext cx="8229600" cy="649288"/>
          </a:xfrm>
        </p:spPr>
        <p:txBody>
          <a:bodyPr>
            <a:normAutofit/>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3.2.2 </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产生式系统的推理过程</a:t>
            </a:r>
          </a:p>
        </p:txBody>
      </p:sp>
      <p:sp>
        <p:nvSpPr>
          <p:cNvPr id="2" name="矩形 1"/>
          <p:cNvSpPr/>
          <p:nvPr/>
        </p:nvSpPr>
        <p:spPr>
          <a:xfrm>
            <a:off x="1391265" y="1350762"/>
            <a:ext cx="9409470" cy="4708981"/>
          </a:xfrm>
          <a:prstGeom prst="rect">
            <a:avLst/>
          </a:prstGeom>
        </p:spPr>
        <p:txBody>
          <a:bodyPr wrap="square">
            <a:spAutoFit/>
          </a:bodyPr>
          <a:lstStyle/>
          <a:p>
            <a:pPr marL="0" marR="1095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    从某个假设目标出发，逆向使用规则，亦称为目标驱动推理或逆向链推理。</a:t>
            </a:r>
            <a:endParaRPr kumimoji="0" lang="en-US" altLang="zh-CN"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endParaRPr>
          </a:p>
          <a:p>
            <a:pPr marL="0" marR="1095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CC0000"/>
                </a:solidFill>
                <a:effectLst/>
                <a:uLnTx/>
                <a:uFillTx/>
                <a:latin typeface="等线" panose="020F0502020204030204"/>
                <a:ea typeface="楷体_GB2312" panose="02010609030101010101"/>
                <a:cs typeface="+mn-cs"/>
              </a:rPr>
              <a:t>算法描述：</a:t>
            </a:r>
          </a:p>
          <a:p>
            <a:pPr marL="0" marR="4455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(1)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将要求证的目标（称为假设）构成一个假设集；</a:t>
            </a:r>
          </a:p>
          <a:p>
            <a:pPr marL="0" marR="627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(2)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从假设集中选出一个假设，检查该假设是否在综合数据库中，若在， 则该假设成立，此时，若假设集为空，则成功退出，否则仍执行</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(2)</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；若该假设不在数据库中，则执行下一步；</a:t>
            </a:r>
          </a:p>
          <a:p>
            <a:pPr marL="0" marR="627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(3)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检查该假设是否可由知识库的某个知识导出，若不能由某个知识导出，则询问用户该假设是否为可由用户证实的原始事实，若是，该假设成立，并将其放入综合数据库，再重新寻找新的假设，若不是，则转</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(5)</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；若能由某个知识导出，则执行下一步；</a:t>
            </a:r>
          </a:p>
          <a:p>
            <a:pPr marL="0" marR="2140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(4)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将知识库中可以导出该假设的所有知识构成一个可用知识集；</a:t>
            </a:r>
          </a:p>
          <a:p>
            <a:pPr marL="0" marR="1737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(5)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检查可用知识集是否为空，若是，失败退出；否则执行下一步；</a:t>
            </a:r>
          </a:p>
          <a:p>
            <a:pPr marL="0" marR="3347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(6)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按冲突消解策略从可用知识集中取出一个知识，继续；</a:t>
            </a:r>
          </a:p>
          <a:p>
            <a:pPr marL="0" marR="932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(7)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将该知识的前提中的每个子条件都作为新的假设放入假设集，然后转</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(2)</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endPar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endParaRPr>
          </a:p>
        </p:txBody>
      </p:sp>
      <p:sp>
        <p:nvSpPr>
          <p:cNvPr id="3" name="矩形 2"/>
          <p:cNvSpPr/>
          <p:nvPr/>
        </p:nvSpPr>
        <p:spPr>
          <a:xfrm>
            <a:off x="5554195" y="847149"/>
            <a:ext cx="1437574" cy="461665"/>
          </a:xfrm>
          <a:prstGeom prst="rect">
            <a:avLst/>
          </a:prstGeom>
        </p:spPr>
        <p:txBody>
          <a:bodyPr wrap="none">
            <a:spAutoFit/>
          </a:bodyPr>
          <a:lstStyle/>
          <a:p>
            <a:pPr marL="0" marR="2170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FF0000"/>
                </a:solidFill>
                <a:effectLst/>
                <a:uLnTx/>
                <a:uFillTx/>
                <a:latin typeface="等线" panose="020F0502020204030204"/>
                <a:ea typeface="楷体_GB2312" panose="02010609030101010101"/>
                <a:cs typeface="+mn-cs"/>
              </a:rPr>
              <a:t>逆向推理</a:t>
            </a:r>
          </a:p>
        </p:txBody>
      </p:sp>
    </p:spTree>
    <p:extLst>
      <p:ext uri="{BB962C8B-B14F-4D97-AF65-F5344CB8AC3E}">
        <p14:creationId xmlns:p14="http://schemas.microsoft.com/office/powerpoint/2010/main" val="42367302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21</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7" name="矩形 6"/>
          <p:cNvSpPr/>
          <p:nvPr/>
        </p:nvSpPr>
        <p:spPr>
          <a:xfrm>
            <a:off x="243081" y="43294"/>
            <a:ext cx="2050561"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A4001F"/>
                </a:solidFill>
                <a:effectLst/>
                <a:uLnTx/>
                <a:uFillTx/>
                <a:latin typeface="等线" panose="020F0502020204030204"/>
                <a:ea typeface="楷体_GB2312" panose="02010609030101010101"/>
                <a:cs typeface="+mn-cs"/>
              </a:rPr>
              <a:t>其流程图如下： </a:t>
            </a: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pic>
        <p:nvPicPr>
          <p:cNvPr id="2" name="图片 1"/>
          <p:cNvPicPr>
            <a:picLocks noChangeAspect="1"/>
          </p:cNvPicPr>
          <p:nvPr/>
        </p:nvPicPr>
        <p:blipFill>
          <a:blip r:embed="rId3"/>
          <a:stretch>
            <a:fillRect/>
          </a:stretch>
        </p:blipFill>
        <p:spPr>
          <a:xfrm>
            <a:off x="2074776" y="216013"/>
            <a:ext cx="8524398" cy="6505462"/>
          </a:xfrm>
          <a:prstGeom prst="rect">
            <a:avLst/>
          </a:prstGeom>
        </p:spPr>
      </p:pic>
    </p:spTree>
    <p:extLst>
      <p:ext uri="{BB962C8B-B14F-4D97-AF65-F5344CB8AC3E}">
        <p14:creationId xmlns:p14="http://schemas.microsoft.com/office/powerpoint/2010/main" val="1457782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22</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3" name="矩形 2"/>
          <p:cNvSpPr/>
          <p:nvPr/>
        </p:nvSpPr>
        <p:spPr>
          <a:xfrm>
            <a:off x="990600" y="280170"/>
            <a:ext cx="6096000" cy="2246769"/>
          </a:xfrm>
          <a:prstGeom prst="rect">
            <a:avLst/>
          </a:prstGeom>
        </p:spPr>
        <p:txBody>
          <a:bodyPr>
            <a:spAutoFit/>
          </a:bodyPr>
          <a:lstStyle/>
          <a:p>
            <a:pPr marL="0" marR="7032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A4001F"/>
                </a:solidFill>
                <a:effectLst/>
                <a:uLnTx/>
                <a:uFillTx/>
                <a:latin typeface="等线" panose="020F0502020204030204"/>
                <a:ea typeface="楷体_GB2312" panose="02010609030101010101"/>
                <a:cs typeface="+mn-cs"/>
              </a:rPr>
              <a:t>例</a:t>
            </a:r>
            <a:r>
              <a:rPr kumimoji="0" lang="en-US" altLang="zh-CN" sz="2000" b="0" i="0" u="none" strike="noStrike" kern="1200" cap="none" spc="0" normalizeH="0" baseline="0" noProof="0" dirty="0">
                <a:ln>
                  <a:noFill/>
                </a:ln>
                <a:solidFill>
                  <a:srgbClr val="A4001F"/>
                </a:solidFill>
                <a:effectLst/>
                <a:uLnTx/>
                <a:uFillTx/>
                <a:latin typeface="等线" panose="020F0502020204030204"/>
                <a:ea typeface="楷体_GB2312" panose="02010609030101010101"/>
                <a:cs typeface="+mn-cs"/>
              </a:rPr>
              <a:t>: </a:t>
            </a:r>
            <a:r>
              <a:rPr kumimoji="0" lang="zh-CN" altLang="en-US" sz="2000" b="0" i="0" u="none" strike="noStrike" kern="1200" cap="none" spc="0" normalizeH="0" baseline="0" noProof="0" dirty="0">
                <a:ln>
                  <a:noFill/>
                </a:ln>
                <a:solidFill>
                  <a:srgbClr val="A4001F"/>
                </a:solidFill>
                <a:effectLst/>
                <a:uLnTx/>
                <a:uFillTx/>
                <a:latin typeface="Times New Roman" panose="02020603050405020304" pitchFamily="18" charset="0"/>
                <a:ea typeface="楷体_GB2312" panose="02010609030101010101"/>
                <a:cs typeface="+mn-cs"/>
              </a:rPr>
              <a:t>请用逆向推理完成以下问题的求解</a:t>
            </a:r>
          </a:p>
          <a:p>
            <a:pPr marL="0" marR="7335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假设知识库中包含有以下</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2</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条规则：</a:t>
            </a:r>
          </a:p>
          <a:p>
            <a:pPr marL="0" marR="9270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1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IF B THEN C</a:t>
            </a:r>
            <a:endParaRPr kumimoji="0" lang="en-US" altLang="zh-CN"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9270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2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IF A THEN B</a:t>
            </a:r>
            <a:endParaRPr kumimoji="0" lang="en-US" altLang="zh-CN"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8562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已知初始证据</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，求证目标</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C</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000" b="0" i="0" u="none" strike="noStrike" kern="1200" cap="none" spc="0" normalizeH="0" baseline="0" noProof="0" dirty="0">
              <a:ln>
                <a:noFill/>
              </a:ln>
              <a:solidFill>
                <a:srgbClr val="630031"/>
              </a:solidFill>
              <a:effectLst/>
              <a:uLnTx/>
              <a:uFillTx/>
              <a:latin typeface="等线" panose="020F0502020204030204"/>
              <a:ea typeface="楷体_GB2312" panose="02010609030101010101"/>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630031"/>
                </a:solidFill>
                <a:effectLst/>
                <a:uLnTx/>
                <a:uFillTx/>
                <a:latin typeface="等线" panose="020F0502020204030204"/>
                <a:ea typeface="楷体_GB2312" panose="02010609030101010101"/>
                <a:cs typeface="+mn-cs"/>
              </a:rPr>
              <a:t>解：推理过程如下：</a:t>
            </a:r>
          </a:p>
        </p:txBody>
      </p:sp>
      <p:sp>
        <p:nvSpPr>
          <p:cNvPr id="5" name="矩形 4"/>
          <p:cNvSpPr/>
          <p:nvPr/>
        </p:nvSpPr>
        <p:spPr>
          <a:xfrm>
            <a:off x="990600" y="2669253"/>
            <a:ext cx="9861754" cy="3785652"/>
          </a:xfrm>
          <a:prstGeom prst="rect">
            <a:avLst/>
          </a:prstGeom>
        </p:spPr>
        <p:txBody>
          <a:bodyPr wrap="square">
            <a:spAutoFit/>
          </a:bodyPr>
          <a:lstStyle/>
          <a:p>
            <a:pPr marL="0" marR="5725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    推理开始前，综合数据库和假设集均为空。</a:t>
            </a:r>
          </a:p>
          <a:p>
            <a:pPr marL="0" marR="5520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    推理开始后，先将初始证据</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和目标</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C</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分别放入综合数据库和假设集，然后从假设集中取出一 个假设</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C</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，查找</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C</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是否为综合数据库中的已知事实，回答为</a:t>
            </a:r>
            <a:r>
              <a:rPr kumimoji="0" lang="zh-CN" altLang="en-US"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N”</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p>
          <a:p>
            <a:pPr marL="0" marR="5420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    再检查</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C</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是否能被知识库中的知识所导出，发现</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C</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可由</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1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导出，于是</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1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被放入可用知识集。由于知识库中只有</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1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可用，故可用知识集中仅含</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1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p>
          <a:p>
            <a:pPr marL="0" marR="922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    接着从可用知识集中取出</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1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，将其前提条件</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B</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作为新的假设放入假设集。从假设集中取出</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B</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，检查</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B</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是否为综合数据库中的实事，回答为</a:t>
            </a:r>
            <a:r>
              <a:rPr kumimoji="0" lang="zh-CN" altLang="en-US"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N”</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。再检查</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B</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是否能被知识库中的知识所导出，发现</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B</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可由</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2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导出，于是</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2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被放入可用知识集。由于知识库中只有</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2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可用，故可用知识集中仅含</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2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p>
          <a:p>
            <a:pPr marL="0" marR="1102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    从可用知识集中取出</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2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，将其前提条件</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作为新的假设放入假设集。然后从假设集中取出</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，检查</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是否为综合数据库中的实事，回答为</a:t>
            </a:r>
            <a:r>
              <a:rPr kumimoji="0" lang="zh-CN" altLang="en-US"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Y”</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p>
          <a:p>
            <a:pPr marL="0" marR="895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    他说明该假设成立，由于无新的假设，故推理过程成功结束，于是目标</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C</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得证。</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pic>
        <p:nvPicPr>
          <p:cNvPr id="2" name="图片 1"/>
          <p:cNvPicPr>
            <a:picLocks noChangeAspect="1"/>
          </p:cNvPicPr>
          <p:nvPr/>
        </p:nvPicPr>
        <p:blipFill>
          <a:blip r:embed="rId3"/>
          <a:stretch>
            <a:fillRect/>
          </a:stretch>
        </p:blipFill>
        <p:spPr>
          <a:xfrm>
            <a:off x="6929592" y="280170"/>
            <a:ext cx="3597682" cy="2562378"/>
          </a:xfrm>
          <a:prstGeom prst="rect">
            <a:avLst/>
          </a:prstGeom>
        </p:spPr>
      </p:pic>
    </p:spTree>
    <p:extLst>
      <p:ext uri="{BB962C8B-B14F-4D97-AF65-F5344CB8AC3E}">
        <p14:creationId xmlns:p14="http://schemas.microsoft.com/office/powerpoint/2010/main" val="30183471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6EFFFBA2-E90F-4FF0-943E-BEC47E8C5D8A}"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23</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2" name="矩形 1"/>
          <p:cNvSpPr/>
          <p:nvPr/>
        </p:nvSpPr>
        <p:spPr>
          <a:xfrm>
            <a:off x="1406011" y="921844"/>
            <a:ext cx="9261987" cy="255454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C00000"/>
                </a:solidFill>
                <a:effectLst/>
                <a:uLnTx/>
                <a:uFillTx/>
                <a:latin typeface="等线" panose="020F0502020204030204"/>
                <a:ea typeface="等线" panose="02010600030101010101" pitchFamily="2" charset="-122"/>
                <a:cs typeface="+mn-cs"/>
              </a:rPr>
              <a:t>例</a:t>
            </a:r>
            <a:r>
              <a:rPr kumimoji="0" lang="en-US" altLang="zh-CN" sz="2000" b="0" i="0" u="none" strike="noStrike" kern="1200" cap="none" spc="0" normalizeH="0" baseline="0" noProof="0" dirty="0">
                <a:ln>
                  <a:noFill/>
                </a:ln>
                <a:solidFill>
                  <a:srgbClr val="C00000"/>
                </a:solidFill>
                <a:effectLst/>
                <a:uLnTx/>
                <a:uFillTx/>
                <a:latin typeface="等线" panose="020F0502020204030204"/>
                <a:ea typeface="等线" panose="02010600030101010101" pitchFamily="2" charset="-122"/>
                <a:cs typeface="+mn-cs"/>
              </a:rPr>
              <a:t>:</a:t>
            </a:r>
            <a:r>
              <a:rPr kumimoji="0" lang="zh-CN" altLang="en-US" sz="2000" b="0" i="0" u="none" strike="noStrike" kern="1200" cap="none" spc="0" normalizeH="0" baseline="0" noProof="0" dirty="0">
                <a:ln>
                  <a:noFill/>
                </a:ln>
                <a:solidFill>
                  <a:srgbClr val="2926A3"/>
                </a:solidFill>
                <a:effectLst/>
                <a:uLnTx/>
                <a:uFillTx/>
                <a:latin typeface="HiddenHorzOCR"/>
                <a:ea typeface="等线" panose="02010600030101010101" pitchFamily="2" charset="-122"/>
                <a:cs typeface="+mn-cs"/>
              </a:rPr>
              <a:t>设有以下两条规则</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1"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rPr>
              <a:t>r </a:t>
            </a:r>
            <a:r>
              <a:rPr kumimoji="0" lang="en-US" altLang="zh-CN" sz="1400" b="0" i="1"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1: </a:t>
            </a:r>
            <a:r>
              <a:rPr kumimoji="0" lang="en-US" altLang="zh-CN" sz="20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IF </a:t>
            </a:r>
            <a:r>
              <a:rPr kumimoji="0" lang="zh-CN" altLang="en-US" sz="20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动物有羽毛</a:t>
            </a:r>
            <a:r>
              <a:rPr kumimoji="0" lang="en-US" altLang="zh-CN" sz="20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THEN </a:t>
            </a:r>
            <a:r>
              <a:rPr kumimoji="0" lang="zh-CN" altLang="en-US" sz="20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动物是鸟</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1"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rPr>
              <a:t>r </a:t>
            </a:r>
            <a:r>
              <a:rPr kumimoji="0" lang="en-US" altLang="zh-CN" sz="1600" b="0" i="1"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2: </a:t>
            </a:r>
            <a:r>
              <a:rPr kumimoji="0" lang="en-US" altLang="zh-CN" sz="20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IF </a:t>
            </a:r>
            <a:r>
              <a:rPr kumimoji="0" lang="zh-CN" altLang="en-US" sz="20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动物是鸟</a:t>
            </a:r>
            <a:r>
              <a:rPr kumimoji="0" lang="en-US" altLang="zh-CN" sz="20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AND </a:t>
            </a:r>
            <a:r>
              <a:rPr kumimoji="0" lang="zh-CN" altLang="en-US" sz="20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动物善飞</a:t>
            </a:r>
            <a:r>
              <a:rPr kumimoji="0" lang="en-US" altLang="zh-CN" sz="20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THEN </a:t>
            </a:r>
            <a:r>
              <a:rPr kumimoji="0" lang="zh-CN" altLang="en-US" sz="20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动物是信天翁</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2926A3"/>
                </a:solidFill>
                <a:effectLst/>
                <a:uLnTx/>
                <a:uFillTx/>
                <a:latin typeface="HiddenHorzOCR"/>
                <a:ea typeface="等线" panose="02010600030101010101" pitchFamily="2" charset="-122"/>
                <a:cs typeface="+mn-cs"/>
              </a:rPr>
              <a:t>其中，</a:t>
            </a:r>
            <a:r>
              <a:rPr kumimoji="0" lang="en-US" altLang="zh-CN" sz="2000" b="0" i="1" u="none" strike="noStrike" kern="1200" cap="none" spc="0" normalizeH="0" baseline="0" noProof="0" dirty="0">
                <a:ln>
                  <a:noFill/>
                </a:ln>
                <a:solidFill>
                  <a:srgbClr val="1615A2"/>
                </a:solidFill>
                <a:effectLst/>
                <a:uLnTx/>
                <a:uFillTx/>
                <a:latin typeface="Arial" panose="020B0604020202020204" pitchFamily="34" charset="0"/>
                <a:ea typeface="等线" panose="02010600030101010101" pitchFamily="2" charset="-122"/>
                <a:cs typeface="+mn-cs"/>
              </a:rPr>
              <a:t> r </a:t>
            </a:r>
            <a:r>
              <a:rPr kumimoji="0" lang="en-US" altLang="zh-CN" sz="1400" b="0" i="1" u="none" strike="noStrike" kern="1200" cap="none" spc="0" normalizeH="0" baseline="0" noProof="0" dirty="0">
                <a:ln>
                  <a:noFill/>
                </a:ln>
                <a:solidFill>
                  <a:srgbClr val="1615A2"/>
                </a:solidFill>
                <a:effectLst/>
                <a:uLnTx/>
                <a:uFillTx/>
                <a:latin typeface="Times New Roman" panose="02020603050405020304" pitchFamily="18" charset="0"/>
                <a:ea typeface="等线" panose="02010600030101010101" pitchFamily="2" charset="-122"/>
                <a:cs typeface="+mn-cs"/>
              </a:rPr>
              <a:t>1</a:t>
            </a:r>
            <a:r>
              <a:rPr kumimoji="0" lang="zh-CN" altLang="en-US" sz="2000" b="0" i="0" u="none" strike="noStrike" kern="1200" cap="none" spc="0" normalizeH="0" baseline="0" noProof="0" dirty="0">
                <a:ln>
                  <a:noFill/>
                </a:ln>
                <a:solidFill>
                  <a:srgbClr val="2926A3"/>
                </a:solidFill>
                <a:effectLst/>
                <a:uLnTx/>
                <a:uFillTx/>
                <a:latin typeface="HiddenHorzOCR"/>
                <a:ea typeface="等线" panose="02010600030101010101" pitchFamily="2" charset="-122"/>
                <a:cs typeface="+mn-cs"/>
              </a:rPr>
              <a:t>和</a:t>
            </a:r>
            <a:r>
              <a:rPr kumimoji="0" lang="en-US" altLang="zh-CN" sz="2000" b="0" i="1" u="none" strike="noStrike" kern="1200" cap="none" spc="0" normalizeH="0" baseline="0" noProof="0" dirty="0">
                <a:ln>
                  <a:noFill/>
                </a:ln>
                <a:solidFill>
                  <a:srgbClr val="1615A2"/>
                </a:solidFill>
                <a:effectLst/>
                <a:uLnTx/>
                <a:uFillTx/>
                <a:latin typeface="Arial" panose="020B0604020202020204" pitchFamily="34" charset="0"/>
                <a:ea typeface="等线" panose="02010600030101010101" pitchFamily="2" charset="-122"/>
                <a:cs typeface="+mn-cs"/>
              </a:rPr>
              <a:t>r </a:t>
            </a:r>
            <a:r>
              <a:rPr kumimoji="0" lang="en-US" altLang="zh-CN" sz="1600" b="0" i="1" u="none" strike="noStrike" kern="1200" cap="none" spc="0" normalizeH="0" baseline="0" noProof="0" dirty="0">
                <a:ln>
                  <a:noFill/>
                </a:ln>
                <a:solidFill>
                  <a:srgbClr val="1615A2"/>
                </a:solidFill>
                <a:effectLst/>
                <a:uLnTx/>
                <a:uFillTx/>
                <a:latin typeface="Times New Roman" panose="02020603050405020304" pitchFamily="18" charset="0"/>
                <a:ea typeface="等线" panose="02010600030101010101" pitchFamily="2" charset="-122"/>
                <a:cs typeface="+mn-cs"/>
              </a:rPr>
              <a:t>2</a:t>
            </a:r>
            <a:r>
              <a:rPr kumimoji="0" lang="zh-CN" altLang="en-US" sz="2000" b="0" i="0" u="none" strike="noStrike" kern="1200" cap="none" spc="0" normalizeH="0" baseline="0" noProof="0" dirty="0">
                <a:ln>
                  <a:noFill/>
                </a:ln>
                <a:solidFill>
                  <a:srgbClr val="2926A3"/>
                </a:solidFill>
                <a:effectLst/>
                <a:uLnTx/>
                <a:uFillTx/>
                <a:latin typeface="HiddenHorzOCR"/>
                <a:ea typeface="等线" panose="02010600030101010101" pitchFamily="2" charset="-122"/>
                <a:cs typeface="+mn-cs"/>
              </a:rPr>
              <a:t>是上述两条规则在动物识别系统中的规则编号。</a:t>
            </a:r>
            <a:endParaRPr kumimoji="0" lang="en-US" altLang="zh-CN" sz="2000" b="0" i="0" u="none" strike="noStrike" kern="1200" cap="none" spc="0" normalizeH="0" baseline="0" noProof="0" dirty="0">
              <a:ln>
                <a:noFill/>
              </a:ln>
              <a:solidFill>
                <a:srgbClr val="2926A3"/>
              </a:solidFill>
              <a:effectLst/>
              <a:uLnTx/>
              <a:uFillTx/>
              <a:latin typeface="HiddenHorzOCR"/>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000" b="0" i="0" u="none" strike="noStrike" kern="1200" cap="none" spc="0" normalizeH="0" baseline="0" noProof="0" dirty="0">
              <a:ln>
                <a:noFill/>
              </a:ln>
              <a:solidFill>
                <a:srgbClr val="2926A3"/>
              </a:solidFill>
              <a:effectLst/>
              <a:uLnTx/>
              <a:uFillTx/>
              <a:latin typeface="HiddenHorzOCR"/>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2926A3"/>
                </a:solidFill>
                <a:effectLst/>
                <a:uLnTx/>
                <a:uFillTx/>
                <a:latin typeface="HiddenHorzOCR"/>
                <a:ea typeface="等线" panose="02010600030101010101" pitchFamily="2" charset="-122"/>
                <a:cs typeface="+mn-cs"/>
              </a:rPr>
              <a:t>假设已知有以下事实</a:t>
            </a:r>
            <a:r>
              <a:rPr kumimoji="0" lang="en-US" altLang="zh-CN" sz="2000" b="0" i="0" u="none" strike="noStrike" kern="1200" cap="none" spc="0" normalizeH="0" baseline="0" noProof="0" dirty="0">
                <a:ln>
                  <a:noFill/>
                </a:ln>
                <a:solidFill>
                  <a:srgbClr val="2926A3"/>
                </a:solidFill>
                <a:effectLst/>
                <a:uLnTx/>
                <a:uFillTx/>
                <a:latin typeface="HiddenHorzOCR"/>
                <a:ea typeface="等线" panose="02010600030101010101" pitchFamily="2"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2926A3"/>
                </a:solidFill>
                <a:effectLst/>
                <a:uLnTx/>
                <a:uFillTx/>
                <a:latin typeface="HiddenHorzOCR"/>
                <a:ea typeface="等线" panose="02010600030101010101" pitchFamily="2" charset="-122"/>
                <a:cs typeface="+mn-cs"/>
              </a:rPr>
              <a:t>			</a:t>
            </a:r>
            <a:r>
              <a:rPr kumimoji="0" lang="zh-CN" altLang="en-US" sz="20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动物有羽毛，动物善飞</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2926A3"/>
                </a:solidFill>
                <a:effectLst/>
                <a:uLnTx/>
                <a:uFillTx/>
                <a:latin typeface="HiddenHorzOCR"/>
                <a:ea typeface="等线" panose="02010600030101010101" pitchFamily="2" charset="-122"/>
                <a:cs typeface="+mn-cs"/>
              </a:rPr>
              <a:t>求满足以上事实的动物是何种动物。</a:t>
            </a: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3" name="矩形 2"/>
          <p:cNvSpPr/>
          <p:nvPr/>
        </p:nvSpPr>
        <p:spPr>
          <a:xfrm>
            <a:off x="1406011" y="4035789"/>
            <a:ext cx="5279923" cy="193899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59293E"/>
                </a:solidFill>
                <a:effectLst/>
                <a:uLnTx/>
                <a:uFillTx/>
                <a:latin typeface="HiddenHorzOCR"/>
                <a:ea typeface="等线" panose="02010600030101010101" pitchFamily="2" charset="-122"/>
                <a:cs typeface="+mn-cs"/>
              </a:rPr>
              <a:t>解</a:t>
            </a:r>
            <a:r>
              <a:rPr kumimoji="0" lang="en-US" altLang="zh-CN" sz="2000" b="0" i="0" u="none" strike="noStrike" kern="1200" cap="none" spc="0" normalizeH="0" baseline="0" noProof="0" dirty="0">
                <a:ln>
                  <a:noFill/>
                </a:ln>
                <a:solidFill>
                  <a:srgbClr val="59293E"/>
                </a:solidFill>
                <a:effectLst/>
                <a:uLnTx/>
                <a:uFillTx/>
                <a:latin typeface="HiddenHorzOCR"/>
                <a:ea typeface="等线" panose="02010600030101010101" pitchFamily="2" charset="-122"/>
                <a:cs typeface="+mn-cs"/>
              </a:rPr>
              <a:t>: </a:t>
            </a:r>
            <a:r>
              <a:rPr kumimoji="0" lang="zh-CN" altLang="en-US" sz="2000" b="0" i="0" u="none" strike="noStrike" kern="1200" cap="none" spc="0" normalizeH="0" baseline="0" noProof="0" dirty="0">
                <a:ln>
                  <a:noFill/>
                </a:ln>
                <a:solidFill>
                  <a:srgbClr val="2926A3"/>
                </a:solidFill>
                <a:effectLst/>
                <a:uLnTx/>
                <a:uFillTx/>
                <a:latin typeface="HiddenHorzOCR"/>
                <a:ea typeface="等线" panose="02010600030101010101" pitchFamily="2" charset="-122"/>
                <a:cs typeface="+mn-cs"/>
              </a:rPr>
              <a:t>由于已知事实</a:t>
            </a:r>
            <a:r>
              <a:rPr kumimoji="0" lang="en-US" altLang="zh-CN" sz="2000" b="0" i="0" u="none" strike="noStrike" kern="1200" cap="none" spc="0" normalizeH="0" baseline="0" noProof="0" dirty="0">
                <a:ln>
                  <a:noFill/>
                </a:ln>
                <a:solidFill>
                  <a:srgbClr val="2926A3"/>
                </a:solidFill>
                <a:effectLst/>
                <a:uLnTx/>
                <a:uFillTx/>
                <a:latin typeface="HiddenHorzOCR"/>
                <a:ea typeface="等线" panose="02010600030101010101" pitchFamily="2" charset="-122"/>
                <a:cs typeface="+mn-cs"/>
              </a:rPr>
              <a:t>"</a:t>
            </a:r>
            <a:r>
              <a:rPr kumimoji="0" lang="zh-CN" altLang="en-US" sz="2000" b="0" i="0" u="none" strike="noStrike" kern="1200" cap="none" spc="0" normalizeH="0" baseline="0" noProof="0" dirty="0">
                <a:ln>
                  <a:noFill/>
                </a:ln>
                <a:solidFill>
                  <a:srgbClr val="2926A3"/>
                </a:solidFill>
                <a:effectLst/>
                <a:uLnTx/>
                <a:uFillTx/>
                <a:latin typeface="HiddenHorzOCR"/>
                <a:ea typeface="等线" panose="02010600030101010101" pitchFamily="2" charset="-122"/>
                <a:cs typeface="+mn-cs"/>
              </a:rPr>
              <a:t>动物有羽毛</a:t>
            </a:r>
            <a:r>
              <a:rPr kumimoji="0" lang="en-US" altLang="zh-CN" sz="2000" b="0" i="0" u="none" strike="noStrike" kern="1200" cap="none" spc="0" normalizeH="0" baseline="0" noProof="0" dirty="0">
                <a:ln>
                  <a:noFill/>
                </a:ln>
                <a:solidFill>
                  <a:srgbClr val="2926A3"/>
                </a:solidFill>
                <a:effectLst/>
                <a:uLnTx/>
                <a:uFillTx/>
                <a:latin typeface="HiddenHorzOCR"/>
                <a:ea typeface="等线" panose="02010600030101010101" pitchFamily="2" charset="-122"/>
                <a:cs typeface="+mn-cs"/>
              </a:rPr>
              <a:t>"</a:t>
            </a:r>
            <a:r>
              <a:rPr kumimoji="0" lang="zh-CN" altLang="en-US" sz="2000" b="0" i="0" u="none" strike="noStrike" kern="1200" cap="none" spc="0" normalizeH="0" baseline="0" noProof="0" dirty="0">
                <a:ln>
                  <a:noFill/>
                </a:ln>
                <a:solidFill>
                  <a:srgbClr val="2926A3"/>
                </a:solidFill>
                <a:effectLst/>
                <a:uLnTx/>
                <a:uFillTx/>
                <a:latin typeface="HiddenHorzOCR"/>
                <a:ea typeface="等线" panose="02010600030101010101" pitchFamily="2" charset="-122"/>
                <a:cs typeface="+mn-cs"/>
              </a:rPr>
              <a:t>，即</a:t>
            </a:r>
            <a:r>
              <a:rPr kumimoji="0" lang="en-US" altLang="zh-CN" sz="2000" b="0" i="1"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rPr>
              <a:t>r </a:t>
            </a:r>
            <a:r>
              <a:rPr kumimoji="0" lang="en-US" altLang="zh-CN" sz="1400" b="0" i="1"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1</a:t>
            </a:r>
            <a:r>
              <a:rPr kumimoji="0" lang="zh-CN" altLang="en-US" sz="2000" b="0" i="0" u="none" strike="noStrike" kern="1200" cap="none" spc="0" normalizeH="0" baseline="0" noProof="0" dirty="0">
                <a:ln>
                  <a:noFill/>
                </a:ln>
                <a:solidFill>
                  <a:srgbClr val="2926A3"/>
                </a:solidFill>
                <a:effectLst/>
                <a:uLnTx/>
                <a:uFillTx/>
                <a:latin typeface="HiddenHorzOCR"/>
                <a:ea typeface="等线" panose="02010600030101010101" pitchFamily="2" charset="-122"/>
                <a:cs typeface="+mn-cs"/>
              </a:rPr>
              <a:t>的前提条件满足，因此</a:t>
            </a:r>
            <a:r>
              <a:rPr kumimoji="0" lang="en-US" altLang="zh-CN" sz="2000" b="0" i="1"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rPr>
              <a:t>r </a:t>
            </a:r>
            <a:r>
              <a:rPr kumimoji="0" lang="en-US" altLang="zh-CN" sz="1400" b="0" i="1"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1</a:t>
            </a:r>
            <a:r>
              <a:rPr kumimoji="0" lang="zh-CN" altLang="en-US" sz="2000" b="0" i="0" u="none" strike="noStrike" kern="1200" cap="none" spc="0" normalizeH="0" baseline="0" noProof="0" dirty="0">
                <a:ln>
                  <a:noFill/>
                </a:ln>
                <a:solidFill>
                  <a:srgbClr val="2926A3"/>
                </a:solidFill>
                <a:effectLst/>
                <a:uLnTx/>
                <a:uFillTx/>
                <a:latin typeface="HiddenHorzOCR"/>
                <a:ea typeface="等线" panose="02010600030101010101" pitchFamily="2" charset="-122"/>
                <a:cs typeface="+mn-cs"/>
              </a:rPr>
              <a:t>可用，承认的</a:t>
            </a:r>
            <a:r>
              <a:rPr kumimoji="0" lang="en-US" altLang="zh-CN" sz="2000" b="0" i="1"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rPr>
              <a:t>r </a:t>
            </a:r>
            <a:r>
              <a:rPr kumimoji="0" lang="en-US" altLang="zh-CN" sz="1400" b="0" i="1"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1</a:t>
            </a:r>
            <a:r>
              <a:rPr kumimoji="0" lang="zh-CN" altLang="en-US" sz="2000" b="0" i="0" u="none" strike="noStrike" kern="1200" cap="none" spc="0" normalizeH="0" baseline="0" noProof="0" dirty="0">
                <a:ln>
                  <a:noFill/>
                </a:ln>
                <a:solidFill>
                  <a:srgbClr val="2926A3"/>
                </a:solidFill>
                <a:effectLst/>
                <a:uLnTx/>
                <a:uFillTx/>
                <a:latin typeface="HiddenHorzOCR"/>
                <a:ea typeface="等线" panose="02010600030101010101" pitchFamily="2" charset="-122"/>
                <a:cs typeface="+mn-cs"/>
              </a:rPr>
              <a:t>结论，</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1615A2"/>
                </a:solidFill>
                <a:effectLst/>
                <a:uLnTx/>
                <a:uFillTx/>
                <a:latin typeface="HiddenHorzOCR"/>
                <a:ea typeface="等线" panose="02010600030101010101" pitchFamily="2" charset="-122"/>
                <a:cs typeface="+mn-cs"/>
              </a:rPr>
              <a:t>即推出新的事实</a:t>
            </a:r>
            <a:r>
              <a:rPr kumimoji="0" lang="en-US" altLang="zh-CN" sz="2000" b="0" i="0" u="none" strike="noStrike" kern="1200" cap="none" spc="0" normalizeH="0" baseline="0" noProof="0" dirty="0">
                <a:ln>
                  <a:noFill/>
                </a:ln>
                <a:solidFill>
                  <a:srgbClr val="1615A2"/>
                </a:solidFill>
                <a:effectLst/>
                <a:uLnTx/>
                <a:uFillTx/>
                <a:latin typeface="HiddenHorzOCR"/>
                <a:ea typeface="等线" panose="02010600030101010101" pitchFamily="2" charset="-122"/>
                <a:cs typeface="+mn-cs"/>
              </a:rPr>
              <a:t>"</a:t>
            </a:r>
            <a:r>
              <a:rPr kumimoji="0" lang="zh-CN" altLang="en-US" sz="2000" b="0" i="0" u="none" strike="noStrike" kern="1200" cap="none" spc="0" normalizeH="0" baseline="0" noProof="0" dirty="0">
                <a:ln>
                  <a:noFill/>
                </a:ln>
                <a:solidFill>
                  <a:srgbClr val="1615A2"/>
                </a:solidFill>
                <a:effectLst/>
                <a:uLnTx/>
                <a:uFillTx/>
                <a:latin typeface="HiddenHorzOCR"/>
                <a:ea typeface="等线" panose="02010600030101010101" pitchFamily="2" charset="-122"/>
                <a:cs typeface="+mn-cs"/>
              </a:rPr>
              <a:t>动物是鸟</a:t>
            </a:r>
            <a:r>
              <a:rPr kumimoji="0" lang="en-US" altLang="zh-CN" sz="2000" b="0" i="0" u="none" strike="noStrike" kern="1200" cap="none" spc="0" normalizeH="0" baseline="0" noProof="0" dirty="0">
                <a:ln>
                  <a:noFill/>
                </a:ln>
                <a:solidFill>
                  <a:srgbClr val="1615A2"/>
                </a:solidFill>
                <a:effectLst/>
                <a:uLnTx/>
                <a:uFillTx/>
                <a:latin typeface="HiddenHorzOCR"/>
                <a:ea typeface="等线" panose="02010600030101010101" pitchFamily="2" charset="-122"/>
                <a:cs typeface="+mn-cs"/>
              </a:rPr>
              <a:t>"</a:t>
            </a:r>
            <a:r>
              <a:rPr kumimoji="0" lang="zh-CN" altLang="en-US" sz="2000" b="0" i="0" u="none" strike="noStrike" kern="1200" cap="none" spc="0" normalizeH="0" baseline="0" noProof="0" dirty="0">
                <a:ln>
                  <a:noFill/>
                </a:ln>
                <a:solidFill>
                  <a:srgbClr val="454596"/>
                </a:solidFill>
                <a:effectLst/>
                <a:uLnTx/>
                <a:uFillTx/>
                <a:latin typeface="HiddenHorzOCR"/>
                <a:ea typeface="等线" panose="02010600030101010101" pitchFamily="2" charset="-122"/>
                <a:cs typeface="+mn-cs"/>
              </a:rPr>
              <a:t>。</a:t>
            </a:r>
            <a:r>
              <a:rPr kumimoji="0" lang="zh-CN" altLang="en-US" sz="2000" b="0" i="0" u="none" strike="noStrike" kern="1200" cap="none" spc="0" normalizeH="0" baseline="0" noProof="0" dirty="0">
                <a:ln>
                  <a:noFill/>
                </a:ln>
                <a:solidFill>
                  <a:srgbClr val="2926A3"/>
                </a:solidFill>
                <a:effectLst/>
                <a:uLnTx/>
                <a:uFillTx/>
                <a:latin typeface="HiddenHorzOCR"/>
                <a:ea typeface="等线" panose="02010600030101010101" pitchFamily="2" charset="-122"/>
                <a:cs typeface="+mn-cs"/>
              </a:rPr>
              <a:t>此时， </a:t>
            </a:r>
            <a:r>
              <a:rPr kumimoji="0" lang="en-US" altLang="zh-CN" sz="2000" b="0" i="1"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rPr>
              <a:t>r </a:t>
            </a:r>
            <a:r>
              <a:rPr kumimoji="0" lang="en-US" altLang="zh-CN" sz="1600" b="0" i="1"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2</a:t>
            </a:r>
            <a:r>
              <a:rPr kumimoji="0" lang="zh-CN" altLang="en-US" sz="2000" b="0" i="0" u="none" strike="noStrike" kern="1200" cap="none" spc="0" normalizeH="0" baseline="0" noProof="0" dirty="0">
                <a:ln>
                  <a:noFill/>
                </a:ln>
                <a:solidFill>
                  <a:srgbClr val="1615A2"/>
                </a:solidFill>
                <a:effectLst/>
                <a:uLnTx/>
                <a:uFillTx/>
                <a:latin typeface="HiddenHorzOCR"/>
                <a:ea typeface="等线" panose="02010600030101010101" pitchFamily="2" charset="-122"/>
                <a:cs typeface="+mn-cs"/>
              </a:rPr>
              <a:t>的</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2926A3"/>
                </a:solidFill>
                <a:effectLst/>
                <a:uLnTx/>
                <a:uFillTx/>
                <a:latin typeface="HiddenHorzOCR"/>
                <a:ea typeface="等线" panose="02010600030101010101" pitchFamily="2" charset="-122"/>
                <a:cs typeface="+mn-cs"/>
              </a:rPr>
              <a:t>两个前提条件均满足，即 </a:t>
            </a:r>
            <a:r>
              <a:rPr kumimoji="0" lang="en-US" altLang="zh-CN" sz="2000" b="0" i="1"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rPr>
              <a:t>r </a:t>
            </a:r>
            <a:r>
              <a:rPr kumimoji="0" lang="en-US" altLang="zh-CN" sz="1600" b="0" i="1"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2</a:t>
            </a:r>
            <a:r>
              <a:rPr kumimoji="0" lang="zh-CN" altLang="en-US" sz="2000" b="0" i="0" u="none" strike="noStrike" kern="1200" cap="none" spc="0" normalizeH="0" baseline="0" noProof="0" dirty="0">
                <a:ln>
                  <a:noFill/>
                </a:ln>
                <a:solidFill>
                  <a:srgbClr val="1615A2"/>
                </a:solidFill>
                <a:effectLst/>
                <a:uLnTx/>
                <a:uFillTx/>
                <a:latin typeface="HiddenHorzOCR"/>
                <a:ea typeface="等线" panose="02010600030101010101" pitchFamily="2" charset="-122"/>
                <a:cs typeface="+mn-cs"/>
              </a:rPr>
              <a:t>的前提条件满</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2926A3"/>
                </a:solidFill>
                <a:effectLst/>
                <a:uLnTx/>
                <a:uFillTx/>
                <a:latin typeface="HiddenHorzOCR"/>
                <a:ea typeface="等线" panose="02010600030101010101" pitchFamily="2" charset="-122"/>
                <a:cs typeface="+mn-cs"/>
              </a:rPr>
              <a:t>足，因此</a:t>
            </a:r>
            <a:r>
              <a:rPr kumimoji="0" lang="en-US" altLang="zh-CN" sz="2000" b="0" i="1"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rPr>
              <a:t>r </a:t>
            </a:r>
            <a:r>
              <a:rPr kumimoji="0" lang="en-US" altLang="zh-CN" sz="1600" b="0" i="1"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2</a:t>
            </a:r>
            <a:r>
              <a:rPr kumimoji="0" lang="zh-CN" altLang="en-US" sz="2000" b="0" i="0" u="none" strike="noStrike" kern="1200" cap="none" spc="0" normalizeH="0" baseline="0" noProof="0" dirty="0">
                <a:ln>
                  <a:noFill/>
                </a:ln>
                <a:solidFill>
                  <a:srgbClr val="2926A3"/>
                </a:solidFill>
                <a:effectLst/>
                <a:uLnTx/>
                <a:uFillTx/>
                <a:latin typeface="HiddenHorzOCR"/>
                <a:ea typeface="等线" panose="02010600030101010101" pitchFamily="2" charset="-122"/>
                <a:cs typeface="+mn-cs"/>
              </a:rPr>
              <a:t>可用，承认的</a:t>
            </a:r>
            <a:r>
              <a:rPr kumimoji="0" lang="en-US" altLang="zh-CN" sz="2000" b="0" i="1"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rPr>
              <a:t>r </a:t>
            </a:r>
            <a:r>
              <a:rPr kumimoji="0" lang="en-US" altLang="zh-CN" sz="1600" b="0" i="1"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2</a:t>
            </a:r>
            <a:r>
              <a:rPr kumimoji="0" lang="zh-CN" altLang="en-US" sz="2000" b="0" i="0" u="none" strike="noStrike" kern="1200" cap="none" spc="0" normalizeH="0" baseline="0" noProof="0" dirty="0">
                <a:ln>
                  <a:noFill/>
                </a:ln>
                <a:solidFill>
                  <a:srgbClr val="2926A3"/>
                </a:solidFill>
                <a:effectLst/>
                <a:uLnTx/>
                <a:uFillTx/>
                <a:latin typeface="HiddenHorzOCR"/>
                <a:ea typeface="等线" panose="02010600030101010101" pitchFamily="2" charset="-122"/>
                <a:cs typeface="+mn-cs"/>
              </a:rPr>
              <a:t>结论，即推出</a:t>
            </a:r>
            <a:endParaRPr kumimoji="0" lang="en-US" altLang="zh-CN" sz="2400" b="0" i="0" u="none" strike="noStrike" kern="1200" cap="none" spc="0" normalizeH="0" baseline="0" noProof="0" dirty="0">
              <a:ln>
                <a:noFill/>
              </a:ln>
              <a:solidFill>
                <a:srgbClr val="020202"/>
              </a:solidFill>
              <a:effectLst/>
              <a:uLnTx/>
              <a:uFillTx/>
              <a:latin typeface="HiddenHorzOCR"/>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2926A3"/>
                </a:solidFill>
                <a:effectLst/>
                <a:uLnTx/>
                <a:uFillTx/>
                <a:latin typeface="HiddenHorzOCR"/>
                <a:ea typeface="等线" panose="02010600030101010101" pitchFamily="2" charset="-122"/>
                <a:cs typeface="+mn-cs"/>
              </a:rPr>
              <a:t>新的事实</a:t>
            </a:r>
            <a:r>
              <a:rPr kumimoji="0" lang="en-US" altLang="zh-CN" sz="2000" b="0" i="0" u="none" strike="noStrike" kern="1200" cap="none" spc="0" normalizeH="0" baseline="0" noProof="0" dirty="0">
                <a:ln>
                  <a:noFill/>
                </a:ln>
                <a:solidFill>
                  <a:srgbClr val="2926A3"/>
                </a:solidFill>
                <a:effectLst/>
                <a:uLnTx/>
                <a:uFillTx/>
                <a:latin typeface="HiddenHorzOCR"/>
                <a:ea typeface="等线" panose="02010600030101010101" pitchFamily="2" charset="-122"/>
                <a:cs typeface="+mn-cs"/>
              </a:rPr>
              <a:t>“</a:t>
            </a:r>
            <a:r>
              <a:rPr kumimoji="0" lang="zh-CN" altLang="en-US" sz="2000" b="0" i="0" u="none" strike="noStrike" kern="1200" cap="none" spc="0" normalizeH="0" baseline="0" noProof="0" dirty="0">
                <a:ln>
                  <a:noFill/>
                </a:ln>
                <a:solidFill>
                  <a:srgbClr val="2926A3"/>
                </a:solidFill>
                <a:effectLst/>
                <a:uLnTx/>
                <a:uFillTx/>
                <a:latin typeface="HiddenHorzOCR"/>
                <a:ea typeface="等线" panose="02010600030101010101" pitchFamily="2" charset="-122"/>
                <a:cs typeface="+mn-cs"/>
              </a:rPr>
              <a:t>动物是信天翁</a:t>
            </a:r>
            <a:r>
              <a:rPr kumimoji="0" lang="en-US" altLang="zh-CN" sz="2000" b="0" i="0" u="none" strike="noStrike" kern="1200" cap="none" spc="0" normalizeH="0" baseline="0" noProof="0" dirty="0">
                <a:ln>
                  <a:noFill/>
                </a:ln>
                <a:solidFill>
                  <a:srgbClr val="2926A3"/>
                </a:solidFill>
                <a:effectLst/>
                <a:uLnTx/>
                <a:uFillTx/>
                <a:latin typeface="HiddenHorzOCR"/>
                <a:ea typeface="等线" panose="02010600030101010101" pitchFamily="2" charset="-122"/>
                <a:cs typeface="+mn-cs"/>
              </a:rPr>
              <a:t>"</a:t>
            </a:r>
            <a:r>
              <a:rPr kumimoji="0" lang="zh-CN" altLang="en-US" sz="2000" b="0" i="0" u="none" strike="noStrike" kern="1200" cap="none" spc="0" normalizeH="0" baseline="0" noProof="0" dirty="0">
                <a:ln>
                  <a:noFill/>
                </a:ln>
                <a:solidFill>
                  <a:srgbClr val="2926A3"/>
                </a:solidFill>
                <a:effectLst/>
                <a:uLnTx/>
                <a:uFillTx/>
                <a:latin typeface="HiddenHorzOCR"/>
                <a:ea typeface="等线" panose="02010600030101010101" pitchFamily="2" charset="-122"/>
                <a:cs typeface="+mn-cs"/>
              </a:rPr>
              <a:t>。</a:t>
            </a: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pic>
        <p:nvPicPr>
          <p:cNvPr id="5" name="图片 4"/>
          <p:cNvPicPr>
            <a:picLocks noChangeAspect="1"/>
          </p:cNvPicPr>
          <p:nvPr/>
        </p:nvPicPr>
        <p:blipFill>
          <a:blip r:embed="rId2"/>
          <a:stretch>
            <a:fillRect/>
          </a:stretch>
        </p:blipFill>
        <p:spPr>
          <a:xfrm>
            <a:off x="7287085" y="4000040"/>
            <a:ext cx="4048125" cy="2133600"/>
          </a:xfrm>
          <a:prstGeom prst="rect">
            <a:avLst/>
          </a:prstGeom>
        </p:spPr>
      </p:pic>
    </p:spTree>
    <p:extLst>
      <p:ext uri="{BB962C8B-B14F-4D97-AF65-F5344CB8AC3E}">
        <p14:creationId xmlns:p14="http://schemas.microsoft.com/office/powerpoint/2010/main" val="2802157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24</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700088" y="168562"/>
            <a:ext cx="8229600" cy="649288"/>
          </a:xfrm>
        </p:spPr>
        <p:txBody>
          <a:bodyPr>
            <a:normAutofit/>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3.2.3</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产生式系统的示例</a:t>
            </a:r>
          </a:p>
        </p:txBody>
      </p:sp>
      <p:sp>
        <p:nvSpPr>
          <p:cNvPr id="2" name="矩形 1"/>
          <p:cNvSpPr/>
          <p:nvPr/>
        </p:nvSpPr>
        <p:spPr>
          <a:xfrm>
            <a:off x="1174955" y="1469382"/>
            <a:ext cx="10230463" cy="440120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A4001F"/>
                </a:solidFill>
                <a:effectLst/>
                <a:uLnTx/>
                <a:uFillTx/>
                <a:latin typeface="等线" panose="020F0502020204030204"/>
                <a:ea typeface="楷体_GB2312" panose="02010609030101010101"/>
                <a:cs typeface="+mn-cs"/>
              </a:rPr>
              <a:t>动物识别系统</a:t>
            </a:r>
            <a:endParaRPr kumimoji="0" lang="en-US" altLang="zh-CN" sz="2000" b="0" i="0" u="none" strike="noStrike" kern="1200" cap="none" spc="0" normalizeH="0" baseline="0" noProof="0" dirty="0">
              <a:ln>
                <a:noFill/>
              </a:ln>
              <a:solidFill>
                <a:srgbClr val="A4001F"/>
              </a:solidFill>
              <a:effectLst/>
              <a:uLnTx/>
              <a:uFillTx/>
              <a:latin typeface="等线" panose="020F0502020204030204"/>
              <a:ea typeface="楷体_GB2312" panose="02010609030101010101"/>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dirty="0">
              <a:ln>
                <a:noFill/>
              </a:ln>
              <a:solidFill>
                <a:srgbClr val="A4001F"/>
              </a:solidFill>
              <a:effectLst/>
              <a:uLnTx/>
              <a:uFillTx/>
              <a:latin typeface="等线" panose="020F0502020204030204"/>
              <a:ea typeface="楷体_GB2312" panose="02010609030101010101"/>
              <a:cs typeface="+mn-cs"/>
            </a:endParaRPr>
          </a:p>
          <a:p>
            <a:pPr marL="0" marR="1097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6300"/>
                </a:solidFill>
                <a:effectLst/>
                <a:uLnTx/>
                <a:uFillTx/>
                <a:latin typeface="等线" panose="020F0502020204030204"/>
                <a:ea typeface="楷体_GB2312" panose="02010609030101010101"/>
                <a:cs typeface="+mn-cs"/>
              </a:rPr>
              <a:t>该系统可以识别老虎、金钱豹、斑马、长颈鹿、鸵鸟、企鹅、信天翁这</a:t>
            </a:r>
            <a:r>
              <a:rPr kumimoji="0" lang="en-US" altLang="zh-CN" sz="2000" b="1" i="0" u="none" strike="noStrike" kern="1200" cap="none" spc="0" normalizeH="0" baseline="0" noProof="0" dirty="0">
                <a:ln>
                  <a:noFill/>
                </a:ln>
                <a:solidFill>
                  <a:srgbClr val="006300"/>
                </a:solidFill>
                <a:effectLst/>
                <a:uLnTx/>
                <a:uFillTx/>
                <a:latin typeface="Times New Roman" panose="02020603050405020304" pitchFamily="18" charset="0"/>
                <a:ea typeface="楷体_GB2312" panose="02010609030101010101"/>
                <a:cs typeface="+mn-cs"/>
              </a:rPr>
              <a:t>7</a:t>
            </a:r>
            <a:r>
              <a:rPr kumimoji="0" lang="zh-CN" altLang="en-US" sz="2000" b="0" i="0" u="none" strike="noStrike" kern="1200" cap="none" spc="0" normalizeH="0" baseline="0" noProof="0" dirty="0">
                <a:ln>
                  <a:noFill/>
                </a:ln>
                <a:solidFill>
                  <a:srgbClr val="006300"/>
                </a:solidFill>
                <a:effectLst/>
                <a:uLnTx/>
                <a:uFillTx/>
                <a:latin typeface="Times New Roman" panose="02020603050405020304" pitchFamily="18" charset="0"/>
                <a:ea typeface="楷体_GB2312" panose="02010609030101010101"/>
                <a:cs typeface="+mn-cs"/>
              </a:rPr>
              <a:t>种动物。其规则库包含如下</a:t>
            </a:r>
            <a:r>
              <a:rPr kumimoji="0" lang="en-US" altLang="zh-CN" sz="2000" b="1" i="0" u="none" strike="noStrike" kern="1200" cap="none" spc="0" normalizeH="0" baseline="0" noProof="0" dirty="0">
                <a:ln>
                  <a:noFill/>
                </a:ln>
                <a:solidFill>
                  <a:srgbClr val="006300"/>
                </a:solidFill>
                <a:effectLst/>
                <a:uLnTx/>
                <a:uFillTx/>
                <a:latin typeface="Times New Roman" panose="02020603050405020304" pitchFamily="18" charset="0"/>
                <a:ea typeface="楷体_GB2312" panose="02010609030101010101"/>
                <a:cs typeface="+mn-cs"/>
              </a:rPr>
              <a:t>15</a:t>
            </a:r>
            <a:r>
              <a:rPr kumimoji="0" lang="zh-CN" altLang="en-US" sz="2000" b="0" i="0" u="none" strike="noStrike" kern="1200" cap="none" spc="0" normalizeH="0" baseline="0" noProof="0" dirty="0">
                <a:ln>
                  <a:noFill/>
                </a:ln>
                <a:solidFill>
                  <a:srgbClr val="006300"/>
                </a:solidFill>
                <a:effectLst/>
                <a:uLnTx/>
                <a:uFillTx/>
                <a:latin typeface="Times New Roman" panose="02020603050405020304" pitchFamily="18" charset="0"/>
                <a:ea typeface="楷体_GB2312" panose="02010609030101010101"/>
                <a:cs typeface="+mn-cs"/>
              </a:rPr>
              <a:t>条规则：</a:t>
            </a:r>
          </a:p>
          <a:p>
            <a:pPr marL="0" marR="6100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1  </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IF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动物有毛发</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THEN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动物是哺乳动物</a:t>
            </a:r>
          </a:p>
          <a:p>
            <a:pPr marL="0" marR="6402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2  </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IF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动物有奶</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THEN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动物是哺乳动物</a:t>
            </a:r>
          </a:p>
          <a:p>
            <a:pPr marL="0" marR="7407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3  </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IF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动物有羽毛</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THEN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动物是鸟</a:t>
            </a:r>
          </a:p>
          <a:p>
            <a:pPr marL="0" marR="4627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4  </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IF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动物会飞</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AND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动物会下蛋</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THEN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动物是鸟</a:t>
            </a:r>
          </a:p>
          <a:p>
            <a:pPr marL="0" marR="6502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5  </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IF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动物吃肉</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THEN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动物是食肉动物</a:t>
            </a:r>
          </a:p>
          <a:p>
            <a:pPr marL="0" marR="3887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6  </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IF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动物有犬齿</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AND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动物有爪</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AND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该物眼盯前方</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THEN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动物是食肉动物</a:t>
            </a:r>
          </a:p>
          <a:p>
            <a:pPr marL="0" marR="2312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7  </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IF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动物是哺乳动物</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AND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动物有蹄</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THEN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动物是有蹄类动物</a:t>
            </a:r>
          </a:p>
          <a:p>
            <a:pPr marL="0" marR="1202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8  </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IF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动物是哺乳动物</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AND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动物是反刍动物</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THEN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动物是有蹄类动物</a:t>
            </a:r>
          </a:p>
          <a:p>
            <a:pPr marL="0" marR="2375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9  </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IF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动物是哺乳动物</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AND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动物是食肉动物</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AND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动物是黄褐色</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AND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动物身上有暗斑点</a:t>
            </a:r>
            <a:r>
              <a:rPr kumimoji="0" lang="en-US" altLang="zh-CN"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THEN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动物是金钱豹 </a:t>
            </a:r>
            <a:endPar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endParaRPr>
          </a:p>
        </p:txBody>
      </p:sp>
      <p:sp>
        <p:nvSpPr>
          <p:cNvPr id="3" name="矩形 2"/>
          <p:cNvSpPr/>
          <p:nvPr/>
        </p:nvSpPr>
        <p:spPr>
          <a:xfrm>
            <a:off x="4476977" y="847149"/>
            <a:ext cx="3592009" cy="461665"/>
          </a:xfrm>
          <a:prstGeom prst="rect">
            <a:avLst/>
          </a:prstGeom>
        </p:spPr>
        <p:txBody>
          <a:bodyPr wrap="none">
            <a:spAutoFit/>
          </a:bodyPr>
          <a:lstStyle/>
          <a:p>
            <a:pPr marL="0" marR="2170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FF0000"/>
                </a:solidFill>
                <a:effectLst/>
                <a:uLnTx/>
                <a:uFillTx/>
                <a:latin typeface="等线" panose="020F0502020204030204"/>
                <a:ea typeface="楷体_GB2312" panose="02010609030101010101"/>
                <a:cs typeface="+mn-cs"/>
              </a:rPr>
              <a:t>基于规则的动物识别系统</a:t>
            </a:r>
          </a:p>
        </p:txBody>
      </p:sp>
    </p:spTree>
    <p:extLst>
      <p:ext uri="{BB962C8B-B14F-4D97-AF65-F5344CB8AC3E}">
        <p14:creationId xmlns:p14="http://schemas.microsoft.com/office/powerpoint/2010/main" val="28608278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25</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700088" y="168562"/>
            <a:ext cx="8229600" cy="649288"/>
          </a:xfrm>
        </p:spPr>
        <p:txBody>
          <a:bodyPr>
            <a:normAutofit/>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3.2.3</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产生式系统的示例</a:t>
            </a:r>
          </a:p>
        </p:txBody>
      </p:sp>
      <p:sp>
        <p:nvSpPr>
          <p:cNvPr id="2" name="矩形 1"/>
          <p:cNvSpPr/>
          <p:nvPr/>
        </p:nvSpPr>
        <p:spPr>
          <a:xfrm>
            <a:off x="1174955" y="1469382"/>
            <a:ext cx="10230463" cy="4401205"/>
          </a:xfrm>
          <a:prstGeom prst="rect">
            <a:avLst/>
          </a:prstGeom>
        </p:spPr>
        <p:txBody>
          <a:bodyPr wrap="square">
            <a:spAutoFit/>
          </a:bodyPr>
          <a:lstStyle/>
          <a:p>
            <a:pPr marL="0" marR="1832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10  </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IF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动物是哺乳动物</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AND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动物是食肉动物</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AND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动物是黄褐色 </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AND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动物身上有黑色条纹</a:t>
            </a:r>
            <a:r>
              <a:rPr kumimoji="0" lang="en-US" altLang="zh-CN"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THEN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动物是虎</a:t>
            </a:r>
          </a:p>
          <a:p>
            <a:pPr marL="0" marR="2235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11  </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IF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动物是有蹄类动物</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AND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动物有长脖子</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AND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动物有长腿</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AND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动物身上有暗斑点</a:t>
            </a:r>
            <a:r>
              <a:rPr kumimoji="0" lang="en-US" altLang="zh-CN"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THEN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动物是长颈鹿</a:t>
            </a:r>
          </a:p>
          <a:p>
            <a:pPr marL="0" marR="1362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12  </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IF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动物是有蹄类动物</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AND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动物身上有黑色条纹</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THEN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动物是斑马</a:t>
            </a:r>
          </a:p>
          <a:p>
            <a:pPr marL="0" marR="3945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13  </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IF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动物是鸟</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AND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动物有长脖子</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AND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动物有长腿</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AND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动物不会飞</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AND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动物有黑白二色</a:t>
            </a:r>
            <a:r>
              <a:rPr kumimoji="0" lang="en-US" altLang="zh-CN"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THEN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动物是鸵鸟</a:t>
            </a:r>
          </a:p>
          <a:p>
            <a:pPr marL="0" marR="4347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14  </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IF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动物是鸟</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AND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动物会游泳</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AND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动物不会飞</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AND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动物有黑白二色</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THEN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动物是企鹅</a:t>
            </a:r>
          </a:p>
          <a:p>
            <a:pPr marL="0" marR="3682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15  </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IF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动物是鸟</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AND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动物善飞</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THEN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动物是信天翁</a:t>
            </a:r>
            <a:endParaRPr kumimoji="0" lang="en-US" altLang="zh-CN"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3682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6985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其中，</a:t>
            </a:r>
            <a:r>
              <a:rPr kumimoji="0" lang="en-US" altLang="zh-CN" sz="2000" b="1" i="0" u="none" strike="noStrike" kern="1200" cap="none" spc="0" normalizeH="0" baseline="0" noProof="0" dirty="0" err="1">
                <a:ln>
                  <a:noFill/>
                </a:ln>
                <a:solidFill>
                  <a:srgbClr val="0000CC"/>
                </a:solidFill>
                <a:effectLst/>
                <a:uLnTx/>
                <a:uFillTx/>
                <a:latin typeface="Times New Roman" panose="02020603050405020304" pitchFamily="18" charset="0"/>
                <a:ea typeface="楷体_GB2312" panose="02010609030101010101"/>
                <a:cs typeface="+mn-cs"/>
              </a:rPr>
              <a:t>r</a:t>
            </a:r>
            <a:r>
              <a:rPr kumimoji="0" lang="en-US" altLang="zh-CN" sz="1300" b="1" i="0" u="none" strike="noStrike" kern="1200" cap="none" spc="0" normalizeH="0" baseline="0" noProof="0" dirty="0" err="1">
                <a:ln>
                  <a:noFill/>
                </a:ln>
                <a:solidFill>
                  <a:srgbClr val="0000CC"/>
                </a:solidFill>
                <a:effectLst/>
                <a:uLnTx/>
                <a:uFillTx/>
                <a:latin typeface="Times New Roman" panose="02020603050405020304" pitchFamily="18" charset="0"/>
                <a:ea typeface="楷体_GB2312" panose="02010609030101010101"/>
                <a:cs typeface="+mn-cs"/>
              </a:rPr>
              <a:t>i</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000" b="1" i="0" u="none" strike="noStrike" kern="1200" cap="none" spc="0" normalizeH="0" baseline="0" noProof="0" dirty="0" err="1">
                <a:ln>
                  <a:noFill/>
                </a:ln>
                <a:solidFill>
                  <a:srgbClr val="0000CC"/>
                </a:solidFill>
                <a:effectLst/>
                <a:uLnTx/>
                <a:uFillTx/>
                <a:latin typeface="Times New Roman" panose="02020603050405020304" pitchFamily="18" charset="0"/>
                <a:ea typeface="楷体_GB2312" panose="02010609030101010101"/>
                <a:cs typeface="+mn-cs"/>
              </a:rPr>
              <a:t>i</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=1,2,…….,15)</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是规则的编号</a:t>
            </a:r>
            <a:endParaRPr kumimoji="0" lang="en-US" altLang="zh-CN"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6985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7825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630031"/>
                </a:solidFill>
                <a:effectLst/>
                <a:uLnTx/>
                <a:uFillTx/>
                <a:latin typeface="等线" panose="020F0502020204030204"/>
                <a:ea typeface="楷体_GB2312" panose="02010609030101010101"/>
                <a:cs typeface="+mn-cs"/>
              </a:rPr>
              <a:t>初始综合数据库包含的事实有：</a:t>
            </a:r>
          </a:p>
          <a:p>
            <a:pPr marL="0" marR="1787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动物有暗斑点，动物有长脖子，动物有长腿，动物有奶，动物有蹄</a:t>
            </a:r>
          </a:p>
        </p:txBody>
      </p:sp>
      <p:sp>
        <p:nvSpPr>
          <p:cNvPr id="3" name="矩形 2"/>
          <p:cNvSpPr/>
          <p:nvPr/>
        </p:nvSpPr>
        <p:spPr>
          <a:xfrm>
            <a:off x="4476977" y="847149"/>
            <a:ext cx="3592009" cy="461665"/>
          </a:xfrm>
          <a:prstGeom prst="rect">
            <a:avLst/>
          </a:prstGeom>
        </p:spPr>
        <p:txBody>
          <a:bodyPr wrap="none">
            <a:spAutoFit/>
          </a:bodyPr>
          <a:lstStyle/>
          <a:p>
            <a:pPr marL="0" marR="2170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FF0000"/>
                </a:solidFill>
                <a:effectLst/>
                <a:uLnTx/>
                <a:uFillTx/>
                <a:latin typeface="等线" panose="020F0502020204030204"/>
                <a:ea typeface="楷体_GB2312" panose="02010609030101010101"/>
                <a:cs typeface="+mn-cs"/>
              </a:rPr>
              <a:t>基于规则的动物识别系统</a:t>
            </a:r>
          </a:p>
        </p:txBody>
      </p:sp>
    </p:spTree>
    <p:extLst>
      <p:ext uri="{BB962C8B-B14F-4D97-AF65-F5344CB8AC3E}">
        <p14:creationId xmlns:p14="http://schemas.microsoft.com/office/powerpoint/2010/main" val="16682479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26</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700088" y="168562"/>
            <a:ext cx="8229600" cy="649288"/>
          </a:xfrm>
        </p:spPr>
        <p:txBody>
          <a:bodyPr>
            <a:normAutofit/>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3.2.3</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产生式系统的示例</a:t>
            </a:r>
          </a:p>
        </p:txBody>
      </p:sp>
      <p:sp>
        <p:nvSpPr>
          <p:cNvPr id="3" name="矩形 2"/>
          <p:cNvSpPr/>
          <p:nvPr/>
        </p:nvSpPr>
        <p:spPr>
          <a:xfrm>
            <a:off x="4476977" y="847149"/>
            <a:ext cx="3592009" cy="461665"/>
          </a:xfrm>
          <a:prstGeom prst="rect">
            <a:avLst/>
          </a:prstGeom>
        </p:spPr>
        <p:txBody>
          <a:bodyPr wrap="none">
            <a:spAutoFit/>
          </a:bodyPr>
          <a:lstStyle/>
          <a:p>
            <a:pPr marL="0" marR="2170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FF0000"/>
                </a:solidFill>
                <a:effectLst/>
                <a:uLnTx/>
                <a:uFillTx/>
                <a:latin typeface="等线" panose="020F0502020204030204"/>
                <a:ea typeface="楷体_GB2312" panose="02010609030101010101"/>
                <a:cs typeface="+mn-cs"/>
              </a:rPr>
              <a:t>基于规则的动物识别系统</a:t>
            </a:r>
          </a:p>
        </p:txBody>
      </p:sp>
      <p:sp>
        <p:nvSpPr>
          <p:cNvPr id="4" name="矩形 3"/>
          <p:cNvSpPr/>
          <p:nvPr/>
        </p:nvSpPr>
        <p:spPr>
          <a:xfrm>
            <a:off x="1229031" y="1447313"/>
            <a:ext cx="10700210" cy="418576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900" b="0" i="0" u="none" strike="noStrike" kern="1200" cap="none" spc="0" normalizeH="0" baseline="0" noProof="0" dirty="0">
                <a:ln>
                  <a:noFill/>
                </a:ln>
                <a:solidFill>
                  <a:srgbClr val="A4001F"/>
                </a:solidFill>
                <a:effectLst/>
                <a:uLnTx/>
                <a:uFillTx/>
                <a:latin typeface="等线" panose="020F0502020204030204"/>
                <a:ea typeface="楷体_GB2312" panose="02010609030101010101"/>
                <a:cs typeface="+mn-cs"/>
              </a:rPr>
              <a:t>系统的推理过程</a:t>
            </a:r>
          </a:p>
          <a:p>
            <a:pPr marL="0" marR="6450" lvl="0" indent="0" algn="l" defTabSz="914400" rtl="0" eaLnBrk="1" fontAlgn="auto" latinLnBrk="0" hangingPunct="1">
              <a:lnSpc>
                <a:spcPct val="100000"/>
              </a:lnSpc>
              <a:spcBef>
                <a:spcPts val="0"/>
              </a:spcBef>
              <a:spcAft>
                <a:spcPts val="0"/>
              </a:spcAft>
              <a:buClrTx/>
              <a:buSzTx/>
              <a:buFontTx/>
              <a:buNone/>
              <a:tabLst/>
              <a:defRPr/>
            </a:pPr>
            <a:r>
              <a:rPr kumimoji="0" lang="en-US" altLang="zh-CN" sz="1900" b="1" i="0" u="none" strike="noStrike" kern="1200" cap="none" spc="0" normalizeH="0" baseline="0" noProof="0" dirty="0">
                <a:ln>
                  <a:noFill/>
                </a:ln>
                <a:solidFill>
                  <a:srgbClr val="006300"/>
                </a:solidFill>
                <a:effectLst/>
                <a:uLnTx/>
                <a:uFillTx/>
                <a:latin typeface="Times New Roman" panose="02020603050405020304" pitchFamily="18" charset="0"/>
                <a:ea typeface="楷体_GB2312" panose="02010609030101010101"/>
                <a:cs typeface="+mn-cs"/>
              </a:rPr>
              <a:t>    (1) </a:t>
            </a:r>
            <a:r>
              <a:rPr kumimoji="0" lang="zh-CN" altLang="en-US" sz="19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先从规则库中取出第一条规则</a:t>
            </a:r>
            <a:r>
              <a:rPr kumimoji="0" lang="en-US" altLang="zh-CN" sz="19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1</a:t>
            </a:r>
            <a:r>
              <a:rPr kumimoji="0" lang="zh-CN" altLang="en-US" sz="19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，检查其前提是否可与综合数据库中的已知事实相匹配。</a:t>
            </a:r>
            <a:r>
              <a:rPr kumimoji="0" lang="en-US" altLang="zh-CN" sz="19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1</a:t>
            </a:r>
            <a:r>
              <a:rPr kumimoji="0" lang="zh-CN" altLang="en-US" sz="19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的前提是</a:t>
            </a:r>
            <a:r>
              <a:rPr kumimoji="0" lang="zh-CN" altLang="en-US" sz="19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zh-CN" altLang="en-US" sz="19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动物有毛发</a:t>
            </a:r>
            <a:r>
              <a:rPr kumimoji="0" lang="zh-CN" altLang="en-US" sz="19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zh-CN" altLang="en-US" sz="19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，但事实库中无此事实，故匹配失败。然后取</a:t>
            </a:r>
            <a:r>
              <a:rPr kumimoji="0" lang="en-US" altLang="zh-CN" sz="19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2</a:t>
            </a:r>
            <a:r>
              <a:rPr kumimoji="0" lang="zh-CN" altLang="en-US" sz="19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，该前提可与已知事实</a:t>
            </a:r>
            <a:r>
              <a:rPr kumimoji="0" lang="zh-CN" altLang="en-US" sz="19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zh-CN" altLang="en-US" sz="19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动物有奶</a:t>
            </a:r>
            <a:r>
              <a:rPr kumimoji="0" lang="zh-CN" altLang="en-US" sz="19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zh-CN" altLang="en-US" sz="19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相匹配，</a:t>
            </a:r>
            <a:r>
              <a:rPr kumimoji="0" lang="en-US" altLang="zh-CN" sz="19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2</a:t>
            </a:r>
            <a:r>
              <a:rPr kumimoji="0" lang="zh-CN" altLang="en-US" sz="19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被执行，并将其结论</a:t>
            </a:r>
            <a:r>
              <a:rPr kumimoji="0" lang="zh-CN" altLang="en-US" sz="19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zh-CN" altLang="en-US" sz="19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动物是哺乳动物</a:t>
            </a:r>
            <a:r>
              <a:rPr kumimoji="0" lang="zh-CN" altLang="en-US" sz="19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zh-CN" altLang="en-US" sz="19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作为新的事实加入到综合数据库中。此时，综合数据库的内容为：</a:t>
            </a:r>
          </a:p>
          <a:p>
            <a:pPr marL="0" marR="21050" lvl="0" indent="0" algn="l" defTabSz="914400" rtl="0" eaLnBrk="1" fontAlgn="auto" latinLnBrk="0" hangingPunct="1">
              <a:lnSpc>
                <a:spcPct val="100000"/>
              </a:lnSpc>
              <a:spcBef>
                <a:spcPts val="0"/>
              </a:spcBef>
              <a:spcAft>
                <a:spcPts val="0"/>
              </a:spcAft>
              <a:buClrTx/>
              <a:buSzTx/>
              <a:buFontTx/>
              <a:buNone/>
              <a:tabLst/>
              <a:defRPr/>
            </a:pPr>
            <a:r>
              <a:rPr kumimoji="0" lang="zh-CN" altLang="en-US" sz="19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动物有暗斑，动物有长脖子，动物有长腿，动物有奶，动物有蹄， 动物是哺乳动物</a:t>
            </a:r>
          </a:p>
          <a:p>
            <a:pPr marL="0" marR="6470" lvl="0" indent="0" algn="l" defTabSz="914400" rtl="0" eaLnBrk="1" fontAlgn="auto" latinLnBrk="0" hangingPunct="1">
              <a:lnSpc>
                <a:spcPct val="100000"/>
              </a:lnSpc>
              <a:spcBef>
                <a:spcPts val="0"/>
              </a:spcBef>
              <a:spcAft>
                <a:spcPts val="0"/>
              </a:spcAft>
              <a:buClrTx/>
              <a:buSzTx/>
              <a:buFontTx/>
              <a:buNone/>
              <a:tabLst/>
              <a:defRPr/>
            </a:pPr>
            <a:r>
              <a:rPr kumimoji="0" lang="en-US" altLang="zh-CN" sz="1900" b="1" i="0" u="none" strike="noStrike" kern="1200" cap="none" spc="0" normalizeH="0" baseline="0" noProof="0" dirty="0">
                <a:ln>
                  <a:noFill/>
                </a:ln>
                <a:solidFill>
                  <a:srgbClr val="006300"/>
                </a:solidFill>
                <a:effectLst/>
                <a:uLnTx/>
                <a:uFillTx/>
                <a:latin typeface="Times New Roman" panose="02020603050405020304" pitchFamily="18" charset="0"/>
                <a:ea typeface="楷体_GB2312" panose="02010609030101010101"/>
                <a:cs typeface="+mn-cs"/>
              </a:rPr>
              <a:t>    (2) </a:t>
            </a:r>
            <a:r>
              <a:rPr kumimoji="0" lang="zh-CN" altLang="en-US" sz="19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再从规则库中取</a:t>
            </a:r>
            <a:r>
              <a:rPr kumimoji="0" lang="en-US" altLang="zh-CN" sz="19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3</a:t>
            </a:r>
            <a:r>
              <a:rPr kumimoji="0" lang="zh-CN" altLang="en-US" sz="19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19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4</a:t>
            </a:r>
            <a:r>
              <a:rPr kumimoji="0" lang="zh-CN" altLang="en-US" sz="19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19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5</a:t>
            </a:r>
            <a:r>
              <a:rPr kumimoji="0" lang="zh-CN" altLang="en-US" sz="19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19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6</a:t>
            </a:r>
            <a:r>
              <a:rPr kumimoji="0" lang="zh-CN" altLang="en-US" sz="19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进行匹配，均失败。接着取</a:t>
            </a:r>
            <a:r>
              <a:rPr kumimoji="0" lang="en-US" altLang="zh-CN" sz="19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7</a:t>
            </a:r>
            <a:r>
              <a:rPr kumimoji="0" lang="zh-CN" altLang="en-US" sz="19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，该前提与已知事实</a:t>
            </a:r>
            <a:r>
              <a:rPr kumimoji="0" lang="zh-CN" altLang="en-US" sz="19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zh-CN" altLang="en-US" sz="19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动物是哺乳动物</a:t>
            </a:r>
            <a:r>
              <a:rPr kumimoji="0" lang="zh-CN" altLang="en-US" sz="19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zh-CN" altLang="en-US" sz="19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相匹配，</a:t>
            </a:r>
            <a:r>
              <a:rPr kumimoji="0" lang="en-US" altLang="zh-CN" sz="19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7</a:t>
            </a:r>
            <a:r>
              <a:rPr kumimoji="0" lang="zh-CN" altLang="en-US" sz="19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被执行，并将其结论</a:t>
            </a:r>
            <a:r>
              <a:rPr kumimoji="0" lang="zh-CN" altLang="en-US" sz="19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zh-CN" altLang="en-US" sz="19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动物是有蹄类动物</a:t>
            </a:r>
            <a:r>
              <a:rPr kumimoji="0" lang="zh-CN" altLang="en-US" sz="19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zh-CN" altLang="en-US" sz="19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作为新的事实加入到综合数据库中。此时，综合数据库的内容变为：</a:t>
            </a:r>
          </a:p>
          <a:p>
            <a:pPr marL="0" marR="21050" lvl="0" indent="0" algn="l" defTabSz="914400" rtl="0" eaLnBrk="1" fontAlgn="auto" latinLnBrk="0" hangingPunct="1">
              <a:lnSpc>
                <a:spcPct val="100000"/>
              </a:lnSpc>
              <a:spcBef>
                <a:spcPts val="0"/>
              </a:spcBef>
              <a:spcAft>
                <a:spcPts val="0"/>
              </a:spcAft>
              <a:buClrTx/>
              <a:buSzTx/>
              <a:buFontTx/>
              <a:buNone/>
              <a:tabLst/>
              <a:defRPr/>
            </a:pPr>
            <a:r>
              <a:rPr kumimoji="0" lang="zh-CN" altLang="en-US" sz="19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动物有暗斑，动物有长脖子，动物有长腿，动物有奶，动物有蹄，动物是哺乳动物，动物是有蹄类动物</a:t>
            </a:r>
          </a:p>
          <a:p>
            <a:pPr marL="0" marR="5870" lvl="0" indent="0" algn="l" defTabSz="914400" rtl="0" eaLnBrk="1" fontAlgn="auto" latinLnBrk="0" hangingPunct="1">
              <a:lnSpc>
                <a:spcPct val="100000"/>
              </a:lnSpc>
              <a:spcBef>
                <a:spcPts val="0"/>
              </a:spcBef>
              <a:spcAft>
                <a:spcPts val="0"/>
              </a:spcAft>
              <a:buClrTx/>
              <a:buSzTx/>
              <a:buFontTx/>
              <a:buNone/>
              <a:tabLst/>
              <a:defRPr/>
            </a:pPr>
            <a:r>
              <a:rPr kumimoji="0" lang="en-US" altLang="zh-CN" sz="1900" b="1" i="0" u="none" strike="noStrike" kern="1200" cap="none" spc="0" normalizeH="0" baseline="0" noProof="0" dirty="0">
                <a:ln>
                  <a:noFill/>
                </a:ln>
                <a:solidFill>
                  <a:srgbClr val="006300"/>
                </a:solidFill>
                <a:effectLst/>
                <a:uLnTx/>
                <a:uFillTx/>
                <a:latin typeface="Times New Roman" panose="02020603050405020304" pitchFamily="18" charset="0"/>
                <a:ea typeface="楷体_GB2312" panose="02010609030101010101"/>
                <a:cs typeface="+mn-cs"/>
              </a:rPr>
              <a:t>    (3) </a:t>
            </a:r>
            <a:r>
              <a:rPr kumimoji="0" lang="zh-CN" altLang="en-US" sz="19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此后，</a:t>
            </a:r>
            <a:r>
              <a:rPr kumimoji="0" lang="en-US" altLang="zh-CN" sz="19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8</a:t>
            </a:r>
            <a:r>
              <a:rPr kumimoji="0" lang="zh-CN" altLang="en-US" sz="19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19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9</a:t>
            </a:r>
            <a:r>
              <a:rPr kumimoji="0" lang="zh-CN" altLang="en-US" sz="19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19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10</a:t>
            </a:r>
            <a:r>
              <a:rPr kumimoji="0" lang="zh-CN" altLang="en-US" sz="19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均匹配失败。接着取</a:t>
            </a:r>
            <a:r>
              <a:rPr kumimoji="0" lang="en-US" altLang="zh-CN" sz="19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11</a:t>
            </a:r>
            <a:r>
              <a:rPr kumimoji="0" lang="zh-CN" altLang="en-US" sz="19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，该前提</a:t>
            </a:r>
            <a:r>
              <a:rPr kumimoji="0" lang="zh-CN" altLang="en-US" sz="19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zh-CN" altLang="en-US" sz="19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动物是有蹄类动物</a:t>
            </a:r>
            <a:r>
              <a:rPr kumimoji="0" lang="en-US" altLang="zh-CN" sz="19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AND </a:t>
            </a:r>
            <a:r>
              <a:rPr kumimoji="0" lang="zh-CN" altLang="en-US" sz="19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动物有长脖子</a:t>
            </a:r>
            <a:r>
              <a:rPr kumimoji="0" lang="en-US" altLang="zh-CN" sz="19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AND </a:t>
            </a:r>
            <a:r>
              <a:rPr kumimoji="0" lang="zh-CN" altLang="en-US" sz="19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动物有长腿</a:t>
            </a:r>
            <a:r>
              <a:rPr kumimoji="0" lang="en-US" altLang="zh-CN" sz="19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AND </a:t>
            </a:r>
            <a:r>
              <a:rPr kumimoji="0" lang="zh-CN" altLang="en-US" sz="19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动物身上有暗斑</a:t>
            </a:r>
            <a:r>
              <a:rPr kumimoji="0" lang="zh-CN" altLang="en-US" sz="19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zh-CN" altLang="en-US" sz="19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与已知事实相匹配，</a:t>
            </a:r>
            <a:r>
              <a:rPr kumimoji="0" lang="en-US" altLang="zh-CN" sz="19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11</a:t>
            </a:r>
            <a:r>
              <a:rPr kumimoji="0" lang="zh-CN" altLang="en-US" sz="19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被执行，并推出</a:t>
            </a:r>
            <a:r>
              <a:rPr kumimoji="0" lang="zh-CN" altLang="en-US" sz="19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zh-CN" altLang="en-US" sz="19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动物是长颈鹿</a:t>
            </a:r>
            <a:r>
              <a:rPr kumimoji="0" lang="zh-CN" altLang="en-US" sz="19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zh-CN" altLang="en-US" sz="19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。由于</a:t>
            </a:r>
            <a:r>
              <a:rPr kumimoji="0" lang="zh-CN" altLang="en-US" sz="19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zh-CN" altLang="en-US" sz="19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长颈鹿</a:t>
            </a:r>
            <a:r>
              <a:rPr kumimoji="0" lang="zh-CN" altLang="en-US" sz="19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zh-CN" altLang="en-US" sz="19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已是目标集合中的一个具体动物，即已推出最终结果，故问题求解过程结束。 </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8199993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27</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80665" y="42434"/>
            <a:ext cx="8229600" cy="649288"/>
          </a:xfrm>
        </p:spPr>
        <p:txBody>
          <a:bodyPr>
            <a:normAutofit/>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3.2.3</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产生式系统的示例</a:t>
            </a:r>
          </a:p>
        </p:txBody>
      </p:sp>
      <p:sp>
        <p:nvSpPr>
          <p:cNvPr id="3" name="矩形 2"/>
          <p:cNvSpPr/>
          <p:nvPr/>
        </p:nvSpPr>
        <p:spPr>
          <a:xfrm>
            <a:off x="4417079" y="596965"/>
            <a:ext cx="3592009" cy="461665"/>
          </a:xfrm>
          <a:prstGeom prst="rect">
            <a:avLst/>
          </a:prstGeom>
        </p:spPr>
        <p:txBody>
          <a:bodyPr wrap="none">
            <a:spAutoFit/>
          </a:bodyPr>
          <a:lstStyle/>
          <a:p>
            <a:pPr marL="0" marR="2170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FF0000"/>
                </a:solidFill>
                <a:effectLst/>
                <a:uLnTx/>
                <a:uFillTx/>
                <a:latin typeface="等线" panose="020F0502020204030204"/>
                <a:ea typeface="楷体_GB2312" panose="02010609030101010101"/>
                <a:cs typeface="+mn-cs"/>
              </a:rPr>
              <a:t>基于规则的动物识别系统</a:t>
            </a:r>
          </a:p>
        </p:txBody>
      </p:sp>
      <p:grpSp>
        <p:nvGrpSpPr>
          <p:cNvPr id="415" name="组合 414"/>
          <p:cNvGrpSpPr/>
          <p:nvPr/>
        </p:nvGrpSpPr>
        <p:grpSpPr>
          <a:xfrm>
            <a:off x="75078" y="1338574"/>
            <a:ext cx="11823536" cy="5216075"/>
            <a:chOff x="358857" y="1183409"/>
            <a:chExt cx="11823536" cy="5216075"/>
          </a:xfrm>
        </p:grpSpPr>
        <p:sp>
          <p:nvSpPr>
            <p:cNvPr id="4" name="矩形 3"/>
            <p:cNvSpPr/>
            <p:nvPr/>
          </p:nvSpPr>
          <p:spPr>
            <a:xfrm>
              <a:off x="1078993" y="5262295"/>
              <a:ext cx="981567"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有毛发</a:t>
              </a:r>
            </a:p>
          </p:txBody>
        </p:sp>
        <p:sp>
          <p:nvSpPr>
            <p:cNvPr id="7" name="矩形 6"/>
            <p:cNvSpPr/>
            <p:nvPr/>
          </p:nvSpPr>
          <p:spPr>
            <a:xfrm>
              <a:off x="2097145" y="3867227"/>
              <a:ext cx="694267" cy="557368"/>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哺乳动物</a:t>
              </a:r>
            </a:p>
          </p:txBody>
        </p:sp>
        <p:cxnSp>
          <p:nvCxnSpPr>
            <p:cNvPr id="8" name="直接箭头连接符 7"/>
            <p:cNvCxnSpPr>
              <a:stCxn id="4" idx="0"/>
              <a:endCxn id="7" idx="2"/>
            </p:cNvCxnSpPr>
            <p:nvPr/>
          </p:nvCxnSpPr>
          <p:spPr>
            <a:xfrm flipV="1">
              <a:off x="1569777" y="4424595"/>
              <a:ext cx="874502" cy="837700"/>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2385142" y="5296043"/>
              <a:ext cx="704889" cy="284626"/>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有奶</a:t>
              </a:r>
            </a:p>
          </p:txBody>
        </p:sp>
        <p:cxnSp>
          <p:nvCxnSpPr>
            <p:cNvPr id="12" name="直接箭头连接符 11"/>
            <p:cNvCxnSpPr>
              <a:stCxn id="11" idx="0"/>
              <a:endCxn id="7" idx="2"/>
            </p:cNvCxnSpPr>
            <p:nvPr/>
          </p:nvCxnSpPr>
          <p:spPr>
            <a:xfrm flipH="1" flipV="1">
              <a:off x="2444279" y="4424595"/>
              <a:ext cx="293308" cy="87144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10451161" y="2870807"/>
              <a:ext cx="648588"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是鸟</a:t>
              </a:r>
            </a:p>
          </p:txBody>
        </p:sp>
        <p:sp>
          <p:nvSpPr>
            <p:cNvPr id="16" name="矩形 15"/>
            <p:cNvSpPr/>
            <p:nvPr/>
          </p:nvSpPr>
          <p:spPr>
            <a:xfrm>
              <a:off x="11120722" y="5309531"/>
              <a:ext cx="888820" cy="284626"/>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有羽毛</a:t>
              </a:r>
            </a:p>
          </p:txBody>
        </p:sp>
        <p:cxnSp>
          <p:nvCxnSpPr>
            <p:cNvPr id="17" name="直接箭头连接符 16"/>
            <p:cNvCxnSpPr>
              <a:stCxn id="16" idx="0"/>
              <a:endCxn id="15" idx="2"/>
            </p:cNvCxnSpPr>
            <p:nvPr/>
          </p:nvCxnSpPr>
          <p:spPr>
            <a:xfrm flipH="1" flipV="1">
              <a:off x="10775455" y="3165774"/>
              <a:ext cx="789677" cy="2143757"/>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10193611" y="5310753"/>
              <a:ext cx="690534"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会飞</a:t>
              </a:r>
            </a:p>
          </p:txBody>
        </p:sp>
        <p:cxnSp>
          <p:nvCxnSpPr>
            <p:cNvPr id="21" name="直接箭头连接符 20"/>
            <p:cNvCxnSpPr>
              <a:stCxn id="20" idx="0"/>
              <a:endCxn id="15" idx="2"/>
            </p:cNvCxnSpPr>
            <p:nvPr/>
          </p:nvCxnSpPr>
          <p:spPr>
            <a:xfrm flipV="1">
              <a:off x="10538878" y="3165774"/>
              <a:ext cx="236577" cy="2144979"/>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10538878" y="5982795"/>
              <a:ext cx="1005093" cy="284626"/>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会下蛋</a:t>
              </a:r>
            </a:p>
          </p:txBody>
        </p:sp>
        <p:cxnSp>
          <p:nvCxnSpPr>
            <p:cNvPr id="23" name="直接箭头连接符 22"/>
            <p:cNvCxnSpPr>
              <a:stCxn id="22" idx="0"/>
              <a:endCxn id="15" idx="2"/>
            </p:cNvCxnSpPr>
            <p:nvPr/>
          </p:nvCxnSpPr>
          <p:spPr>
            <a:xfrm flipH="1" flipV="1">
              <a:off x="10775455" y="3165774"/>
              <a:ext cx="265970" cy="2817021"/>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26" name="弧形 25"/>
            <p:cNvSpPr/>
            <p:nvPr/>
          </p:nvSpPr>
          <p:spPr>
            <a:xfrm rot="7330204">
              <a:off x="10612900" y="3881441"/>
              <a:ext cx="242920"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8" name="矩形 37"/>
            <p:cNvSpPr/>
            <p:nvPr/>
          </p:nvSpPr>
          <p:spPr>
            <a:xfrm>
              <a:off x="5461290" y="5307954"/>
              <a:ext cx="658349"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吃肉</a:t>
              </a:r>
            </a:p>
          </p:txBody>
        </p:sp>
        <p:sp>
          <p:nvSpPr>
            <p:cNvPr id="39" name="矩形 38"/>
            <p:cNvSpPr/>
            <p:nvPr/>
          </p:nvSpPr>
          <p:spPr>
            <a:xfrm>
              <a:off x="6391500" y="2437356"/>
              <a:ext cx="757396" cy="647300"/>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食肉动物</a:t>
              </a:r>
            </a:p>
          </p:txBody>
        </p:sp>
        <p:cxnSp>
          <p:nvCxnSpPr>
            <p:cNvPr id="40" name="直接箭头连接符 39"/>
            <p:cNvCxnSpPr>
              <a:stCxn id="38" idx="0"/>
              <a:endCxn id="39" idx="2"/>
            </p:cNvCxnSpPr>
            <p:nvPr/>
          </p:nvCxnSpPr>
          <p:spPr>
            <a:xfrm flipV="1">
              <a:off x="5790465" y="3084656"/>
              <a:ext cx="979733" cy="222329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52" name="矩形 51"/>
            <p:cNvSpPr/>
            <p:nvPr/>
          </p:nvSpPr>
          <p:spPr>
            <a:xfrm>
              <a:off x="7530951" y="5861369"/>
              <a:ext cx="664577" cy="538115"/>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眼盯前方</a:t>
              </a:r>
            </a:p>
          </p:txBody>
        </p:sp>
        <p:cxnSp>
          <p:nvCxnSpPr>
            <p:cNvPr id="53" name="直接箭头连接符 52"/>
            <p:cNvCxnSpPr>
              <a:stCxn id="52" idx="0"/>
              <a:endCxn id="39" idx="2"/>
            </p:cNvCxnSpPr>
            <p:nvPr/>
          </p:nvCxnSpPr>
          <p:spPr>
            <a:xfrm flipH="1" flipV="1">
              <a:off x="6770198" y="3084656"/>
              <a:ext cx="1093042" cy="2776713"/>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54" name="矩形 53"/>
            <p:cNvSpPr/>
            <p:nvPr/>
          </p:nvSpPr>
          <p:spPr>
            <a:xfrm>
              <a:off x="6130663" y="6008440"/>
              <a:ext cx="981567"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有犬齿</a:t>
              </a:r>
            </a:p>
          </p:txBody>
        </p:sp>
        <p:cxnSp>
          <p:nvCxnSpPr>
            <p:cNvPr id="55" name="直接箭头连接符 54"/>
            <p:cNvCxnSpPr>
              <a:stCxn id="54" idx="0"/>
              <a:endCxn id="39" idx="2"/>
            </p:cNvCxnSpPr>
            <p:nvPr/>
          </p:nvCxnSpPr>
          <p:spPr>
            <a:xfrm flipV="1">
              <a:off x="6621447" y="3084656"/>
              <a:ext cx="148751" cy="2923784"/>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56" name="矩形 55"/>
            <p:cNvSpPr/>
            <p:nvPr/>
          </p:nvSpPr>
          <p:spPr>
            <a:xfrm>
              <a:off x="6730018" y="5287312"/>
              <a:ext cx="685521" cy="284626"/>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有爪</a:t>
              </a:r>
            </a:p>
          </p:txBody>
        </p:sp>
        <p:cxnSp>
          <p:nvCxnSpPr>
            <p:cNvPr id="57" name="直接箭头连接符 56"/>
            <p:cNvCxnSpPr>
              <a:stCxn id="56" idx="0"/>
              <a:endCxn id="39" idx="2"/>
            </p:cNvCxnSpPr>
            <p:nvPr/>
          </p:nvCxnSpPr>
          <p:spPr>
            <a:xfrm flipH="1" flipV="1">
              <a:off x="6770198" y="3084656"/>
              <a:ext cx="302581" cy="2202656"/>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58" name="弧形 57"/>
            <p:cNvSpPr/>
            <p:nvPr/>
          </p:nvSpPr>
          <p:spPr>
            <a:xfrm rot="9124149">
              <a:off x="6619022" y="3114659"/>
              <a:ext cx="459569"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67" name="矩形 66"/>
            <p:cNvSpPr/>
            <p:nvPr/>
          </p:nvSpPr>
          <p:spPr>
            <a:xfrm>
              <a:off x="1247278" y="4050846"/>
              <a:ext cx="686532"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有蹄</a:t>
              </a:r>
            </a:p>
          </p:txBody>
        </p:sp>
        <p:sp>
          <p:nvSpPr>
            <p:cNvPr id="68" name="矩形 67"/>
            <p:cNvSpPr/>
            <p:nvPr/>
          </p:nvSpPr>
          <p:spPr>
            <a:xfrm>
              <a:off x="1061541" y="2820002"/>
              <a:ext cx="1396180"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是有蹄动物</a:t>
              </a:r>
            </a:p>
          </p:txBody>
        </p:sp>
        <p:cxnSp>
          <p:nvCxnSpPr>
            <p:cNvPr id="69" name="直接箭头连接符 68"/>
            <p:cNvCxnSpPr>
              <a:stCxn id="67" idx="0"/>
              <a:endCxn id="68" idx="2"/>
            </p:cNvCxnSpPr>
            <p:nvPr/>
          </p:nvCxnSpPr>
          <p:spPr>
            <a:xfrm flipV="1">
              <a:off x="1590544" y="3114969"/>
              <a:ext cx="169087" cy="935877"/>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72" name="矩形 71"/>
            <p:cNvSpPr/>
            <p:nvPr/>
          </p:nvSpPr>
          <p:spPr>
            <a:xfrm>
              <a:off x="358857" y="3867227"/>
              <a:ext cx="662497" cy="621666"/>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反刍动物</a:t>
              </a:r>
            </a:p>
          </p:txBody>
        </p:sp>
        <p:cxnSp>
          <p:nvCxnSpPr>
            <p:cNvPr id="73" name="直接箭头连接符 72"/>
            <p:cNvCxnSpPr>
              <a:stCxn id="72" idx="0"/>
              <a:endCxn id="68" idx="2"/>
            </p:cNvCxnSpPr>
            <p:nvPr/>
          </p:nvCxnSpPr>
          <p:spPr>
            <a:xfrm flipV="1">
              <a:off x="690106" y="3114969"/>
              <a:ext cx="1069525" cy="75225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75" name="直接箭头连接符 74"/>
            <p:cNvCxnSpPr>
              <a:stCxn id="7" idx="0"/>
              <a:endCxn id="68" idx="2"/>
            </p:cNvCxnSpPr>
            <p:nvPr/>
          </p:nvCxnSpPr>
          <p:spPr>
            <a:xfrm flipH="1" flipV="1">
              <a:off x="1759631" y="3114969"/>
              <a:ext cx="684648" cy="75225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78" name="弧形 77"/>
            <p:cNvSpPr/>
            <p:nvPr/>
          </p:nvSpPr>
          <p:spPr>
            <a:xfrm rot="9124149">
              <a:off x="1679923" y="3084394"/>
              <a:ext cx="459569"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79" name="弧形 78"/>
            <p:cNvSpPr/>
            <p:nvPr/>
          </p:nvSpPr>
          <p:spPr>
            <a:xfrm rot="8079860">
              <a:off x="1377188" y="3008060"/>
              <a:ext cx="305849" cy="495837"/>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98" name="矩形 97"/>
            <p:cNvSpPr/>
            <p:nvPr/>
          </p:nvSpPr>
          <p:spPr>
            <a:xfrm>
              <a:off x="4118187" y="3896286"/>
              <a:ext cx="704889" cy="560756"/>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有暗斑点</a:t>
              </a:r>
            </a:p>
          </p:txBody>
        </p:sp>
        <p:sp>
          <p:nvSpPr>
            <p:cNvPr id="99" name="矩形 98"/>
            <p:cNvSpPr/>
            <p:nvPr/>
          </p:nvSpPr>
          <p:spPr>
            <a:xfrm>
              <a:off x="5007343" y="4028505"/>
              <a:ext cx="981567"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黄褐色</a:t>
              </a:r>
            </a:p>
          </p:txBody>
        </p:sp>
        <p:cxnSp>
          <p:nvCxnSpPr>
            <p:cNvPr id="100" name="直接箭头连接符 99"/>
            <p:cNvCxnSpPr>
              <a:stCxn id="99" idx="0"/>
              <a:endCxn id="113" idx="2"/>
            </p:cNvCxnSpPr>
            <p:nvPr/>
          </p:nvCxnSpPr>
          <p:spPr>
            <a:xfrm flipV="1">
              <a:off x="5498127" y="1478824"/>
              <a:ext cx="969465" cy="2549681"/>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直接箭头连接符 100"/>
            <p:cNvCxnSpPr>
              <a:stCxn id="98" idx="0"/>
              <a:endCxn id="113" idx="2"/>
            </p:cNvCxnSpPr>
            <p:nvPr/>
          </p:nvCxnSpPr>
          <p:spPr>
            <a:xfrm flipV="1">
              <a:off x="4470632" y="1478824"/>
              <a:ext cx="1996960" cy="2417462"/>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直接箭头连接符 105"/>
            <p:cNvCxnSpPr>
              <a:stCxn id="7" idx="0"/>
              <a:endCxn id="113" idx="2"/>
            </p:cNvCxnSpPr>
            <p:nvPr/>
          </p:nvCxnSpPr>
          <p:spPr>
            <a:xfrm flipV="1">
              <a:off x="2444279" y="1478824"/>
              <a:ext cx="4023313" cy="2388403"/>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直接箭头连接符 109"/>
            <p:cNvCxnSpPr>
              <a:stCxn id="39" idx="0"/>
              <a:endCxn id="113" idx="2"/>
            </p:cNvCxnSpPr>
            <p:nvPr/>
          </p:nvCxnSpPr>
          <p:spPr>
            <a:xfrm flipH="1" flipV="1">
              <a:off x="6467592" y="1478824"/>
              <a:ext cx="302606" cy="958532"/>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13" name="矩形 112"/>
            <p:cNvSpPr/>
            <p:nvPr/>
          </p:nvSpPr>
          <p:spPr>
            <a:xfrm>
              <a:off x="5997068" y="1183857"/>
              <a:ext cx="941048"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金钱豹</a:t>
              </a:r>
            </a:p>
          </p:txBody>
        </p:sp>
        <p:sp>
          <p:nvSpPr>
            <p:cNvPr id="124" name="矩形 123"/>
            <p:cNvSpPr/>
            <p:nvPr/>
          </p:nvSpPr>
          <p:spPr>
            <a:xfrm>
              <a:off x="3419206" y="5106661"/>
              <a:ext cx="704889" cy="663390"/>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黑色条纹</a:t>
              </a:r>
            </a:p>
          </p:txBody>
        </p:sp>
        <p:cxnSp>
          <p:nvCxnSpPr>
            <p:cNvPr id="125" name="直接箭头连接符 124"/>
            <p:cNvCxnSpPr>
              <a:stCxn id="124" idx="0"/>
              <a:endCxn id="128" idx="2"/>
            </p:cNvCxnSpPr>
            <p:nvPr/>
          </p:nvCxnSpPr>
          <p:spPr>
            <a:xfrm flipV="1">
              <a:off x="3771651" y="1485619"/>
              <a:ext cx="823002" cy="3621042"/>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直接箭头连接符 125"/>
            <p:cNvCxnSpPr>
              <a:stCxn id="7" idx="0"/>
              <a:endCxn id="128" idx="2"/>
            </p:cNvCxnSpPr>
            <p:nvPr/>
          </p:nvCxnSpPr>
          <p:spPr>
            <a:xfrm flipV="1">
              <a:off x="2444279" y="1485619"/>
              <a:ext cx="2150374" cy="238160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直接箭头连接符 126"/>
            <p:cNvCxnSpPr>
              <a:stCxn id="39" idx="0"/>
              <a:endCxn id="128" idx="2"/>
            </p:cNvCxnSpPr>
            <p:nvPr/>
          </p:nvCxnSpPr>
          <p:spPr>
            <a:xfrm flipH="1" flipV="1">
              <a:off x="4594653" y="1485619"/>
              <a:ext cx="2175545" cy="951737"/>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28" name="矩形 127"/>
            <p:cNvSpPr/>
            <p:nvPr/>
          </p:nvSpPr>
          <p:spPr>
            <a:xfrm>
              <a:off x="4219474" y="1190652"/>
              <a:ext cx="750357"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老虎</a:t>
              </a:r>
            </a:p>
          </p:txBody>
        </p:sp>
        <p:cxnSp>
          <p:nvCxnSpPr>
            <p:cNvPr id="130" name="直接箭头连接符 129"/>
            <p:cNvCxnSpPr>
              <a:stCxn id="99" idx="0"/>
              <a:endCxn id="128" idx="2"/>
            </p:cNvCxnSpPr>
            <p:nvPr/>
          </p:nvCxnSpPr>
          <p:spPr>
            <a:xfrm flipH="1" flipV="1">
              <a:off x="4594653" y="1485619"/>
              <a:ext cx="903474" cy="2542886"/>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38" name="矩形 137"/>
            <p:cNvSpPr/>
            <p:nvPr/>
          </p:nvSpPr>
          <p:spPr>
            <a:xfrm>
              <a:off x="7453044" y="4039969"/>
              <a:ext cx="662774"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长腿</a:t>
              </a:r>
            </a:p>
          </p:txBody>
        </p:sp>
        <p:cxnSp>
          <p:nvCxnSpPr>
            <p:cNvPr id="139" name="直接箭头连接符 138"/>
            <p:cNvCxnSpPr>
              <a:stCxn id="138" idx="0"/>
              <a:endCxn id="143" idx="2"/>
            </p:cNvCxnSpPr>
            <p:nvPr/>
          </p:nvCxnSpPr>
          <p:spPr>
            <a:xfrm flipH="1" flipV="1">
              <a:off x="1553622" y="1481089"/>
              <a:ext cx="6230809" cy="2558880"/>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40" name="矩形 139"/>
            <p:cNvSpPr/>
            <p:nvPr/>
          </p:nvSpPr>
          <p:spPr>
            <a:xfrm>
              <a:off x="7923993" y="5292263"/>
              <a:ext cx="981567"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长脖子</a:t>
              </a:r>
            </a:p>
          </p:txBody>
        </p:sp>
        <p:cxnSp>
          <p:nvCxnSpPr>
            <p:cNvPr id="141" name="直接箭头连接符 140"/>
            <p:cNvCxnSpPr>
              <a:stCxn id="140" idx="0"/>
              <a:endCxn id="143" idx="2"/>
            </p:cNvCxnSpPr>
            <p:nvPr/>
          </p:nvCxnSpPr>
          <p:spPr>
            <a:xfrm flipH="1" flipV="1">
              <a:off x="1553622" y="1481089"/>
              <a:ext cx="6861155" cy="3811174"/>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42" name="直接箭头连接符 141"/>
            <p:cNvCxnSpPr>
              <a:stCxn id="98" idx="0"/>
              <a:endCxn id="143" idx="2"/>
            </p:cNvCxnSpPr>
            <p:nvPr/>
          </p:nvCxnSpPr>
          <p:spPr>
            <a:xfrm flipH="1" flipV="1">
              <a:off x="1553622" y="1481089"/>
              <a:ext cx="2917010" cy="2415197"/>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43" name="矩形 142"/>
            <p:cNvSpPr/>
            <p:nvPr/>
          </p:nvSpPr>
          <p:spPr>
            <a:xfrm>
              <a:off x="855532" y="1186122"/>
              <a:ext cx="1396180"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长颈鹿</a:t>
              </a:r>
            </a:p>
          </p:txBody>
        </p:sp>
        <p:cxnSp>
          <p:nvCxnSpPr>
            <p:cNvPr id="148" name="直接箭头连接符 147"/>
            <p:cNvCxnSpPr>
              <a:stCxn id="68" idx="0"/>
              <a:endCxn id="143" idx="2"/>
            </p:cNvCxnSpPr>
            <p:nvPr/>
          </p:nvCxnSpPr>
          <p:spPr>
            <a:xfrm flipH="1" flipV="1">
              <a:off x="1553622" y="1481089"/>
              <a:ext cx="206009" cy="1338913"/>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51" name="直接箭头连接符 150"/>
            <p:cNvCxnSpPr>
              <a:stCxn id="124" idx="0"/>
              <a:endCxn id="152" idx="2"/>
            </p:cNvCxnSpPr>
            <p:nvPr/>
          </p:nvCxnSpPr>
          <p:spPr>
            <a:xfrm flipH="1" flipV="1">
              <a:off x="3172628" y="1478824"/>
              <a:ext cx="599023" cy="3627837"/>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52" name="矩形 151"/>
            <p:cNvSpPr/>
            <p:nvPr/>
          </p:nvSpPr>
          <p:spPr>
            <a:xfrm>
              <a:off x="2659623" y="1183857"/>
              <a:ext cx="1026010"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斑马</a:t>
              </a:r>
            </a:p>
          </p:txBody>
        </p:sp>
        <p:cxnSp>
          <p:nvCxnSpPr>
            <p:cNvPr id="153" name="直接箭头连接符 152"/>
            <p:cNvCxnSpPr>
              <a:stCxn id="68" idx="0"/>
              <a:endCxn id="152" idx="2"/>
            </p:cNvCxnSpPr>
            <p:nvPr/>
          </p:nvCxnSpPr>
          <p:spPr>
            <a:xfrm flipV="1">
              <a:off x="1759631" y="1478824"/>
              <a:ext cx="1412997" cy="134117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61" name="矩形 160"/>
            <p:cNvSpPr/>
            <p:nvPr/>
          </p:nvSpPr>
          <p:spPr>
            <a:xfrm>
              <a:off x="9889714" y="3896286"/>
              <a:ext cx="649163" cy="556228"/>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不会飞</a:t>
              </a:r>
            </a:p>
          </p:txBody>
        </p:sp>
        <p:sp>
          <p:nvSpPr>
            <p:cNvPr id="162" name="矩形 161"/>
            <p:cNvSpPr/>
            <p:nvPr/>
          </p:nvSpPr>
          <p:spPr>
            <a:xfrm>
              <a:off x="9079131" y="5178231"/>
              <a:ext cx="804080" cy="533906"/>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黑白两色</a:t>
              </a:r>
            </a:p>
          </p:txBody>
        </p:sp>
        <p:sp>
          <p:nvSpPr>
            <p:cNvPr id="171" name="矩形 170"/>
            <p:cNvSpPr/>
            <p:nvPr/>
          </p:nvSpPr>
          <p:spPr>
            <a:xfrm>
              <a:off x="9565421" y="1183409"/>
              <a:ext cx="648588"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鸵鸟</a:t>
              </a:r>
            </a:p>
          </p:txBody>
        </p:sp>
        <p:cxnSp>
          <p:nvCxnSpPr>
            <p:cNvPr id="172" name="直接箭头连接符 171"/>
            <p:cNvCxnSpPr>
              <a:stCxn id="161" idx="0"/>
              <a:endCxn id="171" idx="2"/>
            </p:cNvCxnSpPr>
            <p:nvPr/>
          </p:nvCxnSpPr>
          <p:spPr>
            <a:xfrm flipH="1" flipV="1">
              <a:off x="9889715" y="1478376"/>
              <a:ext cx="324581" cy="2417910"/>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73" name="直接箭头连接符 172"/>
            <p:cNvCxnSpPr>
              <a:stCxn id="140" idx="0"/>
              <a:endCxn id="171" idx="2"/>
            </p:cNvCxnSpPr>
            <p:nvPr/>
          </p:nvCxnSpPr>
          <p:spPr>
            <a:xfrm flipV="1">
              <a:off x="8414777" y="1478376"/>
              <a:ext cx="1474938" cy="3813887"/>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74" name="直接箭头连接符 173"/>
            <p:cNvCxnSpPr>
              <a:stCxn id="162" idx="0"/>
              <a:endCxn id="171" idx="2"/>
            </p:cNvCxnSpPr>
            <p:nvPr/>
          </p:nvCxnSpPr>
          <p:spPr>
            <a:xfrm flipV="1">
              <a:off x="9481171" y="1478376"/>
              <a:ext cx="408544" cy="3699855"/>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75" name="直接箭头连接符 174"/>
            <p:cNvCxnSpPr>
              <a:stCxn id="138" idx="0"/>
              <a:endCxn id="171" idx="2"/>
            </p:cNvCxnSpPr>
            <p:nvPr/>
          </p:nvCxnSpPr>
          <p:spPr>
            <a:xfrm flipV="1">
              <a:off x="7784431" y="1478376"/>
              <a:ext cx="2105284" cy="2561593"/>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82" name="直接箭头连接符 181"/>
            <p:cNvCxnSpPr>
              <a:stCxn id="15" idx="0"/>
              <a:endCxn id="171" idx="2"/>
            </p:cNvCxnSpPr>
            <p:nvPr/>
          </p:nvCxnSpPr>
          <p:spPr>
            <a:xfrm flipH="1" flipV="1">
              <a:off x="9889715" y="1478376"/>
              <a:ext cx="885740" cy="1392431"/>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85" name="矩形 184"/>
            <p:cNvSpPr/>
            <p:nvPr/>
          </p:nvSpPr>
          <p:spPr>
            <a:xfrm>
              <a:off x="8213055" y="1186122"/>
              <a:ext cx="648588"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企鹅</a:t>
              </a:r>
            </a:p>
          </p:txBody>
        </p:sp>
        <p:sp>
          <p:nvSpPr>
            <p:cNvPr id="186" name="矩形 185"/>
            <p:cNvSpPr/>
            <p:nvPr/>
          </p:nvSpPr>
          <p:spPr>
            <a:xfrm>
              <a:off x="7704023" y="2870807"/>
              <a:ext cx="1005093" cy="284626"/>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会游泳</a:t>
              </a:r>
            </a:p>
          </p:txBody>
        </p:sp>
        <p:cxnSp>
          <p:nvCxnSpPr>
            <p:cNvPr id="187" name="直接箭头连接符 186"/>
            <p:cNvCxnSpPr>
              <a:stCxn id="186" idx="0"/>
              <a:endCxn id="185" idx="2"/>
            </p:cNvCxnSpPr>
            <p:nvPr/>
          </p:nvCxnSpPr>
          <p:spPr>
            <a:xfrm flipV="1">
              <a:off x="8206570" y="1481089"/>
              <a:ext cx="330779" cy="138971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88" name="直接箭头连接符 187"/>
            <p:cNvCxnSpPr>
              <a:stCxn id="161" idx="0"/>
              <a:endCxn id="185" idx="2"/>
            </p:cNvCxnSpPr>
            <p:nvPr/>
          </p:nvCxnSpPr>
          <p:spPr>
            <a:xfrm flipH="1" flipV="1">
              <a:off x="8537349" y="1481089"/>
              <a:ext cx="1676947" cy="2415197"/>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89" name="直接箭头连接符 188"/>
            <p:cNvCxnSpPr>
              <a:stCxn id="162" idx="0"/>
              <a:endCxn id="185" idx="2"/>
            </p:cNvCxnSpPr>
            <p:nvPr/>
          </p:nvCxnSpPr>
          <p:spPr>
            <a:xfrm flipH="1" flipV="1">
              <a:off x="8537349" y="1481089"/>
              <a:ext cx="943822" cy="3697142"/>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90" name="直接箭头连接符 189"/>
            <p:cNvCxnSpPr>
              <a:stCxn id="15" idx="0"/>
              <a:endCxn id="185" idx="2"/>
            </p:cNvCxnSpPr>
            <p:nvPr/>
          </p:nvCxnSpPr>
          <p:spPr>
            <a:xfrm flipH="1" flipV="1">
              <a:off x="8537349" y="1481089"/>
              <a:ext cx="2238106" cy="138971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97" name="矩形 196"/>
            <p:cNvSpPr/>
            <p:nvPr/>
          </p:nvSpPr>
          <p:spPr>
            <a:xfrm>
              <a:off x="11505515" y="4011481"/>
              <a:ext cx="676878"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善飞</a:t>
              </a:r>
            </a:p>
          </p:txBody>
        </p:sp>
        <p:sp>
          <p:nvSpPr>
            <p:cNvPr id="198" name="矩形 197"/>
            <p:cNvSpPr/>
            <p:nvPr/>
          </p:nvSpPr>
          <p:spPr>
            <a:xfrm>
              <a:off x="11184899" y="1190652"/>
              <a:ext cx="956574"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信天翁</a:t>
              </a:r>
            </a:p>
          </p:txBody>
        </p:sp>
        <p:cxnSp>
          <p:nvCxnSpPr>
            <p:cNvPr id="199" name="直接箭头连接符 198"/>
            <p:cNvCxnSpPr>
              <a:stCxn id="15" idx="0"/>
              <a:endCxn id="198" idx="2"/>
            </p:cNvCxnSpPr>
            <p:nvPr/>
          </p:nvCxnSpPr>
          <p:spPr>
            <a:xfrm flipV="1">
              <a:off x="10775455" y="1485619"/>
              <a:ext cx="887731" cy="138518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200" name="直接箭头连接符 199"/>
            <p:cNvCxnSpPr>
              <a:stCxn id="197" idx="0"/>
              <a:endCxn id="198" idx="2"/>
            </p:cNvCxnSpPr>
            <p:nvPr/>
          </p:nvCxnSpPr>
          <p:spPr>
            <a:xfrm flipH="1" flipV="1">
              <a:off x="11663186" y="1485619"/>
              <a:ext cx="180768" cy="2525862"/>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402" name="弧形 401"/>
            <p:cNvSpPr/>
            <p:nvPr/>
          </p:nvSpPr>
          <p:spPr>
            <a:xfrm rot="7733331">
              <a:off x="1494790" y="1333801"/>
              <a:ext cx="459569"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03" name="弧形 402"/>
            <p:cNvSpPr/>
            <p:nvPr/>
          </p:nvSpPr>
          <p:spPr>
            <a:xfrm rot="9546858">
              <a:off x="2948696" y="1437922"/>
              <a:ext cx="459569"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04" name="弧形 403"/>
            <p:cNvSpPr/>
            <p:nvPr/>
          </p:nvSpPr>
          <p:spPr>
            <a:xfrm rot="8794777">
              <a:off x="4418330" y="1288810"/>
              <a:ext cx="673359"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05" name="弧形 404"/>
            <p:cNvSpPr/>
            <p:nvPr/>
          </p:nvSpPr>
          <p:spPr>
            <a:xfrm rot="9652581">
              <a:off x="6211831" y="1377552"/>
              <a:ext cx="570065"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06" name="弧形 405"/>
            <p:cNvSpPr/>
            <p:nvPr/>
          </p:nvSpPr>
          <p:spPr>
            <a:xfrm rot="8285871">
              <a:off x="8424082" y="1377552"/>
              <a:ext cx="570065"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07" name="弧形 406"/>
            <p:cNvSpPr/>
            <p:nvPr/>
          </p:nvSpPr>
          <p:spPr>
            <a:xfrm rot="9239527">
              <a:off x="9680369" y="1422670"/>
              <a:ext cx="570065"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08" name="弧形 407"/>
            <p:cNvSpPr/>
            <p:nvPr/>
          </p:nvSpPr>
          <p:spPr>
            <a:xfrm rot="8850701">
              <a:off x="11453997" y="1550045"/>
              <a:ext cx="317638"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grpSp>
    </p:spTree>
    <p:extLst>
      <p:ext uri="{BB962C8B-B14F-4D97-AF65-F5344CB8AC3E}">
        <p14:creationId xmlns:p14="http://schemas.microsoft.com/office/powerpoint/2010/main" val="18832164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28</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80665" y="42434"/>
            <a:ext cx="8229600" cy="649288"/>
          </a:xfrm>
        </p:spPr>
        <p:txBody>
          <a:bodyPr>
            <a:normAutofit/>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3.2.3</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产生式系统的示例</a:t>
            </a:r>
          </a:p>
        </p:txBody>
      </p:sp>
      <p:sp>
        <p:nvSpPr>
          <p:cNvPr id="3" name="矩形 2"/>
          <p:cNvSpPr/>
          <p:nvPr/>
        </p:nvSpPr>
        <p:spPr>
          <a:xfrm>
            <a:off x="4417079" y="596965"/>
            <a:ext cx="3592009" cy="461665"/>
          </a:xfrm>
          <a:prstGeom prst="rect">
            <a:avLst/>
          </a:prstGeom>
        </p:spPr>
        <p:txBody>
          <a:bodyPr wrap="none">
            <a:spAutoFit/>
          </a:bodyPr>
          <a:lstStyle/>
          <a:p>
            <a:pPr marL="0" marR="2170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FF0000"/>
                </a:solidFill>
                <a:effectLst/>
                <a:uLnTx/>
                <a:uFillTx/>
                <a:latin typeface="等线" panose="020F0502020204030204"/>
                <a:ea typeface="楷体_GB2312" panose="02010609030101010101"/>
                <a:cs typeface="+mn-cs"/>
              </a:rPr>
              <a:t>基于规则的动物识别系统</a:t>
            </a:r>
          </a:p>
        </p:txBody>
      </p:sp>
      <p:grpSp>
        <p:nvGrpSpPr>
          <p:cNvPr id="415" name="组合 414"/>
          <p:cNvGrpSpPr/>
          <p:nvPr/>
        </p:nvGrpSpPr>
        <p:grpSpPr>
          <a:xfrm>
            <a:off x="75078" y="1338574"/>
            <a:ext cx="11823536" cy="5216075"/>
            <a:chOff x="358857" y="1183409"/>
            <a:chExt cx="11823536" cy="5216075"/>
          </a:xfrm>
        </p:grpSpPr>
        <p:sp>
          <p:nvSpPr>
            <p:cNvPr id="4" name="矩形 3"/>
            <p:cNvSpPr/>
            <p:nvPr/>
          </p:nvSpPr>
          <p:spPr>
            <a:xfrm>
              <a:off x="1078993" y="5262295"/>
              <a:ext cx="981567"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有毛发</a:t>
              </a:r>
            </a:p>
          </p:txBody>
        </p:sp>
        <p:sp>
          <p:nvSpPr>
            <p:cNvPr id="7" name="矩形 6"/>
            <p:cNvSpPr/>
            <p:nvPr/>
          </p:nvSpPr>
          <p:spPr>
            <a:xfrm>
              <a:off x="2097145" y="3867227"/>
              <a:ext cx="694267" cy="557368"/>
            </a:xfrm>
            <a:prstGeom prst="rect">
              <a:avLst/>
            </a:prstGeom>
            <a:ln w="254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哺乳动物</a:t>
              </a:r>
            </a:p>
          </p:txBody>
        </p:sp>
        <p:cxnSp>
          <p:nvCxnSpPr>
            <p:cNvPr id="8" name="直接箭头连接符 7"/>
            <p:cNvCxnSpPr>
              <a:stCxn id="4" idx="0"/>
              <a:endCxn id="7" idx="2"/>
            </p:cNvCxnSpPr>
            <p:nvPr/>
          </p:nvCxnSpPr>
          <p:spPr>
            <a:xfrm flipV="1">
              <a:off x="1569777" y="4424595"/>
              <a:ext cx="874502" cy="837700"/>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2385142" y="5296043"/>
              <a:ext cx="704889" cy="284626"/>
            </a:xfrm>
            <a:prstGeom prst="rect">
              <a:avLst/>
            </a:prstGeom>
            <a:ln w="254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有奶</a:t>
              </a:r>
            </a:p>
          </p:txBody>
        </p:sp>
        <p:cxnSp>
          <p:nvCxnSpPr>
            <p:cNvPr id="12" name="直接箭头连接符 11"/>
            <p:cNvCxnSpPr>
              <a:stCxn id="11" idx="0"/>
              <a:endCxn id="7" idx="2"/>
            </p:cNvCxnSpPr>
            <p:nvPr/>
          </p:nvCxnSpPr>
          <p:spPr>
            <a:xfrm flipH="1" flipV="1">
              <a:off x="2444279" y="4424595"/>
              <a:ext cx="293308" cy="87144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10451161" y="2870807"/>
              <a:ext cx="648588"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是鸟</a:t>
              </a:r>
            </a:p>
          </p:txBody>
        </p:sp>
        <p:sp>
          <p:nvSpPr>
            <p:cNvPr id="16" name="矩形 15"/>
            <p:cNvSpPr/>
            <p:nvPr/>
          </p:nvSpPr>
          <p:spPr>
            <a:xfrm>
              <a:off x="11120722" y="5309531"/>
              <a:ext cx="888820" cy="284626"/>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有羽毛</a:t>
              </a:r>
            </a:p>
          </p:txBody>
        </p:sp>
        <p:cxnSp>
          <p:nvCxnSpPr>
            <p:cNvPr id="17" name="直接箭头连接符 16"/>
            <p:cNvCxnSpPr>
              <a:stCxn id="16" idx="0"/>
              <a:endCxn id="15" idx="2"/>
            </p:cNvCxnSpPr>
            <p:nvPr/>
          </p:nvCxnSpPr>
          <p:spPr>
            <a:xfrm flipH="1" flipV="1">
              <a:off x="10775455" y="3165774"/>
              <a:ext cx="789677" cy="2143757"/>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10193611" y="5310753"/>
              <a:ext cx="690534"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会飞</a:t>
              </a:r>
            </a:p>
          </p:txBody>
        </p:sp>
        <p:cxnSp>
          <p:nvCxnSpPr>
            <p:cNvPr id="21" name="直接箭头连接符 20"/>
            <p:cNvCxnSpPr>
              <a:stCxn id="20" idx="0"/>
              <a:endCxn id="15" idx="2"/>
            </p:cNvCxnSpPr>
            <p:nvPr/>
          </p:nvCxnSpPr>
          <p:spPr>
            <a:xfrm flipV="1">
              <a:off x="10538878" y="3165774"/>
              <a:ext cx="236577" cy="2144979"/>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10538878" y="5982795"/>
              <a:ext cx="1005093" cy="284626"/>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会下蛋</a:t>
              </a:r>
            </a:p>
          </p:txBody>
        </p:sp>
        <p:cxnSp>
          <p:nvCxnSpPr>
            <p:cNvPr id="23" name="直接箭头连接符 22"/>
            <p:cNvCxnSpPr>
              <a:stCxn id="22" idx="0"/>
              <a:endCxn id="15" idx="2"/>
            </p:cNvCxnSpPr>
            <p:nvPr/>
          </p:nvCxnSpPr>
          <p:spPr>
            <a:xfrm flipH="1" flipV="1">
              <a:off x="10775455" y="3165774"/>
              <a:ext cx="265970" cy="2817021"/>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26" name="弧形 25"/>
            <p:cNvSpPr/>
            <p:nvPr/>
          </p:nvSpPr>
          <p:spPr>
            <a:xfrm rot="7330204">
              <a:off x="10612900" y="3881441"/>
              <a:ext cx="242920"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8" name="矩形 37"/>
            <p:cNvSpPr/>
            <p:nvPr/>
          </p:nvSpPr>
          <p:spPr>
            <a:xfrm>
              <a:off x="5461290" y="5307954"/>
              <a:ext cx="658349"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吃肉</a:t>
              </a:r>
            </a:p>
          </p:txBody>
        </p:sp>
        <p:sp>
          <p:nvSpPr>
            <p:cNvPr id="39" name="矩形 38"/>
            <p:cNvSpPr/>
            <p:nvPr/>
          </p:nvSpPr>
          <p:spPr>
            <a:xfrm>
              <a:off x="6391500" y="2437356"/>
              <a:ext cx="757396" cy="647300"/>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食肉动物</a:t>
              </a:r>
            </a:p>
          </p:txBody>
        </p:sp>
        <p:cxnSp>
          <p:nvCxnSpPr>
            <p:cNvPr id="40" name="直接箭头连接符 39"/>
            <p:cNvCxnSpPr>
              <a:stCxn id="38" idx="0"/>
              <a:endCxn id="39" idx="2"/>
            </p:cNvCxnSpPr>
            <p:nvPr/>
          </p:nvCxnSpPr>
          <p:spPr>
            <a:xfrm flipV="1">
              <a:off x="5790465" y="3084656"/>
              <a:ext cx="979733" cy="222329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52" name="矩形 51"/>
            <p:cNvSpPr/>
            <p:nvPr/>
          </p:nvSpPr>
          <p:spPr>
            <a:xfrm>
              <a:off x="7530951" y="5861369"/>
              <a:ext cx="664577" cy="538115"/>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眼盯前方</a:t>
              </a:r>
            </a:p>
          </p:txBody>
        </p:sp>
        <p:cxnSp>
          <p:nvCxnSpPr>
            <p:cNvPr id="53" name="直接箭头连接符 52"/>
            <p:cNvCxnSpPr>
              <a:stCxn id="52" idx="0"/>
              <a:endCxn id="39" idx="2"/>
            </p:cNvCxnSpPr>
            <p:nvPr/>
          </p:nvCxnSpPr>
          <p:spPr>
            <a:xfrm flipH="1" flipV="1">
              <a:off x="6770198" y="3084656"/>
              <a:ext cx="1093042" cy="2776713"/>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54" name="矩形 53"/>
            <p:cNvSpPr/>
            <p:nvPr/>
          </p:nvSpPr>
          <p:spPr>
            <a:xfrm>
              <a:off x="6130663" y="6008440"/>
              <a:ext cx="981567"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有犬齿</a:t>
              </a:r>
            </a:p>
          </p:txBody>
        </p:sp>
        <p:cxnSp>
          <p:nvCxnSpPr>
            <p:cNvPr id="55" name="直接箭头连接符 54"/>
            <p:cNvCxnSpPr>
              <a:stCxn id="54" idx="0"/>
              <a:endCxn id="39" idx="2"/>
            </p:cNvCxnSpPr>
            <p:nvPr/>
          </p:nvCxnSpPr>
          <p:spPr>
            <a:xfrm flipV="1">
              <a:off x="6621447" y="3084656"/>
              <a:ext cx="148751" cy="2923784"/>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56" name="矩形 55"/>
            <p:cNvSpPr/>
            <p:nvPr/>
          </p:nvSpPr>
          <p:spPr>
            <a:xfrm>
              <a:off x="6730018" y="5287312"/>
              <a:ext cx="685521" cy="284626"/>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有爪</a:t>
              </a:r>
            </a:p>
          </p:txBody>
        </p:sp>
        <p:cxnSp>
          <p:nvCxnSpPr>
            <p:cNvPr id="57" name="直接箭头连接符 56"/>
            <p:cNvCxnSpPr>
              <a:stCxn id="56" idx="0"/>
              <a:endCxn id="39" idx="2"/>
            </p:cNvCxnSpPr>
            <p:nvPr/>
          </p:nvCxnSpPr>
          <p:spPr>
            <a:xfrm flipH="1" flipV="1">
              <a:off x="6770198" y="3084656"/>
              <a:ext cx="302581" cy="2202656"/>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58" name="弧形 57"/>
            <p:cNvSpPr/>
            <p:nvPr/>
          </p:nvSpPr>
          <p:spPr>
            <a:xfrm rot="9124149">
              <a:off x="6619022" y="3114659"/>
              <a:ext cx="459569"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67" name="矩形 66"/>
            <p:cNvSpPr/>
            <p:nvPr/>
          </p:nvSpPr>
          <p:spPr>
            <a:xfrm>
              <a:off x="1247278" y="4050846"/>
              <a:ext cx="686532"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有蹄</a:t>
              </a:r>
            </a:p>
          </p:txBody>
        </p:sp>
        <p:sp>
          <p:nvSpPr>
            <p:cNvPr id="68" name="矩形 67"/>
            <p:cNvSpPr/>
            <p:nvPr/>
          </p:nvSpPr>
          <p:spPr>
            <a:xfrm>
              <a:off x="1061541" y="2820002"/>
              <a:ext cx="1396180"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是有蹄动物</a:t>
              </a:r>
            </a:p>
          </p:txBody>
        </p:sp>
        <p:cxnSp>
          <p:nvCxnSpPr>
            <p:cNvPr id="69" name="直接箭头连接符 68"/>
            <p:cNvCxnSpPr>
              <a:stCxn id="67" idx="0"/>
              <a:endCxn id="68" idx="2"/>
            </p:cNvCxnSpPr>
            <p:nvPr/>
          </p:nvCxnSpPr>
          <p:spPr>
            <a:xfrm flipV="1">
              <a:off x="1590544" y="3114969"/>
              <a:ext cx="169087" cy="935877"/>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72" name="矩形 71"/>
            <p:cNvSpPr/>
            <p:nvPr/>
          </p:nvSpPr>
          <p:spPr>
            <a:xfrm>
              <a:off x="358857" y="3867227"/>
              <a:ext cx="662497" cy="621666"/>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反刍动物</a:t>
              </a:r>
            </a:p>
          </p:txBody>
        </p:sp>
        <p:cxnSp>
          <p:nvCxnSpPr>
            <p:cNvPr id="73" name="直接箭头连接符 72"/>
            <p:cNvCxnSpPr>
              <a:stCxn id="72" idx="0"/>
              <a:endCxn id="68" idx="2"/>
            </p:cNvCxnSpPr>
            <p:nvPr/>
          </p:nvCxnSpPr>
          <p:spPr>
            <a:xfrm flipV="1">
              <a:off x="690106" y="3114969"/>
              <a:ext cx="1069525" cy="75225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75" name="直接箭头连接符 74"/>
            <p:cNvCxnSpPr>
              <a:stCxn id="7" idx="0"/>
              <a:endCxn id="68" idx="2"/>
            </p:cNvCxnSpPr>
            <p:nvPr/>
          </p:nvCxnSpPr>
          <p:spPr>
            <a:xfrm flipH="1" flipV="1">
              <a:off x="1759631" y="3114969"/>
              <a:ext cx="684648" cy="75225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78" name="弧形 77"/>
            <p:cNvSpPr/>
            <p:nvPr/>
          </p:nvSpPr>
          <p:spPr>
            <a:xfrm rot="9124149">
              <a:off x="1679923" y="3084394"/>
              <a:ext cx="459569"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79" name="弧形 78"/>
            <p:cNvSpPr/>
            <p:nvPr/>
          </p:nvSpPr>
          <p:spPr>
            <a:xfrm rot="8079860">
              <a:off x="1377188" y="3008060"/>
              <a:ext cx="305849" cy="495837"/>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98" name="矩形 97"/>
            <p:cNvSpPr/>
            <p:nvPr/>
          </p:nvSpPr>
          <p:spPr>
            <a:xfrm>
              <a:off x="4118187" y="3896286"/>
              <a:ext cx="704889" cy="560756"/>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有暗斑点</a:t>
              </a:r>
            </a:p>
          </p:txBody>
        </p:sp>
        <p:sp>
          <p:nvSpPr>
            <p:cNvPr id="99" name="矩形 98"/>
            <p:cNvSpPr/>
            <p:nvPr/>
          </p:nvSpPr>
          <p:spPr>
            <a:xfrm>
              <a:off x="5007343" y="4028505"/>
              <a:ext cx="981567"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黄褐色</a:t>
              </a:r>
            </a:p>
          </p:txBody>
        </p:sp>
        <p:cxnSp>
          <p:nvCxnSpPr>
            <p:cNvPr id="100" name="直接箭头连接符 99"/>
            <p:cNvCxnSpPr>
              <a:stCxn id="99" idx="0"/>
              <a:endCxn id="113" idx="2"/>
            </p:cNvCxnSpPr>
            <p:nvPr/>
          </p:nvCxnSpPr>
          <p:spPr>
            <a:xfrm flipV="1">
              <a:off x="5498127" y="1478824"/>
              <a:ext cx="969465" cy="2549681"/>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直接箭头连接符 100"/>
            <p:cNvCxnSpPr>
              <a:stCxn id="98" idx="0"/>
              <a:endCxn id="113" idx="2"/>
            </p:cNvCxnSpPr>
            <p:nvPr/>
          </p:nvCxnSpPr>
          <p:spPr>
            <a:xfrm flipV="1">
              <a:off x="4470632" y="1478824"/>
              <a:ext cx="1996960" cy="2417462"/>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直接箭头连接符 105"/>
            <p:cNvCxnSpPr>
              <a:stCxn id="7" idx="0"/>
              <a:endCxn id="113" idx="2"/>
            </p:cNvCxnSpPr>
            <p:nvPr/>
          </p:nvCxnSpPr>
          <p:spPr>
            <a:xfrm flipV="1">
              <a:off x="2444279" y="1478824"/>
              <a:ext cx="4023313" cy="2388403"/>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直接箭头连接符 109"/>
            <p:cNvCxnSpPr>
              <a:stCxn id="39" idx="0"/>
              <a:endCxn id="113" idx="2"/>
            </p:cNvCxnSpPr>
            <p:nvPr/>
          </p:nvCxnSpPr>
          <p:spPr>
            <a:xfrm flipH="1" flipV="1">
              <a:off x="6467592" y="1478824"/>
              <a:ext cx="302606" cy="958532"/>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13" name="矩形 112"/>
            <p:cNvSpPr/>
            <p:nvPr/>
          </p:nvSpPr>
          <p:spPr>
            <a:xfrm>
              <a:off x="5997068" y="1183857"/>
              <a:ext cx="941048"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金钱豹</a:t>
              </a:r>
            </a:p>
          </p:txBody>
        </p:sp>
        <p:sp>
          <p:nvSpPr>
            <p:cNvPr id="124" name="矩形 123"/>
            <p:cNvSpPr/>
            <p:nvPr/>
          </p:nvSpPr>
          <p:spPr>
            <a:xfrm>
              <a:off x="3419206" y="5106661"/>
              <a:ext cx="704889" cy="663390"/>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黑色条纹</a:t>
              </a:r>
            </a:p>
          </p:txBody>
        </p:sp>
        <p:cxnSp>
          <p:nvCxnSpPr>
            <p:cNvPr id="125" name="直接箭头连接符 124"/>
            <p:cNvCxnSpPr>
              <a:stCxn id="124" idx="0"/>
              <a:endCxn id="128" idx="2"/>
            </p:cNvCxnSpPr>
            <p:nvPr/>
          </p:nvCxnSpPr>
          <p:spPr>
            <a:xfrm flipV="1">
              <a:off x="3771651" y="1485619"/>
              <a:ext cx="823002" cy="3621042"/>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直接箭头连接符 125"/>
            <p:cNvCxnSpPr>
              <a:stCxn id="7" idx="0"/>
              <a:endCxn id="128" idx="2"/>
            </p:cNvCxnSpPr>
            <p:nvPr/>
          </p:nvCxnSpPr>
          <p:spPr>
            <a:xfrm flipV="1">
              <a:off x="2444279" y="1485619"/>
              <a:ext cx="2150374" cy="238160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直接箭头连接符 126"/>
            <p:cNvCxnSpPr>
              <a:stCxn id="39" idx="0"/>
              <a:endCxn id="128" idx="2"/>
            </p:cNvCxnSpPr>
            <p:nvPr/>
          </p:nvCxnSpPr>
          <p:spPr>
            <a:xfrm flipH="1" flipV="1">
              <a:off x="4594653" y="1485619"/>
              <a:ext cx="2175545" cy="951737"/>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28" name="矩形 127"/>
            <p:cNvSpPr/>
            <p:nvPr/>
          </p:nvSpPr>
          <p:spPr>
            <a:xfrm>
              <a:off x="4219474" y="1190652"/>
              <a:ext cx="750357"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老虎</a:t>
              </a:r>
            </a:p>
          </p:txBody>
        </p:sp>
        <p:cxnSp>
          <p:nvCxnSpPr>
            <p:cNvPr id="130" name="直接箭头连接符 129"/>
            <p:cNvCxnSpPr>
              <a:stCxn id="99" idx="0"/>
              <a:endCxn id="128" idx="2"/>
            </p:cNvCxnSpPr>
            <p:nvPr/>
          </p:nvCxnSpPr>
          <p:spPr>
            <a:xfrm flipH="1" flipV="1">
              <a:off x="4594653" y="1485619"/>
              <a:ext cx="903474" cy="2542886"/>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38" name="矩形 137"/>
            <p:cNvSpPr/>
            <p:nvPr/>
          </p:nvSpPr>
          <p:spPr>
            <a:xfrm>
              <a:off x="7453044" y="4039969"/>
              <a:ext cx="662774"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长腿</a:t>
              </a:r>
            </a:p>
          </p:txBody>
        </p:sp>
        <p:cxnSp>
          <p:nvCxnSpPr>
            <p:cNvPr id="139" name="直接箭头连接符 138"/>
            <p:cNvCxnSpPr>
              <a:stCxn id="138" idx="0"/>
              <a:endCxn id="143" idx="2"/>
            </p:cNvCxnSpPr>
            <p:nvPr/>
          </p:nvCxnSpPr>
          <p:spPr>
            <a:xfrm flipH="1" flipV="1">
              <a:off x="1553622" y="1481089"/>
              <a:ext cx="6230809" cy="2558880"/>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40" name="矩形 139"/>
            <p:cNvSpPr/>
            <p:nvPr/>
          </p:nvSpPr>
          <p:spPr>
            <a:xfrm>
              <a:off x="7923993" y="5292263"/>
              <a:ext cx="981567"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长脖子</a:t>
              </a:r>
            </a:p>
          </p:txBody>
        </p:sp>
        <p:cxnSp>
          <p:nvCxnSpPr>
            <p:cNvPr id="141" name="直接箭头连接符 140"/>
            <p:cNvCxnSpPr>
              <a:stCxn id="140" idx="0"/>
              <a:endCxn id="143" idx="2"/>
            </p:cNvCxnSpPr>
            <p:nvPr/>
          </p:nvCxnSpPr>
          <p:spPr>
            <a:xfrm flipH="1" flipV="1">
              <a:off x="1553622" y="1481089"/>
              <a:ext cx="6861155" cy="3811174"/>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42" name="直接箭头连接符 141"/>
            <p:cNvCxnSpPr>
              <a:stCxn id="98" idx="0"/>
              <a:endCxn id="143" idx="2"/>
            </p:cNvCxnSpPr>
            <p:nvPr/>
          </p:nvCxnSpPr>
          <p:spPr>
            <a:xfrm flipH="1" flipV="1">
              <a:off x="1553622" y="1481089"/>
              <a:ext cx="2917010" cy="2415197"/>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43" name="矩形 142"/>
            <p:cNvSpPr/>
            <p:nvPr/>
          </p:nvSpPr>
          <p:spPr>
            <a:xfrm>
              <a:off x="855532" y="1186122"/>
              <a:ext cx="1396180"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长颈鹿</a:t>
              </a:r>
            </a:p>
          </p:txBody>
        </p:sp>
        <p:cxnSp>
          <p:nvCxnSpPr>
            <p:cNvPr id="148" name="直接箭头连接符 147"/>
            <p:cNvCxnSpPr>
              <a:stCxn id="68" idx="0"/>
              <a:endCxn id="143" idx="2"/>
            </p:cNvCxnSpPr>
            <p:nvPr/>
          </p:nvCxnSpPr>
          <p:spPr>
            <a:xfrm flipH="1" flipV="1">
              <a:off x="1553622" y="1481089"/>
              <a:ext cx="206009" cy="1338913"/>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51" name="直接箭头连接符 150"/>
            <p:cNvCxnSpPr>
              <a:stCxn id="124" idx="0"/>
              <a:endCxn id="152" idx="2"/>
            </p:cNvCxnSpPr>
            <p:nvPr/>
          </p:nvCxnSpPr>
          <p:spPr>
            <a:xfrm flipH="1" flipV="1">
              <a:off x="3172628" y="1478824"/>
              <a:ext cx="599023" cy="3627837"/>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52" name="矩形 151"/>
            <p:cNvSpPr/>
            <p:nvPr/>
          </p:nvSpPr>
          <p:spPr>
            <a:xfrm>
              <a:off x="2659623" y="1183857"/>
              <a:ext cx="1026010"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斑马</a:t>
              </a:r>
            </a:p>
          </p:txBody>
        </p:sp>
        <p:cxnSp>
          <p:nvCxnSpPr>
            <p:cNvPr id="153" name="直接箭头连接符 152"/>
            <p:cNvCxnSpPr>
              <a:stCxn id="68" idx="0"/>
              <a:endCxn id="152" idx="2"/>
            </p:cNvCxnSpPr>
            <p:nvPr/>
          </p:nvCxnSpPr>
          <p:spPr>
            <a:xfrm flipV="1">
              <a:off x="1759631" y="1478824"/>
              <a:ext cx="1412997" cy="134117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61" name="矩形 160"/>
            <p:cNvSpPr/>
            <p:nvPr/>
          </p:nvSpPr>
          <p:spPr>
            <a:xfrm>
              <a:off x="9889714" y="3896286"/>
              <a:ext cx="649163" cy="556228"/>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不会飞</a:t>
              </a:r>
            </a:p>
          </p:txBody>
        </p:sp>
        <p:sp>
          <p:nvSpPr>
            <p:cNvPr id="162" name="矩形 161"/>
            <p:cNvSpPr/>
            <p:nvPr/>
          </p:nvSpPr>
          <p:spPr>
            <a:xfrm>
              <a:off x="9079131" y="5178231"/>
              <a:ext cx="804080" cy="533906"/>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黑白两色</a:t>
              </a:r>
            </a:p>
          </p:txBody>
        </p:sp>
        <p:sp>
          <p:nvSpPr>
            <p:cNvPr id="171" name="矩形 170"/>
            <p:cNvSpPr/>
            <p:nvPr/>
          </p:nvSpPr>
          <p:spPr>
            <a:xfrm>
              <a:off x="9565421" y="1183409"/>
              <a:ext cx="648588"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鸵鸟</a:t>
              </a:r>
            </a:p>
          </p:txBody>
        </p:sp>
        <p:cxnSp>
          <p:nvCxnSpPr>
            <p:cNvPr id="172" name="直接箭头连接符 171"/>
            <p:cNvCxnSpPr>
              <a:stCxn id="161" idx="0"/>
              <a:endCxn id="171" idx="2"/>
            </p:cNvCxnSpPr>
            <p:nvPr/>
          </p:nvCxnSpPr>
          <p:spPr>
            <a:xfrm flipH="1" flipV="1">
              <a:off x="9889715" y="1478376"/>
              <a:ext cx="324581" cy="2417910"/>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73" name="直接箭头连接符 172"/>
            <p:cNvCxnSpPr>
              <a:stCxn id="140" idx="0"/>
              <a:endCxn id="171" idx="2"/>
            </p:cNvCxnSpPr>
            <p:nvPr/>
          </p:nvCxnSpPr>
          <p:spPr>
            <a:xfrm flipV="1">
              <a:off x="8414777" y="1478376"/>
              <a:ext cx="1474938" cy="3813887"/>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74" name="直接箭头连接符 173"/>
            <p:cNvCxnSpPr>
              <a:stCxn id="162" idx="0"/>
              <a:endCxn id="171" idx="2"/>
            </p:cNvCxnSpPr>
            <p:nvPr/>
          </p:nvCxnSpPr>
          <p:spPr>
            <a:xfrm flipV="1">
              <a:off x="9481171" y="1478376"/>
              <a:ext cx="408544" cy="3699855"/>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75" name="直接箭头连接符 174"/>
            <p:cNvCxnSpPr>
              <a:stCxn id="138" idx="0"/>
              <a:endCxn id="171" idx="2"/>
            </p:cNvCxnSpPr>
            <p:nvPr/>
          </p:nvCxnSpPr>
          <p:spPr>
            <a:xfrm flipV="1">
              <a:off x="7784431" y="1478376"/>
              <a:ext cx="2105284" cy="2561593"/>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82" name="直接箭头连接符 181"/>
            <p:cNvCxnSpPr>
              <a:stCxn id="15" idx="0"/>
              <a:endCxn id="171" idx="2"/>
            </p:cNvCxnSpPr>
            <p:nvPr/>
          </p:nvCxnSpPr>
          <p:spPr>
            <a:xfrm flipH="1" flipV="1">
              <a:off x="9889715" y="1478376"/>
              <a:ext cx="885740" cy="1392431"/>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85" name="矩形 184"/>
            <p:cNvSpPr/>
            <p:nvPr/>
          </p:nvSpPr>
          <p:spPr>
            <a:xfrm>
              <a:off x="8213055" y="1186122"/>
              <a:ext cx="648588"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企鹅</a:t>
              </a:r>
            </a:p>
          </p:txBody>
        </p:sp>
        <p:sp>
          <p:nvSpPr>
            <p:cNvPr id="186" name="矩形 185"/>
            <p:cNvSpPr/>
            <p:nvPr/>
          </p:nvSpPr>
          <p:spPr>
            <a:xfrm>
              <a:off x="7704023" y="2870807"/>
              <a:ext cx="1005093" cy="284626"/>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会游泳</a:t>
              </a:r>
            </a:p>
          </p:txBody>
        </p:sp>
        <p:cxnSp>
          <p:nvCxnSpPr>
            <p:cNvPr id="187" name="直接箭头连接符 186"/>
            <p:cNvCxnSpPr>
              <a:stCxn id="186" idx="0"/>
              <a:endCxn id="185" idx="2"/>
            </p:cNvCxnSpPr>
            <p:nvPr/>
          </p:nvCxnSpPr>
          <p:spPr>
            <a:xfrm flipV="1">
              <a:off x="8206570" y="1481089"/>
              <a:ext cx="330779" cy="138971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88" name="直接箭头连接符 187"/>
            <p:cNvCxnSpPr>
              <a:stCxn id="161" idx="0"/>
              <a:endCxn id="185" idx="2"/>
            </p:cNvCxnSpPr>
            <p:nvPr/>
          </p:nvCxnSpPr>
          <p:spPr>
            <a:xfrm flipH="1" flipV="1">
              <a:off x="8537349" y="1481089"/>
              <a:ext cx="1676947" cy="2415197"/>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89" name="直接箭头连接符 188"/>
            <p:cNvCxnSpPr>
              <a:stCxn id="162" idx="0"/>
              <a:endCxn id="185" idx="2"/>
            </p:cNvCxnSpPr>
            <p:nvPr/>
          </p:nvCxnSpPr>
          <p:spPr>
            <a:xfrm flipH="1" flipV="1">
              <a:off x="8537349" y="1481089"/>
              <a:ext cx="943822" cy="3697142"/>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90" name="直接箭头连接符 189"/>
            <p:cNvCxnSpPr>
              <a:stCxn id="15" idx="0"/>
              <a:endCxn id="185" idx="2"/>
            </p:cNvCxnSpPr>
            <p:nvPr/>
          </p:nvCxnSpPr>
          <p:spPr>
            <a:xfrm flipH="1" flipV="1">
              <a:off x="8537349" y="1481089"/>
              <a:ext cx="2238106" cy="138971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97" name="矩形 196"/>
            <p:cNvSpPr/>
            <p:nvPr/>
          </p:nvSpPr>
          <p:spPr>
            <a:xfrm>
              <a:off x="11505515" y="4011481"/>
              <a:ext cx="676878"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善飞</a:t>
              </a:r>
            </a:p>
          </p:txBody>
        </p:sp>
        <p:sp>
          <p:nvSpPr>
            <p:cNvPr id="198" name="矩形 197"/>
            <p:cNvSpPr/>
            <p:nvPr/>
          </p:nvSpPr>
          <p:spPr>
            <a:xfrm>
              <a:off x="11184899" y="1190652"/>
              <a:ext cx="956574"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信天翁</a:t>
              </a:r>
            </a:p>
          </p:txBody>
        </p:sp>
        <p:cxnSp>
          <p:nvCxnSpPr>
            <p:cNvPr id="199" name="直接箭头连接符 198"/>
            <p:cNvCxnSpPr>
              <a:stCxn id="15" idx="0"/>
              <a:endCxn id="198" idx="2"/>
            </p:cNvCxnSpPr>
            <p:nvPr/>
          </p:nvCxnSpPr>
          <p:spPr>
            <a:xfrm flipV="1">
              <a:off x="10775455" y="1485619"/>
              <a:ext cx="887731" cy="138518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200" name="直接箭头连接符 199"/>
            <p:cNvCxnSpPr>
              <a:stCxn id="197" idx="0"/>
              <a:endCxn id="198" idx="2"/>
            </p:cNvCxnSpPr>
            <p:nvPr/>
          </p:nvCxnSpPr>
          <p:spPr>
            <a:xfrm flipH="1" flipV="1">
              <a:off x="11663186" y="1485619"/>
              <a:ext cx="180768" cy="2525862"/>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402" name="弧形 401"/>
            <p:cNvSpPr/>
            <p:nvPr/>
          </p:nvSpPr>
          <p:spPr>
            <a:xfrm rot="7733331">
              <a:off x="1494790" y="1333801"/>
              <a:ext cx="459569"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03" name="弧形 402"/>
            <p:cNvSpPr/>
            <p:nvPr/>
          </p:nvSpPr>
          <p:spPr>
            <a:xfrm rot="9546858">
              <a:off x="2948696" y="1437922"/>
              <a:ext cx="459569"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04" name="弧形 403"/>
            <p:cNvSpPr/>
            <p:nvPr/>
          </p:nvSpPr>
          <p:spPr>
            <a:xfrm rot="8794777">
              <a:off x="4418330" y="1288810"/>
              <a:ext cx="673359"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05" name="弧形 404"/>
            <p:cNvSpPr/>
            <p:nvPr/>
          </p:nvSpPr>
          <p:spPr>
            <a:xfrm rot="9652581">
              <a:off x="6211831" y="1377552"/>
              <a:ext cx="570065"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06" name="弧形 405"/>
            <p:cNvSpPr/>
            <p:nvPr/>
          </p:nvSpPr>
          <p:spPr>
            <a:xfrm rot="8285871">
              <a:off x="8424082" y="1377552"/>
              <a:ext cx="570065"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07" name="弧形 406"/>
            <p:cNvSpPr/>
            <p:nvPr/>
          </p:nvSpPr>
          <p:spPr>
            <a:xfrm rot="9239527">
              <a:off x="9680369" y="1422670"/>
              <a:ext cx="570065"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08" name="弧形 407"/>
            <p:cNvSpPr/>
            <p:nvPr/>
          </p:nvSpPr>
          <p:spPr>
            <a:xfrm rot="8850701">
              <a:off x="11453997" y="1550045"/>
              <a:ext cx="317638"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grpSp>
      <p:sp>
        <p:nvSpPr>
          <p:cNvPr id="5" name="矩形 4"/>
          <p:cNvSpPr/>
          <p:nvPr/>
        </p:nvSpPr>
        <p:spPr>
          <a:xfrm>
            <a:off x="220278" y="6222531"/>
            <a:ext cx="4467057" cy="400110"/>
          </a:xfrm>
          <a:prstGeom prst="rect">
            <a:avLst/>
          </a:prstGeom>
        </p:spPr>
        <p:txBody>
          <a:bodyPr wrap="none">
            <a:spAutoFit/>
          </a:bodyPr>
          <a:lstStyle/>
          <a:p>
            <a:pPr marL="0" marR="6402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FF0000"/>
                </a:solidFill>
                <a:effectLst/>
                <a:uLnTx/>
                <a:uFillTx/>
                <a:latin typeface="Times New Roman" panose="02020603050405020304" pitchFamily="18" charset="0"/>
                <a:ea typeface="楷体_GB2312" panose="02010609030101010101"/>
                <a:cs typeface="+mn-cs"/>
              </a:rPr>
              <a:t>r</a:t>
            </a:r>
            <a:r>
              <a:rPr kumimoji="0" lang="en-US" altLang="zh-CN" sz="1400" b="1" i="0" u="none" strike="noStrike" kern="1200" cap="none" spc="0" normalizeH="0" baseline="0" noProof="0" dirty="0">
                <a:ln>
                  <a:noFill/>
                </a:ln>
                <a:solidFill>
                  <a:srgbClr val="FF0000"/>
                </a:solidFill>
                <a:effectLst/>
                <a:uLnTx/>
                <a:uFillTx/>
                <a:latin typeface="Times New Roman" panose="02020603050405020304" pitchFamily="18" charset="0"/>
                <a:ea typeface="楷体_GB2312" panose="02010609030101010101"/>
                <a:cs typeface="+mn-cs"/>
              </a:rPr>
              <a:t>2  </a:t>
            </a:r>
            <a:r>
              <a:rPr kumimoji="0" lang="en-US" altLang="zh-CN" sz="2000" b="1" i="0" u="none" strike="noStrike" kern="1200" cap="none" spc="0" normalizeH="0" baseline="0" noProof="0" dirty="0">
                <a:ln>
                  <a:noFill/>
                </a:ln>
                <a:solidFill>
                  <a:srgbClr val="FF0000"/>
                </a:solidFill>
                <a:effectLst/>
                <a:uLnTx/>
                <a:uFillTx/>
                <a:latin typeface="Times New Roman" panose="02020603050405020304" pitchFamily="18" charset="0"/>
                <a:ea typeface="楷体_GB2312" panose="02010609030101010101"/>
                <a:cs typeface="+mn-cs"/>
              </a:rPr>
              <a:t>IF </a:t>
            </a:r>
            <a:r>
              <a:rPr kumimoji="0" lang="zh-CN" altLang="en-US" sz="2000" b="0" i="0" u="none" strike="noStrike" kern="1200" cap="none" spc="0" normalizeH="0" baseline="0" noProof="0" dirty="0">
                <a:ln>
                  <a:noFill/>
                </a:ln>
                <a:solidFill>
                  <a:srgbClr val="FF0000"/>
                </a:solidFill>
                <a:effectLst/>
                <a:uLnTx/>
                <a:uFillTx/>
                <a:latin typeface="Times New Roman" panose="02020603050405020304" pitchFamily="18" charset="0"/>
                <a:ea typeface="楷体_GB2312" panose="02010609030101010101"/>
                <a:cs typeface="+mn-cs"/>
              </a:rPr>
              <a:t>动物有奶</a:t>
            </a:r>
            <a:r>
              <a:rPr kumimoji="0" lang="en-US" altLang="zh-CN" sz="2000" b="1" i="0" u="none" strike="noStrike" kern="1200" cap="none" spc="0" normalizeH="0" baseline="0" noProof="0" dirty="0">
                <a:ln>
                  <a:noFill/>
                </a:ln>
                <a:solidFill>
                  <a:srgbClr val="FF0000"/>
                </a:solidFill>
                <a:effectLst/>
                <a:uLnTx/>
                <a:uFillTx/>
                <a:latin typeface="Times New Roman" panose="02020603050405020304" pitchFamily="18" charset="0"/>
                <a:ea typeface="楷体_GB2312" panose="02010609030101010101"/>
                <a:cs typeface="+mn-cs"/>
              </a:rPr>
              <a:t>THEN </a:t>
            </a:r>
            <a:r>
              <a:rPr kumimoji="0" lang="zh-CN" altLang="en-US" sz="2000" b="0" i="0" u="none" strike="noStrike" kern="1200" cap="none" spc="0" normalizeH="0" baseline="0" noProof="0" dirty="0">
                <a:ln>
                  <a:noFill/>
                </a:ln>
                <a:solidFill>
                  <a:srgbClr val="FF0000"/>
                </a:solidFill>
                <a:effectLst/>
                <a:uLnTx/>
                <a:uFillTx/>
                <a:latin typeface="Times New Roman" panose="02020603050405020304" pitchFamily="18" charset="0"/>
                <a:ea typeface="楷体_GB2312" panose="02010609030101010101"/>
                <a:cs typeface="+mn-cs"/>
              </a:rPr>
              <a:t>动物是哺乳动物</a:t>
            </a:r>
          </a:p>
        </p:txBody>
      </p:sp>
    </p:spTree>
    <p:extLst>
      <p:ext uri="{BB962C8B-B14F-4D97-AF65-F5344CB8AC3E}">
        <p14:creationId xmlns:p14="http://schemas.microsoft.com/office/powerpoint/2010/main" val="18555569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29</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80665" y="42434"/>
            <a:ext cx="8229600" cy="649288"/>
          </a:xfrm>
        </p:spPr>
        <p:txBody>
          <a:bodyPr>
            <a:normAutofit/>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3.2.3</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产生式系统的示例</a:t>
            </a:r>
          </a:p>
        </p:txBody>
      </p:sp>
      <p:sp>
        <p:nvSpPr>
          <p:cNvPr id="3" name="矩形 2"/>
          <p:cNvSpPr/>
          <p:nvPr/>
        </p:nvSpPr>
        <p:spPr>
          <a:xfrm>
            <a:off x="4417079" y="596965"/>
            <a:ext cx="3592009" cy="461665"/>
          </a:xfrm>
          <a:prstGeom prst="rect">
            <a:avLst/>
          </a:prstGeom>
        </p:spPr>
        <p:txBody>
          <a:bodyPr wrap="none">
            <a:spAutoFit/>
          </a:bodyPr>
          <a:lstStyle/>
          <a:p>
            <a:pPr marL="0" marR="2170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FF0000"/>
                </a:solidFill>
                <a:effectLst/>
                <a:uLnTx/>
                <a:uFillTx/>
                <a:latin typeface="等线" panose="020F0502020204030204"/>
                <a:ea typeface="楷体_GB2312" panose="02010609030101010101"/>
                <a:cs typeface="+mn-cs"/>
              </a:rPr>
              <a:t>基于规则的动物识别系统</a:t>
            </a:r>
          </a:p>
        </p:txBody>
      </p:sp>
      <p:grpSp>
        <p:nvGrpSpPr>
          <p:cNvPr id="415" name="组合 414"/>
          <p:cNvGrpSpPr/>
          <p:nvPr/>
        </p:nvGrpSpPr>
        <p:grpSpPr>
          <a:xfrm>
            <a:off x="75078" y="1338574"/>
            <a:ext cx="11823536" cy="5216075"/>
            <a:chOff x="358857" y="1183409"/>
            <a:chExt cx="11823536" cy="5216075"/>
          </a:xfrm>
        </p:grpSpPr>
        <p:sp>
          <p:nvSpPr>
            <p:cNvPr id="4" name="矩形 3"/>
            <p:cNvSpPr/>
            <p:nvPr/>
          </p:nvSpPr>
          <p:spPr>
            <a:xfrm>
              <a:off x="1078993" y="5262295"/>
              <a:ext cx="981567"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有毛发</a:t>
              </a:r>
            </a:p>
          </p:txBody>
        </p:sp>
        <p:sp>
          <p:nvSpPr>
            <p:cNvPr id="7" name="矩形 6"/>
            <p:cNvSpPr/>
            <p:nvPr/>
          </p:nvSpPr>
          <p:spPr>
            <a:xfrm>
              <a:off x="2097145" y="3867227"/>
              <a:ext cx="694267" cy="557368"/>
            </a:xfrm>
            <a:prstGeom prst="rect">
              <a:avLst/>
            </a:prstGeom>
            <a:ln w="254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哺乳动物</a:t>
              </a:r>
            </a:p>
          </p:txBody>
        </p:sp>
        <p:cxnSp>
          <p:nvCxnSpPr>
            <p:cNvPr id="8" name="直接箭头连接符 7"/>
            <p:cNvCxnSpPr>
              <a:stCxn id="4" idx="0"/>
              <a:endCxn id="7" idx="2"/>
            </p:cNvCxnSpPr>
            <p:nvPr/>
          </p:nvCxnSpPr>
          <p:spPr>
            <a:xfrm flipV="1">
              <a:off x="1569777" y="4424595"/>
              <a:ext cx="874502" cy="837700"/>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2385142" y="5296043"/>
              <a:ext cx="704889" cy="284626"/>
            </a:xfrm>
            <a:prstGeom prst="rect">
              <a:avLst/>
            </a:prstGeom>
            <a:ln w="254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有奶</a:t>
              </a:r>
            </a:p>
          </p:txBody>
        </p:sp>
        <p:cxnSp>
          <p:nvCxnSpPr>
            <p:cNvPr id="12" name="直接箭头连接符 11"/>
            <p:cNvCxnSpPr>
              <a:stCxn id="11" idx="0"/>
              <a:endCxn id="7" idx="2"/>
            </p:cNvCxnSpPr>
            <p:nvPr/>
          </p:nvCxnSpPr>
          <p:spPr>
            <a:xfrm flipH="1" flipV="1">
              <a:off x="2444279" y="4424595"/>
              <a:ext cx="293308" cy="87144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10451161" y="2870807"/>
              <a:ext cx="648588"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是鸟</a:t>
              </a:r>
            </a:p>
          </p:txBody>
        </p:sp>
        <p:sp>
          <p:nvSpPr>
            <p:cNvPr id="16" name="矩形 15"/>
            <p:cNvSpPr/>
            <p:nvPr/>
          </p:nvSpPr>
          <p:spPr>
            <a:xfrm>
              <a:off x="11120722" y="5309531"/>
              <a:ext cx="888820" cy="284626"/>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有羽毛</a:t>
              </a:r>
            </a:p>
          </p:txBody>
        </p:sp>
        <p:cxnSp>
          <p:nvCxnSpPr>
            <p:cNvPr id="17" name="直接箭头连接符 16"/>
            <p:cNvCxnSpPr>
              <a:stCxn id="16" idx="0"/>
              <a:endCxn id="15" idx="2"/>
            </p:cNvCxnSpPr>
            <p:nvPr/>
          </p:nvCxnSpPr>
          <p:spPr>
            <a:xfrm flipH="1" flipV="1">
              <a:off x="10775455" y="3165774"/>
              <a:ext cx="789677" cy="2143757"/>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10193611" y="5310753"/>
              <a:ext cx="690534"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会飞</a:t>
              </a:r>
            </a:p>
          </p:txBody>
        </p:sp>
        <p:cxnSp>
          <p:nvCxnSpPr>
            <p:cNvPr id="21" name="直接箭头连接符 20"/>
            <p:cNvCxnSpPr>
              <a:stCxn id="20" idx="0"/>
              <a:endCxn id="15" idx="2"/>
            </p:cNvCxnSpPr>
            <p:nvPr/>
          </p:nvCxnSpPr>
          <p:spPr>
            <a:xfrm flipV="1">
              <a:off x="10538878" y="3165774"/>
              <a:ext cx="236577" cy="2144979"/>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10538878" y="5982795"/>
              <a:ext cx="1005093" cy="284626"/>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会下蛋</a:t>
              </a:r>
            </a:p>
          </p:txBody>
        </p:sp>
        <p:cxnSp>
          <p:nvCxnSpPr>
            <p:cNvPr id="23" name="直接箭头连接符 22"/>
            <p:cNvCxnSpPr>
              <a:stCxn id="22" idx="0"/>
              <a:endCxn id="15" idx="2"/>
            </p:cNvCxnSpPr>
            <p:nvPr/>
          </p:nvCxnSpPr>
          <p:spPr>
            <a:xfrm flipH="1" flipV="1">
              <a:off x="10775455" y="3165774"/>
              <a:ext cx="265970" cy="2817021"/>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26" name="弧形 25"/>
            <p:cNvSpPr/>
            <p:nvPr/>
          </p:nvSpPr>
          <p:spPr>
            <a:xfrm rot="7330204">
              <a:off x="10612900" y="3881441"/>
              <a:ext cx="242920"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8" name="矩形 37"/>
            <p:cNvSpPr/>
            <p:nvPr/>
          </p:nvSpPr>
          <p:spPr>
            <a:xfrm>
              <a:off x="5461290" y="5307954"/>
              <a:ext cx="658349"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吃肉</a:t>
              </a:r>
            </a:p>
          </p:txBody>
        </p:sp>
        <p:sp>
          <p:nvSpPr>
            <p:cNvPr id="39" name="矩形 38"/>
            <p:cNvSpPr/>
            <p:nvPr/>
          </p:nvSpPr>
          <p:spPr>
            <a:xfrm>
              <a:off x="6391500" y="2437356"/>
              <a:ext cx="757396" cy="647300"/>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食肉动物</a:t>
              </a:r>
            </a:p>
          </p:txBody>
        </p:sp>
        <p:cxnSp>
          <p:nvCxnSpPr>
            <p:cNvPr id="40" name="直接箭头连接符 39"/>
            <p:cNvCxnSpPr>
              <a:stCxn id="38" idx="0"/>
              <a:endCxn id="39" idx="2"/>
            </p:cNvCxnSpPr>
            <p:nvPr/>
          </p:nvCxnSpPr>
          <p:spPr>
            <a:xfrm flipV="1">
              <a:off x="5790465" y="3084656"/>
              <a:ext cx="979733" cy="222329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52" name="矩形 51"/>
            <p:cNvSpPr/>
            <p:nvPr/>
          </p:nvSpPr>
          <p:spPr>
            <a:xfrm>
              <a:off x="7530951" y="5861369"/>
              <a:ext cx="664577" cy="538115"/>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眼盯前方</a:t>
              </a:r>
            </a:p>
          </p:txBody>
        </p:sp>
        <p:cxnSp>
          <p:nvCxnSpPr>
            <p:cNvPr id="53" name="直接箭头连接符 52"/>
            <p:cNvCxnSpPr>
              <a:stCxn id="52" idx="0"/>
              <a:endCxn id="39" idx="2"/>
            </p:cNvCxnSpPr>
            <p:nvPr/>
          </p:nvCxnSpPr>
          <p:spPr>
            <a:xfrm flipH="1" flipV="1">
              <a:off x="6770198" y="3084656"/>
              <a:ext cx="1093042" cy="2776713"/>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54" name="矩形 53"/>
            <p:cNvSpPr/>
            <p:nvPr/>
          </p:nvSpPr>
          <p:spPr>
            <a:xfrm>
              <a:off x="6130663" y="6008440"/>
              <a:ext cx="981567"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有犬齿</a:t>
              </a:r>
            </a:p>
          </p:txBody>
        </p:sp>
        <p:cxnSp>
          <p:nvCxnSpPr>
            <p:cNvPr id="55" name="直接箭头连接符 54"/>
            <p:cNvCxnSpPr>
              <a:stCxn id="54" idx="0"/>
              <a:endCxn id="39" idx="2"/>
            </p:cNvCxnSpPr>
            <p:nvPr/>
          </p:nvCxnSpPr>
          <p:spPr>
            <a:xfrm flipV="1">
              <a:off x="6621447" y="3084656"/>
              <a:ext cx="148751" cy="2923784"/>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56" name="矩形 55"/>
            <p:cNvSpPr/>
            <p:nvPr/>
          </p:nvSpPr>
          <p:spPr>
            <a:xfrm>
              <a:off x="6730018" y="5287312"/>
              <a:ext cx="685521" cy="284626"/>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有爪</a:t>
              </a:r>
            </a:p>
          </p:txBody>
        </p:sp>
        <p:cxnSp>
          <p:nvCxnSpPr>
            <p:cNvPr id="57" name="直接箭头连接符 56"/>
            <p:cNvCxnSpPr>
              <a:stCxn id="56" idx="0"/>
              <a:endCxn id="39" idx="2"/>
            </p:cNvCxnSpPr>
            <p:nvPr/>
          </p:nvCxnSpPr>
          <p:spPr>
            <a:xfrm flipH="1" flipV="1">
              <a:off x="6770198" y="3084656"/>
              <a:ext cx="302581" cy="2202656"/>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58" name="弧形 57"/>
            <p:cNvSpPr/>
            <p:nvPr/>
          </p:nvSpPr>
          <p:spPr>
            <a:xfrm rot="9124149">
              <a:off x="6619022" y="3114659"/>
              <a:ext cx="459569"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67" name="矩形 66"/>
            <p:cNvSpPr/>
            <p:nvPr/>
          </p:nvSpPr>
          <p:spPr>
            <a:xfrm>
              <a:off x="1247278" y="4050846"/>
              <a:ext cx="686532" cy="268861"/>
            </a:xfrm>
            <a:prstGeom prst="rect">
              <a:avLst/>
            </a:prstGeom>
            <a:ln w="254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有蹄</a:t>
              </a:r>
            </a:p>
          </p:txBody>
        </p:sp>
        <p:sp>
          <p:nvSpPr>
            <p:cNvPr id="68" name="矩形 67"/>
            <p:cNvSpPr/>
            <p:nvPr/>
          </p:nvSpPr>
          <p:spPr>
            <a:xfrm>
              <a:off x="1061541" y="2820002"/>
              <a:ext cx="1396180" cy="294967"/>
            </a:xfrm>
            <a:prstGeom prst="rect">
              <a:avLst/>
            </a:prstGeom>
            <a:ln w="254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是有蹄动物</a:t>
              </a:r>
            </a:p>
          </p:txBody>
        </p:sp>
        <p:cxnSp>
          <p:nvCxnSpPr>
            <p:cNvPr id="69" name="直接箭头连接符 68"/>
            <p:cNvCxnSpPr>
              <a:stCxn id="67" idx="0"/>
              <a:endCxn id="68" idx="2"/>
            </p:cNvCxnSpPr>
            <p:nvPr/>
          </p:nvCxnSpPr>
          <p:spPr>
            <a:xfrm flipV="1">
              <a:off x="1590544" y="3114969"/>
              <a:ext cx="169087" cy="93587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2" name="矩形 71"/>
            <p:cNvSpPr/>
            <p:nvPr/>
          </p:nvSpPr>
          <p:spPr>
            <a:xfrm>
              <a:off x="358857" y="3867227"/>
              <a:ext cx="662497" cy="621666"/>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反刍动物</a:t>
              </a:r>
            </a:p>
          </p:txBody>
        </p:sp>
        <p:cxnSp>
          <p:nvCxnSpPr>
            <p:cNvPr id="73" name="直接箭头连接符 72"/>
            <p:cNvCxnSpPr>
              <a:stCxn id="72" idx="0"/>
              <a:endCxn id="68" idx="2"/>
            </p:cNvCxnSpPr>
            <p:nvPr/>
          </p:nvCxnSpPr>
          <p:spPr>
            <a:xfrm flipV="1">
              <a:off x="690106" y="3114969"/>
              <a:ext cx="1069525" cy="75225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75" name="直接箭头连接符 74"/>
            <p:cNvCxnSpPr>
              <a:stCxn id="7" idx="0"/>
              <a:endCxn id="68" idx="2"/>
            </p:cNvCxnSpPr>
            <p:nvPr/>
          </p:nvCxnSpPr>
          <p:spPr>
            <a:xfrm flipH="1" flipV="1">
              <a:off x="1759631" y="3114969"/>
              <a:ext cx="684648" cy="75225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8" name="弧形 77"/>
            <p:cNvSpPr/>
            <p:nvPr/>
          </p:nvSpPr>
          <p:spPr>
            <a:xfrm rot="9124149">
              <a:off x="1679923" y="3084394"/>
              <a:ext cx="459569" cy="309075"/>
            </a:xfrm>
            <a:prstGeom prst="arc">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79" name="弧形 78"/>
            <p:cNvSpPr/>
            <p:nvPr/>
          </p:nvSpPr>
          <p:spPr>
            <a:xfrm rot="8079860">
              <a:off x="1377188" y="3008060"/>
              <a:ext cx="305849" cy="495837"/>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98" name="矩形 97"/>
            <p:cNvSpPr/>
            <p:nvPr/>
          </p:nvSpPr>
          <p:spPr>
            <a:xfrm>
              <a:off x="4118187" y="3896286"/>
              <a:ext cx="704889" cy="560756"/>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有暗斑点</a:t>
              </a:r>
            </a:p>
          </p:txBody>
        </p:sp>
        <p:sp>
          <p:nvSpPr>
            <p:cNvPr id="99" name="矩形 98"/>
            <p:cNvSpPr/>
            <p:nvPr/>
          </p:nvSpPr>
          <p:spPr>
            <a:xfrm>
              <a:off x="5007343" y="4028505"/>
              <a:ext cx="981567"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黄褐色</a:t>
              </a:r>
            </a:p>
          </p:txBody>
        </p:sp>
        <p:cxnSp>
          <p:nvCxnSpPr>
            <p:cNvPr id="100" name="直接箭头连接符 99"/>
            <p:cNvCxnSpPr>
              <a:stCxn id="99" idx="0"/>
              <a:endCxn id="113" idx="2"/>
            </p:cNvCxnSpPr>
            <p:nvPr/>
          </p:nvCxnSpPr>
          <p:spPr>
            <a:xfrm flipV="1">
              <a:off x="5498127" y="1478824"/>
              <a:ext cx="969465" cy="2549681"/>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直接箭头连接符 100"/>
            <p:cNvCxnSpPr>
              <a:stCxn id="98" idx="0"/>
              <a:endCxn id="113" idx="2"/>
            </p:cNvCxnSpPr>
            <p:nvPr/>
          </p:nvCxnSpPr>
          <p:spPr>
            <a:xfrm flipV="1">
              <a:off x="4470632" y="1478824"/>
              <a:ext cx="1996960" cy="2417462"/>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直接箭头连接符 105"/>
            <p:cNvCxnSpPr>
              <a:stCxn id="7" idx="0"/>
              <a:endCxn id="113" idx="2"/>
            </p:cNvCxnSpPr>
            <p:nvPr/>
          </p:nvCxnSpPr>
          <p:spPr>
            <a:xfrm flipV="1">
              <a:off x="2444279" y="1478824"/>
              <a:ext cx="4023313" cy="2388403"/>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直接箭头连接符 109"/>
            <p:cNvCxnSpPr>
              <a:stCxn id="39" idx="0"/>
              <a:endCxn id="113" idx="2"/>
            </p:cNvCxnSpPr>
            <p:nvPr/>
          </p:nvCxnSpPr>
          <p:spPr>
            <a:xfrm flipH="1" flipV="1">
              <a:off x="6467592" y="1478824"/>
              <a:ext cx="302606" cy="958532"/>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13" name="矩形 112"/>
            <p:cNvSpPr/>
            <p:nvPr/>
          </p:nvSpPr>
          <p:spPr>
            <a:xfrm>
              <a:off x="5997068" y="1183857"/>
              <a:ext cx="941048"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金钱豹</a:t>
              </a:r>
            </a:p>
          </p:txBody>
        </p:sp>
        <p:sp>
          <p:nvSpPr>
            <p:cNvPr id="124" name="矩形 123"/>
            <p:cNvSpPr/>
            <p:nvPr/>
          </p:nvSpPr>
          <p:spPr>
            <a:xfrm>
              <a:off x="3419206" y="5106661"/>
              <a:ext cx="704889" cy="663390"/>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黑色条纹</a:t>
              </a:r>
            </a:p>
          </p:txBody>
        </p:sp>
        <p:cxnSp>
          <p:nvCxnSpPr>
            <p:cNvPr id="125" name="直接箭头连接符 124"/>
            <p:cNvCxnSpPr>
              <a:stCxn id="124" idx="0"/>
              <a:endCxn id="128" idx="2"/>
            </p:cNvCxnSpPr>
            <p:nvPr/>
          </p:nvCxnSpPr>
          <p:spPr>
            <a:xfrm flipV="1">
              <a:off x="3771651" y="1485619"/>
              <a:ext cx="823002" cy="3621042"/>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直接箭头连接符 125"/>
            <p:cNvCxnSpPr>
              <a:stCxn id="7" idx="0"/>
              <a:endCxn id="128" idx="2"/>
            </p:cNvCxnSpPr>
            <p:nvPr/>
          </p:nvCxnSpPr>
          <p:spPr>
            <a:xfrm flipV="1">
              <a:off x="2444279" y="1485619"/>
              <a:ext cx="2150374" cy="238160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直接箭头连接符 126"/>
            <p:cNvCxnSpPr>
              <a:stCxn id="39" idx="0"/>
              <a:endCxn id="128" idx="2"/>
            </p:cNvCxnSpPr>
            <p:nvPr/>
          </p:nvCxnSpPr>
          <p:spPr>
            <a:xfrm flipH="1" flipV="1">
              <a:off x="4594653" y="1485619"/>
              <a:ext cx="2175545" cy="951737"/>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28" name="矩形 127"/>
            <p:cNvSpPr/>
            <p:nvPr/>
          </p:nvSpPr>
          <p:spPr>
            <a:xfrm>
              <a:off x="4219474" y="1190652"/>
              <a:ext cx="750357"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老虎</a:t>
              </a:r>
            </a:p>
          </p:txBody>
        </p:sp>
        <p:cxnSp>
          <p:nvCxnSpPr>
            <p:cNvPr id="130" name="直接箭头连接符 129"/>
            <p:cNvCxnSpPr>
              <a:stCxn id="99" idx="0"/>
              <a:endCxn id="128" idx="2"/>
            </p:cNvCxnSpPr>
            <p:nvPr/>
          </p:nvCxnSpPr>
          <p:spPr>
            <a:xfrm flipH="1" flipV="1">
              <a:off x="4594653" y="1485619"/>
              <a:ext cx="903474" cy="2542886"/>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38" name="矩形 137"/>
            <p:cNvSpPr/>
            <p:nvPr/>
          </p:nvSpPr>
          <p:spPr>
            <a:xfrm>
              <a:off x="7453044" y="4039969"/>
              <a:ext cx="662774"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长腿</a:t>
              </a:r>
            </a:p>
          </p:txBody>
        </p:sp>
        <p:cxnSp>
          <p:nvCxnSpPr>
            <p:cNvPr id="139" name="直接箭头连接符 138"/>
            <p:cNvCxnSpPr>
              <a:stCxn id="138" idx="0"/>
              <a:endCxn id="143" idx="2"/>
            </p:cNvCxnSpPr>
            <p:nvPr/>
          </p:nvCxnSpPr>
          <p:spPr>
            <a:xfrm flipH="1" flipV="1">
              <a:off x="1553622" y="1481089"/>
              <a:ext cx="6230809" cy="2558880"/>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40" name="矩形 139"/>
            <p:cNvSpPr/>
            <p:nvPr/>
          </p:nvSpPr>
          <p:spPr>
            <a:xfrm>
              <a:off x="7923993" y="5292263"/>
              <a:ext cx="981567"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长脖子</a:t>
              </a:r>
            </a:p>
          </p:txBody>
        </p:sp>
        <p:cxnSp>
          <p:nvCxnSpPr>
            <p:cNvPr id="141" name="直接箭头连接符 140"/>
            <p:cNvCxnSpPr>
              <a:stCxn id="140" idx="0"/>
              <a:endCxn id="143" idx="2"/>
            </p:cNvCxnSpPr>
            <p:nvPr/>
          </p:nvCxnSpPr>
          <p:spPr>
            <a:xfrm flipH="1" flipV="1">
              <a:off x="1553622" y="1481089"/>
              <a:ext cx="6861155" cy="3811174"/>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42" name="直接箭头连接符 141"/>
            <p:cNvCxnSpPr>
              <a:stCxn id="98" idx="0"/>
              <a:endCxn id="143" idx="2"/>
            </p:cNvCxnSpPr>
            <p:nvPr/>
          </p:nvCxnSpPr>
          <p:spPr>
            <a:xfrm flipH="1" flipV="1">
              <a:off x="1553622" y="1481089"/>
              <a:ext cx="2917010" cy="2415197"/>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43" name="矩形 142"/>
            <p:cNvSpPr/>
            <p:nvPr/>
          </p:nvSpPr>
          <p:spPr>
            <a:xfrm>
              <a:off x="855532" y="1186122"/>
              <a:ext cx="1396180"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长颈鹿</a:t>
              </a:r>
            </a:p>
          </p:txBody>
        </p:sp>
        <p:cxnSp>
          <p:nvCxnSpPr>
            <p:cNvPr id="148" name="直接箭头连接符 147"/>
            <p:cNvCxnSpPr>
              <a:stCxn id="68" idx="0"/>
              <a:endCxn id="143" idx="2"/>
            </p:cNvCxnSpPr>
            <p:nvPr/>
          </p:nvCxnSpPr>
          <p:spPr>
            <a:xfrm flipH="1" flipV="1">
              <a:off x="1553622" y="1481089"/>
              <a:ext cx="206009" cy="1338913"/>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51" name="直接箭头连接符 150"/>
            <p:cNvCxnSpPr>
              <a:stCxn id="124" idx="0"/>
              <a:endCxn id="152" idx="2"/>
            </p:cNvCxnSpPr>
            <p:nvPr/>
          </p:nvCxnSpPr>
          <p:spPr>
            <a:xfrm flipH="1" flipV="1">
              <a:off x="3172628" y="1478824"/>
              <a:ext cx="599023" cy="3627837"/>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52" name="矩形 151"/>
            <p:cNvSpPr/>
            <p:nvPr/>
          </p:nvSpPr>
          <p:spPr>
            <a:xfrm>
              <a:off x="2659623" y="1183857"/>
              <a:ext cx="1026010"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斑马</a:t>
              </a:r>
            </a:p>
          </p:txBody>
        </p:sp>
        <p:cxnSp>
          <p:nvCxnSpPr>
            <p:cNvPr id="153" name="直接箭头连接符 152"/>
            <p:cNvCxnSpPr>
              <a:stCxn id="68" idx="0"/>
              <a:endCxn id="152" idx="2"/>
            </p:cNvCxnSpPr>
            <p:nvPr/>
          </p:nvCxnSpPr>
          <p:spPr>
            <a:xfrm flipV="1">
              <a:off x="1759631" y="1478824"/>
              <a:ext cx="1412997" cy="134117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61" name="矩形 160"/>
            <p:cNvSpPr/>
            <p:nvPr/>
          </p:nvSpPr>
          <p:spPr>
            <a:xfrm>
              <a:off x="9889714" y="3896286"/>
              <a:ext cx="649163" cy="556228"/>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不会飞</a:t>
              </a:r>
            </a:p>
          </p:txBody>
        </p:sp>
        <p:sp>
          <p:nvSpPr>
            <p:cNvPr id="162" name="矩形 161"/>
            <p:cNvSpPr/>
            <p:nvPr/>
          </p:nvSpPr>
          <p:spPr>
            <a:xfrm>
              <a:off x="9079131" y="5178231"/>
              <a:ext cx="804080" cy="533906"/>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黑白两色</a:t>
              </a:r>
            </a:p>
          </p:txBody>
        </p:sp>
        <p:sp>
          <p:nvSpPr>
            <p:cNvPr id="171" name="矩形 170"/>
            <p:cNvSpPr/>
            <p:nvPr/>
          </p:nvSpPr>
          <p:spPr>
            <a:xfrm>
              <a:off x="9565421" y="1183409"/>
              <a:ext cx="648588"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鸵鸟</a:t>
              </a:r>
            </a:p>
          </p:txBody>
        </p:sp>
        <p:cxnSp>
          <p:nvCxnSpPr>
            <p:cNvPr id="172" name="直接箭头连接符 171"/>
            <p:cNvCxnSpPr>
              <a:stCxn id="161" idx="0"/>
              <a:endCxn id="171" idx="2"/>
            </p:cNvCxnSpPr>
            <p:nvPr/>
          </p:nvCxnSpPr>
          <p:spPr>
            <a:xfrm flipH="1" flipV="1">
              <a:off x="9889715" y="1478376"/>
              <a:ext cx="324581" cy="2417910"/>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73" name="直接箭头连接符 172"/>
            <p:cNvCxnSpPr>
              <a:stCxn id="140" idx="0"/>
              <a:endCxn id="171" idx="2"/>
            </p:cNvCxnSpPr>
            <p:nvPr/>
          </p:nvCxnSpPr>
          <p:spPr>
            <a:xfrm flipV="1">
              <a:off x="8414777" y="1478376"/>
              <a:ext cx="1474938" cy="3813887"/>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74" name="直接箭头连接符 173"/>
            <p:cNvCxnSpPr>
              <a:stCxn id="162" idx="0"/>
              <a:endCxn id="171" idx="2"/>
            </p:cNvCxnSpPr>
            <p:nvPr/>
          </p:nvCxnSpPr>
          <p:spPr>
            <a:xfrm flipV="1">
              <a:off x="9481171" y="1478376"/>
              <a:ext cx="408544" cy="3699855"/>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75" name="直接箭头连接符 174"/>
            <p:cNvCxnSpPr>
              <a:stCxn id="138" idx="0"/>
              <a:endCxn id="171" idx="2"/>
            </p:cNvCxnSpPr>
            <p:nvPr/>
          </p:nvCxnSpPr>
          <p:spPr>
            <a:xfrm flipV="1">
              <a:off x="7784431" y="1478376"/>
              <a:ext cx="2105284" cy="2561593"/>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82" name="直接箭头连接符 181"/>
            <p:cNvCxnSpPr>
              <a:stCxn id="15" idx="0"/>
              <a:endCxn id="171" idx="2"/>
            </p:cNvCxnSpPr>
            <p:nvPr/>
          </p:nvCxnSpPr>
          <p:spPr>
            <a:xfrm flipH="1" flipV="1">
              <a:off x="9889715" y="1478376"/>
              <a:ext cx="885740" cy="1392431"/>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85" name="矩形 184"/>
            <p:cNvSpPr/>
            <p:nvPr/>
          </p:nvSpPr>
          <p:spPr>
            <a:xfrm>
              <a:off x="8213055" y="1186122"/>
              <a:ext cx="648588"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企鹅</a:t>
              </a:r>
            </a:p>
          </p:txBody>
        </p:sp>
        <p:sp>
          <p:nvSpPr>
            <p:cNvPr id="186" name="矩形 185"/>
            <p:cNvSpPr/>
            <p:nvPr/>
          </p:nvSpPr>
          <p:spPr>
            <a:xfrm>
              <a:off x="7704023" y="2870807"/>
              <a:ext cx="1005093" cy="284626"/>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会游泳</a:t>
              </a:r>
            </a:p>
          </p:txBody>
        </p:sp>
        <p:cxnSp>
          <p:nvCxnSpPr>
            <p:cNvPr id="187" name="直接箭头连接符 186"/>
            <p:cNvCxnSpPr>
              <a:stCxn id="186" idx="0"/>
              <a:endCxn id="185" idx="2"/>
            </p:cNvCxnSpPr>
            <p:nvPr/>
          </p:nvCxnSpPr>
          <p:spPr>
            <a:xfrm flipV="1">
              <a:off x="8206570" y="1481089"/>
              <a:ext cx="330779" cy="138971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88" name="直接箭头连接符 187"/>
            <p:cNvCxnSpPr>
              <a:stCxn id="161" idx="0"/>
              <a:endCxn id="185" idx="2"/>
            </p:cNvCxnSpPr>
            <p:nvPr/>
          </p:nvCxnSpPr>
          <p:spPr>
            <a:xfrm flipH="1" flipV="1">
              <a:off x="8537349" y="1481089"/>
              <a:ext cx="1676947" cy="2415197"/>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89" name="直接箭头连接符 188"/>
            <p:cNvCxnSpPr>
              <a:stCxn id="162" idx="0"/>
              <a:endCxn id="185" idx="2"/>
            </p:cNvCxnSpPr>
            <p:nvPr/>
          </p:nvCxnSpPr>
          <p:spPr>
            <a:xfrm flipH="1" flipV="1">
              <a:off x="8537349" y="1481089"/>
              <a:ext cx="943822" cy="3697142"/>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90" name="直接箭头连接符 189"/>
            <p:cNvCxnSpPr>
              <a:stCxn id="15" idx="0"/>
              <a:endCxn id="185" idx="2"/>
            </p:cNvCxnSpPr>
            <p:nvPr/>
          </p:nvCxnSpPr>
          <p:spPr>
            <a:xfrm flipH="1" flipV="1">
              <a:off x="8537349" y="1481089"/>
              <a:ext cx="2238106" cy="138971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97" name="矩形 196"/>
            <p:cNvSpPr/>
            <p:nvPr/>
          </p:nvSpPr>
          <p:spPr>
            <a:xfrm>
              <a:off x="11505515" y="4011481"/>
              <a:ext cx="676878"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善飞</a:t>
              </a:r>
            </a:p>
          </p:txBody>
        </p:sp>
        <p:sp>
          <p:nvSpPr>
            <p:cNvPr id="198" name="矩形 197"/>
            <p:cNvSpPr/>
            <p:nvPr/>
          </p:nvSpPr>
          <p:spPr>
            <a:xfrm>
              <a:off x="11184899" y="1190652"/>
              <a:ext cx="956574"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信天翁</a:t>
              </a:r>
            </a:p>
          </p:txBody>
        </p:sp>
        <p:cxnSp>
          <p:nvCxnSpPr>
            <p:cNvPr id="199" name="直接箭头连接符 198"/>
            <p:cNvCxnSpPr>
              <a:stCxn id="15" idx="0"/>
              <a:endCxn id="198" idx="2"/>
            </p:cNvCxnSpPr>
            <p:nvPr/>
          </p:nvCxnSpPr>
          <p:spPr>
            <a:xfrm flipV="1">
              <a:off x="10775455" y="1485619"/>
              <a:ext cx="887731" cy="138518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200" name="直接箭头连接符 199"/>
            <p:cNvCxnSpPr>
              <a:stCxn id="197" idx="0"/>
              <a:endCxn id="198" idx="2"/>
            </p:cNvCxnSpPr>
            <p:nvPr/>
          </p:nvCxnSpPr>
          <p:spPr>
            <a:xfrm flipH="1" flipV="1">
              <a:off x="11663186" y="1485619"/>
              <a:ext cx="180768" cy="2525862"/>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402" name="弧形 401"/>
            <p:cNvSpPr/>
            <p:nvPr/>
          </p:nvSpPr>
          <p:spPr>
            <a:xfrm rot="7733331">
              <a:off x="1494790" y="1333801"/>
              <a:ext cx="459569"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03" name="弧形 402"/>
            <p:cNvSpPr/>
            <p:nvPr/>
          </p:nvSpPr>
          <p:spPr>
            <a:xfrm rot="9546858">
              <a:off x="2948696" y="1437922"/>
              <a:ext cx="459569"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04" name="弧形 403"/>
            <p:cNvSpPr/>
            <p:nvPr/>
          </p:nvSpPr>
          <p:spPr>
            <a:xfrm rot="8794777">
              <a:off x="4418330" y="1288810"/>
              <a:ext cx="673359"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05" name="弧形 404"/>
            <p:cNvSpPr/>
            <p:nvPr/>
          </p:nvSpPr>
          <p:spPr>
            <a:xfrm rot="9652581">
              <a:off x="6211831" y="1377552"/>
              <a:ext cx="570065"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06" name="弧形 405"/>
            <p:cNvSpPr/>
            <p:nvPr/>
          </p:nvSpPr>
          <p:spPr>
            <a:xfrm rot="8285871">
              <a:off x="8424082" y="1377552"/>
              <a:ext cx="570065"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07" name="弧形 406"/>
            <p:cNvSpPr/>
            <p:nvPr/>
          </p:nvSpPr>
          <p:spPr>
            <a:xfrm rot="9239527">
              <a:off x="9680369" y="1422670"/>
              <a:ext cx="570065"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08" name="弧形 407"/>
            <p:cNvSpPr/>
            <p:nvPr/>
          </p:nvSpPr>
          <p:spPr>
            <a:xfrm rot="8850701">
              <a:off x="11453997" y="1550045"/>
              <a:ext cx="317638"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grpSp>
      <p:sp>
        <p:nvSpPr>
          <p:cNvPr id="2" name="矩形 1"/>
          <p:cNvSpPr/>
          <p:nvPr/>
        </p:nvSpPr>
        <p:spPr>
          <a:xfrm>
            <a:off x="11721" y="6110419"/>
            <a:ext cx="6096000" cy="646331"/>
          </a:xfrm>
          <a:prstGeom prst="rect">
            <a:avLst/>
          </a:prstGeom>
        </p:spPr>
        <p:txBody>
          <a:bodyPr>
            <a:spAutoFit/>
          </a:bodyPr>
          <a:lstStyle/>
          <a:p>
            <a:pPr marL="0" marR="2312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srgbClr val="FF0000"/>
                </a:solidFill>
                <a:effectLst/>
                <a:uLnTx/>
                <a:uFillTx/>
                <a:latin typeface="Times New Roman" panose="02020603050405020304" pitchFamily="18" charset="0"/>
                <a:ea typeface="楷体_GB2312" panose="02010609030101010101"/>
                <a:cs typeface="+mn-cs"/>
              </a:rPr>
              <a:t>r</a:t>
            </a:r>
            <a:r>
              <a:rPr kumimoji="0" lang="en-US" altLang="zh-CN" sz="1200" b="1" i="0" u="none" strike="noStrike" kern="1200" cap="none" spc="0" normalizeH="0" baseline="0" noProof="0" dirty="0">
                <a:ln>
                  <a:noFill/>
                </a:ln>
                <a:solidFill>
                  <a:srgbClr val="FF0000"/>
                </a:solidFill>
                <a:effectLst/>
                <a:uLnTx/>
                <a:uFillTx/>
                <a:latin typeface="Times New Roman" panose="02020603050405020304" pitchFamily="18" charset="0"/>
                <a:ea typeface="楷体_GB2312" panose="02010609030101010101"/>
                <a:cs typeface="+mn-cs"/>
              </a:rPr>
              <a:t>7  </a:t>
            </a:r>
            <a:r>
              <a:rPr kumimoji="0" lang="en-US" altLang="zh-CN" sz="1800" b="1" i="0" u="none" strike="noStrike" kern="1200" cap="none" spc="0" normalizeH="0" baseline="0" noProof="0" dirty="0">
                <a:ln>
                  <a:noFill/>
                </a:ln>
                <a:solidFill>
                  <a:srgbClr val="FF0000"/>
                </a:solidFill>
                <a:effectLst/>
                <a:uLnTx/>
                <a:uFillTx/>
                <a:latin typeface="Times New Roman" panose="02020603050405020304" pitchFamily="18" charset="0"/>
                <a:ea typeface="楷体_GB2312" panose="02010609030101010101"/>
                <a:cs typeface="+mn-cs"/>
              </a:rPr>
              <a:t>IF </a:t>
            </a:r>
            <a:r>
              <a:rPr kumimoji="0" lang="zh-CN" altLang="en-US" sz="1800" b="0" i="0" u="none" strike="noStrike" kern="1200" cap="none" spc="0" normalizeH="0" baseline="0" noProof="0" dirty="0">
                <a:ln>
                  <a:noFill/>
                </a:ln>
                <a:solidFill>
                  <a:srgbClr val="FF0000"/>
                </a:solidFill>
                <a:effectLst/>
                <a:uLnTx/>
                <a:uFillTx/>
                <a:latin typeface="Times New Roman" panose="02020603050405020304" pitchFamily="18" charset="0"/>
                <a:ea typeface="楷体_GB2312" panose="02010609030101010101"/>
                <a:cs typeface="+mn-cs"/>
              </a:rPr>
              <a:t>动物是哺乳动物</a:t>
            </a:r>
            <a:r>
              <a:rPr kumimoji="0" lang="en-US" altLang="zh-CN" sz="1800" b="1" i="0" u="none" strike="noStrike" kern="1200" cap="none" spc="0" normalizeH="0" baseline="0" noProof="0" dirty="0">
                <a:ln>
                  <a:noFill/>
                </a:ln>
                <a:solidFill>
                  <a:srgbClr val="FF0000"/>
                </a:solidFill>
                <a:effectLst/>
                <a:uLnTx/>
                <a:uFillTx/>
                <a:latin typeface="Times New Roman" panose="02020603050405020304" pitchFamily="18" charset="0"/>
                <a:ea typeface="楷体_GB2312" panose="02010609030101010101"/>
                <a:cs typeface="+mn-cs"/>
              </a:rPr>
              <a:t>AND </a:t>
            </a:r>
            <a:r>
              <a:rPr kumimoji="0" lang="zh-CN" altLang="en-US" sz="1800" b="0" i="0" u="none" strike="noStrike" kern="1200" cap="none" spc="0" normalizeH="0" baseline="0" noProof="0" dirty="0">
                <a:ln>
                  <a:noFill/>
                </a:ln>
                <a:solidFill>
                  <a:srgbClr val="FF0000"/>
                </a:solidFill>
                <a:effectLst/>
                <a:uLnTx/>
                <a:uFillTx/>
                <a:latin typeface="Times New Roman" panose="02020603050405020304" pitchFamily="18" charset="0"/>
                <a:ea typeface="楷体_GB2312" panose="02010609030101010101"/>
                <a:cs typeface="+mn-cs"/>
              </a:rPr>
              <a:t>动物有蹄</a:t>
            </a:r>
            <a:r>
              <a:rPr kumimoji="0" lang="en-US" altLang="zh-CN" sz="1800" b="1" i="0" u="none" strike="noStrike" kern="1200" cap="none" spc="0" normalizeH="0" baseline="0" noProof="0" dirty="0">
                <a:ln>
                  <a:noFill/>
                </a:ln>
                <a:solidFill>
                  <a:srgbClr val="FF0000"/>
                </a:solidFill>
                <a:effectLst/>
                <a:uLnTx/>
                <a:uFillTx/>
                <a:latin typeface="Times New Roman" panose="02020603050405020304" pitchFamily="18" charset="0"/>
                <a:ea typeface="楷体_GB2312" panose="02010609030101010101"/>
                <a:cs typeface="+mn-cs"/>
              </a:rPr>
              <a:t>THEN </a:t>
            </a:r>
            <a:r>
              <a:rPr kumimoji="0" lang="zh-CN" altLang="en-US" sz="1800" b="0" i="0" u="none" strike="noStrike" kern="1200" cap="none" spc="0" normalizeH="0" baseline="0" noProof="0" dirty="0">
                <a:ln>
                  <a:noFill/>
                </a:ln>
                <a:solidFill>
                  <a:srgbClr val="FF0000"/>
                </a:solidFill>
                <a:effectLst/>
                <a:uLnTx/>
                <a:uFillTx/>
                <a:latin typeface="Times New Roman" panose="02020603050405020304" pitchFamily="18" charset="0"/>
                <a:ea typeface="楷体_GB2312" panose="02010609030101010101"/>
                <a:cs typeface="+mn-cs"/>
              </a:rPr>
              <a:t>动物是有蹄类动物</a:t>
            </a:r>
          </a:p>
        </p:txBody>
      </p:sp>
    </p:spTree>
    <p:extLst>
      <p:ext uri="{BB962C8B-B14F-4D97-AF65-F5344CB8AC3E}">
        <p14:creationId xmlns:p14="http://schemas.microsoft.com/office/powerpoint/2010/main" val="9743974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D9E7F99-BBA8-4DBB-AA76-B1708B5C7615}"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718850" name="Rectangle 2"/>
          <p:cNvSpPr>
            <a:spLocks noGrp="1"/>
          </p:cNvSpPr>
          <p:nvPr>
            <p:ph type="title"/>
          </p:nvPr>
        </p:nvSpPr>
        <p:spPr>
          <a:xfrm>
            <a:off x="1919288" y="765175"/>
            <a:ext cx="8229600" cy="649288"/>
          </a:xfrm>
        </p:spPr>
        <p:txBody>
          <a:bodyPr/>
          <a:lstStyle/>
          <a:p>
            <a:pPr algn="ctr"/>
            <a:r>
              <a:rPr lang="zh-CN" altLang="en-US" sz="3600">
                <a:solidFill>
                  <a:srgbClr val="CC0000"/>
                </a:solidFill>
                <a:effectLst>
                  <a:outerShdw blurRad="38100" dist="38100" dir="2700000" algn="tl">
                    <a:srgbClr val="C0C0C0"/>
                  </a:outerShdw>
                </a:effectLst>
                <a:ea typeface="华文隶书" panose="02010800040101010101" pitchFamily="2" charset="-122"/>
              </a:rPr>
              <a:t>本章学习要点</a:t>
            </a:r>
          </a:p>
        </p:txBody>
      </p:sp>
      <p:sp>
        <p:nvSpPr>
          <p:cNvPr id="718851" name="Rectangle 3"/>
          <p:cNvSpPr>
            <a:spLocks noGrp="1"/>
          </p:cNvSpPr>
          <p:nvPr>
            <p:ph type="body" idx="1"/>
          </p:nvPr>
        </p:nvSpPr>
        <p:spPr>
          <a:xfrm>
            <a:off x="1712913" y="1622425"/>
            <a:ext cx="8642350" cy="4525963"/>
          </a:xfrm>
        </p:spPr>
        <p:txBody>
          <a:bodyPr>
            <a:normAutofit lnSpcReduction="10000"/>
          </a:bodyPr>
          <a:lstStyle/>
          <a:p>
            <a:pPr>
              <a:lnSpc>
                <a:spcPct val="130000"/>
              </a:lnSpc>
              <a:spcBef>
                <a:spcPct val="30000"/>
              </a:spcBef>
            </a:pPr>
            <a:r>
              <a:rPr lang="zh-CN" altLang="en-US" b="1" dirty="0">
                <a:solidFill>
                  <a:schemeClr val="accent1"/>
                </a:solidFill>
              </a:rPr>
              <a:t>掌握几种不同的推理方法</a:t>
            </a:r>
            <a:endParaRPr lang="en-US" altLang="zh-CN" b="1" dirty="0"/>
          </a:p>
          <a:p>
            <a:pPr>
              <a:lnSpc>
                <a:spcPct val="130000"/>
              </a:lnSpc>
              <a:spcBef>
                <a:spcPct val="30000"/>
              </a:spcBef>
            </a:pPr>
            <a:r>
              <a:rPr lang="zh-CN" altLang="en-US" b="1" dirty="0">
                <a:solidFill>
                  <a:schemeClr val="accent1"/>
                </a:solidFill>
              </a:rPr>
              <a:t>掌握一阶谓词逻辑基础、置换与合一的概念，掌握求取最一般合一置换的方法。</a:t>
            </a:r>
          </a:p>
          <a:p>
            <a:pPr>
              <a:lnSpc>
                <a:spcPct val="130000"/>
              </a:lnSpc>
              <a:spcBef>
                <a:spcPct val="30000"/>
              </a:spcBef>
            </a:pPr>
            <a:r>
              <a:rPr lang="zh-CN" altLang="en-US" b="1" dirty="0">
                <a:solidFill>
                  <a:schemeClr val="accent1"/>
                </a:solidFill>
              </a:rPr>
              <a:t>掌握归结原理及归结推理方法。</a:t>
            </a:r>
            <a:endParaRPr lang="en-US" altLang="zh-CN" b="1" dirty="0">
              <a:solidFill>
                <a:schemeClr val="accent1"/>
              </a:solidFill>
            </a:endParaRPr>
          </a:p>
          <a:p>
            <a:pPr>
              <a:lnSpc>
                <a:spcPct val="130000"/>
              </a:lnSpc>
              <a:spcBef>
                <a:spcPct val="30000"/>
              </a:spcBef>
            </a:pPr>
            <a:r>
              <a:rPr lang="zh-CN" altLang="en-US" b="1" dirty="0">
                <a:solidFill>
                  <a:schemeClr val="accent1"/>
                </a:solidFill>
              </a:rPr>
              <a:t>掌握利用归结原理进行定理证明的方法。</a:t>
            </a:r>
          </a:p>
          <a:p>
            <a:pPr>
              <a:lnSpc>
                <a:spcPct val="130000"/>
              </a:lnSpc>
              <a:spcBef>
                <a:spcPct val="30000"/>
              </a:spcBef>
            </a:pPr>
            <a:r>
              <a:rPr lang="zh-CN" altLang="en-US" b="1" dirty="0">
                <a:solidFill>
                  <a:schemeClr val="accent1"/>
                </a:solidFill>
              </a:rPr>
              <a:t>掌握利用归结原理进行问题求解的方法。</a:t>
            </a:r>
          </a:p>
          <a:p>
            <a:pPr>
              <a:lnSpc>
                <a:spcPct val="130000"/>
              </a:lnSpc>
              <a:spcBef>
                <a:spcPct val="30000"/>
              </a:spcBef>
            </a:pPr>
            <a:r>
              <a:rPr lang="zh-CN" altLang="en-US" b="1" dirty="0">
                <a:solidFill>
                  <a:schemeClr val="accent1"/>
                </a:solidFill>
              </a:rPr>
              <a:t>了解归结过程中的控制策略。</a:t>
            </a:r>
          </a:p>
        </p:txBody>
      </p:sp>
    </p:spTree>
    <p:extLst>
      <p:ext uri="{BB962C8B-B14F-4D97-AF65-F5344CB8AC3E}">
        <p14:creationId xmlns:p14="http://schemas.microsoft.com/office/powerpoint/2010/main" val="19613548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30</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80665" y="42434"/>
            <a:ext cx="8229600" cy="649288"/>
          </a:xfrm>
        </p:spPr>
        <p:txBody>
          <a:bodyPr>
            <a:normAutofit/>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3.2.3</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产生式系统的示例</a:t>
            </a:r>
          </a:p>
        </p:txBody>
      </p:sp>
      <p:sp>
        <p:nvSpPr>
          <p:cNvPr id="3" name="矩形 2"/>
          <p:cNvSpPr/>
          <p:nvPr/>
        </p:nvSpPr>
        <p:spPr>
          <a:xfrm>
            <a:off x="4417079" y="596965"/>
            <a:ext cx="3592009" cy="461665"/>
          </a:xfrm>
          <a:prstGeom prst="rect">
            <a:avLst/>
          </a:prstGeom>
        </p:spPr>
        <p:txBody>
          <a:bodyPr wrap="none">
            <a:spAutoFit/>
          </a:bodyPr>
          <a:lstStyle/>
          <a:p>
            <a:pPr marL="0" marR="2170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FF0000"/>
                </a:solidFill>
                <a:effectLst/>
                <a:uLnTx/>
                <a:uFillTx/>
                <a:latin typeface="等线" panose="020F0502020204030204"/>
                <a:ea typeface="楷体_GB2312" panose="02010609030101010101"/>
                <a:cs typeface="+mn-cs"/>
              </a:rPr>
              <a:t>基于规则的动物识别系统</a:t>
            </a:r>
          </a:p>
        </p:txBody>
      </p:sp>
      <p:grpSp>
        <p:nvGrpSpPr>
          <p:cNvPr id="415" name="组合 414"/>
          <p:cNvGrpSpPr/>
          <p:nvPr/>
        </p:nvGrpSpPr>
        <p:grpSpPr>
          <a:xfrm>
            <a:off x="75078" y="1338574"/>
            <a:ext cx="11823536" cy="5216075"/>
            <a:chOff x="358857" y="1183409"/>
            <a:chExt cx="11823536" cy="5216075"/>
          </a:xfrm>
        </p:grpSpPr>
        <p:sp>
          <p:nvSpPr>
            <p:cNvPr id="4" name="矩形 3"/>
            <p:cNvSpPr/>
            <p:nvPr/>
          </p:nvSpPr>
          <p:spPr>
            <a:xfrm>
              <a:off x="1078993" y="5262295"/>
              <a:ext cx="981567"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有毛发</a:t>
              </a:r>
            </a:p>
          </p:txBody>
        </p:sp>
        <p:sp>
          <p:nvSpPr>
            <p:cNvPr id="7" name="矩形 6"/>
            <p:cNvSpPr/>
            <p:nvPr/>
          </p:nvSpPr>
          <p:spPr>
            <a:xfrm>
              <a:off x="2097145" y="3867227"/>
              <a:ext cx="694267" cy="557368"/>
            </a:xfrm>
            <a:prstGeom prst="rect">
              <a:avLst/>
            </a:prstGeom>
            <a:ln w="254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哺乳动物</a:t>
              </a:r>
            </a:p>
          </p:txBody>
        </p:sp>
        <p:cxnSp>
          <p:nvCxnSpPr>
            <p:cNvPr id="8" name="直接箭头连接符 7"/>
            <p:cNvCxnSpPr>
              <a:stCxn id="4" idx="0"/>
              <a:endCxn id="7" idx="2"/>
            </p:cNvCxnSpPr>
            <p:nvPr/>
          </p:nvCxnSpPr>
          <p:spPr>
            <a:xfrm flipV="1">
              <a:off x="1569777" y="4424595"/>
              <a:ext cx="874502" cy="837700"/>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2385142" y="5296043"/>
              <a:ext cx="704889" cy="284626"/>
            </a:xfrm>
            <a:prstGeom prst="rect">
              <a:avLst/>
            </a:prstGeom>
            <a:ln w="254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有奶</a:t>
              </a:r>
            </a:p>
          </p:txBody>
        </p:sp>
        <p:cxnSp>
          <p:nvCxnSpPr>
            <p:cNvPr id="12" name="直接箭头连接符 11"/>
            <p:cNvCxnSpPr>
              <a:stCxn id="11" idx="0"/>
              <a:endCxn id="7" idx="2"/>
            </p:cNvCxnSpPr>
            <p:nvPr/>
          </p:nvCxnSpPr>
          <p:spPr>
            <a:xfrm flipH="1" flipV="1">
              <a:off x="2444279" y="4424595"/>
              <a:ext cx="293308" cy="87144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10451161" y="2870807"/>
              <a:ext cx="648588"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是鸟</a:t>
              </a:r>
            </a:p>
          </p:txBody>
        </p:sp>
        <p:sp>
          <p:nvSpPr>
            <p:cNvPr id="16" name="矩形 15"/>
            <p:cNvSpPr/>
            <p:nvPr/>
          </p:nvSpPr>
          <p:spPr>
            <a:xfrm>
              <a:off x="11120722" y="5309531"/>
              <a:ext cx="888820" cy="284626"/>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有羽毛</a:t>
              </a:r>
            </a:p>
          </p:txBody>
        </p:sp>
        <p:cxnSp>
          <p:nvCxnSpPr>
            <p:cNvPr id="17" name="直接箭头连接符 16"/>
            <p:cNvCxnSpPr>
              <a:stCxn id="16" idx="0"/>
              <a:endCxn id="15" idx="2"/>
            </p:cNvCxnSpPr>
            <p:nvPr/>
          </p:nvCxnSpPr>
          <p:spPr>
            <a:xfrm flipH="1" flipV="1">
              <a:off x="10775455" y="3165774"/>
              <a:ext cx="789677" cy="2143757"/>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10193611" y="5310753"/>
              <a:ext cx="690534"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会飞</a:t>
              </a:r>
            </a:p>
          </p:txBody>
        </p:sp>
        <p:cxnSp>
          <p:nvCxnSpPr>
            <p:cNvPr id="21" name="直接箭头连接符 20"/>
            <p:cNvCxnSpPr>
              <a:stCxn id="20" idx="0"/>
              <a:endCxn id="15" idx="2"/>
            </p:cNvCxnSpPr>
            <p:nvPr/>
          </p:nvCxnSpPr>
          <p:spPr>
            <a:xfrm flipV="1">
              <a:off x="10538878" y="3165774"/>
              <a:ext cx="236577" cy="2144979"/>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10538878" y="5982795"/>
              <a:ext cx="1005093" cy="284626"/>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会下蛋</a:t>
              </a:r>
            </a:p>
          </p:txBody>
        </p:sp>
        <p:cxnSp>
          <p:nvCxnSpPr>
            <p:cNvPr id="23" name="直接箭头连接符 22"/>
            <p:cNvCxnSpPr>
              <a:stCxn id="22" idx="0"/>
              <a:endCxn id="15" idx="2"/>
            </p:cNvCxnSpPr>
            <p:nvPr/>
          </p:nvCxnSpPr>
          <p:spPr>
            <a:xfrm flipH="1" flipV="1">
              <a:off x="10775455" y="3165774"/>
              <a:ext cx="265970" cy="2817021"/>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26" name="弧形 25"/>
            <p:cNvSpPr/>
            <p:nvPr/>
          </p:nvSpPr>
          <p:spPr>
            <a:xfrm rot="7330204">
              <a:off x="10612900" y="3881441"/>
              <a:ext cx="242920"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8" name="矩形 37"/>
            <p:cNvSpPr/>
            <p:nvPr/>
          </p:nvSpPr>
          <p:spPr>
            <a:xfrm>
              <a:off x="5461290" y="5307954"/>
              <a:ext cx="658349"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吃肉</a:t>
              </a:r>
            </a:p>
          </p:txBody>
        </p:sp>
        <p:sp>
          <p:nvSpPr>
            <p:cNvPr id="39" name="矩形 38"/>
            <p:cNvSpPr/>
            <p:nvPr/>
          </p:nvSpPr>
          <p:spPr>
            <a:xfrm>
              <a:off x="6391500" y="2437356"/>
              <a:ext cx="757396" cy="647300"/>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食肉动物</a:t>
              </a:r>
            </a:p>
          </p:txBody>
        </p:sp>
        <p:cxnSp>
          <p:nvCxnSpPr>
            <p:cNvPr id="40" name="直接箭头连接符 39"/>
            <p:cNvCxnSpPr>
              <a:stCxn id="38" idx="0"/>
              <a:endCxn id="39" idx="2"/>
            </p:cNvCxnSpPr>
            <p:nvPr/>
          </p:nvCxnSpPr>
          <p:spPr>
            <a:xfrm flipV="1">
              <a:off x="5790465" y="3084656"/>
              <a:ext cx="979733" cy="222329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52" name="矩形 51"/>
            <p:cNvSpPr/>
            <p:nvPr/>
          </p:nvSpPr>
          <p:spPr>
            <a:xfrm>
              <a:off x="7530951" y="5861369"/>
              <a:ext cx="664577" cy="538115"/>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眼盯前方</a:t>
              </a:r>
            </a:p>
          </p:txBody>
        </p:sp>
        <p:cxnSp>
          <p:nvCxnSpPr>
            <p:cNvPr id="53" name="直接箭头连接符 52"/>
            <p:cNvCxnSpPr>
              <a:stCxn id="52" idx="0"/>
              <a:endCxn id="39" idx="2"/>
            </p:cNvCxnSpPr>
            <p:nvPr/>
          </p:nvCxnSpPr>
          <p:spPr>
            <a:xfrm flipH="1" flipV="1">
              <a:off x="6770198" y="3084656"/>
              <a:ext cx="1093042" cy="2776713"/>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54" name="矩形 53"/>
            <p:cNvSpPr/>
            <p:nvPr/>
          </p:nvSpPr>
          <p:spPr>
            <a:xfrm>
              <a:off x="6130663" y="6008440"/>
              <a:ext cx="981567"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有犬齿</a:t>
              </a:r>
            </a:p>
          </p:txBody>
        </p:sp>
        <p:cxnSp>
          <p:nvCxnSpPr>
            <p:cNvPr id="55" name="直接箭头连接符 54"/>
            <p:cNvCxnSpPr>
              <a:stCxn id="54" idx="0"/>
              <a:endCxn id="39" idx="2"/>
            </p:cNvCxnSpPr>
            <p:nvPr/>
          </p:nvCxnSpPr>
          <p:spPr>
            <a:xfrm flipV="1">
              <a:off x="6621447" y="3084656"/>
              <a:ext cx="148751" cy="2923784"/>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56" name="矩形 55"/>
            <p:cNvSpPr/>
            <p:nvPr/>
          </p:nvSpPr>
          <p:spPr>
            <a:xfrm>
              <a:off x="6730018" y="5287312"/>
              <a:ext cx="685521" cy="284626"/>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有爪</a:t>
              </a:r>
            </a:p>
          </p:txBody>
        </p:sp>
        <p:cxnSp>
          <p:nvCxnSpPr>
            <p:cNvPr id="57" name="直接箭头连接符 56"/>
            <p:cNvCxnSpPr>
              <a:stCxn id="56" idx="0"/>
              <a:endCxn id="39" idx="2"/>
            </p:cNvCxnSpPr>
            <p:nvPr/>
          </p:nvCxnSpPr>
          <p:spPr>
            <a:xfrm flipH="1" flipV="1">
              <a:off x="6770198" y="3084656"/>
              <a:ext cx="302581" cy="2202656"/>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58" name="弧形 57"/>
            <p:cNvSpPr/>
            <p:nvPr/>
          </p:nvSpPr>
          <p:spPr>
            <a:xfrm rot="9124149">
              <a:off x="6619022" y="3114659"/>
              <a:ext cx="459569"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67" name="矩形 66"/>
            <p:cNvSpPr/>
            <p:nvPr/>
          </p:nvSpPr>
          <p:spPr>
            <a:xfrm>
              <a:off x="1247278" y="4050846"/>
              <a:ext cx="686532" cy="268861"/>
            </a:xfrm>
            <a:prstGeom prst="rect">
              <a:avLst/>
            </a:prstGeom>
            <a:ln w="254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有蹄</a:t>
              </a:r>
            </a:p>
          </p:txBody>
        </p:sp>
        <p:sp>
          <p:nvSpPr>
            <p:cNvPr id="68" name="矩形 67"/>
            <p:cNvSpPr/>
            <p:nvPr/>
          </p:nvSpPr>
          <p:spPr>
            <a:xfrm>
              <a:off x="1061541" y="2820002"/>
              <a:ext cx="1396180" cy="294967"/>
            </a:xfrm>
            <a:prstGeom prst="rect">
              <a:avLst/>
            </a:prstGeom>
            <a:ln w="254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是有蹄动物</a:t>
              </a:r>
            </a:p>
          </p:txBody>
        </p:sp>
        <p:cxnSp>
          <p:nvCxnSpPr>
            <p:cNvPr id="69" name="直接箭头连接符 68"/>
            <p:cNvCxnSpPr>
              <a:stCxn id="67" idx="0"/>
              <a:endCxn id="68" idx="2"/>
            </p:cNvCxnSpPr>
            <p:nvPr/>
          </p:nvCxnSpPr>
          <p:spPr>
            <a:xfrm flipV="1">
              <a:off x="1590544" y="3114969"/>
              <a:ext cx="169087" cy="93587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2" name="矩形 71"/>
            <p:cNvSpPr/>
            <p:nvPr/>
          </p:nvSpPr>
          <p:spPr>
            <a:xfrm>
              <a:off x="358857" y="3867227"/>
              <a:ext cx="662497" cy="621666"/>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反刍动物</a:t>
              </a:r>
            </a:p>
          </p:txBody>
        </p:sp>
        <p:cxnSp>
          <p:nvCxnSpPr>
            <p:cNvPr id="73" name="直接箭头连接符 72"/>
            <p:cNvCxnSpPr>
              <a:stCxn id="72" idx="0"/>
              <a:endCxn id="68" idx="2"/>
            </p:cNvCxnSpPr>
            <p:nvPr/>
          </p:nvCxnSpPr>
          <p:spPr>
            <a:xfrm flipV="1">
              <a:off x="690106" y="3114969"/>
              <a:ext cx="1069525" cy="75225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75" name="直接箭头连接符 74"/>
            <p:cNvCxnSpPr>
              <a:stCxn id="7" idx="0"/>
              <a:endCxn id="68" idx="2"/>
            </p:cNvCxnSpPr>
            <p:nvPr/>
          </p:nvCxnSpPr>
          <p:spPr>
            <a:xfrm flipH="1" flipV="1">
              <a:off x="1759631" y="3114969"/>
              <a:ext cx="684648" cy="75225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8" name="弧形 77"/>
            <p:cNvSpPr/>
            <p:nvPr/>
          </p:nvSpPr>
          <p:spPr>
            <a:xfrm rot="9124149">
              <a:off x="1679923" y="3084394"/>
              <a:ext cx="459569" cy="309075"/>
            </a:xfrm>
            <a:prstGeom prst="arc">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79" name="弧形 78"/>
            <p:cNvSpPr/>
            <p:nvPr/>
          </p:nvSpPr>
          <p:spPr>
            <a:xfrm rot="8079860">
              <a:off x="1377188" y="3008060"/>
              <a:ext cx="305849" cy="495837"/>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98" name="矩形 97"/>
            <p:cNvSpPr/>
            <p:nvPr/>
          </p:nvSpPr>
          <p:spPr>
            <a:xfrm>
              <a:off x="4118187" y="3896286"/>
              <a:ext cx="704889" cy="560756"/>
            </a:xfrm>
            <a:prstGeom prst="rect">
              <a:avLst/>
            </a:prstGeom>
            <a:ln w="25400">
              <a:solidFill>
                <a:srgbClr val="FF0000"/>
              </a:solidFill>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有暗斑点</a:t>
              </a:r>
            </a:p>
          </p:txBody>
        </p:sp>
        <p:sp>
          <p:nvSpPr>
            <p:cNvPr id="99" name="矩形 98"/>
            <p:cNvSpPr/>
            <p:nvPr/>
          </p:nvSpPr>
          <p:spPr>
            <a:xfrm>
              <a:off x="5007343" y="4028505"/>
              <a:ext cx="981567"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黄褐色</a:t>
              </a:r>
            </a:p>
          </p:txBody>
        </p:sp>
        <p:cxnSp>
          <p:nvCxnSpPr>
            <p:cNvPr id="100" name="直接箭头连接符 99"/>
            <p:cNvCxnSpPr>
              <a:stCxn id="99" idx="0"/>
              <a:endCxn id="113" idx="2"/>
            </p:cNvCxnSpPr>
            <p:nvPr/>
          </p:nvCxnSpPr>
          <p:spPr>
            <a:xfrm flipV="1">
              <a:off x="5498127" y="1478824"/>
              <a:ext cx="969465" cy="2549681"/>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直接箭头连接符 100"/>
            <p:cNvCxnSpPr>
              <a:stCxn id="98" idx="0"/>
              <a:endCxn id="113" idx="2"/>
            </p:cNvCxnSpPr>
            <p:nvPr/>
          </p:nvCxnSpPr>
          <p:spPr>
            <a:xfrm flipV="1">
              <a:off x="4470632" y="1478824"/>
              <a:ext cx="1996960" cy="2417462"/>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直接箭头连接符 105"/>
            <p:cNvCxnSpPr>
              <a:stCxn id="7" idx="0"/>
              <a:endCxn id="113" idx="2"/>
            </p:cNvCxnSpPr>
            <p:nvPr/>
          </p:nvCxnSpPr>
          <p:spPr>
            <a:xfrm flipV="1">
              <a:off x="2444279" y="1478824"/>
              <a:ext cx="4023313" cy="2388403"/>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直接箭头连接符 109"/>
            <p:cNvCxnSpPr>
              <a:stCxn id="39" idx="0"/>
              <a:endCxn id="113" idx="2"/>
            </p:cNvCxnSpPr>
            <p:nvPr/>
          </p:nvCxnSpPr>
          <p:spPr>
            <a:xfrm flipH="1" flipV="1">
              <a:off x="6467592" y="1478824"/>
              <a:ext cx="302606" cy="958532"/>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13" name="矩形 112"/>
            <p:cNvSpPr/>
            <p:nvPr/>
          </p:nvSpPr>
          <p:spPr>
            <a:xfrm>
              <a:off x="5997068" y="1183857"/>
              <a:ext cx="941048"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金钱豹</a:t>
              </a:r>
            </a:p>
          </p:txBody>
        </p:sp>
        <p:sp>
          <p:nvSpPr>
            <p:cNvPr id="124" name="矩形 123"/>
            <p:cNvSpPr/>
            <p:nvPr/>
          </p:nvSpPr>
          <p:spPr>
            <a:xfrm>
              <a:off x="3419206" y="5106661"/>
              <a:ext cx="704889" cy="663390"/>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黑色条纹</a:t>
              </a:r>
            </a:p>
          </p:txBody>
        </p:sp>
        <p:cxnSp>
          <p:nvCxnSpPr>
            <p:cNvPr id="125" name="直接箭头连接符 124"/>
            <p:cNvCxnSpPr>
              <a:stCxn id="124" idx="0"/>
              <a:endCxn id="128" idx="2"/>
            </p:cNvCxnSpPr>
            <p:nvPr/>
          </p:nvCxnSpPr>
          <p:spPr>
            <a:xfrm flipV="1">
              <a:off x="3771651" y="1485619"/>
              <a:ext cx="823002" cy="3621042"/>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直接箭头连接符 125"/>
            <p:cNvCxnSpPr>
              <a:stCxn id="7" idx="0"/>
              <a:endCxn id="128" idx="2"/>
            </p:cNvCxnSpPr>
            <p:nvPr/>
          </p:nvCxnSpPr>
          <p:spPr>
            <a:xfrm flipV="1">
              <a:off x="2444279" y="1485619"/>
              <a:ext cx="2150374" cy="238160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直接箭头连接符 126"/>
            <p:cNvCxnSpPr>
              <a:stCxn id="39" idx="0"/>
              <a:endCxn id="128" idx="2"/>
            </p:cNvCxnSpPr>
            <p:nvPr/>
          </p:nvCxnSpPr>
          <p:spPr>
            <a:xfrm flipH="1" flipV="1">
              <a:off x="4594653" y="1485619"/>
              <a:ext cx="2175545" cy="951737"/>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28" name="矩形 127"/>
            <p:cNvSpPr/>
            <p:nvPr/>
          </p:nvSpPr>
          <p:spPr>
            <a:xfrm>
              <a:off x="4219474" y="1190652"/>
              <a:ext cx="750357"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老虎</a:t>
              </a:r>
            </a:p>
          </p:txBody>
        </p:sp>
        <p:cxnSp>
          <p:nvCxnSpPr>
            <p:cNvPr id="130" name="直接箭头连接符 129"/>
            <p:cNvCxnSpPr>
              <a:stCxn id="99" idx="0"/>
              <a:endCxn id="128" idx="2"/>
            </p:cNvCxnSpPr>
            <p:nvPr/>
          </p:nvCxnSpPr>
          <p:spPr>
            <a:xfrm flipH="1" flipV="1">
              <a:off x="4594653" y="1485619"/>
              <a:ext cx="903474" cy="2542886"/>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38" name="矩形 137"/>
            <p:cNvSpPr/>
            <p:nvPr/>
          </p:nvSpPr>
          <p:spPr>
            <a:xfrm>
              <a:off x="7453044" y="4039969"/>
              <a:ext cx="662774" cy="268861"/>
            </a:xfrm>
            <a:prstGeom prst="rect">
              <a:avLst/>
            </a:prstGeom>
            <a:ln w="254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长腿</a:t>
              </a:r>
            </a:p>
          </p:txBody>
        </p:sp>
        <p:cxnSp>
          <p:nvCxnSpPr>
            <p:cNvPr id="139" name="直接箭头连接符 138"/>
            <p:cNvCxnSpPr>
              <a:stCxn id="138" idx="0"/>
              <a:endCxn id="143" idx="2"/>
            </p:cNvCxnSpPr>
            <p:nvPr/>
          </p:nvCxnSpPr>
          <p:spPr>
            <a:xfrm flipH="1" flipV="1">
              <a:off x="1553622" y="1481089"/>
              <a:ext cx="6230809" cy="255888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0" name="矩形 139"/>
            <p:cNvSpPr/>
            <p:nvPr/>
          </p:nvSpPr>
          <p:spPr>
            <a:xfrm>
              <a:off x="7923993" y="5292263"/>
              <a:ext cx="981567" cy="268861"/>
            </a:xfrm>
            <a:prstGeom prst="rect">
              <a:avLst/>
            </a:prstGeom>
            <a:ln w="254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长脖子</a:t>
              </a:r>
            </a:p>
          </p:txBody>
        </p:sp>
        <p:cxnSp>
          <p:nvCxnSpPr>
            <p:cNvPr id="141" name="直接箭头连接符 140"/>
            <p:cNvCxnSpPr>
              <a:stCxn id="140" idx="0"/>
              <a:endCxn id="143" idx="2"/>
            </p:cNvCxnSpPr>
            <p:nvPr/>
          </p:nvCxnSpPr>
          <p:spPr>
            <a:xfrm flipH="1" flipV="1">
              <a:off x="1553622" y="1481089"/>
              <a:ext cx="6861155" cy="381117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2" name="直接箭头连接符 141"/>
            <p:cNvCxnSpPr>
              <a:stCxn id="98" idx="0"/>
              <a:endCxn id="143" idx="2"/>
            </p:cNvCxnSpPr>
            <p:nvPr/>
          </p:nvCxnSpPr>
          <p:spPr>
            <a:xfrm flipH="1" flipV="1">
              <a:off x="1553622" y="1481089"/>
              <a:ext cx="2917010" cy="241519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3" name="矩形 142"/>
            <p:cNvSpPr/>
            <p:nvPr/>
          </p:nvSpPr>
          <p:spPr>
            <a:xfrm>
              <a:off x="855532" y="1186122"/>
              <a:ext cx="1396180" cy="294967"/>
            </a:xfrm>
            <a:prstGeom prst="rect">
              <a:avLst/>
            </a:prstGeom>
            <a:ln w="254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长颈鹿</a:t>
              </a:r>
            </a:p>
          </p:txBody>
        </p:sp>
        <p:cxnSp>
          <p:nvCxnSpPr>
            <p:cNvPr id="148" name="直接箭头连接符 147"/>
            <p:cNvCxnSpPr>
              <a:stCxn id="68" idx="0"/>
              <a:endCxn id="143" idx="2"/>
            </p:cNvCxnSpPr>
            <p:nvPr/>
          </p:nvCxnSpPr>
          <p:spPr>
            <a:xfrm flipH="1" flipV="1">
              <a:off x="1553622" y="1481089"/>
              <a:ext cx="206009" cy="133891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1" name="直接箭头连接符 150"/>
            <p:cNvCxnSpPr>
              <a:stCxn id="124" idx="0"/>
              <a:endCxn id="152" idx="2"/>
            </p:cNvCxnSpPr>
            <p:nvPr/>
          </p:nvCxnSpPr>
          <p:spPr>
            <a:xfrm flipH="1" flipV="1">
              <a:off x="3172628" y="1478824"/>
              <a:ext cx="599023" cy="3627837"/>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52" name="矩形 151"/>
            <p:cNvSpPr/>
            <p:nvPr/>
          </p:nvSpPr>
          <p:spPr>
            <a:xfrm>
              <a:off x="2659623" y="1183857"/>
              <a:ext cx="1026010"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斑马</a:t>
              </a:r>
            </a:p>
          </p:txBody>
        </p:sp>
        <p:cxnSp>
          <p:nvCxnSpPr>
            <p:cNvPr id="153" name="直接箭头连接符 152"/>
            <p:cNvCxnSpPr>
              <a:stCxn id="68" idx="0"/>
              <a:endCxn id="152" idx="2"/>
            </p:cNvCxnSpPr>
            <p:nvPr/>
          </p:nvCxnSpPr>
          <p:spPr>
            <a:xfrm flipV="1">
              <a:off x="1759631" y="1478824"/>
              <a:ext cx="1412997" cy="134117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61" name="矩形 160"/>
            <p:cNvSpPr/>
            <p:nvPr/>
          </p:nvSpPr>
          <p:spPr>
            <a:xfrm>
              <a:off x="9889714" y="3896286"/>
              <a:ext cx="649163" cy="556228"/>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不会飞</a:t>
              </a:r>
            </a:p>
          </p:txBody>
        </p:sp>
        <p:sp>
          <p:nvSpPr>
            <p:cNvPr id="162" name="矩形 161"/>
            <p:cNvSpPr/>
            <p:nvPr/>
          </p:nvSpPr>
          <p:spPr>
            <a:xfrm>
              <a:off x="9079131" y="5178231"/>
              <a:ext cx="804080" cy="533906"/>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黑白两色</a:t>
              </a:r>
            </a:p>
          </p:txBody>
        </p:sp>
        <p:sp>
          <p:nvSpPr>
            <p:cNvPr id="171" name="矩形 170"/>
            <p:cNvSpPr/>
            <p:nvPr/>
          </p:nvSpPr>
          <p:spPr>
            <a:xfrm>
              <a:off x="9565421" y="1183409"/>
              <a:ext cx="648588"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鸵鸟</a:t>
              </a:r>
            </a:p>
          </p:txBody>
        </p:sp>
        <p:cxnSp>
          <p:nvCxnSpPr>
            <p:cNvPr id="172" name="直接箭头连接符 171"/>
            <p:cNvCxnSpPr>
              <a:stCxn id="161" idx="0"/>
              <a:endCxn id="171" idx="2"/>
            </p:cNvCxnSpPr>
            <p:nvPr/>
          </p:nvCxnSpPr>
          <p:spPr>
            <a:xfrm flipH="1" flipV="1">
              <a:off x="9889715" y="1478376"/>
              <a:ext cx="324581" cy="2417910"/>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73" name="直接箭头连接符 172"/>
            <p:cNvCxnSpPr>
              <a:stCxn id="140" idx="0"/>
              <a:endCxn id="171" idx="2"/>
            </p:cNvCxnSpPr>
            <p:nvPr/>
          </p:nvCxnSpPr>
          <p:spPr>
            <a:xfrm flipV="1">
              <a:off x="8414777" y="1478376"/>
              <a:ext cx="1474938" cy="3813887"/>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74" name="直接箭头连接符 173"/>
            <p:cNvCxnSpPr>
              <a:stCxn id="162" idx="0"/>
              <a:endCxn id="171" idx="2"/>
            </p:cNvCxnSpPr>
            <p:nvPr/>
          </p:nvCxnSpPr>
          <p:spPr>
            <a:xfrm flipV="1">
              <a:off x="9481171" y="1478376"/>
              <a:ext cx="408544" cy="3699855"/>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75" name="直接箭头连接符 174"/>
            <p:cNvCxnSpPr>
              <a:stCxn id="138" idx="0"/>
              <a:endCxn id="171" idx="2"/>
            </p:cNvCxnSpPr>
            <p:nvPr/>
          </p:nvCxnSpPr>
          <p:spPr>
            <a:xfrm flipV="1">
              <a:off x="7784431" y="1478376"/>
              <a:ext cx="2105284" cy="2561593"/>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82" name="直接箭头连接符 181"/>
            <p:cNvCxnSpPr>
              <a:stCxn id="15" idx="0"/>
              <a:endCxn id="171" idx="2"/>
            </p:cNvCxnSpPr>
            <p:nvPr/>
          </p:nvCxnSpPr>
          <p:spPr>
            <a:xfrm flipH="1" flipV="1">
              <a:off x="9889715" y="1478376"/>
              <a:ext cx="885740" cy="1392431"/>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85" name="矩形 184"/>
            <p:cNvSpPr/>
            <p:nvPr/>
          </p:nvSpPr>
          <p:spPr>
            <a:xfrm>
              <a:off x="8213055" y="1186122"/>
              <a:ext cx="648588"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企鹅</a:t>
              </a:r>
            </a:p>
          </p:txBody>
        </p:sp>
        <p:sp>
          <p:nvSpPr>
            <p:cNvPr id="186" name="矩形 185"/>
            <p:cNvSpPr/>
            <p:nvPr/>
          </p:nvSpPr>
          <p:spPr>
            <a:xfrm>
              <a:off x="7704023" y="2870807"/>
              <a:ext cx="1005093" cy="284626"/>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会游泳</a:t>
              </a:r>
            </a:p>
          </p:txBody>
        </p:sp>
        <p:cxnSp>
          <p:nvCxnSpPr>
            <p:cNvPr id="187" name="直接箭头连接符 186"/>
            <p:cNvCxnSpPr>
              <a:stCxn id="186" idx="0"/>
              <a:endCxn id="185" idx="2"/>
            </p:cNvCxnSpPr>
            <p:nvPr/>
          </p:nvCxnSpPr>
          <p:spPr>
            <a:xfrm flipV="1">
              <a:off x="8206570" y="1481089"/>
              <a:ext cx="330779" cy="138971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88" name="直接箭头连接符 187"/>
            <p:cNvCxnSpPr>
              <a:stCxn id="161" idx="0"/>
              <a:endCxn id="185" idx="2"/>
            </p:cNvCxnSpPr>
            <p:nvPr/>
          </p:nvCxnSpPr>
          <p:spPr>
            <a:xfrm flipH="1" flipV="1">
              <a:off x="8537349" y="1481089"/>
              <a:ext cx="1676947" cy="2415197"/>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89" name="直接箭头连接符 188"/>
            <p:cNvCxnSpPr>
              <a:stCxn id="162" idx="0"/>
              <a:endCxn id="185" idx="2"/>
            </p:cNvCxnSpPr>
            <p:nvPr/>
          </p:nvCxnSpPr>
          <p:spPr>
            <a:xfrm flipH="1" flipV="1">
              <a:off x="8537349" y="1481089"/>
              <a:ext cx="943822" cy="3697142"/>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90" name="直接箭头连接符 189"/>
            <p:cNvCxnSpPr>
              <a:stCxn id="15" idx="0"/>
              <a:endCxn id="185" idx="2"/>
            </p:cNvCxnSpPr>
            <p:nvPr/>
          </p:nvCxnSpPr>
          <p:spPr>
            <a:xfrm flipH="1" flipV="1">
              <a:off x="8537349" y="1481089"/>
              <a:ext cx="2238106" cy="138971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97" name="矩形 196"/>
            <p:cNvSpPr/>
            <p:nvPr/>
          </p:nvSpPr>
          <p:spPr>
            <a:xfrm>
              <a:off x="11505515" y="4011481"/>
              <a:ext cx="676878"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善飞</a:t>
              </a:r>
            </a:p>
          </p:txBody>
        </p:sp>
        <p:sp>
          <p:nvSpPr>
            <p:cNvPr id="198" name="矩形 197"/>
            <p:cNvSpPr/>
            <p:nvPr/>
          </p:nvSpPr>
          <p:spPr>
            <a:xfrm>
              <a:off x="11184899" y="1190652"/>
              <a:ext cx="956574"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信天翁</a:t>
              </a:r>
            </a:p>
          </p:txBody>
        </p:sp>
        <p:cxnSp>
          <p:nvCxnSpPr>
            <p:cNvPr id="199" name="直接箭头连接符 198"/>
            <p:cNvCxnSpPr>
              <a:stCxn id="15" idx="0"/>
              <a:endCxn id="198" idx="2"/>
            </p:cNvCxnSpPr>
            <p:nvPr/>
          </p:nvCxnSpPr>
          <p:spPr>
            <a:xfrm flipV="1">
              <a:off x="10775455" y="1485619"/>
              <a:ext cx="887731" cy="138518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200" name="直接箭头连接符 199"/>
            <p:cNvCxnSpPr>
              <a:stCxn id="197" idx="0"/>
              <a:endCxn id="198" idx="2"/>
            </p:cNvCxnSpPr>
            <p:nvPr/>
          </p:nvCxnSpPr>
          <p:spPr>
            <a:xfrm flipH="1" flipV="1">
              <a:off x="11663186" y="1485619"/>
              <a:ext cx="180768" cy="2525862"/>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402" name="弧形 401"/>
            <p:cNvSpPr/>
            <p:nvPr/>
          </p:nvSpPr>
          <p:spPr>
            <a:xfrm rot="7733331">
              <a:off x="1494790" y="1333801"/>
              <a:ext cx="459569" cy="309075"/>
            </a:xfrm>
            <a:prstGeom prst="arc">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03" name="弧形 402"/>
            <p:cNvSpPr/>
            <p:nvPr/>
          </p:nvSpPr>
          <p:spPr>
            <a:xfrm rot="9546858">
              <a:off x="2948696" y="1437922"/>
              <a:ext cx="459569"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04" name="弧形 403"/>
            <p:cNvSpPr/>
            <p:nvPr/>
          </p:nvSpPr>
          <p:spPr>
            <a:xfrm rot="8794777">
              <a:off x="4418330" y="1288810"/>
              <a:ext cx="673359"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05" name="弧形 404"/>
            <p:cNvSpPr/>
            <p:nvPr/>
          </p:nvSpPr>
          <p:spPr>
            <a:xfrm rot="9652581">
              <a:off x="6211831" y="1377552"/>
              <a:ext cx="570065"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06" name="弧形 405"/>
            <p:cNvSpPr/>
            <p:nvPr/>
          </p:nvSpPr>
          <p:spPr>
            <a:xfrm rot="8285871">
              <a:off x="8424082" y="1377552"/>
              <a:ext cx="570065"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07" name="弧形 406"/>
            <p:cNvSpPr/>
            <p:nvPr/>
          </p:nvSpPr>
          <p:spPr>
            <a:xfrm rot="9239527">
              <a:off x="9680369" y="1422670"/>
              <a:ext cx="570065"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08" name="弧形 407"/>
            <p:cNvSpPr/>
            <p:nvPr/>
          </p:nvSpPr>
          <p:spPr>
            <a:xfrm rot="8850701">
              <a:off x="11453997" y="1550045"/>
              <a:ext cx="317638"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grpSp>
      <p:sp>
        <p:nvSpPr>
          <p:cNvPr id="2" name="矩形 1"/>
          <p:cNvSpPr/>
          <p:nvPr/>
        </p:nvSpPr>
        <p:spPr>
          <a:xfrm>
            <a:off x="20850" y="6038725"/>
            <a:ext cx="5863215" cy="646331"/>
          </a:xfrm>
          <a:prstGeom prst="rect">
            <a:avLst/>
          </a:prstGeom>
        </p:spPr>
        <p:txBody>
          <a:bodyPr wrap="square">
            <a:spAutoFit/>
          </a:bodyPr>
          <a:lstStyle/>
          <a:p>
            <a:pPr marL="0" marR="2235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srgbClr val="FF0000"/>
                </a:solidFill>
                <a:effectLst/>
                <a:uLnTx/>
                <a:uFillTx/>
                <a:latin typeface="Times New Roman" panose="02020603050405020304" pitchFamily="18" charset="0"/>
                <a:ea typeface="楷体_GB2312" panose="02010609030101010101"/>
                <a:cs typeface="+mn-cs"/>
              </a:rPr>
              <a:t>r</a:t>
            </a:r>
            <a:r>
              <a:rPr kumimoji="0" lang="en-US" altLang="zh-CN" sz="1200" b="1" i="0" u="none" strike="noStrike" kern="1200" cap="none" spc="0" normalizeH="0" baseline="0" noProof="0" dirty="0">
                <a:ln>
                  <a:noFill/>
                </a:ln>
                <a:solidFill>
                  <a:srgbClr val="FF0000"/>
                </a:solidFill>
                <a:effectLst/>
                <a:uLnTx/>
                <a:uFillTx/>
                <a:latin typeface="Times New Roman" panose="02020603050405020304" pitchFamily="18" charset="0"/>
                <a:ea typeface="楷体_GB2312" panose="02010609030101010101"/>
                <a:cs typeface="+mn-cs"/>
              </a:rPr>
              <a:t>11  </a:t>
            </a:r>
            <a:r>
              <a:rPr kumimoji="0" lang="en-US" altLang="zh-CN" sz="1800" b="1" i="0" u="none" strike="noStrike" kern="1200" cap="none" spc="0" normalizeH="0" baseline="0" noProof="0" dirty="0">
                <a:ln>
                  <a:noFill/>
                </a:ln>
                <a:solidFill>
                  <a:srgbClr val="FF0000"/>
                </a:solidFill>
                <a:effectLst/>
                <a:uLnTx/>
                <a:uFillTx/>
                <a:latin typeface="Times New Roman" panose="02020603050405020304" pitchFamily="18" charset="0"/>
                <a:ea typeface="楷体_GB2312" panose="02010609030101010101"/>
                <a:cs typeface="+mn-cs"/>
              </a:rPr>
              <a:t>IF </a:t>
            </a:r>
            <a:r>
              <a:rPr kumimoji="0" lang="zh-CN" altLang="en-US" sz="1800" b="0" i="0" u="none" strike="noStrike" kern="1200" cap="none" spc="0" normalizeH="0" baseline="0" noProof="0" dirty="0">
                <a:ln>
                  <a:noFill/>
                </a:ln>
                <a:solidFill>
                  <a:srgbClr val="FF0000"/>
                </a:solidFill>
                <a:effectLst/>
                <a:uLnTx/>
                <a:uFillTx/>
                <a:latin typeface="Times New Roman" panose="02020603050405020304" pitchFamily="18" charset="0"/>
                <a:ea typeface="楷体_GB2312" panose="02010609030101010101"/>
                <a:cs typeface="+mn-cs"/>
              </a:rPr>
              <a:t>动物是有蹄类动物</a:t>
            </a:r>
            <a:r>
              <a:rPr kumimoji="0" lang="en-US" altLang="zh-CN" sz="1800" b="1" i="0" u="none" strike="noStrike" kern="1200" cap="none" spc="0" normalizeH="0" baseline="0" noProof="0" dirty="0">
                <a:ln>
                  <a:noFill/>
                </a:ln>
                <a:solidFill>
                  <a:srgbClr val="FF0000"/>
                </a:solidFill>
                <a:effectLst/>
                <a:uLnTx/>
                <a:uFillTx/>
                <a:latin typeface="Times New Roman" panose="02020603050405020304" pitchFamily="18" charset="0"/>
                <a:ea typeface="楷体_GB2312" panose="02010609030101010101"/>
                <a:cs typeface="+mn-cs"/>
              </a:rPr>
              <a:t>AND </a:t>
            </a:r>
            <a:r>
              <a:rPr kumimoji="0" lang="zh-CN" altLang="en-US" sz="1800" b="0" i="0" u="none" strike="noStrike" kern="1200" cap="none" spc="0" normalizeH="0" baseline="0" noProof="0" dirty="0">
                <a:ln>
                  <a:noFill/>
                </a:ln>
                <a:solidFill>
                  <a:srgbClr val="FF0000"/>
                </a:solidFill>
                <a:effectLst/>
                <a:uLnTx/>
                <a:uFillTx/>
                <a:latin typeface="Times New Roman" panose="02020603050405020304" pitchFamily="18" charset="0"/>
                <a:ea typeface="楷体_GB2312" panose="02010609030101010101"/>
                <a:cs typeface="+mn-cs"/>
              </a:rPr>
              <a:t>动物有长脖子</a:t>
            </a:r>
            <a:r>
              <a:rPr kumimoji="0" lang="en-US" altLang="zh-CN" sz="1800" b="1" i="0" u="none" strike="noStrike" kern="1200" cap="none" spc="0" normalizeH="0" baseline="0" noProof="0" dirty="0">
                <a:ln>
                  <a:noFill/>
                </a:ln>
                <a:solidFill>
                  <a:srgbClr val="FF0000"/>
                </a:solidFill>
                <a:effectLst/>
                <a:uLnTx/>
                <a:uFillTx/>
                <a:latin typeface="Times New Roman" panose="02020603050405020304" pitchFamily="18" charset="0"/>
                <a:ea typeface="楷体_GB2312" panose="02010609030101010101"/>
                <a:cs typeface="+mn-cs"/>
              </a:rPr>
              <a:t>AND </a:t>
            </a:r>
            <a:r>
              <a:rPr kumimoji="0" lang="zh-CN" altLang="en-US" sz="1800" b="0" i="0" u="none" strike="noStrike" kern="1200" cap="none" spc="0" normalizeH="0" baseline="0" noProof="0" dirty="0">
                <a:ln>
                  <a:noFill/>
                </a:ln>
                <a:solidFill>
                  <a:srgbClr val="FF0000"/>
                </a:solidFill>
                <a:effectLst/>
                <a:uLnTx/>
                <a:uFillTx/>
                <a:latin typeface="Times New Roman" panose="02020603050405020304" pitchFamily="18" charset="0"/>
                <a:ea typeface="楷体_GB2312" panose="02010609030101010101"/>
                <a:cs typeface="+mn-cs"/>
              </a:rPr>
              <a:t>动物有长腿</a:t>
            </a:r>
            <a:r>
              <a:rPr kumimoji="0" lang="en-US" altLang="zh-CN" sz="1800" b="1" i="0" u="none" strike="noStrike" kern="1200" cap="none" spc="0" normalizeH="0" baseline="0" noProof="0" dirty="0">
                <a:ln>
                  <a:noFill/>
                </a:ln>
                <a:solidFill>
                  <a:srgbClr val="FF0000"/>
                </a:solidFill>
                <a:effectLst/>
                <a:uLnTx/>
                <a:uFillTx/>
                <a:latin typeface="Times New Roman" panose="02020603050405020304" pitchFamily="18" charset="0"/>
                <a:ea typeface="楷体_GB2312" panose="02010609030101010101"/>
                <a:cs typeface="+mn-cs"/>
              </a:rPr>
              <a:t>AND </a:t>
            </a:r>
            <a:r>
              <a:rPr kumimoji="0" lang="zh-CN" altLang="en-US" sz="1800" b="0" i="0" u="none" strike="noStrike" kern="1200" cap="none" spc="0" normalizeH="0" baseline="0" noProof="0" dirty="0">
                <a:ln>
                  <a:noFill/>
                </a:ln>
                <a:solidFill>
                  <a:srgbClr val="FF0000"/>
                </a:solidFill>
                <a:effectLst/>
                <a:uLnTx/>
                <a:uFillTx/>
                <a:latin typeface="Times New Roman" panose="02020603050405020304" pitchFamily="18" charset="0"/>
                <a:ea typeface="楷体_GB2312" panose="02010609030101010101"/>
                <a:cs typeface="+mn-cs"/>
              </a:rPr>
              <a:t>动物身上有暗斑点</a:t>
            </a:r>
            <a:r>
              <a:rPr kumimoji="0" lang="en-US" altLang="zh-CN" sz="1800" b="1" i="0" u="none" strike="noStrike" kern="1200" cap="none" spc="0" normalizeH="0" baseline="0" noProof="0" dirty="0">
                <a:ln>
                  <a:noFill/>
                </a:ln>
                <a:solidFill>
                  <a:srgbClr val="FF0000"/>
                </a:solidFill>
                <a:effectLst/>
                <a:uLnTx/>
                <a:uFillTx/>
                <a:latin typeface="Times New Roman" panose="02020603050405020304" pitchFamily="18" charset="0"/>
                <a:ea typeface="楷体_GB2312" panose="02010609030101010101"/>
                <a:cs typeface="+mn-cs"/>
              </a:rPr>
              <a:t>THEN </a:t>
            </a:r>
            <a:r>
              <a:rPr kumimoji="0" lang="zh-CN" altLang="en-US" sz="1800" b="0" i="0" u="none" strike="noStrike" kern="1200" cap="none" spc="0" normalizeH="0" baseline="0" noProof="0" dirty="0">
                <a:ln>
                  <a:noFill/>
                </a:ln>
                <a:solidFill>
                  <a:srgbClr val="FF0000"/>
                </a:solidFill>
                <a:effectLst/>
                <a:uLnTx/>
                <a:uFillTx/>
                <a:latin typeface="Times New Roman" panose="02020603050405020304" pitchFamily="18" charset="0"/>
                <a:ea typeface="楷体_GB2312" panose="02010609030101010101"/>
                <a:cs typeface="+mn-cs"/>
              </a:rPr>
              <a:t>动物是长颈鹿</a:t>
            </a:r>
          </a:p>
        </p:txBody>
      </p:sp>
    </p:spTree>
    <p:extLst>
      <p:ext uri="{BB962C8B-B14F-4D97-AF65-F5344CB8AC3E}">
        <p14:creationId xmlns:p14="http://schemas.microsoft.com/office/powerpoint/2010/main" val="20489376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31</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700088" y="168562"/>
            <a:ext cx="8229600" cy="649288"/>
          </a:xfrm>
        </p:spPr>
        <p:txBody>
          <a:bodyPr>
            <a:normAutofit/>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3.2.2 </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产生式系统的推理过程</a:t>
            </a:r>
          </a:p>
        </p:txBody>
      </p:sp>
      <p:sp>
        <p:nvSpPr>
          <p:cNvPr id="2" name="矩形 1"/>
          <p:cNvSpPr/>
          <p:nvPr/>
        </p:nvSpPr>
        <p:spPr>
          <a:xfrm>
            <a:off x="1243782" y="1339592"/>
            <a:ext cx="9409470" cy="5016758"/>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CC0000"/>
                </a:solidFill>
                <a:effectLst/>
                <a:uLnTx/>
                <a:uFillTx/>
                <a:latin typeface="Times New Roman" panose="02020603050405020304" pitchFamily="18" charset="0"/>
                <a:ea typeface="等线" panose="02010600030101010101" pitchFamily="2" charset="-122"/>
                <a:cs typeface="+mn-cs"/>
              </a:rPr>
              <a:t>(1) </a:t>
            </a:r>
            <a:r>
              <a:rPr kumimoji="0" lang="zh-CN" altLang="en-US" sz="2000" b="0" i="0" u="none" strike="noStrike" kern="1200" cap="none" spc="0" normalizeH="0" baseline="0" noProof="0" dirty="0">
                <a:ln>
                  <a:noFill/>
                </a:ln>
                <a:solidFill>
                  <a:srgbClr val="CC0000"/>
                </a:solidFill>
                <a:effectLst/>
                <a:uLnTx/>
                <a:uFillTx/>
                <a:latin typeface="Times New Roman" panose="02020603050405020304" pitchFamily="18" charset="0"/>
                <a:ea typeface="楷体_GB2312" panose="02010609030101010101"/>
                <a:cs typeface="+mn-cs"/>
              </a:rPr>
              <a:t>正向推理的特性</a:t>
            </a:r>
          </a:p>
          <a:p>
            <a:pPr marL="0" marR="580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    正向推理的主要优点是比较直观，主要缺点是推理无明确的目标，求解问题时可能会执行许多与解无关的操作，导致推理效率较低。</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CC0000"/>
                </a:solidFill>
                <a:effectLst/>
                <a:uLnTx/>
                <a:uFillTx/>
                <a:latin typeface="Times New Roman" panose="02020603050405020304" pitchFamily="18" charset="0"/>
                <a:ea typeface="楷体_GB2312" panose="02010609030101010101"/>
                <a:cs typeface="+mn-cs"/>
              </a:rPr>
              <a:t>(2) </a:t>
            </a:r>
            <a:r>
              <a:rPr kumimoji="0" lang="zh-CN" altLang="en-US" sz="2000" b="0" i="0" u="none" strike="noStrike" kern="1200" cap="none" spc="0" normalizeH="0" baseline="0" noProof="0" dirty="0">
                <a:ln>
                  <a:noFill/>
                </a:ln>
                <a:solidFill>
                  <a:srgbClr val="CC0000"/>
                </a:solidFill>
                <a:effectLst/>
                <a:uLnTx/>
                <a:uFillTx/>
                <a:latin typeface="Times New Roman" panose="02020603050405020304" pitchFamily="18" charset="0"/>
                <a:ea typeface="楷体_GB2312" panose="02010609030101010101"/>
                <a:cs typeface="+mn-cs"/>
              </a:rPr>
              <a:t>逆向推理的特性</a:t>
            </a:r>
          </a:p>
          <a:p>
            <a:pPr marL="0" marR="577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    逆向推理的主要优点是不必寻找和使用那些与假设目标无关的信息和规则，推理过程的目标明确，主要缺点是当用户对解的情况认识不清时，由系统自主选择假设目标的盲目性比较大，若选择不好，会影响系统效率。</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CC0000"/>
                </a:solidFill>
                <a:effectLst/>
                <a:uLnTx/>
                <a:uFillTx/>
                <a:latin typeface="Times New Roman" panose="02020603050405020304" pitchFamily="18" charset="0"/>
                <a:ea typeface="楷体_GB2312" panose="02010609030101010101"/>
                <a:cs typeface="+mn-cs"/>
              </a:rPr>
              <a:t>(3) </a:t>
            </a:r>
            <a:r>
              <a:rPr kumimoji="0" lang="zh-CN" altLang="en-US" sz="2000" b="0" i="0" u="none" strike="noStrike" kern="1200" cap="none" spc="0" normalizeH="0" baseline="0" noProof="0" dirty="0">
                <a:ln>
                  <a:noFill/>
                </a:ln>
                <a:solidFill>
                  <a:srgbClr val="CC0000"/>
                </a:solidFill>
                <a:effectLst/>
                <a:uLnTx/>
                <a:uFillTx/>
                <a:latin typeface="Times New Roman" panose="02020603050405020304" pitchFamily="18" charset="0"/>
                <a:ea typeface="楷体_GB2312" panose="02010609030101010101"/>
                <a:cs typeface="+mn-cs"/>
              </a:rPr>
              <a:t>双向推理方法</a:t>
            </a:r>
          </a:p>
          <a:p>
            <a:pPr marL="0" marR="577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    为互相取长补短，可以把正向和逆向结合起来使用，采用双向推理的方式。双向推理有多种不同的实现方法，可以采用先正向后逆向，也可以采用先逆向后正向，还可以采用随机选择正向和逆向的推理方法。</a:t>
            </a:r>
          </a:p>
          <a:p>
            <a:pPr marL="0" marR="9672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CC0000"/>
                </a:solidFill>
                <a:effectLst/>
                <a:uLnTx/>
                <a:uFillTx/>
                <a:latin typeface="Times New Roman" panose="02020603050405020304" pitchFamily="18" charset="0"/>
                <a:ea typeface="楷体_GB2312" panose="02010609030101010101"/>
                <a:cs typeface="+mn-cs"/>
              </a:rPr>
              <a:t>(4) </a:t>
            </a:r>
            <a:r>
              <a:rPr kumimoji="0" lang="zh-CN" altLang="en-US" sz="2000" b="0" i="0" u="none" strike="noStrike" kern="1200" cap="none" spc="0" normalizeH="0" baseline="0" noProof="0" dirty="0">
                <a:ln>
                  <a:noFill/>
                </a:ln>
                <a:solidFill>
                  <a:srgbClr val="CC0000"/>
                </a:solidFill>
                <a:effectLst/>
                <a:uLnTx/>
                <a:uFillTx/>
                <a:latin typeface="Times New Roman" panose="02020603050405020304" pitchFamily="18" charset="0"/>
                <a:ea typeface="楷体_GB2312" panose="02010609030101010101"/>
                <a:cs typeface="+mn-cs"/>
              </a:rPr>
              <a:t>推理过程的不唯一性</a:t>
            </a:r>
          </a:p>
          <a:p>
            <a:pPr marL="0" marR="577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    从前面的推理算法可以看出，无论是正向推理还是逆向推理，当可用规则集中有多条规则可用时，不同的冲突消解策略将导致不同的规则使用顺序， 因此其推理过程是不唯一的。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endParaRPr>
          </a:p>
        </p:txBody>
      </p:sp>
      <p:sp>
        <p:nvSpPr>
          <p:cNvPr id="3" name="矩形 2"/>
          <p:cNvSpPr/>
          <p:nvPr/>
        </p:nvSpPr>
        <p:spPr>
          <a:xfrm>
            <a:off x="4784754" y="847149"/>
            <a:ext cx="2976457" cy="461665"/>
          </a:xfrm>
          <a:prstGeom prst="rect">
            <a:avLst/>
          </a:prstGeom>
        </p:spPr>
        <p:txBody>
          <a:bodyPr wrap="none">
            <a:spAutoFit/>
          </a:bodyPr>
          <a:lstStyle/>
          <a:p>
            <a:pPr marL="0" marR="2170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FF0000"/>
                </a:solidFill>
                <a:effectLst/>
                <a:uLnTx/>
                <a:uFillTx/>
                <a:latin typeface="等线" panose="020F0502020204030204"/>
                <a:ea typeface="楷体_GB2312" panose="02010609030101010101"/>
                <a:cs typeface="+mn-cs"/>
              </a:rPr>
              <a:t>推理过程的有关说明</a:t>
            </a:r>
          </a:p>
        </p:txBody>
      </p:sp>
    </p:spTree>
    <p:extLst>
      <p:ext uri="{BB962C8B-B14F-4D97-AF65-F5344CB8AC3E}">
        <p14:creationId xmlns:p14="http://schemas.microsoft.com/office/powerpoint/2010/main" val="5432998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71FCD3F-55A0-4DA1-9AEE-94D4362B4E70}"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330756" name="Text Box 4"/>
          <p:cNvSpPr txBox="1">
            <a:spLocks noChangeArrowheads="1"/>
          </p:cNvSpPr>
          <p:nvPr/>
        </p:nvSpPr>
        <p:spPr bwMode="auto">
          <a:xfrm>
            <a:off x="2874759" y="2177743"/>
            <a:ext cx="38877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36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3.1  </a:t>
            </a:r>
            <a:r>
              <a:rPr kumimoji="0" lang="zh-CN" altLang="en-US" sz="36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概述</a:t>
            </a:r>
          </a:p>
        </p:txBody>
      </p:sp>
      <p:sp>
        <p:nvSpPr>
          <p:cNvPr id="330757" name="Rectangle 5"/>
          <p:cNvSpPr>
            <a:spLocks noChangeArrowheads="1"/>
          </p:cNvSpPr>
          <p:nvPr/>
        </p:nvSpPr>
        <p:spPr bwMode="auto">
          <a:xfrm>
            <a:off x="2873169" y="3021691"/>
            <a:ext cx="38449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36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3.2 </a:t>
            </a:r>
            <a:r>
              <a:rPr kumimoji="0" lang="zh-CN" altLang="en-US" sz="36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产生式系统</a:t>
            </a:r>
          </a:p>
        </p:txBody>
      </p:sp>
      <p:sp>
        <p:nvSpPr>
          <p:cNvPr id="330759" name="Rectangle 7"/>
          <p:cNvSpPr>
            <a:spLocks noGrp="1"/>
          </p:cNvSpPr>
          <p:nvPr>
            <p:ph type="title"/>
          </p:nvPr>
        </p:nvSpPr>
        <p:spPr>
          <a:xfrm>
            <a:off x="3722587" y="1091126"/>
            <a:ext cx="4033837" cy="649287"/>
          </a:xfrm>
        </p:spPr>
        <p:txBody>
          <a:bodyPr/>
          <a:lstStyle/>
          <a:p>
            <a:pPr algn="ctr"/>
            <a:r>
              <a:rPr lang="zh-CN" altLang="en-US" sz="3600">
                <a:solidFill>
                  <a:srgbClr val="800000"/>
                </a:solidFill>
                <a:effectLst>
                  <a:outerShdw blurRad="38100" dist="38100" dir="2700000" algn="tl">
                    <a:srgbClr val="C0C0C0"/>
                  </a:outerShdw>
                </a:effectLst>
                <a:ea typeface="华文隶书" panose="02010800040101010101" pitchFamily="2" charset="-122"/>
              </a:rPr>
              <a:t>主  要  内  容</a:t>
            </a:r>
          </a:p>
        </p:txBody>
      </p:sp>
      <p:sp>
        <p:nvSpPr>
          <p:cNvPr id="6" name="Rectangle 5"/>
          <p:cNvSpPr>
            <a:spLocks noChangeArrowheads="1"/>
          </p:cNvSpPr>
          <p:nvPr/>
        </p:nvSpPr>
        <p:spPr bwMode="auto">
          <a:xfrm>
            <a:off x="2873168" y="3814999"/>
            <a:ext cx="38449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3600" b="1" i="0" u="none" strike="noStrike" kern="1200" cap="none" spc="0" normalizeH="0" baseline="0" noProof="0" dirty="0">
                <a:ln>
                  <a:noFill/>
                </a:ln>
                <a:solidFill>
                  <a:srgbClr val="FF0000"/>
                </a:solidFill>
                <a:effectLst/>
                <a:uLnTx/>
                <a:uFillTx/>
                <a:latin typeface="等线" panose="020F0502020204030204"/>
                <a:ea typeface="等线" panose="02010600030101010101" pitchFamily="2" charset="-122"/>
                <a:cs typeface="+mn-cs"/>
              </a:rPr>
              <a:t>3.3 </a:t>
            </a:r>
            <a:r>
              <a:rPr kumimoji="0" lang="zh-CN" altLang="en-US" sz="3600" b="1" i="0" u="none" strike="noStrike" kern="1200" cap="none" spc="0" normalizeH="0" baseline="0" noProof="0" dirty="0">
                <a:ln>
                  <a:noFill/>
                </a:ln>
                <a:solidFill>
                  <a:srgbClr val="FF0000"/>
                </a:solidFill>
                <a:effectLst/>
                <a:uLnTx/>
                <a:uFillTx/>
                <a:latin typeface="等线" panose="020F0502020204030204"/>
                <a:ea typeface="等线" panose="02010600030101010101" pitchFamily="2" charset="-122"/>
                <a:cs typeface="+mn-cs"/>
              </a:rPr>
              <a:t>自然演绎推理</a:t>
            </a:r>
          </a:p>
        </p:txBody>
      </p:sp>
      <p:sp>
        <p:nvSpPr>
          <p:cNvPr id="7" name="Rectangle 5"/>
          <p:cNvSpPr>
            <a:spLocks noChangeArrowheads="1"/>
          </p:cNvSpPr>
          <p:nvPr/>
        </p:nvSpPr>
        <p:spPr bwMode="auto">
          <a:xfrm>
            <a:off x="2873170" y="4624849"/>
            <a:ext cx="38449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36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3.4 </a:t>
            </a:r>
            <a:r>
              <a:rPr kumimoji="0" lang="zh-CN" altLang="en-US" sz="36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归结演绎推理</a:t>
            </a:r>
          </a:p>
        </p:txBody>
      </p:sp>
    </p:spTree>
    <p:extLst>
      <p:ext uri="{BB962C8B-B14F-4D97-AF65-F5344CB8AC3E}">
        <p14:creationId xmlns:p14="http://schemas.microsoft.com/office/powerpoint/2010/main" val="5069815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33</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700088" y="168562"/>
            <a:ext cx="8229600" cy="649288"/>
          </a:xfrm>
        </p:spPr>
        <p:txBody>
          <a:bodyPr>
            <a:normAutofit/>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3.3.1</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一阶谓词逻辑基础</a:t>
            </a:r>
          </a:p>
        </p:txBody>
      </p:sp>
      <p:sp>
        <p:nvSpPr>
          <p:cNvPr id="4" name="矩形 3"/>
          <p:cNvSpPr/>
          <p:nvPr/>
        </p:nvSpPr>
        <p:spPr>
          <a:xfrm>
            <a:off x="1297857" y="1191510"/>
            <a:ext cx="9773266" cy="440120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楷体_GB2312" panose="02010609030101010101"/>
                <a:cs typeface="+mn-cs"/>
              </a:rPr>
              <a:t> 定义</a:t>
            </a:r>
            <a:r>
              <a:rPr kumimoji="0" lang="en-US" altLang="zh-CN" sz="2800" b="0" i="0" u="none" strike="noStrike" kern="1200" cap="none" spc="0" normalizeH="0" baseline="0" noProof="0" dirty="0">
                <a:ln>
                  <a:noFill/>
                </a:ln>
                <a:solidFill>
                  <a:srgbClr val="FF0000"/>
                </a:solidFill>
                <a:effectLst/>
                <a:uLnTx/>
                <a:uFillTx/>
                <a:latin typeface="等线" panose="020F0502020204030204"/>
                <a:ea typeface="楷体_GB2312" panose="02010609030101010101"/>
                <a:cs typeface="+mn-cs"/>
              </a:rPr>
              <a:t>1 </a:t>
            </a: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楷体_GB2312" panose="02010609030101010101"/>
                <a:cs typeface="+mn-cs"/>
              </a:rPr>
              <a:t>谓词公式的解释：</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设</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D</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是谓词公式</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的非空个体域，若对</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中的常量，函数和谓词按如下规定赋值：</a:t>
            </a:r>
            <a:endPar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645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645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1 </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为每个个体常量指派</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D</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中的一个元素；</a:t>
            </a:r>
            <a:endPar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645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645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2 </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为每个</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n</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元函数指派一个从</a:t>
            </a:r>
            <a:r>
              <a:rPr kumimoji="0" lang="en-US" altLang="zh-CN" sz="2800" b="0" i="0" u="none" strike="noStrike" kern="1200" cap="none" spc="0" normalizeH="0" baseline="0" noProof="0" dirty="0" err="1">
                <a:ln>
                  <a:noFill/>
                </a:ln>
                <a:solidFill>
                  <a:srgbClr val="0000CC"/>
                </a:solidFill>
                <a:effectLst/>
                <a:uLnTx/>
                <a:uFillTx/>
                <a:latin typeface="Times New Roman" panose="02020603050405020304" pitchFamily="18" charset="0"/>
                <a:ea typeface="楷体_GB2312" panose="02010609030101010101"/>
                <a:cs typeface="+mn-cs"/>
              </a:rPr>
              <a:t>D</a:t>
            </a:r>
            <a:r>
              <a:rPr kumimoji="0" lang="en-US" altLang="zh-CN" sz="2800" b="0" i="0" u="none" strike="noStrike" kern="1200" cap="none" spc="0" normalizeH="0" baseline="30000" noProof="0" dirty="0" err="1">
                <a:ln>
                  <a:noFill/>
                </a:ln>
                <a:solidFill>
                  <a:srgbClr val="0000CC"/>
                </a:solidFill>
                <a:effectLst/>
                <a:uLnTx/>
                <a:uFillTx/>
                <a:latin typeface="Times New Roman" panose="02020603050405020304" pitchFamily="18" charset="0"/>
                <a:ea typeface="楷体_GB2312" panose="02010609030101010101"/>
                <a:cs typeface="+mn-cs"/>
              </a:rPr>
              <a:t>n</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到</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D</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的一个映射，其中</a:t>
            </a:r>
          </a:p>
          <a:p>
            <a:pPr marL="0" marR="645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en-US" altLang="zh-CN" sz="2800" b="0" i="0" u="none" strike="noStrike" kern="1200" cap="none" spc="0" normalizeH="0" baseline="0" noProof="0" dirty="0" err="1">
                <a:ln>
                  <a:noFill/>
                </a:ln>
                <a:solidFill>
                  <a:srgbClr val="0000CC"/>
                </a:solidFill>
                <a:effectLst/>
                <a:uLnTx/>
                <a:uFillTx/>
                <a:latin typeface="Times New Roman" panose="02020603050405020304" pitchFamily="18" charset="0"/>
                <a:ea typeface="楷体_GB2312" panose="02010609030101010101"/>
                <a:cs typeface="+mn-cs"/>
              </a:rPr>
              <a:t>D</a:t>
            </a:r>
            <a:r>
              <a:rPr kumimoji="0" lang="en-US" altLang="zh-CN" sz="2800" b="0" i="0" u="none" strike="noStrike" kern="1200" cap="none" spc="0" normalizeH="0" baseline="30000" noProof="0" dirty="0" err="1">
                <a:ln>
                  <a:noFill/>
                </a:ln>
                <a:solidFill>
                  <a:srgbClr val="0000CC"/>
                </a:solidFill>
                <a:effectLst/>
                <a:uLnTx/>
                <a:uFillTx/>
                <a:latin typeface="Times New Roman" panose="02020603050405020304" pitchFamily="18" charset="0"/>
                <a:ea typeface="楷体_GB2312" panose="02010609030101010101"/>
                <a:cs typeface="+mn-cs"/>
              </a:rPr>
              <a:t>n</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 {(x</a:t>
            </a:r>
            <a:r>
              <a:rPr kumimoji="0" lang="en-US" altLang="zh-CN" sz="2800" b="0" i="0" u="none" strike="noStrike" kern="1200" cap="none" spc="0" normalizeH="0" baseline="-25000" noProof="0" dirty="0">
                <a:ln>
                  <a:noFill/>
                </a:ln>
                <a:solidFill>
                  <a:srgbClr val="0000CC"/>
                </a:solidFill>
                <a:effectLst/>
                <a:uLnTx/>
                <a:uFillTx/>
                <a:latin typeface="Times New Roman" panose="02020603050405020304" pitchFamily="18" charset="0"/>
                <a:ea typeface="楷体_GB2312" panose="02010609030101010101"/>
                <a:cs typeface="+mn-cs"/>
              </a:rPr>
              <a:t>1</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x</a:t>
            </a:r>
            <a:r>
              <a:rPr kumimoji="0" lang="en-US" altLang="zh-CN" sz="2800" b="0" i="0" u="none" strike="noStrike" kern="1200" cap="none" spc="0" normalizeH="0" baseline="-25000" noProof="0" dirty="0">
                <a:ln>
                  <a:noFill/>
                </a:ln>
                <a:solidFill>
                  <a:srgbClr val="0000CC"/>
                </a:solidFill>
                <a:effectLst/>
                <a:uLnTx/>
                <a:uFillTx/>
                <a:latin typeface="Times New Roman" panose="02020603050405020304" pitchFamily="18" charset="0"/>
                <a:ea typeface="楷体_GB2312" panose="02010609030101010101"/>
                <a:cs typeface="+mn-cs"/>
              </a:rPr>
              <a:t>2</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 · · , </a:t>
            </a:r>
            <a:r>
              <a:rPr kumimoji="0" lang="en-US" altLang="zh-CN" sz="2800" b="0" i="0" u="none" strike="noStrike" kern="1200" cap="none" spc="0" normalizeH="0" baseline="0" noProof="0" dirty="0" err="1">
                <a:ln>
                  <a:noFill/>
                </a:ln>
                <a:solidFill>
                  <a:srgbClr val="0000CC"/>
                </a:solidFill>
                <a:effectLst/>
                <a:uLnTx/>
                <a:uFillTx/>
                <a:latin typeface="Times New Roman" panose="02020603050405020304" pitchFamily="18" charset="0"/>
                <a:ea typeface="楷体_GB2312" panose="02010609030101010101"/>
                <a:cs typeface="+mn-cs"/>
              </a:rPr>
              <a:t>x</a:t>
            </a:r>
            <a:r>
              <a:rPr kumimoji="0" lang="en-US" altLang="zh-CN" sz="2800" b="0" i="0" u="none" strike="noStrike" kern="1200" cap="none" spc="0" normalizeH="0" baseline="-25000" noProof="0" dirty="0" err="1">
                <a:ln>
                  <a:noFill/>
                </a:ln>
                <a:solidFill>
                  <a:srgbClr val="0000CC"/>
                </a:solidFill>
                <a:effectLst/>
                <a:uLnTx/>
                <a:uFillTx/>
                <a:latin typeface="Times New Roman" panose="02020603050405020304" pitchFamily="18" charset="0"/>
                <a:ea typeface="楷体_GB2312" panose="02010609030101010101"/>
                <a:cs typeface="+mn-cs"/>
              </a:rPr>
              <a:t>n</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)|x</a:t>
            </a:r>
            <a:r>
              <a:rPr kumimoji="0" lang="en-US" altLang="zh-CN" sz="2800" b="0" i="0" u="none" strike="noStrike" kern="1200" cap="none" spc="0" normalizeH="0" baseline="-25000" noProof="0" dirty="0">
                <a:ln>
                  <a:noFill/>
                </a:ln>
                <a:solidFill>
                  <a:srgbClr val="0000CC"/>
                </a:solidFill>
                <a:effectLst/>
                <a:uLnTx/>
                <a:uFillTx/>
                <a:latin typeface="Times New Roman" panose="02020603050405020304" pitchFamily="18" charset="0"/>
                <a:ea typeface="楷体_GB2312" panose="02010609030101010101"/>
                <a:cs typeface="+mn-cs"/>
              </a:rPr>
              <a:t>1</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x</a:t>
            </a:r>
            <a:r>
              <a:rPr kumimoji="0" lang="en-US" altLang="zh-CN" sz="2800" b="0" i="0" u="none" strike="noStrike" kern="1200" cap="none" spc="0" normalizeH="0" baseline="-25000" noProof="0" dirty="0">
                <a:ln>
                  <a:noFill/>
                </a:ln>
                <a:solidFill>
                  <a:srgbClr val="0000CC"/>
                </a:solidFill>
                <a:effectLst/>
                <a:uLnTx/>
                <a:uFillTx/>
                <a:latin typeface="Times New Roman" panose="02020603050405020304" pitchFamily="18" charset="0"/>
                <a:ea typeface="楷体_GB2312" panose="02010609030101010101"/>
                <a:cs typeface="+mn-cs"/>
              </a:rPr>
              <a:t>2</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 · · , </a:t>
            </a:r>
            <a:r>
              <a:rPr kumimoji="0" lang="en-US" altLang="zh-CN" sz="2800" b="0" i="0" u="none" strike="noStrike" kern="1200" cap="none" spc="0" normalizeH="0" baseline="0" noProof="0" dirty="0" err="1">
                <a:ln>
                  <a:noFill/>
                </a:ln>
                <a:solidFill>
                  <a:srgbClr val="0000CC"/>
                </a:solidFill>
                <a:effectLst/>
                <a:uLnTx/>
                <a:uFillTx/>
                <a:latin typeface="Times New Roman" panose="02020603050405020304" pitchFamily="18" charset="0"/>
                <a:ea typeface="楷体_GB2312" panose="02010609030101010101"/>
                <a:cs typeface="+mn-cs"/>
              </a:rPr>
              <a:t>x</a:t>
            </a:r>
            <a:r>
              <a:rPr kumimoji="0" lang="en-US" altLang="zh-CN" sz="2800" b="0" i="0" u="none" strike="noStrike" kern="1200" cap="none" spc="0" normalizeH="0" baseline="-25000" noProof="0" dirty="0" err="1">
                <a:ln>
                  <a:noFill/>
                </a:ln>
                <a:solidFill>
                  <a:srgbClr val="0000CC"/>
                </a:solidFill>
                <a:effectLst/>
                <a:uLnTx/>
                <a:uFillTx/>
                <a:latin typeface="Times New Roman" panose="02020603050405020304" pitchFamily="18" charset="0"/>
                <a:ea typeface="楷体_GB2312" panose="02010609030101010101"/>
                <a:cs typeface="+mn-cs"/>
              </a:rPr>
              <a:t>n</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D}</a:t>
            </a:r>
          </a:p>
          <a:p>
            <a:pPr marL="0" marR="645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645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3 </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为每个</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n</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元谓词指派一个从</a:t>
            </a:r>
            <a:r>
              <a:rPr kumimoji="0" lang="en-US" altLang="zh-CN" sz="2800" b="0" i="0" u="none" strike="noStrike" kern="1200" cap="none" spc="0" normalizeH="0" baseline="0" noProof="0" dirty="0" err="1">
                <a:ln>
                  <a:noFill/>
                </a:ln>
                <a:solidFill>
                  <a:srgbClr val="0000CC"/>
                </a:solidFill>
                <a:effectLst/>
                <a:uLnTx/>
                <a:uFillTx/>
                <a:latin typeface="Times New Roman" panose="02020603050405020304" pitchFamily="18" charset="0"/>
                <a:ea typeface="楷体_GB2312" panose="02010609030101010101"/>
                <a:cs typeface="+mn-cs"/>
              </a:rPr>
              <a:t>D</a:t>
            </a:r>
            <a:r>
              <a:rPr kumimoji="0" lang="en-US" altLang="zh-CN" sz="2800" b="0" i="0" u="none" strike="noStrike" kern="1200" cap="none" spc="0" normalizeH="0" baseline="30000" noProof="0" dirty="0" err="1">
                <a:ln>
                  <a:noFill/>
                </a:ln>
                <a:solidFill>
                  <a:srgbClr val="0000CC"/>
                </a:solidFill>
                <a:effectLst/>
                <a:uLnTx/>
                <a:uFillTx/>
                <a:latin typeface="Times New Roman" panose="02020603050405020304" pitchFamily="18" charset="0"/>
                <a:ea typeface="楷体_GB2312" panose="02010609030101010101"/>
                <a:cs typeface="+mn-cs"/>
              </a:rPr>
              <a:t>n</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到</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{F,T}</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的映射，则称这些指派为</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在</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D</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上的一个解释</a:t>
            </a:r>
            <a:endPar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2552750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34</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788578" y="552020"/>
            <a:ext cx="9889254" cy="649288"/>
          </a:xfrm>
        </p:spPr>
        <p:txBody>
          <a:bodyPr>
            <a:noAutofit/>
          </a:bodyPr>
          <a:lstStyle/>
          <a:p>
            <a:r>
              <a:rPr lang="zh-CN" altLang="en-US" sz="2400" dirty="0">
                <a:solidFill>
                  <a:srgbClr val="A4001F"/>
                </a:solidFill>
                <a:latin typeface="等线" panose="020F0502020204030204"/>
                <a:ea typeface="楷体_GB2312" panose="02010609030101010101"/>
                <a:cs typeface="+mn-cs"/>
              </a:rPr>
              <a:t>例</a:t>
            </a:r>
            <a:r>
              <a:rPr lang="en-US" altLang="zh-CN" sz="2400" dirty="0">
                <a:solidFill>
                  <a:srgbClr val="A4001F"/>
                </a:solidFill>
                <a:latin typeface="等线" panose="020F0502020204030204"/>
                <a:ea typeface="楷体_GB2312" panose="02010609030101010101"/>
                <a:cs typeface="+mn-cs"/>
              </a:rPr>
              <a:t>:</a:t>
            </a:r>
            <a:r>
              <a:rPr lang="zh-CN" altLang="en-US" sz="2400" dirty="0">
                <a:latin typeface="等线" panose="020F0502020204030204"/>
                <a:ea typeface="楷体_GB2312" panose="02010609030101010101"/>
                <a:cs typeface="+mn-cs"/>
              </a:rPr>
              <a:t>设个体域</a:t>
            </a:r>
            <a:r>
              <a:rPr lang="en-US" altLang="zh-CN" sz="2400" dirty="0">
                <a:latin typeface="等线" panose="020F0502020204030204"/>
                <a:ea typeface="楷体_GB2312" panose="02010609030101010101"/>
                <a:cs typeface="+mn-cs"/>
              </a:rPr>
              <a:t>D = {1, 2}</a:t>
            </a:r>
            <a:r>
              <a:rPr lang="zh-CN" altLang="en-US" sz="2400" dirty="0">
                <a:latin typeface="等线" panose="020F0502020204030204"/>
                <a:ea typeface="楷体_GB2312" panose="02010609030101010101"/>
                <a:cs typeface="+mn-cs"/>
              </a:rPr>
              <a:t>，求公式</a:t>
            </a:r>
            <a:r>
              <a:rPr lang="en-US" altLang="zh-CN" sz="2400" dirty="0">
                <a:latin typeface="等线" panose="020F0502020204030204"/>
                <a:ea typeface="楷体_GB2312" panose="02010609030101010101"/>
                <a:cs typeface="+mn-cs"/>
              </a:rPr>
              <a:t>A = (∀x)(∃y)P(x, y) </a:t>
            </a:r>
            <a:r>
              <a:rPr lang="zh-CN" altLang="en-US" sz="2400" dirty="0">
                <a:latin typeface="等线" panose="020F0502020204030204"/>
                <a:ea typeface="楷体_GB2312" panose="02010609030101010101"/>
                <a:cs typeface="+mn-cs"/>
              </a:rPr>
              <a:t>在</a:t>
            </a:r>
            <a:r>
              <a:rPr lang="en-US" altLang="zh-CN" sz="2400" dirty="0">
                <a:latin typeface="等线" panose="020F0502020204030204"/>
                <a:ea typeface="楷体_GB2312" panose="02010609030101010101"/>
                <a:cs typeface="+mn-cs"/>
              </a:rPr>
              <a:t>D</a:t>
            </a:r>
            <a:r>
              <a:rPr lang="zh-CN" altLang="en-US" sz="2400" dirty="0">
                <a:latin typeface="等线" panose="020F0502020204030204"/>
                <a:ea typeface="楷体_GB2312" panose="02010609030101010101"/>
                <a:cs typeface="+mn-cs"/>
              </a:rPr>
              <a:t>上的一个解释，并指出在该解释下公式</a:t>
            </a:r>
            <a:r>
              <a:rPr lang="en-US" altLang="zh-CN" sz="2400" dirty="0">
                <a:latin typeface="等线" panose="020F0502020204030204"/>
                <a:ea typeface="楷体_GB2312" panose="02010609030101010101"/>
                <a:cs typeface="+mn-cs"/>
              </a:rPr>
              <a:t>A</a:t>
            </a:r>
            <a:r>
              <a:rPr lang="zh-CN" altLang="en-US" sz="2400" dirty="0">
                <a:latin typeface="等线" panose="020F0502020204030204"/>
                <a:ea typeface="楷体_GB2312" panose="02010609030101010101"/>
                <a:cs typeface="+mn-cs"/>
              </a:rPr>
              <a:t>的真值。</a:t>
            </a:r>
            <a:endParaRPr lang="zh-CN" altLang="en-US" sz="3200" dirty="0">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993057" y="1692955"/>
            <a:ext cx="9773266" cy="353943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楷体_GB2312" panose="02010609030101010101"/>
                <a:cs typeface="+mn-cs"/>
              </a:rPr>
              <a:t>解：</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由于公式</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没有包含个体常量和函数，因此可以直接为谓词指派真值，设有</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在这个指派下，公式</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的真值为</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T</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endPar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pic>
        <p:nvPicPr>
          <p:cNvPr id="2" name="图片 1"/>
          <p:cNvPicPr>
            <a:picLocks noChangeAspect="1"/>
          </p:cNvPicPr>
          <p:nvPr/>
        </p:nvPicPr>
        <p:blipFill>
          <a:blip r:embed="rId3"/>
          <a:stretch>
            <a:fillRect/>
          </a:stretch>
        </p:blipFill>
        <p:spPr>
          <a:xfrm>
            <a:off x="2886997" y="2870250"/>
            <a:ext cx="6477000" cy="1628775"/>
          </a:xfrm>
          <a:prstGeom prst="rect">
            <a:avLst/>
          </a:prstGeom>
        </p:spPr>
      </p:pic>
    </p:spTree>
    <p:extLst>
      <p:ext uri="{BB962C8B-B14F-4D97-AF65-F5344CB8AC3E}">
        <p14:creationId xmlns:p14="http://schemas.microsoft.com/office/powerpoint/2010/main" val="3047810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35</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788578" y="552020"/>
            <a:ext cx="9889254" cy="649288"/>
          </a:xfrm>
        </p:spPr>
        <p:txBody>
          <a:bodyPr>
            <a:noAutofit/>
          </a:bodyPr>
          <a:lstStyle/>
          <a:p>
            <a:r>
              <a:rPr lang="zh-CN" altLang="en-US" sz="2400" dirty="0">
                <a:solidFill>
                  <a:srgbClr val="A4001F"/>
                </a:solidFill>
                <a:latin typeface="等线" panose="020F0502020204030204"/>
                <a:ea typeface="楷体_GB2312" panose="02010609030101010101"/>
                <a:cs typeface="+mn-cs"/>
              </a:rPr>
              <a:t>例</a:t>
            </a:r>
            <a:r>
              <a:rPr lang="en-US" altLang="zh-CN" sz="2400" dirty="0">
                <a:solidFill>
                  <a:srgbClr val="A4001F"/>
                </a:solidFill>
                <a:latin typeface="等线" panose="020F0502020204030204"/>
                <a:ea typeface="楷体_GB2312" panose="02010609030101010101"/>
                <a:cs typeface="+mn-cs"/>
              </a:rPr>
              <a:t>:</a:t>
            </a:r>
            <a:r>
              <a:rPr lang="zh-CN" altLang="en-US" sz="2400" dirty="0">
                <a:latin typeface="等线" panose="020F0502020204030204"/>
                <a:ea typeface="楷体_GB2312" panose="02010609030101010101"/>
                <a:cs typeface="+mn-cs"/>
              </a:rPr>
              <a:t>设个体域</a:t>
            </a:r>
            <a:r>
              <a:rPr lang="en-US" altLang="zh-CN" sz="2400" dirty="0">
                <a:latin typeface="等线" panose="020F0502020204030204"/>
                <a:ea typeface="楷体_GB2312" panose="02010609030101010101"/>
                <a:cs typeface="+mn-cs"/>
              </a:rPr>
              <a:t>D = {1, 2}</a:t>
            </a:r>
            <a:r>
              <a:rPr lang="zh-CN" altLang="en-US" sz="2400" dirty="0">
                <a:latin typeface="等线" panose="020F0502020204030204"/>
                <a:ea typeface="楷体_GB2312" panose="02010609030101010101"/>
                <a:cs typeface="+mn-cs"/>
              </a:rPr>
              <a:t>，求公式</a:t>
            </a:r>
            <a:r>
              <a:rPr lang="en-US" altLang="zh-CN" sz="2400" dirty="0">
                <a:latin typeface="等线" panose="020F0502020204030204"/>
                <a:ea typeface="楷体_GB2312" panose="02010609030101010101"/>
                <a:cs typeface="+mn-cs"/>
              </a:rPr>
              <a:t>B =(∀x)P(f (x), a)</a:t>
            </a:r>
            <a:r>
              <a:rPr lang="zh-CN" altLang="en-US" sz="2400" dirty="0">
                <a:latin typeface="等线" panose="020F0502020204030204"/>
                <a:ea typeface="楷体_GB2312" panose="02010609030101010101"/>
                <a:cs typeface="+mn-cs"/>
              </a:rPr>
              <a:t>在</a:t>
            </a:r>
            <a:r>
              <a:rPr lang="en-US" altLang="zh-CN" sz="2400" dirty="0">
                <a:latin typeface="等线" panose="020F0502020204030204"/>
                <a:ea typeface="楷体_GB2312" panose="02010609030101010101"/>
                <a:cs typeface="+mn-cs"/>
              </a:rPr>
              <a:t>D</a:t>
            </a:r>
            <a:r>
              <a:rPr lang="zh-CN" altLang="en-US" sz="2400" dirty="0">
                <a:latin typeface="等线" panose="020F0502020204030204"/>
                <a:ea typeface="楷体_GB2312" panose="02010609030101010101"/>
                <a:cs typeface="+mn-cs"/>
              </a:rPr>
              <a:t>上的一个解释，并</a:t>
            </a:r>
            <a:br>
              <a:rPr lang="zh-CN" altLang="en-US" sz="2400" dirty="0">
                <a:latin typeface="等线" panose="020F0502020204030204"/>
                <a:ea typeface="楷体_GB2312" panose="02010609030101010101"/>
                <a:cs typeface="+mn-cs"/>
              </a:rPr>
            </a:br>
            <a:r>
              <a:rPr lang="zh-CN" altLang="en-US" sz="2400" dirty="0">
                <a:latin typeface="等线" panose="020F0502020204030204"/>
                <a:ea typeface="楷体_GB2312" panose="02010609030101010101"/>
                <a:cs typeface="+mn-cs"/>
              </a:rPr>
              <a:t>指出在该解释下公式</a:t>
            </a:r>
            <a:r>
              <a:rPr lang="en-US" altLang="zh-CN" sz="2400" dirty="0">
                <a:latin typeface="等线" panose="020F0502020204030204"/>
                <a:ea typeface="楷体_GB2312" panose="02010609030101010101"/>
                <a:cs typeface="+mn-cs"/>
              </a:rPr>
              <a:t>B</a:t>
            </a:r>
            <a:r>
              <a:rPr lang="zh-CN" altLang="en-US" sz="2400" dirty="0">
                <a:latin typeface="等线" panose="020F0502020204030204"/>
                <a:ea typeface="楷体_GB2312" panose="02010609030101010101"/>
                <a:cs typeface="+mn-cs"/>
              </a:rPr>
              <a:t>的真值。</a:t>
            </a:r>
            <a:endParaRPr lang="zh-CN" altLang="en-US" sz="3200" dirty="0">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993057" y="1692955"/>
            <a:ext cx="9773266" cy="224676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楷体_GB2312" panose="02010609030101010101"/>
                <a:cs typeface="+mn-cs"/>
              </a:rPr>
              <a:t>解：</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设对个体常量</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和函数</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f (x)</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的真值指派为：</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对谓词的真值指派为：</a:t>
            </a:r>
            <a:endPar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pic>
        <p:nvPicPr>
          <p:cNvPr id="3" name="图片 2"/>
          <p:cNvPicPr>
            <a:picLocks noChangeAspect="1"/>
          </p:cNvPicPr>
          <p:nvPr/>
        </p:nvPicPr>
        <p:blipFill>
          <a:blip r:embed="rId3"/>
          <a:stretch>
            <a:fillRect/>
          </a:stretch>
        </p:blipFill>
        <p:spPr>
          <a:xfrm>
            <a:off x="4507016" y="2233767"/>
            <a:ext cx="2336236" cy="1164386"/>
          </a:xfrm>
          <a:prstGeom prst="rect">
            <a:avLst/>
          </a:prstGeom>
        </p:spPr>
      </p:pic>
      <p:pic>
        <p:nvPicPr>
          <p:cNvPr id="5" name="图片 4"/>
          <p:cNvPicPr>
            <a:picLocks noChangeAspect="1"/>
          </p:cNvPicPr>
          <p:nvPr/>
        </p:nvPicPr>
        <p:blipFill>
          <a:blip r:embed="rId4"/>
          <a:stretch>
            <a:fillRect/>
          </a:stretch>
        </p:blipFill>
        <p:spPr>
          <a:xfrm>
            <a:off x="3336668" y="4119715"/>
            <a:ext cx="5211492" cy="1238865"/>
          </a:xfrm>
          <a:prstGeom prst="rect">
            <a:avLst/>
          </a:prstGeom>
        </p:spPr>
      </p:pic>
      <p:sp>
        <p:nvSpPr>
          <p:cNvPr id="8" name="矩形 7"/>
          <p:cNvSpPr/>
          <p:nvPr/>
        </p:nvSpPr>
        <p:spPr>
          <a:xfrm>
            <a:off x="993057" y="5474864"/>
            <a:ext cx="4951997" cy="52322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在该解释下公式</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B</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的真值是</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T</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871393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36</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700088" y="168562"/>
            <a:ext cx="8229600" cy="649288"/>
          </a:xfrm>
        </p:spPr>
        <p:txBody>
          <a:bodyPr>
            <a:normAutofit/>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3.3.1</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一阶谓词逻辑基础</a:t>
            </a:r>
          </a:p>
        </p:txBody>
      </p:sp>
      <p:sp>
        <p:nvSpPr>
          <p:cNvPr id="4" name="矩形 3"/>
          <p:cNvSpPr/>
          <p:nvPr/>
        </p:nvSpPr>
        <p:spPr>
          <a:xfrm>
            <a:off x="1297857" y="1191510"/>
            <a:ext cx="9773266" cy="526297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楷体_GB2312" panose="02010609030101010101"/>
                <a:cs typeface="+mn-cs"/>
              </a:rPr>
              <a:t>定义</a:t>
            </a:r>
            <a:r>
              <a:rPr kumimoji="0" lang="en-US" altLang="zh-CN" sz="2800" b="0" i="0" u="none" strike="noStrike" kern="1200" cap="none" spc="0" normalizeH="0" baseline="0" noProof="0" dirty="0">
                <a:ln>
                  <a:noFill/>
                </a:ln>
                <a:solidFill>
                  <a:srgbClr val="FF0000"/>
                </a:solidFill>
                <a:effectLst/>
                <a:uLnTx/>
                <a:uFillTx/>
                <a:latin typeface="等线" panose="020F0502020204030204"/>
                <a:ea typeface="楷体_GB2312" panose="02010609030101010101"/>
                <a:cs typeface="+mn-cs"/>
              </a:rPr>
              <a:t>2 </a:t>
            </a: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楷体_GB2312" panose="02010609030101010101"/>
                <a:cs typeface="+mn-cs"/>
              </a:rPr>
              <a:t>谓词公式的永真性：</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如果谓词公式</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对非空个体域</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D</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上的任一解释都取得真值</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T</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，则称</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在</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D</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上是永真的；如果</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在任何非空个体域上都是永真的，则称</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是永真。</a:t>
            </a:r>
            <a:endPar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800" b="0" i="0" u="none" strike="noStrike" kern="1200" cap="none" spc="0" normalizeH="0" baseline="0" noProof="0" dirty="0">
              <a:ln>
                <a:noFill/>
              </a:ln>
              <a:solidFill>
                <a:srgbClr val="FF0000"/>
              </a:solidFill>
              <a:effectLst/>
              <a:uLnTx/>
              <a:uFillTx/>
              <a:latin typeface="等线" panose="020F0502020204030204"/>
              <a:ea typeface="楷体_GB2312" panose="02010609030101010101"/>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楷体_GB2312" panose="02010609030101010101"/>
                <a:cs typeface="+mn-cs"/>
              </a:rPr>
              <a:t>定义</a:t>
            </a:r>
            <a:r>
              <a:rPr kumimoji="0" lang="en-US" altLang="zh-CN" sz="2800" b="0" i="0" u="none" strike="noStrike" kern="1200" cap="none" spc="0" normalizeH="0" baseline="0" noProof="0" dirty="0">
                <a:ln>
                  <a:noFill/>
                </a:ln>
                <a:solidFill>
                  <a:srgbClr val="FF0000"/>
                </a:solidFill>
                <a:effectLst/>
                <a:uLnTx/>
                <a:uFillTx/>
                <a:latin typeface="等线" panose="020F0502020204030204"/>
                <a:ea typeface="楷体_GB2312" panose="02010609030101010101"/>
                <a:cs typeface="+mn-cs"/>
              </a:rPr>
              <a:t>3 </a:t>
            </a: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楷体_GB2312" panose="02010609030101010101"/>
                <a:cs typeface="+mn-cs"/>
              </a:rPr>
              <a:t>谓词公式的可满足性：</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对于谓词公式</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，如果至少存在</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D</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上的一个解释，使公式</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在此解释下的真值为</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T</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，则称公式</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在</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D</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上是可满足的。</a:t>
            </a:r>
            <a:endPar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楷体_GB2312" panose="02010609030101010101"/>
                <a:cs typeface="+mn-cs"/>
              </a:rPr>
              <a:t>定义</a:t>
            </a:r>
            <a:r>
              <a:rPr kumimoji="0" lang="en-US" altLang="zh-CN" sz="2800" b="0" i="0" u="none" strike="noStrike" kern="1200" cap="none" spc="0" normalizeH="0" baseline="0" noProof="0" dirty="0">
                <a:ln>
                  <a:noFill/>
                </a:ln>
                <a:solidFill>
                  <a:srgbClr val="FF0000"/>
                </a:solidFill>
                <a:effectLst/>
                <a:uLnTx/>
                <a:uFillTx/>
                <a:latin typeface="等线" panose="020F0502020204030204"/>
                <a:ea typeface="楷体_GB2312" panose="02010609030101010101"/>
                <a:cs typeface="+mn-cs"/>
              </a:rPr>
              <a:t>4 </a:t>
            </a: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楷体_GB2312" panose="02010609030101010101"/>
                <a:cs typeface="+mn-cs"/>
              </a:rPr>
              <a:t>谓词公式的永假性：</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如果谓词公式</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对非空个体域</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D</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上的任一解释都取真值</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F</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，则称</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在</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D</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上是永假的；如果</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在任何非空个体域上均是永假的，则称</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永假。</a:t>
            </a:r>
            <a:endPar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p:txBody>
      </p:sp>
    </p:spTree>
    <p:extLst>
      <p:ext uri="{BB962C8B-B14F-4D97-AF65-F5344CB8AC3E}">
        <p14:creationId xmlns:p14="http://schemas.microsoft.com/office/powerpoint/2010/main" val="39435102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37</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700088" y="168562"/>
            <a:ext cx="8229600" cy="649288"/>
          </a:xfrm>
        </p:spPr>
        <p:txBody>
          <a:bodyPr>
            <a:normAutofit/>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3.3.1</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一阶谓词逻辑基础</a:t>
            </a:r>
          </a:p>
        </p:txBody>
      </p:sp>
      <p:sp>
        <p:nvSpPr>
          <p:cNvPr id="4" name="矩形 3"/>
          <p:cNvSpPr/>
          <p:nvPr/>
        </p:nvSpPr>
        <p:spPr>
          <a:xfrm>
            <a:off x="993057" y="896616"/>
            <a:ext cx="10048569" cy="2000548"/>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FF0000"/>
                </a:solidFill>
                <a:effectLst/>
                <a:uLnTx/>
                <a:uFillTx/>
                <a:latin typeface="等线" panose="020F0502020204030204"/>
                <a:ea typeface="楷体_GB2312" panose="02010609030101010101"/>
                <a:cs typeface="+mn-cs"/>
              </a:rPr>
              <a:t>定义</a:t>
            </a:r>
            <a:r>
              <a:rPr kumimoji="0" lang="en-US" altLang="zh-CN" sz="2400" b="0" i="0" u="none" strike="noStrike" kern="1200" cap="none" spc="0" normalizeH="0" baseline="0" noProof="0" dirty="0">
                <a:ln>
                  <a:noFill/>
                </a:ln>
                <a:solidFill>
                  <a:srgbClr val="FF0000"/>
                </a:solidFill>
                <a:effectLst/>
                <a:uLnTx/>
                <a:uFillTx/>
                <a:latin typeface="等线" panose="020F0502020204030204"/>
                <a:ea typeface="楷体_GB2312" panose="02010609030101010101"/>
                <a:cs typeface="+mn-cs"/>
              </a:rPr>
              <a:t>5 </a:t>
            </a:r>
            <a:r>
              <a:rPr kumimoji="0" lang="zh-CN" altLang="en-US" sz="2400" b="0" i="0" u="none" strike="noStrike" kern="1200" cap="none" spc="0" normalizeH="0" baseline="0" noProof="0" dirty="0">
                <a:ln>
                  <a:noFill/>
                </a:ln>
                <a:solidFill>
                  <a:srgbClr val="FF0000"/>
                </a:solidFill>
                <a:effectLst/>
                <a:uLnTx/>
                <a:uFillTx/>
                <a:latin typeface="等线" panose="020F0502020204030204"/>
                <a:ea typeface="楷体_GB2312" panose="02010609030101010101"/>
                <a:cs typeface="+mn-cs"/>
              </a:rPr>
              <a:t>谓词公式的等价性：</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设</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与</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是</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D</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上的两个谓词公式，若对</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D</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上的任意解释，</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与</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都有相同的真值，则称</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与</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在</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D</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上是等价的。如果</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D</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是任意非空个体域，则称</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与</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是等价的，记作</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 ⇔Q</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dirty="0">
              <a:ln>
                <a:noFill/>
              </a:ln>
              <a:solidFill>
                <a:srgbClr val="FF0000"/>
              </a:solidFill>
              <a:effectLst/>
              <a:uLnTx/>
              <a:uFillTx/>
              <a:latin typeface="等线" panose="020F0502020204030204"/>
              <a:ea typeface="楷体_GB2312" panose="02010609030101010101"/>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FF0000"/>
                </a:solidFill>
                <a:effectLst/>
                <a:uLnTx/>
                <a:uFillTx/>
                <a:latin typeface="等线" panose="020F0502020204030204"/>
                <a:ea typeface="楷体_GB2312" panose="02010609030101010101"/>
                <a:cs typeface="+mn-cs"/>
              </a:rPr>
              <a:t>常用的等价式有：</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p:txBody>
      </p:sp>
      <p:sp>
        <p:nvSpPr>
          <p:cNvPr id="2" name="矩形 1"/>
          <p:cNvSpPr/>
          <p:nvPr/>
        </p:nvSpPr>
        <p:spPr>
          <a:xfrm>
            <a:off x="1440426" y="2835608"/>
            <a:ext cx="9311148" cy="3416320"/>
          </a:xfrm>
          <a:prstGeom prst="rect">
            <a:avLst/>
          </a:prstGeom>
        </p:spPr>
        <p:txBody>
          <a:bodyPr wrap="square">
            <a:spAutoFit/>
          </a:bodyPr>
          <a:lstStyle/>
          <a:p>
            <a:pPr marL="457200" marR="87470" lvl="0" indent="-457200" algn="l" defTabSz="914400" rtl="0" eaLnBrk="1" fontAlgn="auto" latinLnBrk="0" hangingPunct="1">
              <a:lnSpc>
                <a:spcPct val="100000"/>
              </a:lnSpc>
              <a:spcBef>
                <a:spcPts val="0"/>
              </a:spcBef>
              <a:spcAft>
                <a:spcPts val="0"/>
              </a:spcAft>
              <a:buClrTx/>
              <a:buSzTx/>
              <a:buFontTx/>
              <a:buAutoNum type="arabicParenBoth"/>
              <a:tabLst/>
              <a:defRPr/>
            </a:pP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双重否定律</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 </a:t>
            </a:r>
            <a:r>
              <a:rPr kumimoji="0" lang="en-U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P</a:t>
            </a:r>
          </a:p>
          <a:p>
            <a:pPr marL="457200" marR="87470" lvl="0" indent="-457200" algn="l" defTabSz="914400" rtl="0" eaLnBrk="1" fontAlgn="auto" latinLnBrk="0" hangingPunct="1">
              <a:lnSpc>
                <a:spcPct val="100000"/>
              </a:lnSpc>
              <a:spcBef>
                <a:spcPts val="0"/>
              </a:spcBef>
              <a:spcAft>
                <a:spcPts val="0"/>
              </a:spcAft>
              <a:buClrTx/>
              <a:buSzTx/>
              <a:buFontTx/>
              <a:buAutoNum type="arabicParenBoth"/>
              <a:tabLst/>
              <a:defRPr/>
            </a:pP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endParaRPr>
          </a:p>
          <a:p>
            <a:pPr marL="0" marR="3002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交换律</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 </a:t>
            </a:r>
            <a:r>
              <a:rPr kumimoji="0" lang="en-U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(Q</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P</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 </a:t>
            </a:r>
            <a:r>
              <a:rPr kumimoji="0" lang="en-U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 Q</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6067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6067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(3)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结合律</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 </a:t>
            </a:r>
            <a:r>
              <a:rPr kumimoji="0" lang="en-U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P</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 </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6040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(P</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 </a:t>
            </a:r>
            <a:r>
              <a:rPr kumimoji="0" lang="en-U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P</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5155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5155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(4)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分配律</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 </a:t>
            </a:r>
            <a:r>
              <a:rPr kumimoji="0" lang="en-U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(P</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5127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P</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 </a:t>
            </a:r>
            <a:r>
              <a:rPr kumimoji="0" lang="en-U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(P</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p:txBody>
      </p:sp>
    </p:spTree>
    <p:extLst>
      <p:ext uri="{BB962C8B-B14F-4D97-AF65-F5344CB8AC3E}">
        <p14:creationId xmlns:p14="http://schemas.microsoft.com/office/powerpoint/2010/main" val="12901533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715348F7-3B03-4F2E-9EB9-0C0FA94D7743}"/>
              </a:ext>
            </a:extLst>
          </p:cNvPr>
          <p:cNvSpPr/>
          <p:nvPr/>
        </p:nvSpPr>
        <p:spPr>
          <a:xfrm>
            <a:off x="4140220" y="388938"/>
            <a:ext cx="3204723" cy="369332"/>
          </a:xfrm>
          <a:prstGeom prst="rect">
            <a:avLst/>
          </a:prstGeom>
        </p:spPr>
        <p:txBody>
          <a:bodyPr wrap="none">
            <a:spAutoFit/>
          </a:bodyPr>
          <a:lstStyle/>
          <a:p>
            <a:r>
              <a:rPr lang="en-US" altLang="zh-CN" b="1" dirty="0">
                <a:solidFill>
                  <a:srgbClr val="0000CC"/>
                </a:solidFill>
                <a:latin typeface="Times New Roman" panose="02020603050405020304" pitchFamily="18" charset="0"/>
                <a:ea typeface="楷体_GB2312" panose="02010609030101010101"/>
              </a:rPr>
              <a:t>P</a:t>
            </a:r>
            <a:r>
              <a:rPr lang="en-US" altLang="zh-CN" dirty="0">
                <a:solidFill>
                  <a:srgbClr val="0000CC"/>
                </a:solidFill>
                <a:latin typeface="Times New Roman" panose="02020603050405020304" pitchFamily="18" charset="0"/>
                <a:ea typeface="楷体_GB2312" panose="02010609030101010101"/>
              </a:rPr>
              <a:t>∨</a:t>
            </a:r>
            <a:r>
              <a:rPr lang="en-US" altLang="zh-CN" b="1" dirty="0">
                <a:solidFill>
                  <a:srgbClr val="0000CC"/>
                </a:solidFill>
                <a:latin typeface="Times New Roman" panose="02020603050405020304" pitchFamily="18" charset="0"/>
                <a:ea typeface="楷体_GB2312" panose="02010609030101010101"/>
              </a:rPr>
              <a:t>(Q</a:t>
            </a:r>
            <a:r>
              <a:rPr lang="en-US" altLang="zh-CN" dirty="0">
                <a:solidFill>
                  <a:srgbClr val="0000CC"/>
                </a:solidFill>
                <a:latin typeface="Times New Roman" panose="02020603050405020304" pitchFamily="18" charset="0"/>
                <a:ea typeface="楷体_GB2312" panose="02010609030101010101"/>
              </a:rPr>
              <a:t>∧</a:t>
            </a:r>
            <a:r>
              <a:rPr lang="en-US" altLang="zh-CN" b="1" dirty="0">
                <a:solidFill>
                  <a:srgbClr val="0000CC"/>
                </a:solidFill>
                <a:latin typeface="Times New Roman" panose="02020603050405020304" pitchFamily="18" charset="0"/>
                <a:ea typeface="楷体_GB2312" panose="02010609030101010101"/>
              </a:rPr>
              <a:t>R) </a:t>
            </a:r>
            <a:r>
              <a:rPr lang="en-US" altLang="zh-CN" dirty="0">
                <a:solidFill>
                  <a:srgbClr val="0000CC"/>
                </a:solidFill>
                <a:latin typeface="MS Gothic" panose="020B0609070205080204" pitchFamily="49" charset="-128"/>
                <a:ea typeface="MS Gothic" panose="020B0609070205080204" pitchFamily="49" charset="-128"/>
              </a:rPr>
              <a:t>⇔</a:t>
            </a:r>
            <a:r>
              <a:rPr lang="en-US" altLang="zh-CN" b="1" dirty="0">
                <a:solidFill>
                  <a:srgbClr val="0000CC"/>
                </a:solidFill>
                <a:latin typeface="Times New Roman" panose="02020603050405020304" pitchFamily="18" charset="0"/>
                <a:ea typeface="MS Gothic" panose="020B0609070205080204" pitchFamily="49" charset="-128"/>
              </a:rPr>
              <a:t>(P</a:t>
            </a:r>
            <a:r>
              <a:rPr lang="en-US" altLang="zh-CN" dirty="0">
                <a:solidFill>
                  <a:srgbClr val="0000CC"/>
                </a:solidFill>
                <a:latin typeface="Times New Roman" panose="02020603050405020304" pitchFamily="18" charset="0"/>
                <a:ea typeface="楷体_GB2312" panose="02010609030101010101"/>
              </a:rPr>
              <a:t>∨</a:t>
            </a:r>
            <a:r>
              <a:rPr lang="en-US" altLang="zh-CN" b="1" dirty="0">
                <a:solidFill>
                  <a:srgbClr val="0000CC"/>
                </a:solidFill>
                <a:latin typeface="Times New Roman" panose="02020603050405020304" pitchFamily="18" charset="0"/>
                <a:ea typeface="楷体_GB2312" panose="02010609030101010101"/>
              </a:rPr>
              <a:t>Q)</a:t>
            </a:r>
            <a:r>
              <a:rPr lang="en-US" altLang="zh-CN" dirty="0">
                <a:solidFill>
                  <a:srgbClr val="0000CC"/>
                </a:solidFill>
                <a:latin typeface="Times New Roman" panose="02020603050405020304" pitchFamily="18" charset="0"/>
                <a:ea typeface="楷体_GB2312" panose="02010609030101010101"/>
              </a:rPr>
              <a:t>∧</a:t>
            </a:r>
            <a:r>
              <a:rPr lang="en-US" altLang="zh-CN" b="1" dirty="0">
                <a:solidFill>
                  <a:srgbClr val="0000CC"/>
                </a:solidFill>
                <a:latin typeface="Times New Roman" panose="02020603050405020304" pitchFamily="18" charset="0"/>
                <a:ea typeface="楷体_GB2312" panose="02010609030101010101"/>
              </a:rPr>
              <a:t>(P</a:t>
            </a:r>
            <a:r>
              <a:rPr lang="en-US" altLang="zh-CN" dirty="0">
                <a:solidFill>
                  <a:srgbClr val="0000CC"/>
                </a:solidFill>
                <a:latin typeface="Times New Roman" panose="02020603050405020304" pitchFamily="18" charset="0"/>
                <a:ea typeface="楷体_GB2312" panose="02010609030101010101"/>
              </a:rPr>
              <a:t>∨</a:t>
            </a:r>
            <a:r>
              <a:rPr lang="en-US" altLang="zh-CN" b="1" dirty="0">
                <a:solidFill>
                  <a:srgbClr val="0000CC"/>
                </a:solidFill>
                <a:latin typeface="Times New Roman" panose="02020603050405020304" pitchFamily="18" charset="0"/>
                <a:ea typeface="楷体_GB2312" panose="02010609030101010101"/>
              </a:rPr>
              <a:t>R)</a:t>
            </a:r>
            <a:endParaRPr lang="zh-CN" altLang="en-US" dirty="0"/>
          </a:p>
        </p:txBody>
      </p:sp>
    </p:spTree>
    <p:extLst>
      <p:ext uri="{BB962C8B-B14F-4D97-AF65-F5344CB8AC3E}">
        <p14:creationId xmlns:p14="http://schemas.microsoft.com/office/powerpoint/2010/main" val="35040748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39</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700088" y="168562"/>
            <a:ext cx="8229600" cy="649288"/>
          </a:xfrm>
        </p:spPr>
        <p:txBody>
          <a:bodyPr>
            <a:normAutofit/>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3.3.1</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一阶谓词逻辑基础</a:t>
            </a:r>
          </a:p>
        </p:txBody>
      </p:sp>
      <p:sp>
        <p:nvSpPr>
          <p:cNvPr id="2" name="矩形 1"/>
          <p:cNvSpPr/>
          <p:nvPr/>
        </p:nvSpPr>
        <p:spPr>
          <a:xfrm>
            <a:off x="1182329" y="906601"/>
            <a:ext cx="9827341" cy="5632311"/>
          </a:xfrm>
          <a:prstGeom prst="rect">
            <a:avLst/>
          </a:prstGeom>
        </p:spPr>
        <p:txBody>
          <a:bodyPr wrap="square">
            <a:spAutoFit/>
          </a:bodyPr>
          <a:lstStyle/>
          <a:p>
            <a:pPr marL="0" marR="3075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(5)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狄摩根定律</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 </a:t>
            </a:r>
            <a:r>
              <a:rPr kumimoji="0" lang="en-U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P</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 </a:t>
            </a:r>
            <a:r>
              <a:rPr kumimoji="0" lang="en-U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P</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a:t>
            </a:r>
          </a:p>
          <a:p>
            <a:pPr marL="0" marR="3462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endParaRPr>
          </a:p>
          <a:p>
            <a:pPr marL="0" marR="3462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(6)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吸收律</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 </a:t>
            </a:r>
            <a:r>
              <a:rPr kumimoji="0" lang="en-U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P</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 </a:t>
            </a:r>
            <a:r>
              <a:rPr kumimoji="0" lang="en-U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P</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endParaRPr>
          </a:p>
          <a:p>
            <a:pPr marL="0" marR="5742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endParaRPr>
          </a:p>
          <a:p>
            <a:pPr marL="0" marR="5742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(7)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补余律</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 </a:t>
            </a:r>
            <a:r>
              <a:rPr kumimoji="0" lang="en-U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T, P</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 </a:t>
            </a:r>
            <a:r>
              <a:rPr kumimoji="0" lang="en-U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F </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7750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endParaRPr>
          </a:p>
          <a:p>
            <a:pPr marL="0" marR="7750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(8)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连词化归律</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 </a:t>
            </a:r>
            <a:r>
              <a:rPr kumimoji="0" lang="zh-CN" altLang="en-US"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¬P</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6227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P</a:t>
            </a:r>
            <a:r>
              <a:rPr kumimoji="0" lang="en-US" altLang="zh-CN" sz="2400" b="1" i="0" u="none" strike="noStrike" kern="1200" cap="none" spc="0" normalizeH="0" baseline="0" noProof="0" dirty="0">
                <a:ln>
                  <a:noFill/>
                </a:ln>
                <a:solidFill>
                  <a:srgbClr val="0000CC"/>
                </a:solidFill>
                <a:effectLst/>
                <a:uLnTx/>
                <a:uFillTx/>
                <a:latin typeface="Courier New" panose="02070309020205020404" pitchFamily="49"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 </a:t>
            </a:r>
            <a:r>
              <a:rPr kumimoji="0" lang="en-U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(P</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6227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P</a:t>
            </a:r>
            <a:r>
              <a:rPr kumimoji="0" lang="en-US" altLang="zh-CN" sz="2400" b="1" i="0" u="none" strike="noStrike" kern="1200" cap="none" spc="0" normalizeH="0" baseline="0" noProof="0" dirty="0">
                <a:ln>
                  <a:noFill/>
                </a:ln>
                <a:solidFill>
                  <a:srgbClr val="0000CC"/>
                </a:solidFill>
                <a:effectLst/>
                <a:uLnTx/>
                <a:uFillTx/>
                <a:latin typeface="Courier New" panose="02070309020205020404" pitchFamily="49"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 </a:t>
            </a:r>
            <a:r>
              <a:rPr kumimoji="0" lang="en-U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(P</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1997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1997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(9)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量词转换律</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zh-CN" altLang="en-US"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x)P </a:t>
            </a:r>
            <a:r>
              <a:rPr kumimoji="0" lang="zh-CN" altLang="en-US"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a:t>
            </a:r>
            <a:r>
              <a:rPr kumimoji="0" lang="zh-CN" altLang="en-US"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x)( ¬ P)</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zh-CN" altLang="en-US"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x)P </a:t>
            </a:r>
            <a:r>
              <a:rPr kumimoji="0" lang="zh-CN" altLang="en-US"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a:t>
            </a:r>
            <a:r>
              <a:rPr kumimoji="0" lang="zh-CN" altLang="en-US"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x) (¬ P)</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endParaRPr>
          </a:p>
          <a:p>
            <a:pPr marL="0" marR="5010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endParaRPr>
          </a:p>
          <a:p>
            <a:pPr marL="0" marR="5010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(10)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量词分配律</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p>
          <a:p>
            <a:pPr marL="0" marR="5010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zh-CN" altLang="en-US"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x) (P</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 </a:t>
            </a:r>
            <a:r>
              <a:rPr kumimoji="0" lang="en-U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a:t>
            </a:r>
            <a:r>
              <a:rPr kumimoji="0" lang="en-U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x)P</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x)Q</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endParaRPr>
          </a:p>
          <a:p>
            <a:pPr marL="0" marR="5087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			(</a:t>
            </a:r>
            <a:r>
              <a:rPr kumimoji="0" lang="en-U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x) (P</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 </a:t>
            </a:r>
            <a:r>
              <a:rPr kumimoji="0" lang="en-U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a:t>
            </a:r>
            <a:r>
              <a:rPr kumimoji="0" lang="en-U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x)P</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x)Q </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p:txBody>
      </p:sp>
    </p:spTree>
    <p:extLst>
      <p:ext uri="{BB962C8B-B14F-4D97-AF65-F5344CB8AC3E}">
        <p14:creationId xmlns:p14="http://schemas.microsoft.com/office/powerpoint/2010/main" val="14953794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A4226C10-88DF-4277-8A5B-0CFC399D8A25}"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4</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grpSp>
        <p:nvGrpSpPr>
          <p:cNvPr id="16" name="Group 18"/>
          <p:cNvGrpSpPr>
            <a:grpSpLocks/>
          </p:cNvGrpSpPr>
          <p:nvPr/>
        </p:nvGrpSpPr>
        <p:grpSpPr bwMode="auto">
          <a:xfrm>
            <a:off x="2478088" y="1398588"/>
            <a:ext cx="8116887" cy="4148137"/>
            <a:chOff x="521" y="845"/>
            <a:chExt cx="5113" cy="2613"/>
          </a:xfrm>
        </p:grpSpPr>
        <p:grpSp>
          <p:nvGrpSpPr>
            <p:cNvPr id="17" name="Group 17"/>
            <p:cNvGrpSpPr>
              <a:grpSpLocks/>
            </p:cNvGrpSpPr>
            <p:nvPr/>
          </p:nvGrpSpPr>
          <p:grpSpPr bwMode="auto">
            <a:xfrm>
              <a:off x="521" y="845"/>
              <a:ext cx="4609" cy="1608"/>
              <a:chOff x="521" y="845"/>
              <a:chExt cx="4609" cy="1608"/>
            </a:xfrm>
          </p:grpSpPr>
          <p:sp>
            <p:nvSpPr>
              <p:cNvPr id="22" name="Text Box 5"/>
              <p:cNvSpPr txBox="1">
                <a:spLocks noChangeArrowheads="1"/>
              </p:cNvSpPr>
              <p:nvPr/>
            </p:nvSpPr>
            <p:spPr bwMode="auto">
              <a:xfrm>
                <a:off x="1882" y="845"/>
                <a:ext cx="1676" cy="383"/>
              </a:xfrm>
              <a:prstGeom prst="rect">
                <a:avLst/>
              </a:prstGeom>
              <a:solidFill>
                <a:srgbClr val="FFFF99"/>
              </a:solidFill>
              <a:ln w="2857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人工智能学科</a:t>
                </a:r>
              </a:p>
            </p:txBody>
          </p:sp>
          <p:sp>
            <p:nvSpPr>
              <p:cNvPr id="23" name="Text Box 6"/>
              <p:cNvSpPr txBox="1">
                <a:spLocks noChangeArrowheads="1"/>
              </p:cNvSpPr>
              <p:nvPr/>
            </p:nvSpPr>
            <p:spPr bwMode="auto">
              <a:xfrm>
                <a:off x="521" y="2070"/>
                <a:ext cx="1162" cy="383"/>
              </a:xfrm>
              <a:prstGeom prst="rect">
                <a:avLst/>
              </a:prstGeom>
              <a:solidFill>
                <a:srgbClr val="FFFF99"/>
              </a:solidFill>
              <a:ln w="2857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rPr>
                  <a:t>知识获取</a:t>
                </a:r>
              </a:p>
            </p:txBody>
          </p:sp>
          <p:sp>
            <p:nvSpPr>
              <p:cNvPr id="24" name="Text Box 7"/>
              <p:cNvSpPr txBox="1">
                <a:spLocks noChangeArrowheads="1"/>
              </p:cNvSpPr>
              <p:nvPr/>
            </p:nvSpPr>
            <p:spPr bwMode="auto">
              <a:xfrm>
                <a:off x="2290" y="2070"/>
                <a:ext cx="1162" cy="383"/>
              </a:xfrm>
              <a:prstGeom prst="rect">
                <a:avLst/>
              </a:prstGeom>
              <a:solidFill>
                <a:srgbClr val="FFFF99"/>
              </a:solidFill>
              <a:ln w="2857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rPr>
                  <a:t>知识表示</a:t>
                </a:r>
              </a:p>
            </p:txBody>
          </p:sp>
          <p:sp>
            <p:nvSpPr>
              <p:cNvPr id="25" name="Text Box 8"/>
              <p:cNvSpPr txBox="1">
                <a:spLocks noChangeArrowheads="1"/>
              </p:cNvSpPr>
              <p:nvPr/>
            </p:nvSpPr>
            <p:spPr bwMode="auto">
              <a:xfrm>
                <a:off x="3968" y="2070"/>
                <a:ext cx="1162" cy="383"/>
              </a:xfrm>
              <a:prstGeom prst="rect">
                <a:avLst/>
              </a:prstGeom>
              <a:solidFill>
                <a:srgbClr val="FFFF99"/>
              </a:solidFill>
              <a:ln w="2857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rPr>
                  <a:t>知识推理</a:t>
                </a:r>
              </a:p>
            </p:txBody>
          </p:sp>
          <p:sp>
            <p:nvSpPr>
              <p:cNvPr id="26" name="Line 9"/>
              <p:cNvSpPr>
                <a:spLocks noChangeShapeType="1"/>
              </p:cNvSpPr>
              <p:nvPr/>
            </p:nvSpPr>
            <p:spPr bwMode="auto">
              <a:xfrm flipH="1">
                <a:off x="1111" y="1253"/>
                <a:ext cx="1360" cy="817"/>
              </a:xfrm>
              <a:prstGeom prst="line">
                <a:avLst/>
              </a:prstGeom>
              <a:noFill/>
              <a:ln w="101600" cmpd="dbl">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7" name="Line 10"/>
              <p:cNvSpPr>
                <a:spLocks noChangeShapeType="1"/>
              </p:cNvSpPr>
              <p:nvPr/>
            </p:nvSpPr>
            <p:spPr bwMode="auto">
              <a:xfrm>
                <a:off x="2698" y="1253"/>
                <a:ext cx="0" cy="817"/>
              </a:xfrm>
              <a:prstGeom prst="line">
                <a:avLst/>
              </a:prstGeom>
              <a:noFill/>
              <a:ln w="101600" cmpd="dbl">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8" name="Line 11"/>
              <p:cNvSpPr>
                <a:spLocks noChangeShapeType="1"/>
              </p:cNvSpPr>
              <p:nvPr/>
            </p:nvSpPr>
            <p:spPr bwMode="auto">
              <a:xfrm>
                <a:off x="3152" y="1260"/>
                <a:ext cx="1406" cy="810"/>
              </a:xfrm>
              <a:prstGeom prst="line">
                <a:avLst/>
              </a:prstGeom>
              <a:noFill/>
              <a:ln w="101600" cmpd="dbl">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grpSp>
        <p:sp>
          <p:nvSpPr>
            <p:cNvPr id="18" name="Text Box 13"/>
            <p:cNvSpPr txBox="1">
              <a:spLocks noChangeArrowheads="1"/>
            </p:cNvSpPr>
            <p:nvPr/>
          </p:nvSpPr>
          <p:spPr bwMode="auto">
            <a:xfrm>
              <a:off x="2693" y="3100"/>
              <a:ext cx="1259" cy="345"/>
            </a:xfrm>
            <a:prstGeom prst="rect">
              <a:avLst/>
            </a:prstGeom>
            <a:solidFill>
              <a:srgbClr val="FFFF99"/>
            </a:solidFill>
            <a:ln w="2857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rPr>
                <a:t>确定性推理</a:t>
              </a:r>
            </a:p>
          </p:txBody>
        </p:sp>
        <p:sp>
          <p:nvSpPr>
            <p:cNvPr id="19" name="Text Box 14"/>
            <p:cNvSpPr txBox="1">
              <a:spLocks noChangeArrowheads="1"/>
            </p:cNvSpPr>
            <p:nvPr/>
          </p:nvSpPr>
          <p:spPr bwMode="auto">
            <a:xfrm>
              <a:off x="4150" y="3113"/>
              <a:ext cx="1484" cy="345"/>
            </a:xfrm>
            <a:prstGeom prst="rect">
              <a:avLst/>
            </a:prstGeom>
            <a:solidFill>
              <a:srgbClr val="FFFF99"/>
            </a:solidFill>
            <a:ln w="2857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rPr>
                <a:t>不确定性推理</a:t>
              </a:r>
            </a:p>
          </p:txBody>
        </p:sp>
        <p:sp>
          <p:nvSpPr>
            <p:cNvPr id="20" name="Line 15"/>
            <p:cNvSpPr>
              <a:spLocks noChangeShapeType="1"/>
            </p:cNvSpPr>
            <p:nvPr/>
          </p:nvSpPr>
          <p:spPr bwMode="auto">
            <a:xfrm flipH="1">
              <a:off x="3470" y="2478"/>
              <a:ext cx="862" cy="635"/>
            </a:xfrm>
            <a:prstGeom prst="line">
              <a:avLst/>
            </a:prstGeom>
            <a:noFill/>
            <a:ln w="101600" cmpd="dbl">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1" name="Line 16"/>
            <p:cNvSpPr>
              <a:spLocks noChangeShapeType="1"/>
            </p:cNvSpPr>
            <p:nvPr/>
          </p:nvSpPr>
          <p:spPr bwMode="auto">
            <a:xfrm>
              <a:off x="4558" y="2478"/>
              <a:ext cx="409" cy="635"/>
            </a:xfrm>
            <a:prstGeom prst="line">
              <a:avLst/>
            </a:prstGeom>
            <a:noFill/>
            <a:ln w="101600" cmpd="dbl">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grpSp>
    </p:spTree>
    <p:extLst>
      <p:ext uri="{BB962C8B-B14F-4D97-AF65-F5344CB8AC3E}">
        <p14:creationId xmlns:p14="http://schemas.microsoft.com/office/powerpoint/2010/main" val="464588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40</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700088" y="168562"/>
            <a:ext cx="8229600" cy="649288"/>
          </a:xfrm>
        </p:spPr>
        <p:txBody>
          <a:bodyPr>
            <a:normAutofit/>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3.3.1</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一阶谓词逻辑基础</a:t>
            </a:r>
          </a:p>
        </p:txBody>
      </p:sp>
      <p:sp>
        <p:nvSpPr>
          <p:cNvPr id="4" name="矩形 3"/>
          <p:cNvSpPr/>
          <p:nvPr/>
        </p:nvSpPr>
        <p:spPr>
          <a:xfrm>
            <a:off x="1071715" y="955610"/>
            <a:ext cx="10048569" cy="181588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楷体_GB2312" panose="02010609030101010101"/>
                <a:cs typeface="+mn-cs"/>
              </a:rPr>
              <a:t>定义</a:t>
            </a:r>
            <a:r>
              <a:rPr kumimoji="0" lang="en-US" altLang="zh-CN" sz="2800" b="0" i="0" u="none" strike="noStrike" kern="1200" cap="none" spc="0" normalizeH="0" baseline="0" noProof="0" dirty="0">
                <a:ln>
                  <a:noFill/>
                </a:ln>
                <a:solidFill>
                  <a:srgbClr val="FF0000"/>
                </a:solidFill>
                <a:effectLst/>
                <a:uLnTx/>
                <a:uFillTx/>
                <a:latin typeface="等线" panose="020F0502020204030204"/>
                <a:ea typeface="楷体_GB2312" panose="02010609030101010101"/>
                <a:cs typeface="+mn-cs"/>
              </a:rPr>
              <a:t>6 </a:t>
            </a: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楷体_GB2312" panose="02010609030101010101"/>
                <a:cs typeface="+mn-cs"/>
              </a:rPr>
              <a:t>永真蕴含式：</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对谓词公式</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和</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，如果</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P→Q</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永真，则称</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 </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永真蕴含</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，且称</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为</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 </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的逻辑结论，</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为</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的前提，记作</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 ⇒Q</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endPar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楷体_GB2312" panose="02010609030101010101"/>
                <a:cs typeface="+mn-cs"/>
              </a:rPr>
              <a:t>常用的永真蕴含式如下：</a:t>
            </a:r>
            <a:endPar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p:txBody>
      </p:sp>
      <p:sp>
        <p:nvSpPr>
          <p:cNvPr id="3" name="矩形 2"/>
          <p:cNvSpPr/>
          <p:nvPr/>
        </p:nvSpPr>
        <p:spPr>
          <a:xfrm>
            <a:off x="1317522" y="2909252"/>
            <a:ext cx="8799871" cy="3539430"/>
          </a:xfrm>
          <a:prstGeom prst="rect">
            <a:avLst/>
          </a:prstGeom>
        </p:spPr>
        <p:txBody>
          <a:bodyPr wrap="square">
            <a:spAutoFit/>
          </a:bodyPr>
          <a:lstStyle/>
          <a:p>
            <a:pPr marL="514350" marR="60220" lvl="0" indent="-514350" algn="l" defTabSz="914400" rtl="0" eaLnBrk="1" fontAlgn="auto" latinLnBrk="0" hangingPunct="1">
              <a:lnSpc>
                <a:spcPct val="100000"/>
              </a:lnSpc>
              <a:spcBef>
                <a:spcPts val="0"/>
              </a:spcBef>
              <a:spcAft>
                <a:spcPts val="0"/>
              </a:spcAft>
              <a:buClrTx/>
              <a:buSzTx/>
              <a:buFontTx/>
              <a:buAutoNum type="arabicParenBoth"/>
              <a:tabLst/>
              <a:defRPr/>
            </a:pP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化简式</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en-US"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 </a:t>
            </a:r>
            <a:r>
              <a:rPr kumimoji="0" lang="en-US" altLang="zh-CN" sz="28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P</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en-US"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 </a:t>
            </a:r>
            <a:r>
              <a:rPr kumimoji="0" lang="en-US" altLang="zh-CN" sz="28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Q</a:t>
            </a:r>
          </a:p>
          <a:p>
            <a:pPr marL="514350" marR="60220" lvl="0" indent="-514350" algn="l" defTabSz="914400" rtl="0" eaLnBrk="1" fontAlgn="auto" latinLnBrk="0" hangingPunct="1">
              <a:lnSpc>
                <a:spcPct val="100000"/>
              </a:lnSpc>
              <a:spcBef>
                <a:spcPts val="0"/>
              </a:spcBef>
              <a:spcAft>
                <a:spcPts val="0"/>
              </a:spcAft>
              <a:buClrTx/>
              <a:buSzTx/>
              <a:buFontTx/>
              <a:buAutoNum type="arabicParenBoth"/>
              <a:tabLst/>
              <a:defRPr/>
            </a:pPr>
            <a:endPar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endParaRPr>
          </a:p>
          <a:p>
            <a:pPr marL="0" marR="6022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(2) </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附加式</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en-US"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 </a:t>
            </a:r>
            <a:r>
              <a:rPr kumimoji="0" lang="en-US" altLang="zh-CN" sz="28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P</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en-US"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 </a:t>
            </a:r>
            <a:r>
              <a:rPr kumimoji="0" lang="en-US" altLang="zh-CN" sz="28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P</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a:t>
            </a:r>
          </a:p>
          <a:p>
            <a:pPr marL="0" marR="6022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7477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(3) </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析取三段论</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en-US" altLang="zh-CN" sz="28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P, P</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 </a:t>
            </a:r>
            <a:r>
              <a:rPr kumimoji="0" lang="en-US" altLang="zh-CN" sz="28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Q</a:t>
            </a:r>
          </a:p>
          <a:p>
            <a:pPr marL="0" marR="7477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endParaRPr>
          </a:p>
          <a:p>
            <a:pPr marL="0" marR="7477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(4) </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假言推理</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en-US"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 P</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 </a:t>
            </a:r>
            <a:r>
              <a:rPr kumimoji="0" lang="en-US" altLang="zh-CN" sz="28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Q</a:t>
            </a:r>
          </a:p>
          <a:p>
            <a:pPr marL="0" marR="7477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endParaRPr>
          </a:p>
        </p:txBody>
      </p:sp>
    </p:spTree>
    <p:extLst>
      <p:ext uri="{BB962C8B-B14F-4D97-AF65-F5344CB8AC3E}">
        <p14:creationId xmlns:p14="http://schemas.microsoft.com/office/powerpoint/2010/main" val="279812849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41</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700088" y="168562"/>
            <a:ext cx="8229600" cy="649288"/>
          </a:xfrm>
        </p:spPr>
        <p:txBody>
          <a:bodyPr>
            <a:normAutofit/>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3.3.1</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一阶谓词逻辑基础</a:t>
            </a:r>
          </a:p>
        </p:txBody>
      </p:sp>
      <p:sp>
        <p:nvSpPr>
          <p:cNvPr id="4" name="矩形 3"/>
          <p:cNvSpPr/>
          <p:nvPr/>
        </p:nvSpPr>
        <p:spPr>
          <a:xfrm>
            <a:off x="1071715" y="955610"/>
            <a:ext cx="10048569" cy="52322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楷体_GB2312" panose="02010609030101010101"/>
                <a:cs typeface="+mn-cs"/>
              </a:rPr>
              <a:t>常用的永真蕴含式如下：</a:t>
            </a:r>
            <a:endPar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p:txBody>
      </p:sp>
      <p:sp>
        <p:nvSpPr>
          <p:cNvPr id="5" name="矩形 4"/>
          <p:cNvSpPr/>
          <p:nvPr/>
        </p:nvSpPr>
        <p:spPr>
          <a:xfrm>
            <a:off x="1219198" y="1616590"/>
            <a:ext cx="9901086" cy="4524315"/>
          </a:xfrm>
          <a:prstGeom prst="rect">
            <a:avLst/>
          </a:prstGeom>
        </p:spPr>
        <p:txBody>
          <a:bodyPr wrap="square">
            <a:spAutoFit/>
          </a:bodyPr>
          <a:lstStyle/>
          <a:p>
            <a:pPr marL="0" marR="7430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(5)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拒取式</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 P</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 </a:t>
            </a:r>
            <a:r>
              <a:rPr kumimoji="0" lang="en-U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¬P</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endParaRPr>
          </a:p>
          <a:p>
            <a:pPr marL="0" marR="6695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endParaRPr>
          </a:p>
          <a:p>
            <a:pPr marL="0" marR="6695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(6)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假言三段论</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 Q</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 </a:t>
            </a:r>
            <a:r>
              <a:rPr kumimoji="0" lang="zh-CN" altLang="en-US"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P</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6007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6007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(7)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二难推理</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 P</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 Q</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 </a:t>
            </a:r>
            <a:r>
              <a:rPr kumimoji="0" lang="en-U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R </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endParaRPr>
          </a:p>
          <a:p>
            <a:pPr marL="0" marR="7507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endParaRPr>
          </a:p>
          <a:p>
            <a:pPr marL="0" marR="7507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(8)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全称固化</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zh-CN" altLang="en-US"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x)P(x) </a:t>
            </a:r>
            <a:r>
              <a:rPr kumimoji="0" lang="en-U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P(y)</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endParaRPr>
          </a:p>
          <a:p>
            <a:pPr marL="0" marR="119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     其中，</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y</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是个体域中的任一个体，依此可消去谓词公式中的全称量词。</a:t>
            </a:r>
          </a:p>
          <a:p>
            <a:pPr marL="0" marR="7507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7507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(9)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存在固化</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zh-CN" altLang="en-US"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x)P(x) </a:t>
            </a:r>
            <a:r>
              <a:rPr kumimoji="0" lang="en-U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P(y)</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endParaRPr>
          </a:p>
          <a:p>
            <a:pPr marL="0" marR="48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     其中，</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y</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是个体域中某一个可以使</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P(y)</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为真的个体，依此可消去谓词公式中的存在量词。 </a:t>
            </a:r>
          </a:p>
        </p:txBody>
      </p:sp>
    </p:spTree>
    <p:extLst>
      <p:ext uri="{BB962C8B-B14F-4D97-AF65-F5344CB8AC3E}">
        <p14:creationId xmlns:p14="http://schemas.microsoft.com/office/powerpoint/2010/main" val="35670447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20737684-B277-4C29-A1CD-F33BA24753D6}"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5</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271369" name="Rectangle 9"/>
          <p:cNvSpPr>
            <a:spLocks noChangeArrowheads="1"/>
          </p:cNvSpPr>
          <p:nvPr/>
        </p:nvSpPr>
        <p:spPr bwMode="auto">
          <a:xfrm>
            <a:off x="1024963" y="1271875"/>
            <a:ext cx="10645927" cy="52322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711200" indent="-711200">
              <a:defRPr>
                <a:solidFill>
                  <a:schemeClr val="tx1"/>
                </a:solidFill>
                <a:latin typeface="Arial" panose="020B0604020202020204" pitchFamily="34" charset="0"/>
                <a:ea typeface="宋体" panose="02010600030101010101" pitchFamily="2" charset="-122"/>
              </a:defRPr>
            </a:lvl1pPr>
            <a:lvl2pPr marL="890588">
              <a:defRPr>
                <a:solidFill>
                  <a:schemeClr val="tx1"/>
                </a:solidFill>
                <a:latin typeface="Arial" panose="020B0604020202020204" pitchFamily="34" charset="0"/>
                <a:ea typeface="宋体" panose="02010600030101010101" pitchFamily="2" charset="-122"/>
              </a:defRPr>
            </a:lvl2pPr>
            <a:lvl3pPr marL="1069975">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711200" marR="0" lvl="0" indent="-711200" algn="l" defTabSz="914400" rtl="0" eaLnBrk="1" fontAlgn="auto" latinLnBrk="0" hangingPunct="1">
              <a:lnSpc>
                <a:spcPct val="100000"/>
              </a:lnSpc>
              <a:spcBef>
                <a:spcPct val="50000"/>
              </a:spcBef>
              <a:spcAft>
                <a:spcPts val="0"/>
              </a:spcAft>
              <a:buClr>
                <a:srgbClr val="0000FF"/>
              </a:buClr>
              <a:buSzTx/>
              <a:buFont typeface="Wingdings 2" panose="05020102010507070707" pitchFamily="18" charset="2"/>
              <a:buNone/>
              <a:tabLst/>
              <a:defRPr/>
            </a:pPr>
            <a:r>
              <a:rPr kumimoji="0" lang="zh-CN" altLang="en-US" sz="1800" b="1" i="0" u="none" strike="noStrike" kern="1200" cap="none" spc="0" normalizeH="0" baseline="0" noProof="0" dirty="0">
                <a:ln>
                  <a:noFill/>
                </a:ln>
                <a:solidFill>
                  <a:srgbClr val="800000"/>
                </a:solidFill>
                <a:effectLst/>
                <a:uLnTx/>
                <a:uFillTx/>
                <a:latin typeface="Arial" panose="020B0604020202020204" pitchFamily="34" charset="0"/>
                <a:ea typeface="宋体" panose="02010600030101010101" pitchFamily="2" charset="-122"/>
                <a:cs typeface="+mn-cs"/>
                <a:sym typeface="Wingdings" panose="05000000000000000000" pitchFamily="2" charset="2"/>
              </a:rPr>
              <a:t>  </a:t>
            </a:r>
            <a:r>
              <a:rPr kumimoji="0" lang="zh-CN" altLang="en-US" sz="2800" b="1" i="0" u="none" strike="noStrike" kern="1200" cap="none" spc="0" normalizeH="0" baseline="0" noProof="0" dirty="0">
                <a:ln>
                  <a:noFill/>
                </a:ln>
                <a:solidFill>
                  <a:srgbClr val="800000"/>
                </a:solidFill>
                <a:effectLst/>
                <a:uLnTx/>
                <a:uFillTx/>
                <a:latin typeface="楷体_GB2312" pitchFamily="49" charset="-122"/>
                <a:ea typeface="楷体_GB2312" pitchFamily="49" charset="-122"/>
                <a:cs typeface="Arial" panose="020B0604020202020204" pitchFamily="34" charset="0"/>
              </a:rPr>
              <a:t>推理的定义</a:t>
            </a:r>
          </a:p>
          <a:p>
            <a:pPr marL="711200" marR="0" lvl="0" indent="-711200" algn="l" defTabSz="914400" rtl="0" eaLnBrk="1" fontAlgn="auto" latinLnBrk="0" hangingPunct="1">
              <a:lnSpc>
                <a:spcPct val="120000"/>
              </a:lnSpc>
              <a:spcBef>
                <a:spcPct val="30000"/>
              </a:spcBef>
              <a:spcAft>
                <a:spcPts val="0"/>
              </a:spcAft>
              <a:buClr>
                <a:srgbClr val="0000FF"/>
              </a:buClr>
              <a:buSzTx/>
              <a:buFont typeface="Wingdings" panose="05000000000000000000" pitchFamily="2" charset="2"/>
              <a:buNone/>
              <a:tabLst/>
              <a:defRPr/>
            </a:pPr>
            <a:r>
              <a:rPr kumimoji="0" lang="zh-CN" altLang="en-US"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Arial" panose="020B0604020202020204" pitchFamily="34" charset="0"/>
              </a:rPr>
              <a:t>   推理就是</a:t>
            </a:r>
            <a:r>
              <a:rPr kumimoji="0" lang="zh-CN" altLang="en-US" sz="2800" b="1" i="0" u="none" strike="noStrike" kern="1200" cap="none" spc="0" normalizeH="0" baseline="0" noProof="0" dirty="0">
                <a:ln>
                  <a:noFill/>
                </a:ln>
                <a:solidFill>
                  <a:srgbClr val="CC0000"/>
                </a:solidFill>
                <a:effectLst/>
                <a:uLnTx/>
                <a:uFillTx/>
                <a:latin typeface="楷体_GB2312" pitchFamily="49" charset="-122"/>
                <a:ea typeface="楷体_GB2312" pitchFamily="49" charset="-122"/>
                <a:cs typeface="Arial" panose="020B0604020202020204" pitchFamily="34" charset="0"/>
              </a:rPr>
              <a:t>按照某种策略从已有事实和知识推出结论的过程</a:t>
            </a:r>
            <a:r>
              <a:rPr kumimoji="0" lang="zh-CN" altLang="en-US"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Arial" panose="020B0604020202020204" pitchFamily="34" charset="0"/>
              </a:rPr>
              <a:t>。</a:t>
            </a:r>
            <a:endParaRPr kumimoji="0" lang="en-US" altLang="zh-CN"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Arial" panose="020B0604020202020204" pitchFamily="34" charset="0"/>
            </a:endParaRPr>
          </a:p>
          <a:p>
            <a:pPr marL="711200" marR="6920" lvl="0" indent="-711200" algn="l"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dirty="0">
              <a:ln>
                <a:noFill/>
              </a:ln>
              <a:solidFill>
                <a:srgbClr val="0000CC"/>
              </a:solidFill>
              <a:effectLst/>
              <a:uLnTx/>
              <a:uFillTx/>
              <a:latin typeface="Arial" panose="020B0604020202020204" pitchFamily="34" charset="0"/>
              <a:ea typeface="楷体_GB2312"/>
              <a:cs typeface="+mn-cs"/>
            </a:endParaRPr>
          </a:p>
          <a:p>
            <a:pPr marL="711200" marR="6920" lvl="0" indent="-71120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Arial" panose="020B0604020202020204" pitchFamily="34" charset="0"/>
                <a:ea typeface="楷体_GB2312"/>
                <a:cs typeface="+mn-cs"/>
              </a:rPr>
              <a:t>心理学对推理有两种解释：</a:t>
            </a:r>
          </a:p>
          <a:p>
            <a:pPr marL="711200" marR="0" lvl="0" indent="-71120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630031"/>
                </a:solidFill>
                <a:effectLst/>
                <a:uLnTx/>
                <a:uFillTx/>
                <a:latin typeface="Arial" panose="020B0604020202020204" pitchFamily="34" charset="0"/>
                <a:ea typeface="楷体_GB2312"/>
                <a:cs typeface="+mn-cs"/>
              </a:rPr>
              <a:t>    从结构的角度：</a:t>
            </a:r>
          </a:p>
          <a:p>
            <a:pPr marL="711200" marR="6900" lvl="0" indent="-71120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Arial" panose="020B0604020202020204" pitchFamily="34" charset="0"/>
                <a:ea typeface="楷体_GB2312"/>
                <a:cs typeface="+mn-cs"/>
              </a:rPr>
              <a:t>    认为推理由两个以上的判断所组成，把判断定义为对客观事物做出肯定或否</a:t>
            </a:r>
            <a:endParaRPr kumimoji="0" lang="en-US" altLang="zh-CN" sz="2400" b="0" i="0" u="none" strike="noStrike" kern="1200" cap="none" spc="0" normalizeH="0" baseline="0" noProof="0" dirty="0">
              <a:ln>
                <a:noFill/>
              </a:ln>
              <a:solidFill>
                <a:srgbClr val="0000CC"/>
              </a:solidFill>
              <a:effectLst/>
              <a:uLnTx/>
              <a:uFillTx/>
              <a:latin typeface="Arial" panose="020B0604020202020204" pitchFamily="34" charset="0"/>
              <a:ea typeface="楷体_GB2312"/>
              <a:cs typeface="+mn-cs"/>
            </a:endParaRPr>
          </a:p>
          <a:p>
            <a:pPr marL="711200" marR="6900" lvl="0" indent="-71120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Arial" panose="020B0604020202020204" pitchFamily="34" charset="0"/>
                <a:ea typeface="楷体_GB2312"/>
                <a:cs typeface="+mn-cs"/>
              </a:rPr>
              <a:t>定的思维活动；认为判断是在概念的基础上进行的，所揭示的是概念之间</a:t>
            </a:r>
            <a:endParaRPr kumimoji="0" lang="en-US" altLang="zh-CN" sz="2400" b="0" i="0" u="none" strike="noStrike" kern="1200" cap="none" spc="0" normalizeH="0" baseline="0" noProof="0" dirty="0">
              <a:ln>
                <a:noFill/>
              </a:ln>
              <a:solidFill>
                <a:srgbClr val="0000CC"/>
              </a:solidFill>
              <a:effectLst/>
              <a:uLnTx/>
              <a:uFillTx/>
              <a:latin typeface="Arial" panose="020B0604020202020204" pitchFamily="34" charset="0"/>
              <a:ea typeface="楷体_GB2312"/>
              <a:cs typeface="+mn-cs"/>
            </a:endParaRPr>
          </a:p>
          <a:p>
            <a:pPr marL="711200" marR="6900" lvl="0" indent="-71120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Arial" panose="020B0604020202020204" pitchFamily="34" charset="0"/>
                <a:ea typeface="楷体_GB2312"/>
                <a:cs typeface="+mn-cs"/>
              </a:rPr>
              <a:t>联系和关系。例如，若有以下两个判断：</a:t>
            </a:r>
          </a:p>
          <a:p>
            <a:pPr marL="711200" marR="78370" lvl="0" indent="-71120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Arial" panose="020B0604020202020204" pitchFamily="34" charset="0"/>
                <a:ea typeface="楷体_GB2312"/>
                <a:cs typeface="+mn-cs"/>
              </a:rPr>
              <a:t>    ①计算机系的学生都会编程序；</a:t>
            </a:r>
          </a:p>
          <a:p>
            <a:pPr marL="711200" marR="78370" lvl="0" indent="-71120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Arial" panose="020B0604020202020204" pitchFamily="34" charset="0"/>
                <a:ea typeface="楷体_GB2312"/>
                <a:cs typeface="+mn-cs"/>
              </a:rPr>
              <a:t>    ②程强是计算机系的一名学生；</a:t>
            </a:r>
          </a:p>
          <a:p>
            <a:pPr marL="711200" marR="91420" lvl="0" indent="-71120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Arial" panose="020B0604020202020204" pitchFamily="34" charset="0"/>
                <a:ea typeface="楷体_GB2312"/>
                <a:cs typeface="+mn-cs"/>
              </a:rPr>
              <a:t>    则可得出下面第三个判断：</a:t>
            </a:r>
          </a:p>
          <a:p>
            <a:pPr marL="711200" marR="0" lvl="0" indent="-71120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Arial" panose="020B0604020202020204" pitchFamily="34" charset="0"/>
                <a:ea typeface="楷体_GB2312"/>
                <a:cs typeface="+mn-cs"/>
              </a:rPr>
              <a:t>    ③程强会编程序。</a:t>
            </a:r>
          </a:p>
          <a:p>
            <a:pPr marL="711200" marR="14950" lvl="0" indent="-71120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Arial" panose="020B0604020202020204" pitchFamily="34" charset="0"/>
                <a:ea typeface="楷体_GB2312"/>
                <a:cs typeface="+mn-cs"/>
              </a:rPr>
              <a:t>    因此，推理就是对已有判断进行分析和综合，再得出新的判断的过程。</a:t>
            </a:r>
          </a:p>
        </p:txBody>
      </p:sp>
      <p:sp>
        <p:nvSpPr>
          <p:cNvPr id="271377" name="Rectangle 17"/>
          <p:cNvSpPr>
            <a:spLocks noGrp="1"/>
          </p:cNvSpPr>
          <p:nvPr>
            <p:ph type="title"/>
          </p:nvPr>
        </p:nvSpPr>
        <p:spPr>
          <a:xfrm>
            <a:off x="245192" y="141954"/>
            <a:ext cx="8229600" cy="649288"/>
          </a:xfrm>
        </p:spPr>
        <p:txBody>
          <a:bodyPr/>
          <a:lstStyle/>
          <a:p>
            <a:r>
              <a:rPr lang="en-US" altLang="zh-CN" sz="3200" dirty="0">
                <a:solidFill>
                  <a:schemeClr val="accent1"/>
                </a:solidFill>
                <a:effectLst>
                  <a:outerShdw blurRad="38100" dist="38100" dir="2700000" algn="tl">
                    <a:srgbClr val="C0C0C0"/>
                  </a:outerShdw>
                </a:effectLst>
                <a:latin typeface="黑体" panose="02010609060101010101" pitchFamily="49" charset="-122"/>
                <a:ea typeface="黑体" panose="02010609060101010101" pitchFamily="49" charset="-122"/>
              </a:rPr>
              <a:t>3.1 </a:t>
            </a:r>
            <a:r>
              <a:rPr lang="zh-CN" altLang="en-US" sz="3200" dirty="0">
                <a:solidFill>
                  <a:schemeClr val="accent1"/>
                </a:solidFill>
                <a:effectLst>
                  <a:outerShdw blurRad="38100" dist="38100" dir="2700000" algn="tl">
                    <a:srgbClr val="C0C0C0"/>
                  </a:outerShdw>
                </a:effectLst>
                <a:latin typeface="黑体" panose="02010609060101010101" pitchFamily="49" charset="-122"/>
                <a:ea typeface="黑体" panose="02010609060101010101" pitchFamily="49" charset="-122"/>
              </a:rPr>
              <a:t>推理概述</a:t>
            </a:r>
          </a:p>
        </p:txBody>
      </p:sp>
      <p:sp>
        <p:nvSpPr>
          <p:cNvPr id="3" name="矩形 2"/>
          <p:cNvSpPr/>
          <p:nvPr/>
        </p:nvSpPr>
        <p:spPr>
          <a:xfrm>
            <a:off x="3810267" y="508339"/>
            <a:ext cx="4158511" cy="523220"/>
          </a:xfrm>
          <a:prstGeom prst="rect">
            <a:avLst/>
          </a:prstGeom>
        </p:spPr>
        <p:txBody>
          <a:bodyPr wrap="none">
            <a:spAutoFit/>
          </a:bodyPr>
          <a:lstStyle/>
          <a:p>
            <a:pPr marL="0" marR="0" lvl="0" indent="0" algn="l" defTabSz="914400" rtl="0" eaLnBrk="1" fontAlgn="auto" latinLnBrk="0" hangingPunct="1">
              <a:lnSpc>
                <a:spcPct val="100000"/>
              </a:lnSpc>
              <a:spcBef>
                <a:spcPct val="50000"/>
              </a:spcBef>
              <a:spcAft>
                <a:spcPts val="0"/>
              </a:spcAft>
              <a:buClr>
                <a:srgbClr val="0000FF"/>
              </a:buClr>
              <a:buSzTx/>
              <a:buFontTx/>
              <a:buNone/>
              <a:tabLst/>
              <a:defRPr/>
            </a:pPr>
            <a:r>
              <a:rPr kumimoji="0" lang="en-US" altLang="zh-CN" sz="2800" b="1"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 3.1.1  </a:t>
            </a:r>
            <a:r>
              <a:rPr kumimoji="0" lang="zh-CN" altLang="en-US" sz="2800" b="1"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推理的基本概念</a:t>
            </a:r>
          </a:p>
        </p:txBody>
      </p:sp>
    </p:spTree>
    <p:extLst>
      <p:ext uri="{BB962C8B-B14F-4D97-AF65-F5344CB8AC3E}">
        <p14:creationId xmlns:p14="http://schemas.microsoft.com/office/powerpoint/2010/main" val="1947699061"/>
      </p:ext>
    </p:extLst>
  </p:cSld>
  <p:clrMapOvr>
    <a:masterClrMapping/>
  </p:clrMapOvr>
  <p:transition spd="slow">
    <p:pull di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20737684-B277-4C29-A1CD-F33BA24753D6}"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6</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271369" name="Rectangle 9"/>
          <p:cNvSpPr>
            <a:spLocks noChangeArrowheads="1"/>
          </p:cNvSpPr>
          <p:nvPr/>
        </p:nvSpPr>
        <p:spPr bwMode="auto">
          <a:xfrm>
            <a:off x="847982" y="1270571"/>
            <a:ext cx="10645927"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711200" indent="-711200">
              <a:defRPr>
                <a:solidFill>
                  <a:schemeClr val="tx1"/>
                </a:solidFill>
                <a:latin typeface="Arial" panose="020B0604020202020204" pitchFamily="34" charset="0"/>
                <a:ea typeface="宋体" panose="02010600030101010101" pitchFamily="2" charset="-122"/>
              </a:defRPr>
            </a:lvl1pPr>
            <a:lvl2pPr marL="890588">
              <a:defRPr>
                <a:solidFill>
                  <a:schemeClr val="tx1"/>
                </a:solidFill>
                <a:latin typeface="Arial" panose="020B0604020202020204" pitchFamily="34" charset="0"/>
                <a:ea typeface="宋体" panose="02010600030101010101" pitchFamily="2" charset="-122"/>
              </a:defRPr>
            </a:lvl2pPr>
            <a:lvl3pPr marL="1069975">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630031"/>
                </a:solidFill>
                <a:effectLst/>
                <a:uLnTx/>
                <a:uFillTx/>
                <a:latin typeface="等线" panose="020F0502020204030204"/>
                <a:ea typeface="楷体_GB2312"/>
                <a:cs typeface="+mn-cs"/>
              </a:rPr>
              <a:t>    从过程的角度：</a:t>
            </a:r>
          </a:p>
          <a:p>
            <a:pPr marL="0" marR="692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楷体_GB2312"/>
                <a:cs typeface="+mn-cs"/>
              </a:rPr>
              <a:t>    认为推理是在给定信息和已有知识的基础上的一系列加工操作，提出了如下人类推理的公式：</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y=F(x, k)</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endParaRPr>
          </a:p>
          <a:p>
            <a:pPr marL="0" marR="82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楷体_GB2312"/>
                <a:cs typeface="+mn-cs"/>
              </a:rPr>
              <a:t>    其中，</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x</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为推理时给出的信息，</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k</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为推理时可用的领域知识和特殊事例，</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F</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为可用的一系列操作，</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y</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为推理过程所得到的结论。 </a:t>
            </a:r>
            <a:r>
              <a:rPr kumimoji="0" lang="zh-CN" altLang="en-US"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Arial" panose="020B0604020202020204" pitchFamily="34" charset="0"/>
              </a:rPr>
              <a:t>    </a:t>
            </a:r>
            <a:endParaRPr kumimoji="0" lang="zh-CN" altLang="en-US" sz="2400" b="1" i="0" u="none" strike="noStrike" kern="1200" cap="none" spc="0" normalizeH="0" baseline="0" noProof="0" dirty="0">
              <a:ln>
                <a:noFill/>
              </a:ln>
              <a:solidFill>
                <a:srgbClr val="0000FF"/>
              </a:solidFill>
              <a:effectLst/>
              <a:uLnTx/>
              <a:uFillTx/>
              <a:latin typeface="楷体_GB2312" pitchFamily="49" charset="-122"/>
              <a:ea typeface="楷体_GB2312" pitchFamily="49" charset="-122"/>
              <a:cs typeface="+mn-cs"/>
            </a:endParaRPr>
          </a:p>
        </p:txBody>
      </p:sp>
      <p:sp>
        <p:nvSpPr>
          <p:cNvPr id="271377" name="Rectangle 17"/>
          <p:cNvSpPr>
            <a:spLocks noGrp="1"/>
          </p:cNvSpPr>
          <p:nvPr>
            <p:ph type="title"/>
          </p:nvPr>
        </p:nvSpPr>
        <p:spPr>
          <a:xfrm>
            <a:off x="245192" y="141954"/>
            <a:ext cx="8229600" cy="649288"/>
          </a:xfrm>
        </p:spPr>
        <p:txBody>
          <a:bodyPr/>
          <a:lstStyle/>
          <a:p>
            <a:r>
              <a:rPr lang="en-US" altLang="zh-CN" sz="3200" dirty="0">
                <a:solidFill>
                  <a:schemeClr val="accent1"/>
                </a:solidFill>
                <a:effectLst>
                  <a:outerShdw blurRad="38100" dist="38100" dir="2700000" algn="tl">
                    <a:srgbClr val="C0C0C0"/>
                  </a:outerShdw>
                </a:effectLst>
                <a:latin typeface="黑体" panose="02010609060101010101" pitchFamily="49" charset="-122"/>
                <a:ea typeface="黑体" panose="02010609060101010101" pitchFamily="49" charset="-122"/>
              </a:rPr>
              <a:t>3.1 </a:t>
            </a:r>
            <a:r>
              <a:rPr lang="zh-CN" altLang="en-US" sz="3200" dirty="0">
                <a:solidFill>
                  <a:schemeClr val="accent1"/>
                </a:solidFill>
                <a:effectLst>
                  <a:outerShdw blurRad="38100" dist="38100" dir="2700000" algn="tl">
                    <a:srgbClr val="C0C0C0"/>
                  </a:outerShdw>
                </a:effectLst>
                <a:latin typeface="黑体" panose="02010609060101010101" pitchFamily="49" charset="-122"/>
                <a:ea typeface="黑体" panose="02010609060101010101" pitchFamily="49" charset="-122"/>
              </a:rPr>
              <a:t>推理概述</a:t>
            </a:r>
          </a:p>
        </p:txBody>
      </p:sp>
      <p:sp>
        <p:nvSpPr>
          <p:cNvPr id="5" name="矩形 4"/>
          <p:cNvSpPr/>
          <p:nvPr/>
        </p:nvSpPr>
        <p:spPr>
          <a:xfrm>
            <a:off x="847982" y="4186553"/>
            <a:ext cx="10862237" cy="193899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CC0000"/>
                </a:solidFill>
                <a:effectLst/>
                <a:uLnTx/>
                <a:uFillTx/>
                <a:latin typeface="等线" panose="020F0502020204030204"/>
                <a:ea typeface="楷体_GB2312"/>
                <a:cs typeface="+mn-cs"/>
              </a:rPr>
              <a:t>    </a:t>
            </a:r>
            <a:r>
              <a:rPr kumimoji="0" lang="zh-CN" altLang="en-US" sz="2400" b="0" i="0" u="none" strike="noStrike" kern="1200" cap="none" spc="0" normalizeH="0" baseline="0" noProof="0" dirty="0">
                <a:ln>
                  <a:noFill/>
                </a:ln>
                <a:solidFill>
                  <a:srgbClr val="630031"/>
                </a:solidFill>
                <a:effectLst/>
                <a:uLnTx/>
                <a:uFillTx/>
                <a:latin typeface="等线" panose="020F0502020204030204"/>
                <a:ea typeface="楷体_GB2312"/>
                <a:cs typeface="+mn-cs"/>
              </a:rPr>
              <a:t>推理的机器实现</a:t>
            </a:r>
          </a:p>
          <a:p>
            <a:pPr marL="0" marR="692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楷体_GB2312"/>
                <a:cs typeface="+mn-cs"/>
              </a:rPr>
              <a:t>    人工智能中的推理是由推理机完成的。所谓推理机，是指系统中用来实现推理的那段程序。</a:t>
            </a:r>
          </a:p>
          <a:p>
            <a:pPr marL="0" marR="692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楷体_GB2312"/>
                <a:cs typeface="+mn-cs"/>
              </a:rPr>
              <a:t>    根据推理所用知识的不同，推理方式和推理方法的不同，推理机的构造也有所不同。 </a:t>
            </a: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8" name="矩形 7"/>
          <p:cNvSpPr/>
          <p:nvPr/>
        </p:nvSpPr>
        <p:spPr>
          <a:xfrm>
            <a:off x="3869261" y="631949"/>
            <a:ext cx="4158511" cy="523220"/>
          </a:xfrm>
          <a:prstGeom prst="rect">
            <a:avLst/>
          </a:prstGeom>
        </p:spPr>
        <p:txBody>
          <a:bodyPr wrap="none">
            <a:spAutoFit/>
          </a:bodyPr>
          <a:lstStyle/>
          <a:p>
            <a:pPr marL="0" marR="0" lvl="0" indent="0" algn="l" defTabSz="914400" rtl="0" eaLnBrk="1" fontAlgn="auto" latinLnBrk="0" hangingPunct="1">
              <a:lnSpc>
                <a:spcPct val="100000"/>
              </a:lnSpc>
              <a:spcBef>
                <a:spcPct val="50000"/>
              </a:spcBef>
              <a:spcAft>
                <a:spcPts val="0"/>
              </a:spcAft>
              <a:buClr>
                <a:srgbClr val="0000FF"/>
              </a:buClr>
              <a:buSzTx/>
              <a:buFontTx/>
              <a:buNone/>
              <a:tabLst/>
              <a:defRPr/>
            </a:pPr>
            <a:r>
              <a:rPr kumimoji="0" lang="en-US" altLang="zh-CN" sz="2800" b="1"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 3.1.1  </a:t>
            </a:r>
            <a:r>
              <a:rPr kumimoji="0" lang="zh-CN" altLang="en-US" sz="2800" b="1"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推理的基本概念</a:t>
            </a:r>
          </a:p>
        </p:txBody>
      </p:sp>
    </p:spTree>
    <p:extLst>
      <p:ext uri="{BB962C8B-B14F-4D97-AF65-F5344CB8AC3E}">
        <p14:creationId xmlns:p14="http://schemas.microsoft.com/office/powerpoint/2010/main" val="931083939"/>
      </p:ext>
    </p:extLst>
  </p:cSld>
  <p:clrMapOvr>
    <a:masterClrMapping/>
  </p:clrMapOvr>
  <p:transition spd="slow">
    <p:pull di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4F322EBE-CF55-433A-B769-4FA6FA4FBEA0}"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7</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06884" name="Rectangle 4"/>
          <p:cNvSpPr>
            <a:spLocks noGrp="1"/>
          </p:cNvSpPr>
          <p:nvPr>
            <p:ph type="title"/>
          </p:nvPr>
        </p:nvSpPr>
        <p:spPr>
          <a:xfrm>
            <a:off x="667979" y="227424"/>
            <a:ext cx="8229600" cy="649287"/>
          </a:xfrm>
        </p:spPr>
        <p:txBody>
          <a:bodyPr/>
          <a:lstStyle/>
          <a:p>
            <a:pPr>
              <a:spcBef>
                <a:spcPct val="50000"/>
              </a:spcBef>
              <a:buClr>
                <a:srgbClr val="0000FF"/>
              </a:buClr>
              <a:buFont typeface="Wingdings 2" panose="05020102010507070707" pitchFamily="18" charset="2"/>
              <a:buNone/>
            </a:pPr>
            <a:r>
              <a:rPr lang="en-US" altLang="zh-CN" sz="2800" dirty="0">
                <a:solidFill>
                  <a:srgbClr val="0000FF"/>
                </a:solidFill>
                <a:latin typeface="黑体" panose="02010609060101010101" pitchFamily="49" charset="-122"/>
                <a:ea typeface="黑体" panose="02010609060101010101" pitchFamily="49" charset="-122"/>
              </a:rPr>
              <a:t>3.1.2  </a:t>
            </a:r>
            <a:r>
              <a:rPr lang="zh-CN" altLang="en-US" sz="2800" dirty="0">
                <a:solidFill>
                  <a:srgbClr val="0000FF"/>
                </a:solidFill>
                <a:latin typeface="黑体" panose="02010609060101010101" pitchFamily="49" charset="-122"/>
                <a:ea typeface="黑体" panose="02010609060101010101" pitchFamily="49" charset="-122"/>
              </a:rPr>
              <a:t>推理的分类</a:t>
            </a:r>
          </a:p>
        </p:txBody>
      </p:sp>
      <p:sp>
        <p:nvSpPr>
          <p:cNvPr id="506883" name="Rectangle 3"/>
          <p:cNvSpPr>
            <a:spLocks noGrp="1"/>
          </p:cNvSpPr>
          <p:nvPr>
            <p:ph type="body" idx="4294967295"/>
          </p:nvPr>
        </p:nvSpPr>
        <p:spPr>
          <a:xfrm>
            <a:off x="1319520" y="1002533"/>
            <a:ext cx="8424862" cy="4525962"/>
          </a:xfrm>
        </p:spPr>
        <p:txBody>
          <a:bodyPr/>
          <a:lstStyle/>
          <a:p>
            <a:pPr>
              <a:lnSpc>
                <a:spcPct val="120000"/>
              </a:lnSpc>
              <a:spcBef>
                <a:spcPct val="30000"/>
              </a:spcBef>
              <a:buClr>
                <a:srgbClr val="33CC33"/>
              </a:buClr>
              <a:buSzPct val="90000"/>
              <a:buFont typeface="Wingdings" panose="05000000000000000000" pitchFamily="2" charset="2"/>
              <a:buChar char="v"/>
            </a:pPr>
            <a:r>
              <a:rPr lang="en-US" altLang="zh-CN" b="1" dirty="0">
                <a:solidFill>
                  <a:srgbClr val="009900"/>
                </a:solidFill>
                <a:latin typeface="楷体_GB2312" pitchFamily="49" charset="-122"/>
                <a:ea typeface="楷体_GB2312" pitchFamily="49" charset="-122"/>
                <a:cs typeface="Arial" panose="020B0604020202020204" pitchFamily="34" charset="0"/>
              </a:rPr>
              <a:t> </a:t>
            </a:r>
            <a:r>
              <a:rPr lang="zh-CN" altLang="en-US" b="1" dirty="0">
                <a:solidFill>
                  <a:srgbClr val="009900"/>
                </a:solidFill>
                <a:latin typeface="楷体_GB2312" pitchFamily="49" charset="-122"/>
                <a:ea typeface="楷体_GB2312" pitchFamily="49" charset="-122"/>
                <a:cs typeface="Arial" panose="020B0604020202020204" pitchFamily="34" charset="0"/>
              </a:rPr>
              <a:t>按推理的逻辑基础分类</a:t>
            </a:r>
            <a:r>
              <a:rPr lang="zh-CN" altLang="en-US" b="1" dirty="0">
                <a:latin typeface="楷体_GB2312" pitchFamily="49" charset="-122"/>
                <a:ea typeface="楷体_GB2312" pitchFamily="49" charset="-122"/>
                <a:cs typeface="Arial" panose="020B0604020202020204" pitchFamily="34" charset="0"/>
              </a:rPr>
              <a:t> </a:t>
            </a:r>
          </a:p>
          <a:p>
            <a:pPr>
              <a:lnSpc>
                <a:spcPct val="120000"/>
              </a:lnSpc>
              <a:spcBef>
                <a:spcPct val="30000"/>
              </a:spcBef>
              <a:buClr>
                <a:srgbClr val="0000FF"/>
              </a:buClr>
              <a:buFont typeface="Wingdings" panose="05000000000000000000" pitchFamily="2" charset="2"/>
              <a:buNone/>
            </a:pPr>
            <a:r>
              <a:rPr lang="en-US" altLang="zh-CN" b="1" dirty="0">
                <a:solidFill>
                  <a:schemeClr val="accent1"/>
                </a:solidFill>
                <a:latin typeface="楷体_GB2312" pitchFamily="49" charset="-122"/>
                <a:ea typeface="楷体_GB2312" pitchFamily="49" charset="-122"/>
                <a:cs typeface="Arial" panose="020B0604020202020204" pitchFamily="34" charset="0"/>
              </a:rPr>
              <a:t>1</a:t>
            </a:r>
            <a:r>
              <a:rPr lang="zh-CN" altLang="en-US" b="1" dirty="0">
                <a:solidFill>
                  <a:schemeClr val="accent1"/>
                </a:solidFill>
                <a:latin typeface="楷体_GB2312" pitchFamily="49" charset="-122"/>
                <a:ea typeface="楷体_GB2312" pitchFamily="49" charset="-122"/>
                <a:cs typeface="Arial" panose="020B0604020202020204" pitchFamily="34" charset="0"/>
              </a:rPr>
              <a:t>）演绎推理：</a:t>
            </a:r>
          </a:p>
          <a:p>
            <a:pPr>
              <a:lnSpc>
                <a:spcPct val="120000"/>
              </a:lnSpc>
              <a:spcBef>
                <a:spcPct val="30000"/>
              </a:spcBef>
              <a:buClr>
                <a:srgbClr val="0000FF"/>
              </a:buClr>
              <a:buFont typeface="Wingdings" panose="05000000000000000000" pitchFamily="2" charset="2"/>
              <a:buNone/>
            </a:pPr>
            <a:r>
              <a:rPr lang="zh-CN" altLang="en-US" b="1" dirty="0">
                <a:latin typeface="楷体_GB2312" pitchFamily="49" charset="-122"/>
                <a:ea typeface="楷体_GB2312" pitchFamily="49" charset="-122"/>
                <a:cs typeface="Arial" panose="020B0604020202020204" pitchFamily="34" charset="0"/>
              </a:rPr>
              <a:t>      从已知的一般性知识出发，推理出适合于某种个别情况的结论过程。</a:t>
            </a:r>
          </a:p>
          <a:p>
            <a:pPr>
              <a:lnSpc>
                <a:spcPct val="120000"/>
              </a:lnSpc>
              <a:spcBef>
                <a:spcPct val="30000"/>
              </a:spcBef>
              <a:buClr>
                <a:srgbClr val="0000FF"/>
              </a:buClr>
              <a:buFont typeface="Wingdings" panose="05000000000000000000" pitchFamily="2" charset="2"/>
              <a:buNone/>
            </a:pPr>
            <a:r>
              <a:rPr lang="zh-CN" altLang="en-US" b="1" dirty="0">
                <a:latin typeface="楷体_GB2312" pitchFamily="49" charset="-122"/>
                <a:ea typeface="楷体_GB2312" pitchFamily="49" charset="-122"/>
                <a:cs typeface="Arial" panose="020B0604020202020204" pitchFamily="34" charset="0"/>
              </a:rPr>
              <a:t>      即从</a:t>
            </a:r>
            <a:r>
              <a:rPr lang="zh-CN" altLang="en-US" b="1" dirty="0">
                <a:solidFill>
                  <a:srgbClr val="CC0000"/>
                </a:solidFill>
                <a:latin typeface="楷体_GB2312" pitchFamily="49" charset="-122"/>
                <a:ea typeface="楷体_GB2312" pitchFamily="49" charset="-122"/>
                <a:cs typeface="Arial" panose="020B0604020202020204" pitchFamily="34" charset="0"/>
              </a:rPr>
              <a:t>一般到个别</a:t>
            </a:r>
            <a:r>
              <a:rPr lang="zh-CN" altLang="en-US" b="1" dirty="0">
                <a:latin typeface="楷体_GB2312" pitchFamily="49" charset="-122"/>
                <a:ea typeface="楷体_GB2312" pitchFamily="49" charset="-122"/>
                <a:cs typeface="Arial" panose="020B0604020202020204" pitchFamily="34" charset="0"/>
              </a:rPr>
              <a:t>的推理。</a:t>
            </a:r>
          </a:p>
          <a:p>
            <a:pPr>
              <a:lnSpc>
                <a:spcPct val="120000"/>
              </a:lnSpc>
              <a:spcBef>
                <a:spcPct val="30000"/>
              </a:spcBef>
              <a:buClr>
                <a:srgbClr val="0000FF"/>
              </a:buClr>
              <a:buFont typeface="Wingdings" panose="05000000000000000000" pitchFamily="2" charset="2"/>
              <a:buNone/>
            </a:pPr>
            <a:r>
              <a:rPr lang="zh-CN" altLang="en-US" b="1" dirty="0">
                <a:latin typeface="楷体_GB2312" pitchFamily="49" charset="-122"/>
                <a:ea typeface="楷体_GB2312" pitchFamily="49" charset="-122"/>
                <a:cs typeface="Arial" panose="020B0604020202020204" pitchFamily="34" charset="0"/>
              </a:rPr>
              <a:t>      常用形式：三段论法</a:t>
            </a:r>
            <a:r>
              <a:rPr lang="en-US" altLang="zh-CN" b="1" dirty="0">
                <a:latin typeface="楷体_GB2312" pitchFamily="49" charset="-122"/>
                <a:ea typeface="楷体_GB2312" pitchFamily="49" charset="-122"/>
                <a:cs typeface="Arial" panose="020B0604020202020204" pitchFamily="34" charset="0"/>
              </a:rPr>
              <a:t>(</a:t>
            </a:r>
            <a:r>
              <a:rPr lang="zh-CN" altLang="en-US" b="1" dirty="0">
                <a:latin typeface="楷体_GB2312" pitchFamily="49" charset="-122"/>
                <a:ea typeface="楷体_GB2312" pitchFamily="49" charset="-122"/>
                <a:cs typeface="Arial" panose="020B0604020202020204" pitchFamily="34" charset="0"/>
              </a:rPr>
              <a:t>大前提、小前提、结论</a:t>
            </a:r>
            <a:r>
              <a:rPr lang="en-US" altLang="zh-CN" b="1" dirty="0">
                <a:latin typeface="楷体_GB2312" pitchFamily="49" charset="-122"/>
                <a:ea typeface="楷体_GB2312" pitchFamily="49" charset="-122"/>
                <a:cs typeface="Arial" panose="020B0604020202020204" pitchFamily="34" charset="0"/>
              </a:rPr>
              <a:t>)</a:t>
            </a:r>
          </a:p>
        </p:txBody>
      </p:sp>
      <p:sp>
        <p:nvSpPr>
          <p:cNvPr id="3" name="矩形 2"/>
          <p:cNvSpPr/>
          <p:nvPr/>
        </p:nvSpPr>
        <p:spPr>
          <a:xfrm>
            <a:off x="1995947" y="4842807"/>
            <a:ext cx="9193161" cy="1696105"/>
          </a:xfrm>
          <a:prstGeom prst="rect">
            <a:avLst/>
          </a:prstGeom>
        </p:spPr>
        <p:txBody>
          <a:bodyPr wrap="square">
            <a:spAutoFit/>
          </a:bodyPr>
          <a:lstStyle/>
          <a:p>
            <a:pPr marL="0" marR="3912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630031"/>
                </a:solidFill>
                <a:effectLst/>
                <a:uLnTx/>
                <a:uFillTx/>
                <a:latin typeface="等线" panose="020F0502020204030204"/>
                <a:ea typeface="楷体_GB2312"/>
                <a:cs typeface="+mn-cs"/>
              </a:rPr>
              <a:t>大前提：</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楷体_GB2312"/>
                <a:cs typeface="+mn-cs"/>
              </a:rPr>
              <a:t>是已知的一般性知识或推理过程得到的判断；</a:t>
            </a:r>
          </a:p>
          <a:p>
            <a:pPr marL="0" marR="3912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630031"/>
                </a:solidFill>
                <a:effectLst/>
                <a:uLnTx/>
                <a:uFillTx/>
                <a:latin typeface="等线" panose="020F0502020204030204"/>
                <a:ea typeface="楷体_GB2312"/>
                <a:cs typeface="+mn-cs"/>
              </a:rPr>
              <a:t>小前提：</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楷体_GB2312"/>
                <a:cs typeface="+mn-cs"/>
              </a:rPr>
              <a:t>是关于某种具体情况或某个具体实例的判断；</a:t>
            </a:r>
          </a:p>
          <a:p>
            <a:pPr marL="0" marR="3912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630031"/>
                </a:solidFill>
                <a:effectLst/>
                <a:uLnTx/>
                <a:uFillTx/>
                <a:latin typeface="等线" panose="020F0502020204030204"/>
                <a:ea typeface="楷体_GB2312"/>
                <a:cs typeface="+mn-cs"/>
              </a:rPr>
              <a:t>结论：</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楷体_GB2312"/>
                <a:cs typeface="+mn-cs"/>
              </a:rPr>
              <a:t>是由大前提推出的，并且适合于小前提的判断。</a:t>
            </a: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3861731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DC9A399-FB0E-4C51-8E5D-520603E0189D}"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8</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09954" name="Rectangle 2"/>
          <p:cNvSpPr>
            <a:spLocks noGrp="1"/>
          </p:cNvSpPr>
          <p:nvPr>
            <p:ph type="title"/>
          </p:nvPr>
        </p:nvSpPr>
        <p:spPr>
          <a:xfrm>
            <a:off x="1919288" y="836614"/>
            <a:ext cx="8229600" cy="649287"/>
          </a:xfrm>
        </p:spPr>
        <p:txBody>
          <a:bodyPr/>
          <a:lstStyle/>
          <a:p>
            <a:r>
              <a:rPr lang="en-US" altLang="zh-CN" sz="2800">
                <a:solidFill>
                  <a:srgbClr val="009900"/>
                </a:solidFill>
                <a:ea typeface="黑体" panose="02010609060101010101" pitchFamily="49" charset="-122"/>
              </a:rPr>
              <a:t>【</a:t>
            </a:r>
            <a:r>
              <a:rPr lang="zh-CN" altLang="en-US" sz="2800">
                <a:solidFill>
                  <a:srgbClr val="009900"/>
                </a:solidFill>
                <a:ea typeface="黑体" panose="02010609060101010101" pitchFamily="49" charset="-122"/>
              </a:rPr>
              <a:t>演绎推理实例</a:t>
            </a:r>
            <a:r>
              <a:rPr lang="en-US" altLang="zh-CN" sz="2800">
                <a:solidFill>
                  <a:srgbClr val="009900"/>
                </a:solidFill>
                <a:ea typeface="黑体" panose="02010609060101010101" pitchFamily="49" charset="-122"/>
              </a:rPr>
              <a:t>】</a:t>
            </a:r>
          </a:p>
        </p:txBody>
      </p:sp>
      <p:sp>
        <p:nvSpPr>
          <p:cNvPr id="509955" name="Rectangle 3"/>
          <p:cNvSpPr>
            <a:spLocks noGrp="1"/>
          </p:cNvSpPr>
          <p:nvPr>
            <p:ph type="body" idx="1"/>
          </p:nvPr>
        </p:nvSpPr>
        <p:spPr>
          <a:xfrm>
            <a:off x="2208214" y="1916113"/>
            <a:ext cx="8002587" cy="4525962"/>
          </a:xfrm>
        </p:spPr>
        <p:txBody>
          <a:bodyPr/>
          <a:lstStyle/>
          <a:p>
            <a:pPr marL="381000" indent="-381000">
              <a:buSzPct val="90000"/>
              <a:buFont typeface="Wingdings" panose="05000000000000000000" pitchFamily="2" charset="2"/>
              <a:buAutoNum type="circleNumDbPlain"/>
            </a:pPr>
            <a:r>
              <a:rPr lang="zh-CN" altLang="en-US" b="1" dirty="0">
                <a:ea typeface="楷体_GB2312" pitchFamily="49" charset="-122"/>
              </a:rPr>
              <a:t>音乐系的学生至少会演奏一种乐器；（大前提）</a:t>
            </a:r>
          </a:p>
          <a:p>
            <a:pPr marL="381000" indent="-381000">
              <a:buSzPct val="90000"/>
              <a:buFont typeface="Wingdings" panose="05000000000000000000" pitchFamily="2" charset="2"/>
              <a:buAutoNum type="circleNumDbPlain"/>
            </a:pPr>
            <a:endParaRPr lang="zh-CN" altLang="en-US" b="1" dirty="0">
              <a:ea typeface="楷体_GB2312" pitchFamily="49" charset="-122"/>
            </a:endParaRPr>
          </a:p>
          <a:p>
            <a:pPr marL="381000" indent="-381000">
              <a:buSzPct val="90000"/>
              <a:buFont typeface="Wingdings" panose="05000000000000000000" pitchFamily="2" charset="2"/>
              <a:buAutoNum type="circleNumDbPlain"/>
            </a:pPr>
            <a:r>
              <a:rPr lang="zh-CN" altLang="en-US" b="1" dirty="0">
                <a:ea typeface="楷体_GB2312" pitchFamily="49" charset="-122"/>
              </a:rPr>
              <a:t>李聪是音乐系的一名学生；（小前提）</a:t>
            </a:r>
          </a:p>
          <a:p>
            <a:pPr marL="381000" indent="-381000">
              <a:buSzPct val="90000"/>
              <a:buFont typeface="Wingdings" panose="05000000000000000000" pitchFamily="2" charset="2"/>
              <a:buAutoNum type="circleNumDbPlain"/>
            </a:pPr>
            <a:endParaRPr lang="zh-CN" altLang="en-US" b="1" dirty="0">
              <a:ea typeface="楷体_GB2312" pitchFamily="49" charset="-122"/>
            </a:endParaRPr>
          </a:p>
          <a:p>
            <a:pPr marL="381000" indent="-381000">
              <a:buSzPct val="90000"/>
              <a:buFont typeface="Wingdings" panose="05000000000000000000" pitchFamily="2" charset="2"/>
              <a:buAutoNum type="circleNumDbPlain"/>
            </a:pPr>
            <a:r>
              <a:rPr lang="zh-CN" altLang="en-US" b="1" dirty="0">
                <a:ea typeface="楷体_GB2312" pitchFamily="49" charset="-122"/>
              </a:rPr>
              <a:t>李聪至少会演奏一种乐器。（结论）</a:t>
            </a:r>
          </a:p>
        </p:txBody>
      </p:sp>
    </p:spTree>
    <p:extLst>
      <p:ext uri="{BB962C8B-B14F-4D97-AF65-F5344CB8AC3E}">
        <p14:creationId xmlns:p14="http://schemas.microsoft.com/office/powerpoint/2010/main" val="2178536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995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32D12851-A0AE-4470-815F-DAA060018075}"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9</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10978" name="Rectangle 2"/>
          <p:cNvSpPr>
            <a:spLocks noGrp="1"/>
          </p:cNvSpPr>
          <p:nvPr>
            <p:ph type="title"/>
          </p:nvPr>
        </p:nvSpPr>
        <p:spPr>
          <a:xfrm>
            <a:off x="1919288" y="620714"/>
            <a:ext cx="8229600" cy="649287"/>
          </a:xfrm>
        </p:spPr>
        <p:txBody>
          <a:bodyPr/>
          <a:lstStyle/>
          <a:p>
            <a:r>
              <a:rPr lang="en-US" altLang="zh-CN" sz="2800">
                <a:solidFill>
                  <a:schemeClr val="accent1"/>
                </a:solidFill>
                <a:latin typeface="楷体_GB2312" pitchFamily="49" charset="-122"/>
                <a:ea typeface="楷体_GB2312" pitchFamily="49" charset="-122"/>
                <a:cs typeface="Arial" panose="020B0604020202020204" pitchFamily="34" charset="0"/>
              </a:rPr>
              <a:t>2</a:t>
            </a:r>
            <a:r>
              <a:rPr lang="zh-CN" altLang="en-US" sz="2800">
                <a:solidFill>
                  <a:schemeClr val="accent1"/>
                </a:solidFill>
                <a:latin typeface="楷体_GB2312" pitchFamily="49" charset="-122"/>
                <a:ea typeface="楷体_GB2312" pitchFamily="49" charset="-122"/>
                <a:cs typeface="Arial" panose="020B0604020202020204" pitchFamily="34" charset="0"/>
              </a:rPr>
              <a:t>）归纳推理：</a:t>
            </a:r>
          </a:p>
        </p:txBody>
      </p:sp>
      <p:sp>
        <p:nvSpPr>
          <p:cNvPr id="510979" name="Rectangle 3"/>
          <p:cNvSpPr>
            <a:spLocks noGrp="1"/>
          </p:cNvSpPr>
          <p:nvPr>
            <p:ph type="body" idx="1"/>
          </p:nvPr>
        </p:nvSpPr>
        <p:spPr>
          <a:xfrm>
            <a:off x="1992314" y="1557338"/>
            <a:ext cx="7761287" cy="4310062"/>
          </a:xfrm>
        </p:spPr>
        <p:txBody>
          <a:bodyPr/>
          <a:lstStyle/>
          <a:p>
            <a:pPr>
              <a:buFont typeface="Wingdings" panose="05000000000000000000" pitchFamily="2" charset="2"/>
              <a:buNone/>
            </a:pPr>
            <a:r>
              <a:rPr lang="en-US" altLang="zh-CN" b="1">
                <a:latin typeface="楷体_GB2312" pitchFamily="49" charset="-122"/>
                <a:ea typeface="楷体_GB2312" pitchFamily="49" charset="-122"/>
                <a:cs typeface="Arial" panose="020B0604020202020204" pitchFamily="34" charset="0"/>
              </a:rPr>
              <a:t>      </a:t>
            </a:r>
            <a:r>
              <a:rPr lang="zh-CN" altLang="en-US" b="1">
                <a:latin typeface="楷体_GB2312" pitchFamily="49" charset="-122"/>
                <a:ea typeface="楷体_GB2312" pitchFamily="49" charset="-122"/>
                <a:cs typeface="Arial" panose="020B0604020202020204" pitchFamily="34" charset="0"/>
              </a:rPr>
              <a:t>从大量特殊事例出发，归纳出一般性结论的推理过程。</a:t>
            </a:r>
          </a:p>
          <a:p>
            <a:pPr>
              <a:buFont typeface="Wingdings" panose="05000000000000000000" pitchFamily="2" charset="2"/>
              <a:buNone/>
            </a:pPr>
            <a:r>
              <a:rPr lang="zh-CN" altLang="en-US" b="1">
                <a:latin typeface="楷体_GB2312" pitchFamily="49" charset="-122"/>
                <a:ea typeface="楷体_GB2312" pitchFamily="49" charset="-122"/>
                <a:cs typeface="Arial" panose="020B0604020202020204" pitchFamily="34" charset="0"/>
              </a:rPr>
              <a:t>      即从</a:t>
            </a:r>
            <a:r>
              <a:rPr lang="zh-CN" altLang="en-US" b="1">
                <a:solidFill>
                  <a:srgbClr val="CC0000"/>
                </a:solidFill>
                <a:latin typeface="楷体_GB2312" pitchFamily="49" charset="-122"/>
                <a:ea typeface="楷体_GB2312" pitchFamily="49" charset="-122"/>
                <a:cs typeface="Arial" panose="020B0604020202020204" pitchFamily="34" charset="0"/>
              </a:rPr>
              <a:t>个别到一般</a:t>
            </a:r>
            <a:r>
              <a:rPr lang="zh-CN" altLang="en-US" b="1">
                <a:latin typeface="楷体_GB2312" pitchFamily="49" charset="-122"/>
                <a:ea typeface="楷体_GB2312" pitchFamily="49" charset="-122"/>
                <a:cs typeface="Arial" panose="020B0604020202020204" pitchFamily="34" charset="0"/>
              </a:rPr>
              <a:t>的推理过程。</a:t>
            </a:r>
          </a:p>
        </p:txBody>
      </p:sp>
      <p:grpSp>
        <p:nvGrpSpPr>
          <p:cNvPr id="510995" name="Group 19"/>
          <p:cNvGrpSpPr>
            <a:grpSpLocks/>
          </p:cNvGrpSpPr>
          <p:nvPr/>
        </p:nvGrpSpPr>
        <p:grpSpPr bwMode="auto">
          <a:xfrm>
            <a:off x="1992313" y="3213101"/>
            <a:ext cx="8266112" cy="2855913"/>
            <a:chOff x="385" y="1888"/>
            <a:chExt cx="5207" cy="1799"/>
          </a:xfrm>
        </p:grpSpPr>
        <p:sp>
          <p:nvSpPr>
            <p:cNvPr id="510980" name="Text Box 4"/>
            <p:cNvSpPr txBox="1">
              <a:spLocks noChangeArrowheads="1"/>
            </p:cNvSpPr>
            <p:nvPr/>
          </p:nvSpPr>
          <p:spPr bwMode="auto">
            <a:xfrm>
              <a:off x="2562" y="1888"/>
              <a:ext cx="1025" cy="330"/>
            </a:xfrm>
            <a:prstGeom prst="rect">
              <a:avLst/>
            </a:prstGeom>
            <a:solidFill>
              <a:srgbClr val="FFFF99"/>
            </a:solidFill>
            <a:ln w="2857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a:ln>
                    <a:noFill/>
                  </a:ln>
                  <a:solidFill>
                    <a:prstClr val="black"/>
                  </a:solidFill>
                  <a:effectLst/>
                  <a:uLnTx/>
                  <a:uFillTx/>
                  <a:latin typeface="等线" panose="020F0502020204030204"/>
                  <a:ea typeface="楷体_GB2312" pitchFamily="49" charset="-122"/>
                  <a:cs typeface="+mn-cs"/>
                </a:rPr>
                <a:t>归纳推理</a:t>
              </a:r>
            </a:p>
          </p:txBody>
        </p:sp>
        <p:sp>
          <p:nvSpPr>
            <p:cNvPr id="510981" name="Text Box 5"/>
            <p:cNvSpPr txBox="1">
              <a:spLocks noChangeArrowheads="1"/>
            </p:cNvSpPr>
            <p:nvPr/>
          </p:nvSpPr>
          <p:spPr bwMode="auto">
            <a:xfrm>
              <a:off x="385" y="3067"/>
              <a:ext cx="1034" cy="614"/>
            </a:xfrm>
            <a:prstGeom prst="rect">
              <a:avLst/>
            </a:prstGeom>
            <a:solidFill>
              <a:srgbClr val="FFFF99"/>
            </a:solidFill>
            <a:ln w="2857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a:ln>
                    <a:noFill/>
                  </a:ln>
                  <a:solidFill>
                    <a:prstClr val="black"/>
                  </a:solidFill>
                  <a:effectLst/>
                  <a:uLnTx/>
                  <a:uFillTx/>
                  <a:latin typeface="等线" panose="020F0502020204030204"/>
                  <a:ea typeface="楷体_GB2312" pitchFamily="49" charset="-122"/>
                  <a:cs typeface="+mn-cs"/>
                </a:rPr>
                <a:t>完全</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a:ln>
                    <a:noFill/>
                  </a:ln>
                  <a:solidFill>
                    <a:prstClr val="black"/>
                  </a:solidFill>
                  <a:effectLst/>
                  <a:uLnTx/>
                  <a:uFillTx/>
                  <a:latin typeface="等线" panose="020F0502020204030204"/>
                  <a:ea typeface="楷体_GB2312" pitchFamily="49" charset="-122"/>
                  <a:cs typeface="+mn-cs"/>
                </a:rPr>
                <a:t>归纳推理</a:t>
              </a:r>
            </a:p>
          </p:txBody>
        </p:sp>
        <p:sp>
          <p:nvSpPr>
            <p:cNvPr id="510982" name="Text Box 6"/>
            <p:cNvSpPr txBox="1">
              <a:spLocks noChangeArrowheads="1"/>
            </p:cNvSpPr>
            <p:nvPr/>
          </p:nvSpPr>
          <p:spPr bwMode="auto">
            <a:xfrm>
              <a:off x="1610" y="3067"/>
              <a:ext cx="1040" cy="620"/>
            </a:xfrm>
            <a:prstGeom prst="rect">
              <a:avLst/>
            </a:prstGeom>
            <a:solidFill>
              <a:srgbClr val="FFFF99"/>
            </a:solidFill>
            <a:ln w="38100">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a:ln>
                    <a:noFill/>
                  </a:ln>
                  <a:solidFill>
                    <a:prstClr val="black"/>
                  </a:solidFill>
                  <a:effectLst/>
                  <a:uLnTx/>
                  <a:uFillTx/>
                  <a:latin typeface="等线" panose="020F0502020204030204"/>
                  <a:ea typeface="楷体_GB2312" pitchFamily="49" charset="-122"/>
                  <a:cs typeface="+mn-cs"/>
                </a:rPr>
                <a:t>不完全</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a:ln>
                    <a:noFill/>
                  </a:ln>
                  <a:solidFill>
                    <a:prstClr val="black"/>
                  </a:solidFill>
                  <a:effectLst/>
                  <a:uLnTx/>
                  <a:uFillTx/>
                  <a:latin typeface="等线" panose="020F0502020204030204"/>
                  <a:ea typeface="楷体_GB2312" pitchFamily="49" charset="-122"/>
                  <a:cs typeface="+mn-cs"/>
                </a:rPr>
                <a:t>归纳推理</a:t>
              </a:r>
            </a:p>
          </p:txBody>
        </p:sp>
        <p:sp>
          <p:nvSpPr>
            <p:cNvPr id="510983" name="Text Box 7"/>
            <p:cNvSpPr txBox="1">
              <a:spLocks noChangeArrowheads="1"/>
            </p:cNvSpPr>
            <p:nvPr/>
          </p:nvSpPr>
          <p:spPr bwMode="auto">
            <a:xfrm>
              <a:off x="3379" y="3067"/>
              <a:ext cx="1040" cy="620"/>
            </a:xfrm>
            <a:prstGeom prst="rect">
              <a:avLst/>
            </a:prstGeom>
            <a:solidFill>
              <a:srgbClr val="FFFF99"/>
            </a:solidFill>
            <a:ln w="38100">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a:ln>
                    <a:noFill/>
                  </a:ln>
                  <a:solidFill>
                    <a:prstClr val="black"/>
                  </a:solidFill>
                  <a:effectLst/>
                  <a:uLnTx/>
                  <a:uFillTx/>
                  <a:latin typeface="等线" panose="020F0502020204030204"/>
                  <a:ea typeface="楷体_GB2312" pitchFamily="49" charset="-122"/>
                  <a:cs typeface="+mn-cs"/>
                </a:rPr>
                <a:t>枚举</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a:ln>
                    <a:noFill/>
                  </a:ln>
                  <a:solidFill>
                    <a:prstClr val="black"/>
                  </a:solidFill>
                  <a:effectLst/>
                  <a:uLnTx/>
                  <a:uFillTx/>
                  <a:latin typeface="等线" panose="020F0502020204030204"/>
                  <a:ea typeface="楷体_GB2312" pitchFamily="49" charset="-122"/>
                  <a:cs typeface="+mn-cs"/>
                </a:rPr>
                <a:t>归纳推理</a:t>
              </a:r>
            </a:p>
          </p:txBody>
        </p:sp>
        <p:sp>
          <p:nvSpPr>
            <p:cNvPr id="510984" name="Text Box 8"/>
            <p:cNvSpPr txBox="1">
              <a:spLocks noChangeArrowheads="1"/>
            </p:cNvSpPr>
            <p:nvPr/>
          </p:nvSpPr>
          <p:spPr bwMode="auto">
            <a:xfrm>
              <a:off x="4558" y="3067"/>
              <a:ext cx="1034" cy="614"/>
            </a:xfrm>
            <a:prstGeom prst="rect">
              <a:avLst/>
            </a:prstGeom>
            <a:solidFill>
              <a:srgbClr val="FFFF99"/>
            </a:solidFill>
            <a:ln w="2857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a:ln>
                    <a:noFill/>
                  </a:ln>
                  <a:solidFill>
                    <a:prstClr val="black"/>
                  </a:solidFill>
                  <a:effectLst/>
                  <a:uLnTx/>
                  <a:uFillTx/>
                  <a:latin typeface="等线" panose="020F0502020204030204"/>
                  <a:ea typeface="楷体_GB2312" pitchFamily="49" charset="-122"/>
                  <a:cs typeface="+mn-cs"/>
                </a:rPr>
                <a:t>类比</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a:ln>
                    <a:noFill/>
                  </a:ln>
                  <a:solidFill>
                    <a:prstClr val="black"/>
                  </a:solidFill>
                  <a:effectLst/>
                  <a:uLnTx/>
                  <a:uFillTx/>
                  <a:latin typeface="等线" panose="020F0502020204030204"/>
                  <a:ea typeface="楷体_GB2312" pitchFamily="49" charset="-122"/>
                  <a:cs typeface="+mn-cs"/>
                </a:rPr>
                <a:t>归纳推理</a:t>
              </a:r>
            </a:p>
          </p:txBody>
        </p:sp>
        <p:cxnSp>
          <p:nvCxnSpPr>
            <p:cNvPr id="510985" name="AutoShape 9"/>
            <p:cNvCxnSpPr>
              <a:cxnSpLocks noChangeShapeType="1"/>
            </p:cNvCxnSpPr>
            <p:nvPr/>
          </p:nvCxnSpPr>
          <p:spPr bwMode="auto">
            <a:xfrm rot="5400000" flipV="1">
              <a:off x="1496" y="2455"/>
              <a:ext cx="1" cy="1225"/>
            </a:xfrm>
            <a:prstGeom prst="bentConnector3">
              <a:avLst>
                <a:gd name="adj1" fmla="val -14300000"/>
              </a:avLst>
            </a:prstGeom>
            <a:noFill/>
            <a:ln w="38100">
              <a:solidFill>
                <a:srgbClr val="FF6600"/>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0986" name="AutoShape 10"/>
            <p:cNvCxnSpPr>
              <a:cxnSpLocks noChangeShapeType="1"/>
            </p:cNvCxnSpPr>
            <p:nvPr/>
          </p:nvCxnSpPr>
          <p:spPr bwMode="auto">
            <a:xfrm rot="5400000" flipV="1">
              <a:off x="4490" y="2446"/>
              <a:ext cx="1" cy="1225"/>
            </a:xfrm>
            <a:prstGeom prst="bentConnector3">
              <a:avLst>
                <a:gd name="adj1" fmla="val -13500000"/>
              </a:avLst>
            </a:prstGeom>
            <a:noFill/>
            <a:ln w="38100">
              <a:solidFill>
                <a:srgbClr val="FF6600"/>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10989" name="Line 13"/>
            <p:cNvSpPr>
              <a:spLocks noChangeShapeType="1"/>
            </p:cNvSpPr>
            <p:nvPr/>
          </p:nvSpPr>
          <p:spPr bwMode="auto">
            <a:xfrm flipV="1">
              <a:off x="1429" y="2614"/>
              <a:ext cx="0" cy="272"/>
            </a:xfrm>
            <a:prstGeom prst="line">
              <a:avLst/>
            </a:prstGeom>
            <a:noFill/>
            <a:ln w="38100">
              <a:solidFill>
                <a:srgbClr val="FF66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10990" name="Line 14"/>
            <p:cNvSpPr>
              <a:spLocks noChangeShapeType="1"/>
            </p:cNvSpPr>
            <p:nvPr/>
          </p:nvSpPr>
          <p:spPr bwMode="auto">
            <a:xfrm>
              <a:off x="1429" y="2614"/>
              <a:ext cx="3039" cy="0"/>
            </a:xfrm>
            <a:prstGeom prst="line">
              <a:avLst/>
            </a:prstGeom>
            <a:noFill/>
            <a:ln w="3810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10991" name="Line 15"/>
            <p:cNvSpPr>
              <a:spLocks noChangeShapeType="1"/>
            </p:cNvSpPr>
            <p:nvPr/>
          </p:nvSpPr>
          <p:spPr bwMode="auto">
            <a:xfrm>
              <a:off x="4468" y="2614"/>
              <a:ext cx="0" cy="272"/>
            </a:xfrm>
            <a:prstGeom prst="line">
              <a:avLst/>
            </a:prstGeom>
            <a:noFill/>
            <a:ln w="38100">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10992" name="Line 16"/>
            <p:cNvSpPr>
              <a:spLocks noChangeShapeType="1"/>
            </p:cNvSpPr>
            <p:nvPr/>
          </p:nvSpPr>
          <p:spPr bwMode="auto">
            <a:xfrm>
              <a:off x="3061" y="2205"/>
              <a:ext cx="0" cy="409"/>
            </a:xfrm>
            <a:prstGeom prst="line">
              <a:avLst/>
            </a:prstGeom>
            <a:noFill/>
            <a:ln w="38100">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10993" name="Text Box 17"/>
            <p:cNvSpPr txBox="1">
              <a:spLocks noChangeArrowheads="1"/>
            </p:cNvSpPr>
            <p:nvPr/>
          </p:nvSpPr>
          <p:spPr bwMode="auto">
            <a:xfrm>
              <a:off x="431" y="2296"/>
              <a:ext cx="166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a:ln>
                    <a:noFill/>
                  </a:ln>
                  <a:solidFill>
                    <a:prstClr val="black"/>
                  </a:solidFill>
                  <a:effectLst/>
                  <a:uLnTx/>
                  <a:uFillTx/>
                  <a:latin typeface="等线" panose="020F0502020204030204"/>
                  <a:ea typeface="楷体_GB2312" pitchFamily="49" charset="-122"/>
                  <a:cs typeface="+mn-cs"/>
                </a:rPr>
                <a:t>特殊事例考察范围</a:t>
              </a:r>
            </a:p>
          </p:txBody>
        </p:sp>
        <p:sp>
          <p:nvSpPr>
            <p:cNvPr id="510994" name="Text Box 18"/>
            <p:cNvSpPr txBox="1">
              <a:spLocks noChangeArrowheads="1"/>
            </p:cNvSpPr>
            <p:nvPr/>
          </p:nvSpPr>
          <p:spPr bwMode="auto">
            <a:xfrm>
              <a:off x="3969" y="2296"/>
              <a:ext cx="12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a:ln>
                    <a:noFill/>
                  </a:ln>
                  <a:solidFill>
                    <a:prstClr val="black"/>
                  </a:solidFill>
                  <a:effectLst/>
                  <a:uLnTx/>
                  <a:uFillTx/>
                  <a:latin typeface="等线" panose="020F0502020204030204"/>
                  <a:ea typeface="楷体_GB2312" pitchFamily="49" charset="-122"/>
                  <a:cs typeface="+mn-cs"/>
                </a:rPr>
                <a:t>推理使用方法</a:t>
              </a:r>
            </a:p>
          </p:txBody>
        </p:sp>
      </p:grpSp>
    </p:spTree>
    <p:extLst>
      <p:ext uri="{BB962C8B-B14F-4D97-AF65-F5344CB8AC3E}">
        <p14:creationId xmlns:p14="http://schemas.microsoft.com/office/powerpoint/2010/main" val="3443625628"/>
      </p:ext>
    </p:extLst>
  </p:cSld>
  <p:clrMapOvr>
    <a:masterClrMapping/>
  </p:clrMapOvr>
</p:sld>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240</TotalTime>
  <Words>5349</Words>
  <Application>Microsoft Office PowerPoint</Application>
  <PresentationFormat>宽屏</PresentationFormat>
  <Paragraphs>552</Paragraphs>
  <Slides>41</Slides>
  <Notes>29</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41</vt:i4>
      </vt:variant>
    </vt:vector>
  </HeadingPairs>
  <TitlesOfParts>
    <vt:vector size="55" baseType="lpstr">
      <vt:lpstr>HiddenHorzOCR</vt:lpstr>
      <vt:lpstr>MS Gothic</vt:lpstr>
      <vt:lpstr>等线</vt:lpstr>
      <vt:lpstr>等线 Light</vt:lpstr>
      <vt:lpstr>仿宋_GB2312</vt:lpstr>
      <vt:lpstr>黑体</vt:lpstr>
      <vt:lpstr>楷体_GB2312</vt:lpstr>
      <vt:lpstr>宋体</vt:lpstr>
      <vt:lpstr>Arial</vt:lpstr>
      <vt:lpstr>Courier New</vt:lpstr>
      <vt:lpstr>Times New Roman</vt:lpstr>
      <vt:lpstr>Wingdings</vt:lpstr>
      <vt:lpstr>Wingdings 2</vt:lpstr>
      <vt:lpstr>1_Office 主题​​</vt:lpstr>
      <vt:lpstr>PowerPoint 演示文稿</vt:lpstr>
      <vt:lpstr>主  要  内  容</vt:lpstr>
      <vt:lpstr>本章学习要点</vt:lpstr>
      <vt:lpstr>PowerPoint 演示文稿</vt:lpstr>
      <vt:lpstr>3.1 推理概述</vt:lpstr>
      <vt:lpstr>3.1 推理概述</vt:lpstr>
      <vt:lpstr>3.1.2  推理的分类</vt:lpstr>
      <vt:lpstr>【演绎推理实例】</vt:lpstr>
      <vt:lpstr>2）归纳推理：</vt:lpstr>
      <vt:lpstr>推理的分类</vt:lpstr>
      <vt:lpstr>  按所用知识的确定性分类</vt:lpstr>
      <vt:lpstr>  按推理中所用知识是否具有启发性分类</vt:lpstr>
      <vt:lpstr>3.1.3推理的控制策略及其分类</vt:lpstr>
      <vt:lpstr>主  要  内  容</vt:lpstr>
      <vt:lpstr>3.2.1产生式系统的基本结构</vt:lpstr>
      <vt:lpstr>3.2.1产生式系统的基本结构</vt:lpstr>
      <vt:lpstr>3.2.2 产生式系统的推理过程</vt:lpstr>
      <vt:lpstr>PowerPoint 演示文稿</vt:lpstr>
      <vt:lpstr>PowerPoint 演示文稿</vt:lpstr>
      <vt:lpstr>3.2.2 产生式系统的推理过程</vt:lpstr>
      <vt:lpstr>PowerPoint 演示文稿</vt:lpstr>
      <vt:lpstr>PowerPoint 演示文稿</vt:lpstr>
      <vt:lpstr>PowerPoint 演示文稿</vt:lpstr>
      <vt:lpstr>3.2.3产生式系统的示例</vt:lpstr>
      <vt:lpstr>3.2.3产生式系统的示例</vt:lpstr>
      <vt:lpstr>3.2.3产生式系统的示例</vt:lpstr>
      <vt:lpstr>3.2.3产生式系统的示例</vt:lpstr>
      <vt:lpstr>3.2.3产生式系统的示例</vt:lpstr>
      <vt:lpstr>3.2.3产生式系统的示例</vt:lpstr>
      <vt:lpstr>3.2.3产生式系统的示例</vt:lpstr>
      <vt:lpstr>3.2.2 产生式系统的推理过程</vt:lpstr>
      <vt:lpstr>主  要  内  容</vt:lpstr>
      <vt:lpstr>3.3.1一阶谓词逻辑基础</vt:lpstr>
      <vt:lpstr>例:设个体域D = {1, 2}，求公式A = (∀x)(∃y)P(x, y) 在D上的一个解释，并指出在该解释下公式A的真值。</vt:lpstr>
      <vt:lpstr>例:设个体域D = {1, 2}，求公式B =(∀x)P(f (x), a)在D上的一个解释，并 指出在该解释下公式B的真值。</vt:lpstr>
      <vt:lpstr>3.3.1一阶谓词逻辑基础</vt:lpstr>
      <vt:lpstr>3.3.1一阶谓词逻辑基础</vt:lpstr>
      <vt:lpstr>PowerPoint 演示文稿</vt:lpstr>
      <vt:lpstr>3.3.1一阶谓词逻辑基础</vt:lpstr>
      <vt:lpstr>3.3.1一阶谓词逻辑基础</vt:lpstr>
      <vt:lpstr>3.3.1一阶谓词逻辑基础</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Qince Li</dc:creator>
  <cp:lastModifiedBy>李 钦策</cp:lastModifiedBy>
  <cp:revision>9</cp:revision>
  <dcterms:created xsi:type="dcterms:W3CDTF">2017-11-28T02:14:09Z</dcterms:created>
  <dcterms:modified xsi:type="dcterms:W3CDTF">2020-03-02T04:24:20Z</dcterms:modified>
</cp:coreProperties>
</file>