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630" r:id="rId14"/>
    <p:sldId id="270" r:id="rId15"/>
    <p:sldId id="271" r:id="rId16"/>
    <p:sldId id="272" r:id="rId17"/>
    <p:sldId id="274" r:id="rId18"/>
    <p:sldId id="275" r:id="rId19"/>
    <p:sldId id="273" r:id="rId20"/>
    <p:sldId id="276" r:id="rId21"/>
    <p:sldId id="277" r:id="rId22"/>
    <p:sldId id="278" r:id="rId23"/>
    <p:sldId id="636"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62" d="100"/>
          <a:sy n="62" d="100"/>
        </p:scale>
        <p:origin x="48" y="7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77AAE-EE71-4C7A-AFC7-D2295BA6FE2A}" type="datetimeFigureOut">
              <a:rPr lang="zh-CN" altLang="en-US" smtClean="0"/>
              <a:t>2020/9/22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C8ADA-9E84-4EA0-8B9A-7F28D7DAC1DA}" type="slidenum">
              <a:rPr lang="zh-CN" altLang="en-US" smtClean="0"/>
              <a:t>‹#›</a:t>
            </a:fld>
            <a:endParaRPr lang="zh-CN" altLang="en-US"/>
          </a:p>
        </p:txBody>
      </p:sp>
    </p:spTree>
    <p:extLst>
      <p:ext uri="{BB962C8B-B14F-4D97-AF65-F5344CB8AC3E}">
        <p14:creationId xmlns:p14="http://schemas.microsoft.com/office/powerpoint/2010/main" val="357330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87589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91523" name="Rectangle 3"/>
              <p:cNvSpPr>
                <a:spLocks noGrp="1" noChangeArrowheads="1"/>
              </p:cNvSpPr>
              <p:nvPr>
                <p:ph type="body" idx="1"/>
              </p:nvPr>
            </p:nvSpPr>
            <p:spPr/>
            <p:txBody>
              <a:bodyPr/>
              <a:lstStyle/>
              <a:p>
                <a:r>
                  <a:rPr lang="en-US" altLang="zh-CN" sz="1200" b="1" dirty="0" err="1">
                    <a:latin typeface="Times New Roman" panose="02020603050405020304" pitchFamily="18" charset="0"/>
                    <a:ea typeface="仿宋_GB2312" pitchFamily="49" charset="-122"/>
                    <a:cs typeface="Arial" panose="020B0604020202020204" pitchFamily="34" charset="0"/>
                    <a:sym typeface="Wingdings" panose="05000000000000000000" pitchFamily="2" charset="2"/>
                  </a:rPr>
                  <a:t>Skolem</a:t>
                </a:r>
                <a:r>
                  <a:rPr lang="zh-CN" altLang="en-US" sz="1200" b="1" dirty="0">
                    <a:latin typeface="仿宋_GB2312" pitchFamily="49" charset="-122"/>
                    <a:ea typeface="仿宋_GB2312" pitchFamily="49" charset="-122"/>
                    <a:cs typeface="Arial" panose="020B0604020202020204" pitchFamily="34" charset="0"/>
                    <a:sym typeface="Wingdings" panose="05000000000000000000" pitchFamily="2" charset="2"/>
                  </a:rPr>
                  <a:t>标准型的一般形式为：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1</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2</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𝑛</m:t>
                            </m:r>
                          </m:sub>
                        </m:sSub>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𝑀</m:t>
                        </m:r>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1</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2</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𝑛</m:t>
                            </m:r>
                          </m:sub>
                        </m:sSub>
                      </m:e>
                    </m:d>
                  </m:oMath>
                </a14:m>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其中</a:t>
                </a:r>
                <a:r>
                  <a:rPr lang="en-US" altLang="zh-CN" sz="1200" b="0" i="0" u="none" strike="noStrike" kern="1200" baseline="0" dirty="0">
                    <a:solidFill>
                      <a:schemeClr val="tx1"/>
                    </a:solidFill>
                    <a:latin typeface="+mn-lt"/>
                    <a:ea typeface="+mn-ea"/>
                    <a:cs typeface="+mn-cs"/>
                  </a:rPr>
                  <a:t>M(x1, x2, · · · , </a:t>
                </a:r>
                <a:r>
                  <a:rPr lang="en-US" altLang="zh-CN" sz="1200" b="0" i="0" u="none" strike="noStrike" kern="1200" baseline="0" dirty="0" err="1">
                    <a:solidFill>
                      <a:schemeClr val="tx1"/>
                    </a:solidFill>
                    <a:latin typeface="+mn-lt"/>
                    <a:ea typeface="+mn-ea"/>
                    <a:cs typeface="+mn-cs"/>
                  </a:rPr>
                  <a:t>xn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中不含有任何量词，且为合取范式。</a:t>
                </a:r>
                <a:endParaRPr lang="zh-CN" altLang="zh-CN" dirty="0"/>
              </a:p>
            </p:txBody>
          </p:sp>
        </mc:Choice>
        <mc:Fallback xmlns="">
          <p:sp>
            <p:nvSpPr>
              <p:cNvPr id="491523" name="Rectangle 3"/>
              <p:cNvSpPr>
                <a:spLocks noGrp="1" noChangeArrowheads="1"/>
              </p:cNvSpPr>
              <p:nvPr>
                <p:ph type="body" idx="1"/>
              </p:nvPr>
            </p:nvSpPr>
            <p:spPr/>
            <p:txBody>
              <a:bodyPr/>
              <a:lstStyle/>
              <a:p>
                <a:r>
                  <a:rPr lang="en-US" altLang="zh-CN" sz="1200" b="1" dirty="0" err="1">
                    <a:latin typeface="Times New Roman" panose="02020603050405020304" pitchFamily="18" charset="0"/>
                    <a:ea typeface="仿宋_GB2312" pitchFamily="49" charset="-122"/>
                    <a:cs typeface="Arial" panose="020B0604020202020204" pitchFamily="34" charset="0"/>
                    <a:sym typeface="Wingdings" panose="05000000000000000000" pitchFamily="2" charset="2"/>
                  </a:rPr>
                  <a:t>Skolem</a:t>
                </a:r>
                <a:r>
                  <a:rPr lang="zh-CN" altLang="en-US" sz="1200" b="1" dirty="0">
                    <a:latin typeface="仿宋_GB2312" pitchFamily="49" charset="-122"/>
                    <a:ea typeface="仿宋_GB2312" pitchFamily="49" charset="-122"/>
                    <a:cs typeface="Arial" panose="020B0604020202020204" pitchFamily="34" charset="0"/>
                    <a:sym typeface="Wingdings" panose="05000000000000000000" pitchFamily="2" charset="2"/>
                  </a:rPr>
                  <a:t>标准型的一般形式为：</a:t>
                </a:r>
                <a:r>
                  <a:rPr lang="zh-CN" altLang="en-US" sz="1200" i="0" kern="1200">
                    <a:solidFill>
                      <a:schemeClr val="tx1"/>
                    </a:solidFill>
                    <a:latin typeface="+mn-lt"/>
                    <a:ea typeface="+mn-ea"/>
                    <a:cs typeface="+mn-cs"/>
                  </a:rPr>
                  <a:t>(∀𝑥_1)(∀𝑥_2)⋅⋅⋅(∀𝑥_𝑛)𝑀(𝑥_1,𝑥_2,....,𝑥_𝑛 )</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其中</a:t>
                </a:r>
                <a:r>
                  <a:rPr lang="en-US" altLang="zh-CN" sz="1200" b="0" i="0" u="none" strike="noStrike" kern="1200" baseline="0" dirty="0">
                    <a:solidFill>
                      <a:schemeClr val="tx1"/>
                    </a:solidFill>
                    <a:latin typeface="+mn-lt"/>
                    <a:ea typeface="+mn-ea"/>
                    <a:cs typeface="+mn-cs"/>
                  </a:rPr>
                  <a:t>M(x1, x2, · · · , </a:t>
                </a:r>
                <a:r>
                  <a:rPr lang="en-US" altLang="zh-CN" sz="1200" b="0" i="0" u="none" strike="noStrike" kern="1200" baseline="0" dirty="0" err="1">
                    <a:solidFill>
                      <a:schemeClr val="tx1"/>
                    </a:solidFill>
                    <a:latin typeface="+mn-lt"/>
                    <a:ea typeface="+mn-ea"/>
                    <a:cs typeface="+mn-cs"/>
                  </a:rPr>
                  <a:t>xn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中不含有任何量词，且为合取范式。</a:t>
                </a:r>
                <a:endParaRPr lang="zh-CN" altLang="zh-CN" dirty="0"/>
              </a:p>
            </p:txBody>
          </p:sp>
        </mc:Fallback>
      </mc:AlternateContent>
    </p:spTree>
    <p:extLst>
      <p:ext uri="{BB962C8B-B14F-4D97-AF65-F5344CB8AC3E}">
        <p14:creationId xmlns:p14="http://schemas.microsoft.com/office/powerpoint/2010/main" val="2708559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5367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876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92626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8966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3978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0176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1036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829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44507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96867-4FB8-49CD-98B8-46A2ABC4056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507007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706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06486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62130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2522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8987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1952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7962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2020/9/22</a:t>
            </a:fld>
            <a:endParaRPr lang="en-US" altLang="zh-CN"/>
          </a:p>
        </p:txBody>
      </p:sp>
    </p:spTree>
    <p:extLst>
      <p:ext uri="{BB962C8B-B14F-4D97-AF65-F5344CB8AC3E}">
        <p14:creationId xmlns:p14="http://schemas.microsoft.com/office/powerpoint/2010/main" val="1905138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28595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2150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3593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0395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5083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249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67236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49806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527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2020/9/22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93909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8.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1.xml"/><Relationship Id="rId5" Type="http://schemas.openxmlformats.org/officeDocument/2006/relationships/tags" Target="../tags/tag10.xml"/><Relationship Id="rId4" Type="http://schemas.openxmlformats.org/officeDocument/2006/relationships/tags" Target="../tags/tag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置换与合一</a:t>
            </a:r>
          </a:p>
        </p:txBody>
      </p:sp>
      <p:sp>
        <p:nvSpPr>
          <p:cNvPr id="5" name="矩形 4"/>
          <p:cNvSpPr/>
          <p:nvPr/>
        </p:nvSpPr>
        <p:spPr>
          <a:xfrm>
            <a:off x="700088" y="1401453"/>
            <a:ext cx="10569679" cy="4154984"/>
          </a:xfrm>
          <a:prstGeom prst="rect">
            <a:avLst/>
          </a:prstGeom>
        </p:spPr>
        <p:txBody>
          <a:bodyPr wrap="square">
            <a:spAutoFit/>
          </a:bodyPr>
          <a:lstStyle/>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在不同谓词公式中，往往会出现谓词名相同但其个体不同的情况，此时推理过程是不能直接进行匹配的，需要先进行置换。</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46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pl-PL"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pl-PL"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W(</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460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46050" lvl="0" indent="0" algn="l" defTabSz="914400" rtl="0" eaLnBrk="1" fontAlgn="auto" latinLnBrk="0" hangingPunct="1">
              <a:lnSpc>
                <a:spcPct val="100000"/>
              </a:lnSpc>
              <a:spcBef>
                <a:spcPts val="0"/>
              </a:spcBef>
              <a:spcAft>
                <a:spcPts val="0"/>
              </a:spcAft>
              <a:buClrTx/>
              <a:buSzTx/>
              <a:buFontTx/>
              <a:buNone/>
              <a:tabLst/>
              <a:defRPr/>
            </a:pP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谓词名相同，但个体不同，不能直接进行推理。</a:t>
            </a:r>
          </a:p>
          <a:p>
            <a:pPr marL="0" marR="82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要使用假言推理，首先需要找到项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对变元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a:t>
            </a:r>
            <a:r>
              <a:rPr kumimoji="0" lang="zh-CN"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楷体_GB2312" panose="02010609030101010101"/>
                <a:cs typeface="+mn-cs"/>
              </a:rPr>
              <a:t>置换</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一致。</a:t>
            </a:r>
          </a:p>
          <a:p>
            <a:pPr marL="0" marR="2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这种寻找项对变元的置换，使谓词一致的过程叫做</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楷体_GB2312" panose="02010609030101010101"/>
                <a:cs typeface="+mn-cs"/>
              </a:rPr>
              <a:t>合一的过程</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p>
          <a:p>
            <a:pPr marL="0" marR="621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62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下面讨论置换与合一的有关概念与方法。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203596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34A2DD-93E6-4491-AA13-8390B070B9F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4275" name="Rectangle 3"/>
          <p:cNvSpPr>
            <a:spLocks noGrp="1"/>
          </p:cNvSpPr>
          <p:nvPr>
            <p:ph type="body" sz="half" idx="1"/>
          </p:nvPr>
        </p:nvSpPr>
        <p:spPr>
          <a:xfrm>
            <a:off x="2021811" y="1515039"/>
            <a:ext cx="8002587" cy="5688012"/>
          </a:xfrm>
        </p:spPr>
        <p:txBody>
          <a:bodyPr/>
          <a:lstStyle/>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置</a:t>
            </a:r>
            <a:r>
              <a:rPr lang="en-US" altLang="zh-CN" b="1" dirty="0">
                <a:latin typeface="楷体_GB2312" pitchFamily="49" charset="-122"/>
                <a:ea typeface="楷体_GB2312" pitchFamily="49" charset="-122"/>
              </a:rPr>
              <a:t>k=0, </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=ε;</a:t>
            </a:r>
          </a:p>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若</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只含有一个谓词公式，则算法停止，</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就是要求的最一般合一</a:t>
            </a:r>
            <a:r>
              <a:rPr lang="en-US" altLang="zh-CN" b="1" dirty="0">
                <a:latin typeface="楷体_GB2312" pitchFamily="49" charset="-122"/>
                <a:ea typeface="楷体_GB2312" pitchFamily="49" charset="-122"/>
              </a:rPr>
              <a:t>;</a:t>
            </a:r>
          </a:p>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求</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的差异集</a:t>
            </a:r>
            <a:r>
              <a:rPr lang="en-US" altLang="zh-CN" b="1" dirty="0" err="1">
                <a:latin typeface="楷体_GB2312" pitchFamily="49" charset="-122"/>
                <a:ea typeface="楷体_GB2312" pitchFamily="49" charset="-122"/>
              </a:rPr>
              <a:t>D</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p>
          <a:p>
            <a:pPr marL="381000" indent="-381000">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若</a:t>
            </a:r>
            <a:r>
              <a:rPr lang="en-US" altLang="zh-CN" b="1" dirty="0" err="1">
                <a:latin typeface="楷体_GB2312" pitchFamily="49" charset="-122"/>
                <a:ea typeface="楷体_GB2312" pitchFamily="49" charset="-122"/>
              </a:rPr>
              <a:t>D</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中存在元素</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和</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，其中</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是变元，</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是项且</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不在</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中出现，则置</a:t>
            </a:r>
            <a:r>
              <a:rPr lang="en-US" altLang="zh-CN" b="1" dirty="0">
                <a:latin typeface="楷体_GB2312" pitchFamily="49" charset="-122"/>
                <a:ea typeface="楷体_GB2312" pitchFamily="49" charset="-122"/>
              </a:rPr>
              <a:t>S</a:t>
            </a:r>
            <a:r>
              <a:rPr lang="en-US" altLang="zh-CN" b="1" baseline="-25000" dirty="0">
                <a:latin typeface="楷体_GB2312" pitchFamily="49" charset="-122"/>
                <a:ea typeface="楷体_GB2312" pitchFamily="49" charset="-122"/>
              </a:rPr>
              <a:t>k+1</a:t>
            </a:r>
            <a:r>
              <a:rPr lang="en-US" altLang="zh-CN" b="1" dirty="0">
                <a:latin typeface="楷体_GB2312" pitchFamily="49" charset="-122"/>
                <a:ea typeface="楷体_GB2312" pitchFamily="49" charset="-122"/>
              </a:rPr>
              <a:t>= </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p>
          <a:p>
            <a:pPr marL="381000" indent="-381000">
              <a:lnSpc>
                <a:spcPct val="120000"/>
              </a:lnSpc>
              <a:spcBef>
                <a:spcPct val="30000"/>
              </a:spcBef>
              <a:buNone/>
            </a:pPr>
            <a:r>
              <a:rPr lang="en-US" altLang="zh-CN" b="1" dirty="0">
                <a:latin typeface="楷体_GB2312" pitchFamily="49" charset="-122"/>
                <a:ea typeface="楷体_GB2312" pitchFamily="49" charset="-122"/>
              </a:rPr>
              <a:t>  σ</a:t>
            </a:r>
            <a:r>
              <a:rPr lang="en-US" altLang="zh-CN" b="1" baseline="-25000" dirty="0">
                <a:latin typeface="楷体_GB2312" pitchFamily="49" charset="-122"/>
                <a:ea typeface="楷体_GB2312" pitchFamily="49" charset="-122"/>
              </a:rPr>
              <a:t>k+1</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en-US" altLang="zh-CN" b="1" dirty="0">
                <a:latin typeface="Courier New" panose="02070309020205020404" pitchFamily="49" charset="0"/>
                <a:ea typeface="楷体_GB2312" pitchFamily="49" charset="-122"/>
              </a:rPr>
              <a:t>·</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k=k+1</a:t>
            </a:r>
            <a:r>
              <a:rPr lang="zh-CN" altLang="en-US" b="1" dirty="0">
                <a:latin typeface="楷体_GB2312" pitchFamily="49" charset="-122"/>
                <a:ea typeface="楷体_GB2312" pitchFamily="49" charset="-122"/>
              </a:rPr>
              <a:t>，然后转</a:t>
            </a:r>
            <a:r>
              <a:rPr lang="zh-CN" altLang="en-US" b="1" dirty="0"/>
              <a:t>②</a:t>
            </a:r>
            <a:r>
              <a:rPr lang="en-US" altLang="zh-CN" b="1" dirty="0">
                <a:latin typeface="楷体_GB2312" pitchFamily="49" charset="-122"/>
                <a:ea typeface="楷体_GB2312" pitchFamily="49" charset="-122"/>
              </a:rPr>
              <a:t>;</a:t>
            </a:r>
          </a:p>
          <a:p>
            <a:pPr marL="381000" indent="-381000" algn="just">
              <a:lnSpc>
                <a:spcPct val="120000"/>
              </a:lnSpc>
              <a:spcBef>
                <a:spcPct val="30000"/>
              </a:spcBef>
              <a:buFont typeface="Wingdings" panose="05000000000000000000" pitchFamily="2" charset="2"/>
              <a:buAutoNum type="circleNumDbPlain" startAt="5"/>
            </a:pPr>
            <a:r>
              <a:rPr lang="zh-CN" altLang="en-US" b="1" dirty="0">
                <a:latin typeface="楷体_GB2312" pitchFamily="49" charset="-122"/>
                <a:ea typeface="楷体_GB2312" pitchFamily="49" charset="-122"/>
              </a:rPr>
              <a:t>算法停止，</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的最一般合一不存在。</a:t>
            </a:r>
          </a:p>
        </p:txBody>
      </p:sp>
      <p:sp>
        <p:nvSpPr>
          <p:cNvPr id="4" name="Rectangle 2"/>
          <p:cNvSpPr>
            <a:spLocks noGrp="1"/>
          </p:cNvSpPr>
          <p:nvPr>
            <p:ph type="title"/>
          </p:nvPr>
        </p:nvSpPr>
        <p:spPr>
          <a:xfrm>
            <a:off x="601765" y="187325"/>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5" name="矩形 4"/>
          <p:cNvSpPr/>
          <p:nvPr/>
        </p:nvSpPr>
        <p:spPr>
          <a:xfrm>
            <a:off x="1444582" y="914216"/>
            <a:ext cx="890878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设</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为非空有限公式集合，求</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的最一般合一的算法如下：</a:t>
            </a:r>
          </a:p>
        </p:txBody>
      </p:sp>
    </p:spTree>
    <p:extLst>
      <p:ext uri="{BB962C8B-B14F-4D97-AF65-F5344CB8AC3E}">
        <p14:creationId xmlns:p14="http://schemas.microsoft.com/office/powerpoint/2010/main" val="158251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DF3088E-EB23-4AED-ABD1-5897D06E77F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6323" name="Rectangle 3"/>
          <p:cNvSpPr>
            <a:spLocks noGrp="1"/>
          </p:cNvSpPr>
          <p:nvPr>
            <p:ph type="title"/>
          </p:nvPr>
        </p:nvSpPr>
        <p:spPr>
          <a:xfrm>
            <a:off x="838200" y="0"/>
            <a:ext cx="10515600" cy="1325563"/>
          </a:xfrm>
        </p:spPr>
        <p:txBody>
          <a:bodyPr/>
          <a:lstStyle/>
          <a:p>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1】</a:t>
            </a:r>
          </a:p>
        </p:txBody>
      </p:sp>
      <p:sp>
        <p:nvSpPr>
          <p:cNvPr id="696322" name="Rectangle 2"/>
          <p:cNvSpPr>
            <a:spLocks noGrp="1"/>
          </p:cNvSpPr>
          <p:nvPr>
            <p:ph type="body" idx="4294967295"/>
          </p:nvPr>
        </p:nvSpPr>
        <p:spPr>
          <a:xfrm>
            <a:off x="1965080" y="976312"/>
            <a:ext cx="8496300" cy="5562600"/>
          </a:xfrm>
        </p:spPr>
        <p:txBody>
          <a:bodyPr/>
          <a:lstStyle/>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1. </a:t>
            </a:r>
            <a:r>
              <a:rPr lang="zh-CN" altLang="en-US" b="1" dirty="0">
                <a:latin typeface="Times New Roman" panose="02020603050405020304" pitchFamily="18" charset="0"/>
                <a:ea typeface="楷体_GB2312" pitchFamily="49" charset="-122"/>
              </a:rPr>
              <a:t>求公式集</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a,x,f</a:t>
            </a:r>
            <a:r>
              <a:rPr lang="en-US" altLang="zh-CN" b="1" dirty="0">
                <a:latin typeface="Times New Roman" panose="02020603050405020304" pitchFamily="18" charset="0"/>
                <a:ea typeface="楷体_GB2312" pitchFamily="49" charset="-122"/>
              </a:rPr>
              <a:t>(g(y))),P(</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z,u</a:t>
            </a:r>
            <a:r>
              <a:rPr lang="en-US" altLang="zh-CN" b="1" dirty="0">
                <a:latin typeface="Times New Roman" panose="02020603050405020304" pitchFamily="18" charset="0"/>
                <a:ea typeface="楷体_GB2312" pitchFamily="49" charset="-122"/>
              </a:rPr>
              <a:t>),f(u))</a:t>
            </a:r>
            <a:r>
              <a:rPr lang="zh-CN" altLang="en-US" b="1" dirty="0">
                <a:latin typeface="Times New Roman" panose="02020603050405020304" pitchFamily="18" charset="0"/>
                <a:ea typeface="楷体_GB2312" pitchFamily="49" charset="-122"/>
              </a:rPr>
              <a:t>｝的最一般合一。</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解： </a:t>
            </a:r>
            <a:r>
              <a:rPr lang="en-US" altLang="zh-CN" b="1" dirty="0">
                <a:solidFill>
                  <a:srgbClr val="CC0000"/>
                </a:solidFill>
                <a:latin typeface="Times New Roman" panose="02020603050405020304" pitchFamily="18" charset="0"/>
                <a:ea typeface="楷体_GB2312" pitchFamily="49" charset="-122"/>
              </a:rPr>
              <a:t>k=0</a:t>
            </a:r>
            <a:r>
              <a:rPr lang="zh-CN" altLang="en-US" b="1" dirty="0">
                <a:solidFill>
                  <a:srgbClr val="CC0000"/>
                </a:solidFill>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=S, 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=ε, 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不是单元素集，求得</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｝，其中</a:t>
            </a:r>
            <a:r>
              <a:rPr lang="en-US" altLang="zh-CN" b="1" dirty="0">
                <a:latin typeface="Times New Roman" panose="02020603050405020304" pitchFamily="18" charset="0"/>
                <a:ea typeface="楷体_GB2312" pitchFamily="49" charset="-122"/>
              </a:rPr>
              <a:t>z</a:t>
            </a:r>
            <a:r>
              <a:rPr lang="zh-CN" altLang="en-US" b="1" dirty="0">
                <a:latin typeface="Times New Roman" panose="02020603050405020304" pitchFamily="18" charset="0"/>
                <a:ea typeface="楷体_GB2312" pitchFamily="49" charset="-122"/>
              </a:rPr>
              <a:t>是变元，且不在</a:t>
            </a:r>
            <a:r>
              <a:rPr lang="en-US" altLang="zh-CN" b="1" dirty="0">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中出现，所以有</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=ε·</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a,x,f</a:t>
            </a:r>
            <a:r>
              <a:rPr lang="en-US" altLang="zh-CN" b="1" dirty="0">
                <a:latin typeface="Times New Roman" panose="02020603050405020304" pitchFamily="18" charset="0"/>
                <a:ea typeface="楷体_GB2312" pitchFamily="49" charset="-122"/>
              </a:rPr>
              <a:t>(g(y))),P(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),f(u))</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solidFill>
                  <a:srgbClr val="CC0000"/>
                </a:solidFill>
                <a:latin typeface="Times New Roman" panose="02020603050405020304" pitchFamily="18" charset="0"/>
                <a:ea typeface="楷体_GB2312" pitchFamily="49" charset="-122"/>
              </a:rPr>
              <a:t>k=1:</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S</a:t>
            </a:r>
            <a:r>
              <a:rPr lang="en-US" altLang="zh-CN" b="1" baseline="-25000"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不是单元素集，求得</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x,h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)/x}={a/z}·{h(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)/x}={a/</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 </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S</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),f(u))}</a:t>
            </a:r>
          </a:p>
        </p:txBody>
      </p:sp>
    </p:spTree>
    <p:extLst>
      <p:ext uri="{BB962C8B-B14F-4D97-AF65-F5344CB8AC3E}">
        <p14:creationId xmlns:p14="http://schemas.microsoft.com/office/powerpoint/2010/main" val="3209611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2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2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2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2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A34B149-1476-4DB3-AA94-FA8282447224}"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7346" name="Rectangle 2"/>
          <p:cNvSpPr>
            <a:spLocks noGrp="1"/>
          </p:cNvSpPr>
          <p:nvPr>
            <p:ph type="body" idx="1"/>
          </p:nvPr>
        </p:nvSpPr>
        <p:spPr>
          <a:xfrm>
            <a:off x="1811337" y="793750"/>
            <a:ext cx="9259786" cy="5562600"/>
          </a:xfrm>
        </p:spPr>
        <p:txBody>
          <a:bodyPr/>
          <a:lstStyle/>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k=2:</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S2</a:t>
            </a:r>
            <a:r>
              <a:rPr lang="zh-CN" altLang="en-US" b="1" dirty="0">
                <a:latin typeface="Times New Roman" panose="02020603050405020304" pitchFamily="18" charset="0"/>
                <a:ea typeface="楷体_GB2312" pitchFamily="49" charset="-122"/>
              </a:rPr>
              <a:t>不是单元素集，</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a:t>
            </a:r>
            <a:r>
              <a:rPr lang="en-US" altLang="zh-CN" b="1" dirty="0" err="1">
                <a:latin typeface="Times New Roman" panose="02020603050405020304" pitchFamily="18" charset="0"/>
                <a:ea typeface="楷体_GB2312" pitchFamily="49" charset="-122"/>
              </a:rPr>
              <a:t>x,g</a:t>
            </a:r>
            <a:r>
              <a:rPr lang="en-US" altLang="zh-CN" b="1" dirty="0">
                <a:latin typeface="Times New Roman" panose="02020603050405020304" pitchFamily="18" charset="0"/>
                <a:ea typeface="楷体_GB2312" pitchFamily="49" charset="-122"/>
              </a:rPr>
              <a:t>(y)/u</a:t>
            </a:r>
            <a:r>
              <a:rPr lang="zh-CN" altLang="en-US" b="1" dirty="0">
                <a:latin typeface="Times New Roman" panose="02020603050405020304" pitchFamily="18" charset="0"/>
                <a:ea typeface="楷体_GB2312" pitchFamily="49" charset="-122"/>
              </a:rPr>
              <a:t>｝</a:t>
            </a:r>
          </a:p>
          <a:p>
            <a:pPr algn="just">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k=3:</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已是单元素集，所以</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就是</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的最一般合一。</a:t>
            </a:r>
          </a:p>
        </p:txBody>
      </p:sp>
    </p:spTree>
    <p:extLst>
      <p:ext uri="{BB962C8B-B14F-4D97-AF65-F5344CB8AC3E}">
        <p14:creationId xmlns:p14="http://schemas.microsoft.com/office/powerpoint/2010/main" val="15304269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357277" y="616751"/>
            <a:ext cx="11834723" cy="2898806"/>
          </a:xfrm>
          <a:prstGeom prst="rect">
            <a:avLst/>
          </a:prstGeom>
          <a:noFill/>
        </p:spPr>
        <p:txBody>
          <a:bodyPr vert="horz" wrap="square" rtlCol="0" anchor="ctr" anchorCtr="0">
            <a:noAutofit/>
          </a:bodyPr>
          <a:lstStyle/>
          <a:p>
            <a:pPr>
              <a:lnSpc>
                <a:spcPct val="110000"/>
              </a:lnSpc>
              <a:buClr>
                <a:srgbClr val="800000"/>
              </a:buClr>
              <a:defRPr/>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pl-PL" altLang="zh-CN" sz="2600" dirty="0">
                <a:solidFill>
                  <a:srgbClr val="000000"/>
                </a:solidFill>
                <a:latin typeface="Microsoft Yahei" panose="020B0503020204020204" pitchFamily="34" charset="-122"/>
                <a:ea typeface="Microsoft Yahei" panose="020B0503020204020204" pitchFamily="34" charset="-122"/>
              </a:rPr>
              <a:t> F ={ P( a, x, f(g(</a:t>
            </a:r>
            <a:r>
              <a:rPr lang="en-US" altLang="zh-CN" sz="2600" dirty="0">
                <a:solidFill>
                  <a:srgbClr val="000000"/>
                </a:solidFill>
                <a:latin typeface="Microsoft Yahei" panose="020B0503020204020204" pitchFamily="34" charset="-122"/>
                <a:ea typeface="Microsoft Yahei" panose="020B0503020204020204" pitchFamily="34" charset="-122"/>
              </a:rPr>
              <a:t>u</a:t>
            </a:r>
            <a:r>
              <a:rPr lang="pl-PL" altLang="zh-CN" sz="2600" dirty="0">
                <a:solidFill>
                  <a:srgbClr val="000000"/>
                </a:solidFill>
                <a:latin typeface="Microsoft Yahei" panose="020B0503020204020204" pitchFamily="34" charset="-122"/>
                <a:ea typeface="Microsoft Yahei" panose="020B0503020204020204" pitchFamily="34" charset="-122"/>
              </a:rPr>
              <a:t>))), P( z, </a:t>
            </a:r>
            <a:r>
              <a:rPr lang="en-US" altLang="zh-CN" sz="2600" dirty="0">
                <a:solidFill>
                  <a:srgbClr val="000000"/>
                </a:solidFill>
                <a:latin typeface="Microsoft Yahei" panose="020B0503020204020204" pitchFamily="34" charset="-122"/>
                <a:ea typeface="Microsoft Yahei" panose="020B0503020204020204" pitchFamily="34" charset="-122"/>
              </a:rPr>
              <a:t>f(z)</a:t>
            </a:r>
            <a:r>
              <a:rPr lang="pl-PL" altLang="zh-CN" sz="2600" dirty="0">
                <a:solidFill>
                  <a:srgbClr val="000000"/>
                </a:solidFill>
                <a:latin typeface="Microsoft Yahei" panose="020B0503020204020204" pitchFamily="34" charset="-122"/>
                <a:ea typeface="Microsoft Yahei" panose="020B0503020204020204" pitchFamily="34" charset="-122"/>
              </a:rPr>
              <a:t>, f(</a:t>
            </a:r>
            <a:r>
              <a:rPr lang="en-US" altLang="zh-CN" sz="2600" dirty="0">
                <a:solidFill>
                  <a:srgbClr val="000000"/>
                </a:solidFill>
                <a:latin typeface="Microsoft Yahei" panose="020B0503020204020204" pitchFamily="34" charset="-122"/>
                <a:ea typeface="Microsoft Yahei" panose="020B0503020204020204" pitchFamily="34" charset="-122"/>
              </a:rPr>
              <a:t>g(y)</a:t>
            </a:r>
            <a:r>
              <a:rPr lang="pl-PL" altLang="zh-CN" sz="2600" dirty="0">
                <a:solidFill>
                  <a:srgbClr val="000000"/>
                </a:solidFill>
                <a:latin typeface="Microsoft Yahei" panose="020B0503020204020204" pitchFamily="34" charset="-122"/>
                <a:ea typeface="Microsoft Yahei" panose="020B0503020204020204" pitchFamily="34" charset="-122"/>
              </a:rPr>
              <a:t>)) }</a:t>
            </a:r>
            <a:r>
              <a:rPr lang="zh-CN" altLang="pl-PL" sz="2600" dirty="0">
                <a:solidFill>
                  <a:srgbClr val="000000"/>
                </a:solidFill>
                <a:latin typeface="Microsoft Yahei" panose="020B0503020204020204" pitchFamily="34" charset="-122"/>
                <a:ea typeface="Microsoft Yahei" panose="020B0503020204020204" pitchFamily="34" charset="-122"/>
              </a:rPr>
              <a:t>， 求</a:t>
            </a:r>
            <a:r>
              <a:rPr lang="pl-PL" altLang="zh-CN" sz="2600" dirty="0">
                <a:solidFill>
                  <a:srgbClr val="000000"/>
                </a:solidFill>
                <a:latin typeface="Microsoft Yahei" panose="020B0503020204020204" pitchFamily="34" charset="-122"/>
                <a:ea typeface="Microsoft Yahei" panose="020B0503020204020204" pitchFamily="34" charset="-122"/>
              </a:rPr>
              <a:t>mgu</a:t>
            </a:r>
            <a:r>
              <a:rPr lang="zh-CN" altLang="en-US" sz="2600" dirty="0">
                <a:solidFill>
                  <a:srgbClr val="000000"/>
                </a:solidFill>
                <a:latin typeface="Microsoft Yahei" panose="020B0503020204020204" pitchFamily="34" charset="-122"/>
                <a:ea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endParaRPr>
          </a:p>
          <a:p>
            <a:pPr>
              <a:lnSpc>
                <a:spcPct val="110000"/>
              </a:lnSpc>
              <a:buClr>
                <a:srgbClr val="800000"/>
              </a:buCl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a:lnSpc>
                <a:spcPct val="110000"/>
              </a:lnSpc>
              <a:buClr>
                <a:srgbClr val="800000"/>
              </a:buCl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rotWithShape="1">
          <a:blip r:embed="rId7"/>
          <a:srcRect l="-3686" t="-1672" r="-10162" b="-4032"/>
          <a:stretch/>
        </p:blipFill>
        <p:spPr>
          <a:xfrm>
            <a:off x="820615" y="2384684"/>
            <a:ext cx="596898" cy="3273653"/>
          </a:xfrm>
          <a:prstGeom prst="rect">
            <a:avLst/>
          </a:prstGeom>
        </p:spPr>
      </p:pic>
      <p:sp>
        <p:nvSpPr>
          <p:cNvPr id="2" name="矩形 1">
            <a:extLst>
              <a:ext uri="{FF2B5EF4-FFF2-40B4-BE49-F238E27FC236}">
                <a16:creationId xmlns:a16="http://schemas.microsoft.com/office/drawing/2014/main" id="{22DF9F26-AEB5-4CF6-8AB9-3D676C737FF0}"/>
              </a:ext>
            </a:extLst>
          </p:cNvPr>
          <p:cNvSpPr/>
          <p:nvPr/>
        </p:nvSpPr>
        <p:spPr>
          <a:xfrm>
            <a:off x="2133118" y="2436447"/>
            <a:ext cx="3658374" cy="492443"/>
          </a:xfrm>
          <a:prstGeom prst="rect">
            <a:avLst/>
          </a:prstGeom>
        </p:spPr>
        <p:txBody>
          <a:bodyPr wrap="none">
            <a:spAutoFit/>
          </a:bodyPr>
          <a:lstStyle/>
          <a:p>
            <a:r>
              <a:rPr lang="es-ES" altLang="zh-CN" sz="2600" dirty="0">
                <a:solidFill>
                  <a:srgbClr val="000000"/>
                </a:solidFill>
                <a:latin typeface="Microsoft Yahei" panose="020B0503020204020204" pitchFamily="34" charset="-122"/>
                <a:ea typeface="Microsoft Yahei" panose="020B0503020204020204" pitchFamily="34" charset="-122"/>
              </a:rPr>
              <a:t>{ a/z, f(z)/x, g(u)/g(y) }</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05F4B73C-BB48-46DB-A19A-C86C012E0C4D}"/>
              </a:ext>
            </a:extLst>
          </p:cNvPr>
          <p:cNvSpPr/>
          <p:nvPr/>
        </p:nvSpPr>
        <p:spPr>
          <a:xfrm>
            <a:off x="2133118" y="3300030"/>
            <a:ext cx="2818400" cy="492443"/>
          </a:xfrm>
          <a:prstGeom prst="rect">
            <a:avLst/>
          </a:prstGeom>
        </p:spPr>
        <p:txBody>
          <a:bodyPr wrap="none">
            <a:spAutoFit/>
          </a:bodyPr>
          <a:lstStyle/>
          <a:p>
            <a:r>
              <a:rPr lang="es-ES" altLang="zh-CN" sz="2600" dirty="0">
                <a:solidFill>
                  <a:srgbClr val="000000"/>
                </a:solidFill>
                <a:latin typeface="Microsoft Yahei" panose="020B0503020204020204" pitchFamily="34" charset="-122"/>
                <a:ea typeface="Microsoft Yahei" panose="020B0503020204020204" pitchFamily="34" charset="-122"/>
              </a:rPr>
              <a:t>{ a/z, f(z)/x, u/y }</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AC2C4EAA-539F-4286-9D70-A577857B09C7}"/>
              </a:ext>
            </a:extLst>
          </p:cNvPr>
          <p:cNvSpPr/>
          <p:nvPr/>
        </p:nvSpPr>
        <p:spPr>
          <a:xfrm>
            <a:off x="2137358" y="4163613"/>
            <a:ext cx="3679212" cy="492443"/>
          </a:xfrm>
          <a:prstGeom prst="rect">
            <a:avLst/>
          </a:prstGeom>
        </p:spPr>
        <p:txBody>
          <a:bodyPr wrap="none">
            <a:spAutoFit/>
          </a:bodyPr>
          <a:lstStyle/>
          <a:p>
            <a:r>
              <a:rPr lang="es-ES" altLang="zh-CN" sz="2600" dirty="0">
                <a:solidFill>
                  <a:srgbClr val="000000"/>
                </a:solidFill>
                <a:latin typeface="Microsoft Yahei" panose="020B0503020204020204" pitchFamily="34" charset="-122"/>
                <a:ea typeface="Microsoft Yahei" panose="020B0503020204020204" pitchFamily="34" charset="-122"/>
              </a:rPr>
              <a:t>{ a/z, f(a)/x, g(u)/g(y) }</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AC2C4EAA-539F-4286-9D70-A577857B09C7}"/>
              </a:ext>
            </a:extLst>
          </p:cNvPr>
          <p:cNvSpPr/>
          <p:nvPr/>
        </p:nvSpPr>
        <p:spPr>
          <a:xfrm>
            <a:off x="2159000" y="4933429"/>
            <a:ext cx="2839239" cy="492443"/>
          </a:xfrm>
          <a:prstGeom prst="rect">
            <a:avLst/>
          </a:prstGeom>
        </p:spPr>
        <p:txBody>
          <a:bodyPr wrap="none">
            <a:spAutoFit/>
          </a:bodyPr>
          <a:lstStyle/>
          <a:p>
            <a:r>
              <a:rPr lang="es-ES" altLang="zh-CN" sz="2600" dirty="0">
                <a:solidFill>
                  <a:srgbClr val="000000"/>
                </a:solidFill>
                <a:latin typeface="Microsoft Yahei" panose="020B0503020204020204" pitchFamily="34" charset="-122"/>
                <a:ea typeface="Microsoft Yahei" panose="020B0503020204020204" pitchFamily="34" charset="-122"/>
              </a:rPr>
              <a:t>{ a/z, f(a)/x, u/y }</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0866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60DCDEC-88EF-4DA2-A7F6-ECD1F473EB3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58082" name="Rectangle 2"/>
          <p:cNvSpPr>
            <a:spLocks noGrp="1"/>
          </p:cNvSpPr>
          <p:nvPr>
            <p:ph type="title"/>
          </p:nvPr>
        </p:nvSpPr>
        <p:spPr>
          <a:xfrm>
            <a:off x="1169424" y="702470"/>
            <a:ext cx="8229600" cy="649287"/>
          </a:xfrm>
        </p:spPr>
        <p:txBody>
          <a:bodyPr/>
          <a:lstStyle/>
          <a:p>
            <a:r>
              <a:rPr lang="en-US" altLang="zh-CN" sz="2800" dirty="0">
                <a:solidFill>
                  <a:srgbClr val="0000FF"/>
                </a:solidFill>
                <a:latin typeface="黑体" panose="02010609060101010101" pitchFamily="49" charset="-122"/>
                <a:ea typeface="黑体" panose="02010609060101010101" pitchFamily="49" charset="-122"/>
              </a:rPr>
              <a:t>3.3.3  </a:t>
            </a:r>
            <a:r>
              <a:rPr lang="zh-CN" altLang="en-US" sz="2800" dirty="0">
                <a:solidFill>
                  <a:srgbClr val="0000FF"/>
                </a:solidFill>
                <a:latin typeface="黑体" panose="02010609060101010101" pitchFamily="49" charset="-122"/>
                <a:ea typeface="黑体" panose="02010609060101010101" pitchFamily="49" charset="-122"/>
              </a:rPr>
              <a:t>自然演绎推理方法</a:t>
            </a:r>
          </a:p>
        </p:txBody>
      </p:sp>
      <p:sp>
        <p:nvSpPr>
          <p:cNvPr id="558083" name="Rectangle 3"/>
          <p:cNvSpPr>
            <a:spLocks noGrp="1"/>
          </p:cNvSpPr>
          <p:nvPr>
            <p:ph type="body" idx="1"/>
          </p:nvPr>
        </p:nvSpPr>
        <p:spPr>
          <a:xfrm>
            <a:off x="1823884" y="1641220"/>
            <a:ext cx="8229600" cy="4608512"/>
          </a:xfrm>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从一组已知为真的事实出发，直接运用命题逻辑或谓词逻辑中的推理规则推出结论的过程。</a:t>
            </a:r>
          </a:p>
          <a:p>
            <a:pPr>
              <a:lnSpc>
                <a:spcPct val="120000"/>
              </a:lnSpc>
              <a:spcBef>
                <a:spcPct val="30000"/>
              </a:spcBef>
              <a:buFont typeface="Wingdings" panose="05000000000000000000" pitchFamily="2" charset="2"/>
              <a:buNone/>
            </a:pPr>
            <a:r>
              <a:rPr lang="zh-CN" altLang="en-US" b="1" dirty="0">
                <a:ea typeface="楷体_GB2312" pitchFamily="49" charset="-122"/>
              </a:rPr>
              <a:t>           最基本的推理规则有：</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假言三段论</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假言推理</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拒取式</a:t>
            </a:r>
          </a:p>
          <a:p>
            <a:pPr>
              <a:lnSpc>
                <a:spcPct val="120000"/>
              </a:lnSpc>
              <a:spcBef>
                <a:spcPct val="30000"/>
              </a:spcBef>
              <a:buFont typeface="Wingdings" panose="05000000000000000000" pitchFamily="2" charset="2"/>
              <a:buNone/>
            </a:pPr>
            <a:r>
              <a:rPr lang="zh-CN" altLang="en-US" b="1" dirty="0">
                <a:ea typeface="楷体_GB2312" pitchFamily="49" charset="-122"/>
              </a:rPr>
              <a:t>                </a:t>
            </a:r>
          </a:p>
        </p:txBody>
      </p:sp>
    </p:spTree>
    <p:extLst>
      <p:ext uri="{BB962C8B-B14F-4D97-AF65-F5344CB8AC3E}">
        <p14:creationId xmlns:p14="http://schemas.microsoft.com/office/powerpoint/2010/main" val="349088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45A5C0-3368-4920-BBF4-E304429A68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1154" name="Rectangle 2"/>
          <p:cNvSpPr>
            <a:spLocks noGrp="1"/>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p>
        </p:txBody>
      </p:sp>
      <p:sp>
        <p:nvSpPr>
          <p:cNvPr id="561155" name="Rectangle 3"/>
          <p:cNvSpPr>
            <a:spLocks noGrp="1"/>
          </p:cNvSpPr>
          <p:nvPr>
            <p:ph type="body" sz="half" idx="1"/>
          </p:nvPr>
        </p:nvSpPr>
        <p:spPr>
          <a:xfrm>
            <a:off x="1981200" y="1495426"/>
            <a:ext cx="8147050" cy="4525963"/>
          </a:xfrm>
        </p:spPr>
        <p:txBody>
          <a:bodyPr/>
          <a:lstStyle/>
          <a:p>
            <a:r>
              <a:rPr lang="zh-CN" altLang="en-US" b="1" dirty="0">
                <a:ea typeface="楷体_GB2312" pitchFamily="49" charset="-122"/>
              </a:rPr>
              <a:t>如果一个人大学毕业，则他就具有独立生活的能力。</a:t>
            </a:r>
          </a:p>
          <a:p>
            <a:r>
              <a:rPr lang="zh-CN" altLang="en-US" b="1" dirty="0">
                <a:ea typeface="楷体_GB2312" pitchFamily="49" charset="-122"/>
              </a:rPr>
              <a:t>如果一个人具有独立生活的能力，则他就可以离开父母。</a:t>
            </a:r>
          </a:p>
          <a:p>
            <a:endParaRPr lang="zh-CN" altLang="en-US" b="1" dirty="0">
              <a:ea typeface="楷体_GB2312" pitchFamily="49" charset="-122"/>
            </a:endParaRPr>
          </a:p>
          <a:p>
            <a:endParaRPr lang="zh-CN" altLang="en-US" b="1" dirty="0">
              <a:ea typeface="楷体_GB2312" pitchFamily="49" charset="-122"/>
            </a:endParaRPr>
          </a:p>
          <a:p>
            <a:r>
              <a:rPr lang="zh-CN" altLang="en-US" b="1" dirty="0">
                <a:ea typeface="楷体_GB2312" pitchFamily="49" charset="-122"/>
              </a:rPr>
              <a:t>如果一个人大学毕业，则他就可以离开父母。</a:t>
            </a:r>
          </a:p>
        </p:txBody>
      </p:sp>
      <p:sp>
        <p:nvSpPr>
          <p:cNvPr id="561156"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61157" name="Object 5"/>
              <p:cNvSpPr txBox="1">
                <a:spLocks noGrp="1"/>
              </p:cNvSpPr>
              <p:nvPr>
                <p:ph sz="half" idx="2"/>
              </p:nvPr>
            </p:nvSpPr>
            <p:spPr bwMode="auto">
              <a:xfrm>
                <a:off x="5880100" y="3500438"/>
                <a:ext cx="4038600" cy="533400"/>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𝑅</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𝑅</m:t>
                      </m:r>
                    </m:oMath>
                  </m:oMathPara>
                </a14:m>
                <a:endParaRPr lang="zh-CN" altLang="en-US"/>
              </a:p>
            </p:txBody>
          </p:sp>
        </mc:Choice>
        <mc:Fallback xmlns="">
          <p:sp>
            <p:nvSpPr>
              <p:cNvPr id="561157" name="Object 5"/>
              <p:cNvSpPr txBox="1">
                <a:spLocks noRot="1" noChangeAspect="1" noMove="1" noResize="1" noEditPoints="1" noAdjustHandles="1" noChangeArrowheads="1" noChangeShapeType="1" noTextEdit="1"/>
              </p:cNvSpPr>
              <p:nvPr>
                <p:ph sz="half" idx="2"/>
              </p:nvPr>
            </p:nvSpPr>
            <p:spPr bwMode="auto">
              <a:xfrm>
                <a:off x="5880100" y="3500438"/>
                <a:ext cx="4038600" cy="533400"/>
              </a:xfrm>
              <a:prstGeom prst="rect">
                <a:avLst/>
              </a:prstGeom>
              <a:blipFill>
                <a:blip r:embed="rId2"/>
                <a:stretch>
                  <a:fillRect l="-755" b="-4545"/>
                </a:stretch>
              </a:blipFill>
              <a:ln>
                <a:noFill/>
              </a:ln>
              <a:effectLst/>
            </p:spPr>
            <p:txBody>
              <a:bodyPr/>
              <a:lstStyle/>
              <a:p>
                <a:r>
                  <a:rPr lang="zh-CN" altLang="en-US">
                    <a:noFill/>
                  </a:rPr>
                  <a:t> </a:t>
                </a:r>
              </a:p>
            </p:txBody>
          </p:sp>
        </mc:Fallback>
      </mc:AlternateContent>
      <p:sp>
        <p:nvSpPr>
          <p:cNvPr id="561159" name="Text Box 7"/>
          <p:cNvSpPr txBox="1">
            <a:spLocks noChangeArrowheads="1"/>
          </p:cNvSpPr>
          <p:nvPr/>
        </p:nvSpPr>
        <p:spPr bwMode="auto">
          <a:xfrm>
            <a:off x="3359150" y="36449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假言三段论</a:t>
            </a:r>
          </a:p>
        </p:txBody>
      </p:sp>
    </p:spTree>
    <p:extLst>
      <p:ext uri="{BB962C8B-B14F-4D97-AF65-F5344CB8AC3E}">
        <p14:creationId xmlns:p14="http://schemas.microsoft.com/office/powerpoint/2010/main" val="21844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1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animBg="1"/>
      <p:bldP spid="5611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BC99F3-33B2-4073-AAD5-81995A0B15A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3202" name="Rectangle 2"/>
          <p:cNvSpPr>
            <a:spLocks noGrp="1"/>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p>
        </p:txBody>
      </p:sp>
      <p:sp>
        <p:nvSpPr>
          <p:cNvPr id="563203"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张艺是音乐系学生。</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张艺至少会演奏一样乐器。</a:t>
            </a:r>
          </a:p>
        </p:txBody>
      </p:sp>
      <p:sp>
        <p:nvSpPr>
          <p:cNvPr id="563204"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63205" name="Object 5"/>
              <p:cNvSpPr txBox="1">
                <a:spLocks noGrp="1"/>
              </p:cNvSpPr>
              <p:nvPr>
                <p:ph sz="half" idx="2"/>
              </p:nvPr>
            </p:nvSpPr>
            <p:spPr bwMode="auto">
              <a:xfrm>
                <a:off x="6049964" y="3500438"/>
                <a:ext cx="3698875" cy="533400"/>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为真</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为真</m:t>
                      </m:r>
                    </m:oMath>
                  </m:oMathPara>
                </a14:m>
                <a:endParaRPr lang="zh-CN" altLang="en-US"/>
              </a:p>
            </p:txBody>
          </p:sp>
        </mc:Choice>
        <mc:Fallback xmlns="">
          <p:sp>
            <p:nvSpPr>
              <p:cNvPr id="563205" name="Object 5"/>
              <p:cNvSpPr txBox="1">
                <a:spLocks noRot="1" noChangeAspect="1" noMove="1" noResize="1" noEditPoints="1" noAdjustHandles="1" noChangeArrowheads="1" noChangeShapeType="1" noTextEdit="1"/>
              </p:cNvSpPr>
              <p:nvPr>
                <p:ph sz="half" idx="2"/>
              </p:nvPr>
            </p:nvSpPr>
            <p:spPr bwMode="auto">
              <a:xfrm>
                <a:off x="6049964" y="3500438"/>
                <a:ext cx="3698875" cy="533400"/>
              </a:xfrm>
              <a:prstGeom prst="rect">
                <a:avLst/>
              </a:prstGeom>
              <a:blipFill>
                <a:blip r:embed="rId2"/>
                <a:stretch>
                  <a:fillRect l="-824" t="-3409" r="-1318" b="-4545"/>
                </a:stretch>
              </a:blipFill>
              <a:ln>
                <a:noFill/>
              </a:ln>
              <a:effectLst/>
            </p:spPr>
            <p:txBody>
              <a:bodyPr/>
              <a:lstStyle/>
              <a:p>
                <a:r>
                  <a:rPr lang="zh-CN" altLang="en-US">
                    <a:noFill/>
                  </a:rPr>
                  <a:t> </a:t>
                </a:r>
              </a:p>
            </p:txBody>
          </p:sp>
        </mc:Fallback>
      </mc:AlternateContent>
      <p:sp>
        <p:nvSpPr>
          <p:cNvPr id="563206" name="Text Box 6"/>
          <p:cNvSpPr txBox="1">
            <a:spLocks noChangeArrowheads="1"/>
          </p:cNvSpPr>
          <p:nvPr/>
        </p:nvSpPr>
        <p:spPr bwMode="auto">
          <a:xfrm>
            <a:off x="3935413" y="35734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假言推理</a:t>
            </a:r>
          </a:p>
        </p:txBody>
      </p:sp>
    </p:spTree>
    <p:extLst>
      <p:ext uri="{BB962C8B-B14F-4D97-AF65-F5344CB8AC3E}">
        <p14:creationId xmlns:p14="http://schemas.microsoft.com/office/powerpoint/2010/main" val="121284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p:bldP spid="5632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91DE84-68AD-4092-9A40-90D8C965CE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7299"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张艺会演奏电子琴。</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张艺是音乐系学生。</a:t>
            </a:r>
          </a:p>
        </p:txBody>
      </p:sp>
      <p:sp>
        <p:nvSpPr>
          <p:cNvPr id="567300" name="AutoShape 4"/>
          <p:cNvSpPr>
            <a:spLocks noChangeArrowheads="1"/>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67301" name="Object 5"/>
              <p:cNvSpPr txBox="1">
                <a:spLocks noGrp="1"/>
              </p:cNvSpPr>
              <p:nvPr>
                <p:ph sz="half" idx="2"/>
              </p:nvPr>
            </p:nvSpPr>
            <p:spPr bwMode="auto">
              <a:xfrm>
                <a:off x="6165850" y="3500438"/>
                <a:ext cx="2628900" cy="533400"/>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Q</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P</m:t>
                      </m:r>
                    </m:oMath>
                  </m:oMathPara>
                </a14:m>
                <a:endParaRPr lang="zh-CN" altLang="en-US"/>
              </a:p>
            </p:txBody>
          </p:sp>
        </mc:Choice>
        <mc:Fallback xmlns="">
          <p:sp>
            <p:nvSpPr>
              <p:cNvPr id="567301" name="Object 5"/>
              <p:cNvSpPr txBox="1">
                <a:spLocks noRot="1" noChangeAspect="1" noMove="1" noResize="1" noEditPoints="1" noAdjustHandles="1" noChangeArrowheads="1" noChangeShapeType="1" noTextEdit="1"/>
              </p:cNvSpPr>
              <p:nvPr>
                <p:ph sz="half" idx="2"/>
              </p:nvPr>
            </p:nvSpPr>
            <p:spPr bwMode="auto">
              <a:xfrm>
                <a:off x="6165850" y="3500438"/>
                <a:ext cx="2628900" cy="533400"/>
              </a:xfrm>
              <a:prstGeom prst="rect">
                <a:avLst/>
              </a:prstGeom>
              <a:blipFill>
                <a:blip r:embed="rId2"/>
                <a:stretch>
                  <a:fillRect l="-1157" b="-4545"/>
                </a:stretch>
              </a:blipFill>
              <a:ln>
                <a:noFill/>
              </a:ln>
              <a:effectLst/>
            </p:spPr>
            <p:txBody>
              <a:bodyPr/>
              <a:lstStyle/>
              <a:p>
                <a:r>
                  <a:rPr lang="zh-CN" altLang="en-US">
                    <a:noFill/>
                  </a:rPr>
                  <a:t> </a:t>
                </a:r>
              </a:p>
            </p:txBody>
          </p:sp>
        </mc:Fallback>
      </mc:AlternateContent>
      <p:sp>
        <p:nvSpPr>
          <p:cNvPr id="567302" name="Text Box 6"/>
          <p:cNvSpPr txBox="1">
            <a:spLocks noChangeArrowheads="1"/>
          </p:cNvSpPr>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CC0000"/>
                </a:solidFill>
                <a:effectLst/>
                <a:uLnTx/>
                <a:uFillTx/>
                <a:latin typeface="等线" panose="020F0502020204030204"/>
                <a:ea typeface="等线" panose="02010600030101010101" pitchFamily="2" charset="-122"/>
                <a:cs typeface="+mn-cs"/>
              </a:rPr>
              <a:t>肯定后件错误</a:t>
            </a:r>
          </a:p>
        </p:txBody>
      </p:sp>
      <p:sp>
        <p:nvSpPr>
          <p:cNvPr id="567303" name="Line 7"/>
          <p:cNvSpPr>
            <a:spLocks noChangeShapeType="1"/>
          </p:cNvSpPr>
          <p:nvPr/>
        </p:nvSpPr>
        <p:spPr bwMode="auto">
          <a:xfrm>
            <a:off x="5232400" y="3429000"/>
            <a:ext cx="719138" cy="64770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7304" name="Line 8"/>
          <p:cNvSpPr>
            <a:spLocks noChangeShapeType="1"/>
          </p:cNvSpPr>
          <p:nvPr/>
        </p:nvSpPr>
        <p:spPr bwMode="auto">
          <a:xfrm flipH="1">
            <a:off x="5232401" y="3429000"/>
            <a:ext cx="792163" cy="57785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Tree>
    <p:extLst>
      <p:ext uri="{BB962C8B-B14F-4D97-AF65-F5344CB8AC3E}">
        <p14:creationId xmlns:p14="http://schemas.microsoft.com/office/powerpoint/2010/main" val="154986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73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73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73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7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2" grpId="0"/>
      <p:bldP spid="567303" grpId="0" animBg="1"/>
      <p:bldP spid="56730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96FA5E-3C19-4CF1-8A12-7057B77E555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8323"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张艺不是音乐系学生。</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张艺不会演奏任何一样乐器。</a:t>
            </a:r>
          </a:p>
        </p:txBody>
      </p:sp>
      <p:sp>
        <p:nvSpPr>
          <p:cNvPr id="568324" name="AutoShape 4"/>
          <p:cNvSpPr>
            <a:spLocks noChangeArrowheads="1"/>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68325" name="Object 5"/>
              <p:cNvSpPr txBox="1">
                <a:spLocks noGrp="1"/>
              </p:cNvSpPr>
              <p:nvPr>
                <p:ph sz="half" idx="2"/>
              </p:nvPr>
            </p:nvSpPr>
            <p:spPr bwMode="auto">
              <a:xfrm>
                <a:off x="6167438" y="3573464"/>
                <a:ext cx="3097212" cy="515937"/>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oMath>
                  </m:oMathPara>
                </a14:m>
                <a:endParaRPr lang="zh-CN" altLang="en-US"/>
              </a:p>
            </p:txBody>
          </p:sp>
        </mc:Choice>
        <mc:Fallback xmlns="">
          <p:sp>
            <p:nvSpPr>
              <p:cNvPr id="568325" name="Object 5"/>
              <p:cNvSpPr txBox="1">
                <a:spLocks noRot="1" noChangeAspect="1" noMove="1" noResize="1" noEditPoints="1" noAdjustHandles="1" noChangeArrowheads="1" noChangeShapeType="1" noTextEdit="1"/>
              </p:cNvSpPr>
              <p:nvPr>
                <p:ph sz="half" idx="2"/>
              </p:nvPr>
            </p:nvSpPr>
            <p:spPr bwMode="auto">
              <a:xfrm>
                <a:off x="6167438" y="3573464"/>
                <a:ext cx="3097212" cy="515937"/>
              </a:xfrm>
              <a:prstGeom prst="rect">
                <a:avLst/>
              </a:prstGeom>
              <a:blipFill>
                <a:blip r:embed="rId2"/>
                <a:stretch>
                  <a:fillRect l="-984" b="-8235"/>
                </a:stretch>
              </a:blipFill>
              <a:ln>
                <a:noFill/>
              </a:ln>
              <a:effectLst/>
            </p:spPr>
            <p:txBody>
              <a:bodyPr/>
              <a:lstStyle/>
              <a:p>
                <a:r>
                  <a:rPr lang="zh-CN" altLang="en-US">
                    <a:noFill/>
                  </a:rPr>
                  <a:t> </a:t>
                </a:r>
              </a:p>
            </p:txBody>
          </p:sp>
        </mc:Fallback>
      </mc:AlternateContent>
      <p:sp>
        <p:nvSpPr>
          <p:cNvPr id="568326" name="Text Box 6"/>
          <p:cNvSpPr txBox="1">
            <a:spLocks noChangeArrowheads="1"/>
          </p:cNvSpPr>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否定前件错误</a:t>
            </a:r>
          </a:p>
        </p:txBody>
      </p:sp>
      <p:sp>
        <p:nvSpPr>
          <p:cNvPr id="568327" name="Line 7"/>
          <p:cNvSpPr>
            <a:spLocks noChangeShapeType="1"/>
          </p:cNvSpPr>
          <p:nvPr/>
        </p:nvSpPr>
        <p:spPr bwMode="auto">
          <a:xfrm>
            <a:off x="5232400" y="3429000"/>
            <a:ext cx="719138" cy="64770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8328" name="Line 8"/>
          <p:cNvSpPr>
            <a:spLocks noChangeShapeType="1"/>
          </p:cNvSpPr>
          <p:nvPr/>
        </p:nvSpPr>
        <p:spPr bwMode="auto">
          <a:xfrm flipH="1">
            <a:off x="5232401" y="3429000"/>
            <a:ext cx="792163" cy="57785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Tree>
    <p:extLst>
      <p:ext uri="{BB962C8B-B14F-4D97-AF65-F5344CB8AC3E}">
        <p14:creationId xmlns:p14="http://schemas.microsoft.com/office/powerpoint/2010/main" val="288996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83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83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8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nimBg="1"/>
      <p:bldP spid="568326" grpId="0"/>
      <p:bldP spid="568327" grpId="0" animBg="1"/>
      <p:bldP spid="5683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FF4340-6A1F-4FDE-841F-820B30678F5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525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
        <p:nvSpPr>
          <p:cNvPr id="565251"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张艺不会演奏任何乐器。</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张艺不是音乐系学生。</a:t>
            </a:r>
          </a:p>
        </p:txBody>
      </p:sp>
      <p:sp>
        <p:nvSpPr>
          <p:cNvPr id="565252"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65253" name="Object 5"/>
              <p:cNvSpPr txBox="1">
                <a:spLocks noGrp="1"/>
              </p:cNvSpPr>
              <p:nvPr>
                <p:ph sz="half" idx="2"/>
              </p:nvPr>
            </p:nvSpPr>
            <p:spPr bwMode="auto">
              <a:xfrm>
                <a:off x="5880100" y="3500438"/>
                <a:ext cx="3200400" cy="533400"/>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Q</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P</m:t>
                      </m:r>
                    </m:oMath>
                  </m:oMathPara>
                </a14:m>
                <a:endParaRPr lang="zh-CN" altLang="en-US"/>
              </a:p>
            </p:txBody>
          </p:sp>
        </mc:Choice>
        <mc:Fallback xmlns="">
          <p:sp>
            <p:nvSpPr>
              <p:cNvPr id="565253" name="Object 5"/>
              <p:cNvSpPr txBox="1">
                <a:spLocks noRot="1" noChangeAspect="1" noMove="1" noResize="1" noEditPoints="1" noAdjustHandles="1" noChangeArrowheads="1" noChangeShapeType="1" noTextEdit="1"/>
              </p:cNvSpPr>
              <p:nvPr>
                <p:ph sz="half" idx="2"/>
              </p:nvPr>
            </p:nvSpPr>
            <p:spPr bwMode="auto">
              <a:xfrm>
                <a:off x="5880100" y="3500438"/>
                <a:ext cx="3200400" cy="533400"/>
              </a:xfrm>
              <a:prstGeom prst="rect">
                <a:avLst/>
              </a:prstGeom>
              <a:blipFill>
                <a:blip r:embed="rId2"/>
                <a:stretch>
                  <a:fillRect l="-952" b="-4545"/>
                </a:stretch>
              </a:blipFill>
              <a:ln>
                <a:noFill/>
              </a:ln>
              <a:effectLst/>
            </p:spPr>
            <p:txBody>
              <a:bodyPr/>
              <a:lstStyle/>
              <a:p>
                <a:r>
                  <a:rPr lang="zh-CN" altLang="en-US">
                    <a:noFill/>
                  </a:rPr>
                  <a:t> </a:t>
                </a:r>
              </a:p>
            </p:txBody>
          </p:sp>
        </mc:Fallback>
      </mc:AlternateContent>
      <p:sp>
        <p:nvSpPr>
          <p:cNvPr id="565254" name="Text Box 6"/>
          <p:cNvSpPr txBox="1">
            <a:spLocks noChangeArrowheads="1"/>
          </p:cNvSpPr>
          <p:nvPr/>
        </p:nvSpPr>
        <p:spPr bwMode="auto">
          <a:xfrm>
            <a:off x="3719514" y="3573463"/>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拒取式推理</a:t>
            </a:r>
          </a:p>
        </p:txBody>
      </p:sp>
    </p:spTree>
    <p:extLst>
      <p:ext uri="{BB962C8B-B14F-4D97-AF65-F5344CB8AC3E}">
        <p14:creationId xmlns:p14="http://schemas.microsoft.com/office/powerpoint/2010/main" val="332567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5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animBg="1"/>
      <p:bldP spid="5652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894735" y="1089164"/>
            <a:ext cx="11169446" cy="5693866"/>
          </a:xfrm>
          <a:prstGeom prst="rect">
            <a:avLst/>
          </a:prstGeom>
        </p:spPr>
        <p:txBody>
          <a:bodyPr wrap="square">
            <a:spAutoFit/>
          </a:bodyPr>
          <a:lstStyle/>
          <a:p>
            <a:pPr marL="0" marR="25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楷体_GB2312" panose="02010609030101010101"/>
                <a:ea typeface="等线" panose="02010600030101010101" pitchFamily="2" charset="-122"/>
                <a:cs typeface="+mn-cs"/>
              </a:rPr>
              <a:t>置换</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可简单的理解为是在一个谓词公式中用置换项去替换变量。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7</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置换是形如</a:t>
            </a:r>
          </a:p>
          <a:p>
            <a:pPr marL="0" marR="95620" lvl="0" indent="0" algn="l" defTabSz="914400" rtl="0" eaLnBrk="1" fontAlgn="auto" latinLnBrk="0" hangingPunct="1">
              <a:lnSpc>
                <a:spcPct val="100000"/>
              </a:lnSpc>
              <a:spcBef>
                <a:spcPts val="0"/>
              </a:spcBef>
              <a:spcAft>
                <a:spcPts val="0"/>
              </a:spcAft>
              <a:buClrTx/>
              <a:buSzTx/>
              <a:buFontTx/>
              <a:buNone/>
              <a:tabLst/>
              <a:defRPr/>
            </a:pP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n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n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endParaRPr kumimoji="0" lang="fr-F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4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的有限集合。其中，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是互不相同的变元；</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表示用</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替换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。并且要求</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不能相同，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不能循环地出现在另一个</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中。</a:t>
            </a:r>
          </a:p>
          <a:p>
            <a:pPr marL="0" marR="707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c/y, f(b)/z}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是一个置换。</a:t>
            </a:r>
          </a:p>
          <a:p>
            <a:pPr marL="0" marR="112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{g(z)/x, f(x)/z}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不是一个置换。原因是它在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之间出现了循环置换现象。即当用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f(g(z))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时，既没有消去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，也没有消去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p>
          <a:p>
            <a:pPr marL="0" marR="7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若改为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{g(a)/x, f(x)/z}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即可，原因是用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f(g(a))</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，则消去了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p>
          <a:p>
            <a:pPr marL="0" marR="355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通常，置换是用希腊字母</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θ</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σ</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α</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λ</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等来表示的。</a:t>
            </a:r>
          </a:p>
          <a:p>
            <a:pPr marL="0" marR="63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楷体_GB2312" panose="02010609030101010101"/>
              <a:ea typeface="等线" panose="02010600030101010101" pitchFamily="2" charset="-122"/>
              <a:cs typeface="+mn-cs"/>
            </a:endParaRPr>
          </a:p>
          <a:p>
            <a:pPr marL="0" marR="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8</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设</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θ</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是一个置换，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是一个谓词公式，把公式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中出现的所有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换成</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=1,2,…,n)</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，得到一个新的公式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在置换</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θ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下的</a:t>
            </a:r>
            <a:r>
              <a:rPr kumimoji="0" lang="zh-CN" altLang="en-US" sz="2400" b="0" i="0" u="none" strike="noStrike" kern="1200" cap="none" spc="0" normalizeH="0" baseline="0" noProof="0" dirty="0">
                <a:ln>
                  <a:noFill/>
                </a:ln>
                <a:solidFill>
                  <a:srgbClr val="006300"/>
                </a:solidFill>
                <a:effectLst/>
                <a:uLnTx/>
                <a:uFillTx/>
                <a:latin typeface="楷体_GB2312" panose="02010609030101010101"/>
                <a:ea typeface="等线" panose="02010600030101010101" pitchFamily="2" charset="-122"/>
                <a:cs typeface="+mn-cs"/>
              </a:rPr>
              <a:t>例示</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，记作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en-US" altLang="zh-CN" sz="2400" b="0" i="0" u="none" strike="noStrike" kern="1200" cap="none" spc="0" normalizeH="0" baseline="0" noProof="0" dirty="0" err="1">
                <a:ln>
                  <a:noFill/>
                </a:ln>
                <a:solidFill>
                  <a:srgbClr val="0000CC"/>
                </a:solidFill>
                <a:effectLst/>
                <a:uLnTx/>
                <a:uFillTx/>
                <a:latin typeface="楷体_GB2312" panose="02010609030101010101"/>
                <a:ea typeface="等线" panose="02010600030101010101" pitchFamily="2" charset="-122"/>
                <a:cs typeface="+mn-cs"/>
              </a:rPr>
              <a:t>θ</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p>
          <a:p>
            <a:pPr marL="0" marR="44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8" name="Rectangle 2"/>
          <p:cNvSpPr txBox="1">
            <a:spLocks/>
          </p:cNvSpPr>
          <p:nvPr/>
        </p:nvSpPr>
        <p:spPr>
          <a:xfrm>
            <a:off x="700088" y="168562"/>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endPar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3535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79938" name="Rectangle 2"/>
          <p:cNvSpPr>
            <a:spLocks noGrp="1"/>
          </p:cNvSpPr>
          <p:nvPr>
            <p:ph type="title"/>
          </p:nvPr>
        </p:nvSpPr>
        <p:spPr/>
        <p:txBody>
          <a:bodyPr/>
          <a:lstStyle/>
          <a:p>
            <a:r>
              <a:rPr lang="en-US" altLang="zh-CN" sz="2800">
                <a:solidFill>
                  <a:srgbClr val="008000"/>
                </a:solidFill>
                <a:ea typeface="黑体" panose="02010609060101010101" pitchFamily="49" charset="-122"/>
              </a:rPr>
              <a:t>【</a:t>
            </a:r>
            <a:r>
              <a:rPr lang="zh-CN" altLang="en-US" sz="2800">
                <a:solidFill>
                  <a:srgbClr val="008000"/>
                </a:solidFill>
                <a:ea typeface="黑体" panose="02010609060101010101" pitchFamily="49" charset="-122"/>
              </a:rPr>
              <a:t>实例</a:t>
            </a:r>
            <a:r>
              <a:rPr lang="en-US" altLang="zh-CN" sz="2800">
                <a:solidFill>
                  <a:srgbClr val="008000"/>
                </a:solidFill>
                <a:ea typeface="黑体" panose="02010609060101010101" pitchFamily="49" charset="-122"/>
              </a:rPr>
              <a:t>】</a:t>
            </a:r>
          </a:p>
        </p:txBody>
      </p:sp>
      <p:sp>
        <p:nvSpPr>
          <p:cNvPr id="679939" name="Rectangle 3"/>
          <p:cNvSpPr>
            <a:spLocks noGrp="1"/>
          </p:cNvSpPr>
          <p:nvPr>
            <p:ph type="body" sz="half" idx="1"/>
          </p:nvPr>
        </p:nvSpPr>
        <p:spPr>
          <a:xfrm>
            <a:off x="1992314" y="836613"/>
            <a:ext cx="7991475" cy="1871662"/>
          </a:xfrm>
        </p:spPr>
        <p:txBody>
          <a:bodyPr>
            <a:normAutofit fontScale="85000" lnSpcReduction="20000"/>
          </a:bodyPr>
          <a:lstStyle/>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设已知如下事实：</a:t>
            </a: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       </a:t>
            </a:r>
            <a:r>
              <a:rPr lang="en-US" altLang="zh-CN" b="1" dirty="0">
                <a:solidFill>
                  <a:schemeClr val="accent1"/>
                </a:solidFill>
                <a:ea typeface="楷体_GB2312" pitchFamily="49" charset="-122"/>
              </a:rPr>
              <a:t>R, S, R</a:t>
            </a:r>
            <a:r>
              <a:rPr lang="en-US" altLang="zh-CN" b="1" dirty="0">
                <a:solidFill>
                  <a:schemeClr val="accent1"/>
                </a:solidFill>
              </a:rPr>
              <a:t>→T, S∧T →P, P →Q</a:t>
            </a: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求证：</a:t>
            </a:r>
            <a:r>
              <a:rPr lang="en-US" altLang="zh-CN" b="1" dirty="0">
                <a:solidFill>
                  <a:schemeClr val="accent1"/>
                </a:solidFill>
                <a:ea typeface="楷体_GB2312" pitchFamily="49" charset="-122"/>
              </a:rPr>
              <a:t>Q</a:t>
            </a:r>
            <a:r>
              <a:rPr lang="zh-CN" altLang="en-US" b="1" dirty="0">
                <a:solidFill>
                  <a:schemeClr val="accent1"/>
                </a:solidFill>
                <a:ea typeface="楷体_GB2312" pitchFamily="49" charset="-122"/>
              </a:rPr>
              <a:t>为真。</a:t>
            </a:r>
          </a:p>
        </p:txBody>
      </p:sp>
      <p:sp>
        <p:nvSpPr>
          <p:cNvPr id="679940" name="Text Box 4"/>
          <p:cNvSpPr txBox="1">
            <a:spLocks noChangeArrowheads="1"/>
          </p:cNvSpPr>
          <p:nvPr/>
        </p:nvSpPr>
        <p:spPr bwMode="auto">
          <a:xfrm>
            <a:off x="2135189" y="2757489"/>
            <a:ext cx="7921625" cy="381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证明：因为</a:t>
            </a: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           </a:t>
            </a: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          所以</a:t>
            </a:r>
            <a:r>
              <a:rPr kumimoji="0" lang="en-US" altLang="zh-CN"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Q</a:t>
            </a: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为真。</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679941" name="Object 5"/>
              <p:cNvSpPr txBox="1">
                <a:spLocks noGrp="1"/>
              </p:cNvSpPr>
              <p:nvPr>
                <p:ph sz="half" idx="2"/>
              </p:nvPr>
            </p:nvSpPr>
            <p:spPr bwMode="auto">
              <a:xfrm>
                <a:off x="3359150" y="3429001"/>
                <a:ext cx="3887788" cy="2466975"/>
              </a:xfrm>
              <a:prstGeom prst="rect">
                <a:avLst/>
              </a:prstGeom>
              <a:noFill/>
              <a:ln>
                <a:noFill/>
              </a:ln>
              <a:effectLst/>
            </p:spPr>
            <p:txBody>
              <a:bodyPr>
                <a:normAutofit fontScale="85000" lnSpcReduction="20000"/>
              </a:bodyPr>
              <a:lstStyle/>
              <a:p>
                <a:pPr>
                  <a:buNone/>
                </a:pPr>
                <a14:m>
                  <m:oMathPara xmlns:m="http://schemas.openxmlformats.org/officeDocument/2006/math">
                    <m:oMathParaPr>
                      <m:jc m:val="left"/>
                    </m:oMathParaPr>
                    <m:oMath xmlns:m="http://schemas.openxmlformats.org/officeDocument/2006/math">
                      <m:r>
                        <a:rPr lang="en-US" altLang="zh-CN" b="0" i="1"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𝑅</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𝑅</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oMath>
                  </m:oMathPara>
                </a14:m>
                <a:endParaRPr lang="en-US" altLang="zh-CN" i="1" dirty="0">
                  <a:solidFill>
                    <a:srgbClr val="000000"/>
                  </a:solidFill>
                  <a:latin typeface="Cambria Math" panose="02040503050406030204" pitchFamily="18" charset="0"/>
                </a:endParaRPr>
              </a:p>
              <a:p>
                <a:pPr>
                  <a:buNone/>
                </a:pPr>
                <a:br>
                  <a:rPr lang="zh-CN" alt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oMath>
                  </m:oMathPara>
                </a14:m>
                <a:endParaRPr lang="en-US" altLang="zh-CN" i="1" dirty="0">
                  <a:solidFill>
                    <a:srgbClr val="000000"/>
                  </a:solidFill>
                  <a:latin typeface="Cambria Math" panose="02040503050406030204" pitchFamily="18" charset="0"/>
                </a:endParaRPr>
              </a:p>
              <a:p>
                <a:pPr>
                  <a:buNone/>
                </a:pPr>
                <a:br>
                  <a:rPr lang="zh-CN" alt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oMath>
                  </m:oMathPara>
                </a14:m>
                <a:endParaRPr lang="en-US" altLang="zh-CN" i="1" dirty="0">
                  <a:solidFill>
                    <a:srgbClr val="000000"/>
                  </a:solidFill>
                  <a:latin typeface="Cambria Math" panose="02040503050406030204" pitchFamily="18" charset="0"/>
                </a:endParaRPr>
              </a:p>
              <a:p>
                <a:pPr>
                  <a:buNone/>
                </a:pPr>
                <a:br>
                  <a:rPr lang="zh-CN" alt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𝑄</m:t>
                      </m:r>
                    </m:oMath>
                  </m:oMathPara>
                </a14:m>
                <a:endParaRPr lang="zh-CN" altLang="en-US" dirty="0"/>
              </a:p>
            </p:txBody>
          </p:sp>
        </mc:Choice>
        <mc:Fallback>
          <p:sp>
            <p:nvSpPr>
              <p:cNvPr id="679941" name="Object 5"/>
              <p:cNvSpPr txBox="1">
                <a:spLocks noGrp="1" noRot="1" noChangeAspect="1" noMove="1" noResize="1" noEditPoints="1" noAdjustHandles="1" noChangeArrowheads="1" noChangeShapeType="1" noTextEdit="1"/>
              </p:cNvSpPr>
              <p:nvPr>
                <p:ph sz="half" idx="2"/>
              </p:nvPr>
            </p:nvSpPr>
            <p:spPr bwMode="auto">
              <a:xfrm>
                <a:off x="3359150" y="3429001"/>
                <a:ext cx="3887788" cy="2466975"/>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679943" name="Text Box 7"/>
          <p:cNvSpPr txBox="1">
            <a:spLocks noChangeArrowheads="1"/>
          </p:cNvSpPr>
          <p:nvPr/>
        </p:nvSpPr>
        <p:spPr bwMode="auto">
          <a:xfrm>
            <a:off x="7319963" y="3308351"/>
            <a:ext cx="1980029" cy="264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假言推理</a:t>
            </a:r>
          </a:p>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引入合取词</a:t>
            </a:r>
          </a:p>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假言推理</a:t>
            </a:r>
          </a:p>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假言推理</a:t>
            </a:r>
          </a:p>
        </p:txBody>
      </p:sp>
    </p:spTree>
    <p:extLst>
      <p:ext uri="{BB962C8B-B14F-4D97-AF65-F5344CB8AC3E}">
        <p14:creationId xmlns:p14="http://schemas.microsoft.com/office/powerpoint/2010/main" val="164363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99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994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994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994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99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P spid="679941" grpId="0" build="p"/>
      <p:bldP spid="6799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79938" name="Rectangle 2"/>
          <p:cNvSpPr>
            <a:spLocks noGrp="1"/>
          </p:cNvSpPr>
          <p:nvPr>
            <p:ph type="title"/>
          </p:nvPr>
        </p:nvSpPr>
        <p:spPr>
          <a:xfrm>
            <a:off x="527051" y="187325"/>
            <a:ext cx="10839039" cy="1444830"/>
          </a:xfrm>
        </p:spPr>
        <p:txBody>
          <a:bodyPr>
            <a:normAutofit/>
          </a:bodyPr>
          <a:lstStyle/>
          <a:p>
            <a:pPr marR="82150" lvl="0">
              <a:lnSpc>
                <a:spcPct val="100000"/>
              </a:lnSpc>
              <a:spcBef>
                <a:spcPts val="0"/>
              </a:spcBef>
            </a:pPr>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latin typeface="等线" panose="020F0502020204030204"/>
                <a:ea typeface="楷体_GB2312" panose="02010609030101010101"/>
                <a:cs typeface="+mn-cs"/>
              </a:rPr>
              <a:t>设有如下两个谓词公式：</a:t>
            </a:r>
            <a:r>
              <a:rPr lang="pl-PL" altLang="zh-CN" sz="2800" b="1" dirty="0">
                <a:solidFill>
                  <a:srgbClr val="0000CC"/>
                </a:solidFill>
                <a:latin typeface="Times New Roman" panose="02020603050405020304" pitchFamily="18" charset="0"/>
                <a:ea typeface="楷体_GB2312" panose="02010609030101010101"/>
                <a:cs typeface="+mn-cs"/>
              </a:rPr>
              <a:t>W (a) </a:t>
            </a:r>
            <a:r>
              <a:rPr lang="zh-CN" altLang="pl-PL" sz="2800" dirty="0">
                <a:solidFill>
                  <a:srgbClr val="0000CC"/>
                </a:solidFill>
                <a:latin typeface="Times New Roman" panose="02020603050405020304" pitchFamily="18" charset="0"/>
                <a:ea typeface="楷体_GB2312" panose="02010609030101010101"/>
                <a:cs typeface="+mn-cs"/>
              </a:rPr>
              <a:t>和</a:t>
            </a:r>
            <a:r>
              <a:rPr lang="pl-PL" altLang="zh-CN" sz="2800" b="1" dirty="0">
                <a:solidFill>
                  <a:srgbClr val="0000CC"/>
                </a:solidFill>
                <a:latin typeface="Times New Roman" panose="02020603050405020304" pitchFamily="18" charset="0"/>
                <a:ea typeface="楷体_GB2312" panose="02010609030101010101"/>
                <a:cs typeface="+mn-cs"/>
              </a:rPr>
              <a:t>(</a:t>
            </a:r>
            <a:r>
              <a:rPr lang="pl-PL" altLang="zh-CN" sz="2800" dirty="0">
                <a:solidFill>
                  <a:srgbClr val="0000CC"/>
                </a:solidFill>
                <a:latin typeface="MS Gothic" panose="020B0609070205080204" pitchFamily="49" charset="-128"/>
                <a:ea typeface="MS Gothic" panose="020B0609070205080204" pitchFamily="49" charset="-128"/>
                <a:cs typeface="+mn-cs"/>
              </a:rPr>
              <a:t>∀</a:t>
            </a:r>
            <a:r>
              <a:rPr lang="pl-PL" altLang="zh-CN" sz="2800" b="1" dirty="0">
                <a:solidFill>
                  <a:srgbClr val="0000CC"/>
                </a:solidFill>
                <a:latin typeface="Times New Roman" panose="02020603050405020304" pitchFamily="18" charset="0"/>
                <a:ea typeface="MS Gothic" panose="020B0609070205080204" pitchFamily="49" charset="-128"/>
                <a:cs typeface="+mn-cs"/>
              </a:rPr>
              <a:t>x)(W (x)</a:t>
            </a:r>
            <a:r>
              <a:rPr lang="zh-CN" altLang="en-US" sz="2800" dirty="0">
                <a:solidFill>
                  <a:srgbClr val="0000CC"/>
                </a:solidFill>
                <a:latin typeface="Symbol" panose="05050102010706020507" pitchFamily="18" charset="2"/>
              </a:rPr>
              <a:t> </a:t>
            </a:r>
            <a:r>
              <a:rPr lang="pl-PL" altLang="zh-CN" sz="2800" dirty="0">
                <a:solidFill>
                  <a:srgbClr val="0000CC"/>
                </a:solidFill>
                <a:latin typeface="Times New Roman" panose="02020603050405020304" pitchFamily="18" charset="0"/>
                <a:ea typeface="MS Gothic" panose="020B0609070205080204" pitchFamily="49" charset="-128"/>
                <a:cs typeface="+mn-cs"/>
              </a:rPr>
              <a:t> </a:t>
            </a:r>
            <a:r>
              <a:rPr lang="pl-PL" altLang="zh-CN" sz="2800" b="1" dirty="0">
                <a:solidFill>
                  <a:srgbClr val="0000CC"/>
                </a:solidFill>
                <a:latin typeface="Times New Roman" panose="02020603050405020304" pitchFamily="18" charset="0"/>
                <a:ea typeface="MS Gothic" panose="020B0609070205080204" pitchFamily="49" charset="-128"/>
                <a:cs typeface="+mn-cs"/>
              </a:rPr>
              <a:t>Q(x))</a:t>
            </a:r>
            <a:r>
              <a:rPr lang="zh-CN" altLang="en-US" sz="2800" dirty="0">
                <a:solidFill>
                  <a:srgbClr val="0000CC"/>
                </a:solidFill>
                <a:latin typeface="等线" panose="020F0502020204030204"/>
                <a:ea typeface="楷体_GB2312" panose="02010609030101010101"/>
                <a:cs typeface="+mn-cs"/>
              </a:rPr>
              <a:t>为真，    </a:t>
            </a:r>
            <a:r>
              <a:rPr lang="en-US" altLang="zh-CN" sz="2800" dirty="0">
                <a:solidFill>
                  <a:srgbClr val="0000CC"/>
                </a:solidFill>
                <a:latin typeface="等线" panose="020F0502020204030204"/>
                <a:ea typeface="楷体_GB2312" panose="02010609030101010101"/>
                <a:cs typeface="+mn-cs"/>
              </a:rPr>
              <a:t>	     </a:t>
            </a:r>
            <a:r>
              <a:rPr lang="zh-CN" altLang="en-US" sz="2800" dirty="0">
                <a:solidFill>
                  <a:srgbClr val="0000CC"/>
                </a:solidFill>
                <a:latin typeface="等线" panose="020F0502020204030204"/>
                <a:ea typeface="楷体_GB2312" panose="02010609030101010101"/>
                <a:cs typeface="+mn-cs"/>
              </a:rPr>
              <a:t>求证</a:t>
            </a:r>
            <a:r>
              <a:rPr lang="en-US" altLang="zh-CN" sz="2800" b="1" dirty="0">
                <a:solidFill>
                  <a:srgbClr val="0000CC"/>
                </a:solidFill>
                <a:latin typeface="Times New Roman" panose="02020603050405020304" pitchFamily="18" charset="0"/>
                <a:ea typeface="楷体_GB2312" panose="02010609030101010101"/>
                <a:cs typeface="+mn-cs"/>
              </a:rPr>
              <a:t>Q (a)</a:t>
            </a:r>
            <a:r>
              <a:rPr lang="zh-CN" altLang="en-US" sz="2800" dirty="0">
                <a:solidFill>
                  <a:srgbClr val="0000CC"/>
                </a:solidFill>
                <a:latin typeface="Times New Roman" panose="02020603050405020304" pitchFamily="18" charset="0"/>
                <a:ea typeface="楷体_GB2312" panose="02010609030101010101"/>
                <a:cs typeface="+mn-cs"/>
              </a:rPr>
              <a:t>为真。</a:t>
            </a:r>
            <a:br>
              <a:rPr lang="zh-CN" altLang="en-US" sz="2800" dirty="0">
                <a:solidFill>
                  <a:srgbClr val="0000CC"/>
                </a:solidFill>
                <a:latin typeface="Times New Roman" panose="02020603050405020304" pitchFamily="18" charset="0"/>
                <a:ea typeface="楷体_GB2312" panose="02010609030101010101"/>
                <a:cs typeface="+mn-cs"/>
              </a:rPr>
            </a:br>
            <a:endParaRPr lang="en-US" altLang="zh-CN" sz="2800" dirty="0">
              <a:solidFill>
                <a:srgbClr val="008000"/>
              </a:solidFill>
              <a:ea typeface="黑体" panose="02010609060101010101" pitchFamily="49" charset="-122"/>
            </a:endParaRPr>
          </a:p>
        </p:txBody>
      </p:sp>
      <p:sp>
        <p:nvSpPr>
          <p:cNvPr id="679940" name="Text Box 4"/>
          <p:cNvSpPr txBox="1">
            <a:spLocks noChangeArrowheads="1"/>
          </p:cNvSpPr>
          <p:nvPr/>
        </p:nvSpPr>
        <p:spPr bwMode="auto">
          <a:xfrm>
            <a:off x="815975" y="1524259"/>
            <a:ext cx="107664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750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30031"/>
                </a:solidFill>
                <a:effectLst/>
                <a:uLnTx/>
                <a:uFillTx/>
                <a:latin typeface="Arial" panose="020B0604020202020204" pitchFamily="34" charset="0"/>
                <a:ea typeface="楷体_GB2312" panose="02010609030101010101"/>
                <a:cs typeface="+mn-cs"/>
              </a:rPr>
              <a:t>   证明：</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由于</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这两个谓词的个体不同，因此不能直接进行推理，需要采用置换，使它们合一。其推理过程如下：</a:t>
            </a:r>
          </a:p>
          <a:p>
            <a:pPr marL="342900" marR="52200" lvl="0" indent="-34290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endParaRPr>
          </a:p>
          <a:p>
            <a:pPr marL="342900" marR="5220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首先对</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pl-PL"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x)(W (x)</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进行全称固化推理，得出</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W (y)</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Q(y)</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3550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然后用置换</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={a/y}</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分别作用于</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(y)</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Q(y)</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，得出</a:t>
            </a:r>
          </a:p>
          <a:p>
            <a:pPr marL="342900" marR="9242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pl-PL"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a:t>
            </a:r>
            <a:endPar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317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最后再利用假言推理得到</a:t>
            </a:r>
          </a:p>
          <a:p>
            <a:pPr marL="342900" marR="8175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,W (a)</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 </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a:t>
            </a:r>
            <a:endPar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即</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为真。 </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400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79938" name="Rectangle 2"/>
          <p:cNvSpPr>
            <a:spLocks noGrp="1"/>
          </p:cNvSpPr>
          <p:nvPr>
            <p:ph type="title"/>
          </p:nvPr>
        </p:nvSpPr>
        <p:spPr>
          <a:xfrm>
            <a:off x="330407" y="382999"/>
            <a:ext cx="10839039" cy="1444830"/>
          </a:xfrm>
        </p:spPr>
        <p:txBody>
          <a:bodyPr>
            <a:normAutofit fontScale="90000"/>
          </a:bodyPr>
          <a:lstStyle/>
          <a:p>
            <a:pPr marR="94800"/>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ea typeface="楷体_GB2312" panose="02010609030101010101"/>
              </a:rPr>
              <a:t>设已知如下事实：</a:t>
            </a:r>
            <a:r>
              <a:rPr lang="en-US" altLang="zh-CN" sz="2800" b="1" dirty="0">
                <a:solidFill>
                  <a:srgbClr val="0000CC"/>
                </a:solidFill>
                <a:latin typeface="Times New Roman" panose="02020603050405020304" pitchFamily="18" charset="0"/>
                <a:ea typeface="楷体_GB2312" panose="02010609030101010101"/>
              </a:rPr>
              <a:t>(1) </a:t>
            </a:r>
            <a:r>
              <a:rPr lang="zh-CN" altLang="en-US" sz="2800" dirty="0">
                <a:solidFill>
                  <a:srgbClr val="0000CC"/>
                </a:solidFill>
                <a:latin typeface="Times New Roman" panose="02020603050405020304" pitchFamily="18" charset="0"/>
                <a:ea typeface="楷体_GB2312" panose="02010609030101010101"/>
              </a:rPr>
              <a:t>如果是需要编程序的课，王程都喜欢。</a:t>
            </a:r>
            <a:br>
              <a:rPr lang="zh-CN" altLang="en-US" sz="2800" dirty="0">
                <a:solidFill>
                  <a:srgbClr val="0000CC"/>
                </a:solidFill>
                <a:latin typeface="Times New Roman" panose="02020603050405020304" pitchFamily="18" charset="0"/>
                <a:ea typeface="楷体_GB2312" panose="02010609030101010101"/>
              </a:rPr>
            </a:br>
            <a:r>
              <a:rPr lang="en-US" altLang="zh-CN" sz="2800" b="1" dirty="0">
                <a:solidFill>
                  <a:srgbClr val="0000CC"/>
                </a:solidFill>
                <a:latin typeface="Times New Roman" panose="02020603050405020304" pitchFamily="18" charset="0"/>
                <a:ea typeface="楷体_GB2312" panose="02010609030101010101"/>
              </a:rPr>
              <a:t>(2) </a:t>
            </a:r>
            <a:r>
              <a:rPr lang="zh-CN" altLang="en-US" sz="2800" dirty="0">
                <a:solidFill>
                  <a:srgbClr val="0000CC"/>
                </a:solidFill>
                <a:latin typeface="Times New Roman" panose="02020603050405020304" pitchFamily="18" charset="0"/>
                <a:ea typeface="楷体_GB2312" panose="02010609030101010101"/>
              </a:rPr>
              <a:t>所有的程序设计语言课都是需要编程序的课。</a:t>
            </a:r>
            <a:br>
              <a:rPr lang="zh-CN" altLang="en-US" sz="2800" dirty="0">
                <a:solidFill>
                  <a:srgbClr val="0000CC"/>
                </a:solidFill>
                <a:latin typeface="Times New Roman" panose="02020603050405020304" pitchFamily="18" charset="0"/>
                <a:ea typeface="楷体_GB2312" panose="02010609030101010101"/>
              </a:rPr>
            </a:br>
            <a:r>
              <a:rPr lang="en-US" altLang="zh-CN" sz="2800" b="1" dirty="0">
                <a:solidFill>
                  <a:srgbClr val="0000CC"/>
                </a:solidFill>
                <a:latin typeface="Times New Roman" panose="02020603050405020304" pitchFamily="18" charset="0"/>
                <a:ea typeface="楷体_GB2312" panose="02010609030101010101"/>
              </a:rPr>
              <a:t>(3) C</a:t>
            </a:r>
            <a:r>
              <a:rPr lang="zh-CN" altLang="en-US" sz="2800" dirty="0">
                <a:solidFill>
                  <a:srgbClr val="0000CC"/>
                </a:solidFill>
                <a:latin typeface="Times New Roman" panose="02020603050405020304" pitchFamily="18" charset="0"/>
                <a:ea typeface="楷体_GB2312" panose="02010609030101010101"/>
              </a:rPr>
              <a:t>是一门程序设计语言课。</a:t>
            </a:r>
            <a:br>
              <a:rPr lang="zh-CN" altLang="en-US" sz="2800" dirty="0">
                <a:solidFill>
                  <a:srgbClr val="0000CC"/>
                </a:solidFill>
                <a:latin typeface="Times New Roman" panose="02020603050405020304" pitchFamily="18" charset="0"/>
                <a:ea typeface="楷体_GB2312" panose="02010609030101010101"/>
              </a:rPr>
            </a:br>
            <a:r>
              <a:rPr lang="zh-CN" altLang="en-US" sz="2800" dirty="0">
                <a:solidFill>
                  <a:srgbClr val="0000CC"/>
                </a:solidFill>
                <a:ea typeface="楷体_GB2312" panose="02010609030101010101"/>
              </a:rPr>
              <a:t>求证：王程喜欢</a:t>
            </a:r>
            <a:r>
              <a:rPr lang="en-US" altLang="zh-CN" sz="2800" b="1" dirty="0">
                <a:solidFill>
                  <a:srgbClr val="0000CC"/>
                </a:solidFill>
                <a:latin typeface="Times New Roman" panose="02020603050405020304" pitchFamily="18" charset="0"/>
                <a:ea typeface="楷体_GB2312" panose="02010609030101010101"/>
              </a:rPr>
              <a:t>C</a:t>
            </a:r>
            <a:r>
              <a:rPr lang="zh-CN" altLang="en-US" sz="2800" dirty="0">
                <a:solidFill>
                  <a:srgbClr val="0000CC"/>
                </a:solidFill>
                <a:latin typeface="Times New Roman" panose="02020603050405020304" pitchFamily="18" charset="0"/>
                <a:ea typeface="楷体_GB2312" panose="02010609030101010101"/>
              </a:rPr>
              <a:t>这门课。</a:t>
            </a:r>
            <a:br>
              <a:rPr lang="zh-CN" altLang="en-US" sz="2800" dirty="0">
                <a:solidFill>
                  <a:srgbClr val="0000CC"/>
                </a:solidFill>
                <a:latin typeface="Times New Roman" panose="02020603050405020304" pitchFamily="18" charset="0"/>
                <a:ea typeface="楷体_GB2312" panose="02010609030101010101"/>
                <a:cs typeface="+mn-cs"/>
              </a:rPr>
            </a:br>
            <a:endParaRPr lang="en-US" altLang="zh-CN" sz="2800" dirty="0">
              <a:solidFill>
                <a:srgbClr val="008000"/>
              </a:solidFill>
              <a:ea typeface="黑体" panose="02010609060101010101" pitchFamily="49" charset="-122"/>
            </a:endParaRPr>
          </a:p>
        </p:txBody>
      </p:sp>
      <p:sp>
        <p:nvSpPr>
          <p:cNvPr id="679940" name="Text Box 4"/>
          <p:cNvSpPr txBox="1">
            <a:spLocks noChangeArrowheads="1"/>
          </p:cNvSpPr>
          <p:nvPr/>
        </p:nvSpPr>
        <p:spPr bwMode="auto">
          <a:xfrm>
            <a:off x="471847" y="1827829"/>
            <a:ext cx="107664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panose="02010609030101010101"/>
                <a:cs typeface="+mn-cs"/>
              </a:rPr>
              <a:t>证明：</a:t>
            </a: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首先定义谓词</a:t>
            </a:r>
          </a:p>
          <a:p>
            <a:pPr marL="342900" marR="7625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是需要编程序的课。</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L (x, y)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喜欢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342900" marR="7267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是一门程序设计语言课</a:t>
            </a:r>
          </a:p>
          <a:p>
            <a:pPr marL="342900" marR="5350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把已知事实及待求解问题用谓词公式表示如下：</a:t>
            </a:r>
          </a:p>
          <a:p>
            <a:pPr marL="342900" marR="8890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P(C)</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375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应用推理规则进行推理：</a:t>
            </a:r>
          </a:p>
          <a:p>
            <a:pPr marL="342900" marR="7225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全称固化</a:t>
            </a:r>
          </a:p>
          <a:p>
            <a:pPr marL="342900" marR="58600" lvl="0" indent="-34290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P(C)</a:t>
            </a:r>
            <a:r>
              <a:rPr kumimoji="0" lang="zh-CN" altLang="es-E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N(y)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N(C) </a:t>
            </a:r>
            <a:r>
              <a:rPr kumimoji="0" lang="zh-CN" altLang="es-E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1372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N(C), N(x)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MS Gothic" panose="020B0609070205080204" pitchFamily="49" charset="-128"/>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 C)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085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因此，王程喜欢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这门课。 </a:t>
            </a:r>
            <a:endParaRPr kumimoji="0" lang="zh-CN" altLang="en-US" sz="24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3314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9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99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99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994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99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994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994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994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994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994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994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9940">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9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501052" y="635000"/>
            <a:ext cx="10734984" cy="2898806"/>
          </a:xfrm>
          <a:prstGeom prst="rect">
            <a:avLst/>
          </a:prstGeom>
          <a:noFill/>
        </p:spPr>
        <p:txBody>
          <a:bodyPr vert="horz" wrap="square" rtlCol="0" anchor="ctr" anchorCtr="0">
            <a:noAutofit/>
          </a:bodyPr>
          <a:lstStyle/>
          <a:p>
            <a:pPr>
              <a:lnSpc>
                <a:spcPct val="110000"/>
              </a:lnSpc>
              <a:buClr>
                <a:srgbClr val="800000"/>
              </a:buClr>
              <a:defRPr/>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pl-PL" altLang="zh-CN" sz="2600" dirty="0">
                <a:solidFill>
                  <a:srgbClr val="000000"/>
                </a:solidFill>
                <a:latin typeface="Microsoft Yahei" panose="020B0503020204020204" pitchFamily="34" charset="-122"/>
                <a:ea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rPr>
              <a:t>如果“只有认识错误，才能改正错误。”为真</a:t>
            </a:r>
            <a:r>
              <a:rPr lang="zh-CN" altLang="en-US" sz="2600">
                <a:solidFill>
                  <a:srgbClr val="000000"/>
                </a:solidFill>
                <a:latin typeface="Microsoft Yahei" panose="020B0503020204020204" pitchFamily="34" charset="-122"/>
                <a:ea typeface="Microsoft Yahei" panose="020B0503020204020204" pitchFamily="34" charset="-122"/>
              </a:rPr>
              <a:t>，那么以下</a:t>
            </a:r>
            <a:r>
              <a:rPr lang="zh-CN" altLang="en-US" sz="2600" dirty="0">
                <a:solidFill>
                  <a:srgbClr val="000000"/>
                </a:solidFill>
                <a:latin typeface="Microsoft Yahei" panose="020B0503020204020204" pitchFamily="34" charset="-122"/>
                <a:ea typeface="Microsoft Yahei" panose="020B0503020204020204" pitchFamily="34" charset="-122"/>
              </a:rPr>
              <a:t>表述为真的是：（） 。</a:t>
            </a:r>
            <a:endParaRPr lang="en-US" altLang="zh-CN" sz="2600" dirty="0">
              <a:solidFill>
                <a:srgbClr val="000000"/>
              </a:solidFill>
              <a:latin typeface="Microsoft Yahei" panose="020B0503020204020204" pitchFamily="34" charset="-122"/>
              <a:ea typeface="Microsoft Yahei" panose="020B0503020204020204" pitchFamily="34" charset="-122"/>
            </a:endParaRPr>
          </a:p>
          <a:p>
            <a:pPr>
              <a:lnSpc>
                <a:spcPct val="110000"/>
              </a:lnSpc>
              <a:buClr>
                <a:srgbClr val="800000"/>
              </a:buCl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a:lnSpc>
                <a:spcPct val="110000"/>
              </a:lnSpc>
              <a:buClr>
                <a:srgbClr val="800000"/>
              </a:buCl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rotWithShape="1">
          <a:blip r:embed="rId7"/>
          <a:srcRect l="-3686" t="-1672" r="-10162" b="-4032"/>
          <a:stretch/>
        </p:blipFill>
        <p:spPr>
          <a:xfrm>
            <a:off x="820615" y="2384684"/>
            <a:ext cx="596898" cy="3273653"/>
          </a:xfrm>
          <a:prstGeom prst="rect">
            <a:avLst/>
          </a:prstGeom>
        </p:spPr>
      </p:pic>
      <p:sp>
        <p:nvSpPr>
          <p:cNvPr id="2" name="矩形 1">
            <a:extLst>
              <a:ext uri="{FF2B5EF4-FFF2-40B4-BE49-F238E27FC236}">
                <a16:creationId xmlns:a16="http://schemas.microsoft.com/office/drawing/2014/main" id="{22DF9F26-AEB5-4CF6-8AB9-3D676C737FF0}"/>
              </a:ext>
            </a:extLst>
          </p:cNvPr>
          <p:cNvSpPr/>
          <p:nvPr/>
        </p:nvSpPr>
        <p:spPr>
          <a:xfrm>
            <a:off x="2133118" y="5157620"/>
            <a:ext cx="5686172"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除非认识错误，否则不能改正错误。 </a:t>
            </a:r>
          </a:p>
        </p:txBody>
      </p:sp>
      <p:sp>
        <p:nvSpPr>
          <p:cNvPr id="25" name="矩形 24">
            <a:extLst>
              <a:ext uri="{FF2B5EF4-FFF2-40B4-BE49-F238E27FC236}">
                <a16:creationId xmlns:a16="http://schemas.microsoft.com/office/drawing/2014/main" id="{05F4B73C-BB48-46DB-A19A-C86C012E0C4D}"/>
              </a:ext>
            </a:extLst>
          </p:cNvPr>
          <p:cNvSpPr/>
          <p:nvPr/>
        </p:nvSpPr>
        <p:spPr>
          <a:xfrm>
            <a:off x="2133118" y="3300030"/>
            <a:ext cx="6062878"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如果不认识错误，那么不能改正错误。</a:t>
            </a:r>
          </a:p>
        </p:txBody>
      </p:sp>
      <p:sp>
        <p:nvSpPr>
          <p:cNvPr id="11" name="矩形 10">
            <a:extLst>
              <a:ext uri="{FF2B5EF4-FFF2-40B4-BE49-F238E27FC236}">
                <a16:creationId xmlns:a16="http://schemas.microsoft.com/office/drawing/2014/main" id="{AC2C4EAA-539F-4286-9D70-A577857B09C7}"/>
              </a:ext>
            </a:extLst>
          </p:cNvPr>
          <p:cNvSpPr/>
          <p:nvPr/>
        </p:nvSpPr>
        <p:spPr>
          <a:xfrm>
            <a:off x="2137358" y="4163613"/>
            <a:ext cx="5852884"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如果改正错误，说明已经认识了错误。</a:t>
            </a:r>
          </a:p>
        </p:txBody>
      </p:sp>
      <p:sp>
        <p:nvSpPr>
          <p:cNvPr id="12" name="矩形 11">
            <a:extLst>
              <a:ext uri="{FF2B5EF4-FFF2-40B4-BE49-F238E27FC236}">
                <a16:creationId xmlns:a16="http://schemas.microsoft.com/office/drawing/2014/main" id="{AC2C4EAA-539F-4286-9D70-A577857B09C7}"/>
              </a:ext>
            </a:extLst>
          </p:cNvPr>
          <p:cNvSpPr/>
          <p:nvPr/>
        </p:nvSpPr>
        <p:spPr>
          <a:xfrm>
            <a:off x="2133118" y="2384684"/>
            <a:ext cx="6519734"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认识错误，是改正错误的必不可少的条件。</a:t>
            </a:r>
          </a:p>
        </p:txBody>
      </p:sp>
    </p:spTree>
    <p:extLst>
      <p:ext uri="{BB962C8B-B14F-4D97-AF65-F5344CB8AC3E}">
        <p14:creationId xmlns:p14="http://schemas.microsoft.com/office/powerpoint/2010/main" val="3360738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1306827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3B81D1F-F161-4A03-B835-02FC7BD6AC3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85730" name="Rectangle 2"/>
          <p:cNvSpPr>
            <a:spLocks noGrp="1"/>
          </p:cNvSpPr>
          <p:nvPr>
            <p:ph type="title"/>
          </p:nvPr>
        </p:nvSpPr>
        <p:spPr>
          <a:xfrm>
            <a:off x="1055688" y="145415"/>
            <a:ext cx="8229600" cy="649288"/>
          </a:xfrm>
        </p:spPr>
        <p:txBody>
          <a:bodyPr/>
          <a:lstStyle/>
          <a:p>
            <a:r>
              <a:rPr lang="en-US" altLang="zh-CN" sz="2800" dirty="0">
                <a:solidFill>
                  <a:srgbClr val="0000FF"/>
                </a:solidFill>
                <a:latin typeface="黑体" panose="02010609060101010101" pitchFamily="49" charset="-122"/>
                <a:ea typeface="黑体" panose="02010609060101010101" pitchFamily="49" charset="-122"/>
              </a:rPr>
              <a:t>3.4  </a:t>
            </a:r>
            <a:r>
              <a:rPr lang="zh-CN" altLang="en-US" sz="2800" dirty="0">
                <a:solidFill>
                  <a:srgbClr val="0000FF"/>
                </a:solidFill>
                <a:latin typeface="黑体" panose="02010609060101010101" pitchFamily="49" charset="-122"/>
                <a:ea typeface="黑体" panose="02010609060101010101" pitchFamily="49" charset="-122"/>
              </a:rPr>
              <a:t>归结推理方法</a:t>
            </a:r>
          </a:p>
        </p:txBody>
      </p:sp>
      <p:sp>
        <p:nvSpPr>
          <p:cNvPr id="585731" name="Rectangle 3"/>
          <p:cNvSpPr>
            <a:spLocks noGrp="1"/>
          </p:cNvSpPr>
          <p:nvPr>
            <p:ph type="body" idx="1"/>
          </p:nvPr>
        </p:nvSpPr>
        <p:spPr>
          <a:xfrm>
            <a:off x="782320" y="990124"/>
            <a:ext cx="10820400" cy="5481796"/>
          </a:xfrm>
        </p:spPr>
        <p:txBody>
          <a:bodyPr>
            <a:normAutofit/>
          </a:bodyPr>
          <a:lstStyle/>
          <a:p>
            <a:pPr marL="0" marR="13270" indent="0">
              <a:buNone/>
            </a:pPr>
            <a:r>
              <a:rPr lang="zh-CN" altLang="en-US" dirty="0">
                <a:solidFill>
                  <a:srgbClr val="0000CC"/>
                </a:solidFill>
                <a:latin typeface="黑体" panose="02010609060101010101" pitchFamily="49" charset="-122"/>
                <a:ea typeface="黑体" panose="02010609060101010101" pitchFamily="49" charset="-122"/>
              </a:rPr>
              <a:t>  归结演绎推理是一种基于鲁宾逊（</a:t>
            </a:r>
            <a:r>
              <a:rPr lang="en-US" altLang="zh-CN" b="1" dirty="0">
                <a:solidFill>
                  <a:srgbClr val="0000CC"/>
                </a:solidFill>
                <a:latin typeface="黑体" panose="02010609060101010101" pitchFamily="49" charset="-122"/>
                <a:ea typeface="黑体" panose="02010609060101010101" pitchFamily="49" charset="-122"/>
              </a:rPr>
              <a:t>Robinson</a:t>
            </a:r>
            <a:r>
              <a:rPr lang="zh-CN" altLang="en-US" dirty="0">
                <a:solidFill>
                  <a:srgbClr val="0000CC"/>
                </a:solidFill>
                <a:latin typeface="黑体" panose="02010609060101010101" pitchFamily="49" charset="-122"/>
                <a:ea typeface="黑体" panose="02010609060101010101" pitchFamily="49" charset="-122"/>
              </a:rPr>
              <a:t>）归结原理的机器推理技术。鲁宾逊归结原理亦称为消解原理，是鲁宾逊于</a:t>
            </a:r>
            <a:r>
              <a:rPr lang="en-US" altLang="zh-CN" b="1" dirty="0">
                <a:solidFill>
                  <a:srgbClr val="0000CC"/>
                </a:solidFill>
                <a:latin typeface="黑体" panose="02010609060101010101" pitchFamily="49" charset="-122"/>
                <a:ea typeface="黑体" panose="02010609060101010101" pitchFamily="49" charset="-122"/>
              </a:rPr>
              <a:t>1965</a:t>
            </a:r>
            <a:r>
              <a:rPr lang="zh-CN" altLang="en-US" dirty="0">
                <a:solidFill>
                  <a:srgbClr val="0000CC"/>
                </a:solidFill>
                <a:latin typeface="黑体" panose="02010609060101010101" pitchFamily="49" charset="-122"/>
                <a:ea typeface="黑体" panose="02010609060101010101" pitchFamily="49" charset="-122"/>
              </a:rPr>
              <a:t>年在海伯伦（</a:t>
            </a:r>
            <a:r>
              <a:rPr lang="en-US" altLang="zh-CN" b="1" dirty="0" err="1">
                <a:solidFill>
                  <a:srgbClr val="0000CC"/>
                </a:solidFill>
                <a:latin typeface="黑体" panose="02010609060101010101" pitchFamily="49" charset="-122"/>
                <a:ea typeface="黑体" panose="02010609060101010101" pitchFamily="49" charset="-122"/>
              </a:rPr>
              <a:t>Herbrand</a:t>
            </a:r>
            <a:r>
              <a:rPr lang="zh-CN" altLang="en-US" dirty="0">
                <a:solidFill>
                  <a:srgbClr val="0000CC"/>
                </a:solidFill>
                <a:latin typeface="黑体" panose="02010609060101010101" pitchFamily="49" charset="-122"/>
                <a:ea typeface="黑体" panose="02010609060101010101" pitchFamily="49" charset="-122"/>
              </a:rPr>
              <a:t>）理论的基础上提出的一种基于逻辑的</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反证法</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a:t>
            </a:r>
          </a:p>
          <a:p>
            <a:pPr marL="0" marR="9370" indent="0">
              <a:buNone/>
            </a:pPr>
            <a:r>
              <a:rPr lang="zh-CN" altLang="en-US" dirty="0">
                <a:solidFill>
                  <a:srgbClr val="006300"/>
                </a:solidFill>
                <a:latin typeface="黑体" panose="02010609060101010101" pitchFamily="49" charset="-122"/>
                <a:ea typeface="黑体" panose="02010609060101010101" pitchFamily="49" charset="-122"/>
              </a:rPr>
              <a:t>  定理证明的实质</a:t>
            </a:r>
            <a:r>
              <a:rPr lang="zh-CN" altLang="en-US" dirty="0">
                <a:solidFill>
                  <a:srgbClr val="0000CC"/>
                </a:solidFill>
                <a:latin typeface="黑体" panose="02010609060101010101" pitchFamily="49" charset="-122"/>
                <a:ea typeface="黑体" panose="02010609060101010101" pitchFamily="49" charset="-122"/>
              </a:rPr>
              <a:t>，就是要对前提</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和结论</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永真，就是要证明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在任何一个非空的个体域上都是永真的。这将是非常困难的，甚至是不可实现的。</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为此，人们进行了大量的探索，后来发现可以</a:t>
            </a:r>
            <a:r>
              <a:rPr lang="zh-CN" altLang="en-US" dirty="0">
                <a:solidFill>
                  <a:srgbClr val="006300"/>
                </a:solidFill>
                <a:latin typeface="黑体" panose="02010609060101010101" pitchFamily="49" charset="-122"/>
                <a:ea typeface="黑体" panose="02010609060101010101" pitchFamily="49" charset="-122"/>
              </a:rPr>
              <a:t>采用反证法的思想</a:t>
            </a:r>
            <a:r>
              <a:rPr lang="zh-CN" altLang="en-US" dirty="0">
                <a:solidFill>
                  <a:srgbClr val="0000CC"/>
                </a:solidFill>
                <a:latin typeface="黑体" panose="02010609060101010101" pitchFamily="49" charset="-122"/>
                <a:ea typeface="黑体" panose="02010609060101010101" pitchFamily="49" charset="-122"/>
              </a:rPr>
              <a:t>，把关于</a:t>
            </a:r>
            <a:r>
              <a:rPr lang="zh-CN" altLang="en-US" dirty="0">
                <a:solidFill>
                  <a:srgbClr val="006300"/>
                </a:solidFill>
                <a:latin typeface="黑体" panose="02010609060101010101" pitchFamily="49" charset="-122"/>
                <a:ea typeface="黑体" panose="02010609060101010101" pitchFamily="49" charset="-122"/>
              </a:rPr>
              <a:t>永真性的证明转化为关于不可满足性的证明</a:t>
            </a:r>
            <a:r>
              <a:rPr lang="zh-CN" altLang="en-US" dirty="0">
                <a:solidFill>
                  <a:srgbClr val="0000CC"/>
                </a:solidFill>
                <a:latin typeface="黑体" panose="02010609060101010101" pitchFamily="49" charset="-122"/>
                <a:ea typeface="黑体" panose="02010609060101010101" pitchFamily="49" charset="-122"/>
              </a:rPr>
              <a:t>。</a:t>
            </a:r>
          </a:p>
          <a:p>
            <a:pPr marL="0" marR="6000" indent="0">
              <a:buNone/>
            </a:pPr>
            <a:r>
              <a:rPr lang="en-US" altLang="zh-CN" dirty="0">
                <a:solidFill>
                  <a:srgbClr val="0000CC"/>
                </a:solidFill>
                <a:latin typeface="黑体" panose="02010609060101010101" pitchFamily="49" charset="-122"/>
                <a:ea typeface="黑体" panose="02010609060101010101" pitchFamily="49" charset="-122"/>
              </a:rPr>
              <a:t>  </a:t>
            </a:r>
            <a:r>
              <a:rPr lang="zh-CN" altLang="en-US" dirty="0">
                <a:solidFill>
                  <a:srgbClr val="0000CC"/>
                </a:solidFill>
                <a:latin typeface="黑体" panose="02010609060101010101" pitchFamily="49" charset="-122"/>
                <a:ea typeface="黑体" panose="02010609060101010101" pitchFamily="49" charset="-122"/>
              </a:rPr>
              <a:t>即要证明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永真，只要能够证明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是不可满足的就可以了</a:t>
            </a:r>
            <a:r>
              <a:rPr lang="en-US" altLang="zh-CN"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原因是</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这方面最有成效的工作就是鲁宾逊归结原理。它使定理证明的机械化成为现实。 </a:t>
            </a:r>
            <a:endParaRPr lang="zh-CN" altLang="en-US" b="1" dirty="0">
              <a:latin typeface="黑体" panose="02010609060101010101" pitchFamily="49" charset="-122"/>
              <a:ea typeface="黑体" panose="02010609060101010101" pitchFamily="49" charset="-122"/>
              <a:sym typeface="Wingdings" panose="05000000000000000000" pitchFamily="2" charset="2"/>
            </a:endParaRPr>
          </a:p>
        </p:txBody>
      </p:sp>
    </p:spTree>
    <p:extLst>
      <p:ext uri="{BB962C8B-B14F-4D97-AF65-F5344CB8AC3E}">
        <p14:creationId xmlns:p14="http://schemas.microsoft.com/office/powerpoint/2010/main" val="924662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3.4.1</a:t>
            </a:r>
            <a:r>
              <a:rPr lang="zh-CN" altLang="en-US" sz="2800" dirty="0">
                <a:solidFill>
                  <a:srgbClr val="0000FF"/>
                </a:solidFill>
                <a:latin typeface="黑体" panose="02010609060101010101" pitchFamily="49" charset="-122"/>
                <a:ea typeface="黑体" panose="02010609060101010101" pitchFamily="49" charset="-122"/>
              </a:rPr>
              <a:t>谓词公式的范式</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5908" y="1340330"/>
            <a:ext cx="10048569"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前束范式：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是一个谓词公式，如果其中的所有量词均非否定出现在公式的最前面，而它们的辖域为整个公式，则称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为前束范式。</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前束范式一般可写成</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)M(x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其中</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1, 2, · · · , 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M(x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中不含有任何量词。</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例如，</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 (∀y) (∃z)(P(x)∧Q(y, z)∨R(x, z))</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是前束范式。</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任一谓词公式均可化为与其对应的前束范式，其化简方法将在后面子句集的化简中讨论。</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3" name="矩形 2"/>
          <p:cNvSpPr/>
          <p:nvPr/>
        </p:nvSpPr>
        <p:spPr>
          <a:xfrm>
            <a:off x="825907" y="817110"/>
            <a:ext cx="1055001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范式是谓词公式的标准形式。</a:t>
            </a:r>
          </a:p>
        </p:txBody>
      </p:sp>
    </p:spTree>
    <p:extLst>
      <p:ext uri="{BB962C8B-B14F-4D97-AF65-F5344CB8AC3E}">
        <p14:creationId xmlns:p14="http://schemas.microsoft.com/office/powerpoint/2010/main" val="1128374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693866"/>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在谓词逻辑中，任何一个谓词公式都可以通过应用等价关系及      推理规则化成相应的子句集。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其化简步骤如下：</a:t>
            </a:r>
          </a:p>
          <a:p>
            <a:pPr marL="0" marR="893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(1) </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消去连接词</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和</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endPar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893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反复使用如下等价公式：</a:t>
            </a:r>
          </a:p>
          <a:p>
            <a:pPr marL="0" marR="9640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510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等线" panose="02010600030101010101" pitchFamily="2"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3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即可消去谓词公式中的连接词</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等线" panose="02010600030101010101" pitchFamily="2" charset="-122"/>
                <a:cs typeface="+mn-cs"/>
              </a:rPr>
              <a:t>↔</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例如公式</a:t>
            </a:r>
          </a:p>
          <a:p>
            <a:pPr marL="0" marR="53800" lvl="0" indent="0" algn="l" defTabSz="914400" rtl="0" eaLnBrk="1" fontAlgn="auto" latinLnBrk="0" hangingPunct="1">
              <a:lnSpc>
                <a:spcPct val="100000"/>
              </a:lnSpc>
              <a:spcBef>
                <a:spcPts val="0"/>
              </a:spcBef>
              <a:spcAft>
                <a:spcPts val="0"/>
              </a:spcAft>
              <a:buClrTx/>
              <a:buSzTx/>
              <a:buFontTx/>
              <a:buNone/>
              <a:tabLst/>
              <a:defRPr/>
            </a:pP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y)(Q(x,y)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R(x,y)))</a:t>
            </a:r>
            <a:endPar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经等价变化后为</a:t>
            </a:r>
          </a:p>
          <a:p>
            <a:pPr marL="0" marR="46750" lvl="0" indent="0" algn="l" defTabSz="914400" rtl="0" eaLnBrk="1" fontAlgn="auto" latinLnBrk="0" hangingPunct="1">
              <a:lnSpc>
                <a:spcPct val="100000"/>
              </a:lnSpc>
              <a:spcBef>
                <a:spcPts val="0"/>
              </a:spcBef>
              <a:spcAft>
                <a:spcPts val="0"/>
              </a:spcAft>
              <a:buClrTx/>
              <a:buSzTx/>
              <a:buFontTx/>
              <a:buNone/>
              <a:tabLst/>
              <a:defRPr/>
            </a:pP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R(x,y)))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135747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38609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915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(2) </a:t>
            </a:r>
            <a:r>
              <a:rPr kumimoji="0" lang="zh-CN" altLang="en-US"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减少否定符号的辖域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反复使用双重否定率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 ⇔P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摩根定律</a:t>
            </a:r>
          </a:p>
          <a:p>
            <a:pPr marL="0" marR="9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﹁(P∧Q) ⇔﹁P∨﹁Q</a:t>
            </a:r>
          </a:p>
          <a:p>
            <a:pPr marL="0" marR="9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﹁(P∨Q) ⇔﹁P∧﹁Q</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量词转换率</a:t>
            </a:r>
          </a:p>
          <a:p>
            <a:pPr marL="0" marR="82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﹁(∀x)P(x) ⇔(∃x) ﹁P(x)</a:t>
            </a:r>
          </a:p>
          <a:p>
            <a:pPr marL="0" marR="83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﹁(∃x)P(x) ⇔(∀x)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p>
          <a:p>
            <a:pPr marL="0" marR="8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将每个否定符号“</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”移到仅靠谓词的位置，使得每个否定符号最多只作用于一个谓词上。</a:t>
            </a:r>
          </a:p>
          <a:p>
            <a:pPr marL="0" marR="861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上式经等价变换后为</a:t>
            </a:r>
          </a:p>
          <a:p>
            <a:pPr marL="0" marR="39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(∀x)((∃y)﹁P(x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y)∨(∃y)( Q(x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 ∧﹁R(x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431549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016758"/>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(3) </a:t>
            </a:r>
            <a:r>
              <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对变元标准化</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在一个量词的辖域内，把谓词公式中受该量词约束的变元全部用另外一个没有出现过的任意变元代替，使不同量词约束的变元有不同的名字。</a:t>
            </a:r>
          </a:p>
          <a:p>
            <a:pPr marL="0" marR="9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例如，上式经变换后为</a:t>
            </a:r>
          </a:p>
          <a:p>
            <a:pPr marL="0" marR="42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Q(x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p>
          <a:p>
            <a:pPr marL="0" marR="423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(4) </a:t>
            </a:r>
            <a:r>
              <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化为前束范式</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化为前束范式的方法</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把所有量词都移到公式的左边，并且在移动时</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不能改变其相对顺序</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。由于第</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步已对变元进行了标准化，每个量词都有自己的变元，这就消除了任何由变元引起冲突的可能，因此这种移动是可行的。</a:t>
            </a:r>
          </a:p>
          <a:p>
            <a:pPr marL="0" marR="80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例如，上式化为前束范式后为</a:t>
            </a:r>
          </a:p>
          <a:p>
            <a:pPr marL="0" marR="40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99908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1B87B5D-5DBD-432A-B51B-1E6ADED9049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86087" name="Rectangle 7"/>
          <p:cNvSpPr>
            <a:spLocks noGrp="1"/>
          </p:cNvSpPr>
          <p:nvPr>
            <p:ph type="title"/>
          </p:nvPr>
        </p:nvSpPr>
        <p:spPr>
          <a:xfrm>
            <a:off x="375624" y="538471"/>
            <a:ext cx="10515600" cy="1325563"/>
          </a:xfrm>
        </p:spPr>
        <p:txBody>
          <a:bodyPr>
            <a:normAutofit/>
          </a:bodyPr>
          <a:lstStyle/>
          <a:p>
            <a:r>
              <a:rPr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sym typeface="Wingdings" panose="05000000000000000000" pitchFamily="2" charset="2"/>
              </a:rPr>
              <a:t>置换的合成：</a:t>
            </a:r>
          </a:p>
        </p:txBody>
      </p:sp>
      <p:grpSp>
        <p:nvGrpSpPr>
          <p:cNvPr id="2" name="组合 1"/>
          <p:cNvGrpSpPr/>
          <p:nvPr/>
        </p:nvGrpSpPr>
        <p:grpSpPr>
          <a:xfrm>
            <a:off x="2585270" y="917575"/>
            <a:ext cx="8569325" cy="5803900"/>
            <a:chOff x="1847851" y="836613"/>
            <a:chExt cx="8569325" cy="5803900"/>
          </a:xfrm>
        </p:grpSpPr>
        <p:sp>
          <p:nvSpPr>
            <p:cNvPr id="686083" name="Rectangle 3"/>
            <p:cNvSpPr>
              <a:spLocks noChangeArrowheads="1"/>
            </p:cNvSpPr>
            <p:nvPr/>
          </p:nvSpPr>
          <p:spPr bwMode="auto">
            <a:xfrm>
              <a:off x="1847851" y="836613"/>
              <a:ext cx="8569325" cy="580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设</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是两个置换，则将集合</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中符合下列条件的元素删除：</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(1)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t</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λ</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当</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t</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λ</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(2)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u</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y</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当</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y</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1</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2</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r>
                <a:rPr kumimoji="0" lang="en-US" altLang="zh-CN" sz="1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n</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如此得到的集合仍然是一个</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置</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换，该</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置</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换称为</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θ</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与</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λ</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的合成，记作</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θ·λ</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a:t>
              </a:r>
            </a:p>
          </p:txBody>
        </p:sp>
        <p:grpSp>
          <p:nvGrpSpPr>
            <p:cNvPr id="686091" name="Group 11"/>
            <p:cNvGrpSpPr>
              <a:grpSpLocks/>
            </p:cNvGrpSpPr>
            <p:nvPr/>
          </p:nvGrpSpPr>
          <p:grpSpPr bwMode="auto">
            <a:xfrm>
              <a:off x="2930526" y="1052514"/>
              <a:ext cx="3757612" cy="1195387"/>
              <a:chOff x="886" y="663"/>
              <a:chExt cx="2367" cy="753"/>
            </a:xfrm>
          </p:grpSpPr>
          <mc:AlternateContent xmlns:mc="http://schemas.openxmlformats.org/markup-compatibility/2006" xmlns:a14="http://schemas.microsoft.com/office/drawing/2010/main">
            <mc:Choice Requires="a14">
              <p:sp>
                <p:nvSpPr>
                  <p:cNvPr id="686084" name="Object 4"/>
                  <p:cNvSpPr txBox="1"/>
                  <p:nvPr/>
                </p:nvSpPr>
                <p:spPr bwMode="auto">
                  <a:xfrm>
                    <a:off x="979" y="663"/>
                    <a:ext cx="2179" cy="29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𝜃</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686084" name="Object 4"/>
                  <p:cNvSpPr txBox="1">
                    <a:spLocks noRot="1" noChangeAspect="1" noMove="1" noResize="1" noEditPoints="1" noAdjustHandles="1" noChangeArrowheads="1" noChangeShapeType="1" noTextEdit="1"/>
                  </p:cNvSpPr>
                  <p:nvPr/>
                </p:nvSpPr>
                <p:spPr bwMode="auto">
                  <a:xfrm>
                    <a:off x="979" y="663"/>
                    <a:ext cx="2179" cy="298"/>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6085" name="Object 5"/>
                  <p:cNvSpPr txBox="1"/>
                  <p:nvPr/>
                </p:nvSpPr>
                <p:spPr bwMode="auto">
                  <a:xfrm>
                    <a:off x="886" y="1117"/>
                    <a:ext cx="2367" cy="29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𝜆</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686085" name="Object 5"/>
                  <p:cNvSpPr txBox="1">
                    <a:spLocks noRot="1" noChangeAspect="1" noMove="1" noResize="1" noEditPoints="1" noAdjustHandles="1" noChangeArrowheads="1" noChangeShapeType="1" noTextEdit="1"/>
                  </p:cNvSpPr>
                  <p:nvPr/>
                </p:nvSpPr>
                <p:spPr bwMode="auto">
                  <a:xfrm>
                    <a:off x="886" y="1117"/>
                    <a:ext cx="2367" cy="299"/>
                  </a:xfrm>
                  <a:prstGeom prst="rect">
                    <a:avLst/>
                  </a:prstGeom>
                  <a:blipFill>
                    <a:blip r:embed="rId3"/>
                    <a:stretch>
                      <a:fillRect/>
                    </a:stretch>
                  </a:blipFill>
                  <a:ln>
                    <a:noFill/>
                  </a:ln>
                  <a:effectLst/>
                </p:spPr>
                <p:txBody>
                  <a:bodyPr/>
                  <a:lstStyle/>
                  <a:p>
                    <a:r>
                      <a:rPr lang="zh-CN" altLang="en-US">
                        <a:noFill/>
                      </a:rPr>
                      <a:t> </a:t>
                    </a:r>
                  </a:p>
                </p:txBody>
              </p:sp>
            </mc:Fallback>
          </mc:AlternateContent>
        </p:grpSp>
        <p:grpSp>
          <p:nvGrpSpPr>
            <p:cNvPr id="686090" name="Group 10"/>
            <p:cNvGrpSpPr>
              <a:grpSpLocks/>
            </p:cNvGrpSpPr>
            <p:nvPr/>
          </p:nvGrpSpPr>
          <p:grpSpPr bwMode="auto">
            <a:xfrm>
              <a:off x="2659063" y="3284533"/>
              <a:ext cx="7070725" cy="522286"/>
              <a:chOff x="760" y="2251"/>
              <a:chExt cx="4454" cy="329"/>
            </a:xfrm>
          </p:grpSpPr>
          <mc:AlternateContent xmlns:mc="http://schemas.openxmlformats.org/markup-compatibility/2006" xmlns:a14="http://schemas.microsoft.com/office/drawing/2010/main">
            <mc:Choice Requires="a14">
              <p:sp>
                <p:nvSpPr>
                  <p:cNvPr id="686086" name="Object 6"/>
                  <p:cNvSpPr txBox="1"/>
                  <p:nvPr/>
                </p:nvSpPr>
                <p:spPr bwMode="auto">
                  <a:xfrm>
                    <a:off x="760" y="2251"/>
                    <a:ext cx="4454" cy="29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𝜆</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𝜆</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𝜆</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686086" name="Object 6"/>
                  <p:cNvSpPr txBox="1">
                    <a:spLocks noRot="1" noChangeAspect="1" noMove="1" noResize="1" noEditPoints="1" noAdjustHandles="1" noChangeArrowheads="1" noChangeShapeType="1" noTextEdit="1"/>
                  </p:cNvSpPr>
                  <p:nvPr/>
                </p:nvSpPr>
                <p:spPr bwMode="auto">
                  <a:xfrm>
                    <a:off x="760" y="2251"/>
                    <a:ext cx="4454" cy="298"/>
                  </a:xfrm>
                  <a:prstGeom prst="rect">
                    <a:avLst/>
                  </a:prstGeom>
                  <a:blipFill>
                    <a:blip r:embed="rId4"/>
                    <a:stretch>
                      <a:fillRect l="-690" b="-14103"/>
                    </a:stretch>
                  </a:blipFill>
                  <a:ln>
                    <a:noFill/>
                  </a:ln>
                  <a:effectLst/>
                </p:spPr>
                <p:txBody>
                  <a:bodyPr/>
                  <a:lstStyle/>
                  <a:p>
                    <a:r>
                      <a:rPr lang="zh-CN" altLang="en-US">
                        <a:noFill/>
                      </a:rPr>
                      <a:t> </a:t>
                    </a:r>
                  </a:p>
                </p:txBody>
              </p:sp>
            </mc:Fallback>
          </mc:AlternateContent>
          <p:sp>
            <p:nvSpPr>
              <p:cNvPr id="686088" name="Line 8"/>
              <p:cNvSpPr>
                <a:spLocks noChangeShapeType="1"/>
              </p:cNvSpPr>
              <p:nvPr/>
            </p:nvSpPr>
            <p:spPr bwMode="auto">
              <a:xfrm flipV="1">
                <a:off x="760" y="2577"/>
                <a:ext cx="2120" cy="3"/>
              </a:xfrm>
              <a:prstGeom prst="line">
                <a:avLst/>
              </a:prstGeom>
              <a:noFill/>
              <a:ln w="381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6089" name="Line 9"/>
              <p:cNvSpPr>
                <a:spLocks noChangeShapeType="1"/>
              </p:cNvSpPr>
              <p:nvPr/>
            </p:nvSpPr>
            <p:spPr bwMode="auto">
              <a:xfrm>
                <a:off x="2935" y="2580"/>
                <a:ext cx="1905" cy="0"/>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12" name="Rectangle 2"/>
          <p:cNvSpPr txBox="1">
            <a:spLocks/>
          </p:cNvSpPr>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p>
        </p:txBody>
      </p:sp>
    </p:spTree>
    <p:extLst>
      <p:ext uri="{BB962C8B-B14F-4D97-AF65-F5344CB8AC3E}">
        <p14:creationId xmlns:p14="http://schemas.microsoft.com/office/powerpoint/2010/main" val="3403839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447645"/>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(5)</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消去存在量词</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9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消去存在量词时，需要区分以下两种情况：</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若存在量词不出现在全称量词的辖域内</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（即它的左边没有全称量词），只要用一个新的个体常量替换受该存在量词约束的变元，就可消去该存在量词。</a:t>
            </a:r>
          </a:p>
          <a:p>
            <a:pPr marL="0" marR="431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若存在量词位于一个或多个全称量词的辖域内</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，例如</a:t>
            </a:r>
          </a:p>
          <a:p>
            <a:pPr marL="0" marR="677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则需要用</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替换受该存在量词约束的变元</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，然后再消去该存在量词。</a:t>
            </a:r>
          </a:p>
          <a:p>
            <a:pPr marL="0" marR="52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例如，上步所得公式中存在量词</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都位于</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的辖域内，因此都需要用</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函数来替换。设替换</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函数分别是</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，则替换后的式子为</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(6)</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化为</a:t>
            </a:r>
            <a:r>
              <a:rPr kumimoji="0" lang="en-US" altLang="zh-CN" sz="2000" b="1" i="0" u="none" strike="noStrike" kern="1200" cap="none" spc="0" normalizeH="0" baseline="0" noProof="0" dirty="0" err="1">
                <a:ln>
                  <a:noFill/>
                </a:ln>
                <a:solidFill>
                  <a:srgbClr val="CC0000"/>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标准形</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对上述前束范式的母式应用以下等价关系</a:t>
            </a:r>
          </a:p>
          <a:p>
            <a:pPr marL="0" marR="78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6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例如，前面的公式化为</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标准形后为</a:t>
            </a:r>
          </a:p>
          <a:p>
            <a:pPr marL="0" marR="2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883762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755422"/>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(7)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消去全称量词</a:t>
            </a:r>
          </a:p>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由于母式中的全部变元均受全称量词约束，并且与全称量词的次序无关， 因此可省掉全称量词。但剩下的母式，仍假设其变元是被全称量词量化的。</a:t>
            </a:r>
          </a:p>
          <a:p>
            <a:pPr marL="0" marR="82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例如，上式消去全称量词后为</a:t>
            </a:r>
          </a:p>
          <a:p>
            <a:pPr marL="0" marR="428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(8)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消去合取词</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在母式中消去所有合取词，把母式用子句集的形式表示出来。其中，子句集中的每一个元素都是一个子句。</a:t>
            </a:r>
          </a:p>
          <a:p>
            <a:pPr marL="0" marR="632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上式的子句集中包含以下两个子句</a:t>
            </a:r>
          </a:p>
          <a:p>
            <a:pPr marL="0" marR="92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3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(9)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更换变量名称</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对子句集中的某些变量重新命名，使任意两个子句中不出现相同的变量名。由于任意两个不同子句的变量之间实际上不存在任何关系。这样，更换变量名是不会影响公式的真值的。</a:t>
            </a: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对前式，可把第二个子句集中的变元</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更换为</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，得到如下子句集</a:t>
            </a:r>
          </a:p>
          <a:p>
            <a:pPr marL="0" marR="92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370" lvl="0" indent="0" algn="l" defTabSz="914400" rtl="0" eaLnBrk="1" fontAlgn="auto" latinLnBrk="0" hangingPunct="1">
              <a:lnSpc>
                <a:spcPct val="100000"/>
              </a:lnSpc>
              <a:spcBef>
                <a:spcPts val="0"/>
              </a:spcBef>
              <a:spcAft>
                <a:spcPts val="0"/>
              </a:spcAft>
              <a:buClrTx/>
              <a:buSzTx/>
              <a:buFontTx/>
              <a:buNone/>
              <a:tabLst/>
              <a:defRPr/>
            </a:pPr>
            <a:r>
              <a:rPr kumimoji="0" lang="es-E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P(y, f(y))</a:t>
            </a:r>
            <a:r>
              <a:rPr kumimoji="0" lang="es-E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R(y, g(y))</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905731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719832"/>
            <a:ext cx="10373034" cy="4893647"/>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3392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4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子句集化简过程的唯一性及其对不可满足性的影响</a:t>
            </a:r>
          </a:p>
          <a:p>
            <a:pPr marL="0" marR="8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由于子句集化简过程在消去存在量词时所用的</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函数可以不同，因此所得到的标准子句集不唯一。</a:t>
            </a:r>
          </a:p>
          <a:p>
            <a:pPr marL="0" marR="8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当原谓词公式为</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可满足</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时，它与其标准子句集不一定等价。但当原谓词公式为</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不可满足时</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，其标准子句集则一定是不可满足的，即</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化并不影响原谓词公式的不可满足性。</a:t>
            </a:r>
          </a:p>
          <a:p>
            <a:pPr marL="0" marR="13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这个结论很重要，是归结原理的主要依据，可用定理的形式来描述。</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2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定理</a:t>
            </a:r>
            <a:r>
              <a:rPr kumimoji="0" lang="en-US" altLang="zh-CN" sz="2400" b="1"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3.1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设有谓词公式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，其标准子句集为</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，则</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为不可满足的充要条件是</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为不可满足的。</a:t>
            </a:r>
          </a:p>
          <a:p>
            <a:pPr marL="0" marR="77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549021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719832"/>
            <a:ext cx="10373034" cy="5262979"/>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GBK-Song62"/>
                <a:ea typeface="等线" panose="02010600030101010101" pitchFamily="2" charset="-122"/>
                <a:cs typeface="+mn-cs"/>
              </a:rPr>
              <a:t>    </a:t>
            </a:r>
            <a:endParaRPr kumimoji="0" lang="en-US" altLang="zh-CN" sz="2400" b="0" i="0" u="none" strike="noStrike" kern="1200" cap="none" spc="0" normalizeH="0" baseline="0" noProof="0" dirty="0">
              <a:ln>
                <a:noFill/>
              </a:ln>
              <a:solidFill>
                <a:prstClr val="black"/>
              </a:solidFill>
              <a:effectLst/>
              <a:uLnTx/>
              <a:uFillTx/>
              <a:latin typeface="GBK-Song6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GBK-Song62"/>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由于连词化归律、双重否定律、狄摩根律、量词转化律、变元标准化得到的均为等价式，以及下面的等价式知前束形与谓词公式</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是等价的。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消去存在量词以后的各个步骤也均使用等价式，所以语义不会发生变化。</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不等价只出现在消去存在量词那个步骤。</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GBK-Song25"/>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为证明此定理，先作如下说明：</a:t>
            </a:r>
          </a:p>
          <a:p>
            <a:pPr marL="0" marR="47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为讨论问题方便，设给定的谓词公式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已为前束形</a:t>
            </a:r>
          </a:p>
          <a:p>
            <a:pPr marL="0" marR="64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0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已化为合取范式。</a:t>
            </a:r>
          </a:p>
          <a:p>
            <a:pPr marL="0" marR="6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由于将</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化为这种前束形是一种很容易实现的等价运算，因此这种假设是可以的。</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7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025295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771831" y="719832"/>
            <a:ext cx="11292350" cy="5632311"/>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52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又设</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是第一个出现的存在量词</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a:t>
            </a:r>
          </a:p>
          <a:p>
            <a:pPr marL="0" marR="20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化为</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形，需要先消去这个</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，并引入</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函数，得到</a:t>
            </a:r>
          </a:p>
          <a:p>
            <a:pPr marL="0" marR="155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若能证明</a:t>
            </a:r>
          </a:p>
          <a:p>
            <a:pPr marL="0" marR="78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则同理可证</a:t>
            </a:r>
          </a:p>
          <a:p>
            <a:pPr marL="0" marR="77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90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重复这一过程，直到证明了</a:t>
            </a:r>
          </a:p>
          <a:p>
            <a:pPr marL="0" marR="73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为止。</a:t>
            </a:r>
          </a:p>
          <a:p>
            <a:pPr marL="0" marR="5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此时，</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已为</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标准形。而</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只不过是</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的一种集合表示形式。因此有</a:t>
            </a:r>
          </a:p>
          <a:p>
            <a:pPr marL="0" marR="78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94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下面开始用反证法证明</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611980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62979"/>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先证明</a:t>
            </a:r>
          </a:p>
          <a:p>
            <a:pPr marL="0" marR="75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证明⇒</a:t>
            </a:r>
          </a:p>
          <a:p>
            <a:pPr marL="0" marR="5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已知</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假设</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是可满足的，则存在一个解释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在解释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下为真。即对任意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的设定下有</a:t>
            </a:r>
          </a:p>
          <a:p>
            <a:pPr marL="0" marR="4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01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为真。亦即对任意的</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都有一个</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p>
          <a:p>
            <a:pPr marL="0" marR="4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为真。即在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下有</a:t>
            </a:r>
          </a:p>
          <a:p>
            <a:pPr marL="0" marR="28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a:t>
            </a:r>
          </a:p>
          <a:p>
            <a:pPr marL="0" marR="6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但这与前提</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是不可满足的相矛盾，即</a:t>
            </a: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假设</a:t>
            </a:r>
            <a:r>
              <a:rPr kumimoji="0" lang="en-US" altLang="zh-CN" sz="2400" b="1"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为可满足是错误的</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。从而可以得出</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若</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不可满足，则必有</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75933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38609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再证明</a:t>
            </a:r>
            <a:r>
              <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pitchFamily="2" charset="-122"/>
                <a:cs typeface="+mn-cs"/>
              </a:rPr>
              <a:t></a:t>
            </a:r>
          </a:p>
          <a:p>
            <a:pPr marL="0" marR="71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已知</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不可满足，假设</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是可满足的。于是便有某个解释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下为真。即对任意的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的设定下都可找到一个</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p>
          <a:p>
            <a:pPr marL="0" marR="587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6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为真。若扩充</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，使它包含一个函数</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，且有</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这样，就可以把所有的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映射到</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，从而得到一个新的解释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，并且在此解释下对任意的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都有</a:t>
            </a:r>
          </a:p>
          <a:p>
            <a:pPr marL="0" marR="463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为真。即在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下有</a:t>
            </a:r>
          </a:p>
          <a:p>
            <a:pPr marL="0" marR="253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为真。它说明</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下为真。但这与前提</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是不可满足的相矛盾，即假设</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为可满足是错误的。从而可以得出</a:t>
            </a:r>
            <a:r>
              <a:rPr kumimoji="0" lang="zh-CN" altLang="en-US"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若</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不可满足，则必有</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于是，定理得证。</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由此定理可知，要证明一个谓词公式是不可满足的，只要证明其相应的标准子句集是不可满足的就可以了。</a:t>
            </a:r>
            <a:r>
              <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至于如何证明一个子句集的不可满足性， 由下面的海伯伦理论和鲁宾逊归结原理来解决。</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24815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D7F552A-2F2A-43CB-940D-6570E4B39C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88130" name="Rectangle 2"/>
          <p:cNvSpPr>
            <a:spLocks noChangeArrowheads="1"/>
          </p:cNvSpPr>
          <p:nvPr/>
        </p:nvSpPr>
        <p:spPr bwMode="auto">
          <a:xfrm>
            <a:off x="6347619" y="3587751"/>
            <a:ext cx="2376488" cy="431800"/>
          </a:xfrm>
          <a:prstGeom prst="rect">
            <a:avLst/>
          </a:prstGeom>
          <a:solidFill>
            <a:srgbClr val="6699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8131" name="Rectangle 3"/>
          <p:cNvSpPr>
            <a:spLocks noChangeArrowheads="1"/>
          </p:cNvSpPr>
          <p:nvPr/>
        </p:nvSpPr>
        <p:spPr bwMode="auto">
          <a:xfrm>
            <a:off x="6401594" y="2987138"/>
            <a:ext cx="2519363" cy="431800"/>
          </a:xfrm>
          <a:prstGeom prst="rect">
            <a:avLst/>
          </a:prstGeom>
          <a:solidFill>
            <a:srgbClr val="6699FF">
              <a:alpha val="5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688132" name="Group 4"/>
          <p:cNvGrpSpPr>
            <a:grpSpLocks/>
          </p:cNvGrpSpPr>
          <p:nvPr/>
        </p:nvGrpSpPr>
        <p:grpSpPr bwMode="auto">
          <a:xfrm>
            <a:off x="1774826" y="806451"/>
            <a:ext cx="8569325" cy="1031875"/>
            <a:chOff x="204" y="445"/>
            <a:chExt cx="5398" cy="650"/>
          </a:xfrm>
        </p:grpSpPr>
        <p:sp>
          <p:nvSpPr>
            <p:cNvPr id="688133" name="Text Box 5"/>
            <p:cNvSpPr txBox="1">
              <a:spLocks noChangeArrowheads="1"/>
            </p:cNvSpPr>
            <p:nvPr/>
          </p:nvSpPr>
          <p:spPr bwMode="auto">
            <a:xfrm>
              <a:off x="204" y="445"/>
              <a:ext cx="5398"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1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：设                                                              求</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θ</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λ</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的合成。</a:t>
              </a:r>
            </a:p>
          </p:txBody>
        </p:sp>
        <mc:AlternateContent xmlns:mc="http://schemas.openxmlformats.org/markup-compatibility/2006" xmlns:a14="http://schemas.microsoft.com/office/drawing/2010/main">
          <mc:Choice Requires="a14">
            <p:sp>
              <p:nvSpPr>
                <p:cNvPr id="688134" name="Object 6"/>
                <p:cNvSpPr txBox="1"/>
                <p:nvPr/>
              </p:nvSpPr>
              <p:spPr bwMode="auto">
                <a:xfrm>
                  <a:off x="975" y="509"/>
                  <a:ext cx="3350" cy="26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𝑧</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𝜆</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𝑎</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𝑏</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𝑧</m:t>
                        </m:r>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688134" name="Object 6"/>
                <p:cNvSpPr txBox="1">
                  <a:spLocks noRot="1" noChangeAspect="1" noMove="1" noResize="1" noEditPoints="1" noAdjustHandles="1" noChangeArrowheads="1" noChangeShapeType="1" noTextEdit="1"/>
                </p:cNvSpPr>
                <p:nvPr/>
              </p:nvSpPr>
              <p:spPr bwMode="auto">
                <a:xfrm>
                  <a:off x="975" y="509"/>
                  <a:ext cx="3350" cy="265"/>
                </a:xfrm>
                <a:prstGeom prst="rect">
                  <a:avLst/>
                </a:prstGeom>
                <a:blipFill>
                  <a:blip r:embed="rId2"/>
                  <a:stretch>
                    <a:fillRect l="-344" b="-28986"/>
                  </a:stretch>
                </a:blipFill>
                <a:ln>
                  <a:noFill/>
                </a:ln>
                <a:effectLst/>
              </p:spPr>
              <p:txBody>
                <a:bodyPr/>
                <a:lstStyle/>
                <a:p>
                  <a:r>
                    <a:rPr lang="zh-CN" altLang="en-US">
                      <a:noFill/>
                    </a:rPr>
                    <a:t> </a:t>
                  </a:r>
                </a:p>
              </p:txBody>
            </p:sp>
          </mc:Fallback>
        </mc:AlternateContent>
      </p:grpSp>
      <p:grpSp>
        <p:nvGrpSpPr>
          <p:cNvPr id="688150" name="Group 22"/>
          <p:cNvGrpSpPr>
            <a:grpSpLocks/>
          </p:cNvGrpSpPr>
          <p:nvPr/>
        </p:nvGrpSpPr>
        <p:grpSpPr bwMode="auto">
          <a:xfrm>
            <a:off x="1811338" y="2279933"/>
            <a:ext cx="8496300" cy="3363913"/>
            <a:chOff x="158" y="1434"/>
            <a:chExt cx="5352" cy="2119"/>
          </a:xfrm>
        </p:grpSpPr>
        <p:grpSp>
          <p:nvGrpSpPr>
            <p:cNvPr id="688135" name="Group 7"/>
            <p:cNvGrpSpPr>
              <a:grpSpLocks/>
            </p:cNvGrpSpPr>
            <p:nvPr/>
          </p:nvGrpSpPr>
          <p:grpSpPr bwMode="auto">
            <a:xfrm>
              <a:off x="158" y="1434"/>
              <a:ext cx="5352" cy="2119"/>
              <a:chOff x="204" y="1389"/>
              <a:chExt cx="5352" cy="2119"/>
            </a:xfrm>
          </p:grpSpPr>
          <mc:AlternateContent xmlns:mc="http://schemas.openxmlformats.org/markup-compatibility/2006" xmlns:a14="http://schemas.microsoft.com/office/drawing/2010/main">
            <mc:Choice Requires="a14">
              <p:sp>
                <p:nvSpPr>
                  <p:cNvPr id="688137" name="Object 9"/>
                  <p:cNvSpPr txBox="1"/>
                  <p:nvPr/>
                </p:nvSpPr>
                <p:spPr bwMode="auto">
                  <a:xfrm>
                    <a:off x="1218" y="1795"/>
                    <a:ext cx="3579" cy="74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𝑓</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𝜆</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𝑥</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𝑧</m:t>
                          </m:r>
                          <m:r>
                            <a:rPr lang="zh-CN" altLang="en-US" sz="3200" i="1">
                              <a:solidFill>
                                <a:srgbClr val="000000"/>
                              </a:solidFill>
                              <a:latin typeface="Cambria Math" panose="02040503050406030204" pitchFamily="18" charset="0"/>
                            </a:rPr>
                            <m:t>𝜆</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𝑎</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𝑥</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𝑏</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𝑧</m:t>
                          </m:r>
                          <m:r>
                            <a:rPr lang="zh-CN" altLang="en-US" sz="3200" i="1">
                              <a:solidFill>
                                <a:srgbClr val="000000"/>
                              </a:solidFill>
                              <a:latin typeface="Cambria Math" panose="02040503050406030204" pitchFamily="18" charset="0"/>
                            </a:rPr>
                            <m:t>}</m:t>
                          </m:r>
                        </m:oMath>
                        <m:oMath xmlns:m="http://schemas.openxmlformats.org/officeDocument/2006/math">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𝑓</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𝑏</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𝑥</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𝑎</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𝑥</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𝑏</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𝑦</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𝑧</m:t>
                          </m:r>
                          <m:r>
                            <a:rPr lang="zh-CN" altLang="en-US" sz="3200" i="1">
                              <a:solidFill>
                                <a:srgbClr val="000000"/>
                              </a:solidFill>
                              <a:latin typeface="Cambria Math" panose="02040503050406030204" pitchFamily="18" charset="0"/>
                            </a:rPr>
                            <m:t>}</m:t>
                          </m:r>
                        </m:oMath>
                      </m:oMathPara>
                    </a14:m>
                    <a:endParaRPr lang="zh-CN" altLang="en-US" sz="3200" dirty="0"/>
                  </a:p>
                </p:txBody>
              </p:sp>
            </mc:Choice>
            <mc:Fallback xmlns="">
              <p:sp>
                <p:nvSpPr>
                  <p:cNvPr id="688137" name="Object 9"/>
                  <p:cNvSpPr txBox="1">
                    <a:spLocks noRot="1" noChangeAspect="1" noMove="1" noResize="1" noEditPoints="1" noAdjustHandles="1" noChangeArrowheads="1" noChangeShapeType="1" noTextEdit="1"/>
                  </p:cNvSpPr>
                  <p:nvPr/>
                </p:nvSpPr>
                <p:spPr bwMode="auto">
                  <a:xfrm>
                    <a:off x="1218" y="1795"/>
                    <a:ext cx="3579" cy="744"/>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688136" name="Text Box 8"/>
              <p:cNvSpPr txBox="1">
                <a:spLocks noChangeArrowheads="1"/>
              </p:cNvSpPr>
              <p:nvPr/>
            </p:nvSpPr>
            <p:spPr bwMode="auto">
              <a:xfrm>
                <a:off x="204" y="1389"/>
                <a:ext cx="19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仿宋_GB2312" pitchFamily="49" charset="-122"/>
                    <a:cs typeface="+mn-cs"/>
                  </a:rPr>
                  <a:t>解：先求出集合</a:t>
                </a:r>
              </a:p>
            </p:txBody>
          </p:sp>
          <p:sp>
            <p:nvSpPr>
              <p:cNvPr id="688138" name="Text Box 10"/>
              <p:cNvSpPr txBox="1">
                <a:spLocks noChangeArrowheads="1"/>
              </p:cNvSpPr>
              <p:nvPr/>
            </p:nvSpPr>
            <p:spPr bwMode="auto">
              <a:xfrm>
                <a:off x="2245" y="2659"/>
                <a:ext cx="3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仿宋_GB2312" pitchFamily="49" charset="-122"/>
                    <a:cs typeface="+mn-cs"/>
                  </a:rPr>
                  <a:t>满足定义中的条件需删除，得：</a:t>
                </a:r>
              </a:p>
            </p:txBody>
          </p:sp>
          <mc:AlternateContent xmlns:mc="http://schemas.openxmlformats.org/markup-compatibility/2006" xmlns:a14="http://schemas.microsoft.com/office/drawing/2010/main">
            <mc:Choice Requires="a14">
              <p:sp>
                <p:nvSpPr>
                  <p:cNvPr id="688139" name="Object 11"/>
                  <p:cNvSpPr txBox="1"/>
                  <p:nvPr/>
                </p:nvSpPr>
                <p:spPr bwMode="auto">
                  <a:xfrm>
                    <a:off x="748" y="2705"/>
                    <a:ext cx="1542" cy="316"/>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𝑦</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𝑦</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𝑎</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𝑏</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𝑦</m:t>
                          </m:r>
                          <m:r>
                            <a:rPr lang="zh-CN" altLang="en-US" sz="2800" i="1">
                              <a:solidFill>
                                <a:srgbClr val="000000"/>
                              </a:solidFill>
                              <a:latin typeface="Cambria Math" panose="02040503050406030204" pitchFamily="18" charset="0"/>
                            </a:rPr>
                            <m:t>,</m:t>
                          </m:r>
                        </m:oMath>
                      </m:oMathPara>
                    </a14:m>
                    <a:endParaRPr lang="zh-CN" altLang="en-US" sz="2800" dirty="0"/>
                  </a:p>
                </p:txBody>
              </p:sp>
            </mc:Choice>
            <mc:Fallback xmlns="">
              <p:sp>
                <p:nvSpPr>
                  <p:cNvPr id="688139" name="Object 11"/>
                  <p:cNvSpPr txBox="1">
                    <a:spLocks noRot="1" noChangeAspect="1" noMove="1" noResize="1" noEditPoints="1" noAdjustHandles="1" noChangeArrowheads="1" noChangeShapeType="1" noTextEdit="1"/>
                  </p:cNvSpPr>
                  <p:nvPr/>
                </p:nvSpPr>
                <p:spPr bwMode="auto">
                  <a:xfrm>
                    <a:off x="748" y="2705"/>
                    <a:ext cx="1542" cy="316"/>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8140" name="Object 12"/>
                  <p:cNvSpPr txBox="1"/>
                  <p:nvPr/>
                </p:nvSpPr>
                <p:spPr bwMode="auto">
                  <a:xfrm>
                    <a:off x="1610" y="3158"/>
                    <a:ext cx="2357" cy="3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𝜃</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𝜆</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𝑓</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𝑏</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𝑦</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𝑧</m:t>
                          </m:r>
                          <m:r>
                            <a:rPr lang="zh-CN" altLang="en-US" sz="2800" i="1">
                              <a:solidFill>
                                <a:srgbClr val="000000"/>
                              </a:solidFill>
                              <a:latin typeface="Cambria Math" panose="02040503050406030204" pitchFamily="18" charset="0"/>
                            </a:rPr>
                            <m:t>}</m:t>
                          </m:r>
                        </m:oMath>
                      </m:oMathPara>
                    </a14:m>
                    <a:endParaRPr lang="zh-CN" altLang="en-US" sz="2800" dirty="0"/>
                  </a:p>
                </p:txBody>
              </p:sp>
            </mc:Choice>
            <mc:Fallback xmlns="">
              <p:sp>
                <p:nvSpPr>
                  <p:cNvPr id="688140" name="Object 12"/>
                  <p:cNvSpPr txBox="1">
                    <a:spLocks noRot="1" noChangeAspect="1" noMove="1" noResize="1" noEditPoints="1" noAdjustHandles="1" noChangeArrowheads="1" noChangeShapeType="1" noTextEdit="1"/>
                  </p:cNvSpPr>
                  <p:nvPr/>
                </p:nvSpPr>
                <p:spPr bwMode="auto">
                  <a:xfrm>
                    <a:off x="1610" y="3158"/>
                    <a:ext cx="2357" cy="350"/>
                  </a:xfrm>
                  <a:prstGeom prst="rect">
                    <a:avLst/>
                  </a:prstGeom>
                  <a:blipFill>
                    <a:blip r:embed="rId5"/>
                    <a:stretch>
                      <a:fillRect/>
                    </a:stretch>
                  </a:blipFill>
                  <a:ln>
                    <a:noFill/>
                  </a:ln>
                  <a:effectLst/>
                </p:spPr>
                <p:txBody>
                  <a:bodyPr/>
                  <a:lstStyle/>
                  <a:p>
                    <a:r>
                      <a:rPr lang="zh-CN" altLang="en-US">
                        <a:noFill/>
                      </a:rPr>
                      <a:t> </a:t>
                    </a:r>
                  </a:p>
                </p:txBody>
              </p:sp>
            </mc:Fallback>
          </mc:AlternateContent>
        </p:grpSp>
        <p:sp>
          <p:nvSpPr>
            <p:cNvPr id="688141" name="Line 13"/>
            <p:cNvSpPr>
              <a:spLocks noChangeShapeType="1"/>
            </p:cNvSpPr>
            <p:nvPr/>
          </p:nvSpPr>
          <p:spPr bwMode="auto">
            <a:xfrm>
              <a:off x="2354" y="2565"/>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8142" name="Line 14"/>
            <p:cNvSpPr>
              <a:spLocks noChangeShapeType="1"/>
            </p:cNvSpPr>
            <p:nvPr/>
          </p:nvSpPr>
          <p:spPr bwMode="auto">
            <a:xfrm>
              <a:off x="2961" y="2565"/>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8143" name="Line 15"/>
            <p:cNvSpPr>
              <a:spLocks noChangeShapeType="1"/>
            </p:cNvSpPr>
            <p:nvPr/>
          </p:nvSpPr>
          <p:spPr bwMode="auto">
            <a:xfrm>
              <a:off x="3498" y="2562"/>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688144" name="Rectangle 16"/>
          <p:cNvSpPr>
            <a:spLocks noChangeArrowheads="1"/>
          </p:cNvSpPr>
          <p:nvPr/>
        </p:nvSpPr>
        <p:spPr bwMode="auto">
          <a:xfrm>
            <a:off x="2135188" y="5654676"/>
            <a:ext cx="8532812" cy="120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30000"/>
              </a:lnSpc>
              <a:spcBef>
                <a:spcPts val="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①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时，删去</a:t>
            </a:r>
            <a:endParaRPr kumimoji="0" lang="zh-CN" altLang="en-US"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3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②当                        时，删去</a:t>
            </a:r>
          </a:p>
        </p:txBody>
      </p:sp>
      <mc:AlternateContent xmlns:mc="http://schemas.openxmlformats.org/markup-compatibility/2006" xmlns:a14="http://schemas.microsoft.com/office/drawing/2010/main">
        <mc:Choice Requires="a14">
          <p:sp>
            <p:nvSpPr>
              <p:cNvPr id="688145" name="Object 17"/>
              <p:cNvSpPr txBox="1"/>
              <p:nvPr/>
            </p:nvSpPr>
            <p:spPr bwMode="auto">
              <a:xfrm>
                <a:off x="3154363" y="5715000"/>
                <a:ext cx="1050925" cy="47466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𝑡</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𝜆</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oMath>
                  </m:oMathPara>
                </a14:m>
                <a:endParaRPr lang="zh-CN" altLang="en-US" sz="2000" dirty="0"/>
              </a:p>
            </p:txBody>
          </p:sp>
        </mc:Choice>
        <mc:Fallback xmlns="">
          <p:sp>
            <p:nvSpPr>
              <p:cNvPr id="688145" name="Object 17"/>
              <p:cNvSpPr txBox="1">
                <a:spLocks noRot="1" noChangeAspect="1" noMove="1" noResize="1" noEditPoints="1" noAdjustHandles="1" noChangeArrowheads="1" noChangeShapeType="1" noTextEdit="1"/>
              </p:cNvSpPr>
              <p:nvPr/>
            </p:nvSpPr>
            <p:spPr bwMode="auto">
              <a:xfrm>
                <a:off x="3154363" y="5715000"/>
                <a:ext cx="1050925" cy="474662"/>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8146" name="Object 18"/>
              <p:cNvSpPr txBox="1"/>
              <p:nvPr/>
            </p:nvSpPr>
            <p:spPr bwMode="auto">
              <a:xfrm>
                <a:off x="5991225" y="5840413"/>
                <a:ext cx="2652713" cy="4746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𝜆</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=1,2,⋯,</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688146" name="Object 18"/>
              <p:cNvSpPr txBox="1">
                <a:spLocks noRot="1" noChangeAspect="1" noMove="1" noResize="1" noEditPoints="1" noAdjustHandles="1" noChangeArrowheads="1" noChangeShapeType="1" noTextEdit="1"/>
              </p:cNvSpPr>
              <p:nvPr/>
            </p:nvSpPr>
            <p:spPr bwMode="auto">
              <a:xfrm>
                <a:off x="5991225" y="5840413"/>
                <a:ext cx="2652713" cy="474662"/>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8147" name="Object 19"/>
              <p:cNvSpPr txBox="1"/>
              <p:nvPr/>
            </p:nvSpPr>
            <p:spPr bwMode="auto">
              <a:xfrm>
                <a:off x="3475038" y="6326188"/>
                <a:ext cx="2311400" cy="4746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688147" name="Object 19"/>
              <p:cNvSpPr txBox="1">
                <a:spLocks noRot="1" noChangeAspect="1" noMove="1" noResize="1" noEditPoints="1" noAdjustHandles="1" noChangeArrowheads="1" noChangeShapeType="1" noTextEdit="1"/>
              </p:cNvSpPr>
              <p:nvPr/>
            </p:nvSpPr>
            <p:spPr bwMode="auto">
              <a:xfrm>
                <a:off x="3475038" y="6326188"/>
                <a:ext cx="2311400" cy="474662"/>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8148" name="Object 20"/>
              <p:cNvSpPr txBox="1"/>
              <p:nvPr/>
            </p:nvSpPr>
            <p:spPr bwMode="auto">
              <a:xfrm>
                <a:off x="7548563" y="6348413"/>
                <a:ext cx="2784475" cy="50006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𝑢</m:t>
                          </m:r>
                        </m:e>
                        <m:sub>
                          <m:r>
                            <a:rPr lang="zh-CN" altLang="en-US" sz="2000" i="1">
                              <a:solidFill>
                                <a:srgbClr val="000000"/>
                              </a:solidFill>
                              <a:latin typeface="Cambria Math" panose="02040503050406030204" pitchFamily="18" charset="0"/>
                            </a:rPr>
                            <m:t>𝑗</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𝑗</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=1,2,⋯,</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688148" name="Object 20"/>
              <p:cNvSpPr txBox="1">
                <a:spLocks noRot="1" noChangeAspect="1" noMove="1" noResize="1" noEditPoints="1" noAdjustHandles="1" noChangeArrowheads="1" noChangeShapeType="1" noTextEdit="1"/>
              </p:cNvSpPr>
              <p:nvPr/>
            </p:nvSpPr>
            <p:spPr bwMode="auto">
              <a:xfrm>
                <a:off x="7548563" y="6348413"/>
                <a:ext cx="2784475" cy="500062"/>
              </a:xfrm>
              <a:prstGeom prst="rect">
                <a:avLst/>
              </a:prstGeom>
              <a:blipFill>
                <a:blip r:embed="rId9"/>
                <a:stretch>
                  <a:fillRect/>
                </a:stretch>
              </a:blipFill>
              <a:ln>
                <a:noFill/>
              </a:ln>
              <a:effectLst/>
            </p:spPr>
            <p:txBody>
              <a:bodyPr/>
              <a:lstStyle/>
              <a:p>
                <a:r>
                  <a:rPr lang="zh-CN" altLang="en-US">
                    <a:noFill/>
                  </a:rPr>
                  <a:t> </a:t>
                </a:r>
              </a:p>
            </p:txBody>
          </p:sp>
        </mc:Fallback>
      </mc:AlternateContent>
      <p:sp>
        <p:nvSpPr>
          <p:cNvPr id="688149" name="Rectangle 21"/>
          <p:cNvSpPr>
            <a:spLocks noGrp="1"/>
          </p:cNvSpPr>
          <p:nvPr>
            <p:ph type="title"/>
          </p:nvPr>
        </p:nvSpPr>
        <p:spPr>
          <a:xfrm>
            <a:off x="242888" y="304802"/>
            <a:ext cx="8229600" cy="504825"/>
          </a:xfrm>
        </p:spPr>
        <p:txBody>
          <a:bodyPr>
            <a:normAutofit fontScale="90000"/>
          </a:bodyPr>
          <a:lstStyle/>
          <a:p>
            <a:r>
              <a:rPr lang="zh-CN" altLang="en-US" sz="31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置换合成实例：</a:t>
            </a:r>
            <a:endParaRPr lang="en-US" altLang="zh-CN" dirty="0">
              <a:solidFill>
                <a:srgbClr val="0099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1726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81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8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8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8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88130" grpId="0" animBg="1"/>
      <p:bldP spid="688131" grpId="0" animBg="1"/>
      <p:bldP spid="6881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894735" y="1089164"/>
            <a:ext cx="11169446"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    合一</a:t>
            </a:r>
          </a:p>
          <a:p>
            <a:pPr marL="0" marR="22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可理解为是寻找相对变量的置换，使两个或多个谓词公式一致。</a:t>
            </a:r>
          </a:p>
          <a:p>
            <a:pPr marL="0" marR="11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    </a:t>
            </a:r>
            <a:endParaRPr kumimoji="0" lang="en-US" altLang="zh-CN"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endParaRPr>
          </a:p>
          <a:p>
            <a:pPr marL="0" marR="11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设有公式集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，若存在一个置换</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，可使</a:t>
            </a:r>
          </a:p>
          <a:p>
            <a:pPr marL="0" marR="75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39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则称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的一个合一。称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是可合一的。</a:t>
            </a:r>
          </a:p>
          <a:p>
            <a:pPr marL="0" marR="320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endParaRPr>
          </a:p>
          <a:p>
            <a:pPr marL="0" marR="32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例如，</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设有公式集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F={P(x, y, f(y)), P(a, g(x), z)}</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a:t>
            </a:r>
          </a:p>
          <a:p>
            <a:pPr marL="0" marR="759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λ</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={a/x, g(a)/y, f(g(a))/z}</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是它的一个合一。</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7" name="矩形 6"/>
          <p:cNvSpPr/>
          <p:nvPr/>
        </p:nvSpPr>
        <p:spPr>
          <a:xfrm>
            <a:off x="1286152" y="5341600"/>
            <a:ext cx="609974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一般情况下</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一个公式集的合一不是惟一的。</a:t>
            </a:r>
          </a:p>
        </p:txBody>
      </p:sp>
      <p:sp>
        <p:nvSpPr>
          <p:cNvPr id="10" name="Rectangle 2"/>
          <p:cNvSpPr txBox="1">
            <a:spLocks/>
          </p:cNvSpPr>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p>
        </p:txBody>
      </p:sp>
    </p:spTree>
    <p:extLst>
      <p:ext uri="{BB962C8B-B14F-4D97-AF65-F5344CB8AC3E}">
        <p14:creationId xmlns:p14="http://schemas.microsoft.com/office/powerpoint/2010/main" val="290116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1301135" y="1954741"/>
            <a:ext cx="92423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    最一般合一</a:t>
            </a:r>
            <a:endParaRPr kumimoji="0" lang="en-US" altLang="zh-CN" sz="2400" b="0" i="0" u="none" strike="noStrike" kern="1200" cap="none" spc="0" normalizeH="0" baseline="0" noProof="0">
              <a:ln>
                <a:noFill/>
              </a:ln>
              <a:solidFill>
                <a:srgbClr val="CC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endParaRPr>
          </a:p>
          <a:p>
            <a:pPr marL="0" marR="22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设</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是谓词公式集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的一个合一，如果对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的任意一个合一</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都存在一个置换</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λ</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，使得 </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θ</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σ</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λ</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，则称</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是一个最一般</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或最简单</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合一</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(most general unifier</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，简记为</a:t>
            </a:r>
            <a:r>
              <a:rPr kumimoji="0" lang="en-US" altLang="zh-CN" sz="2400" b="0" i="0" u="none" strike="noStrike" kern="1200" cap="none" spc="0" normalizeH="0" baseline="0" noProof="0" dirty="0" err="1">
                <a:ln>
                  <a:noFill/>
                </a:ln>
                <a:solidFill>
                  <a:srgbClr val="0000CC"/>
                </a:solidFill>
                <a:effectLst/>
                <a:uLnTx/>
                <a:uFillTx/>
                <a:latin typeface="等线" panose="020F0502020204030204"/>
                <a:ea typeface="楷体_GB2312" panose="02010609030101010101"/>
                <a:cs typeface="+mn-cs"/>
              </a:rPr>
              <a:t>mgu</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10" name="Rectangle 2"/>
          <p:cNvSpPr txBox="1">
            <a:spLocks/>
          </p:cNvSpPr>
          <p:nvPr/>
        </p:nvSpPr>
        <p:spPr>
          <a:xfrm>
            <a:off x="601766" y="545391"/>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p>
        </p:txBody>
      </p:sp>
    </p:spTree>
    <p:extLst>
      <p:ext uri="{BB962C8B-B14F-4D97-AF65-F5344CB8AC3E}">
        <p14:creationId xmlns:p14="http://schemas.microsoft.com/office/powerpoint/2010/main" val="360978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273402F-65BD-4125-BB1B-B36BAEFEAF4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2227" name="Text Box 3"/>
          <p:cNvSpPr txBox="1">
            <a:spLocks noChangeArrowheads="1"/>
          </p:cNvSpPr>
          <p:nvPr/>
        </p:nvSpPr>
        <p:spPr bwMode="auto">
          <a:xfrm>
            <a:off x="1774826" y="815976"/>
            <a:ext cx="8569325" cy="560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：设 </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S</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有一个最一般合一</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对于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S</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的任一合一，例如：</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存在一个替换</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使得</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p>
        </p:txBody>
      </p:sp>
      <mc:AlternateContent xmlns:mc="http://schemas.openxmlformats.org/markup-compatibility/2006" xmlns:a14="http://schemas.microsoft.com/office/drawing/2010/main">
        <mc:Choice Requires="a14">
          <p:sp>
            <p:nvSpPr>
              <p:cNvPr id="692228" name="Object 4"/>
              <p:cNvSpPr txBox="1"/>
              <p:nvPr/>
            </p:nvSpPr>
            <p:spPr bwMode="auto">
              <a:xfrm>
                <a:off x="2963863" y="871538"/>
                <a:ext cx="5475287" cy="5556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x</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692228" name="Object 4"/>
              <p:cNvSpPr txBox="1">
                <a:spLocks noRot="1" noChangeAspect="1" noMove="1" noResize="1" noEditPoints="1" noAdjustHandles="1" noChangeArrowheads="1" noChangeShapeType="1" noTextEdit="1"/>
              </p:cNvSpPr>
              <p:nvPr/>
            </p:nvSpPr>
            <p:spPr bwMode="auto">
              <a:xfrm>
                <a:off x="2963863" y="871538"/>
                <a:ext cx="5475287" cy="555625"/>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2229" name="Object 5"/>
              <p:cNvSpPr txBox="1"/>
              <p:nvPr/>
            </p:nvSpPr>
            <p:spPr bwMode="auto">
              <a:xfrm>
                <a:off x="3090863" y="1984375"/>
                <a:ext cx="5475287" cy="5810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692229" name="Object 5"/>
              <p:cNvSpPr txBox="1">
                <a:spLocks noRot="1" noChangeAspect="1" noMove="1" noResize="1" noEditPoints="1" noAdjustHandles="1" noChangeArrowheads="1" noChangeShapeType="1" noTextEdit="1"/>
              </p:cNvSpPr>
              <p:nvPr/>
            </p:nvSpPr>
            <p:spPr bwMode="auto">
              <a:xfrm>
                <a:off x="3090863" y="1984375"/>
                <a:ext cx="5475287" cy="581025"/>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692230" name="Rectangle 6"/>
          <p:cNvSpPr>
            <a:spLocks noGrp="1"/>
          </p:cNvSpPr>
          <p:nvPr>
            <p:ph type="title"/>
          </p:nvPr>
        </p:nvSpPr>
        <p:spPr>
          <a:xfrm>
            <a:off x="801688" y="3969"/>
            <a:ext cx="10515600" cy="1325563"/>
          </a:xfrm>
        </p:spPr>
        <p:txBody>
          <a:bodyPr/>
          <a:lstStyle/>
          <a:p>
            <a:pPr lvl="0">
              <a:lnSpc>
                <a:spcPct val="100000"/>
              </a:lnSpc>
              <a:spcBef>
                <a:spcPts val="0"/>
              </a:spcBef>
            </a:pPr>
            <a:r>
              <a:rPr lang="zh-CN" altLang="en-US" sz="2400" dirty="0">
                <a:solidFill>
                  <a:srgbClr val="CC0000"/>
                </a:solidFill>
                <a:latin typeface="等线" panose="020F0502020204030204"/>
                <a:ea typeface="楷体_GB2312" panose="02010609030101010101"/>
                <a:cs typeface="+mn-cs"/>
              </a:rPr>
              <a:t>最一般合一实例：</a:t>
            </a:r>
          </a:p>
        </p:txBody>
      </p:sp>
      <mc:AlternateContent xmlns:mc="http://schemas.openxmlformats.org/markup-compatibility/2006" xmlns:a14="http://schemas.microsoft.com/office/drawing/2010/main">
        <mc:Choice Requires="a14">
          <p:sp>
            <p:nvSpPr>
              <p:cNvPr id="692231" name="Object 7"/>
              <p:cNvSpPr txBox="1"/>
              <p:nvPr/>
            </p:nvSpPr>
            <p:spPr bwMode="auto">
              <a:xfrm>
                <a:off x="2673350" y="3124200"/>
                <a:ext cx="6310313" cy="5810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𝑢</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𝑢</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𝑢</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𝑢</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692231" name="Object 7"/>
              <p:cNvSpPr txBox="1">
                <a:spLocks noRot="1" noChangeAspect="1" noMove="1" noResize="1" noEditPoints="1" noAdjustHandles="1" noChangeArrowheads="1" noChangeShapeType="1" noTextEdit="1"/>
              </p:cNvSpPr>
              <p:nvPr/>
            </p:nvSpPr>
            <p:spPr bwMode="auto">
              <a:xfrm>
                <a:off x="2673350" y="3124200"/>
                <a:ext cx="6310313" cy="581025"/>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2232" name="Object 8"/>
              <p:cNvSpPr txBox="1"/>
              <p:nvPr/>
            </p:nvSpPr>
            <p:spPr bwMode="auto">
              <a:xfrm>
                <a:off x="4884738" y="4203700"/>
                <a:ext cx="1885950" cy="5810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𝑢</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692232" name="Object 8"/>
              <p:cNvSpPr txBox="1">
                <a:spLocks noRot="1" noChangeAspect="1" noMove="1" noResize="1" noEditPoints="1" noAdjustHandles="1" noChangeArrowheads="1" noChangeShapeType="1" noTextEdit="1"/>
              </p:cNvSpPr>
              <p:nvPr/>
            </p:nvSpPr>
            <p:spPr bwMode="auto">
              <a:xfrm>
                <a:off x="4884738" y="4203700"/>
                <a:ext cx="1885950" cy="581025"/>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2233" name="Object 9"/>
              <p:cNvSpPr txBox="1"/>
              <p:nvPr/>
            </p:nvSpPr>
            <p:spPr bwMode="auto">
              <a:xfrm>
                <a:off x="5137150" y="5499101"/>
                <a:ext cx="1377950" cy="4349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𝜆</m:t>
                      </m:r>
                    </m:oMath>
                  </m:oMathPara>
                </a14:m>
                <a:endParaRPr lang="zh-CN" altLang="en-US"/>
              </a:p>
            </p:txBody>
          </p:sp>
        </mc:Choice>
        <mc:Fallback xmlns="">
          <p:sp>
            <p:nvSpPr>
              <p:cNvPr id="692233" name="Object 9"/>
              <p:cNvSpPr txBox="1">
                <a:spLocks noRot="1" noChangeAspect="1" noMove="1" noResize="1" noEditPoints="1" noAdjustHandles="1" noChangeArrowheads="1" noChangeShapeType="1" noTextEdit="1"/>
              </p:cNvSpPr>
              <p:nvPr/>
            </p:nvSpPr>
            <p:spPr bwMode="auto">
              <a:xfrm>
                <a:off x="5137150" y="5499101"/>
                <a:ext cx="1377950" cy="434975"/>
              </a:xfrm>
              <a:prstGeom prst="rect">
                <a:avLst/>
              </a:prstGeom>
              <a:blipFill>
                <a:blip r:embed="rId6"/>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38369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77A481-CD37-4904-9F9B-CB6D63B540D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3250" name="Rectangle 2"/>
          <p:cNvSpPr>
            <a:spLocks noGrp="1"/>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693251" name="Rectangle 3"/>
          <p:cNvSpPr>
            <a:spLocks noGrp="1"/>
          </p:cNvSpPr>
          <p:nvPr>
            <p:ph type="body" idx="1"/>
          </p:nvPr>
        </p:nvSpPr>
        <p:spPr>
          <a:xfrm>
            <a:off x="877068" y="1593901"/>
            <a:ext cx="10194054" cy="4762449"/>
          </a:xfrm>
        </p:spPr>
        <p:txBody>
          <a:bodyPr>
            <a:normAutofit/>
          </a:bodyPr>
          <a:lstStyle/>
          <a:p>
            <a:pPr>
              <a:lnSpc>
                <a:spcPct val="120000"/>
              </a:lnSpc>
              <a:spcBef>
                <a:spcPct val="30000"/>
              </a:spcBef>
            </a:pPr>
            <a:r>
              <a:rPr lang="zh-CN" altLang="en-US" b="1" dirty="0">
                <a:solidFill>
                  <a:schemeClr val="hlink"/>
                </a:solidFill>
                <a:latin typeface="楷体_GB2312" pitchFamily="49" charset="-122"/>
                <a:ea typeface="楷体_GB2312" pitchFamily="49" charset="-122"/>
              </a:rPr>
              <a:t>差异集</a:t>
            </a:r>
          </a:p>
          <a:p>
            <a:pPr marL="0" indent="0">
              <a:buNone/>
            </a:pPr>
            <a:r>
              <a:rPr lang="zh-CN" altLang="en-US" dirty="0">
                <a:latin typeface="GBK-Song55"/>
              </a:rPr>
              <a:t>设</a:t>
            </a:r>
            <a:r>
              <a:rPr lang="en-US" altLang="zh-CN" dirty="0">
                <a:latin typeface="SFSI1095"/>
              </a:rPr>
              <a:t>F </a:t>
            </a:r>
            <a:r>
              <a:rPr lang="en-US" altLang="zh-CN" dirty="0">
                <a:latin typeface="CMSS10"/>
              </a:rPr>
              <a:t>= </a:t>
            </a:r>
            <a:r>
              <a:rPr lang="en-US" altLang="zh-CN" dirty="0">
                <a:latin typeface="CMSY10"/>
              </a:rPr>
              <a:t>{</a:t>
            </a:r>
            <a:r>
              <a:rPr lang="en-US" altLang="zh-CN" dirty="0">
                <a:latin typeface="SFSI1095"/>
              </a:rPr>
              <a:t>F</a:t>
            </a:r>
            <a:r>
              <a:rPr lang="en-US" altLang="zh-CN" sz="1600" dirty="0">
                <a:latin typeface="SFSS0800"/>
              </a:rPr>
              <a:t>1</a:t>
            </a:r>
            <a:r>
              <a:rPr lang="en-US" altLang="zh-CN" dirty="0">
                <a:latin typeface="CMMI10"/>
              </a:rPr>
              <a:t>, </a:t>
            </a:r>
            <a:r>
              <a:rPr lang="en-US" altLang="zh-CN" dirty="0">
                <a:latin typeface="SFSI1095"/>
              </a:rPr>
              <a:t>F</a:t>
            </a:r>
            <a:r>
              <a:rPr lang="en-US" altLang="zh-CN" sz="1600" dirty="0">
                <a:latin typeface="SFSS0800"/>
              </a:rPr>
              <a:t>2</a:t>
            </a:r>
            <a:r>
              <a:rPr lang="en-US" altLang="zh-CN" dirty="0">
                <a:latin typeface="CMMI10"/>
              </a:rPr>
              <a:t>, </a:t>
            </a:r>
            <a:r>
              <a:rPr lang="en-US" altLang="zh-CN" dirty="0">
                <a:latin typeface="CMSY10"/>
              </a:rPr>
              <a:t>· · · </a:t>
            </a:r>
            <a:r>
              <a:rPr lang="en-US" altLang="zh-CN" dirty="0">
                <a:latin typeface="CMMI10"/>
              </a:rPr>
              <a:t>, </a:t>
            </a:r>
            <a:r>
              <a:rPr lang="en-US" altLang="zh-CN" dirty="0" err="1">
                <a:latin typeface="SFSI1095"/>
              </a:rPr>
              <a:t>F</a:t>
            </a:r>
            <a:r>
              <a:rPr lang="en-US" altLang="zh-CN" sz="1600" dirty="0" err="1">
                <a:latin typeface="SFSI0800"/>
              </a:rPr>
              <a:t>n</a:t>
            </a:r>
            <a:r>
              <a:rPr lang="en-US" altLang="zh-CN" dirty="0">
                <a:latin typeface="CMSY10"/>
              </a:rPr>
              <a:t>}</a:t>
            </a:r>
            <a:r>
              <a:rPr lang="zh-CN" altLang="en-US" dirty="0">
                <a:latin typeface="GBK-Song55"/>
              </a:rPr>
              <a:t>是</a:t>
            </a:r>
            <a:r>
              <a:rPr lang="zh-CN" altLang="en-US" dirty="0">
                <a:latin typeface="GBK-Song61"/>
              </a:rPr>
              <a:t>一</a:t>
            </a:r>
            <a:r>
              <a:rPr lang="zh-CN" altLang="en-US" dirty="0">
                <a:latin typeface="GBK-Song42"/>
              </a:rPr>
              <a:t>个</a:t>
            </a:r>
            <a:r>
              <a:rPr lang="zh-CN" altLang="en-US" dirty="0">
                <a:latin typeface="GBK-Song41"/>
              </a:rPr>
              <a:t>非</a:t>
            </a:r>
            <a:r>
              <a:rPr lang="zh-CN" altLang="en-US" dirty="0">
                <a:latin typeface="GBK-Song47"/>
              </a:rPr>
              <a:t>空</a:t>
            </a:r>
            <a:r>
              <a:rPr lang="zh-CN" altLang="en-US" dirty="0">
                <a:latin typeface="GBK-Song62"/>
              </a:rPr>
              <a:t>有</a:t>
            </a:r>
            <a:r>
              <a:rPr lang="zh-CN" altLang="en-US" dirty="0">
                <a:latin typeface="GBK-Song59"/>
              </a:rPr>
              <a:t>限</a:t>
            </a:r>
            <a:r>
              <a:rPr lang="zh-CN" altLang="en-US" dirty="0">
                <a:latin typeface="GBK-Song40"/>
              </a:rPr>
              <a:t>的</a:t>
            </a:r>
            <a:r>
              <a:rPr lang="zh-CN" altLang="en-US" dirty="0">
                <a:latin typeface="GBK-Song42"/>
              </a:rPr>
              <a:t>公</a:t>
            </a:r>
            <a:r>
              <a:rPr lang="zh-CN" altLang="en-US" dirty="0">
                <a:latin typeface="GBK-Song55"/>
              </a:rPr>
              <a:t>式集</a:t>
            </a:r>
            <a:r>
              <a:rPr lang="zh-CN" altLang="en-US" dirty="0">
                <a:latin typeface="GBK-Song26"/>
              </a:rPr>
              <a:t>，</a:t>
            </a:r>
            <a:r>
              <a:rPr lang="zh-CN" altLang="en-US" dirty="0">
                <a:latin typeface="GBK-Song39"/>
              </a:rPr>
              <a:t>从</a:t>
            </a:r>
            <a:r>
              <a:rPr lang="en-US" altLang="zh-CN" dirty="0">
                <a:latin typeface="SFSS1095"/>
              </a:rPr>
              <a:t>F</a:t>
            </a:r>
            <a:r>
              <a:rPr lang="zh-CN" altLang="en-US" dirty="0">
                <a:latin typeface="GBK-Song64"/>
              </a:rPr>
              <a:t>中</a:t>
            </a:r>
            <a:r>
              <a:rPr lang="zh-CN" altLang="en-US" dirty="0">
                <a:latin typeface="GBK-Song50"/>
              </a:rPr>
              <a:t>每</a:t>
            </a:r>
            <a:r>
              <a:rPr lang="zh-CN" altLang="en-US" dirty="0">
                <a:latin typeface="GBK-Song42"/>
              </a:rPr>
              <a:t>个公</a:t>
            </a:r>
            <a:r>
              <a:rPr lang="zh-CN" altLang="en-US" dirty="0">
                <a:latin typeface="GBK-Song55"/>
              </a:rPr>
              <a:t>式</a:t>
            </a:r>
            <a:r>
              <a:rPr lang="zh-CN" altLang="en-US" dirty="0">
                <a:latin typeface="GBK-Song40"/>
              </a:rPr>
              <a:t>的第</a:t>
            </a:r>
            <a:r>
              <a:rPr lang="zh-CN" altLang="en-US" dirty="0">
                <a:latin typeface="GBK-Song61"/>
              </a:rPr>
              <a:t>一</a:t>
            </a:r>
            <a:r>
              <a:rPr lang="zh-CN" altLang="en-US" dirty="0">
                <a:latin typeface="GBK-Song42"/>
              </a:rPr>
              <a:t>个</a:t>
            </a:r>
            <a:r>
              <a:rPr lang="zh-CN" altLang="en-US" dirty="0">
                <a:latin typeface="GBK-Song41"/>
              </a:rPr>
              <a:t>符</a:t>
            </a:r>
            <a:r>
              <a:rPr lang="zh-CN" altLang="en-US" dirty="0">
                <a:latin typeface="GBK-Song43"/>
              </a:rPr>
              <a:t>号</a:t>
            </a:r>
            <a:r>
              <a:rPr lang="zh-CN" altLang="en-US" dirty="0">
                <a:latin typeface="GBK-Song57"/>
              </a:rPr>
              <a:t>同</a:t>
            </a:r>
            <a:r>
              <a:rPr lang="zh-CN" altLang="en-US" dirty="0">
                <a:latin typeface="GBK-Song55"/>
              </a:rPr>
              <a:t>时</a:t>
            </a:r>
            <a:r>
              <a:rPr lang="zh-CN" altLang="en-US" dirty="0">
                <a:latin typeface="GBK-Song59"/>
              </a:rPr>
              <a:t>向</a:t>
            </a:r>
            <a:r>
              <a:rPr lang="zh-CN" altLang="en-US" dirty="0">
                <a:latin typeface="GBK-Song62"/>
              </a:rPr>
              <a:t>右</a:t>
            </a:r>
            <a:r>
              <a:rPr lang="zh-CN" altLang="en-US" dirty="0">
                <a:latin typeface="GBK-Song37"/>
              </a:rPr>
              <a:t>比</a:t>
            </a:r>
            <a:r>
              <a:rPr lang="zh-CN" altLang="en-US" dirty="0">
                <a:latin typeface="GBK-Song46"/>
              </a:rPr>
              <a:t>较</a:t>
            </a:r>
            <a:r>
              <a:rPr lang="zh-CN" altLang="en-US" dirty="0">
                <a:latin typeface="GBK-Song26"/>
              </a:rPr>
              <a:t>，</a:t>
            </a:r>
            <a:r>
              <a:rPr lang="zh-CN" altLang="en-US" dirty="0">
                <a:latin typeface="GBK-Song64"/>
              </a:rPr>
              <a:t>直</a:t>
            </a:r>
            <a:r>
              <a:rPr lang="zh-CN" altLang="en-US" dirty="0">
                <a:latin typeface="GBK-Song40"/>
              </a:rPr>
              <a:t>到</a:t>
            </a:r>
            <a:r>
              <a:rPr lang="zh-CN" altLang="en-US" dirty="0">
                <a:latin typeface="GBK-Song41"/>
              </a:rPr>
              <a:t>发</a:t>
            </a:r>
            <a:r>
              <a:rPr lang="zh-CN" altLang="en-US" dirty="0">
                <a:latin typeface="GBK-Song59"/>
              </a:rPr>
              <a:t>现</a:t>
            </a:r>
            <a:r>
              <a:rPr lang="zh-CN" altLang="en-US" dirty="0">
                <a:latin typeface="GBK-Song40"/>
              </a:rPr>
              <a:t>第</a:t>
            </a:r>
            <a:r>
              <a:rPr lang="zh-CN" altLang="en-US" dirty="0">
                <a:latin typeface="GBK-Song61"/>
              </a:rPr>
              <a:t>一</a:t>
            </a:r>
            <a:r>
              <a:rPr lang="zh-CN" altLang="en-US" dirty="0">
                <a:latin typeface="GBK-Song42"/>
              </a:rPr>
              <a:t>个</a:t>
            </a:r>
            <a:r>
              <a:rPr lang="zh-CN" altLang="en-US" dirty="0">
                <a:latin typeface="GBK-Song37"/>
              </a:rPr>
              <a:t>不</a:t>
            </a:r>
            <a:r>
              <a:rPr lang="zh-CN" altLang="en-US" dirty="0">
                <a:latin typeface="GBK-Song59"/>
              </a:rPr>
              <a:t>相</a:t>
            </a:r>
            <a:r>
              <a:rPr lang="zh-CN" altLang="en-US" dirty="0">
                <a:latin typeface="GBK-Song57"/>
              </a:rPr>
              <a:t>同</a:t>
            </a:r>
            <a:r>
              <a:rPr lang="zh-CN" altLang="en-US" dirty="0">
                <a:latin typeface="GBK-Song40"/>
              </a:rPr>
              <a:t>的</a:t>
            </a:r>
            <a:r>
              <a:rPr lang="zh-CN" altLang="en-US" dirty="0">
                <a:latin typeface="GBK-Song41"/>
              </a:rPr>
              <a:t>符</a:t>
            </a:r>
            <a:r>
              <a:rPr lang="zh-CN" altLang="en-US" dirty="0">
                <a:latin typeface="GBK-Song43"/>
              </a:rPr>
              <a:t>号</a:t>
            </a:r>
            <a:r>
              <a:rPr lang="zh-CN" altLang="en-US" dirty="0">
                <a:latin typeface="GBK-Song58"/>
              </a:rPr>
              <a:t>为</a:t>
            </a:r>
            <a:r>
              <a:rPr lang="zh-CN" altLang="en-US" dirty="0">
                <a:latin typeface="GBK-Song64"/>
              </a:rPr>
              <a:t>止</a:t>
            </a:r>
            <a:r>
              <a:rPr lang="zh-CN" altLang="en-US" dirty="0">
                <a:latin typeface="GBK-Song26"/>
              </a:rPr>
              <a:t>，</a:t>
            </a:r>
            <a:r>
              <a:rPr lang="zh-CN" altLang="en-US" dirty="0">
                <a:latin typeface="GBK-Song39"/>
              </a:rPr>
              <a:t>从</a:t>
            </a:r>
            <a:r>
              <a:rPr lang="en-US" altLang="zh-CN" dirty="0">
                <a:latin typeface="SFSS1095"/>
              </a:rPr>
              <a:t>F</a:t>
            </a:r>
            <a:r>
              <a:rPr lang="zh-CN" altLang="en-US" dirty="0">
                <a:latin typeface="GBK-Song40"/>
              </a:rPr>
              <a:t>的</a:t>
            </a:r>
            <a:r>
              <a:rPr lang="zh-CN" altLang="en-US" dirty="0">
                <a:latin typeface="GBK-Song42"/>
              </a:rPr>
              <a:t>各个公</a:t>
            </a:r>
            <a:r>
              <a:rPr lang="zh-CN" altLang="en-US" dirty="0">
                <a:latin typeface="GBK-Song55"/>
              </a:rPr>
              <a:t>式</a:t>
            </a:r>
            <a:r>
              <a:rPr lang="zh-CN" altLang="en-US" dirty="0">
                <a:latin typeface="GBK-Song64"/>
              </a:rPr>
              <a:t>中</a:t>
            </a:r>
            <a:r>
              <a:rPr lang="zh-CN" altLang="en-US" dirty="0">
                <a:latin typeface="GBK-Song54"/>
              </a:rPr>
              <a:t>取</a:t>
            </a:r>
            <a:r>
              <a:rPr lang="zh-CN" altLang="en-US" dirty="0">
                <a:latin typeface="GBK-Song38"/>
              </a:rPr>
              <a:t>出</a:t>
            </a:r>
            <a:r>
              <a:rPr lang="zh-CN" altLang="en-US" dirty="0">
                <a:latin typeface="GBK-Song51"/>
              </a:rPr>
              <a:t>那</a:t>
            </a:r>
            <a:r>
              <a:rPr lang="zh-CN" altLang="en-US" dirty="0">
                <a:latin typeface="GBK-Song60"/>
              </a:rPr>
              <a:t>些</a:t>
            </a:r>
            <a:r>
              <a:rPr lang="zh-CN" altLang="en-US" dirty="0">
                <a:latin typeface="GBK-Song61"/>
              </a:rPr>
              <a:t>以</a:t>
            </a:r>
            <a:r>
              <a:rPr lang="zh-CN" altLang="en-US" dirty="0">
                <a:latin typeface="GBK-Song40"/>
              </a:rPr>
              <a:t>第</a:t>
            </a:r>
            <a:r>
              <a:rPr lang="zh-CN" altLang="en-US" dirty="0">
                <a:latin typeface="GBK-Song61"/>
              </a:rPr>
              <a:t>一</a:t>
            </a:r>
            <a:r>
              <a:rPr lang="zh-CN" altLang="en-US" dirty="0">
                <a:latin typeface="GBK-Song37"/>
              </a:rPr>
              <a:t>不</a:t>
            </a:r>
            <a:r>
              <a:rPr lang="zh-CN" altLang="en-US" dirty="0">
                <a:latin typeface="GBK-Song61"/>
              </a:rPr>
              <a:t>一</a:t>
            </a:r>
            <a:r>
              <a:rPr lang="zh-CN" altLang="en-US" dirty="0">
                <a:latin typeface="GBK-Song64"/>
              </a:rPr>
              <a:t>致</a:t>
            </a:r>
            <a:r>
              <a:rPr lang="zh-CN" altLang="en-US" dirty="0">
                <a:latin typeface="GBK-Song41"/>
              </a:rPr>
              <a:t>符</a:t>
            </a:r>
            <a:r>
              <a:rPr lang="zh-CN" altLang="en-US" dirty="0">
                <a:latin typeface="GBK-Song43"/>
              </a:rPr>
              <a:t>号</a:t>
            </a:r>
            <a:r>
              <a:rPr lang="zh-CN" altLang="en-US" dirty="0">
                <a:latin typeface="GBK-Song47"/>
              </a:rPr>
              <a:t>开</a:t>
            </a:r>
            <a:r>
              <a:rPr lang="zh-CN" altLang="en-US" dirty="0">
                <a:latin typeface="GBK-Song55"/>
              </a:rPr>
              <a:t>始</a:t>
            </a:r>
            <a:r>
              <a:rPr lang="zh-CN" altLang="en-US" dirty="0">
                <a:latin typeface="GBK-Song40"/>
              </a:rPr>
              <a:t>的</a:t>
            </a:r>
            <a:r>
              <a:rPr lang="zh-CN" altLang="en-US" dirty="0">
                <a:latin typeface="GBK-Song65"/>
              </a:rPr>
              <a:t>最</a:t>
            </a:r>
            <a:r>
              <a:rPr lang="zh-CN" altLang="en-US" dirty="0">
                <a:latin typeface="GBK-Song39"/>
              </a:rPr>
              <a:t>大</a:t>
            </a:r>
            <a:r>
              <a:rPr lang="zh-CN" altLang="en-US" dirty="0">
                <a:latin typeface="GBK-Song65"/>
              </a:rPr>
              <a:t>子</a:t>
            </a:r>
            <a:r>
              <a:rPr lang="zh-CN" altLang="en-US" dirty="0">
                <a:latin typeface="GBK-Song37"/>
              </a:rPr>
              <a:t>表</a:t>
            </a:r>
            <a:r>
              <a:rPr lang="zh-CN" altLang="en-US" dirty="0">
                <a:latin typeface="GBK-Song39"/>
              </a:rPr>
              <a:t>达</a:t>
            </a:r>
            <a:r>
              <a:rPr lang="zh-CN" altLang="en-US" dirty="0">
                <a:latin typeface="GBK-Song55"/>
              </a:rPr>
              <a:t>式</a:t>
            </a:r>
            <a:r>
              <a:rPr lang="zh-CN" altLang="en-US" dirty="0">
                <a:latin typeface="GBK-Song26"/>
              </a:rPr>
              <a:t>，</a:t>
            </a:r>
            <a:r>
              <a:rPr lang="zh-CN" altLang="en-US" dirty="0">
                <a:latin typeface="GBK-Song37"/>
              </a:rPr>
              <a:t>并</a:t>
            </a:r>
            <a:r>
              <a:rPr lang="zh-CN" altLang="en-US" dirty="0">
                <a:latin typeface="GBK-Song61"/>
              </a:rPr>
              <a:t>以</a:t>
            </a:r>
            <a:r>
              <a:rPr lang="zh-CN" altLang="en-US" dirty="0">
                <a:latin typeface="GBK-Song63"/>
              </a:rPr>
              <a:t>这</a:t>
            </a:r>
            <a:r>
              <a:rPr lang="zh-CN" altLang="en-US" dirty="0">
                <a:latin typeface="GBK-Song60"/>
              </a:rPr>
              <a:t>些</a:t>
            </a:r>
            <a:r>
              <a:rPr lang="zh-CN" altLang="en-US" dirty="0">
                <a:latin typeface="GBK-Song65"/>
              </a:rPr>
              <a:t>子</a:t>
            </a:r>
            <a:r>
              <a:rPr lang="zh-CN" altLang="en-US" dirty="0">
                <a:latin typeface="GBK-Song37"/>
              </a:rPr>
              <a:t>表</a:t>
            </a:r>
            <a:r>
              <a:rPr lang="zh-CN" altLang="en-US" dirty="0">
                <a:latin typeface="GBK-Song39"/>
              </a:rPr>
              <a:t>达</a:t>
            </a:r>
            <a:r>
              <a:rPr lang="zh-CN" altLang="en-US" dirty="0">
                <a:latin typeface="GBK-Song55"/>
              </a:rPr>
              <a:t>式</a:t>
            </a:r>
            <a:r>
              <a:rPr lang="zh-CN" altLang="en-US" dirty="0">
                <a:latin typeface="GBK-Song58"/>
              </a:rPr>
              <a:t>为</a:t>
            </a:r>
            <a:r>
              <a:rPr lang="zh-CN" altLang="en-US" dirty="0">
                <a:latin typeface="GBK-Song63"/>
              </a:rPr>
              <a:t>元</a:t>
            </a:r>
            <a:r>
              <a:rPr lang="zh-CN" altLang="en-US" dirty="0">
                <a:latin typeface="GBK-Song56"/>
              </a:rPr>
              <a:t>素</a:t>
            </a:r>
            <a:r>
              <a:rPr lang="zh-CN" altLang="en-US" dirty="0">
                <a:latin typeface="GBK-Song65"/>
              </a:rPr>
              <a:t>组</a:t>
            </a:r>
            <a:r>
              <a:rPr lang="zh-CN" altLang="en-US" dirty="0">
                <a:latin typeface="GBK-Song38"/>
              </a:rPr>
              <a:t>成</a:t>
            </a:r>
            <a:r>
              <a:rPr lang="zh-CN" altLang="en-US" dirty="0">
                <a:latin typeface="GBK-Song61"/>
              </a:rPr>
              <a:t>一</a:t>
            </a:r>
            <a:r>
              <a:rPr lang="zh-CN" altLang="en-US" dirty="0">
                <a:latin typeface="GBK-Song42"/>
              </a:rPr>
              <a:t>个</a:t>
            </a:r>
            <a:r>
              <a:rPr lang="zh-CN" altLang="en-US" dirty="0">
                <a:latin typeface="GBK-Song45"/>
              </a:rPr>
              <a:t>集</a:t>
            </a:r>
            <a:r>
              <a:rPr lang="zh-CN" altLang="en-US" dirty="0">
                <a:latin typeface="GBK-Song43"/>
              </a:rPr>
              <a:t>合</a:t>
            </a:r>
            <a:r>
              <a:rPr lang="en-US" altLang="zh-CN" dirty="0">
                <a:latin typeface="SFSS1095"/>
              </a:rPr>
              <a:t>D</a:t>
            </a:r>
            <a:r>
              <a:rPr lang="zh-CN" altLang="en-US" dirty="0">
                <a:latin typeface="GBK-Song26"/>
              </a:rPr>
              <a:t>，</a:t>
            </a:r>
            <a:r>
              <a:rPr lang="zh-CN" altLang="en-US" dirty="0">
                <a:latin typeface="GBK-Song38"/>
              </a:rPr>
              <a:t>称</a:t>
            </a:r>
            <a:r>
              <a:rPr lang="en-US" altLang="zh-CN" dirty="0">
                <a:latin typeface="SFSS1095"/>
              </a:rPr>
              <a:t>D</a:t>
            </a:r>
            <a:r>
              <a:rPr lang="zh-CN" altLang="en-US" dirty="0">
                <a:latin typeface="GBK-Song58"/>
              </a:rPr>
              <a:t>为</a:t>
            </a:r>
            <a:r>
              <a:rPr lang="en-US" altLang="zh-CN" dirty="0">
                <a:latin typeface="SFSS1095"/>
              </a:rPr>
              <a:t>F</a:t>
            </a:r>
            <a:r>
              <a:rPr lang="zh-CN" altLang="en-US" dirty="0">
                <a:latin typeface="GBK-Song40"/>
              </a:rPr>
              <a:t>的</a:t>
            </a:r>
            <a:r>
              <a:rPr lang="zh-CN" altLang="en-US" dirty="0">
                <a:latin typeface="GBK-Song61"/>
              </a:rPr>
              <a:t>一</a:t>
            </a:r>
            <a:r>
              <a:rPr lang="zh-CN" altLang="en-US" dirty="0">
                <a:latin typeface="GBK-Song42"/>
              </a:rPr>
              <a:t>个差异集，也称</a:t>
            </a:r>
            <a:r>
              <a:rPr lang="zh-CN" altLang="en-US" dirty="0">
                <a:latin typeface="GBK-Song41"/>
              </a:rPr>
              <a:t>分</a:t>
            </a:r>
            <a:r>
              <a:rPr lang="zh-CN" altLang="en-US" dirty="0">
                <a:latin typeface="GBK-Song52"/>
              </a:rPr>
              <a:t>歧</a:t>
            </a:r>
            <a:r>
              <a:rPr lang="zh-CN" altLang="en-US" dirty="0">
                <a:latin typeface="GBK-Song45"/>
              </a:rPr>
              <a:t>集</a:t>
            </a:r>
            <a:r>
              <a:rPr lang="zh-CN" altLang="en-US" dirty="0">
                <a:latin typeface="GBK-Song43"/>
              </a:rPr>
              <a:t>合</a:t>
            </a:r>
            <a:r>
              <a:rPr lang="zh-CN" altLang="en-US" dirty="0">
                <a:latin typeface="GBK-Song26"/>
              </a:rPr>
              <a:t>（</a:t>
            </a:r>
            <a:r>
              <a:rPr lang="en-US" altLang="zh-CN" dirty="0">
                <a:latin typeface="SFSS1095"/>
              </a:rPr>
              <a:t>Disagreement Set</a:t>
            </a:r>
            <a:r>
              <a:rPr lang="zh-CN" altLang="en-US" dirty="0">
                <a:latin typeface="GBK-Song26"/>
              </a:rPr>
              <a:t>）</a:t>
            </a:r>
            <a:r>
              <a:rPr lang="zh-CN" altLang="en-US" dirty="0">
                <a:latin typeface="GBK-Song25"/>
              </a:rPr>
              <a:t>。</a:t>
            </a:r>
            <a:endParaRPr lang="en-US" altLang="zh-CN" dirty="0">
              <a:latin typeface="GBK-Song25"/>
            </a:endParaRPr>
          </a:p>
        </p:txBody>
      </p:sp>
    </p:spTree>
    <p:extLst>
      <p:ext uri="{BB962C8B-B14F-4D97-AF65-F5344CB8AC3E}">
        <p14:creationId xmlns:p14="http://schemas.microsoft.com/office/powerpoint/2010/main" val="33361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77A481-CD37-4904-9F9B-CB6D63B540D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3250" name="Rectangle 2"/>
          <p:cNvSpPr>
            <a:spLocks noGrp="1"/>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693251" name="Rectangle 3"/>
          <p:cNvSpPr>
            <a:spLocks noGrp="1"/>
          </p:cNvSpPr>
          <p:nvPr>
            <p:ph type="body" idx="1"/>
          </p:nvPr>
        </p:nvSpPr>
        <p:spPr>
          <a:xfrm>
            <a:off x="974392" y="1396923"/>
            <a:ext cx="10243215" cy="4762449"/>
          </a:xfrm>
        </p:spPr>
        <p:txBody>
          <a:bodyPr>
            <a:normAutofit/>
          </a:bodyPr>
          <a:lstStyle/>
          <a:p>
            <a:pPr marL="0" indent="0">
              <a:buNone/>
            </a:pPr>
            <a:r>
              <a:rPr lang="zh-CN" altLang="en-US" b="1" dirty="0">
                <a:latin typeface="楷体_GB2312" pitchFamily="49" charset="-122"/>
                <a:ea typeface="楷体_GB2312" pitchFamily="49" charset="-122"/>
              </a:rPr>
              <a:t>    在对两个谓词公式中的项从左到右进行比较时，那些第一个不相同的项所构成的集合，称为差异集。</a:t>
            </a:r>
          </a:p>
          <a:p>
            <a:pPr algn="just">
              <a:lnSpc>
                <a:spcPct val="120000"/>
              </a:lnSpc>
              <a:spcBef>
                <a:spcPct val="30000"/>
              </a:spcBef>
              <a:buFont typeface="Wingdings" panose="05000000000000000000" pitchFamily="2" charset="2"/>
              <a:buNone/>
            </a:pP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设</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P(</a:t>
            </a:r>
            <a:r>
              <a:rPr lang="en-US" altLang="zh-CN" b="1" dirty="0" err="1">
                <a:latin typeface="楷体_GB2312" pitchFamily="49" charset="-122"/>
                <a:ea typeface="楷体_GB2312" pitchFamily="49" charset="-122"/>
              </a:rPr>
              <a:t>x,y,z</a:t>
            </a:r>
            <a:r>
              <a:rPr lang="en-US" altLang="zh-CN" b="1" dirty="0">
                <a:latin typeface="楷体_GB2312" pitchFamily="49" charset="-122"/>
                <a:ea typeface="楷体_GB2312" pitchFamily="49" charset="-122"/>
              </a:rPr>
              <a:t>),P(</a:t>
            </a:r>
            <a:r>
              <a:rPr lang="en-US" altLang="zh-CN" b="1" dirty="0" err="1">
                <a:latin typeface="楷体_GB2312" pitchFamily="49" charset="-122"/>
                <a:ea typeface="楷体_GB2312" pitchFamily="49" charset="-122"/>
              </a:rPr>
              <a:t>x,f</a:t>
            </a:r>
            <a:r>
              <a:rPr lang="en-US" altLang="zh-CN" b="1" dirty="0">
                <a:latin typeface="楷体_GB2312" pitchFamily="49" charset="-122"/>
                <a:ea typeface="楷体_GB2312" pitchFamily="49" charset="-122"/>
              </a:rPr>
              <a:t>(a),h(b))</a:t>
            </a:r>
            <a:r>
              <a:rPr lang="zh-CN" altLang="en-US" b="1" dirty="0">
                <a:latin typeface="楷体_GB2312" pitchFamily="49" charset="-122"/>
                <a:ea typeface="楷体_GB2312" pitchFamily="49" charset="-122"/>
              </a:rPr>
              <a:t>｝，则不难看出，</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有差异集</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en-US" altLang="zh-CN" b="1" dirty="0">
                <a:latin typeface="楷体_GB2312" pitchFamily="49" charset="-122"/>
                <a:ea typeface="楷体_GB2312" pitchFamily="49" charset="-122"/>
              </a:rPr>
              <a:t>	     D=</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y,f</a:t>
            </a:r>
            <a:r>
              <a:rPr lang="en-US" altLang="zh-CN" b="1" dirty="0">
                <a:latin typeface="楷体_GB2312" pitchFamily="49" charset="-122"/>
                <a:ea typeface="楷体_GB2312" pitchFamily="49" charset="-122"/>
              </a:rPr>
              <a:t>(a)</a:t>
            </a:r>
            <a:r>
              <a:rPr lang="zh-CN" altLang="en-US" b="1" dirty="0">
                <a:latin typeface="楷体_GB2312" pitchFamily="49" charset="-122"/>
                <a:ea typeface="楷体_GB2312" pitchFamily="49" charset="-122"/>
              </a:rPr>
              <a:t>｝</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endParaRPr lang="zh-CN" altLang="en-US" b="1" dirty="0">
              <a:solidFill>
                <a:schemeClr val="hlink"/>
              </a:solidFill>
              <a:latin typeface="楷体_GB2312" pitchFamily="49" charset="-122"/>
              <a:ea typeface="楷体_GB2312" pitchFamily="49" charset="-122"/>
            </a:endParaRPr>
          </a:p>
        </p:txBody>
      </p:sp>
    </p:spTree>
    <p:extLst>
      <p:ext uri="{BB962C8B-B14F-4D97-AF65-F5344CB8AC3E}">
        <p14:creationId xmlns:p14="http://schemas.microsoft.com/office/powerpoint/2010/main" val="12566800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4475</TotalTime>
  <Words>3308</Words>
  <Application>Microsoft Office PowerPoint</Application>
  <PresentationFormat>宽屏</PresentationFormat>
  <Paragraphs>434</Paragraphs>
  <Slides>36</Slides>
  <Notes>16</Notes>
  <HiddenSlides>0</HiddenSlides>
  <MMClips>0</MMClips>
  <ScaleCrop>false</ScaleCrop>
  <HeadingPairs>
    <vt:vector size="6" baseType="variant">
      <vt:variant>
        <vt:lpstr>已用的字体</vt:lpstr>
      </vt:variant>
      <vt:variant>
        <vt:i4>51</vt:i4>
      </vt:variant>
      <vt:variant>
        <vt:lpstr>主题</vt:lpstr>
      </vt:variant>
      <vt:variant>
        <vt:i4>1</vt:i4>
      </vt:variant>
      <vt:variant>
        <vt:lpstr>幻灯片标题</vt:lpstr>
      </vt:variant>
      <vt:variant>
        <vt:i4>36</vt:i4>
      </vt:variant>
    </vt:vector>
  </HeadingPairs>
  <TitlesOfParts>
    <vt:vector size="88" baseType="lpstr">
      <vt:lpstr>CMMI10</vt:lpstr>
      <vt:lpstr>CMSS10</vt:lpstr>
      <vt:lpstr>CMSY10</vt:lpstr>
      <vt:lpstr>GBK-Song25</vt:lpstr>
      <vt:lpstr>GBK-Song26</vt:lpstr>
      <vt:lpstr>GBK-Song37</vt:lpstr>
      <vt:lpstr>GBK-Song38</vt:lpstr>
      <vt:lpstr>GBK-Song39</vt:lpstr>
      <vt:lpstr>GBK-Song40</vt:lpstr>
      <vt:lpstr>GBK-Song41</vt:lpstr>
      <vt:lpstr>GBK-Song42</vt:lpstr>
      <vt:lpstr>GBK-Song43</vt:lpstr>
      <vt:lpstr>GBK-Song45</vt:lpstr>
      <vt:lpstr>GBK-Song46</vt:lpstr>
      <vt:lpstr>GBK-Song47</vt:lpstr>
      <vt:lpstr>GBK-Song50</vt:lpstr>
      <vt:lpstr>GBK-Song51</vt:lpstr>
      <vt:lpstr>GBK-Song52</vt:lpstr>
      <vt:lpstr>GBK-Song54</vt:lpstr>
      <vt:lpstr>GBK-Song55</vt:lpstr>
      <vt:lpstr>GBK-Song56</vt:lpstr>
      <vt:lpstr>GBK-Song57</vt:lpstr>
      <vt:lpstr>GBK-Song58</vt:lpstr>
      <vt:lpstr>GBK-Song59</vt:lpstr>
      <vt:lpstr>GBK-Song60</vt:lpstr>
      <vt:lpstr>GBK-Song61</vt:lpstr>
      <vt:lpstr>GBK-Song62</vt:lpstr>
      <vt:lpstr>GBK-Song63</vt:lpstr>
      <vt:lpstr>GBK-Song64</vt:lpstr>
      <vt:lpstr>GBK-Song65</vt:lpstr>
      <vt:lpstr>Microsoft Yahei</vt:lpstr>
      <vt:lpstr>MS Gothic</vt:lpstr>
      <vt:lpstr>SFSI0800</vt:lpstr>
      <vt:lpstr>SFSI1095</vt:lpstr>
      <vt:lpstr>SFSS0800</vt:lpstr>
      <vt:lpstr>SFSS1095</vt:lpstr>
      <vt:lpstr>等线</vt:lpstr>
      <vt:lpstr>等线 Light</vt:lpstr>
      <vt:lpstr>仿宋_GB2312</vt:lpstr>
      <vt:lpstr>黑体</vt:lpstr>
      <vt:lpstr>华文隶书</vt:lpstr>
      <vt:lpstr>楷体_GB2312</vt:lpstr>
      <vt:lpstr>宋体</vt:lpstr>
      <vt:lpstr>arial</vt:lpstr>
      <vt:lpstr>arial</vt:lpstr>
      <vt:lpstr>Calibri</vt:lpstr>
      <vt:lpstr>Cambria Math</vt:lpstr>
      <vt:lpstr>Courier New</vt:lpstr>
      <vt:lpstr>Symbol</vt:lpstr>
      <vt:lpstr>Times New Roman</vt:lpstr>
      <vt:lpstr>Wingdings</vt:lpstr>
      <vt:lpstr>1_Office 主题​​</vt:lpstr>
      <vt:lpstr>3.3.2置换与合一</vt:lpstr>
      <vt:lpstr>PowerPoint 演示文稿</vt:lpstr>
      <vt:lpstr>置换的合成：</vt:lpstr>
      <vt:lpstr>置换合成实例：</vt:lpstr>
      <vt:lpstr>PowerPoint 演示文稿</vt:lpstr>
      <vt:lpstr>PowerPoint 演示文稿</vt:lpstr>
      <vt:lpstr>最一般合一实例：</vt:lpstr>
      <vt:lpstr> 最一般合一置换的求取算法：</vt:lpstr>
      <vt:lpstr> 最一般合一置换的求取算法：</vt:lpstr>
      <vt:lpstr> 最一般合一置换的求取算法：</vt:lpstr>
      <vt:lpstr>【实例1】</vt:lpstr>
      <vt:lpstr>PowerPoint 演示文稿</vt:lpstr>
      <vt:lpstr>PowerPoint 演示文稿</vt:lpstr>
      <vt:lpstr>3.3.3  自然演绎推理方法</vt:lpstr>
      <vt:lpstr>【演绎推理实例】</vt:lpstr>
      <vt:lpstr>【演绎推理实例】</vt:lpstr>
      <vt:lpstr>【演绎推理实例】</vt:lpstr>
      <vt:lpstr>【演绎推理实例】</vt:lpstr>
      <vt:lpstr>【演绎推理实例】</vt:lpstr>
      <vt:lpstr>【实例】</vt:lpstr>
      <vt:lpstr>【实例】设有如下两个谓词公式：W (a) 和(∀x)(W (x)  Q(x))为真，          求证Q (a)为真。 </vt:lpstr>
      <vt:lpstr>【实例】设已知如下事实：(1) 如果是需要编程序的课，王程都喜欢。 (2) 所有的程序设计语言课都是需要编程序的课。 (3) C是一门程序设计语言课。 求证：王程喜欢C这门课。 </vt:lpstr>
      <vt:lpstr>PowerPoint 演示文稿</vt:lpstr>
      <vt:lpstr>主  要  内  容</vt:lpstr>
      <vt:lpstr>3.4  归结推理方法</vt:lpstr>
      <vt:lpstr>3.4.1谓词公式的范式</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3.3.2置换与合一</dc:title>
  <dc:creator>Qince Li</dc:creator>
  <cp:lastModifiedBy>李钦策</cp:lastModifiedBy>
  <cp:revision>18</cp:revision>
  <dcterms:created xsi:type="dcterms:W3CDTF">2017-11-28T02:17:23Z</dcterms:created>
  <dcterms:modified xsi:type="dcterms:W3CDTF">2020-09-22T00:01:54Z</dcterms:modified>
</cp:coreProperties>
</file>