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31"/>
  </p:notesMasterIdLst>
  <p:handoutMasterIdLst>
    <p:handoutMasterId r:id="rId32"/>
  </p:handoutMasterIdLst>
  <p:sldIdLst>
    <p:sldId id="424" r:id="rId2"/>
    <p:sldId id="426" r:id="rId3"/>
    <p:sldId id="430" r:id="rId4"/>
    <p:sldId id="438" r:id="rId5"/>
    <p:sldId id="431" r:id="rId6"/>
    <p:sldId id="401" r:id="rId7"/>
    <p:sldId id="413" r:id="rId8"/>
    <p:sldId id="420" r:id="rId9"/>
    <p:sldId id="432" r:id="rId10"/>
    <p:sldId id="403" r:id="rId11"/>
    <p:sldId id="421" r:id="rId12"/>
    <p:sldId id="404" r:id="rId13"/>
    <p:sldId id="405" r:id="rId14"/>
    <p:sldId id="434" r:id="rId15"/>
    <p:sldId id="406" r:id="rId16"/>
    <p:sldId id="422" r:id="rId17"/>
    <p:sldId id="435" r:id="rId18"/>
    <p:sldId id="408" r:id="rId19"/>
    <p:sldId id="409" r:id="rId20"/>
    <p:sldId id="423" r:id="rId21"/>
    <p:sldId id="410" r:id="rId22"/>
    <p:sldId id="411" r:id="rId23"/>
    <p:sldId id="436" r:id="rId24"/>
    <p:sldId id="415" r:id="rId25"/>
    <p:sldId id="416" r:id="rId26"/>
    <p:sldId id="418" r:id="rId27"/>
    <p:sldId id="437" r:id="rId28"/>
    <p:sldId id="443" r:id="rId29"/>
    <p:sldId id="412" r:id="rId30"/>
  </p:sldIdLst>
  <p:sldSz cx="12192000" cy="6858000"/>
  <p:notesSz cx="7315200" cy="9601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2"/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2" autoAdjust="0"/>
    <p:restoredTop sz="94660"/>
  </p:normalViewPr>
  <p:slideViewPr>
    <p:cSldViewPr>
      <p:cViewPr varScale="1">
        <p:scale>
          <a:sx n="78" d="100"/>
          <a:sy n="78" d="100"/>
        </p:scale>
        <p:origin x="72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576A76-EAAE-494F-9F7F-EC8DD1141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93E6AE6-BA58-4D01-BFA7-9066FA1B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DBA-8484-455D-B245-CB37572A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2AE3-E00A-49E3-84D4-020B69DE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93A6-559F-4294-A2FB-84D948A6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BBA2E-7FD9-46B8-A226-C36B49A97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1409C-11F8-4378-A9C8-ED515D87E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F41DF-D8B8-41F6-9DEF-CF7345794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C272-083A-4C84-813A-D9CF7008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4DA-79AF-4B05-95C9-B7F6D7E3A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D908-86D3-45AB-ADF7-3B2458B2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54A4C-ECA7-4D89-B689-5883706A9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3666-7D53-408E-8CAE-D86E2DAC0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41FC258-4C93-4B3A-BC1B-47590C715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60.xml"/><Relationship Id="rId7" Type="http://schemas.openxmlformats.org/officeDocument/2006/relationships/image" Target="../media/image67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72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9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69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68.png"/><Relationship Id="rId5" Type="http://schemas.openxmlformats.org/officeDocument/2006/relationships/tags" Target="../tags/tag69.xml"/><Relationship Id="rId15" Type="http://schemas.openxmlformats.org/officeDocument/2006/relationships/image" Target="../media/image81.png"/><Relationship Id="rId10" Type="http://schemas.openxmlformats.org/officeDocument/2006/relationships/image" Target="../media/image67.png"/><Relationship Id="rId4" Type="http://schemas.openxmlformats.org/officeDocument/2006/relationships/tags" Target="../tags/tag68.xml"/><Relationship Id="rId9" Type="http://schemas.openxmlformats.org/officeDocument/2006/relationships/image" Target="../media/image66.png"/><Relationship Id="rId1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74.xml"/><Relationship Id="rId7" Type="http://schemas.openxmlformats.org/officeDocument/2006/relationships/image" Target="../media/image85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91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50" Type="http://schemas.openxmlformats.org/officeDocument/2006/relationships/image" Target="../media/image32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image" Target="../media/image11.png"/><Relationship Id="rId41" Type="http://schemas.openxmlformats.org/officeDocument/2006/relationships/image" Target="../media/image23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png"/><Relationship Id="rId53" Type="http://schemas.openxmlformats.org/officeDocument/2006/relationships/image" Target="../media/image35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49" Type="http://schemas.openxmlformats.org/officeDocument/2006/relationships/image" Target="../media/image31.png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52" Type="http://schemas.openxmlformats.org/officeDocument/2006/relationships/image" Target="../media/image34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image" Target="../media/image30.png"/><Relationship Id="rId8" Type="http://schemas.openxmlformats.org/officeDocument/2006/relationships/tags" Target="../tags/tag11.xml"/><Relationship Id="rId5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9" Type="http://schemas.openxmlformats.org/officeDocument/2006/relationships/image" Target="../media/image39.png"/><Relationship Id="rId21" Type="http://schemas.openxmlformats.org/officeDocument/2006/relationships/tags" Target="../tags/tag46.xml"/><Relationship Id="rId34" Type="http://schemas.openxmlformats.org/officeDocument/2006/relationships/image" Target="../media/image7.png"/><Relationship Id="rId42" Type="http://schemas.openxmlformats.org/officeDocument/2006/relationships/image" Target="../media/image41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2.png"/><Relationship Id="rId63" Type="http://schemas.openxmlformats.org/officeDocument/2006/relationships/image" Target="../media/image60.png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29" Type="http://schemas.openxmlformats.org/officeDocument/2006/relationships/tags" Target="../tags/tag54.xml"/><Relationship Id="rId41" Type="http://schemas.openxmlformats.org/officeDocument/2006/relationships/image" Target="../media/image40.png"/><Relationship Id="rId54" Type="http://schemas.openxmlformats.org/officeDocument/2006/relationships/image" Target="../media/image34.png"/><Relationship Id="rId62" Type="http://schemas.openxmlformats.org/officeDocument/2006/relationships/image" Target="../media/image59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slideLayout" Target="../slideLayouts/slideLayout2.xml"/><Relationship Id="rId37" Type="http://schemas.openxmlformats.org/officeDocument/2006/relationships/image" Target="../media/image37.png"/><Relationship Id="rId40" Type="http://schemas.openxmlformats.org/officeDocument/2006/relationships/image" Target="../media/image9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5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36" Type="http://schemas.openxmlformats.org/officeDocument/2006/relationships/image" Target="../media/image17.png"/><Relationship Id="rId49" Type="http://schemas.openxmlformats.org/officeDocument/2006/relationships/image" Target="../media/image47.png"/><Relationship Id="rId57" Type="http://schemas.openxmlformats.org/officeDocument/2006/relationships/image" Target="../media/image54.png"/><Relationship Id="rId61" Type="http://schemas.openxmlformats.org/officeDocument/2006/relationships/image" Target="../media/image58.png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tags" Target="../tags/tag56.xml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7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Relationship Id="rId30" Type="http://schemas.openxmlformats.org/officeDocument/2006/relationships/tags" Target="../tags/tag55.xml"/><Relationship Id="rId35" Type="http://schemas.openxmlformats.org/officeDocument/2006/relationships/image" Target="../media/image36.png"/><Relationship Id="rId43" Type="http://schemas.openxmlformats.org/officeDocument/2006/relationships/image" Target="../media/image23.png"/><Relationship Id="rId48" Type="http://schemas.openxmlformats.org/officeDocument/2006/relationships/image" Target="../media/image46.png"/><Relationship Id="rId56" Type="http://schemas.openxmlformats.org/officeDocument/2006/relationships/image" Target="../media/image53.png"/><Relationship Id="rId8" Type="http://schemas.openxmlformats.org/officeDocument/2006/relationships/tags" Target="../tags/tag33.xml"/><Relationship Id="rId51" Type="http://schemas.openxmlformats.org/officeDocument/2006/relationships/image" Target="../media/image49.png"/><Relationship Id="rId3" Type="http://schemas.openxmlformats.org/officeDocument/2006/relationships/tags" Target="../tags/tag28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image" Target="../media/image8.png"/><Relationship Id="rId38" Type="http://schemas.openxmlformats.org/officeDocument/2006/relationships/image" Target="../media/image38.png"/><Relationship Id="rId46" Type="http://schemas.openxmlformats.org/officeDocument/2006/relationships/image" Target="../media/image44.png"/><Relationship Id="rId5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Artificial Intelligence</a:t>
            </a:r>
            <a:br>
              <a:rPr lang="en-US" dirty="0">
                <a:latin typeface="Calibri"/>
                <a:cs typeface="Calibri"/>
              </a:rPr>
            </a:b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>
                <a:latin typeface="Calibri"/>
                <a:cs typeface="Calibri"/>
              </a:rPr>
              <a:t>Bayes’ Nets: Sampling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057400"/>
            <a:ext cx="8822429" cy="3626047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66775" y="5634590"/>
            <a:ext cx="10639425" cy="10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Instructors: David Suter and </a:t>
            </a:r>
            <a:r>
              <a:rPr lang="en-US" dirty="0" err="1">
                <a:latin typeface="Calibri"/>
                <a:cs typeface="Calibri"/>
              </a:rPr>
              <a:t>Qince</a:t>
            </a:r>
            <a:r>
              <a:rPr lang="en-US" dirty="0">
                <a:latin typeface="Calibri"/>
                <a:cs typeface="Calibri"/>
              </a:rPr>
              <a:t> Li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Course Delivered @ Harbin Institute of Technology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/>
                <a:cs typeface="Calibri"/>
              </a:rPr>
              <a:t>[Many slides adapted from those created by Dan Klein and Pieter Abbeel for CS188 Intro to AI at UC Berkeley. Some others from colleagues at Adelaide University.]</a:t>
            </a:r>
          </a:p>
        </p:txBody>
      </p:sp>
    </p:spTree>
    <p:extLst>
      <p:ext uri="{BB962C8B-B14F-4D97-AF65-F5344CB8AC3E}">
        <p14:creationId xmlns:p14="http://schemas.microsoft.com/office/powerpoint/2010/main" val="21783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715000" y="1489075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667000" y="5527675"/>
            <a:ext cx="2438400" cy="4572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5635625" y="4191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57352" name="AutoShape 9"/>
          <p:cNvCxnSpPr>
            <a:cxnSpLocks noChangeShapeType="1"/>
            <a:stCxn id="57348" idx="5"/>
            <a:endCxn id="57350" idx="1"/>
          </p:cNvCxnSpPr>
          <p:nvPr/>
        </p:nvCxnSpPr>
        <p:spPr bwMode="auto">
          <a:xfrm>
            <a:off x="6681788" y="2714625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53" name="AutoShape 10"/>
          <p:cNvCxnSpPr>
            <a:cxnSpLocks noChangeShapeType="1"/>
            <a:stCxn id="57348" idx="3"/>
            <a:endCxn id="57349" idx="7"/>
          </p:cNvCxnSpPr>
          <p:nvPr/>
        </p:nvCxnSpPr>
        <p:spPr bwMode="auto">
          <a:xfrm flipH="1">
            <a:off x="5310188" y="2714625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54" name="AutoShape 11"/>
          <p:cNvCxnSpPr>
            <a:cxnSpLocks noChangeShapeType="1"/>
            <a:stCxn id="57349" idx="5"/>
            <a:endCxn id="57351" idx="1"/>
          </p:cNvCxnSpPr>
          <p:nvPr/>
        </p:nvCxnSpPr>
        <p:spPr bwMode="auto">
          <a:xfrm>
            <a:off x="5310188" y="3683000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55" name="AutoShape 12"/>
          <p:cNvCxnSpPr>
            <a:cxnSpLocks noChangeShapeType="1"/>
            <a:stCxn id="57350" idx="3"/>
            <a:endCxn id="57351" idx="7"/>
          </p:cNvCxnSpPr>
          <p:nvPr/>
        </p:nvCxnSpPr>
        <p:spPr bwMode="auto">
          <a:xfrm flipH="1">
            <a:off x="6678613" y="3705225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2562" name="Oval 18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1132563" name="Oval 19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rgbClr val="FF33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1132564" name="Oval 20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1132565" name="Oval 21"/>
          <p:cNvSpPr>
            <a:spLocks noChangeArrowheads="1"/>
          </p:cNvSpPr>
          <p:nvPr/>
        </p:nvSpPr>
        <p:spPr bwMode="auto">
          <a:xfrm>
            <a:off x="5638800" y="41910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WetGrass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667000" y="2703513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362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84275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3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327275"/>
            <a:ext cx="105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45167"/>
              </p:ext>
            </p:extLst>
          </p:nvPr>
        </p:nvGraphicFramePr>
        <p:xfrm>
          <a:off x="5715000" y="1509713"/>
          <a:ext cx="1143000" cy="50669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3168"/>
              </p:ext>
            </p:extLst>
          </p:nvPr>
        </p:nvGraphicFramePr>
        <p:xfrm>
          <a:off x="2743200" y="2725738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382000" y="2703513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396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38" y="2327275"/>
            <a:ext cx="1089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54776"/>
              </p:ext>
            </p:extLst>
          </p:nvPr>
        </p:nvGraphicFramePr>
        <p:xfrm>
          <a:off x="8458200" y="2725738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417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79875"/>
            <a:ext cx="154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57325"/>
              </p:ext>
            </p:extLst>
          </p:nvPr>
        </p:nvGraphicFramePr>
        <p:xfrm>
          <a:off x="2667000" y="4491038"/>
          <a:ext cx="2438400" cy="2027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455" name="TextBox 39"/>
          <p:cNvSpPr txBox="1">
            <a:spLocks noChangeArrowheads="1"/>
          </p:cNvSpPr>
          <p:nvPr/>
        </p:nvSpPr>
        <p:spPr bwMode="auto">
          <a:xfrm>
            <a:off x="7924800" y="42322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229600" y="4689475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itchFamily="34" charset="0"/>
                <a:cs typeface="Calibri" pitchFamily="34" charset="0"/>
              </a:rPr>
              <a:t>+c, -s, +r, +w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305800" y="50053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-c, +s, -r, +w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305800" y="53863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132562" grpId="0" animBg="1"/>
      <p:bldP spid="1132563" grpId="0" animBg="1"/>
      <p:bldP spid="1132564" grpId="0" animBg="1"/>
      <p:bldP spid="1132565" grpId="0" animBg="1"/>
      <p:bldP spid="1132566" grpId="0" animBg="1"/>
      <p:bldP spid="31" grpId="0" animBg="1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971800" y="1447800"/>
            <a:ext cx="5867400" cy="2108199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For </a:t>
            </a:r>
            <a:r>
              <a:rPr lang="en-US" sz="2800" dirty="0" err="1">
                <a:ea typeface="ＭＳ Ｐゴシック" pitchFamily="34" charset="-128"/>
              </a:rPr>
              <a:t>i</a:t>
            </a:r>
            <a:r>
              <a:rPr lang="en-US" sz="2800" dirty="0">
                <a:ea typeface="ＭＳ Ｐゴシック" pitchFamily="34" charset="-128"/>
              </a:rPr>
              <a:t>=1, 2, …, n</a:t>
            </a:r>
          </a:p>
          <a:p>
            <a:pPr lvl="2"/>
            <a:endParaRPr lang="en-US" sz="800" dirty="0">
              <a:ea typeface="ＭＳ Ｐゴシック" pitchFamily="34" charset="-128"/>
            </a:endParaRPr>
          </a:p>
          <a:p>
            <a:pPr lvl="1"/>
            <a:r>
              <a:rPr lang="en-US" sz="2400" dirty="0">
                <a:ea typeface="ＭＳ Ｐゴシック" pitchFamily="34" charset="-128"/>
              </a:rPr>
              <a:t>Sample x</a:t>
            </a:r>
            <a:r>
              <a:rPr lang="en-US" sz="2400" baseline="-25000" dirty="0">
                <a:ea typeface="ＭＳ Ｐゴシック" pitchFamily="34" charset="-128"/>
              </a:rPr>
              <a:t>i</a:t>
            </a:r>
            <a:r>
              <a:rPr lang="en-US" sz="2400" dirty="0">
                <a:ea typeface="ＭＳ Ｐゴシック" pitchFamily="34" charset="-128"/>
              </a:rPr>
              <a:t> from P(X</a:t>
            </a:r>
            <a:r>
              <a:rPr lang="en-US" sz="2400" baseline="-25000" dirty="0">
                <a:ea typeface="ＭＳ Ｐゴシック" pitchFamily="34" charset="-128"/>
              </a:rPr>
              <a:t>i</a:t>
            </a:r>
            <a:r>
              <a:rPr lang="en-US" sz="2400" dirty="0">
                <a:ea typeface="ＭＳ Ｐゴシック" pitchFamily="34" charset="-128"/>
              </a:rPr>
              <a:t> | Parents(X</a:t>
            </a:r>
            <a:r>
              <a:rPr lang="en-US" sz="2400" baseline="-25000" dirty="0">
                <a:ea typeface="ＭＳ Ｐゴシック" pitchFamily="34" charset="-128"/>
              </a:rPr>
              <a:t>i</a:t>
            </a:r>
            <a:r>
              <a:rPr lang="en-US" sz="2400" dirty="0">
                <a:ea typeface="ＭＳ Ｐゴシック" pitchFamily="34" charset="-128"/>
              </a:rPr>
              <a:t>))</a:t>
            </a:r>
          </a:p>
          <a:p>
            <a:pPr lvl="1"/>
            <a:endParaRPr lang="en-US" sz="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Return (x</a:t>
            </a:r>
            <a:r>
              <a:rPr lang="en-US" sz="2800" baseline="-25000" dirty="0">
                <a:ea typeface="ＭＳ Ｐゴシック" pitchFamily="34" charset="-128"/>
              </a:rPr>
              <a:t>1</a:t>
            </a:r>
            <a:r>
              <a:rPr lang="en-US" sz="2800" dirty="0">
                <a:ea typeface="ＭＳ Ｐゴシック" pitchFamily="34" charset="-128"/>
              </a:rPr>
              <a:t>, x</a:t>
            </a:r>
            <a:r>
              <a:rPr lang="en-US" sz="2800" baseline="-25000" dirty="0">
                <a:ea typeface="ＭＳ Ｐゴシック" pitchFamily="34" charset="-128"/>
              </a:rPr>
              <a:t>2</a:t>
            </a:r>
            <a:r>
              <a:rPr lang="en-US" sz="2800" dirty="0">
                <a:ea typeface="ＭＳ Ｐゴシック" pitchFamily="34" charset="-128"/>
              </a:rPr>
              <a:t>, …, </a:t>
            </a:r>
            <a:r>
              <a:rPr lang="en-US" sz="2800" dirty="0" err="1">
                <a:ea typeface="ＭＳ Ｐゴシック" pitchFamily="34" charset="-128"/>
              </a:rPr>
              <a:t>x</a:t>
            </a:r>
            <a:r>
              <a:rPr lang="en-US" sz="2800" baseline="-25000" dirty="0" err="1">
                <a:ea typeface="ＭＳ Ｐゴシック" pitchFamily="34" charset="-128"/>
              </a:rPr>
              <a:t>n</a:t>
            </a:r>
            <a:r>
              <a:rPr lang="en-US" sz="2800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3755742"/>
            <a:ext cx="12191997" cy="31022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8229600" cy="4876800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This process generates samples with probability: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	…i.e. the BN</a:t>
            </a:r>
            <a:r>
              <a:rPr lang="ja-JP" altLang="en-US" sz="2400" dirty="0">
                <a:ea typeface="ＭＳ Ｐゴシック" pitchFamily="34" charset="-128"/>
                <a:cs typeface="Calibri" pitchFamily="34" charset="0"/>
              </a:rPr>
              <a:t>’</a:t>
            </a:r>
            <a:r>
              <a:rPr lang="en-US" altLang="ja-JP" sz="2400" dirty="0">
                <a:ea typeface="ＭＳ Ｐゴシック" pitchFamily="34" charset="-128"/>
                <a:cs typeface="Calibri" pitchFamily="34" charset="0"/>
              </a:rPr>
              <a:t>s joint probability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Let the number of samples of an event be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Then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I.e., the sampling procedure is </a:t>
            </a:r>
            <a:r>
              <a:rPr lang="en-US" sz="2400" dirty="0">
                <a:solidFill>
                  <a:srgbClr val="A50021"/>
                </a:solidFill>
                <a:ea typeface="ＭＳ Ｐゴシック" pitchFamily="34" charset="-128"/>
                <a:cs typeface="Calibri" pitchFamily="34" charset="0"/>
              </a:rPr>
              <a:t>consistent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1741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85975"/>
            <a:ext cx="7086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860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48200"/>
            <a:ext cx="6383338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We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 err="1">
                <a:latin typeface="Calibri"/>
                <a:ea typeface="ＭＳ Ｐゴシック" pitchFamily="34" charset="-128"/>
                <a:cs typeface="Calibri"/>
              </a:rPr>
              <a:t>ll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get a bunch of samples from the BN: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	+c,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	+c, +s,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c, +s, +r, 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	+c,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c,  -s, 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r, +w</a:t>
            </a: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If we want to know P(W)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We have counts &lt;+w:4,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-w:1&gt;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Normalize to get P(W) =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&lt;+w:0.8,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-w:0.2&gt;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will get closer to the true distribution with more samples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Can estimate anything else, too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What about P(C| +w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)?  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+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+w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)? 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)?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Fast: can use fewer samples if less time (what’s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 the drawback?)</a:t>
            </a:r>
            <a:endParaRPr lang="en-US" sz="20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15200" y="1905000"/>
            <a:ext cx="1652499" cy="1447799"/>
            <a:chOff x="7416868" y="3352800"/>
            <a:chExt cx="2870132" cy="2514600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1" name="AutoShape 6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6"/>
            <p:cNvCxnSpPr>
              <a:cxnSpLocks noChangeShapeType="1"/>
              <a:stCxn id="18" idx="5"/>
              <a:endCxn id="20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4" name="AutoShape 6"/>
            <p:cNvCxnSpPr>
              <a:cxnSpLocks noChangeShapeType="1"/>
              <a:stCxn id="23" idx="5"/>
              <a:endCxn id="19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6"/>
            <p:cNvCxnSpPr>
              <a:cxnSpLocks noChangeShapeType="1"/>
              <a:stCxn id="23" idx="3"/>
              <a:endCxn id="18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2782858"/>
            <a:ext cx="12039597" cy="31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7315200" y="4849812"/>
            <a:ext cx="2895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+s,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cs typeface="Calibri"/>
              </a:rPr>
              <a:t>c, +s, +r, 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cs typeface="Calibri"/>
              </a:rPr>
              <a:t>c,  -s, 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r, +w</a:t>
            </a:r>
          </a:p>
        </p:txBody>
      </p:sp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5867400" cy="4525963"/>
          </a:xfrm>
        </p:spPr>
        <p:txBody>
          <a:bodyPr/>
          <a:lstStyle/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Let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say we want P(C)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No point keeping all samples around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Just tally counts of C as we go</a:t>
            </a:r>
          </a:p>
          <a:p>
            <a:pPr lvl="2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Let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say we want 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+s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Same thing: tally C outcomes, but ignore (reject) samples which don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t have S=+s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is called rejection sampling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It is also consistent for conditional probabilities (i.e., correct in the limit)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077200" y="2971800"/>
            <a:ext cx="1652499" cy="1447799"/>
            <a:chOff x="7416868" y="3352800"/>
            <a:chExt cx="2870132" cy="251460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2" name="AutoShape 6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6"/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5" name="AutoShape 6"/>
            <p:cNvCxnSpPr>
              <a:cxnSpLocks noChangeShapeType="1"/>
              <a:stCxn id="24" idx="5"/>
              <a:endCxn id="20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4" idx="3"/>
              <a:endCxn id="19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Rejection Sampling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3429000" y="1295400"/>
            <a:ext cx="6096000" cy="2438400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IN: evidence instantiation</a:t>
            </a:r>
          </a:p>
          <a:p>
            <a:r>
              <a:rPr lang="en-US" sz="2000" dirty="0">
                <a:ea typeface="ＭＳ Ｐゴシック" pitchFamily="34" charset="-128"/>
              </a:rPr>
              <a:t>For </a:t>
            </a:r>
            <a:r>
              <a:rPr lang="en-US" sz="2000" dirty="0" err="1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=1, 2, …, n</a:t>
            </a:r>
          </a:p>
          <a:p>
            <a:pPr lvl="2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1800" dirty="0">
                <a:ea typeface="ＭＳ Ｐゴシック" pitchFamily="34" charset="-128"/>
              </a:rPr>
              <a:t>Sample x</a:t>
            </a:r>
            <a:r>
              <a:rPr lang="en-US" sz="1800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from P(X</a:t>
            </a:r>
            <a:r>
              <a:rPr lang="en-US" sz="1800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| Parents(X</a:t>
            </a:r>
            <a:r>
              <a:rPr lang="en-US" sz="1800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))</a:t>
            </a:r>
          </a:p>
          <a:p>
            <a:pPr lvl="1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1800" dirty="0">
                <a:ea typeface="ＭＳ Ｐゴシック" pitchFamily="34" charset="-128"/>
              </a:rPr>
              <a:t>If x</a:t>
            </a:r>
            <a:r>
              <a:rPr lang="en-US" sz="1800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not consistent with evidence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Reject: Return, and no sample is generated in this cycle</a:t>
            </a:r>
          </a:p>
          <a:p>
            <a:pPr lvl="1"/>
            <a:endParaRPr lang="en-US" sz="6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Return (x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, x</a:t>
            </a:r>
            <a:r>
              <a:rPr lang="en-US" sz="2000" baseline="-25000" dirty="0">
                <a:ea typeface="ＭＳ Ｐゴシック" pitchFamily="34" charset="-128"/>
              </a:rPr>
              <a:t>2</a:t>
            </a:r>
            <a:r>
              <a:rPr lang="en-US" sz="2000" dirty="0">
                <a:ea typeface="ＭＳ Ｐゴシック" pitchFamily="34" charset="-128"/>
              </a:rPr>
              <a:t>, …, </a:t>
            </a:r>
            <a:r>
              <a:rPr lang="en-US" sz="2000" dirty="0" err="1">
                <a:ea typeface="ＭＳ Ｐゴシック" pitchFamily="34" charset="-128"/>
              </a:rPr>
              <a:t>x</a:t>
            </a:r>
            <a:r>
              <a:rPr lang="en-US" sz="2000" baseline="-25000" dirty="0" err="1">
                <a:ea typeface="ＭＳ Ｐゴシック" pitchFamily="34" charset="-128"/>
              </a:rPr>
              <a:t>n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4319829"/>
            <a:ext cx="9753596" cy="2538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Weighting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37640"/>
            <a:ext cx="12191999" cy="2910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622550" cy="20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4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096000" y="1524000"/>
            <a:ext cx="5943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Idea: fix evidence variables and sample the rest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Problem: sample distribution not consistent!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Solution: weight by probability of evidence given parents</a:t>
            </a:r>
          </a:p>
        </p:txBody>
      </p:sp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5867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Problem with rejection sampling: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If evidence is unlikely, rejects lots of samples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Evidence not exploited </a:t>
            </a:r>
            <a:r>
              <a:rPr lang="en-US" altLang="ja-JP" sz="2000" dirty="0">
                <a:ea typeface="ＭＳ Ｐゴシック" pitchFamily="34" charset="-128"/>
                <a:cs typeface="Calibri" pitchFamily="34" charset="0"/>
              </a:rPr>
              <a:t>as you sample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Consider P(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Shape|blue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2000" dirty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1136645" name="AutoShape 5"/>
          <p:cNvCxnSpPr>
            <a:cxnSpLocks noChangeShapeType="1"/>
            <a:stCxn id="1136646" idx="6"/>
            <a:endCxn id="1136647" idx="2"/>
          </p:cNvCxnSpPr>
          <p:nvPr/>
        </p:nvCxnSpPr>
        <p:spPr bwMode="auto">
          <a:xfrm>
            <a:off x="7408863" y="3944938"/>
            <a:ext cx="958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6646" name="Oval 6"/>
          <p:cNvSpPr>
            <a:spLocks noChangeArrowheads="1"/>
          </p:cNvSpPr>
          <p:nvPr/>
        </p:nvSpPr>
        <p:spPr bwMode="auto">
          <a:xfrm>
            <a:off x="61722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Shape</a:t>
            </a:r>
          </a:p>
        </p:txBody>
      </p:sp>
      <p:sp>
        <p:nvSpPr>
          <p:cNvPr id="1136647" name="Oval 7"/>
          <p:cNvSpPr>
            <a:spLocks noChangeArrowheads="1"/>
          </p:cNvSpPr>
          <p:nvPr/>
        </p:nvSpPr>
        <p:spPr bwMode="auto">
          <a:xfrm>
            <a:off x="8382000" y="3657600"/>
            <a:ext cx="1222375" cy="574675"/>
          </a:xfrm>
          <a:prstGeom prst="ellipse">
            <a:avLst/>
          </a:prstGeom>
          <a:solidFill>
            <a:srgbClr val="3333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>
                <a:latin typeface="Calibri" pitchFamily="34" charset="0"/>
                <a:cs typeface="Calibri" pitchFamily="34" charset="0"/>
              </a:rPr>
              <a:t>Color</a:t>
            </a:r>
          </a:p>
        </p:txBody>
      </p:sp>
      <p:sp>
        <p:nvSpPr>
          <p:cNvPr id="1136649" name="Line 9"/>
          <p:cNvSpPr>
            <a:spLocks noChangeShapeType="1"/>
          </p:cNvSpPr>
          <p:nvPr/>
        </p:nvSpPr>
        <p:spPr bwMode="auto">
          <a:xfrm flipV="1">
            <a:off x="8534400" y="3657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50" name="Line 10"/>
          <p:cNvSpPr>
            <a:spLocks noChangeShapeType="1"/>
          </p:cNvSpPr>
          <p:nvPr/>
        </p:nvSpPr>
        <p:spPr bwMode="auto">
          <a:xfrm flipV="1">
            <a:off x="8915400" y="3733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36651" name="AutoShape 11"/>
          <p:cNvCxnSpPr>
            <a:cxnSpLocks noChangeShapeType="1"/>
            <a:stCxn id="1136652" idx="6"/>
            <a:endCxn id="1136653" idx="2"/>
          </p:cNvCxnSpPr>
          <p:nvPr/>
        </p:nvCxnSpPr>
        <p:spPr bwMode="auto">
          <a:xfrm>
            <a:off x="1524000" y="3944938"/>
            <a:ext cx="5334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6652" name="Oval 12"/>
          <p:cNvSpPr>
            <a:spLocks noChangeArrowheads="1"/>
          </p:cNvSpPr>
          <p:nvPr/>
        </p:nvSpPr>
        <p:spPr bwMode="auto">
          <a:xfrm>
            <a:off x="301625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Shape</a:t>
            </a:r>
          </a:p>
        </p:txBody>
      </p:sp>
      <p:sp>
        <p:nvSpPr>
          <p:cNvPr id="1136653" name="Oval 13"/>
          <p:cNvSpPr>
            <a:spLocks noChangeArrowheads="1"/>
          </p:cNvSpPr>
          <p:nvPr/>
        </p:nvSpPr>
        <p:spPr bwMode="auto">
          <a:xfrm>
            <a:off x="20574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>
                <a:latin typeface="Calibri" pitchFamily="34" charset="0"/>
                <a:cs typeface="Calibri" pitchFamily="34" charset="0"/>
              </a:rPr>
              <a:t>Color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124200" y="3124200"/>
            <a:ext cx="2514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pyramid,  green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pyramid,  red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sphere,   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cube,         red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 sphere,      green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448800" y="3093184"/>
            <a:ext cx="2743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pyramid,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pyramid,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sphere,   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cube,         blue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sphere,      blue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257800"/>
            <a:ext cx="5791200" cy="13826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294590"/>
            <a:ext cx="5486399" cy="1427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50080"/>
            <a:ext cx="1295400" cy="103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6" grpId="0" animBg="1"/>
      <p:bldP spid="1136647" grpId="0" animBg="1"/>
      <p:bldP spid="1136649" grpId="0" animBg="1"/>
      <p:bldP spid="1136650" grpId="0" animBg="1"/>
      <p:bldP spid="1136652" grpId="0" animBg="1"/>
      <p:bldP spid="1136653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486400" y="1600200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438400" y="4572000"/>
            <a:ext cx="24384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438400" y="2814638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495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438400"/>
            <a:ext cx="105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22989"/>
              </p:ext>
            </p:extLst>
          </p:nvPr>
        </p:nvGraphicFramePr>
        <p:xfrm>
          <a:off x="5486400" y="1620838"/>
          <a:ext cx="1143000" cy="50669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7200"/>
              </p:ext>
            </p:extLst>
          </p:nvPr>
        </p:nvGraphicFramePr>
        <p:xfrm>
          <a:off x="2514600" y="2836863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153400" y="2814638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529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2438400"/>
            <a:ext cx="1089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23112"/>
              </p:ext>
            </p:extLst>
          </p:nvPr>
        </p:nvGraphicFramePr>
        <p:xfrm>
          <a:off x="8229600" y="2836863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3550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91000"/>
            <a:ext cx="154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67309"/>
              </p:ext>
            </p:extLst>
          </p:nvPr>
        </p:nvGraphicFramePr>
        <p:xfrm>
          <a:off x="2438400" y="4602163"/>
          <a:ext cx="2438400" cy="2027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88" name="TextBox 39"/>
          <p:cNvSpPr txBox="1">
            <a:spLocks noChangeArrowheads="1"/>
          </p:cNvSpPr>
          <p:nvPr/>
        </p:nvSpPr>
        <p:spPr bwMode="auto">
          <a:xfrm>
            <a:off x="7696200" y="43434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63589" name="TextBox 40"/>
          <p:cNvSpPr txBox="1">
            <a:spLocks noChangeArrowheads="1"/>
          </p:cNvSpPr>
          <p:nvPr/>
        </p:nvSpPr>
        <p:spPr bwMode="auto">
          <a:xfrm>
            <a:off x="8001000" y="4800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+c, +s, +r, +w</a:t>
            </a:r>
          </a:p>
        </p:txBody>
      </p:sp>
      <p:sp>
        <p:nvSpPr>
          <p:cNvPr id="63590" name="TextBox 42"/>
          <p:cNvSpPr txBox="1">
            <a:spLocks noChangeArrowheads="1"/>
          </p:cNvSpPr>
          <p:nvPr/>
        </p:nvSpPr>
        <p:spPr bwMode="auto">
          <a:xfrm>
            <a:off x="8077200" y="5105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63591" name="Oval 4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592" name="Oval 5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63593" name="Oval 6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594" name="Oval 7"/>
          <p:cNvSpPr>
            <a:spLocks noChangeArrowheads="1"/>
          </p:cNvSpPr>
          <p:nvPr/>
        </p:nvSpPr>
        <p:spPr bwMode="auto">
          <a:xfrm>
            <a:off x="5407025" y="4378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63595" name="AutoShape 8"/>
          <p:cNvCxnSpPr>
            <a:cxnSpLocks noChangeShapeType="1"/>
            <a:stCxn id="51" idx="5"/>
            <a:endCxn id="63593" idx="1"/>
          </p:cNvCxnSpPr>
          <p:nvPr/>
        </p:nvCxnSpPr>
        <p:spPr bwMode="auto">
          <a:xfrm>
            <a:off x="6453188" y="2901950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96" name="AutoShape 9"/>
          <p:cNvCxnSpPr>
            <a:cxnSpLocks noChangeShapeType="1"/>
            <a:stCxn id="63591" idx="3"/>
            <a:endCxn id="63592" idx="7"/>
          </p:cNvCxnSpPr>
          <p:nvPr/>
        </p:nvCxnSpPr>
        <p:spPr bwMode="auto">
          <a:xfrm flipH="1">
            <a:off x="5081588" y="2901950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97" name="AutoShape 10"/>
          <p:cNvCxnSpPr>
            <a:cxnSpLocks noChangeShapeType="1"/>
            <a:stCxn id="63592" idx="5"/>
            <a:endCxn id="63594" idx="1"/>
          </p:cNvCxnSpPr>
          <p:nvPr/>
        </p:nvCxnSpPr>
        <p:spPr bwMode="auto">
          <a:xfrm>
            <a:off x="5081588" y="3870325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98" name="AutoShape 11"/>
          <p:cNvCxnSpPr>
            <a:cxnSpLocks noChangeShapeType="1"/>
            <a:stCxn id="63593" idx="3"/>
            <a:endCxn id="63594" idx="7"/>
          </p:cNvCxnSpPr>
          <p:nvPr/>
        </p:nvCxnSpPr>
        <p:spPr bwMode="auto">
          <a:xfrm flipH="1">
            <a:off x="6450013" y="3892550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" name="Oval 16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600" name="Oval 17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602" name="Oval 19"/>
          <p:cNvSpPr>
            <a:spLocks noChangeArrowheads="1"/>
          </p:cNvSpPr>
          <p:nvPr/>
        </p:nvSpPr>
        <p:spPr bwMode="auto">
          <a:xfrm>
            <a:off x="5410200" y="43783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sp>
        <p:nvSpPr>
          <p:cNvPr id="63603" name="Line 23"/>
          <p:cNvSpPr>
            <a:spLocks noChangeShapeType="1"/>
          </p:cNvSpPr>
          <p:nvPr/>
        </p:nvSpPr>
        <p:spPr bwMode="auto">
          <a:xfrm flipV="1">
            <a:off x="5562600" y="4419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4" name="Line 24"/>
          <p:cNvSpPr>
            <a:spLocks noChangeShapeType="1"/>
          </p:cNvSpPr>
          <p:nvPr/>
        </p:nvSpPr>
        <p:spPr bwMode="auto">
          <a:xfrm flipV="1">
            <a:off x="5943600" y="4495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5" name="Line 25"/>
          <p:cNvSpPr>
            <a:spLocks noChangeShapeType="1"/>
          </p:cNvSpPr>
          <p:nvPr/>
        </p:nvSpPr>
        <p:spPr bwMode="auto">
          <a:xfrm flipV="1">
            <a:off x="41148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6" name="Line 26"/>
          <p:cNvSpPr>
            <a:spLocks noChangeShapeType="1"/>
          </p:cNvSpPr>
          <p:nvPr/>
        </p:nvSpPr>
        <p:spPr bwMode="auto">
          <a:xfrm flipV="1">
            <a:off x="4495800" y="34290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607" name="Picture 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69000"/>
            <a:ext cx="10445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969000"/>
            <a:ext cx="5826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5943600"/>
            <a:ext cx="758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132566" grpId="0" animBg="1"/>
      <p:bldP spid="31" grpId="0" animBg="1"/>
      <p:bldP spid="51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 Net Representation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494919"/>
            <a:ext cx="2062553" cy="2362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34" y="1524000"/>
            <a:ext cx="3514965" cy="25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3810000" y="1219200"/>
            <a:ext cx="4191000" cy="3174999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IN: evidence instantiation</a:t>
            </a:r>
          </a:p>
          <a:p>
            <a:r>
              <a:rPr lang="en-US" sz="2000" dirty="0">
                <a:ea typeface="ＭＳ Ｐゴシック" pitchFamily="34" charset="-128"/>
              </a:rPr>
              <a:t>w = 1.0</a:t>
            </a:r>
          </a:p>
          <a:p>
            <a:r>
              <a:rPr lang="en-US" sz="2000" dirty="0">
                <a:ea typeface="ＭＳ Ｐゴシック" pitchFamily="34" charset="-128"/>
              </a:rPr>
              <a:t>for </a:t>
            </a:r>
            <a:r>
              <a:rPr lang="en-US" sz="2000" dirty="0" err="1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=1, 2, …, n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if X</a:t>
            </a:r>
            <a:r>
              <a:rPr lang="en-US" sz="1800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is an evidence variable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= observation 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for 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Set w = w * P(x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| Parents(X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))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else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Sample 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from P(X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| Parents(X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))</a:t>
            </a:r>
          </a:p>
          <a:p>
            <a:r>
              <a:rPr lang="en-US" sz="2000" dirty="0">
                <a:ea typeface="ＭＳ Ｐゴシック" pitchFamily="34" charset="-128"/>
              </a:rPr>
              <a:t>return (x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, x</a:t>
            </a:r>
            <a:r>
              <a:rPr lang="en-US" sz="2000" baseline="-25000" dirty="0">
                <a:ea typeface="ＭＳ Ｐゴシック" pitchFamily="34" charset="-128"/>
              </a:rPr>
              <a:t>2</a:t>
            </a:r>
            <a:r>
              <a:rPr lang="en-US" sz="2000" dirty="0">
                <a:ea typeface="ＭＳ Ｐゴシック" pitchFamily="34" charset="-128"/>
              </a:rPr>
              <a:t>, …, </a:t>
            </a:r>
            <a:r>
              <a:rPr lang="en-US" sz="2000" dirty="0" err="1">
                <a:ea typeface="ＭＳ Ｐゴシック" pitchFamily="34" charset="-128"/>
              </a:rPr>
              <a:t>x</a:t>
            </a:r>
            <a:r>
              <a:rPr lang="en-US" sz="2000" baseline="-25000" dirty="0" err="1">
                <a:ea typeface="ＭＳ Ｐゴシック" pitchFamily="34" charset="-128"/>
              </a:rPr>
              <a:t>n</a:t>
            </a:r>
            <a:r>
              <a:rPr lang="en-US" sz="2000" dirty="0">
                <a:ea typeface="ＭＳ Ｐゴシック" pitchFamily="34" charset="-128"/>
              </a:rPr>
              <a:t>), 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97576"/>
            <a:ext cx="9372600" cy="223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01160"/>
            <a:ext cx="990600" cy="792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153400" cy="3581400"/>
          </a:xfrm>
        </p:spPr>
        <p:txBody>
          <a:bodyPr/>
          <a:lstStyle/>
          <a:p>
            <a:r>
              <a:rPr lang="en-US" sz="2000">
                <a:ea typeface="ＭＳ Ｐゴシック" pitchFamily="34" charset="-128"/>
                <a:cs typeface="Calibri" pitchFamily="34" charset="0"/>
              </a:rPr>
              <a:t>Sampling distribution if z sampled and e fixed evidence</a:t>
            </a: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>
                <a:ea typeface="ＭＳ Ｐゴシック" pitchFamily="34" charset="-128"/>
                <a:cs typeface="Calibri" pitchFamily="34" charset="0"/>
              </a:rPr>
              <a:t>Now, samples have weights</a:t>
            </a: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>
                <a:ea typeface="ＭＳ Ｐゴシック" pitchFamily="34" charset="-128"/>
                <a:cs typeface="Calibri" pitchFamily="34" charset="0"/>
              </a:rPr>
              <a:t>Together, weighted sampling distribution is consistent</a:t>
            </a: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6451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44910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767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3581400"/>
            <a:ext cx="413861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767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172200"/>
            <a:ext cx="12080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8" name="Group 30"/>
          <p:cNvGrpSpPr>
            <a:grpSpLocks/>
          </p:cNvGrpSpPr>
          <p:nvPr/>
        </p:nvGrpSpPr>
        <p:grpSpPr bwMode="auto">
          <a:xfrm>
            <a:off x="7848600" y="2438400"/>
            <a:ext cx="2438400" cy="1573213"/>
            <a:chOff x="3456" y="1414"/>
            <a:chExt cx="2496" cy="1610"/>
          </a:xfrm>
        </p:grpSpPr>
        <p:sp>
          <p:nvSpPr>
            <p:cNvPr id="64521" name="Oval 14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Cloudy</a:t>
              </a:r>
            </a:p>
          </p:txBody>
        </p:sp>
        <p:sp>
          <p:nvSpPr>
            <p:cNvPr id="64522" name="Oval 15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23" name="Oval 16"/>
            <p:cNvSpPr>
              <a:spLocks noChangeArrowheads="1"/>
            </p:cNvSpPr>
            <p:nvPr/>
          </p:nvSpPr>
          <p:spPr bwMode="auto">
            <a:xfrm>
              <a:off x="5182" y="2038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R</a:t>
              </a:r>
            </a:p>
          </p:txBody>
        </p:sp>
        <p:sp>
          <p:nvSpPr>
            <p:cNvPr id="64524" name="Oval 17"/>
            <p:cNvSpPr>
              <a:spLocks noChangeArrowheads="1"/>
            </p:cNvSpPr>
            <p:nvPr/>
          </p:nvSpPr>
          <p:spPr bwMode="auto">
            <a:xfrm>
              <a:off x="4318" y="2662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4525" name="AutoShape 18"/>
            <p:cNvCxnSpPr>
              <a:cxnSpLocks noChangeShapeType="1"/>
              <a:stCxn id="64529" idx="5"/>
              <a:endCxn id="64523" idx="1"/>
            </p:cNvCxnSpPr>
            <p:nvPr/>
          </p:nvCxnSpPr>
          <p:spPr bwMode="auto">
            <a:xfrm>
              <a:off x="4977" y="1732"/>
              <a:ext cx="318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526" name="AutoShape 19"/>
            <p:cNvCxnSpPr>
              <a:cxnSpLocks noChangeShapeType="1"/>
              <a:stCxn id="64521" idx="3"/>
              <a:endCxn id="64522" idx="7"/>
            </p:cNvCxnSpPr>
            <p:nvPr/>
          </p:nvCxnSpPr>
          <p:spPr bwMode="auto">
            <a:xfrm flipH="1">
              <a:off x="4113" y="1732"/>
              <a:ext cx="320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527" name="AutoShape 20"/>
            <p:cNvCxnSpPr>
              <a:cxnSpLocks noChangeShapeType="1"/>
              <a:stCxn id="64522" idx="5"/>
              <a:endCxn id="64524" idx="1"/>
            </p:cNvCxnSpPr>
            <p:nvPr/>
          </p:nvCxnSpPr>
          <p:spPr bwMode="auto">
            <a:xfrm>
              <a:off x="4113" y="2342"/>
              <a:ext cx="318" cy="3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528" name="AutoShape 21"/>
            <p:cNvCxnSpPr>
              <a:cxnSpLocks noChangeShapeType="1"/>
              <a:stCxn id="64523" idx="3"/>
              <a:endCxn id="64524" idx="7"/>
            </p:cNvCxnSpPr>
            <p:nvPr/>
          </p:nvCxnSpPr>
          <p:spPr bwMode="auto">
            <a:xfrm flipH="1">
              <a:off x="4975" y="2356"/>
              <a:ext cx="320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4529" name="Oval 22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  <p:sp>
          <p:nvSpPr>
            <p:cNvPr id="64530" name="Oval 23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64531" name="Oval 25"/>
            <p:cNvSpPr>
              <a:spLocks noChangeArrowheads="1"/>
            </p:cNvSpPr>
            <p:nvPr/>
          </p:nvSpPr>
          <p:spPr bwMode="auto">
            <a:xfrm>
              <a:off x="4320" y="2662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</a:t>
              </a:r>
            </a:p>
          </p:txBody>
        </p:sp>
        <p:sp>
          <p:nvSpPr>
            <p:cNvPr id="64532" name="Line 26"/>
            <p:cNvSpPr>
              <a:spLocks noChangeShapeType="1"/>
            </p:cNvSpPr>
            <p:nvPr/>
          </p:nvSpPr>
          <p:spPr bwMode="auto">
            <a:xfrm flipV="1">
              <a:off x="4392" y="2662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3" name="Line 27"/>
            <p:cNvSpPr>
              <a:spLocks noChangeShapeType="1"/>
            </p:cNvSpPr>
            <p:nvPr/>
          </p:nvSpPr>
          <p:spPr bwMode="auto">
            <a:xfrm flipV="1">
              <a:off x="4632" y="271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4" name="Line 28"/>
            <p:cNvSpPr>
              <a:spLocks noChangeShapeType="1"/>
            </p:cNvSpPr>
            <p:nvPr/>
          </p:nvSpPr>
          <p:spPr bwMode="auto">
            <a:xfrm flipV="1">
              <a:off x="3504" y="2016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5" name="Line 29"/>
            <p:cNvSpPr>
              <a:spLocks noChangeShapeType="1"/>
            </p:cNvSpPr>
            <p:nvPr/>
          </p:nvSpPr>
          <p:spPr bwMode="auto">
            <a:xfrm flipV="1">
              <a:off x="3744" y="206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9938" name="Picture 2" descr="\\.host\Shared Folders\Shared with PC\likelihood_weighti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05388"/>
            <a:ext cx="8382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5562600" cy="2362200"/>
          </a:xfrm>
        </p:spPr>
        <p:txBody>
          <a:bodyPr/>
          <a:lstStyle/>
          <a:p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Likelihood weighting is good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We have taken evidence into account as we generate the sample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E.g. here, W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s value will get picked based on the evidence values of S, R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More of our samples will reflect the state of the world suggested by the evidence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324600" y="1371600"/>
            <a:ext cx="5562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Likelihood weighting doesn’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t solve all our problems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Evidence influences the choice of downstream variables, but not upstream ones (C isn’</a:t>
            </a:r>
            <a:r>
              <a:rPr lang="en-US" altLang="ja-JP" sz="1800" dirty="0">
                <a:latin typeface="Calibri"/>
                <a:cs typeface="Calibri"/>
              </a:rPr>
              <a:t>t more likely to get a value matching the evidence)</a:t>
            </a:r>
          </a:p>
          <a:p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We would like to consider evidence when we sample every variable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	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Gibbs sampling</a:t>
            </a: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97576"/>
            <a:ext cx="9372600" cy="223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3160"/>
            <a:ext cx="147955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6828713" cy="54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1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Gibbs Sampling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/>
          <a:lstStyle/>
          <a:p>
            <a:r>
              <a:rPr lang="en-US" sz="2000" i="1" dirty="0">
                <a:ea typeface="ＭＳ Ｐゴシック" pitchFamily="34" charset="-128"/>
              </a:rPr>
              <a:t>Procedure: </a:t>
            </a:r>
            <a:r>
              <a:rPr lang="en-US" sz="2000" dirty="0">
                <a:ea typeface="ＭＳ Ｐゴシック" pitchFamily="34" charset="-128"/>
              </a:rPr>
              <a:t>keep track of a full instantiation x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, x</a:t>
            </a:r>
            <a:r>
              <a:rPr lang="en-US" sz="2000" baseline="-25000" dirty="0">
                <a:ea typeface="ＭＳ Ｐゴシック" pitchFamily="34" charset="-128"/>
              </a:rPr>
              <a:t>2</a:t>
            </a:r>
            <a:r>
              <a:rPr lang="en-US" sz="2000" dirty="0">
                <a:ea typeface="ＭＳ Ｐゴシック" pitchFamily="34" charset="-128"/>
              </a:rPr>
              <a:t>, …, </a:t>
            </a:r>
            <a:r>
              <a:rPr lang="en-US" sz="2000" dirty="0" err="1">
                <a:ea typeface="ＭＳ Ｐゴシック" pitchFamily="34" charset="-128"/>
              </a:rPr>
              <a:t>x</a:t>
            </a:r>
            <a:r>
              <a:rPr lang="en-US" sz="2000" baseline="-25000" dirty="0" err="1">
                <a:ea typeface="ＭＳ Ｐゴシック" pitchFamily="34" charset="-128"/>
              </a:rPr>
              <a:t>n</a:t>
            </a:r>
            <a:r>
              <a:rPr lang="en-US" sz="2000" dirty="0">
                <a:ea typeface="ＭＳ Ｐゴシック" pitchFamily="34" charset="-128"/>
              </a:rPr>
              <a:t>.   Start with an arbitrary instantiation consistent with the evidence.  Sample one variable at a time, conditioned on all the rest, but keep evidence fixed.  Keep repeating this for a long time.</a:t>
            </a:r>
          </a:p>
          <a:p>
            <a:pPr lvl="3"/>
            <a:endParaRPr lang="en-US" sz="800" i="1" dirty="0">
              <a:ea typeface="ＭＳ Ｐゴシック" pitchFamily="34" charset="-128"/>
            </a:endParaRPr>
          </a:p>
          <a:p>
            <a:r>
              <a:rPr lang="en-US" sz="2000" i="1" dirty="0">
                <a:ea typeface="ＭＳ Ｐゴシック" pitchFamily="34" charset="-128"/>
              </a:rPr>
              <a:t>Property: </a:t>
            </a:r>
            <a:r>
              <a:rPr lang="en-US" sz="2000" dirty="0">
                <a:ea typeface="ＭＳ Ｐゴシック" pitchFamily="34" charset="-128"/>
              </a:rPr>
              <a:t>in the limit of repeating this infinitely many times the resulting sample is coming from the correct distribution</a:t>
            </a:r>
          </a:p>
          <a:p>
            <a:pPr lvl="3"/>
            <a:endParaRPr lang="en-US" sz="800" i="1" dirty="0">
              <a:ea typeface="ＭＳ Ｐゴシック" pitchFamily="34" charset="-128"/>
            </a:endParaRPr>
          </a:p>
          <a:p>
            <a:r>
              <a:rPr lang="en-US" sz="2000" i="1" dirty="0">
                <a:ea typeface="ＭＳ Ｐゴシック" pitchFamily="34" charset="-128"/>
              </a:rPr>
              <a:t>Rationale</a:t>
            </a:r>
            <a:r>
              <a:rPr lang="en-US" sz="2000" dirty="0">
                <a:ea typeface="ＭＳ Ｐゴシック" pitchFamily="34" charset="-128"/>
              </a:rPr>
              <a:t>: both upstream and downstream variables condition on evidence.</a:t>
            </a:r>
          </a:p>
          <a:p>
            <a:pPr marL="1371531" lvl="3" indent="0">
              <a:buNone/>
            </a:pPr>
            <a:r>
              <a:rPr lang="en-US" sz="800" dirty="0">
                <a:ea typeface="ＭＳ Ｐゴシック" pitchFamily="34" charset="-128"/>
              </a:rPr>
              <a:t> </a:t>
            </a:r>
          </a:p>
          <a:p>
            <a:r>
              <a:rPr lang="en-US" sz="2000" dirty="0">
                <a:ea typeface="ＭＳ Ｐゴシック" pitchFamily="34" charset="-128"/>
              </a:rPr>
              <a:t>In contrast: likelihood weighting only conditions on upstream evidence, and hence weights obtained in likelihood weighting can sometimes be very small.  Sum of weights over all samples is indicative of how many </a:t>
            </a:r>
            <a:r>
              <a:rPr lang="en-US" altLang="en-US" sz="2000" dirty="0">
                <a:ea typeface="ＭＳ Ｐゴシック" pitchFamily="34" charset="-128"/>
              </a:rPr>
              <a:t>“</a:t>
            </a:r>
            <a:r>
              <a:rPr lang="en-US" sz="2000" dirty="0">
                <a:ea typeface="ＭＳ Ｐゴシック" pitchFamily="34" charset="-128"/>
              </a:rPr>
              <a:t>effective</a:t>
            </a:r>
            <a:r>
              <a:rPr lang="en-US" altLang="en-US" sz="2000" dirty="0">
                <a:ea typeface="ＭＳ Ｐゴシック" pitchFamily="34" charset="-128"/>
              </a:rPr>
              <a:t>”</a:t>
            </a:r>
            <a:r>
              <a:rPr lang="en-US" sz="2000" dirty="0">
                <a:ea typeface="ＭＳ Ｐゴシック" pitchFamily="34" charset="-128"/>
              </a:rPr>
              <a:t> samples were obtained, so want high weight.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5486400" y="1371600"/>
            <a:ext cx="65278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ea typeface="ＭＳ Ｐゴシック" pitchFamily="34" charset="-128"/>
              </a:rPr>
              <a:t>Step 2: Initialize other variables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Randomly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Gibbs Sampling Example: P( S | +r)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5278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Step 1: Fix evidence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 = +r</a:t>
            </a: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Steps 3: Repeat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Choose a non-evidence variable X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Resample X from P( X | all other variables)</a:t>
            </a:r>
            <a:endParaRPr lang="en-US" sz="1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05200" y="1524000"/>
            <a:ext cx="1652499" cy="1447799"/>
            <a:chOff x="7416868" y="3352800"/>
            <a:chExt cx="2870132" cy="2514600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0" name="AutoShape 6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6"/>
            <p:cNvCxnSpPr>
              <a:cxnSpLocks noChangeShapeType="1"/>
              <a:stCxn id="17" idx="5"/>
              <a:endCxn id="19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3" name="AutoShape 6"/>
            <p:cNvCxnSpPr>
              <a:cxnSpLocks noChangeShapeType="1"/>
              <a:stCxn id="22" idx="5"/>
              <a:endCxn id="18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2" idx="3"/>
              <a:endCxn id="17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10134600" y="1524000"/>
            <a:ext cx="1652499" cy="1447799"/>
            <a:chOff x="7416868" y="3352800"/>
            <a:chExt cx="2870132" cy="2514600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4" name="AutoShape 6"/>
            <p:cNvCxnSpPr>
              <a:cxnSpLocks noChangeShapeType="1"/>
              <a:stCxn id="42" idx="3"/>
              <a:endCxn id="4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AutoShape 6"/>
            <p:cNvCxnSpPr>
              <a:cxnSpLocks noChangeShapeType="1"/>
              <a:stCxn id="41" idx="5"/>
              <a:endCxn id="4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7" name="AutoShape 6"/>
            <p:cNvCxnSpPr>
              <a:cxnSpLocks noChangeShapeType="1"/>
              <a:stCxn id="46" idx="5"/>
              <a:endCxn id="4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6"/>
            <p:cNvCxnSpPr>
              <a:cxnSpLocks noChangeShapeType="1"/>
              <a:stCxn id="46" idx="3"/>
              <a:endCxn id="4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0" name="Group 49"/>
          <p:cNvGrpSpPr/>
          <p:nvPr/>
        </p:nvGrpSpPr>
        <p:grpSpPr>
          <a:xfrm>
            <a:off x="304800" y="4343400"/>
            <a:ext cx="1142999" cy="1001412"/>
            <a:chOff x="7416868" y="3352800"/>
            <a:chExt cx="2870132" cy="2514600"/>
          </a:xfrm>
        </p:grpSpPr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4" name="AutoShape 6"/>
            <p:cNvCxnSpPr>
              <a:cxnSpLocks noChangeShapeType="1"/>
              <a:stCxn id="52" idx="3"/>
              <a:endCxn id="5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AutoShape 6"/>
            <p:cNvCxnSpPr>
              <a:cxnSpLocks noChangeShapeType="1"/>
              <a:stCxn id="51" idx="5"/>
              <a:endCxn id="5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7" name="AutoShape 6"/>
            <p:cNvCxnSpPr>
              <a:cxnSpLocks noChangeShapeType="1"/>
              <a:stCxn id="56" idx="5"/>
              <a:endCxn id="5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AutoShape 6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286001" y="4343400"/>
            <a:ext cx="1142999" cy="1001412"/>
            <a:chOff x="7416868" y="3352800"/>
            <a:chExt cx="2870132" cy="2514600"/>
          </a:xfrm>
        </p:grpSpPr>
        <p:sp>
          <p:nvSpPr>
            <p:cNvPr id="60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3" name="AutoShape 6"/>
            <p:cNvCxnSpPr>
              <a:cxnSpLocks noChangeShapeType="1"/>
              <a:stCxn id="61" idx="3"/>
              <a:endCxn id="62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" name="AutoShape 6"/>
            <p:cNvCxnSpPr>
              <a:cxnSpLocks noChangeShapeType="1"/>
              <a:stCxn id="60" idx="5"/>
              <a:endCxn id="62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6" name="AutoShape 6"/>
            <p:cNvCxnSpPr>
              <a:cxnSpLocks noChangeShapeType="1"/>
              <a:stCxn id="65" idx="5"/>
              <a:endCxn id="61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" name="AutoShape 6"/>
            <p:cNvCxnSpPr>
              <a:cxnSpLocks noChangeShapeType="1"/>
              <a:stCxn id="65" idx="3"/>
              <a:endCxn id="60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67595" name="Straight Arrow Connector 67594"/>
          <p:cNvCxnSpPr/>
          <p:nvPr/>
        </p:nvCxnSpPr>
        <p:spPr>
          <a:xfrm>
            <a:off x="16764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657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191000" y="4343400"/>
            <a:ext cx="1142999" cy="1001412"/>
            <a:chOff x="7416868" y="3352800"/>
            <a:chExt cx="2870132" cy="2514600"/>
          </a:xfrm>
        </p:grpSpPr>
        <p:sp>
          <p:nvSpPr>
            <p:cNvPr id="75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7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78" name="AutoShape 6"/>
            <p:cNvCxnSpPr>
              <a:cxnSpLocks noChangeShapeType="1"/>
              <a:stCxn id="76" idx="3"/>
              <a:endCxn id="77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AutoShape 6"/>
            <p:cNvCxnSpPr>
              <a:cxnSpLocks noChangeShapeType="1"/>
              <a:stCxn id="75" idx="5"/>
              <a:endCxn id="77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0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1" name="AutoShape 6"/>
            <p:cNvCxnSpPr>
              <a:cxnSpLocks noChangeShapeType="1"/>
              <a:stCxn id="80" idx="5"/>
              <a:endCxn id="76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AutoShape 6"/>
            <p:cNvCxnSpPr>
              <a:cxnSpLocks noChangeShapeType="1"/>
              <a:stCxn id="80" idx="3"/>
              <a:endCxn id="75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6172201" y="4343400"/>
            <a:ext cx="1142999" cy="1001412"/>
            <a:chOff x="7416868" y="3352800"/>
            <a:chExt cx="2870132" cy="2514600"/>
          </a:xfrm>
        </p:grpSpPr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5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6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7" name="AutoShape 6"/>
            <p:cNvCxnSpPr>
              <a:cxnSpLocks noChangeShapeType="1"/>
              <a:stCxn id="85" idx="3"/>
              <a:endCxn id="86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" name="AutoShape 6"/>
            <p:cNvCxnSpPr>
              <a:cxnSpLocks noChangeShapeType="1"/>
              <a:stCxn id="84" idx="5"/>
              <a:endCxn id="86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9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0" name="AutoShape 6"/>
            <p:cNvCxnSpPr>
              <a:cxnSpLocks noChangeShapeType="1"/>
              <a:stCxn id="89" idx="5"/>
              <a:endCxn id="85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1" name="AutoShape 6"/>
            <p:cNvCxnSpPr>
              <a:cxnSpLocks noChangeShapeType="1"/>
              <a:stCxn id="89" idx="3"/>
              <a:endCxn id="84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92" name="Straight Arrow Connector 91"/>
          <p:cNvCxnSpPr/>
          <p:nvPr/>
        </p:nvCxnSpPr>
        <p:spPr>
          <a:xfrm>
            <a:off x="5562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5438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8001000" y="4343400"/>
            <a:ext cx="1142999" cy="1001412"/>
            <a:chOff x="7416868" y="3352800"/>
            <a:chExt cx="2870132" cy="2514600"/>
          </a:xfrm>
        </p:grpSpPr>
        <p:sp>
          <p:nvSpPr>
            <p:cNvPr id="95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6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7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8" name="AutoShape 6"/>
            <p:cNvCxnSpPr>
              <a:cxnSpLocks noChangeShapeType="1"/>
              <a:stCxn id="96" idx="3"/>
              <a:endCxn id="97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" name="AutoShape 6"/>
            <p:cNvCxnSpPr>
              <a:cxnSpLocks noChangeShapeType="1"/>
              <a:stCxn id="95" idx="5"/>
              <a:endCxn id="97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1" name="AutoShape 6"/>
            <p:cNvCxnSpPr>
              <a:cxnSpLocks noChangeShapeType="1"/>
              <a:stCxn id="100" idx="5"/>
              <a:endCxn id="96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" name="AutoShape 6"/>
            <p:cNvCxnSpPr>
              <a:cxnSpLocks noChangeShapeType="1"/>
              <a:stCxn id="100" idx="3"/>
              <a:endCxn id="95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03" name="Group 102"/>
          <p:cNvGrpSpPr/>
          <p:nvPr/>
        </p:nvGrpSpPr>
        <p:grpSpPr>
          <a:xfrm>
            <a:off x="9982201" y="4343400"/>
            <a:ext cx="1142999" cy="1001412"/>
            <a:chOff x="7416868" y="3352800"/>
            <a:chExt cx="2870132" cy="2514600"/>
          </a:xfrm>
        </p:grpSpPr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5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7" name="AutoShape 6"/>
            <p:cNvCxnSpPr>
              <a:cxnSpLocks noChangeShapeType="1"/>
              <a:stCxn id="105" idx="3"/>
              <a:endCxn id="106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8" name="AutoShape 6"/>
            <p:cNvCxnSpPr>
              <a:cxnSpLocks noChangeShapeType="1"/>
              <a:stCxn id="104" idx="5"/>
              <a:endCxn id="106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9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10" name="AutoShape 6"/>
            <p:cNvCxnSpPr>
              <a:cxnSpLocks noChangeShapeType="1"/>
              <a:stCxn id="109" idx="5"/>
              <a:endCxn id="105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1" name="AutoShape 6"/>
            <p:cNvCxnSpPr>
              <a:cxnSpLocks noChangeShapeType="1"/>
              <a:stCxn id="109" idx="3"/>
              <a:endCxn id="104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112" name="Straight Arrow Connector 111"/>
          <p:cNvCxnSpPr/>
          <p:nvPr/>
        </p:nvCxnSpPr>
        <p:spPr>
          <a:xfrm>
            <a:off x="9372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430000" y="4871892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598" name="Picture 6759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86400"/>
            <a:ext cx="3454400" cy="279400"/>
          </a:xfrm>
          <a:prstGeom prst="rect">
            <a:avLst/>
          </a:prstGeom>
        </p:spPr>
      </p:pic>
      <p:pic>
        <p:nvPicPr>
          <p:cNvPr id="67600" name="Picture 6759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500" y="5486400"/>
            <a:ext cx="3479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7601" name="Picture 6760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5486400"/>
            <a:ext cx="3479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Efficient Resampling of One Variable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 Sample from P(S | +c, +r, -w)	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Many things cancel out – only CPTs with S remain!</a:t>
            </a:r>
          </a:p>
          <a:p>
            <a:r>
              <a:rPr lang="en-US" sz="2400" dirty="0">
                <a:ea typeface="ＭＳ Ｐゴシック" pitchFamily="34" charset="-128"/>
              </a:rPr>
              <a:t>More generally: only CPTs that have resampled variable need to be considered, and joined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448800" y="1371600"/>
            <a:ext cx="1752600" cy="1535500"/>
            <a:chOff x="7416868" y="3352800"/>
            <a:chExt cx="2870132" cy="25146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" name="AutoShape 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" name="AutoShape 6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2" name="AutoShape 6"/>
            <p:cNvCxnSpPr>
              <a:cxnSpLocks noChangeShapeType="1"/>
              <a:stCxn id="11" idx="5"/>
              <a:endCxn id="7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AutoShape 6"/>
            <p:cNvCxnSpPr>
              <a:cxnSpLocks noChangeShapeType="1"/>
              <a:stCxn id="11" idx="3"/>
              <a:endCxn id="6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81200"/>
            <a:ext cx="6644789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4020853"/>
            <a:ext cx="3581398" cy="2837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Net Sampling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0"/>
            <a:ext cx="5918200" cy="4729164"/>
          </a:xfrm>
        </p:spPr>
        <p:txBody>
          <a:bodyPr/>
          <a:lstStyle/>
          <a:p>
            <a:r>
              <a:rPr lang="en-US" sz="2400" dirty="0"/>
              <a:t>Prior Sampling  P</a:t>
            </a:r>
          </a:p>
          <a:p>
            <a:endParaRPr lang="en-US" sz="2400" dirty="0"/>
          </a:p>
          <a:p>
            <a:endParaRPr lang="en-US" sz="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8"/>
            <a:endParaRPr lang="en-US" sz="1200" dirty="0"/>
          </a:p>
          <a:p>
            <a:r>
              <a:rPr lang="en-US" sz="2400" dirty="0"/>
              <a:t>Likelihood Weighting  P( Q | e)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69000" y="1219200"/>
            <a:ext cx="5918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Rejection Sampling  P( Q | e )</a:t>
            </a:r>
            <a:endParaRPr lang="en-US" sz="1200" dirty="0"/>
          </a:p>
          <a:p>
            <a:endParaRPr lang="en-US" sz="2400" dirty="0"/>
          </a:p>
          <a:p>
            <a:endParaRPr lang="en-US" sz="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7"/>
            <a:endParaRPr lang="en-US" sz="1200" dirty="0"/>
          </a:p>
          <a:p>
            <a:r>
              <a:rPr lang="en-US" sz="2400" dirty="0"/>
              <a:t>Gibbs Sampling  P( Q | e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3000"/>
            <a:ext cx="5105400" cy="1218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96455"/>
            <a:ext cx="5029200" cy="1308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133600"/>
            <a:ext cx="5181598" cy="131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55160"/>
            <a:ext cx="908050" cy="7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Further Reading on Gibbs Sampling*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744200" cy="4729164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Gibbs sampling produces sample from the query distribution P( Q | e ) in limit of re-sampling infinitely often</a:t>
            </a:r>
          </a:p>
          <a:p>
            <a:pPr lvl="4"/>
            <a:endParaRPr lang="en-US" sz="16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Gibbs sampling is a special case of more general methods called Markov chain Monte Carlo (MCMC) methods </a:t>
            </a:r>
          </a:p>
          <a:p>
            <a:pPr lvl="8"/>
            <a:endParaRPr lang="en-US" sz="1600" dirty="0">
              <a:ea typeface="ＭＳ Ｐゴシック" pitchFamily="34" charset="-128"/>
            </a:endParaRPr>
          </a:p>
          <a:p>
            <a:pPr lvl="1"/>
            <a:r>
              <a:rPr lang="en-US" sz="2400" dirty="0">
                <a:ea typeface="ＭＳ Ｐゴシック" pitchFamily="34" charset="-128"/>
              </a:rPr>
              <a:t>Metropolis-Hastings is one of the more famous MCMC methods (in fact, Gibbs sampling is a special case of Metropolis-Hastings) </a:t>
            </a:r>
          </a:p>
          <a:p>
            <a:pPr lvl="3"/>
            <a:endParaRPr lang="en-US" sz="16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You may read about Monte Carlo methods – they</a:t>
            </a:r>
            <a:r>
              <a:rPr lang="en-US" altLang="en-US" sz="2800" dirty="0">
                <a:ea typeface="ＭＳ Ｐゴシック" pitchFamily="34" charset="-128"/>
              </a:rPr>
              <a:t>’</a:t>
            </a:r>
            <a:r>
              <a:rPr lang="en-US" sz="2800" dirty="0">
                <a:ea typeface="ＭＳ Ｐゴシック" pitchFamily="34" charset="-128"/>
              </a:rPr>
              <a:t>re just sampling</a:t>
            </a:r>
          </a:p>
        </p:txBody>
      </p:sp>
    </p:spTree>
    <p:extLst>
      <p:ext uri="{BB962C8B-B14F-4D97-AF65-F5344CB8AC3E}">
        <p14:creationId xmlns:p14="http://schemas.microsoft.com/office/powerpoint/2010/main" val="2103185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Markov Chain Monte Carlo*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19200" y="1417637"/>
            <a:ext cx="8839200" cy="4525963"/>
          </a:xfrm>
        </p:spPr>
        <p:txBody>
          <a:bodyPr/>
          <a:lstStyle/>
          <a:p>
            <a:r>
              <a:rPr lang="en-US" sz="2400" i="1" dirty="0">
                <a:ea typeface="ＭＳ Ｐゴシック" pitchFamily="34" charset="-128"/>
              </a:rPr>
              <a:t>Idea</a:t>
            </a:r>
            <a:r>
              <a:rPr lang="en-US" sz="2400" dirty="0">
                <a:ea typeface="ＭＳ Ｐゴシック" pitchFamily="34" charset="-128"/>
              </a:rPr>
              <a:t>: instead of sampling from scratch, create samples that are each like the last one.</a:t>
            </a:r>
          </a:p>
          <a:p>
            <a:pPr lvl="2"/>
            <a:endParaRPr lang="en-US" sz="1600" dirty="0">
              <a:ea typeface="ＭＳ Ｐゴシック" pitchFamily="34" charset="-128"/>
            </a:endParaRPr>
          </a:p>
          <a:p>
            <a:r>
              <a:rPr lang="en-US" sz="2400" i="1" dirty="0">
                <a:ea typeface="ＭＳ Ｐゴシック" pitchFamily="34" charset="-128"/>
              </a:rPr>
              <a:t>Procedure</a:t>
            </a:r>
            <a:r>
              <a:rPr lang="en-US" sz="2400" dirty="0">
                <a:ea typeface="ＭＳ Ｐゴシック" pitchFamily="34" charset="-128"/>
              </a:rPr>
              <a:t>: resample one variable at a time, conditioned on all the rest, but keep evidence fixed.  E.g., for P(</a:t>
            </a:r>
            <a:r>
              <a:rPr lang="en-US" sz="2400" dirty="0" err="1">
                <a:ea typeface="ＭＳ Ｐゴシック" pitchFamily="34" charset="-128"/>
              </a:rPr>
              <a:t>b|c</a:t>
            </a:r>
            <a:r>
              <a:rPr lang="en-US" sz="2400" dirty="0">
                <a:ea typeface="ＭＳ Ｐゴシック" pitchFamily="34" charset="-128"/>
              </a:rPr>
              <a:t>):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  <a:p>
            <a:r>
              <a:rPr lang="en-US" sz="2400" i="1" dirty="0">
                <a:ea typeface="ＭＳ Ｐゴシック" pitchFamily="34" charset="-128"/>
              </a:rPr>
              <a:t>Properties</a:t>
            </a:r>
            <a:r>
              <a:rPr lang="en-US" sz="2400" dirty="0">
                <a:ea typeface="ＭＳ Ｐゴシック" pitchFamily="34" charset="-128"/>
              </a:rPr>
              <a:t>: Now samples are not independent (in fact they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re nearly identical), but sample averages are still consistent estimators!</a:t>
            </a:r>
          </a:p>
          <a:p>
            <a:pPr lvl="2"/>
            <a:endParaRPr lang="en-US" sz="1600" dirty="0">
              <a:ea typeface="ＭＳ Ｐゴシック" pitchFamily="34" charset="-128"/>
            </a:endParaRPr>
          </a:p>
          <a:p>
            <a:r>
              <a:rPr lang="en-US" sz="2400" i="1" dirty="0">
                <a:ea typeface="ＭＳ Ｐゴシック" pitchFamily="34" charset="-128"/>
              </a:rPr>
              <a:t>What</a:t>
            </a:r>
            <a:r>
              <a:rPr lang="ja-JP" altLang="en-US" sz="2400" i="1" dirty="0">
                <a:ea typeface="ＭＳ Ｐゴシック" pitchFamily="34" charset="-128"/>
              </a:rPr>
              <a:t>’</a:t>
            </a:r>
            <a:r>
              <a:rPr lang="en-US" altLang="ja-JP" sz="2400" i="1" dirty="0">
                <a:ea typeface="ＭＳ Ｐゴシック" pitchFamily="34" charset="-128"/>
              </a:rPr>
              <a:t>s the point</a:t>
            </a:r>
            <a:r>
              <a:rPr lang="en-US" altLang="ja-JP" sz="2400" dirty="0">
                <a:ea typeface="ＭＳ Ｐゴシック" pitchFamily="34" charset="-128"/>
              </a:rPr>
              <a:t>: both upstream and downstream variables condition on evidence.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2286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048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686" name="AutoShape 6"/>
          <p:cNvCxnSpPr>
            <a:cxnSpLocks noChangeShapeType="1"/>
            <a:stCxn id="71684" idx="6"/>
            <a:endCxn id="71685" idx="2"/>
          </p:cNvCxnSpPr>
          <p:nvPr/>
        </p:nvCxnSpPr>
        <p:spPr bwMode="auto">
          <a:xfrm>
            <a:off x="2819400" y="3833812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687" name="Oval 11"/>
          <p:cNvSpPr>
            <a:spLocks noChangeArrowheads="1"/>
          </p:cNvSpPr>
          <p:nvPr/>
        </p:nvSpPr>
        <p:spPr bwMode="auto">
          <a:xfrm>
            <a:off x="1524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+b</a:t>
            </a:r>
          </a:p>
        </p:txBody>
      </p:sp>
      <p:cxnSp>
        <p:nvCxnSpPr>
          <p:cNvPr id="71688" name="AutoShape 12"/>
          <p:cNvCxnSpPr>
            <a:cxnSpLocks noChangeShapeType="1"/>
            <a:stCxn id="71687" idx="6"/>
            <a:endCxn id="71684" idx="2"/>
          </p:cNvCxnSpPr>
          <p:nvPr/>
        </p:nvCxnSpPr>
        <p:spPr bwMode="auto">
          <a:xfrm>
            <a:off x="2057400" y="3833812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0" name="Oval 18"/>
          <p:cNvSpPr>
            <a:spLocks noChangeArrowheads="1"/>
          </p:cNvSpPr>
          <p:nvPr/>
        </p:nvSpPr>
        <p:spPr bwMode="auto">
          <a:xfrm>
            <a:off x="5105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11" name="Oval 19"/>
          <p:cNvSpPr>
            <a:spLocks noChangeArrowheads="1"/>
          </p:cNvSpPr>
          <p:nvPr/>
        </p:nvSpPr>
        <p:spPr bwMode="auto">
          <a:xfrm>
            <a:off x="5867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12" name="AutoShape 6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638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3" name="Oval 11"/>
          <p:cNvSpPr>
            <a:spLocks noChangeArrowheads="1"/>
          </p:cNvSpPr>
          <p:nvPr/>
        </p:nvSpPr>
        <p:spPr bwMode="auto">
          <a:xfrm>
            <a:off x="4343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25614" name="AutoShape 12"/>
          <p:cNvCxnSpPr>
            <a:cxnSpLocks noChangeShapeType="1"/>
            <a:stCxn id="25613" idx="6"/>
            <a:endCxn id="25610" idx="2"/>
          </p:cNvCxnSpPr>
          <p:nvPr/>
        </p:nvCxnSpPr>
        <p:spPr bwMode="auto">
          <a:xfrm>
            <a:off x="4876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5" name="Oval 23"/>
          <p:cNvSpPr>
            <a:spLocks noChangeArrowheads="1"/>
          </p:cNvSpPr>
          <p:nvPr/>
        </p:nvSpPr>
        <p:spPr bwMode="auto">
          <a:xfrm>
            <a:off x="7772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16" name="Oval 24"/>
          <p:cNvSpPr>
            <a:spLocks noChangeArrowheads="1"/>
          </p:cNvSpPr>
          <p:nvPr/>
        </p:nvSpPr>
        <p:spPr bwMode="auto">
          <a:xfrm>
            <a:off x="8534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17" name="AutoShape 6"/>
          <p:cNvCxnSpPr>
            <a:cxnSpLocks noChangeShapeType="1"/>
            <a:stCxn id="25615" idx="6"/>
            <a:endCxn id="25616" idx="2"/>
          </p:cNvCxnSpPr>
          <p:nvPr/>
        </p:nvCxnSpPr>
        <p:spPr bwMode="auto">
          <a:xfrm>
            <a:off x="8305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8" name="Oval 11"/>
          <p:cNvSpPr>
            <a:spLocks noChangeArrowheads="1"/>
          </p:cNvSpPr>
          <p:nvPr/>
        </p:nvSpPr>
        <p:spPr bwMode="auto">
          <a:xfrm>
            <a:off x="7010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25619" name="AutoShape 12"/>
          <p:cNvCxnSpPr>
            <a:cxnSpLocks noChangeShapeType="1"/>
            <a:stCxn id="25618" idx="6"/>
            <a:endCxn id="25615" idx="2"/>
          </p:cNvCxnSpPr>
          <p:nvPr/>
        </p:nvCxnSpPr>
        <p:spPr bwMode="auto">
          <a:xfrm>
            <a:off x="7543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Connector 20"/>
          <p:cNvCxnSpPr>
            <a:stCxn id="71684" idx="7"/>
            <a:endCxn id="71684" idx="3"/>
          </p:cNvCxnSpPr>
          <p:nvPr/>
        </p:nvCxnSpPr>
        <p:spPr>
          <a:xfrm rot="16200000" flipH="1" flipV="1">
            <a:off x="2363788" y="3644900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1685" idx="7"/>
            <a:endCxn id="71685" idx="3"/>
          </p:cNvCxnSpPr>
          <p:nvPr/>
        </p:nvCxnSpPr>
        <p:spPr>
          <a:xfrm rot="16200000" flipH="1" flipV="1">
            <a:off x="3125788" y="3644900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5613" idx="7"/>
            <a:endCxn id="25613" idx="3"/>
          </p:cNvCxnSpPr>
          <p:nvPr/>
        </p:nvCxnSpPr>
        <p:spPr>
          <a:xfrm rot="16200000" flipH="1" flipV="1">
            <a:off x="4421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611" idx="7"/>
            <a:endCxn id="25611" idx="3"/>
          </p:cNvCxnSpPr>
          <p:nvPr/>
        </p:nvCxnSpPr>
        <p:spPr>
          <a:xfrm rot="16200000" flipH="1" flipV="1">
            <a:off x="5945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618" idx="7"/>
            <a:endCxn id="25618" idx="3"/>
          </p:cNvCxnSpPr>
          <p:nvPr/>
        </p:nvCxnSpPr>
        <p:spPr>
          <a:xfrm rot="16200000" flipH="1" flipV="1">
            <a:off x="7088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615" idx="7"/>
            <a:endCxn id="25615" idx="3"/>
          </p:cNvCxnSpPr>
          <p:nvPr/>
        </p:nvCxnSpPr>
        <p:spPr>
          <a:xfrm rot="16200000" flipH="1" flipV="1">
            <a:off x="7850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240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1054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344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nimBg="1"/>
      <p:bldP spid="25611" grpId="0" animBg="1"/>
      <p:bldP spid="25613" grpId="0" animBg="1"/>
      <p:bldP spid="25615" grpId="0" animBg="1"/>
      <p:bldP spid="25616" grpId="0" animBg="1"/>
      <p:bldP spid="25618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Variable Elimination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019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Interleave joining and marginalizing</a:t>
            </a:r>
          </a:p>
          <a:p>
            <a:pPr lvl="5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 lvl="5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ea typeface="ＭＳ Ｐゴシック" pitchFamily="34" charset="-128"/>
              </a:rPr>
              <a:t>d</a:t>
            </a:r>
            <a:r>
              <a:rPr lang="en-US" sz="2400" baseline="30000" dirty="0" err="1">
                <a:ea typeface="ＭＳ Ｐゴシック" pitchFamily="34" charset="-128"/>
              </a:rPr>
              <a:t>k</a:t>
            </a:r>
            <a:r>
              <a:rPr lang="en-US" sz="2400" dirty="0">
                <a:ea typeface="ＭＳ Ｐゴシック" pitchFamily="34" charset="-128"/>
              </a:rPr>
              <a:t> entries computed for a factor over k variables with domain sizes d</a:t>
            </a:r>
          </a:p>
          <a:p>
            <a:pPr lvl="7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 lvl="7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Ordering of elimination of hidden variables can affect size of factors generated</a:t>
            </a:r>
          </a:p>
          <a:p>
            <a:pPr lvl="8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 lvl="8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Worst case: running time exponential in the size of the Bayes’ net</a:t>
            </a:r>
          </a:p>
          <a:p>
            <a:pPr lvl="1">
              <a:lnSpc>
                <a:spcPct val="90000"/>
              </a:lnSpc>
            </a:pPr>
            <a:endParaRPr lang="en-US" sz="2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58200" y="2971800"/>
            <a:ext cx="2113006" cy="1371600"/>
            <a:chOff x="3810000" y="2743200"/>
            <a:chExt cx="2514600" cy="1752600"/>
          </a:xfrm>
        </p:grpSpPr>
        <p:sp>
          <p:nvSpPr>
            <p:cNvPr id="5" name="Oval 4"/>
            <p:cNvSpPr/>
            <p:nvPr/>
          </p:nvSpPr>
          <p:spPr bwMode="auto">
            <a:xfrm>
              <a:off x="59436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102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4102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419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8100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43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14" idx="4"/>
            </p:cNvCxnSpPr>
            <p:nvPr/>
          </p:nvCxnSpPr>
          <p:spPr bwMode="auto">
            <a:xfrm>
              <a:off x="40005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3" idx="4"/>
            </p:cNvCxnSpPr>
            <p:nvPr/>
          </p:nvCxnSpPr>
          <p:spPr bwMode="auto">
            <a:xfrm>
              <a:off x="5219700" y="3087688"/>
              <a:ext cx="3810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3" idx="4"/>
              <a:endCxn id="14" idx="7"/>
            </p:cNvCxnSpPr>
            <p:nvPr/>
          </p:nvCxnSpPr>
          <p:spPr bwMode="auto">
            <a:xfrm flipH="1">
              <a:off x="4135438" y="3087688"/>
              <a:ext cx="1084262" cy="3968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3" idx="4"/>
              <a:endCxn id="15" idx="0"/>
            </p:cNvCxnSpPr>
            <p:nvPr/>
          </p:nvCxnSpPr>
          <p:spPr bwMode="auto">
            <a:xfrm flipH="1">
              <a:off x="4610100" y="3087688"/>
              <a:ext cx="609600" cy="3413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 bwMode="auto">
            <a:xfrm>
              <a:off x="5029200" y="2743200"/>
              <a:ext cx="381000" cy="34448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32500" lnSpcReduction="20000"/>
            </a:bodyPr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100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196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5" idx="4"/>
            </p:cNvCxnSpPr>
            <p:nvPr/>
          </p:nvCxnSpPr>
          <p:spPr bwMode="auto">
            <a:xfrm>
              <a:off x="46101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9" name="Picture 18" descr="TP_tmp.png"/>
            <p:cNvPicPr>
              <a:picLocks noChangeAspect="1"/>
            </p:cNvPicPr>
            <p:nvPr/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53688" y="2819400"/>
              <a:ext cx="152400" cy="17417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0" name="Picture 19" descr="TP_tmp.png"/>
            <p:cNvPicPr>
              <a:picLocks noChangeAspect="1"/>
            </p:cNvPicPr>
            <p:nvPr/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5800" y="3565317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1" name="Picture 20" descr="TP_tmp.png"/>
            <p:cNvPicPr>
              <a:picLocks noChangeAspect="1"/>
            </p:cNvPicPr>
            <p:nvPr/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86200" y="3556718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2" name="Picture 21" descr="TP_tmp.png"/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4112" y="4209808"/>
              <a:ext cx="17708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3" name="Picture 22" descr="TP_tmp.png"/>
            <p:cNvPicPr>
              <a:picLocks noChangeAspect="1"/>
            </p:cNvPicPr>
            <p:nvPr/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13508" y="4202830"/>
              <a:ext cx="194791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 bwMode="auto">
            <a:xfrm>
              <a:off x="56007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5" name="Picture 24" descr="TP_tmp.png"/>
            <p:cNvPicPr>
              <a:picLocks noChangeAspect="1"/>
            </p:cNvPicPr>
            <p:nvPr/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9006" y="3621087"/>
              <a:ext cx="453390" cy="18891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6" name="Picture 25" descr="TP_tmp.png"/>
            <p:cNvPicPr>
              <a:picLocks noChangeAspect="1"/>
            </p:cNvPicPr>
            <p:nvPr/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10200" y="4204956"/>
              <a:ext cx="37187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7" name="Picture 26" descr="TP_tmp.png"/>
            <p:cNvPicPr>
              <a:picLocks noChangeAspect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19800" y="4191000"/>
              <a:ext cx="212499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cxnSp>
          <p:nvCxnSpPr>
            <p:cNvPr id="28" name="Straight Arrow Connector 27"/>
            <p:cNvCxnSpPr>
              <a:stCxn id="13" idx="4"/>
            </p:cNvCxnSpPr>
            <p:nvPr/>
          </p:nvCxnSpPr>
          <p:spPr bwMode="auto">
            <a:xfrm>
              <a:off x="5219700" y="3087688"/>
              <a:ext cx="9144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61341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30" name="Picture 29" descr="TP_tmp.png"/>
            <p:cNvPicPr>
              <a:picLocks noChangeAspect="1"/>
            </p:cNvPicPr>
            <p:nvPr/>
          </p:nvPicPr>
          <p:blipFill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02092" y="3632917"/>
              <a:ext cx="247915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4876800" y="3505200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kern="12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4876800" y="4049713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kern="12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4800600"/>
            <a:ext cx="4643894" cy="1848540"/>
            <a:chOff x="3124200" y="2286000"/>
            <a:chExt cx="7848600" cy="3124200"/>
          </a:xfrm>
        </p:grpSpPr>
        <p:cxnSp>
          <p:nvCxnSpPr>
            <p:cNvPr id="34" name="Straight Arrow Connector 33"/>
            <p:cNvCxnSpPr>
              <a:stCxn id="136" idx="4"/>
              <a:endCxn id="122" idx="0"/>
            </p:cNvCxnSpPr>
            <p:nvPr/>
          </p:nvCxnSpPr>
          <p:spPr bwMode="auto">
            <a:xfrm flipH="1">
              <a:off x="3314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3352800" y="2286000"/>
              <a:ext cx="381000" cy="381000"/>
              <a:chOff x="2438400" y="3429000"/>
              <a:chExt cx="381000" cy="381000"/>
            </a:xfrm>
          </p:grpSpPr>
          <p:sp>
            <p:nvSpPr>
              <p:cNvPr id="136" name="Oval 135"/>
              <p:cNvSpPr/>
              <p:nvPr/>
            </p:nvSpPr>
            <p:spPr bwMode="auto">
              <a:xfrm>
                <a:off x="24384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7" name="Picture 136" descr="TP_tmp.png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2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14600" y="35567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36" name="Group 52229"/>
            <p:cNvGrpSpPr>
              <a:grpSpLocks/>
            </p:cNvGrpSpPr>
            <p:nvPr/>
          </p:nvGrpSpPr>
          <p:grpSpPr bwMode="auto">
            <a:xfrm>
              <a:off x="4419600" y="2286000"/>
              <a:ext cx="381000" cy="381000"/>
              <a:chOff x="2057400" y="1828800"/>
              <a:chExt cx="381000" cy="381000"/>
            </a:xfrm>
          </p:grpSpPr>
          <p:sp>
            <p:nvSpPr>
              <p:cNvPr id="134" name="Oval 133"/>
              <p:cNvSpPr/>
              <p:nvPr/>
            </p:nvSpPr>
            <p:spPr bwMode="auto">
              <a:xfrm>
                <a:off x="2057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5" name="Picture 134" descr="TP_tmp.png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33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37" name="Group 52232"/>
            <p:cNvGrpSpPr>
              <a:grpSpLocks/>
            </p:cNvGrpSpPr>
            <p:nvPr/>
          </p:nvGrpSpPr>
          <p:grpSpPr bwMode="auto">
            <a:xfrm>
              <a:off x="5486400" y="2286000"/>
              <a:ext cx="381000" cy="381000"/>
              <a:chOff x="3124200" y="1828800"/>
              <a:chExt cx="381000" cy="381000"/>
            </a:xfrm>
          </p:grpSpPr>
          <p:sp>
            <p:nvSpPr>
              <p:cNvPr id="132" name="Oval 131"/>
              <p:cNvSpPr/>
              <p:nvPr/>
            </p:nvSpPr>
            <p:spPr bwMode="auto">
              <a:xfrm>
                <a:off x="31242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3" name="Picture 132" descr="TP_tmp.png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004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38" name="Group 52235"/>
            <p:cNvGrpSpPr>
              <a:grpSpLocks/>
            </p:cNvGrpSpPr>
            <p:nvPr/>
          </p:nvGrpSpPr>
          <p:grpSpPr bwMode="auto">
            <a:xfrm>
              <a:off x="6553200" y="2286000"/>
              <a:ext cx="381000" cy="381000"/>
              <a:chOff x="4191000" y="1828800"/>
              <a:chExt cx="381000" cy="381000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41910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1" name="Picture 130" descr="TP_tmp.png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672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39" name="Group 52238"/>
            <p:cNvGrpSpPr>
              <a:grpSpLocks/>
            </p:cNvGrpSpPr>
            <p:nvPr/>
          </p:nvGrpSpPr>
          <p:grpSpPr bwMode="auto">
            <a:xfrm>
              <a:off x="7620000" y="2286000"/>
              <a:ext cx="381000" cy="381000"/>
              <a:chOff x="5257800" y="1828800"/>
              <a:chExt cx="381000" cy="381000"/>
            </a:xfrm>
          </p:grpSpPr>
          <p:sp>
            <p:nvSpPr>
              <p:cNvPr id="128" name="Oval 127"/>
              <p:cNvSpPr/>
              <p:nvPr/>
            </p:nvSpPr>
            <p:spPr bwMode="auto">
              <a:xfrm>
                <a:off x="52578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9" name="Picture 128" descr="TP_tmp.pn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40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0" name="Group 52241"/>
            <p:cNvGrpSpPr>
              <a:grpSpLocks/>
            </p:cNvGrpSpPr>
            <p:nvPr/>
          </p:nvGrpSpPr>
          <p:grpSpPr bwMode="auto">
            <a:xfrm>
              <a:off x="8686800" y="2286000"/>
              <a:ext cx="381000" cy="381000"/>
              <a:chOff x="6324600" y="1828800"/>
              <a:chExt cx="381000" cy="381000"/>
            </a:xfrm>
          </p:grpSpPr>
          <p:sp>
            <p:nvSpPr>
              <p:cNvPr id="126" name="Oval 125"/>
              <p:cNvSpPr/>
              <p:nvPr/>
            </p:nvSpPr>
            <p:spPr bwMode="auto">
              <a:xfrm>
                <a:off x="63246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7" name="Picture 126" descr="TP_tmp.pn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08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1" name="Group 52244"/>
            <p:cNvGrpSpPr>
              <a:grpSpLocks/>
            </p:cNvGrpSpPr>
            <p:nvPr/>
          </p:nvGrpSpPr>
          <p:grpSpPr bwMode="auto">
            <a:xfrm>
              <a:off x="9753600" y="2286000"/>
              <a:ext cx="381000" cy="381000"/>
              <a:chOff x="7391400" y="1828800"/>
              <a:chExt cx="381000" cy="381000"/>
            </a:xfrm>
          </p:grpSpPr>
          <p:sp>
            <p:nvSpPr>
              <p:cNvPr id="124" name="Oval 123"/>
              <p:cNvSpPr/>
              <p:nvPr/>
            </p:nvSpPr>
            <p:spPr bwMode="auto">
              <a:xfrm>
                <a:off x="7391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5" name="Picture 124" descr="TP_tmp.pn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467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2" name="Group 52253"/>
            <p:cNvGrpSpPr>
              <a:grpSpLocks/>
            </p:cNvGrpSpPr>
            <p:nvPr/>
          </p:nvGrpSpPr>
          <p:grpSpPr bwMode="auto">
            <a:xfrm>
              <a:off x="3124200" y="3048000"/>
              <a:ext cx="381000" cy="381000"/>
              <a:chOff x="762000" y="2743200"/>
              <a:chExt cx="381000" cy="381000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762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3" name="Picture 122" descr="TP_tmp.pn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4763" y="2870918"/>
                <a:ext cx="177082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3" name="Group 225"/>
            <p:cNvGrpSpPr>
              <a:grpSpLocks/>
            </p:cNvGrpSpPr>
            <p:nvPr/>
          </p:nvGrpSpPr>
          <p:grpSpPr bwMode="auto">
            <a:xfrm>
              <a:off x="4191000" y="3048000"/>
              <a:ext cx="381000" cy="381000"/>
              <a:chOff x="1828800" y="2743200"/>
              <a:chExt cx="381000" cy="381000"/>
            </a:xfrm>
          </p:grpSpPr>
          <p:sp>
            <p:nvSpPr>
              <p:cNvPr id="120" name="Oval 119"/>
              <p:cNvSpPr/>
              <p:nvPr/>
            </p:nvSpPr>
            <p:spPr bwMode="auto">
              <a:xfrm>
                <a:off x="1828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1" name="Picture 120" descr="TP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922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4" name="Group 229"/>
            <p:cNvGrpSpPr>
              <a:grpSpLocks/>
            </p:cNvGrpSpPr>
            <p:nvPr/>
          </p:nvGrpSpPr>
          <p:grpSpPr bwMode="auto">
            <a:xfrm>
              <a:off x="5257800" y="3048000"/>
              <a:ext cx="381000" cy="381000"/>
              <a:chOff x="2895600" y="2743200"/>
              <a:chExt cx="381000" cy="381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895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9" name="Picture 118" descr="TP_tmp.pn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89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5" name="Group 232"/>
            <p:cNvGrpSpPr>
              <a:grpSpLocks/>
            </p:cNvGrpSpPr>
            <p:nvPr/>
          </p:nvGrpSpPr>
          <p:grpSpPr bwMode="auto">
            <a:xfrm>
              <a:off x="6324600" y="3048000"/>
              <a:ext cx="381000" cy="381000"/>
              <a:chOff x="3962400" y="2743200"/>
              <a:chExt cx="381000" cy="381000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39624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7" name="Picture 116" descr="TP_tmp.png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4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563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6" name="Group 235"/>
            <p:cNvGrpSpPr>
              <a:grpSpLocks/>
            </p:cNvGrpSpPr>
            <p:nvPr/>
          </p:nvGrpSpPr>
          <p:grpSpPr bwMode="auto">
            <a:xfrm>
              <a:off x="7391400" y="3048000"/>
              <a:ext cx="381000" cy="381000"/>
              <a:chOff x="5029200" y="2743200"/>
              <a:chExt cx="381000" cy="381000"/>
            </a:xfrm>
          </p:grpSpPr>
          <p:sp>
            <p:nvSpPr>
              <p:cNvPr id="114" name="Oval 113"/>
              <p:cNvSpPr/>
              <p:nvPr/>
            </p:nvSpPr>
            <p:spPr bwMode="auto">
              <a:xfrm>
                <a:off x="50292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5" name="Picture 114" descr="TP_tmp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231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7" name="Group 238"/>
            <p:cNvGrpSpPr>
              <a:grpSpLocks/>
            </p:cNvGrpSpPr>
            <p:nvPr/>
          </p:nvGrpSpPr>
          <p:grpSpPr bwMode="auto">
            <a:xfrm>
              <a:off x="8458200" y="3048000"/>
              <a:ext cx="381000" cy="381000"/>
              <a:chOff x="6096000" y="2743200"/>
              <a:chExt cx="381000" cy="381000"/>
            </a:xfrm>
          </p:grpSpPr>
          <p:sp>
            <p:nvSpPr>
              <p:cNvPr id="112" name="Oval 111"/>
              <p:cNvSpPr/>
              <p:nvPr/>
            </p:nvSpPr>
            <p:spPr bwMode="auto">
              <a:xfrm>
                <a:off x="6096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3" name="Picture 112" descr="TP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4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1899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8" name="Group 241"/>
            <p:cNvGrpSpPr>
              <a:grpSpLocks/>
            </p:cNvGrpSpPr>
            <p:nvPr/>
          </p:nvGrpSpPr>
          <p:grpSpPr bwMode="auto">
            <a:xfrm>
              <a:off x="9525000" y="3048000"/>
              <a:ext cx="381000" cy="381000"/>
              <a:chOff x="7162800" y="2743200"/>
              <a:chExt cx="381000" cy="381000"/>
            </a:xfrm>
          </p:grpSpPr>
          <p:sp>
            <p:nvSpPr>
              <p:cNvPr id="110" name="Oval 109"/>
              <p:cNvSpPr/>
              <p:nvPr/>
            </p:nvSpPr>
            <p:spPr bwMode="auto">
              <a:xfrm>
                <a:off x="7162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1" name="Picture 110" descr="TP_tmp.pn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4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56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" name="Group 244"/>
            <p:cNvGrpSpPr>
              <a:grpSpLocks/>
            </p:cNvGrpSpPr>
            <p:nvPr/>
          </p:nvGrpSpPr>
          <p:grpSpPr bwMode="auto">
            <a:xfrm>
              <a:off x="10591800" y="3048000"/>
              <a:ext cx="381000" cy="381000"/>
              <a:chOff x="8229600" y="2743200"/>
              <a:chExt cx="381000" cy="381000"/>
            </a:xfrm>
          </p:grpSpPr>
          <p:sp>
            <p:nvSpPr>
              <p:cNvPr id="108" name="Oval 107"/>
              <p:cNvSpPr/>
              <p:nvPr/>
            </p:nvSpPr>
            <p:spPr bwMode="auto">
              <a:xfrm>
                <a:off x="8229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9" name="Picture 108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4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23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0" name="Group 247"/>
            <p:cNvGrpSpPr>
              <a:grpSpLocks/>
            </p:cNvGrpSpPr>
            <p:nvPr/>
          </p:nvGrpSpPr>
          <p:grpSpPr bwMode="auto">
            <a:xfrm>
              <a:off x="3657600" y="3733800"/>
              <a:ext cx="381000" cy="381000"/>
              <a:chOff x="1295400" y="3276600"/>
              <a:chExt cx="381000" cy="381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1295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7" name="Picture 106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36183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1" name="Group 204"/>
            <p:cNvGrpSpPr>
              <a:grpSpLocks/>
            </p:cNvGrpSpPr>
            <p:nvPr/>
          </p:nvGrpSpPr>
          <p:grpSpPr bwMode="auto">
            <a:xfrm>
              <a:off x="5791200" y="3733800"/>
              <a:ext cx="381000" cy="381000"/>
              <a:chOff x="3429000" y="3276600"/>
              <a:chExt cx="381000" cy="381000"/>
            </a:xfrm>
          </p:grpSpPr>
          <p:sp>
            <p:nvSpPr>
              <p:cNvPr id="104" name="Oval 103"/>
              <p:cNvSpPr/>
              <p:nvPr/>
            </p:nvSpPr>
            <p:spPr bwMode="auto">
              <a:xfrm>
                <a:off x="34290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5" name="Picture 104" descr="TP_tmp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697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2" name="Group 253"/>
            <p:cNvGrpSpPr>
              <a:grpSpLocks/>
            </p:cNvGrpSpPr>
            <p:nvPr/>
          </p:nvGrpSpPr>
          <p:grpSpPr bwMode="auto">
            <a:xfrm>
              <a:off x="7924800" y="3733800"/>
              <a:ext cx="381000" cy="381000"/>
              <a:chOff x="5562600" y="3276600"/>
              <a:chExt cx="381000" cy="381000"/>
            </a:xfrm>
          </p:grpSpPr>
          <p:sp>
            <p:nvSpPr>
              <p:cNvPr id="102" name="Oval 101"/>
              <p:cNvSpPr/>
              <p:nvPr/>
            </p:nvSpPr>
            <p:spPr bwMode="auto">
              <a:xfrm>
                <a:off x="5562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3" name="Picture 102" descr="TP_tmp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033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3" name="Group 201"/>
            <p:cNvGrpSpPr>
              <a:grpSpLocks/>
            </p:cNvGrpSpPr>
            <p:nvPr/>
          </p:nvGrpSpPr>
          <p:grpSpPr bwMode="auto">
            <a:xfrm>
              <a:off x="10134600" y="3733800"/>
              <a:ext cx="381000" cy="381000"/>
              <a:chOff x="7772400" y="3276600"/>
              <a:chExt cx="381000" cy="381000"/>
            </a:xfrm>
          </p:grpSpPr>
          <p:sp>
            <p:nvSpPr>
              <p:cNvPr id="100" name="Oval 99"/>
              <p:cNvSpPr/>
              <p:nvPr/>
            </p:nvSpPr>
            <p:spPr bwMode="auto">
              <a:xfrm>
                <a:off x="7772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1" name="Picture 100" descr="TP_tmp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131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4" name="Group 207"/>
            <p:cNvGrpSpPr>
              <a:grpSpLocks/>
            </p:cNvGrpSpPr>
            <p:nvPr/>
          </p:nvGrpSpPr>
          <p:grpSpPr bwMode="auto">
            <a:xfrm>
              <a:off x="4649788" y="4343400"/>
              <a:ext cx="530225" cy="381000"/>
              <a:chOff x="2287880" y="3810000"/>
              <a:chExt cx="531247" cy="381000"/>
            </a:xfrm>
          </p:grpSpPr>
          <p:sp>
            <p:nvSpPr>
              <p:cNvPr id="98" name="Oval 97"/>
              <p:cNvSpPr/>
              <p:nvPr/>
            </p:nvSpPr>
            <p:spPr bwMode="auto">
              <a:xfrm>
                <a:off x="2362636" y="3810000"/>
                <a:ext cx="38014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9" name="Picture 98" descr="TP_tmp.pn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5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87880" y="3937718"/>
                <a:ext cx="531247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5" name="Group 210"/>
            <p:cNvGrpSpPr>
              <a:grpSpLocks/>
            </p:cNvGrpSpPr>
            <p:nvPr/>
          </p:nvGrpSpPr>
          <p:grpSpPr bwMode="auto">
            <a:xfrm>
              <a:off x="8924925" y="4343400"/>
              <a:ext cx="514350" cy="381000"/>
              <a:chOff x="6563934" y="3810000"/>
              <a:chExt cx="513539" cy="381000"/>
            </a:xfrm>
          </p:grpSpPr>
          <p:sp>
            <p:nvSpPr>
              <p:cNvPr id="96" name="Oval 95"/>
              <p:cNvSpPr/>
              <p:nvPr/>
            </p:nvSpPr>
            <p:spPr bwMode="auto">
              <a:xfrm>
                <a:off x="6628919" y="3810000"/>
                <a:ext cx="38198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7" name="Picture 96" descr="TP_tmp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5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563934" y="3937718"/>
                <a:ext cx="513539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6" name="Group 213"/>
            <p:cNvGrpSpPr>
              <a:grpSpLocks/>
            </p:cNvGrpSpPr>
            <p:nvPr/>
          </p:nvGrpSpPr>
          <p:grpSpPr bwMode="auto">
            <a:xfrm>
              <a:off x="6934200" y="5029200"/>
              <a:ext cx="381000" cy="381000"/>
              <a:chOff x="4572000" y="4191000"/>
              <a:chExt cx="381000" cy="381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4572000" y="4191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5" name="Picture 94" descr="TP_tmp.pn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01325" y="4318718"/>
                <a:ext cx="123958" cy="141666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cxnSp>
          <p:nvCxnSpPr>
            <p:cNvPr id="57" name="Straight Arrow Connector 56"/>
            <p:cNvCxnSpPr>
              <a:stCxn id="134" idx="4"/>
              <a:endCxn id="122" idx="0"/>
            </p:cNvCxnSpPr>
            <p:nvPr/>
          </p:nvCxnSpPr>
          <p:spPr bwMode="auto">
            <a:xfrm flipH="1">
              <a:off x="33147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2" idx="4"/>
              <a:endCxn id="122" idx="0"/>
            </p:cNvCxnSpPr>
            <p:nvPr/>
          </p:nvCxnSpPr>
          <p:spPr bwMode="auto">
            <a:xfrm flipH="1">
              <a:off x="33147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36" idx="4"/>
              <a:endCxn id="120" idx="0"/>
            </p:cNvCxnSpPr>
            <p:nvPr/>
          </p:nvCxnSpPr>
          <p:spPr bwMode="auto">
            <a:xfrm>
              <a:off x="3543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32" idx="4"/>
              <a:endCxn id="120" idx="0"/>
            </p:cNvCxnSpPr>
            <p:nvPr/>
          </p:nvCxnSpPr>
          <p:spPr bwMode="auto">
            <a:xfrm flipH="1">
              <a:off x="43815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30" idx="4"/>
              <a:endCxn id="120" idx="0"/>
            </p:cNvCxnSpPr>
            <p:nvPr/>
          </p:nvCxnSpPr>
          <p:spPr bwMode="auto">
            <a:xfrm flipH="1">
              <a:off x="43815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34" idx="4"/>
              <a:endCxn id="114" idx="0"/>
            </p:cNvCxnSpPr>
            <p:nvPr/>
          </p:nvCxnSpPr>
          <p:spPr bwMode="auto">
            <a:xfrm>
              <a:off x="46101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28" idx="4"/>
              <a:endCxn id="114" idx="0"/>
            </p:cNvCxnSpPr>
            <p:nvPr/>
          </p:nvCxnSpPr>
          <p:spPr bwMode="auto">
            <a:xfrm flipH="1">
              <a:off x="75819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4" idx="4"/>
              <a:endCxn id="114" idx="0"/>
            </p:cNvCxnSpPr>
            <p:nvPr/>
          </p:nvCxnSpPr>
          <p:spPr bwMode="auto">
            <a:xfrm flipH="1">
              <a:off x="75819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4" idx="4"/>
              <a:endCxn id="108" idx="0"/>
            </p:cNvCxnSpPr>
            <p:nvPr/>
          </p:nvCxnSpPr>
          <p:spPr bwMode="auto">
            <a:xfrm>
              <a:off x="9944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24" idx="4"/>
              <a:endCxn id="110" idx="0"/>
            </p:cNvCxnSpPr>
            <p:nvPr/>
          </p:nvCxnSpPr>
          <p:spPr bwMode="auto">
            <a:xfrm flipH="1">
              <a:off x="97155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26" idx="4"/>
              <a:endCxn id="108" idx="0"/>
            </p:cNvCxnSpPr>
            <p:nvPr/>
          </p:nvCxnSpPr>
          <p:spPr bwMode="auto">
            <a:xfrm>
              <a:off x="88773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28" idx="4"/>
              <a:endCxn id="108" idx="0"/>
            </p:cNvCxnSpPr>
            <p:nvPr/>
          </p:nvCxnSpPr>
          <p:spPr bwMode="auto">
            <a:xfrm>
              <a:off x="78105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30" idx="4"/>
              <a:endCxn id="112" idx="0"/>
            </p:cNvCxnSpPr>
            <p:nvPr/>
          </p:nvCxnSpPr>
          <p:spPr bwMode="auto">
            <a:xfrm>
              <a:off x="67437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28" idx="4"/>
              <a:endCxn id="112" idx="0"/>
            </p:cNvCxnSpPr>
            <p:nvPr/>
          </p:nvCxnSpPr>
          <p:spPr bwMode="auto">
            <a:xfrm>
              <a:off x="78105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32" idx="4"/>
              <a:endCxn id="116" idx="0"/>
            </p:cNvCxnSpPr>
            <p:nvPr/>
          </p:nvCxnSpPr>
          <p:spPr bwMode="auto">
            <a:xfrm>
              <a:off x="56769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30" idx="4"/>
              <a:endCxn id="116" idx="0"/>
            </p:cNvCxnSpPr>
            <p:nvPr/>
          </p:nvCxnSpPr>
          <p:spPr bwMode="auto">
            <a:xfrm flipH="1">
              <a:off x="65151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32" idx="4"/>
              <a:endCxn id="118" idx="0"/>
            </p:cNvCxnSpPr>
            <p:nvPr/>
          </p:nvCxnSpPr>
          <p:spPr bwMode="auto">
            <a:xfrm flipH="1">
              <a:off x="54483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34" idx="4"/>
              <a:endCxn id="118" idx="0"/>
            </p:cNvCxnSpPr>
            <p:nvPr/>
          </p:nvCxnSpPr>
          <p:spPr bwMode="auto">
            <a:xfrm>
              <a:off x="4610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30" idx="4"/>
              <a:endCxn id="118" idx="0"/>
            </p:cNvCxnSpPr>
            <p:nvPr/>
          </p:nvCxnSpPr>
          <p:spPr bwMode="auto">
            <a:xfrm flipH="1">
              <a:off x="54483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28" idx="4"/>
              <a:endCxn id="116" idx="0"/>
            </p:cNvCxnSpPr>
            <p:nvPr/>
          </p:nvCxnSpPr>
          <p:spPr bwMode="auto">
            <a:xfrm flipH="1">
              <a:off x="65151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26" idx="4"/>
              <a:endCxn id="112" idx="0"/>
            </p:cNvCxnSpPr>
            <p:nvPr/>
          </p:nvCxnSpPr>
          <p:spPr bwMode="auto">
            <a:xfrm flipH="1">
              <a:off x="8648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26" idx="4"/>
              <a:endCxn id="110" idx="0"/>
            </p:cNvCxnSpPr>
            <p:nvPr/>
          </p:nvCxnSpPr>
          <p:spPr bwMode="auto">
            <a:xfrm>
              <a:off x="8877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28" idx="4"/>
              <a:endCxn id="110" idx="0"/>
            </p:cNvCxnSpPr>
            <p:nvPr/>
          </p:nvCxnSpPr>
          <p:spPr bwMode="auto">
            <a:xfrm>
              <a:off x="78105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2" idx="4"/>
              <a:endCxn id="106" idx="0"/>
            </p:cNvCxnSpPr>
            <p:nvPr/>
          </p:nvCxnSpPr>
          <p:spPr bwMode="auto">
            <a:xfrm>
              <a:off x="3314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20" idx="4"/>
              <a:endCxn id="106" idx="0"/>
            </p:cNvCxnSpPr>
            <p:nvPr/>
          </p:nvCxnSpPr>
          <p:spPr bwMode="auto">
            <a:xfrm flipH="1">
              <a:off x="38481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16" idx="4"/>
              <a:endCxn id="104" idx="0"/>
            </p:cNvCxnSpPr>
            <p:nvPr/>
          </p:nvCxnSpPr>
          <p:spPr bwMode="auto">
            <a:xfrm flipH="1">
              <a:off x="5981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2" idx="4"/>
              <a:endCxn id="102" idx="0"/>
            </p:cNvCxnSpPr>
            <p:nvPr/>
          </p:nvCxnSpPr>
          <p:spPr bwMode="auto">
            <a:xfrm flipH="1">
              <a:off x="8115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08" idx="4"/>
              <a:endCxn id="100" idx="0"/>
            </p:cNvCxnSpPr>
            <p:nvPr/>
          </p:nvCxnSpPr>
          <p:spPr bwMode="auto">
            <a:xfrm flipH="1">
              <a:off x="10325100" y="3429000"/>
              <a:ext cx="4572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10" idx="4"/>
              <a:endCxn id="100" idx="0"/>
            </p:cNvCxnSpPr>
            <p:nvPr/>
          </p:nvCxnSpPr>
          <p:spPr bwMode="auto">
            <a:xfrm>
              <a:off x="9715500" y="3429000"/>
              <a:ext cx="6096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4" idx="4"/>
              <a:endCxn id="102" idx="0"/>
            </p:cNvCxnSpPr>
            <p:nvPr/>
          </p:nvCxnSpPr>
          <p:spPr bwMode="auto">
            <a:xfrm>
              <a:off x="75819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18" idx="4"/>
              <a:endCxn id="104" idx="0"/>
            </p:cNvCxnSpPr>
            <p:nvPr/>
          </p:nvCxnSpPr>
          <p:spPr bwMode="auto">
            <a:xfrm>
              <a:off x="5448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06" idx="4"/>
              <a:endCxn id="98" idx="0"/>
            </p:cNvCxnSpPr>
            <p:nvPr/>
          </p:nvCxnSpPr>
          <p:spPr bwMode="auto">
            <a:xfrm>
              <a:off x="38481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02" idx="4"/>
              <a:endCxn id="96" idx="0"/>
            </p:cNvCxnSpPr>
            <p:nvPr/>
          </p:nvCxnSpPr>
          <p:spPr bwMode="auto">
            <a:xfrm>
              <a:off x="81153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00" idx="4"/>
              <a:endCxn id="96" idx="0"/>
            </p:cNvCxnSpPr>
            <p:nvPr/>
          </p:nvCxnSpPr>
          <p:spPr bwMode="auto">
            <a:xfrm flipH="1">
              <a:off x="9180513" y="4114800"/>
              <a:ext cx="11445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104" idx="4"/>
              <a:endCxn id="98" idx="0"/>
            </p:cNvCxnSpPr>
            <p:nvPr/>
          </p:nvCxnSpPr>
          <p:spPr bwMode="auto">
            <a:xfrm flipH="1">
              <a:off x="4913313" y="4114800"/>
              <a:ext cx="10683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6" idx="4"/>
              <a:endCxn id="94" idx="0"/>
            </p:cNvCxnSpPr>
            <p:nvPr/>
          </p:nvCxnSpPr>
          <p:spPr bwMode="auto">
            <a:xfrm flipH="1">
              <a:off x="7124700" y="4724400"/>
              <a:ext cx="205581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8" idx="4"/>
              <a:endCxn id="94" idx="0"/>
            </p:cNvCxnSpPr>
            <p:nvPr/>
          </p:nvCxnSpPr>
          <p:spPr bwMode="auto">
            <a:xfrm>
              <a:off x="4913313" y="4724400"/>
              <a:ext cx="2211387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371600"/>
            <a:ext cx="2945727" cy="1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6562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Worst Case Complexity?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11430000" cy="5867400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CSP:  </a:t>
            </a: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6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If we can answer P(z) equal to zero or not, we answered whether the 3-SAT problem has a solution.</a:t>
            </a:r>
          </a:p>
          <a:p>
            <a:pPr lvl="4"/>
            <a:endParaRPr lang="en-US" sz="9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Hence inference in Bayes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sz="2000" dirty="0">
                <a:ea typeface="ＭＳ Ｐゴシック" pitchFamily="34" charset="-128"/>
              </a:rPr>
              <a:t> nets is NP-hard.  No known efficient probabilistic inference in general.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24200" y="2286000"/>
            <a:ext cx="7848600" cy="3124200"/>
            <a:chOff x="3124200" y="2286000"/>
            <a:chExt cx="7848600" cy="3124200"/>
          </a:xfrm>
        </p:grpSpPr>
        <p:cxnSp>
          <p:nvCxnSpPr>
            <p:cNvPr id="18" name="Straight Arrow Connector 17"/>
            <p:cNvCxnSpPr>
              <a:stCxn id="16" idx="4"/>
              <a:endCxn id="116" idx="0"/>
            </p:cNvCxnSpPr>
            <p:nvPr/>
          </p:nvCxnSpPr>
          <p:spPr bwMode="auto">
            <a:xfrm flipH="1">
              <a:off x="3314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9157" name="Group 1"/>
            <p:cNvGrpSpPr>
              <a:grpSpLocks/>
            </p:cNvGrpSpPr>
            <p:nvPr/>
          </p:nvGrpSpPr>
          <p:grpSpPr bwMode="auto">
            <a:xfrm>
              <a:off x="3352800" y="2286000"/>
              <a:ext cx="381000" cy="381000"/>
              <a:chOff x="2438400" y="3429000"/>
              <a:chExt cx="381000" cy="381000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24384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1" name="Picture 20" descr="TP_tmp.png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3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14600" y="35567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58" name="Group 52229"/>
            <p:cNvGrpSpPr>
              <a:grpSpLocks/>
            </p:cNvGrpSpPr>
            <p:nvPr/>
          </p:nvGrpSpPr>
          <p:grpSpPr bwMode="auto">
            <a:xfrm>
              <a:off x="4419600" y="2286000"/>
              <a:ext cx="381000" cy="381000"/>
              <a:chOff x="2057400" y="1828800"/>
              <a:chExt cx="381000" cy="381000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2057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28" name="Picture 52227" descr="TP_tmp.png"/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3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33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59" name="Group 52232"/>
            <p:cNvGrpSpPr>
              <a:grpSpLocks/>
            </p:cNvGrpSpPr>
            <p:nvPr/>
          </p:nvGrpSpPr>
          <p:grpSpPr bwMode="auto">
            <a:xfrm>
              <a:off x="5486400" y="2286000"/>
              <a:ext cx="381000" cy="381000"/>
              <a:chOff x="3124200" y="1828800"/>
              <a:chExt cx="381000" cy="381000"/>
            </a:xfrm>
          </p:grpSpPr>
          <p:sp>
            <p:nvSpPr>
              <p:cNvPr id="44" name="Oval 43"/>
              <p:cNvSpPr/>
              <p:nvPr/>
            </p:nvSpPr>
            <p:spPr bwMode="auto">
              <a:xfrm>
                <a:off x="31242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1" name="Picture 52230" descr="TP_tmp.png"/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3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004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0" name="Group 52235"/>
            <p:cNvGrpSpPr>
              <a:grpSpLocks/>
            </p:cNvGrpSpPr>
            <p:nvPr/>
          </p:nvGrpSpPr>
          <p:grpSpPr bwMode="auto">
            <a:xfrm>
              <a:off x="6553200" y="2286000"/>
              <a:ext cx="381000" cy="381000"/>
              <a:chOff x="4191000" y="1828800"/>
              <a:chExt cx="381000" cy="3810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41910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4" name="Picture 52233" descr="TP_tmp.png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3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672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1" name="Group 52238"/>
            <p:cNvGrpSpPr>
              <a:grpSpLocks/>
            </p:cNvGrpSpPr>
            <p:nvPr/>
          </p:nvGrpSpPr>
          <p:grpSpPr bwMode="auto">
            <a:xfrm>
              <a:off x="7620000" y="2286000"/>
              <a:ext cx="381000" cy="381000"/>
              <a:chOff x="5257800" y="1828800"/>
              <a:chExt cx="381000" cy="381000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52578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7" name="Picture 52236" descr="TP_tmp.png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3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40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2" name="Group 52241"/>
            <p:cNvGrpSpPr>
              <a:grpSpLocks/>
            </p:cNvGrpSpPr>
            <p:nvPr/>
          </p:nvGrpSpPr>
          <p:grpSpPr bwMode="auto">
            <a:xfrm>
              <a:off x="8686800" y="2286000"/>
              <a:ext cx="381000" cy="381000"/>
              <a:chOff x="6324600" y="1828800"/>
              <a:chExt cx="381000" cy="381000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63246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40" name="Picture 52239" descr="TP_tmp.png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08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3" name="Group 52244"/>
            <p:cNvGrpSpPr>
              <a:grpSpLocks/>
            </p:cNvGrpSpPr>
            <p:nvPr/>
          </p:nvGrpSpPr>
          <p:grpSpPr bwMode="auto">
            <a:xfrm>
              <a:off x="9753600" y="2286000"/>
              <a:ext cx="381000" cy="381000"/>
              <a:chOff x="7391400" y="1828800"/>
              <a:chExt cx="381000" cy="381000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7391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43" name="Picture 52242" descr="TP_tmp.png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467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4" name="Group 52253"/>
            <p:cNvGrpSpPr>
              <a:grpSpLocks/>
            </p:cNvGrpSpPr>
            <p:nvPr/>
          </p:nvGrpSpPr>
          <p:grpSpPr bwMode="auto">
            <a:xfrm>
              <a:off x="3124200" y="3048000"/>
              <a:ext cx="381000" cy="381000"/>
              <a:chOff x="762000" y="2743200"/>
              <a:chExt cx="381000" cy="381000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762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52" name="Picture 52251" descr="TP_tmp.png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4763" y="2870918"/>
                <a:ext cx="177082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5" name="Group 225"/>
            <p:cNvGrpSpPr>
              <a:grpSpLocks/>
            </p:cNvGrpSpPr>
            <p:nvPr/>
          </p:nvGrpSpPr>
          <p:grpSpPr bwMode="auto">
            <a:xfrm>
              <a:off x="4191000" y="3048000"/>
              <a:ext cx="381000" cy="381000"/>
              <a:chOff x="1828800" y="2743200"/>
              <a:chExt cx="381000" cy="381000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1828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55" name="Picture 52254" descr="TP_tmp.png"/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4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922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6" name="Group 229"/>
            <p:cNvGrpSpPr>
              <a:grpSpLocks/>
            </p:cNvGrpSpPr>
            <p:nvPr/>
          </p:nvGrpSpPr>
          <p:grpSpPr bwMode="auto">
            <a:xfrm>
              <a:off x="5257800" y="3048000"/>
              <a:ext cx="381000" cy="381000"/>
              <a:chOff x="2895600" y="2743200"/>
              <a:chExt cx="381000" cy="381000"/>
            </a:xfrm>
          </p:grpSpPr>
          <p:sp>
            <p:nvSpPr>
              <p:cNvPr id="128" name="Oval 127"/>
              <p:cNvSpPr/>
              <p:nvPr/>
            </p:nvSpPr>
            <p:spPr bwMode="auto">
              <a:xfrm>
                <a:off x="2895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27" name="Picture 226" descr="TP_tmp.png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89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7" name="Group 232"/>
            <p:cNvGrpSpPr>
              <a:grpSpLocks/>
            </p:cNvGrpSpPr>
            <p:nvPr/>
          </p:nvGrpSpPr>
          <p:grpSpPr bwMode="auto">
            <a:xfrm>
              <a:off x="6324600" y="3048000"/>
              <a:ext cx="381000" cy="381000"/>
              <a:chOff x="3962400" y="2743200"/>
              <a:chExt cx="381000" cy="381000"/>
            </a:xfrm>
          </p:grpSpPr>
          <p:sp>
            <p:nvSpPr>
              <p:cNvPr id="134" name="Oval 133"/>
              <p:cNvSpPr/>
              <p:nvPr/>
            </p:nvSpPr>
            <p:spPr bwMode="auto">
              <a:xfrm>
                <a:off x="39624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1" name="Picture 230" descr="TP_tmp.png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563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8" name="Group 235"/>
            <p:cNvGrpSpPr>
              <a:grpSpLocks/>
            </p:cNvGrpSpPr>
            <p:nvPr/>
          </p:nvGrpSpPr>
          <p:grpSpPr bwMode="auto">
            <a:xfrm>
              <a:off x="7391400" y="3048000"/>
              <a:ext cx="381000" cy="381000"/>
              <a:chOff x="5029200" y="2743200"/>
              <a:chExt cx="381000" cy="381000"/>
            </a:xfrm>
          </p:grpSpPr>
          <p:sp>
            <p:nvSpPr>
              <p:cNvPr id="140" name="Oval 139"/>
              <p:cNvSpPr/>
              <p:nvPr/>
            </p:nvSpPr>
            <p:spPr bwMode="auto">
              <a:xfrm>
                <a:off x="50292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4" name="Picture 233" descr="TP_tmp.png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4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231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9" name="Group 238"/>
            <p:cNvGrpSpPr>
              <a:grpSpLocks/>
            </p:cNvGrpSpPr>
            <p:nvPr/>
          </p:nvGrpSpPr>
          <p:grpSpPr bwMode="auto">
            <a:xfrm>
              <a:off x="8458200" y="3048000"/>
              <a:ext cx="381000" cy="381000"/>
              <a:chOff x="6096000" y="2743200"/>
              <a:chExt cx="381000" cy="381000"/>
            </a:xfrm>
          </p:grpSpPr>
          <p:sp>
            <p:nvSpPr>
              <p:cNvPr id="146" name="Oval 145"/>
              <p:cNvSpPr/>
              <p:nvPr/>
            </p:nvSpPr>
            <p:spPr bwMode="auto">
              <a:xfrm>
                <a:off x="6096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7" name="Picture 236" descr="TP_tmp.png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1899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0" name="Group 241"/>
            <p:cNvGrpSpPr>
              <a:grpSpLocks/>
            </p:cNvGrpSpPr>
            <p:nvPr/>
          </p:nvGrpSpPr>
          <p:grpSpPr bwMode="auto">
            <a:xfrm>
              <a:off x="9525000" y="3048000"/>
              <a:ext cx="381000" cy="381000"/>
              <a:chOff x="7162800" y="2743200"/>
              <a:chExt cx="381000" cy="381000"/>
            </a:xfrm>
          </p:grpSpPr>
          <p:sp>
            <p:nvSpPr>
              <p:cNvPr id="152" name="Oval 151"/>
              <p:cNvSpPr/>
              <p:nvPr/>
            </p:nvSpPr>
            <p:spPr bwMode="auto">
              <a:xfrm>
                <a:off x="7162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0" name="Picture 239" descr="TP_tmp.pn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56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1" name="Group 244"/>
            <p:cNvGrpSpPr>
              <a:grpSpLocks/>
            </p:cNvGrpSpPr>
            <p:nvPr/>
          </p:nvGrpSpPr>
          <p:grpSpPr bwMode="auto">
            <a:xfrm>
              <a:off x="10591800" y="3048000"/>
              <a:ext cx="381000" cy="381000"/>
              <a:chOff x="8229600" y="2743200"/>
              <a:chExt cx="381000" cy="381000"/>
            </a:xfrm>
          </p:grpSpPr>
          <p:sp>
            <p:nvSpPr>
              <p:cNvPr id="155" name="Oval 154"/>
              <p:cNvSpPr/>
              <p:nvPr/>
            </p:nvSpPr>
            <p:spPr bwMode="auto">
              <a:xfrm>
                <a:off x="8229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3" name="Picture 242" descr="TP_tmp.pn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23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2" name="Group 247"/>
            <p:cNvGrpSpPr>
              <a:grpSpLocks/>
            </p:cNvGrpSpPr>
            <p:nvPr/>
          </p:nvGrpSpPr>
          <p:grpSpPr bwMode="auto">
            <a:xfrm>
              <a:off x="3657600" y="3733800"/>
              <a:ext cx="381000" cy="381000"/>
              <a:chOff x="1295400" y="3276600"/>
              <a:chExt cx="381000" cy="381000"/>
            </a:xfrm>
          </p:grpSpPr>
          <p:sp>
            <p:nvSpPr>
              <p:cNvPr id="164" name="Oval 163"/>
              <p:cNvSpPr/>
              <p:nvPr/>
            </p:nvSpPr>
            <p:spPr bwMode="auto">
              <a:xfrm>
                <a:off x="1295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6" name="Picture 245" descr="TP_tmp.pn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36183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3" name="Group 204"/>
            <p:cNvGrpSpPr>
              <a:grpSpLocks/>
            </p:cNvGrpSpPr>
            <p:nvPr/>
          </p:nvGrpSpPr>
          <p:grpSpPr bwMode="auto">
            <a:xfrm>
              <a:off x="5791200" y="3733800"/>
              <a:ext cx="381000" cy="381000"/>
              <a:chOff x="3429000" y="3276600"/>
              <a:chExt cx="381000" cy="381000"/>
            </a:xfrm>
          </p:grpSpPr>
          <p:sp>
            <p:nvSpPr>
              <p:cNvPr id="170" name="Oval 169"/>
              <p:cNvSpPr/>
              <p:nvPr/>
            </p:nvSpPr>
            <p:spPr bwMode="auto">
              <a:xfrm>
                <a:off x="34290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3" name="Picture 202" descr="TP_tmp.pn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697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4" name="Group 253"/>
            <p:cNvGrpSpPr>
              <a:grpSpLocks/>
            </p:cNvGrpSpPr>
            <p:nvPr/>
          </p:nvGrpSpPr>
          <p:grpSpPr bwMode="auto">
            <a:xfrm>
              <a:off x="7924800" y="3733800"/>
              <a:ext cx="381000" cy="381000"/>
              <a:chOff x="5562600" y="3276600"/>
              <a:chExt cx="381000" cy="381000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5562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52" name="Picture 251" descr="TP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5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033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5" name="Group 201"/>
            <p:cNvGrpSpPr>
              <a:grpSpLocks/>
            </p:cNvGrpSpPr>
            <p:nvPr/>
          </p:nvGrpSpPr>
          <p:grpSpPr bwMode="auto">
            <a:xfrm>
              <a:off x="10134600" y="3733800"/>
              <a:ext cx="381000" cy="381000"/>
              <a:chOff x="7772400" y="3276600"/>
              <a:chExt cx="381000" cy="381000"/>
            </a:xfrm>
          </p:grpSpPr>
          <p:sp>
            <p:nvSpPr>
              <p:cNvPr id="182" name="Oval 181"/>
              <p:cNvSpPr/>
              <p:nvPr/>
            </p:nvSpPr>
            <p:spPr bwMode="auto">
              <a:xfrm>
                <a:off x="7772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55" name="Picture 254" descr="TP_tmp.pn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5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131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6" name="Group 207"/>
            <p:cNvGrpSpPr>
              <a:grpSpLocks/>
            </p:cNvGrpSpPr>
            <p:nvPr/>
          </p:nvGrpSpPr>
          <p:grpSpPr bwMode="auto">
            <a:xfrm>
              <a:off x="4649788" y="4343400"/>
              <a:ext cx="530225" cy="381000"/>
              <a:chOff x="2287880" y="3810000"/>
              <a:chExt cx="531247" cy="381000"/>
            </a:xfrm>
          </p:grpSpPr>
          <p:sp>
            <p:nvSpPr>
              <p:cNvPr id="188" name="Oval 187"/>
              <p:cNvSpPr/>
              <p:nvPr/>
            </p:nvSpPr>
            <p:spPr bwMode="auto">
              <a:xfrm>
                <a:off x="2362636" y="3810000"/>
                <a:ext cx="38014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6" name="Picture 205" descr="TP_tmp.png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5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87880" y="3937718"/>
                <a:ext cx="531247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7" name="Group 210"/>
            <p:cNvGrpSpPr>
              <a:grpSpLocks/>
            </p:cNvGrpSpPr>
            <p:nvPr/>
          </p:nvGrpSpPr>
          <p:grpSpPr bwMode="auto">
            <a:xfrm>
              <a:off x="8924925" y="4343400"/>
              <a:ext cx="514350" cy="381000"/>
              <a:chOff x="6563934" y="3810000"/>
              <a:chExt cx="513539" cy="381000"/>
            </a:xfrm>
          </p:grpSpPr>
          <p:sp>
            <p:nvSpPr>
              <p:cNvPr id="194" name="Oval 193"/>
              <p:cNvSpPr/>
              <p:nvPr/>
            </p:nvSpPr>
            <p:spPr bwMode="auto">
              <a:xfrm>
                <a:off x="6628919" y="3810000"/>
                <a:ext cx="38198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9" name="Picture 208" descr="TP_tmp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5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563934" y="3937718"/>
                <a:ext cx="513539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8" name="Group 213"/>
            <p:cNvGrpSpPr>
              <a:grpSpLocks/>
            </p:cNvGrpSpPr>
            <p:nvPr/>
          </p:nvGrpSpPr>
          <p:grpSpPr bwMode="auto">
            <a:xfrm>
              <a:off x="6934200" y="5029200"/>
              <a:ext cx="381000" cy="381000"/>
              <a:chOff x="4572000" y="4191000"/>
              <a:chExt cx="381000" cy="381000"/>
            </a:xfrm>
          </p:grpSpPr>
          <p:sp>
            <p:nvSpPr>
              <p:cNvPr id="200" name="Oval 199"/>
              <p:cNvSpPr/>
              <p:nvPr/>
            </p:nvSpPr>
            <p:spPr bwMode="auto">
              <a:xfrm>
                <a:off x="4572000" y="4191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12" name="Picture 211" descr="TP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5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01325" y="4318718"/>
                <a:ext cx="123958" cy="141666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cxnSp>
          <p:nvCxnSpPr>
            <p:cNvPr id="225" name="Straight Arrow Connector 224"/>
            <p:cNvCxnSpPr>
              <a:stCxn id="38" idx="4"/>
              <a:endCxn id="116" idx="0"/>
            </p:cNvCxnSpPr>
            <p:nvPr/>
          </p:nvCxnSpPr>
          <p:spPr bwMode="auto">
            <a:xfrm flipH="1">
              <a:off x="33147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44" idx="4"/>
              <a:endCxn id="116" idx="0"/>
            </p:cNvCxnSpPr>
            <p:nvPr/>
          </p:nvCxnSpPr>
          <p:spPr bwMode="auto">
            <a:xfrm flipH="1">
              <a:off x="33147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16" idx="4"/>
              <a:endCxn id="122" idx="0"/>
            </p:cNvCxnSpPr>
            <p:nvPr/>
          </p:nvCxnSpPr>
          <p:spPr bwMode="auto">
            <a:xfrm>
              <a:off x="3543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stCxn id="44" idx="4"/>
              <a:endCxn id="122" idx="0"/>
            </p:cNvCxnSpPr>
            <p:nvPr/>
          </p:nvCxnSpPr>
          <p:spPr bwMode="auto">
            <a:xfrm flipH="1">
              <a:off x="43815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50" idx="4"/>
              <a:endCxn id="122" idx="0"/>
            </p:cNvCxnSpPr>
            <p:nvPr/>
          </p:nvCxnSpPr>
          <p:spPr bwMode="auto">
            <a:xfrm flipH="1">
              <a:off x="43815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38" idx="4"/>
              <a:endCxn id="140" idx="0"/>
            </p:cNvCxnSpPr>
            <p:nvPr/>
          </p:nvCxnSpPr>
          <p:spPr bwMode="auto">
            <a:xfrm>
              <a:off x="46101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56" idx="4"/>
              <a:endCxn id="140" idx="0"/>
            </p:cNvCxnSpPr>
            <p:nvPr/>
          </p:nvCxnSpPr>
          <p:spPr bwMode="auto">
            <a:xfrm flipH="1">
              <a:off x="75819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68" idx="4"/>
              <a:endCxn id="140" idx="0"/>
            </p:cNvCxnSpPr>
            <p:nvPr/>
          </p:nvCxnSpPr>
          <p:spPr bwMode="auto">
            <a:xfrm flipH="1">
              <a:off x="75819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68" idx="4"/>
              <a:endCxn id="155" idx="0"/>
            </p:cNvCxnSpPr>
            <p:nvPr/>
          </p:nvCxnSpPr>
          <p:spPr bwMode="auto">
            <a:xfrm>
              <a:off x="9944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68" idx="4"/>
              <a:endCxn id="152" idx="0"/>
            </p:cNvCxnSpPr>
            <p:nvPr/>
          </p:nvCxnSpPr>
          <p:spPr bwMode="auto">
            <a:xfrm flipH="1">
              <a:off x="97155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62" idx="4"/>
              <a:endCxn id="155" idx="0"/>
            </p:cNvCxnSpPr>
            <p:nvPr/>
          </p:nvCxnSpPr>
          <p:spPr bwMode="auto">
            <a:xfrm>
              <a:off x="88773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56" idx="4"/>
              <a:endCxn id="155" idx="0"/>
            </p:cNvCxnSpPr>
            <p:nvPr/>
          </p:nvCxnSpPr>
          <p:spPr bwMode="auto">
            <a:xfrm>
              <a:off x="78105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50" idx="4"/>
              <a:endCxn id="146" idx="0"/>
            </p:cNvCxnSpPr>
            <p:nvPr/>
          </p:nvCxnSpPr>
          <p:spPr bwMode="auto">
            <a:xfrm>
              <a:off x="67437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56" idx="4"/>
              <a:endCxn id="146" idx="0"/>
            </p:cNvCxnSpPr>
            <p:nvPr/>
          </p:nvCxnSpPr>
          <p:spPr bwMode="auto">
            <a:xfrm>
              <a:off x="78105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44" idx="4"/>
              <a:endCxn id="134" idx="0"/>
            </p:cNvCxnSpPr>
            <p:nvPr/>
          </p:nvCxnSpPr>
          <p:spPr bwMode="auto">
            <a:xfrm>
              <a:off x="56769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50" idx="4"/>
              <a:endCxn id="134" idx="0"/>
            </p:cNvCxnSpPr>
            <p:nvPr/>
          </p:nvCxnSpPr>
          <p:spPr bwMode="auto">
            <a:xfrm flipH="1">
              <a:off x="65151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44" idx="4"/>
              <a:endCxn id="128" idx="0"/>
            </p:cNvCxnSpPr>
            <p:nvPr/>
          </p:nvCxnSpPr>
          <p:spPr bwMode="auto">
            <a:xfrm flipH="1">
              <a:off x="54483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8" idx="4"/>
              <a:endCxn id="128" idx="0"/>
            </p:cNvCxnSpPr>
            <p:nvPr/>
          </p:nvCxnSpPr>
          <p:spPr bwMode="auto">
            <a:xfrm>
              <a:off x="4610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50" idx="4"/>
              <a:endCxn id="128" idx="0"/>
            </p:cNvCxnSpPr>
            <p:nvPr/>
          </p:nvCxnSpPr>
          <p:spPr bwMode="auto">
            <a:xfrm flipH="1">
              <a:off x="54483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56" idx="4"/>
              <a:endCxn id="134" idx="0"/>
            </p:cNvCxnSpPr>
            <p:nvPr/>
          </p:nvCxnSpPr>
          <p:spPr bwMode="auto">
            <a:xfrm flipH="1">
              <a:off x="65151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stCxn id="62" idx="4"/>
              <a:endCxn id="146" idx="0"/>
            </p:cNvCxnSpPr>
            <p:nvPr/>
          </p:nvCxnSpPr>
          <p:spPr bwMode="auto">
            <a:xfrm flipH="1">
              <a:off x="8648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62" idx="4"/>
              <a:endCxn id="152" idx="0"/>
            </p:cNvCxnSpPr>
            <p:nvPr/>
          </p:nvCxnSpPr>
          <p:spPr bwMode="auto">
            <a:xfrm>
              <a:off x="8877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56" idx="4"/>
              <a:endCxn id="152" idx="0"/>
            </p:cNvCxnSpPr>
            <p:nvPr/>
          </p:nvCxnSpPr>
          <p:spPr bwMode="auto">
            <a:xfrm>
              <a:off x="78105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116" idx="4"/>
              <a:endCxn id="164" idx="0"/>
            </p:cNvCxnSpPr>
            <p:nvPr/>
          </p:nvCxnSpPr>
          <p:spPr bwMode="auto">
            <a:xfrm>
              <a:off x="3314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22" idx="4"/>
              <a:endCxn id="164" idx="0"/>
            </p:cNvCxnSpPr>
            <p:nvPr/>
          </p:nvCxnSpPr>
          <p:spPr bwMode="auto">
            <a:xfrm flipH="1">
              <a:off x="38481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stCxn id="134" idx="4"/>
              <a:endCxn id="170" idx="0"/>
            </p:cNvCxnSpPr>
            <p:nvPr/>
          </p:nvCxnSpPr>
          <p:spPr bwMode="auto">
            <a:xfrm flipH="1">
              <a:off x="5981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146" idx="4"/>
              <a:endCxn id="176" idx="0"/>
            </p:cNvCxnSpPr>
            <p:nvPr/>
          </p:nvCxnSpPr>
          <p:spPr bwMode="auto">
            <a:xfrm flipH="1">
              <a:off x="8115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155" idx="4"/>
              <a:endCxn id="182" idx="0"/>
            </p:cNvCxnSpPr>
            <p:nvPr/>
          </p:nvCxnSpPr>
          <p:spPr bwMode="auto">
            <a:xfrm flipH="1">
              <a:off x="10325100" y="3429000"/>
              <a:ext cx="4572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152" idx="4"/>
              <a:endCxn id="182" idx="0"/>
            </p:cNvCxnSpPr>
            <p:nvPr/>
          </p:nvCxnSpPr>
          <p:spPr bwMode="auto">
            <a:xfrm>
              <a:off x="9715500" y="3429000"/>
              <a:ext cx="6096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140" idx="4"/>
              <a:endCxn id="176" idx="0"/>
            </p:cNvCxnSpPr>
            <p:nvPr/>
          </p:nvCxnSpPr>
          <p:spPr bwMode="auto">
            <a:xfrm>
              <a:off x="75819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128" idx="4"/>
              <a:endCxn id="170" idx="0"/>
            </p:cNvCxnSpPr>
            <p:nvPr/>
          </p:nvCxnSpPr>
          <p:spPr bwMode="auto">
            <a:xfrm>
              <a:off x="5448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164" idx="4"/>
              <a:endCxn id="188" idx="0"/>
            </p:cNvCxnSpPr>
            <p:nvPr/>
          </p:nvCxnSpPr>
          <p:spPr bwMode="auto">
            <a:xfrm>
              <a:off x="38481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176" idx="4"/>
              <a:endCxn id="194" idx="0"/>
            </p:cNvCxnSpPr>
            <p:nvPr/>
          </p:nvCxnSpPr>
          <p:spPr bwMode="auto">
            <a:xfrm>
              <a:off x="81153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182" idx="4"/>
              <a:endCxn id="194" idx="0"/>
            </p:cNvCxnSpPr>
            <p:nvPr/>
          </p:nvCxnSpPr>
          <p:spPr bwMode="auto">
            <a:xfrm flipH="1">
              <a:off x="9180513" y="4114800"/>
              <a:ext cx="11445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170" idx="4"/>
              <a:endCxn id="188" idx="0"/>
            </p:cNvCxnSpPr>
            <p:nvPr/>
          </p:nvCxnSpPr>
          <p:spPr bwMode="auto">
            <a:xfrm flipH="1">
              <a:off x="4913313" y="4114800"/>
              <a:ext cx="10683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194" idx="4"/>
              <a:endCxn id="200" idx="0"/>
            </p:cNvCxnSpPr>
            <p:nvPr/>
          </p:nvCxnSpPr>
          <p:spPr bwMode="auto">
            <a:xfrm flipH="1">
              <a:off x="7124700" y="4724400"/>
              <a:ext cx="205581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>
              <a:stCxn id="188" idx="4"/>
              <a:endCxn id="200" idx="0"/>
            </p:cNvCxnSpPr>
            <p:nvPr/>
          </p:nvCxnSpPr>
          <p:spPr bwMode="auto">
            <a:xfrm>
              <a:off x="4913313" y="4724400"/>
              <a:ext cx="2211387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54" name="Picture 35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752600"/>
            <a:ext cx="11700169" cy="24237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60" name="Picture 35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31" y="2349403"/>
            <a:ext cx="2874831" cy="24139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66" name="Picture 36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761" y="2743200"/>
            <a:ext cx="2241038" cy="24626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68" name="Picture 36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3258931"/>
            <a:ext cx="2241038" cy="24626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9220" name="TextBox 364"/>
          <p:cNvSpPr txBox="1">
            <a:spLocks noChangeArrowheads="1"/>
          </p:cNvSpPr>
          <p:nvPr/>
        </p:nvSpPr>
        <p:spPr bwMode="auto">
          <a:xfrm>
            <a:off x="446709" y="3000374"/>
            <a:ext cx="338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…</a:t>
            </a:r>
          </a:p>
        </p:txBody>
      </p:sp>
      <p:pic>
        <p:nvPicPr>
          <p:cNvPr id="369" name="Picture 36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8" y="3581400"/>
            <a:ext cx="1499856" cy="27046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9222" name="TextBox 411"/>
          <p:cNvSpPr txBox="1">
            <a:spLocks noChangeArrowheads="1"/>
          </p:cNvSpPr>
          <p:nvPr/>
        </p:nvSpPr>
        <p:spPr bwMode="auto">
          <a:xfrm>
            <a:off x="413372" y="3733799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…</a:t>
            </a:r>
          </a:p>
        </p:txBody>
      </p:sp>
      <p:pic>
        <p:nvPicPr>
          <p:cNvPr id="371" name="Picture 370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7" y="4004230"/>
            <a:ext cx="1458293" cy="26297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72" name="Picture 371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9" y="4621142"/>
            <a:ext cx="2022029" cy="25565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73" name="Picture 372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9" y="4320178"/>
            <a:ext cx="1991691" cy="25182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74" name="Picture 373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5073225"/>
            <a:ext cx="2133600" cy="26077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5608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Inference: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8743039" cy="20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Sampling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6096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Sampling is a lot like repeated simulation</a:t>
            </a:r>
          </a:p>
          <a:p>
            <a:pPr lvl="5">
              <a:lnSpc>
                <a:spcPct val="9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Predicting the weather, basketball games, …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Basic idea</a:t>
            </a:r>
          </a:p>
          <a:p>
            <a:pPr lvl="3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Draw N samples from a sampling distribution S</a:t>
            </a:r>
          </a:p>
          <a:p>
            <a:pPr lvl="4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Compute an approximate posterior probability</a:t>
            </a:r>
          </a:p>
          <a:p>
            <a:pPr lvl="4">
              <a:lnSpc>
                <a:spcPct val="90000"/>
              </a:lnSpc>
            </a:pPr>
            <a:endParaRPr lang="en-US" sz="600" b="1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Show this converges to the true probability P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4302211"/>
            <a:ext cx="6231629" cy="256122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00" y="1295400"/>
            <a:ext cx="518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Why sample?</a:t>
            </a:r>
          </a:p>
          <a:p>
            <a:pPr lvl="5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Learning: get samples from a distribution you don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’t know</a:t>
            </a:r>
          </a:p>
          <a:p>
            <a:pPr lvl="5">
              <a:lnSpc>
                <a:spcPct val="90000"/>
              </a:lnSpc>
            </a:pPr>
            <a:endParaRPr lang="en-US" altLang="ja-JP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Inference: getting a sample is faster than computing the right answer (e.g. with variable elimination)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Sampling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52400" y="1397001"/>
            <a:ext cx="49530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Sampling from given distribution</a:t>
            </a:r>
          </a:p>
          <a:p>
            <a:pPr lvl="6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1: Get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from uniform distribution over [0, 1)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E.g. random() in python</a:t>
            </a:r>
          </a:p>
          <a:p>
            <a:pPr lvl="4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2: Convert this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into an outcome for the given distribution by having each outcome associated with a sub-interval of [0,1) with sub-interval size equal to probability of the outcome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0" y="1371600"/>
            <a:ext cx="41910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ea typeface="ＭＳ Ｐゴシック" pitchFamily="34" charset="-128"/>
              </a:rPr>
              <a:t>Example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en-US" sz="2000" dirty="0"/>
              <a:t>If random() returns </a:t>
            </a:r>
            <a:r>
              <a:rPr lang="en-US" sz="2000" i="1" dirty="0"/>
              <a:t>u</a:t>
            </a:r>
            <a:r>
              <a:rPr lang="en-US" sz="2000" dirty="0"/>
              <a:t> = 0.83, then our sample is </a:t>
            </a:r>
            <a:r>
              <a:rPr lang="en-US" sz="2000" i="1" dirty="0"/>
              <a:t>C</a:t>
            </a:r>
            <a:r>
              <a:rPr lang="en-US" sz="2000" dirty="0"/>
              <a:t> = blue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, after sampling 8 times:</a:t>
            </a:r>
            <a:endParaRPr lang="en-US" sz="2000" dirty="0">
              <a:ea typeface="ＭＳ Ｐゴシック" pitchFamily="34" charset="-128"/>
            </a:endParaRPr>
          </a:p>
          <a:p>
            <a:pPr lvl="6"/>
            <a:endParaRPr lang="en-US" sz="600" dirty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2233"/>
              </p:ext>
            </p:extLst>
          </p:nvPr>
        </p:nvGraphicFramePr>
        <p:xfrm>
          <a:off x="5715000" y="2209800"/>
          <a:ext cx="2514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P(C)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red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green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blue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875" y="2819400"/>
            <a:ext cx="3514725" cy="1143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486400"/>
            <a:ext cx="4821156" cy="1129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Sampling in Bayes</a:t>
            </a:r>
            <a:r>
              <a:rPr lang="en-US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>
                <a:latin typeface="Calibri"/>
                <a:ea typeface="ＭＳ Ｐゴシック" pitchFamily="34" charset="-128"/>
                <a:cs typeface="Calibri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3429000" y="1828799"/>
            <a:ext cx="5867400" cy="4297365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Prior Sampling</a:t>
            </a:r>
          </a:p>
          <a:p>
            <a:pPr lvl="5"/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  <a:p>
            <a:pPr lvl="4"/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  <a:p>
            <a:pPr lvl="4"/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Gibbs Sampling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2895600"/>
            <a:ext cx="12191997" cy="31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1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6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8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9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"/>
  <p:tag name="PICTUREFILESIZE" val="10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4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59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3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&#10;(x_1 \vee x_2 \vee \neg x_3)&#10;\wedge &#10;(\neg x_1 \vee x_3 \vee \neg x_4)&#10;\wedge&#10;(x_2 \vee \neg x_2 \vee x_4)&#10;\wedge&#10;(\neg x_3 \vee \neg x_4 \vee \neg x_5)&#10;\wedge&#10;(x_2 \vee x_5 \vee x_7)&#10;\wedge&#10;(x_4 \vee x_5 \vee x_6)&#10;\wedge&#10;(\neg x_5 \vee x_6 \vee \neg x_7)&#10;\wedge&#10;(\neg x_5 \vee \neg x_6 \vee x_7)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31"/>
  <p:tag name="PICTUREFILESIZE" val="267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P(X_i = 0) = P(X_i = 1) = 0.5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65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1 = X_1 \vee X_2 \vee \neg X_3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48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8 = \neg X_5 \vee X_6 \vee X_7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53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1,2} = Y_1 \wedge Y_2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34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7,8} = Y_7 \wedge Y_8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389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5, 6, 7, 8} = Y_{5,6} \wedge Y_{7,8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53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1, 2, 3, 4} = Y_{1, 2} \wedge Y_{3, 4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486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Z = Y_{1, 2, 3, 4} \wedge Y_{5, 6, 7, 8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605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Z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"/>
  <p:tag name="PICTUREFILESIZE" val="9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,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9"/>
  <p:tag name="PICTUREFILESIZE" val="289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,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0"/>
  <p:tag name="PICTUREFILESIZE" val="25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Z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"/>
  <p:tag name="PICTUREFILESIZE" val="95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85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69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8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8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2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9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7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"/>
  <p:tag name="PICTUREFILESIZE" val="10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,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9"/>
  <p:tag name="PICTUREFILESIZE" val="28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6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4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0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5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3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5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34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0 \leq u &lt; 0.6, &amp;\rightarrow C = red \\&#10;0.6  \leq u &lt;  0.7, &amp; \rightarrow C = green \\&#10;0.7  \leq u &lt; 1, &amp;  \rightarrow C = blue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203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13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S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5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,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0"/>
  <p:tag name="PICTUREFILESIZE" val="251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47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S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644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S_{PS}(x_1\ldots x_n) = \prod_{i=1}^n P(x_i | \mbox{Parents}(X_i))&#10;    = P(x_1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22"/>
  <p:tag name="PICTUREFILESIZE" val="2862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_{PS}(x_1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728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to{\rightarrow}&#10;\begin{eqnarray*}&#10;  \lim_{N\to\infty} \hat P(x_1,\ldots, x_n) &#10;      &amp; = &amp; \lim_{N\to\infty} N_{PS}(x_1,\ldots, x_n)/N \\&#10;      &amp; = &amp; S_{PS}(x_1,\ldots,x_n) \\&#10;      &amp; = &amp; P(x_1\ldots x_n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70"/>
  <p:tag name="PICTUREFILESIZE" val="3995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13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S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57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47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S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644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 = 1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7"/>
  <p:tag name="PICTUREFILESIZE" val="24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6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 0.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09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 0.9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35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S_{WS}({\bf z},{\bf e}) = \prod_{i= 1}^l P(z_i|\mbox{Parents}(Z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221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w({\bf z},{\bf e}) = \prod_{i = 1}^m P(e_i | \mbox{Parents}(E_i)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305"/>
  <p:tag name="PICTUREFILESIZE" val="3416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= P({\bf z}, {\bf e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89"/>
  <p:tag name="PICTUREFILESIZE" val="675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S | +c, -w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796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C | +s, -w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81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W | +s, +c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808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P(S | +c, +r,  -w) &amp; = \frac{P(S, +c, +r, -w)}{P(+c, +r, -w)} \\&#10;&amp; = \frac{P(S, +c, +r, -w)}{\sum_{s} P(s, +c, +r, -w) } \\&#10;&amp; = \frac{ P(+c) P(S | +c) P(+r | +c) P(-w | S, +r) } {\sum_s P(+c) P(s | +c) P(+r | +c) P(-w | s, +r)} \\&#10;&amp; = \frac{ P(+c) P(S | +c) P(+r | +c) P(-w | S, +r)}  {P(+c) P(+r | +c) \sum_s P(s | +c) P(-w | s, +r) } \\&#10;&amp; = \frac{P(S | +c) P(-w | S, +r) } {\sum_s P(s | +c) P(-w | s, +r) } 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0"/>
  <p:tag name="PICTUREFILESIZE" val="951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8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70988</TotalTime>
  <Words>1593</Words>
  <Application>Microsoft Office PowerPoint</Application>
  <PresentationFormat>宽屏</PresentationFormat>
  <Paragraphs>465</Paragraphs>
  <Slides>29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MS PGothic</vt:lpstr>
      <vt:lpstr>Arial</vt:lpstr>
      <vt:lpstr>Calibri</vt:lpstr>
      <vt:lpstr>Symbol</vt:lpstr>
      <vt:lpstr>Times New Roman</vt:lpstr>
      <vt:lpstr>Wingdings</vt:lpstr>
      <vt:lpstr>dan-berkeley-nlp-v1</vt:lpstr>
      <vt:lpstr>Artificial Intelligence </vt:lpstr>
      <vt:lpstr>Bayes’ Net Representation</vt:lpstr>
      <vt:lpstr>Variable Elimination</vt:lpstr>
      <vt:lpstr>Worst Case Complexity?</vt:lpstr>
      <vt:lpstr>Approximate Inference: Sampling</vt:lpstr>
      <vt:lpstr>Sampling</vt:lpstr>
      <vt:lpstr>Sampling</vt:lpstr>
      <vt:lpstr>Sampling in Bayes’ Nets</vt:lpstr>
      <vt:lpstr>Prior Sampling</vt:lpstr>
      <vt:lpstr>Prior Sampling</vt:lpstr>
      <vt:lpstr>Prior Sampling</vt:lpstr>
      <vt:lpstr>Prior Sampling</vt:lpstr>
      <vt:lpstr>Example</vt:lpstr>
      <vt:lpstr>Rejection Sampling</vt:lpstr>
      <vt:lpstr>Rejection Sampling</vt:lpstr>
      <vt:lpstr>Rejection Sampling</vt:lpstr>
      <vt:lpstr>Likelihood Weighting</vt:lpstr>
      <vt:lpstr>Likelihood Weighting</vt:lpstr>
      <vt:lpstr>Likelihood Weighting</vt:lpstr>
      <vt:lpstr>Likelihood Weighting</vt:lpstr>
      <vt:lpstr>Likelihood Weighting</vt:lpstr>
      <vt:lpstr>Likelihood Weighting</vt:lpstr>
      <vt:lpstr>Gibbs Sampling</vt:lpstr>
      <vt:lpstr>Gibbs Sampling</vt:lpstr>
      <vt:lpstr>Gibbs Sampling Example: P( S | +r)</vt:lpstr>
      <vt:lpstr>Efficient Resampling of One Variable</vt:lpstr>
      <vt:lpstr>Bayes’ Net Sampling Summary</vt:lpstr>
      <vt:lpstr>Further Reading on Gibbs Sampling*</vt:lpstr>
      <vt:lpstr>Markov Chain Monte Carlo*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Qince Li</cp:lastModifiedBy>
  <cp:revision>3678</cp:revision>
  <cp:lastPrinted>2013-10-23T02:18:13Z</cp:lastPrinted>
  <dcterms:created xsi:type="dcterms:W3CDTF">2004-08-27T04:16:05Z</dcterms:created>
  <dcterms:modified xsi:type="dcterms:W3CDTF">2019-12-24T05:21:52Z</dcterms:modified>
</cp:coreProperties>
</file>