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</p:sldMasterIdLst>
  <p:notesMasterIdLst>
    <p:notesMasterId r:id="rId9"/>
  </p:notesMasterIdLst>
  <p:sldIdLst>
    <p:sldId id="256" r:id="rId6"/>
    <p:sldId id="473" r:id="rId7"/>
    <p:sldId id="410" r:id="rId8"/>
    <p:sldId id="485" r:id="rId10"/>
    <p:sldId id="414" r:id="rId11"/>
    <p:sldId id="486" r:id="rId12"/>
    <p:sldId id="397" r:id="rId13"/>
    <p:sldId id="424" r:id="rId14"/>
    <p:sldId id="425" r:id="rId15"/>
    <p:sldId id="492" r:id="rId16"/>
    <p:sldId id="491" r:id="rId17"/>
    <p:sldId id="409" r:id="rId18"/>
    <p:sldId id="488" r:id="rId19"/>
    <p:sldId id="489" r:id="rId20"/>
    <p:sldId id="509" r:id="rId21"/>
    <p:sldId id="506" r:id="rId22"/>
    <p:sldId id="510" r:id="rId23"/>
    <p:sldId id="512" r:id="rId24"/>
    <p:sldId id="513" r:id="rId25"/>
    <p:sldId id="507" r:id="rId26"/>
    <p:sldId id="508" r:id="rId27"/>
    <p:sldId id="493" r:id="rId28"/>
    <p:sldId id="466" r:id="rId29"/>
    <p:sldId id="398" r:id="rId30"/>
    <p:sldId id="494" r:id="rId31"/>
    <p:sldId id="459" r:id="rId32"/>
    <p:sldId id="495" r:id="rId33"/>
    <p:sldId id="461" r:id="rId34"/>
    <p:sldId id="496" r:id="rId35"/>
    <p:sldId id="497" r:id="rId36"/>
    <p:sldId id="499" r:id="rId37"/>
    <p:sldId id="501" r:id="rId38"/>
    <p:sldId id="687" r:id="rId39"/>
    <p:sldId id="688" r:id="rId40"/>
    <p:sldId id="748" r:id="rId41"/>
    <p:sldId id="502" r:id="rId42"/>
    <p:sldId id="498" r:id="rId43"/>
    <p:sldId id="511" r:id="rId44"/>
    <p:sldId id="503" r:id="rId45"/>
    <p:sldId id="478" r:id="rId46"/>
    <p:sldId id="479" r:id="rId47"/>
    <p:sldId id="532" r:id="rId48"/>
    <p:sldId id="480" r:id="rId49"/>
    <p:sldId id="514" r:id="rId50"/>
    <p:sldId id="505" r:id="rId51"/>
    <p:sldId id="515" r:id="rId52"/>
    <p:sldId id="516" r:id="rId53"/>
    <p:sldId id="517" r:id="rId54"/>
    <p:sldId id="519" r:id="rId55"/>
    <p:sldId id="689" r:id="rId56"/>
    <p:sldId id="523" r:id="rId57"/>
    <p:sldId id="524" r:id="rId58"/>
    <p:sldId id="525" r:id="rId59"/>
    <p:sldId id="526" r:id="rId60"/>
    <p:sldId id="527" r:id="rId61"/>
    <p:sldId id="528" r:id="rId62"/>
    <p:sldId id="749" r:id="rId63"/>
    <p:sldId id="750" r:id="rId64"/>
    <p:sldId id="529" r:id="rId65"/>
    <p:sldId id="751" r:id="rId66"/>
    <p:sldId id="533" r:id="rId67"/>
    <p:sldId id="383" r:id="rId68"/>
    <p:sldId id="385" r:id="rId69"/>
    <p:sldId id="574" r:id="rId70"/>
    <p:sldId id="567" r:id="rId71"/>
    <p:sldId id="568" r:id="rId72"/>
    <p:sldId id="569" r:id="rId73"/>
    <p:sldId id="571" r:id="rId74"/>
    <p:sldId id="572" r:id="rId75"/>
    <p:sldId id="573" r:id="rId76"/>
    <p:sldId id="570" r:id="rId77"/>
    <p:sldId id="575" r:id="rId78"/>
    <p:sldId id="384" r:id="rId79"/>
    <p:sldId id="399" r:id="rId80"/>
    <p:sldId id="386" r:id="rId81"/>
    <p:sldId id="686" r:id="rId82"/>
    <p:sldId id="387" r:id="rId83"/>
    <p:sldId id="388" r:id="rId84"/>
    <p:sldId id="389" r:id="rId85"/>
    <p:sldId id="390" r:id="rId86"/>
    <p:sldId id="427" r:id="rId87"/>
    <p:sldId id="577" r:id="rId88"/>
    <p:sldId id="578" r:id="rId89"/>
    <p:sldId id="579" r:id="rId90"/>
    <p:sldId id="597" r:id="rId91"/>
    <p:sldId id="391" r:id="rId92"/>
    <p:sldId id="407" r:id="rId93"/>
    <p:sldId id="369" r:id="rId94"/>
  </p:sldIdLst>
  <p:sldSz cx="9144000" cy="6858000" type="screen4x3"/>
  <p:notesSz cx="6877050" cy="916305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9900"/>
    <a:srgbClr val="99CC00"/>
    <a:srgbClr val="CC0000"/>
    <a:srgbClr val="A50021"/>
    <a:srgbClr val="FF9900"/>
    <a:srgbClr val="6600CC"/>
    <a:srgbClr val="254C9C"/>
    <a:srgbClr val="D6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816" y="102"/>
      </p:cViewPr>
      <p:guideLst>
        <p:guide orient="horz" pos="225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notesMaster" Target="notesMasters/notesMaster1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27" tIns="45815" rIns="91627" bIns="45815" numCol="1" anchor="t" anchorCtr="0" compatLnSpc="1"/>
          <a:lstStyle>
            <a:lvl1pPr algn="l" defTabSz="915670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27" tIns="45815" rIns="91627" bIns="45815" numCol="1" anchor="t" anchorCtr="0" compatLnSpc="1"/>
          <a:lstStyle>
            <a:lvl1pPr algn="r" defTabSz="915670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CBC14A-1811-47E1-9974-FA3BE1C95052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/>
          </p:cNvSpPr>
          <p:nvPr>
            <p:ph type="sldImg"/>
          </p:nvPr>
        </p:nvSpPr>
        <p:spPr>
          <a:xfrm>
            <a:off x="1147763" y="687388"/>
            <a:ext cx="4583112" cy="34369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52925"/>
            <a:ext cx="5045075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27" tIns="45815" rIns="91627" bIns="45815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7438"/>
            <a:ext cx="29797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27" tIns="45815" rIns="91627" bIns="45815" numCol="1" anchor="b" anchorCtr="0" compatLnSpc="1"/>
          <a:lstStyle>
            <a:lvl1pPr algn="l" defTabSz="915670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7438"/>
            <a:ext cx="29797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27" tIns="45815" rIns="91627" bIns="45815" numCol="1" anchor="b" anchorCtr="0" compatLnSpc="1"/>
          <a:lstStyle>
            <a:lvl1pPr algn="r" defTabSz="915670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2B3A17-2D4A-48CA-9545-878679CF8A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/>
        </p:nvSpPr>
        <p:spPr>
          <a:xfrm>
            <a:off x="3897313" y="8707438"/>
            <a:ext cx="2979737" cy="455612"/>
          </a:xfrm>
          <a:prstGeom prst="rect">
            <a:avLst/>
          </a:prstGeom>
          <a:noFill/>
          <a:ln w="9525">
            <a:noFill/>
          </a:ln>
        </p:spPr>
        <p:txBody>
          <a:bodyPr lIns="91627" tIns="45815" rIns="91627" bIns="45815" anchor="b"/>
          <a:p>
            <a:pPr lvl="0" indent="0" algn="r" defTabSz="916305" eaLnBrk="1" hangingPunct="1">
              <a:buChar char="•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/>
        <p:txBody>
          <a:bodyPr wrap="square" lIns="91627" tIns="45815" rIns="91627" bIns="45815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/>
        </p:nvSpPr>
        <p:spPr>
          <a:xfrm>
            <a:off x="3895725" y="8705850"/>
            <a:ext cx="2979738" cy="455613"/>
          </a:xfrm>
          <a:prstGeom prst="rect">
            <a:avLst/>
          </a:prstGeom>
          <a:noFill/>
          <a:ln w="9525">
            <a:noFill/>
          </a:ln>
        </p:spPr>
        <p:txBody>
          <a:bodyPr lIns="91627" tIns="45815" rIns="91627" bIns="45815" anchor="b"/>
          <a:p>
            <a:pPr lvl="0" indent="0" algn="r" defTabSz="916305" eaLnBrk="1" hangingPunct="1">
              <a:buChar char="•"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TextEdit="1"/>
          </p:cNvSpPr>
          <p:nvPr>
            <p:ph type="sldImg"/>
          </p:nvPr>
        </p:nvSpPr>
        <p:spPr>
          <a:xfrm>
            <a:off x="1146175" y="685800"/>
            <a:ext cx="4583113" cy="3436938"/>
          </a:xfrm>
        </p:spPr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914400" y="4351338"/>
            <a:ext cx="5045075" cy="4122737"/>
          </a:xfrm>
        </p:spPr>
        <p:txBody>
          <a:bodyPr wrap="square" lIns="91627" tIns="45815" rIns="91627" bIns="45815" anchor="t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Hierarchy</a:t>
            </a:r>
            <a:r>
              <a:rPr lang="zh-CN" altLang="en-US" dirty="0">
                <a:ea typeface="宋体" panose="02010600030101010101" pitchFamily="2" charset="-122"/>
              </a:rPr>
              <a:t>层次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/>
        </p:nvSpPr>
        <p:spPr>
          <a:xfrm>
            <a:off x="3897313" y="8707438"/>
            <a:ext cx="2979737" cy="455612"/>
          </a:xfrm>
          <a:prstGeom prst="rect">
            <a:avLst/>
          </a:prstGeom>
          <a:noFill/>
          <a:ln w="9525">
            <a:noFill/>
          </a:ln>
        </p:spPr>
        <p:txBody>
          <a:bodyPr lIns="91627" tIns="45815" rIns="91627" bIns="45815" anchor="b"/>
          <a:p>
            <a:pPr lvl="0" indent="0" algn="r" defTabSz="916305" eaLnBrk="1" hangingPunct="1">
              <a:buChar char="•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/>
        <p:txBody>
          <a:bodyPr wrap="square" lIns="91627" tIns="45815" rIns="91627" bIns="45815" anchor="t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Inode</a:t>
            </a:r>
            <a:r>
              <a:rPr lang="zh-CN" altLang="en-US" dirty="0">
                <a:ea typeface="宋体" panose="02010600030101010101" pitchFamily="2" charset="-122"/>
              </a:rPr>
              <a:t>包含了所有与文件有关的信息：文件类型、存取许可位、文件长度、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指向文件所占用的数据块的指针，文件的最后存取时间、最后修改时间、最后更改时间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/>
        </p:nvSpPr>
        <p:spPr>
          <a:xfrm>
            <a:off x="3897313" y="8707438"/>
            <a:ext cx="2979737" cy="455612"/>
          </a:xfrm>
          <a:prstGeom prst="rect">
            <a:avLst/>
          </a:prstGeom>
          <a:noFill/>
          <a:ln w="9525">
            <a:noFill/>
          </a:ln>
        </p:spPr>
        <p:txBody>
          <a:bodyPr lIns="91627" tIns="45815" rIns="91627" bIns="45815" anchor="b"/>
          <a:p>
            <a:pPr lvl="0" indent="0" algn="r" defTabSz="916305" eaLnBrk="1" hangingPunct="1">
              <a:buChar char="•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/>
        <p:txBody>
          <a:bodyPr wrap="square" lIns="91627" tIns="45815" rIns="91627" bIns="45815" anchor="t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Exec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execl( const char *pathname,const char *arg0, …);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execv( const char *pathname, char *const argv[]);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execve( const char *pathname, const char *arg0, …);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execlp( const char *filename, char *const argv[], char *const envp);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execvp( const char *filename,char *const argv[]);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/>
        </p:nvSpPr>
        <p:spPr>
          <a:xfrm>
            <a:off x="3895725" y="8705850"/>
            <a:ext cx="2979738" cy="455613"/>
          </a:xfrm>
          <a:prstGeom prst="rect">
            <a:avLst/>
          </a:prstGeom>
          <a:noFill/>
          <a:ln w="9525">
            <a:noFill/>
          </a:ln>
        </p:spPr>
        <p:txBody>
          <a:bodyPr lIns="91627" tIns="45815" rIns="91627" bIns="45815" anchor="b"/>
          <a:p>
            <a:pPr lvl="0" indent="0" algn="r" defTabSz="916305" eaLnBrk="1" hangingPunct="1">
              <a:buChar char="•"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TextEdit="1"/>
          </p:cNvSpPr>
          <p:nvPr>
            <p:ph type="sldImg"/>
          </p:nvPr>
        </p:nvSpPr>
        <p:spPr>
          <a:xfrm>
            <a:off x="1146175" y="685800"/>
            <a:ext cx="4583113" cy="3436938"/>
          </a:xfrm>
        </p:spPr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914400" y="4351338"/>
            <a:ext cx="5045075" cy="4122737"/>
          </a:xfrm>
        </p:spPr>
        <p:txBody>
          <a:bodyPr wrap="square" lIns="91627" tIns="45815" rIns="91627" bIns="45815" anchor="t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ln:link </a:t>
            </a:r>
            <a:r>
              <a:rPr lang="zh-CN" altLang="en-US" dirty="0">
                <a:ea typeface="宋体" panose="02010600030101010101" pitchFamily="2" charset="-122"/>
              </a:rPr>
              <a:t>链接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自举块：占</a:t>
            </a:r>
            <a:r>
              <a:rPr lang="en-US" altLang="zh-CN"/>
              <a:t>1block</a:t>
            </a:r>
            <a:r>
              <a:rPr lang="zh-CN" altLang="en-US"/>
              <a:t>，主要存储分区的操作系统类型，分区起始地址</a:t>
            </a:r>
            <a:endParaRPr lang="zh-CN" altLang="en-US"/>
          </a:p>
          <a:p>
            <a:r>
              <a:rPr lang="zh-CN" altLang="en-US"/>
              <a:t>超级块：占</a:t>
            </a:r>
            <a:r>
              <a:rPr lang="en-US" altLang="zh-CN"/>
              <a:t>1</a:t>
            </a:r>
            <a:r>
              <a:rPr lang="zh-CN" altLang="en-US"/>
              <a:t>块，春初分区操作系统版本、快大小、文件系统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7645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0"/>
            <a:ext cx="607695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524000"/>
            <a:ext cx="4076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86300" y="1524000"/>
            <a:ext cx="40767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524000"/>
            <a:ext cx="4076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524000"/>
            <a:ext cx="4076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7645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0"/>
            <a:ext cx="607695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524000"/>
            <a:ext cx="4076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524000"/>
            <a:ext cx="4076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7645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0"/>
            <a:ext cx="607695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524000"/>
            <a:ext cx="4076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524000"/>
            <a:ext cx="4076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524000"/>
            <a:ext cx="4076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524000"/>
            <a:ext cx="4076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7645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0"/>
            <a:ext cx="607695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E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26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E7BCF1-2712-40F8-A835-5455B1527D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101DF1-E33E-4A07-BBB3-373EDE6FFA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Times" pitchFamily="2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EFE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"/>
          <p:cNvGrpSpPr/>
          <p:nvPr/>
        </p:nvGrpSpPr>
        <p:grpSpPr>
          <a:xfrm>
            <a:off x="0" y="3203575"/>
            <a:ext cx="9144000" cy="1063625"/>
            <a:chOff x="0" y="0"/>
            <a:chExt cx="5762" cy="670"/>
          </a:xfrm>
        </p:grpSpPr>
        <p:grpSp>
          <p:nvGrpSpPr>
            <p:cNvPr id="2051" name="Group 3"/>
            <p:cNvGrpSpPr/>
            <p:nvPr/>
          </p:nvGrpSpPr>
          <p:grpSpPr>
            <a:xfrm flipH="1">
              <a:off x="0" y="26"/>
              <a:ext cx="5765" cy="640"/>
              <a:chOff x="0" y="0"/>
              <a:chExt cx="5765" cy="640"/>
            </a:xfrm>
          </p:grpSpPr>
          <p:sp>
            <p:nvSpPr>
              <p:cNvPr id="2052" name="Freeform 4"/>
              <p:cNvSpPr>
                <a:spLocks noChangeArrowheads="1"/>
              </p:cNvSpPr>
              <p:nvPr/>
            </p:nvSpPr>
            <p:spPr bwMode="auto">
              <a:xfrm rot="16200000">
                <a:off x="2561" y="-2554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"/>
                  <a:gd name="T16" fmla="*/ 0 h 720"/>
                  <a:gd name="T17" fmla="*/ 1000 w 1000"/>
                  <a:gd name="T18" fmla="*/ 720 h 7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3" name="Freeform 5"/>
              <p:cNvSpPr>
                <a:spLocks noChangeArrowheads="1"/>
              </p:cNvSpPr>
              <p:nvPr/>
            </p:nvSpPr>
            <p:spPr bwMode="auto">
              <a:xfrm rot="16200000">
                <a:off x="1315" y="98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4" name="Freeform 6"/>
              <p:cNvSpPr>
                <a:spLocks noChangeArrowheads="1"/>
              </p:cNvSpPr>
              <p:nvPr/>
            </p:nvSpPr>
            <p:spPr bwMode="auto">
              <a:xfrm rot="16200000">
                <a:off x="987" y="107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5" name="Freeform 7"/>
              <p:cNvSpPr>
                <a:spLocks noChangeArrowheads="1"/>
              </p:cNvSpPr>
              <p:nvPr/>
            </p:nvSpPr>
            <p:spPr bwMode="auto">
              <a:xfrm rot="16200000">
                <a:off x="-55" y="183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370"/>
                  <a:gd name="T20" fmla="*/ 624 w 624"/>
                  <a:gd name="T21" fmla="*/ 370 h 3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Freeform 8"/>
              <p:cNvSpPr>
                <a:spLocks noChangeArrowheads="1"/>
              </p:cNvSpPr>
              <p:nvPr/>
            </p:nvSpPr>
            <p:spPr bwMode="auto">
              <a:xfrm rot="16200000">
                <a:off x="669" y="171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7" name="Freeform 9"/>
              <p:cNvSpPr>
                <a:spLocks noChangeArrowheads="1"/>
              </p:cNvSpPr>
              <p:nvPr/>
            </p:nvSpPr>
            <p:spPr bwMode="auto">
              <a:xfrm rot="16200000">
                <a:off x="447" y="137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272"/>
                  <a:gd name="T20" fmla="*/ 624 w 624"/>
                  <a:gd name="T21" fmla="*/ 272 h 2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8" name="Freeform 10"/>
              <p:cNvSpPr>
                <a:spLocks noChangeArrowheads="1"/>
              </p:cNvSpPr>
              <p:nvPr/>
            </p:nvSpPr>
            <p:spPr bwMode="auto">
              <a:xfrm rot="16200000">
                <a:off x="147" y="157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2"/>
                  <a:gd name="T22" fmla="*/ 0 h 362"/>
                  <a:gd name="T23" fmla="*/ 632 w 63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9" name="Freeform 11"/>
              <p:cNvSpPr>
                <a:spLocks noChangeArrowheads="1"/>
              </p:cNvSpPr>
              <p:nvPr/>
            </p:nvSpPr>
            <p:spPr bwMode="auto">
              <a:xfrm rot="16200000">
                <a:off x="3202" y="9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0" name="Freeform 12"/>
              <p:cNvSpPr>
                <a:spLocks noChangeArrowheads="1"/>
              </p:cNvSpPr>
              <p:nvPr/>
            </p:nvSpPr>
            <p:spPr bwMode="auto">
              <a:xfrm rot="16200000">
                <a:off x="2875" y="102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1" name="Freeform 13"/>
              <p:cNvSpPr>
                <a:spLocks noChangeArrowheads="1"/>
              </p:cNvSpPr>
              <p:nvPr/>
            </p:nvSpPr>
            <p:spPr bwMode="auto">
              <a:xfrm rot="16200000">
                <a:off x="1821" y="178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370"/>
                  <a:gd name="T20" fmla="*/ 624 w 624"/>
                  <a:gd name="T21" fmla="*/ 370 h 3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2" name="Freeform 14"/>
              <p:cNvSpPr>
                <a:spLocks noChangeArrowheads="1"/>
              </p:cNvSpPr>
              <p:nvPr/>
            </p:nvSpPr>
            <p:spPr bwMode="auto">
              <a:xfrm rot="16200000">
                <a:off x="2556" y="166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3" name="Freeform 15"/>
              <p:cNvSpPr>
                <a:spLocks noChangeArrowheads="1"/>
              </p:cNvSpPr>
              <p:nvPr/>
            </p:nvSpPr>
            <p:spPr bwMode="auto">
              <a:xfrm rot="16200000">
                <a:off x="2321" y="12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272"/>
                  <a:gd name="T20" fmla="*/ 624 w 624"/>
                  <a:gd name="T21" fmla="*/ 272 h 2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4" name="Freeform 16"/>
              <p:cNvSpPr>
                <a:spLocks noChangeArrowheads="1"/>
              </p:cNvSpPr>
              <p:nvPr/>
            </p:nvSpPr>
            <p:spPr bwMode="auto">
              <a:xfrm rot="16200000">
                <a:off x="2048" y="159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2"/>
                  <a:gd name="T22" fmla="*/ 0 h 362"/>
                  <a:gd name="T23" fmla="*/ 632 w 63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5" name="Freeform 17"/>
              <p:cNvSpPr>
                <a:spLocks noChangeArrowheads="1"/>
              </p:cNvSpPr>
              <p:nvPr/>
            </p:nvSpPr>
            <p:spPr bwMode="auto">
              <a:xfrm rot="16200000">
                <a:off x="4068" y="98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6" name="Freeform 18"/>
              <p:cNvSpPr>
                <a:spLocks noChangeArrowheads="1"/>
              </p:cNvSpPr>
              <p:nvPr/>
            </p:nvSpPr>
            <p:spPr bwMode="auto">
              <a:xfrm rot="16200000">
                <a:off x="3741" y="107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7" name="Freeform 19"/>
              <p:cNvSpPr>
                <a:spLocks noChangeArrowheads="1"/>
              </p:cNvSpPr>
              <p:nvPr/>
            </p:nvSpPr>
            <p:spPr bwMode="auto">
              <a:xfrm rot="16200000">
                <a:off x="4575" y="178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370"/>
                  <a:gd name="T20" fmla="*/ 624 w 624"/>
                  <a:gd name="T21" fmla="*/ 370 h 3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8" name="Freeform 20"/>
              <p:cNvSpPr>
                <a:spLocks noChangeArrowheads="1"/>
              </p:cNvSpPr>
              <p:nvPr/>
            </p:nvSpPr>
            <p:spPr bwMode="auto">
              <a:xfrm>
                <a:off x="5474" y="0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625"/>
                  <a:gd name="T17" fmla="*/ 291 w 291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9" name="Freeform 21"/>
              <p:cNvSpPr>
                <a:spLocks noChangeArrowheads="1"/>
              </p:cNvSpPr>
              <p:nvPr/>
            </p:nvSpPr>
            <p:spPr bwMode="auto">
              <a:xfrm rot="16200000">
                <a:off x="5075" y="12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272"/>
                  <a:gd name="T20" fmla="*/ 624 w 624"/>
                  <a:gd name="T21" fmla="*/ 272 h 2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70" name="Freeform 22"/>
              <p:cNvSpPr>
                <a:spLocks noChangeArrowheads="1"/>
              </p:cNvSpPr>
              <p:nvPr/>
            </p:nvSpPr>
            <p:spPr bwMode="auto">
              <a:xfrm rot="16200000">
                <a:off x="4802" y="159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2"/>
                  <a:gd name="T22" fmla="*/ 0 h 362"/>
                  <a:gd name="T23" fmla="*/ 632 w 63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71" name="Freeform 23"/>
            <p:cNvSpPr>
              <a:spLocks noChangeArrowheads="1"/>
            </p:cNvSpPr>
            <p:nvPr/>
          </p:nvSpPr>
          <p:spPr bwMode="auto">
            <a:xfrm flipH="1">
              <a:off x="0" y="0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2"/>
                <a:gd name="T16" fmla="*/ 0 h 385"/>
                <a:gd name="T17" fmla="*/ 5762 w 5762"/>
                <a:gd name="T18" fmla="*/ 385 h 3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2" name="Freeform 24"/>
            <p:cNvSpPr>
              <a:spLocks noChangeArrowheads="1"/>
            </p:cNvSpPr>
            <p:nvPr/>
          </p:nvSpPr>
          <p:spPr bwMode="auto">
            <a:xfrm flipH="1">
              <a:off x="0" y="481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1"/>
                <a:gd name="T16" fmla="*/ 0 h 189"/>
                <a:gd name="T17" fmla="*/ 5761 w 576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3" name="Rectangle 2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74" name="Rectangle 26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BB57C-318E-41F2-8987-263A445D3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285DB-E19F-4878-A080-DC97A24BDB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Times" pitchFamily="2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E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Rectangle 26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7EF6B4-6220-4F58-BAB5-6A2DC91C0AA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19E86-7A10-44DE-8757-11DDFBD983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Times" pitchFamily="2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E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Rectangle 26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10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2B6C5E-6A44-47B3-B367-99F27583CF9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Computer Security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Spring 2010/Lecture 3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B40E6B-871F-4153-B709-7E578A6497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Times" pitchFamily="2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2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Rectangle 2"/>
          <p:cNvSpPr>
            <a:spLocks noGrp="1"/>
          </p:cNvSpPr>
          <p:nvPr>
            <p:ph type="ctrTitle"/>
          </p:nvPr>
        </p:nvSpPr>
        <p:spPr>
          <a:xfrm>
            <a:off x="228600" y="1555750"/>
            <a:ext cx="8458200" cy="1584325"/>
          </a:xfrm>
        </p:spPr>
        <p:txBody>
          <a:bodyPr vert="horz" wrap="square" lIns="91440" tIns="45720" rIns="91440" bIns="45720" anchor="b">
            <a:sp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5400" dirty="0">
                <a:solidFill>
                  <a:schemeClr val="accent2"/>
                </a:solidFill>
                <a:ea typeface="宋体" panose="02010600030101010101" pitchFamily="2" charset="-122"/>
              </a:rPr>
              <a:t>计算机系统安全</a:t>
            </a:r>
            <a:br>
              <a:rPr lang="zh-CN" altLang="en-US" sz="5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zh-CN" altLang="en-US" sz="4000" dirty="0">
                <a:solidFill>
                  <a:schemeClr val="accent2"/>
                </a:solidFill>
                <a:ea typeface="宋体" panose="02010600030101010101" pitchFamily="2" charset="-122"/>
              </a:rPr>
              <a:t>Lecture 3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Rectangle 3"/>
          <p:cNvSpPr>
            <a:spLocks noGrp="1"/>
          </p:cNvSpPr>
          <p:nvPr>
            <p:ph type="subTitle"/>
          </p:nvPr>
        </p:nvSpPr>
        <p:spPr>
          <a:xfrm>
            <a:off x="381000" y="4724400"/>
            <a:ext cx="8077200" cy="1295400"/>
          </a:xfrm>
        </p:spPr>
        <p:txBody>
          <a:bodyPr vert="horz" wrap="square" lIns="91440" tIns="45720" rIns="91440" bIns="45720" anchor="t"/>
          <a:lstStyle>
            <a:lvl1pPr marL="0" lvl="0" indent="0" algn="ctr">
              <a:buClr>
                <a:schemeClr val="accent2"/>
              </a:buClr>
              <a:buSzPct val="100000"/>
              <a:buFont typeface="Times" pitchFamily="2" charset="0"/>
              <a:defRPr/>
            </a:lvl1pPr>
            <a:lvl2pPr marL="457200" lvl="1" indent="0" algn="ctr">
              <a:buClrTx/>
              <a:buSzTx/>
              <a:buFont typeface="Times" pitchFamily="2" charset="0"/>
              <a:defRPr/>
            </a:lvl2pPr>
            <a:lvl3pPr marL="914400" lvl="2" indent="0" algn="ctr">
              <a:buClrTx/>
              <a:buSzTx/>
              <a:buFont typeface="Times" pitchFamily="2" charset="0"/>
              <a:defRPr/>
            </a:lvl3pPr>
            <a:lvl4pPr marL="1371600" lvl="3" indent="0" algn="ctr">
              <a:buClrTx/>
              <a:buSzTx/>
              <a:buFont typeface="Times" pitchFamily="2" charset="0"/>
              <a:defRPr/>
            </a:lvl4pPr>
            <a:lvl5pPr marL="1828800" lvl="4" indent="0" algn="ctr">
              <a:buClrTx/>
              <a:buSzTx/>
              <a:buFont typeface="Times" pitchFamily="2" charset="0"/>
              <a:defRPr/>
            </a:lvl5pPr>
          </a:lstStyle>
          <a:p>
            <a:pPr marL="0" lvl="0" indent="0" algn="ctr" eaLnBrk="1" hangingPunct="1">
              <a:buNone/>
            </a:pPr>
            <a:r>
              <a:rPr lang="zh-CN" altLang="en-US" sz="3600" dirty="0">
                <a:ea typeface="宋体" panose="02010600030101010101" pitchFamily="2" charset="-122"/>
              </a:rPr>
              <a:t>UNIX 访问控制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17D65B-76C0-4CC1-9CA6-9D0781E6783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3.1.2 操作文件时权限的检查次序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4" name="Rectangle 3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209105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权限检查时依次检查拥有者、组、其它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当用户是文件的拥有者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运行时检查拥有者的</a:t>
            </a:r>
            <a:r>
              <a:rPr lang="en-US" altLang="zh-CN" dirty="0">
                <a:ea typeface="宋体" panose="02010600030101010101" pitchFamily="2" charset="-122"/>
              </a:rPr>
              <a:t>r/w/x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再检查组权限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查看组</a:t>
            </a:r>
            <a:r>
              <a:rPr lang="en-US" altLang="zh-CN" dirty="0">
                <a:ea typeface="宋体" panose="02010600030101010101" pitchFamily="2" charset="-122"/>
              </a:rPr>
              <a:t> r/w/x </a:t>
            </a:r>
            <a:r>
              <a:rPr lang="zh-CN" altLang="en-US" dirty="0">
                <a:ea typeface="宋体" panose="02010600030101010101" pitchFamily="2" charset="-122"/>
              </a:rPr>
              <a:t>权限位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最后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检查其它人的</a:t>
            </a:r>
            <a:r>
              <a:rPr lang="en-US" altLang="zh-CN" dirty="0">
                <a:ea typeface="宋体" panose="02010600030101010101" pitchFamily="2" charset="-122"/>
              </a:rPr>
              <a:t> r/w/x </a:t>
            </a:r>
            <a:r>
              <a:rPr lang="zh-CN" altLang="en-US" dirty="0">
                <a:ea typeface="宋体" panose="02010600030101010101" pitchFamily="2" charset="-122"/>
              </a:rPr>
              <a:t>权限位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08635" y="3887470"/>
            <a:ext cx="8305800" cy="10655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可以做负授权么？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如，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A组中仅B用户不能访问cc文件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84505" y="4996815"/>
            <a:ext cx="8305800" cy="7137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可以间接解决问题，通过组管理实现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942712-31D9-442E-9C28-E755362C188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3.1  文件的组织与权限表示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3.1.1 文件的组织形式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3.1.2 文件的普通权限表示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3.1.3 文件的执行权限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3.1.4 文件的特殊权限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3.3  主体和客体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3.4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C637B7-C4A7-4D8A-BE15-13341A89BA9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3.1.3 文件的执行权限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2" name="Rectangle 3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1981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文件的执行权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$ ls -l foo  bar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-rwx---rw- 1 stevens  0 Nov 16  16:23  bar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-rwx--x--x 1 root        0  Nov 16  16:23  foo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59105" y="3733800"/>
            <a:ext cx="8303895" cy="6432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二进制文件 vs. 脚本文件（script file)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34975" y="4314190"/>
            <a:ext cx="8303895" cy="61087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有执行权限但无读权限，能运行文件么?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410845" y="4851400"/>
            <a:ext cx="8303895" cy="6115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有执行权限但无读权限，能运行脚本文件么?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440690" y="5436870"/>
            <a:ext cx="8303895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有读权限但无执行权限，能运行脚本文件么?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Grp="1"/>
          </p:cNvSpPr>
          <p:nvPr/>
        </p:nvSpPr>
        <p:spPr>
          <a:xfrm>
            <a:off x="1392555" y="5968365"/>
            <a:ext cx="6542405" cy="58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t"/>
          <a:p>
            <a:pPr lvl="1" algn="ctr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</a:pP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授权时</a:t>
            </a: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合理设置权限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uiExpand="1" build="allAtOnce"/>
      <p:bldP spid="4" grpId="0" bldLvl="0" uiExpand="1" build="allAtOnce"/>
      <p:bldP spid="3" grpId="1" bldLvl="0" build="allAtOnce"/>
      <p:bldP spid="4" grpId="1" bldLvl="0" build="allAtOnce"/>
      <p:bldP spid="5" grpId="0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EA19EA-1B1A-41A9-A1C3-842F17EA496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3.1.3 权限位的特殊性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6" name="Rectangle 3"/>
          <p:cNvSpPr>
            <a:spLocks noGrp="1"/>
          </p:cNvSpPr>
          <p:nvPr>
            <p:ph type="body"/>
          </p:nvPr>
        </p:nvSpPr>
        <p:spPr>
          <a:xfrm>
            <a:off x="457200" y="1066800"/>
            <a:ext cx="8458200" cy="103251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权限位不是直接授权用户操作某程序，而是授权给用户可以使用相应的</a:t>
            </a:r>
            <a:r>
              <a:rPr lang="zh-CN" altLang="en-US" sz="2400" b="1" dirty="0">
                <a:ea typeface="宋体" panose="02010600030101010101" pitchFamily="2" charset="-122"/>
              </a:rPr>
              <a:t>系统调用</a:t>
            </a:r>
            <a:r>
              <a:rPr lang="zh-CN" altLang="en-US" sz="2400" dirty="0">
                <a:ea typeface="宋体" panose="02010600030101010101" pitchFamily="2" charset="-122"/>
              </a:rPr>
              <a:t> 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43865" y="2025015"/>
            <a:ext cx="8458200" cy="20148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命令如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cat</a:t>
            </a:r>
            <a:r>
              <a:rPr lang="zh-CN" altLang="en-US" sz="2400" dirty="0">
                <a:ea typeface="宋体" panose="02010600030101010101" pitchFamily="2" charset="-122"/>
              </a:rPr>
              <a:t> 和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ea typeface="宋体" panose="02010600030101010101" pitchFamily="2" charset="-122"/>
              </a:rPr>
              <a:t> 调用了read() 系统调用, 但仅当对要访问的文件和目录具有 r 权限时才允许用户调用read() 系统调用 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ea typeface="宋体" panose="02010600030101010101" pitchFamily="2" charset="-122"/>
              </a:rPr>
              <a:t>cat   --x--x--x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readme.txt    --r--r--r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538480" y="4267835"/>
            <a:ext cx="8458200" cy="958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因此当用户不能使用 more、 vi等操作时，可能是因为对相应的文件没有 r 权限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546735" y="5269230"/>
            <a:ext cx="8458200" cy="11537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同样, 用户必须有 w 权限才能调用 write()系统调用写文件或目录, 在满足文件权限前提下，通过系统调用修改文件或目录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3E5E14-0336-4F14-8748-DEB6FAD1431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3.1.3 文件权限检查过程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>
            <a:spLocks noGrp="1"/>
          </p:cNvSpPr>
          <p:nvPr>
            <p:ph type="body"/>
          </p:nvPr>
        </p:nvSpPr>
        <p:spPr>
          <a:xfrm>
            <a:off x="152400" y="1219200"/>
            <a:ext cx="8686800" cy="5619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改文件名、删除文件：不需要对文件有写权限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52400" y="1866900"/>
            <a:ext cx="8686800" cy="8026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改文件名、删除文件：需要文件所在的目录有写权限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203835" y="3261360"/>
            <a:ext cx="8686800" cy="726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不是文件的owner 也可删除文件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255270" y="4295140"/>
            <a:ext cx="8686800" cy="726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用户要删除文件</a:t>
            </a:r>
            <a:r>
              <a:rPr lang="en-US" altLang="zh-CN" dirty="0">
                <a:ea typeface="宋体" panose="02010600030101010101" pitchFamily="2" charset="-122"/>
              </a:rPr>
              <a:t>/home/zy/readme.txt</a:t>
            </a:r>
            <a:r>
              <a:rPr lang="zh-CN" altLang="en-US" dirty="0">
                <a:ea typeface="宋体" panose="02010600030101010101" pitchFamily="2" charset="-122"/>
              </a:rPr>
              <a:t>所需权限：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Grp="1"/>
          </p:cNvSpPr>
          <p:nvPr/>
        </p:nvSpPr>
        <p:spPr>
          <a:xfrm>
            <a:off x="835660" y="4951095"/>
            <a:ext cx="7679055" cy="13836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zh-CN" dirty="0">
                <a:ea typeface="宋体" panose="02010600030101010101" pitchFamily="2" charset="-122"/>
              </a:rPr>
              <a:t>/home/zy</a:t>
            </a:r>
            <a:r>
              <a:rPr lang="zh-CN" altLang="en-US" dirty="0">
                <a:ea typeface="宋体" panose="02010600030101010101" pitchFamily="2" charset="-122"/>
              </a:rPr>
              <a:t>目录有写权限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dirty="0">
                <a:ea typeface="宋体" panose="02010600030101010101" pitchFamily="2" charset="-122"/>
              </a:rPr>
              <a:t>不需要</a:t>
            </a:r>
            <a:r>
              <a:rPr lang="en-US" altLang="zh-CN" dirty="0">
                <a:ea typeface="宋体" panose="02010600030101010101" pitchFamily="2" charset="-122"/>
              </a:rPr>
              <a:t>readme.txt</a:t>
            </a:r>
            <a:r>
              <a:rPr lang="zh-CN" altLang="en-US" dirty="0">
                <a:ea typeface="宋体" panose="02010600030101010101" pitchFamily="2" charset="-122"/>
              </a:rPr>
              <a:t>文件的写权限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en-US" altLang="zh-CN" dirty="0">
                <a:ea typeface="宋体" panose="02010600030101010101" pitchFamily="2" charset="-122"/>
              </a:rPr>
              <a:t>readme.txt</a:t>
            </a:r>
            <a:r>
              <a:rPr lang="zh-CN" altLang="en-US" dirty="0">
                <a:ea typeface="宋体" panose="02010600030101010101" pitchFamily="2" charset="-122"/>
              </a:rPr>
              <a:t>文件的写权限，是修改文件的内容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F3A7D5E-F36F-4D70-BC7E-EBE70AE5680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3.1  文件的组织与权限表示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3.1.1 文件的组织形式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3.1.2 文件的普通权限表示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3.1.3 文件的执行权限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3.1.4 文件的特殊权限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3.3  主体和客体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3.4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1C6E92-167D-4389-A179-CA47EBE5DED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800" dirty="0">
                <a:ea typeface="宋体" panose="02010600030101010101" pitchFamily="2" charset="-122"/>
              </a:rPr>
              <a:t>3.1.4 文件的suid位</a:t>
            </a:r>
            <a:endParaRPr lang="zh-CN" altLang="en-US" sz="4800" dirty="0">
              <a:ea typeface="宋体" panose="02010600030101010101" pitchFamily="2" charset="-122"/>
            </a:endParaRPr>
          </a:p>
        </p:txBody>
      </p:sp>
      <p:sp>
        <p:nvSpPr>
          <p:cNvPr id="28678" name="Rectangle 3"/>
          <p:cNvSpPr>
            <a:spLocks noGrp="1"/>
          </p:cNvSpPr>
          <p:nvPr>
            <p:ph type="body"/>
          </p:nvPr>
        </p:nvSpPr>
        <p:spPr>
          <a:xfrm>
            <a:off x="43815" y="2125345"/>
            <a:ext cx="8979535" cy="159194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每个文件有</a:t>
            </a:r>
            <a:r>
              <a:rPr lang="zh-CN" altLang="en-US" sz="2800" dirty="0">
                <a:ea typeface="宋体" panose="02010600030101010101" pitchFamily="2" charset="-122"/>
              </a:rPr>
              <a:t>12 个权限位：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sz="2400" dirty="0">
                <a:ea typeface="宋体" panose="02010600030101010101" pitchFamily="2" charset="-122"/>
              </a:rPr>
              <a:t>rwxrwxrwx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sz="2400" dirty="0">
                <a:ea typeface="宋体" panose="02010600030101010101" pitchFamily="2" charset="-122"/>
              </a:rPr>
              <a:t>suid, sgid, sticky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8679" name="Rectangle 3"/>
          <p:cNvSpPr>
            <a:spLocks noGrp="1"/>
          </p:cNvSpPr>
          <p:nvPr/>
        </p:nvSpPr>
        <p:spPr>
          <a:xfrm>
            <a:off x="0" y="3959225"/>
            <a:ext cx="9145905" cy="20993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suid位: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在文件的执行权限上设置特殊标志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当执行此文件时，将进程的euid设置为文件的ruid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chmod 4111 foo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chmod函数可以更改文件的存取权限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4450" y="992505"/>
            <a:ext cx="8917305" cy="1012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进程运行时，通常是以普通用户身份运行。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也可以临时使用</a:t>
            </a:r>
            <a:r>
              <a:rPr lang="en-US" altLang="zh-CN" sz="2400" dirty="0">
                <a:ea typeface="宋体" panose="02010600030101010101" pitchFamily="2" charset="-122"/>
              </a:rPr>
              <a:t>root</a:t>
            </a:r>
            <a:r>
              <a:rPr lang="zh-CN" altLang="en-US" sz="2400" dirty="0">
                <a:ea typeface="宋体" panose="02010600030101010101" pitchFamily="2" charset="-122"/>
              </a:rPr>
              <a:t>用户的权限执行特权操作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  <p:bldP spid="286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94F90-6815-460D-BDDC-3141F1AAE87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3.1.4 文件的suid位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146175"/>
            <a:ext cx="8305800" cy="2635250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例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 ls -l /etc/passwd  /etc/shadow   /etc/bin/passwd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 -rw-r--r-- 1 root sys 14006 Jan 14 11:17 /etc/passwd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-r-------- 1 root sys 14006 Jan 14 11:17 /etc/shadow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-r-sr-xr-x 1 root sys 14006 Jan 14 11:17 /etc/bin/passwd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57200" y="4173220"/>
            <a:ext cx="8305800" cy="20313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/etc/passwd文件只有root可写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/etc/shadow保存加密的口令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/etc/bin/passwd程序可修改密码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4AA207-82C4-4CF5-9267-A73D394874C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3.1.4 set-user-ID的文件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26" name="Rectangle 3"/>
          <p:cNvSpPr>
            <a:spLocks noGrp="1"/>
          </p:cNvSpPr>
          <p:nvPr>
            <p:ph type="body"/>
          </p:nvPr>
        </p:nvSpPr>
        <p:spPr>
          <a:xfrm>
            <a:off x="228600" y="1143000"/>
            <a:ext cx="8839200" cy="142621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用户对某程序具有执行权限，用户运行程序后是该进程的拥有者，进程执行者代表该用户身份，而不再代表程序拥有者身份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52400" y="5103495"/>
            <a:ext cx="8839200" cy="114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Jane可以运行view, 但不能读文件memo.txt.  因为view程序调用read系统调用读文件时，访问文件被拒绝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204470" y="2781300"/>
            <a:ext cx="8839200" cy="19735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用户Jane 运行命令 </a:t>
            </a:r>
            <a:r>
              <a:rPr lang="zh-CN" altLang="en-US" dirty="0">
                <a:solidFill>
                  <a:srgbClr val="254C9C"/>
                </a:solidFill>
                <a:ea typeface="宋体" panose="02010600030101010101" pitchFamily="2" charset="-122"/>
              </a:rPr>
              <a:t>view memo.txt</a:t>
            </a:r>
            <a:endParaRPr lang="zh-CN" altLang="en-US" dirty="0">
              <a:solidFill>
                <a:srgbClr val="254C9C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view命令和文件memo.txt 权限: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-rwx--x--x 1 root bin 4515 Aug 14 13:08 view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-rw------- 1 root bin 218 Aug 14 13:08 memo.txt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435223-DF3F-4C6E-906E-0BFEEFE321A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3.1.4 set-user-ID的文件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50" name="Rectangle 3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1143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改变 view 程序权限，设置 SUID 位: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-rws--x--x 1 root bin 4515 Aug 14 13:08 view 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81000" y="2971800"/>
            <a:ext cx="8305800" cy="213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Jane运行设置了SUID位的程序, 再访问memo.txt 则成功.  因为 view 调用read读文件时, 系统不是以Jane身份读, 而是以root身份读.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52B96A-BDC8-48F8-A9F1-9E0FBCA25B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3.1  文件的组织与权限表示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3.1.1 文件的组织形式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3.1.2 文件的普通权限表示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3.1.3 文件的执行权限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3.1.4 文件的特殊权限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3.3  主体和客体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3.4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59CFE0-C114-46B9-8794-BDF39CD0649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800" dirty="0">
                <a:ea typeface="宋体" panose="02010600030101010101" pitchFamily="2" charset="-122"/>
              </a:rPr>
              <a:t>3.1.4 文件的sgid位</a:t>
            </a:r>
            <a:endParaRPr lang="zh-CN" altLang="en-US" sz="4800" dirty="0">
              <a:ea typeface="宋体" panose="02010600030101010101" pitchFamily="2" charset="-122"/>
            </a:endParaRPr>
          </a:p>
        </p:txBody>
      </p:sp>
      <p:sp>
        <p:nvSpPr>
          <p:cNvPr id="32774" name="Rectangle 3"/>
          <p:cNvSpPr>
            <a:spLocks noGrp="1"/>
          </p:cNvSpPr>
          <p:nvPr/>
        </p:nvSpPr>
        <p:spPr>
          <a:xfrm>
            <a:off x="685800" y="1220788"/>
            <a:ext cx="8229600" cy="43434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set-group-ID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同样，文件的组权限上可以设置特殊标志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当执行此文件时，将进程的egid设置为文件的rgid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root将httpd文件设置了sgid位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$ls -l httpd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-rwxrwSr-x  root root 392 Jan 18 08:46 httpd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test组的用户zhang在执行httpd文件时，其egid为root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的组ID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238878-D4A1-4540-BC24-683A2ACC81F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800" dirty="0">
                <a:ea typeface="宋体" panose="02010600030101010101" pitchFamily="2" charset="-122"/>
              </a:rPr>
              <a:t>3.1.4 文件的sticky位</a:t>
            </a:r>
            <a:endParaRPr lang="zh-CN" altLang="en-US" sz="4800" dirty="0">
              <a:ea typeface="宋体" panose="02010600030101010101" pitchFamily="2" charset="-122"/>
            </a:endParaRPr>
          </a:p>
        </p:txBody>
      </p:sp>
      <p:sp>
        <p:nvSpPr>
          <p:cNvPr id="33798" name="Rectangle 3"/>
          <p:cNvSpPr>
            <a:spLocks noGrp="1"/>
          </p:cNvSpPr>
          <p:nvPr/>
        </p:nvSpPr>
        <p:spPr>
          <a:xfrm>
            <a:off x="76200" y="1149350"/>
            <a:ext cx="9069705" cy="2247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Times" pitchFamily="2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sticky位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如果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一个可执行程序这一位被设置，该程序执行结束时，程序正文的一个文本被保存在交换区。下次执行该程序时能较快装入内存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drwxrwxrw</a:t>
            </a:r>
            <a:r>
              <a:rPr lang="zh-CN" altLang="en-US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5 root root 1024 Feb 11 20:43 /tmp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76200" y="2992120"/>
            <a:ext cx="8952865" cy="26187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常用于目录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目录设置了sticky位，保护目录下的文件不能轻易被删除。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满足下面条件才能删除或更名目录下文件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拥有此文件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拥有此目录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是超级用户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127635" y="5386070"/>
            <a:ext cx="8796020" cy="12071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sticky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位一般用于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/tmp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目录，以防止普通用户删除或移动其他用户的文件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D3FBBB-E56E-47B6-8109-09BD016215D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  文件的组织与权限表示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3.1.1 文件的组织形式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3.1.2 文件的权限表示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3.1.3 文件的执行权限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3.2  目录的组织与权限表示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3.2.1 目录的权限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3.2.2  示例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3.3  主体和客体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3.4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90DC5A-300C-4EAC-A32A-2C736A68A03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灯片编号占位符 3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5845" name="Picture 5"/>
          <p:cNvPicPr>
            <a:picLocks noChangeAspect="1"/>
          </p:cNvPicPr>
          <p:nvPr/>
        </p:nvPicPr>
        <p:blipFill>
          <a:blip r:embed="rId1"/>
          <a:srcRect l="20313" t="47916" r="37706" b="20638"/>
          <a:stretch>
            <a:fillRect/>
          </a:stretch>
        </p:blipFill>
        <p:spPr>
          <a:xfrm>
            <a:off x="457200" y="1744663"/>
            <a:ext cx="8153400" cy="4579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6" name="Text Box 6"/>
          <p:cNvSpPr txBox="1"/>
          <p:nvPr/>
        </p:nvSpPr>
        <p:spPr>
          <a:xfrm>
            <a:off x="1828800" y="381000"/>
            <a:ext cx="5257800" cy="6397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3.2.1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UNIX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目录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Text Box 6"/>
          <p:cNvSpPr txBox="1"/>
          <p:nvPr/>
        </p:nvSpPr>
        <p:spPr>
          <a:xfrm>
            <a:off x="304800" y="12192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UNIX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目录：保存文件名和inode指针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AC2C01-E969-4C4B-9021-C7D3E25E198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3.2.1 目录的权限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4" name="Rectangle 3"/>
          <p:cNvSpPr>
            <a:spLocks noGrp="1"/>
          </p:cNvSpPr>
          <p:nvPr>
            <p:ph type="body"/>
          </p:nvPr>
        </p:nvSpPr>
        <p:spPr>
          <a:xfrm>
            <a:off x="457200" y="1219200"/>
            <a:ext cx="8610600" cy="1905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目录的读权限位：仅能显示目录内的文件名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系统调用read、 opendir、 readdir, 该系统调用需要r权限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ls  </a:t>
            </a:r>
            <a:r>
              <a:rPr lang="en-US" altLang="zh-CN" dirty="0">
                <a:ea typeface="宋体" panose="02010600030101010101" pitchFamily="2" charset="-122"/>
              </a:rPr>
              <a:t>/home/zy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stat函数:   返回文件的有关结构信息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81000" y="3427413"/>
            <a:ext cx="8610600" cy="2897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目录的执行位：可以遍历目录内文件属性信息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可以访问文件名对应的 inode 信息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cd dir      对转移后的目录需要具有执行权限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目录的读权限不能访问文件的inode 指针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BA48C4-FB06-44C8-B815-30218180284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3.2.1 目录的权限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8" name="Rectangle 3"/>
          <p:cNvSpPr>
            <a:spLocks noGrp="1"/>
          </p:cNvSpPr>
          <p:nvPr>
            <p:ph type="body"/>
          </p:nvPr>
        </p:nvSpPr>
        <p:spPr>
          <a:xfrm>
            <a:off x="457200" y="1447800"/>
            <a:ext cx="8458200" cy="1600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Write + execution </a:t>
            </a:r>
            <a:r>
              <a:rPr lang="zh-CN" altLang="en-US" dirty="0">
                <a:ea typeface="宋体" panose="02010600030101010101" pitchFamily="2" charset="-122"/>
              </a:rPr>
              <a:t>权限可在目录下创建/删除文件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在目录下创建/删除文件不需要对文件具有权限，仅对目录权限具有足够权限即可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81000" y="2895600"/>
            <a:ext cx="8458200" cy="1373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UNIX 中, 目录的权限不具有继承性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/etc    有读访问权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/etc/uucp/System   无读权限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0" name="Rectangle 3"/>
          <p:cNvSpPr>
            <a:spLocks noGrp="1"/>
          </p:cNvSpPr>
          <p:nvPr/>
        </p:nvSpPr>
        <p:spPr>
          <a:xfrm>
            <a:off x="381000" y="3962400"/>
            <a:ext cx="8458200" cy="2209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None/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访问一个路径下的文件时，需要整个路径上的目录都有执行权限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/etc/uucp/test.exe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    /etc    /etc/uucp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均需要执行权限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8920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4E5767-6ABC-4574-8EF0-53B4BF9DAA2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3.2.1 目录的执行权限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42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305800" cy="2514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一个目录的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拥有者</a:t>
            </a:r>
            <a:r>
              <a:rPr lang="zh-CN" altLang="en-US" dirty="0">
                <a:ea typeface="宋体" panose="02010600030101010101" pitchFamily="2" charset="-122"/>
              </a:rPr>
              <a:t>，对该目录没有执行权限, 该用户不能访问目录下文件，即使对文件有权限也不能访问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/home/test.exe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home       dr--r--r-- 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test.exe    -r-x--x--x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57200" y="3429000"/>
            <a:ext cx="8305800" cy="1524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有读权限，无执行权限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只能运行     ls someDir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而不能运行 ls </a:t>
            </a:r>
            <a:r>
              <a:rPr lang="zh-CN" altLang="en-US" sz="2800" b="1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-l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someDir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Rectangle 3"/>
          <p:cNvSpPr>
            <a:spLocks noGrp="1"/>
          </p:cNvSpPr>
          <p:nvPr/>
        </p:nvSpPr>
        <p:spPr>
          <a:xfrm>
            <a:off x="381000" y="4876800"/>
            <a:ext cx="8305800" cy="144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对目录有执行权限而无读权限：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可运行 ls -l someDir</a:t>
            </a:r>
            <a:r>
              <a:rPr lang="zh-CN" altLang="en-US" sz="2800" b="1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/file </a:t>
            </a:r>
            <a:endParaRPr lang="zh-CN" altLang="en-US" sz="2800" b="1" dirty="0">
              <a:solidFill>
                <a:srgbClr val="FF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不能运行 ls someDir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9944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55798B-E545-466A-ACDA-6A5FE0F508A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  文件的组织与权限表示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3.1.1 文件的组织形式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3.1.2 文件的权限表示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3.1.3 文件的执行权限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3.2  目录的组织与权限表示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3.2.1 目录的权限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3.2.2  示例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3.3  文件链接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3.3  主体和客体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3.4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1739A-8B98-4F16-BD98-6C08AFA1762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3.2.2 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457200" y="1143000"/>
            <a:ext cx="8305800" cy="1676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查看权限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    -rw-r----- 1 Hymie staff 78 Aug 14 13:08 foo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drwsr-S--t 1 Hymie staff 78 Aug 14 13:08 foo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57200" y="3277235"/>
            <a:ext cx="8305800" cy="9893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访问带目录的文件需要什么权限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a file:  			/d1/d2/f3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80695" y="4306570"/>
            <a:ext cx="8305800" cy="6718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>
              <a:spcBef>
                <a:spcPct val="20000"/>
              </a:spcBef>
              <a:buClrTx/>
              <a:buSzTx/>
              <a:buFont typeface="Times" pitchFamily="2" charset="0"/>
              <a:buChar char="–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a file:			/d1/d2/f3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456565" y="4886960"/>
            <a:ext cx="8305800" cy="5581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 a file:			/d1/d2/f3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432435" y="5467350"/>
            <a:ext cx="8305800" cy="6838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rename a file:		from    /d1/d2/f3  to /d1/d2/f4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/>
      <p:bldP spid="4" grpId="0" bldLvl="0"/>
      <p:bldP spid="5" grpId="0" bldLvl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652EFC-8910-4AFA-9ECF-D272677ED31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  文件的组织与权限表示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3.3 文件连接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3.3.1 文件系统结构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3.3.2 文件硬连接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3.3.3 文件符号连接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3.3.4 文件操作相关系统调用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3.3  主体和客体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3.4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1ED46C-1C85-4898-8A16-DC33551DE16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3.1.1 文件的组织方式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6" name="Rectangle 3"/>
          <p:cNvSpPr>
            <a:spLocks noGrp="1"/>
          </p:cNvSpPr>
          <p:nvPr>
            <p:ph type="body"/>
          </p:nvPr>
        </p:nvSpPr>
        <p:spPr>
          <a:xfrm>
            <a:off x="457200" y="1297305"/>
            <a:ext cx="8305800" cy="17541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文件存在于目录中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目录是一种特殊的文件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文件采用层次结构存放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024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124200"/>
            <a:ext cx="7086600" cy="167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Rectangle 3"/>
          <p:cNvSpPr>
            <a:spLocks noGrp="1"/>
          </p:cNvSpPr>
          <p:nvPr/>
        </p:nvSpPr>
        <p:spPr>
          <a:xfrm>
            <a:off x="381000" y="5027295"/>
            <a:ext cx="8305800" cy="1371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文件的基本操作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open、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close、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read、write、lseek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lseek：打开文件后，相对当前文件的位移量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474C99-57C6-4346-A121-E4C0AEEBBAD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sz="4000" dirty="0">
                <a:ea typeface="宋体" panose="02010600030101010101" pitchFamily="2" charset="-122"/>
              </a:rPr>
              <a:t>3.3.1 文件系统结构</a:t>
            </a:r>
            <a:endParaRPr lang="zh-CN" altLang="en-US" sz="4000" dirty="0"/>
          </a:p>
        </p:txBody>
      </p:sp>
      <p:sp>
        <p:nvSpPr>
          <p:cNvPr id="44035" name="Rectangle 3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295400"/>
            <a:ext cx="8610600" cy="1677988"/>
          </a:xfrm>
        </p:spPr>
        <p:txBody>
          <a:bodyPr vert="horz" wrap="square" lIns="91440" tIns="45720" rIns="91440" bIns="45720" anchor="t"/>
          <a:p>
            <a:pPr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400" dirty="0">
                <a:ea typeface="宋体" panose="02010600030101010101" pitchFamily="2" charset="-122"/>
              </a:rPr>
              <a:t>一个磁盘可分为一个或多个分区，每个分区可以包含一个文件系统</a:t>
            </a:r>
            <a:endParaRPr lang="zh-CN" altLang="en-US" sz="2400" dirty="0"/>
          </a:p>
        </p:txBody>
      </p:sp>
      <p:grpSp>
        <p:nvGrpSpPr>
          <p:cNvPr id="44036" name="Group 4"/>
          <p:cNvGrpSpPr/>
          <p:nvPr/>
        </p:nvGrpSpPr>
        <p:grpSpPr>
          <a:xfrm>
            <a:off x="990600" y="2438400"/>
            <a:ext cx="6629400" cy="762000"/>
            <a:chOff x="0" y="0"/>
            <a:chExt cx="10440" cy="1200"/>
          </a:xfrm>
        </p:grpSpPr>
        <p:sp>
          <p:nvSpPr>
            <p:cNvPr id="44037" name="Rectangle 5"/>
            <p:cNvSpPr/>
            <p:nvPr/>
          </p:nvSpPr>
          <p:spPr>
            <a:xfrm>
              <a:off x="0" y="0"/>
              <a:ext cx="348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分区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8" name="Rectangle 6"/>
            <p:cNvSpPr/>
            <p:nvPr/>
          </p:nvSpPr>
          <p:spPr>
            <a:xfrm>
              <a:off x="3480" y="0"/>
              <a:ext cx="348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分区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9" name="Rectangle 7"/>
            <p:cNvSpPr/>
            <p:nvPr/>
          </p:nvSpPr>
          <p:spPr>
            <a:xfrm>
              <a:off x="6960" y="0"/>
              <a:ext cx="348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分区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040" name="Group 8"/>
          <p:cNvGrpSpPr/>
          <p:nvPr/>
        </p:nvGrpSpPr>
        <p:grpSpPr>
          <a:xfrm>
            <a:off x="1524000" y="4114800"/>
            <a:ext cx="7239000" cy="762000"/>
            <a:chOff x="0" y="0"/>
            <a:chExt cx="11400" cy="1200"/>
          </a:xfrm>
        </p:grpSpPr>
        <p:sp>
          <p:nvSpPr>
            <p:cNvPr id="44041" name="Rectangle 9"/>
            <p:cNvSpPr/>
            <p:nvPr/>
          </p:nvSpPr>
          <p:spPr>
            <a:xfrm>
              <a:off x="2040" y="0"/>
              <a:ext cx="240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超级块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2" name="Rectangle 10"/>
            <p:cNvSpPr/>
            <p:nvPr/>
          </p:nvSpPr>
          <p:spPr>
            <a:xfrm>
              <a:off x="4440" y="0"/>
              <a:ext cx="26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inode表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Rectangle 11"/>
            <p:cNvSpPr/>
            <p:nvPr/>
          </p:nvSpPr>
          <p:spPr>
            <a:xfrm>
              <a:off x="7080" y="0"/>
              <a:ext cx="432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目录块和数据块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4" name="Rectangle 12"/>
            <p:cNvSpPr/>
            <p:nvPr/>
          </p:nvSpPr>
          <p:spPr>
            <a:xfrm>
              <a:off x="0" y="0"/>
              <a:ext cx="20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自举块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45" name="Text Box 13"/>
          <p:cNvSpPr txBox="1"/>
          <p:nvPr/>
        </p:nvSpPr>
        <p:spPr>
          <a:xfrm>
            <a:off x="74613" y="25717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磁盘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46" name="Text Box 14"/>
          <p:cNvSpPr txBox="1"/>
          <p:nvPr/>
        </p:nvSpPr>
        <p:spPr>
          <a:xfrm>
            <a:off x="44450" y="4191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文件系统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47" name="Line 15"/>
          <p:cNvSpPr/>
          <p:nvPr/>
        </p:nvSpPr>
        <p:spPr>
          <a:xfrm flipH="1">
            <a:off x="1524000" y="3200400"/>
            <a:ext cx="1676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8" name="Line 16"/>
          <p:cNvSpPr/>
          <p:nvPr/>
        </p:nvSpPr>
        <p:spPr>
          <a:xfrm>
            <a:off x="5410200" y="3200400"/>
            <a:ext cx="33528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4049" name="Group 17"/>
          <p:cNvGrpSpPr/>
          <p:nvPr/>
        </p:nvGrpSpPr>
        <p:grpSpPr>
          <a:xfrm>
            <a:off x="1600200" y="5791200"/>
            <a:ext cx="7239000" cy="762000"/>
            <a:chOff x="0" y="0"/>
            <a:chExt cx="11400" cy="1200"/>
          </a:xfrm>
        </p:grpSpPr>
        <p:sp>
          <p:nvSpPr>
            <p:cNvPr id="44050" name="Rectangle 18"/>
            <p:cNvSpPr/>
            <p:nvPr/>
          </p:nvSpPr>
          <p:spPr>
            <a:xfrm>
              <a:off x="2040" y="0"/>
              <a:ext cx="240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i节点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Rectangle 19"/>
            <p:cNvSpPr/>
            <p:nvPr/>
          </p:nvSpPr>
          <p:spPr>
            <a:xfrm>
              <a:off x="4440" y="0"/>
              <a:ext cx="26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i节点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2" name="Rectangle 20"/>
            <p:cNvSpPr/>
            <p:nvPr/>
          </p:nvSpPr>
          <p:spPr>
            <a:xfrm>
              <a:off x="7080" y="0"/>
              <a:ext cx="432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i节点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3" name="Rectangle 21"/>
            <p:cNvSpPr/>
            <p:nvPr/>
          </p:nvSpPr>
          <p:spPr>
            <a:xfrm>
              <a:off x="0" y="0"/>
              <a:ext cx="20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i节点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54" name="Line 22"/>
          <p:cNvSpPr/>
          <p:nvPr/>
        </p:nvSpPr>
        <p:spPr>
          <a:xfrm flipH="1">
            <a:off x="1600200" y="4876800"/>
            <a:ext cx="27432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5" name="Line 23"/>
          <p:cNvSpPr/>
          <p:nvPr/>
        </p:nvSpPr>
        <p:spPr>
          <a:xfrm>
            <a:off x="6019800" y="4876800"/>
            <a:ext cx="2819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478BD1-1C95-4924-9F8E-B7608D55372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sz="4000" dirty="0">
                <a:ea typeface="宋体" panose="02010600030101010101" pitchFamily="2" charset="-122"/>
              </a:rPr>
              <a:t>3.3.1 文件连接</a:t>
            </a:r>
            <a:br>
              <a:rPr lang="zh-CN" altLang="en-US" sz="4000" dirty="0">
                <a:ea typeface="宋体" panose="02010600030101010101" pitchFamily="2" charset="-122"/>
              </a:rPr>
            </a:br>
            <a:r>
              <a:rPr lang="zh-CN" altLang="en-US" sz="4000" dirty="0">
                <a:ea typeface="宋体" panose="02010600030101010101" pitchFamily="2" charset="-122"/>
              </a:rPr>
              <a:t>     文件系统结构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143000"/>
            <a:ext cx="8305800" cy="687388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文件系统细节</a:t>
            </a:r>
            <a:endParaRPr lang="zh-CN" altLang="en-US" dirty="0"/>
          </a:p>
        </p:txBody>
      </p:sp>
      <p:grpSp>
        <p:nvGrpSpPr>
          <p:cNvPr id="45060" name="Group 4"/>
          <p:cNvGrpSpPr/>
          <p:nvPr/>
        </p:nvGrpSpPr>
        <p:grpSpPr>
          <a:xfrm>
            <a:off x="228600" y="3581400"/>
            <a:ext cx="5029200" cy="762000"/>
            <a:chOff x="0" y="0"/>
            <a:chExt cx="7920" cy="1200"/>
          </a:xfrm>
        </p:grpSpPr>
        <p:sp>
          <p:nvSpPr>
            <p:cNvPr id="45061" name="Rectangle 5"/>
            <p:cNvSpPr/>
            <p:nvPr/>
          </p:nvSpPr>
          <p:spPr>
            <a:xfrm>
              <a:off x="1674" y="0"/>
              <a:ext cx="1971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i节点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Rectangle 6"/>
            <p:cNvSpPr/>
            <p:nvPr/>
          </p:nvSpPr>
          <p:spPr>
            <a:xfrm>
              <a:off x="3645" y="0"/>
              <a:ext cx="2168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i节点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3" name="Rectangle 7"/>
            <p:cNvSpPr/>
            <p:nvPr/>
          </p:nvSpPr>
          <p:spPr>
            <a:xfrm>
              <a:off x="5814" y="0"/>
              <a:ext cx="2107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i节点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4" name="Rectangle 8"/>
            <p:cNvSpPr/>
            <p:nvPr/>
          </p:nvSpPr>
          <p:spPr>
            <a:xfrm>
              <a:off x="0" y="0"/>
              <a:ext cx="1674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i节点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65" name="Line 9"/>
          <p:cNvSpPr/>
          <p:nvPr/>
        </p:nvSpPr>
        <p:spPr>
          <a:xfrm flipH="1">
            <a:off x="228600" y="2667000"/>
            <a:ext cx="381000" cy="9144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5066" name="Line 10"/>
          <p:cNvSpPr/>
          <p:nvPr/>
        </p:nvSpPr>
        <p:spPr>
          <a:xfrm>
            <a:off x="1828800" y="2667000"/>
            <a:ext cx="3429000" cy="9144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45067" name="Group 11"/>
          <p:cNvGrpSpPr/>
          <p:nvPr/>
        </p:nvGrpSpPr>
        <p:grpSpPr>
          <a:xfrm>
            <a:off x="609600" y="1905000"/>
            <a:ext cx="6400800" cy="762000"/>
            <a:chOff x="0" y="0"/>
            <a:chExt cx="10801" cy="1201"/>
          </a:xfrm>
        </p:grpSpPr>
        <p:sp>
          <p:nvSpPr>
            <p:cNvPr id="45068" name="Rectangle 12"/>
            <p:cNvSpPr/>
            <p:nvPr/>
          </p:nvSpPr>
          <p:spPr>
            <a:xfrm>
              <a:off x="2040" y="0"/>
              <a:ext cx="720" cy="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Rectangle 13"/>
            <p:cNvSpPr/>
            <p:nvPr/>
          </p:nvSpPr>
          <p:spPr>
            <a:xfrm>
              <a:off x="5160" y="0"/>
              <a:ext cx="192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数据块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0" name="Rectangle 14"/>
            <p:cNvSpPr/>
            <p:nvPr/>
          </p:nvSpPr>
          <p:spPr>
            <a:xfrm>
              <a:off x="7801" y="0"/>
              <a:ext cx="300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目录块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1" name="Rectangle 15"/>
            <p:cNvSpPr/>
            <p:nvPr/>
          </p:nvSpPr>
          <p:spPr>
            <a:xfrm>
              <a:off x="0" y="0"/>
              <a:ext cx="20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inode表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2" name="Rectangle 16"/>
            <p:cNvSpPr/>
            <p:nvPr/>
          </p:nvSpPr>
          <p:spPr>
            <a:xfrm>
              <a:off x="2760" y="0"/>
              <a:ext cx="168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数据块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Rectangle 17"/>
            <p:cNvSpPr/>
            <p:nvPr/>
          </p:nvSpPr>
          <p:spPr>
            <a:xfrm>
              <a:off x="4440" y="1"/>
              <a:ext cx="720" cy="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4" name="Rectangle 18"/>
            <p:cNvSpPr/>
            <p:nvPr/>
          </p:nvSpPr>
          <p:spPr>
            <a:xfrm>
              <a:off x="7080" y="1"/>
              <a:ext cx="720" cy="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75" name="箭头 897"/>
          <p:cNvSpPr/>
          <p:nvPr/>
        </p:nvSpPr>
        <p:spPr>
          <a:xfrm flipV="1">
            <a:off x="762000" y="2667000"/>
            <a:ext cx="1981200" cy="9144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76" name="箭头 897"/>
          <p:cNvSpPr/>
          <p:nvPr/>
        </p:nvSpPr>
        <p:spPr>
          <a:xfrm flipV="1">
            <a:off x="1219200" y="2667000"/>
            <a:ext cx="3352800" cy="9144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77" name="Rectangle 21"/>
          <p:cNvSpPr/>
          <p:nvPr/>
        </p:nvSpPr>
        <p:spPr>
          <a:xfrm>
            <a:off x="7467600" y="1905000"/>
            <a:ext cx="1143000" cy="76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目录块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8" name="Rectangle 22"/>
          <p:cNvSpPr/>
          <p:nvPr/>
        </p:nvSpPr>
        <p:spPr>
          <a:xfrm>
            <a:off x="7010400" y="1905000"/>
            <a:ext cx="457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79" name="Group 23"/>
          <p:cNvGrpSpPr/>
          <p:nvPr/>
        </p:nvGrpSpPr>
        <p:grpSpPr>
          <a:xfrm>
            <a:off x="7239000" y="4876800"/>
            <a:ext cx="1676400" cy="1371600"/>
            <a:chOff x="0" y="0"/>
            <a:chExt cx="2640" cy="2160"/>
          </a:xfrm>
        </p:grpSpPr>
        <p:grpSp>
          <p:nvGrpSpPr>
            <p:cNvPr id="45080" name="Group 24"/>
            <p:cNvGrpSpPr/>
            <p:nvPr/>
          </p:nvGrpSpPr>
          <p:grpSpPr>
            <a:xfrm>
              <a:off x="0" y="0"/>
              <a:ext cx="2640" cy="720"/>
              <a:chOff x="0" y="0"/>
              <a:chExt cx="2520" cy="720"/>
            </a:xfrm>
          </p:grpSpPr>
          <p:sp>
            <p:nvSpPr>
              <p:cNvPr id="45081" name="Rectangle 25"/>
              <p:cNvSpPr/>
              <p:nvPr/>
            </p:nvSpPr>
            <p:spPr>
              <a:xfrm>
                <a:off x="0" y="0"/>
                <a:ext cx="2520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i节点  文件名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82" name="Line 26"/>
              <p:cNvSpPr/>
              <p:nvPr/>
            </p:nvSpPr>
            <p:spPr>
              <a:xfrm>
                <a:off x="1200" y="0"/>
                <a:ext cx="1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5083" name="Group 27"/>
            <p:cNvGrpSpPr/>
            <p:nvPr/>
          </p:nvGrpSpPr>
          <p:grpSpPr>
            <a:xfrm>
              <a:off x="0" y="720"/>
              <a:ext cx="2640" cy="720"/>
              <a:chOff x="0" y="0"/>
              <a:chExt cx="2520" cy="720"/>
            </a:xfrm>
          </p:grpSpPr>
          <p:sp>
            <p:nvSpPr>
              <p:cNvPr id="45084" name="Rectangle 28"/>
              <p:cNvSpPr/>
              <p:nvPr/>
            </p:nvSpPr>
            <p:spPr>
              <a:xfrm>
                <a:off x="0" y="0"/>
                <a:ext cx="2520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i节点  文件名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85" name="Line 29"/>
              <p:cNvSpPr/>
              <p:nvPr/>
            </p:nvSpPr>
            <p:spPr>
              <a:xfrm>
                <a:off x="1200" y="0"/>
                <a:ext cx="1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5086" name="Group 30"/>
            <p:cNvGrpSpPr/>
            <p:nvPr/>
          </p:nvGrpSpPr>
          <p:grpSpPr>
            <a:xfrm>
              <a:off x="0" y="1440"/>
              <a:ext cx="2640" cy="720"/>
              <a:chOff x="0" y="0"/>
              <a:chExt cx="2520" cy="720"/>
            </a:xfrm>
          </p:grpSpPr>
          <p:sp>
            <p:nvSpPr>
              <p:cNvPr id="45087" name="Rectangle 31"/>
              <p:cNvSpPr/>
              <p:nvPr/>
            </p:nvSpPr>
            <p:spPr>
              <a:xfrm>
                <a:off x="0" y="0"/>
                <a:ext cx="2520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i节点  文件名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88" name="Line 32"/>
              <p:cNvSpPr/>
              <p:nvPr/>
            </p:nvSpPr>
            <p:spPr>
              <a:xfrm>
                <a:off x="1200" y="0"/>
                <a:ext cx="1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5089" name="Group 33"/>
          <p:cNvGrpSpPr/>
          <p:nvPr/>
        </p:nvGrpSpPr>
        <p:grpSpPr>
          <a:xfrm>
            <a:off x="5257800" y="4495800"/>
            <a:ext cx="1676400" cy="1371600"/>
            <a:chOff x="0" y="0"/>
            <a:chExt cx="2640" cy="2160"/>
          </a:xfrm>
        </p:grpSpPr>
        <p:grpSp>
          <p:nvGrpSpPr>
            <p:cNvPr id="45090" name="Group 34"/>
            <p:cNvGrpSpPr/>
            <p:nvPr/>
          </p:nvGrpSpPr>
          <p:grpSpPr>
            <a:xfrm>
              <a:off x="0" y="0"/>
              <a:ext cx="2640" cy="720"/>
              <a:chOff x="0" y="0"/>
              <a:chExt cx="2520" cy="720"/>
            </a:xfrm>
          </p:grpSpPr>
          <p:sp>
            <p:nvSpPr>
              <p:cNvPr id="45091" name="Rectangle 35"/>
              <p:cNvSpPr/>
              <p:nvPr/>
            </p:nvSpPr>
            <p:spPr>
              <a:xfrm>
                <a:off x="0" y="0"/>
                <a:ext cx="2520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i节点  文件名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2" name="Line 36"/>
              <p:cNvSpPr/>
              <p:nvPr/>
            </p:nvSpPr>
            <p:spPr>
              <a:xfrm>
                <a:off x="1200" y="0"/>
                <a:ext cx="1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5093" name="Group 37"/>
            <p:cNvGrpSpPr/>
            <p:nvPr/>
          </p:nvGrpSpPr>
          <p:grpSpPr>
            <a:xfrm>
              <a:off x="0" y="720"/>
              <a:ext cx="2640" cy="720"/>
              <a:chOff x="0" y="0"/>
              <a:chExt cx="2520" cy="720"/>
            </a:xfrm>
          </p:grpSpPr>
          <p:sp>
            <p:nvSpPr>
              <p:cNvPr id="45094" name="Rectangle 38"/>
              <p:cNvSpPr/>
              <p:nvPr/>
            </p:nvSpPr>
            <p:spPr>
              <a:xfrm>
                <a:off x="0" y="0"/>
                <a:ext cx="2520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i节点  文件名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5" name="Line 39"/>
              <p:cNvSpPr/>
              <p:nvPr/>
            </p:nvSpPr>
            <p:spPr>
              <a:xfrm>
                <a:off x="1200" y="0"/>
                <a:ext cx="1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5096" name="Group 40"/>
            <p:cNvGrpSpPr/>
            <p:nvPr/>
          </p:nvGrpSpPr>
          <p:grpSpPr>
            <a:xfrm>
              <a:off x="0" y="1440"/>
              <a:ext cx="2640" cy="720"/>
              <a:chOff x="0" y="0"/>
              <a:chExt cx="2520" cy="720"/>
            </a:xfrm>
          </p:grpSpPr>
          <p:sp>
            <p:nvSpPr>
              <p:cNvPr id="45097" name="Rectangle 41"/>
              <p:cNvSpPr/>
              <p:nvPr/>
            </p:nvSpPr>
            <p:spPr>
              <a:xfrm>
                <a:off x="0" y="0"/>
                <a:ext cx="2520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i节点  文件名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8" name="Line 42"/>
              <p:cNvSpPr/>
              <p:nvPr/>
            </p:nvSpPr>
            <p:spPr>
              <a:xfrm>
                <a:off x="1200" y="0"/>
                <a:ext cx="1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5099" name="Line 43"/>
          <p:cNvSpPr/>
          <p:nvPr/>
        </p:nvSpPr>
        <p:spPr>
          <a:xfrm>
            <a:off x="6172200" y="2667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100" name="箭头 935"/>
          <p:cNvSpPr/>
          <p:nvPr/>
        </p:nvSpPr>
        <p:spPr>
          <a:xfrm>
            <a:off x="8001000" y="26670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45101" name="AutoShape 45"/>
          <p:cNvCxnSpPr/>
          <p:nvPr/>
        </p:nvCxnSpPr>
        <p:spPr>
          <a:xfrm rot="10800000">
            <a:off x="3230563" y="4343400"/>
            <a:ext cx="2027237" cy="8382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02" name="AutoShape 46"/>
          <p:cNvCxnSpPr/>
          <p:nvPr/>
        </p:nvCxnSpPr>
        <p:spPr>
          <a:xfrm rot="10800000">
            <a:off x="2971800" y="4343400"/>
            <a:ext cx="4267200" cy="1674813"/>
          </a:xfrm>
          <a:prstGeom prst="curvedConnector3">
            <a:avLst>
              <a:gd name="adj1" fmla="val 9465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03" name="Rectangle 47"/>
          <p:cNvSpPr>
            <a:spLocks noGrp="1"/>
          </p:cNvSpPr>
          <p:nvPr/>
        </p:nvSpPr>
        <p:spPr>
          <a:xfrm>
            <a:off x="736600" y="6096000"/>
            <a:ext cx="49784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有两个目录指向同一i节点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17AF57-EE28-4638-97C6-C27A5FA6F98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3.3.2 文件的硬连接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305800" cy="2744788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两个目录指向同一i节点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每个i节点中有一个连接计数，是指向该点的目录项数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只有当连接计数减少为0时，才可删除该文件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删除一个硬连接函数：unlink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删除文件：删除一个文件的连接，并非释放该文件占用的磁盘块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2" name="Rectangle 4"/>
          <p:cNvSpPr>
            <a:spLocks noGrp="1"/>
          </p:cNvSpPr>
          <p:nvPr/>
        </p:nvSpPr>
        <p:spPr>
          <a:xfrm>
            <a:off x="304800" y="4344988"/>
            <a:ext cx="8763000" cy="19796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link函数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多个目录项指向一个i节点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link(const  char *existingphth, const char *newpath)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只有超级用户可以创建执行一个目录的硬连接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17AF57-EE28-4638-97C6-C27A5FA6F98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3.3.2 文件的硬连接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305800" cy="1817370"/>
          </a:xfrm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link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(const char * pathname);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返回值：成功返回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，失败返回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，错误原因存于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error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删除参数指定的文件。如果该文件名为最后连接点，但有其他进程打开了此文件，则在所以关于此文件的文件描述符皆关闭后才会删除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17AF57-EE28-4638-97C6-C27A5FA6F98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154940" y="75565"/>
            <a:ext cx="8229600" cy="664845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3.3.2 文件的硬连接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>
            <a:spLocks noGrp="1"/>
          </p:cNvSpPr>
          <p:nvPr/>
        </p:nvSpPr>
        <p:spPr>
          <a:xfrm>
            <a:off x="190500" y="682625"/>
            <a:ext cx="5193030" cy="59874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int fd = open("test.txt", O_RDWR | O_TRUNC | O_CREAT, 0664);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assert(fd != -1);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if(unlink("test.txt") &lt; 0)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{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    printf("unlink err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!\n");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}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char buff[128] = {0};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write(fd, "hello world!", 12);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if(lseek(fd,0,SEEK_SET) == -1)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{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    printf("lseek error!\n");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}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Grp="1"/>
          </p:cNvSpPr>
          <p:nvPr/>
        </p:nvSpPr>
        <p:spPr>
          <a:xfrm>
            <a:off x="5531485" y="1263015"/>
            <a:ext cx="3498850" cy="488442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read(fd, buff, 12);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printf("%s\n",buff);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  return 0;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4" grpId="0" bldLvl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删除硬链接/d1/d2/f3, 该文件指向/d4/f5，需要什么权限？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F987-E0F5-4F45-A515-1D4D6A387D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3.3.3 文件的符号连接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610600" cy="5259388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符号连接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对一个文件的间接指针，不同于硬连接，容易被清除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任何用户可创建指向目录的符号连接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宋体" panose="02010600030101010101" pitchFamily="2" charset="-122"/>
              </a:rPr>
              <a:t>$mkdir foo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宋体" panose="02010600030101010101" pitchFamily="2" charset="-122"/>
              </a:rPr>
              <a:t>$touch foo/a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宋体" panose="02010600030101010101" pitchFamily="2" charset="-122"/>
              </a:rPr>
              <a:t>$ln -s ../foo foo/testdir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宋体" panose="02010600030101010101" pitchFamily="2" charset="-122"/>
              </a:rPr>
              <a:t>$ls -l foo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宋体" panose="02010600030101010101" pitchFamily="2" charset="-122"/>
              </a:rPr>
              <a:t>total 1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宋体" panose="02010600030101010101" pitchFamily="2" charset="-122"/>
              </a:rPr>
              <a:t>-rw-rw-r--    1 stevens 0 Dec 6 06:06 a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宋体" panose="02010600030101010101" pitchFamily="2" charset="-122"/>
              </a:rPr>
              <a:t>lrwxrwxrwx  1stevens 0 Dec 6 06:06 testdir -&gt; ../foo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FF4A24-8AFD-4FD0-8388-1428A56DD4C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3.3.4 文件操作的系统调用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217295"/>
            <a:ext cx="8305800" cy="2590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访问文件/目录的系统调用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open(2), opendir(2),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read(2), readdir(2), readlink(2),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write(2),chdir(2),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stat(2), chmod(2),  …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6879D9-F217-4D6D-BC7D-86DC1B929FA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4" name="Rectangle 2"/>
          <p:cNvSpPr>
            <a:spLocks noGrp="1"/>
          </p:cNvSpPr>
          <p:nvPr/>
        </p:nvSpPr>
        <p:spPr>
          <a:xfrm>
            <a:off x="457200" y="76200"/>
            <a:ext cx="8305800" cy="6705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stat函数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返回文件有关的信息结构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#include &lt;sys/types.h&gt;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#include &lt;sys/stat.h&gt;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int stat(const char * pathname, struct stat *buf);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struct stat{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mode_t   st_mode  /* file type &amp;mode (permissions)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ino_t  st_ino;   /*i-node number (serial number)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dev_t  st_dev;  /* device number (filesystem)  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dev_t  st_rdev;  /* device number for special files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nlink_t  st_nlink; /* number of links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uid_t  st_uid;   /*user ID of owner 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gid_t   st_gid;  /* group Id of owner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off_t  st_size;  /* size in buffer, for regular files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time_t  st_atime; /* time of last access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time _t st_mtime; /* time of last modification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time _t st_ctime;  /* time of last file status change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long  st_blksize; /* best I/O block size */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long st_blocks; /* number of 512-byte blocks allocated */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23C40E-4526-43F4-A423-E0066B9180E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  文件的组织与权限表示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3.3 文件连接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3.4  用户、主体和客体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3.4.1 用户标识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3.4.2 主体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3.4.3 进程控制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3.4.4 文件共享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3.5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871A3E5-35C8-4670-8FBB-CB82EFBF0F6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3.1.1 文件的组织方式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4" name="Rectangle 3"/>
          <p:cNvSpPr>
            <a:spLocks noGrp="1"/>
          </p:cNvSpPr>
          <p:nvPr/>
        </p:nvSpPr>
        <p:spPr>
          <a:xfrm>
            <a:off x="304800" y="1524000"/>
            <a:ext cx="8610600" cy="12185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文件的基本操作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open、read、write、lseek、close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06070" y="2743200"/>
            <a:ext cx="8610600" cy="9829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打开现存文件或创建新文件，内核向进程返回一个文件描述符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304800" y="3964305"/>
            <a:ext cx="8610600" cy="92837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对内核而言，所有文件都由文件描述符引用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F71FB5-5010-4B64-8915-D089327DA98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3.4.1 用户标识     （1）用户ID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6" name="Rectangle 3"/>
          <p:cNvSpPr>
            <a:spLocks noGrp="1"/>
          </p:cNvSpPr>
          <p:nvPr>
            <p:ph type="body"/>
          </p:nvPr>
        </p:nvSpPr>
        <p:spPr>
          <a:xfrm>
            <a:off x="1588" y="1449388"/>
            <a:ext cx="8913812" cy="48752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系统中，每个用户有一个唯一的UID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3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300" dirty="0">
                <a:ea typeface="宋体" panose="02010600030101010101" pitchFamily="2" charset="-122"/>
              </a:rPr>
              <a:t>root的uid：0</a:t>
            </a:r>
            <a:endParaRPr lang="zh-CN" altLang="en-US" sz="23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用户不能更改其用户ID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内核根据</a:t>
            </a:r>
            <a:r>
              <a:rPr lang="en-US" altLang="zh-CN" dirty="0">
                <a:ea typeface="宋体" panose="02010600030101010101" pitchFamily="2" charset="-122"/>
              </a:rPr>
              <a:t>U</a:t>
            </a:r>
            <a:r>
              <a:rPr lang="zh-CN" altLang="en-US" dirty="0">
                <a:ea typeface="宋体" panose="02010600030101010101" pitchFamily="2" charset="-122"/>
              </a:rPr>
              <a:t>ID检验其权限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/etc/passwd文件：保存用户名和用户ID映射关系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组文件/etc/group：组用户、组ID的映射关系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getuid()，getgid()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EDBDFF-6CBA-4B4C-B779-3BDFB3995FD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3.4.1用户      （2）组ID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30" name="Rectangle 3"/>
          <p:cNvSpPr>
            <a:spLocks noGrp="1"/>
          </p:cNvSpPr>
          <p:nvPr>
            <p:ph type="body"/>
          </p:nvPr>
        </p:nvSpPr>
        <p:spPr>
          <a:xfrm>
            <a:off x="77470" y="1143000"/>
            <a:ext cx="8893175" cy="46450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组ID是系统管理员分配的。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同组中的各成员之间可共享资源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用户可属于多个组：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宋体" panose="02010600030101010101" pitchFamily="2" charset="-122"/>
              </a:rPr>
              <a:t>从4.2 BSD开始，允许一个用户属于多至16个组，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宋体" panose="02010600030101010101" pitchFamily="2" charset="-122"/>
              </a:rPr>
              <a:t>存放在/etc/group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1F7D8F-D3B2-4CA2-922C-4AC931517AF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3.4.2 主体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用户 (accounts) 访问文件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具体的操作由主体(subjects)执行, 主体是进程 (processes)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当一个主体访问文件时, 需要知道其以哪个用户身份访问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real uid、effective uid、saveduid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E2C5C4-87FF-460E-8642-2177EBE2C06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6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800" dirty="0">
                <a:ea typeface="宋体" panose="02010600030101010101" pitchFamily="2" charset="-122"/>
              </a:rPr>
              <a:t>3.4.2 主体</a:t>
            </a:r>
            <a:endParaRPr lang="zh-CN" altLang="en-US" sz="4800" dirty="0">
              <a:ea typeface="宋体" panose="02010600030101010101" pitchFamily="2" charset="-122"/>
            </a:endParaRPr>
          </a:p>
        </p:txBody>
      </p:sp>
      <p:sp>
        <p:nvSpPr>
          <p:cNvPr id="54278" name="Rectangle 3"/>
          <p:cNvSpPr>
            <a:spLocks noGrp="1"/>
          </p:cNvSpPr>
          <p:nvPr>
            <p:ph type="body"/>
          </p:nvPr>
        </p:nvSpPr>
        <p:spPr>
          <a:xfrm>
            <a:off x="3175" y="1143000"/>
            <a:ext cx="9144000" cy="609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进程是主体：进程保存相关联的用户信息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Group 7"/>
          <p:cNvGraphicFramePr>
            <a:graphicFrameLocks noGrp="1"/>
          </p:cNvGraphicFramePr>
          <p:nvPr/>
        </p:nvGraphicFramePr>
        <p:xfrm>
          <a:off x="685800" y="1752600"/>
          <a:ext cx="8001000" cy="3429000"/>
        </p:xfrm>
        <a:graphic>
          <a:graphicData uri="http://schemas.openxmlformats.org/drawingml/2006/table">
            <a:tbl>
              <a:tblPr/>
              <a:tblGrid>
                <a:gridCol w="1931988"/>
                <a:gridCol w="6069012"/>
              </a:tblGrid>
              <a:tr h="1143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ruid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rgid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我们是谁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在登录时取自口令文件中的登录项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euid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egid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用于文件存取许可权检查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决定了对文件的访问权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suid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sgid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Times" pitchFamily="2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pitchFamily="2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由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exec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函数保存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2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保存了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euid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egid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的副本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3" name="Text Box 31"/>
          <p:cNvSpPr txBox="1"/>
          <p:nvPr/>
        </p:nvSpPr>
        <p:spPr>
          <a:xfrm>
            <a:off x="457200" y="5651500"/>
            <a:ext cx="7391400" cy="755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正常执行一个文件操作时，进程的euid就是ruid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B4D599-BE69-4E23-AB7C-2CA123D7380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5529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  文件的组织与权限表示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3.3 文件连接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3.4  用户、主体和客体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3.4.1 用户标识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3.4.2 主体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3.4.3 进程控制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3.4.4 文件共享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3.5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9D04DD-795D-43C4-93E0-2024B0490D4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3.4.3 进程标识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686800" cy="4114800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每个进程有一个非负整数的唯一进程ID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专用进程：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进程Id 0是调度进程，也称交互进程，是内核的一部分，称作系统进程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进程Id 1是init进程，对应于/sbin/init。此进程负责在内核自举后启动一个UNIX系统。常于初始化文件(etc/rc*)有关，并将系统引导到一个状态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1FF605-51C2-4FC5-AF59-C7FD18F89A8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3.4.3进程标识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219200"/>
            <a:ext cx="8305800" cy="611188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每个进程，还有其他标识符</a:t>
            </a:r>
            <a:endParaRPr lang="zh-CN" altLang="en-US" dirty="0"/>
          </a:p>
        </p:txBody>
      </p:sp>
      <p:sp>
        <p:nvSpPr>
          <p:cNvPr id="57348" name="Rectangle 4"/>
          <p:cNvSpPr>
            <a:spLocks noGrp="1"/>
          </p:cNvSpPr>
          <p:nvPr/>
        </p:nvSpPr>
        <p:spPr>
          <a:xfrm>
            <a:off x="457200" y="1982470"/>
            <a:ext cx="8534400" cy="419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#include &lt;sys/types.h&gt;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#include &lt;unistd.h&gt;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pid_t getpid(void);      返回调用进程的进程ID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pid_t getppid(void);      返回调用进程的父进程ID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pid_t getuid(void);      返回调用进程的实际用户ID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pid_t geteuid(void);      返回调用进程的有效用户ID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pid_t getgid(void);      返回调用进程的实际组ID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pid_t getegid(void);      返回调用进程的有效组ID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E09FD2-69C5-407B-8903-839FC9E5CD6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3.4.3 fork函数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217613"/>
            <a:ext cx="8305800" cy="534987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fork函数：内核创建新进程</a:t>
            </a:r>
            <a:endParaRPr lang="zh-CN" altLang="en-US" dirty="0"/>
          </a:p>
        </p:txBody>
      </p:sp>
      <p:sp>
        <p:nvSpPr>
          <p:cNvPr id="58372" name="Rectangle 4"/>
          <p:cNvSpPr>
            <a:spLocks noGrp="1"/>
          </p:cNvSpPr>
          <p:nvPr/>
        </p:nvSpPr>
        <p:spPr>
          <a:xfrm>
            <a:off x="457200" y="1828800"/>
            <a:ext cx="8534400" cy="1982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#include &lt;sys/types.h&gt;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#include &lt;unistd.h&gt;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pid_t fork(void);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返回：子进程为0、父进程中为子      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进程ID，出错为-1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Grp="1"/>
          </p:cNvSpPr>
          <p:nvPr/>
        </p:nvSpPr>
        <p:spPr>
          <a:xfrm>
            <a:off x="381000" y="3962400"/>
            <a:ext cx="8534400" cy="2590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fork创建的新进程：子进程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函数调用一次，返回两次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子进程返回值：0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父进程中返回值：子进程ID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子进程调用getppid获得父进程ID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16899E-0218-4C5F-A778-8A7290F3FF6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3.4.3 fork函数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 hasCustomPrompt="1"/>
          </p:nvPr>
        </p:nvSpPr>
        <p:spPr>
          <a:xfrm>
            <a:off x="228600" y="1143000"/>
            <a:ext cx="8534400" cy="2897188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子进程是父进程的</a:t>
            </a:r>
            <a:r>
              <a:rPr lang="zh-CN" altLang="en-US" b="1" dirty="0">
                <a:ea typeface="宋体" panose="02010600030101010101" pitchFamily="2" charset="-122"/>
              </a:rPr>
              <a:t>复制品</a:t>
            </a:r>
            <a:endParaRPr lang="zh-CN" altLang="en-US" b="1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子进程获得父进程的数据空间、堆、栈的</a:t>
            </a:r>
            <a:r>
              <a:rPr lang="zh-CN" altLang="en-US" b="1" dirty="0">
                <a:solidFill>
                  <a:srgbClr val="A50021"/>
                </a:solidFill>
                <a:ea typeface="宋体" panose="02010600030101010101" pitchFamily="2" charset="-122"/>
              </a:rPr>
              <a:t>复制品</a:t>
            </a:r>
            <a:endParaRPr lang="zh-CN" altLang="en-US" b="1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父、子进程并</a:t>
            </a:r>
            <a:r>
              <a:rPr lang="zh-CN" altLang="en-US" b="1" dirty="0">
                <a:solidFill>
                  <a:srgbClr val="A50021"/>
                </a:solidFill>
                <a:ea typeface="宋体" panose="02010600030101010101" pitchFamily="2" charset="-122"/>
              </a:rPr>
              <a:t>不共享</a:t>
            </a:r>
            <a:r>
              <a:rPr lang="zh-CN" altLang="en-US" dirty="0">
                <a:ea typeface="宋体" panose="02010600030101010101" pitchFamily="2" charset="-122"/>
              </a:rPr>
              <a:t>这些存储空间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E3FE8F-B16F-4DF5-AE8E-27A491D7A11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3.4.3 fork</a:t>
            </a:r>
            <a:endParaRPr lang="zh-CN" altLang="en-US" dirty="0"/>
          </a:p>
        </p:txBody>
      </p:sp>
      <p:sp>
        <p:nvSpPr>
          <p:cNvPr id="60419" name="Rectangle 3"/>
          <p:cNvSpPr>
            <a:spLocks noGrp="1"/>
          </p:cNvSpPr>
          <p:nvPr/>
        </p:nvSpPr>
        <p:spPr>
          <a:xfrm>
            <a:off x="381000" y="1295400"/>
            <a:ext cx="8305800" cy="1981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父、子进程的执行顺序不确定，取决于内核的调度算法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如果要求父、子进程同步，要进行进程间通信，如wait、waitpid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>
            <a:spLocks noGrp="1"/>
          </p:cNvSpPr>
          <p:nvPr/>
        </p:nvSpPr>
        <p:spPr>
          <a:xfrm>
            <a:off x="228600" y="3352800"/>
            <a:ext cx="8686800" cy="2743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fork进程的两种用法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一个父进程希望复制自己，使父、子进程执行不同的代码，如网络服务进程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一个进程要执行一个不同的程序。shell。这种情况下，子进程在fork返回后立即调用exec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0B202B-08E8-40FB-B967-D9660FFD8C0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38" name="Picture 6"/>
          <p:cNvPicPr>
            <a:picLocks noChangeAspect="1"/>
          </p:cNvPicPr>
          <p:nvPr/>
        </p:nvPicPr>
        <p:blipFill>
          <a:blip r:embed="rId1"/>
          <a:srcRect l="21875" t="7292" r="10938" b="6784"/>
          <a:stretch>
            <a:fillRect/>
          </a:stretch>
        </p:blipFill>
        <p:spPr>
          <a:xfrm>
            <a:off x="2438400" y="0"/>
            <a:ext cx="65532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 Box 7"/>
          <p:cNvSpPr txBox="1"/>
          <p:nvPr/>
        </p:nvSpPr>
        <p:spPr>
          <a:xfrm>
            <a:off x="76200" y="1524000"/>
            <a:ext cx="2209800" cy="3260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UNIX inodes: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每个文件都有一个对应的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inode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E2C5C4-87FF-460E-8642-2177EBE2C06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6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800" dirty="0">
                <a:ea typeface="宋体" panose="02010600030101010101" pitchFamily="2" charset="-122"/>
              </a:rPr>
              <a:t>3.4.2 主体</a:t>
            </a:r>
            <a:endParaRPr lang="zh-CN" altLang="en-US" sz="4800" dirty="0">
              <a:ea typeface="宋体" panose="02010600030101010101" pitchFamily="2" charset="-122"/>
            </a:endParaRPr>
          </a:p>
        </p:txBody>
      </p:sp>
      <p:sp>
        <p:nvSpPr>
          <p:cNvPr id="54278" name="Rectangle 3"/>
          <p:cNvSpPr>
            <a:spLocks noGrp="1"/>
          </p:cNvSpPr>
          <p:nvPr>
            <p:ph type="body"/>
          </p:nvPr>
        </p:nvSpPr>
        <p:spPr>
          <a:xfrm>
            <a:off x="3175" y="991870"/>
            <a:ext cx="8759825" cy="4476115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普通用户</a:t>
            </a:r>
            <a:r>
              <a:rPr lang="en-US" altLang="zh-CN" b="1" dirty="0">
                <a:ea typeface="宋体" panose="02010600030101010101" pitchFamily="2" charset="-122"/>
              </a:rPr>
              <a:t>zy</a:t>
            </a:r>
            <a:r>
              <a:rPr lang="zh-CN" altLang="en-US" b="1" dirty="0">
                <a:ea typeface="宋体" panose="02010600030101010101" pitchFamily="2" charset="-122"/>
              </a:rPr>
              <a:t>的程序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#include &lt;sys/types.h&gt;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#include&lt;fcntl.h&gt;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 main(int argc,  char *argv[])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{   pid_t pid;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if ( (pid=fork() )&lt;0)  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err_sys(“fork error”);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else  if (pid==0)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{  if execle(“/home/stevens/bin/test”,”test”,evn_init) &lt; 0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err_sys(“execle eror”);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D77E97-D9C7-42F1-8EA1-92FDD3A5191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6144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  文件的组织与权限表示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3.3 文件连接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3.4  用户、主体和客体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3.4.1 用户标识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3.4.2 主体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3.4.3 进程控制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3.4.4 文件共享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3.5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E7BBA3-439F-4DA8-B004-221ADC29123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3.4.4 文件共享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219200"/>
            <a:ext cx="8305800" cy="1066800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UNIX支持在不同进程间共享打开文件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内核使用三个数据结构，使多进程共享一个文件</a:t>
            </a:r>
            <a:endParaRPr lang="zh-CN" altLang="en-US" dirty="0"/>
          </a:p>
        </p:txBody>
      </p:sp>
      <p:sp>
        <p:nvSpPr>
          <p:cNvPr id="2" name="Rectangle 4"/>
          <p:cNvSpPr>
            <a:spLocks noGrp="1"/>
          </p:cNvSpPr>
          <p:nvPr/>
        </p:nvSpPr>
        <p:spPr>
          <a:xfrm>
            <a:off x="609600" y="2438400"/>
            <a:ext cx="8382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（1）每个进程在进程表中都有一个记录项，每个记录项中包含一张打开文件描述符，包含：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文件描述符标志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指向一个文件表项的指针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9" name="Rectangle 5"/>
          <p:cNvSpPr>
            <a:spLocks noGrp="1"/>
          </p:cNvSpPr>
          <p:nvPr/>
        </p:nvSpPr>
        <p:spPr>
          <a:xfrm>
            <a:off x="609600" y="4114800"/>
            <a:ext cx="8458200" cy="160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（2）内核为所有打开文件维持一张文件表，包含：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文件状态标志：读、写、增写、同步等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当前文件位移量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指向该文件v节点表项的指针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0" name="Rectangle 6"/>
          <p:cNvSpPr>
            <a:spLocks noGrp="1"/>
          </p:cNvSpPr>
          <p:nvPr/>
        </p:nvSpPr>
        <p:spPr>
          <a:xfrm>
            <a:off x="609600" y="5791200"/>
            <a:ext cx="83820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（3）每个打开文件(设备)都有一个v节点结构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文件类型、文件指针信息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62469" grpId="0" bldLvl="0"/>
      <p:bldP spid="62470" grpId="0" bldLvl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CEB93B-BFE3-4E0A-8C32-EEDE5C02D9A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3.4.4 文件共享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349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143000"/>
            <a:ext cx="8610600" cy="434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2" name="Rectangle 4"/>
          <p:cNvSpPr>
            <a:spLocks noGrp="1"/>
          </p:cNvSpPr>
          <p:nvPr>
            <p:ph idx="1" hasCustomPrompt="1"/>
          </p:nvPr>
        </p:nvSpPr>
        <p:spPr>
          <a:xfrm>
            <a:off x="2209800" y="5562600"/>
            <a:ext cx="5486400" cy="917575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dirty="0">
                <a:ea typeface="宋体" panose="02010600030101010101" pitchFamily="2" charset="-122"/>
              </a:rPr>
              <a:t>打开文件的内核数据结构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2798522-7F1D-4E40-B17B-D8A7CDADE89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3.4.4 文件共享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 hasCustomPrompt="1"/>
          </p:nvPr>
        </p:nvSpPr>
        <p:spPr>
          <a:xfrm>
            <a:off x="381000" y="990600"/>
            <a:ext cx="8610600" cy="1524000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如果两个独立进程各自打开同一个文件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每个进程有自己的文件表项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同一文件只有一个v节点表项</a:t>
            </a:r>
            <a:endParaRPr lang="zh-CN" altLang="en-US" dirty="0"/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625" y="2514600"/>
            <a:ext cx="6762750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518045-4469-48E9-B9D3-1EDDCE1CD5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3.4.4 两进程共享文件操作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534400" cy="1828800"/>
          </a:xfrm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共享操作说明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在完成每个write后，在文件表项中的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当前位移量</a:t>
            </a:r>
            <a:r>
              <a:rPr lang="zh-CN" altLang="en-US" sz="2400" dirty="0">
                <a:ea typeface="宋体" panose="02010600030101010101" pitchFamily="2" charset="-122"/>
              </a:rPr>
              <a:t>增加所写字节数。如果文件位移量超过当前文件长度，则修改i节点表中文件长度</a:t>
            </a:r>
            <a:endParaRPr lang="zh-CN" altLang="en-US" sz="2400" dirty="0"/>
          </a:p>
        </p:txBody>
      </p:sp>
      <p:sp>
        <p:nvSpPr>
          <p:cNvPr id="2" name="Rectangle 4"/>
          <p:cNvSpPr>
            <a:spLocks noGrp="1"/>
          </p:cNvSpPr>
          <p:nvPr/>
        </p:nvSpPr>
        <p:spPr>
          <a:xfrm>
            <a:off x="457200" y="3429000"/>
            <a:ext cx="8534400" cy="106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如果用O_ APPEND标志打开一个文件，相应标志也写入文件表项的文件状态标志中。对文件做写操作，都添加到文件结尾处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Rectangle 5"/>
          <p:cNvSpPr>
            <a:spLocks noGrp="1"/>
          </p:cNvSpPr>
          <p:nvPr/>
        </p:nvSpPr>
        <p:spPr>
          <a:xfrm>
            <a:off x="457200" y="4419600"/>
            <a:ext cx="8534400" cy="5349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lseek函数值修改文件表项中的文件位移量，无任何I/O操作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2" name="Rectangle 6"/>
          <p:cNvSpPr>
            <a:spLocks noGrp="1"/>
          </p:cNvSpPr>
          <p:nvPr/>
        </p:nvSpPr>
        <p:spPr>
          <a:xfrm>
            <a:off x="455295" y="5410200"/>
            <a:ext cx="8399145" cy="129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可能有多个文件描述符指向同一文件表项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如，fork后父、子进程对于每个打开的文件描述符共享同一表项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65541" grpId="0" bldLvl="0"/>
      <p:bldP spid="65542" grpId="0" bldLvl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2C2D74-F50A-4D07-982B-3393A9C7A94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3.4.4 两进程共享文件操作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305800" cy="687388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如何防止多个进程写同一文件？</a:t>
            </a:r>
            <a:endParaRPr lang="zh-CN" altLang="en-US" dirty="0"/>
          </a:p>
        </p:txBody>
      </p:sp>
      <p:sp>
        <p:nvSpPr>
          <p:cNvPr id="66564" name="Rectangle 4"/>
          <p:cNvSpPr>
            <a:spLocks noGrp="1"/>
          </p:cNvSpPr>
          <p:nvPr/>
        </p:nvSpPr>
        <p:spPr>
          <a:xfrm>
            <a:off x="457200" y="2438400"/>
            <a:ext cx="8305800" cy="687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原子操作：打开文件时设置O_APPEND标志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66565" name="Rectangle 5"/>
          <p:cNvSpPr>
            <a:spLocks noGrp="1"/>
          </p:cNvSpPr>
          <p:nvPr/>
        </p:nvSpPr>
        <p:spPr>
          <a:xfrm>
            <a:off x="457200" y="3200400"/>
            <a:ext cx="8686800" cy="2895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两个独立进程A和B，对同一文件添加操作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每个进程都打开了文件，每个进程都有自己的独立表项，但共享一个v节点表项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进程A写结束后，修改inode表中文件长度，调用lseek将文件位移量指向文件尾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B调用write前，当前文件位移量已指向文件尾，写结束后再调用lseek将文件位移量指向文件尾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lseek</a:t>
            </a:r>
            <a:r>
              <a:rPr lang="zh-CN" altLang="en-US">
                <a:ea typeface="宋体" panose="02010600030101010101" pitchFamily="2" charset="-122"/>
              </a:rPr>
              <a:t>函数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offset_t lseek(int fields, off_t offset, int whence);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whence</a:t>
            </a:r>
            <a:r>
              <a:rPr lang="zh-CN" altLang="en-US">
                <a:ea typeface="宋体" panose="02010600030101010101" pitchFamily="2" charset="-122"/>
              </a:rPr>
              <a:t>取值：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SEEK_SET </a:t>
            </a:r>
            <a:r>
              <a:rPr lang="zh-CN" altLang="en-US">
                <a:ea typeface="宋体" panose="02010600030101010101" pitchFamily="2" charset="-122"/>
              </a:rPr>
              <a:t>从文件的位移量设置为距文件开始处</a:t>
            </a:r>
            <a:r>
              <a:rPr lang="en-US" altLang="zh-CN">
                <a:ea typeface="宋体" panose="02010600030101010101" pitchFamily="2" charset="-122"/>
              </a:rPr>
              <a:t>offset</a:t>
            </a:r>
            <a:r>
              <a:rPr lang="zh-CN" altLang="en-US">
                <a:ea typeface="宋体" panose="02010600030101010101" pitchFamily="2" charset="-122"/>
              </a:rPr>
              <a:t>个字节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SEEK_CUR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从文件的位移量设置为当前值增加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个字节，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可正可负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SEEK_END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从文件的位移量设置为文件长度加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个字节，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可正可负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对文件的原子操作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2870"/>
            <a:ext cx="8305800" cy="3418205"/>
          </a:xfrm>
        </p:spPr>
        <p:txBody>
          <a:bodyPr/>
          <a:p>
            <a:r>
              <a:rPr lang="zh-CN" altLang="en-US"/>
              <a:t>一个进程，要将数据添加到一个文件尾端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if (lseek(fd, 0L,2) &lt;0)  /*position to EOF*/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error_sys(“lseek error”);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if (write(fd, buff, 100) !=100)   /*write*/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error_sys(“write error”);</a:t>
            </a:r>
            <a:endParaRPr lang="zh-CN" altLang="en-US"/>
          </a:p>
          <a:p>
            <a:r>
              <a:rPr lang="zh-CN" altLang="en-US"/>
              <a:t>要考虑单个进程、多个进程的情况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4575" y="4906010"/>
            <a:ext cx="6804025" cy="460375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单个进程，正常工作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4575" y="5544185"/>
            <a:ext cx="6804025" cy="829945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多个进程，不能正常工作，要设置原子操作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O_APPEND</a:t>
            </a:r>
            <a:r>
              <a:rPr lang="zh-CN" altLang="en-US">
                <a:ea typeface="宋体" panose="02010600030101010101" pitchFamily="2" charset="-122"/>
              </a:rPr>
              <a:t>标志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CD1F2A-251B-4F37-90E3-A4CDA3A1184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3.4.4 文件共享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8763000" cy="1905000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dup函数，用来复制一个现存的文件描述符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#include &lt;unistd.h&gt;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int dup (int fields);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int dup2(int fieldes, int fieldes2);   成功返回文件描述符，失败-1</a:t>
            </a:r>
            <a:endParaRPr lang="zh-CN" altLang="en-US" sz="2400" dirty="0"/>
          </a:p>
        </p:txBody>
      </p:sp>
      <p:sp>
        <p:nvSpPr>
          <p:cNvPr id="2" name="Rectangle 4"/>
          <p:cNvSpPr>
            <a:spLocks noGrp="1"/>
          </p:cNvSpPr>
          <p:nvPr/>
        </p:nvSpPr>
        <p:spPr>
          <a:xfrm>
            <a:off x="228600" y="2895600"/>
            <a:ext cx="8763000" cy="1982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dup返回新文件描述符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dup2可以用fieldes2指定新文件描述符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如果fieldes2已经打开，则先关闭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如果fieldes2和fields相同，不关闭fieldes1直接返回fieldes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758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802188"/>
            <a:ext cx="6619875" cy="2055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4B5B3D0-55F6-477B-9D5E-7897C97A4D2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3.1  文件的组织与权限表示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3.1.1 文件的组织形式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3.1.2 文件的普通权限表示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3.1.3 文件的执行权限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3.1.4 文件的特殊权限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3.3  主体和客体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3.4  进程的uid切换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" y="1524000"/>
            <a:ext cx="8917305" cy="4114800"/>
          </a:xfrm>
        </p:spPr>
        <p:txBody>
          <a:bodyPr/>
          <a:p>
            <a:r>
              <a:rPr lang="en-US" altLang="zh-CN"/>
              <a:t>dup2(fields1,</a:t>
            </a:r>
            <a:r>
              <a:rPr lang="en-US" altLang="zh-CN">
                <a:sym typeface="+mn-ea"/>
              </a:rPr>
              <a:t>fields2</a:t>
            </a:r>
            <a:r>
              <a:rPr lang="en-US" altLang="zh-CN"/>
              <a:t> )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等效于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   close(fields2);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   fcntl(fields1, F_DUPFD, fields2);/*</a:t>
            </a:r>
            <a:r>
              <a:rPr lang="zh-CN" altLang="en-US">
                <a:ea typeface="宋体" panose="02010600030101010101" pitchFamily="2" charset="-122"/>
              </a:rPr>
              <a:t>复制文件描述符</a:t>
            </a:r>
            <a:r>
              <a:rPr lang="en-US" altLang="zh-CN">
                <a:ea typeface="宋体" panose="02010600030101010101" pitchFamily="2" charset="-122"/>
              </a:rPr>
              <a:t>*/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但两段代码并不完全等同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(1) </a:t>
            </a:r>
            <a:r>
              <a:rPr lang="en-US" altLang="zh-CN">
                <a:sym typeface="+mn-ea"/>
              </a:rPr>
              <a:t>dup2(fields1,fields2 )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是原子操作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+mn-ea"/>
              </a:rPr>
              <a:t>(2)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段不是原子操作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3F348E4-29E1-46C3-A067-85A63D60A50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  文件的组织与权限表示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3.3 文件连接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  用户、主体和客体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3.5  进程的uid切换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3.5.1 进程的用户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3.5.2 exec函数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3.5.3 suid程序安全性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D9ECBA-D212-4C08-A669-B54325A2078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6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3.5.1 UNIX系统中，进程的 User ID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69638" name="Rectangle 3"/>
          <p:cNvSpPr>
            <a:spLocks noGrp="1"/>
          </p:cNvSpPr>
          <p:nvPr>
            <p:ph type="body"/>
          </p:nvPr>
        </p:nvSpPr>
        <p:spPr>
          <a:xfrm>
            <a:off x="457200" y="1221740"/>
            <a:ext cx="8305800" cy="20669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每个进程有三个 </a:t>
            </a:r>
            <a:r>
              <a:rPr lang="en-US" altLang="zh-CN" dirty="0">
                <a:ea typeface="宋体" panose="02010600030101010101" pitchFamily="2" charset="-122"/>
              </a:rPr>
              <a:t>user IDs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real user ID (ruid)		</a:t>
            </a:r>
            <a:r>
              <a:rPr lang="zh-CN" altLang="en-US" dirty="0">
                <a:ea typeface="宋体" panose="02010600030101010101" pitchFamily="2" charset="-122"/>
              </a:rPr>
              <a:t>进程拥有者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effective user ID (euid)	访问控制时需要的uid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saved user ID (suid)		保存的uid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08635" y="3366770"/>
            <a:ext cx="8305800" cy="23990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每个进程有三个 </a:t>
            </a:r>
            <a:r>
              <a:rPr lang="en-US" altLang="zh-CN" dirty="0">
                <a:ea typeface="宋体" panose="02010600030101010101" pitchFamily="2" charset="-122"/>
              </a:rPr>
              <a:t>group IDs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real group ID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effective group ID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saved group ID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5195C0-07C4-4B95-875E-BF4DEC1686F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3.5.1 UNIX系统中，进程的 User ID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70662" name="Rectangle 3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11445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当进程由 fork 创建</a:t>
            </a:r>
            <a:endParaRPr lang="zh-CN" altLang="en-US" i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进程继承了父进程的三个</a:t>
            </a:r>
            <a:r>
              <a:rPr lang="en-US" altLang="zh-CN" dirty="0">
                <a:ea typeface="宋体" panose="02010600030101010101" pitchFamily="2" charset="-122"/>
              </a:rPr>
              <a:t> users IDs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0663" name="Rectangle 3"/>
          <p:cNvSpPr>
            <a:spLocks noGrp="1"/>
          </p:cNvSpPr>
          <p:nvPr/>
        </p:nvSpPr>
        <p:spPr>
          <a:xfrm>
            <a:off x="381000" y="2819400"/>
            <a:ext cx="8305800" cy="23514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当进程由exec执行某文件时 </a:t>
            </a:r>
            <a:endParaRPr lang="zh-CN" altLang="en-US" sz="2800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未设置setuid时，保持三个 user IDs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当文件位设置了setuid时, 指定effective uid 和 saved uid 是所执行文件的拥有者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/>
      <p:bldP spid="70663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2F3002-8CFE-4B3E-A188-400D6F9A5CE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  文件的组织与权限表示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3.3 文件连接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  用户、主体和客体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3.5  进程的uid切换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3.5.1 进程的用户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3.5.2 exec函数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3.5.3 suid程序安全性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C6BEF2-5A77-4B52-B6E8-9DC49853349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3.5.2 exec函数</a:t>
            </a:r>
            <a:endParaRPr lang="zh-CN" altLang="en-US" dirty="0"/>
          </a:p>
        </p:txBody>
      </p:sp>
      <p:sp>
        <p:nvSpPr>
          <p:cNvPr id="7270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一般，fork进程后，子进程往往调用exec函数以执行另一程序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子进程执行新程序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新程序的进程ID并不改变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用新程序替换了当前进程的正文、数据、堆和栈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413E97-E390-4766-B42C-B9F13A59314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3.5.2 exec函数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 hasCustomPrompt="1"/>
          </p:nvPr>
        </p:nvSpPr>
        <p:spPr>
          <a:xfrm>
            <a:off x="78105" y="914400"/>
            <a:ext cx="8946515" cy="58674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#include &lt;unistd.h&gt;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int execv (const char *path, char *const arg[]);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int execvp (const char *file, char * const argv[]);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int execl (const char *path, const char * arg0,..,NULL);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int execlp (const char *file, const char * arg0,..,NULL);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int execle (const char *path, const char * arg0,...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/*  (char *)0, char *const  envp[]);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int execve (const char *file,  char *const argv[],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char *const envp[]);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E290F3-8B89-4CBE-957E-A8505190256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3.5.2 exec函数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143000"/>
            <a:ext cx="8305800" cy="1752600"/>
          </a:xfrm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execlp、execvp：指定文件名作参数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如果filename中包含/，则视为路径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否则按PATH环境变量，在有关目录中搜索可执行文件</a:t>
            </a:r>
            <a:endParaRPr lang="zh-CN" altLang="en-US" sz="2800" dirty="0"/>
          </a:p>
        </p:txBody>
      </p:sp>
      <p:sp>
        <p:nvSpPr>
          <p:cNvPr id="2" name="Rectangle 4"/>
          <p:cNvSpPr>
            <a:spLocks noGrp="1"/>
          </p:cNvSpPr>
          <p:nvPr/>
        </p:nvSpPr>
        <p:spPr>
          <a:xfrm>
            <a:off x="304800" y="3124200"/>
            <a:ext cx="8459788" cy="1371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execle、execve，可以传递一个指向环境字符串数组的指针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其他4个函数使用调用环境的environ变量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74757" name="Rectangle 5"/>
          <p:cNvSpPr>
            <a:spLocks noGrp="1"/>
          </p:cNvSpPr>
          <p:nvPr/>
        </p:nvSpPr>
        <p:spPr>
          <a:xfrm>
            <a:off x="228600" y="4802188"/>
            <a:ext cx="8686800" cy="19796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 函数名中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p表示该函数用filename作参数，用PATHNAME环境变量寻找可执行文件；</a:t>
            </a:r>
            <a:endParaRPr lang="zh-CN" altLang="en-US" sz="2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l表示该函数取一个参数表，v表示取argv[]</a:t>
            </a:r>
            <a:endParaRPr lang="zh-CN" altLang="en-US" sz="2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e表示函数取envp[]数组</a:t>
            </a:r>
            <a:endParaRPr lang="zh-CN" altLang="en-US" sz="2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475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3" y="2778443"/>
            <a:ext cx="8915400" cy="4005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74757" grpId="0" bldLvl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05AA3F-1BAE-42CC-BB08-9A61E2D0B21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3.5.2 示例</a:t>
            </a:r>
            <a:endParaRPr lang="zh-CN" altLang="en-US" dirty="0"/>
          </a:p>
        </p:txBody>
      </p:sp>
      <p:sp>
        <p:nvSpPr>
          <p:cNvPr id="7577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295400"/>
            <a:ext cx="8458200" cy="51054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echoall </a:t>
            </a:r>
            <a:r>
              <a:rPr lang="zh-CN" altLang="en-US" sz="2000" dirty="0">
                <a:ea typeface="宋体" panose="02010600030101010101" pitchFamily="2" charset="-122"/>
              </a:rPr>
              <a:t>程序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int main()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{   int i;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</a:t>
            </a:r>
            <a:r>
              <a:rPr lang="en-US" altLang="zh-CN" sz="2000" dirty="0">
                <a:ea typeface="宋体" panose="02010600030101010101" pitchFamily="2" charset="-122"/>
              </a:rPr>
              <a:t>char  **ptr;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</a:t>
            </a:r>
            <a:r>
              <a:rPr lang="en-US" altLang="zh-CN" sz="2000" dirty="0">
                <a:ea typeface="宋体" panose="02010600030101010101" pitchFamily="2" charset="-122"/>
              </a:rPr>
              <a:t>extern char **environ;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</a:t>
            </a:r>
            <a:r>
              <a:rPr lang="en-US" altLang="zh-CN" sz="2000" dirty="0">
                <a:ea typeface="宋体" panose="02010600030101010101" pitchFamily="2" charset="-122"/>
              </a:rPr>
              <a:t>for (i=0;i&lt;argc; i++)   /* echo all command-line args*/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    </a:t>
            </a:r>
            <a:r>
              <a:rPr lang="en-US" altLang="zh-CN" sz="2000" dirty="0">
                <a:ea typeface="宋体" panose="02010600030101010101" pitchFamily="2" charset="-122"/>
              </a:rPr>
              <a:t>printf(“argv[%d]: %s\n”, i, argv[i]);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</a:t>
            </a:r>
            <a:r>
              <a:rPr lang="en-US" altLang="zh-CN" sz="2000" dirty="0">
                <a:ea typeface="宋体" panose="02010600030101010101" pitchFamily="2" charset="-122"/>
              </a:rPr>
              <a:t>for (ptr=environ; *prt!=0;  ptr++)   /*  all env strings*/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    </a:t>
            </a:r>
            <a:r>
              <a:rPr lang="en-US" altLang="zh-CN" sz="2000" dirty="0">
                <a:ea typeface="宋体" panose="02010600030101010101" pitchFamily="2" charset="-122"/>
              </a:rPr>
              <a:t>printf(“%s\n”, *ptr);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　　　</a:t>
            </a:r>
            <a:r>
              <a:rPr lang="en-US" altLang="zh-CN" sz="2000" dirty="0">
                <a:ea typeface="宋体" panose="02010600030101010101" pitchFamily="2" charset="-122"/>
              </a:rPr>
              <a:t>exit(0);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}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796743-5F85-4D9B-BE8A-CEC12F9F2E5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2" name="Rectangle 2"/>
          <p:cNvSpPr>
            <a:spLocks noGrp="1"/>
          </p:cNvSpPr>
          <p:nvPr>
            <p:ph idx="1" hasCustomPrompt="1"/>
          </p:nvPr>
        </p:nvSpPr>
        <p:spPr>
          <a:xfrm>
            <a:off x="152400" y="138113"/>
            <a:ext cx="8610600" cy="6629400"/>
          </a:xfrm>
        </p:spPr>
        <p:txBody>
          <a:bodyPr vert="horz" wrap="square" lIns="91440" tIns="45720" rIns="91440" bIns="45720" anchor="t"/>
          <a:p>
            <a:r>
              <a:rPr lang="en-US" altLang="zh-CN" sz="1800" dirty="0">
                <a:ea typeface="宋体" panose="02010600030101010101" pitchFamily="2" charset="-122"/>
              </a:rPr>
              <a:t>exec_test </a:t>
            </a:r>
            <a:r>
              <a:rPr lang="zh-CN" altLang="en-US" sz="1800" dirty="0">
                <a:ea typeface="宋体" panose="02010600030101010101" pitchFamily="2" charset="-122"/>
              </a:rPr>
              <a:t>程序</a:t>
            </a:r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en-US" altLang="zh-CN" sz="1800" dirty="0">
                <a:ea typeface="宋体" panose="02010600030101010101" pitchFamily="2" charset="-122"/>
              </a:rPr>
              <a:t>#include ...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>
                <a:ea typeface="宋体" panose="02010600030101010101" pitchFamily="2" charset="-122"/>
              </a:rPr>
              <a:t>char *env_init[]={ “USER=unknown”, “PATH=/tmp”, NULL};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>
                <a:ea typeface="宋体" panose="02010600030101010101" pitchFamily="2" charset="-122"/>
              </a:rPr>
              <a:t>int main()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>
                <a:ea typeface="宋体" panose="02010600030101010101" pitchFamily="2" charset="-122"/>
              </a:rPr>
              <a:t>{   pid_t  pid;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</a:t>
            </a:r>
            <a:r>
              <a:rPr lang="en-US" altLang="zh-CN" sz="1800" dirty="0">
                <a:ea typeface="宋体" panose="02010600030101010101" pitchFamily="2" charset="-122"/>
              </a:rPr>
              <a:t>if  ( (pid=fork())&lt;0 )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    </a:t>
            </a:r>
            <a:r>
              <a:rPr lang="en-US" altLang="zh-CN" sz="1800" dirty="0">
                <a:ea typeface="宋体" panose="02010600030101010101" pitchFamily="2" charset="-122"/>
              </a:rPr>
              <a:t>Err_sys(“fork error”);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</a:t>
            </a:r>
            <a:r>
              <a:rPr lang="en-US" altLang="zh-CN" sz="1800" dirty="0">
                <a:ea typeface="宋体" panose="02010600030101010101" pitchFamily="2" charset="-122"/>
              </a:rPr>
              <a:t>else  if  (pid == 0)   {   /*specify path, specify environment  */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     </a:t>
            </a:r>
            <a:r>
              <a:rPr lang="en-US" altLang="zh-CN" sz="1800" dirty="0">
                <a:ea typeface="宋体" panose="02010600030101010101" pitchFamily="2" charset="-122"/>
              </a:rPr>
              <a:t>if  ( execle(“/home/stevens/bin/echoall”, “echoall”,  “myarg1”,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       “</a:t>
            </a:r>
            <a:r>
              <a:rPr lang="en-US" altLang="zh-CN" sz="1800" dirty="0">
                <a:ea typeface="宋体" panose="02010600030101010101" pitchFamily="2" charset="-122"/>
              </a:rPr>
              <a:t>MY ARG2”,  (char *) 0 , env_init) &lt; 0)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               </a:t>
            </a:r>
            <a:r>
              <a:rPr lang="en-US" altLang="zh-CN" sz="1800" dirty="0">
                <a:ea typeface="宋体" panose="02010600030101010101" pitchFamily="2" charset="-122"/>
              </a:rPr>
              <a:t>err_sys(“fork error”);    }</a:t>
            </a:r>
            <a:r>
              <a:rPr lang="zh-CN" altLang="en-US" sz="1800" dirty="0">
                <a:ea typeface="宋体" panose="02010600030101010101" pitchFamily="2" charset="-122"/>
              </a:rPr>
              <a:t>　</a:t>
            </a:r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</a:t>
            </a:r>
            <a:r>
              <a:rPr lang="en-US" altLang="zh-CN" sz="1800" dirty="0">
                <a:ea typeface="宋体" panose="02010600030101010101" pitchFamily="2" charset="-122"/>
              </a:rPr>
              <a:t>if  (waitpid(pid,NULL,0)&lt;0)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        </a:t>
            </a:r>
            <a:r>
              <a:rPr lang="en-US" altLang="zh-CN" sz="1800" dirty="0">
                <a:ea typeface="宋体" panose="02010600030101010101" pitchFamily="2" charset="-122"/>
              </a:rPr>
              <a:t>err_sys(“wait error”);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</a:t>
            </a:r>
            <a:r>
              <a:rPr lang="en-US" altLang="zh-CN" sz="1800" dirty="0">
                <a:ea typeface="宋体" panose="02010600030101010101" pitchFamily="2" charset="-122"/>
              </a:rPr>
              <a:t>if  ( (pid=fork())&lt;0 )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    </a:t>
            </a:r>
            <a:r>
              <a:rPr lang="en-US" altLang="zh-CN" sz="1800" dirty="0">
                <a:ea typeface="宋体" panose="02010600030101010101" pitchFamily="2" charset="-122"/>
              </a:rPr>
              <a:t>Err_sys(“fork error”);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</a:t>
            </a:r>
            <a:r>
              <a:rPr lang="en-US" altLang="zh-CN" sz="1800" dirty="0">
                <a:ea typeface="宋体" panose="02010600030101010101" pitchFamily="2" charset="-122"/>
              </a:rPr>
              <a:t>else  if  (pid == 0)   {   /*specify path, specify environment  */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     </a:t>
            </a:r>
            <a:r>
              <a:rPr lang="en-US" altLang="zh-CN" sz="1800" dirty="0">
                <a:ea typeface="宋体" panose="02010600030101010101" pitchFamily="2" charset="-122"/>
              </a:rPr>
              <a:t>if  ( execlp(“echoall”, “echoall”,  “only 1 args”, (char *) 0 &lt; 0)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             </a:t>
            </a:r>
            <a:r>
              <a:rPr lang="en-US" altLang="zh-CN" sz="1800" dirty="0">
                <a:ea typeface="宋体" panose="02010600030101010101" pitchFamily="2" charset="-122"/>
              </a:rPr>
              <a:t>err_sys(“fork error”);    }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　　　</a:t>
            </a:r>
            <a:r>
              <a:rPr lang="en-US" altLang="zh-CN" sz="1800" dirty="0">
                <a:ea typeface="宋体" panose="02010600030101010101" pitchFamily="2" charset="-122"/>
              </a:rPr>
              <a:t>exit(0);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>
                <a:ea typeface="宋体" panose="02010600030101010101" pitchFamily="2" charset="-122"/>
              </a:rPr>
              <a:t>}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4427C1-80AC-49A6-8844-3847EEB1AE8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3.1.2 文件的基本权限位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4" name="Rectangle 3"/>
          <p:cNvSpPr>
            <a:spLocks noGrp="1"/>
          </p:cNvSpPr>
          <p:nvPr>
            <p:ph type="body"/>
          </p:nvPr>
        </p:nvSpPr>
        <p:spPr>
          <a:xfrm>
            <a:off x="457200" y="1146175"/>
            <a:ext cx="8305800" cy="93599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Read 权限：控制读文件内容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read system call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00050" y="2226310"/>
            <a:ext cx="8362950" cy="1050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Write</a:t>
            </a:r>
            <a:r>
              <a:rPr lang="zh-CN" altLang="en-US" dirty="0">
                <a:ea typeface="宋体" panose="02010600030101010101" pitchFamily="2" charset="-122"/>
              </a:rPr>
              <a:t>权限：控制读文件内容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write system call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386715" y="3400425"/>
            <a:ext cx="8375650" cy="107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Execute</a:t>
            </a:r>
            <a:r>
              <a:rPr lang="zh-CN" altLang="en-US" dirty="0">
                <a:ea typeface="宋体" panose="02010600030101010101" pitchFamily="2" charset="-122"/>
              </a:rPr>
              <a:t>权限：控制将文件调入内存并执行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execve system call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17750" y="4350209"/>
            <a:ext cx="4584700" cy="2224160"/>
            <a:chOff x="2655" y="2765"/>
            <a:chExt cx="7220" cy="4581"/>
          </a:xfrm>
        </p:grpSpPr>
        <p:sp>
          <p:nvSpPr>
            <p:cNvPr id="4" name="文本框 3"/>
            <p:cNvSpPr txBox="1"/>
            <p:nvPr/>
          </p:nvSpPr>
          <p:spPr>
            <a:xfrm>
              <a:off x="2655" y="2765"/>
              <a:ext cx="7220" cy="1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>
                  <a:solidFill>
                    <a:srgbClr val="FF0000"/>
                  </a:solidFill>
                </a:rPr>
                <a:t>rwx</a:t>
              </a:r>
              <a:r>
                <a:rPr lang="en-US" altLang="zh-CN" sz="5400"/>
                <a:t> rwx </a:t>
              </a:r>
              <a:r>
                <a:rPr lang="en-US" altLang="zh-CN" sz="54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</a:rPr>
                <a:t>rwx</a:t>
              </a:r>
              <a:endParaRPr lang="en-US" altLang="zh-CN" sz="5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684" y="4539"/>
              <a:ext cx="5798" cy="2807"/>
              <a:chOff x="2684" y="4539"/>
              <a:chExt cx="5798" cy="2807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880" y="4560"/>
                <a:ext cx="14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直接连接符 5"/>
              <p:cNvCxnSpPr/>
              <p:nvPr/>
            </p:nvCxnSpPr>
            <p:spPr>
              <a:xfrm>
                <a:off x="4919" y="4560"/>
                <a:ext cx="14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" name="直接连接符 7"/>
              <p:cNvCxnSpPr/>
              <p:nvPr/>
            </p:nvCxnSpPr>
            <p:spPr>
              <a:xfrm>
                <a:off x="6802" y="4539"/>
                <a:ext cx="14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文本框 9"/>
              <p:cNvSpPr txBox="1"/>
              <p:nvPr/>
            </p:nvSpPr>
            <p:spPr>
              <a:xfrm>
                <a:off x="2684" y="4847"/>
                <a:ext cx="1752" cy="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/>
                  <a:t>  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文件</a:t>
                </a:r>
                <a:endParaRPr lang="zh-CN" altLang="en-US" b="1">
                  <a:solidFill>
                    <a:srgbClr val="FF0000"/>
                  </a:solidFill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</a:rPr>
                  <a:t>拥有者</a:t>
                </a:r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533" y="4877"/>
                <a:ext cx="1752" cy="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/>
                  <a:t>  </a:t>
                </a:r>
                <a:r>
                  <a:rPr lang="zh-CN" altLang="en-US" b="1"/>
                  <a:t>文件</a:t>
                </a:r>
                <a:endParaRPr lang="zh-CN" altLang="en-US" b="1"/>
              </a:p>
              <a:p>
                <a:r>
                  <a:rPr lang="zh-CN" altLang="en-US" b="1"/>
                  <a:t>拥有者所在组</a:t>
                </a:r>
                <a:endParaRPr lang="zh-CN" altLang="en-US" b="1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437" y="5047"/>
                <a:ext cx="2045" cy="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/>
                  <a:t>  </a:t>
                </a:r>
                <a:r>
                  <a:rPr lang="zh-CN" altLang="en-US" b="1">
                    <a:solidFill>
                      <a:srgbClr val="0070C0"/>
                    </a:solidFill>
                  </a:rPr>
                  <a:t>其他人</a:t>
                </a:r>
                <a:endParaRPr lang="zh-CN" altLang="en-US" b="1">
                  <a:solidFill>
                    <a:srgbClr val="0070C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349878-E1FF-4AEA-A24C-8B522BB42C5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3.5.2 exec函数示例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221740"/>
            <a:ext cx="8305800" cy="538988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执行结果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$exec_test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argv[0]: echoall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argv[1]: myarg1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argv[2]: My ARG2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USER=unknown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PATH=/tmp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argv[0]: echoall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$argv[1]: only 1 arg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USER=stevens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HOME=/home/stevens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LOGNAME=stevens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20767A2-2077-4DB3-932F-DDC55B6546A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3.5.2 exec函数</a:t>
            </a:r>
            <a:endParaRPr lang="zh-CN" altLang="en-US" dirty="0"/>
          </a:p>
        </p:txBody>
      </p:sp>
      <p:sp>
        <p:nvSpPr>
          <p:cNvPr id="7885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219200"/>
            <a:ext cx="8305800" cy="838200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</a:rPr>
              <a:t>执行exec后，保持不变的特征</a:t>
            </a:r>
            <a:endParaRPr lang="zh-CN" altLang="en-US" dirty="0"/>
          </a:p>
        </p:txBody>
      </p:sp>
      <p:sp>
        <p:nvSpPr>
          <p:cNvPr id="78852" name="Rectangle 4"/>
          <p:cNvSpPr>
            <a:spLocks noGrp="1"/>
          </p:cNvSpPr>
          <p:nvPr/>
        </p:nvSpPr>
        <p:spPr>
          <a:xfrm>
            <a:off x="685800" y="2055813"/>
            <a:ext cx="4876800" cy="3276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进程ID、父进程ID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ruid、rgid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当前工作目录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文件锁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资源限制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2A27B4-4897-4AA7-BFF5-AA1F8ADD3F8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7987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3.1  文件的组织与权限表示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3.2  目录的组织与权限表示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3.3 文件连接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3.4  用户、主体和客体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3.5  进程的uid切换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3.5.1 进程的用户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3.5.2 exec函数</a:t>
            </a:r>
            <a:endParaRPr lang="zh-CN" altLang="en-US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3.5.3 suid程序安全性</a:t>
            </a: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6F2DEB-4363-40C0-B731-2558928598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0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1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3.5.3为什么需要 suid/sgid 位?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80902" name="Rectangle 3"/>
          <p:cNvSpPr>
            <a:spLocks noGrp="1"/>
          </p:cNvSpPr>
          <p:nvPr>
            <p:ph type="body"/>
          </p:nvPr>
        </p:nvSpPr>
        <p:spPr>
          <a:xfrm>
            <a:off x="77788" y="838200"/>
            <a:ext cx="9144000" cy="2057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有些操作需要 user id = 0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中止系统运行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bind/listen 特殊端口 (TCP/UDP ports below 1024)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非 root 用户需要一些特殊权限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76200" y="2976245"/>
            <a:ext cx="8993505" cy="7861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文件级访问控制：非细粒度  (not fine-grained)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71120" y="3760470"/>
            <a:ext cx="8993505" cy="15728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系统完整性不仅要控制谁有权限写，还要控制怎么写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# ls -l /usr/bin/passwd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-r-s--x--x 1 root root 12244 Feb 7 2000 usr/bin/passwd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DEAB8B-44D8-4386-877B-CBCE358F15B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4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3.5.3 suid/sgid程序的安全问题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26" name="Rectangle 3"/>
          <p:cNvSpPr>
            <a:spLocks noGrp="1"/>
          </p:cNvSpPr>
          <p:nvPr>
            <p:ph type="body"/>
          </p:nvPr>
        </p:nvSpPr>
        <p:spPr>
          <a:xfrm>
            <a:off x="457200" y="1297305"/>
            <a:ext cx="8305800" cy="1168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这些程序主要由root 的setuid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ls程序setuid会如何？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63550" y="2400935"/>
            <a:ext cx="8305800" cy="11696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违背了最小特权原则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每个程序以及每个用户都应在最小特权下进行操作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19100" y="3590925"/>
            <a:ext cx="8305800" cy="831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攻击者如何利用该问题进行攻击?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433705" y="4364990"/>
            <a:ext cx="8305800" cy="6946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如何解决这个问题?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AAF725-1F9C-402E-A944-3DABCEFB19C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8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371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 </a:t>
            </a:r>
            <a:r>
              <a:rPr lang="zh-CN" altLang="en-US" sz="4000" dirty="0">
                <a:ea typeface="宋体" panose="02010600030101010101" pitchFamily="2" charset="-122"/>
              </a:rPr>
              <a:t>改变 effective user ID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82950" name="Rectangle 3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436626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一个进程执行一个 setuid 程序，执行特权代码后可放弃其权限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永久性放弃权限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三个user IDs 都修改为低权限的user id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临时性放弃权限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仅将effective uid 修改为低权限的user id ，同时将effective uid 保存在 saved uid；进程后续还可恢复为高权限用户继续运行 （ seteuid(suid) 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AAF725-1F9C-402E-A944-3DABCEFB19C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8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371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 </a:t>
            </a:r>
            <a:r>
              <a:rPr lang="zh-CN" altLang="en-US" sz="4000" dirty="0">
                <a:ea typeface="宋体" panose="02010600030101010101" pitchFamily="2" charset="-122"/>
              </a:rPr>
              <a:t>改变 effective user ID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82950" name="Rectangle 3"/>
          <p:cNvSpPr>
            <a:spLocks noGrp="1"/>
          </p:cNvSpPr>
          <p:nvPr>
            <p:ph type="body"/>
          </p:nvPr>
        </p:nvSpPr>
        <p:spPr>
          <a:xfrm>
            <a:off x="419100" y="1371600"/>
            <a:ext cx="8305800" cy="1854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一个进程执行一个 setuid 程序，执行特权代码后可放弃其权限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需要用</a:t>
            </a:r>
            <a:r>
              <a:rPr lang="en-US" altLang="zh-CN" dirty="0">
                <a:ea typeface="宋体" panose="02010600030101010101" pitchFamily="2" charset="-122"/>
              </a:rPr>
              <a:t>root</a:t>
            </a:r>
            <a:r>
              <a:rPr lang="zh-CN" altLang="en-US" dirty="0">
                <a:ea typeface="宋体" panose="02010600030101010101" pitchFamily="2" charset="-122"/>
              </a:rPr>
              <a:t>权限时，</a:t>
            </a:r>
            <a:r>
              <a:rPr lang="en-US" altLang="zh-CN" dirty="0">
                <a:ea typeface="宋体" panose="02010600030101010101" pitchFamily="2" charset="-122"/>
              </a:rPr>
              <a:t>euid=0</a:t>
            </a:r>
            <a:r>
              <a:rPr lang="zh-CN" altLang="en-US" dirty="0">
                <a:ea typeface="宋体" panose="02010600030101010101" pitchFamily="2" charset="-122"/>
              </a:rPr>
              <a:t>执行代码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不需要</a:t>
            </a:r>
            <a:r>
              <a:rPr lang="en-US" altLang="zh-CN" dirty="0">
                <a:ea typeface="宋体" panose="02010600030101010101" pitchFamily="2" charset="-122"/>
              </a:rPr>
              <a:t>root</a:t>
            </a:r>
            <a:r>
              <a:rPr lang="zh-CN" altLang="en-US" dirty="0">
                <a:ea typeface="宋体" panose="02010600030101010101" pitchFamily="2" charset="-122"/>
              </a:rPr>
              <a:t>权限时，</a:t>
            </a:r>
            <a:r>
              <a:rPr lang="en-US" altLang="zh-CN" dirty="0">
                <a:ea typeface="宋体" panose="02010600030101010101" pitchFamily="2" charset="-122"/>
              </a:rPr>
              <a:t>euid=</a:t>
            </a:r>
            <a:r>
              <a:rPr lang="zh-CN" altLang="en-US" dirty="0">
                <a:ea typeface="宋体" panose="02010600030101010101" pitchFamily="2" charset="-122"/>
              </a:rPr>
              <a:t>普通用户</a:t>
            </a:r>
            <a:r>
              <a:rPr lang="en-US" altLang="zh-CN" dirty="0">
                <a:ea typeface="宋体" panose="02010600030101010101" pitchFamily="2" charset="-122"/>
              </a:rPr>
              <a:t>uid</a:t>
            </a:r>
            <a:r>
              <a:rPr lang="zh-CN" altLang="en-US" dirty="0">
                <a:ea typeface="宋体" panose="02010600030101010101" pitchFamily="2" charset="-122"/>
              </a:rPr>
              <a:t>，执行代码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8515" y="3810000"/>
            <a:ext cx="2613025" cy="2362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普通用户</a:t>
            </a: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zy 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uid=1001</a:t>
            </a: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的程序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euid=1001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exec</a:t>
            </a: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setuid</a:t>
            </a: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程序）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5905" y="3471545"/>
            <a:ext cx="2586990" cy="25882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root</a:t>
            </a: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用户程序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euid=0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euid=1001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euid=0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euid=1001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430270" y="3962400"/>
            <a:ext cx="1903730" cy="1518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 flipH="1" flipV="1">
            <a:off x="3505200" y="5715000"/>
            <a:ext cx="1792605" cy="203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60A285-542F-4EB3-A5CB-C662582F4F8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2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早期UNIX 的访问控制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4" name="Rectangle 3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1524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一个进程有两个 user IDs: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real uid and effective uid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一个系统调用 setuid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55930" y="3048000"/>
            <a:ext cx="8305800" cy="2209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系统调用 setuid(id)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 euid 为 0, setuid 函数将 ruid 和 euid同时修改为指定参数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否则, setuid 函数只能将 effective uid 改为 real uid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永久性放弃权限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6" name="Rectangle 3"/>
          <p:cNvSpPr>
            <a:spLocks noGrp="1"/>
          </p:cNvSpPr>
          <p:nvPr/>
        </p:nvSpPr>
        <p:spPr>
          <a:xfrm>
            <a:off x="380365" y="5489575"/>
            <a:ext cx="83058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进程不能临时性放弃权限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83976" grpId="0" bldLvl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35764C-8A4C-47D4-9E22-A305A1B611A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6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3.5.3 suid程序安全性</a:t>
            </a:r>
            <a:br>
              <a:rPr lang="zh-CN" altLang="en-US" sz="4000" dirty="0">
                <a:ea typeface="宋体" panose="02010600030101010101" pitchFamily="2" charset="-122"/>
              </a:rPr>
            </a:br>
            <a:r>
              <a:rPr lang="zh-CN" altLang="en-US" sz="4000" dirty="0">
                <a:ea typeface="宋体" panose="02010600030101010101" pitchFamily="2" charset="-122"/>
              </a:rPr>
              <a:t>   System V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84998" name="Rectangle 3"/>
          <p:cNvSpPr>
            <a:spLocks noGrp="1"/>
          </p:cNvSpPr>
          <p:nvPr>
            <p:ph type="body"/>
          </p:nvPr>
        </p:nvSpPr>
        <p:spPr>
          <a:xfrm>
            <a:off x="381000" y="1371600"/>
            <a:ext cx="8534400" cy="6096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增加了 saved uid ，增加一个新的系统调用seteuid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81000" y="2056130"/>
            <a:ext cx="8534400" cy="2057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系统调用seteuid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 euid 为 0, seteuid 可将 euid 设置为任意 user 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否则, euid仅能修改为 ruid 或 suid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修改为 ruid. 放弃权限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00" name="Rectangle 3"/>
          <p:cNvSpPr>
            <a:spLocks noGrp="1"/>
          </p:cNvSpPr>
          <p:nvPr/>
        </p:nvSpPr>
        <p:spPr>
          <a:xfrm>
            <a:off x="381000" y="4189095"/>
            <a:ext cx="8534400" cy="19354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系统调用 setuid 含义改变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 euid 为 0, setuid 函数同 seteuid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否则, setuid 将三个 user IDs 都修改为 real uid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85000" grpId="0" bldLvl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70FB89-9FD0-486A-B60F-4C6EA12C8CA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0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371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BSD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22" name="Rectangle 3"/>
          <p:cNvSpPr>
            <a:spLocks noGrp="1"/>
          </p:cNvSpPr>
          <p:nvPr>
            <p:ph type="body"/>
          </p:nvPr>
        </p:nvSpPr>
        <p:spPr>
          <a:xfrm>
            <a:off x="457200" y="1826260"/>
            <a:ext cx="8305800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使用 ruid &amp; euid, 系统调用改为 setreuid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如果 euid 为 0, 则 ruid 和 euid 可以修改为任意用户 ID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否则, ruid 可修改为euid，或反之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允许进程将 ruid &amp; euid互换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4489F3-C444-4F9F-8EC3-B964C3FB5E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2" name="日期占位符 3"/>
          <p:cNvSpPr txBox="1">
            <a:spLocks noGrp="1"/>
          </p:cNvSpPr>
          <p:nvPr/>
        </p:nvSpPr>
        <p:spPr>
          <a:xfrm>
            <a:off x="4572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Computer Security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页脚占位符 4"/>
          <p:cNvSpPr txBox="1">
            <a:spLocks noGrp="1"/>
          </p:cNvSpPr>
          <p:nvPr/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spcBef>
                <a:spcPct val="50000"/>
              </a:spcBef>
            </a:pPr>
            <a:r>
              <a:rPr lang="en-US" altLang="zh-CN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Fall 2013/Lecture 3</a:t>
            </a:r>
            <a:endParaRPr lang="en-US" altLang="zh-CN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Rectangle 2"/>
          <p:cNvSpPr>
            <a:spLocks noGrp="1"/>
          </p:cNvSpPr>
          <p:nvPr>
            <p:ph type="title"/>
          </p:nvPr>
        </p:nvSpPr>
        <p:spPr>
          <a:xfrm>
            <a:off x="457200" y="-65087"/>
            <a:ext cx="8229600" cy="827087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3.1.2 UNIX 文件权限表示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486" name="Picture 3"/>
          <p:cNvPicPr>
            <a:picLocks noGrp="1" noChangeAspect="1"/>
          </p:cNvPicPr>
          <p:nvPr>
            <p:ph type="body"/>
          </p:nvPr>
        </p:nvPicPr>
        <p:blipFill>
          <a:blip r:embed="rId1"/>
          <a:stretch>
            <a:fillRect/>
          </a:stretch>
        </p:blipFill>
        <p:spPr>
          <a:xfrm>
            <a:off x="381000" y="2667000"/>
            <a:ext cx="8305800" cy="4114800"/>
          </a:xfrm>
        </p:spPr>
      </p:pic>
      <p:pic>
        <p:nvPicPr>
          <p:cNvPr id="2048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239000" cy="242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E0E8BE2-5B64-4022-999D-A154B64166B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4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600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现代 UNIX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46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System V &amp; BSD 相互参考, 都是用 setuid, seteuid, setreuid, 但语义不同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有些 UNIX 系统引入</a:t>
            </a:r>
            <a:r>
              <a:rPr lang="en-US" altLang="zh-CN" dirty="0">
                <a:ea typeface="宋体" panose="02010600030101010101" pitchFamily="2" charset="-122"/>
              </a:rPr>
              <a:t> setresuid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不同系统不同含义，比较混乱、复杂、不一致,容易产生</a:t>
            </a:r>
            <a:r>
              <a:rPr lang="en-US" altLang="zh-CN" dirty="0">
                <a:ea typeface="宋体" panose="02010600030101010101" pitchFamily="2" charset="-122"/>
              </a:rPr>
              <a:t> bug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POSIX standard, Solaris, FreeBSD, Linux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86290FA-481A-46DC-88F8-FDAC83558E1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8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9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524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  建议性方法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8070" name="Rectangle 3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2362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选择合适的系统调用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Setresuid </a:t>
            </a:r>
            <a:r>
              <a:rPr lang="zh-CN" altLang="en-US" dirty="0">
                <a:ea typeface="宋体" panose="02010600030101010101" pitchFamily="2" charset="-122"/>
              </a:rPr>
              <a:t>具有清晰的语法含义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设置有效的 uid,seteuid(new_euid)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设置两个 user IDs, setreuid(new_uid,new_uid)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应避免使用Setuid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28625" y="4113530"/>
            <a:ext cx="8305800" cy="20561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利用系统调用验证结果的正确性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检查返回代码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确认用户 ID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BA19C8-4BE5-4816-872E-BCB0CC63D3C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4478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</a:t>
            </a:r>
            <a:r>
              <a:rPr lang="zh-CN" altLang="en-US" sz="3600" dirty="0">
                <a:ea typeface="宋体" panose="02010600030101010101" pitchFamily="2" charset="-122"/>
              </a:rPr>
              <a:t>无歧异函数（1）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826260"/>
            <a:ext cx="8305800" cy="4114800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dirty="0"/>
              <a:t>int drop_priv_temp(uid_t  new_uid)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  if  ( setresuid(-1, new_uid, geteuid()) &lt;0)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return ERROR_SYSCALL;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if ( geteuid() != new_uid)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return ERROR_SYSCALL;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return 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518130-F0F7-4566-AA42-5906B98D073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449388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无歧异函数（2）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 hasCustomPrompt="1"/>
          </p:nvPr>
        </p:nvSpPr>
        <p:spPr>
          <a:xfrm>
            <a:off x="74295" y="1524000"/>
            <a:ext cx="8956675" cy="5035550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dirty="0"/>
              <a:t>int drop_priv_perm(uid_t  new_uid)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 uid_t  ruid, euid, suid;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if (setresuid(new_uid, new_uid, new_uid) &lt;0)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     return ERROR_SYSCALL;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if (getresuid(&amp;ruid, &amp;euid, &amp;suid) &lt;0)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return ERROR_SYSCALL;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if (ruid !=new_uid || euid !=new_uid || suid!=new_uid)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return ERROR_SYSCALL;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return 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3FE1A2-1677-4E7C-A287-EAD01046F59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373188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</a:t>
            </a:r>
            <a:r>
              <a:rPr lang="zh-CN" altLang="en-US" sz="3600" dirty="0">
                <a:ea typeface="宋体" panose="02010600030101010101" pitchFamily="2" charset="-122"/>
              </a:rPr>
              <a:t>无歧异函数（3）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idx="1" hasCustomPrompt="1"/>
          </p:nvPr>
        </p:nvSpPr>
        <p:spPr>
          <a:xfrm>
            <a:off x="1061720" y="1448435"/>
            <a:ext cx="7343775" cy="5066665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dirty="0"/>
              <a:t>int restore_priv()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  int ruid, euid, suid;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if (getresuid(&amp;ruid, &amp;euid, &amp;suid)&lt;0)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return ERROR_SYSCALL;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if (setresuid(-1, suid, -1)&lt;0)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return ERROR_SYSCALL;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if (geteuid() !=suid)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return ERROR_SYSCALL;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return 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E7FE86-1E3F-4DBF-8FDB-E10B4633B91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373188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无歧异函数（3）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52190" y="2004695"/>
            <a:ext cx="216408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priv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04260" y="3502025"/>
            <a:ext cx="216408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unpriv_temp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30930" y="4872990"/>
            <a:ext cx="216408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unpriv_perm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181475" y="2653030"/>
            <a:ext cx="9525" cy="848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 flipV="1">
            <a:off x="5105400" y="2663825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2805430" y="2656205"/>
            <a:ext cx="1400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drop_priv_temp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157470" y="2661920"/>
            <a:ext cx="1294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restore_priv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493510" y="3695700"/>
            <a:ext cx="1732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drop_priv_</a:t>
            </a:r>
            <a:endParaRPr lang="en-US" altLang="zh-CN"/>
          </a:p>
          <a:p>
            <a:r>
              <a:rPr lang="en-US" altLang="zh-CN"/>
              <a:t>perm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5715000" y="2282825"/>
            <a:ext cx="762000" cy="2820670"/>
            <a:chOff x="9000" y="3000"/>
            <a:chExt cx="1200" cy="444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000" y="3000"/>
              <a:ext cx="1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0200" y="3000"/>
              <a:ext cx="0" cy="44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直接箭头连接符 14"/>
            <p:cNvCxnSpPr/>
            <p:nvPr/>
          </p:nvCxnSpPr>
          <p:spPr>
            <a:xfrm flipH="1">
              <a:off x="9120" y="7440"/>
              <a:ext cx="1080" cy="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16" name="文本框 15"/>
          <p:cNvSpPr txBox="1"/>
          <p:nvPr/>
        </p:nvSpPr>
        <p:spPr>
          <a:xfrm>
            <a:off x="3630930" y="5671820"/>
            <a:ext cx="2650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函数间转换流程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661535" y="1445895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7BB1DB-F987-46A7-9D1E-9973D463E59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8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4493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3.5.3 suid程序安全性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 建议使用改进的 API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3190" name="Rectangle 3"/>
          <p:cNvSpPr>
            <a:spLocks noGrp="1"/>
          </p:cNvSpPr>
          <p:nvPr>
            <p:ph type="body"/>
          </p:nvPr>
        </p:nvSpPr>
        <p:spPr>
          <a:xfrm>
            <a:off x="304800" y="1524000"/>
            <a:ext cx="8305800" cy="1830070"/>
          </a:xfrm>
        </p:spPr>
        <p:txBody>
          <a:bodyPr vert="horz" wrap="square" lIns="91440" tIns="45720" rIns="91440" bIns="45720" anchor="t"/>
          <a:p>
            <a:pPr marL="533400" indent="-533400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三种系统调用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drop_priv_temp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drop_priv_perm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restore_priv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56235" y="3422015"/>
            <a:ext cx="8305800" cy="6324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得到什么启示?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362585" y="4077970"/>
            <a:ext cx="8305800" cy="15671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心理接受原则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设计用户接口时应方便使用”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所期望的保护目标应与实际相符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551CC5-1946-4932-8CD6-0507644BC81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2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3.5.3 suid程序安全性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94214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应注意：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宋体" panose="02010600030101010101" pitchFamily="2" charset="-122"/>
              </a:rPr>
              <a:t>在可信程序中安全使用 suid/sgid 位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32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宋体" panose="02010600030101010101" pitchFamily="2" charset="-122"/>
              </a:rPr>
              <a:t>减少使用</a:t>
            </a:r>
            <a:r>
              <a:rPr lang="en-US" altLang="zh-CN" sz="2800" dirty="0">
                <a:ea typeface="宋体" panose="02010600030101010101" pitchFamily="2" charset="-122"/>
              </a:rPr>
              <a:t>root</a:t>
            </a:r>
            <a:r>
              <a:rPr lang="zh-CN" altLang="en-US" sz="2800" dirty="0">
                <a:ea typeface="宋体" panose="02010600030101010101" pitchFamily="2" charset="-122"/>
              </a:rPr>
              <a:t>权限时间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宋体" panose="02010600030101010101" pitchFamily="2" charset="-122"/>
              </a:rPr>
              <a:t>用户可临时放弃权限以保证安全性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6D89B4-C040-4D7B-AE3C-85BAF220F06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下一节…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5238" name="Rectangle 3"/>
          <p:cNvSpPr>
            <a:spLocks noGrp="1"/>
          </p:cNvSpPr>
          <p:nvPr>
            <p:ph type="body"/>
          </p:nvPr>
        </p:nvSpPr>
        <p:spPr>
          <a:xfrm>
            <a:off x="457200" y="1524000"/>
            <a:ext cx="60198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对进程的访问控制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阅读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Best Practices for UNIX chroot() Operations,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Linux kernel capabilities FAQ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523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3505200"/>
            <a:ext cx="1770063" cy="2297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75ED384-A75D-41D4-BBFC-5B9F2C036B6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254C9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rgbClr val="254C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3.1.2 UNIX 文件权限表示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10" name="Rectangle 3"/>
          <p:cNvSpPr>
            <a:spLocks noGrp="1"/>
          </p:cNvSpPr>
          <p:nvPr>
            <p:ph type="body"/>
          </p:nvPr>
        </p:nvSpPr>
        <p:spPr>
          <a:xfrm>
            <a:off x="457200" y="1524000"/>
            <a:ext cx="8305800" cy="110363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将权限设置为 rwxr--r-x, 对应二进制表示,             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             111 100 101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34340" y="2607945"/>
            <a:ext cx="8305800" cy="13125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chmod函数：更改文件的权限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# chmod 745 foo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#chmod 444 aaa.txt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43865" y="3966210"/>
            <a:ext cx="8305800" cy="710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fchmod函数：对已打开文件更改权限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/>
        </p:nvSpPr>
        <p:spPr>
          <a:xfrm>
            <a:off x="452120" y="4848860"/>
            <a:ext cx="8305800" cy="8305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2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很多操作仅文件拥有者可执行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4" grpId="0"/>
      <p:bldP spid="14" grpId="1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ad`s Tie">
  <a:themeElements>
    <a:clrScheme name="1_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1_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ad`s Tie">
  <a:themeElements>
    <a:clrScheme name="2_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2_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2_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Dad`s Tie">
  <a:themeElements>
    <a:clrScheme name="7_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7_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7_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HD:Users:crisn:Desktop:Microsoft Office X:Templates:Presentations:Designs:Balloons</Template>
  <TotalTime>0</TotalTime>
  <Words>15678</Words>
  <Application>WPS 演示</Application>
  <PresentationFormat>全屏显示(4:3)</PresentationFormat>
  <Paragraphs>1343</Paragraphs>
  <Slides>88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88</vt:i4>
      </vt:variant>
    </vt:vector>
  </HeadingPairs>
  <TitlesOfParts>
    <vt:vector size="101" baseType="lpstr">
      <vt:lpstr>Arial</vt:lpstr>
      <vt:lpstr>宋体</vt:lpstr>
      <vt:lpstr>Wingdings</vt:lpstr>
      <vt:lpstr>Times New Roman</vt:lpstr>
      <vt:lpstr>Times</vt:lpstr>
      <vt:lpstr>微软雅黑</vt:lpstr>
      <vt:lpstr>Arial Unicode MS</vt:lpstr>
      <vt:lpstr>等线</vt:lpstr>
      <vt:lpstr>Wingdings</vt:lpstr>
      <vt:lpstr>Dad`s Tie</vt:lpstr>
      <vt:lpstr>1_Dad`s Tie</vt:lpstr>
      <vt:lpstr>2_Dad`s Tie</vt:lpstr>
      <vt:lpstr>7_Dad`s Tie</vt:lpstr>
      <vt:lpstr>计算机系统安全 Lecture 3 </vt:lpstr>
      <vt:lpstr>主要内容</vt:lpstr>
      <vt:lpstr>3.1.1 文件的组织方式</vt:lpstr>
      <vt:lpstr>3.1.1 文件的组织方式</vt:lpstr>
      <vt:lpstr>PowerPoint 演示文稿</vt:lpstr>
      <vt:lpstr>主要内容</vt:lpstr>
      <vt:lpstr>3.1.2 文件的基本权限位</vt:lpstr>
      <vt:lpstr>3.1.2 UNIX 文件权限表示</vt:lpstr>
      <vt:lpstr>3.1.2 UNIX 文件权限表示</vt:lpstr>
      <vt:lpstr>3.1.2 操作文件时权限的检查次序</vt:lpstr>
      <vt:lpstr>主要内容</vt:lpstr>
      <vt:lpstr>3.1.3 文件的执行权限</vt:lpstr>
      <vt:lpstr>3.1.3 权限位的特殊性</vt:lpstr>
      <vt:lpstr>3.1.3 文件权限检查过程 </vt:lpstr>
      <vt:lpstr>主要内容</vt:lpstr>
      <vt:lpstr>3.1.4 文件的suid位</vt:lpstr>
      <vt:lpstr>3.1.4 文件的suid位</vt:lpstr>
      <vt:lpstr>3.1.4 set-user-ID的文件</vt:lpstr>
      <vt:lpstr>3.1.4 set-user-ID的文件</vt:lpstr>
      <vt:lpstr>3.1.4 文件的sgid位</vt:lpstr>
      <vt:lpstr>3.1.4 文件的sticky位</vt:lpstr>
      <vt:lpstr>主要内容</vt:lpstr>
      <vt:lpstr>PowerPoint 演示文稿</vt:lpstr>
      <vt:lpstr>3.2.1 目录的权限</vt:lpstr>
      <vt:lpstr>3.2.1 目录的权限</vt:lpstr>
      <vt:lpstr>3.2.1 目录的执行权限</vt:lpstr>
      <vt:lpstr>主要内容</vt:lpstr>
      <vt:lpstr>3.2.2 示例</vt:lpstr>
      <vt:lpstr>主要内容</vt:lpstr>
      <vt:lpstr>3.3.1 文件系统结构</vt:lpstr>
      <vt:lpstr>3.3.1 文件连接      文件系统结构</vt:lpstr>
      <vt:lpstr>3.3.2 文件的硬连接</vt:lpstr>
      <vt:lpstr>3.3.2 文件的硬连接</vt:lpstr>
      <vt:lpstr>3.3.2 文件的硬连接</vt:lpstr>
      <vt:lpstr>PowerPoint 演示文稿</vt:lpstr>
      <vt:lpstr>3.3.3 文件的符号连接</vt:lpstr>
      <vt:lpstr>3.3.4 文件操作的系统调用</vt:lpstr>
      <vt:lpstr>PowerPoint 演示文稿</vt:lpstr>
      <vt:lpstr>主要内容</vt:lpstr>
      <vt:lpstr>3.4.1 用户标识     （1）用户ID</vt:lpstr>
      <vt:lpstr>3.4.1用户      （2）组ID</vt:lpstr>
      <vt:lpstr>3.4.2 主体</vt:lpstr>
      <vt:lpstr>3.4.2 主体</vt:lpstr>
      <vt:lpstr>主要内容</vt:lpstr>
      <vt:lpstr>3.4.3 进程标识</vt:lpstr>
      <vt:lpstr>3.4.3进程标识</vt:lpstr>
      <vt:lpstr>3.4.3 fork函数</vt:lpstr>
      <vt:lpstr>3.4.3 fork函数</vt:lpstr>
      <vt:lpstr>3.4.3 fork</vt:lpstr>
      <vt:lpstr>3.4.2 主体</vt:lpstr>
      <vt:lpstr>主要内容</vt:lpstr>
      <vt:lpstr>3.4.4 文件共享</vt:lpstr>
      <vt:lpstr>3.4.4 文件共享</vt:lpstr>
      <vt:lpstr>3.4.4 文件共享</vt:lpstr>
      <vt:lpstr>3.4.4 两进程共享文件操作</vt:lpstr>
      <vt:lpstr>3.4.4 两进程共享文件操作</vt:lpstr>
      <vt:lpstr>PowerPoint 演示文稿</vt:lpstr>
      <vt:lpstr>对文件的原子操作</vt:lpstr>
      <vt:lpstr>3.4.4 文件共享</vt:lpstr>
      <vt:lpstr>PowerPoint 演示文稿</vt:lpstr>
      <vt:lpstr>主要内容</vt:lpstr>
      <vt:lpstr>3.5.1 UNIX系统中，进程的 User ID</vt:lpstr>
      <vt:lpstr>3.5.1 UNIX系统中，进程的 User ID</vt:lpstr>
      <vt:lpstr>主要内容</vt:lpstr>
      <vt:lpstr>3.5.2 exec函数</vt:lpstr>
      <vt:lpstr>3.5.2 exec函数</vt:lpstr>
      <vt:lpstr>3.5.2 exec函数</vt:lpstr>
      <vt:lpstr>3.5.2 示例</vt:lpstr>
      <vt:lpstr>PowerPoint 演示文稿</vt:lpstr>
      <vt:lpstr>3.5.2 exec函数示例</vt:lpstr>
      <vt:lpstr>3.5.2 exec函数</vt:lpstr>
      <vt:lpstr>主要内容</vt:lpstr>
      <vt:lpstr>3.5.3为什么需要 suid/sgid 位?</vt:lpstr>
      <vt:lpstr>3.5.3 suid/sgid程序的安全问题</vt:lpstr>
      <vt:lpstr>3.5.3 suid程序安全性     改变 effective user ID</vt:lpstr>
      <vt:lpstr>3.5.3 suid程序安全性     改变 effective user ID</vt:lpstr>
      <vt:lpstr>3.5.3 suid程序安全性 早期UNIX 的访问控制</vt:lpstr>
      <vt:lpstr>3.5.3 suid程序安全性    System V</vt:lpstr>
      <vt:lpstr>3.5.3 suid程序安全性    BSD</vt:lpstr>
      <vt:lpstr>3.5.3 suid程序安全性    现代 UNIX</vt:lpstr>
      <vt:lpstr>3.5.3 suid程序安全性     建议性方法</vt:lpstr>
      <vt:lpstr>3.5.3 suid程序安全性   无歧异函数（1）</vt:lpstr>
      <vt:lpstr>3.5.3 suid程序安全性   无歧异函数（2）</vt:lpstr>
      <vt:lpstr>3.5.3 suid程序安全性   无歧异函数（3）</vt:lpstr>
      <vt:lpstr>3.5.3 suid程序安全性   无歧异函数（3）</vt:lpstr>
      <vt:lpstr>3.5.3 suid程序安全性   建议使用改进的 API</vt:lpstr>
      <vt:lpstr>3.5.3 suid程序安全性</vt:lpstr>
      <vt:lpstr>下一节…</vt:lpstr>
    </vt:vector>
  </TitlesOfParts>
  <Company>CNDS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Ninghui Li</dc:creator>
  <cp:lastModifiedBy>Lenovo</cp:lastModifiedBy>
  <cp:revision>1608</cp:revision>
  <cp:lastPrinted>2003-08-26T19:30:00Z</cp:lastPrinted>
  <dcterms:created xsi:type="dcterms:W3CDTF">2003-06-16T20:07:00Z</dcterms:created>
  <dcterms:modified xsi:type="dcterms:W3CDTF">2020-11-18T23:53:12Z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