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handoutMasterIdLst>
    <p:handoutMasterId r:id="rId43"/>
  </p:handoutMasterIdLst>
  <p:sldIdLst>
    <p:sldId id="256" r:id="rId5"/>
    <p:sldId id="363" r:id="rId7"/>
    <p:sldId id="493" r:id="rId8"/>
    <p:sldId id="433" r:id="rId9"/>
    <p:sldId id="496" r:id="rId10"/>
    <p:sldId id="425" r:id="rId11"/>
    <p:sldId id="422" r:id="rId12"/>
    <p:sldId id="432" r:id="rId13"/>
    <p:sldId id="463" r:id="rId14"/>
    <p:sldId id="464" r:id="rId15"/>
    <p:sldId id="428" r:id="rId16"/>
    <p:sldId id="370" r:id="rId17"/>
    <p:sldId id="465" r:id="rId18"/>
    <p:sldId id="466" r:id="rId19"/>
    <p:sldId id="467" r:id="rId20"/>
    <p:sldId id="468" r:id="rId21"/>
    <p:sldId id="469" r:id="rId22"/>
    <p:sldId id="470" r:id="rId23"/>
    <p:sldId id="373" r:id="rId24"/>
    <p:sldId id="376" r:id="rId25"/>
    <p:sldId id="397" r:id="rId26"/>
    <p:sldId id="354" r:id="rId27"/>
    <p:sldId id="380" r:id="rId28"/>
    <p:sldId id="378" r:id="rId29"/>
    <p:sldId id="381" r:id="rId30"/>
    <p:sldId id="379" r:id="rId31"/>
    <p:sldId id="377" r:id="rId32"/>
    <p:sldId id="382" r:id="rId33"/>
    <p:sldId id="499" r:id="rId34"/>
    <p:sldId id="383" r:id="rId35"/>
    <p:sldId id="384" r:id="rId36"/>
    <p:sldId id="387" r:id="rId37"/>
    <p:sldId id="388" r:id="rId38"/>
    <p:sldId id="389" r:id="rId39"/>
    <p:sldId id="374" r:id="rId40"/>
    <p:sldId id="375" r:id="rId41"/>
    <p:sldId id="369" r:id="rId42"/>
  </p:sldIdLst>
  <p:sldSz cx="9144000" cy="6858000" type="screen4x3"/>
  <p:notesSz cx="6877050" cy="9163050"/>
  <p:defaultTextStyle>
    <a:defPPr>
      <a:defRPr lang="en-US"/>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9900"/>
    <a:srgbClr val="99CC00"/>
    <a:srgbClr val="CC0000"/>
    <a:srgbClr val="A50021"/>
    <a:srgbClr val="FF9900"/>
    <a:srgbClr val="6600CC"/>
    <a:srgbClr val="254C9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27"/>
    <p:restoredTop sz="95131"/>
  </p:normalViewPr>
  <p:slideViewPr>
    <p:cSldViewPr showGuides="1">
      <p:cViewPr varScale="1">
        <p:scale>
          <a:sx n="97" d="100"/>
          <a:sy n="97" d="100"/>
        </p:scale>
        <p:origin x="804" y="78"/>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5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2578" name="Rectangle 2"/>
          <p:cNvSpPr>
            <a:spLocks noGrp="1" noChangeArrowheads="1"/>
          </p:cNvSpPr>
          <p:nvPr>
            <p:ph type="hdr" sz="quarter"/>
          </p:nvPr>
        </p:nvSpPr>
        <p:spPr bwMode="auto">
          <a:xfrm>
            <a:off x="0" y="0"/>
            <a:ext cx="2979738" cy="457200"/>
          </a:xfrm>
          <a:prstGeom prst="rect">
            <a:avLst/>
          </a:prstGeom>
          <a:noFill/>
          <a:ln w="9525">
            <a:noFill/>
            <a:miter lim="800000"/>
          </a:ln>
          <a:effectLst/>
        </p:spPr>
        <p:txBody>
          <a:bodyPr vert="horz" wrap="square" lIns="86685" tIns="43342" rIns="86685" bIns="43342" numCol="1" anchor="t" anchorCtr="0" compatLnSpc="1"/>
          <a:lstStyle>
            <a:lvl1pPr defTabSz="866775" eaLnBrk="1" hangingPunct="1">
              <a:defRPr sz="1100"/>
            </a:lvl1pPr>
          </a:lstStyle>
          <a:p>
            <a:pPr marL="0" marR="0" lvl="0" indent="0" algn="l" defTabSz="866775" rtl="0" eaLnBrk="1" fontAlgn="base" latinLnBrk="0" hangingPunct="1">
              <a:lnSpc>
                <a:spcPct val="100000"/>
              </a:lnSpc>
              <a:spcBef>
                <a:spcPct val="0"/>
              </a:spcBef>
              <a:spcAft>
                <a:spcPct val="0"/>
              </a:spcAft>
              <a:buClrTx/>
              <a:buSzTx/>
              <a:buFontTx/>
              <a:buNone/>
              <a:defRPr/>
            </a:pPr>
            <a:endParaRPr kumimoji="0" lang="zh-CN" altLang="en-US" sz="11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2579" name="Rectangle 3"/>
          <p:cNvSpPr>
            <a:spLocks noGrp="1" noChangeArrowheads="1"/>
          </p:cNvSpPr>
          <p:nvPr>
            <p:ph type="dt" sz="quarter" idx="1"/>
          </p:nvPr>
        </p:nvSpPr>
        <p:spPr bwMode="auto">
          <a:xfrm>
            <a:off x="3895725" y="0"/>
            <a:ext cx="2979738" cy="457200"/>
          </a:xfrm>
          <a:prstGeom prst="rect">
            <a:avLst/>
          </a:prstGeom>
          <a:noFill/>
          <a:ln w="9525">
            <a:noFill/>
            <a:miter lim="800000"/>
          </a:ln>
          <a:effectLst/>
        </p:spPr>
        <p:txBody>
          <a:bodyPr vert="horz" wrap="square" lIns="86685" tIns="43342" rIns="86685" bIns="43342" numCol="1" anchor="t" anchorCtr="0" compatLnSpc="1"/>
          <a:lstStyle>
            <a:lvl1pPr algn="r" defTabSz="866775" eaLnBrk="1" hangingPunct="1">
              <a:defRPr sz="1100"/>
            </a:lvl1pPr>
          </a:lstStyle>
          <a:p>
            <a:pPr marL="0" marR="0" lvl="0" indent="0" algn="r" defTabSz="866775"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2580" name="Rectangle 4"/>
          <p:cNvSpPr>
            <a:spLocks noGrp="1" noChangeArrowheads="1"/>
          </p:cNvSpPr>
          <p:nvPr>
            <p:ph type="ftr" sz="quarter" idx="2"/>
          </p:nvPr>
        </p:nvSpPr>
        <p:spPr bwMode="auto">
          <a:xfrm>
            <a:off x="0" y="8705850"/>
            <a:ext cx="2979738" cy="455613"/>
          </a:xfrm>
          <a:prstGeom prst="rect">
            <a:avLst/>
          </a:prstGeom>
          <a:noFill/>
          <a:ln w="9525">
            <a:noFill/>
            <a:miter lim="800000"/>
          </a:ln>
          <a:effectLst/>
        </p:spPr>
        <p:txBody>
          <a:bodyPr vert="horz" wrap="square" lIns="86685" tIns="43342" rIns="86685" bIns="43342" numCol="1" anchor="b" anchorCtr="0" compatLnSpc="1"/>
          <a:lstStyle>
            <a:lvl1pPr defTabSz="866775" eaLnBrk="1" hangingPunct="1">
              <a:defRPr sz="1100"/>
            </a:lvl1pPr>
          </a:lstStyle>
          <a:p>
            <a:pPr marL="0" marR="0" lvl="0" indent="0" algn="l" defTabSz="866775"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52581" name="Rectangle 5"/>
          <p:cNvSpPr>
            <a:spLocks noGrp="1" noChangeArrowheads="1"/>
          </p:cNvSpPr>
          <p:nvPr>
            <p:ph type="sldNum" sz="quarter" idx="3"/>
          </p:nvPr>
        </p:nvSpPr>
        <p:spPr bwMode="auto">
          <a:xfrm>
            <a:off x="3895725" y="8705850"/>
            <a:ext cx="2979738" cy="455613"/>
          </a:xfrm>
          <a:prstGeom prst="rect">
            <a:avLst/>
          </a:prstGeom>
          <a:noFill/>
          <a:ln w="9525">
            <a:noFill/>
            <a:miter lim="800000"/>
          </a:ln>
          <a:effectLst/>
        </p:spPr>
        <p:txBody>
          <a:bodyPr vert="horz" wrap="square" lIns="86685" tIns="43342" rIns="86685" bIns="43342" numCol="1" anchor="b" anchorCtr="0" compatLnSpc="1"/>
          <a:lstStyle>
            <a:lvl1pPr algn="r" defTabSz="866775" eaLnBrk="1" hangingPunct="1">
              <a:defRPr sz="1100" smtClean="0"/>
            </a:lvl1pPr>
          </a:lstStyle>
          <a:p>
            <a:pPr marL="0" marR="0" lvl="0" indent="0" algn="r" defTabSz="866775" rtl="0" eaLnBrk="1" fontAlgn="base" latinLnBrk="0" hangingPunct="1">
              <a:lnSpc>
                <a:spcPct val="100000"/>
              </a:lnSpc>
              <a:spcBef>
                <a:spcPct val="0"/>
              </a:spcBef>
              <a:spcAft>
                <a:spcPct val="0"/>
              </a:spcAft>
              <a:buClrTx/>
              <a:buSzTx/>
              <a:buFontTx/>
              <a:buNone/>
              <a:defRPr/>
            </a:pPr>
            <a:fld id="{B9389FE0-5ACB-4202-A24F-E645737E0EA2}" type="slidenum">
              <a:rPr kumimoji="0" lang="zh-CN" altLang="en-US" sz="11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2979738" cy="457200"/>
          </a:xfrm>
          <a:prstGeom prst="rect">
            <a:avLst/>
          </a:prstGeom>
          <a:noFill/>
          <a:ln w="9525">
            <a:noFill/>
            <a:miter lim="800000"/>
          </a:ln>
          <a:effectLst/>
        </p:spPr>
        <p:txBody>
          <a:bodyPr vert="horz" wrap="square" lIns="91634" tIns="45819" rIns="91634" bIns="45819" numCol="1" anchor="t" anchorCtr="0" compatLnSpc="1"/>
          <a:lstStyle>
            <a:lvl1pPr defTabSz="915670" eaLnBrk="1" hangingPunct="1">
              <a:defRPr sz="1200"/>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651" name="Rectangle 3"/>
          <p:cNvSpPr>
            <a:spLocks noGrp="1" noChangeArrowheads="1"/>
          </p:cNvSpPr>
          <p:nvPr>
            <p:ph type="dt" idx="1"/>
          </p:nvPr>
        </p:nvSpPr>
        <p:spPr bwMode="auto">
          <a:xfrm>
            <a:off x="3897313" y="0"/>
            <a:ext cx="2979738" cy="457200"/>
          </a:xfrm>
          <a:prstGeom prst="rect">
            <a:avLst/>
          </a:prstGeom>
          <a:noFill/>
          <a:ln w="9525">
            <a:noFill/>
            <a:miter lim="800000"/>
          </a:ln>
          <a:effectLst/>
        </p:spPr>
        <p:txBody>
          <a:bodyPr vert="horz" wrap="square" lIns="91634" tIns="45819" rIns="91634" bIns="45819" numCol="1" anchor="t" anchorCtr="0" compatLnSpc="1"/>
          <a:lstStyle>
            <a:lvl1pPr algn="r" defTabSz="915670" eaLnBrk="1" hangingPunct="1">
              <a:defRPr sz="1200"/>
            </a:lvl1pPr>
          </a:lstStyle>
          <a:p>
            <a:pPr marL="0" marR="0" lvl="0" indent="0" algn="r"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676" name="Rectangle 4"/>
          <p:cNvSpPr>
            <a:spLocks noTextEdit="1"/>
          </p:cNvSpPr>
          <p:nvPr>
            <p:ph type="sldImg"/>
          </p:nvPr>
        </p:nvSpPr>
        <p:spPr>
          <a:xfrm>
            <a:off x="1149350" y="687388"/>
            <a:ext cx="4583113" cy="3436937"/>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915988" y="4352925"/>
            <a:ext cx="5045075" cy="4122738"/>
          </a:xfrm>
          <a:prstGeom prst="rect">
            <a:avLst/>
          </a:prstGeom>
          <a:noFill/>
          <a:ln w="9525">
            <a:noFill/>
            <a:miter lim="800000"/>
          </a:ln>
          <a:effectLst/>
        </p:spPr>
        <p:txBody>
          <a:bodyPr vert="horz" wrap="square" lIns="91634" tIns="45819" rIns="91634" bIns="45819"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654" name="Rectangle 6"/>
          <p:cNvSpPr>
            <a:spLocks noGrp="1" noChangeArrowheads="1"/>
          </p:cNvSpPr>
          <p:nvPr>
            <p:ph type="ftr" sz="quarter" idx="4"/>
          </p:nvPr>
        </p:nvSpPr>
        <p:spPr bwMode="auto">
          <a:xfrm>
            <a:off x="0" y="8705850"/>
            <a:ext cx="2979738" cy="457200"/>
          </a:xfrm>
          <a:prstGeom prst="rect">
            <a:avLst/>
          </a:prstGeom>
          <a:noFill/>
          <a:ln w="9525">
            <a:noFill/>
            <a:miter lim="800000"/>
          </a:ln>
          <a:effectLst/>
        </p:spPr>
        <p:txBody>
          <a:bodyPr vert="horz" wrap="square" lIns="91634" tIns="45819" rIns="91634" bIns="45819" numCol="1" anchor="b" anchorCtr="0" compatLnSpc="1"/>
          <a:lstStyle>
            <a:lvl1pPr defTabSz="915670" eaLnBrk="1" hangingPunct="1">
              <a:defRPr sz="1200"/>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655" name="Rectangle 7"/>
          <p:cNvSpPr>
            <a:spLocks noGrp="1" noChangeArrowheads="1"/>
          </p:cNvSpPr>
          <p:nvPr>
            <p:ph type="sldNum" sz="quarter" idx="5"/>
          </p:nvPr>
        </p:nvSpPr>
        <p:spPr bwMode="auto">
          <a:xfrm>
            <a:off x="3897313" y="8705850"/>
            <a:ext cx="2979738" cy="457200"/>
          </a:xfrm>
          <a:prstGeom prst="rect">
            <a:avLst/>
          </a:prstGeom>
          <a:noFill/>
          <a:ln w="9525">
            <a:noFill/>
            <a:miter lim="800000"/>
          </a:ln>
          <a:effectLst/>
        </p:spPr>
        <p:txBody>
          <a:bodyPr vert="horz" wrap="square" lIns="91634" tIns="45819" rIns="91634" bIns="45819" numCol="1" anchor="b" anchorCtr="0" compatLnSpc="1"/>
          <a:lstStyle>
            <a:lvl1pPr algn="r" defTabSz="915670" eaLnBrk="1" hangingPunct="1">
              <a:defRPr sz="1200" smtClean="0"/>
            </a:lvl1pPr>
          </a:lstStyle>
          <a:p>
            <a:pPr marL="0" marR="0" lvl="0" indent="0" algn="r" defTabSz="915670" rtl="0" eaLnBrk="1" fontAlgn="base" latinLnBrk="0" hangingPunct="1">
              <a:lnSpc>
                <a:spcPct val="100000"/>
              </a:lnSpc>
              <a:spcBef>
                <a:spcPct val="0"/>
              </a:spcBef>
              <a:spcAft>
                <a:spcPct val="0"/>
              </a:spcAft>
              <a:buClrTx/>
              <a:buSzTx/>
              <a:buFontTx/>
              <a:buNone/>
              <a:defRPr/>
            </a:pPr>
            <a:fld id="{EBE9A61D-BA98-44F5-8593-7773CE87491F}"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634" tIns="45819" rIns="91634" bIns="45819" anchor="t"/>
          <a:p>
            <a:pPr lvl="0"/>
            <a:r>
              <a:rPr lang="en-US" altLang="zh-CN" dirty="0">
                <a:ea typeface="宋体" panose="02010600030101010101" pitchFamily="2" charset="-122"/>
              </a:rPr>
              <a:t>8</a:t>
            </a:r>
            <a:endParaRPr lang="zh-CN" altLang="en-US" dirty="0">
              <a:ea typeface="宋体" panose="02010600030101010101" pitchFamily="2" charset="-122"/>
            </a:endParaRPr>
          </a:p>
        </p:txBody>
      </p:sp>
      <p:sp>
        <p:nvSpPr>
          <p:cNvPr id="30723" name="灯片编号占位符 3"/>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63490" name="Rectangle 2"/>
          <p:cNvSpPr>
            <a:spLocks noTextEdit="1"/>
          </p:cNvSpPr>
          <p:nvPr>
            <p:ph type="sldImg"/>
          </p:nvPr>
        </p:nvSpPr>
        <p:spPr/>
      </p:sp>
      <p:sp>
        <p:nvSpPr>
          <p:cNvPr id="63491"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Terminology </a:t>
            </a:r>
            <a:r>
              <a:rPr lang="zh-CN" altLang="en-US" dirty="0">
                <a:ea typeface="宋体" panose="02010600030101010101" pitchFamily="2" charset="-122"/>
              </a:rPr>
              <a:t>术语</a:t>
            </a:r>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65538" name="Rectangle 2"/>
          <p:cNvSpPr>
            <a:spLocks noTextEdit="1"/>
          </p:cNvSpPr>
          <p:nvPr>
            <p:ph type="sldImg"/>
          </p:nvPr>
        </p:nvSpPr>
        <p:spPr/>
      </p:sp>
      <p:sp>
        <p:nvSpPr>
          <p:cNvPr id="65539"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Hindrance </a:t>
            </a:r>
            <a:r>
              <a:rPr lang="zh-CN" altLang="en-US" dirty="0">
                <a:ea typeface="宋体" panose="02010600030101010101" pitchFamily="2" charset="-122"/>
              </a:rPr>
              <a:t>妨碍，阻碍</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Deterrence </a:t>
            </a:r>
            <a:r>
              <a:rPr lang="zh-CN" altLang="en-US" dirty="0">
                <a:ea typeface="宋体" panose="02010600030101010101" pitchFamily="2" charset="-122"/>
              </a:rPr>
              <a:t>震慑、制止</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Deflection </a:t>
            </a:r>
            <a:r>
              <a:rPr lang="zh-CN" altLang="en-US" dirty="0">
                <a:ea typeface="宋体" panose="02010600030101010101" pitchFamily="2" charset="-122"/>
              </a:rPr>
              <a:t>偏斜</a:t>
            </a:r>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67586" name="Rectangle 2"/>
          <p:cNvSpPr>
            <a:spLocks noTextEdit="1"/>
          </p:cNvSpPr>
          <p:nvPr>
            <p:ph type="sldImg"/>
          </p:nvPr>
        </p:nvSpPr>
        <p:spPr/>
      </p:sp>
      <p:sp>
        <p:nvSpPr>
          <p:cNvPr id="67587"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Principle of weakest link </a:t>
            </a:r>
            <a:r>
              <a:rPr lang="zh-CN" altLang="en-US" dirty="0">
                <a:ea typeface="宋体" panose="02010600030101010101" pitchFamily="2" charset="-122"/>
              </a:rPr>
              <a:t>：</a:t>
            </a:r>
            <a:r>
              <a:rPr lang="en-US" altLang="zh-CN" dirty="0">
                <a:ea typeface="宋体" panose="02010600030101010101" pitchFamily="2" charset="-122"/>
              </a:rPr>
              <a:t>security is a chain; a system is only as secure as the weakest link. </a:t>
            </a:r>
            <a:endParaRPr lang="en-US" altLang="zh-CN" dirty="0">
              <a:ea typeface="宋体" panose="02010600030101010101" pitchFamily="2" charset="-122"/>
            </a:endParaRPr>
          </a:p>
          <a:p>
            <a:pPr lvl="0" eaLnBrk="1" hangingPunct="1"/>
            <a:r>
              <a:rPr lang="en-US" altLang="zh-CN" dirty="0">
                <a:ea typeface="宋体" panose="02010600030101010101" pitchFamily="2" charset="-122"/>
              </a:rPr>
              <a:t>            One consequence is that the weakest parts of your system are the parts most susceptible to attack </a:t>
            </a:r>
            <a:endParaRPr lang="en-US" altLang="zh-CN" dirty="0">
              <a:ea typeface="宋体" panose="02010600030101010101" pitchFamily="2" charset="-122"/>
            </a:endParaRPr>
          </a:p>
          <a:p>
            <a:pPr lvl="0" eaLnBrk="1" hangingPunct="1"/>
            <a:r>
              <a:rPr lang="en-US" altLang="zh-CN" dirty="0">
                <a:ea typeface="宋体" panose="02010600030101010101" pitchFamily="2" charset="-122"/>
              </a:rPr>
              <a:t>Obscurity  </a:t>
            </a:r>
            <a:r>
              <a:rPr lang="zh-CN" altLang="en-US" dirty="0">
                <a:ea typeface="宋体" panose="02010600030101010101" pitchFamily="2" charset="-122"/>
              </a:rPr>
              <a:t>含糊，晦涩，隐晦</a:t>
            </a:r>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79874" name="Rectangle 2"/>
          <p:cNvSpPr>
            <a:spLocks noTextEdit="1"/>
          </p:cNvSpPr>
          <p:nvPr>
            <p:ph type="sldImg"/>
          </p:nvPr>
        </p:nvSpPr>
        <p:spPr/>
      </p:sp>
      <p:sp>
        <p:nvSpPr>
          <p:cNvPr id="79875" name="Rectangle 3"/>
          <p:cNvSpPr>
            <a:spLocks noGrp="1"/>
          </p:cNvSpPr>
          <p:nvPr>
            <p:ph type="body"/>
          </p:nvPr>
        </p:nvSpPr>
        <p:spPr/>
        <p:txBody>
          <a:bodyPr wrap="square" lIns="91634" tIns="45819" rIns="91634" bIns="45819" anchor="t"/>
          <a:p>
            <a:pPr lvl="0" eaLnBrk="1" hangingPunct="1"/>
            <a:r>
              <a:rPr lang="en-US" altLang="zh-CN" i="1" dirty="0">
                <a:ea typeface="宋体" panose="02010600030101010101" pitchFamily="2" charset="-122"/>
              </a:rPr>
              <a:t>DMCA</a:t>
            </a:r>
            <a:r>
              <a:rPr lang="zh-CN" altLang="en-US" i="1" dirty="0">
                <a:ea typeface="宋体" panose="02010600030101010101" pitchFamily="2" charset="-122"/>
              </a:rPr>
              <a:t>：</a:t>
            </a:r>
            <a:r>
              <a:rPr lang="en-US" altLang="zh-CN" i="1" dirty="0">
                <a:ea typeface="宋体" panose="02010600030101010101" pitchFamily="2" charset="-122"/>
              </a:rPr>
              <a:t>Digital Millennium Copyright Act</a:t>
            </a:r>
            <a:r>
              <a:rPr lang="en-US" altLang="zh-CN" dirty="0">
                <a:ea typeface="宋体" panose="02010600030101010101" pitchFamily="2" charset="-122"/>
              </a:rPr>
              <a:t> </a:t>
            </a:r>
            <a:r>
              <a:rPr lang="zh-CN" altLang="en-US" dirty="0">
                <a:ea typeface="宋体" panose="02010600030101010101" pitchFamily="2" charset="-122"/>
              </a:rPr>
              <a:t>数据拷贝版权法</a:t>
            </a:r>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36866" name="Rectangle 2"/>
          <p:cNvSpPr>
            <a:spLocks noTextEdit="1"/>
          </p:cNvSpPr>
          <p:nvPr>
            <p:ph type="sldImg"/>
          </p:nvPr>
        </p:nvSpPr>
        <p:spPr/>
      </p:sp>
      <p:sp>
        <p:nvSpPr>
          <p:cNvPr id="36867" name="Rectangle 3"/>
          <p:cNvSpPr>
            <a:spLocks noGrp="1"/>
          </p:cNvSpPr>
          <p:nvPr>
            <p:ph type="body"/>
          </p:nvPr>
        </p:nvSpPr>
        <p:spPr/>
        <p:txBody>
          <a:bodyPr wrap="square" lIns="91634" tIns="45819" rIns="91634" bIns="45819" anchor="t"/>
          <a:p>
            <a:pPr lvl="0" algn="just" eaLnBrk="1" hangingPunct="1"/>
            <a:r>
              <a:rPr lang="en-US" altLang="zh-CN" sz="1300" dirty="0">
                <a:ea typeface="宋体" panose="02010600030101010101" pitchFamily="2" charset="-122"/>
              </a:rPr>
              <a:t>rogue</a:t>
            </a:r>
            <a:r>
              <a:rPr lang="zh-CN" altLang="en-US" sz="1300" dirty="0">
                <a:ea typeface="宋体" panose="02010600030101010101" pitchFamily="2" charset="-122"/>
              </a:rPr>
              <a:t>流氓</a:t>
            </a:r>
            <a:endParaRPr lang="zh-CN" altLang="en-US" sz="1300" dirty="0">
              <a:ea typeface="宋体" panose="02010600030101010101" pitchFamily="2" charset="-122"/>
            </a:endParaRPr>
          </a:p>
          <a:p>
            <a:pPr lvl="0" algn="just" eaLnBrk="1" hangingPunct="1"/>
            <a:r>
              <a:rPr lang="en-US" altLang="zh-CN" sz="1300" dirty="0">
                <a:ea typeface="宋体" panose="02010600030101010101" pitchFamily="2" charset="-122"/>
              </a:rPr>
              <a:t>Espionage</a:t>
            </a:r>
            <a:r>
              <a:rPr lang="zh-CN" altLang="en-US" sz="1300" dirty="0">
                <a:ea typeface="宋体" panose="02010600030101010101" pitchFamily="2" charset="-122"/>
              </a:rPr>
              <a:t>间谍</a:t>
            </a:r>
            <a:endParaRPr lang="zh-CN" altLang="en-US" sz="1300" dirty="0">
              <a:ea typeface="宋体" panose="02010600030101010101" pitchFamily="2" charset="-122"/>
            </a:endParaRPr>
          </a:p>
          <a:p>
            <a:pPr lvl="0" algn="just" eaLnBrk="1" hangingPunct="1"/>
            <a:endParaRPr lang="zh-CN" altLang="en-US" sz="13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38914" name="Rectangle 2"/>
          <p:cNvSpPr>
            <a:spLocks noTextEdit="1"/>
          </p:cNvSpPr>
          <p:nvPr>
            <p:ph type="sldImg"/>
          </p:nvPr>
        </p:nvSpPr>
        <p:spPr/>
      </p:sp>
      <p:sp>
        <p:nvSpPr>
          <p:cNvPr id="38915" name="Rectangle 3"/>
          <p:cNvSpPr>
            <a:spLocks noGrp="1"/>
          </p:cNvSpPr>
          <p:nvPr>
            <p:ph type="body"/>
          </p:nvPr>
        </p:nvSpPr>
        <p:spPr/>
        <p:txBody>
          <a:bodyPr wrap="square" lIns="91634" tIns="45819" rIns="91634" bIns="45819" anchor="t"/>
          <a:p>
            <a:pPr lvl="0" algn="just" eaLnBrk="1" hangingPunct="1"/>
            <a:r>
              <a:rPr lang="en-US" altLang="zh-CN" sz="1300" dirty="0">
                <a:ea typeface="宋体" panose="02010600030101010101" pitchFamily="2" charset="-122"/>
              </a:rPr>
              <a:t>rogue</a:t>
            </a:r>
            <a:r>
              <a:rPr lang="zh-CN" altLang="en-US" sz="1300" dirty="0">
                <a:ea typeface="宋体" panose="02010600030101010101" pitchFamily="2" charset="-122"/>
              </a:rPr>
              <a:t>流氓</a:t>
            </a:r>
            <a:endParaRPr lang="zh-CN" altLang="en-US" sz="1300" dirty="0">
              <a:ea typeface="宋体" panose="02010600030101010101" pitchFamily="2" charset="-122"/>
            </a:endParaRPr>
          </a:p>
          <a:p>
            <a:pPr lvl="0" algn="just" eaLnBrk="1" hangingPunct="1"/>
            <a:r>
              <a:rPr lang="en-US" altLang="zh-CN" sz="1300" dirty="0">
                <a:ea typeface="宋体" panose="02010600030101010101" pitchFamily="2" charset="-122"/>
              </a:rPr>
              <a:t>Espionage</a:t>
            </a:r>
            <a:r>
              <a:rPr lang="zh-CN" altLang="en-US" sz="1300" dirty="0">
                <a:ea typeface="宋体" panose="02010600030101010101" pitchFamily="2" charset="-122"/>
              </a:rPr>
              <a:t>间谍</a:t>
            </a:r>
            <a:endParaRPr lang="zh-CN" altLang="en-US" sz="1300" dirty="0">
              <a:ea typeface="宋体" panose="02010600030101010101" pitchFamily="2" charset="-122"/>
            </a:endParaRPr>
          </a:p>
          <a:p>
            <a:pPr lvl="0" algn="just" eaLnBrk="1" hangingPunct="1"/>
            <a:endParaRPr lang="zh-CN" altLang="en-US" sz="13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45058" name="Rectangle 2"/>
          <p:cNvSpPr>
            <a:spLocks noTextEdit="1"/>
          </p:cNvSpPr>
          <p:nvPr>
            <p:ph type="sldImg"/>
          </p:nvPr>
        </p:nvSpPr>
        <p:spPr/>
      </p:sp>
      <p:sp>
        <p:nvSpPr>
          <p:cNvPr id="45059" name="Rectangle 3"/>
          <p:cNvSpPr>
            <a:spLocks noGrp="1"/>
          </p:cNvSpPr>
          <p:nvPr>
            <p:ph type="body"/>
          </p:nvPr>
        </p:nvSpPr>
        <p:spPr/>
        <p:txBody>
          <a:bodyPr wrap="square" lIns="91634" tIns="45819" rIns="91634" bIns="45819" anchor="t"/>
          <a:p>
            <a:pPr lvl="0" algn="just" eaLnBrk="1" hangingPunct="1"/>
            <a:endParaRPr lang="zh-CN" altLang="en-US" sz="13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53250" name="Rectangle 2"/>
          <p:cNvSpPr>
            <a:spLocks noTextEdit="1"/>
          </p:cNvSpPr>
          <p:nvPr>
            <p:ph type="sldImg"/>
          </p:nvPr>
        </p:nvSpPr>
        <p:spPr/>
      </p:sp>
      <p:sp>
        <p:nvSpPr>
          <p:cNvPr id="53251"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Buggy </a:t>
            </a:r>
            <a:r>
              <a:rPr lang="zh-CN" altLang="en-US" dirty="0">
                <a:ea typeface="宋体" panose="02010600030101010101" pitchFamily="2" charset="-122"/>
              </a:rPr>
              <a:t>多虫的，臭虫成灾的</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Awareness </a:t>
            </a:r>
            <a:r>
              <a:rPr lang="zh-CN" altLang="en-US" dirty="0">
                <a:ea typeface="宋体" panose="02010600030101010101" pitchFamily="2" charset="-122"/>
              </a:rPr>
              <a:t>知晓，明白道理</a:t>
            </a:r>
            <a:endParaRPr lang="en-US"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55298" name="Rectangle 2"/>
          <p:cNvSpPr>
            <a:spLocks noTextEdit="1"/>
          </p:cNvSpPr>
          <p:nvPr>
            <p:ph type="sldImg"/>
          </p:nvPr>
        </p:nvSpPr>
        <p:spPr/>
      </p:sp>
      <p:sp>
        <p:nvSpPr>
          <p:cNvPr id="55299"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Break-in </a:t>
            </a:r>
            <a:r>
              <a:rPr lang="zh-CN" altLang="en-US" dirty="0">
                <a:ea typeface="宋体" panose="02010600030101010101" pitchFamily="2" charset="-122"/>
              </a:rPr>
              <a:t>闯入，非法进入</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Scam</a:t>
            </a:r>
            <a:r>
              <a:rPr lang="zh-CN" altLang="en-US" dirty="0">
                <a:ea typeface="宋体" panose="02010600030101010101" pitchFamily="2" charset="-122"/>
              </a:rPr>
              <a:t>诡计，故事</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419 Nigerian scam</a:t>
            </a:r>
            <a:r>
              <a:rPr lang="zh-CN" altLang="en-US" dirty="0">
                <a:ea typeface="宋体" panose="02010600030101010101" pitchFamily="2" charset="-122"/>
              </a:rPr>
              <a:t>：意思就是许诺你很大数量或者金额的订单，但要求中国厂商通过某形式缴纳一定的费用，那缴纳了费用的后果是可想而知的哈</a:t>
            </a:r>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57346" name="Rectangle 2"/>
          <p:cNvSpPr>
            <a:spLocks noTextEdit="1"/>
          </p:cNvSpPr>
          <p:nvPr>
            <p:ph type="sldImg"/>
          </p:nvPr>
        </p:nvSpPr>
        <p:spPr/>
      </p:sp>
      <p:sp>
        <p:nvSpPr>
          <p:cNvPr id="57347"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Break-in </a:t>
            </a:r>
            <a:r>
              <a:rPr lang="zh-CN" altLang="en-US" dirty="0">
                <a:ea typeface="宋体" panose="02010600030101010101" pitchFamily="2" charset="-122"/>
              </a:rPr>
              <a:t>闯入，非法进入</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Scam</a:t>
            </a:r>
            <a:r>
              <a:rPr lang="zh-CN" altLang="en-US" dirty="0">
                <a:ea typeface="宋体" panose="02010600030101010101" pitchFamily="2" charset="-122"/>
              </a:rPr>
              <a:t>诡计，故事</a:t>
            </a:r>
            <a:endParaRPr lang="zh-CN" altLang="en-US" dirty="0">
              <a:ea typeface="宋体" panose="02010600030101010101" pitchFamily="2" charset="-122"/>
            </a:endParaRPr>
          </a:p>
          <a:p>
            <a:pPr lvl="0" eaLnBrk="1" hangingPunct="1"/>
            <a:r>
              <a:rPr lang="en-US" altLang="zh-CN" dirty="0">
                <a:ea typeface="宋体" panose="02010600030101010101" pitchFamily="2" charset="-122"/>
              </a:rPr>
              <a:t>419 Nigerian scam</a:t>
            </a:r>
            <a:r>
              <a:rPr lang="zh-CN" altLang="en-US" dirty="0">
                <a:ea typeface="宋体" panose="02010600030101010101" pitchFamily="2" charset="-122"/>
              </a:rPr>
              <a:t>：意思就是许诺你很大数量或者金额的订单，但要求中国厂商通过某形式缴纳一定的费用，那缴纳了费用的后果是可想而知的哈</a:t>
            </a: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59394" name="Rectangle 2"/>
          <p:cNvSpPr>
            <a:spLocks noTextEdit="1"/>
          </p:cNvSpPr>
          <p:nvPr>
            <p:ph type="sldImg"/>
          </p:nvPr>
        </p:nvSpPr>
        <p:spPr/>
      </p:sp>
      <p:sp>
        <p:nvSpPr>
          <p:cNvPr id="59395"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Exploit </a:t>
            </a:r>
            <a:r>
              <a:rPr lang="zh-CN" altLang="en-US" dirty="0">
                <a:ea typeface="宋体" panose="02010600030101010101" pitchFamily="2" charset="-122"/>
              </a:rPr>
              <a:t>开发，利用</a:t>
            </a:r>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97313" y="8705850"/>
            <a:ext cx="2979737" cy="457200"/>
          </a:xfrm>
          <a:prstGeom prst="rect">
            <a:avLst/>
          </a:prstGeom>
          <a:noFill/>
          <a:ln w="9525">
            <a:noFill/>
          </a:ln>
        </p:spPr>
        <p:txBody>
          <a:bodyPr vert="horz" wrap="square" lIns="91634" tIns="45819" rIns="91634" bIns="45819" anchor="b"/>
          <a:p>
            <a:pPr lvl="0" indent="0" algn="r" defTabSz="916305" eaLnBrk="1" hangingPunct="1"/>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61442" name="Rectangle 2"/>
          <p:cNvSpPr>
            <a:spLocks noTextEdit="1"/>
          </p:cNvSpPr>
          <p:nvPr>
            <p:ph type="sldImg"/>
          </p:nvPr>
        </p:nvSpPr>
        <p:spPr/>
      </p:sp>
      <p:sp>
        <p:nvSpPr>
          <p:cNvPr id="61443" name="Rectangle 3"/>
          <p:cNvSpPr>
            <a:spLocks noGrp="1"/>
          </p:cNvSpPr>
          <p:nvPr>
            <p:ph type="body"/>
          </p:nvPr>
        </p:nvSpPr>
        <p:spPr/>
        <p:txBody>
          <a:bodyPr wrap="square" lIns="91634" tIns="45819" rIns="91634" bIns="45819" anchor="t"/>
          <a:p>
            <a:pPr lvl="0" eaLnBrk="1" hangingPunct="1"/>
            <a:r>
              <a:rPr lang="en-US" altLang="zh-CN" dirty="0">
                <a:ea typeface="宋体" panose="02010600030101010101" pitchFamily="2" charset="-122"/>
              </a:rPr>
              <a:t>Confidentiality </a:t>
            </a:r>
            <a:r>
              <a:rPr lang="zh-CN" altLang="en-US" dirty="0">
                <a:ea typeface="宋体" panose="02010600030101010101" pitchFamily="2" charset="-122"/>
              </a:rPr>
              <a:t>机密性</a:t>
            </a:r>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74" name="Group 2"/>
          <p:cNvGrpSpPr/>
          <p:nvPr/>
        </p:nvGrpSpPr>
        <p:grpSpPr>
          <a:xfrm>
            <a:off x="-3175" y="3203575"/>
            <a:ext cx="9147175" cy="1063625"/>
            <a:chOff x="-2" y="1536"/>
            <a:chExt cx="5762" cy="670"/>
          </a:xfrm>
        </p:grpSpPr>
        <p:grpSp>
          <p:nvGrpSpPr>
            <p:cNvPr id="3075" name="Group 3"/>
            <p:cNvGrpSpPr/>
            <p:nvPr/>
          </p:nvGrpSpPr>
          <p:grpSpPr>
            <a:xfrm flipH="1">
              <a:off x="-2" y="1562"/>
              <a:ext cx="5763" cy="641"/>
              <a:chOff x="-3" y="1562"/>
              <a:chExt cx="5763" cy="641"/>
            </a:xfrm>
          </p:grpSpPr>
          <p:sp>
            <p:nvSpPr>
              <p:cNvPr id="3076" name="Freeform 4"/>
              <p:cNvSpPr/>
              <p:nvPr/>
            </p:nvSpPr>
            <p:spPr>
              <a:xfrm rot="-5400000">
                <a:off x="2557" y="-992"/>
                <a:ext cx="624" cy="5745"/>
              </a:xfrm>
              <a:custGeom>
                <a:avLst/>
                <a:gdLst/>
                <a:ahLst/>
                <a:cxnLst>
                  <a:cxn ang="0">
                    <a:pos x="0" y="0"/>
                  </a:cxn>
                  <a:cxn ang="0">
                    <a:pos x="0" y="5745"/>
                  </a:cxn>
                  <a:cxn ang="0">
                    <a:pos x="624" y="5745"/>
                  </a:cxn>
                  <a:cxn ang="0">
                    <a:pos x="624" y="0"/>
                  </a:cxn>
                  <a:cxn ang="0">
                    <a:pos x="0" y="0"/>
                  </a:cxn>
                </a:cxnLst>
                <a:pathLst>
                  <a:path w="1000" h="720">
                    <a:moveTo>
                      <a:pt x="0" y="0"/>
                    </a:moveTo>
                    <a:lnTo>
                      <a:pt x="0" y="720"/>
                    </a:lnTo>
                    <a:lnTo>
                      <a:pt x="1000" y="720"/>
                    </a:lnTo>
                    <a:lnTo>
                      <a:pt x="1000" y="0"/>
                    </a:lnTo>
                    <a:lnTo>
                      <a:pt x="0" y="0"/>
                    </a:lnTo>
                    <a:close/>
                  </a:path>
                </a:pathLst>
              </a:custGeom>
              <a:solidFill>
                <a:schemeClr val="accent1"/>
              </a:solidFill>
              <a:ln w="9525">
                <a:noFill/>
              </a:ln>
            </p:spPr>
            <p:txBody>
              <a:bodyPr/>
              <a:p>
                <a:endParaRPr lang="zh-CN" altLang="en-US"/>
              </a:p>
            </p:txBody>
          </p:sp>
          <p:sp>
            <p:nvSpPr>
              <p:cNvPr id="3077" name="Freeform 5"/>
              <p:cNvSpPr/>
              <p:nvPr/>
            </p:nvSpPr>
            <p:spPr>
              <a:xfrm rot="-5400000">
                <a:off x="1320"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3078" name="Freeform 6"/>
              <p:cNvSpPr/>
              <p:nvPr/>
            </p:nvSpPr>
            <p:spPr>
              <a:xfrm rot="-5400000">
                <a:off x="982"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ln>
            </p:spPr>
            <p:txBody>
              <a:bodyPr/>
              <a:p>
                <a:endParaRPr lang="zh-CN" altLang="en-US"/>
              </a:p>
            </p:txBody>
          </p:sp>
          <p:sp>
            <p:nvSpPr>
              <p:cNvPr id="3079" name="Freeform 7"/>
              <p:cNvSpPr/>
              <p:nvPr/>
            </p:nvSpPr>
            <p:spPr>
              <a:xfrm rot="-5400000">
                <a:off x="-58" y="1755"/>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ln>
            </p:spPr>
            <p:txBody>
              <a:bodyPr/>
              <a:p>
                <a:endParaRPr lang="zh-CN" altLang="en-US"/>
              </a:p>
            </p:txBody>
          </p:sp>
          <p:sp>
            <p:nvSpPr>
              <p:cNvPr id="3080" name="Freeform 8"/>
              <p:cNvSpPr/>
              <p:nvPr/>
            </p:nvSpPr>
            <p:spPr>
              <a:xfrm rot="-5400000">
                <a:off x="664" y="1733"/>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ln>
            </p:spPr>
            <p:txBody>
              <a:bodyPr/>
              <a:p>
                <a:endParaRPr lang="zh-CN" altLang="en-US"/>
              </a:p>
            </p:txBody>
          </p:sp>
          <p:sp>
            <p:nvSpPr>
              <p:cNvPr id="3081" name="Freeform 9"/>
              <p:cNvSpPr/>
              <p:nvPr/>
            </p:nvSpPr>
            <p:spPr>
              <a:xfrm rot="-5400000">
                <a:off x="442" y="1699"/>
                <a:ext cx="624" cy="362"/>
              </a:xfrm>
              <a:custGeom>
                <a:avLst/>
                <a:gdLst/>
                <a:ahLst/>
                <a:cxnLst>
                  <a:cxn ang="0">
                    <a:pos x="0" y="0"/>
                  </a:cxn>
                  <a:cxn ang="0">
                    <a:pos x="0" y="362"/>
                  </a:cxn>
                  <a:cxn ang="0">
                    <a:pos x="240" y="319"/>
                  </a:cxn>
                  <a:cxn ang="0">
                    <a:pos x="624" y="362"/>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82" name="Freeform 10"/>
              <p:cNvSpPr/>
              <p:nvPr/>
            </p:nvSpPr>
            <p:spPr>
              <a:xfrm rot="-5400000">
                <a:off x="152" y="1729"/>
                <a:ext cx="632" cy="315"/>
              </a:xfrm>
              <a:custGeom>
                <a:avLst/>
                <a:gdLst/>
                <a:ahLst/>
                <a:cxnLst>
                  <a:cxn ang="0">
                    <a:pos x="8" y="39"/>
                  </a:cxn>
                  <a:cxn ang="0">
                    <a:pos x="8" y="276"/>
                  </a:cxn>
                  <a:cxn ang="0">
                    <a:pos x="248" y="276"/>
                  </a:cxn>
                  <a:cxn ang="0">
                    <a:pos x="632" y="276"/>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sp>
            <p:nvSpPr>
              <p:cNvPr id="3083" name="Freeform 11"/>
              <p:cNvSpPr/>
              <p:nvPr/>
            </p:nvSpPr>
            <p:spPr>
              <a:xfrm rot="-5400000">
                <a:off x="3206" y="1664"/>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3084" name="Freeform 12"/>
              <p:cNvSpPr/>
              <p:nvPr/>
            </p:nvSpPr>
            <p:spPr>
              <a:xfrm rot="-5400000">
                <a:off x="2870" y="1664"/>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1"/>
              </a:solidFill>
              <a:ln w="9525">
                <a:noFill/>
              </a:ln>
            </p:spPr>
            <p:txBody>
              <a:bodyPr/>
              <a:p>
                <a:endParaRPr lang="zh-CN" altLang="en-US"/>
              </a:p>
            </p:txBody>
          </p:sp>
          <p:sp>
            <p:nvSpPr>
              <p:cNvPr id="3085" name="Freeform 13"/>
              <p:cNvSpPr/>
              <p:nvPr/>
            </p:nvSpPr>
            <p:spPr>
              <a:xfrm rot="-5400000">
                <a:off x="1826" y="1750"/>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ln>
            </p:spPr>
            <p:txBody>
              <a:bodyPr/>
              <a:p>
                <a:endParaRPr lang="zh-CN" altLang="en-US"/>
              </a:p>
            </p:txBody>
          </p:sp>
          <p:sp>
            <p:nvSpPr>
              <p:cNvPr id="3086" name="Freeform 14"/>
              <p:cNvSpPr/>
              <p:nvPr/>
            </p:nvSpPr>
            <p:spPr>
              <a:xfrm rot="-5400000">
                <a:off x="2551" y="1728"/>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ln>
            </p:spPr>
            <p:txBody>
              <a:bodyPr/>
              <a:p>
                <a:endParaRPr lang="zh-CN" altLang="en-US"/>
              </a:p>
            </p:txBody>
          </p:sp>
          <p:sp>
            <p:nvSpPr>
              <p:cNvPr id="3087" name="Freeform 15"/>
              <p:cNvSpPr/>
              <p:nvPr/>
            </p:nvSpPr>
            <p:spPr>
              <a:xfrm rot="-5400000">
                <a:off x="2326"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88" name="Freeform 16"/>
              <p:cNvSpPr/>
              <p:nvPr/>
            </p:nvSpPr>
            <p:spPr>
              <a:xfrm rot="-5400000">
                <a:off x="2043"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ln>
            </p:spPr>
            <p:txBody>
              <a:bodyPr/>
              <a:p>
                <a:endParaRPr lang="zh-CN" altLang="en-US"/>
              </a:p>
            </p:txBody>
          </p:sp>
          <p:sp>
            <p:nvSpPr>
              <p:cNvPr id="3089" name="Freeform 17"/>
              <p:cNvSpPr/>
              <p:nvPr/>
            </p:nvSpPr>
            <p:spPr>
              <a:xfrm rot="-5400000">
                <a:off x="4072"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ln>
            </p:spPr>
            <p:txBody>
              <a:bodyPr/>
              <a:p>
                <a:endParaRPr lang="zh-CN" altLang="en-US"/>
              </a:p>
            </p:txBody>
          </p:sp>
          <p:sp>
            <p:nvSpPr>
              <p:cNvPr id="3090" name="Freeform 18"/>
              <p:cNvSpPr/>
              <p:nvPr/>
            </p:nvSpPr>
            <p:spPr>
              <a:xfrm rot="-5400000">
                <a:off x="3736"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2"/>
              </a:solidFill>
              <a:ln w="9525">
                <a:noFill/>
              </a:ln>
            </p:spPr>
            <p:txBody>
              <a:bodyPr/>
              <a:p>
                <a:endParaRPr lang="zh-CN" altLang="en-US"/>
              </a:p>
            </p:txBody>
          </p:sp>
          <p:sp>
            <p:nvSpPr>
              <p:cNvPr id="3091" name="Freeform 19"/>
              <p:cNvSpPr/>
              <p:nvPr/>
            </p:nvSpPr>
            <p:spPr>
              <a:xfrm rot="-5400000">
                <a:off x="4578" y="1749"/>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ln>
            </p:spPr>
            <p:txBody>
              <a:bodyPr/>
              <a:p>
                <a:endParaRPr lang="zh-CN" altLang="en-US"/>
              </a:p>
            </p:txBody>
          </p:sp>
          <p:sp>
            <p:nvSpPr>
              <p:cNvPr id="3092"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pathLst>
                  <a:path w="291" h="625">
                    <a:moveTo>
                      <a:pt x="0" y="624"/>
                    </a:moveTo>
                    <a:lnTo>
                      <a:pt x="291" y="625"/>
                    </a:lnTo>
                    <a:lnTo>
                      <a:pt x="291" y="6"/>
                    </a:lnTo>
                    <a:lnTo>
                      <a:pt x="0" y="0"/>
                    </a:lnTo>
                    <a:cubicBezTo>
                      <a:pt x="39" y="384"/>
                      <a:pt x="0" y="494"/>
                      <a:pt x="0" y="624"/>
                    </a:cubicBezTo>
                    <a:close/>
                  </a:path>
                </a:pathLst>
              </a:custGeom>
              <a:solidFill>
                <a:schemeClr val="tx1"/>
              </a:solidFill>
              <a:ln w="9525">
                <a:noFill/>
              </a:ln>
            </p:spPr>
            <p:txBody>
              <a:bodyPr/>
              <a:p>
                <a:endParaRPr lang="zh-CN" altLang="en-US"/>
              </a:p>
            </p:txBody>
          </p:sp>
          <p:sp>
            <p:nvSpPr>
              <p:cNvPr id="3093" name="Freeform 21"/>
              <p:cNvSpPr/>
              <p:nvPr/>
            </p:nvSpPr>
            <p:spPr>
              <a:xfrm rot="-5400000">
                <a:off x="5078"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94" name="Freeform 22"/>
              <p:cNvSpPr/>
              <p:nvPr/>
            </p:nvSpPr>
            <p:spPr>
              <a:xfrm rot="-5400000">
                <a:off x="4797"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grpSp>
        <p:sp>
          <p:nvSpPr>
            <p:cNvPr id="3095" name="Freeform 23"/>
            <p:cNvSpPr/>
            <p:nvPr/>
          </p:nvSpPr>
          <p:spPr>
            <a:xfrm flipH="1">
              <a:off x="-2" y="1536"/>
              <a:ext cx="5762" cy="412"/>
            </a:xfrm>
            <a:custGeom>
              <a:avLst/>
              <a:gdLst/>
              <a:ahLst/>
              <a:cxnLst>
                <a:cxn ang="0">
                  <a:pos x="0" y="210"/>
                </a:cxn>
                <a:cxn ang="0">
                  <a:pos x="5762" y="201"/>
                </a:cxn>
                <a:cxn ang="0">
                  <a:pos x="5762" y="4"/>
                </a:cxn>
                <a:cxn ang="0">
                  <a:pos x="0" y="0"/>
                </a:cxn>
                <a:cxn ang="0">
                  <a:pos x="0" y="210"/>
                </a:cxn>
              </a:cxnLst>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tileRect/>
            </a:gradFill>
            <a:ln w="9525">
              <a:noFill/>
            </a:ln>
          </p:spPr>
          <p:txBody>
            <a:bodyPr/>
            <a:p>
              <a:endParaRPr lang="zh-CN" altLang="en-US"/>
            </a:p>
          </p:txBody>
        </p:sp>
        <p:sp>
          <p:nvSpPr>
            <p:cNvPr id="3096" name="Freeform 24"/>
            <p:cNvSpPr/>
            <p:nvPr/>
          </p:nvSpPr>
          <p:spPr>
            <a:xfrm flipH="1">
              <a:off x="-2" y="2017"/>
              <a:ext cx="5761" cy="189"/>
            </a:xfrm>
            <a:custGeom>
              <a:avLst/>
              <a:gdLst/>
              <a:ahLst/>
              <a:cxnLst>
                <a:cxn ang="0">
                  <a:pos x="0" y="28"/>
                </a:cxn>
                <a:cxn ang="0">
                  <a:pos x="5761" y="0"/>
                </a:cxn>
                <a:cxn ang="0">
                  <a:pos x="5761" y="189"/>
                </a:cxn>
                <a:cxn ang="0">
                  <a:pos x="1" y="189"/>
                </a:cxn>
                <a:cxn ang="0">
                  <a:pos x="0" y="28"/>
                </a:cxn>
              </a:cxnLst>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tileRect/>
            </a:gradFill>
            <a:ln w="9525">
              <a:noFill/>
            </a:ln>
          </p:spPr>
          <p:txBody>
            <a:bodyPr/>
            <a:p>
              <a:endParaRPr lang="zh-CN" altLang="en-US"/>
            </a:p>
          </p:txBody>
        </p:sp>
      </p:grpSp>
      <p:sp>
        <p:nvSpPr>
          <p:cNvPr id="4121" name="Rectangle 25"/>
          <p:cNvSpPr>
            <a:spLocks noGrp="1" noChangeArrowheads="1"/>
          </p:cNvSpPr>
          <p:nvPr>
            <p:ph type="ctrTitle"/>
          </p:nvPr>
        </p:nvSpPr>
        <p:spPr>
          <a:xfrm>
            <a:off x="685800" y="-106363"/>
            <a:ext cx="7848600" cy="2286001"/>
          </a:xfrm>
        </p:spPr>
        <p:txBody>
          <a:bodyPr anchor="b">
            <a:spAutoFit/>
          </a:bodyPr>
          <a:lstStyle>
            <a:lvl1pPr>
              <a:defRPr sz="7200"/>
            </a:lvl1pPr>
          </a:lstStyle>
          <a:p>
            <a:pPr fontAlgn="base"/>
            <a:r>
              <a:rPr lang="en-US" altLang="zh-CN" strike="noStrike" noProof="1"/>
              <a:t>Click to edit Master title style</a:t>
            </a:r>
            <a:endParaRPr lang="en-US" altLang="zh-CN" strike="noStrike" noProof="1"/>
          </a:p>
        </p:txBody>
      </p:sp>
      <p:sp>
        <p:nvSpPr>
          <p:cNvPr id="4122" name="Rectangle 26"/>
          <p:cNvSpPr>
            <a:spLocks noGrp="1" noChangeArrowheads="1"/>
          </p:cNvSpPr>
          <p:nvPr>
            <p:ph type="subTitle" idx="1"/>
          </p:nvPr>
        </p:nvSpPr>
        <p:spPr>
          <a:xfrm>
            <a:off x="533400" y="4114800"/>
            <a:ext cx="8077200" cy="1752600"/>
          </a:xfrm>
        </p:spPr>
        <p:txBody>
          <a:bodyPr/>
          <a:lstStyle>
            <a:lvl1pPr marL="0" indent="0" algn="ctr">
              <a:buFont typeface="Times" pitchFamily="2" charset="0"/>
              <a:buNone/>
              <a:defRPr sz="3200"/>
            </a:lvl1pPr>
          </a:lstStyle>
          <a:p>
            <a:pPr fontAlgn="base"/>
            <a:r>
              <a:rPr lang="en-US" altLang="zh-CN" strike="noStrike" noProof="1"/>
              <a:t>Click to edit Master subtitle style</a:t>
            </a:r>
            <a:endParaRPr lang="en-US" altLang="zh-CN" strike="noStrike" noProof="1"/>
          </a:p>
        </p:txBody>
      </p:sp>
      <p:sp>
        <p:nvSpPr>
          <p:cNvPr id="32"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lvl1pPr>
              <a:defRPr smtClean="0">
                <a:solidFill>
                  <a:srgbClr val="000000"/>
                </a:solidFill>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96B023E6-A7FD-4D44-ACB3-0B05A580D19D}" type="slidenum">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1540444-3A25-438A-BAFC-DF8684CA08A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0"/>
            <a:ext cx="207645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7695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058CA6CA-4568-4029-BC83-9D53111FADD1}"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图表占位符 2"/>
          <p:cNvSpPr>
            <a:spLocks noGrp="1"/>
          </p:cNvSpPr>
          <p:nvPr>
            <p:ph type="chart" idx="1"/>
          </p:nvPr>
        </p:nvSpPr>
        <p:spPr>
          <a:xfrm>
            <a:off x="457200" y="1524000"/>
            <a:ext cx="83058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100000"/>
              <a:buFont typeface="Times" pitchFamily="2" charset="0"/>
              <a:buChar char="•"/>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239768AA-E101-4D1E-93BA-39DD22582D6F}"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5362" name="Group 2"/>
          <p:cNvGrpSpPr/>
          <p:nvPr/>
        </p:nvGrpSpPr>
        <p:grpSpPr>
          <a:xfrm>
            <a:off x="-3175" y="3203575"/>
            <a:ext cx="9147175" cy="1063625"/>
            <a:chOff x="-2" y="1536"/>
            <a:chExt cx="5762" cy="670"/>
          </a:xfrm>
        </p:grpSpPr>
        <p:grpSp>
          <p:nvGrpSpPr>
            <p:cNvPr id="15363" name="Group 3"/>
            <p:cNvGrpSpPr/>
            <p:nvPr/>
          </p:nvGrpSpPr>
          <p:grpSpPr>
            <a:xfrm flipH="1">
              <a:off x="-2" y="1562"/>
              <a:ext cx="5763" cy="641"/>
              <a:chOff x="-3" y="1562"/>
              <a:chExt cx="5763" cy="641"/>
            </a:xfrm>
          </p:grpSpPr>
          <p:sp>
            <p:nvSpPr>
              <p:cNvPr id="15364" name="Freeform 4"/>
              <p:cNvSpPr/>
              <p:nvPr/>
            </p:nvSpPr>
            <p:spPr>
              <a:xfrm rot="-5400000">
                <a:off x="2557" y="-992"/>
                <a:ext cx="624" cy="5745"/>
              </a:xfrm>
              <a:custGeom>
                <a:avLst/>
                <a:gdLst/>
                <a:ahLst/>
                <a:cxnLst>
                  <a:cxn ang="0">
                    <a:pos x="0" y="0"/>
                  </a:cxn>
                  <a:cxn ang="0">
                    <a:pos x="0" y="5745"/>
                  </a:cxn>
                  <a:cxn ang="0">
                    <a:pos x="624" y="5745"/>
                  </a:cxn>
                  <a:cxn ang="0">
                    <a:pos x="624" y="0"/>
                  </a:cxn>
                  <a:cxn ang="0">
                    <a:pos x="0" y="0"/>
                  </a:cxn>
                </a:cxnLst>
                <a:pathLst>
                  <a:path w="1000" h="720">
                    <a:moveTo>
                      <a:pt x="0" y="0"/>
                    </a:moveTo>
                    <a:lnTo>
                      <a:pt x="0" y="720"/>
                    </a:lnTo>
                    <a:lnTo>
                      <a:pt x="1000" y="720"/>
                    </a:lnTo>
                    <a:lnTo>
                      <a:pt x="1000" y="0"/>
                    </a:lnTo>
                    <a:lnTo>
                      <a:pt x="0" y="0"/>
                    </a:lnTo>
                    <a:close/>
                  </a:path>
                </a:pathLst>
              </a:custGeom>
              <a:solidFill>
                <a:schemeClr val="accent1"/>
              </a:solidFill>
              <a:ln w="9525">
                <a:noFill/>
              </a:ln>
            </p:spPr>
            <p:txBody>
              <a:bodyPr/>
              <a:p>
                <a:endParaRPr lang="zh-CN" altLang="en-US"/>
              </a:p>
            </p:txBody>
          </p:sp>
          <p:sp>
            <p:nvSpPr>
              <p:cNvPr id="15365" name="Freeform 5"/>
              <p:cNvSpPr/>
              <p:nvPr/>
            </p:nvSpPr>
            <p:spPr>
              <a:xfrm rot="-5400000">
                <a:off x="1320"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15366" name="Freeform 6"/>
              <p:cNvSpPr/>
              <p:nvPr/>
            </p:nvSpPr>
            <p:spPr>
              <a:xfrm rot="-5400000">
                <a:off x="982"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ln>
            </p:spPr>
            <p:txBody>
              <a:bodyPr/>
              <a:p>
                <a:endParaRPr lang="zh-CN" altLang="en-US"/>
              </a:p>
            </p:txBody>
          </p:sp>
          <p:sp>
            <p:nvSpPr>
              <p:cNvPr id="15367" name="Freeform 7"/>
              <p:cNvSpPr/>
              <p:nvPr/>
            </p:nvSpPr>
            <p:spPr>
              <a:xfrm rot="-5400000">
                <a:off x="-58" y="1755"/>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ln>
            </p:spPr>
            <p:txBody>
              <a:bodyPr/>
              <a:p>
                <a:endParaRPr lang="zh-CN" altLang="en-US"/>
              </a:p>
            </p:txBody>
          </p:sp>
          <p:sp>
            <p:nvSpPr>
              <p:cNvPr id="15368" name="Freeform 8"/>
              <p:cNvSpPr/>
              <p:nvPr/>
            </p:nvSpPr>
            <p:spPr>
              <a:xfrm rot="-5400000">
                <a:off x="664" y="1733"/>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ln>
            </p:spPr>
            <p:txBody>
              <a:bodyPr/>
              <a:p>
                <a:endParaRPr lang="zh-CN" altLang="en-US"/>
              </a:p>
            </p:txBody>
          </p:sp>
          <p:sp>
            <p:nvSpPr>
              <p:cNvPr id="15369" name="Freeform 9"/>
              <p:cNvSpPr/>
              <p:nvPr/>
            </p:nvSpPr>
            <p:spPr>
              <a:xfrm rot="-5400000">
                <a:off x="442" y="1699"/>
                <a:ext cx="624" cy="362"/>
              </a:xfrm>
              <a:custGeom>
                <a:avLst/>
                <a:gdLst/>
                <a:ahLst/>
                <a:cxnLst>
                  <a:cxn ang="0">
                    <a:pos x="0" y="0"/>
                  </a:cxn>
                  <a:cxn ang="0">
                    <a:pos x="0" y="362"/>
                  </a:cxn>
                  <a:cxn ang="0">
                    <a:pos x="240" y="319"/>
                  </a:cxn>
                  <a:cxn ang="0">
                    <a:pos x="624" y="362"/>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15370" name="Freeform 10"/>
              <p:cNvSpPr/>
              <p:nvPr/>
            </p:nvSpPr>
            <p:spPr>
              <a:xfrm rot="-5400000">
                <a:off x="152" y="1729"/>
                <a:ext cx="632" cy="315"/>
              </a:xfrm>
              <a:custGeom>
                <a:avLst/>
                <a:gdLst/>
                <a:ahLst/>
                <a:cxnLst>
                  <a:cxn ang="0">
                    <a:pos x="8" y="39"/>
                  </a:cxn>
                  <a:cxn ang="0">
                    <a:pos x="8" y="276"/>
                  </a:cxn>
                  <a:cxn ang="0">
                    <a:pos x="248" y="276"/>
                  </a:cxn>
                  <a:cxn ang="0">
                    <a:pos x="632" y="276"/>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sp>
            <p:nvSpPr>
              <p:cNvPr id="15371" name="Freeform 11"/>
              <p:cNvSpPr/>
              <p:nvPr/>
            </p:nvSpPr>
            <p:spPr>
              <a:xfrm rot="-5400000">
                <a:off x="3206" y="1664"/>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15372" name="Freeform 12"/>
              <p:cNvSpPr/>
              <p:nvPr/>
            </p:nvSpPr>
            <p:spPr>
              <a:xfrm rot="-5400000">
                <a:off x="2870" y="1664"/>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1"/>
              </a:solidFill>
              <a:ln w="9525">
                <a:noFill/>
              </a:ln>
            </p:spPr>
            <p:txBody>
              <a:bodyPr/>
              <a:p>
                <a:endParaRPr lang="zh-CN" altLang="en-US"/>
              </a:p>
            </p:txBody>
          </p:sp>
          <p:sp>
            <p:nvSpPr>
              <p:cNvPr id="15373" name="Freeform 13"/>
              <p:cNvSpPr/>
              <p:nvPr/>
            </p:nvSpPr>
            <p:spPr>
              <a:xfrm rot="-5400000">
                <a:off x="1826" y="1750"/>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ln>
            </p:spPr>
            <p:txBody>
              <a:bodyPr/>
              <a:p>
                <a:endParaRPr lang="zh-CN" altLang="en-US"/>
              </a:p>
            </p:txBody>
          </p:sp>
          <p:sp>
            <p:nvSpPr>
              <p:cNvPr id="15374" name="Freeform 14"/>
              <p:cNvSpPr/>
              <p:nvPr/>
            </p:nvSpPr>
            <p:spPr>
              <a:xfrm rot="-5400000">
                <a:off x="2551" y="1728"/>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ln>
            </p:spPr>
            <p:txBody>
              <a:bodyPr/>
              <a:p>
                <a:endParaRPr lang="zh-CN" altLang="en-US"/>
              </a:p>
            </p:txBody>
          </p:sp>
          <p:sp>
            <p:nvSpPr>
              <p:cNvPr id="15375" name="Freeform 15"/>
              <p:cNvSpPr/>
              <p:nvPr/>
            </p:nvSpPr>
            <p:spPr>
              <a:xfrm rot="-5400000">
                <a:off x="2326"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15376" name="Freeform 16"/>
              <p:cNvSpPr/>
              <p:nvPr/>
            </p:nvSpPr>
            <p:spPr>
              <a:xfrm rot="-5400000">
                <a:off x="2043"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ln>
            </p:spPr>
            <p:txBody>
              <a:bodyPr/>
              <a:p>
                <a:endParaRPr lang="zh-CN" altLang="en-US"/>
              </a:p>
            </p:txBody>
          </p:sp>
          <p:sp>
            <p:nvSpPr>
              <p:cNvPr id="15377" name="Freeform 17"/>
              <p:cNvSpPr/>
              <p:nvPr/>
            </p:nvSpPr>
            <p:spPr>
              <a:xfrm rot="-5400000">
                <a:off x="4072"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ln>
            </p:spPr>
            <p:txBody>
              <a:bodyPr/>
              <a:p>
                <a:endParaRPr lang="zh-CN" altLang="en-US"/>
              </a:p>
            </p:txBody>
          </p:sp>
          <p:sp>
            <p:nvSpPr>
              <p:cNvPr id="15378" name="Freeform 18"/>
              <p:cNvSpPr/>
              <p:nvPr/>
            </p:nvSpPr>
            <p:spPr>
              <a:xfrm rot="-5400000">
                <a:off x="3736"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2"/>
              </a:solidFill>
              <a:ln w="9525">
                <a:noFill/>
              </a:ln>
            </p:spPr>
            <p:txBody>
              <a:bodyPr/>
              <a:p>
                <a:endParaRPr lang="zh-CN" altLang="en-US"/>
              </a:p>
            </p:txBody>
          </p:sp>
          <p:sp>
            <p:nvSpPr>
              <p:cNvPr id="15379" name="Freeform 19"/>
              <p:cNvSpPr/>
              <p:nvPr/>
            </p:nvSpPr>
            <p:spPr>
              <a:xfrm rot="-5400000">
                <a:off x="4578" y="1749"/>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ln>
            </p:spPr>
            <p:txBody>
              <a:bodyPr/>
              <a:p>
                <a:endParaRPr lang="zh-CN" altLang="en-US"/>
              </a:p>
            </p:txBody>
          </p:sp>
          <p:sp>
            <p:nvSpPr>
              <p:cNvPr id="15380"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pathLst>
                  <a:path w="291" h="625">
                    <a:moveTo>
                      <a:pt x="0" y="624"/>
                    </a:moveTo>
                    <a:lnTo>
                      <a:pt x="291" y="625"/>
                    </a:lnTo>
                    <a:lnTo>
                      <a:pt x="291" y="6"/>
                    </a:lnTo>
                    <a:lnTo>
                      <a:pt x="0" y="0"/>
                    </a:lnTo>
                    <a:cubicBezTo>
                      <a:pt x="39" y="384"/>
                      <a:pt x="0" y="494"/>
                      <a:pt x="0" y="624"/>
                    </a:cubicBezTo>
                    <a:close/>
                  </a:path>
                </a:pathLst>
              </a:custGeom>
              <a:solidFill>
                <a:schemeClr val="tx1"/>
              </a:solidFill>
              <a:ln w="9525">
                <a:noFill/>
              </a:ln>
            </p:spPr>
            <p:txBody>
              <a:bodyPr/>
              <a:p>
                <a:endParaRPr lang="zh-CN" altLang="en-US"/>
              </a:p>
            </p:txBody>
          </p:sp>
          <p:sp>
            <p:nvSpPr>
              <p:cNvPr id="15381" name="Freeform 21"/>
              <p:cNvSpPr/>
              <p:nvPr/>
            </p:nvSpPr>
            <p:spPr>
              <a:xfrm rot="-5400000">
                <a:off x="5078"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15382" name="Freeform 22"/>
              <p:cNvSpPr/>
              <p:nvPr/>
            </p:nvSpPr>
            <p:spPr>
              <a:xfrm rot="-5400000">
                <a:off x="4797"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grpSp>
        <p:sp>
          <p:nvSpPr>
            <p:cNvPr id="15383" name="Freeform 23"/>
            <p:cNvSpPr/>
            <p:nvPr/>
          </p:nvSpPr>
          <p:spPr>
            <a:xfrm flipH="1">
              <a:off x="-2" y="1536"/>
              <a:ext cx="5762" cy="412"/>
            </a:xfrm>
            <a:custGeom>
              <a:avLst/>
              <a:gdLst/>
              <a:ahLst/>
              <a:cxnLst>
                <a:cxn ang="0">
                  <a:pos x="0" y="210"/>
                </a:cxn>
                <a:cxn ang="0">
                  <a:pos x="5762" y="201"/>
                </a:cxn>
                <a:cxn ang="0">
                  <a:pos x="5762" y="4"/>
                </a:cxn>
                <a:cxn ang="0">
                  <a:pos x="0" y="0"/>
                </a:cxn>
                <a:cxn ang="0">
                  <a:pos x="0" y="210"/>
                </a:cxn>
              </a:cxnLst>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tileRect/>
            </a:gradFill>
            <a:ln w="9525">
              <a:noFill/>
            </a:ln>
          </p:spPr>
          <p:txBody>
            <a:bodyPr/>
            <a:p>
              <a:endParaRPr lang="zh-CN" altLang="en-US"/>
            </a:p>
          </p:txBody>
        </p:sp>
        <p:sp>
          <p:nvSpPr>
            <p:cNvPr id="15384" name="Freeform 24"/>
            <p:cNvSpPr/>
            <p:nvPr/>
          </p:nvSpPr>
          <p:spPr>
            <a:xfrm flipH="1">
              <a:off x="-2" y="2017"/>
              <a:ext cx="5761" cy="189"/>
            </a:xfrm>
            <a:custGeom>
              <a:avLst/>
              <a:gdLst/>
              <a:ahLst/>
              <a:cxnLst>
                <a:cxn ang="0">
                  <a:pos x="0" y="28"/>
                </a:cxn>
                <a:cxn ang="0">
                  <a:pos x="5761" y="0"/>
                </a:cxn>
                <a:cxn ang="0">
                  <a:pos x="5761" y="189"/>
                </a:cxn>
                <a:cxn ang="0">
                  <a:pos x="1" y="189"/>
                </a:cxn>
                <a:cxn ang="0">
                  <a:pos x="0" y="28"/>
                </a:cxn>
              </a:cxnLst>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tileRect/>
            </a:gradFill>
            <a:ln w="9525">
              <a:noFill/>
            </a:ln>
          </p:spPr>
          <p:txBody>
            <a:bodyPr/>
            <a:p>
              <a:endParaRPr lang="zh-CN" altLang="en-US"/>
            </a:p>
          </p:txBody>
        </p:sp>
      </p:grpSp>
      <p:sp>
        <p:nvSpPr>
          <p:cNvPr id="4121" name="Rectangle 25"/>
          <p:cNvSpPr>
            <a:spLocks noGrp="1" noChangeArrowheads="1"/>
          </p:cNvSpPr>
          <p:nvPr>
            <p:ph type="ctrTitle"/>
          </p:nvPr>
        </p:nvSpPr>
        <p:spPr>
          <a:xfrm>
            <a:off x="685800" y="-106363"/>
            <a:ext cx="7848600" cy="2286001"/>
          </a:xfrm>
        </p:spPr>
        <p:txBody>
          <a:bodyPr anchor="b">
            <a:spAutoFit/>
          </a:bodyPr>
          <a:lstStyle>
            <a:lvl1pPr>
              <a:defRPr sz="7200"/>
            </a:lvl1pPr>
          </a:lstStyle>
          <a:p>
            <a:pPr fontAlgn="base"/>
            <a:r>
              <a:rPr lang="en-US" altLang="zh-CN" strike="noStrike" noProof="1"/>
              <a:t>Click to edit Master title style</a:t>
            </a:r>
            <a:endParaRPr lang="en-US" altLang="zh-CN" strike="noStrike" noProof="1"/>
          </a:p>
        </p:txBody>
      </p:sp>
      <p:sp>
        <p:nvSpPr>
          <p:cNvPr id="4122" name="Rectangle 26"/>
          <p:cNvSpPr>
            <a:spLocks noGrp="1" noChangeArrowheads="1"/>
          </p:cNvSpPr>
          <p:nvPr>
            <p:ph type="subTitle" idx="1"/>
          </p:nvPr>
        </p:nvSpPr>
        <p:spPr>
          <a:xfrm>
            <a:off x="533400" y="4114800"/>
            <a:ext cx="8077200" cy="1752600"/>
          </a:xfrm>
        </p:spPr>
        <p:txBody>
          <a:bodyPr/>
          <a:lstStyle>
            <a:lvl1pPr marL="0" indent="0" algn="ctr">
              <a:buFont typeface="Times" pitchFamily="2" charset="0"/>
              <a:buNone/>
              <a:defRPr sz="3200"/>
            </a:lvl1pPr>
          </a:lstStyle>
          <a:p>
            <a:pPr fontAlgn="base"/>
            <a:r>
              <a:rPr lang="en-US" altLang="zh-CN" strike="noStrike" noProof="1"/>
              <a:t>Click to edit Master subtitle style</a:t>
            </a:r>
            <a:endParaRPr lang="en-US" altLang="zh-CN" strike="noStrike" noProof="1"/>
          </a:p>
        </p:txBody>
      </p:sp>
      <p:sp>
        <p:nvSpPr>
          <p:cNvPr id="30" name="Rectangle 27"/>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1" name="Rectangle 28"/>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000000"/>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Fall 2010/Lecture1</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2"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lvl1pPr>
              <a:defRPr smtClean="0">
                <a:solidFill>
                  <a:srgbClr val="000000"/>
                </a:solidFill>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96B023E6-A7FD-4D44-ACB3-0B05A580D19D}" type="slidenum">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523E1B2-A33C-4DF3-89F5-2260A4C93970}"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C5F3F76F-EBB3-4D0A-AEC6-4157846F2EB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863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DF94755-4DD8-4F73-8413-15A20E9CF55D}"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D138C58E-ACAE-4F23-A11C-3D2F576E645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7" name="日期占位符 2"/>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176F2AAC-E5DE-463C-9FDC-6457E9236A09}"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2"/>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3"/>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5B413C1B-CCFF-486B-B338-C9BCC8D5BF57}"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523E1B2-A33C-4DF3-89F5-2260A4C93970}"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91FFF369-B80E-4290-9B2F-9F18682638F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Times" pitchFamily="2"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E0FD7E69-CBC6-426A-B704-6A0B7E2D1C7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1540444-3A25-438A-BAFC-DF8684CA08A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0"/>
            <a:ext cx="207645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7695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058CA6CA-4568-4029-BC83-9D53111FADD1}"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图表占位符 2"/>
          <p:cNvSpPr>
            <a:spLocks noGrp="1"/>
          </p:cNvSpPr>
          <p:nvPr>
            <p:ph type="chart" idx="1"/>
          </p:nvPr>
        </p:nvSpPr>
        <p:spPr>
          <a:xfrm>
            <a:off x="457200" y="1524000"/>
            <a:ext cx="83058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100000"/>
              <a:buFont typeface="Times" pitchFamily="2" charset="0"/>
              <a:buChar char="•"/>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239768AA-E101-4D1E-93BA-39DD22582D6F}"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74" name="Group 2"/>
          <p:cNvGrpSpPr/>
          <p:nvPr/>
        </p:nvGrpSpPr>
        <p:grpSpPr>
          <a:xfrm>
            <a:off x="-3175" y="3203575"/>
            <a:ext cx="9147175" cy="1063625"/>
            <a:chOff x="-2" y="1536"/>
            <a:chExt cx="5762" cy="670"/>
          </a:xfrm>
        </p:grpSpPr>
        <p:grpSp>
          <p:nvGrpSpPr>
            <p:cNvPr id="3075" name="Group 3"/>
            <p:cNvGrpSpPr/>
            <p:nvPr/>
          </p:nvGrpSpPr>
          <p:grpSpPr>
            <a:xfrm flipH="1">
              <a:off x="-2" y="1562"/>
              <a:ext cx="5763" cy="641"/>
              <a:chOff x="-3" y="1562"/>
              <a:chExt cx="5763" cy="641"/>
            </a:xfrm>
          </p:grpSpPr>
          <p:sp>
            <p:nvSpPr>
              <p:cNvPr id="3076" name="Freeform 4"/>
              <p:cNvSpPr/>
              <p:nvPr/>
            </p:nvSpPr>
            <p:spPr>
              <a:xfrm rot="-5400000">
                <a:off x="2557" y="-992"/>
                <a:ext cx="624" cy="5745"/>
              </a:xfrm>
              <a:custGeom>
                <a:avLst/>
                <a:gdLst/>
                <a:ahLst/>
                <a:cxnLst>
                  <a:cxn ang="0">
                    <a:pos x="0" y="0"/>
                  </a:cxn>
                  <a:cxn ang="0">
                    <a:pos x="0" y="5745"/>
                  </a:cxn>
                  <a:cxn ang="0">
                    <a:pos x="624" y="5745"/>
                  </a:cxn>
                  <a:cxn ang="0">
                    <a:pos x="624" y="0"/>
                  </a:cxn>
                  <a:cxn ang="0">
                    <a:pos x="0" y="0"/>
                  </a:cxn>
                </a:cxnLst>
                <a:pathLst>
                  <a:path w="1000" h="720">
                    <a:moveTo>
                      <a:pt x="0" y="0"/>
                    </a:moveTo>
                    <a:lnTo>
                      <a:pt x="0" y="720"/>
                    </a:lnTo>
                    <a:lnTo>
                      <a:pt x="1000" y="720"/>
                    </a:lnTo>
                    <a:lnTo>
                      <a:pt x="1000" y="0"/>
                    </a:lnTo>
                    <a:lnTo>
                      <a:pt x="0" y="0"/>
                    </a:lnTo>
                    <a:close/>
                  </a:path>
                </a:pathLst>
              </a:custGeom>
              <a:solidFill>
                <a:schemeClr val="accent1"/>
              </a:solidFill>
              <a:ln w="9525">
                <a:noFill/>
              </a:ln>
            </p:spPr>
            <p:txBody>
              <a:bodyPr/>
              <a:p>
                <a:endParaRPr lang="zh-CN" altLang="en-US"/>
              </a:p>
            </p:txBody>
          </p:sp>
          <p:sp>
            <p:nvSpPr>
              <p:cNvPr id="3077" name="Freeform 5"/>
              <p:cNvSpPr/>
              <p:nvPr/>
            </p:nvSpPr>
            <p:spPr>
              <a:xfrm rot="-5400000">
                <a:off x="1320"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3078" name="Freeform 6"/>
              <p:cNvSpPr/>
              <p:nvPr/>
            </p:nvSpPr>
            <p:spPr>
              <a:xfrm rot="-5400000">
                <a:off x="982"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ln>
            </p:spPr>
            <p:txBody>
              <a:bodyPr/>
              <a:p>
                <a:endParaRPr lang="zh-CN" altLang="en-US"/>
              </a:p>
            </p:txBody>
          </p:sp>
          <p:sp>
            <p:nvSpPr>
              <p:cNvPr id="3079" name="Freeform 7"/>
              <p:cNvSpPr/>
              <p:nvPr/>
            </p:nvSpPr>
            <p:spPr>
              <a:xfrm rot="-5400000">
                <a:off x="-58" y="1755"/>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ln>
            </p:spPr>
            <p:txBody>
              <a:bodyPr/>
              <a:p>
                <a:endParaRPr lang="zh-CN" altLang="en-US"/>
              </a:p>
            </p:txBody>
          </p:sp>
          <p:sp>
            <p:nvSpPr>
              <p:cNvPr id="3080" name="Freeform 8"/>
              <p:cNvSpPr/>
              <p:nvPr/>
            </p:nvSpPr>
            <p:spPr>
              <a:xfrm rot="-5400000">
                <a:off x="664" y="1733"/>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ln>
            </p:spPr>
            <p:txBody>
              <a:bodyPr/>
              <a:p>
                <a:endParaRPr lang="zh-CN" altLang="en-US"/>
              </a:p>
            </p:txBody>
          </p:sp>
          <p:sp>
            <p:nvSpPr>
              <p:cNvPr id="3081" name="Freeform 9"/>
              <p:cNvSpPr/>
              <p:nvPr/>
            </p:nvSpPr>
            <p:spPr>
              <a:xfrm rot="-5400000">
                <a:off x="442" y="1699"/>
                <a:ext cx="624" cy="362"/>
              </a:xfrm>
              <a:custGeom>
                <a:avLst/>
                <a:gdLst/>
                <a:ahLst/>
                <a:cxnLst>
                  <a:cxn ang="0">
                    <a:pos x="0" y="0"/>
                  </a:cxn>
                  <a:cxn ang="0">
                    <a:pos x="0" y="362"/>
                  </a:cxn>
                  <a:cxn ang="0">
                    <a:pos x="240" y="319"/>
                  </a:cxn>
                  <a:cxn ang="0">
                    <a:pos x="624" y="362"/>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82" name="Freeform 10"/>
              <p:cNvSpPr/>
              <p:nvPr/>
            </p:nvSpPr>
            <p:spPr>
              <a:xfrm rot="-5400000">
                <a:off x="152" y="1729"/>
                <a:ext cx="632" cy="315"/>
              </a:xfrm>
              <a:custGeom>
                <a:avLst/>
                <a:gdLst/>
                <a:ahLst/>
                <a:cxnLst>
                  <a:cxn ang="0">
                    <a:pos x="8" y="39"/>
                  </a:cxn>
                  <a:cxn ang="0">
                    <a:pos x="8" y="276"/>
                  </a:cxn>
                  <a:cxn ang="0">
                    <a:pos x="248" y="276"/>
                  </a:cxn>
                  <a:cxn ang="0">
                    <a:pos x="632" y="276"/>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sp>
            <p:nvSpPr>
              <p:cNvPr id="3083" name="Freeform 11"/>
              <p:cNvSpPr/>
              <p:nvPr/>
            </p:nvSpPr>
            <p:spPr>
              <a:xfrm rot="-5400000">
                <a:off x="3206" y="1664"/>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p>
                <a:endParaRPr lang="zh-CN" altLang="en-US"/>
              </a:p>
            </p:txBody>
          </p:sp>
          <p:sp>
            <p:nvSpPr>
              <p:cNvPr id="3084" name="Freeform 12"/>
              <p:cNvSpPr/>
              <p:nvPr/>
            </p:nvSpPr>
            <p:spPr>
              <a:xfrm rot="-5400000">
                <a:off x="2870" y="1664"/>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1"/>
              </a:solidFill>
              <a:ln w="9525">
                <a:noFill/>
              </a:ln>
            </p:spPr>
            <p:txBody>
              <a:bodyPr/>
              <a:p>
                <a:endParaRPr lang="zh-CN" altLang="en-US"/>
              </a:p>
            </p:txBody>
          </p:sp>
          <p:sp>
            <p:nvSpPr>
              <p:cNvPr id="3085" name="Freeform 13"/>
              <p:cNvSpPr/>
              <p:nvPr/>
            </p:nvSpPr>
            <p:spPr>
              <a:xfrm rot="-5400000">
                <a:off x="1826" y="1750"/>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ln>
            </p:spPr>
            <p:txBody>
              <a:bodyPr/>
              <a:p>
                <a:endParaRPr lang="zh-CN" altLang="en-US"/>
              </a:p>
            </p:txBody>
          </p:sp>
          <p:sp>
            <p:nvSpPr>
              <p:cNvPr id="3086" name="Freeform 14"/>
              <p:cNvSpPr/>
              <p:nvPr/>
            </p:nvSpPr>
            <p:spPr>
              <a:xfrm rot="-5400000">
                <a:off x="2551" y="1728"/>
                <a:ext cx="624" cy="294"/>
              </a:xfrm>
              <a:custGeom>
                <a:avLst/>
                <a:gdLst/>
                <a:ahLst/>
                <a:cxnLst>
                  <a:cxn ang="0">
                    <a:pos x="0" y="0"/>
                  </a:cxn>
                  <a:cxn ang="0">
                    <a:pos x="0" y="252"/>
                  </a:cxn>
                  <a:cxn ang="0">
                    <a:pos x="624" y="252"/>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ln>
            </p:spPr>
            <p:txBody>
              <a:bodyPr/>
              <a:p>
                <a:endParaRPr lang="zh-CN" altLang="en-US"/>
              </a:p>
            </p:txBody>
          </p:sp>
          <p:sp>
            <p:nvSpPr>
              <p:cNvPr id="3087" name="Freeform 15"/>
              <p:cNvSpPr/>
              <p:nvPr/>
            </p:nvSpPr>
            <p:spPr>
              <a:xfrm rot="-5400000">
                <a:off x="2326"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88" name="Freeform 16"/>
              <p:cNvSpPr/>
              <p:nvPr/>
            </p:nvSpPr>
            <p:spPr>
              <a:xfrm rot="-5400000">
                <a:off x="2043"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ln>
            </p:spPr>
            <p:txBody>
              <a:bodyPr/>
              <a:p>
                <a:endParaRPr lang="zh-CN" altLang="en-US"/>
              </a:p>
            </p:txBody>
          </p:sp>
          <p:sp>
            <p:nvSpPr>
              <p:cNvPr id="3089" name="Freeform 17"/>
              <p:cNvSpPr/>
              <p:nvPr/>
            </p:nvSpPr>
            <p:spPr>
              <a:xfrm rot="-5400000">
                <a:off x="4072" y="1668"/>
                <a:ext cx="624" cy="421"/>
              </a:xfrm>
              <a:custGeom>
                <a:avLst/>
                <a:gdLst/>
                <a:ahLst/>
                <a:cxnLst>
                  <a:cxn ang="0">
                    <a:pos x="0" y="0"/>
                  </a:cxn>
                  <a:cxn ang="0">
                    <a:pos x="0" y="361"/>
                  </a:cxn>
                  <a:cxn ang="0">
                    <a:pos x="624" y="361"/>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ln>
            </p:spPr>
            <p:txBody>
              <a:bodyPr/>
              <a:p>
                <a:endParaRPr lang="zh-CN" altLang="en-US"/>
              </a:p>
            </p:txBody>
          </p:sp>
          <p:sp>
            <p:nvSpPr>
              <p:cNvPr id="3090" name="Freeform 18"/>
              <p:cNvSpPr/>
              <p:nvPr/>
            </p:nvSpPr>
            <p:spPr>
              <a:xfrm rot="-5400000">
                <a:off x="3736" y="1669"/>
                <a:ext cx="624" cy="422"/>
              </a:xfrm>
              <a:custGeom>
                <a:avLst/>
                <a:gdLst/>
                <a:ahLst/>
                <a:cxnLst>
                  <a:cxn ang="0">
                    <a:pos x="0" y="0"/>
                  </a:cxn>
                  <a:cxn ang="0">
                    <a:pos x="0" y="362"/>
                  </a:cxn>
                  <a:cxn ang="0">
                    <a:pos x="624" y="362"/>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2"/>
              </a:solidFill>
              <a:ln w="9525">
                <a:noFill/>
              </a:ln>
            </p:spPr>
            <p:txBody>
              <a:bodyPr/>
              <a:p>
                <a:endParaRPr lang="zh-CN" altLang="en-US"/>
              </a:p>
            </p:txBody>
          </p:sp>
          <p:sp>
            <p:nvSpPr>
              <p:cNvPr id="3091" name="Freeform 19"/>
              <p:cNvSpPr/>
              <p:nvPr/>
            </p:nvSpPr>
            <p:spPr>
              <a:xfrm rot="-5400000">
                <a:off x="4578" y="1749"/>
                <a:ext cx="624" cy="255"/>
              </a:xfrm>
              <a:custGeom>
                <a:avLst/>
                <a:gdLst/>
                <a:ahLst/>
                <a:cxnLst>
                  <a:cxn ang="0">
                    <a:pos x="0" y="37"/>
                  </a:cxn>
                  <a:cxn ang="0">
                    <a:pos x="0" y="224"/>
                  </a:cxn>
                  <a:cxn ang="0">
                    <a:pos x="624" y="224"/>
                  </a:cxn>
                  <a:cxn ang="0">
                    <a:pos x="624" y="37"/>
                  </a:cxn>
                  <a:cxn ang="0">
                    <a:pos x="384" y="6"/>
                  </a:cxn>
                  <a:cxn ang="0">
                    <a:pos x="0" y="37"/>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ln>
            </p:spPr>
            <p:txBody>
              <a:bodyPr/>
              <a:p>
                <a:endParaRPr lang="zh-CN" altLang="en-US"/>
              </a:p>
            </p:txBody>
          </p:sp>
          <p:sp>
            <p:nvSpPr>
              <p:cNvPr id="3092"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pathLst>
                  <a:path w="291" h="625">
                    <a:moveTo>
                      <a:pt x="0" y="624"/>
                    </a:moveTo>
                    <a:lnTo>
                      <a:pt x="291" y="625"/>
                    </a:lnTo>
                    <a:lnTo>
                      <a:pt x="291" y="6"/>
                    </a:lnTo>
                    <a:lnTo>
                      <a:pt x="0" y="0"/>
                    </a:lnTo>
                    <a:cubicBezTo>
                      <a:pt x="39" y="384"/>
                      <a:pt x="0" y="494"/>
                      <a:pt x="0" y="624"/>
                    </a:cubicBezTo>
                    <a:close/>
                  </a:path>
                </a:pathLst>
              </a:custGeom>
              <a:solidFill>
                <a:schemeClr val="tx1"/>
              </a:solidFill>
              <a:ln w="9525">
                <a:noFill/>
              </a:ln>
            </p:spPr>
            <p:txBody>
              <a:bodyPr/>
              <a:p>
                <a:endParaRPr lang="zh-CN" altLang="en-US"/>
              </a:p>
            </p:txBody>
          </p:sp>
          <p:sp>
            <p:nvSpPr>
              <p:cNvPr id="3093" name="Freeform 21"/>
              <p:cNvSpPr/>
              <p:nvPr/>
            </p:nvSpPr>
            <p:spPr>
              <a:xfrm rot="-5400000">
                <a:off x="5078" y="1694"/>
                <a:ext cx="624" cy="361"/>
              </a:xfrm>
              <a:custGeom>
                <a:avLst/>
                <a:gdLst/>
                <a:ahLst/>
                <a:cxnLst>
                  <a:cxn ang="0">
                    <a:pos x="0" y="0"/>
                  </a:cxn>
                  <a:cxn ang="0">
                    <a:pos x="0" y="361"/>
                  </a:cxn>
                  <a:cxn ang="0">
                    <a:pos x="240" y="319"/>
                  </a:cxn>
                  <a:cxn ang="0">
                    <a:pos x="624" y="361"/>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p>
                <a:endParaRPr lang="zh-CN" altLang="en-US"/>
              </a:p>
            </p:txBody>
          </p:sp>
          <p:sp>
            <p:nvSpPr>
              <p:cNvPr id="3094" name="Freeform 22"/>
              <p:cNvSpPr/>
              <p:nvPr/>
            </p:nvSpPr>
            <p:spPr>
              <a:xfrm rot="-5400000">
                <a:off x="4797" y="1721"/>
                <a:ext cx="632" cy="316"/>
              </a:xfrm>
              <a:custGeom>
                <a:avLst/>
                <a:gdLst/>
                <a:ahLst/>
                <a:cxnLst>
                  <a:cxn ang="0">
                    <a:pos x="8" y="39"/>
                  </a:cxn>
                  <a:cxn ang="0">
                    <a:pos x="8" y="277"/>
                  </a:cxn>
                  <a:cxn ang="0">
                    <a:pos x="248" y="277"/>
                  </a:cxn>
                  <a:cxn ang="0">
                    <a:pos x="632" y="277"/>
                  </a:cxn>
                  <a:cxn ang="0">
                    <a:pos x="632" y="39"/>
                  </a:cxn>
                  <a:cxn ang="0">
                    <a:pos x="104" y="39"/>
                  </a:cxn>
                  <a:cxn ang="0">
                    <a:pos x="8" y="39"/>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p>
                <a:endParaRPr lang="zh-CN" altLang="en-US"/>
              </a:p>
            </p:txBody>
          </p:sp>
        </p:grpSp>
        <p:sp>
          <p:nvSpPr>
            <p:cNvPr id="3095" name="Freeform 23"/>
            <p:cNvSpPr/>
            <p:nvPr/>
          </p:nvSpPr>
          <p:spPr>
            <a:xfrm flipH="1">
              <a:off x="-2" y="1536"/>
              <a:ext cx="5762" cy="412"/>
            </a:xfrm>
            <a:custGeom>
              <a:avLst/>
              <a:gdLst/>
              <a:ahLst/>
              <a:cxnLst>
                <a:cxn ang="0">
                  <a:pos x="0" y="210"/>
                </a:cxn>
                <a:cxn ang="0">
                  <a:pos x="5762" y="201"/>
                </a:cxn>
                <a:cxn ang="0">
                  <a:pos x="5762" y="4"/>
                </a:cxn>
                <a:cxn ang="0">
                  <a:pos x="0" y="0"/>
                </a:cxn>
                <a:cxn ang="0">
                  <a:pos x="0" y="210"/>
                </a:cxn>
              </a:cxnLst>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tileRect/>
            </a:gradFill>
            <a:ln w="9525">
              <a:noFill/>
            </a:ln>
          </p:spPr>
          <p:txBody>
            <a:bodyPr/>
            <a:p>
              <a:endParaRPr lang="zh-CN" altLang="en-US"/>
            </a:p>
          </p:txBody>
        </p:sp>
        <p:sp>
          <p:nvSpPr>
            <p:cNvPr id="3096" name="Freeform 24"/>
            <p:cNvSpPr/>
            <p:nvPr/>
          </p:nvSpPr>
          <p:spPr>
            <a:xfrm flipH="1">
              <a:off x="-2" y="2017"/>
              <a:ext cx="5761" cy="189"/>
            </a:xfrm>
            <a:custGeom>
              <a:avLst/>
              <a:gdLst/>
              <a:ahLst/>
              <a:cxnLst>
                <a:cxn ang="0">
                  <a:pos x="0" y="28"/>
                </a:cxn>
                <a:cxn ang="0">
                  <a:pos x="5761" y="0"/>
                </a:cxn>
                <a:cxn ang="0">
                  <a:pos x="5761" y="189"/>
                </a:cxn>
                <a:cxn ang="0">
                  <a:pos x="1" y="189"/>
                </a:cxn>
                <a:cxn ang="0">
                  <a:pos x="0" y="28"/>
                </a:cxn>
              </a:cxnLst>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tileRect/>
            </a:gradFill>
            <a:ln w="9525">
              <a:noFill/>
            </a:ln>
          </p:spPr>
          <p:txBody>
            <a:bodyPr/>
            <a:p>
              <a:endParaRPr lang="zh-CN" altLang="en-US"/>
            </a:p>
          </p:txBody>
        </p:sp>
      </p:grpSp>
      <p:sp>
        <p:nvSpPr>
          <p:cNvPr id="4121" name="Rectangle 25"/>
          <p:cNvSpPr>
            <a:spLocks noGrp="1" noChangeArrowheads="1"/>
          </p:cNvSpPr>
          <p:nvPr>
            <p:ph type="ctrTitle"/>
          </p:nvPr>
        </p:nvSpPr>
        <p:spPr>
          <a:xfrm>
            <a:off x="685800" y="-106363"/>
            <a:ext cx="7848600" cy="2286001"/>
          </a:xfrm>
        </p:spPr>
        <p:txBody>
          <a:bodyPr anchor="b">
            <a:spAutoFit/>
          </a:bodyPr>
          <a:lstStyle>
            <a:lvl1pPr>
              <a:defRPr sz="7200"/>
            </a:lvl1pPr>
          </a:lstStyle>
          <a:p>
            <a:pPr fontAlgn="base"/>
            <a:r>
              <a:rPr lang="en-US" altLang="zh-CN" strike="noStrike" noProof="1"/>
              <a:t>Click to edit Master title style</a:t>
            </a:r>
            <a:endParaRPr lang="en-US" altLang="zh-CN" strike="noStrike" noProof="1"/>
          </a:p>
        </p:txBody>
      </p:sp>
      <p:sp>
        <p:nvSpPr>
          <p:cNvPr id="4122" name="Rectangle 26"/>
          <p:cNvSpPr>
            <a:spLocks noGrp="1" noChangeArrowheads="1"/>
          </p:cNvSpPr>
          <p:nvPr>
            <p:ph type="subTitle" idx="1"/>
          </p:nvPr>
        </p:nvSpPr>
        <p:spPr>
          <a:xfrm>
            <a:off x="533400" y="4114800"/>
            <a:ext cx="8077200" cy="1752600"/>
          </a:xfrm>
        </p:spPr>
        <p:txBody>
          <a:bodyPr/>
          <a:lstStyle>
            <a:lvl1pPr marL="0" indent="0" algn="ctr">
              <a:buFont typeface="Times" pitchFamily="2" charset="0"/>
              <a:buNone/>
              <a:defRPr sz="3200"/>
            </a:lvl1pPr>
          </a:lstStyle>
          <a:p>
            <a:pPr fontAlgn="base"/>
            <a:r>
              <a:rPr lang="en-US" altLang="zh-CN" strike="noStrike" noProof="1"/>
              <a:t>Click to edit Master subtitle style</a:t>
            </a:r>
            <a:endParaRPr lang="en-US" altLang="zh-CN" strike="noStrike" noProof="1"/>
          </a:p>
        </p:txBody>
      </p:sp>
      <p:sp>
        <p:nvSpPr>
          <p:cNvPr id="32"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lvl1pPr>
              <a:defRPr smtClean="0">
                <a:solidFill>
                  <a:srgbClr val="000000"/>
                </a:solidFill>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96B023E6-A7FD-4D44-ACB3-0B05A580D19D}" type="slidenum">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523E1B2-A33C-4DF3-89F5-2260A4C93970}"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C5F3F76F-EBB3-4D0A-AEC6-4157846F2EB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863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DF94755-4DD8-4F73-8413-15A20E9CF55D}"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D138C58E-ACAE-4F23-A11C-3D2F576E645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C5F3F76F-EBB3-4D0A-AEC6-4157846F2EB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7" name="日期占位符 2"/>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176F2AAC-E5DE-463C-9FDC-6457E9236A09}"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2"/>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3"/>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5B413C1B-CCFF-486B-B338-C9BCC8D5BF57}"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91FFF369-B80E-4290-9B2F-9F18682638F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Times" pitchFamily="2"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E0FD7E69-CBC6-426A-B704-6A0B7E2D1C7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1540444-3A25-438A-BAFC-DF8684CA08A2}"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0"/>
            <a:ext cx="207645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7695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058CA6CA-4568-4029-BC83-9D53111FADD1}"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图表占位符 2"/>
          <p:cNvSpPr>
            <a:spLocks noGrp="1"/>
          </p:cNvSpPr>
          <p:nvPr>
            <p:ph type="chart" idx="1"/>
          </p:nvPr>
        </p:nvSpPr>
        <p:spPr>
          <a:xfrm>
            <a:off x="457200" y="1524000"/>
            <a:ext cx="83058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100000"/>
              <a:buFont typeface="Times" pitchFamily="2" charset="0"/>
              <a:buChar char="•"/>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239768AA-E101-4D1E-93BA-39DD22582D6F}"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86300" y="15240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6DF94755-4DD8-4F73-8413-15A20E9CF55D}"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D138C58E-ACAE-4F23-A11C-3D2F576E645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7" name="日期占位符 2"/>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176F2AAC-E5DE-463C-9FDC-6457E9236A09}"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2"/>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3"/>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5B413C1B-CCFF-486B-B338-C9BCC8D5BF57}"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91FFF369-B80E-4290-9B2F-9F18682638F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Times" pitchFamily="2"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7" name="日期占位符 4"/>
          <p:cNvSpPr>
            <a:spLocks noGrp="1"/>
          </p:cNvSpPr>
          <p:nvPr>
            <p:ph type="dt" sz="half" idx="1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50000"/>
              </a:spcBef>
              <a:spcAft>
                <a:spcPct val="0"/>
              </a:spcAft>
              <a:buClrTx/>
              <a:buSzTx/>
              <a:buFontTx/>
              <a:buNone/>
              <a:defRPr/>
            </a:pPr>
            <a:fld id="{E0FD7E69-CBC6-426A-B704-6A0B7E2D1C75}"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1026" name="Rectangle 25"/>
          <p:cNvSpPr>
            <a:spLocks noGrp="1"/>
          </p:cNvSpPr>
          <p:nvPr>
            <p:ph type="title"/>
          </p:nvPr>
        </p:nvSpPr>
        <p:spPr>
          <a:xfrm>
            <a:off x="457200" y="0"/>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26"/>
          <p:cNvSpPr>
            <a:spLocks noGrp="1"/>
          </p:cNvSpPr>
          <p:nvPr>
            <p:ph type="body"/>
          </p:nvPr>
        </p:nvSpPr>
        <p:spPr>
          <a:xfrm>
            <a:off x="457200" y="1524000"/>
            <a:ext cx="8305800" cy="411480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3099" name="Rectangle 27"/>
          <p:cNvSpPr>
            <a:spLocks noGrp="1" noChangeArrowheads="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50000"/>
              </a:spcBef>
              <a:defRPr sz="1400">
                <a:solidFill>
                  <a:srgbClr val="254C9C"/>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0" name="Rectangle 28"/>
          <p:cNvSpPr>
            <a:spLocks noGrp="1" noChangeArrowheads="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a:solidFill>
                  <a:srgbClr val="254C9C"/>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1" name="Rectangle 29"/>
          <p:cNvSpPr>
            <a:spLocks noGrp="1" noChangeArrowheads="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smtClean="0">
                <a:solidFill>
                  <a:srgbClr val="254C9C"/>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204BF15-084E-4018-8AF4-98474FF4A8C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2050" name="Rectangle 25"/>
          <p:cNvSpPr>
            <a:spLocks noGrp="1"/>
          </p:cNvSpPr>
          <p:nvPr>
            <p:ph type="title"/>
          </p:nvPr>
        </p:nvSpPr>
        <p:spPr>
          <a:xfrm>
            <a:off x="457200" y="0"/>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2051" name="Rectangle 26"/>
          <p:cNvSpPr>
            <a:spLocks noGrp="1"/>
          </p:cNvSpPr>
          <p:nvPr>
            <p:ph type="body"/>
          </p:nvPr>
        </p:nvSpPr>
        <p:spPr>
          <a:xfrm>
            <a:off x="457200" y="1524000"/>
            <a:ext cx="8305800" cy="411480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3099" name="Rectangle 27"/>
          <p:cNvSpPr>
            <a:spLocks noGrp="1" noChangeArrowheads="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50000"/>
              </a:spcBef>
              <a:defRPr sz="1400">
                <a:solidFill>
                  <a:srgbClr val="254C9C"/>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0" name="Rectangle 28"/>
          <p:cNvSpPr>
            <a:spLocks noGrp="1" noChangeArrowheads="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a:solidFill>
                  <a:srgbClr val="254C9C"/>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1" name="Rectangle 29"/>
          <p:cNvSpPr>
            <a:spLocks noGrp="1" noChangeArrowheads="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smtClean="0">
                <a:solidFill>
                  <a:srgbClr val="254C9C"/>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204BF15-084E-4018-8AF4-98474FF4A8C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p:sp>
        <p:nvSpPr>
          <p:cNvPr id="1026" name="Rectangle 25"/>
          <p:cNvSpPr>
            <a:spLocks noGrp="1"/>
          </p:cNvSpPr>
          <p:nvPr>
            <p:ph type="title"/>
          </p:nvPr>
        </p:nvSpPr>
        <p:spPr>
          <a:xfrm>
            <a:off x="457200" y="0"/>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26"/>
          <p:cNvSpPr>
            <a:spLocks noGrp="1"/>
          </p:cNvSpPr>
          <p:nvPr>
            <p:ph type="body"/>
          </p:nvPr>
        </p:nvSpPr>
        <p:spPr>
          <a:xfrm>
            <a:off x="457200" y="1524000"/>
            <a:ext cx="8305800" cy="411480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3099" name="Rectangle 27"/>
          <p:cNvSpPr>
            <a:spLocks noGrp="1" noChangeArrowheads="1"/>
          </p:cNvSpPr>
          <p:nvPr>
            <p:ph type="dt" sz="half" idx="2"/>
          </p:nvPr>
        </p:nvSpPr>
        <p:spPr bwMode="auto">
          <a:xfrm>
            <a:off x="457200" y="64008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50000"/>
              </a:spcBef>
              <a:defRPr sz="1400">
                <a:solidFill>
                  <a:srgbClr val="254C9C"/>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0" name="Rectangle 28"/>
          <p:cNvSpPr>
            <a:spLocks noGrp="1" noChangeArrowheads="1"/>
          </p:cNvSpPr>
          <p:nvPr>
            <p:ph type="ftr" sz="quarter" idx="3"/>
          </p:nvPr>
        </p:nvSpPr>
        <p:spPr bwMode="auto">
          <a:xfrm>
            <a:off x="3124200" y="64008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a:solidFill>
                  <a:srgbClr val="254C9C"/>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Spring 2010/Lecture 1</a:t>
            </a:r>
            <a:endPar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endParaRPr>
          </a:p>
        </p:txBody>
      </p:sp>
      <p:sp>
        <p:nvSpPr>
          <p:cNvPr id="3101" name="Rectangle 29"/>
          <p:cNvSpPr>
            <a:spLocks noGrp="1" noChangeArrowheads="1"/>
          </p:cNvSpPr>
          <p:nvPr>
            <p:ph type="sldNum" sz="quarter" idx="4"/>
          </p:nvPr>
        </p:nvSpPr>
        <p:spPr bwMode="auto">
          <a:xfrm>
            <a:off x="6858000" y="64008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smtClean="0">
                <a:solidFill>
                  <a:srgbClr val="254C9C"/>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204BF15-084E-4018-8AF4-98474FF4A8CA}" type="slidenum">
              <a:rPr kumimoji="0" lang="zh-CN" altLang="en-US"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54C9C"/>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9"/>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000000"/>
                </a:solidFill>
                <a:latin typeface="Arial" panose="020B0604020202020204" pitchFamily="34" charset="0"/>
                <a:ea typeface="宋体" panose="02010600030101010101" pitchFamily="2" charset="-122"/>
              </a:rPr>
            </a:fld>
            <a:endParaRPr lang="zh-CN" altLang="en-US" sz="1400" dirty="0">
              <a:solidFill>
                <a:srgbClr val="000000"/>
              </a:solidFill>
              <a:latin typeface="Arial" panose="020B0604020202020204" pitchFamily="34" charset="0"/>
              <a:ea typeface="宋体" panose="02010600030101010101" pitchFamily="2" charset="-122"/>
            </a:endParaRPr>
          </a:p>
        </p:txBody>
      </p:sp>
      <p:sp>
        <p:nvSpPr>
          <p:cNvPr id="29698" name="Rectangle 2"/>
          <p:cNvSpPr>
            <a:spLocks noGrp="1"/>
          </p:cNvSpPr>
          <p:nvPr>
            <p:ph type="ctrTitle"/>
          </p:nvPr>
        </p:nvSpPr>
        <p:spPr>
          <a:xfrm>
            <a:off x="228600" y="1539875"/>
            <a:ext cx="8458200" cy="1600200"/>
          </a:xfrm>
        </p:spPr>
        <p:txBody>
          <a:bodyPr vert="horz" wrap="square" lIns="91440" tIns="45720" rIns="91440" bIns="45720" anchor="b">
            <a:spAutoFit/>
          </a:bodyPr>
          <a:p>
            <a:pPr algn="ctr" eaLnBrk="1" hangingPunct="1">
              <a:buClrTx/>
              <a:buSzTx/>
              <a:buFontTx/>
            </a:pPr>
            <a:r>
              <a:rPr lang="zh-CN" altLang="en-US" sz="5400" b="1" dirty="0">
                <a:solidFill>
                  <a:schemeClr val="accent2"/>
                </a:solidFill>
                <a:latin typeface="+mj-lt"/>
                <a:ea typeface="宋体" panose="02010600030101010101" pitchFamily="2" charset="-122"/>
                <a:cs typeface="+mj-cs"/>
              </a:rPr>
              <a:t>计算机系统安全</a:t>
            </a:r>
            <a:br>
              <a:rPr lang="en-US" altLang="zh-CN" sz="5400" dirty="0">
                <a:solidFill>
                  <a:schemeClr val="accent2"/>
                </a:solidFill>
                <a:latin typeface="+mj-lt"/>
                <a:ea typeface="宋体" panose="02010600030101010101" pitchFamily="2" charset="-122"/>
                <a:cs typeface="+mj-cs"/>
              </a:rPr>
            </a:br>
            <a:r>
              <a:rPr lang="en-US" altLang="zh-CN" sz="4000" dirty="0">
                <a:solidFill>
                  <a:schemeClr val="accent2"/>
                </a:solidFill>
                <a:latin typeface="+mj-lt"/>
                <a:ea typeface="宋体" panose="02010600030101010101" pitchFamily="2" charset="-122"/>
                <a:cs typeface="+mj-cs"/>
              </a:rPr>
              <a:t>Lecture 1</a:t>
            </a:r>
            <a:r>
              <a:rPr lang="en-US" altLang="zh-CN" sz="4400" dirty="0">
                <a:solidFill>
                  <a:schemeClr val="accent2"/>
                </a:solidFill>
                <a:latin typeface="+mj-lt"/>
                <a:ea typeface="宋体" panose="02010600030101010101" pitchFamily="2" charset="-122"/>
                <a:cs typeface="+mj-cs"/>
              </a:rPr>
              <a:t> </a:t>
            </a:r>
            <a:endParaRPr lang="en-US" altLang="zh-CN" sz="4400" dirty="0">
              <a:solidFill>
                <a:schemeClr val="accent2"/>
              </a:solidFill>
              <a:latin typeface="+mj-lt"/>
              <a:ea typeface="宋体" panose="02010600030101010101" pitchFamily="2" charset="-122"/>
              <a:cs typeface="+mj-cs"/>
            </a:endParaRPr>
          </a:p>
        </p:txBody>
      </p:sp>
      <p:sp>
        <p:nvSpPr>
          <p:cNvPr id="29699" name="Rectangle 3"/>
          <p:cNvSpPr>
            <a:spLocks noGrp="1"/>
          </p:cNvSpPr>
          <p:nvPr>
            <p:ph type="subTitle" idx="1"/>
          </p:nvPr>
        </p:nvSpPr>
        <p:spPr>
          <a:xfrm>
            <a:off x="533400" y="4267200"/>
            <a:ext cx="8077200" cy="2438400"/>
          </a:xfrm>
        </p:spPr>
        <p:txBody>
          <a:bodyPr vert="horz" wrap="square" lIns="91440" tIns="45720" rIns="91440" bIns="45720" anchor="t"/>
          <a:p>
            <a:pPr eaLnBrk="1" hangingPunct="1">
              <a:buSzPct val="100000"/>
            </a:pPr>
            <a:r>
              <a:rPr lang="zh-CN" altLang="en-US" sz="3600" dirty="0">
                <a:latin typeface="+mn-lt"/>
                <a:ea typeface="宋体" panose="02010600030101010101" pitchFamily="2" charset="-122"/>
                <a:cs typeface="+mn-cs"/>
              </a:rPr>
              <a:t>张玥，</a:t>
            </a:r>
            <a:r>
              <a:rPr lang="en-US" altLang="zh-CN" sz="3600" dirty="0">
                <a:latin typeface="+mn-lt"/>
                <a:ea typeface="宋体" panose="02010600030101010101" pitchFamily="2" charset="-122"/>
                <a:cs typeface="+mn-cs"/>
              </a:rPr>
              <a:t>66471342@qq.com</a:t>
            </a:r>
            <a:endParaRPr lang="en-US" altLang="zh-CN" sz="3600" dirty="0">
              <a:latin typeface="+mn-lt"/>
              <a:ea typeface="宋体" panose="02010600030101010101" pitchFamily="2" charset="-122"/>
              <a:cs typeface="+mn-cs"/>
            </a:endParaRPr>
          </a:p>
          <a:p>
            <a:pPr eaLnBrk="1" hangingPunct="1">
              <a:buSzPct val="100000"/>
            </a:pPr>
            <a:r>
              <a:rPr lang="en-US" altLang="zh-CN" sz="3600" dirty="0">
                <a:latin typeface="+mn-lt"/>
                <a:ea typeface="宋体" panose="02010600030101010101" pitchFamily="2" charset="-122"/>
                <a:cs typeface="+mn-cs"/>
              </a:rPr>
              <a:t>Tel</a:t>
            </a:r>
            <a:r>
              <a:rPr lang="zh-CN" altLang="en-US" sz="3600" dirty="0">
                <a:latin typeface="+mn-lt"/>
                <a:ea typeface="宋体" panose="02010600030101010101" pitchFamily="2" charset="-122"/>
                <a:cs typeface="+mn-cs"/>
              </a:rPr>
              <a:t>：</a:t>
            </a:r>
            <a:r>
              <a:rPr lang="en-US" altLang="zh-CN" sz="3600" dirty="0">
                <a:latin typeface="+mn-lt"/>
                <a:ea typeface="宋体" panose="02010600030101010101" pitchFamily="2" charset="-122"/>
                <a:cs typeface="+mn-cs"/>
              </a:rPr>
              <a:t>18845721002</a:t>
            </a:r>
            <a:endParaRPr lang="en-US" altLang="zh-CN" sz="3600" dirty="0">
              <a:latin typeface="+mn-lt"/>
              <a:ea typeface="宋体" panose="02010600030101010101" pitchFamily="2" charset="-122"/>
              <a:cs typeface="+mn-cs"/>
            </a:endParaRPr>
          </a:p>
          <a:p>
            <a:pPr eaLnBrk="1" hangingPunct="1">
              <a:buSzPct val="100000"/>
            </a:pPr>
            <a:r>
              <a:rPr lang="en-US" altLang="zh-CN" sz="3600" dirty="0">
                <a:latin typeface="+mn-lt"/>
                <a:ea typeface="宋体" panose="02010600030101010101" pitchFamily="2" charset="-122"/>
                <a:cs typeface="+mn-cs"/>
              </a:rPr>
              <a:t>QQ</a:t>
            </a:r>
            <a:r>
              <a:rPr lang="zh-CN" altLang="en-US" sz="3600" dirty="0">
                <a:latin typeface="+mn-lt"/>
                <a:ea typeface="宋体" panose="02010600030101010101" pitchFamily="2" charset="-122"/>
                <a:cs typeface="+mn-cs"/>
              </a:rPr>
              <a:t>群：</a:t>
            </a:r>
            <a:r>
              <a:rPr lang="en-US" altLang="zh-CN" sz="3600" dirty="0">
                <a:latin typeface="+mn-lt"/>
                <a:ea typeface="宋体" panose="02010600030101010101" pitchFamily="2" charset="-122"/>
                <a:cs typeface="+mn-cs"/>
              </a:rPr>
              <a:t>938602655</a:t>
            </a:r>
            <a:endParaRPr lang="en-US" altLang="zh-CN" sz="3600" dirty="0">
              <a:latin typeface="+mn-lt"/>
              <a:ea typeface="宋体" panose="02010600030101010101" pitchFamily="2" charset="-122"/>
              <a:cs typeface="+mn-cs"/>
            </a:endParaRPr>
          </a:p>
          <a:p>
            <a:pPr eaLnBrk="1" hangingPunct="1">
              <a:buSzPct val="100000"/>
            </a:pPr>
            <a:endParaRPr lang="en-US" altLang="zh-CN" sz="3600" dirty="0">
              <a:latin typeface="+mn-lt"/>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p:txBody>
          <a:bodyPr anchor="ctr"/>
          <a:p>
            <a:r>
              <a:rPr lang="zh-CN" altLang="en-US"/>
              <a:t>中华人民共和国密码法</a:t>
            </a:r>
            <a:endParaRPr lang="zh-CN" altLang="en-US"/>
          </a:p>
        </p:txBody>
      </p:sp>
      <p:sp>
        <p:nvSpPr>
          <p:cNvPr id="41986" name="内容占位符 2"/>
          <p:cNvSpPr>
            <a:spLocks noGrp="1"/>
          </p:cNvSpPr>
          <p:nvPr>
            <p:ph idx="1"/>
          </p:nvPr>
        </p:nvSpPr>
        <p:spPr>
          <a:xfrm>
            <a:off x="46038" y="901700"/>
            <a:ext cx="9113837" cy="5619750"/>
          </a:xfrm>
        </p:spPr>
        <p:txBody>
          <a:bodyPr anchor="t"/>
          <a:p>
            <a:r>
              <a:rPr lang="zh-CN" altLang="en-US">
                <a:ea typeface="宋体" panose="02010600030101010101" pitchFamily="2" charset="-122"/>
              </a:rPr>
              <a:t>重要网络与信息系统密码应用的规范性、有效性不够等问题还比较突出，严重威胁国家网络与信息安全、企业商业秘密以及公民个人隐私保护</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制定《密码法》就是为了适应我国网络安全的新形势，提升密码工作的科学化、法治化、规范化水平，保障网络与信息安全</a:t>
            </a:r>
            <a:endParaRPr lang="zh-CN" altLang="en-US">
              <a:ea typeface="宋体" panose="02010600030101010101" pitchFamily="2" charset="-122"/>
            </a:endParaRPr>
          </a:p>
          <a:p>
            <a:pPr>
              <a:lnSpc>
                <a:spcPct val="110000"/>
              </a:lnSpc>
            </a:pPr>
            <a:r>
              <a:rPr lang="zh-CN" altLang="en-US"/>
              <a:t>分类管理：核心密码、普通密码和商用密码</a:t>
            </a:r>
            <a:endParaRPr lang="zh-CN" altLang="en-US"/>
          </a:p>
          <a:p>
            <a:pPr lvl="1">
              <a:lnSpc>
                <a:spcPct val="110000"/>
              </a:lnSpc>
            </a:pPr>
            <a:r>
              <a:rPr lang="zh-CN" altLang="en-US">
                <a:cs typeface="Arial" panose="020B0604020202020204" pitchFamily="34" charset="0"/>
              </a:rPr>
              <a:t>核心密码、普通密码用于保护国家秘密信息，属于国家秘密</a:t>
            </a:r>
            <a:endParaRPr lang="zh-CN" altLang="en-US">
              <a:cs typeface="Arial" panose="020B0604020202020204" pitchFamily="34" charset="0"/>
            </a:endParaRPr>
          </a:p>
          <a:p>
            <a:pPr lvl="1">
              <a:lnSpc>
                <a:spcPct val="110000"/>
              </a:lnSpc>
            </a:pPr>
            <a:r>
              <a:rPr lang="zh-CN" altLang="en-US">
                <a:cs typeface="Arial" panose="020B0604020202020204" pitchFamily="34" charset="0"/>
              </a:rPr>
              <a:t>商用密码用于保护不属于国家秘密的信息，公民、法人和其他组织可以依法使用商用密码保护网络与信息安全</a:t>
            </a:r>
            <a:endParaRPr lang="zh-CN" altLang="en-US">
              <a:ea typeface="Arial" panose="020B0604020202020204" pitchFamily="34" charset="0"/>
            </a:endParaRPr>
          </a:p>
        </p:txBody>
      </p:sp>
      <p:sp>
        <p:nvSpPr>
          <p:cNvPr id="41989"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中国网络空间安全协会</a:t>
            </a:r>
            <a:endParaRPr lang="zh-CN" altLang="en-US" dirty="0">
              <a:ea typeface="宋体" panose="02010600030101010101" pitchFamily="2" charset="-122"/>
            </a:endParaRPr>
          </a:p>
        </p:txBody>
      </p:sp>
      <p:sp>
        <p:nvSpPr>
          <p:cNvPr id="43010" name="内容占位符 2"/>
          <p:cNvSpPr>
            <a:spLocks noGrp="1"/>
          </p:cNvSpPr>
          <p:nvPr>
            <p:ph idx="1"/>
          </p:nvPr>
        </p:nvSpPr>
        <p:spPr>
          <a:xfrm>
            <a:off x="457200" y="1143000"/>
            <a:ext cx="8305800" cy="4953000"/>
          </a:xfrm>
        </p:spPr>
        <p:txBody>
          <a:bodyPr vert="horz" wrap="square" lIns="91440" tIns="45720" rIns="91440" bIns="45720" anchor="t"/>
          <a:p>
            <a:r>
              <a:rPr lang="en-US" altLang="zh-CN" dirty="0">
                <a:ea typeface="宋体" panose="02010600030101010101" pitchFamily="2" charset="-122"/>
              </a:rPr>
              <a:t>2016</a:t>
            </a:r>
            <a:r>
              <a:rPr lang="zh-CN" altLang="en-US" dirty="0">
                <a:ea typeface="宋体" panose="02010600030101010101" pitchFamily="2" charset="-122"/>
              </a:rPr>
              <a:t>年</a:t>
            </a:r>
            <a:r>
              <a:rPr lang="en-US" altLang="zh-CN" dirty="0">
                <a:ea typeface="宋体" panose="02010600030101010101" pitchFamily="2" charset="-122"/>
              </a:rPr>
              <a:t>3</a:t>
            </a:r>
            <a:r>
              <a:rPr lang="zh-CN" altLang="en-US" dirty="0">
                <a:ea typeface="宋体" panose="02010600030101010101" pitchFamily="2" charset="-122"/>
              </a:rPr>
              <a:t>月</a:t>
            </a:r>
            <a:r>
              <a:rPr lang="en-US" altLang="zh-CN" dirty="0">
                <a:ea typeface="宋体" panose="02010600030101010101" pitchFamily="2" charset="-122"/>
              </a:rPr>
              <a:t>25</a:t>
            </a:r>
            <a:r>
              <a:rPr lang="zh-CN" altLang="en-US" dirty="0">
                <a:ea typeface="宋体" panose="02010600030101010101" pitchFamily="2" charset="-122"/>
              </a:rPr>
              <a:t>日成立，协会理事长方滨兴</a:t>
            </a:r>
            <a:endParaRPr lang="zh-CN" altLang="en-US"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紧密围绕网络强国战略</a:t>
            </a:r>
            <a:endParaRPr lang="zh-CN" altLang="en-US" dirty="0">
              <a:ea typeface="宋体" panose="02010600030101010101" pitchFamily="2" charset="-122"/>
            </a:endParaRPr>
          </a:p>
          <a:p>
            <a:r>
              <a:rPr lang="zh-CN" altLang="en-US" dirty="0">
                <a:ea typeface="宋体" panose="02010600030101010101" pitchFamily="2" charset="-122"/>
              </a:rPr>
              <a:t>着眼国家维护网络安全的基本方针和中心任务开展工作</a:t>
            </a:r>
            <a:endParaRPr lang="zh-CN" altLang="en-US" dirty="0">
              <a:ea typeface="宋体" panose="02010600030101010101" pitchFamily="2" charset="-122"/>
            </a:endParaRPr>
          </a:p>
          <a:p>
            <a:r>
              <a:rPr lang="zh-CN" altLang="en-US" dirty="0">
                <a:ea typeface="宋体" panose="02010600030101010101" pitchFamily="2" charset="-122"/>
              </a:rPr>
              <a:t> 广泛吸纳网络安全领域具有代表性的各类机构和人才</a:t>
            </a:r>
            <a:endParaRPr lang="zh-CN" altLang="en-US" dirty="0">
              <a:ea typeface="宋体" panose="02010600030101010101" pitchFamily="2" charset="-122"/>
            </a:endParaRPr>
          </a:p>
          <a:p>
            <a:r>
              <a:rPr lang="zh-CN" altLang="en-US" dirty="0">
                <a:ea typeface="宋体" panose="02010600030101010101" pitchFamily="2" charset="-122"/>
              </a:rPr>
              <a:t>不断增强行业代表性和权威性</a:t>
            </a:r>
            <a:endParaRPr lang="zh-CN" altLang="en-US" dirty="0">
              <a:ea typeface="宋体" panose="02010600030101010101" pitchFamily="2" charset="-122"/>
            </a:endParaRPr>
          </a:p>
          <a:p>
            <a:r>
              <a:rPr lang="zh-CN" altLang="en-US" dirty="0">
                <a:ea typeface="宋体" panose="02010600030101010101" pitchFamily="2" charset="-122"/>
              </a:rPr>
              <a:t>积极开展网络安全国际交流合作</a:t>
            </a:r>
            <a:endParaRPr lang="zh-CN" altLang="en-US" dirty="0">
              <a:ea typeface="宋体" panose="02010600030101010101" pitchFamily="2" charset="-122"/>
            </a:endParaRPr>
          </a:p>
          <a:p>
            <a:r>
              <a:rPr lang="zh-CN" altLang="en-US" dirty="0">
                <a:ea typeface="宋体" panose="02010600030101010101" pitchFamily="2" charset="-122"/>
              </a:rPr>
              <a:t>推动网络安全行业健康发展</a:t>
            </a:r>
            <a:endParaRPr lang="zh-CN" altLang="en-US" dirty="0">
              <a:ea typeface="宋体" panose="02010600030101010101" pitchFamily="2" charset="-122"/>
            </a:endParaRPr>
          </a:p>
          <a:p>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43013"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44036"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计算机系统的不安全因素</a:t>
            </a:r>
            <a:endParaRPr lang="en-US" altLang="zh-CN" dirty="0">
              <a:ea typeface="宋体" panose="02010600030101010101" pitchFamily="2" charset="-122"/>
            </a:endParaRPr>
          </a:p>
        </p:txBody>
      </p:sp>
      <p:sp>
        <p:nvSpPr>
          <p:cNvPr id="44037" name="Rectangle 3"/>
          <p:cNvSpPr>
            <a:spLocks noGrp="1"/>
          </p:cNvSpPr>
          <p:nvPr>
            <p:ph idx="1"/>
          </p:nvPr>
        </p:nvSpPr>
        <p:spPr>
          <a:xfrm>
            <a:off x="439738" y="1524000"/>
            <a:ext cx="8170862" cy="4876800"/>
          </a:xfrm>
        </p:spPr>
        <p:txBody>
          <a:bodyPr vert="horz" wrap="square" lIns="91440" tIns="45720" rIns="91440" bIns="45720" anchor="t"/>
          <a:p>
            <a:pPr eaLnBrk="1" hangingPunct="1">
              <a:buNone/>
            </a:pPr>
            <a:r>
              <a:rPr lang="zh-CN" altLang="en-US" dirty="0">
                <a:ea typeface="宋体" panose="02010600030101010101" pitchFamily="2" charset="-122"/>
              </a:rPr>
              <a:t>计算机时刻遭到攻击，个人、公司和国家遭受损失</a:t>
            </a:r>
            <a:endParaRPr lang="en-US" altLang="zh-CN" dirty="0">
              <a:ea typeface="宋体" panose="02010600030101010101" pitchFamily="2" charset="-122"/>
            </a:endParaRPr>
          </a:p>
          <a:p>
            <a:pPr eaLnBrk="1" hangingPunct="1"/>
            <a:r>
              <a:rPr lang="zh-CN" altLang="en-US" dirty="0">
                <a:ea typeface="宋体" panose="02010600030101010101" pitchFamily="2" charset="-122"/>
              </a:rPr>
              <a:t>攻击者</a:t>
            </a:r>
            <a:endParaRPr lang="en-US" altLang="zh-CN" dirty="0">
              <a:ea typeface="宋体" panose="02010600030101010101" pitchFamily="2" charset="-122"/>
            </a:endParaRPr>
          </a:p>
          <a:p>
            <a:pPr lvl="1" eaLnBrk="1" hangingPunct="1"/>
            <a:r>
              <a:rPr lang="en-US" altLang="zh-CN" sz="2600" dirty="0">
                <a:ea typeface="宋体" panose="02010600030101010101" pitchFamily="2" charset="-122"/>
              </a:rPr>
              <a:t> </a:t>
            </a:r>
            <a:r>
              <a:rPr lang="zh-CN" altLang="en-US" sz="2600" dirty="0">
                <a:ea typeface="宋体" panose="02010600030101010101" pitchFamily="2" charset="-122"/>
              </a:rPr>
              <a:t>有计划的犯罪组织</a:t>
            </a:r>
            <a:r>
              <a:rPr lang="en-US" altLang="zh-CN" sz="2600" dirty="0">
                <a:ea typeface="宋体" panose="02010600030101010101" pitchFamily="2" charset="-122"/>
              </a:rPr>
              <a:t>, </a:t>
            </a:r>
            <a:r>
              <a:rPr lang="zh-CN" altLang="en-US" sz="2600" dirty="0">
                <a:ea typeface="宋体" panose="02010600030101010101" pitchFamily="2" charset="-122"/>
              </a:rPr>
              <a:t>流氓政府</a:t>
            </a:r>
            <a:r>
              <a:rPr lang="en-US" altLang="zh-CN" sz="2600" dirty="0">
                <a:ea typeface="宋体" panose="02010600030101010101" pitchFamily="2" charset="-122"/>
              </a:rPr>
              <a:t>, </a:t>
            </a:r>
            <a:r>
              <a:rPr lang="zh-CN" altLang="en-US" sz="2600" dirty="0">
                <a:ea typeface="宋体" panose="02010600030101010101" pitchFamily="2" charset="-122"/>
              </a:rPr>
              <a:t>工业间谍</a:t>
            </a:r>
            <a:r>
              <a:rPr lang="en-US" altLang="zh-CN" sz="2600" dirty="0">
                <a:ea typeface="宋体" panose="02010600030101010101" pitchFamily="2" charset="-122"/>
              </a:rPr>
              <a:t>, </a:t>
            </a:r>
            <a:r>
              <a:rPr lang="zh-CN" altLang="en-US" sz="2600" dirty="0">
                <a:ea typeface="宋体" panose="02010600030101010101" pitchFamily="2" charset="-122"/>
              </a:rPr>
              <a:t>愤怒的员工</a:t>
            </a:r>
            <a:r>
              <a:rPr lang="en-US" altLang="zh-CN" sz="2600" dirty="0">
                <a:ea typeface="宋体" panose="02010600030101010101" pitchFamily="2" charset="-122"/>
              </a:rPr>
              <a:t>,</a:t>
            </a:r>
            <a:r>
              <a:rPr lang="zh-CN" altLang="en-US" sz="2600" dirty="0">
                <a:ea typeface="宋体" panose="02010600030101010101" pitchFamily="2" charset="-122"/>
                <a:sym typeface="Arial" panose="020B0604020202020204" pitchFamily="34" charset="0"/>
              </a:rPr>
              <a:t>犯罪分子</a:t>
            </a:r>
            <a:r>
              <a:rPr lang="en-US" altLang="zh-CN" sz="2600" dirty="0">
                <a:ea typeface="宋体" panose="02010600030101010101" pitchFamily="2" charset="-122"/>
                <a:sym typeface="Arial" panose="020B0604020202020204" pitchFamily="34" charset="0"/>
              </a:rPr>
              <a:t>,</a:t>
            </a:r>
            <a:r>
              <a:rPr lang="en-US" altLang="zh-CN" sz="2600" dirty="0">
                <a:ea typeface="宋体" panose="02010600030101010101" pitchFamily="2" charset="-122"/>
              </a:rPr>
              <a:t> …</a:t>
            </a:r>
            <a:endParaRPr lang="en-US" altLang="zh-CN" sz="2600"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攻击目的</a:t>
            </a:r>
            <a:endParaRPr lang="zh-CN" altLang="en-US" dirty="0">
              <a:ea typeface="宋体" panose="02010600030101010101" pitchFamily="2" charset="-122"/>
            </a:endParaRPr>
          </a:p>
          <a:p>
            <a:pPr lvl="1" eaLnBrk="1" hangingPunct="1"/>
            <a:r>
              <a:rPr lang="zh-CN" altLang="en-US" dirty="0">
                <a:ea typeface="宋体" panose="02010600030101010101" pitchFamily="2" charset="-122"/>
              </a:rPr>
              <a:t>好奇</a:t>
            </a:r>
            <a:r>
              <a:rPr lang="en-US" altLang="zh-CN" dirty="0">
                <a:ea typeface="宋体" panose="02010600030101010101" pitchFamily="2" charset="-122"/>
              </a:rPr>
              <a:t>, </a:t>
            </a:r>
            <a:r>
              <a:rPr lang="zh-CN" altLang="en-US" dirty="0">
                <a:ea typeface="宋体" panose="02010600030101010101" pitchFamily="2" charset="-122"/>
              </a:rPr>
              <a:t>出名</a:t>
            </a:r>
            <a:r>
              <a:rPr lang="en-US" altLang="zh-CN" dirty="0">
                <a:ea typeface="宋体" panose="02010600030101010101" pitchFamily="2" charset="-122"/>
              </a:rPr>
              <a:t>, </a:t>
            </a:r>
            <a:r>
              <a:rPr lang="zh-CN" altLang="en-US" dirty="0">
                <a:ea typeface="宋体" panose="02010600030101010101" pitchFamily="2" charset="-122"/>
              </a:rPr>
              <a:t>利益</a:t>
            </a:r>
            <a:r>
              <a:rPr lang="en-US" altLang="zh-CN" dirty="0">
                <a:ea typeface="宋体" panose="02010600030101010101" pitchFamily="2" charset="-122"/>
              </a:rPr>
              <a:t>, …</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计算机系统是金融系统、国家基础设施、国家重点机构的基石</a:t>
            </a:r>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xfrm>
            <a:off x="107950" y="0"/>
            <a:ext cx="8877300" cy="1143000"/>
          </a:xfrm>
        </p:spPr>
        <p:txBody>
          <a:bodyPr anchor="ctr"/>
          <a:p>
            <a:r>
              <a:rPr lang="zh-CN" altLang="en-US" sz="3200"/>
              <a:t>2019年上半年奇安信集团网络安全应急响应事件</a:t>
            </a:r>
            <a:endParaRPr lang="zh-CN" altLang="en-US" sz="3200"/>
          </a:p>
        </p:txBody>
      </p:sp>
      <p:sp>
        <p:nvSpPr>
          <p:cNvPr id="46082" name="内容占位符 2"/>
          <p:cNvSpPr>
            <a:spLocks noGrp="1"/>
          </p:cNvSpPr>
          <p:nvPr>
            <p:ph idx="1"/>
          </p:nvPr>
        </p:nvSpPr>
        <p:spPr>
          <a:xfrm>
            <a:off x="393700" y="1143000"/>
            <a:ext cx="8305800" cy="977900"/>
          </a:xfrm>
        </p:spPr>
        <p:txBody>
          <a:bodyPr anchor="t"/>
          <a:p>
            <a:r>
              <a:rPr lang="zh-CN" altLang="en-US"/>
              <a:t>上半年，奇安信安服团队共参与和处置了</a:t>
            </a:r>
            <a:r>
              <a:rPr lang="zh-CN" altLang="en-US">
                <a:solidFill>
                  <a:srgbClr val="FF0000"/>
                </a:solidFill>
              </a:rPr>
              <a:t>613</a:t>
            </a:r>
            <a:r>
              <a:rPr lang="zh-CN" altLang="en-US"/>
              <a:t>起全国范围内的网络安全应急响应事件</a:t>
            </a:r>
            <a:endParaRPr lang="zh-CN" altLang="en-US"/>
          </a:p>
        </p:txBody>
      </p:sp>
      <p:sp>
        <p:nvSpPr>
          <p:cNvPr id="4" name="日期占位符 3"/>
          <p:cNvSpPr>
            <a:spLocks noGrp="1"/>
          </p:cNvSpPr>
          <p:nvPr>
            <p:ph type="dt" sz="half" idx="2"/>
          </p:nvPr>
        </p:nvSpPr>
        <p:spPr/>
        <p:txBody>
          <a:bodyPr wrap="square" lIns="91440" tIns="45720" rIns="91440" bIns="45720" numCol="1" anchor="t" anchorCtr="0" compatLnSpc="1"/>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rgbClr val="254C9C"/>
                </a:solidFill>
                <a:effectLst/>
                <a:uLnTx/>
                <a:uFillTx/>
                <a:latin typeface="+mn-lt"/>
                <a:ea typeface="宋体" panose="02010600030101010101" pitchFamily="2" charset="-122"/>
                <a:cs typeface="+mn-cs"/>
              </a:rPr>
              <a:t>Computer Security</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46084" name="图片 4"/>
          <p:cNvPicPr>
            <a:picLocks noChangeAspect="1"/>
          </p:cNvPicPr>
          <p:nvPr/>
        </p:nvPicPr>
        <p:blipFill>
          <a:blip r:embed="rId1"/>
          <a:stretch>
            <a:fillRect/>
          </a:stretch>
        </p:blipFill>
        <p:spPr>
          <a:xfrm>
            <a:off x="107950" y="2449513"/>
            <a:ext cx="4070350" cy="3348037"/>
          </a:xfrm>
          <a:prstGeom prst="rect">
            <a:avLst/>
          </a:prstGeom>
          <a:noFill/>
          <a:ln w="9525">
            <a:noFill/>
          </a:ln>
        </p:spPr>
      </p:pic>
      <p:pic>
        <p:nvPicPr>
          <p:cNvPr id="46085" name="图片 5"/>
          <p:cNvPicPr>
            <a:picLocks noChangeAspect="1"/>
          </p:cNvPicPr>
          <p:nvPr/>
        </p:nvPicPr>
        <p:blipFill>
          <a:blip r:embed="rId2"/>
          <a:stretch>
            <a:fillRect/>
          </a:stretch>
        </p:blipFill>
        <p:spPr>
          <a:xfrm>
            <a:off x="4635500" y="2185988"/>
            <a:ext cx="4349750" cy="3611562"/>
          </a:xfrm>
          <a:prstGeom prst="rect">
            <a:avLst/>
          </a:prstGeom>
          <a:noFill/>
          <a:ln w="9525">
            <a:noFill/>
          </a:ln>
        </p:spPr>
      </p:pic>
      <p:sp>
        <p:nvSpPr>
          <p:cNvPr id="46087"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12</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p:cNvSpPr>
          <p:nvPr>
            <p:ph idx="1"/>
          </p:nvPr>
        </p:nvSpPr>
        <p:spPr>
          <a:xfrm>
            <a:off x="419100" y="1219200"/>
            <a:ext cx="8305800" cy="1227138"/>
          </a:xfrm>
        </p:spPr>
        <p:txBody>
          <a:bodyPr anchor="t"/>
          <a:p>
            <a:r>
              <a:rPr lang="zh-CN" altLang="en-US"/>
              <a:t>事件最多的行业：医疗卫生行业（83起）、公检法行业（61起）以及事业单位（61起）</a:t>
            </a:r>
            <a:endParaRPr lang="zh-CN" altLang="en-US"/>
          </a:p>
        </p:txBody>
      </p:sp>
      <p:sp>
        <p:nvSpPr>
          <p:cNvPr id="47107" name="标题 1"/>
          <p:cNvSpPr>
            <a:spLocks noGrp="1"/>
          </p:cNvSpPr>
          <p:nvPr/>
        </p:nvSpPr>
        <p:spPr>
          <a:xfrm>
            <a:off x="133350" y="74613"/>
            <a:ext cx="8877300" cy="1143000"/>
          </a:xfrm>
          <a:prstGeom prst="rect">
            <a:avLst/>
          </a:prstGeom>
          <a:noFill/>
          <a:ln w="9525">
            <a:noFill/>
          </a:ln>
        </p:spPr>
        <p:txBody>
          <a:bodyPr anchor="ctr"/>
          <a:p>
            <a:pPr eaLnBrk="0" hangingPunct="0"/>
            <a:r>
              <a:rPr lang="zh-CN" altLang="en-US" sz="3200">
                <a:solidFill>
                  <a:schemeClr val="tx2"/>
                </a:solidFill>
                <a:latin typeface="Times New Roman" panose="02020603050405020304" pitchFamily="18" charset="0"/>
              </a:rPr>
              <a:t>2019年上半年奇安信集团网络安全应急响应事件</a:t>
            </a:r>
            <a:endParaRPr lang="zh-CN" altLang="en-US" sz="3200">
              <a:solidFill>
                <a:schemeClr val="tx2"/>
              </a:solidFill>
              <a:latin typeface="Times New Roman" panose="02020603050405020304" pitchFamily="18" charset="0"/>
            </a:endParaRPr>
          </a:p>
        </p:txBody>
      </p:sp>
      <p:pic>
        <p:nvPicPr>
          <p:cNvPr id="47108" name="图片 6"/>
          <p:cNvPicPr>
            <a:picLocks noChangeAspect="1"/>
          </p:cNvPicPr>
          <p:nvPr/>
        </p:nvPicPr>
        <p:blipFill>
          <a:blip r:embed="rId1"/>
          <a:stretch>
            <a:fillRect/>
          </a:stretch>
        </p:blipFill>
        <p:spPr>
          <a:xfrm>
            <a:off x="1720850" y="2598738"/>
            <a:ext cx="5997575" cy="3214687"/>
          </a:xfrm>
          <a:prstGeom prst="rect">
            <a:avLst/>
          </a:prstGeom>
          <a:noFill/>
          <a:ln w="9525">
            <a:noFill/>
          </a:ln>
        </p:spPr>
      </p:pic>
      <p:sp>
        <p:nvSpPr>
          <p:cNvPr id="4711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13</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内容占位符 2"/>
          <p:cNvSpPr>
            <a:spLocks noGrp="1"/>
          </p:cNvSpPr>
          <p:nvPr>
            <p:ph idx="1"/>
          </p:nvPr>
        </p:nvSpPr>
        <p:spPr>
          <a:xfrm>
            <a:off x="419100" y="1219200"/>
            <a:ext cx="8305800" cy="1849438"/>
          </a:xfrm>
        </p:spPr>
        <p:txBody>
          <a:bodyPr anchor="t"/>
          <a:p>
            <a:r>
              <a:rPr lang="zh-CN" altLang="en-US"/>
              <a:t>参与处置的所有政府机构和企业的网络安全应急响应事件中，由行业单位自行发现的安全攻击事件占94.8%，而另有5.2%的安全攻击事件则是监管机构或主管单位的通报得知已被攻击</a:t>
            </a:r>
            <a:endParaRPr lang="zh-CN" altLang="en-US"/>
          </a:p>
        </p:txBody>
      </p:sp>
      <p:sp>
        <p:nvSpPr>
          <p:cNvPr id="48131" name="标题 1"/>
          <p:cNvSpPr>
            <a:spLocks noGrp="1"/>
          </p:cNvSpPr>
          <p:nvPr/>
        </p:nvSpPr>
        <p:spPr>
          <a:xfrm>
            <a:off x="133350" y="74613"/>
            <a:ext cx="8877300" cy="1143000"/>
          </a:xfrm>
          <a:prstGeom prst="rect">
            <a:avLst/>
          </a:prstGeom>
          <a:noFill/>
          <a:ln w="9525">
            <a:noFill/>
          </a:ln>
        </p:spPr>
        <p:txBody>
          <a:bodyPr anchor="ctr"/>
          <a:p>
            <a:pPr eaLnBrk="0" hangingPunct="0"/>
            <a:r>
              <a:rPr lang="zh-CN" altLang="en-US" sz="3200">
                <a:solidFill>
                  <a:schemeClr val="tx2"/>
                </a:solidFill>
                <a:latin typeface="Times New Roman" panose="02020603050405020304" pitchFamily="18" charset="0"/>
              </a:rPr>
              <a:t>2019年上半年奇安信集团网络安全应急响应事件</a:t>
            </a:r>
            <a:endParaRPr lang="zh-CN" altLang="en-US" sz="3200">
              <a:solidFill>
                <a:schemeClr val="tx2"/>
              </a:solidFill>
              <a:latin typeface="Times New Roman" panose="02020603050405020304" pitchFamily="18" charset="0"/>
            </a:endParaRPr>
          </a:p>
        </p:txBody>
      </p:sp>
      <p:pic>
        <p:nvPicPr>
          <p:cNvPr id="48132" name="图片 1"/>
          <p:cNvPicPr>
            <a:picLocks noChangeAspect="1"/>
          </p:cNvPicPr>
          <p:nvPr/>
        </p:nvPicPr>
        <p:blipFill>
          <a:blip r:embed="rId1"/>
          <a:stretch>
            <a:fillRect/>
          </a:stretch>
        </p:blipFill>
        <p:spPr>
          <a:xfrm>
            <a:off x="2362200" y="3222625"/>
            <a:ext cx="5276850" cy="2828925"/>
          </a:xfrm>
          <a:prstGeom prst="rect">
            <a:avLst/>
          </a:prstGeom>
          <a:noFill/>
          <a:ln w="9525">
            <a:noFill/>
          </a:ln>
        </p:spPr>
      </p:pic>
      <p:sp>
        <p:nvSpPr>
          <p:cNvPr id="48134"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14</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内容占位符 2"/>
          <p:cNvSpPr>
            <a:spLocks noGrp="1"/>
          </p:cNvSpPr>
          <p:nvPr>
            <p:ph idx="1"/>
          </p:nvPr>
        </p:nvSpPr>
        <p:spPr>
          <a:xfrm>
            <a:off x="457200" y="1217613"/>
            <a:ext cx="8305800" cy="4114800"/>
          </a:xfrm>
        </p:spPr>
        <p:txBody>
          <a:bodyPr anchor="t"/>
          <a:p>
            <a:r>
              <a:rPr lang="zh-CN" altLang="en-US"/>
              <a:t>安全事件的影响范围主要集中在内部服务器和数据库，占比26.43%；外部网站和内部网站，占比为22.68%。其次为办公专网，15.66%；一般业务系统，8.65%</a:t>
            </a:r>
            <a:endParaRPr lang="zh-CN" altLang="en-US"/>
          </a:p>
        </p:txBody>
      </p:sp>
      <p:sp>
        <p:nvSpPr>
          <p:cNvPr id="49155" name="标题 1"/>
          <p:cNvSpPr>
            <a:spLocks noGrp="1"/>
          </p:cNvSpPr>
          <p:nvPr/>
        </p:nvSpPr>
        <p:spPr>
          <a:xfrm>
            <a:off x="133350" y="74613"/>
            <a:ext cx="8877300" cy="1143000"/>
          </a:xfrm>
          <a:prstGeom prst="rect">
            <a:avLst/>
          </a:prstGeom>
          <a:noFill/>
          <a:ln w="9525">
            <a:noFill/>
          </a:ln>
        </p:spPr>
        <p:txBody>
          <a:bodyPr anchor="ctr"/>
          <a:p>
            <a:pPr eaLnBrk="0" hangingPunct="0"/>
            <a:r>
              <a:rPr lang="zh-CN" altLang="en-US" sz="3200">
                <a:solidFill>
                  <a:schemeClr val="tx2"/>
                </a:solidFill>
                <a:latin typeface="Times New Roman" panose="02020603050405020304" pitchFamily="18" charset="0"/>
              </a:rPr>
              <a:t>2019年上半年奇安信集团网络安全应急响应事件</a:t>
            </a:r>
            <a:endParaRPr lang="zh-CN" altLang="en-US" sz="3200">
              <a:solidFill>
                <a:schemeClr val="tx2"/>
              </a:solidFill>
              <a:latin typeface="Times New Roman" panose="02020603050405020304" pitchFamily="18" charset="0"/>
            </a:endParaRPr>
          </a:p>
        </p:txBody>
      </p:sp>
      <p:pic>
        <p:nvPicPr>
          <p:cNvPr id="49156" name="图片 1"/>
          <p:cNvPicPr>
            <a:picLocks noChangeAspect="1"/>
          </p:cNvPicPr>
          <p:nvPr/>
        </p:nvPicPr>
        <p:blipFill>
          <a:blip r:embed="rId1"/>
          <a:stretch>
            <a:fillRect/>
          </a:stretch>
        </p:blipFill>
        <p:spPr>
          <a:xfrm>
            <a:off x="2630488" y="3159125"/>
            <a:ext cx="5276850" cy="2828925"/>
          </a:xfrm>
          <a:prstGeom prst="rect">
            <a:avLst/>
          </a:prstGeom>
          <a:noFill/>
          <a:ln w="9525">
            <a:noFill/>
          </a:ln>
        </p:spPr>
      </p:pic>
      <p:sp>
        <p:nvSpPr>
          <p:cNvPr id="49158"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15</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内容占位符 2"/>
          <p:cNvSpPr>
            <a:spLocks noGrp="1"/>
          </p:cNvSpPr>
          <p:nvPr>
            <p:ph idx="1"/>
          </p:nvPr>
        </p:nvSpPr>
        <p:spPr>
          <a:xfrm>
            <a:off x="419100" y="1371600"/>
            <a:ext cx="8305800" cy="4114800"/>
          </a:xfrm>
        </p:spPr>
        <p:txBody>
          <a:bodyPr anchor="t"/>
          <a:p>
            <a:r>
              <a:rPr lang="zh-CN" altLang="en-US"/>
              <a:t>应急事件中，黑产活动、敲诈勒索仍然是攻击者攻击政府机构、大中型企业的主要原因</a:t>
            </a:r>
            <a:endParaRPr lang="zh-CN" altLang="en-US"/>
          </a:p>
        </p:txBody>
      </p:sp>
      <p:sp>
        <p:nvSpPr>
          <p:cNvPr id="50179" name="标题 1"/>
          <p:cNvSpPr>
            <a:spLocks noGrp="1"/>
          </p:cNvSpPr>
          <p:nvPr/>
        </p:nvSpPr>
        <p:spPr>
          <a:xfrm>
            <a:off x="133350" y="74613"/>
            <a:ext cx="8877300" cy="1143000"/>
          </a:xfrm>
          <a:prstGeom prst="rect">
            <a:avLst/>
          </a:prstGeom>
          <a:noFill/>
          <a:ln w="9525">
            <a:noFill/>
          </a:ln>
        </p:spPr>
        <p:txBody>
          <a:bodyPr anchor="ctr"/>
          <a:p>
            <a:pPr eaLnBrk="0" hangingPunct="0"/>
            <a:r>
              <a:rPr lang="zh-CN" altLang="en-US" sz="3200">
                <a:solidFill>
                  <a:schemeClr val="tx2"/>
                </a:solidFill>
                <a:latin typeface="Times New Roman" panose="02020603050405020304" pitchFamily="18" charset="0"/>
              </a:rPr>
              <a:t>2019年上半年奇安信集团网络安全应急响应事件</a:t>
            </a:r>
            <a:endParaRPr lang="zh-CN" altLang="en-US" sz="3200">
              <a:solidFill>
                <a:schemeClr val="tx2"/>
              </a:solidFill>
              <a:latin typeface="Times New Roman" panose="02020603050405020304" pitchFamily="18" charset="0"/>
            </a:endParaRPr>
          </a:p>
        </p:txBody>
      </p:sp>
      <p:pic>
        <p:nvPicPr>
          <p:cNvPr id="50180" name="图片 1"/>
          <p:cNvPicPr>
            <a:picLocks noChangeAspect="1"/>
          </p:cNvPicPr>
          <p:nvPr/>
        </p:nvPicPr>
        <p:blipFill>
          <a:blip r:embed="rId1"/>
          <a:stretch>
            <a:fillRect/>
          </a:stretch>
        </p:blipFill>
        <p:spPr>
          <a:xfrm>
            <a:off x="1933575" y="2511425"/>
            <a:ext cx="6370638" cy="3416300"/>
          </a:xfrm>
          <a:prstGeom prst="rect">
            <a:avLst/>
          </a:prstGeom>
          <a:noFill/>
          <a:ln w="9525">
            <a:noFill/>
          </a:ln>
        </p:spPr>
      </p:pic>
      <p:sp>
        <p:nvSpPr>
          <p:cNvPr id="50182"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16</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2"/>
          <p:cNvSpPr>
            <a:spLocks noGrp="1"/>
          </p:cNvSpPr>
          <p:nvPr>
            <p:ph idx="1"/>
          </p:nvPr>
        </p:nvSpPr>
        <p:spPr>
          <a:xfrm>
            <a:off x="419100" y="1371600"/>
            <a:ext cx="8305800" cy="1427163"/>
          </a:xfrm>
        </p:spPr>
        <p:txBody>
          <a:bodyPr anchor="t"/>
          <a:p>
            <a:r>
              <a:rPr lang="zh-CN" altLang="en-US"/>
              <a:t>政府机构、大中型企业安全事件遭受攻击常见木马排名前三的为勒索病毒、挖矿木马以及综合型病毒</a:t>
            </a:r>
            <a:endParaRPr lang="zh-CN" altLang="en-US"/>
          </a:p>
        </p:txBody>
      </p:sp>
      <p:sp>
        <p:nvSpPr>
          <p:cNvPr id="51203" name="标题 1"/>
          <p:cNvSpPr>
            <a:spLocks noGrp="1"/>
          </p:cNvSpPr>
          <p:nvPr/>
        </p:nvSpPr>
        <p:spPr>
          <a:xfrm>
            <a:off x="133350" y="74613"/>
            <a:ext cx="8877300" cy="1143000"/>
          </a:xfrm>
          <a:prstGeom prst="rect">
            <a:avLst/>
          </a:prstGeom>
          <a:noFill/>
          <a:ln w="9525">
            <a:noFill/>
          </a:ln>
        </p:spPr>
        <p:txBody>
          <a:bodyPr anchor="ctr"/>
          <a:p>
            <a:pPr eaLnBrk="0" hangingPunct="0"/>
            <a:r>
              <a:rPr lang="zh-CN" altLang="en-US" sz="3200">
                <a:solidFill>
                  <a:schemeClr val="tx2"/>
                </a:solidFill>
                <a:latin typeface="Times New Roman" panose="02020603050405020304" pitchFamily="18" charset="0"/>
              </a:rPr>
              <a:t>2019年上半年奇安信集团网络安全应急响应事件</a:t>
            </a:r>
            <a:endParaRPr lang="zh-CN" altLang="en-US" sz="3200">
              <a:solidFill>
                <a:schemeClr val="tx2"/>
              </a:solidFill>
              <a:latin typeface="Times New Roman" panose="02020603050405020304" pitchFamily="18" charset="0"/>
            </a:endParaRPr>
          </a:p>
        </p:txBody>
      </p:sp>
      <p:pic>
        <p:nvPicPr>
          <p:cNvPr id="51204" name="图片 1"/>
          <p:cNvPicPr>
            <a:picLocks noChangeAspect="1"/>
          </p:cNvPicPr>
          <p:nvPr/>
        </p:nvPicPr>
        <p:blipFill>
          <a:blip r:embed="rId1"/>
          <a:stretch>
            <a:fillRect/>
          </a:stretch>
        </p:blipFill>
        <p:spPr>
          <a:xfrm>
            <a:off x="1809750" y="2636838"/>
            <a:ext cx="6084888" cy="3262312"/>
          </a:xfrm>
          <a:prstGeom prst="rect">
            <a:avLst/>
          </a:prstGeom>
          <a:noFill/>
          <a:ln w="9525">
            <a:noFill/>
          </a:ln>
        </p:spPr>
      </p:pic>
      <p:sp>
        <p:nvSpPr>
          <p:cNvPr id="5120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17</a:t>
            </a:r>
            <a:endParaRPr lang="en-US" altLang="zh-CN"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18</a:t>
            </a:r>
            <a:endParaRPr lang="en-US" altLang="zh-CN" sz="1400" dirty="0">
              <a:solidFill>
                <a:srgbClr val="254C9C"/>
              </a:solidFill>
              <a:latin typeface="Arial" panose="020B0604020202020204" pitchFamily="34" charset="0"/>
              <a:ea typeface="宋体" panose="02010600030101010101" pitchFamily="2" charset="-122"/>
            </a:endParaRPr>
          </a:p>
        </p:txBody>
      </p:sp>
      <p:sp>
        <p:nvSpPr>
          <p:cNvPr id="52227"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为什么发生这么多安全问题</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52228" name="Rectangle 3"/>
          <p:cNvSpPr>
            <a:spLocks noGrp="1"/>
          </p:cNvSpPr>
          <p:nvPr>
            <p:ph idx="1"/>
          </p:nvPr>
        </p:nvSpPr>
        <p:spPr>
          <a:xfrm>
            <a:off x="457200" y="1297305"/>
            <a:ext cx="8305800" cy="1068705"/>
          </a:xfrm>
        </p:spPr>
        <p:txBody>
          <a:bodyPr vert="horz" wrap="square" lIns="91440" tIns="45720" rIns="91440" bIns="45720" anchor="t"/>
          <a:p>
            <a:pPr eaLnBrk="1" hangingPunct="1">
              <a:lnSpc>
                <a:spcPct val="90000"/>
              </a:lnSpc>
            </a:pPr>
            <a:r>
              <a:rPr lang="zh-CN" altLang="en-US" dirty="0">
                <a:ea typeface="宋体" panose="02010600030101010101" pitchFamily="2" charset="-122"/>
              </a:rPr>
              <a:t>大量有</a:t>
            </a:r>
            <a:r>
              <a:rPr lang="en-US" altLang="zh-CN" dirty="0">
                <a:ea typeface="宋体" panose="02010600030101010101" pitchFamily="2" charset="-122"/>
              </a:rPr>
              <a:t>bug</a:t>
            </a:r>
            <a:r>
              <a:rPr lang="zh-CN" altLang="en-US" dirty="0">
                <a:ea typeface="宋体" panose="02010600030101010101" pitchFamily="2" charset="-122"/>
              </a:rPr>
              <a:t>的软件，以及错误的配置</a:t>
            </a:r>
            <a:r>
              <a:rPr lang="en-US" altLang="zh-CN" dirty="0">
                <a:ea typeface="宋体" panose="02010600030101010101" pitchFamily="2" charset="-122"/>
              </a:rPr>
              <a:t>...</a:t>
            </a:r>
            <a:endParaRPr lang="en-US" altLang="zh-CN" dirty="0">
              <a:ea typeface="宋体" panose="02010600030101010101" pitchFamily="2" charset="-122"/>
            </a:endParaRPr>
          </a:p>
          <a:p>
            <a:pPr lvl="1" eaLnBrk="1" hangingPunct="1">
              <a:lnSpc>
                <a:spcPct val="90000"/>
              </a:lnSpc>
            </a:pPr>
            <a:r>
              <a:rPr lang="zh-CN" altLang="en-US" sz="2800" b="1" dirty="0">
                <a:ea typeface="宋体" panose="02010600030101010101" pitchFamily="2" charset="-122"/>
              </a:rPr>
              <a:t>知晓</a:t>
            </a:r>
            <a:r>
              <a:rPr lang="zh-CN" altLang="en-US" dirty="0">
                <a:ea typeface="宋体" panose="02010600030101010101" pitchFamily="2" charset="-122"/>
              </a:rPr>
              <a:t>是主要的问题</a:t>
            </a:r>
            <a:endParaRPr lang="en-US" altLang="zh-CN" dirty="0">
              <a:ea typeface="宋体" panose="02010600030101010101" pitchFamily="2" charset="-122"/>
            </a:endParaRPr>
          </a:p>
        </p:txBody>
      </p:sp>
      <p:sp>
        <p:nvSpPr>
          <p:cNvPr id="2" name="Rectangle 3"/>
          <p:cNvSpPr>
            <a:spLocks noGrp="1"/>
          </p:cNvSpPr>
          <p:nvPr/>
        </p:nvSpPr>
        <p:spPr>
          <a:xfrm>
            <a:off x="452120" y="2360930"/>
            <a:ext cx="8305800" cy="385826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zh-CN" altLang="en-US" dirty="0">
                <a:ea typeface="宋体" panose="02010600030101010101" pitchFamily="2" charset="-122"/>
              </a:rPr>
              <a:t>主要的安全因素</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计算机安全的课程非常少</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编程教材不强调安全</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几乎没有安全审计</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不安全的编程语言</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粗心的程序员</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消费者不太关心安全</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安全会使得应用不方便，甚至难以实用</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安全意味着困难、昂贵、花费很多时间</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31748"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教材及参考资料</a:t>
            </a:r>
            <a:endParaRPr lang="zh-CN" altLang="en-US" dirty="0">
              <a:ea typeface="宋体" panose="02010600030101010101" pitchFamily="2" charset="-122"/>
            </a:endParaRPr>
          </a:p>
        </p:txBody>
      </p:sp>
      <p:sp>
        <p:nvSpPr>
          <p:cNvPr id="31749" name="Rectangle 3"/>
          <p:cNvSpPr>
            <a:spLocks noGrp="1"/>
          </p:cNvSpPr>
          <p:nvPr>
            <p:ph idx="1"/>
          </p:nvPr>
        </p:nvSpPr>
        <p:spPr>
          <a:xfrm>
            <a:off x="306070" y="1221740"/>
            <a:ext cx="8686800" cy="5100320"/>
          </a:xfrm>
        </p:spPr>
        <p:txBody>
          <a:bodyPr vert="horz" wrap="square" lIns="91440" tIns="45720" rIns="91440" bIns="45720" anchor="t"/>
          <a:p>
            <a:pPr eaLnBrk="1" hangingPunct="1"/>
            <a:r>
              <a:rPr lang="zh-CN" altLang="en-US" dirty="0">
                <a:ea typeface="宋体" panose="02010600030101010101" pitchFamily="2" charset="-122"/>
              </a:rPr>
              <a:t>参考书</a:t>
            </a:r>
            <a:endParaRPr lang="en-US" altLang="zh-CN" sz="2000" dirty="0">
              <a:ea typeface="宋体" panose="02010600030101010101" pitchFamily="2" charset="-122"/>
            </a:endParaRPr>
          </a:p>
          <a:p>
            <a:pPr eaLnBrk="1" hangingPunct="1"/>
            <a:r>
              <a:rPr lang="en-US" altLang="zh-CN" sz="2400" dirty="0">
                <a:solidFill>
                  <a:srgbClr val="FF0000"/>
                </a:solidFill>
                <a:ea typeface="宋体" panose="02010600030101010101" pitchFamily="2" charset="-122"/>
              </a:rPr>
              <a:t>Computer Security  art and science. Second edition. 2018</a:t>
            </a:r>
            <a:endParaRPr lang="en-US" altLang="zh-CN" sz="2400" dirty="0">
              <a:solidFill>
                <a:srgbClr val="FF0000"/>
              </a:solidFill>
              <a:ea typeface="宋体" panose="02010600030101010101" pitchFamily="2" charset="-122"/>
            </a:endParaRPr>
          </a:p>
          <a:p>
            <a:pPr eaLnBrk="1" hangingPunct="1"/>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计算机安全学</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安全的艺术与科学</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电子工业出版社 </a:t>
            </a:r>
            <a:r>
              <a:rPr lang="en-US" altLang="zh-CN" sz="2400" dirty="0">
                <a:solidFill>
                  <a:srgbClr val="FF0000"/>
                </a:solidFill>
                <a:ea typeface="宋体" panose="02010600030101010101" pitchFamily="2" charset="-122"/>
              </a:rPr>
              <a:t>2005</a:t>
            </a:r>
            <a:endParaRPr lang="en-US" altLang="zh-CN" sz="2400" dirty="0">
              <a:solidFill>
                <a:srgbClr val="FF0000"/>
              </a:solidFill>
              <a:ea typeface="宋体" panose="02010600030101010101" pitchFamily="2" charset="-122"/>
            </a:endParaRPr>
          </a:p>
          <a:p>
            <a:pPr eaLnBrk="1" hangingPunct="1"/>
            <a:r>
              <a:rPr lang="en-US" altLang="zh-CN" sz="2400" dirty="0">
                <a:solidFill>
                  <a:srgbClr val="FF0000"/>
                </a:solidFill>
                <a:ea typeface="宋体" panose="02010600030101010101" pitchFamily="2" charset="-122"/>
              </a:rPr>
              <a:t>《UNIX</a:t>
            </a:r>
            <a:r>
              <a:rPr lang="zh-CN" altLang="en-US" sz="2400" dirty="0">
                <a:solidFill>
                  <a:srgbClr val="FF0000"/>
                </a:solidFill>
                <a:ea typeface="宋体" panose="02010600030101010101" pitchFamily="2" charset="-122"/>
              </a:rPr>
              <a:t>环境高级编程</a:t>
            </a:r>
            <a:r>
              <a:rPr lang="en-US" altLang="zh-CN" sz="2400" dirty="0">
                <a:solidFill>
                  <a:srgbClr val="FF0000"/>
                </a:solidFill>
                <a:ea typeface="宋体" panose="02010600030101010101" pitchFamily="2" charset="-122"/>
              </a:rPr>
              <a:t>》</a:t>
            </a:r>
            <a:endParaRPr lang="en-US" altLang="zh-CN" sz="2400" dirty="0">
              <a:solidFill>
                <a:srgbClr val="FF0000"/>
              </a:solidFill>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《Security Enginerring》pdf</a:t>
            </a: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《Counter Hack Reloaded, Second Edition》 chm</a:t>
            </a:r>
            <a:endParaRPr lang="en-US" altLang="zh-CN" sz="2000" dirty="0">
              <a:ea typeface="宋体" panose="02010600030101010101" pitchFamily="2" charset="-122"/>
            </a:endParaRPr>
          </a:p>
          <a:p>
            <a:pPr eaLnBrk="1" hangingPunct="1"/>
            <a:r>
              <a:rPr lang="zh-CN" altLang="en-US" dirty="0">
                <a:ea typeface="宋体" panose="02010600030101010101" pitchFamily="2" charset="-122"/>
              </a:rPr>
              <a:t>相关论文</a:t>
            </a:r>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考核：（上课</a:t>
            </a:r>
            <a:r>
              <a:rPr lang="en-US" altLang="zh-CN" dirty="0">
                <a:ea typeface="宋体" panose="02010600030101010101" pitchFamily="2" charset="-122"/>
              </a:rPr>
              <a:t>+</a:t>
            </a:r>
            <a:r>
              <a:rPr lang="zh-CN" altLang="en-US" dirty="0">
                <a:ea typeface="宋体" panose="02010600030101010101" pitchFamily="2" charset="-122"/>
              </a:rPr>
              <a:t>作业）</a:t>
            </a:r>
            <a:r>
              <a:rPr lang="en-US" altLang="zh-CN" dirty="0">
                <a:ea typeface="宋体" panose="02010600030101010101" pitchFamily="2" charset="-122"/>
              </a:rPr>
              <a:t>20+</a:t>
            </a:r>
            <a:r>
              <a:rPr lang="zh-CN" altLang="en-US" dirty="0">
                <a:ea typeface="宋体" panose="02010600030101010101" pitchFamily="2" charset="-122"/>
              </a:rPr>
              <a:t>实验</a:t>
            </a:r>
            <a:r>
              <a:rPr lang="en-US" altLang="zh-CN" dirty="0">
                <a:ea typeface="宋体" panose="02010600030101010101" pitchFamily="2" charset="-122"/>
              </a:rPr>
              <a:t>40+</a:t>
            </a:r>
            <a:r>
              <a:rPr lang="zh-CN" altLang="en-US" dirty="0">
                <a:ea typeface="宋体" panose="02010600030101010101" pitchFamily="2" charset="-122"/>
              </a:rPr>
              <a:t>考试</a:t>
            </a:r>
            <a:r>
              <a:rPr lang="en-US" altLang="zh-CN" dirty="0">
                <a:ea typeface="宋体" panose="02010600030101010101" pitchFamily="2" charset="-122"/>
              </a:rPr>
              <a:t>40</a:t>
            </a:r>
            <a:endParaRPr lang="en-US" altLang="zh-CN" dirty="0">
              <a:ea typeface="宋体" panose="02010600030101010101" pitchFamily="2" charset="-122"/>
            </a:endParaRPr>
          </a:p>
          <a:p>
            <a:pPr marL="457200" lvl="1" indent="0" eaLnBrk="1" hangingPunct="1">
              <a:buNone/>
            </a:pPr>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r>
              <a:rPr lang="en-US" altLang="zh-CN" sz="1400" dirty="0">
                <a:solidFill>
                  <a:srgbClr val="254C9C"/>
                </a:solidFill>
                <a:latin typeface="Arial" panose="020B0604020202020204" pitchFamily="34" charset="0"/>
                <a:ea typeface="宋体" panose="02010600030101010101" pitchFamily="2" charset="-122"/>
              </a:rPr>
              <a:t>19</a:t>
            </a:r>
            <a:endParaRPr lang="en-US" altLang="zh-CN" sz="1400" dirty="0">
              <a:solidFill>
                <a:srgbClr val="254C9C"/>
              </a:solidFill>
              <a:latin typeface="Arial" panose="020B0604020202020204" pitchFamily="34" charset="0"/>
              <a:ea typeface="宋体" panose="02010600030101010101" pitchFamily="2" charset="-122"/>
            </a:endParaRPr>
          </a:p>
        </p:txBody>
      </p:sp>
      <p:sp>
        <p:nvSpPr>
          <p:cNvPr id="54276"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计算机系统安全的问题</a:t>
            </a:r>
            <a:endParaRPr lang="en-US" altLang="zh-CN" dirty="0">
              <a:ea typeface="宋体" panose="02010600030101010101" pitchFamily="2" charset="-122"/>
            </a:endParaRPr>
          </a:p>
        </p:txBody>
      </p:sp>
      <p:sp>
        <p:nvSpPr>
          <p:cNvPr id="54277" name="Rectangle 3"/>
          <p:cNvSpPr>
            <a:spLocks noGrp="1"/>
          </p:cNvSpPr>
          <p:nvPr>
            <p:ph idx="1"/>
          </p:nvPr>
        </p:nvSpPr>
        <p:spPr>
          <a:xfrm>
            <a:off x="457200" y="1066800"/>
            <a:ext cx="8305800" cy="4495800"/>
          </a:xfrm>
        </p:spPr>
        <p:txBody>
          <a:bodyPr vert="horz" wrap="square" lIns="91440" tIns="45720" rIns="91440" bIns="45720" anchor="t"/>
          <a:p>
            <a:pPr eaLnBrk="1" hangingPunct="1">
              <a:lnSpc>
                <a:spcPct val="80000"/>
              </a:lnSpc>
            </a:pPr>
            <a:r>
              <a:rPr lang="zh-CN" altLang="en-US" sz="2400" dirty="0">
                <a:ea typeface="宋体" panose="02010600030101010101" pitchFamily="2" charset="-122"/>
                <a:sym typeface="Arial" panose="020B0604020202020204" pitchFamily="34" charset="0"/>
              </a:rPr>
              <a:t>重要系统中的知名安全缺陷</a:t>
            </a:r>
            <a:endParaRPr lang="en-US" altLang="zh-CN" sz="2400" dirty="0">
              <a:ea typeface="宋体" panose="02010600030101010101" pitchFamily="2" charset="-122"/>
            </a:endParaRPr>
          </a:p>
          <a:p>
            <a:pPr lvl="1" eaLnBrk="1" hangingPunct="1">
              <a:lnSpc>
                <a:spcPct val="80000"/>
              </a:lnSpc>
            </a:pPr>
            <a:r>
              <a:rPr lang="en-US" altLang="zh-CN" dirty="0">
                <a:ea typeface="宋体" panose="02010600030101010101" pitchFamily="2" charset="-122"/>
                <a:sym typeface="Arial" panose="020B0604020202020204" pitchFamily="34" charset="0"/>
              </a:rPr>
              <a:t>XP</a:t>
            </a:r>
            <a:r>
              <a:rPr lang="zh-CN" altLang="en-US" dirty="0">
                <a:ea typeface="宋体" panose="02010600030101010101" pitchFamily="2" charset="-122"/>
                <a:sym typeface="Arial" panose="020B0604020202020204" pitchFamily="34" charset="0"/>
              </a:rPr>
              <a:t>系统的空连接</a:t>
            </a:r>
            <a:endParaRPr lang="zh-CN" altLang="en-US" dirty="0">
              <a:ea typeface="宋体" panose="02010600030101010101" pitchFamily="2" charset="-122"/>
              <a:sym typeface="Arial" panose="020B0604020202020204" pitchFamily="34" charset="0"/>
            </a:endParaRPr>
          </a:p>
          <a:p>
            <a:pPr eaLnBrk="1" hangingPunct="1">
              <a:lnSpc>
                <a:spcPct val="80000"/>
              </a:lnSpc>
            </a:pPr>
            <a:r>
              <a:rPr lang="zh-CN" altLang="en-US" sz="2400" dirty="0">
                <a:ea typeface="宋体" panose="02010600030101010101" pitchFamily="2" charset="-122"/>
                <a:sym typeface="Arial" panose="020B0604020202020204" pitchFamily="34" charset="0"/>
              </a:rPr>
              <a:t>计算机病毒</a:t>
            </a:r>
            <a:endParaRPr lang="en-US" altLang="zh-CN" sz="2400" dirty="0">
              <a:ea typeface="宋体" panose="02010600030101010101" pitchFamily="2" charset="-122"/>
            </a:endParaRPr>
          </a:p>
          <a:p>
            <a:pPr eaLnBrk="1" hangingPunct="1">
              <a:lnSpc>
                <a:spcPct val="80000"/>
              </a:lnSpc>
            </a:pPr>
            <a:endParaRPr lang="zh-CN" altLang="en-US" sz="2400" dirty="0">
              <a:ea typeface="宋体" panose="02010600030101010101" pitchFamily="2" charset="-122"/>
            </a:endParaRPr>
          </a:p>
          <a:p>
            <a:pPr eaLnBrk="1" hangingPunct="1">
              <a:lnSpc>
                <a:spcPct val="80000"/>
              </a:lnSpc>
            </a:pPr>
            <a:r>
              <a:rPr lang="zh-CN" altLang="en-US" sz="2400" dirty="0">
                <a:ea typeface="宋体" panose="02010600030101010101" pitchFamily="2" charset="-122"/>
              </a:rPr>
              <a:t>计算机蠕虫</a:t>
            </a:r>
            <a:endParaRPr lang="en-US" altLang="zh-CN" sz="2400" dirty="0">
              <a:ea typeface="宋体" panose="02010600030101010101" pitchFamily="2" charset="-122"/>
            </a:endParaRPr>
          </a:p>
          <a:p>
            <a:pPr lvl="1" eaLnBrk="1" hangingPunct="1">
              <a:lnSpc>
                <a:spcPct val="80000"/>
              </a:lnSpc>
            </a:pPr>
            <a:r>
              <a:rPr lang="en-US" altLang="zh-CN" sz="2000" dirty="0">
                <a:ea typeface="宋体" panose="02010600030101010101" pitchFamily="2" charset="-122"/>
              </a:rPr>
              <a:t>E.g., </a:t>
            </a:r>
            <a:r>
              <a:rPr lang="zh-CN" altLang="en-US" sz="2000" dirty="0">
                <a:ea typeface="宋体" panose="02010600030101010101" pitchFamily="2" charset="-122"/>
              </a:rPr>
              <a:t>莫里斯蠕虫</a:t>
            </a:r>
            <a:r>
              <a:rPr lang="en-US" altLang="zh-CN" sz="2000" dirty="0">
                <a:ea typeface="宋体" panose="02010600030101010101" pitchFamily="2" charset="-122"/>
              </a:rPr>
              <a:t>(1988), </a:t>
            </a:r>
            <a:r>
              <a:rPr lang="zh-CN" altLang="en-US" sz="2000" dirty="0">
                <a:ea typeface="宋体" panose="02010600030101010101" pitchFamily="2" charset="-122"/>
              </a:rPr>
              <a:t>梅丽莎蠕虫</a:t>
            </a:r>
            <a:r>
              <a:rPr lang="en-US" altLang="zh-CN" sz="2000" dirty="0">
                <a:ea typeface="宋体" panose="02010600030101010101" pitchFamily="2" charset="-122"/>
              </a:rPr>
              <a:t> (1999)</a:t>
            </a:r>
            <a:endParaRPr lang="en-US" altLang="zh-CN" sz="2000" dirty="0">
              <a:ea typeface="宋体" panose="02010600030101010101" pitchFamily="2" charset="-122"/>
            </a:endParaRPr>
          </a:p>
          <a:p>
            <a:pPr eaLnBrk="1" hangingPunct="1">
              <a:lnSpc>
                <a:spcPct val="80000"/>
              </a:lnSpc>
            </a:pPr>
            <a:r>
              <a:rPr lang="zh-CN" altLang="en-US" sz="2400" dirty="0">
                <a:ea typeface="宋体" panose="02010600030101010101" pitchFamily="2" charset="-122"/>
              </a:rPr>
              <a:t>分布式拒绝服务攻击</a:t>
            </a:r>
            <a:endParaRPr lang="en-US" altLang="zh-CN" sz="2400" dirty="0">
              <a:ea typeface="宋体" panose="02010600030101010101" pitchFamily="2" charset="-122"/>
            </a:endParaRPr>
          </a:p>
          <a:p>
            <a:pPr eaLnBrk="1" hangingPunct="1">
              <a:lnSpc>
                <a:spcPct val="80000"/>
              </a:lnSpc>
            </a:pPr>
            <a:r>
              <a:rPr lang="zh-CN" altLang="en-US" sz="2400" dirty="0">
                <a:ea typeface="宋体" panose="02010600030101010101" pitchFamily="2" charset="-122"/>
              </a:rPr>
              <a:t>垃圾邮件</a:t>
            </a:r>
            <a:endParaRPr lang="en-US" altLang="zh-CN" sz="2400" dirty="0">
              <a:ea typeface="宋体" panose="02010600030101010101" pitchFamily="2" charset="-122"/>
            </a:endParaRPr>
          </a:p>
          <a:p>
            <a:pPr lvl="1" eaLnBrk="1" hangingPunct="1">
              <a:lnSpc>
                <a:spcPct val="80000"/>
              </a:lnSpc>
            </a:pPr>
            <a:r>
              <a:rPr lang="zh-CN" altLang="en-US" sz="2000" dirty="0">
                <a:ea typeface="宋体" panose="02010600030101010101" pitchFamily="2" charset="-122"/>
              </a:rPr>
              <a:t>推荐股票等广告</a:t>
            </a:r>
            <a:endParaRPr lang="zh-CN" altLang="en-US" sz="2000" dirty="0">
              <a:ea typeface="宋体" panose="02010600030101010101" pitchFamily="2" charset="-122"/>
            </a:endParaRPr>
          </a:p>
          <a:p>
            <a:pPr eaLnBrk="1" hangingPunct="1">
              <a:lnSpc>
                <a:spcPct val="80000"/>
              </a:lnSpc>
            </a:pPr>
            <a:r>
              <a:rPr lang="zh-CN" altLang="en-US" sz="2400" dirty="0">
                <a:ea typeface="宋体" panose="02010600030101010101" pitchFamily="2" charset="-122"/>
                <a:sym typeface="Arial" panose="020B0604020202020204" pitchFamily="34" charset="0"/>
              </a:rPr>
              <a:t>僵尸网络</a:t>
            </a:r>
            <a:endParaRPr lang="zh-CN" altLang="en-US" sz="2400" dirty="0">
              <a:ea typeface="宋体" panose="02010600030101010101" pitchFamily="2" charset="-122"/>
              <a:sym typeface="Arial" panose="020B0604020202020204" pitchFamily="34" charset="0"/>
            </a:endParaRPr>
          </a:p>
          <a:p>
            <a:pPr eaLnBrk="1" hangingPunct="1">
              <a:lnSpc>
                <a:spcPct val="80000"/>
              </a:lnSpc>
            </a:pPr>
            <a:endParaRPr lang="zh-CN" altLang="en-US" sz="2400" dirty="0">
              <a:ea typeface="宋体" panose="02010600030101010101" pitchFamily="2" charset="-122"/>
              <a:sym typeface="Arial" panose="020B0604020202020204" pitchFamily="34" charset="0"/>
            </a:endParaRPr>
          </a:p>
          <a:p>
            <a:pPr eaLnBrk="1" hangingPunct="1">
              <a:lnSpc>
                <a:spcPct val="80000"/>
              </a:lnSpc>
            </a:pPr>
            <a:r>
              <a:rPr lang="zh-CN" altLang="en-US" sz="2400" dirty="0">
                <a:ea typeface="宋体" panose="02010600030101010101" pitchFamily="2" charset="-122"/>
                <a:sym typeface="Arial" panose="020B0604020202020204" pitchFamily="34" charset="0"/>
              </a:rPr>
              <a:t>窃取身份，非法闯入计算机</a:t>
            </a:r>
            <a:endParaRPr lang="zh-CN" altLang="en-US" sz="2400" dirty="0">
              <a:ea typeface="宋体" panose="02010600030101010101" pitchFamily="2" charset="-122"/>
              <a:sym typeface="Arial" panose="020B0604020202020204" pitchFamily="34" charset="0"/>
            </a:endParaRPr>
          </a:p>
          <a:p>
            <a:pPr eaLnBrk="1" hangingPunct="1">
              <a:lnSpc>
                <a:spcPct val="80000"/>
              </a:lnSpc>
            </a:pPr>
            <a:endParaRPr lang="en-US" altLang="zh-CN" sz="2400" dirty="0">
              <a:ea typeface="宋体" panose="02010600030101010101" pitchFamily="2" charset="-122"/>
            </a:endParaRPr>
          </a:p>
          <a:p>
            <a:pPr eaLnBrk="1" hangingPunct="1">
              <a:lnSpc>
                <a:spcPct val="80000"/>
              </a:lnSpc>
            </a:pPr>
            <a:r>
              <a:rPr lang="zh-CN" altLang="en-US" sz="2400" dirty="0">
                <a:ea typeface="宋体" panose="02010600030101010101" pitchFamily="2" charset="-122"/>
              </a:rPr>
              <a:t>间谍软件</a:t>
            </a:r>
            <a:endParaRPr lang="en-US" altLang="zh-CN" sz="2400" dirty="0">
              <a:ea typeface="宋体" panose="02010600030101010101" pitchFamily="2" charset="-122"/>
            </a:endParaRPr>
          </a:p>
        </p:txBody>
      </p:sp>
      <p:sp>
        <p:nvSpPr>
          <p:cNvPr id="2" name="矩形 1"/>
          <p:cNvSpPr/>
          <p:nvPr/>
        </p:nvSpPr>
        <p:spPr>
          <a:xfrm>
            <a:off x="3733800" y="1373188"/>
            <a:ext cx="4114800" cy="527050"/>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计算机单机系统的安全问题</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3" name="矩形 2"/>
          <p:cNvSpPr/>
          <p:nvPr/>
        </p:nvSpPr>
        <p:spPr>
          <a:xfrm>
            <a:off x="4953000" y="4876800"/>
            <a:ext cx="2295525"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身份管理问题</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7" name="矩形 6"/>
          <p:cNvSpPr/>
          <p:nvPr/>
        </p:nvSpPr>
        <p:spPr>
          <a:xfrm>
            <a:off x="3810000" y="3200400"/>
            <a:ext cx="4114800" cy="53022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网络应用的安全问题</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8" name="矩形 7"/>
          <p:cNvSpPr/>
          <p:nvPr/>
        </p:nvSpPr>
        <p:spPr>
          <a:xfrm>
            <a:off x="4953000" y="5715000"/>
            <a:ext cx="3019425" cy="5238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应用软件的权限管理</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56324"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计算机系统安全的问题</a:t>
            </a:r>
            <a:endParaRPr lang="en-US" altLang="zh-CN" dirty="0">
              <a:ea typeface="宋体" panose="02010600030101010101" pitchFamily="2" charset="-122"/>
            </a:endParaRPr>
          </a:p>
        </p:txBody>
      </p:sp>
      <p:sp>
        <p:nvSpPr>
          <p:cNvPr id="2" name="矩形 1"/>
          <p:cNvSpPr/>
          <p:nvPr/>
        </p:nvSpPr>
        <p:spPr>
          <a:xfrm>
            <a:off x="990600" y="4572000"/>
            <a:ext cx="3040063" cy="10414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sym typeface="+mn-ea"/>
              </a:rPr>
              <a:t>计算机单机系统</a:t>
            </a:r>
            <a:endPar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sym typeface="+mn-ea"/>
              </a:rPr>
              <a:t>安全问题</a:t>
            </a:r>
            <a:endPar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sp>
        <p:nvSpPr>
          <p:cNvPr id="3" name="矩形 2"/>
          <p:cNvSpPr/>
          <p:nvPr/>
        </p:nvSpPr>
        <p:spPr>
          <a:xfrm>
            <a:off x="2590800" y="3200400"/>
            <a:ext cx="1441450"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身份管理</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7" name="矩形 6"/>
          <p:cNvSpPr/>
          <p:nvPr/>
        </p:nvSpPr>
        <p:spPr>
          <a:xfrm>
            <a:off x="4724400" y="4572000"/>
            <a:ext cx="1974850" cy="1014413"/>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sym typeface="+mn-ea"/>
              </a:rPr>
              <a:t>网络应用</a:t>
            </a:r>
            <a:endPar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sym typeface="+mn-ea"/>
              </a:rPr>
              <a:t>安全问题</a:t>
            </a:r>
            <a:endParaRPr kumimoji="0" lang="zh-CN" altLang="en-US" sz="24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sp>
        <p:nvSpPr>
          <p:cNvPr id="8" name="矩形 7"/>
          <p:cNvSpPr/>
          <p:nvPr/>
        </p:nvSpPr>
        <p:spPr>
          <a:xfrm>
            <a:off x="990600" y="2362200"/>
            <a:ext cx="1492250" cy="5492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软件安全</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9" name="矩形 8"/>
          <p:cNvSpPr/>
          <p:nvPr/>
        </p:nvSpPr>
        <p:spPr>
          <a:xfrm>
            <a:off x="2593975" y="1752600"/>
            <a:ext cx="1489075" cy="1225550"/>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数据库</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银行系统</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医院系统</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10" name="矩形 9"/>
          <p:cNvSpPr/>
          <p:nvPr/>
        </p:nvSpPr>
        <p:spPr>
          <a:xfrm>
            <a:off x="990600" y="3200400"/>
            <a:ext cx="1492250" cy="842963"/>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操作系统</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安全</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11" name="矩形 10"/>
          <p:cNvSpPr/>
          <p:nvPr/>
        </p:nvSpPr>
        <p:spPr>
          <a:xfrm>
            <a:off x="2590800" y="3733800"/>
            <a:ext cx="1441450"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权限管理</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12" name="矩形 11"/>
          <p:cNvSpPr/>
          <p:nvPr/>
        </p:nvSpPr>
        <p:spPr>
          <a:xfrm>
            <a:off x="4724400" y="3124200"/>
            <a:ext cx="2027238"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web</a:t>
            </a: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安全</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13" name="矩形 12"/>
          <p:cNvSpPr/>
          <p:nvPr/>
        </p:nvSpPr>
        <p:spPr>
          <a:xfrm>
            <a:off x="4724400" y="2514600"/>
            <a:ext cx="2025650"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邮件安全</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14" name="矩形 13"/>
          <p:cNvSpPr/>
          <p:nvPr/>
        </p:nvSpPr>
        <p:spPr>
          <a:xfrm>
            <a:off x="4724400" y="1905000"/>
            <a:ext cx="2025650"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支付宝安全</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
        <p:nvSpPr>
          <p:cNvPr id="56335" name="矩形 15"/>
          <p:cNvSpPr/>
          <p:nvPr/>
        </p:nvSpPr>
        <p:spPr>
          <a:xfrm>
            <a:off x="763588" y="1427163"/>
            <a:ext cx="3589337" cy="2994025"/>
          </a:xfrm>
          <a:prstGeom prst="rect">
            <a:avLst/>
          </a:prstGeom>
          <a:noFill/>
          <a:ln w="9525" cap="flat" cmpd="sng">
            <a:solidFill>
              <a:schemeClr val="tx1"/>
            </a:solidFill>
            <a:prstDash val="solid"/>
            <a:round/>
            <a:headEnd type="none" w="med" len="med"/>
            <a:tailEnd type="none" w="med" len="med"/>
          </a:ln>
        </p:spPr>
        <p:txBody>
          <a:bodyPr wrap="none" anchor="t"/>
          <a:p>
            <a:pPr>
              <a:buFont typeface="Times" pitchFamily="2" charset="0"/>
            </a:pPr>
            <a:endParaRPr lang="en-US" altLang="en-US" dirty="0">
              <a:latin typeface="Times New Roman" panose="02020603050405020304" pitchFamily="18" charset="0"/>
              <a:ea typeface="Times New Roman" panose="02020603050405020304" pitchFamily="18" charset="0"/>
            </a:endParaRPr>
          </a:p>
        </p:txBody>
      </p:sp>
      <p:sp>
        <p:nvSpPr>
          <p:cNvPr id="56336" name="矩形 16"/>
          <p:cNvSpPr/>
          <p:nvPr/>
        </p:nvSpPr>
        <p:spPr>
          <a:xfrm>
            <a:off x="4572000" y="1409700"/>
            <a:ext cx="2420938" cy="2974975"/>
          </a:xfrm>
          <a:prstGeom prst="rect">
            <a:avLst/>
          </a:prstGeom>
          <a:noFill/>
          <a:ln w="9525" cap="flat" cmpd="sng">
            <a:solidFill>
              <a:schemeClr val="tx1"/>
            </a:solidFill>
            <a:prstDash val="solid"/>
            <a:round/>
            <a:headEnd type="none" w="med" len="med"/>
            <a:tailEnd type="none" w="med" len="med"/>
          </a:ln>
        </p:spPr>
        <p:txBody>
          <a:bodyPr wrap="none" anchor="t"/>
          <a:p>
            <a:pPr>
              <a:buFont typeface="Times" pitchFamily="2" charset="0"/>
            </a:pPr>
            <a:endParaRPr lang="en-US" altLang="en-US" dirty="0">
              <a:latin typeface="Times New Roman" panose="02020603050405020304" pitchFamily="18" charset="0"/>
              <a:ea typeface="Times New Roman" panose="02020603050405020304" pitchFamily="18" charset="0"/>
            </a:endParaRPr>
          </a:p>
        </p:txBody>
      </p:sp>
      <p:sp>
        <p:nvSpPr>
          <p:cNvPr id="18" name="矩形 17"/>
          <p:cNvSpPr/>
          <p:nvPr/>
        </p:nvSpPr>
        <p:spPr>
          <a:xfrm>
            <a:off x="4724400" y="3733800"/>
            <a:ext cx="2025650" cy="498475"/>
          </a:xfrm>
          <a:prstGeom prst="rect">
            <a:avLst/>
          </a:prstGeom>
          <a:solidFill>
            <a:schemeClr val="accent1"/>
          </a:solidFill>
          <a:ln w="952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rPr>
              <a:t>。。。</a:t>
            </a:r>
            <a:endParaRPr kumimoji="0" lang="zh-CN" sz="2400" b="0" i="0" u="none" strike="noStrike" kern="1200" cap="none" spc="0" normalizeH="0" baseline="0" noProof="1">
              <a:ln>
                <a:noFill/>
              </a:ln>
              <a:solidFill>
                <a:schemeClr val="bg1"/>
              </a:solidFill>
              <a:effectLst/>
              <a:uLnTx/>
              <a:uFillTx/>
              <a:latin typeface="Times New Roman" panose="02020603050405020304" pitchFamily="18" charset="0"/>
              <a:ea typeface="宋体" panose="02010600030101010101" pitchFamily="2" charset="-122"/>
              <a:cs typeface="+mn-ea"/>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58371"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这门课程讲授什么</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58372" name="Rectangle 3"/>
          <p:cNvSpPr>
            <a:spLocks noGrp="1"/>
          </p:cNvSpPr>
          <p:nvPr>
            <p:ph idx="1"/>
          </p:nvPr>
        </p:nvSpPr>
        <p:spPr>
          <a:xfrm>
            <a:off x="457200" y="1070610"/>
            <a:ext cx="8305800" cy="2114550"/>
          </a:xfrm>
        </p:spPr>
        <p:txBody>
          <a:bodyPr vert="horz" wrap="square" lIns="91440" tIns="45720" rIns="91440" bIns="45720" anchor="t"/>
          <a:p>
            <a:pPr eaLnBrk="1" hangingPunct="1"/>
            <a:r>
              <a:rPr lang="zh-CN" altLang="en-US" dirty="0">
                <a:ea typeface="宋体" panose="02010600030101010101" pitchFamily="2" charset="-122"/>
              </a:rPr>
              <a:t>建立防御攻击的意识、限制攻击后果</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人们构建的复杂系统会有很多错误；错误可能会被利用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攻击方式众多：可根据特定的目的制定多种攻击方法、也可收集多种工具</a:t>
            </a:r>
            <a:endParaRPr lang="en-US" altLang="zh-CN" dirty="0">
              <a:ea typeface="宋体" panose="02010600030101010101" pitchFamily="2" charset="-122"/>
            </a:endParaRPr>
          </a:p>
        </p:txBody>
      </p:sp>
      <p:sp>
        <p:nvSpPr>
          <p:cNvPr id="2" name="Rectangle 3"/>
          <p:cNvSpPr>
            <a:spLocks noGrp="1"/>
          </p:cNvSpPr>
          <p:nvPr/>
        </p:nvSpPr>
        <p:spPr>
          <a:xfrm>
            <a:off x="457200" y="2976245"/>
            <a:ext cx="8305800" cy="8826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做事时会思考安全问题</a:t>
            </a:r>
            <a:endParaRPr lang="en-US" altLang="zh-CN" dirty="0">
              <a:ea typeface="宋体" panose="02010600030101010101" pitchFamily="2" charset="-122"/>
            </a:endParaRPr>
          </a:p>
        </p:txBody>
      </p:sp>
      <p:sp>
        <p:nvSpPr>
          <p:cNvPr id="3" name="Rectangle 3"/>
          <p:cNvSpPr>
            <a:spLocks noGrp="1"/>
          </p:cNvSpPr>
          <p:nvPr/>
        </p:nvSpPr>
        <p:spPr>
          <a:xfrm>
            <a:off x="457200" y="3855720"/>
            <a:ext cx="8305800" cy="7569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学习并理解应用安全原则</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60419"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安全目标</a:t>
            </a:r>
            <a:endParaRPr lang="en-US" altLang="zh-CN" dirty="0">
              <a:ea typeface="宋体" panose="02010600030101010101" pitchFamily="2" charset="-122"/>
            </a:endParaRPr>
          </a:p>
        </p:txBody>
      </p:sp>
      <p:sp>
        <p:nvSpPr>
          <p:cNvPr id="60420" name="Rectangle 3"/>
          <p:cNvSpPr>
            <a:spLocks noGrp="1"/>
          </p:cNvSpPr>
          <p:nvPr>
            <p:ph idx="1"/>
          </p:nvPr>
        </p:nvSpPr>
        <p:spPr/>
        <p:txBody>
          <a:bodyPr vert="horz" wrap="square" lIns="91440" tIns="45720" rIns="91440" bIns="45720" anchor="t"/>
          <a:p>
            <a:pPr eaLnBrk="1" hangingPunct="1">
              <a:lnSpc>
                <a:spcPct val="90000"/>
              </a:lnSpc>
            </a:pPr>
            <a:r>
              <a:rPr lang="zh-CN" altLang="en-US" dirty="0">
                <a:ea typeface="宋体" panose="02010600030101010101" pitchFamily="2" charset="-122"/>
              </a:rPr>
              <a:t>机密性</a:t>
            </a:r>
            <a:r>
              <a:rPr lang="en-US" altLang="zh-CN" dirty="0">
                <a:ea typeface="宋体" panose="02010600030101010101" pitchFamily="2" charset="-122"/>
              </a:rPr>
              <a:t>Confidentiality (secrecy, privacy)</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授权用户具有读权限</a:t>
            </a:r>
            <a:endParaRPr lang="en-US" altLang="zh-CN" dirty="0">
              <a:ea typeface="宋体" panose="02010600030101010101" pitchFamily="2" charset="-122"/>
            </a:endParaRPr>
          </a:p>
          <a:p>
            <a:pPr lvl="1" eaLnBrk="1" hangingPunct="1">
              <a:lnSpc>
                <a:spcPct val="90000"/>
              </a:lnSpc>
            </a:pP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完整性</a:t>
            </a:r>
            <a:r>
              <a:rPr lang="en-US" altLang="zh-CN" dirty="0">
                <a:ea typeface="宋体" panose="02010600030101010101" pitchFamily="2" charset="-122"/>
              </a:rPr>
              <a:t>Integrity</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仅被授权实体可按所授权限进行修改</a:t>
            </a:r>
            <a:endParaRPr lang="en-US" altLang="zh-CN" dirty="0">
              <a:ea typeface="宋体" panose="02010600030101010101" pitchFamily="2" charset="-122"/>
            </a:endParaRPr>
          </a:p>
          <a:p>
            <a:pPr eaLnBrk="1" hangingPunct="1">
              <a:lnSpc>
                <a:spcPct val="90000"/>
              </a:lnSpc>
            </a:pP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可用性</a:t>
            </a:r>
            <a:r>
              <a:rPr lang="en-US" altLang="zh-CN" dirty="0">
                <a:ea typeface="宋体" panose="02010600030101010101" pitchFamily="2" charset="-122"/>
              </a:rPr>
              <a:t>Availability</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仅被授权实体可访问</a:t>
            </a:r>
            <a:endParaRPr lang="en-US" altLang="zh-CN"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62467" name="Rectangle 2"/>
          <p:cNvSpPr>
            <a:spLocks noGrp="1"/>
          </p:cNvSpPr>
          <p:nvPr>
            <p:ph type="title"/>
          </p:nvPr>
        </p:nvSpPr>
        <p:spPr>
          <a:xfrm>
            <a:off x="457200" y="151130"/>
            <a:ext cx="8229600" cy="1143000"/>
          </a:xfrm>
        </p:spPr>
        <p:txBody>
          <a:bodyPr vert="horz" wrap="square" lIns="91440" tIns="45720" rIns="91440" bIns="45720" anchor="ctr"/>
          <a:p>
            <a:pPr eaLnBrk="1" hangingPunct="1"/>
            <a:r>
              <a:rPr lang="zh-CN" altLang="en-US" dirty="0">
                <a:ea typeface="宋体" panose="02010600030101010101" pitchFamily="2" charset="-122"/>
              </a:rPr>
              <a:t>术语</a:t>
            </a:r>
            <a:endParaRPr lang="en-US" altLang="zh-CN" dirty="0">
              <a:ea typeface="宋体" panose="02010600030101010101" pitchFamily="2" charset="-122"/>
            </a:endParaRPr>
          </a:p>
        </p:txBody>
      </p:sp>
      <p:sp>
        <p:nvSpPr>
          <p:cNvPr id="62468" name="Rectangle 3"/>
          <p:cNvSpPr>
            <a:spLocks noGrp="1"/>
          </p:cNvSpPr>
          <p:nvPr>
            <p:ph idx="1"/>
          </p:nvPr>
        </p:nvSpPr>
        <p:spPr/>
        <p:txBody>
          <a:bodyPr vert="horz" wrap="square" lIns="91440" tIns="45720" rIns="91440" bIns="45720" anchor="t"/>
          <a:p>
            <a:pPr eaLnBrk="1" hangingPunct="1"/>
            <a:r>
              <a:rPr lang="zh-CN" altLang="en-US" dirty="0">
                <a:ea typeface="宋体" panose="02010600030101010101" pitchFamily="2" charset="-122"/>
              </a:rPr>
              <a:t>脆弱性、弱点     </a:t>
            </a:r>
            <a:r>
              <a:rPr lang="en-US" altLang="zh-CN" dirty="0">
                <a:ea typeface="宋体" panose="02010600030101010101" pitchFamily="2" charset="-122"/>
              </a:rPr>
              <a:t>Vulnerabilities (weaknesses)</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威胁   </a:t>
            </a:r>
            <a:r>
              <a:rPr lang="en-US" altLang="zh-CN" dirty="0">
                <a:ea typeface="宋体" panose="02010600030101010101" pitchFamily="2" charset="-122"/>
              </a:rPr>
              <a:t>Threats (potential scenario of attack)</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攻击    </a:t>
            </a:r>
            <a:r>
              <a:rPr lang="en-US" altLang="zh-CN" dirty="0">
                <a:ea typeface="宋体" panose="02010600030101010101" pitchFamily="2" charset="-122"/>
              </a:rPr>
              <a:t>Attacks</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控制措施   </a:t>
            </a:r>
            <a:r>
              <a:rPr lang="en-US" altLang="zh-CN" dirty="0">
                <a:ea typeface="宋体" panose="02010600030101010101" pitchFamily="2" charset="-122"/>
              </a:rPr>
              <a:t>Controls (security measures)</a:t>
            </a:r>
            <a:endParaRPr lang="en-US" altLang="zh-CN"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64515" name="Rectangle 2"/>
          <p:cNvSpPr>
            <a:spLocks noGrp="1"/>
          </p:cNvSpPr>
          <p:nvPr>
            <p:ph type="title"/>
          </p:nvPr>
        </p:nvSpPr>
        <p:spPr>
          <a:xfrm>
            <a:off x="457200" y="151130"/>
            <a:ext cx="8229600" cy="1143000"/>
          </a:xfrm>
        </p:spPr>
        <p:txBody>
          <a:bodyPr vert="horz" wrap="square" lIns="91440" tIns="45720" rIns="91440" bIns="45720" anchor="ctr"/>
          <a:p>
            <a:pPr eaLnBrk="1" hangingPunct="1"/>
            <a:r>
              <a:rPr lang="zh-CN" altLang="en-US" dirty="0">
                <a:ea typeface="宋体" panose="02010600030101010101" pitchFamily="2" charset="-122"/>
              </a:rPr>
              <a:t>防御方法</a:t>
            </a:r>
            <a:endParaRPr lang="en-US" altLang="zh-CN" dirty="0">
              <a:ea typeface="宋体" panose="02010600030101010101" pitchFamily="2" charset="-122"/>
            </a:endParaRPr>
          </a:p>
        </p:txBody>
      </p:sp>
      <p:sp>
        <p:nvSpPr>
          <p:cNvPr id="64516" name="Rectangle 3"/>
          <p:cNvSpPr>
            <a:spLocks noGrp="1"/>
          </p:cNvSpPr>
          <p:nvPr>
            <p:ph idx="1"/>
          </p:nvPr>
        </p:nvSpPr>
        <p:spPr>
          <a:xfrm>
            <a:off x="400050" y="1524000"/>
            <a:ext cx="3937635" cy="756920"/>
          </a:xfrm>
        </p:spPr>
        <p:txBody>
          <a:bodyPr vert="horz" wrap="square" lIns="91440" tIns="45720" rIns="91440" bIns="45720" anchor="t"/>
          <a:p>
            <a:pPr eaLnBrk="1" hangingPunct="1"/>
            <a:r>
              <a:rPr lang="zh-CN" altLang="en-US" dirty="0">
                <a:ea typeface="宋体" panose="02010600030101010101" pitchFamily="2" charset="-122"/>
              </a:rPr>
              <a:t>防止  </a:t>
            </a:r>
            <a:r>
              <a:rPr lang="en-US" altLang="zh-CN" dirty="0">
                <a:ea typeface="宋体" panose="02010600030101010101" pitchFamily="2" charset="-122"/>
              </a:rPr>
              <a:t>Prevention</a:t>
            </a:r>
            <a:endParaRPr lang="en-US" altLang="zh-CN" dirty="0">
              <a:ea typeface="宋体" panose="02010600030101010101" pitchFamily="2" charset="-122"/>
            </a:endParaRPr>
          </a:p>
        </p:txBody>
      </p:sp>
      <p:sp>
        <p:nvSpPr>
          <p:cNvPr id="2" name="Rectangle 3"/>
          <p:cNvSpPr>
            <a:spLocks noGrp="1"/>
          </p:cNvSpPr>
          <p:nvPr/>
        </p:nvSpPr>
        <p:spPr>
          <a:xfrm>
            <a:off x="358140" y="2433320"/>
            <a:ext cx="8362950" cy="94996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震慑，制止    </a:t>
            </a:r>
            <a:r>
              <a:rPr lang="en-US" altLang="zh-CN" dirty="0">
                <a:ea typeface="宋体" panose="02010600030101010101" pitchFamily="2" charset="-122"/>
              </a:rPr>
              <a:t>Deterrence </a:t>
            </a:r>
            <a:endParaRPr lang="en-US" altLang="zh-CN" dirty="0">
              <a:ea typeface="宋体" panose="02010600030101010101" pitchFamily="2" charset="-122"/>
            </a:endParaRPr>
          </a:p>
        </p:txBody>
      </p:sp>
      <p:sp>
        <p:nvSpPr>
          <p:cNvPr id="3" name="Rectangle 3"/>
          <p:cNvSpPr>
            <a:spLocks noGrp="1"/>
          </p:cNvSpPr>
          <p:nvPr/>
        </p:nvSpPr>
        <p:spPr>
          <a:xfrm>
            <a:off x="4172585" y="1532255"/>
            <a:ext cx="4043680" cy="7480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阻碍  </a:t>
            </a:r>
            <a:r>
              <a:rPr lang="en-US" altLang="zh-CN" dirty="0">
                <a:ea typeface="宋体" panose="02010600030101010101" pitchFamily="2" charset="-122"/>
              </a:rPr>
              <a:t>Hindrance</a:t>
            </a:r>
            <a:endParaRPr lang="en-US" altLang="zh-CN" dirty="0">
              <a:ea typeface="宋体" panose="02010600030101010101" pitchFamily="2" charset="-122"/>
            </a:endParaRPr>
          </a:p>
        </p:txBody>
      </p:sp>
      <p:sp>
        <p:nvSpPr>
          <p:cNvPr id="5" name="Rectangle 3"/>
          <p:cNvSpPr>
            <a:spLocks noGrp="1"/>
          </p:cNvSpPr>
          <p:nvPr/>
        </p:nvSpPr>
        <p:spPr>
          <a:xfrm>
            <a:off x="353060" y="3211830"/>
            <a:ext cx="8362950" cy="67564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偏斜，偏差    </a:t>
            </a:r>
            <a:r>
              <a:rPr lang="en-US" altLang="zh-CN" dirty="0">
                <a:ea typeface="宋体" panose="02010600030101010101" pitchFamily="2" charset="-122"/>
              </a:rPr>
              <a:t>Deflectio</a:t>
            </a:r>
            <a:endParaRPr lang="en-US" altLang="zh-CN" dirty="0">
              <a:ea typeface="宋体" panose="02010600030101010101" pitchFamily="2" charset="-122"/>
            </a:endParaRPr>
          </a:p>
        </p:txBody>
      </p:sp>
      <p:sp>
        <p:nvSpPr>
          <p:cNvPr id="6" name="Rectangle 3"/>
          <p:cNvSpPr>
            <a:spLocks noGrp="1"/>
          </p:cNvSpPr>
          <p:nvPr/>
        </p:nvSpPr>
        <p:spPr>
          <a:xfrm>
            <a:off x="367030" y="4008755"/>
            <a:ext cx="8362950" cy="66484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检测     </a:t>
            </a:r>
            <a:r>
              <a:rPr lang="en-US" altLang="zh-CN" dirty="0">
                <a:ea typeface="宋体" panose="02010600030101010101" pitchFamily="2" charset="-122"/>
              </a:rPr>
              <a:t>Detection</a:t>
            </a:r>
            <a:endParaRPr lang="en-US" altLang="zh-CN" dirty="0">
              <a:ea typeface="宋体" panose="02010600030101010101" pitchFamily="2" charset="-122"/>
            </a:endParaRPr>
          </a:p>
        </p:txBody>
      </p:sp>
      <p:sp>
        <p:nvSpPr>
          <p:cNvPr id="8" name="Rectangle 3"/>
          <p:cNvSpPr>
            <a:spLocks noGrp="1"/>
          </p:cNvSpPr>
          <p:nvPr/>
        </p:nvSpPr>
        <p:spPr>
          <a:xfrm>
            <a:off x="353060" y="4790440"/>
            <a:ext cx="8362950" cy="7080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dirty="0">
                <a:ea typeface="宋体" panose="02010600030101010101" pitchFamily="2" charset="-122"/>
              </a:rPr>
              <a:t>恢复     </a:t>
            </a:r>
            <a:r>
              <a:rPr lang="en-US" altLang="zh-CN" dirty="0">
                <a:ea typeface="宋体" panose="02010600030101010101" pitchFamily="2" charset="-122"/>
              </a:rPr>
              <a:t>Recovering</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66563"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安全原则</a:t>
            </a:r>
            <a:endParaRPr lang="en-US" altLang="zh-CN" dirty="0">
              <a:ea typeface="宋体" panose="02010600030101010101" pitchFamily="2" charset="-122"/>
            </a:endParaRPr>
          </a:p>
        </p:txBody>
      </p:sp>
      <p:sp>
        <p:nvSpPr>
          <p:cNvPr id="66564" name="Rectangle 3"/>
          <p:cNvSpPr>
            <a:spLocks noGrp="1"/>
          </p:cNvSpPr>
          <p:nvPr>
            <p:ph idx="1"/>
          </p:nvPr>
        </p:nvSpPr>
        <p:spPr>
          <a:xfrm>
            <a:off x="457200" y="1145540"/>
            <a:ext cx="8305800" cy="617855"/>
          </a:xfrm>
        </p:spPr>
        <p:txBody>
          <a:bodyPr vert="horz" wrap="square" lIns="91440" tIns="45720" rIns="91440" bIns="45720" anchor="t"/>
          <a:p>
            <a:pPr eaLnBrk="1" hangingPunct="1"/>
            <a:r>
              <a:rPr lang="zh-CN" altLang="en-US" sz="2400" dirty="0">
                <a:ea typeface="宋体" panose="02010600030101010101" pitchFamily="2" charset="-122"/>
              </a:rPr>
              <a:t>最弱链接原则</a:t>
            </a:r>
            <a:endParaRPr lang="en-US" altLang="zh-CN" sz="2400" dirty="0">
              <a:ea typeface="宋体" panose="02010600030101010101" pitchFamily="2" charset="-122"/>
            </a:endParaRPr>
          </a:p>
        </p:txBody>
      </p:sp>
      <p:sp>
        <p:nvSpPr>
          <p:cNvPr id="2" name="Rectangle 3"/>
          <p:cNvSpPr>
            <a:spLocks noGrp="1"/>
          </p:cNvSpPr>
          <p:nvPr/>
        </p:nvSpPr>
        <p:spPr>
          <a:xfrm>
            <a:off x="456565" y="1798955"/>
            <a:ext cx="8305800" cy="12922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400" dirty="0">
                <a:ea typeface="宋体" panose="02010600030101010101" pitchFamily="2" charset="-122"/>
              </a:rPr>
              <a:t>适当保护原则</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安全目标不是最大化安全，而是最大化实用性，限制风险的花费控制在可接受范围内</a:t>
            </a:r>
            <a:endParaRPr lang="en-US" altLang="zh-CN" sz="2400" dirty="0">
              <a:ea typeface="宋体" panose="02010600030101010101" pitchFamily="2" charset="-122"/>
            </a:endParaRPr>
          </a:p>
        </p:txBody>
      </p:sp>
      <p:sp>
        <p:nvSpPr>
          <p:cNvPr id="3" name="Rectangle 3"/>
          <p:cNvSpPr>
            <a:spLocks noGrp="1"/>
          </p:cNvSpPr>
          <p:nvPr/>
        </p:nvSpPr>
        <p:spPr>
          <a:xfrm>
            <a:off x="498475" y="2988310"/>
            <a:ext cx="8305800" cy="171831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400" dirty="0">
                <a:ea typeface="宋体" panose="02010600030101010101" pitchFamily="2" charset="-122"/>
              </a:rPr>
              <a:t>有效性原则</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必须使用控制措施；控制措施要适当、有效；措施要充分、适合、容易使用</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用户心理能接受</a:t>
            </a:r>
            <a:endParaRPr lang="en-US" altLang="zh-CN" sz="2400" dirty="0">
              <a:ea typeface="宋体" panose="02010600030101010101" pitchFamily="2" charset="-122"/>
            </a:endParaRPr>
          </a:p>
        </p:txBody>
      </p:sp>
      <p:sp>
        <p:nvSpPr>
          <p:cNvPr id="5" name="Rectangle 3"/>
          <p:cNvSpPr>
            <a:spLocks noGrp="1"/>
          </p:cNvSpPr>
          <p:nvPr/>
        </p:nvSpPr>
        <p:spPr>
          <a:xfrm>
            <a:off x="524510" y="4734560"/>
            <a:ext cx="8305800" cy="6807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400" dirty="0">
                <a:ea typeface="宋体" panose="02010600030101010101" pitchFamily="2" charset="-122"/>
              </a:rPr>
              <a:t>深度防御</a:t>
            </a:r>
            <a:endParaRPr lang="en-US" altLang="zh-CN" sz="2400" dirty="0">
              <a:ea typeface="宋体" panose="02010600030101010101" pitchFamily="2" charset="-122"/>
            </a:endParaRPr>
          </a:p>
        </p:txBody>
      </p:sp>
      <p:sp>
        <p:nvSpPr>
          <p:cNvPr id="6" name="Rectangle 3"/>
          <p:cNvSpPr>
            <a:spLocks noGrp="1"/>
          </p:cNvSpPr>
          <p:nvPr/>
        </p:nvSpPr>
        <p:spPr>
          <a:xfrm>
            <a:off x="522605" y="5415915"/>
            <a:ext cx="8305800" cy="77406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100000"/>
              <a:buFont typeface="Times" pitchFamily="2"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400" dirty="0">
                <a:ea typeface="宋体" panose="02010600030101010101" pitchFamily="2" charset="-122"/>
              </a:rPr>
              <a:t>晦涩的安全是不起作用的</a:t>
            </a:r>
            <a:endParaRPr lang="en-US" alt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68611"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计算机系统的层次划分</a:t>
            </a:r>
            <a:endParaRPr lang="en-US" altLang="zh-CN" dirty="0">
              <a:ea typeface="宋体" panose="02010600030101010101" pitchFamily="2" charset="-122"/>
            </a:endParaRPr>
          </a:p>
        </p:txBody>
      </p:sp>
      <p:sp>
        <p:nvSpPr>
          <p:cNvPr id="190467" name="Rectangle 3"/>
          <p:cNvSpPr>
            <a:spLocks noGrp="1" noChangeArrowheads="1"/>
          </p:cNvSpPr>
          <p:nvPr>
            <p:ph idx="1"/>
          </p:nvPr>
        </p:nvSpPr>
        <p:spPr>
          <a:xfrm>
            <a:off x="457200" y="1524000"/>
            <a:ext cx="8305800" cy="435483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计算机系统可划分为多个层次</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rPr>
              <a:t>硬件</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rPr>
              <a:t>操作系统</a:t>
            </a:r>
            <a:endPar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rPr>
              <a:t>系统软件：数据库 等</a:t>
            </a:r>
            <a:endPar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tx1"/>
                </a:solidFill>
                <a:effectLst/>
                <a:uLnTx/>
                <a:uFillTx/>
                <a:latin typeface="+mn-lt"/>
                <a:ea typeface="宋体" panose="02010600030101010101" pitchFamily="2" charset="-122"/>
              </a:rPr>
              <a:t>应用层</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Char char="•"/>
              <a:defRPr/>
            </a:pP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通过网络连接的互连的计算机系统</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Char char="•"/>
              <a:defRPr/>
            </a:pPr>
            <a:endParaRPr kumimoji="0" lang="zh-CN" altLang="en-US" sz="28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Char char="•"/>
              <a:defRPr/>
            </a:pPr>
            <a:r>
              <a:rPr kumimoji="0" lang="zh-CN" altLang="en-US" sz="28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cs typeface="+mn-cs"/>
              </a:rPr>
              <a:t>计算机系统是供人所用的</a:t>
            </a:r>
            <a:endParaRPr kumimoji="0" lang="en-US" altLang="zh-CN" sz="2800" b="0" i="0" u="none" strike="noStrike" kern="0" cap="none" spc="0" normalizeH="0" baseline="0" noProof="0" dirty="0">
              <a:ln>
                <a:noFill/>
              </a:ln>
              <a:solidFill>
                <a:schemeClr val="tx2">
                  <a:lumMod val="60000"/>
                  <a:lumOff val="40000"/>
                </a:schemeClr>
              </a:solidFill>
              <a:effectLst/>
              <a:uLnTx/>
              <a:uFillTx/>
              <a:latin typeface="+mn-lt"/>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系统的安全需求</a:t>
            </a:r>
            <a:endParaRPr lang="zh-CN" altLang="en-US" dirty="0">
              <a:ea typeface="宋体" panose="02010600030101010101" pitchFamily="2" charset="-122"/>
            </a:endParaRPr>
          </a:p>
        </p:txBody>
      </p:sp>
      <p:sp>
        <p:nvSpPr>
          <p:cNvPr id="69634" name="内容占位符 2"/>
          <p:cNvSpPr>
            <a:spLocks noGrp="1"/>
          </p:cNvSpPr>
          <p:nvPr>
            <p:ph idx="1"/>
          </p:nvPr>
        </p:nvSpPr>
        <p:spPr/>
        <p:txBody>
          <a:bodyPr vert="horz" wrap="square" lIns="91440" tIns="45720" rIns="91440" bIns="45720" anchor="t"/>
          <a:p>
            <a:pPr eaLnBrk="1" hangingPunct="1"/>
            <a:r>
              <a:rPr lang="zh-CN" altLang="en-US" dirty="0">
                <a:ea typeface="宋体" panose="02010600030101010101" pitchFamily="2" charset="-122"/>
              </a:rPr>
              <a:t>空军基地：机密性</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银行：完整性</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医院：机密性</a:t>
            </a:r>
            <a:r>
              <a:rPr lang="en-US" altLang="zh-CN" dirty="0">
                <a:ea typeface="宋体" panose="02010600030101010101" pitchFamily="2" charset="-122"/>
              </a:rPr>
              <a:t>+</a:t>
            </a:r>
            <a:r>
              <a:rPr lang="zh-CN" altLang="en-US" dirty="0">
                <a:ea typeface="宋体" panose="02010600030101010101" pitchFamily="2" charset="-122"/>
              </a:rPr>
              <a:t>完整性</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6963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空军基地的安全需求</a:t>
            </a:r>
            <a:endParaRPr lang="zh-CN" altLang="en-US" dirty="0">
              <a:ea typeface="宋体" panose="02010600030101010101" pitchFamily="2" charset="-122"/>
            </a:endParaRPr>
          </a:p>
        </p:txBody>
      </p:sp>
      <p:sp>
        <p:nvSpPr>
          <p:cNvPr id="73730" name="内容占位符 2"/>
          <p:cNvSpPr>
            <a:spLocks noGrp="1"/>
          </p:cNvSpPr>
          <p:nvPr>
            <p:ph idx="1"/>
          </p:nvPr>
        </p:nvSpPr>
        <p:spPr>
          <a:xfrm>
            <a:off x="457200" y="1524000"/>
            <a:ext cx="8305800" cy="4800600"/>
          </a:xfrm>
        </p:spPr>
        <p:txBody>
          <a:bodyPr vert="horz" wrap="square" lIns="91440" tIns="45720" rIns="91440" bIns="45720" anchor="t"/>
          <a:p>
            <a:r>
              <a:rPr lang="zh-CN" altLang="en-US" dirty="0">
                <a:ea typeface="宋体" panose="02010600030101010101" pitchFamily="2" charset="-122"/>
              </a:rPr>
              <a:t>电子化的战争系统要具有复杂功能，主要目标是阻塞敌人雷达侦察自己，同时防止自己被阻塞</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反制措施，反</a:t>
            </a:r>
            <a:r>
              <a:rPr lang="en-US" altLang="zh-CN" dirty="0">
                <a:ea typeface="宋体" panose="02010600030101010101" pitchFamily="2" charset="-122"/>
              </a:rPr>
              <a:t>-</a:t>
            </a:r>
            <a:r>
              <a:rPr lang="zh-CN" altLang="en-US" dirty="0">
                <a:ea typeface="宋体" panose="02010600030101010101" pitchFamily="2" charset="-122"/>
              </a:rPr>
              <a:t>反制措施</a:t>
            </a:r>
            <a:r>
              <a:rPr lang="en-US" altLang="zh-CN" dirty="0">
                <a:ea typeface="宋体" panose="02010600030101010101" pitchFamily="2" charset="-122"/>
              </a:rPr>
              <a:t>, </a:t>
            </a:r>
            <a:r>
              <a:rPr lang="zh-CN" altLang="en-US" dirty="0">
                <a:ea typeface="宋体" panose="02010600030101010101" pitchFamily="2" charset="-122"/>
              </a:rPr>
              <a:t>等等</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一系列未被发现和使用的欺骗措施</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要具有</a:t>
            </a:r>
            <a:r>
              <a:rPr lang="zh-CN" altLang="en-US" b="1" dirty="0">
                <a:ea typeface="宋体" panose="02010600030101010101" pitchFamily="2" charset="-122"/>
              </a:rPr>
              <a:t>专用</a:t>
            </a:r>
            <a:r>
              <a:rPr lang="zh-CN" altLang="en-US" dirty="0">
                <a:ea typeface="宋体" panose="02010600030101010101" pitchFamily="2" charset="-122"/>
              </a:rPr>
              <a:t>于战争中的洞察力</a:t>
            </a:r>
            <a:endParaRPr lang="zh-CN" altLang="en-US" dirty="0">
              <a:ea typeface="宋体" panose="02010600030101010101" pitchFamily="2" charset="-122"/>
            </a:endParaRPr>
          </a:p>
        </p:txBody>
      </p:sp>
      <p:sp>
        <p:nvSpPr>
          <p:cNvPr id="73732"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内容概览</a:t>
            </a:r>
            <a:endParaRPr lang="zh-CN" altLang="en-US"/>
          </a:p>
        </p:txBody>
      </p:sp>
      <p:sp>
        <p:nvSpPr>
          <p:cNvPr id="3" name="内容占位符 2"/>
          <p:cNvSpPr>
            <a:spLocks noGrp="1"/>
          </p:cNvSpPr>
          <p:nvPr>
            <p:ph idx="1"/>
          </p:nvPr>
        </p:nvSpPr>
        <p:spPr/>
        <p:txBody>
          <a:bodyPr/>
          <a:p>
            <a:r>
              <a:rPr lang="en-US" altLang="zh-CN"/>
              <a:t>1</a:t>
            </a:r>
            <a:r>
              <a:rPr lang="zh-CN" altLang="en-US">
                <a:ea typeface="宋体" panose="02010600030101010101" pitchFamily="2" charset="-122"/>
              </a:rPr>
              <a:t>、国际、国内信息安全发展</a:t>
            </a:r>
            <a:r>
              <a:rPr lang="zh-CN" altLang="en-US">
                <a:ea typeface="宋体" panose="02010600030101010101" pitchFamily="2" charset="-122"/>
              </a:rPr>
              <a:t>概况</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、课程主要内容</a:t>
            </a:r>
            <a:endParaRPr lang="zh-CN" altLang="en-US">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、系统安全问题产生的原因</a:t>
            </a:r>
            <a:endParaRPr lang="zh-CN" altLang="en-US">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银行的安全需求</a:t>
            </a:r>
            <a:r>
              <a:rPr lang="en-US" altLang="zh-CN" dirty="0">
                <a:ea typeface="宋体" panose="02010600030101010101" pitchFamily="2" charset="-122"/>
              </a:rPr>
              <a:t>-1</a:t>
            </a:r>
            <a:endParaRPr lang="zh-CN" altLang="en-US" dirty="0">
              <a:ea typeface="宋体" panose="02010600030101010101" pitchFamily="2" charset="-122"/>
            </a:endParaRPr>
          </a:p>
        </p:txBody>
      </p:sp>
      <p:sp>
        <p:nvSpPr>
          <p:cNvPr id="70658" name="内容占位符 2"/>
          <p:cNvSpPr>
            <a:spLocks noGrp="1"/>
          </p:cNvSpPr>
          <p:nvPr>
            <p:ph idx="1"/>
          </p:nvPr>
        </p:nvSpPr>
        <p:spPr>
          <a:xfrm>
            <a:off x="228600" y="838200"/>
            <a:ext cx="8915400" cy="5715000"/>
          </a:xfrm>
        </p:spPr>
        <p:txBody>
          <a:bodyPr vert="horz" wrap="square" lIns="91440" tIns="45720" rIns="91440" bIns="45720" anchor="t"/>
          <a:p>
            <a:pPr eaLnBrk="1" hangingPunct="1"/>
            <a:r>
              <a:rPr lang="zh-CN" altLang="en-US" dirty="0">
                <a:ea typeface="宋体" panose="02010600030101010101" pitchFamily="2" charset="-122"/>
              </a:rPr>
              <a:t>安全保护客户的帐户主文件以及每天交易记录文件</a:t>
            </a:r>
            <a:endParaRPr lang="en-US" altLang="zh-CN" i="1"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系统的主要威胁来源于银行员工</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防御过程已经演化升级、不停地补充新的措施</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当交易金额比较大时需要</a:t>
            </a:r>
            <a:r>
              <a:rPr lang="en-US" altLang="zh-CN" dirty="0">
                <a:ea typeface="宋体" panose="02010600030101010101" pitchFamily="2" charset="-122"/>
              </a:rPr>
              <a:t>2-3</a:t>
            </a:r>
            <a:r>
              <a:rPr lang="zh-CN" altLang="en-US" dirty="0">
                <a:ea typeface="宋体" panose="02010600030101010101" pitchFamily="2" charset="-122"/>
              </a:rPr>
              <a:t>个授权人共同完成</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rPr>
              <a:t>需要有告警系统查询是否有不合理的交易量、非法交易模式</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7066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银行的安全需求</a:t>
            </a:r>
            <a:r>
              <a:rPr lang="en-US" altLang="zh-CN" dirty="0">
                <a:ea typeface="宋体" panose="02010600030101010101" pitchFamily="2" charset="-122"/>
              </a:rPr>
              <a:t>-2</a:t>
            </a:r>
            <a:endParaRPr lang="zh-CN" altLang="en-US" dirty="0">
              <a:ea typeface="宋体" panose="02010600030101010101" pitchFamily="2" charset="-122"/>
            </a:endParaRPr>
          </a:p>
        </p:txBody>
      </p:sp>
      <p:sp>
        <p:nvSpPr>
          <p:cNvPr id="71682" name="内容占位符 2"/>
          <p:cNvSpPr>
            <a:spLocks noGrp="1"/>
          </p:cNvSpPr>
          <p:nvPr>
            <p:ph idx="1"/>
          </p:nvPr>
        </p:nvSpPr>
        <p:spPr/>
        <p:txBody>
          <a:bodyPr vert="horz" wrap="square" lIns="91440" tIns="45720" rIns="91440" bIns="45720" anchor="t"/>
          <a:p>
            <a:pPr eaLnBrk="1" hangingPunct="1"/>
            <a:r>
              <a:rPr lang="zh-CN" altLang="en-US" dirty="0">
                <a:ea typeface="宋体" panose="02010600030101010101" pitchFamily="2" charset="-122"/>
              </a:rPr>
              <a:t>自动取款机的安全</a:t>
            </a:r>
            <a:endParaRPr lang="en-US" altLang="zh-CN"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r>
              <a:rPr lang="zh-CN" altLang="en-US" dirty="0">
                <a:ea typeface="宋体" panose="02010600030101010101" pitchFamily="2" charset="-122"/>
              </a:rPr>
              <a:t>交易过程中通过密码和</a:t>
            </a:r>
            <a:r>
              <a:rPr lang="en-US" altLang="zh-CN" dirty="0">
                <a:ea typeface="宋体" panose="02010600030101010101" pitchFamily="2" charset="-122"/>
              </a:rPr>
              <a:t>PIN</a:t>
            </a:r>
            <a:r>
              <a:rPr lang="zh-CN" altLang="en-US" dirty="0">
                <a:ea typeface="宋体" panose="02010600030101010101" pitchFamily="2" charset="-122"/>
              </a:rPr>
              <a:t>鉴别，防止来自外部和内部的攻击</a:t>
            </a:r>
            <a:r>
              <a:rPr lang="en-US" altLang="zh-CN" dirty="0">
                <a:ea typeface="宋体" panose="02010600030101010101" pitchFamily="2" charset="-122"/>
              </a:rPr>
              <a:t>—</a:t>
            </a:r>
            <a:r>
              <a:rPr lang="zh-CN" altLang="en-US" dirty="0">
                <a:ea typeface="宋体" panose="02010600030101010101" pitchFamily="2" charset="-122"/>
              </a:rPr>
              <a:t>做起来比想象的难得多</a:t>
            </a:r>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r>
              <a:rPr lang="zh-CN" altLang="en-US" dirty="0">
                <a:ea typeface="宋体" panose="02010600030101010101" pitchFamily="2" charset="-122"/>
                <a:sym typeface="+mn-ea"/>
              </a:rPr>
              <a:t>银行间转移数量巨大金额时的安全</a:t>
            </a:r>
            <a:endParaRPr lang="en-US" altLang="zh-CN" dirty="0">
              <a:ea typeface="宋体" panose="02010600030101010101" pitchFamily="2" charset="-122"/>
            </a:endParaRPr>
          </a:p>
          <a:p>
            <a:pPr eaLnBrk="1" hangingPunct="1"/>
            <a:endParaRPr lang="zh-CN" altLang="en-US" dirty="0">
              <a:ea typeface="宋体" panose="02010600030101010101" pitchFamily="2" charset="-122"/>
              <a:sym typeface="+mn-ea"/>
            </a:endParaRPr>
          </a:p>
          <a:p>
            <a:pPr eaLnBrk="1" hangingPunct="1"/>
            <a:r>
              <a:rPr lang="zh-CN" altLang="en-US" dirty="0">
                <a:ea typeface="宋体" panose="02010600030101010101" pitchFamily="2" charset="-122"/>
                <a:sym typeface="+mn-ea"/>
              </a:rPr>
              <a:t>交易的安全性；信用保证机制；信用卡的保护措施防御措施要包含密码的管理、访问控制、交易记录过程管理</a:t>
            </a:r>
            <a:endParaRPr lang="zh-CN" altLang="en-US"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71684"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医院的需求</a:t>
            </a:r>
            <a:r>
              <a:rPr lang="en-US" altLang="zh-CN" dirty="0">
                <a:ea typeface="宋体" panose="02010600030101010101" pitchFamily="2" charset="-122"/>
              </a:rPr>
              <a:t> -1</a:t>
            </a:r>
            <a:endParaRPr lang="zh-CN" altLang="en-US" dirty="0">
              <a:ea typeface="宋体" panose="02010600030101010101" pitchFamily="2" charset="-122"/>
            </a:endParaRPr>
          </a:p>
        </p:txBody>
      </p:sp>
      <p:sp>
        <p:nvSpPr>
          <p:cNvPr id="74754" name="内容占位符 2"/>
          <p:cNvSpPr>
            <a:spLocks noGrp="1"/>
          </p:cNvSpPr>
          <p:nvPr>
            <p:ph idx="1"/>
          </p:nvPr>
        </p:nvSpPr>
        <p:spPr/>
        <p:txBody>
          <a:bodyPr vert="horz" wrap="square" lIns="91440" tIns="45720" rIns="91440" bIns="45720" anchor="t"/>
          <a:p>
            <a:r>
              <a:rPr lang="zh-CN" altLang="en-US" dirty="0">
                <a:ea typeface="宋体" panose="02010600030101010101" pitchFamily="2" charset="-122"/>
              </a:rPr>
              <a:t>医院采用的是基于</a:t>
            </a:r>
            <a:r>
              <a:rPr lang="en-US" altLang="zh-CN" dirty="0">
                <a:ea typeface="宋体" panose="02010600030101010101" pitchFamily="2" charset="-122"/>
              </a:rPr>
              <a:t>Web</a:t>
            </a:r>
            <a:r>
              <a:rPr lang="zh-CN" altLang="en-US" dirty="0">
                <a:ea typeface="宋体" panose="02010600030101010101" pitchFamily="2" charset="-122"/>
              </a:rPr>
              <a:t>的技术</a:t>
            </a:r>
            <a:r>
              <a:rPr lang="en-US" altLang="zh-CN" dirty="0">
                <a:ea typeface="宋体" panose="02010600030101010101" pitchFamily="2" charset="-122"/>
              </a:rPr>
              <a:t>, </a:t>
            </a:r>
            <a:r>
              <a:rPr lang="zh-CN" altLang="en-US" dirty="0">
                <a:ea typeface="宋体" panose="02010600030101010101" pitchFamily="2" charset="-122"/>
              </a:rPr>
              <a:t>面临一些新的保障性问题</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需保证药品目录不被修改、医生给病人的诊断记录不被修改</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医生在家里通过</a:t>
            </a:r>
            <a:r>
              <a:rPr lang="en-US" altLang="zh-CN" dirty="0">
                <a:ea typeface="宋体" panose="02010600030101010101" pitchFamily="2" charset="-122"/>
              </a:rPr>
              <a:t>Web</a:t>
            </a:r>
            <a:r>
              <a:rPr lang="zh-CN" altLang="en-US" dirty="0">
                <a:ea typeface="宋体" panose="02010600030101010101" pitchFamily="2" charset="-122"/>
              </a:rPr>
              <a:t>访问病人的医疗记录</a:t>
            </a:r>
            <a:r>
              <a:rPr lang="en-US" altLang="zh-CN" dirty="0">
                <a:ea typeface="宋体" panose="02010600030101010101" pitchFamily="2" charset="-122"/>
              </a:rPr>
              <a:t>, </a:t>
            </a:r>
            <a:r>
              <a:rPr lang="zh-CN" altLang="en-US" dirty="0">
                <a:ea typeface="宋体" panose="02010600030101010101" pitchFamily="2" charset="-122"/>
              </a:rPr>
              <a:t>需要适当的电子鉴别措施和加密机制</a:t>
            </a:r>
            <a:endParaRPr lang="zh-CN" altLang="en-US" dirty="0">
              <a:ea typeface="宋体" panose="02010600030101010101" pitchFamily="2" charset="-122"/>
            </a:endParaRPr>
          </a:p>
        </p:txBody>
      </p:sp>
      <p:sp>
        <p:nvSpPr>
          <p:cNvPr id="7475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医院的需求</a:t>
            </a:r>
            <a:r>
              <a:rPr lang="en-US" altLang="zh-CN" dirty="0">
                <a:ea typeface="宋体" panose="02010600030101010101" pitchFamily="2" charset="-122"/>
              </a:rPr>
              <a:t> -2</a:t>
            </a:r>
            <a:endParaRPr lang="zh-CN" altLang="en-US" dirty="0">
              <a:ea typeface="宋体" panose="02010600030101010101" pitchFamily="2" charset="-122"/>
            </a:endParaRPr>
          </a:p>
        </p:txBody>
      </p:sp>
      <p:sp>
        <p:nvSpPr>
          <p:cNvPr id="75778" name="内容占位符 2"/>
          <p:cNvSpPr>
            <a:spLocks noGrp="1"/>
          </p:cNvSpPr>
          <p:nvPr>
            <p:ph idx="1"/>
          </p:nvPr>
        </p:nvSpPr>
        <p:spPr>
          <a:xfrm>
            <a:off x="457200" y="1066800"/>
            <a:ext cx="8305800" cy="4572000"/>
          </a:xfrm>
        </p:spPr>
        <p:txBody>
          <a:bodyPr vert="horz" wrap="square" lIns="91440" tIns="45720" rIns="91440" bIns="45720" anchor="t"/>
          <a:p>
            <a:r>
              <a:rPr lang="zh-CN" altLang="en-US" dirty="0">
                <a:ea typeface="宋体" panose="02010600030101010101" pitchFamily="2" charset="-122"/>
              </a:rPr>
              <a:t>医疗系统应保证病人隐私，仅部分人员可以访问所有病人的记录</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护士可在任意时间访问本科室所护理的病人</a:t>
            </a:r>
            <a:r>
              <a:rPr lang="en-US" altLang="zh-CN" dirty="0">
                <a:ea typeface="宋体" panose="02010600030101010101" pitchFamily="2" charset="-122"/>
              </a:rPr>
              <a:t>90</a:t>
            </a:r>
            <a:r>
              <a:rPr lang="zh-CN" altLang="en-US" dirty="0">
                <a:ea typeface="宋体" panose="02010600030101010101" pitchFamily="2" charset="-122"/>
              </a:rPr>
              <a:t>天内的纪录</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护士调换科室后的访问控制</a:t>
            </a:r>
            <a:endParaRPr lang="en-US" altLang="zh-CN" dirty="0">
              <a:ea typeface="宋体" panose="02010600030101010101" pitchFamily="2" charset="-122"/>
            </a:endParaRPr>
          </a:p>
          <a:p>
            <a:endParaRPr lang="zh-CN" altLang="en-US" dirty="0">
              <a:solidFill>
                <a:srgbClr val="0A85FF"/>
              </a:solidFill>
              <a:ea typeface="宋体" panose="02010600030101010101" pitchFamily="2" charset="-122"/>
            </a:endParaRPr>
          </a:p>
          <a:p>
            <a:r>
              <a:rPr lang="zh-CN" altLang="en-US" dirty="0">
                <a:solidFill>
                  <a:srgbClr val="0A85FF"/>
                </a:solidFill>
                <a:ea typeface="宋体" panose="02010600030101010101" pitchFamily="2" charset="-122"/>
              </a:rPr>
              <a:t>基于角色的访问控制</a:t>
            </a:r>
            <a:endParaRPr lang="zh-CN" altLang="en-US" dirty="0">
              <a:solidFill>
                <a:srgbClr val="0A85FF"/>
              </a:solidFill>
              <a:ea typeface="宋体" panose="02010600030101010101" pitchFamily="2" charset="-122"/>
            </a:endParaRPr>
          </a:p>
        </p:txBody>
      </p:sp>
      <p:sp>
        <p:nvSpPr>
          <p:cNvPr id="7578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医院的需求</a:t>
            </a:r>
            <a:r>
              <a:rPr lang="en-US" altLang="zh-CN" dirty="0">
                <a:ea typeface="宋体" panose="02010600030101010101" pitchFamily="2" charset="-122"/>
              </a:rPr>
              <a:t> -3</a:t>
            </a:r>
            <a:endParaRPr lang="zh-CN" altLang="en-US" dirty="0">
              <a:ea typeface="宋体" panose="02010600030101010101" pitchFamily="2" charset="-122"/>
            </a:endParaRPr>
          </a:p>
        </p:txBody>
      </p:sp>
      <p:sp>
        <p:nvSpPr>
          <p:cNvPr id="76802" name="内容占位符 2"/>
          <p:cNvSpPr>
            <a:spLocks noGrp="1"/>
          </p:cNvSpPr>
          <p:nvPr>
            <p:ph idx="1"/>
          </p:nvPr>
        </p:nvSpPr>
        <p:spPr>
          <a:xfrm>
            <a:off x="457200" y="1524000"/>
            <a:ext cx="8534400" cy="4877435"/>
          </a:xfrm>
        </p:spPr>
        <p:txBody>
          <a:bodyPr vert="horz" wrap="square" lIns="91440" tIns="45720" rIns="91440" bIns="45720" anchor="t"/>
          <a:p>
            <a:r>
              <a:rPr lang="zh-CN" altLang="en-US" dirty="0">
                <a:ea typeface="宋体" panose="02010600030101010101" pitchFamily="2" charset="-122"/>
              </a:rPr>
              <a:t>患者的病历可被医学研究以匿名形式使用，但保证匿名性是比较困难的</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仅加密病人的名字是不够充分的</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查询示例，“查看</a:t>
            </a:r>
            <a:r>
              <a:rPr lang="en-US" altLang="zh-CN" dirty="0">
                <a:ea typeface="宋体" panose="02010600030101010101" pitchFamily="2" charset="-122"/>
              </a:rPr>
              <a:t>59</a:t>
            </a:r>
            <a:r>
              <a:rPr lang="zh-CN" altLang="en-US" dirty="0">
                <a:ea typeface="宋体" panose="02010600030101010101" pitchFamily="2" charset="-122"/>
              </a:rPr>
              <a:t>岁、男性、在</a:t>
            </a:r>
            <a:r>
              <a:rPr lang="en-US" altLang="zh-CN" dirty="0">
                <a:ea typeface="宋体" panose="02010600030101010101" pitchFamily="2" charset="-122"/>
              </a:rPr>
              <a:t>1966</a:t>
            </a:r>
            <a:r>
              <a:rPr lang="zh-CN" altLang="en-US" dirty="0">
                <a:ea typeface="宋体" panose="02010600030101010101" pitchFamily="2" charset="-122"/>
              </a:rPr>
              <a:t>年</a:t>
            </a:r>
            <a:r>
              <a:rPr lang="en-US" altLang="zh-CN" dirty="0">
                <a:ea typeface="宋体" panose="02010600030101010101" pitchFamily="2" charset="-122"/>
              </a:rPr>
              <a:t>9</a:t>
            </a:r>
            <a:r>
              <a:rPr lang="zh-CN" altLang="en-US" dirty="0">
                <a:ea typeface="宋体" panose="02010600030101010101" pitchFamily="2" charset="-122"/>
              </a:rPr>
              <a:t>月</a:t>
            </a:r>
            <a:r>
              <a:rPr lang="en-US" altLang="zh-CN" dirty="0">
                <a:ea typeface="宋体" panose="02010600030101010101" pitchFamily="2" charset="-122"/>
              </a:rPr>
              <a:t>15</a:t>
            </a:r>
            <a:r>
              <a:rPr lang="zh-CN" altLang="en-US" dirty="0">
                <a:ea typeface="宋体" panose="02010600030101010101" pitchFamily="2" charset="-122"/>
              </a:rPr>
              <a:t>日锁骨折断的记录”</a:t>
            </a:r>
            <a:endParaRPr lang="en-US" altLang="zh-CN" dirty="0">
              <a:ea typeface="宋体" panose="02010600030101010101" pitchFamily="2" charset="-122"/>
            </a:endParaRPr>
          </a:p>
          <a:p>
            <a:pPr lvl="1"/>
            <a:r>
              <a:rPr lang="zh-CN" altLang="en-US" dirty="0">
                <a:ea typeface="宋体" panose="02010600030101010101" pitchFamily="2" charset="-122"/>
              </a:rPr>
              <a:t>该查询可锁定某领导人的信息</a:t>
            </a:r>
            <a:endParaRPr lang="en-US" altLang="zh-CN"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当匿名措施不充分时，需要</a:t>
            </a:r>
            <a:r>
              <a:rPr lang="zh-CN" altLang="en-US" b="1" dirty="0">
                <a:ea typeface="宋体" panose="02010600030101010101" pitchFamily="2" charset="-122"/>
              </a:rPr>
              <a:t>进一步、更严格</a:t>
            </a:r>
            <a:r>
              <a:rPr lang="zh-CN" altLang="en-US" dirty="0">
                <a:ea typeface="宋体" panose="02010600030101010101" pitchFamily="2" charset="-122"/>
              </a:rPr>
              <a:t>的规则保障</a:t>
            </a:r>
            <a:endParaRPr lang="zh-CN" altLang="en-US" dirty="0">
              <a:ea typeface="宋体" panose="02010600030101010101" pitchFamily="2" charset="-122"/>
            </a:endParaRPr>
          </a:p>
        </p:txBody>
      </p:sp>
      <p:sp>
        <p:nvSpPr>
          <p:cNvPr id="76804"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77827" name="Rectangle 2"/>
          <p:cNvSpPr>
            <a:spLocks noGrp="1"/>
          </p:cNvSpPr>
          <p:nvPr>
            <p:ph type="title"/>
          </p:nvPr>
        </p:nvSpPr>
        <p:spPr>
          <a:xfrm>
            <a:off x="609600" y="304800"/>
            <a:ext cx="8001000" cy="1143000"/>
          </a:xfrm>
        </p:spPr>
        <p:txBody>
          <a:bodyPr vert="horz" wrap="square" lIns="91440" tIns="45720" rIns="91440" bIns="45720" anchor="ctr"/>
          <a:p>
            <a:pPr eaLnBrk="1" hangingPunct="1"/>
            <a:r>
              <a:rPr lang="zh-CN" altLang="en-US" sz="4000" dirty="0">
                <a:ea typeface="宋体" panose="02010600030101010101" pitchFamily="2" charset="-122"/>
              </a:rPr>
              <a:t>安全信息的道德使用</a:t>
            </a:r>
            <a:endParaRPr lang="en-US" altLang="zh-CN" sz="4000" dirty="0">
              <a:ea typeface="宋体" panose="02010600030101010101" pitchFamily="2" charset="-122"/>
            </a:endParaRPr>
          </a:p>
        </p:txBody>
      </p:sp>
      <p:sp>
        <p:nvSpPr>
          <p:cNvPr id="77828" name="Rectangle 3"/>
          <p:cNvSpPr>
            <a:spLocks noGrp="1"/>
          </p:cNvSpPr>
          <p:nvPr>
            <p:ph idx="1"/>
          </p:nvPr>
        </p:nvSpPr>
        <p:spPr>
          <a:xfrm>
            <a:off x="535940" y="1602740"/>
            <a:ext cx="7772400" cy="4419600"/>
          </a:xfrm>
        </p:spPr>
        <p:txBody>
          <a:bodyPr vert="horz" wrap="square" lIns="91440" tIns="45720" rIns="91440" bIns="45720" anchor="t"/>
          <a:p>
            <a:pPr eaLnBrk="1" hangingPunct="1"/>
            <a:r>
              <a:rPr lang="zh-CN" altLang="en-US" dirty="0">
                <a:ea typeface="宋体" panose="02010600030101010101" pitchFamily="2" charset="-122"/>
              </a:rPr>
              <a:t>我们讨论脆弱性和攻击</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大多数脆弱性已被加固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一些攻击可造成损害</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不要恶意使用</a:t>
            </a:r>
            <a:endParaRPr lang="en-US" altLang="zh-CN" dirty="0">
              <a:ea typeface="宋体" panose="02010600030101010101" pitchFamily="2" charset="-122"/>
            </a:endParaRPr>
          </a:p>
          <a:p>
            <a:pPr eaLnBrk="1" hangingPunct="1"/>
            <a:r>
              <a:rPr lang="zh-CN" altLang="en-US" dirty="0">
                <a:ea typeface="宋体" panose="02010600030101010101" pitchFamily="2" charset="-122"/>
              </a:rPr>
              <a:t>目标</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学会防御恶意攻击</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能将所学的知识应用于适当的场合</a:t>
            </a:r>
            <a:endParaRPr lang="en-US" altLang="zh-CN"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78851"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恶意攻击会违反法律</a:t>
            </a:r>
            <a:endParaRPr lang="en-US" altLang="zh-CN" dirty="0">
              <a:ea typeface="宋体" panose="02010600030101010101" pitchFamily="2" charset="-122"/>
            </a:endParaRPr>
          </a:p>
        </p:txBody>
      </p:sp>
      <p:sp>
        <p:nvSpPr>
          <p:cNvPr id="78852" name="Rectangle 3"/>
          <p:cNvSpPr>
            <a:spLocks noGrp="1"/>
          </p:cNvSpPr>
          <p:nvPr>
            <p:ph idx="1"/>
          </p:nvPr>
        </p:nvSpPr>
        <p:spPr/>
        <p:txBody>
          <a:bodyPr vert="horz" wrap="square" lIns="91440" tIns="45720" rIns="91440" bIns="45720" anchor="t"/>
          <a:p>
            <a:pPr eaLnBrk="1" hangingPunct="1"/>
            <a:r>
              <a:rPr lang="en-US" altLang="zh-CN" dirty="0">
                <a:ea typeface="宋体" panose="02010600030101010101" pitchFamily="2" charset="-122"/>
              </a:rPr>
              <a:t>David Smith</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Melissa </a:t>
            </a:r>
            <a:r>
              <a:rPr lang="zh-CN" altLang="en-US" dirty="0">
                <a:ea typeface="宋体" panose="02010600030101010101" pitchFamily="2" charset="-122"/>
              </a:rPr>
              <a:t>梅丽莎病毒制造者</a:t>
            </a:r>
            <a:r>
              <a:rPr lang="en-US" altLang="zh-CN" dirty="0">
                <a:ea typeface="宋体" panose="02010600030101010101" pitchFamily="2" charset="-122"/>
              </a:rPr>
              <a:t>: </a:t>
            </a:r>
            <a:r>
              <a:rPr lang="zh-CN" altLang="en-US" dirty="0">
                <a:ea typeface="宋体" panose="02010600030101010101" pitchFamily="2" charset="-122"/>
              </a:rPr>
              <a:t>服刑</a:t>
            </a:r>
            <a:r>
              <a:rPr lang="en-US" altLang="zh-CN" dirty="0">
                <a:ea typeface="宋体" panose="02010600030101010101" pitchFamily="2" charset="-122"/>
              </a:rPr>
              <a:t>20 </a:t>
            </a:r>
            <a:r>
              <a:rPr lang="zh-CN" altLang="en-US" dirty="0">
                <a:ea typeface="宋体" panose="02010600030101010101" pitchFamily="2" charset="-122"/>
              </a:rPr>
              <a:t>个月</a:t>
            </a:r>
            <a:endParaRPr lang="en-US" altLang="zh-CN" dirty="0">
              <a:ea typeface="宋体" panose="02010600030101010101" pitchFamily="2" charset="-122"/>
            </a:endParaRPr>
          </a:p>
          <a:p>
            <a:pPr eaLnBrk="1" hangingPunct="1"/>
            <a:r>
              <a:rPr lang="en-US" altLang="zh-CN" dirty="0">
                <a:ea typeface="宋体" panose="02010600030101010101" pitchFamily="2" charset="-122"/>
              </a:rPr>
              <a:t>Ehud Tenenbaum (“The Analyzer”) </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闯入</a:t>
            </a:r>
            <a:r>
              <a:rPr lang="en-US" altLang="zh-CN" dirty="0">
                <a:ea typeface="宋体" panose="02010600030101010101" pitchFamily="2" charset="-122"/>
              </a:rPr>
              <a:t>US DoD </a:t>
            </a:r>
            <a:r>
              <a:rPr lang="zh-CN" altLang="en-US" dirty="0">
                <a:ea typeface="宋体" panose="02010600030101010101" pitchFamily="2" charset="-122"/>
              </a:rPr>
              <a:t>计算机系统</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被判</a:t>
            </a:r>
            <a:r>
              <a:rPr lang="en-US" altLang="zh-CN" dirty="0">
                <a:ea typeface="宋体" panose="02010600030101010101" pitchFamily="2" charset="-122"/>
              </a:rPr>
              <a:t>1</a:t>
            </a:r>
            <a:r>
              <a:rPr lang="zh-CN" altLang="en-US" dirty="0">
                <a:ea typeface="宋体" panose="02010600030101010101" pitchFamily="2" charset="-122"/>
              </a:rPr>
              <a:t>年半有期徒刑，入狱</a:t>
            </a:r>
            <a:r>
              <a:rPr lang="en-US" altLang="zh-CN" dirty="0">
                <a:ea typeface="宋体" panose="02010600030101010101" pitchFamily="2" charset="-122"/>
              </a:rPr>
              <a:t>8</a:t>
            </a:r>
            <a:r>
              <a:rPr lang="zh-CN" altLang="en-US" dirty="0">
                <a:ea typeface="宋体" panose="02010600030101010101" pitchFamily="2" charset="-122"/>
              </a:rPr>
              <a:t>个月后出狱</a:t>
            </a:r>
            <a:endParaRPr lang="en-US" altLang="zh-CN" dirty="0">
              <a:ea typeface="宋体" panose="02010600030101010101" pitchFamily="2" charset="-122"/>
            </a:endParaRPr>
          </a:p>
          <a:p>
            <a:pPr eaLnBrk="1" hangingPunct="1"/>
            <a:r>
              <a:rPr lang="en-US" altLang="zh-CN" dirty="0">
                <a:ea typeface="宋体" panose="02010600030101010101" pitchFamily="2" charset="-122"/>
              </a:rPr>
              <a:t>Dmitry Sklyarov</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非法进入</a:t>
            </a:r>
            <a:r>
              <a:rPr lang="en-US" altLang="zh-CN" dirty="0">
                <a:ea typeface="宋体" panose="02010600030101010101" pitchFamily="2" charset="-122"/>
              </a:rPr>
              <a:t>Adobe ebooks</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被</a:t>
            </a:r>
            <a:r>
              <a:rPr lang="en-US" altLang="zh-CN" dirty="0">
                <a:ea typeface="宋体" panose="02010600030101010101" pitchFamily="2" charset="-122"/>
              </a:rPr>
              <a:t>FBI</a:t>
            </a:r>
            <a:r>
              <a:rPr lang="zh-CN" altLang="en-US" dirty="0">
                <a:ea typeface="宋体" panose="02010600030101010101" pitchFamily="2" charset="-122"/>
              </a:rPr>
              <a:t>逮捕</a:t>
            </a:r>
            <a:r>
              <a:rPr lang="en-US" altLang="zh-CN" dirty="0">
                <a:ea typeface="宋体" panose="02010600030101010101" pitchFamily="2" charset="-122"/>
              </a:rPr>
              <a:t>, </a:t>
            </a:r>
            <a:r>
              <a:rPr lang="zh-CN" altLang="en-US" dirty="0">
                <a:ea typeface="宋体" panose="02010600030101010101" pitchFamily="2" charset="-122"/>
              </a:rPr>
              <a:t>违反了数据拷贝版权法入狱</a:t>
            </a:r>
            <a:r>
              <a:rPr lang="en-US" altLang="zh-CN" dirty="0">
                <a:ea typeface="宋体" panose="02010600030101010101" pitchFamily="2" charset="-122"/>
              </a:rPr>
              <a:t>20</a:t>
            </a:r>
            <a:r>
              <a:rPr lang="zh-CN" altLang="en-US" dirty="0">
                <a:ea typeface="宋体" panose="02010600030101010101" pitchFamily="2" charset="-122"/>
              </a:rPr>
              <a:t>天</a:t>
            </a:r>
            <a:endParaRPr lang="en-US" altLang="zh-CN"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a:spLocks noGrp="1"/>
          </p:cNvSpPr>
          <p:nvPr>
            <p:ph type="sldNum" sz="quarter" idx="4"/>
          </p:nvPr>
        </p:nvSpPr>
        <p:spPr>
          <a:xfrm>
            <a:off x="6934200" y="6400800"/>
            <a:ext cx="1905000" cy="457200"/>
          </a:xfrm>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80899"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下一节</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80900" name="Rectangle 3"/>
          <p:cNvSpPr>
            <a:spLocks noGrp="1"/>
          </p:cNvSpPr>
          <p:nvPr>
            <p:ph idx="1"/>
          </p:nvPr>
        </p:nvSpPr>
        <p:spPr>
          <a:xfrm>
            <a:off x="457200" y="1524000"/>
            <a:ext cx="6019800" cy="4114800"/>
          </a:xfrm>
        </p:spPr>
        <p:txBody>
          <a:bodyPr vert="horz" wrap="square" lIns="91440" tIns="45720" rIns="91440" bIns="45720" anchor="t"/>
          <a:p>
            <a:pPr eaLnBrk="1" hangingPunct="1"/>
            <a:r>
              <a:rPr lang="zh-CN" altLang="en-US" dirty="0">
                <a:ea typeface="宋体" panose="02010600030101010101" pitchFamily="2" charset="-122"/>
              </a:rPr>
              <a:t>操作系统安全基础</a:t>
            </a:r>
            <a:endParaRPr lang="en-US" altLang="zh-CN" dirty="0">
              <a:ea typeface="宋体" panose="02010600030101010101" pitchFamily="2" charset="-122"/>
            </a:endParaRPr>
          </a:p>
          <a:p>
            <a:pPr eaLnBrk="1" hangingPunct="1"/>
            <a:r>
              <a:rPr lang="zh-CN" altLang="en-US" dirty="0">
                <a:ea typeface="宋体" panose="02010600030101010101" pitchFamily="2" charset="-122"/>
              </a:rPr>
              <a:t>阅读资料</a:t>
            </a:r>
            <a:r>
              <a:rPr lang="en-US" altLang="zh-CN" dirty="0">
                <a:ea typeface="宋体" panose="02010600030101010101" pitchFamily="2" charset="-122"/>
              </a:rPr>
              <a:t> </a:t>
            </a:r>
            <a:endParaRPr lang="en-US" altLang="zh-CN" dirty="0">
              <a:ea typeface="宋体" panose="02010600030101010101" pitchFamily="2" charset="-122"/>
            </a:endParaRPr>
          </a:p>
          <a:p>
            <a:pPr lvl="1" eaLnBrk="1" hangingPunct="1">
              <a:spcBef>
                <a:spcPct val="0"/>
              </a:spcBef>
              <a:buFont typeface="Times" pitchFamily="2" charset="0"/>
              <a:buChar char="•"/>
            </a:pPr>
            <a:r>
              <a:rPr lang="en-US" altLang="zh-CN" dirty="0">
                <a:ea typeface="宋体" panose="02010600030101010101" pitchFamily="2" charset="-122"/>
              </a:rPr>
              <a:t>Counter Hack Reloaded</a:t>
            </a:r>
            <a:endParaRPr lang="en-US" altLang="zh-CN" dirty="0">
              <a:ea typeface="宋体" panose="02010600030101010101" pitchFamily="2" charset="-122"/>
            </a:endParaRPr>
          </a:p>
          <a:p>
            <a:pPr lvl="2" eaLnBrk="1" hangingPunct="1">
              <a:spcBef>
                <a:spcPct val="0"/>
              </a:spcBef>
            </a:pPr>
            <a:r>
              <a:rPr lang="en-US" altLang="zh-CN" dirty="0">
                <a:ea typeface="宋体" panose="02010600030101010101" pitchFamily="2" charset="-122"/>
              </a:rPr>
              <a:t>Chapters 2, 3, &amp; 4:</a:t>
            </a:r>
            <a:endParaRPr lang="en-US" altLang="zh-CN" dirty="0">
              <a:ea typeface="宋体" panose="02010600030101010101" pitchFamily="2" charset="-122"/>
            </a:endParaRPr>
          </a:p>
          <a:p>
            <a:pPr lvl="1" eaLnBrk="1" hangingPunct="1">
              <a:spcBef>
                <a:spcPct val="0"/>
              </a:spcBef>
              <a:buFont typeface="Times" pitchFamily="2" charset="0"/>
              <a:buChar char="•"/>
            </a:pPr>
            <a:endParaRPr lang="en-US" altLang="zh-CN" dirty="0">
              <a:ea typeface="宋体" panose="02010600030101010101" pitchFamily="2" charset="-122"/>
            </a:endParaRPr>
          </a:p>
          <a:p>
            <a:pPr lvl="1" eaLnBrk="1" hangingPunct="1">
              <a:spcBef>
                <a:spcPct val="0"/>
              </a:spcBef>
              <a:buFont typeface="Times" pitchFamily="2" charset="0"/>
              <a:buChar char="•"/>
            </a:pPr>
            <a:r>
              <a:rPr lang="en-US" altLang="zh-CN" dirty="0">
                <a:ea typeface="宋体" panose="02010600030101010101" pitchFamily="2" charset="-122"/>
              </a:rPr>
              <a:t>Security Engineering: </a:t>
            </a:r>
            <a:endParaRPr lang="en-US" altLang="zh-CN" dirty="0">
              <a:ea typeface="宋体" panose="02010600030101010101" pitchFamily="2" charset="-122"/>
            </a:endParaRPr>
          </a:p>
          <a:p>
            <a:pPr lvl="2" eaLnBrk="1" hangingPunct="1">
              <a:spcBef>
                <a:spcPct val="0"/>
              </a:spcBef>
            </a:pPr>
            <a:r>
              <a:rPr lang="en-US" altLang="zh-CN" dirty="0">
                <a:ea typeface="宋体" panose="02010600030101010101" pitchFamily="2" charset="-122"/>
              </a:rPr>
              <a:t>Chapter 4: Access Control</a:t>
            </a:r>
            <a:endParaRPr lang="en-US" altLang="zh-CN" dirty="0">
              <a:ea typeface="宋体" panose="02010600030101010101" pitchFamily="2" charset="-122"/>
            </a:endParaRPr>
          </a:p>
        </p:txBody>
      </p:sp>
      <p:pic>
        <p:nvPicPr>
          <p:cNvPr id="80901" name="Picture 4"/>
          <p:cNvPicPr>
            <a:picLocks noChangeAspect="1"/>
          </p:cNvPicPr>
          <p:nvPr/>
        </p:nvPicPr>
        <p:blipFill>
          <a:blip r:embed="rId1"/>
          <a:stretch>
            <a:fillRect/>
          </a:stretch>
        </p:blipFill>
        <p:spPr>
          <a:xfrm>
            <a:off x="6400800" y="3505200"/>
            <a:ext cx="1770063" cy="2297113"/>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32772"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网络空间安全计划</a:t>
            </a:r>
            <a:endParaRPr lang="zh-CN" altLang="en-US" dirty="0">
              <a:ea typeface="宋体" panose="02010600030101010101" pitchFamily="2" charset="-122"/>
            </a:endParaRPr>
          </a:p>
        </p:txBody>
      </p:sp>
      <p:sp>
        <p:nvSpPr>
          <p:cNvPr id="32773" name="Rectangle 3"/>
          <p:cNvSpPr>
            <a:spLocks noGrp="1"/>
          </p:cNvSpPr>
          <p:nvPr>
            <p:ph idx="1"/>
          </p:nvPr>
        </p:nvSpPr>
        <p:spPr>
          <a:xfrm>
            <a:off x="306070" y="993140"/>
            <a:ext cx="8686800" cy="5255895"/>
          </a:xfrm>
        </p:spPr>
        <p:txBody>
          <a:bodyPr vert="horz" wrap="square" lIns="91440" tIns="45720" rIns="91440" bIns="45720" anchor="t"/>
          <a:p>
            <a:pPr eaLnBrk="1" hangingPunct="1">
              <a:buNone/>
            </a:pPr>
            <a:r>
              <a:rPr lang="en-US" altLang="zh-CN" dirty="0">
                <a:ea typeface="宋体" panose="02010600030101010101" pitchFamily="2" charset="-122"/>
              </a:rPr>
              <a:t>1</a:t>
            </a:r>
            <a:r>
              <a:rPr lang="zh-CN" altLang="en-US" dirty="0">
                <a:ea typeface="宋体" panose="02010600030101010101" pitchFamily="2" charset="-122"/>
              </a:rPr>
              <a:t>、</a:t>
            </a:r>
            <a:r>
              <a:rPr lang="zh-CN" altLang="en-US" sz="2400" dirty="0">
                <a:ea typeface="宋体" panose="02010600030101010101" pitchFamily="2" charset="-122"/>
              </a:rPr>
              <a:t>美国政府一直高度重视信息安全问题，把确保信息安全列为国家安全战略最重要的组成部分。</a:t>
            </a:r>
            <a:endParaRPr lang="zh-CN" altLang="en-US" sz="2400" dirty="0">
              <a:ea typeface="宋体" panose="02010600030101010101" pitchFamily="2" charset="-122"/>
            </a:endParaRPr>
          </a:p>
          <a:p>
            <a:pPr eaLnBrk="1" hangingPunct="1">
              <a:buNone/>
            </a:pPr>
            <a:r>
              <a:rPr lang="en-US" altLang="zh-CN" sz="2400" dirty="0">
                <a:ea typeface="宋体" panose="02010600030101010101" pitchFamily="2" charset="-122"/>
              </a:rPr>
              <a:t>2</a:t>
            </a:r>
            <a:r>
              <a:rPr lang="zh-CN" altLang="en-US" sz="2400" dirty="0">
                <a:ea typeface="宋体" panose="02010600030101010101" pitchFamily="2" charset="-122"/>
              </a:rPr>
              <a:t>、1998 年 5 月克林顿总统签署第 63 号总统令 -《克林顿政府对关键基础设施保护的政策》</a:t>
            </a:r>
            <a:endParaRPr lang="zh-CN" altLang="en-US" sz="2400" dirty="0">
              <a:ea typeface="宋体" panose="02010600030101010101" pitchFamily="2" charset="-122"/>
            </a:endParaRPr>
          </a:p>
          <a:p>
            <a:pPr eaLnBrk="1" hangingPunct="1">
              <a:buNone/>
            </a:pPr>
            <a:r>
              <a:rPr lang="en-US" altLang="zh-CN" sz="2400" dirty="0">
                <a:ea typeface="宋体" panose="02010600030101010101" pitchFamily="2" charset="-122"/>
              </a:rPr>
              <a:t>3</a:t>
            </a:r>
            <a:r>
              <a:rPr lang="zh-CN" altLang="en-US" sz="2400" dirty="0">
                <a:ea typeface="宋体" panose="02010600030101010101" pitchFamily="2" charset="-122"/>
              </a:rPr>
              <a:t>、2000 年 1 月发布《信息系统保护的国家计划》。旨在对美国的安全工作进行规划和指导。</a:t>
            </a:r>
            <a:endParaRPr lang="zh-CN" altLang="en-US" sz="2400" dirty="0">
              <a:ea typeface="宋体" panose="02010600030101010101" pitchFamily="2" charset="-122"/>
            </a:endParaRPr>
          </a:p>
          <a:p>
            <a:pPr eaLnBrk="1" hangingPunct="1">
              <a:buNone/>
            </a:pPr>
            <a:r>
              <a:rPr lang="en-US" altLang="zh-CN" sz="2400" dirty="0">
                <a:ea typeface="宋体" panose="02010600030101010101" pitchFamily="2" charset="-122"/>
              </a:rPr>
              <a:t>4</a:t>
            </a:r>
            <a:r>
              <a:rPr lang="zh-CN" altLang="en-US" sz="2400" dirty="0">
                <a:ea typeface="宋体" panose="02010600030101010101" pitchFamily="2" charset="-122"/>
              </a:rPr>
              <a:t>、2003 年美国政府公布《网络安全国家战略》和《确保信息安全的国家战略》，从国家战略高度对信息网络的安全运行进行谋划</a:t>
            </a:r>
            <a:endParaRPr lang="zh-CN" altLang="en-US" sz="2400" dirty="0">
              <a:ea typeface="宋体" panose="02010600030101010101" pitchFamily="2" charset="-122"/>
            </a:endParaRPr>
          </a:p>
          <a:p>
            <a:pPr eaLnBrk="1" hangingPunct="1">
              <a:buNone/>
            </a:pPr>
            <a:r>
              <a:rPr lang="en-US" altLang="zh-CN" sz="2400" dirty="0">
                <a:ea typeface="宋体" panose="02010600030101010101" pitchFamily="2" charset="-122"/>
              </a:rPr>
              <a:t>5</a:t>
            </a:r>
            <a:r>
              <a:rPr lang="zh-CN" altLang="en-US" sz="2400" dirty="0">
                <a:ea typeface="宋体" panose="02010600030101010101" pitchFamily="2" charset="-122"/>
              </a:rPr>
              <a:t>、2008 年 1 月美国总统签署第 54 号国家安全总统令和第 23 号国土安全总统令提出国家信息安全综合行动计划，要求保护美国的网络安全，防止美国遭受敌对的电子攻击，并能对敌方展开在线攻击。</a:t>
            </a:r>
            <a:endParaRPr lang="zh-CN" altLang="en-US" sz="24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635"/>
            <a:ext cx="8229600" cy="1019810"/>
          </a:xfrm>
        </p:spPr>
        <p:txBody>
          <a:bodyPr/>
          <a:p>
            <a:r>
              <a:rPr lang="zh-CN" altLang="en-US" dirty="0">
                <a:ea typeface="宋体" panose="02010600030101010101" pitchFamily="2" charset="-122"/>
                <a:sym typeface="+mn-ea"/>
              </a:rPr>
              <a:t>网络空间安全计划</a:t>
            </a:r>
            <a:endParaRPr lang="zh-CN" altLang="en-US"/>
          </a:p>
        </p:txBody>
      </p:sp>
      <p:sp>
        <p:nvSpPr>
          <p:cNvPr id="3" name="内容占位符 2"/>
          <p:cNvSpPr>
            <a:spLocks noGrp="1"/>
          </p:cNvSpPr>
          <p:nvPr>
            <p:ph idx="1"/>
          </p:nvPr>
        </p:nvSpPr>
        <p:spPr>
          <a:xfrm>
            <a:off x="457200" y="995045"/>
            <a:ext cx="8305800" cy="5655310"/>
          </a:xfrm>
        </p:spPr>
        <p:txBody>
          <a:bodyPr/>
          <a:p>
            <a:pPr marR="0" lvl="0" algn="l" defTabSz="914400" rtl="0" eaLnBrk="1" fontAlgn="base" latinLnBrk="0" hangingPunct="1">
              <a:lnSpc>
                <a:spcPct val="100000"/>
              </a:lnSpc>
              <a:spcBef>
                <a:spcPct val="20000"/>
              </a:spcBef>
              <a:spcAft>
                <a:spcPct val="0"/>
              </a:spcAft>
              <a:buClr>
                <a:schemeClr val="accent2"/>
              </a:buClr>
              <a:buSzPct val="100000"/>
              <a:buFont typeface="Wingdings" panose="05000000000000000000" charset="0"/>
              <a:buChar char="l"/>
              <a:defRPr/>
            </a:pPr>
            <a:r>
              <a:rPr lang="en-US" altLang="zh-CN" sz="2800">
                <a:ln>
                  <a:noFill/>
                </a:ln>
                <a:effectLst/>
                <a:uLnTx/>
                <a:uFillTx/>
                <a:ea typeface="宋体" panose="02010600030101010101" pitchFamily="2" charset="-122"/>
                <a:sym typeface="+mn-ea"/>
              </a:rPr>
              <a:t> </a:t>
            </a:r>
            <a:r>
              <a:rPr lang="zh-CN" altLang="en-US" sz="2400">
                <a:ln>
                  <a:noFill/>
                </a:ln>
                <a:effectLst/>
                <a:uLnTx/>
                <a:uFillTx/>
                <a:ea typeface="宋体" panose="02010600030101010101" pitchFamily="2" charset="-122"/>
                <a:sym typeface="+mn-ea"/>
              </a:rPr>
              <a:t>2008年，</a:t>
            </a:r>
            <a:r>
              <a:rPr lang="zh-CN" altLang="en-US" sz="2400">
                <a:ln>
                  <a:noFill/>
                </a:ln>
                <a:effectLst/>
                <a:uLnTx/>
                <a:uFillTx/>
                <a:ea typeface="宋体" panose="02010600030101010101" pitchFamily="2" charset="-122"/>
                <a:sym typeface="+mn-ea"/>
              </a:rPr>
              <a:t>美国</a:t>
            </a:r>
            <a:r>
              <a:rPr lang="zh-CN" altLang="en-US" sz="2400">
                <a:ln>
                  <a:noFill/>
                </a:ln>
                <a:effectLst/>
                <a:uLnTx/>
                <a:uFillTx/>
                <a:ea typeface="宋体" panose="02010600030101010101" pitchFamily="2" charset="-122"/>
                <a:sym typeface="+mn-ea"/>
              </a:rPr>
              <a:t>启动“国家网络安全教育计划”（National Initiative for Cybersecurity Education，NICE），由美国国家标准与技术研究院（NIST）组织实施。该计划由美国《国家网络安全综合计划》演进而来。目前，NIST致力于向高技术部门和政府部门以外的学校、图书馆和一般的办公场合推广“国家网络安全教育计划”，旨在提高美国各地区、各年龄段公民的网络安全意识和技能。</a:t>
            </a:r>
            <a:endParaRPr lang="zh-CN" altLang="en-US" sz="2400">
              <a:ln>
                <a:noFill/>
              </a:ln>
              <a:effectLst/>
              <a:uLnTx/>
              <a:uFillTx/>
              <a:ea typeface="宋体" panose="02010600030101010101" pitchFamily="2" charset="-122"/>
              <a:sym typeface="+mn-ea"/>
            </a:endParaRPr>
          </a:p>
          <a:p>
            <a:pPr marR="0" lvl="0" algn="l" defTabSz="914400" rtl="0" eaLnBrk="1" fontAlgn="base" latinLnBrk="0" hangingPunct="1">
              <a:lnSpc>
                <a:spcPct val="100000"/>
              </a:lnSpc>
              <a:spcBef>
                <a:spcPct val="20000"/>
              </a:spcBef>
              <a:spcAft>
                <a:spcPct val="0"/>
              </a:spcAft>
              <a:buClr>
                <a:schemeClr val="accent2"/>
              </a:buClr>
              <a:buSzPct val="100000"/>
              <a:buFont typeface="Wingdings" panose="05000000000000000000" charset="0"/>
              <a:buChar char="l"/>
              <a:defRPr/>
            </a:pPr>
            <a:r>
              <a:rPr lang="zh-CN" altLang="en-US">
                <a:ln>
                  <a:noFill/>
                </a:ln>
                <a:effectLst/>
                <a:uLnTx/>
                <a:uFillTx/>
                <a:ea typeface="宋体" panose="02010600030101010101" pitchFamily="2" charset="-122"/>
                <a:sym typeface="+mn-ea"/>
              </a:rPr>
              <a:t> NICE主要承担领导国家安全意识提升、网络安全正规教育、领导联邦网络安全人员结构以及领导网络安全人员培训与职业发展四项使命，其主要目标是增强公众有关网上活动风险的意识、扩展国家网络安全人员队伍以及建立和维持一支无人能敌、具有全球竞争力的网络安全力量。</a:t>
            </a:r>
            <a:endParaRPr lang="zh-CN" altLang="en-US">
              <a:ln>
                <a:noFill/>
              </a:ln>
              <a:effectLst/>
              <a:uLnTx/>
              <a:uFillTx/>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35844" name="Rectangle 2"/>
          <p:cNvSpPr>
            <a:spLocks noGrp="1"/>
          </p:cNvSpPr>
          <p:nvPr>
            <p:ph type="title"/>
          </p:nvPr>
        </p:nvSpPr>
        <p:spPr>
          <a:xfrm>
            <a:off x="457200" y="14288"/>
            <a:ext cx="8229600" cy="977900"/>
          </a:xfrm>
        </p:spPr>
        <p:txBody>
          <a:bodyPr vert="horz" wrap="square" lIns="91440" tIns="45720" rIns="91440" bIns="45720" anchor="ctr"/>
          <a:p>
            <a:pPr eaLnBrk="1" hangingPunct="1"/>
            <a:r>
              <a:rPr lang="zh-CN" altLang="en-US" dirty="0">
                <a:ea typeface="宋体" panose="02010600030101010101" pitchFamily="2" charset="-122"/>
              </a:rPr>
              <a:t>网络空间安全计划</a:t>
            </a:r>
            <a:endParaRPr lang="en-US" altLang="zh-CN" dirty="0">
              <a:ea typeface="宋体" panose="02010600030101010101" pitchFamily="2" charset="-122"/>
            </a:endParaRPr>
          </a:p>
        </p:txBody>
      </p:sp>
      <p:pic>
        <p:nvPicPr>
          <p:cNvPr id="35845" name="图片 -2147482624"/>
          <p:cNvPicPr>
            <a:picLocks noChangeAspect="1"/>
          </p:cNvPicPr>
          <p:nvPr/>
        </p:nvPicPr>
        <p:blipFill>
          <a:blip r:embed="rId1"/>
          <a:stretch>
            <a:fillRect/>
          </a:stretch>
        </p:blipFill>
        <p:spPr>
          <a:xfrm>
            <a:off x="669925" y="1162050"/>
            <a:ext cx="7713345" cy="506857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
        <p:nvSpPr>
          <p:cNvPr id="37892"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网络空间安全计划</a:t>
            </a:r>
            <a:endParaRPr lang="en-US" altLang="zh-CN" dirty="0">
              <a:ea typeface="宋体" panose="02010600030101010101" pitchFamily="2" charset="-122"/>
            </a:endParaRPr>
          </a:p>
        </p:txBody>
      </p:sp>
      <p:sp>
        <p:nvSpPr>
          <p:cNvPr id="18437" name="Rectangle 3"/>
          <p:cNvSpPr>
            <a:spLocks noGrp="1"/>
          </p:cNvSpPr>
          <p:nvPr>
            <p:ph idx="1"/>
          </p:nvPr>
        </p:nvSpPr>
        <p:spPr>
          <a:xfrm>
            <a:off x="439738" y="1527175"/>
            <a:ext cx="8170863" cy="4329113"/>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100000"/>
              <a:buFont typeface="Times" pitchFamily="2" charset="0"/>
              <a:buNone/>
              <a:defRPr/>
            </a:pPr>
            <a:r>
              <a:rPr kumimoji="0" lang="zh-CN" altLang="en-US" sz="2800" b="0" i="0" u="none" strike="noStrike" kern="0" cap="none" spc="0" normalizeH="0" baseline="0" noProof="1">
                <a:ln>
                  <a:noFill/>
                </a:ln>
                <a:solidFill>
                  <a:schemeClr val="tx1"/>
                </a:solidFill>
                <a:effectLst/>
                <a:uLnTx/>
                <a:uFillTx/>
                <a:latin typeface="+mn-lt"/>
                <a:ea typeface="宋体" panose="02010600030101010101" pitchFamily="2" charset="-122"/>
                <a:cs typeface="+mn-cs"/>
                <a:sym typeface="+mn-ea"/>
              </a:rPr>
              <a:t>欧盟</a:t>
            </a:r>
            <a:endParaRPr kumimoji="0" lang="zh-CN" altLang="en-US" sz="2800" b="0" i="0" u="none" strike="noStrike" kern="0" cap="none" spc="0" normalizeH="0" baseline="0" noProof="1">
              <a:ln>
                <a:noFill/>
              </a:ln>
              <a:solidFill>
                <a:schemeClr val="tx1"/>
              </a:solidFill>
              <a:effectLst/>
              <a:uLnTx/>
              <a:uFillTx/>
              <a:latin typeface="+mn-lt"/>
              <a:ea typeface="宋体" panose="02010600030101010101" pitchFamily="2" charset="-122"/>
              <a:cs typeface="+mn-cs"/>
            </a:endParaRPr>
          </a:p>
          <a:p>
            <a:pPr marR="0" lvl="1" algn="l" defTabSz="914400" rtl="0" eaLnBrk="1" fontAlgn="base" latinLnBrk="0" hangingPunct="1">
              <a:lnSpc>
                <a:spcPct val="100000"/>
              </a:lnSpc>
              <a:spcBef>
                <a:spcPct val="20000"/>
              </a:spcBef>
              <a:spcAft>
                <a:spcPct val="0"/>
              </a:spcAft>
              <a:buClrTx/>
              <a:buSzTx/>
              <a:buFont typeface="Wingdings" panose="05000000000000000000" charset="0"/>
              <a:buChar char="l"/>
              <a:defRPr/>
            </a:pP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1999年，欧盟首次启动为期5年的第一个“安全网络计划（EU Safer Internet Program）”，目前正在进行第</a:t>
            </a:r>
            <a:r>
              <a:rPr kumimoji="0" lang="en-US" altLang="zh-CN" sz="2400" b="0" i="0" u="none" strike="noStrike" kern="0" cap="none" spc="0" normalizeH="0" baseline="0" noProof="1">
                <a:ln>
                  <a:noFill/>
                </a:ln>
                <a:solidFill>
                  <a:schemeClr val="tx1"/>
                </a:solidFill>
                <a:effectLst/>
                <a:uLnTx/>
                <a:uFillTx/>
                <a:latin typeface="+mn-lt"/>
                <a:ea typeface="宋体" panose="02010600030101010101" pitchFamily="2" charset="-122"/>
              </a:rPr>
              <a:t>5</a:t>
            </a: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个“安全网络计划”（20</a:t>
            </a:r>
            <a:r>
              <a:rPr kumimoji="0" lang="en-US" altLang="zh-CN" sz="2400" b="0" i="0" u="none" strike="noStrike" kern="0" cap="none" spc="0" normalizeH="0" baseline="0" noProof="1">
                <a:ln>
                  <a:noFill/>
                </a:ln>
                <a:solidFill>
                  <a:schemeClr val="tx1"/>
                </a:solidFill>
                <a:effectLst/>
                <a:uLnTx/>
                <a:uFillTx/>
                <a:latin typeface="+mn-lt"/>
                <a:ea typeface="宋体" panose="02010600030101010101" pitchFamily="2" charset="-122"/>
              </a:rPr>
              <a:t>19-</a:t>
            </a: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20</a:t>
            </a:r>
            <a:r>
              <a:rPr kumimoji="0" lang="en-US" altLang="zh-CN" sz="2400" b="0" i="0" u="none" strike="noStrike" kern="0" cap="none" spc="0" normalizeH="0" baseline="0" noProof="1">
                <a:ln>
                  <a:noFill/>
                </a:ln>
                <a:solidFill>
                  <a:schemeClr val="tx1"/>
                </a:solidFill>
                <a:effectLst/>
                <a:uLnTx/>
                <a:uFillTx/>
                <a:latin typeface="+mn-lt"/>
                <a:ea typeface="宋体" panose="02010600030101010101" pitchFamily="2" charset="-122"/>
              </a:rPr>
              <a:t>24</a:t>
            </a: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a:t>
            </a:r>
            <a:endPar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endParaRPr>
          </a:p>
          <a:p>
            <a:pPr marR="0" lvl="1" algn="l" defTabSz="914400" rtl="0" eaLnBrk="1" fontAlgn="base" latinLnBrk="0" hangingPunct="1">
              <a:lnSpc>
                <a:spcPct val="100000"/>
              </a:lnSpc>
              <a:spcBef>
                <a:spcPct val="20000"/>
              </a:spcBef>
              <a:spcAft>
                <a:spcPct val="0"/>
              </a:spcAft>
              <a:buClrTx/>
              <a:buSzTx/>
              <a:buFont typeface="Wingdings" panose="05000000000000000000" charset="0"/>
              <a:buChar char="l"/>
              <a:defRPr/>
            </a:pP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该计划主要是对欧盟共同体进行网络安全教育，重点强调青少年的网络安全风险，将在线指导作为一项优先任务。”</a:t>
            </a:r>
            <a:endPar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endParaRPr>
          </a:p>
          <a:p>
            <a:pPr marR="0" lvl="1" algn="l" defTabSz="914400" rtl="0" eaLnBrk="1" fontAlgn="base" latinLnBrk="0" hangingPunct="1">
              <a:lnSpc>
                <a:spcPct val="100000"/>
              </a:lnSpc>
              <a:spcBef>
                <a:spcPct val="20000"/>
              </a:spcBef>
              <a:spcAft>
                <a:spcPct val="0"/>
              </a:spcAft>
              <a:buClrTx/>
              <a:buSzTx/>
              <a:buFont typeface="Wingdings" panose="05000000000000000000" charset="0"/>
              <a:buChar char="l"/>
              <a:defRPr/>
            </a:pPr>
            <a:r>
              <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rPr>
              <a:t>该计划的主要目标是“针对儿童和青少年，促进网络和其他通信技术的更安全应用；教育儿童、家长、教师与非法和有害的在线内容进行斗争。”</a:t>
            </a:r>
            <a:endPar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0" lang="zh-CN" altLang="en-US" sz="2400" b="0" i="0" u="none" strike="noStrike" kern="0" cap="none" spc="0" normalizeH="0" baseline="0" noProof="1">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p:txBody>
          <a:bodyPr vert="horz" wrap="square" lIns="91440" tIns="45720" rIns="91440" bIns="45720" anchor="ctr"/>
          <a:p>
            <a:r>
              <a:rPr lang="zh-CN" altLang="en-US" dirty="0">
                <a:ea typeface="宋体" panose="02010600030101010101" pitchFamily="2" charset="-122"/>
              </a:rPr>
              <a:t>网络空间安全计划</a:t>
            </a:r>
            <a:endParaRPr lang="zh-CN" altLang="en-US" dirty="0">
              <a:ea typeface="宋体" panose="02010600030101010101" pitchFamily="2" charset="-122"/>
            </a:endParaRPr>
          </a:p>
        </p:txBody>
      </p:sp>
      <p:sp>
        <p:nvSpPr>
          <p:cNvPr id="39938" name="内容占位符 2"/>
          <p:cNvSpPr>
            <a:spLocks noGrp="1"/>
          </p:cNvSpPr>
          <p:nvPr>
            <p:ph idx="1"/>
          </p:nvPr>
        </p:nvSpPr>
        <p:spPr>
          <a:xfrm>
            <a:off x="457200" y="1295400"/>
            <a:ext cx="8305800" cy="4711700"/>
          </a:xfrm>
        </p:spPr>
        <p:txBody>
          <a:bodyPr vert="horz" wrap="square" lIns="91440" tIns="45720" rIns="91440" bIns="45720" anchor="t"/>
          <a:p>
            <a:pPr eaLnBrk="1" hangingPunct="1">
              <a:buNone/>
            </a:pPr>
            <a:r>
              <a:rPr lang="en-US" altLang="en-US" dirty="0">
                <a:ea typeface="宋体" panose="02010600030101010101" pitchFamily="2" charset="-122"/>
              </a:rPr>
              <a:t>中国</a:t>
            </a:r>
            <a:endParaRPr lang="en-US" altLang="en-US" dirty="0">
              <a:ea typeface="宋体" panose="02010600030101010101" pitchFamily="2" charset="-122"/>
            </a:endParaRPr>
          </a:p>
          <a:p>
            <a:pPr lvl="1" eaLnBrk="1" hangingPunct="1"/>
            <a:r>
              <a:rPr lang="en-US" altLang="en-US" sz="2800" dirty="0">
                <a:ea typeface="宋体" panose="02010600030101010101" pitchFamily="2" charset="-122"/>
              </a:rPr>
              <a:t>建立主动防御的技术保障体系</a:t>
            </a:r>
            <a:endParaRPr lang="en-US" altLang="en-US" sz="2800" dirty="0">
              <a:ea typeface="宋体" panose="02010600030101010101" pitchFamily="2" charset="-122"/>
            </a:endParaRPr>
          </a:p>
          <a:p>
            <a:pPr lvl="1" eaLnBrk="1" hangingPunct="1"/>
            <a:r>
              <a:rPr lang="en-US" altLang="en-US" sz="2800" dirty="0">
                <a:ea typeface="宋体" panose="02010600030101010101" pitchFamily="2" charset="-122"/>
              </a:rPr>
              <a:t>建立可信免疫的计算体系结构</a:t>
            </a:r>
            <a:endParaRPr lang="en-US" altLang="en-US" sz="2800" dirty="0">
              <a:ea typeface="宋体" panose="02010600030101010101" pitchFamily="2" charset="-122"/>
            </a:endParaRPr>
          </a:p>
          <a:p>
            <a:pPr lvl="1" eaLnBrk="1" hangingPunct="1">
              <a:buNone/>
            </a:pPr>
            <a:r>
              <a:rPr lang="en-US" altLang="en-US" sz="2800" dirty="0">
                <a:ea typeface="宋体" panose="02010600030101010101" pitchFamily="2" charset="-122"/>
              </a:rPr>
              <a:t>     确保操作行为、资源配置、数据存储策略管理的可信，达到攻击者</a:t>
            </a:r>
            <a:r>
              <a:rPr lang="en-US" altLang="en-US" sz="2800" dirty="0">
                <a:solidFill>
                  <a:srgbClr val="FF0000"/>
                </a:solidFill>
                <a:ea typeface="宋体" panose="02010600030101010101" pitchFamily="2" charset="-122"/>
              </a:rPr>
              <a:t>进不去</a:t>
            </a:r>
            <a:r>
              <a:rPr lang="en-US" altLang="en-US" sz="2800" dirty="0">
                <a:ea typeface="宋体" panose="02010600030101010101" pitchFamily="2" charset="-122"/>
              </a:rPr>
              <a:t>、非授权者</a:t>
            </a:r>
            <a:r>
              <a:rPr lang="en-US" altLang="en-US" sz="2800" dirty="0">
                <a:solidFill>
                  <a:srgbClr val="FF0000"/>
                </a:solidFill>
                <a:ea typeface="宋体" panose="02010600030101010101" pitchFamily="2" charset="-122"/>
              </a:rPr>
              <a:t>拿不到</a:t>
            </a:r>
            <a:r>
              <a:rPr lang="en-US" altLang="en-US" sz="2800" dirty="0">
                <a:ea typeface="宋体" panose="02010600030101010101" pitchFamily="2" charset="-122"/>
              </a:rPr>
              <a:t>重要信息、窃取保密信息</a:t>
            </a:r>
            <a:r>
              <a:rPr lang="en-US" altLang="en-US" sz="2800" dirty="0">
                <a:solidFill>
                  <a:srgbClr val="FF0000"/>
                </a:solidFill>
                <a:ea typeface="宋体" panose="02010600030101010101" pitchFamily="2" charset="-122"/>
              </a:rPr>
              <a:t>看不懂</a:t>
            </a:r>
            <a:r>
              <a:rPr lang="en-US" altLang="en-US" sz="2800" dirty="0">
                <a:ea typeface="宋体" panose="02010600030101010101" pitchFamily="2" charset="-122"/>
              </a:rPr>
              <a:t>，系统和信息纂</a:t>
            </a:r>
            <a:r>
              <a:rPr lang="en-US" altLang="en-US" sz="2800" dirty="0">
                <a:solidFill>
                  <a:srgbClr val="FF0000"/>
                </a:solidFill>
                <a:ea typeface="宋体" panose="02010600030101010101" pitchFamily="2" charset="-122"/>
              </a:rPr>
              <a:t>改不了</a:t>
            </a:r>
            <a:r>
              <a:rPr lang="en-US" altLang="en-US" sz="2800" dirty="0">
                <a:ea typeface="宋体" panose="02010600030101010101" pitchFamily="2" charset="-122"/>
              </a:rPr>
              <a:t>，系统工作</a:t>
            </a:r>
            <a:r>
              <a:rPr lang="en-US" altLang="en-US" sz="2800" dirty="0">
                <a:solidFill>
                  <a:srgbClr val="FF0000"/>
                </a:solidFill>
                <a:ea typeface="宋体" panose="02010600030101010101" pitchFamily="2" charset="-122"/>
              </a:rPr>
              <a:t>不瘫痪</a:t>
            </a:r>
            <a:r>
              <a:rPr lang="en-US" altLang="en-US" sz="2800" dirty="0">
                <a:ea typeface="宋体" panose="02010600030101010101" pitchFamily="2" charset="-122"/>
              </a:rPr>
              <a:t>，攻击行为</a:t>
            </a:r>
            <a:r>
              <a:rPr lang="en-US" altLang="en-US" sz="2800" dirty="0">
                <a:solidFill>
                  <a:srgbClr val="FF0000"/>
                </a:solidFill>
                <a:ea typeface="宋体" panose="02010600030101010101" pitchFamily="2" charset="-122"/>
              </a:rPr>
              <a:t>赖不掉</a:t>
            </a:r>
            <a:r>
              <a:rPr lang="en-US" altLang="en-US" sz="2800" dirty="0">
                <a:ea typeface="宋体" panose="02010600030101010101" pitchFamily="2" charset="-122"/>
              </a:rPr>
              <a:t>的防护效果</a:t>
            </a:r>
            <a:endParaRPr lang="en-US" altLang="en-US" sz="2800" dirty="0">
              <a:ea typeface="宋体" panose="02010600030101010101" pitchFamily="2" charset="-122"/>
            </a:endParaRPr>
          </a:p>
          <a:p>
            <a:pPr lvl="1" eaLnBrk="1" hangingPunct="1">
              <a:buNone/>
            </a:pPr>
            <a:endParaRPr lang="en-US" altLang="en-US" sz="2800" dirty="0">
              <a:ea typeface="宋体" panose="02010600030101010101" pitchFamily="2" charset="-122"/>
            </a:endParaRPr>
          </a:p>
          <a:p>
            <a:pPr lvl="1" eaLnBrk="1" hangingPunct="1">
              <a:buNone/>
            </a:pPr>
            <a:r>
              <a:rPr lang="en-US" altLang="en-US" sz="2800" dirty="0">
                <a:ea typeface="宋体" panose="02010600030101010101" pitchFamily="2" charset="-122"/>
              </a:rPr>
              <a:t>做到可知、可编、可重构、可信、可用</a:t>
            </a:r>
            <a:endParaRPr lang="en-US" altLang="en-US" sz="2800" dirty="0">
              <a:ea typeface="宋体" panose="02010600030101010101" pitchFamily="2" charset="-122"/>
            </a:endParaRPr>
          </a:p>
          <a:p>
            <a:endParaRPr lang="zh-CN" altLang="en-US" dirty="0">
              <a:ea typeface="宋体" panose="02010600030101010101" pitchFamily="2" charset="-122"/>
            </a:endParaRPr>
          </a:p>
        </p:txBody>
      </p:sp>
      <p:sp>
        <p:nvSpPr>
          <p:cNvPr id="39941"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p:txBody>
          <a:bodyPr anchor="ctr"/>
          <a:p>
            <a:r>
              <a:rPr lang="zh-CN" altLang="en-US"/>
              <a:t>中华人民共和国密码法 </a:t>
            </a:r>
            <a:endParaRPr lang="zh-CN" altLang="en-US"/>
          </a:p>
        </p:txBody>
      </p:sp>
      <p:sp>
        <p:nvSpPr>
          <p:cNvPr id="40962" name="内容占位符 2"/>
          <p:cNvSpPr>
            <a:spLocks noGrp="1"/>
          </p:cNvSpPr>
          <p:nvPr>
            <p:ph idx="1"/>
          </p:nvPr>
        </p:nvSpPr>
        <p:spPr/>
        <p:txBody>
          <a:bodyPr anchor="t"/>
          <a:p>
            <a:r>
              <a:rPr lang="zh-CN" altLang="en-US"/>
              <a:t>围绕</a:t>
            </a:r>
            <a:r>
              <a:rPr lang="en-US" altLang="zh-CN"/>
              <a:t>“</a:t>
            </a:r>
            <a:r>
              <a:rPr lang="zh-CN" altLang="en-US"/>
              <a:t>怎么用密码、谁来管密码、怎么管密码</a:t>
            </a:r>
            <a:r>
              <a:rPr lang="en-US" altLang="zh-CN"/>
              <a:t>”</a:t>
            </a:r>
            <a:r>
              <a:rPr lang="zh-CN" altLang="en-US">
                <a:ea typeface="宋体" panose="02010600030101010101" pitchFamily="2" charset="-122"/>
              </a:rPr>
              <a:t>，重点规范了</a:t>
            </a:r>
            <a:r>
              <a:rPr lang="en-US" altLang="zh-CN">
                <a:ea typeface="宋体" panose="02010600030101010101" pitchFamily="2" charset="-122"/>
              </a:rPr>
              <a:t>5</a:t>
            </a:r>
            <a:r>
              <a:rPr lang="zh-CN" altLang="en-US">
                <a:ea typeface="宋体" panose="02010600030101010101" pitchFamily="2" charset="-122"/>
              </a:rPr>
              <a:t>方面</a:t>
            </a:r>
            <a:r>
              <a:rPr lang="en-US" altLang="zh-CN">
                <a:ea typeface="宋体" panose="02010600030101010101" pitchFamily="2" charset="-122"/>
              </a:rPr>
              <a:t>44</a:t>
            </a:r>
            <a:r>
              <a:rPr lang="zh-CN" altLang="en-US">
                <a:ea typeface="宋体" panose="02010600030101010101" pitchFamily="2" charset="-122"/>
              </a:rPr>
              <a:t>条内容</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明确立法目的：为了规范密码应用和管理，促进密码事业发展，保障网络和信息安全，维护国家安全和社会公共利益，保护公民、法人和其他组织的合法权益</a:t>
            </a:r>
            <a:endParaRPr lang="zh-CN" altLang="en-US">
              <a:ea typeface="宋体" panose="02010600030101010101" pitchFamily="2" charset="-122"/>
            </a:endParaRPr>
          </a:p>
          <a:p>
            <a:r>
              <a:rPr lang="zh-CN" altLang="en-US">
                <a:ea typeface="宋体" panose="02010600030101010101" pitchFamily="2" charset="-122"/>
              </a:rPr>
              <a:t>社会公众使用密码保护网络与信息安全的意识还不够强，网络诈骗、个人隐私泄露等问题频发</a:t>
            </a:r>
            <a:endParaRPr lang="zh-CN" altLang="en-US">
              <a:ea typeface="宋体" panose="02010600030101010101" pitchFamily="2" charset="-122"/>
            </a:endParaRPr>
          </a:p>
        </p:txBody>
      </p:sp>
      <p:sp>
        <p:nvSpPr>
          <p:cNvPr id="40965" name="灯片编号占位符 5"/>
          <p:cNvSpPr>
            <a:spLocks noGrp="1"/>
          </p:cNvSpPr>
          <p:nvPr>
            <p:ph type="sldNum" sz="quarter" idx="4"/>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FontTx/>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mn-ea"/>
                <a:cs typeface="+mn-cs"/>
              </a:defRPr>
            </a:lvl5pPr>
          </a:lstStyle>
          <a:p>
            <a:pPr lvl="0" indent="0" algn="r" eaLnBrk="1" hangingPunct="1">
              <a:spcBef>
                <a:spcPct val="50000"/>
              </a:spcBef>
              <a:buSzPct val="100000"/>
              <a:buFont typeface="Times" pitchFamily="2" charset="0"/>
            </a:pPr>
            <a:fld id="{9A0DB2DC-4C9A-4742-B13C-FB6460FD3503}" type="slidenum">
              <a:rPr lang="zh-CN" altLang="en-US" sz="1400" dirty="0">
                <a:solidFill>
                  <a:srgbClr val="254C9C"/>
                </a:solidFill>
                <a:latin typeface="Arial" panose="020B0604020202020204" pitchFamily="34" charset="0"/>
                <a:ea typeface="宋体" panose="02010600030101010101" pitchFamily="2" charset="-122"/>
              </a:rPr>
            </a:fld>
            <a:endParaRPr lang="zh-CN" altLang="en-US" sz="1400" dirty="0">
              <a:solidFill>
                <a:srgbClr val="254C9C"/>
              </a:solidFill>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HD:Users:crisn:Desktop:Microsoft Office X:Templates:Presentations:Designs:Balloons</Template>
  <TotalTime>0</TotalTime>
  <Words>4425</Words>
  <Application>WPS 演示</Application>
  <PresentationFormat>全屏显示(4:3)</PresentationFormat>
  <Paragraphs>442</Paragraphs>
  <Slides>37</Slides>
  <Notes>14</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37</vt:i4>
      </vt:variant>
    </vt:vector>
  </HeadingPairs>
  <TitlesOfParts>
    <vt:vector size="48" baseType="lpstr">
      <vt:lpstr>Arial</vt:lpstr>
      <vt:lpstr>宋体</vt:lpstr>
      <vt:lpstr>Wingdings</vt:lpstr>
      <vt:lpstr>Times New Roman</vt:lpstr>
      <vt:lpstr>Times</vt:lpstr>
      <vt:lpstr>Wingdings</vt:lpstr>
      <vt:lpstr>微软雅黑</vt:lpstr>
      <vt:lpstr>Arial Unicode MS</vt:lpstr>
      <vt:lpstr>Dad`s Tie</vt:lpstr>
      <vt:lpstr>1_Dad`s Tie</vt:lpstr>
      <vt:lpstr>2_Dad`s Tie</vt:lpstr>
      <vt:lpstr>计算机系统安全 Lecture 1 </vt:lpstr>
      <vt:lpstr>教材及参考资料</vt:lpstr>
      <vt:lpstr>内容概览</vt:lpstr>
      <vt:lpstr>网络空间安全计划</vt:lpstr>
      <vt:lpstr>网络空间安全计划</vt:lpstr>
      <vt:lpstr>网络空间安全计划</vt:lpstr>
      <vt:lpstr>网络空间安全计划</vt:lpstr>
      <vt:lpstr>网络空间安全计划</vt:lpstr>
      <vt:lpstr>中华人民共和国密码法 </vt:lpstr>
      <vt:lpstr>中华人民共和国密码法</vt:lpstr>
      <vt:lpstr>中国网络空间安全协会</vt:lpstr>
      <vt:lpstr>计算机系统的不安全因素</vt:lpstr>
      <vt:lpstr>2019年上半年奇安信集团网络安全应急响应事件</vt:lpstr>
      <vt:lpstr>PowerPoint 演示文稿</vt:lpstr>
      <vt:lpstr>PowerPoint 演示文稿</vt:lpstr>
      <vt:lpstr>PowerPoint 演示文稿</vt:lpstr>
      <vt:lpstr>PowerPoint 演示文稿</vt:lpstr>
      <vt:lpstr>PowerPoint 演示文稿</vt:lpstr>
      <vt:lpstr>为什么发生这么多安全问题?</vt:lpstr>
      <vt:lpstr>计算机系统安全的问题</vt:lpstr>
      <vt:lpstr>计算机系统安全的问题</vt:lpstr>
      <vt:lpstr>这门课程讲授什么?</vt:lpstr>
      <vt:lpstr>安全目标</vt:lpstr>
      <vt:lpstr>术语</vt:lpstr>
      <vt:lpstr>防御方法</vt:lpstr>
      <vt:lpstr>安全原则</vt:lpstr>
      <vt:lpstr>计算机系统的层次划分</vt:lpstr>
      <vt:lpstr>系统的安全需求</vt:lpstr>
      <vt:lpstr>空军基地的安全需求</vt:lpstr>
      <vt:lpstr>银行的安全需求-1</vt:lpstr>
      <vt:lpstr>银行的安全需求-2</vt:lpstr>
      <vt:lpstr>医院的需求 -1</vt:lpstr>
      <vt:lpstr>医院的需求 -2</vt:lpstr>
      <vt:lpstr>医院的需求 -3</vt:lpstr>
      <vt:lpstr>安全信息的道德使用</vt:lpstr>
      <vt:lpstr>恶意攻击会违反法律</vt:lpstr>
      <vt:lpstr>下一节…</vt:lpstr>
    </vt:vector>
  </TitlesOfParts>
  <Company>CNDS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Ninghui Li</dc:creator>
  <cp:lastModifiedBy>zhangyue</cp:lastModifiedBy>
  <cp:revision>1063</cp:revision>
  <cp:lastPrinted>2003-08-26T19:30:00Z</cp:lastPrinted>
  <dcterms:created xsi:type="dcterms:W3CDTF">2003-06-16T20:07:00Z</dcterms:created>
  <dcterms:modified xsi:type="dcterms:W3CDTF">2020-11-10T08:29:12Z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