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2"/>
  </p:notesMasterIdLst>
  <p:sldIdLst>
    <p:sldId id="655" r:id="rId2"/>
    <p:sldId id="656" r:id="rId3"/>
    <p:sldId id="28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604" r:id="rId20"/>
    <p:sldId id="569" r:id="rId21"/>
    <p:sldId id="570" r:id="rId22"/>
    <p:sldId id="571" r:id="rId23"/>
    <p:sldId id="572" r:id="rId24"/>
    <p:sldId id="573" r:id="rId25"/>
    <p:sldId id="657" r:id="rId26"/>
    <p:sldId id="658" r:id="rId27"/>
    <p:sldId id="659" r:id="rId28"/>
    <p:sldId id="660" r:id="rId29"/>
    <p:sldId id="580" r:id="rId30"/>
    <p:sldId id="581" r:id="rId31"/>
    <p:sldId id="595" r:id="rId32"/>
    <p:sldId id="596" r:id="rId33"/>
    <p:sldId id="597" r:id="rId34"/>
    <p:sldId id="605"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620" r:id="rId52"/>
    <p:sldId id="621" r:id="rId53"/>
    <p:sldId id="622" r:id="rId54"/>
    <p:sldId id="623" r:id="rId55"/>
    <p:sldId id="624" r:id="rId56"/>
    <p:sldId id="464" r:id="rId57"/>
    <p:sldId id="465" r:id="rId58"/>
    <p:sldId id="466" r:id="rId59"/>
    <p:sldId id="468" r:id="rId60"/>
    <p:sldId id="626" r:id="rId61"/>
    <p:sldId id="627"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1" r:id="rId75"/>
    <p:sldId id="482" r:id="rId76"/>
    <p:sldId id="483" r:id="rId77"/>
    <p:sldId id="484" r:id="rId78"/>
    <p:sldId id="485" r:id="rId79"/>
    <p:sldId id="486" r:id="rId80"/>
    <p:sldId id="487" r:id="rId81"/>
    <p:sldId id="488" r:id="rId82"/>
    <p:sldId id="489" r:id="rId83"/>
    <p:sldId id="490" r:id="rId84"/>
    <p:sldId id="491" r:id="rId85"/>
    <p:sldId id="492" r:id="rId86"/>
    <p:sldId id="504" r:id="rId87"/>
    <p:sldId id="661" r:id="rId88"/>
    <p:sldId id="662" r:id="rId89"/>
    <p:sldId id="663" r:id="rId90"/>
    <p:sldId id="664" r:id="rId91"/>
    <p:sldId id="665" r:id="rId92"/>
    <p:sldId id="666" r:id="rId93"/>
    <p:sldId id="667" r:id="rId94"/>
    <p:sldId id="668" r:id="rId95"/>
    <p:sldId id="669" r:id="rId96"/>
    <p:sldId id="670" r:id="rId97"/>
    <p:sldId id="671" r:id="rId98"/>
    <p:sldId id="672" r:id="rId99"/>
    <p:sldId id="673" r:id="rId100"/>
    <p:sldId id="674" r:id="rId101"/>
    <p:sldId id="675" r:id="rId102"/>
    <p:sldId id="676" r:id="rId103"/>
    <p:sldId id="677" r:id="rId104"/>
    <p:sldId id="678" r:id="rId105"/>
    <p:sldId id="679" r:id="rId106"/>
    <p:sldId id="680" r:id="rId107"/>
    <p:sldId id="681" r:id="rId108"/>
    <p:sldId id="682" r:id="rId109"/>
    <p:sldId id="683" r:id="rId110"/>
    <p:sldId id="684" r:id="rId1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719" autoAdjust="0"/>
  </p:normalViewPr>
  <p:slideViewPr>
    <p:cSldViewPr>
      <p:cViewPr varScale="1">
        <p:scale>
          <a:sx n="111" d="100"/>
          <a:sy n="111" d="100"/>
        </p:scale>
        <p:origin x="108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51.xml"/><Relationship Id="rId18" Type="http://schemas.openxmlformats.org/officeDocument/2006/relationships/slide" Target="slides/slide56.xml"/><Relationship Id="rId26" Type="http://schemas.openxmlformats.org/officeDocument/2006/relationships/slide" Target="slides/slide82.xml"/><Relationship Id="rId3" Type="http://schemas.openxmlformats.org/officeDocument/2006/relationships/slide" Target="slides/slide6.xml"/><Relationship Id="rId21" Type="http://schemas.openxmlformats.org/officeDocument/2006/relationships/slide" Target="slides/slide73.xml"/><Relationship Id="rId34" Type="http://schemas.openxmlformats.org/officeDocument/2006/relationships/slide" Target="slides/slide96.xml"/><Relationship Id="rId7" Type="http://schemas.openxmlformats.org/officeDocument/2006/relationships/slide" Target="slides/slide14.xml"/><Relationship Id="rId12" Type="http://schemas.openxmlformats.org/officeDocument/2006/relationships/slide" Target="slides/slide45.xml"/><Relationship Id="rId17" Type="http://schemas.openxmlformats.org/officeDocument/2006/relationships/slide" Target="slides/slide55.xml"/><Relationship Id="rId25" Type="http://schemas.openxmlformats.org/officeDocument/2006/relationships/slide" Target="slides/slide81.xml"/><Relationship Id="rId33" Type="http://schemas.openxmlformats.org/officeDocument/2006/relationships/slide" Target="slides/slide95.xml"/><Relationship Id="rId2" Type="http://schemas.openxmlformats.org/officeDocument/2006/relationships/slide" Target="slides/slide5.xml"/><Relationship Id="rId16" Type="http://schemas.openxmlformats.org/officeDocument/2006/relationships/slide" Target="slides/slide54.xml"/><Relationship Id="rId20" Type="http://schemas.openxmlformats.org/officeDocument/2006/relationships/slide" Target="slides/slide71.xml"/><Relationship Id="rId29" Type="http://schemas.openxmlformats.org/officeDocument/2006/relationships/slide" Target="slides/slide88.xml"/><Relationship Id="rId1" Type="http://schemas.openxmlformats.org/officeDocument/2006/relationships/slide" Target="slides/slide4.xml"/><Relationship Id="rId6" Type="http://schemas.openxmlformats.org/officeDocument/2006/relationships/slide" Target="slides/slide11.xml"/><Relationship Id="rId11" Type="http://schemas.openxmlformats.org/officeDocument/2006/relationships/slide" Target="slides/slide37.xml"/><Relationship Id="rId24" Type="http://schemas.openxmlformats.org/officeDocument/2006/relationships/slide" Target="slides/slide77.xml"/><Relationship Id="rId32" Type="http://schemas.openxmlformats.org/officeDocument/2006/relationships/slide" Target="slides/slide94.xml"/><Relationship Id="rId37" Type="http://schemas.openxmlformats.org/officeDocument/2006/relationships/slide" Target="slides/slide105.xml"/><Relationship Id="rId5" Type="http://schemas.openxmlformats.org/officeDocument/2006/relationships/slide" Target="slides/slide9.xml"/><Relationship Id="rId15" Type="http://schemas.openxmlformats.org/officeDocument/2006/relationships/slide" Target="slides/slide53.xml"/><Relationship Id="rId23" Type="http://schemas.openxmlformats.org/officeDocument/2006/relationships/slide" Target="slides/slide76.xml"/><Relationship Id="rId28" Type="http://schemas.openxmlformats.org/officeDocument/2006/relationships/slide" Target="slides/slide87.xml"/><Relationship Id="rId36" Type="http://schemas.openxmlformats.org/officeDocument/2006/relationships/slide" Target="slides/slide104.xml"/><Relationship Id="rId10" Type="http://schemas.openxmlformats.org/officeDocument/2006/relationships/slide" Target="slides/slide35.xml"/><Relationship Id="rId19" Type="http://schemas.openxmlformats.org/officeDocument/2006/relationships/slide" Target="slides/slide67.xml"/><Relationship Id="rId31" Type="http://schemas.openxmlformats.org/officeDocument/2006/relationships/slide" Target="slides/slide93.xml"/><Relationship Id="rId4" Type="http://schemas.openxmlformats.org/officeDocument/2006/relationships/slide" Target="slides/slide8.xml"/><Relationship Id="rId9" Type="http://schemas.openxmlformats.org/officeDocument/2006/relationships/slide" Target="slides/slide18.xml"/><Relationship Id="rId14" Type="http://schemas.openxmlformats.org/officeDocument/2006/relationships/slide" Target="slides/slide52.xml"/><Relationship Id="rId22" Type="http://schemas.openxmlformats.org/officeDocument/2006/relationships/slide" Target="slides/slide75.xml"/><Relationship Id="rId27" Type="http://schemas.openxmlformats.org/officeDocument/2006/relationships/slide" Target="slides/slide86.xml"/><Relationship Id="rId30" Type="http://schemas.openxmlformats.org/officeDocument/2006/relationships/slide" Target="slides/slide92.xml"/><Relationship Id="rId35"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0.wmf"/><Relationship Id="rId1" Type="http://schemas.openxmlformats.org/officeDocument/2006/relationships/image" Target="../media/image66.e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5" Type="http://schemas.openxmlformats.org/officeDocument/2006/relationships/image" Target="../media/image67.wmf"/><Relationship Id="rId4"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80.wmf"/><Relationship Id="rId7" Type="http://schemas.openxmlformats.org/officeDocument/2006/relationships/image" Target="../media/image83.emf"/><Relationship Id="rId2" Type="http://schemas.openxmlformats.org/officeDocument/2006/relationships/image" Target="../media/image79.wmf"/><Relationship Id="rId1" Type="http://schemas.openxmlformats.org/officeDocument/2006/relationships/image" Target="../media/image68.wmf"/><Relationship Id="rId6" Type="http://schemas.openxmlformats.org/officeDocument/2006/relationships/image" Target="../media/image82.emf"/><Relationship Id="rId5" Type="http://schemas.openxmlformats.org/officeDocument/2006/relationships/image" Target="../media/image73.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e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e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8.wmf"/><Relationship Id="rId7" Type="http://schemas.openxmlformats.org/officeDocument/2006/relationships/image" Target="../media/image64.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3.wmf"/><Relationship Id="rId5" Type="http://schemas.openxmlformats.org/officeDocument/2006/relationships/image" Target="../media/image62.wmf"/><Relationship Id="rId10" Type="http://schemas.openxmlformats.org/officeDocument/2006/relationships/image" Target="../media/image96.wmf"/><Relationship Id="rId4" Type="http://schemas.openxmlformats.org/officeDocument/2006/relationships/image" Target="../media/image94.wmf"/><Relationship Id="rId9"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9"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4.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 Id="rId9"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10"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image" Target="../media/image16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78.png"/></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14.wmf"/><Relationship Id="rId7" Type="http://schemas.openxmlformats.org/officeDocument/2006/relationships/image" Target="../media/image201.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0.wmf"/><Relationship Id="rId5" Type="http://schemas.openxmlformats.org/officeDocument/2006/relationships/image" Target="../media/image199.wmf"/><Relationship Id="rId10" Type="http://schemas.openxmlformats.org/officeDocument/2006/relationships/image" Target="../media/image204.wmf"/><Relationship Id="rId4" Type="http://schemas.openxmlformats.org/officeDocument/2006/relationships/image" Target="../media/image198.wmf"/><Relationship Id="rId9" Type="http://schemas.openxmlformats.org/officeDocument/2006/relationships/image" Target="../media/image2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13.wmf"/><Relationship Id="rId1" Type="http://schemas.openxmlformats.org/officeDocument/2006/relationships/image" Target="../media/image21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26.wmf"/><Relationship Id="rId7" Type="http://schemas.openxmlformats.org/officeDocument/2006/relationships/image" Target="../media/image230.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 Id="rId4" Type="http://schemas.openxmlformats.org/officeDocument/2006/relationships/image" Target="../media/image23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3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5.wmf"/><Relationship Id="rId1" Type="http://schemas.openxmlformats.org/officeDocument/2006/relationships/image" Target="../media/image25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56.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 Id="rId4" Type="http://schemas.openxmlformats.org/officeDocument/2006/relationships/image" Target="../media/image26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6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5" Type="http://schemas.openxmlformats.org/officeDocument/2006/relationships/image" Target="../media/image267.wmf"/><Relationship Id="rId4" Type="http://schemas.openxmlformats.org/officeDocument/2006/relationships/image" Target="../media/image2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4" Type="http://schemas.openxmlformats.org/officeDocument/2006/relationships/image" Target="../media/image2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83.wmf"/><Relationship Id="rId3" Type="http://schemas.openxmlformats.org/officeDocument/2006/relationships/image" Target="../media/image278.wmf"/><Relationship Id="rId7" Type="http://schemas.openxmlformats.org/officeDocument/2006/relationships/image" Target="../media/image282.w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81.wmf"/><Relationship Id="rId5" Type="http://schemas.openxmlformats.org/officeDocument/2006/relationships/image" Target="../media/image280.wmf"/><Relationship Id="rId4" Type="http://schemas.openxmlformats.org/officeDocument/2006/relationships/image" Target="../media/image279.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86.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4" Type="http://schemas.openxmlformats.org/officeDocument/2006/relationships/image" Target="../media/image30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0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92E6FB4C-D5FE-450E-BFA0-B6E965F4F5AE}" type="slidenum">
              <a:rPr lang="zh-CN" altLang="en-US"/>
              <a:pPr>
                <a:defRPr/>
              </a:pPr>
              <a:t>‹#›</a:t>
            </a:fld>
            <a:endParaRPr lang="en-US" altLang="zh-CN"/>
          </a:p>
        </p:txBody>
      </p:sp>
    </p:spTree>
    <p:extLst>
      <p:ext uri="{BB962C8B-B14F-4D97-AF65-F5344CB8AC3E}">
        <p14:creationId xmlns:p14="http://schemas.microsoft.com/office/powerpoint/2010/main" val="33318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2F84D0-9DE3-4D06-945E-BC2A0487E88C}" type="slidenum">
              <a:rPr lang="zh-CN" altLang="en-US" smtClean="0">
                <a:latin typeface="Times New Roman" panose="02020603050405020304" pitchFamily="18" charset="0"/>
              </a:rPr>
              <a:pPr>
                <a:spcBef>
                  <a:spcPct val="0"/>
                </a:spcBef>
              </a:pPr>
              <a:t>1</a:t>
            </a:fld>
            <a:endParaRPr lang="en-US" altLang="zh-CN" smtClean="0">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82936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2C036E-2432-45AE-BDB5-35D328F0BB9C}" type="slidenum">
              <a:rPr lang="zh-CN" altLang="en-US" smtClean="0"/>
              <a:pPr>
                <a:spcBef>
                  <a:spcPct val="0"/>
                </a:spcBef>
              </a:pPr>
              <a:t>11</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96067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4FC232-8910-4CDA-8D44-62BB430872CE}" type="slidenum">
              <a:rPr lang="zh-CN" altLang="en-US" smtClean="0"/>
              <a:pPr>
                <a:spcBef>
                  <a:spcPct val="0"/>
                </a:spcBef>
              </a:pPr>
              <a:t>12</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6110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CCFA76-647C-4C99-971D-AB12C0B38292}" type="slidenum">
              <a:rPr lang="zh-CN" altLang="en-US" smtClean="0"/>
              <a:pPr>
                <a:spcBef>
                  <a:spcPct val="0"/>
                </a:spcBef>
              </a:pPr>
              <a:t>13</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57031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2AFC923-0C78-4D9C-84A3-4EF0B17E093C}" type="slidenum">
              <a:rPr lang="zh-CN" altLang="en-US" smtClean="0"/>
              <a:pPr>
                <a:spcBef>
                  <a:spcPct val="0"/>
                </a:spcBef>
              </a:pPr>
              <a:t>14</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4239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899A64-B3CC-47EC-8B15-F7911F81D471}" type="slidenum">
              <a:rPr lang="zh-CN" altLang="en-US" smtClean="0"/>
              <a:pPr>
                <a:spcBef>
                  <a:spcPct val="0"/>
                </a:spcBef>
              </a:pPr>
              <a:t>15</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098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59CFBEE-2E22-411E-A0B5-10BF7759B6FB}" type="slidenum">
              <a:rPr lang="zh-CN" altLang="en-US" smtClean="0"/>
              <a:pPr>
                <a:spcBef>
                  <a:spcPct val="0"/>
                </a:spcBef>
              </a:pPr>
              <a:t>16</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38160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17</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5535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F51029-13FC-453C-909A-35F5C7CFB50C}" type="slidenum">
              <a:rPr lang="zh-CN" altLang="en-US" smtClean="0"/>
              <a:pPr>
                <a:spcBef>
                  <a:spcPct val="0"/>
                </a:spcBef>
              </a:pPr>
              <a:t>18</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25897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18784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25</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6674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96702E-1EB7-4FBF-B99F-3830290C356E}" type="slidenum">
              <a:rPr lang="zh-CN" altLang="en-US" smtClean="0">
                <a:latin typeface="Times New Roman" panose="02020603050405020304" pitchFamily="18" charset="0"/>
              </a:rPr>
              <a:pPr>
                <a:spcBef>
                  <a:spcPct val="0"/>
                </a:spcBef>
              </a:pPr>
              <a:t>2</a:t>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18414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26</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00817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27</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56513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28</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344863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E5A3D4-0532-442E-BCA8-7F8F8029C877}" type="slidenum">
              <a:rPr lang="zh-CN" altLang="en-US" smtClean="0"/>
              <a:pPr>
                <a:spcBef>
                  <a:spcPct val="0"/>
                </a:spcBef>
              </a:pPr>
              <a:t>35</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2437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369AEC-AE12-45FB-B42D-20FC9C5A5C92}" type="slidenum">
              <a:rPr lang="zh-CN" altLang="en-US" smtClean="0"/>
              <a:pPr>
                <a:spcBef>
                  <a:spcPct val="0"/>
                </a:spcBef>
              </a:pPr>
              <a:t>36</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9016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pPr>
                <a:spcBef>
                  <a:spcPct val="0"/>
                </a:spcBef>
              </a:pPr>
              <a:t>37</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577933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EF2D85A-9F91-4AAC-AD70-F8A32BDDE1E3}" type="slidenum">
              <a:rPr lang="zh-CN" altLang="en-US" smtClean="0"/>
              <a:pPr>
                <a:spcBef>
                  <a:spcPct val="0"/>
                </a:spcBef>
              </a:pPr>
              <a:t>38</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5936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CAE7DA-63A7-4D6E-9C6F-48B7BF6A07FD}" type="slidenum">
              <a:rPr lang="zh-CN" altLang="en-US" smtClean="0"/>
              <a:pPr>
                <a:spcBef>
                  <a:spcPct val="0"/>
                </a:spcBef>
              </a:pPr>
              <a:t>39</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85459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1FBBB1-2D81-4E6A-9CD4-E40F697F8DE1}" type="slidenum">
              <a:rPr lang="zh-CN" altLang="en-US" smtClean="0"/>
              <a:pPr>
                <a:spcBef>
                  <a:spcPct val="0"/>
                </a:spcBef>
              </a:pPr>
              <a:t>40</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79490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pPr>
                <a:spcBef>
                  <a:spcPct val="0"/>
                </a:spcBef>
              </a:pPr>
              <a:t>41</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976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pPr>
                <a:spcBef>
                  <a:spcPct val="0"/>
                </a:spcBef>
              </a:pPr>
              <a:t>4</a:t>
            </a:fld>
            <a:endParaRPr lang="en-US" altLang="zh-CN"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370184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1BA99D-B688-488E-B253-1DBB60353084}" type="slidenum">
              <a:rPr lang="zh-CN" altLang="en-US" smtClean="0"/>
              <a:pPr>
                <a:spcBef>
                  <a:spcPct val="0"/>
                </a:spcBef>
              </a:pPr>
              <a:t>42</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004111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8147B56-B073-4EAA-886E-51FAA940AA78}" type="slidenum">
              <a:rPr lang="zh-CN" altLang="en-US" smtClean="0"/>
              <a:pPr>
                <a:spcBef>
                  <a:spcPct val="0"/>
                </a:spcBef>
              </a:pPr>
              <a:t>43</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555731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BDA47-9E49-4CEC-BFF3-B807D43AA58B}" type="slidenum">
              <a:rPr lang="zh-CN" altLang="en-US" smtClean="0"/>
              <a:pPr>
                <a:spcBef>
                  <a:spcPct val="0"/>
                </a:spcBef>
              </a:pPr>
              <a:t>44</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86605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69B0C8-2063-4967-A58D-37B292F952DA}" type="slidenum">
              <a:rPr lang="zh-CN" altLang="en-US" smtClean="0"/>
              <a:pPr>
                <a:spcBef>
                  <a:spcPct val="0"/>
                </a:spcBef>
              </a:pPr>
              <a:t>45</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145535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A88330-08C2-491C-B993-DAC3B28DD347}" type="slidenum">
              <a:rPr lang="zh-CN" altLang="en-US" smtClean="0"/>
              <a:pPr>
                <a:spcBef>
                  <a:spcPct val="0"/>
                </a:spcBef>
              </a:pPr>
              <a:t>47</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181821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897BCE-03A7-4462-B82E-11FB7E465BA8}" type="slidenum">
              <a:rPr lang="zh-CN" altLang="en-US" smtClean="0"/>
              <a:pPr>
                <a:spcBef>
                  <a:spcPct val="0"/>
                </a:spcBef>
              </a:pPr>
              <a:t>48</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018768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A68166-B475-4D44-A51F-19828B35941B}" type="slidenum">
              <a:rPr lang="zh-CN" altLang="en-US" smtClean="0"/>
              <a:pPr>
                <a:spcBef>
                  <a:spcPct val="0"/>
                </a:spcBef>
              </a:pPr>
              <a:t>49</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8881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1389E1-50DC-4504-8D31-62A57BFFE6E3}" type="slidenum">
              <a:rPr lang="zh-CN" altLang="en-US" smtClean="0"/>
              <a:pPr>
                <a:spcBef>
                  <a:spcPct val="0"/>
                </a:spcBef>
              </a:pPr>
              <a:t>50</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93825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0D7B1A9-F694-4E36-BF8B-2A4780F50A55}" type="slidenum">
              <a:rPr lang="zh-CN" altLang="en-US" smtClean="0"/>
              <a:pPr>
                <a:spcBef>
                  <a:spcPct val="0"/>
                </a:spcBef>
              </a:pPr>
              <a:t>51</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864139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380792-069E-40BB-A5AC-4FF253120B5B}" type="slidenum">
              <a:rPr lang="zh-CN" altLang="en-US" smtClean="0"/>
              <a:pPr>
                <a:spcBef>
                  <a:spcPct val="0"/>
                </a:spcBef>
              </a:pPr>
              <a:t>52</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74744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5F3D7CD-0C28-41C6-87F3-9E050C5811B6}" type="slidenum">
              <a:rPr lang="zh-CN" altLang="en-US" smtClean="0"/>
              <a:pPr>
                <a:spcBef>
                  <a:spcPct val="0"/>
                </a:spcBef>
              </a:pPr>
              <a:t>5</a:t>
            </a:fld>
            <a:endParaRPr lang="en-US" altLang="zh-CN"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11551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64BA10-2A12-4910-81B6-8C0908C72A04}" type="slidenum">
              <a:rPr lang="zh-CN" altLang="en-US" smtClean="0"/>
              <a:pPr>
                <a:spcBef>
                  <a:spcPct val="0"/>
                </a:spcBef>
              </a:pPr>
              <a:t>53</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57706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2E0806-4E9E-4F6F-9ADB-FF9E6B84F4BD}" type="slidenum">
              <a:rPr lang="zh-CN" altLang="en-US" smtClean="0"/>
              <a:pPr>
                <a:spcBef>
                  <a:spcPct val="0"/>
                </a:spcBef>
              </a:pPr>
              <a:t>54</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527165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6D5DCD-A8CB-417E-9D8B-760989DB7C75}" type="slidenum">
              <a:rPr lang="zh-CN" altLang="en-US" smtClean="0"/>
              <a:pPr>
                <a:spcBef>
                  <a:spcPct val="0"/>
                </a:spcBef>
              </a:pPr>
              <a:t>55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946773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D7357B-B556-4147-8A68-EB214D1D3088}" type="slidenum">
              <a:rPr lang="zh-CN" altLang="en-US" smtClean="0"/>
              <a:pPr>
                <a:spcBef>
                  <a:spcPct val="0"/>
                </a:spcBef>
              </a:pPr>
              <a:t>56</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735642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C9EE38F-8FBA-44B5-8064-C7D58E70C6C8}" type="slidenum">
              <a:rPr lang="zh-CN" altLang="en-US" smtClean="0"/>
              <a:pPr>
                <a:spcBef>
                  <a:spcPct val="0"/>
                </a:spcBef>
              </a:pPr>
              <a:t>57</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060211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6FDD2A3-8B4B-465D-B964-8354B5A30F40}" type="slidenum">
              <a:rPr lang="zh-CN" altLang="en-US" smtClean="0"/>
              <a:pPr>
                <a:spcBef>
                  <a:spcPct val="0"/>
                </a:spcBef>
              </a:pPr>
              <a:t>58</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977285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3DA679B-7B8F-4121-92D1-B0738C84C380}" type="slidenum">
              <a:rPr lang="zh-CN" altLang="en-US" smtClean="0"/>
              <a:pPr>
                <a:spcBef>
                  <a:spcPct val="0"/>
                </a:spcBef>
              </a:pPr>
              <a:t>59</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32443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1F0186B-DE90-480F-A2DC-10F88EB9829B}" type="slidenum">
              <a:rPr lang="zh-CN" altLang="en-US" smtClean="0"/>
              <a:pPr>
                <a:spcBef>
                  <a:spcPct val="0"/>
                </a:spcBef>
              </a:pPr>
              <a:t>60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074548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286998-A8A0-4134-98D6-9BDB27E0EBE9}" type="slidenum">
              <a:rPr lang="zh-CN" altLang="en-US" smtClean="0"/>
              <a:pPr>
                <a:spcBef>
                  <a:spcPct val="0"/>
                </a:spcBef>
              </a:pPr>
              <a:t>61</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14787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1052E-1293-4227-943A-31299DC01D43}" type="slidenum">
              <a:rPr lang="zh-CN" altLang="en-US" smtClean="0"/>
              <a:pPr>
                <a:spcBef>
                  <a:spcPct val="0"/>
                </a:spcBef>
              </a:pPr>
              <a:t>62</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83245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pPr>
                <a:spcBef>
                  <a:spcPct val="0"/>
                </a:spcBef>
              </a:pPr>
              <a:t>6</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1212714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D82BFD-7D6E-457E-83BF-087F070263D8}" type="slidenum">
              <a:rPr lang="zh-CN" altLang="en-US" smtClean="0"/>
              <a:pPr>
                <a:spcBef>
                  <a:spcPct val="0"/>
                </a:spcBef>
              </a:pPr>
              <a:t>63</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88839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DB7D5C-4F93-4641-AAFA-5B73BEDDDCA0}" type="slidenum">
              <a:rPr lang="zh-CN" altLang="en-US" smtClean="0"/>
              <a:pPr>
                <a:spcBef>
                  <a:spcPct val="0"/>
                </a:spcBef>
              </a:pPr>
              <a:t>64</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698713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62764D-A3B6-429B-851D-4E5CD22A6641}" type="slidenum">
              <a:rPr lang="zh-CN" altLang="en-US" smtClean="0"/>
              <a:pPr>
                <a:spcBef>
                  <a:spcPct val="0"/>
                </a:spcBef>
              </a:pPr>
              <a:t>65</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7973359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6E4537-C255-4D98-B24B-D2A745B6DB53}" type="slidenum">
              <a:rPr lang="zh-CN" altLang="en-US" smtClean="0"/>
              <a:pPr>
                <a:spcBef>
                  <a:spcPct val="0"/>
                </a:spcBef>
              </a:pPr>
              <a:t>66</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32272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4D2F4A-FB9E-427F-8594-7941144E813F}" type="slidenum">
              <a:rPr lang="zh-CN" altLang="en-US" smtClean="0"/>
              <a:pPr>
                <a:spcBef>
                  <a:spcPct val="0"/>
                </a:spcBef>
              </a:pPr>
              <a:t>67</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610652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7C6D93-3E2C-49EF-AC42-5A36E6CC7BC9}" type="slidenum">
              <a:rPr lang="zh-CN" altLang="en-US" smtClean="0"/>
              <a:pPr>
                <a:spcBef>
                  <a:spcPct val="0"/>
                </a:spcBef>
              </a:pPr>
              <a:t>68</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910827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D588D0-CA29-43C7-8D40-0FAFFDE09CCB}" type="slidenum">
              <a:rPr lang="zh-CN" altLang="en-US" smtClean="0"/>
              <a:pPr>
                <a:spcBef>
                  <a:spcPct val="0"/>
                </a:spcBef>
              </a:pPr>
              <a:t>71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74831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B0EE87-5762-412D-B007-90B7BD3468E5}" type="slidenum">
              <a:rPr lang="zh-CN" altLang="en-US" smtClean="0"/>
              <a:pPr>
                <a:spcBef>
                  <a:spcPct val="0"/>
                </a:spcBef>
              </a:pPr>
              <a:t>72</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91212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34EFA7-7124-4324-8343-A364DC7CF67D}" type="slidenum">
              <a:rPr lang="zh-CN" altLang="en-US" smtClean="0"/>
              <a:pPr>
                <a:spcBef>
                  <a:spcPct val="0"/>
                </a:spcBef>
              </a:pPr>
              <a:t>73</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024297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59EA82C-8EE3-468E-A28C-8A0674AB8BBE}" type="slidenum">
              <a:rPr lang="zh-CN" altLang="en-US" smtClean="0"/>
              <a:pPr>
                <a:spcBef>
                  <a:spcPct val="0"/>
                </a:spcBef>
              </a:pPr>
              <a:t>74</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34956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DEF66C8-4F00-492A-A0C7-AEEEDD0F16E3}" type="slidenum">
              <a:rPr lang="zh-CN" altLang="en-US" smtClean="0"/>
              <a:pPr>
                <a:spcBef>
                  <a:spcPct val="0"/>
                </a:spcBef>
              </a:pPr>
              <a:t>7</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584400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15E182-835A-464D-97DF-A890201ED056}" type="slidenum">
              <a:rPr lang="zh-CN" altLang="en-US" smtClean="0"/>
              <a:pPr>
                <a:spcBef>
                  <a:spcPct val="0"/>
                </a:spcBef>
              </a:pPr>
              <a:t>75</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860118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7BA149F-2B96-4C32-8654-E06519FDF474}" type="slidenum">
              <a:rPr lang="zh-CN" altLang="en-US" smtClean="0"/>
              <a:pPr>
                <a:spcBef>
                  <a:spcPct val="0"/>
                </a:spcBef>
              </a:pPr>
              <a:t>76</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52968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A2C8D-DD06-4228-BC86-0B4E66431C02}" type="slidenum">
              <a:rPr lang="zh-CN" altLang="en-US" smtClean="0"/>
              <a:pPr>
                <a:spcBef>
                  <a:spcPct val="0"/>
                </a:spcBef>
              </a:pPr>
              <a:t>77</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841155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1D924-DB78-4167-8BAA-ACD3F5AFE9B9}" type="slidenum">
              <a:rPr lang="zh-CN" altLang="en-US" smtClean="0"/>
              <a:pPr>
                <a:spcBef>
                  <a:spcPct val="0"/>
                </a:spcBef>
              </a:pPr>
              <a:t>78</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26202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30457EF-E513-41A7-AFD4-73EC52880A25}" type="slidenum">
              <a:rPr lang="zh-CN" altLang="en-US" smtClean="0"/>
              <a:pPr>
                <a:spcBef>
                  <a:spcPct val="0"/>
                </a:spcBef>
              </a:pPr>
              <a:t>79</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882040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E1C177-61AA-40CE-AC3F-7F920D1425C9}" type="slidenum">
              <a:rPr lang="zh-CN" altLang="en-US" smtClean="0"/>
              <a:pPr>
                <a:spcBef>
                  <a:spcPct val="0"/>
                </a:spcBef>
              </a:pPr>
              <a:t>80</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667014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23789C-78E6-4EBB-AC4B-A18E7BD7B9B8}" type="slidenum">
              <a:rPr lang="zh-CN" altLang="en-US" smtClean="0"/>
              <a:pPr>
                <a:spcBef>
                  <a:spcPct val="0"/>
                </a:spcBef>
              </a:pPr>
              <a:t>81</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573437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72C001-B14E-43A6-ABE6-8909D8D1D968}" type="slidenum">
              <a:rPr lang="zh-CN" altLang="en-US" smtClean="0"/>
              <a:pPr>
                <a:spcBef>
                  <a:spcPct val="0"/>
                </a:spcBef>
              </a:pPr>
              <a:t>82</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6611189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5A58A-9304-41E8-B1C6-7009B80559E4}" type="slidenum">
              <a:rPr lang="zh-CN" altLang="en-US" smtClean="0"/>
              <a:pPr>
                <a:spcBef>
                  <a:spcPct val="0"/>
                </a:spcBef>
              </a:pPr>
              <a:t>83</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1267821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893A3A3-77F5-4A20-BA1B-D6E3E287D30B}" type="slidenum">
              <a:rPr lang="zh-CN" altLang="en-US" smtClean="0"/>
              <a:pPr>
                <a:spcBef>
                  <a:spcPct val="0"/>
                </a:spcBef>
              </a:pPr>
              <a:t>84</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04774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F7DBA-E17F-4C20-9526-14D38C1BF002}" type="slidenum">
              <a:rPr lang="zh-CN" altLang="en-US" smtClean="0"/>
              <a:pPr>
                <a:spcBef>
                  <a:spcPct val="0"/>
                </a:spcBef>
              </a:pPr>
              <a:t>8</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6021282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7ECEED7-80F3-4A05-8B5E-3A63B55FCE33}" type="slidenum">
              <a:rPr lang="zh-CN" altLang="en-US" smtClean="0"/>
              <a:pPr>
                <a:spcBef>
                  <a:spcPct val="0"/>
                </a:spcBef>
              </a:pPr>
              <a:t>85</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146171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13B347-5BA9-4DB2-A61D-0E06B47A7139}" type="slidenum">
              <a:rPr lang="zh-CN" altLang="en-US" smtClean="0"/>
              <a:pPr>
                <a:spcBef>
                  <a:spcPct val="0"/>
                </a:spcBef>
              </a:pPr>
              <a:t>86</a:t>
            </a:fld>
            <a:endParaRPr lang="en-US" altLang="zh-CN"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110397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AB255B2-FCEE-4CCA-AF6D-A3E95F4F765D}" type="slidenum">
              <a:rPr lang="zh-CN" altLang="en-US" smtClean="0"/>
              <a:pPr>
                <a:spcBef>
                  <a:spcPct val="0"/>
                </a:spcBef>
              </a:pPr>
              <a:t>87</a:t>
            </a:fld>
            <a:endParaRPr lang="en-US"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932778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A996D32-B12F-457E-A40C-A7A2B4C6F3E0}" type="slidenum">
              <a:rPr lang="zh-CN" altLang="en-US" smtClean="0"/>
              <a:pPr>
                <a:spcBef>
                  <a:spcPct val="0"/>
                </a:spcBef>
              </a:pPr>
              <a:t>88</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18804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5BF18F-AE0E-4257-9206-2916F73DFB7B}" type="slidenum">
              <a:rPr lang="zh-CN" altLang="en-US" smtClean="0"/>
              <a:pPr>
                <a:spcBef>
                  <a:spcPct val="0"/>
                </a:spcBef>
              </a:pPr>
              <a:t>89</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964782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20C685-3DF2-4714-9E04-43042AD7CC04}" type="slidenum">
              <a:rPr lang="zh-CN" altLang="en-US" smtClean="0"/>
              <a:pPr>
                <a:spcBef>
                  <a:spcPct val="0"/>
                </a:spcBef>
              </a:pPr>
              <a:t>90</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2046622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154AE2-2372-43E9-8255-2B776C174FE6}" type="slidenum">
              <a:rPr lang="zh-CN" altLang="en-US" smtClean="0"/>
              <a:pPr>
                <a:spcBef>
                  <a:spcPct val="0"/>
                </a:spcBef>
              </a:pPr>
              <a:t>91</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508174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F2947B2-A0BA-4DC6-BE7C-63EF1C336B54}" type="slidenum">
              <a:rPr lang="zh-CN" altLang="en-US" smtClean="0"/>
              <a:pPr>
                <a:spcBef>
                  <a:spcPct val="0"/>
                </a:spcBef>
              </a:pPr>
              <a:t>92</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233777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7E27270-EA4E-4866-9A80-01C8815F061A}" type="slidenum">
              <a:rPr lang="zh-CN" altLang="en-US" smtClean="0"/>
              <a:pPr>
                <a:spcBef>
                  <a:spcPct val="0"/>
                </a:spcBef>
              </a:pPr>
              <a:t>93</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5555449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94</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3112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408F68-AB05-43CB-BB72-948960EFEF7D}" type="slidenum">
              <a:rPr lang="zh-CN" altLang="en-US" smtClean="0"/>
              <a:pPr>
                <a:spcBef>
                  <a:spcPct val="0"/>
                </a:spcBef>
              </a:pPr>
              <a:t>9</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40401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95</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37706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96</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1484567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97</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8139934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FB79C0-7EA3-4A65-AB67-63B2F9D52B9F}" type="slidenum">
              <a:rPr lang="zh-CN" altLang="en-US" smtClean="0"/>
              <a:pPr>
                <a:spcBef>
                  <a:spcPct val="0"/>
                </a:spcBef>
              </a:pPr>
              <a:t>98</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137082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479BF80-BDB8-4699-955A-BCB9DD95D431}" type="slidenum">
              <a:rPr lang="zh-CN" altLang="en-US" smtClean="0"/>
              <a:pPr>
                <a:spcBef>
                  <a:spcPct val="0"/>
                </a:spcBef>
              </a:pPr>
              <a:t>99</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7608546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100</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1279278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BACCCB9-3D93-454C-93D3-58E7124CCD15}" type="slidenum">
              <a:rPr lang="zh-CN" altLang="en-US" smtClean="0"/>
              <a:pPr>
                <a:spcBef>
                  <a:spcPct val="0"/>
                </a:spcBef>
              </a:pPr>
              <a:t>101</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16294477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102</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271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3B0C31-D41D-472B-9B98-434442D5B577}" type="slidenum">
              <a:rPr lang="zh-CN" altLang="en-US" smtClean="0"/>
              <a:pPr>
                <a:spcBef>
                  <a:spcPct val="0"/>
                </a:spcBef>
              </a:pPr>
              <a:t>103</a:t>
            </a:fld>
            <a:endParaRPr lang="en-US" altLang="zh-CN"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074886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C70FB2-FB01-4C91-A7FE-34065FD9E608}" type="slidenum">
              <a:rPr lang="zh-CN" altLang="en-US" smtClean="0"/>
              <a:pPr>
                <a:spcBef>
                  <a:spcPct val="0"/>
                </a:spcBef>
              </a:pPr>
              <a:t>104</a:t>
            </a:fld>
            <a:endParaRPr lang="en-US" altLang="zh-CN"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054474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E74E1AA-4569-4EAA-BFCE-362F02DF37C2}" type="slidenum">
              <a:rPr lang="zh-CN" altLang="en-US" smtClean="0"/>
              <a:pPr>
                <a:spcBef>
                  <a:spcPct val="0"/>
                </a:spcBef>
              </a:pPr>
              <a:t>10</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2488671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8AC749-3F48-4BA3-82DC-2925589E8182}" type="slidenum">
              <a:rPr lang="zh-CN" altLang="en-US" smtClean="0"/>
              <a:pPr>
                <a:spcBef>
                  <a:spcPct val="0"/>
                </a:spcBef>
              </a:pPr>
              <a:t>105</a:t>
            </a:fld>
            <a:endParaRPr lang="en-US" altLang="zh-CN"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5189707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39F03DC-04C8-40A6-98AE-96BC4FDC73D1}" type="slidenum">
              <a:rPr lang="zh-CN" altLang="en-US" smtClean="0"/>
              <a:pPr>
                <a:spcBef>
                  <a:spcPct val="0"/>
                </a:spcBef>
              </a:pPr>
              <a:t>106</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0136233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E09A40E-9374-45D7-BBB3-0BEF1DEAFBF9}" type="slidenum">
              <a:rPr lang="zh-CN" altLang="en-US" smtClean="0"/>
              <a:pPr>
                <a:spcBef>
                  <a:spcPct val="0"/>
                </a:spcBef>
              </a:pPr>
              <a:t>107</a:t>
            </a:fld>
            <a:endParaRPr lang="en-US" altLang="zh-CN"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0408315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108</a:t>
            </a:fld>
            <a:endParaRPr lang="en-US" altLang="zh-CN"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520204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109</a:t>
            </a:fld>
            <a:endParaRPr lang="en-US" altLang="zh-CN"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8676543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53B709-1E36-4224-9A98-E56FAD620690}" type="slidenum">
              <a:rPr lang="zh-CN" altLang="en-US" smtClean="0"/>
              <a:pPr>
                <a:spcBef>
                  <a:spcPct val="0"/>
                </a:spcBef>
              </a:pPr>
              <a:t>110</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0199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773466-C036-475F-BE7B-4BF9C8D402BD}" type="slidenum">
              <a:rPr lang="zh-CN" altLang="en-US"/>
              <a:pPr>
                <a:defRPr/>
              </a:pPr>
              <a:t>‹#›</a:t>
            </a:fld>
            <a:endParaRPr lang="en-US" altLang="zh-CN"/>
          </a:p>
        </p:txBody>
      </p:sp>
    </p:spTree>
    <p:extLst>
      <p:ext uri="{BB962C8B-B14F-4D97-AF65-F5344CB8AC3E}">
        <p14:creationId xmlns:p14="http://schemas.microsoft.com/office/powerpoint/2010/main" val="36683058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5B8258-446E-4C36-8C55-7B13B16CAB13}" type="slidenum">
              <a:rPr lang="zh-CN" altLang="en-US"/>
              <a:pPr>
                <a:defRPr/>
              </a:pPr>
              <a:t>‹#›</a:t>
            </a:fld>
            <a:endParaRPr lang="en-US" altLang="zh-CN"/>
          </a:p>
        </p:txBody>
      </p:sp>
    </p:spTree>
    <p:extLst>
      <p:ext uri="{BB962C8B-B14F-4D97-AF65-F5344CB8AC3E}">
        <p14:creationId xmlns:p14="http://schemas.microsoft.com/office/powerpoint/2010/main" val="4056145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CCD6-355F-4E62-969B-CCCF8B1B5726}" type="slidenum">
              <a:rPr lang="zh-CN" altLang="en-US"/>
              <a:pPr>
                <a:defRPr/>
              </a:pPr>
              <a:t>‹#›</a:t>
            </a:fld>
            <a:endParaRPr lang="en-US" altLang="zh-CN"/>
          </a:p>
        </p:txBody>
      </p:sp>
    </p:spTree>
    <p:extLst>
      <p:ext uri="{BB962C8B-B14F-4D97-AF65-F5344CB8AC3E}">
        <p14:creationId xmlns:p14="http://schemas.microsoft.com/office/powerpoint/2010/main" val="27698188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76CBFF-9A49-498A-A830-1449BCA27E58}" type="slidenum">
              <a:rPr lang="zh-CN" altLang="en-US"/>
              <a:pPr>
                <a:defRPr/>
              </a:pPr>
              <a:t>‹#›</a:t>
            </a:fld>
            <a:endParaRPr lang="en-US" altLang="zh-CN"/>
          </a:p>
        </p:txBody>
      </p:sp>
    </p:spTree>
    <p:extLst>
      <p:ext uri="{BB962C8B-B14F-4D97-AF65-F5344CB8AC3E}">
        <p14:creationId xmlns:p14="http://schemas.microsoft.com/office/powerpoint/2010/main" val="32915969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8C56914-0B3A-4F4E-A3B4-2A6E2E9714E9}" type="slidenum">
              <a:rPr lang="zh-CN" altLang="en-US"/>
              <a:pPr>
                <a:defRPr/>
              </a:pPr>
              <a:t>‹#›</a:t>
            </a:fld>
            <a:endParaRPr lang="en-US" altLang="zh-CN"/>
          </a:p>
        </p:txBody>
      </p:sp>
    </p:spTree>
    <p:extLst>
      <p:ext uri="{BB962C8B-B14F-4D97-AF65-F5344CB8AC3E}">
        <p14:creationId xmlns:p14="http://schemas.microsoft.com/office/powerpoint/2010/main" val="349426352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ADE681F-4C0D-4606-A92B-73B658A58E30}" type="slidenum">
              <a:rPr lang="zh-CN" altLang="en-US"/>
              <a:pPr>
                <a:defRPr/>
              </a:pPr>
              <a:t>‹#›</a:t>
            </a:fld>
            <a:endParaRPr lang="en-US" altLang="zh-CN"/>
          </a:p>
        </p:txBody>
      </p:sp>
    </p:spTree>
    <p:extLst>
      <p:ext uri="{BB962C8B-B14F-4D97-AF65-F5344CB8AC3E}">
        <p14:creationId xmlns:p14="http://schemas.microsoft.com/office/powerpoint/2010/main" val="3774753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915F06-4475-46EA-85B8-A1E9A69710C9}" type="slidenum">
              <a:rPr lang="zh-CN" altLang="en-US"/>
              <a:pPr>
                <a:defRPr/>
              </a:pPr>
              <a:t>‹#›</a:t>
            </a:fld>
            <a:endParaRPr lang="en-US" altLang="zh-CN"/>
          </a:p>
        </p:txBody>
      </p:sp>
    </p:spTree>
    <p:extLst>
      <p:ext uri="{BB962C8B-B14F-4D97-AF65-F5344CB8AC3E}">
        <p14:creationId xmlns:p14="http://schemas.microsoft.com/office/powerpoint/2010/main" val="40847026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993F92-9716-48CD-9446-E4F63158F5DF}" type="slidenum">
              <a:rPr lang="zh-CN" altLang="en-US"/>
              <a:pPr>
                <a:defRPr/>
              </a:pPr>
              <a:t>‹#›</a:t>
            </a:fld>
            <a:endParaRPr lang="en-US" altLang="zh-CN"/>
          </a:p>
        </p:txBody>
      </p:sp>
    </p:spTree>
    <p:extLst>
      <p:ext uri="{BB962C8B-B14F-4D97-AF65-F5344CB8AC3E}">
        <p14:creationId xmlns:p14="http://schemas.microsoft.com/office/powerpoint/2010/main" val="2056950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8CBE67-D8BA-4537-B64A-FB1593FBEBAB}" type="slidenum">
              <a:rPr lang="zh-CN" altLang="en-US"/>
              <a:pPr>
                <a:defRPr/>
              </a:pPr>
              <a:t>‹#›</a:t>
            </a:fld>
            <a:endParaRPr lang="en-US" altLang="zh-CN"/>
          </a:p>
        </p:txBody>
      </p:sp>
    </p:spTree>
    <p:extLst>
      <p:ext uri="{BB962C8B-B14F-4D97-AF65-F5344CB8AC3E}">
        <p14:creationId xmlns:p14="http://schemas.microsoft.com/office/powerpoint/2010/main" val="42344045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E6A502-8C85-4690-9D5F-F1CA96A87F0D}" type="slidenum">
              <a:rPr lang="zh-CN" altLang="en-US"/>
              <a:pPr>
                <a:defRPr/>
              </a:pPr>
              <a:t>‹#›</a:t>
            </a:fld>
            <a:endParaRPr lang="en-US" altLang="zh-CN"/>
          </a:p>
        </p:txBody>
      </p:sp>
    </p:spTree>
    <p:extLst>
      <p:ext uri="{BB962C8B-B14F-4D97-AF65-F5344CB8AC3E}">
        <p14:creationId xmlns:p14="http://schemas.microsoft.com/office/powerpoint/2010/main" val="37221309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9727DF2-039D-4471-B3A6-24998E176C78}" type="slidenum">
              <a:rPr lang="zh-CN" altLang="en-US"/>
              <a:pPr>
                <a:defRPr/>
              </a:pPr>
              <a:t>‹#›</a:t>
            </a:fld>
            <a:endParaRPr lang="en-US" altLang="zh-CN"/>
          </a:p>
        </p:txBody>
      </p:sp>
    </p:spTree>
    <p:extLst>
      <p:ext uri="{BB962C8B-B14F-4D97-AF65-F5344CB8AC3E}">
        <p14:creationId xmlns:p14="http://schemas.microsoft.com/office/powerpoint/2010/main" val="27752845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F3D2D5B-6A6B-4027-896F-51CF27112B5C}" type="slidenum">
              <a:rPr lang="zh-CN" altLang="en-US"/>
              <a:pPr>
                <a:defRPr/>
              </a:pPr>
              <a:t>‹#›</a:t>
            </a:fld>
            <a:endParaRPr lang="en-US" altLang="zh-CN"/>
          </a:p>
        </p:txBody>
      </p:sp>
    </p:spTree>
    <p:extLst>
      <p:ext uri="{BB962C8B-B14F-4D97-AF65-F5344CB8AC3E}">
        <p14:creationId xmlns:p14="http://schemas.microsoft.com/office/powerpoint/2010/main" val="809854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09C306-1B1F-4115-92E4-6ED6996EEF64}" type="slidenum">
              <a:rPr lang="zh-CN" altLang="en-US"/>
              <a:pPr>
                <a:defRPr/>
              </a:pPr>
              <a:t>‹#›</a:t>
            </a:fld>
            <a:endParaRPr lang="en-US" altLang="zh-CN"/>
          </a:p>
        </p:txBody>
      </p:sp>
    </p:spTree>
    <p:extLst>
      <p:ext uri="{BB962C8B-B14F-4D97-AF65-F5344CB8AC3E}">
        <p14:creationId xmlns:p14="http://schemas.microsoft.com/office/powerpoint/2010/main" val="21002466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B3A1B9-6EE0-4219-B164-9D5E4E5249C4}" type="slidenum">
              <a:rPr lang="zh-CN" altLang="en-US"/>
              <a:pPr>
                <a:defRPr/>
              </a:pPr>
              <a:t>‹#›</a:t>
            </a:fld>
            <a:endParaRPr lang="en-US" altLang="zh-CN"/>
          </a:p>
        </p:txBody>
      </p:sp>
    </p:spTree>
    <p:extLst>
      <p:ext uri="{BB962C8B-B14F-4D97-AF65-F5344CB8AC3E}">
        <p14:creationId xmlns:p14="http://schemas.microsoft.com/office/powerpoint/2010/main" val="29805988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86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9A0B795-4EC9-4AF3-B3AF-7420CA603A6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9.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0.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notesSlide" Target="../notesSlides/notesSlide89.xml"/><Relationship Id="rId7"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295.wmf"/><Relationship Id="rId5" Type="http://schemas.openxmlformats.org/officeDocument/2006/relationships/oleObject" Target="../embeddings/oleObject286.bin"/><Relationship Id="rId4" Type="http://schemas.openxmlformats.org/officeDocument/2006/relationships/image" Target="../media/image11.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image" Target="../media/image298.w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89.bin"/><Relationship Id="rId5" Type="http://schemas.openxmlformats.org/officeDocument/2006/relationships/image" Target="../media/image297.wmf"/><Relationship Id="rId4" Type="http://schemas.openxmlformats.org/officeDocument/2006/relationships/oleObject" Target="../embeddings/oleObject288.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292.bin"/><Relationship Id="rId3" Type="http://schemas.openxmlformats.org/officeDocument/2006/relationships/notesSlide" Target="../notesSlides/notesSlide91.xml"/><Relationship Id="rId7" Type="http://schemas.openxmlformats.org/officeDocument/2006/relationships/image" Target="../media/image300.wmf"/><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91.bin"/><Relationship Id="rId11" Type="http://schemas.openxmlformats.org/officeDocument/2006/relationships/image" Target="../media/image302.wmf"/><Relationship Id="rId5" Type="http://schemas.openxmlformats.org/officeDocument/2006/relationships/image" Target="../media/image299.wmf"/><Relationship Id="rId10" Type="http://schemas.openxmlformats.org/officeDocument/2006/relationships/oleObject" Target="../embeddings/oleObject293.bin"/><Relationship Id="rId4" Type="http://schemas.openxmlformats.org/officeDocument/2006/relationships/oleObject" Target="../embeddings/oleObject290.bin"/><Relationship Id="rId9" Type="http://schemas.openxmlformats.org/officeDocument/2006/relationships/image" Target="../media/image301.wmf"/></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72.vml"/><Relationship Id="rId5" Type="http://schemas.openxmlformats.org/officeDocument/2006/relationships/image" Target="../media/image303.wmf"/><Relationship Id="rId4" Type="http://schemas.openxmlformats.org/officeDocument/2006/relationships/oleObject" Target="../embeddings/oleObject294.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73.vml"/><Relationship Id="rId5" Type="http://schemas.openxmlformats.org/officeDocument/2006/relationships/image" Target="../media/image304.wmf"/><Relationship Id="rId4" Type="http://schemas.openxmlformats.org/officeDocument/2006/relationships/oleObject" Target="../embeddings/oleObject295.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74.vml"/><Relationship Id="rId5" Type="http://schemas.openxmlformats.org/officeDocument/2006/relationships/image" Target="../media/image305.wmf"/><Relationship Id="rId4" Type="http://schemas.openxmlformats.org/officeDocument/2006/relationships/oleObject" Target="../embeddings/oleObject296.bin"/></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0.xml"/><Relationship Id="rId7" Type="http://schemas.openxmlformats.org/officeDocument/2006/relationships/oleObject" Target="../embeddings/oleObject29.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png"/><Relationship Id="rId11" Type="http://schemas.openxmlformats.org/officeDocument/2006/relationships/oleObject" Target="../embeddings/oleObject31.bin"/><Relationship Id="rId5" Type="http://schemas.openxmlformats.org/officeDocument/2006/relationships/image" Target="../media/image32.wmf"/><Relationship Id="rId10" Type="http://schemas.openxmlformats.org/officeDocument/2006/relationships/image" Target="../media/image34.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2.wmf"/><Relationship Id="rId3" Type="http://schemas.openxmlformats.org/officeDocument/2006/relationships/notesSlide" Target="../notesSlides/notesSlide12.xml"/><Relationship Id="rId7" Type="http://schemas.openxmlformats.org/officeDocument/2006/relationships/image" Target="../media/image39.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5.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2.wmf"/><Relationship Id="rId3" Type="http://schemas.openxmlformats.org/officeDocument/2006/relationships/notesSlide" Target="../notesSlides/notesSlide16.xml"/><Relationship Id="rId7" Type="http://schemas.openxmlformats.org/officeDocument/2006/relationships/image" Target="../media/image49.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hyperlink" Target="file:///I:\&#26032;&#24314;&#25991;&#20214;&#22841;\MKM&#32858;&#31867;&#31639;&#27861;.doc" TargetMode="External"/><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0.wmf"/><Relationship Id="rId14" Type="http://schemas.openxmlformats.org/officeDocument/2006/relationships/hyperlink" Target="file:///I:\MKM&#32858;&#31867;&#31639;&#27861;.do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3.wmf"/><Relationship Id="rId4"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5.bin"/><Relationship Id="rId18" Type="http://schemas.openxmlformats.org/officeDocument/2006/relationships/image" Target="../media/image61.wmf"/><Relationship Id="rId26" Type="http://schemas.openxmlformats.org/officeDocument/2006/relationships/oleObject" Target="../embeddings/oleObject62.bin"/><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8.wmf"/><Relationship Id="rId17" Type="http://schemas.openxmlformats.org/officeDocument/2006/relationships/oleObject" Target="../embeddings/oleObject57.bin"/><Relationship Id="rId25"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13.vml"/><Relationship Id="rId6" Type="http://schemas.openxmlformats.org/officeDocument/2006/relationships/image" Target="../media/image55.emf"/><Relationship Id="rId11" Type="http://schemas.openxmlformats.org/officeDocument/2006/relationships/oleObject" Target="../embeddings/oleObject54.bin"/><Relationship Id="rId24" Type="http://schemas.openxmlformats.org/officeDocument/2006/relationships/image" Target="../media/image64.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10" Type="http://schemas.openxmlformats.org/officeDocument/2006/relationships/image" Target="../media/image57.wmf"/><Relationship Id="rId19" Type="http://schemas.openxmlformats.org/officeDocument/2006/relationships/oleObject" Target="../embeddings/oleObject58.bin"/><Relationship Id="rId4" Type="http://schemas.openxmlformats.org/officeDocument/2006/relationships/image" Target="../media/image54.emf"/><Relationship Id="rId9" Type="http://schemas.openxmlformats.org/officeDocument/2006/relationships/oleObject" Target="../embeddings/oleObject53.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image" Target="../media/image65.wmf"/></Relationships>
</file>

<file path=ppt/slides/_rels/slide2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0.wmf"/><Relationship Id="rId5" Type="http://schemas.openxmlformats.org/officeDocument/2006/relationships/oleObject" Target="../embeddings/oleObject64.bin"/><Relationship Id="rId10" Type="http://schemas.openxmlformats.org/officeDocument/2006/relationships/image" Target="../media/image65.wmf"/><Relationship Id="rId4" Type="http://schemas.openxmlformats.org/officeDocument/2006/relationships/image" Target="../media/image66.emf"/><Relationship Id="rId9"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2.bin"/><Relationship Id="rId18" Type="http://schemas.openxmlformats.org/officeDocument/2006/relationships/image" Target="../media/image74.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1.wmf"/><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5.vml"/><Relationship Id="rId6" Type="http://schemas.openxmlformats.org/officeDocument/2006/relationships/image" Target="../media/image68.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0.bin"/><Relationship Id="rId14" Type="http://schemas.openxmlformats.org/officeDocument/2006/relationships/image" Target="../media/image7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67.wmf"/><Relationship Id="rId3" Type="http://schemas.openxmlformats.org/officeDocument/2006/relationships/notesSlide" Target="../notesSlides/notesSlide19.xml"/><Relationship Id="rId7" Type="http://schemas.openxmlformats.org/officeDocument/2006/relationships/image" Target="../media/image76.emf"/><Relationship Id="rId12"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6.bin"/><Relationship Id="rId11" Type="http://schemas.openxmlformats.org/officeDocument/2006/relationships/image" Target="../media/image78.wmf"/><Relationship Id="rId5" Type="http://schemas.openxmlformats.org/officeDocument/2006/relationships/image" Target="../media/image75.e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7.emf"/><Relationship Id="rId14"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73.wmf"/><Relationship Id="rId18" Type="http://schemas.openxmlformats.org/officeDocument/2006/relationships/oleObject" Target="../embeddings/oleObject88.bin"/><Relationship Id="rId3" Type="http://schemas.openxmlformats.org/officeDocument/2006/relationships/notesSlide" Target="../notesSlides/notesSlide20.xml"/><Relationship Id="rId7" Type="http://schemas.openxmlformats.org/officeDocument/2006/relationships/image" Target="../media/image79.wmf"/><Relationship Id="rId12" Type="http://schemas.openxmlformats.org/officeDocument/2006/relationships/oleObject" Target="../embeddings/oleObject85.bin"/><Relationship Id="rId17" Type="http://schemas.openxmlformats.org/officeDocument/2006/relationships/image" Target="../media/image83.emf"/><Relationship Id="rId2" Type="http://schemas.openxmlformats.org/officeDocument/2006/relationships/slideLayout" Target="../slideLayouts/slideLayout2.xml"/><Relationship Id="rId16" Type="http://schemas.openxmlformats.org/officeDocument/2006/relationships/oleObject" Target="../embeddings/oleObject87.bin"/><Relationship Id="rId1" Type="http://schemas.openxmlformats.org/officeDocument/2006/relationships/vmlDrawing" Target="../drawings/vmlDrawing17.vml"/><Relationship Id="rId6" Type="http://schemas.openxmlformats.org/officeDocument/2006/relationships/oleObject" Target="../embeddings/oleObject82.bin"/><Relationship Id="rId11" Type="http://schemas.openxmlformats.org/officeDocument/2006/relationships/image" Target="../media/image81.wmf"/><Relationship Id="rId5" Type="http://schemas.openxmlformats.org/officeDocument/2006/relationships/image" Target="../media/image68.wmf"/><Relationship Id="rId15" Type="http://schemas.openxmlformats.org/officeDocument/2006/relationships/image" Target="../media/image82.emf"/><Relationship Id="rId10" Type="http://schemas.openxmlformats.org/officeDocument/2006/relationships/oleObject" Target="../embeddings/oleObject84.bin"/><Relationship Id="rId19" Type="http://schemas.openxmlformats.org/officeDocument/2006/relationships/image" Target="../media/image67.wmf"/><Relationship Id="rId4" Type="http://schemas.openxmlformats.org/officeDocument/2006/relationships/oleObject" Target="../embeddings/oleObject81.bin"/><Relationship Id="rId9" Type="http://schemas.openxmlformats.org/officeDocument/2006/relationships/image" Target="../media/image80.wmf"/><Relationship Id="rId14" Type="http://schemas.openxmlformats.org/officeDocument/2006/relationships/oleObject" Target="../embeddings/oleObject8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88.wmf"/><Relationship Id="rId18" Type="http://schemas.openxmlformats.org/officeDocument/2006/relationships/oleObject" Target="../embeddings/oleObject97.bin"/><Relationship Id="rId3" Type="http://schemas.openxmlformats.org/officeDocument/2006/relationships/notesSlide" Target="../notesSlides/notesSlide21.xml"/><Relationship Id="rId7" Type="http://schemas.openxmlformats.org/officeDocument/2006/relationships/image" Target="../media/image85.wmf"/><Relationship Id="rId12" Type="http://schemas.openxmlformats.org/officeDocument/2006/relationships/oleObject" Target="../embeddings/oleObject93.bin"/><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oleObject" Target="../embeddings/oleObject95.bin"/><Relationship Id="rId20" Type="http://schemas.openxmlformats.org/officeDocument/2006/relationships/oleObject" Target="../embeddings/oleObject98.bin"/><Relationship Id="rId1" Type="http://schemas.openxmlformats.org/officeDocument/2006/relationships/vmlDrawing" Target="../drawings/vmlDrawing18.vml"/><Relationship Id="rId6" Type="http://schemas.openxmlformats.org/officeDocument/2006/relationships/oleObject" Target="../embeddings/oleObject90.bin"/><Relationship Id="rId11" Type="http://schemas.openxmlformats.org/officeDocument/2006/relationships/image" Target="../media/image87.wmf"/><Relationship Id="rId5" Type="http://schemas.openxmlformats.org/officeDocument/2006/relationships/image" Target="../media/image84.emf"/><Relationship Id="rId15" Type="http://schemas.openxmlformats.org/officeDocument/2006/relationships/image" Target="../media/image89.wmf"/><Relationship Id="rId10" Type="http://schemas.openxmlformats.org/officeDocument/2006/relationships/oleObject" Target="../embeddings/oleObject92.bin"/><Relationship Id="rId19" Type="http://schemas.openxmlformats.org/officeDocument/2006/relationships/image" Target="../media/image90.wmf"/><Relationship Id="rId4" Type="http://schemas.openxmlformats.org/officeDocument/2006/relationships/oleObject" Target="../embeddings/oleObject89.bin"/><Relationship Id="rId9" Type="http://schemas.openxmlformats.org/officeDocument/2006/relationships/image" Target="../media/image86.emf"/><Relationship Id="rId14" Type="http://schemas.openxmlformats.org/officeDocument/2006/relationships/oleObject" Target="../embeddings/oleObject9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22.xml"/><Relationship Id="rId7" Type="http://schemas.openxmlformats.org/officeDocument/2006/relationships/image" Target="../media/image9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00.bin"/><Relationship Id="rId5" Type="http://schemas.openxmlformats.org/officeDocument/2006/relationships/image" Target="../media/image91.wmf"/><Relationship Id="rId4" Type="http://schemas.openxmlformats.org/officeDocument/2006/relationships/oleObject" Target="../embeddings/oleObject99.bin"/><Relationship Id="rId9" Type="http://schemas.openxmlformats.org/officeDocument/2006/relationships/image" Target="../media/image93.emf"/></Relationships>
</file>

<file path=ppt/slides/_rels/slide2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07.bin"/><Relationship Id="rId18" Type="http://schemas.openxmlformats.org/officeDocument/2006/relationships/image" Target="../media/image60.wmf"/><Relationship Id="rId3" Type="http://schemas.openxmlformats.org/officeDocument/2006/relationships/oleObject" Target="../embeddings/oleObject102.bin"/><Relationship Id="rId21" Type="http://schemas.openxmlformats.org/officeDocument/2006/relationships/oleObject" Target="../embeddings/oleObject111.bin"/><Relationship Id="rId7" Type="http://schemas.openxmlformats.org/officeDocument/2006/relationships/oleObject" Target="../embeddings/oleObject104.bin"/><Relationship Id="rId12" Type="http://schemas.openxmlformats.org/officeDocument/2006/relationships/image" Target="../media/image62.wmf"/><Relationship Id="rId17"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64.wmf"/><Relationship Id="rId20" Type="http://schemas.openxmlformats.org/officeDocument/2006/relationships/image" Target="../media/image95.wmf"/><Relationship Id="rId1" Type="http://schemas.openxmlformats.org/officeDocument/2006/relationships/vmlDrawing" Target="../drawings/vmlDrawing20.vml"/><Relationship Id="rId6" Type="http://schemas.openxmlformats.org/officeDocument/2006/relationships/image" Target="../media/image57.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94.wmf"/><Relationship Id="rId19" Type="http://schemas.openxmlformats.org/officeDocument/2006/relationships/oleObject" Target="../embeddings/oleObject110.bin"/><Relationship Id="rId4" Type="http://schemas.openxmlformats.org/officeDocument/2006/relationships/image" Target="../media/image56.wmf"/><Relationship Id="rId9" Type="http://schemas.openxmlformats.org/officeDocument/2006/relationships/oleObject" Target="../embeddings/oleObject105.bin"/><Relationship Id="rId14" Type="http://schemas.openxmlformats.org/officeDocument/2006/relationships/image" Target="../media/image63.wmf"/><Relationship Id="rId22" Type="http://schemas.openxmlformats.org/officeDocument/2006/relationships/image" Target="../media/image96.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8.wmf"/><Relationship Id="rId5" Type="http://schemas.openxmlformats.org/officeDocument/2006/relationships/oleObject" Target="../embeddings/oleObject113.bin"/><Relationship Id="rId4" Type="http://schemas.openxmlformats.org/officeDocument/2006/relationships/image" Target="../media/image9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0.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1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5.wmf"/><Relationship Id="rId5" Type="http://schemas.openxmlformats.org/officeDocument/2006/relationships/oleObject" Target="../embeddings/oleObject120.bin"/><Relationship Id="rId4" Type="http://schemas.openxmlformats.org/officeDocument/2006/relationships/image" Target="../media/image10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06.wmf"/><Relationship Id="rId4" Type="http://schemas.openxmlformats.org/officeDocument/2006/relationships/oleObject" Target="../embeddings/oleObject12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11.wmf"/><Relationship Id="rId18" Type="http://schemas.openxmlformats.org/officeDocument/2006/relationships/oleObject" Target="../embeddings/oleObject129.bin"/><Relationship Id="rId3" Type="http://schemas.openxmlformats.org/officeDocument/2006/relationships/notesSlide" Target="../notesSlides/notesSlide25.xml"/><Relationship Id="rId21" Type="http://schemas.openxmlformats.org/officeDocument/2006/relationships/image" Target="../media/image115.wmf"/><Relationship Id="rId7" Type="http://schemas.openxmlformats.org/officeDocument/2006/relationships/image" Target="../media/image108.wmf"/><Relationship Id="rId12" Type="http://schemas.openxmlformats.org/officeDocument/2006/relationships/oleObject" Target="../embeddings/oleObject126.bin"/><Relationship Id="rId17" Type="http://schemas.openxmlformats.org/officeDocument/2006/relationships/image" Target="../media/image113.wmf"/><Relationship Id="rId2" Type="http://schemas.openxmlformats.org/officeDocument/2006/relationships/slideLayout" Target="../slideLayouts/slideLayout2.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25.vml"/><Relationship Id="rId6" Type="http://schemas.openxmlformats.org/officeDocument/2006/relationships/oleObject" Target="../embeddings/oleObject123.bin"/><Relationship Id="rId11" Type="http://schemas.openxmlformats.org/officeDocument/2006/relationships/image" Target="../media/image110.wmf"/><Relationship Id="rId5" Type="http://schemas.openxmlformats.org/officeDocument/2006/relationships/image" Target="../media/image107.wmf"/><Relationship Id="rId15" Type="http://schemas.openxmlformats.org/officeDocument/2006/relationships/image" Target="../media/image112.wmf"/><Relationship Id="rId10" Type="http://schemas.openxmlformats.org/officeDocument/2006/relationships/oleObject" Target="../embeddings/oleObject125.bin"/><Relationship Id="rId19" Type="http://schemas.openxmlformats.org/officeDocument/2006/relationships/image" Target="../media/image114.wmf"/><Relationship Id="rId4" Type="http://schemas.openxmlformats.org/officeDocument/2006/relationships/oleObject" Target="../embeddings/oleObject122.bin"/><Relationship Id="rId9" Type="http://schemas.openxmlformats.org/officeDocument/2006/relationships/image" Target="../media/image109.wmf"/><Relationship Id="rId14" Type="http://schemas.openxmlformats.org/officeDocument/2006/relationships/oleObject" Target="../embeddings/oleObject12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19.wmf"/><Relationship Id="rId18" Type="http://schemas.openxmlformats.org/officeDocument/2006/relationships/oleObject" Target="../embeddings/oleObject138.bin"/><Relationship Id="rId3" Type="http://schemas.openxmlformats.org/officeDocument/2006/relationships/notesSlide" Target="../notesSlides/notesSlide26.xml"/><Relationship Id="rId7" Type="http://schemas.openxmlformats.org/officeDocument/2006/relationships/image" Target="../media/image116.wmf"/><Relationship Id="rId12" Type="http://schemas.openxmlformats.org/officeDocument/2006/relationships/oleObject" Target="../embeddings/oleObject135.bin"/><Relationship Id="rId17" Type="http://schemas.openxmlformats.org/officeDocument/2006/relationships/image" Target="../media/image121.wmf"/><Relationship Id="rId2" Type="http://schemas.openxmlformats.org/officeDocument/2006/relationships/slideLayout" Target="../slideLayouts/slideLayout2.xml"/><Relationship Id="rId16" Type="http://schemas.openxmlformats.org/officeDocument/2006/relationships/oleObject" Target="../embeddings/oleObject137.bin"/><Relationship Id="rId1" Type="http://schemas.openxmlformats.org/officeDocument/2006/relationships/vmlDrawing" Target="../drawings/vmlDrawing26.vml"/><Relationship Id="rId6" Type="http://schemas.openxmlformats.org/officeDocument/2006/relationships/oleObject" Target="../embeddings/oleObject132.bin"/><Relationship Id="rId11" Type="http://schemas.openxmlformats.org/officeDocument/2006/relationships/image" Target="../media/image118.wmf"/><Relationship Id="rId5" Type="http://schemas.openxmlformats.org/officeDocument/2006/relationships/image" Target="../media/image114.wmf"/><Relationship Id="rId15" Type="http://schemas.openxmlformats.org/officeDocument/2006/relationships/image" Target="../media/image120.wmf"/><Relationship Id="rId10" Type="http://schemas.openxmlformats.org/officeDocument/2006/relationships/oleObject" Target="../embeddings/oleObject134.bin"/><Relationship Id="rId19" Type="http://schemas.openxmlformats.org/officeDocument/2006/relationships/image" Target="../media/image122.wmf"/><Relationship Id="rId4" Type="http://schemas.openxmlformats.org/officeDocument/2006/relationships/oleObject" Target="../embeddings/oleObject131.bin"/><Relationship Id="rId9" Type="http://schemas.openxmlformats.org/officeDocument/2006/relationships/image" Target="../media/image117.wmf"/><Relationship Id="rId14" Type="http://schemas.openxmlformats.org/officeDocument/2006/relationships/oleObject" Target="../embeddings/oleObject136.bin"/></Relationships>
</file>

<file path=ppt/slides/_rels/slide39.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43.bin"/><Relationship Id="rId18" Type="http://schemas.openxmlformats.org/officeDocument/2006/relationships/image" Target="../media/image129.wmf"/><Relationship Id="rId3" Type="http://schemas.openxmlformats.org/officeDocument/2006/relationships/notesSlide" Target="../notesSlides/notesSlide27.xml"/><Relationship Id="rId7" Type="http://schemas.openxmlformats.org/officeDocument/2006/relationships/oleObject" Target="../embeddings/oleObject140.bin"/><Relationship Id="rId12" Type="http://schemas.openxmlformats.org/officeDocument/2006/relationships/image" Target="../media/image126.wmf"/><Relationship Id="rId17"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28.wmf"/><Relationship Id="rId1" Type="http://schemas.openxmlformats.org/officeDocument/2006/relationships/vmlDrawing" Target="../drawings/vmlDrawing27.vml"/><Relationship Id="rId6" Type="http://schemas.openxmlformats.org/officeDocument/2006/relationships/image" Target="../media/image11.png"/><Relationship Id="rId11" Type="http://schemas.openxmlformats.org/officeDocument/2006/relationships/oleObject" Target="../embeddings/oleObject142.bin"/><Relationship Id="rId5" Type="http://schemas.openxmlformats.org/officeDocument/2006/relationships/image" Target="../media/image123.wmf"/><Relationship Id="rId15" Type="http://schemas.openxmlformats.org/officeDocument/2006/relationships/oleObject" Target="../embeddings/oleObject144.bin"/><Relationship Id="rId10" Type="http://schemas.openxmlformats.org/officeDocument/2006/relationships/image" Target="../media/image125.wmf"/><Relationship Id="rId4" Type="http://schemas.openxmlformats.org/officeDocument/2006/relationships/oleObject" Target="../embeddings/oleObject139.bin"/><Relationship Id="rId9" Type="http://schemas.openxmlformats.org/officeDocument/2006/relationships/oleObject" Target="../embeddings/oleObject141.bin"/><Relationship Id="rId14" Type="http://schemas.openxmlformats.org/officeDocument/2006/relationships/image" Target="../media/image127.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34.wmf"/><Relationship Id="rId3" Type="http://schemas.openxmlformats.org/officeDocument/2006/relationships/notesSlide" Target="../notesSlides/notesSlide28.xml"/><Relationship Id="rId7" Type="http://schemas.openxmlformats.org/officeDocument/2006/relationships/image" Target="../media/image131.wmf"/><Relationship Id="rId12" Type="http://schemas.openxmlformats.org/officeDocument/2006/relationships/oleObject" Target="../embeddings/oleObject150.bin"/><Relationship Id="rId2" Type="http://schemas.openxmlformats.org/officeDocument/2006/relationships/slideLayout" Target="../slideLayouts/slideLayout2.xml"/><Relationship Id="rId16" Type="http://schemas.openxmlformats.org/officeDocument/2006/relationships/image" Target="../media/image136.png"/><Relationship Id="rId1" Type="http://schemas.openxmlformats.org/officeDocument/2006/relationships/vmlDrawing" Target="../drawings/vmlDrawing28.vml"/><Relationship Id="rId6" Type="http://schemas.openxmlformats.org/officeDocument/2006/relationships/oleObject" Target="../embeddings/oleObject147.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32.wmf"/><Relationship Id="rId14" Type="http://schemas.openxmlformats.org/officeDocument/2006/relationships/oleObject" Target="../embeddings/oleObject15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41.wmf"/><Relationship Id="rId18" Type="http://schemas.openxmlformats.org/officeDocument/2006/relationships/oleObject" Target="../embeddings/oleObject159.bin"/><Relationship Id="rId3" Type="http://schemas.openxmlformats.org/officeDocument/2006/relationships/notesSlide" Target="../notesSlides/notesSlide29.xml"/><Relationship Id="rId21" Type="http://schemas.openxmlformats.org/officeDocument/2006/relationships/image" Target="../media/image145.wmf"/><Relationship Id="rId7" Type="http://schemas.openxmlformats.org/officeDocument/2006/relationships/image" Target="../media/image138.wmf"/><Relationship Id="rId12" Type="http://schemas.openxmlformats.org/officeDocument/2006/relationships/oleObject" Target="../embeddings/oleObject156.bin"/><Relationship Id="rId17" Type="http://schemas.openxmlformats.org/officeDocument/2006/relationships/image" Target="../media/image143.wmf"/><Relationship Id="rId2" Type="http://schemas.openxmlformats.org/officeDocument/2006/relationships/slideLayout" Target="../slideLayouts/slideLayout2.xml"/><Relationship Id="rId16" Type="http://schemas.openxmlformats.org/officeDocument/2006/relationships/oleObject" Target="../embeddings/oleObject158.bin"/><Relationship Id="rId20" Type="http://schemas.openxmlformats.org/officeDocument/2006/relationships/oleObject" Target="../embeddings/oleObject160.bin"/><Relationship Id="rId1" Type="http://schemas.openxmlformats.org/officeDocument/2006/relationships/vmlDrawing" Target="../drawings/vmlDrawing29.vml"/><Relationship Id="rId6" Type="http://schemas.openxmlformats.org/officeDocument/2006/relationships/oleObject" Target="../embeddings/oleObject153.bin"/><Relationship Id="rId11" Type="http://schemas.openxmlformats.org/officeDocument/2006/relationships/image" Target="../media/image140.wmf"/><Relationship Id="rId5" Type="http://schemas.openxmlformats.org/officeDocument/2006/relationships/image" Target="../media/image137.wmf"/><Relationship Id="rId15" Type="http://schemas.openxmlformats.org/officeDocument/2006/relationships/image" Target="../media/image142.wmf"/><Relationship Id="rId10" Type="http://schemas.openxmlformats.org/officeDocument/2006/relationships/oleObject" Target="../embeddings/oleObject155.bin"/><Relationship Id="rId19" Type="http://schemas.openxmlformats.org/officeDocument/2006/relationships/image" Target="../media/image144.wmf"/><Relationship Id="rId4" Type="http://schemas.openxmlformats.org/officeDocument/2006/relationships/oleObject" Target="../embeddings/oleObject152.bin"/><Relationship Id="rId9" Type="http://schemas.openxmlformats.org/officeDocument/2006/relationships/image" Target="../media/image139.wmf"/><Relationship Id="rId14" Type="http://schemas.openxmlformats.org/officeDocument/2006/relationships/oleObject" Target="../embeddings/oleObject15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62.bin"/><Relationship Id="rId5" Type="http://schemas.openxmlformats.org/officeDocument/2006/relationships/image" Target="../media/image146.wmf"/><Relationship Id="rId4"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48.wmf"/><Relationship Id="rId4" Type="http://schemas.openxmlformats.org/officeDocument/2006/relationships/oleObject" Target="../embeddings/oleObject16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32.xml"/><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65.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167.bin"/><Relationship Id="rId4" Type="http://schemas.openxmlformats.org/officeDocument/2006/relationships/oleObject" Target="../embeddings/oleObject164.bin"/><Relationship Id="rId9" Type="http://schemas.openxmlformats.org/officeDocument/2006/relationships/image" Target="../media/image151.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57.wmf"/><Relationship Id="rId3" Type="http://schemas.openxmlformats.org/officeDocument/2006/relationships/notesSlide" Target="../notesSlides/notesSlide33.xml"/><Relationship Id="rId7" Type="http://schemas.openxmlformats.org/officeDocument/2006/relationships/image" Target="../media/image154.wmf"/><Relationship Id="rId12" Type="http://schemas.openxmlformats.org/officeDocument/2006/relationships/oleObject" Target="../embeddings/oleObject172.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169.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5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159.wmf"/><Relationship Id="rId5" Type="http://schemas.openxmlformats.org/officeDocument/2006/relationships/oleObject" Target="../embeddings/oleObject174.bin"/><Relationship Id="rId4" Type="http://schemas.openxmlformats.org/officeDocument/2006/relationships/image" Target="../media/image158.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64.wmf"/><Relationship Id="rId18" Type="http://schemas.openxmlformats.org/officeDocument/2006/relationships/oleObject" Target="../embeddings/oleObject182.bin"/><Relationship Id="rId3" Type="http://schemas.openxmlformats.org/officeDocument/2006/relationships/notesSlide" Target="../notesSlides/notesSlide34.xml"/><Relationship Id="rId21" Type="http://schemas.openxmlformats.org/officeDocument/2006/relationships/image" Target="../media/image168.wmf"/><Relationship Id="rId7" Type="http://schemas.openxmlformats.org/officeDocument/2006/relationships/image" Target="../media/image161.wmf"/><Relationship Id="rId12" Type="http://schemas.openxmlformats.org/officeDocument/2006/relationships/oleObject" Target="../embeddings/oleObject179.bin"/><Relationship Id="rId17" Type="http://schemas.openxmlformats.org/officeDocument/2006/relationships/image" Target="../media/image166.wmf"/><Relationship Id="rId2" Type="http://schemas.openxmlformats.org/officeDocument/2006/relationships/slideLayout" Target="../slideLayouts/slideLayout2.xml"/><Relationship Id="rId16" Type="http://schemas.openxmlformats.org/officeDocument/2006/relationships/oleObject" Target="../embeddings/oleObject181.bin"/><Relationship Id="rId20" Type="http://schemas.openxmlformats.org/officeDocument/2006/relationships/oleObject" Target="../embeddings/oleObject183.bin"/><Relationship Id="rId1" Type="http://schemas.openxmlformats.org/officeDocument/2006/relationships/vmlDrawing" Target="../drawings/vmlDrawing35.vml"/><Relationship Id="rId6" Type="http://schemas.openxmlformats.org/officeDocument/2006/relationships/oleObject" Target="../embeddings/oleObject176.bin"/><Relationship Id="rId11" Type="http://schemas.openxmlformats.org/officeDocument/2006/relationships/image" Target="../media/image163.wmf"/><Relationship Id="rId5" Type="http://schemas.openxmlformats.org/officeDocument/2006/relationships/image" Target="../media/image160.wmf"/><Relationship Id="rId15" Type="http://schemas.openxmlformats.org/officeDocument/2006/relationships/image" Target="../media/image165.wmf"/><Relationship Id="rId23" Type="http://schemas.openxmlformats.org/officeDocument/2006/relationships/image" Target="../media/image169.wmf"/><Relationship Id="rId10" Type="http://schemas.openxmlformats.org/officeDocument/2006/relationships/oleObject" Target="../embeddings/oleObject178.bin"/><Relationship Id="rId19" Type="http://schemas.openxmlformats.org/officeDocument/2006/relationships/image" Target="../media/image167.wmf"/><Relationship Id="rId4" Type="http://schemas.openxmlformats.org/officeDocument/2006/relationships/oleObject" Target="../embeddings/oleObject175.bin"/><Relationship Id="rId9" Type="http://schemas.openxmlformats.org/officeDocument/2006/relationships/image" Target="../media/image162.wmf"/><Relationship Id="rId14" Type="http://schemas.openxmlformats.org/officeDocument/2006/relationships/oleObject" Target="../embeddings/oleObject180.bin"/><Relationship Id="rId22" Type="http://schemas.openxmlformats.org/officeDocument/2006/relationships/oleObject" Target="../embeddings/oleObject18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70.wmf"/><Relationship Id="rId4" Type="http://schemas.openxmlformats.org/officeDocument/2006/relationships/oleObject" Target="../embeddings/oleObject18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notesSlide" Target="../notesSlides/notesSlide37.xml"/><Relationship Id="rId7" Type="http://schemas.openxmlformats.org/officeDocument/2006/relationships/image" Target="../media/image172.wmf"/><Relationship Id="rId12" Type="http://schemas.openxmlformats.org/officeDocument/2006/relationships/oleObject" Target="../embeddings/oleObject190.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oleObject" Target="../embeddings/oleObject187.bin"/><Relationship Id="rId11" Type="http://schemas.openxmlformats.org/officeDocument/2006/relationships/image" Target="../media/image174.wmf"/><Relationship Id="rId5" Type="http://schemas.openxmlformats.org/officeDocument/2006/relationships/image" Target="../media/image171.wmf"/><Relationship Id="rId10" Type="http://schemas.openxmlformats.org/officeDocument/2006/relationships/oleObject" Target="../embeddings/oleObject189.bin"/><Relationship Id="rId4" Type="http://schemas.openxmlformats.org/officeDocument/2006/relationships/oleObject" Target="../embeddings/oleObject186.bin"/><Relationship Id="rId9" Type="http://schemas.openxmlformats.org/officeDocument/2006/relationships/image" Target="../media/image173.wmf"/></Relationships>
</file>

<file path=ppt/slides/_rels/slide5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77.png"/><Relationship Id="rId4" Type="http://schemas.openxmlformats.org/officeDocument/2006/relationships/image" Target="../media/image176.png"/></Relationships>
</file>

<file path=ppt/slides/_rels/slide52.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notesSlide" Target="../notesSlides/notesSlide39.xml"/><Relationship Id="rId7" Type="http://schemas.openxmlformats.org/officeDocument/2006/relationships/image" Target="../media/image178.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91.bin"/><Relationship Id="rId5" Type="http://schemas.openxmlformats.org/officeDocument/2006/relationships/image" Target="../media/image180.png"/><Relationship Id="rId10" Type="http://schemas.openxmlformats.org/officeDocument/2006/relationships/image" Target="../media/image183.png"/><Relationship Id="rId4" Type="http://schemas.openxmlformats.org/officeDocument/2006/relationships/image" Target="../media/image179.png"/><Relationship Id="rId9" Type="http://schemas.openxmlformats.org/officeDocument/2006/relationships/image" Target="../media/image182.png"/></Relationships>
</file>

<file path=ppt/slides/_rels/slide53.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86.png"/><Relationship Id="rId4" Type="http://schemas.openxmlformats.org/officeDocument/2006/relationships/image" Target="../media/image185.png"/></Relationships>
</file>

<file path=ppt/slides/_rels/slide54.xml.rels><?xml version="1.0" encoding="UTF-8" standalone="yes"?>
<Relationships xmlns="http://schemas.openxmlformats.org/package/2006/relationships"><Relationship Id="rId8" Type="http://schemas.openxmlformats.org/officeDocument/2006/relationships/image" Target="../media/image192.png"/><Relationship Id="rId3" Type="http://schemas.openxmlformats.org/officeDocument/2006/relationships/image" Target="../media/image187.png"/><Relationship Id="rId7" Type="http://schemas.openxmlformats.org/officeDocument/2006/relationships/image" Target="../media/image19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 Id="rId9" Type="http://schemas.openxmlformats.org/officeDocument/2006/relationships/image" Target="../media/image193.png"/></Relationships>
</file>

<file path=ppt/slides/_rels/slide55.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5.png"/></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image" Target="../media/image199.wmf"/><Relationship Id="rId18" Type="http://schemas.openxmlformats.org/officeDocument/2006/relationships/image" Target="../media/image201.wmf"/><Relationship Id="rId3" Type="http://schemas.openxmlformats.org/officeDocument/2006/relationships/notesSlide" Target="../notesSlides/notesSlide43.xml"/><Relationship Id="rId21" Type="http://schemas.openxmlformats.org/officeDocument/2006/relationships/oleObject" Target="../embeddings/oleObject201.bin"/><Relationship Id="rId7" Type="http://schemas.openxmlformats.org/officeDocument/2006/relationships/image" Target="../media/image197.wmf"/><Relationship Id="rId12" Type="http://schemas.openxmlformats.org/officeDocument/2006/relationships/oleObject" Target="../embeddings/oleObject196.bin"/><Relationship Id="rId17"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200.wmf"/><Relationship Id="rId20" Type="http://schemas.openxmlformats.org/officeDocument/2006/relationships/image" Target="../media/image202.wmf"/><Relationship Id="rId1" Type="http://schemas.openxmlformats.org/officeDocument/2006/relationships/vmlDrawing" Target="../drawings/vmlDrawing39.vml"/><Relationship Id="rId6" Type="http://schemas.openxmlformats.org/officeDocument/2006/relationships/oleObject" Target="../embeddings/oleObject193.bin"/><Relationship Id="rId11" Type="http://schemas.openxmlformats.org/officeDocument/2006/relationships/image" Target="../media/image198.wmf"/><Relationship Id="rId24" Type="http://schemas.openxmlformats.org/officeDocument/2006/relationships/image" Target="../media/image204.wmf"/><Relationship Id="rId5" Type="http://schemas.openxmlformats.org/officeDocument/2006/relationships/image" Target="../media/image196.wmf"/><Relationship Id="rId15" Type="http://schemas.openxmlformats.org/officeDocument/2006/relationships/oleObject" Target="../embeddings/oleObject198.bin"/><Relationship Id="rId23" Type="http://schemas.openxmlformats.org/officeDocument/2006/relationships/oleObject" Target="../embeddings/oleObject202.bin"/><Relationship Id="rId10" Type="http://schemas.openxmlformats.org/officeDocument/2006/relationships/oleObject" Target="../embeddings/oleObject195.bin"/><Relationship Id="rId19" Type="http://schemas.openxmlformats.org/officeDocument/2006/relationships/oleObject" Target="../embeddings/oleObject200.bin"/><Relationship Id="rId4" Type="http://schemas.openxmlformats.org/officeDocument/2006/relationships/oleObject" Target="../embeddings/oleObject192.bin"/><Relationship Id="rId9" Type="http://schemas.openxmlformats.org/officeDocument/2006/relationships/image" Target="../media/image114.wmf"/><Relationship Id="rId14" Type="http://schemas.openxmlformats.org/officeDocument/2006/relationships/oleObject" Target="../embeddings/oleObject197.bin"/><Relationship Id="rId22" Type="http://schemas.openxmlformats.org/officeDocument/2006/relationships/image" Target="../media/image203.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05.wmf"/><Relationship Id="rId5" Type="http://schemas.openxmlformats.org/officeDocument/2006/relationships/oleObject" Target="../embeddings/oleObject203.bin"/><Relationship Id="rId4" Type="http://schemas.openxmlformats.org/officeDocument/2006/relationships/image" Target="../media/image206.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notesSlide" Target="../notesSlides/notesSlide45.xml"/><Relationship Id="rId7" Type="http://schemas.openxmlformats.org/officeDocument/2006/relationships/image" Target="../media/image208.wmf"/><Relationship Id="rId12" Type="http://schemas.openxmlformats.org/officeDocument/2006/relationships/image" Target="../media/image210.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05.bin"/><Relationship Id="rId11" Type="http://schemas.openxmlformats.org/officeDocument/2006/relationships/oleObject" Target="../embeddings/oleObject207.bin"/><Relationship Id="rId5" Type="http://schemas.openxmlformats.org/officeDocument/2006/relationships/image" Target="../media/image207.wmf"/><Relationship Id="rId10" Type="http://schemas.openxmlformats.org/officeDocument/2006/relationships/image" Target="../media/image211.png"/><Relationship Id="rId4" Type="http://schemas.openxmlformats.org/officeDocument/2006/relationships/oleObject" Target="../embeddings/oleObject204.bin"/><Relationship Id="rId9" Type="http://schemas.openxmlformats.org/officeDocument/2006/relationships/image" Target="../media/image209.wmf"/></Relationships>
</file>

<file path=ppt/slides/_rels/slide59.xml.rels><?xml version="1.0" encoding="UTF-8" standalone="yes"?>
<Relationships xmlns="http://schemas.openxmlformats.org/package/2006/relationships"><Relationship Id="rId8" Type="http://schemas.openxmlformats.org/officeDocument/2006/relationships/image" Target="../media/image206.png"/><Relationship Id="rId3" Type="http://schemas.openxmlformats.org/officeDocument/2006/relationships/notesSlide" Target="../notesSlides/notesSlide46.xml"/><Relationship Id="rId7" Type="http://schemas.openxmlformats.org/officeDocument/2006/relationships/image" Target="../media/image213.wmf"/><Relationship Id="rId12" Type="http://schemas.openxmlformats.org/officeDocument/2006/relationships/image" Target="../media/image215.png"/><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09.bin"/><Relationship Id="rId11" Type="http://schemas.openxmlformats.org/officeDocument/2006/relationships/image" Target="../media/image214.png"/><Relationship Id="rId5" Type="http://schemas.openxmlformats.org/officeDocument/2006/relationships/image" Target="../media/image212.wmf"/><Relationship Id="rId10" Type="http://schemas.openxmlformats.org/officeDocument/2006/relationships/image" Target="../media/image205.wmf"/><Relationship Id="rId4" Type="http://schemas.openxmlformats.org/officeDocument/2006/relationships/oleObject" Target="../embeddings/oleObject208.bin"/><Relationship Id="rId9" Type="http://schemas.openxmlformats.org/officeDocument/2006/relationships/oleObject" Target="../embeddings/oleObject210.bin"/></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oleObject" Target="../embeddings/oleObject5.bin"/><Relationship Id="rId18" Type="http://schemas.openxmlformats.org/officeDocument/2006/relationships/image" Target="../media/image10.wmf"/><Relationship Id="rId3" Type="http://schemas.openxmlformats.org/officeDocument/2006/relationships/notesSlide" Target="../notesSlides/notesSlide5.xml"/><Relationship Id="rId7" Type="http://schemas.openxmlformats.org/officeDocument/2006/relationships/image" Target="../media/image5.wmf"/><Relationship Id="rId12" Type="http://schemas.openxmlformats.org/officeDocument/2006/relationships/image" Target="../media/image7.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4.wmf"/><Relationship Id="rId1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8.wmf"/></Relationships>
</file>

<file path=ppt/slides/_rels/slide60.xml.rels><?xml version="1.0" encoding="UTF-8" standalone="yes"?>
<Relationships xmlns="http://schemas.openxmlformats.org/package/2006/relationships"><Relationship Id="rId8" Type="http://schemas.openxmlformats.org/officeDocument/2006/relationships/image" Target="../media/image219.png"/><Relationship Id="rId3" Type="http://schemas.openxmlformats.org/officeDocument/2006/relationships/notesSlide" Target="../notesSlides/notesSlide47.xml"/><Relationship Id="rId7"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11.bin"/><Relationship Id="rId5" Type="http://schemas.openxmlformats.org/officeDocument/2006/relationships/image" Target="../media/image218.png"/><Relationship Id="rId4" Type="http://schemas.openxmlformats.org/officeDocument/2006/relationships/image" Target="../media/image217.png"/><Relationship Id="rId9" Type="http://schemas.openxmlformats.org/officeDocument/2006/relationships/image" Target="../media/image22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23.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22.png"/><Relationship Id="rId5" Type="http://schemas.openxmlformats.org/officeDocument/2006/relationships/image" Target="../media/image221.wmf"/><Relationship Id="rId4" Type="http://schemas.openxmlformats.org/officeDocument/2006/relationships/oleObject" Target="../embeddings/oleObject212.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228.wmf"/><Relationship Id="rId18" Type="http://schemas.openxmlformats.org/officeDocument/2006/relationships/image" Target="../media/image230.wmf"/><Relationship Id="rId3" Type="http://schemas.openxmlformats.org/officeDocument/2006/relationships/notesSlide" Target="../notesSlides/notesSlide49.xml"/><Relationship Id="rId7" Type="http://schemas.openxmlformats.org/officeDocument/2006/relationships/image" Target="../media/image225.wmf"/><Relationship Id="rId12" Type="http://schemas.openxmlformats.org/officeDocument/2006/relationships/oleObject" Target="../embeddings/oleObject217.bin"/><Relationship Id="rId17" Type="http://schemas.openxmlformats.org/officeDocument/2006/relationships/oleObject" Target="../embeddings/oleObject220.bin"/><Relationship Id="rId2" Type="http://schemas.openxmlformats.org/officeDocument/2006/relationships/slideLayout" Target="../slideLayouts/slideLayout2.xml"/><Relationship Id="rId16" Type="http://schemas.openxmlformats.org/officeDocument/2006/relationships/image" Target="../media/image229.wmf"/><Relationship Id="rId20" Type="http://schemas.openxmlformats.org/officeDocument/2006/relationships/image" Target="../media/image231.wmf"/><Relationship Id="rId1" Type="http://schemas.openxmlformats.org/officeDocument/2006/relationships/vmlDrawing" Target="../drawings/vmlDrawing45.vml"/><Relationship Id="rId6" Type="http://schemas.openxmlformats.org/officeDocument/2006/relationships/oleObject" Target="../embeddings/oleObject214.bin"/><Relationship Id="rId11" Type="http://schemas.openxmlformats.org/officeDocument/2006/relationships/image" Target="../media/image227.wmf"/><Relationship Id="rId5" Type="http://schemas.openxmlformats.org/officeDocument/2006/relationships/image" Target="../media/image224.wmf"/><Relationship Id="rId15" Type="http://schemas.openxmlformats.org/officeDocument/2006/relationships/oleObject" Target="../embeddings/oleObject219.bin"/><Relationship Id="rId10" Type="http://schemas.openxmlformats.org/officeDocument/2006/relationships/oleObject" Target="../embeddings/oleObject216.bin"/><Relationship Id="rId19" Type="http://schemas.openxmlformats.org/officeDocument/2006/relationships/oleObject" Target="../embeddings/oleObject221.bin"/><Relationship Id="rId4" Type="http://schemas.openxmlformats.org/officeDocument/2006/relationships/oleObject" Target="../embeddings/oleObject213.bin"/><Relationship Id="rId9" Type="http://schemas.openxmlformats.org/officeDocument/2006/relationships/image" Target="../media/image226.wmf"/><Relationship Id="rId14" Type="http://schemas.openxmlformats.org/officeDocument/2006/relationships/oleObject" Target="../embeddings/oleObject218.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notesSlide" Target="../notesSlides/notesSlide50.xml"/><Relationship Id="rId7" Type="http://schemas.openxmlformats.org/officeDocument/2006/relationships/image" Target="../media/image233.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23.bin"/><Relationship Id="rId5" Type="http://schemas.openxmlformats.org/officeDocument/2006/relationships/image" Target="../media/image232.wmf"/><Relationship Id="rId4" Type="http://schemas.openxmlformats.org/officeDocument/2006/relationships/oleObject" Target="../embeddings/oleObject222.bin"/><Relationship Id="rId9" Type="http://schemas.openxmlformats.org/officeDocument/2006/relationships/image" Target="../media/image234.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notesSlide" Target="../notesSlides/notesSlide51.xml"/><Relationship Id="rId7" Type="http://schemas.openxmlformats.org/officeDocument/2006/relationships/image" Target="../media/image236.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26.bin"/><Relationship Id="rId11" Type="http://schemas.openxmlformats.org/officeDocument/2006/relationships/image" Target="../media/image238.wmf"/><Relationship Id="rId5" Type="http://schemas.openxmlformats.org/officeDocument/2006/relationships/image" Target="../media/image235.w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237.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31.bin"/><Relationship Id="rId3" Type="http://schemas.openxmlformats.org/officeDocument/2006/relationships/notesSlide" Target="../notesSlides/notesSlide52.xml"/><Relationship Id="rId7" Type="http://schemas.openxmlformats.org/officeDocument/2006/relationships/image" Target="../media/image240.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230.bin"/><Relationship Id="rId5" Type="http://schemas.openxmlformats.org/officeDocument/2006/relationships/image" Target="../media/image239.wmf"/><Relationship Id="rId4" Type="http://schemas.openxmlformats.org/officeDocument/2006/relationships/oleObject" Target="../embeddings/oleObject229.bin"/><Relationship Id="rId9" Type="http://schemas.openxmlformats.org/officeDocument/2006/relationships/image" Target="../media/image241.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43.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33.bin"/><Relationship Id="rId5" Type="http://schemas.openxmlformats.org/officeDocument/2006/relationships/image" Target="../media/image242.wmf"/><Relationship Id="rId4" Type="http://schemas.openxmlformats.org/officeDocument/2006/relationships/oleObject" Target="../embeddings/oleObject23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46.wmf"/><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245.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236.wmf"/><Relationship Id="rId4" Type="http://schemas.openxmlformats.org/officeDocument/2006/relationships/image" Target="../media/image244.wmf"/><Relationship Id="rId9" Type="http://schemas.openxmlformats.org/officeDocument/2006/relationships/oleObject" Target="../embeddings/oleObject237.bin"/><Relationship Id="rId14" Type="http://schemas.openxmlformats.org/officeDocument/2006/relationships/image" Target="../media/image247.wmf"/></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6.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52.wmf"/><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249.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51.wmf"/><Relationship Id="rId4" Type="http://schemas.openxmlformats.org/officeDocument/2006/relationships/image" Target="../media/image248.wmf"/><Relationship Id="rId9" Type="http://schemas.openxmlformats.org/officeDocument/2006/relationships/oleObject" Target="../embeddings/oleObject243.bin"/><Relationship Id="rId14" Type="http://schemas.openxmlformats.org/officeDocument/2006/relationships/image" Target="../media/image253.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55.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47.bin"/><Relationship Id="rId5" Type="http://schemas.openxmlformats.org/officeDocument/2006/relationships/image" Target="../media/image254.wmf"/><Relationship Id="rId4" Type="http://schemas.openxmlformats.org/officeDocument/2006/relationships/oleObject" Target="../embeddings/oleObject24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256.wmf"/><Relationship Id="rId4" Type="http://schemas.openxmlformats.org/officeDocument/2006/relationships/oleObject" Target="../embeddings/oleObject248.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257.wmf"/><Relationship Id="rId4" Type="http://schemas.openxmlformats.org/officeDocument/2006/relationships/oleObject" Target="../embeddings/oleObject249.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notesSlide" Target="../notesSlides/notesSlide60.xml"/><Relationship Id="rId7" Type="http://schemas.openxmlformats.org/officeDocument/2006/relationships/image" Target="../media/image259.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51.bin"/><Relationship Id="rId11" Type="http://schemas.openxmlformats.org/officeDocument/2006/relationships/image" Target="../media/image261.wmf"/><Relationship Id="rId5" Type="http://schemas.openxmlformats.org/officeDocument/2006/relationships/image" Target="../media/image258.w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260.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image" Target="../media/image262.wmf"/><Relationship Id="rId4" Type="http://schemas.openxmlformats.org/officeDocument/2006/relationships/oleObject" Target="../embeddings/oleObject254.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57.bin"/><Relationship Id="rId13" Type="http://schemas.openxmlformats.org/officeDocument/2006/relationships/image" Target="../media/image267.wmf"/><Relationship Id="rId3" Type="http://schemas.openxmlformats.org/officeDocument/2006/relationships/notesSlide" Target="../notesSlides/notesSlide63.xml"/><Relationship Id="rId7" Type="http://schemas.openxmlformats.org/officeDocument/2006/relationships/image" Target="../media/image264.wmf"/><Relationship Id="rId12"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6.bin"/><Relationship Id="rId11" Type="http://schemas.openxmlformats.org/officeDocument/2006/relationships/image" Target="../media/image266.wmf"/><Relationship Id="rId5" Type="http://schemas.openxmlformats.org/officeDocument/2006/relationships/image" Target="../media/image263.wmf"/><Relationship Id="rId10" Type="http://schemas.openxmlformats.org/officeDocument/2006/relationships/oleObject" Target="../embeddings/oleObject258.bin"/><Relationship Id="rId4" Type="http://schemas.openxmlformats.org/officeDocument/2006/relationships/oleObject" Target="../embeddings/oleObject255.bin"/><Relationship Id="rId9" Type="http://schemas.openxmlformats.org/officeDocument/2006/relationships/image" Target="../media/image265.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58.vml"/><Relationship Id="rId5" Type="http://schemas.openxmlformats.org/officeDocument/2006/relationships/image" Target="../media/image268.wmf"/><Relationship Id="rId4" Type="http://schemas.openxmlformats.org/officeDocument/2006/relationships/oleObject" Target="../embeddings/oleObject26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18" Type="http://schemas.openxmlformats.org/officeDocument/2006/relationships/oleObject" Target="../embeddings/oleObject17.bin"/><Relationship Id="rId3" Type="http://schemas.openxmlformats.org/officeDocument/2006/relationships/notesSlide" Target="../notesSlides/notesSlide7.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4.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3.bin"/><Relationship Id="rId19" Type="http://schemas.openxmlformats.org/officeDocument/2006/relationships/image" Target="../media/image21.wmf"/><Relationship Id="rId4" Type="http://schemas.openxmlformats.org/officeDocument/2006/relationships/oleObject" Target="../embeddings/oleObject10.bin"/><Relationship Id="rId9" Type="http://schemas.openxmlformats.org/officeDocument/2006/relationships/image" Target="../media/image16.wmf"/><Relationship Id="rId14" Type="http://schemas.openxmlformats.org/officeDocument/2006/relationships/oleObject" Target="../embeddings/oleObject15.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notesSlide" Target="../notesSlides/notesSlide65.xml"/><Relationship Id="rId7" Type="http://schemas.openxmlformats.org/officeDocument/2006/relationships/image" Target="../media/image270.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62.bin"/><Relationship Id="rId11" Type="http://schemas.openxmlformats.org/officeDocument/2006/relationships/image" Target="../media/image272.wmf"/><Relationship Id="rId5" Type="http://schemas.openxmlformats.org/officeDocument/2006/relationships/image" Target="../media/image269.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71.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67.bin"/><Relationship Id="rId3" Type="http://schemas.openxmlformats.org/officeDocument/2006/relationships/notesSlide" Target="../notesSlides/notesSlide66.xml"/><Relationship Id="rId7" Type="http://schemas.openxmlformats.org/officeDocument/2006/relationships/image" Target="../media/image274.wmf"/><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66.bin"/><Relationship Id="rId5" Type="http://schemas.openxmlformats.org/officeDocument/2006/relationships/image" Target="../media/image273.wmf"/><Relationship Id="rId4" Type="http://schemas.openxmlformats.org/officeDocument/2006/relationships/oleObject" Target="../embeddings/oleObject265.bin"/><Relationship Id="rId9" Type="http://schemas.openxmlformats.org/officeDocument/2006/relationships/image" Target="../media/image275.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image" Target="../media/image280.wmf"/><Relationship Id="rId18" Type="http://schemas.openxmlformats.org/officeDocument/2006/relationships/oleObject" Target="../embeddings/oleObject275.bin"/><Relationship Id="rId3" Type="http://schemas.openxmlformats.org/officeDocument/2006/relationships/notesSlide" Target="../notesSlides/notesSlide67.xml"/><Relationship Id="rId7" Type="http://schemas.openxmlformats.org/officeDocument/2006/relationships/image" Target="../media/image277.wmf"/><Relationship Id="rId12" Type="http://schemas.openxmlformats.org/officeDocument/2006/relationships/oleObject" Target="../embeddings/oleObject272.bin"/><Relationship Id="rId17" Type="http://schemas.openxmlformats.org/officeDocument/2006/relationships/image" Target="../media/image282.wmf"/><Relationship Id="rId2" Type="http://schemas.openxmlformats.org/officeDocument/2006/relationships/slideLayout" Target="../slideLayouts/slideLayout2.xml"/><Relationship Id="rId16" Type="http://schemas.openxmlformats.org/officeDocument/2006/relationships/oleObject" Target="../embeddings/oleObject274.bin"/><Relationship Id="rId20" Type="http://schemas.openxmlformats.org/officeDocument/2006/relationships/image" Target="../media/image11.png"/><Relationship Id="rId1" Type="http://schemas.openxmlformats.org/officeDocument/2006/relationships/vmlDrawing" Target="../drawings/vmlDrawing61.vml"/><Relationship Id="rId6" Type="http://schemas.openxmlformats.org/officeDocument/2006/relationships/oleObject" Target="../embeddings/oleObject269.bin"/><Relationship Id="rId11" Type="http://schemas.openxmlformats.org/officeDocument/2006/relationships/image" Target="../media/image279.wmf"/><Relationship Id="rId5" Type="http://schemas.openxmlformats.org/officeDocument/2006/relationships/image" Target="../media/image276.wmf"/><Relationship Id="rId15" Type="http://schemas.openxmlformats.org/officeDocument/2006/relationships/image" Target="../media/image281.wmf"/><Relationship Id="rId10" Type="http://schemas.openxmlformats.org/officeDocument/2006/relationships/oleObject" Target="../embeddings/oleObject271.bin"/><Relationship Id="rId19" Type="http://schemas.openxmlformats.org/officeDocument/2006/relationships/image" Target="../media/image283.wmf"/><Relationship Id="rId4" Type="http://schemas.openxmlformats.org/officeDocument/2006/relationships/oleObject" Target="../embeddings/oleObject268.bin"/><Relationship Id="rId9" Type="http://schemas.openxmlformats.org/officeDocument/2006/relationships/image" Target="../media/image278.wmf"/><Relationship Id="rId14" Type="http://schemas.openxmlformats.org/officeDocument/2006/relationships/oleObject" Target="../embeddings/oleObject273.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285.wmf"/><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77.bin"/><Relationship Id="rId5" Type="http://schemas.openxmlformats.org/officeDocument/2006/relationships/image" Target="../media/image284.wmf"/><Relationship Id="rId4" Type="http://schemas.openxmlformats.org/officeDocument/2006/relationships/oleObject" Target="../embeddings/oleObject276.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image" Target="../media/image286.emf"/><Relationship Id="rId4" Type="http://schemas.openxmlformats.org/officeDocument/2006/relationships/oleObject" Target="../embeddings/oleObject278.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287.wmf"/><Relationship Id="rId4" Type="http://schemas.openxmlformats.org/officeDocument/2006/relationships/oleObject" Target="../embeddings/oleObject279.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image" Target="../media/image288.wmf"/><Relationship Id="rId4" Type="http://schemas.openxmlformats.org/officeDocument/2006/relationships/oleObject" Target="../embeddings/oleObject28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image" Target="../media/image24.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5.wmf"/><Relationship Id="rId1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66.vml"/><Relationship Id="rId5" Type="http://schemas.openxmlformats.org/officeDocument/2006/relationships/image" Target="../media/image289.wmf"/><Relationship Id="rId4" Type="http://schemas.openxmlformats.org/officeDocument/2006/relationships/oleObject" Target="../embeddings/oleObject281.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84.bin"/><Relationship Id="rId3" Type="http://schemas.openxmlformats.org/officeDocument/2006/relationships/notesSlide" Target="../notesSlides/notesSlide77.xml"/><Relationship Id="rId7" Type="http://schemas.openxmlformats.org/officeDocument/2006/relationships/image" Target="../media/image291.wmf"/><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283.bin"/><Relationship Id="rId5" Type="http://schemas.openxmlformats.org/officeDocument/2006/relationships/image" Target="../media/image290.wmf"/><Relationship Id="rId4" Type="http://schemas.openxmlformats.org/officeDocument/2006/relationships/oleObject" Target="../embeddings/oleObject282.bin"/><Relationship Id="rId9" Type="http://schemas.openxmlformats.org/officeDocument/2006/relationships/image" Target="../media/image292.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image" Target="../media/image294.wmf"/><Relationship Id="rId4" Type="http://schemas.openxmlformats.org/officeDocument/2006/relationships/oleObject" Target="../embeddings/oleObject28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57338"/>
            <a:ext cx="7989888" cy="792162"/>
          </a:xfrm>
        </p:spPr>
        <p:txBody>
          <a:bodyPr/>
          <a:lstStyle/>
          <a:p>
            <a:pPr eaLnBrk="1" hangingPunct="1"/>
            <a:r>
              <a:rPr lang="zh-CN" altLang="en-US" smtClean="0"/>
              <a:t>视听觉信号处理</a:t>
            </a:r>
            <a:br>
              <a:rPr lang="zh-CN" altLang="en-US" smtClean="0"/>
            </a:br>
            <a:r>
              <a:rPr lang="zh-CN" altLang="en-US" smtClean="0"/>
              <a:t> </a:t>
            </a:r>
            <a:r>
              <a:rPr lang="en-US" altLang="zh-CN" sz="3600" b="1" smtClean="0">
                <a:solidFill>
                  <a:schemeClr val="folHlink"/>
                </a:solidFill>
                <a:latin typeface="Times New Roman" panose="02020603050405020304" pitchFamily="18" charset="0"/>
              </a:rPr>
              <a:t>Visual and Auditory Signal Processing</a:t>
            </a:r>
            <a:endParaRPr lang="zh-CN" altLang="en-US" sz="3600" b="1" smtClean="0">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grpSp>
        <p:nvGrpSpPr>
          <p:cNvPr id="2" name="Group 3"/>
          <p:cNvGrpSpPr>
            <a:grpSpLocks/>
          </p:cNvGrpSpPr>
          <p:nvPr/>
        </p:nvGrpSpPr>
        <p:grpSpPr bwMode="auto">
          <a:xfrm>
            <a:off x="457200" y="1881188"/>
            <a:ext cx="7943850" cy="1227137"/>
            <a:chOff x="288" y="1185"/>
            <a:chExt cx="5004" cy="773"/>
          </a:xfrm>
        </p:grpSpPr>
        <p:graphicFrame>
          <p:nvGraphicFramePr>
            <p:cNvPr id="20494" name="Object 4"/>
            <p:cNvGraphicFramePr>
              <a:graphicFrameLocks noChangeAspect="1"/>
            </p:cNvGraphicFramePr>
            <p:nvPr/>
          </p:nvGraphicFramePr>
          <p:xfrm>
            <a:off x="2160" y="1231"/>
            <a:ext cx="562" cy="257"/>
          </p:xfrm>
          <a:graphic>
            <a:graphicData uri="http://schemas.openxmlformats.org/presentationml/2006/ole">
              <mc:AlternateContent xmlns:mc="http://schemas.openxmlformats.org/markup-compatibility/2006">
                <mc:Choice xmlns:v="urn:schemas-microsoft-com:vml" Requires="v">
                  <p:oleObj spid="_x0000_s20558" name="Equation" r:id="rId4" imgW="444307" imgH="203112" progId="Equation.3">
                    <p:embed/>
                  </p:oleObj>
                </mc:Choice>
                <mc:Fallback>
                  <p:oleObj name="Equation" r:id="rId4" imgW="444307"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231"/>
                          <a:ext cx="56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5"/>
            <p:cNvSpPr txBox="1">
              <a:spLocks noChangeArrowheads="1"/>
            </p:cNvSpPr>
            <p:nvPr/>
          </p:nvSpPr>
          <p:spPr bwMode="auto">
            <a:xfrm>
              <a:off x="320" y="1185"/>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定义一个代价函数</a:t>
              </a:r>
            </a:p>
          </p:txBody>
        </p:sp>
        <p:sp>
          <p:nvSpPr>
            <p:cNvPr id="20496" name="Text Box 6"/>
            <p:cNvSpPr txBox="1">
              <a:spLocks noChangeArrowheads="1"/>
            </p:cNvSpPr>
            <p:nvPr/>
          </p:nvSpPr>
          <p:spPr bwMode="auto">
            <a:xfrm>
              <a:off x="2832" y="1200"/>
              <a:ext cx="2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表示从起始点(1,1)出发，</a:t>
              </a:r>
            </a:p>
          </p:txBody>
        </p:sp>
        <p:sp>
          <p:nvSpPr>
            <p:cNvPr id="20497" name="Text Box 7"/>
            <p:cNvSpPr txBox="1">
              <a:spLocks noChangeArrowheads="1"/>
            </p:cNvSpPr>
            <p:nvPr/>
          </p:nvSpPr>
          <p:spPr bwMode="auto">
            <a:xfrm>
              <a:off x="288" y="1440"/>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到达（</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点最小代价路径的累计距离。</a:t>
              </a:r>
            </a:p>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pSp>
      <p:grpSp>
        <p:nvGrpSpPr>
          <p:cNvPr id="3" name="Group 8"/>
          <p:cNvGrpSpPr>
            <a:grpSpLocks/>
          </p:cNvGrpSpPr>
          <p:nvPr/>
        </p:nvGrpSpPr>
        <p:grpSpPr bwMode="auto">
          <a:xfrm>
            <a:off x="533400" y="5029200"/>
            <a:ext cx="7799388" cy="914400"/>
            <a:chOff x="336" y="3168"/>
            <a:chExt cx="4913" cy="576"/>
          </a:xfrm>
        </p:grpSpPr>
        <p:sp>
          <p:nvSpPr>
            <p:cNvPr id="20491" name="Text Box 9"/>
            <p:cNvSpPr txBox="1">
              <a:spLocks noChangeArrowheads="1"/>
            </p:cNvSpPr>
            <p:nvPr/>
          </p:nvSpPr>
          <p:spPr bwMode="auto">
            <a:xfrm>
              <a:off x="336" y="316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依次类推，</a:t>
              </a:r>
            </a:p>
          </p:txBody>
        </p:sp>
        <p:graphicFrame>
          <p:nvGraphicFramePr>
            <p:cNvPr id="20492" name="Object 10"/>
            <p:cNvGraphicFramePr>
              <a:graphicFrameLocks noChangeAspect="1"/>
            </p:cNvGraphicFramePr>
            <p:nvPr/>
          </p:nvGraphicFramePr>
          <p:xfrm>
            <a:off x="1296" y="3216"/>
            <a:ext cx="3953" cy="272"/>
          </p:xfrm>
          <a:graphic>
            <a:graphicData uri="http://schemas.openxmlformats.org/presentationml/2006/ole">
              <mc:AlternateContent xmlns:mc="http://schemas.openxmlformats.org/markup-compatibility/2006">
                <mc:Choice xmlns:v="urn:schemas-microsoft-com:vml" Requires="v">
                  <p:oleObj spid="_x0000_s20559" name="Equation" r:id="rId6" imgW="3136900" imgH="215900" progId="Equation.3">
                    <p:embed/>
                  </p:oleObj>
                </mc:Choice>
                <mc:Fallback>
                  <p:oleObj name="Equation" r:id="rId6" imgW="3136900" imgH="215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3216"/>
                          <a:ext cx="395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1"/>
            <p:cNvSpPr txBox="1">
              <a:spLocks noChangeArrowheads="1"/>
            </p:cNvSpPr>
            <p:nvPr/>
          </p:nvSpPr>
          <p:spPr bwMode="auto">
            <a:xfrm>
              <a:off x="336" y="3456"/>
              <a:ext cx="3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可由更低一层的代价函数计算得到。</a:t>
              </a:r>
            </a:p>
          </p:txBody>
        </p:sp>
      </p:grpSp>
      <p:grpSp>
        <p:nvGrpSpPr>
          <p:cNvPr id="4" name="Group 12"/>
          <p:cNvGrpSpPr>
            <a:grpSpLocks/>
          </p:cNvGrpSpPr>
          <p:nvPr/>
        </p:nvGrpSpPr>
        <p:grpSpPr bwMode="auto">
          <a:xfrm>
            <a:off x="457200" y="2819400"/>
            <a:ext cx="6146800" cy="660400"/>
            <a:chOff x="288" y="1776"/>
            <a:chExt cx="3872" cy="416"/>
          </a:xfrm>
        </p:grpSpPr>
        <p:sp>
          <p:nvSpPr>
            <p:cNvPr id="20489" name="Text Box 13"/>
            <p:cNvSpPr txBox="1">
              <a:spLocks noChangeArrowheads="1"/>
            </p:cNvSpPr>
            <p:nvPr/>
          </p:nvSpPr>
          <p:spPr bwMode="auto">
            <a:xfrm>
              <a:off x="288" y="177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20490" name="Object 14"/>
            <p:cNvGraphicFramePr>
              <a:graphicFrameLocks noChangeAspect="1"/>
            </p:cNvGraphicFramePr>
            <p:nvPr/>
          </p:nvGraphicFramePr>
          <p:xfrm>
            <a:off x="912" y="1824"/>
            <a:ext cx="3248" cy="368"/>
          </p:xfrm>
          <a:graphic>
            <a:graphicData uri="http://schemas.openxmlformats.org/presentationml/2006/ole">
              <mc:AlternateContent xmlns:mc="http://schemas.openxmlformats.org/markup-compatibility/2006">
                <mc:Choice xmlns:v="urn:schemas-microsoft-com:vml" Requires="v">
                  <p:oleObj spid="_x0000_s20560" name="Equation" r:id="rId8" imgW="2578100" imgH="292100" progId="Equation.3">
                    <p:embed/>
                  </p:oleObj>
                </mc:Choice>
                <mc:Fallback>
                  <p:oleObj name="Equation" r:id="rId8" imgW="2578100" imgH="2921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1824"/>
                          <a:ext cx="324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457200" y="3505200"/>
            <a:ext cx="6934200" cy="1447800"/>
            <a:chOff x="288" y="2208"/>
            <a:chExt cx="4368" cy="912"/>
          </a:xfrm>
        </p:grpSpPr>
        <p:graphicFrame>
          <p:nvGraphicFramePr>
            <p:cNvPr id="20487" name="Object 16"/>
            <p:cNvGraphicFramePr>
              <a:graphicFrameLocks noChangeAspect="1"/>
            </p:cNvGraphicFramePr>
            <p:nvPr/>
          </p:nvGraphicFramePr>
          <p:xfrm>
            <a:off x="674" y="2253"/>
            <a:ext cx="3982" cy="867"/>
          </p:xfrm>
          <a:graphic>
            <a:graphicData uri="http://schemas.openxmlformats.org/presentationml/2006/ole">
              <mc:AlternateContent xmlns:mc="http://schemas.openxmlformats.org/markup-compatibility/2006">
                <mc:Choice xmlns:v="urn:schemas-microsoft-com:vml" Requires="v">
                  <p:oleObj spid="_x0000_s20561" name="Equation" r:id="rId10" imgW="3149600" imgH="685800" progId="Equation.3">
                    <p:embed/>
                  </p:oleObj>
                </mc:Choice>
                <mc:Fallback>
                  <p:oleObj name="Equation" r:id="rId10" imgW="3149600" imgH="6858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 y="2253"/>
                          <a:ext cx="3982"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7"/>
            <p:cNvSpPr txBox="1">
              <a:spLocks noChangeArrowheads="1"/>
            </p:cNvSpPr>
            <p:nvPr/>
          </p:nvSpPr>
          <p:spPr bwMode="auto">
            <a:xfrm>
              <a:off x="288" y="220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则：</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9171" name="Rectangle 3"/>
          <p:cNvSpPr>
            <a:spLocks noGrp="1" noChangeArrowheads="1"/>
          </p:cNvSpPr>
          <p:nvPr>
            <p:ph type="body" idx="1"/>
          </p:nvPr>
        </p:nvSpPr>
        <p:spPr>
          <a:xfrm>
            <a:off x="685800" y="1828800"/>
            <a:ext cx="7846640" cy="4114800"/>
          </a:xfrm>
        </p:spPr>
        <p:txBody>
          <a:bodyPr/>
          <a:lstStyle/>
          <a:p>
            <a:pPr eaLnBrk="1" hangingPunct="1">
              <a:lnSpc>
                <a:spcPct val="90000"/>
              </a:lnSpc>
              <a:buFontTx/>
              <a:buNone/>
            </a:pPr>
            <a:r>
              <a:rPr lang="zh-CN" altLang="en-US" sz="2800" b="1" dirty="0" smtClean="0">
                <a:solidFill>
                  <a:srgbClr val="1F2039"/>
                </a:solidFill>
                <a:latin typeface="Times New Roman" panose="02020603050405020304" pitchFamily="18" charset="0"/>
              </a:rPr>
              <a:t>(3) 基于子词单元的</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训练</a:t>
            </a:r>
          </a:p>
          <a:p>
            <a:pPr eaLnBrk="1" hangingPunct="1">
              <a:lnSpc>
                <a:spcPct val="90000"/>
              </a:lnSpc>
            </a:pPr>
            <a:r>
              <a:rPr lang="zh-CN" altLang="en-US" sz="2800" b="1" dirty="0" smtClean="0">
                <a:solidFill>
                  <a:srgbClr val="1F2039"/>
                </a:solidFill>
                <a:latin typeface="Times New Roman" panose="02020603050405020304" pitchFamily="18" charset="0"/>
              </a:rPr>
              <a:t>子词单元的</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一般采用从左到右的结构，状态数固定为2到4个。 </a:t>
            </a:r>
          </a:p>
          <a:p>
            <a:pPr eaLnBrk="1" hangingPunct="1">
              <a:lnSpc>
                <a:spcPct val="90000"/>
              </a:lnSpc>
            </a:pPr>
            <a:r>
              <a:rPr lang="zh-CN" altLang="en-US" sz="2800" b="1" dirty="0" smtClean="0">
                <a:solidFill>
                  <a:srgbClr val="1F2039"/>
                </a:solidFill>
                <a:latin typeface="Times New Roman" panose="02020603050405020304" pitchFamily="18" charset="0"/>
              </a:rPr>
              <a:t>在语音段中，子词太短，无法精确标出语音的边界。</a:t>
            </a:r>
            <a:endParaRPr lang="en-US" altLang="zh-CN" sz="2800" b="1" dirty="0" smtClean="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已知句子内容，因此可以将子词模型串接成</a:t>
            </a:r>
            <a:r>
              <a:rPr lang="zh-CN" altLang="en-US" sz="2800" b="1" dirty="0" smtClean="0">
                <a:solidFill>
                  <a:srgbClr val="1F2039"/>
                </a:solidFill>
                <a:latin typeface="Times New Roman" panose="02020603050405020304" pitchFamily="18" charset="0"/>
              </a:rPr>
              <a:t>句子。</a:t>
            </a:r>
          </a:p>
          <a:p>
            <a:pPr eaLnBrk="1" hangingPunct="1">
              <a:lnSpc>
                <a:spcPct val="90000"/>
              </a:lnSpc>
            </a:pPr>
            <a:r>
              <a:rPr lang="zh-CN" altLang="en-US" sz="2800" b="1" dirty="0" smtClean="0">
                <a:solidFill>
                  <a:srgbClr val="1F2039"/>
                </a:solidFill>
                <a:latin typeface="Times New Roman" panose="02020603050405020304" pitchFamily="18" charset="0"/>
              </a:rPr>
              <a:t>用</a:t>
            </a:r>
            <a:r>
              <a:rPr lang="zh-CN" altLang="en-US" sz="2800" b="1" dirty="0" smtClean="0">
                <a:solidFill>
                  <a:srgbClr val="0070C0"/>
                </a:solidFill>
                <a:latin typeface="宋体" panose="02010600030101010101" pitchFamily="2" charset="-122"/>
              </a:rPr>
              <a:t>分段</a:t>
            </a:r>
            <a:r>
              <a:rPr lang="en-US" altLang="zh-CN" sz="2800" b="1" i="1" dirty="0" smtClean="0">
                <a:solidFill>
                  <a:srgbClr val="0070C0"/>
                </a:solidFill>
                <a:latin typeface="Times New Roman" panose="02020603050405020304" pitchFamily="18" charset="0"/>
              </a:rPr>
              <a:t>K</a:t>
            </a:r>
            <a:r>
              <a:rPr lang="zh-CN" altLang="en-US" sz="2800" b="1" dirty="0" smtClean="0">
                <a:solidFill>
                  <a:srgbClr val="0070C0"/>
                </a:solidFill>
                <a:latin typeface="宋体" panose="02010600030101010101" pitchFamily="2" charset="-122"/>
              </a:rPr>
              <a:t>均值</a:t>
            </a:r>
            <a:r>
              <a:rPr lang="zh-CN" altLang="en-US" sz="2800" b="1" dirty="0" smtClean="0">
                <a:solidFill>
                  <a:srgbClr val="1F2039"/>
                </a:solidFill>
                <a:latin typeface="宋体" panose="02010600030101010101" pitchFamily="2" charset="-122"/>
              </a:rPr>
              <a:t>算法进行多次迭代</a:t>
            </a:r>
            <a:r>
              <a:rPr lang="zh-CN" altLang="en-US" sz="2800" b="1" dirty="0" smtClean="0">
                <a:solidFill>
                  <a:srgbClr val="1F2039"/>
                </a:solidFill>
                <a:latin typeface="Times New Roman" panose="02020603050405020304" pitchFamily="18" charset="0"/>
              </a:rPr>
              <a:t> ，对各子词模型进行重估。</a:t>
            </a:r>
            <a:r>
              <a:rPr lang="zh-CN" altLang="en-US" sz="2800" b="1" dirty="0" smtClean="0">
                <a:solidFill>
                  <a:srgbClr val="1F2039"/>
                </a:solidFill>
                <a:latin typeface="宋体" panose="02010600030101010101" pitchFamily="2" charset="-122"/>
              </a:rPr>
              <a:t>最终它会自动收敛于一个最佳模型估计，同时达到合理的子词分段</a:t>
            </a:r>
            <a:r>
              <a:rPr lang="zh-CN" altLang="en-US" sz="2800" b="1" dirty="0" smtClean="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4244744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wipe(up)">
                                      <p:cBhvr>
                                        <p:cTn id="2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1219" name="Rectangle 3"/>
          <p:cNvSpPr>
            <a:spLocks noGrp="1" noChangeArrowheads="1"/>
          </p:cNvSpPr>
          <p:nvPr>
            <p:ph type="body" idx="1"/>
          </p:nvPr>
        </p:nvSpPr>
        <p:spPr>
          <a:xfrm>
            <a:off x="457200" y="1981200"/>
            <a:ext cx="8001000" cy="4114800"/>
          </a:xfrm>
        </p:spPr>
        <p:txBody>
          <a:bodyPr lIns="378000"/>
          <a:lstStyle/>
          <a:p>
            <a:pPr eaLnBrk="1" hangingPunct="1">
              <a:buFont typeface="Wingdings" panose="05000000000000000000" pitchFamily="2" charset="2"/>
              <a:buNone/>
            </a:pPr>
            <a:r>
              <a:rPr lang="zh-CN" altLang="en-US" sz="2400" b="1" dirty="0" smtClean="0">
                <a:solidFill>
                  <a:srgbClr val="0070C0"/>
                </a:solidFill>
                <a:latin typeface="Times New Roman" panose="02020603050405020304" pitchFamily="18" charset="0"/>
              </a:rPr>
              <a:t>分段</a:t>
            </a:r>
            <a:r>
              <a:rPr lang="en-US" altLang="zh-CN" sz="2400" b="1" i="1" dirty="0" smtClean="0">
                <a:solidFill>
                  <a:srgbClr val="0070C0"/>
                </a:solidFill>
                <a:latin typeface="Times New Roman" panose="02020603050405020304" pitchFamily="18" charset="0"/>
              </a:rPr>
              <a:t>K</a:t>
            </a:r>
            <a:r>
              <a:rPr lang="zh-CN" altLang="en-US" sz="2400" b="1" dirty="0" smtClean="0">
                <a:solidFill>
                  <a:srgbClr val="0070C0"/>
                </a:solidFill>
                <a:latin typeface="Times New Roman" panose="02020603050405020304" pitchFamily="18" charset="0"/>
              </a:rPr>
              <a:t>均值算法</a:t>
            </a:r>
          </a:p>
          <a:p>
            <a:pPr eaLnBrk="1" hangingPunct="1">
              <a:buFont typeface="Wingdings" panose="05000000000000000000" pitchFamily="2" charset="2"/>
              <a:buChar char="v"/>
            </a:pPr>
            <a:r>
              <a:rPr lang="zh-CN" altLang="en-US" sz="2400" b="1" dirty="0" smtClean="0">
                <a:solidFill>
                  <a:srgbClr val="1F2039"/>
                </a:solidFill>
              </a:rPr>
              <a:t> </a:t>
            </a: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初始化</a:t>
            </a:r>
            <a:r>
              <a:rPr lang="zh-CN" altLang="en-US" sz="2400" b="1" dirty="0" smtClean="0">
                <a:solidFill>
                  <a:srgbClr val="1F2039"/>
                </a:solidFill>
                <a:latin typeface="Times New Roman" panose="02020603050405020304" pitchFamily="18" charset="0"/>
              </a:rPr>
              <a:t>：将每个训练语句线性分割成子词单元，将每个子词单元线性分割成状态，即假定在一个语句中，子词单元及其内部的状态驻留时间是均匀的；</a:t>
            </a: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聚类</a:t>
            </a:r>
            <a:r>
              <a:rPr lang="zh-CN" altLang="en-US" sz="2400" b="1" dirty="0" smtClean="0">
                <a:solidFill>
                  <a:srgbClr val="1F2039"/>
                </a:solidFill>
                <a:latin typeface="Times New Roman" panose="02020603050405020304" pitchFamily="18" charset="0"/>
              </a:rPr>
              <a:t>：对每个给定子词单元的每一个状态，其在所有训练语句段中特征矢量用</a:t>
            </a:r>
            <a:r>
              <a:rPr lang="en-US" altLang="zh-CN" sz="2400" b="1" i="1" dirty="0" smtClean="0">
                <a:solidFill>
                  <a:srgbClr val="1F2039"/>
                </a:solidFill>
                <a:latin typeface="Times New Roman" panose="02020603050405020304" pitchFamily="18" charset="0"/>
              </a:rPr>
              <a:t>K</a:t>
            </a:r>
            <a:r>
              <a:rPr lang="zh-CN" altLang="en-US" sz="2400" b="1" dirty="0" smtClean="0">
                <a:solidFill>
                  <a:srgbClr val="1F2039"/>
                </a:solidFill>
                <a:latin typeface="Times New Roman" panose="02020603050405020304" pitchFamily="18" charset="0"/>
              </a:rPr>
              <a:t>均值算法聚类；</a:t>
            </a: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参数估计</a:t>
            </a:r>
            <a:r>
              <a:rPr lang="zh-CN" altLang="en-US" sz="2400" b="1" dirty="0" smtClean="0">
                <a:solidFill>
                  <a:srgbClr val="1F2039"/>
                </a:solidFill>
                <a:latin typeface="Times New Roman" panose="02020603050405020304" pitchFamily="18" charset="0"/>
              </a:rPr>
              <a:t>：根据聚类的结果计算均值、各维方差和混合权值系数；</a:t>
            </a: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分段</a:t>
            </a:r>
            <a:r>
              <a:rPr lang="zh-CN" altLang="en-US" sz="2400" b="1" dirty="0" smtClean="0">
                <a:solidFill>
                  <a:srgbClr val="1F2039"/>
                </a:solidFill>
                <a:latin typeface="Times New Roman" panose="02020603050405020304" pitchFamily="18" charset="0"/>
              </a:rPr>
              <a:t>：根据上一步得到的新的子词单元模型，通过</a:t>
            </a:r>
            <a:r>
              <a:rPr lang="en-US" altLang="zh-CN" sz="2400" b="1" dirty="0" smtClean="0">
                <a:solidFill>
                  <a:srgbClr val="1F2039"/>
                </a:solidFill>
                <a:latin typeface="Times New Roman" panose="02020603050405020304" pitchFamily="18" charset="0"/>
              </a:rPr>
              <a:t>Viterbi</a:t>
            </a:r>
            <a:r>
              <a:rPr lang="zh-CN" altLang="en-US" sz="2400" b="1" dirty="0" smtClean="0">
                <a:solidFill>
                  <a:srgbClr val="1F2039"/>
                </a:solidFill>
                <a:latin typeface="Times New Roman" panose="02020603050405020304" pitchFamily="18" charset="0"/>
              </a:rPr>
              <a:t>算法对所有训练语句再分成子词单元和状态，重新迭代聚类和参数估计，直到收敛。  </a:t>
            </a:r>
          </a:p>
        </p:txBody>
      </p:sp>
    </p:spTree>
    <p:extLst>
      <p:ext uri="{BB962C8B-B14F-4D97-AF65-F5344CB8AC3E}">
        <p14:creationId xmlns:p14="http://schemas.microsoft.com/office/powerpoint/2010/main" val="353719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up)">
                                      <p:cBhvr>
                                        <p:cTn id="7" dur="500"/>
                                        <p:tgtEl>
                                          <p:spTgt spid="521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up)">
                                      <p:cBhvr>
                                        <p:cTn id="12" dur="500"/>
                                        <p:tgtEl>
                                          <p:spTgt spid="521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up)">
                                      <p:cBhvr>
                                        <p:cTn id="17" dur="500"/>
                                        <p:tgtEl>
                                          <p:spTgt spid="521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wipe(up)">
                                      <p:cBhvr>
                                        <p:cTn id="22" dur="500"/>
                                        <p:tgtEl>
                                          <p:spTgt spid="521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wipe(up)">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9171" name="Rectangle 3"/>
          <p:cNvSpPr>
            <a:spLocks noGrp="1" noChangeArrowheads="1"/>
          </p:cNvSpPr>
          <p:nvPr>
            <p:ph type="body" idx="1"/>
          </p:nvPr>
        </p:nvSpPr>
        <p:spPr>
          <a:xfrm>
            <a:off x="685800" y="1828800"/>
            <a:ext cx="7772400" cy="4114800"/>
          </a:xfrm>
        </p:spPr>
        <p:txBody>
          <a:bodyPr/>
          <a:lstStyle/>
          <a:p>
            <a:pPr eaLnBrk="1" hangingPunct="1">
              <a:lnSpc>
                <a:spcPct val="120000"/>
              </a:lnSpc>
            </a:pPr>
            <a:r>
              <a:rPr lang="zh-CN" altLang="en-US" sz="2800" b="1" dirty="0">
                <a:solidFill>
                  <a:srgbClr val="1F2039"/>
                </a:solidFill>
                <a:latin typeface="Times New Roman" panose="02020603050405020304" pitchFamily="18" charset="0"/>
              </a:rPr>
              <a:t>这一</a:t>
            </a:r>
            <a:r>
              <a:rPr lang="zh-CN" altLang="en-US" sz="2800" b="1" dirty="0" smtClean="0">
                <a:solidFill>
                  <a:srgbClr val="1F2039"/>
                </a:solidFill>
                <a:latin typeface="Times New Roman" panose="02020603050405020304" pitchFamily="18" charset="0"/>
              </a:rPr>
              <a:t>过程也被称之为“</a:t>
            </a:r>
            <a:r>
              <a:rPr lang="zh-CN" altLang="en-US" sz="2800" b="1" dirty="0">
                <a:solidFill>
                  <a:srgbClr val="0070C0"/>
                </a:solidFill>
                <a:latin typeface="Times New Roman" panose="02020603050405020304" pitchFamily="18" charset="0"/>
              </a:rPr>
              <a:t>强制</a:t>
            </a:r>
            <a:r>
              <a:rPr lang="zh-CN" altLang="en-US" sz="2800" b="1" dirty="0" smtClean="0">
                <a:solidFill>
                  <a:srgbClr val="0070C0"/>
                </a:solidFill>
                <a:latin typeface="Times New Roman" panose="02020603050405020304" pitchFamily="18" charset="0"/>
              </a:rPr>
              <a:t>对齐</a:t>
            </a:r>
            <a:r>
              <a:rPr lang="zh-CN" altLang="en-US" sz="2800" b="1" dirty="0" smtClean="0">
                <a:solidFill>
                  <a:srgbClr val="1F2039"/>
                </a:solidFill>
                <a:latin typeface="Times New Roman" panose="02020603050405020304" pitchFamily="18" charset="0"/>
              </a:rPr>
              <a:t>”</a:t>
            </a:r>
            <a:r>
              <a:rPr lang="en-US" altLang="zh-CN" sz="2800" b="1" dirty="0" smtClean="0">
                <a:solidFill>
                  <a:srgbClr val="1F2039"/>
                </a:solidFill>
                <a:latin typeface="Times New Roman" panose="02020603050405020304" pitchFamily="18" charset="0"/>
              </a:rPr>
              <a:t>(Force </a:t>
            </a:r>
            <a:r>
              <a:rPr lang="en-US" altLang="zh-CN" sz="2800" b="1" dirty="0" err="1" smtClean="0">
                <a:solidFill>
                  <a:srgbClr val="1F2039"/>
                </a:solidFill>
                <a:latin typeface="Times New Roman" panose="02020603050405020304" pitchFamily="18" charset="0"/>
              </a:rPr>
              <a:t>Allignment</a:t>
            </a:r>
            <a:r>
              <a:rPr lang="en-US" altLang="zh-CN" sz="2800" b="1" dirty="0" smtClean="0">
                <a:solidFill>
                  <a:srgbClr val="1F2039"/>
                </a:solidFill>
                <a:latin typeface="Times New Roman" panose="02020603050405020304" pitchFamily="18" charset="0"/>
              </a:rPr>
              <a:t>)</a:t>
            </a:r>
          </a:p>
          <a:p>
            <a:pPr eaLnBrk="1" hangingPunct="1">
              <a:lnSpc>
                <a:spcPct val="120000"/>
              </a:lnSpc>
            </a:pPr>
            <a:r>
              <a:rPr lang="zh-CN" altLang="en-US" sz="2800" b="1" dirty="0" smtClean="0">
                <a:solidFill>
                  <a:srgbClr val="1F2039"/>
                </a:solidFill>
                <a:latin typeface="Times New Roman" panose="02020603050405020304" pitchFamily="18" charset="0"/>
              </a:rPr>
              <a:t>对齐过程合理分割了语音段，</a:t>
            </a:r>
            <a:r>
              <a:rPr lang="zh-CN" altLang="en-US" sz="2800" b="1" dirty="0">
                <a:solidFill>
                  <a:srgbClr val="1F2039"/>
                </a:solidFill>
                <a:latin typeface="Times New Roman" panose="02020603050405020304" pitchFamily="18" charset="0"/>
              </a:rPr>
              <a:t>并</a:t>
            </a:r>
            <a:r>
              <a:rPr lang="zh-CN" altLang="en-US" sz="2800" b="1" dirty="0" smtClean="0">
                <a:solidFill>
                  <a:srgbClr val="1F2039"/>
                </a:solidFill>
                <a:latin typeface="Times New Roman" panose="02020603050405020304" pitchFamily="18" charset="0"/>
              </a:rPr>
              <a:t>得到</a:t>
            </a:r>
            <a:r>
              <a:rPr lang="zh-CN" altLang="en-US" sz="2800" b="1" dirty="0" smtClean="0">
                <a:solidFill>
                  <a:srgbClr val="0070C0"/>
                </a:solidFill>
                <a:latin typeface="Times New Roman" panose="02020603050405020304" pitchFamily="18" charset="0"/>
              </a:rPr>
              <a:t>子词边界</a:t>
            </a:r>
            <a:endParaRPr lang="en-US" altLang="zh-CN" sz="2800" b="1" dirty="0" smtClean="0">
              <a:solidFill>
                <a:srgbClr val="0070C0"/>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也初步估计</a:t>
            </a:r>
            <a:r>
              <a:rPr lang="zh-CN" altLang="en-US" sz="2800" b="1" dirty="0" smtClean="0">
                <a:solidFill>
                  <a:srgbClr val="1F2039"/>
                </a:solidFill>
                <a:latin typeface="Times New Roman" panose="02020603050405020304" pitchFamily="18" charset="0"/>
              </a:rPr>
              <a:t>出了每个子词的</a:t>
            </a:r>
            <a:r>
              <a:rPr lang="en-US" altLang="zh-CN" sz="2800" b="1" dirty="0" smtClean="0">
                <a:solidFill>
                  <a:srgbClr val="0070C0"/>
                </a:solidFill>
                <a:latin typeface="Times New Roman" panose="02020603050405020304" pitchFamily="18" charset="0"/>
              </a:rPr>
              <a:t>HMM</a:t>
            </a:r>
            <a:r>
              <a:rPr lang="zh-CN" altLang="en-US" sz="2800" b="1" dirty="0" smtClean="0">
                <a:solidFill>
                  <a:srgbClr val="0070C0"/>
                </a:solidFill>
                <a:latin typeface="Times New Roman" panose="02020603050405020304" pitchFamily="18" charset="0"/>
              </a:rPr>
              <a:t>参数</a:t>
            </a:r>
            <a:r>
              <a:rPr lang="zh-CN" altLang="en-US" sz="2800" b="1" dirty="0" smtClean="0">
                <a:solidFill>
                  <a:srgbClr val="1F2039"/>
                </a:solidFill>
                <a:latin typeface="Times New Roman" panose="02020603050405020304" pitchFamily="18" charset="0"/>
              </a:rPr>
              <a:t>。</a:t>
            </a:r>
            <a:endParaRPr lang="en-US" altLang="zh-CN" sz="2800" b="1" dirty="0" smtClean="0">
              <a:solidFill>
                <a:srgbClr val="1F2039"/>
              </a:solidFill>
              <a:latin typeface="Times New Roman" panose="02020603050405020304" pitchFamily="18" charset="0"/>
            </a:endParaRPr>
          </a:p>
          <a:p>
            <a:pPr eaLnBrk="1" hangingPunct="1">
              <a:lnSpc>
                <a:spcPct val="120000"/>
              </a:lnSpc>
            </a:pPr>
            <a:r>
              <a:rPr lang="zh-CN" altLang="en-US" sz="2800" b="1" dirty="0" smtClean="0">
                <a:solidFill>
                  <a:srgbClr val="1F2039"/>
                </a:solidFill>
                <a:latin typeface="Times New Roman" panose="02020603050405020304" pitchFamily="18" charset="0"/>
              </a:rPr>
              <a:t>以此参数为初值，采用</a:t>
            </a:r>
            <a:r>
              <a:rPr lang="en-US" altLang="zh-CN" sz="2800" b="1" dirty="0" smtClean="0">
                <a:solidFill>
                  <a:srgbClr val="1F2039"/>
                </a:solidFill>
                <a:latin typeface="Times New Roman" panose="02020603050405020304" pitchFamily="18" charset="0"/>
              </a:rPr>
              <a:t>BW</a:t>
            </a:r>
            <a:r>
              <a:rPr lang="zh-CN" altLang="en-US" sz="2800" b="1" dirty="0" smtClean="0">
                <a:solidFill>
                  <a:srgbClr val="1F2039"/>
                </a:solidFill>
                <a:latin typeface="Times New Roman" panose="02020603050405020304" pitchFamily="18" charset="0"/>
              </a:rPr>
              <a:t>算法迭代若干次即完成子词训练。</a:t>
            </a:r>
          </a:p>
        </p:txBody>
      </p:sp>
    </p:spTree>
    <p:extLst>
      <p:ext uri="{BB962C8B-B14F-4D97-AF65-F5344CB8AC3E}">
        <p14:creationId xmlns:p14="http://schemas.microsoft.com/office/powerpoint/2010/main" val="143439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3267"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dirty="0" smtClean="0">
                <a:solidFill>
                  <a:srgbClr val="1F2039"/>
                </a:solidFill>
                <a:latin typeface="Times New Roman" panose="02020603050405020304" pitchFamily="18" charset="0"/>
              </a:rPr>
              <a:t> 语言模型</a:t>
            </a:r>
          </a:p>
          <a:p>
            <a:pPr eaLnBrk="1" hangingPunct="1">
              <a:spcBef>
                <a:spcPts val="1800"/>
              </a:spcBef>
              <a:spcAft>
                <a:spcPts val="600"/>
              </a:spcAft>
            </a:pPr>
            <a:r>
              <a:rPr lang="zh-CN" altLang="en-US" sz="2800" b="1" dirty="0" smtClean="0">
                <a:solidFill>
                  <a:srgbClr val="1F2039"/>
                </a:solidFill>
                <a:latin typeface="宋体" panose="02010600030101010101" pitchFamily="2" charset="-122"/>
              </a:rPr>
              <a:t>从一个词表中任意选择若干词所构成的序列不一定能构成自然语言中的句子，只有合乎句法者才能算是句子。</a:t>
            </a:r>
          </a:p>
          <a:p>
            <a:pPr eaLnBrk="1" hangingPunct="1">
              <a:spcAft>
                <a:spcPts val="600"/>
              </a:spcAft>
            </a:pPr>
            <a:r>
              <a:rPr lang="zh-CN" altLang="en-US" sz="2800" b="1" dirty="0" smtClean="0">
                <a:solidFill>
                  <a:srgbClr val="1F2039"/>
                </a:solidFill>
                <a:latin typeface="宋体" panose="02010600030101010101" pitchFamily="2" charset="-122"/>
              </a:rPr>
              <a:t>语言模型分为</a:t>
            </a:r>
            <a:r>
              <a:rPr lang="zh-CN" altLang="en-US" sz="2800" b="1" dirty="0" smtClean="0">
                <a:solidFill>
                  <a:srgbClr val="0070C0"/>
                </a:solidFill>
                <a:latin typeface="宋体" panose="02010600030101010101" pitchFamily="2" charset="-122"/>
              </a:rPr>
              <a:t>基于文法的语言模型</a:t>
            </a:r>
            <a:r>
              <a:rPr lang="zh-CN" altLang="en-US" sz="2800" b="1" dirty="0" smtClean="0">
                <a:solidFill>
                  <a:srgbClr val="1F2039"/>
                </a:solidFill>
                <a:latin typeface="宋体" panose="02010600030101010101" pitchFamily="2" charset="-122"/>
              </a:rPr>
              <a:t>和</a:t>
            </a:r>
            <a:r>
              <a:rPr lang="zh-CN" altLang="en-US" sz="2800" b="1" dirty="0" smtClean="0">
                <a:solidFill>
                  <a:srgbClr val="0070C0"/>
                </a:solidFill>
                <a:latin typeface="宋体" panose="02010600030101010101" pitchFamily="2" charset="-122"/>
              </a:rPr>
              <a:t>基于统计的语言模型</a:t>
            </a:r>
            <a:r>
              <a:rPr lang="zh-CN" altLang="en-US" sz="2800" b="1" dirty="0" smtClean="0">
                <a:solidFill>
                  <a:srgbClr val="1F2039"/>
                </a:solidFill>
                <a:latin typeface="宋体" panose="02010600030101010101" pitchFamily="2" charset="-122"/>
              </a:rPr>
              <a:t>。</a:t>
            </a:r>
            <a:endParaRPr lang="en-US" altLang="zh-CN" sz="2800" b="1" dirty="0" smtClean="0">
              <a:solidFill>
                <a:srgbClr val="1F2039"/>
              </a:solidFill>
              <a:latin typeface="宋体" panose="02010600030101010101" pitchFamily="2" charset="-122"/>
            </a:endParaRPr>
          </a:p>
          <a:p>
            <a:pPr eaLnBrk="1" hangingPunct="1">
              <a:spcAft>
                <a:spcPts val="600"/>
              </a:spcAft>
            </a:pPr>
            <a:r>
              <a:rPr lang="zh-CN" altLang="en-US" sz="2800" b="1" dirty="0" smtClean="0">
                <a:solidFill>
                  <a:srgbClr val="1F2039"/>
                </a:solidFill>
                <a:latin typeface="宋体" panose="02010600030101010101" pitchFamily="2" charset="-122"/>
              </a:rPr>
              <a:t>在大词汇量的语音识别系统中，统计语言模型被广泛的应用。 </a:t>
            </a:r>
          </a:p>
        </p:txBody>
      </p:sp>
    </p:spTree>
    <p:extLst>
      <p:ext uri="{BB962C8B-B14F-4D97-AF65-F5344CB8AC3E}">
        <p14:creationId xmlns:p14="http://schemas.microsoft.com/office/powerpoint/2010/main" val="390376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wipe(up)">
                                      <p:cBhvr>
                                        <p:cTn id="12" dur="500"/>
                                        <p:tgtEl>
                                          <p:spTgt spid="523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3267">
                                            <p:txEl>
                                              <p:pRg st="2" end="2"/>
                                            </p:txEl>
                                          </p:spTgt>
                                        </p:tgtEl>
                                        <p:attrNameLst>
                                          <p:attrName>style.visibility</p:attrName>
                                        </p:attrNameLst>
                                      </p:cBhvr>
                                      <p:to>
                                        <p:strVal val="visible"/>
                                      </p:to>
                                    </p:set>
                                    <p:animEffect transition="in" filter="wipe(up)">
                                      <p:cBhvr>
                                        <p:cTn id="17" dur="500"/>
                                        <p:tgtEl>
                                          <p:spTgt spid="523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3267">
                                            <p:txEl>
                                              <p:pRg st="3" end="3"/>
                                            </p:txEl>
                                          </p:spTgt>
                                        </p:tgtEl>
                                        <p:attrNameLst>
                                          <p:attrName>style.visibility</p:attrName>
                                        </p:attrNameLst>
                                      </p:cBhvr>
                                      <p:to>
                                        <p:strVal val="visible"/>
                                      </p:to>
                                    </p:set>
                                    <p:animEffect transition="in" filter="wipe(up)">
                                      <p:cBhvr>
                                        <p:cTn id="22" dur="500"/>
                                        <p:tgtEl>
                                          <p:spTgt spid="52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5315" name="Rectangle 3"/>
          <p:cNvSpPr>
            <a:spLocks noGrp="1" noChangeArrowheads="1"/>
          </p:cNvSpPr>
          <p:nvPr>
            <p:ph type="body" idx="1"/>
          </p:nvPr>
        </p:nvSpPr>
        <p:spPr>
          <a:xfrm>
            <a:off x="457200" y="1768475"/>
            <a:ext cx="8229600" cy="2597150"/>
          </a:xfrm>
        </p:spPr>
        <p:txBody>
          <a:bodyPr/>
          <a:lstStyle/>
          <a:p>
            <a:pPr algn="just" eaLnBrk="1" hangingPunct="1"/>
            <a:r>
              <a:rPr lang="zh-CN" altLang="en-US" sz="2800" b="1" dirty="0" smtClean="0">
                <a:solidFill>
                  <a:srgbClr val="1F2039"/>
                </a:solidFill>
                <a:latin typeface="Times New Roman" panose="02020603050405020304" pitchFamily="18" charset="0"/>
              </a:rPr>
              <a:t> 统计语言模型的基本原理是，采用大量的文本资料，统计各个词的</a:t>
            </a:r>
            <a:r>
              <a:rPr lang="zh-CN" altLang="en-US" sz="2800" b="1" dirty="0" smtClean="0">
                <a:solidFill>
                  <a:srgbClr val="0070C0"/>
                </a:solidFill>
                <a:latin typeface="Times New Roman" panose="02020603050405020304" pitchFamily="18" charset="0"/>
              </a:rPr>
              <a:t>出现概率</a:t>
            </a:r>
            <a:r>
              <a:rPr lang="zh-CN" altLang="en-US" sz="2800" b="1" dirty="0" smtClean="0">
                <a:solidFill>
                  <a:srgbClr val="1F2039"/>
                </a:solidFill>
                <a:latin typeface="Times New Roman" panose="02020603050405020304" pitchFamily="18" charset="0"/>
              </a:rPr>
              <a:t>以及其</a:t>
            </a:r>
            <a:r>
              <a:rPr lang="zh-CN" altLang="en-US" sz="2800" b="1" dirty="0" smtClean="0">
                <a:solidFill>
                  <a:srgbClr val="0070C0"/>
                </a:solidFill>
                <a:latin typeface="Times New Roman" panose="02020603050405020304" pitchFamily="18" charset="0"/>
              </a:rPr>
              <a:t>相互关联的条件概率</a:t>
            </a:r>
            <a:r>
              <a:rPr lang="zh-CN" altLang="en-US" sz="2800" b="1" dirty="0" smtClean="0">
                <a:solidFill>
                  <a:srgbClr val="1F2039"/>
                </a:solidFill>
                <a:latin typeface="Times New Roman" panose="02020603050405020304" pitchFamily="18" charset="0"/>
              </a:rPr>
              <a:t>。</a:t>
            </a:r>
          </a:p>
        </p:txBody>
      </p:sp>
      <p:grpSp>
        <p:nvGrpSpPr>
          <p:cNvPr id="2" name="Group 4"/>
          <p:cNvGrpSpPr>
            <a:grpSpLocks/>
          </p:cNvGrpSpPr>
          <p:nvPr/>
        </p:nvGrpSpPr>
        <p:grpSpPr bwMode="auto">
          <a:xfrm>
            <a:off x="1022350" y="3645024"/>
            <a:ext cx="7375525" cy="1524000"/>
            <a:chOff x="644" y="2688"/>
            <a:chExt cx="4646" cy="960"/>
          </a:xfrm>
        </p:grpSpPr>
        <p:sp>
          <p:nvSpPr>
            <p:cNvPr id="198662" name="Text Box 5"/>
            <p:cNvSpPr txBox="1">
              <a:spLocks noChangeArrowheads="1"/>
            </p:cNvSpPr>
            <p:nvPr/>
          </p:nvSpPr>
          <p:spPr bwMode="auto">
            <a:xfrm>
              <a:off x="644" y="2688"/>
              <a:ext cx="399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4"/>
                </a:buBlip>
              </a:pPr>
              <a:r>
                <a:rPr kumimoji="1" lang="zh-CN" altLang="en-US" sz="2800" b="1">
                  <a:solidFill>
                    <a:srgbClr val="1F2039"/>
                  </a:solidFill>
                  <a:latin typeface="Times New Roman" panose="02020603050405020304" pitchFamily="18" charset="0"/>
                </a:rPr>
                <a:t> 理想情况：对词串                              ，</a:t>
              </a:r>
            </a:p>
          </p:txBody>
        </p:sp>
        <p:graphicFrame>
          <p:nvGraphicFramePr>
            <p:cNvPr id="198663" name="Object 6"/>
            <p:cNvGraphicFramePr>
              <a:graphicFrameLocks noChangeAspect="1"/>
            </p:cNvGraphicFramePr>
            <p:nvPr/>
          </p:nvGraphicFramePr>
          <p:xfrm>
            <a:off x="2688" y="2688"/>
            <a:ext cx="1351" cy="302"/>
          </p:xfrm>
          <a:graphic>
            <a:graphicData uri="http://schemas.openxmlformats.org/presentationml/2006/ole">
              <mc:AlternateContent xmlns:mc="http://schemas.openxmlformats.org/markup-compatibility/2006">
                <mc:Choice xmlns:v="urn:schemas-microsoft-com:vml" Requires="v">
                  <p:oleObj spid="_x0000_s264198" name="Equation" r:id="rId5" imgW="1066800" imgH="241300" progId="Equation.3">
                    <p:embed/>
                  </p:oleObj>
                </mc:Choice>
                <mc:Fallback>
                  <p:oleObj name="Equation" r:id="rId5" imgW="10668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688"/>
                          <a:ext cx="135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4" name="Object 7"/>
            <p:cNvGraphicFramePr>
              <a:graphicFrameLocks noChangeAspect="1"/>
            </p:cNvGraphicFramePr>
            <p:nvPr/>
          </p:nvGraphicFramePr>
          <p:xfrm>
            <a:off x="1008" y="3043"/>
            <a:ext cx="4282" cy="605"/>
          </p:xfrm>
          <a:graphic>
            <a:graphicData uri="http://schemas.openxmlformats.org/presentationml/2006/ole">
              <mc:AlternateContent xmlns:mc="http://schemas.openxmlformats.org/markup-compatibility/2006">
                <mc:Choice xmlns:v="urn:schemas-microsoft-com:vml" Requires="v">
                  <p:oleObj spid="_x0000_s264199" r:id="rId7" imgW="3441700" imgH="482600" progId="Equation.3">
                    <p:embed/>
                  </p:oleObj>
                </mc:Choice>
                <mc:Fallback>
                  <p:oleObj r:id="rId7" imgW="34417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3043"/>
                          <a:ext cx="4282"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25320" name="Text Box 8"/>
          <p:cNvSpPr txBox="1">
            <a:spLocks noChangeArrowheads="1"/>
          </p:cNvSpPr>
          <p:nvPr/>
        </p:nvSpPr>
        <p:spPr bwMode="auto">
          <a:xfrm>
            <a:off x="806450" y="5435178"/>
            <a:ext cx="3765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4"/>
              </a:buBlip>
            </a:pPr>
            <a:r>
              <a:rPr kumimoji="1" lang="zh-CN" altLang="en-US" sz="2800" b="1" dirty="0">
                <a:solidFill>
                  <a:srgbClr val="1F2039"/>
                </a:solidFill>
                <a:latin typeface="Times New Roman" panose="02020603050405020304" pitchFamily="18" charset="0"/>
              </a:rPr>
              <a:t> 一般采用简化模型</a:t>
            </a:r>
          </a:p>
          <a:p>
            <a:pPr algn="ctr" eaLnBrk="1" hangingPunct="1">
              <a:lnSpc>
                <a:spcPct val="90000"/>
              </a:lnSpc>
              <a:buSzPct val="80000"/>
              <a:buFontTx/>
              <a:buNone/>
            </a:pPr>
            <a:r>
              <a:rPr kumimoji="1" lang="zh-CN" altLang="en-US" sz="28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3640401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up)">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5320"/>
                                        </p:tgtEl>
                                        <p:attrNameLst>
                                          <p:attrName>style.visibility</p:attrName>
                                        </p:attrNameLst>
                                      </p:cBhvr>
                                      <p:to>
                                        <p:strVal val="visible"/>
                                      </p:to>
                                    </p:set>
                                    <p:animEffect transition="in" filter="wipe(up)">
                                      <p:cBhvr>
                                        <p:cTn id="17"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P spid="52532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7363" name="Rectangle 3"/>
          <p:cNvSpPr>
            <a:spLocks noGrp="1" noChangeArrowheads="1"/>
          </p:cNvSpPr>
          <p:nvPr>
            <p:ph type="body" idx="1"/>
          </p:nvPr>
        </p:nvSpPr>
        <p:spPr>
          <a:xfrm>
            <a:off x="685800" y="1905000"/>
            <a:ext cx="7772400" cy="1524000"/>
          </a:xfrm>
        </p:spPr>
        <p:txBody>
          <a:bodyPr/>
          <a:lstStyle/>
          <a:p>
            <a:pPr marL="609600" indent="-609600" eaLnBrk="1" hangingPunct="1">
              <a:buFontTx/>
              <a:buAutoNum type="arabicParenBoth"/>
            </a:pPr>
            <a:r>
              <a:rPr lang="en-US" altLang="zh-CN" sz="2800" b="1" dirty="0" smtClean="0">
                <a:solidFill>
                  <a:srgbClr val="0070C0"/>
                </a:solidFill>
                <a:latin typeface="Times New Roman" panose="02020603050405020304" pitchFamily="18" charset="0"/>
              </a:rPr>
              <a:t>N</a:t>
            </a:r>
            <a:r>
              <a:rPr lang="zh-CN" altLang="en-US" sz="2800" b="1" dirty="0" smtClean="0">
                <a:solidFill>
                  <a:srgbClr val="0070C0"/>
                </a:solidFill>
                <a:latin typeface="Times New Roman" panose="02020603050405020304" pitchFamily="18" charset="0"/>
              </a:rPr>
              <a:t>元文法模型 </a:t>
            </a:r>
            <a:r>
              <a:rPr lang="zh-CN" altLang="en-US" sz="2800" b="1" dirty="0" smtClean="0">
                <a:solidFill>
                  <a:srgbClr val="1F2039"/>
                </a:solidFill>
                <a:latin typeface="Times New Roman" panose="02020603050405020304" pitchFamily="18" charset="0"/>
              </a:rPr>
              <a:t>:</a:t>
            </a:r>
            <a:r>
              <a:rPr lang="zh-CN" altLang="en-US" sz="2800" b="1" dirty="0" smtClean="0">
                <a:solidFill>
                  <a:srgbClr val="1F2039"/>
                </a:solidFill>
                <a:latin typeface="宋体" panose="02010600030101010101" pitchFamily="2" charset="-122"/>
              </a:rPr>
              <a:t>条件概率计算时，只考虑与前</a:t>
            </a:r>
            <a:r>
              <a:rPr lang="en-US" altLang="zh-CN" sz="2800" b="1" i="1" dirty="0" smtClean="0">
                <a:solidFill>
                  <a:srgbClr val="1F2039"/>
                </a:solidFill>
                <a:latin typeface="Times New Roman" panose="02020603050405020304" pitchFamily="18" charset="0"/>
              </a:rPr>
              <a:t>N</a:t>
            </a:r>
            <a:r>
              <a:rPr lang="en-US" altLang="zh-CN" sz="2800" b="1" i="1" dirty="0" smtClean="0">
                <a:solidFill>
                  <a:srgbClr val="1F2039"/>
                </a:solidFill>
                <a:latin typeface="Times New Roman" panose="02020603050405020304" pitchFamily="18" charset="0"/>
                <a:sym typeface="Symbol" panose="05050102010706020507" pitchFamily="18" charset="2"/>
              </a:rPr>
              <a:t></a:t>
            </a:r>
            <a:r>
              <a:rPr lang="en-US" altLang="zh-CN" sz="2800" b="1" dirty="0" smtClean="0">
                <a:solidFill>
                  <a:srgbClr val="1F2039"/>
                </a:solidFill>
                <a:latin typeface="Times New Roman" panose="02020603050405020304" pitchFamily="18" charset="0"/>
              </a:rPr>
              <a:t>1</a:t>
            </a:r>
            <a:r>
              <a:rPr lang="zh-CN" altLang="en-US" sz="2800" b="1" dirty="0" smtClean="0">
                <a:solidFill>
                  <a:srgbClr val="1F2039"/>
                </a:solidFill>
                <a:latin typeface="宋体" panose="02010600030101010101" pitchFamily="2" charset="-122"/>
              </a:rPr>
              <a:t>个词相关</a:t>
            </a:r>
            <a:r>
              <a:rPr lang="zh-CN" altLang="en-US" sz="2800" b="1" dirty="0" smtClean="0">
                <a:solidFill>
                  <a:srgbClr val="1F2039"/>
                </a:solidFill>
                <a:latin typeface="Times New Roman" panose="02020603050405020304" pitchFamily="18" charset="0"/>
              </a:rPr>
              <a:t> 。</a:t>
            </a:r>
          </a:p>
        </p:txBody>
      </p:sp>
      <p:graphicFrame>
        <p:nvGraphicFramePr>
          <p:cNvPr id="527364" name="Object 4"/>
          <p:cNvGraphicFramePr>
            <a:graphicFrameLocks noChangeAspect="1"/>
          </p:cNvGraphicFramePr>
          <p:nvPr/>
        </p:nvGraphicFramePr>
        <p:xfrm>
          <a:off x="2514600" y="2693988"/>
          <a:ext cx="4289425" cy="887412"/>
        </p:xfrm>
        <a:graphic>
          <a:graphicData uri="http://schemas.openxmlformats.org/presentationml/2006/ole">
            <mc:AlternateContent xmlns:mc="http://schemas.openxmlformats.org/markup-compatibility/2006">
              <mc:Choice xmlns:v="urn:schemas-microsoft-com:vml" Requires="v">
                <p:oleObj spid="_x0000_s265222" r:id="rId4" imgW="2159000" imgH="444500" progId="Equation.3">
                  <p:embed/>
                </p:oleObj>
              </mc:Choice>
              <mc:Fallback>
                <p:oleObj r:id="rId4" imgW="21590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693988"/>
                        <a:ext cx="42894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a:grpSpLocks/>
          </p:cNvGrpSpPr>
          <p:nvPr/>
        </p:nvGrpSpPr>
        <p:grpSpPr bwMode="auto">
          <a:xfrm>
            <a:off x="1066800" y="4800600"/>
            <a:ext cx="6827838" cy="1335088"/>
            <a:chOff x="672" y="3024"/>
            <a:chExt cx="4301" cy="841"/>
          </a:xfrm>
        </p:grpSpPr>
        <p:graphicFrame>
          <p:nvGraphicFramePr>
            <p:cNvPr id="200711" name="Object 6"/>
            <p:cNvGraphicFramePr>
              <a:graphicFrameLocks noChangeAspect="1"/>
            </p:cNvGraphicFramePr>
            <p:nvPr/>
          </p:nvGraphicFramePr>
          <p:xfrm>
            <a:off x="1344" y="3024"/>
            <a:ext cx="3629" cy="544"/>
          </p:xfrm>
          <a:graphic>
            <a:graphicData uri="http://schemas.openxmlformats.org/presentationml/2006/ole">
              <mc:AlternateContent xmlns:mc="http://schemas.openxmlformats.org/markup-compatibility/2006">
                <mc:Choice xmlns:v="urn:schemas-microsoft-com:vml" Requires="v">
                  <p:oleObj spid="_x0000_s265223" r:id="rId6" imgW="2857500" imgH="431800" progId="Equation.3">
                    <p:embed/>
                  </p:oleObj>
                </mc:Choice>
                <mc:Fallback>
                  <p:oleObj r:id="rId6" imgW="28575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3024"/>
                          <a:ext cx="3629"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2" name="Text Box 7"/>
            <p:cNvSpPr txBox="1">
              <a:spLocks noChangeArrowheads="1"/>
            </p:cNvSpPr>
            <p:nvPr/>
          </p:nvSpPr>
          <p:spPr bwMode="auto">
            <a:xfrm>
              <a:off x="672" y="3600"/>
              <a:ext cx="36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400" b="1" i="1">
                  <a:solidFill>
                    <a:srgbClr val="1F2039"/>
                  </a:solidFill>
                  <a:latin typeface="Times New Roman" panose="02020603050405020304" pitchFamily="18" charset="0"/>
                </a:rPr>
                <a:t>F</a:t>
              </a:r>
              <a:r>
                <a:rPr kumimoji="1" lang="en-US" altLang="zh-CN" sz="2400" b="1">
                  <a:solidFill>
                    <a:srgbClr val="1F2039"/>
                  </a:solidFill>
                  <a:latin typeface="Times New Roman" panose="02020603050405020304" pitchFamily="18" charset="0"/>
                </a:rPr>
                <a:t>(</a:t>
              </a:r>
              <a:r>
                <a:rPr kumimoji="1" lang="en-US" altLang="zh-CN" sz="2400" b="1" i="1">
                  <a:solidFill>
                    <a:srgbClr val="1F2039"/>
                  </a:solidFill>
                  <a:latin typeface="Times New Roman" panose="02020603050405020304" pitchFamily="18" charset="0"/>
                </a:rPr>
                <a:t>W</a:t>
              </a:r>
              <a:r>
                <a:rPr kumimoji="1" lang="en-US" altLang="zh-CN" sz="2400" b="1">
                  <a:solidFill>
                    <a:srgbClr val="1F2039"/>
                  </a:solidFill>
                  <a:latin typeface="Times New Roman" panose="02020603050405020304" pitchFamily="18" charset="0"/>
                </a:rPr>
                <a:t>)</a:t>
              </a:r>
              <a:r>
                <a:rPr kumimoji="1" lang="zh-CN" altLang="en-US" sz="2400" b="1">
                  <a:solidFill>
                    <a:srgbClr val="1F2039"/>
                  </a:solidFill>
                  <a:latin typeface="Times New Roman" panose="02020603050405020304" pitchFamily="18" charset="0"/>
                </a:rPr>
                <a:t>是指词串</a:t>
              </a:r>
              <a:r>
                <a:rPr kumimoji="1" lang="en-US" altLang="zh-CN" sz="2400" b="1" i="1">
                  <a:solidFill>
                    <a:srgbClr val="1F2039"/>
                  </a:solidFill>
                  <a:latin typeface="Times New Roman" panose="02020603050405020304" pitchFamily="18" charset="0"/>
                </a:rPr>
                <a:t>W</a:t>
              </a:r>
              <a:r>
                <a:rPr kumimoji="1" lang="zh-CN" altLang="en-US" sz="2400" b="1">
                  <a:solidFill>
                    <a:srgbClr val="1F2039"/>
                  </a:solidFill>
                  <a:latin typeface="Times New Roman" panose="02020603050405020304" pitchFamily="18" charset="0"/>
                </a:rPr>
                <a:t>在训练数据中出现的次数 </a:t>
              </a:r>
            </a:p>
          </p:txBody>
        </p:sp>
      </p:grpSp>
      <p:sp>
        <p:nvSpPr>
          <p:cNvPr id="527368" name="Text Box 8"/>
          <p:cNvSpPr txBox="1">
            <a:spLocks noChangeArrowheads="1"/>
          </p:cNvSpPr>
          <p:nvPr/>
        </p:nvSpPr>
        <p:spPr bwMode="auto">
          <a:xfrm>
            <a:off x="838200" y="3429000"/>
            <a:ext cx="75136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1F2039"/>
                </a:solidFill>
                <a:latin typeface="Times New Roman" panose="02020603050405020304" pitchFamily="18" charset="0"/>
              </a:rPr>
              <a:t>通常系统中采用的也</a:t>
            </a:r>
            <a:r>
              <a:rPr kumimoji="1" lang="zh-CN" altLang="en-US" sz="2800" b="1" dirty="0" smtClean="0">
                <a:solidFill>
                  <a:srgbClr val="1F2039"/>
                </a:solidFill>
                <a:latin typeface="Times New Roman" panose="02020603050405020304" pitchFamily="18" charset="0"/>
              </a:rPr>
              <a:t>只是</a:t>
            </a:r>
            <a:r>
              <a:rPr kumimoji="1" lang="zh-CN" altLang="en-US" sz="2800" b="1" dirty="0" smtClean="0">
                <a:solidFill>
                  <a:srgbClr val="0070C0"/>
                </a:solidFill>
                <a:latin typeface="Times New Roman" panose="02020603050405020304" pitchFamily="18" charset="0"/>
              </a:rPr>
              <a:t>二</a:t>
            </a:r>
            <a:r>
              <a:rPr kumimoji="1" lang="zh-CN" altLang="en-US" sz="2800" b="1" dirty="0">
                <a:solidFill>
                  <a:srgbClr val="0070C0"/>
                </a:solidFill>
                <a:latin typeface="Times New Roman" panose="02020603050405020304" pitchFamily="18" charset="0"/>
              </a:rPr>
              <a:t>元</a:t>
            </a:r>
            <a:r>
              <a:rPr kumimoji="1" lang="zh-CN" altLang="en-US" sz="2800" b="1" dirty="0">
                <a:solidFill>
                  <a:srgbClr val="1F2039"/>
                </a:solidFill>
                <a:latin typeface="Times New Roman" panose="02020603050405020304" pitchFamily="18" charset="0"/>
              </a:rPr>
              <a:t>和</a:t>
            </a:r>
            <a:r>
              <a:rPr kumimoji="1" lang="zh-CN" altLang="en-US" sz="2800" b="1" dirty="0">
                <a:solidFill>
                  <a:srgbClr val="0070C0"/>
                </a:solidFill>
                <a:latin typeface="Times New Roman" panose="02020603050405020304" pitchFamily="18" charset="0"/>
              </a:rPr>
              <a:t>三元</a:t>
            </a:r>
            <a:r>
              <a:rPr kumimoji="1" lang="zh-CN" altLang="en-US" sz="2800" b="1" dirty="0">
                <a:solidFill>
                  <a:srgbClr val="1F2039"/>
                </a:solidFill>
                <a:latin typeface="Times New Roman" panose="02020603050405020304" pitchFamily="18" charset="0"/>
              </a:rPr>
              <a:t>文法。</a:t>
            </a:r>
          </a:p>
          <a:p>
            <a:pPr eaLnBrk="1" hangingPunct="1">
              <a:lnSpc>
                <a:spcPct val="90000"/>
              </a:lnSpc>
              <a:buSzPct val="80000"/>
              <a:buFont typeface="Wingdings" panose="05000000000000000000" pitchFamily="2" charset="2"/>
              <a:buChar char="v"/>
            </a:pPr>
            <a:r>
              <a:rPr kumimoji="1" lang="en-US" altLang="zh-CN" sz="2800" b="1" i="1" dirty="0">
                <a:solidFill>
                  <a:srgbClr val="1F2039"/>
                </a:solidFill>
                <a:latin typeface="Times New Roman" panose="02020603050405020304" pitchFamily="18" charset="0"/>
              </a:rPr>
              <a:t>N</a:t>
            </a:r>
            <a:r>
              <a:rPr kumimoji="1" lang="zh-CN" altLang="en-US" sz="2800" b="1" dirty="0">
                <a:solidFill>
                  <a:srgbClr val="1F2039"/>
                </a:solidFill>
                <a:latin typeface="Times New Roman" panose="02020603050405020304" pitchFamily="18" charset="0"/>
              </a:rPr>
              <a:t>元文法统计语言模型的建立，一般是通过相对频率计数得到：</a:t>
            </a:r>
          </a:p>
          <a:p>
            <a:pPr algn="ctr" eaLnBrk="1" hangingPunct="1">
              <a:lnSpc>
                <a:spcPct val="90000"/>
              </a:lnSpc>
              <a:buSzPct val="80000"/>
              <a:buFontTx/>
              <a:buNone/>
            </a:pPr>
            <a:endParaRPr kumimoji="1" lang="zh-CN" altLang="en-US" sz="2400" b="1" dirty="0">
              <a:solidFill>
                <a:srgbClr val="1F2039"/>
              </a:solidFill>
              <a:latin typeface="Times New Roman" panose="02020603050405020304" pitchFamily="18" charset="0"/>
            </a:endParaRPr>
          </a:p>
        </p:txBody>
      </p:sp>
    </p:spTree>
    <p:extLst>
      <p:ext uri="{BB962C8B-B14F-4D97-AF65-F5344CB8AC3E}">
        <p14:creationId xmlns:p14="http://schemas.microsoft.com/office/powerpoint/2010/main" val="303530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wipe(up)">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7364"/>
                                        </p:tgtEl>
                                        <p:attrNameLst>
                                          <p:attrName>style.visibility</p:attrName>
                                        </p:attrNameLst>
                                      </p:cBhvr>
                                      <p:to>
                                        <p:strVal val="visible"/>
                                      </p:to>
                                    </p:set>
                                    <p:animEffect transition="in" filter="wipe(up)">
                                      <p:cBhvr>
                                        <p:cTn id="12" dur="500"/>
                                        <p:tgtEl>
                                          <p:spTgt spid="527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7368">
                                            <p:txEl>
                                              <p:pRg st="0" end="0"/>
                                            </p:txEl>
                                          </p:spTgt>
                                        </p:tgtEl>
                                        <p:attrNameLst>
                                          <p:attrName>style.visibility</p:attrName>
                                        </p:attrNameLst>
                                      </p:cBhvr>
                                      <p:to>
                                        <p:strVal val="visible"/>
                                      </p:to>
                                    </p:set>
                                    <p:animEffect transition="in" filter="wipe(up)">
                                      <p:cBhvr>
                                        <p:cTn id="17" dur="500"/>
                                        <p:tgtEl>
                                          <p:spTgt spid="52736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7368">
                                            <p:txEl>
                                              <p:pRg st="1" end="1"/>
                                            </p:txEl>
                                          </p:spTgt>
                                        </p:tgtEl>
                                        <p:attrNameLst>
                                          <p:attrName>style.visibility</p:attrName>
                                        </p:attrNameLst>
                                      </p:cBhvr>
                                      <p:to>
                                        <p:strVal val="visible"/>
                                      </p:to>
                                    </p:set>
                                    <p:animEffect transition="in" filter="wipe(up)">
                                      <p:cBhvr>
                                        <p:cTn id="22" dur="500"/>
                                        <p:tgtEl>
                                          <p:spTgt spid="52736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8"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533400" y="1828801"/>
            <a:ext cx="7513638" cy="1341438"/>
            <a:chOff x="336" y="1152"/>
            <a:chExt cx="4733" cy="845"/>
          </a:xfrm>
        </p:grpSpPr>
        <p:sp>
          <p:nvSpPr>
            <p:cNvPr id="202761" name="Text Box 4"/>
            <p:cNvSpPr txBox="1">
              <a:spLocks noChangeArrowheads="1"/>
            </p:cNvSpPr>
            <p:nvPr/>
          </p:nvSpPr>
          <p:spPr bwMode="auto">
            <a:xfrm>
              <a:off x="336" y="1152"/>
              <a:ext cx="4733"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smtClean="0">
                  <a:solidFill>
                    <a:srgbClr val="0070C0"/>
                  </a:solidFill>
                  <a:latin typeface="宋体" panose="02010600030101010101" pitchFamily="2" charset="-122"/>
                </a:rPr>
                <a:t>训练</a:t>
              </a:r>
              <a:r>
                <a:rPr kumimoji="1" lang="zh-CN" altLang="en-US" sz="2800" b="1" dirty="0">
                  <a:solidFill>
                    <a:srgbClr val="0070C0"/>
                  </a:solidFill>
                  <a:latin typeface="宋体" panose="02010600030101010101" pitchFamily="2" charset="-122"/>
                </a:rPr>
                <a:t>数据</a:t>
              </a:r>
              <a:r>
                <a:rPr kumimoji="1" lang="zh-CN" altLang="en-US" sz="2800" b="1" dirty="0" smtClean="0">
                  <a:solidFill>
                    <a:srgbClr val="0070C0"/>
                  </a:solidFill>
                  <a:latin typeface="宋体" panose="02010600030101010101" pitchFamily="2" charset="-122"/>
                </a:rPr>
                <a:t>稀疏</a:t>
              </a:r>
              <a:r>
                <a:rPr kumimoji="1" lang="zh-CN" altLang="en-US" sz="2800" b="1" dirty="0" smtClean="0">
                  <a:solidFill>
                    <a:srgbClr val="1F2039"/>
                  </a:solidFill>
                  <a:latin typeface="宋体" panose="02010600030101010101" pitchFamily="2" charset="-122"/>
                </a:rPr>
                <a:t>时的解决方法</a:t>
              </a:r>
              <a:r>
                <a:rPr kumimoji="1" lang="zh-CN" altLang="en-US" sz="2800" b="1" dirty="0">
                  <a:solidFill>
                    <a:srgbClr val="1F2039"/>
                  </a:solidFill>
                  <a:latin typeface="宋体" panose="02010600030101010101" pitchFamily="2" charset="-122"/>
                </a:rPr>
                <a:t>：</a:t>
              </a:r>
              <a:r>
                <a:rPr kumimoji="1" lang="zh-CN" altLang="en-US" sz="2800" b="1" dirty="0">
                  <a:solidFill>
                    <a:srgbClr val="1F2039"/>
                  </a:solidFill>
                  <a:latin typeface="Times New Roman" panose="02020603050405020304" pitchFamily="18" charset="0"/>
                </a:rPr>
                <a:t>为了避免</a:t>
              </a:r>
              <a:r>
                <a:rPr kumimoji="1" lang="zh-CN" altLang="en-US" sz="2800" b="1" dirty="0" smtClean="0">
                  <a:solidFill>
                    <a:srgbClr val="1F2039"/>
                  </a:solidFill>
                  <a:latin typeface="Times New Roman" panose="02020603050405020304" pitchFamily="18" charset="0"/>
                </a:rPr>
                <a:t>出现</a:t>
              </a:r>
              <a:endParaRPr kumimoji="1" lang="en-US" altLang="zh-CN" sz="2800" b="1" dirty="0" smtClean="0">
                <a:solidFill>
                  <a:srgbClr val="1F2039"/>
                </a:solidFill>
                <a:latin typeface="Times New Roman" panose="02020603050405020304" pitchFamily="18" charset="0"/>
              </a:endParaRPr>
            </a:p>
            <a:p>
              <a:pPr eaLnBrk="1" hangingPunct="1">
                <a:lnSpc>
                  <a:spcPct val="90000"/>
                </a:lnSpc>
                <a:buSzPct val="80000"/>
                <a:buNone/>
              </a:pPr>
              <a:r>
                <a:rPr kumimoji="1" lang="en-US" altLang="zh-CN" sz="2800" b="1" dirty="0">
                  <a:solidFill>
                    <a:srgbClr val="1F2039"/>
                  </a:solidFill>
                  <a:latin typeface="Times New Roman" panose="02020603050405020304" pitchFamily="18" charset="0"/>
                </a:rPr>
                <a:t> </a:t>
              </a:r>
              <a:r>
                <a:rPr kumimoji="1" lang="en-US" altLang="zh-CN" sz="2800" b="1" dirty="0" smtClean="0">
                  <a:solidFill>
                    <a:srgbClr val="1F2039"/>
                  </a:solidFill>
                  <a:latin typeface="Times New Roman" panose="02020603050405020304" pitchFamily="18" charset="0"/>
                </a:rPr>
                <a:t>   </a:t>
              </a:r>
              <a:r>
                <a:rPr kumimoji="1" lang="zh-CN" altLang="en-US" sz="2800" b="1" dirty="0" smtClean="0">
                  <a:solidFill>
                    <a:srgbClr val="1F2039"/>
                  </a:solidFill>
                  <a:latin typeface="Times New Roman" panose="02020603050405020304" pitchFamily="18" charset="0"/>
                </a:rPr>
                <a:t>              或</a:t>
              </a:r>
              <a:r>
                <a:rPr kumimoji="1" lang="zh-CN" altLang="en-US" sz="2800" b="1" dirty="0">
                  <a:solidFill>
                    <a:srgbClr val="1F2039"/>
                  </a:solidFill>
                  <a:latin typeface="宋体" panose="02010600030101010101" pitchFamily="2" charset="-122"/>
                </a:rPr>
                <a:t>接近于零的</a:t>
              </a:r>
              <a:r>
                <a:rPr kumimoji="1" lang="zh-CN" altLang="en-US" sz="2800" b="1" dirty="0" smtClean="0">
                  <a:solidFill>
                    <a:srgbClr val="1F2039"/>
                  </a:solidFill>
                  <a:latin typeface="宋体" panose="02010600030101010101" pitchFamily="2" charset="-122"/>
                </a:rPr>
                <a:t>情况</a:t>
              </a:r>
              <a:r>
                <a:rPr kumimoji="1" lang="zh-CN" altLang="en-US" sz="2800" b="1" dirty="0" smtClean="0">
                  <a:solidFill>
                    <a:srgbClr val="1F2039"/>
                  </a:solidFill>
                  <a:latin typeface="Times New Roman" panose="02020603050405020304" pitchFamily="18" charset="0"/>
                </a:rPr>
                <a:t>，</a:t>
              </a:r>
              <a:r>
                <a:rPr kumimoji="1" lang="zh-CN" altLang="en-US" sz="2800" b="1" dirty="0">
                  <a:solidFill>
                    <a:srgbClr val="1F2039"/>
                  </a:solidFill>
                  <a:latin typeface="Times New Roman" panose="02020603050405020304" pitchFamily="18" charset="0"/>
                </a:rPr>
                <a:t>可以</a:t>
              </a:r>
              <a:r>
                <a:rPr kumimoji="1" lang="zh-CN" altLang="en-US" sz="2800" b="1" dirty="0">
                  <a:solidFill>
                    <a:srgbClr val="1F2039"/>
                  </a:solidFill>
                  <a:latin typeface="宋体" panose="02010600030101010101" pitchFamily="2" charset="-122"/>
                </a:rPr>
                <a:t>用三元、二元和一元</a:t>
              </a:r>
              <a:r>
                <a:rPr kumimoji="1" lang="zh-CN" altLang="en-US" sz="2800" b="1" dirty="0">
                  <a:solidFill>
                    <a:srgbClr val="0070C0"/>
                  </a:solidFill>
                  <a:latin typeface="宋体" panose="02010600030101010101" pitchFamily="2" charset="-122"/>
                </a:rPr>
                <a:t>相对频率</a:t>
              </a:r>
              <a:r>
                <a:rPr kumimoji="1" lang="zh-CN" altLang="en-US" sz="2800" b="1" dirty="0">
                  <a:solidFill>
                    <a:srgbClr val="1F2039"/>
                  </a:solidFill>
                  <a:latin typeface="宋体" panose="02010600030101010101" pitchFamily="2" charset="-122"/>
                </a:rPr>
                <a:t>做</a:t>
              </a:r>
              <a:r>
                <a:rPr kumimoji="1" lang="zh-CN" altLang="en-US" sz="2800" b="1" dirty="0">
                  <a:solidFill>
                    <a:srgbClr val="0070C0"/>
                  </a:solidFill>
                  <a:latin typeface="宋体" panose="02010600030101010101" pitchFamily="2" charset="-122"/>
                </a:rPr>
                <a:t>插值</a:t>
              </a:r>
              <a:r>
                <a:rPr kumimoji="1" lang="zh-CN" altLang="en-US" sz="2800" b="1" dirty="0">
                  <a:solidFill>
                    <a:srgbClr val="1F2039"/>
                  </a:solidFill>
                  <a:latin typeface="Times New Roman" panose="02020603050405020304" pitchFamily="18" charset="0"/>
                </a:rPr>
                <a:t> 。</a:t>
              </a:r>
            </a:p>
          </p:txBody>
        </p:sp>
        <p:graphicFrame>
          <p:nvGraphicFramePr>
            <p:cNvPr id="202762" name="Object 5"/>
            <p:cNvGraphicFramePr>
              <a:graphicFrameLocks noChangeAspect="1"/>
            </p:cNvGraphicFramePr>
            <p:nvPr>
              <p:extLst/>
            </p:nvPr>
          </p:nvGraphicFramePr>
          <p:xfrm>
            <a:off x="576" y="1458"/>
            <a:ext cx="787" cy="254"/>
          </p:xfrm>
          <a:graphic>
            <a:graphicData uri="http://schemas.openxmlformats.org/presentationml/2006/ole">
              <mc:AlternateContent xmlns:mc="http://schemas.openxmlformats.org/markup-compatibility/2006">
                <mc:Choice xmlns:v="urn:schemas-microsoft-com:vml" Requires="v">
                  <p:oleObj spid="_x0000_s266250" r:id="rId4" imgW="622030" imgH="203112" progId="Equation.3">
                    <p:embed/>
                  </p:oleObj>
                </mc:Choice>
                <mc:Fallback>
                  <p:oleObj r:id="rId4" imgW="622030"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458"/>
                          <a:ext cx="7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29414" name="Object 6"/>
          <p:cNvGraphicFramePr>
            <a:graphicFrameLocks noChangeAspect="1"/>
          </p:cNvGraphicFramePr>
          <p:nvPr>
            <p:extLst/>
          </p:nvPr>
        </p:nvGraphicFramePr>
        <p:xfrm>
          <a:off x="1066800" y="3412157"/>
          <a:ext cx="7058025" cy="1096963"/>
        </p:xfrm>
        <a:graphic>
          <a:graphicData uri="http://schemas.openxmlformats.org/presentationml/2006/ole">
            <mc:AlternateContent xmlns:mc="http://schemas.openxmlformats.org/markup-compatibility/2006">
              <mc:Choice xmlns:v="urn:schemas-microsoft-com:vml" Requires="v">
                <p:oleObj spid="_x0000_s266251" r:id="rId6" imgW="3492500" imgH="546100" progId="Equation.3">
                  <p:embed/>
                </p:oleObj>
              </mc:Choice>
              <mc:Fallback>
                <p:oleObj r:id="rId6" imgW="3492500" imgH="546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412157"/>
                        <a:ext cx="70580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7"/>
          <p:cNvGrpSpPr>
            <a:grpSpLocks/>
          </p:cNvGrpSpPr>
          <p:nvPr/>
        </p:nvGrpSpPr>
        <p:grpSpPr bwMode="auto">
          <a:xfrm>
            <a:off x="914400" y="4938489"/>
            <a:ext cx="6757988" cy="866775"/>
            <a:chOff x="576" y="2862"/>
            <a:chExt cx="4257" cy="546"/>
          </a:xfrm>
        </p:grpSpPr>
        <p:graphicFrame>
          <p:nvGraphicFramePr>
            <p:cNvPr id="202758" name="Object 8"/>
            <p:cNvGraphicFramePr>
              <a:graphicFrameLocks noChangeAspect="1"/>
            </p:cNvGraphicFramePr>
            <p:nvPr/>
          </p:nvGraphicFramePr>
          <p:xfrm>
            <a:off x="1056" y="2862"/>
            <a:ext cx="728" cy="546"/>
          </p:xfrm>
          <a:graphic>
            <a:graphicData uri="http://schemas.openxmlformats.org/presentationml/2006/ole">
              <mc:AlternateContent xmlns:mc="http://schemas.openxmlformats.org/markup-compatibility/2006">
                <mc:Choice xmlns:v="urn:schemas-microsoft-com:vml" Requires="v">
                  <p:oleObj spid="_x0000_s266252" r:id="rId8" imgW="571252" imgH="431613" progId="Equation.3">
                    <p:embed/>
                  </p:oleObj>
                </mc:Choice>
                <mc:Fallback>
                  <p:oleObj r:id="rId8" imgW="571252"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862"/>
                          <a:ext cx="728"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59" name="Text Box 9"/>
            <p:cNvSpPr txBox="1">
              <a:spLocks noChangeArrowheads="1"/>
            </p:cNvSpPr>
            <p:nvPr/>
          </p:nvSpPr>
          <p:spPr bwMode="auto">
            <a:xfrm>
              <a:off x="576" y="2987"/>
              <a:ext cx="42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其中                  ，               </a:t>
              </a:r>
              <a:r>
                <a:rPr kumimoji="1" lang="zh-CN" altLang="en-US" sz="2400" b="1" dirty="0">
                  <a:solidFill>
                    <a:srgbClr val="1F2039"/>
                  </a:solidFill>
                  <a:latin typeface="宋体" panose="02010600030101010101" pitchFamily="2" charset="-122"/>
                </a:rPr>
                <a:t>是训练语料的总词数。</a:t>
              </a:r>
              <a:r>
                <a:rPr kumimoji="1" lang="zh-CN" altLang="en-US" sz="2400" b="1" dirty="0">
                  <a:solidFill>
                    <a:srgbClr val="1F2039"/>
                  </a:solidFill>
                  <a:latin typeface="Times New Roman" panose="02020603050405020304" pitchFamily="18" charset="0"/>
                </a:rPr>
                <a:t> </a:t>
              </a:r>
            </a:p>
          </p:txBody>
        </p:sp>
        <p:graphicFrame>
          <p:nvGraphicFramePr>
            <p:cNvPr id="202760" name="Object 10"/>
            <p:cNvGraphicFramePr>
              <a:graphicFrameLocks noChangeAspect="1"/>
            </p:cNvGraphicFramePr>
            <p:nvPr/>
          </p:nvGraphicFramePr>
          <p:xfrm>
            <a:off x="2064" y="2975"/>
            <a:ext cx="757" cy="433"/>
          </p:xfrm>
          <a:graphic>
            <a:graphicData uri="http://schemas.openxmlformats.org/presentationml/2006/ole">
              <mc:AlternateContent xmlns:mc="http://schemas.openxmlformats.org/markup-compatibility/2006">
                <mc:Choice xmlns:v="urn:schemas-microsoft-com:vml" Requires="v">
                  <p:oleObj spid="_x0000_s266253" r:id="rId10" imgW="596900" imgH="342900" progId="Equation.3">
                    <p:embed/>
                  </p:oleObj>
                </mc:Choice>
                <mc:Fallback>
                  <p:oleObj r:id="rId10" imgW="596900" imgH="342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2975"/>
                          <a:ext cx="75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69972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9414"/>
                                        </p:tgtEl>
                                        <p:attrNameLst>
                                          <p:attrName>style.visibility</p:attrName>
                                        </p:attrNameLst>
                                      </p:cBhvr>
                                      <p:to>
                                        <p:strVal val="visible"/>
                                      </p:to>
                                    </p:set>
                                    <p:animEffect transition="in" filter="wipe(up)">
                                      <p:cBhvr>
                                        <p:cTn id="12" dur="500"/>
                                        <p:tgtEl>
                                          <p:spTgt spid="529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4" name="Group 9"/>
          <p:cNvGrpSpPr>
            <a:grpSpLocks/>
          </p:cNvGrpSpPr>
          <p:nvPr/>
        </p:nvGrpSpPr>
        <p:grpSpPr bwMode="auto">
          <a:xfrm>
            <a:off x="539552" y="1916832"/>
            <a:ext cx="7513638" cy="2657475"/>
            <a:chOff x="192" y="3024"/>
            <a:chExt cx="4733" cy="1674"/>
          </a:xfrm>
        </p:grpSpPr>
        <p:sp>
          <p:nvSpPr>
            <p:cNvPr id="204806" name="Text Box 10"/>
            <p:cNvSpPr txBox="1">
              <a:spLocks noChangeArrowheads="1"/>
            </p:cNvSpPr>
            <p:nvPr/>
          </p:nvSpPr>
          <p:spPr bwMode="auto">
            <a:xfrm>
              <a:off x="192" y="3024"/>
              <a:ext cx="473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None/>
              </a:pPr>
              <a:r>
                <a:rPr kumimoji="1" lang="zh-CN" altLang="en-US" sz="2800" b="1" dirty="0">
                  <a:solidFill>
                    <a:srgbClr val="1F2039"/>
                  </a:solidFill>
                  <a:latin typeface="Times New Roman" panose="02020603050405020304" pitchFamily="18" charset="0"/>
                </a:rPr>
                <a:t>（4）</a:t>
              </a:r>
              <a:r>
                <a:rPr kumimoji="1" lang="en-US" altLang="zh-CN" sz="2800" b="1" i="1" dirty="0">
                  <a:solidFill>
                    <a:srgbClr val="0070C0"/>
                  </a:solidFill>
                  <a:latin typeface="Times New Roman" panose="02020603050405020304" pitchFamily="18" charset="0"/>
                </a:rPr>
                <a:t>N</a:t>
              </a:r>
              <a:r>
                <a:rPr kumimoji="1" lang="zh-CN" altLang="en-US" sz="2800" b="1" dirty="0">
                  <a:solidFill>
                    <a:srgbClr val="0070C0"/>
                  </a:solidFill>
                  <a:latin typeface="Times New Roman" panose="02020603050405020304" pitchFamily="18" charset="0"/>
                </a:rPr>
                <a:t>元词类文法模型 </a:t>
              </a:r>
              <a:r>
                <a:rPr kumimoji="1" lang="zh-CN" altLang="en-US" sz="2800" b="1" dirty="0">
                  <a:solidFill>
                    <a:srgbClr val="1F2039"/>
                  </a:solidFill>
                  <a:latin typeface="Times New Roman" panose="02020603050405020304" pitchFamily="18" charset="0"/>
                </a:rPr>
                <a:t>：每个词</a:t>
              </a:r>
              <a:r>
                <a:rPr kumimoji="1" lang="en-US" altLang="zh-CN" sz="2800" i="1" dirty="0" err="1">
                  <a:solidFill>
                    <a:srgbClr val="1F2039"/>
                  </a:solidFill>
                  <a:latin typeface="Times New Roman" panose="02020603050405020304" pitchFamily="18" charset="0"/>
                </a:rPr>
                <a:t>w</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只与其所在类</a:t>
              </a:r>
              <a:r>
                <a:rPr kumimoji="1" lang="en-US" altLang="zh-CN" sz="2800" i="1" dirty="0" err="1">
                  <a:solidFill>
                    <a:srgbClr val="1F2039"/>
                  </a:solidFill>
                  <a:latin typeface="Times New Roman" panose="02020603050405020304" pitchFamily="18" charset="0"/>
                </a:rPr>
                <a:t>c</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有关，而与前一时间的词所在类</a:t>
              </a:r>
              <a:r>
                <a:rPr kumimoji="1" lang="en-US" altLang="zh-CN" sz="2800" i="1" dirty="0">
                  <a:solidFill>
                    <a:srgbClr val="1F2039"/>
                  </a:solidFill>
                  <a:latin typeface="Times New Roman" panose="02020603050405020304" pitchFamily="18" charset="0"/>
                </a:rPr>
                <a:t>c</a:t>
              </a:r>
              <a:r>
                <a:rPr kumimoji="1" lang="en-US" altLang="zh-CN" sz="2800" i="1" baseline="-25000" dirty="0">
                  <a:solidFill>
                    <a:srgbClr val="1F2039"/>
                  </a:solidFill>
                  <a:latin typeface="Times New Roman" panose="02020603050405020304" pitchFamily="18" charset="0"/>
                </a:rPr>
                <a:t>t</a:t>
              </a:r>
              <a:r>
                <a:rPr kumimoji="1" lang="en-US" altLang="zh-CN" sz="2800" baseline="-25000" dirty="0">
                  <a:solidFill>
                    <a:srgbClr val="1F2039"/>
                  </a:solidFill>
                  <a:latin typeface="Times New Roman" panose="02020603050405020304" pitchFamily="18" charset="0"/>
                </a:rPr>
                <a:t>-1</a:t>
              </a:r>
              <a:r>
                <a:rPr kumimoji="1" lang="zh-CN" altLang="en-US" sz="2800" b="1" dirty="0">
                  <a:solidFill>
                    <a:srgbClr val="1F2039"/>
                  </a:solidFill>
                  <a:latin typeface="Times New Roman" panose="02020603050405020304" pitchFamily="18" charset="0"/>
                </a:rPr>
                <a:t>中的成员无关。 </a:t>
              </a:r>
            </a:p>
          </p:txBody>
        </p:sp>
        <p:graphicFrame>
          <p:nvGraphicFramePr>
            <p:cNvPr id="204807" name="Object 11"/>
            <p:cNvGraphicFramePr>
              <a:graphicFrameLocks noChangeAspect="1"/>
            </p:cNvGraphicFramePr>
            <p:nvPr>
              <p:extLst/>
            </p:nvPr>
          </p:nvGraphicFramePr>
          <p:xfrm>
            <a:off x="1116" y="4122"/>
            <a:ext cx="3323" cy="576"/>
          </p:xfrm>
          <a:graphic>
            <a:graphicData uri="http://schemas.openxmlformats.org/presentationml/2006/ole">
              <mc:AlternateContent xmlns:mc="http://schemas.openxmlformats.org/markup-compatibility/2006">
                <mc:Choice xmlns:v="urn:schemas-microsoft-com:vml" Requires="v">
                  <p:oleObj spid="_x0000_s267268" r:id="rId4" imgW="2641600" imgH="457200" progId="Equation.3">
                    <p:embed/>
                  </p:oleObj>
                </mc:Choice>
                <mc:Fallback>
                  <p:oleObj r:id="rId4" imgW="2641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 y="4122"/>
                          <a:ext cx="332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585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33507" name="Text Box 3"/>
          <p:cNvSpPr txBox="1">
            <a:spLocks noChangeArrowheads="1"/>
          </p:cNvSpPr>
          <p:nvPr/>
        </p:nvSpPr>
        <p:spPr bwMode="auto">
          <a:xfrm>
            <a:off x="533400" y="1828800"/>
            <a:ext cx="7848600" cy="468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ts val="600"/>
              </a:spcAft>
              <a:buClr>
                <a:srgbClr val="9900FF"/>
              </a:buClr>
              <a:buFont typeface="Wingdings" panose="05000000000000000000" pitchFamily="2" charset="2"/>
              <a:buChar char="Ø"/>
            </a:pPr>
            <a:r>
              <a:rPr kumimoji="1" lang="zh-CN" altLang="en-US" sz="2800" b="1" dirty="0">
                <a:solidFill>
                  <a:srgbClr val="1F2039"/>
                </a:solidFill>
                <a:latin typeface="Times New Roman" panose="02020603050405020304" pitchFamily="18" charset="0"/>
                <a:cs typeface="Times New Roman" panose="02020603050405020304" pitchFamily="18" charset="0"/>
              </a:rPr>
              <a:t> </a:t>
            </a:r>
            <a:r>
              <a:rPr kumimoji="1" lang="zh-CN" altLang="en-US" sz="2800" b="1" dirty="0" smtClean="0">
                <a:solidFill>
                  <a:srgbClr val="1F2039"/>
                </a:solidFill>
                <a:latin typeface="Times New Roman" panose="02020603050405020304" pitchFamily="18" charset="0"/>
                <a:cs typeface="Times New Roman" panose="02020603050405020304" pitchFamily="18" charset="0"/>
              </a:rPr>
              <a:t>如何识别</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用</a:t>
            </a:r>
            <a:r>
              <a:rPr kumimoji="1" lang="en-US" altLang="zh-CN" sz="2800" b="1" dirty="0" err="1" smtClean="0">
                <a:solidFill>
                  <a:srgbClr val="1F2039"/>
                </a:solidFill>
                <a:latin typeface="Times New Roman" panose="02020603050405020304" pitchFamily="18" charset="0"/>
                <a:cs typeface="Times New Roman" panose="02020603050405020304" pitchFamily="18" charset="0"/>
              </a:rPr>
              <a:t>viterbi</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算法做</a:t>
            </a:r>
            <a:r>
              <a:rPr kumimoji="1" lang="zh-CN" altLang="en-US" sz="2800" b="1" dirty="0">
                <a:solidFill>
                  <a:srgbClr val="1F2039"/>
                </a:solidFill>
                <a:latin typeface="Times New Roman" panose="02020603050405020304" pitchFamily="18" charset="0"/>
                <a:cs typeface="Times New Roman" panose="02020603050405020304" pitchFamily="18" charset="0"/>
              </a:rPr>
              <a:t>最优</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路径搜索，找</a:t>
            </a:r>
            <a:r>
              <a:rPr kumimoji="1" lang="zh-CN" altLang="en-US" sz="2800" b="1" dirty="0">
                <a:solidFill>
                  <a:srgbClr val="1F2039"/>
                </a:solidFill>
                <a:latin typeface="Times New Roman" panose="02020603050405020304" pitchFamily="18" charset="0"/>
                <a:cs typeface="Times New Roman" panose="02020603050405020304" pitchFamily="18" charset="0"/>
              </a:rPr>
              <a:t>出</a:t>
            </a:r>
            <a:r>
              <a:rPr kumimoji="1" lang="zh-CN" altLang="en-US" sz="2800" b="1" dirty="0" smtClean="0">
                <a:solidFill>
                  <a:srgbClr val="1F2039"/>
                </a:solidFill>
                <a:latin typeface="Times New Roman" panose="02020603050405020304" pitchFamily="18" charset="0"/>
                <a:cs typeface="Times New Roman" panose="02020603050405020304" pitchFamily="18" charset="0"/>
              </a:rPr>
              <a:t>概率最大的状态序列：</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en-US" altLang="zh-CN" sz="2400" b="1" dirty="0" smtClean="0">
                <a:solidFill>
                  <a:srgbClr val="1F2039"/>
                </a:solidFill>
                <a:latin typeface="Times New Roman" panose="02020603050405020304" pitchFamily="18" charset="0"/>
                <a:cs typeface="Times New Roman" panose="02020603050405020304" pitchFamily="18" charset="0"/>
              </a:rPr>
              <a:t>HMM</a:t>
            </a:r>
            <a:r>
              <a:rPr kumimoji="1" lang="zh-CN" altLang="en-US" sz="2400" b="1" dirty="0" smtClean="0">
                <a:solidFill>
                  <a:srgbClr val="1F2039"/>
                </a:solidFill>
                <a:latin typeface="Times New Roman" panose="02020603050405020304" pitchFamily="18" charset="0"/>
                <a:cs typeface="Times New Roman" panose="02020603050405020304" pitchFamily="18" charset="0"/>
              </a:rPr>
              <a:t>转移概率控制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子词内状态间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smtClean="0">
                <a:solidFill>
                  <a:srgbClr val="1F2039"/>
                </a:solidFill>
                <a:latin typeface="Times New Roman" panose="02020603050405020304" pitchFamily="18" charset="0"/>
                <a:cs typeface="Times New Roman" panose="02020603050405020304" pitchFamily="18" charset="0"/>
              </a:rPr>
              <a:t>词典控制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词内子词间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smtClean="0">
                <a:solidFill>
                  <a:srgbClr val="1F2039"/>
                </a:solidFill>
                <a:latin typeface="Times New Roman" panose="02020603050405020304" pitchFamily="18" charset="0"/>
                <a:cs typeface="Times New Roman" panose="02020603050405020304" pitchFamily="18" charset="0"/>
              </a:rPr>
              <a:t>语言模型控制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词间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状态空间太大，</a:t>
            </a:r>
            <a:r>
              <a:rPr kumimoji="1" lang="zh-CN" altLang="en-US" sz="2800" b="1" dirty="0" smtClean="0">
                <a:solidFill>
                  <a:srgbClr val="0070C0"/>
                </a:solidFill>
                <a:latin typeface="Times New Roman" panose="02020603050405020304" pitchFamily="18" charset="0"/>
                <a:cs typeface="Times New Roman" panose="02020603050405020304" pitchFamily="18" charset="0"/>
              </a:rPr>
              <a:t>例如</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：词表中有十万个词，平均每个词有</a:t>
            </a:r>
            <a:r>
              <a:rPr kumimoji="1" lang="en-US" altLang="zh-CN" sz="2800" b="1" dirty="0" smtClean="0">
                <a:solidFill>
                  <a:srgbClr val="1F2039"/>
                </a:solidFill>
                <a:latin typeface="Times New Roman" panose="02020603050405020304" pitchFamily="18" charset="0"/>
                <a:cs typeface="Times New Roman" panose="02020603050405020304" pitchFamily="18" charset="0"/>
              </a:rPr>
              <a:t>10</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状态，则计算复杂度为</a:t>
            </a:r>
            <a:r>
              <a:rPr kumimoji="1"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buClr>
                <a:srgbClr val="9900FF"/>
              </a:buClr>
              <a:buNone/>
            </a:pPr>
            <a:r>
              <a:rPr kumimoji="1" lang="en-US" altLang="zh-CN" sz="2800" b="1" dirty="0">
                <a:solidFill>
                  <a:srgbClr val="1F2039"/>
                </a:solidFill>
                <a:latin typeface="Times New Roman" panose="02020603050405020304" pitchFamily="18" charset="0"/>
              </a:rPr>
              <a:t> </a:t>
            </a:r>
            <a:r>
              <a:rPr kumimoji="1" lang="en-US" altLang="zh-CN" sz="2800" b="1" dirty="0" smtClean="0">
                <a:solidFill>
                  <a:srgbClr val="1F2039"/>
                </a:solidFill>
                <a:latin typeface="Times New Roman" panose="02020603050405020304" pitchFamily="18" charset="0"/>
              </a:rPr>
              <a:t>           </a:t>
            </a:r>
            <a:endParaRPr kumimoji="1" lang="en-US" altLang="zh-CN" sz="2800" b="1" dirty="0">
              <a:solidFill>
                <a:srgbClr val="1F2039"/>
              </a:solidFill>
              <a:latin typeface="Times New Roman" panose="02020603050405020304" pitchFamily="18" charset="0"/>
            </a:endParaRPr>
          </a:p>
        </p:txBody>
      </p:sp>
      <p:graphicFrame>
        <p:nvGraphicFramePr>
          <p:cNvPr id="2" name="对象 1"/>
          <p:cNvGraphicFramePr>
            <a:graphicFrameLocks noChangeAspect="1"/>
          </p:cNvGraphicFramePr>
          <p:nvPr>
            <p:extLst/>
          </p:nvPr>
        </p:nvGraphicFramePr>
        <p:xfrm>
          <a:off x="3670560" y="5949280"/>
          <a:ext cx="1802880" cy="457200"/>
        </p:xfrm>
        <a:graphic>
          <a:graphicData uri="http://schemas.openxmlformats.org/presentationml/2006/ole">
            <mc:AlternateContent xmlns:mc="http://schemas.openxmlformats.org/markup-compatibility/2006">
              <mc:Choice xmlns:v="urn:schemas-microsoft-com:vml" Requires="v">
                <p:oleObj spid="_x0000_s268292" name="Equation" r:id="rId4" imgW="901440" imgH="228600" progId="Equation.DSMT4">
                  <p:embed/>
                </p:oleObj>
              </mc:Choice>
              <mc:Fallback>
                <p:oleObj name="Equation" r:id="rId4" imgW="901440" imgH="228600" progId="Equation.DSMT4">
                  <p:embed/>
                  <p:pic>
                    <p:nvPicPr>
                      <p:cNvPr id="0" name=""/>
                      <p:cNvPicPr/>
                      <p:nvPr/>
                    </p:nvPicPr>
                    <p:blipFill>
                      <a:blip r:embed="rId5"/>
                      <a:stretch>
                        <a:fillRect/>
                      </a:stretch>
                    </p:blipFill>
                    <p:spPr>
                      <a:xfrm>
                        <a:off x="3670560" y="5949280"/>
                        <a:ext cx="1802880" cy="457200"/>
                      </a:xfrm>
                      <a:prstGeom prst="rect">
                        <a:avLst/>
                      </a:prstGeom>
                    </p:spPr>
                  </p:pic>
                </p:oleObj>
              </mc:Fallback>
            </mc:AlternateContent>
          </a:graphicData>
        </a:graphic>
      </p:graphicFrame>
    </p:spTree>
    <p:extLst>
      <p:ext uri="{BB962C8B-B14F-4D97-AF65-F5344CB8AC3E}">
        <p14:creationId xmlns:p14="http://schemas.microsoft.com/office/powerpoint/2010/main" val="183245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animEffect transition="in" filter="wipe(up)">
                                      <p:cBhvr>
                                        <p:cTn id="15" dur="500"/>
                                        <p:tgtEl>
                                          <p:spTgt spid="53350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3507">
                                            <p:txEl>
                                              <p:pRg st="3" end="3"/>
                                            </p:txEl>
                                          </p:spTgt>
                                        </p:tgtEl>
                                        <p:attrNameLst>
                                          <p:attrName>style.visibility</p:attrName>
                                        </p:attrNameLst>
                                      </p:cBhvr>
                                      <p:to>
                                        <p:strVal val="visible"/>
                                      </p:to>
                                    </p:set>
                                    <p:animEffect transition="in" filter="wipe(up)">
                                      <p:cBhvr>
                                        <p:cTn id="18" dur="500"/>
                                        <p:tgtEl>
                                          <p:spTgt spid="533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33507">
                                            <p:txEl>
                                              <p:pRg st="4" end="4"/>
                                            </p:txEl>
                                          </p:spTgt>
                                        </p:tgtEl>
                                        <p:attrNameLst>
                                          <p:attrName>style.visibility</p:attrName>
                                        </p:attrNameLst>
                                      </p:cBhvr>
                                      <p:to>
                                        <p:strVal val="visible"/>
                                      </p:to>
                                    </p:set>
                                    <p:animEffect transition="in" filter="wipe(up)">
                                      <p:cBhvr>
                                        <p:cTn id="21" dur="500"/>
                                        <p:tgtEl>
                                          <p:spTgt spid="533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3507">
                                            <p:txEl>
                                              <p:pRg st="5" end="5"/>
                                            </p:txEl>
                                          </p:spTgt>
                                        </p:tgtEl>
                                        <p:attrNameLst>
                                          <p:attrName>style.visibility</p:attrName>
                                        </p:attrNameLst>
                                      </p:cBhvr>
                                      <p:to>
                                        <p:strVal val="visible"/>
                                      </p:to>
                                    </p:set>
                                    <p:animEffect transition="in" filter="wipe(up)">
                                      <p:cBhvr>
                                        <p:cTn id="26" dur="500"/>
                                        <p:tgtEl>
                                          <p:spTgt spid="53350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33507" name="Text Box 3"/>
          <p:cNvSpPr txBox="1">
            <a:spLocks noChangeArrowheads="1"/>
          </p:cNvSpPr>
          <p:nvPr/>
        </p:nvSpPr>
        <p:spPr bwMode="auto">
          <a:xfrm>
            <a:off x="719138" y="1417638"/>
            <a:ext cx="78486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在此状态空间上，计算量非常大，无法保证识别算法的实时性</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解决方案：</a:t>
            </a:r>
            <a:r>
              <a:rPr kumimoji="1" lang="en-US" altLang="zh-CN" sz="2800" b="1" dirty="0" smtClean="0">
                <a:solidFill>
                  <a:srgbClr val="0070C0"/>
                </a:solidFill>
                <a:latin typeface="Times New Roman" panose="02020603050405020304" pitchFamily="18" charset="0"/>
                <a:cs typeface="Times New Roman" panose="02020603050405020304" pitchFamily="18" charset="0"/>
              </a:rPr>
              <a:t>Viterbi Beam </a:t>
            </a:r>
            <a:r>
              <a:rPr kumimoji="1" lang="zh-CN" altLang="en-US" sz="2800" b="1" dirty="0" smtClean="0">
                <a:solidFill>
                  <a:srgbClr val="0070C0"/>
                </a:solidFill>
                <a:latin typeface="Times New Roman" panose="02020603050405020304" pitchFamily="18" charset="0"/>
                <a:cs typeface="Times New Roman" panose="02020603050405020304" pitchFamily="18" charset="0"/>
              </a:rPr>
              <a:t>搜索算法</a:t>
            </a:r>
            <a:endParaRPr kumimoji="1" lang="en-US" altLang="zh-CN" sz="2800" b="1" dirty="0" smtClean="0">
              <a:solidFill>
                <a:srgbClr val="0070C0"/>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核心思想是</a:t>
            </a:r>
            <a:r>
              <a:rPr kumimoji="1" lang="zh-CN" altLang="en-US" sz="2800" b="1" dirty="0" smtClean="0">
                <a:solidFill>
                  <a:srgbClr val="0070C0"/>
                </a:solidFill>
                <a:latin typeface="Times New Roman" panose="02020603050405020304" pitchFamily="18" charset="0"/>
                <a:cs typeface="Times New Roman" panose="02020603050405020304" pitchFamily="18" charset="0"/>
              </a:rPr>
              <a:t>剪枝</a:t>
            </a:r>
            <a:r>
              <a:rPr kumimoji="1" lang="zh-CN" altLang="en-US" sz="2800" b="1" dirty="0" smtClean="0">
                <a:solidFill>
                  <a:srgbClr val="1F2039"/>
                </a:solidFill>
                <a:latin typeface="Times New Roman" panose="02020603050405020304" pitchFamily="18" charset="0"/>
                <a:cs typeface="Times New Roman" panose="02020603050405020304" pitchFamily="18" charset="0"/>
              </a:rPr>
              <a:t>，每个时刻仅保留少量状态可以向下个时刻扩展路径。</a:t>
            </a:r>
            <a:r>
              <a:rPr kumimoji="1" lang="zh-CN" altLang="en-US" sz="2800" b="1" dirty="0" smtClean="0">
                <a:solidFill>
                  <a:srgbClr val="0070C0"/>
                </a:solidFill>
                <a:latin typeface="Times New Roman" panose="02020603050405020304" pitchFamily="18" charset="0"/>
                <a:cs typeface="Times New Roman" panose="02020603050405020304" pitchFamily="18" charset="0"/>
              </a:rPr>
              <a:t>例如</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，若仅保留</a:t>
            </a:r>
            <a:r>
              <a:rPr kumimoji="1" lang="en-US" altLang="zh-CN" sz="2800" b="1" dirty="0" smtClean="0">
                <a:solidFill>
                  <a:srgbClr val="1F2039"/>
                </a:solidFill>
                <a:latin typeface="Times New Roman" panose="02020603050405020304" pitchFamily="18" charset="0"/>
                <a:cs typeface="Times New Roman" panose="02020603050405020304" pitchFamily="18" charset="0"/>
              </a:rPr>
              <a:t>100</a:t>
            </a:r>
            <a:r>
              <a:rPr kumimoji="1" lang="zh-CN" altLang="en-US" sz="2800" b="1" dirty="0" smtClean="0">
                <a:solidFill>
                  <a:srgbClr val="1F2039"/>
                </a:solidFill>
                <a:latin typeface="Times New Roman" panose="02020603050405020304" pitchFamily="18" charset="0"/>
                <a:cs typeface="Times New Roman" panose="02020603050405020304" pitchFamily="18" charset="0"/>
              </a:rPr>
              <a:t>个状态，时间复杂度为：</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buClr>
                <a:srgbClr val="9900FF"/>
              </a:buClr>
              <a:buNone/>
            </a:pP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剪枝的依据是当前局部路径的概率</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lang="zh-CN" altLang="en-US" sz="2800" b="1" dirty="0">
                <a:solidFill>
                  <a:srgbClr val="0070C0"/>
                </a:solidFill>
              </a:rPr>
              <a:t>贪心</a:t>
            </a:r>
            <a:r>
              <a:rPr lang="zh-CN" altLang="en-US" sz="2800" b="1" dirty="0" smtClean="0">
                <a:solidFill>
                  <a:srgbClr val="0070C0"/>
                </a:solidFill>
              </a:rPr>
              <a:t>算法</a:t>
            </a:r>
            <a:endParaRPr kumimoji="1" lang="en-US" altLang="zh-CN" sz="2800" b="1" dirty="0">
              <a:solidFill>
                <a:srgbClr val="0070C0"/>
              </a:solidFill>
              <a:latin typeface="Times New Roman" panose="02020603050405020304" pitchFamily="18" charset="0"/>
            </a:endParaRPr>
          </a:p>
        </p:txBody>
      </p:sp>
      <p:graphicFrame>
        <p:nvGraphicFramePr>
          <p:cNvPr id="5" name="对象 4"/>
          <p:cNvGraphicFramePr>
            <a:graphicFrameLocks noChangeAspect="1"/>
          </p:cNvGraphicFramePr>
          <p:nvPr>
            <p:extLst/>
          </p:nvPr>
        </p:nvGraphicFramePr>
        <p:xfrm>
          <a:off x="3707904" y="4509120"/>
          <a:ext cx="2336800" cy="431800"/>
        </p:xfrm>
        <a:graphic>
          <a:graphicData uri="http://schemas.openxmlformats.org/presentationml/2006/ole">
            <mc:AlternateContent xmlns:mc="http://schemas.openxmlformats.org/markup-compatibility/2006">
              <mc:Choice xmlns:v="urn:schemas-microsoft-com:vml" Requires="v">
                <p:oleObj spid="_x0000_s269316" name="Equation" r:id="rId4" imgW="1168200" imgH="215640" progId="Equation.DSMT4">
                  <p:embed/>
                </p:oleObj>
              </mc:Choice>
              <mc:Fallback>
                <p:oleObj name="Equation" r:id="rId4" imgW="1168200" imgH="215640" progId="Equation.DSMT4">
                  <p:embed/>
                  <p:pic>
                    <p:nvPicPr>
                      <p:cNvPr id="0" name=""/>
                      <p:cNvPicPr/>
                      <p:nvPr/>
                    </p:nvPicPr>
                    <p:blipFill>
                      <a:blip r:embed="rId5"/>
                      <a:stretch>
                        <a:fillRect/>
                      </a:stretch>
                    </p:blipFill>
                    <p:spPr>
                      <a:xfrm>
                        <a:off x="3707904" y="4509120"/>
                        <a:ext cx="2336800" cy="431800"/>
                      </a:xfrm>
                      <a:prstGeom prst="rect">
                        <a:avLst/>
                      </a:prstGeom>
                    </p:spPr>
                  </p:pic>
                </p:oleObj>
              </mc:Fallback>
            </mc:AlternateContent>
          </a:graphicData>
        </a:graphic>
      </p:graphicFrame>
    </p:spTree>
    <p:extLst>
      <p:ext uri="{BB962C8B-B14F-4D97-AF65-F5344CB8AC3E}">
        <p14:creationId xmlns:p14="http://schemas.microsoft.com/office/powerpoint/2010/main" val="266514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wipe(up)">
                                      <p:cBhvr>
                                        <p:cTn id="17" dur="500"/>
                                        <p:tgtEl>
                                          <p:spTgt spid="533507">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3507">
                                            <p:txEl>
                                              <p:pRg st="4" end="4"/>
                                            </p:txEl>
                                          </p:spTgt>
                                        </p:tgtEl>
                                        <p:attrNameLst>
                                          <p:attrName>style.visibility</p:attrName>
                                        </p:attrNameLst>
                                      </p:cBhvr>
                                      <p:to>
                                        <p:strVal val="visible"/>
                                      </p:to>
                                    </p:set>
                                    <p:animEffect transition="in" filter="wipe(up)">
                                      <p:cBhvr>
                                        <p:cTn id="25" dur="500"/>
                                        <p:tgtEl>
                                          <p:spTgt spid="5335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33507">
                                            <p:txEl>
                                              <p:pRg st="5" end="5"/>
                                            </p:txEl>
                                          </p:spTgt>
                                        </p:tgtEl>
                                        <p:attrNameLst>
                                          <p:attrName>style.visibility</p:attrName>
                                        </p:attrNameLst>
                                      </p:cBhvr>
                                      <p:to>
                                        <p:strVal val="visible"/>
                                      </p:to>
                                    </p:set>
                                    <p:animEffect transition="in" filter="wipe(up)">
                                      <p:cBhvr>
                                        <p:cTn id="30"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22531" name="Rectangle 3"/>
          <p:cNvSpPr>
            <a:spLocks noGrp="1" noChangeArrowheads="1"/>
          </p:cNvSpPr>
          <p:nvPr>
            <p:ph type="body" idx="1"/>
          </p:nvPr>
        </p:nvSpPr>
        <p:spPr>
          <a:xfrm>
            <a:off x="457200" y="1600200"/>
            <a:ext cx="8229600" cy="587375"/>
          </a:xfrm>
        </p:spPr>
        <p:txBody>
          <a:bodyPr/>
          <a:lstStyle/>
          <a:p>
            <a:pPr eaLnBrk="1" hangingPunct="1"/>
            <a:r>
              <a:rPr lang="zh-CN" altLang="en-US" sz="2400" b="1" smtClean="0">
                <a:solidFill>
                  <a:schemeClr val="tx2"/>
                </a:solidFill>
              </a:rPr>
              <a:t>这样就可从</a:t>
            </a:r>
          </a:p>
          <a:p>
            <a:pPr eaLnBrk="1" hangingPunct="1"/>
            <a:endParaRPr lang="zh-CN" altLang="en-US" sz="2400" b="1" smtClean="0">
              <a:solidFill>
                <a:schemeClr val="tx2"/>
              </a:solidFill>
            </a:endParaRPr>
          </a:p>
        </p:txBody>
      </p:sp>
      <p:graphicFrame>
        <p:nvGraphicFramePr>
          <p:cNvPr id="22532" name="Object 4"/>
          <p:cNvGraphicFramePr>
            <a:graphicFrameLocks noChangeAspect="1"/>
          </p:cNvGraphicFramePr>
          <p:nvPr/>
        </p:nvGraphicFramePr>
        <p:xfrm>
          <a:off x="2971800" y="2057400"/>
          <a:ext cx="812800" cy="406400"/>
        </p:xfrm>
        <a:graphic>
          <a:graphicData uri="http://schemas.openxmlformats.org/presentationml/2006/ole">
            <mc:AlternateContent xmlns:mc="http://schemas.openxmlformats.org/markup-compatibility/2006">
              <mc:Choice xmlns:v="urn:schemas-microsoft-com:vml" Requires="v">
                <p:oleObj spid="_x0000_s22605" name="Equation" r:id="rId4" imgW="406048" imgH="203024" progId="Equation.3">
                  <p:embed/>
                </p:oleObj>
              </mc:Choice>
              <mc:Fallback>
                <p:oleObj name="Equation" r:id="rId4" imgW="406048"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057400"/>
                        <a:ext cx="812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3767138" y="1981200"/>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逐步向上搜索。</a:t>
            </a:r>
          </a:p>
        </p:txBody>
      </p:sp>
      <p:grpSp>
        <p:nvGrpSpPr>
          <p:cNvPr id="2" name="Group 6"/>
          <p:cNvGrpSpPr>
            <a:grpSpLocks/>
          </p:cNvGrpSpPr>
          <p:nvPr/>
        </p:nvGrpSpPr>
        <p:grpSpPr bwMode="auto">
          <a:xfrm>
            <a:off x="685800" y="2362200"/>
            <a:ext cx="7772400" cy="1727200"/>
            <a:chOff x="432" y="1488"/>
            <a:chExt cx="4896" cy="1088"/>
          </a:xfrm>
        </p:grpSpPr>
        <p:sp>
          <p:nvSpPr>
            <p:cNvPr id="22541" name="Rectangle 7"/>
            <p:cNvSpPr>
              <a:spLocks noChangeArrowheads="1"/>
            </p:cNvSpPr>
            <p:nvPr/>
          </p:nvSpPr>
          <p:spPr bwMode="auto">
            <a:xfrm>
              <a:off x="432" y="148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endParaRPr kumimoji="1" lang="en-US" altLang="zh-CN" sz="2400" b="1">
                <a:solidFill>
                  <a:schemeClr val="tx2"/>
                </a:solidFill>
              </a:endParaRPr>
            </a:p>
            <a:p>
              <a:pPr eaLnBrk="1" hangingPunct="1">
                <a:buSzPct val="80000"/>
                <a:buFontTx/>
                <a:buBlip>
                  <a:blip r:embed="rId6"/>
                </a:buBlip>
              </a:pPr>
              <a:endParaRPr kumimoji="1" lang="zh-CN" altLang="en-US" sz="2400" b="1">
                <a:solidFill>
                  <a:schemeClr val="tx2"/>
                </a:solidFill>
              </a:endParaRPr>
            </a:p>
          </p:txBody>
        </p:sp>
        <p:grpSp>
          <p:nvGrpSpPr>
            <p:cNvPr id="22542" name="Group 8"/>
            <p:cNvGrpSpPr>
              <a:grpSpLocks/>
            </p:cNvGrpSpPr>
            <p:nvPr/>
          </p:nvGrpSpPr>
          <p:grpSpPr bwMode="auto">
            <a:xfrm>
              <a:off x="432" y="1584"/>
              <a:ext cx="4896" cy="992"/>
              <a:chOff x="432" y="1584"/>
              <a:chExt cx="4896" cy="992"/>
            </a:xfrm>
          </p:grpSpPr>
          <p:graphicFrame>
            <p:nvGraphicFramePr>
              <p:cNvPr id="22543" name="Object 9"/>
              <p:cNvGraphicFramePr>
                <a:graphicFrameLocks noChangeAspect="1"/>
              </p:cNvGraphicFramePr>
              <p:nvPr/>
            </p:nvGraphicFramePr>
            <p:xfrm>
              <a:off x="480" y="1968"/>
              <a:ext cx="2353" cy="608"/>
            </p:xfrm>
            <a:graphic>
              <a:graphicData uri="http://schemas.openxmlformats.org/presentationml/2006/ole">
                <mc:AlternateContent xmlns:mc="http://schemas.openxmlformats.org/markup-compatibility/2006">
                  <mc:Choice xmlns:v="urn:schemas-microsoft-com:vml" Requires="v">
                    <p:oleObj spid="_x0000_s22606" name="Equation" r:id="rId7" imgW="1866900" imgH="482600" progId="Equation.3">
                      <p:embed/>
                    </p:oleObj>
                  </mc:Choice>
                  <mc:Fallback>
                    <p:oleObj name="Equation" r:id="rId7" imgW="1866900" imgH="482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968"/>
                            <a:ext cx="235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Rectangle 10"/>
              <p:cNvSpPr>
                <a:spLocks noChangeArrowheads="1"/>
              </p:cNvSpPr>
              <p:nvPr/>
            </p:nvSpPr>
            <p:spPr bwMode="auto">
              <a:xfrm>
                <a:off x="432" y="158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rPr>
                  <a:t>加权系数</a:t>
                </a:r>
                <a:r>
                  <a:rPr kumimoji="1" lang="zh-CN" altLang="en-US" sz="2400" b="1">
                    <a:solidFill>
                      <a:schemeClr val="tx2"/>
                    </a:solidFill>
                    <a:latin typeface="宋体" panose="02010600030101010101" pitchFamily="2" charset="-122"/>
                  </a:rPr>
                  <a:t>的取值与局部路径有关</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pSp>
      </p:grpSp>
      <p:grpSp>
        <p:nvGrpSpPr>
          <p:cNvPr id="4" name="Group 11"/>
          <p:cNvGrpSpPr>
            <a:grpSpLocks/>
          </p:cNvGrpSpPr>
          <p:nvPr/>
        </p:nvGrpSpPr>
        <p:grpSpPr bwMode="auto">
          <a:xfrm>
            <a:off x="533400" y="3810000"/>
            <a:ext cx="7543800" cy="2620963"/>
            <a:chOff x="336" y="2400"/>
            <a:chExt cx="4752" cy="1651"/>
          </a:xfrm>
        </p:grpSpPr>
        <p:sp>
          <p:nvSpPr>
            <p:cNvPr id="22539" name="Rectangle 12"/>
            <p:cNvSpPr>
              <a:spLocks noChangeArrowheads="1"/>
            </p:cNvSpPr>
            <p:nvPr/>
          </p:nvSpPr>
          <p:spPr bwMode="auto">
            <a:xfrm>
              <a:off x="336" y="3360"/>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latin typeface="宋体" panose="02010600030101010101" pitchFamily="2" charset="-122"/>
                </a:rPr>
                <a:t>平行四边形区域约束</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aphicFrame>
          <p:nvGraphicFramePr>
            <p:cNvPr id="22540" name="Object 13"/>
            <p:cNvGraphicFramePr>
              <a:graphicFrameLocks noChangeAspect="1"/>
            </p:cNvGraphicFramePr>
            <p:nvPr/>
          </p:nvGraphicFramePr>
          <p:xfrm>
            <a:off x="2592" y="2400"/>
            <a:ext cx="2496" cy="1651"/>
          </p:xfrm>
          <a:graphic>
            <a:graphicData uri="http://schemas.openxmlformats.org/presentationml/2006/ole">
              <mc:AlternateContent xmlns:mc="http://schemas.openxmlformats.org/markup-compatibility/2006">
                <mc:Choice xmlns:v="urn:schemas-microsoft-com:vml" Requires="v">
                  <p:oleObj spid="_x0000_s22607" name="Picture2" r:id="rId9" imgW="4468368" imgH="2953512" progId="Word.Picture.8">
                    <p:embed/>
                  </p:oleObj>
                </mc:Choice>
                <mc:Fallback>
                  <p:oleObj name="Picture2" r:id="rId9" imgW="4468368" imgH="2953512" progId="Word.Picture.8">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2400"/>
                          <a:ext cx="2496"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p:cNvGrpSpPr>
            <a:grpSpLocks/>
          </p:cNvGrpSpPr>
          <p:nvPr/>
        </p:nvGrpSpPr>
        <p:grpSpPr bwMode="auto">
          <a:xfrm>
            <a:off x="685800" y="4419600"/>
            <a:ext cx="3352800" cy="938213"/>
            <a:chOff x="432" y="2784"/>
            <a:chExt cx="2112" cy="591"/>
          </a:xfrm>
        </p:grpSpPr>
        <p:sp>
          <p:nvSpPr>
            <p:cNvPr id="22537" name="Rectangle 15"/>
            <p:cNvSpPr>
              <a:spLocks noChangeArrowheads="1"/>
            </p:cNvSpPr>
            <p:nvPr/>
          </p:nvSpPr>
          <p:spPr bwMode="auto">
            <a:xfrm>
              <a:off x="432" y="2784"/>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latin typeface="宋体" panose="02010600030101010101" pitchFamily="2" charset="-122"/>
                </a:rPr>
                <a:t>定义回溯函数</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aphicFrame>
          <p:nvGraphicFramePr>
            <p:cNvPr id="22538" name="Object 16"/>
            <p:cNvGraphicFramePr>
              <a:graphicFrameLocks noChangeAspect="1"/>
            </p:cNvGraphicFramePr>
            <p:nvPr/>
          </p:nvGraphicFramePr>
          <p:xfrm>
            <a:off x="912" y="3120"/>
            <a:ext cx="526" cy="255"/>
          </p:xfrm>
          <a:graphic>
            <a:graphicData uri="http://schemas.openxmlformats.org/presentationml/2006/ole">
              <mc:AlternateContent xmlns:mc="http://schemas.openxmlformats.org/markup-compatibility/2006">
                <mc:Choice xmlns:v="urn:schemas-microsoft-com:vml" Requires="v">
                  <p:oleObj spid="_x0000_s22608" name="Equation" r:id="rId11" imgW="418918" imgH="203112" progId="Equation.3">
                    <p:embed/>
                  </p:oleObj>
                </mc:Choice>
                <mc:Fallback>
                  <p:oleObj name="Equation" r:id="rId11" imgW="418918" imgH="203112"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120"/>
                          <a:ext cx="5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208899" name="Rectangle 3"/>
          <p:cNvSpPr>
            <a:spLocks noChangeArrowheads="1"/>
          </p:cNvSpPr>
          <p:nvPr/>
        </p:nvSpPr>
        <p:spPr bwMode="auto">
          <a:xfrm>
            <a:off x="4262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0" name="Rectangle 4"/>
          <p:cNvSpPr>
            <a:spLocks noChangeArrowheads="1"/>
          </p:cNvSpPr>
          <p:nvPr/>
        </p:nvSpPr>
        <p:spPr bwMode="auto">
          <a:xfrm>
            <a:off x="2824163"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1" name="Rectangle 5"/>
          <p:cNvSpPr>
            <a:spLocks noChangeArrowheads="1"/>
          </p:cNvSpPr>
          <p:nvPr/>
        </p:nvSpPr>
        <p:spPr bwMode="auto">
          <a:xfrm>
            <a:off x="4286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2" name="Rectangle 6"/>
          <p:cNvSpPr>
            <a:spLocks noChangeArrowheads="1"/>
          </p:cNvSpPr>
          <p:nvPr/>
        </p:nvSpPr>
        <p:spPr bwMode="auto">
          <a:xfrm>
            <a:off x="4271963"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3" name="Text Box 7"/>
          <p:cNvSpPr txBox="1">
            <a:spLocks noChangeArrowheads="1"/>
          </p:cNvSpPr>
          <p:nvPr/>
        </p:nvSpPr>
        <p:spPr bwMode="auto">
          <a:xfrm>
            <a:off x="381000" y="182880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en-US" altLang="zh-CN" sz="2400" b="1" dirty="0" smtClean="0">
                <a:solidFill>
                  <a:srgbClr val="1F2039"/>
                </a:solidFill>
                <a:latin typeface="Times New Roman" panose="02020603050405020304" pitchFamily="18" charset="0"/>
              </a:rPr>
              <a:t>Viterbi </a:t>
            </a:r>
            <a:r>
              <a:rPr kumimoji="1" lang="en-US" altLang="zh-CN" sz="2400" b="1" dirty="0">
                <a:solidFill>
                  <a:srgbClr val="1F2039"/>
                </a:solidFill>
                <a:latin typeface="Times New Roman" panose="02020603050405020304" pitchFamily="18" charset="0"/>
              </a:rPr>
              <a:t>Beam</a:t>
            </a:r>
            <a:r>
              <a:rPr kumimoji="1" lang="zh-CN" altLang="en-US" sz="2400" b="1" dirty="0">
                <a:solidFill>
                  <a:srgbClr val="1F2039"/>
                </a:solidFill>
                <a:latin typeface="宋体" panose="02010600030101010101" pitchFamily="2" charset="-122"/>
              </a:rPr>
              <a:t>搜索算法</a:t>
            </a:r>
          </a:p>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 </a:t>
            </a:r>
          </a:p>
        </p:txBody>
      </p:sp>
      <p:sp>
        <p:nvSpPr>
          <p:cNvPr id="208904" name="Rectangle 8"/>
          <p:cNvSpPr>
            <a:spLocks noChangeArrowheads="1"/>
          </p:cNvSpPr>
          <p:nvPr/>
        </p:nvSpPr>
        <p:spPr bwMode="auto">
          <a:xfrm>
            <a:off x="609600" y="2286000"/>
            <a:ext cx="8077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9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初始化</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       初始化活动路径（最高层）</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递推</a:t>
            </a:r>
            <a:endParaRPr kumimoji="1" lang="zh-CN" altLang="en-US" sz="2000">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=1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到</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endParaRPr kumimoji="1" lang="en-US" altLang="zh-CN">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For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每一层次（指各个层次的语言和声学模型）</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HMM</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的每个活动状态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把每个活动路径向后扩展一帧至所有可以到 </a:t>
            </a: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达的状态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执行</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Viterbi</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计算</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裁剪路径</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活动状态}</a:t>
            </a:r>
            <a:endParaRPr kumimoji="1" lang="zh-CN" altLang="en-US">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每一层次}</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观察矢量序列}</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终止：选择最可能的路径</a:t>
            </a:r>
            <a:r>
              <a:rPr kumimoji="1" lang="zh-CN" altLang="en-US" sz="2000">
                <a:solidFill>
                  <a:schemeClr val="tx2"/>
                </a:solidFill>
                <a:latin typeface="Times New Roman" panose="02020603050405020304" pitchFamily="18" charset="0"/>
                <a:sym typeface="Symbol" panose="05050102010706020507" pitchFamily="18" charset="2"/>
              </a:rPr>
              <a:t> </a:t>
            </a:r>
            <a:endPar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endParaRPr>
          </a:p>
        </p:txBody>
      </p:sp>
    </p:spTree>
    <p:extLst>
      <p:ext uri="{BB962C8B-B14F-4D97-AF65-F5344CB8AC3E}">
        <p14:creationId xmlns:p14="http://schemas.microsoft.com/office/powerpoint/2010/main" val="25699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24579" name="Rectangle 3"/>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Text Box 4"/>
          <p:cNvSpPr txBox="1">
            <a:spLocks noChangeArrowheads="1"/>
          </p:cNvSpPr>
          <p:nvPr/>
        </p:nvSpPr>
        <p:spPr bwMode="auto">
          <a:xfrm>
            <a:off x="525463" y="1870075"/>
            <a:ext cx="275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路径搜索算法</a:t>
            </a:r>
          </a:p>
        </p:txBody>
      </p:sp>
      <p:sp>
        <p:nvSpPr>
          <p:cNvPr id="24581" name="Rectangle 5"/>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4582" name="Group 6"/>
          <p:cNvGrpSpPr>
            <a:grpSpLocks/>
          </p:cNvGrpSpPr>
          <p:nvPr/>
        </p:nvGrpSpPr>
        <p:grpSpPr bwMode="auto">
          <a:xfrm>
            <a:off x="533400" y="2362200"/>
            <a:ext cx="7737475" cy="3549650"/>
            <a:chOff x="336" y="1488"/>
            <a:chExt cx="4874" cy="2236"/>
          </a:xfrm>
        </p:grpSpPr>
        <p:graphicFrame>
          <p:nvGraphicFramePr>
            <p:cNvPr id="24583" name="Object 7"/>
            <p:cNvGraphicFramePr>
              <a:graphicFrameLocks noChangeAspect="1"/>
            </p:cNvGraphicFramePr>
            <p:nvPr/>
          </p:nvGraphicFramePr>
          <p:xfrm>
            <a:off x="1753" y="1488"/>
            <a:ext cx="2181" cy="289"/>
          </p:xfrm>
          <a:graphic>
            <a:graphicData uri="http://schemas.openxmlformats.org/presentationml/2006/ole">
              <mc:AlternateContent xmlns:mc="http://schemas.openxmlformats.org/markup-compatibility/2006">
                <mc:Choice xmlns:v="urn:schemas-microsoft-com:vml" Requires="v">
                  <p:oleObj spid="_x0000_s24617" name="Equation" r:id="rId4" imgW="1752600" imgH="228600" progId="Equation.3">
                    <p:embed/>
                  </p:oleObj>
                </mc:Choice>
                <mc:Fallback>
                  <p:oleObj name="Equation" r:id="rId4" imgW="17526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3" y="1488"/>
                          <a:ext cx="21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8"/>
            <p:cNvSpPr txBox="1">
              <a:spLocks noChangeArrowheads="1"/>
            </p:cNvSpPr>
            <p:nvPr/>
          </p:nvSpPr>
          <p:spPr bwMode="auto">
            <a:xfrm>
              <a:off x="336" y="1488"/>
              <a:ext cx="1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1</a:t>
              </a:r>
              <a:r>
                <a:rPr kumimoji="1" lang="zh-CN" altLang="en-US" sz="2400" b="1">
                  <a:solidFill>
                    <a:schemeClr val="tx2"/>
                  </a:solidFill>
                  <a:latin typeface="宋体" panose="02010600030101010101" pitchFamily="2" charset="-122"/>
                </a:rPr>
                <a:t>）初始化：</a:t>
              </a:r>
              <a:r>
                <a:rPr kumimoji="1" lang="zh-CN" altLang="en-US" sz="2400" b="1">
                  <a:solidFill>
                    <a:schemeClr val="tx2"/>
                  </a:solidFill>
                  <a:latin typeface="Times New Roman" panose="02020603050405020304" pitchFamily="18" charset="0"/>
                </a:rPr>
                <a:t> </a:t>
              </a:r>
            </a:p>
          </p:txBody>
        </p:sp>
        <p:graphicFrame>
          <p:nvGraphicFramePr>
            <p:cNvPr id="24585" name="Object 9"/>
            <p:cNvGraphicFramePr>
              <a:graphicFrameLocks noChangeAspect="1"/>
            </p:cNvGraphicFramePr>
            <p:nvPr/>
          </p:nvGraphicFramePr>
          <p:xfrm>
            <a:off x="1171" y="1920"/>
            <a:ext cx="2896" cy="610"/>
          </p:xfrm>
          <a:graphic>
            <a:graphicData uri="http://schemas.openxmlformats.org/presentationml/2006/ole">
              <mc:AlternateContent xmlns:mc="http://schemas.openxmlformats.org/markup-compatibility/2006">
                <mc:Choice xmlns:v="urn:schemas-microsoft-com:vml" Requires="v">
                  <p:oleObj spid="_x0000_s24618" name="Equation" r:id="rId6" imgW="2311400" imgH="482600" progId="Equation.3">
                    <p:embed/>
                  </p:oleObj>
                </mc:Choice>
                <mc:Fallback>
                  <p:oleObj name="Equation" r:id="rId6" imgW="2311400" imgH="482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1" y="1920"/>
                          <a:ext cx="289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Text Box 10"/>
            <p:cNvSpPr txBox="1">
              <a:spLocks noChangeArrowheads="1"/>
            </p:cNvSpPr>
            <p:nvPr/>
          </p:nvSpPr>
          <p:spPr bwMode="auto">
            <a:xfrm>
              <a:off x="506" y="2976"/>
              <a:ext cx="47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其中约束区域</a:t>
              </a:r>
              <a:r>
                <a:rPr kumimoji="1" lang="en-US" altLang="zh-CN" sz="2400" b="1">
                  <a:solidFill>
                    <a:schemeClr val="tx2"/>
                  </a:solidFill>
                  <a:latin typeface="Times New Roman" panose="02020603050405020304" pitchFamily="18" charset="0"/>
                </a:rPr>
                <a:t>Reg</a:t>
              </a:r>
              <a:r>
                <a:rPr kumimoji="1" lang="zh-CN" altLang="en-US" sz="2400" b="1">
                  <a:solidFill>
                    <a:schemeClr val="tx2"/>
                  </a:solidFill>
                  <a:latin typeface="宋体" panose="02010600030101010101" pitchFamily="2" charset="-122"/>
                </a:rPr>
                <a:t>可以假定是这样一个平行四边形，它有两个顶点位于</a:t>
              </a:r>
              <a:r>
                <a:rPr kumimoji="1" lang="zh-CN" altLang="en-US" sz="2400" b="1">
                  <a:solidFill>
                    <a:schemeClr val="tx2"/>
                  </a:solidFill>
                  <a:latin typeface="Times New Roman" panose="02020603050405020304" pitchFamily="18" charset="0"/>
                </a:rPr>
                <a:t>(1,1)</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相邻两条边的斜率分别为</a:t>
              </a:r>
              <a:r>
                <a:rPr kumimoji="1" lang="zh-CN" altLang="en-US" sz="2400" b="1">
                  <a:solidFill>
                    <a:schemeClr val="tx2"/>
                  </a:solidFill>
                  <a:latin typeface="Times New Roman" panose="02020603050405020304" pitchFamily="18" charset="0"/>
                </a:rPr>
                <a:t>2</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1/2</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26627" name="Text Box 3"/>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364548" name="Rectangle 4"/>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5"/>
          <p:cNvSpPr>
            <a:spLocks noChangeArrowheads="1"/>
          </p:cNvSpPr>
          <p:nvPr/>
        </p:nvSpPr>
        <p:spPr bwMode="auto">
          <a:xfrm>
            <a:off x="23383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6"/>
          <p:cNvSpPr>
            <a:spLocks noChangeArrowheads="1"/>
          </p:cNvSpPr>
          <p:nvPr/>
        </p:nvSpPr>
        <p:spPr bwMode="auto">
          <a:xfrm>
            <a:off x="3690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7"/>
          <p:cNvSpPr>
            <a:spLocks noChangeArrowheads="1"/>
          </p:cNvSpPr>
          <p:nvPr/>
        </p:nvSpPr>
        <p:spPr bwMode="auto">
          <a:xfrm>
            <a:off x="3409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2" name="Group 8"/>
          <p:cNvGrpSpPr>
            <a:grpSpLocks/>
          </p:cNvGrpSpPr>
          <p:nvPr/>
        </p:nvGrpSpPr>
        <p:grpSpPr bwMode="auto">
          <a:xfrm>
            <a:off x="1050925" y="2022475"/>
            <a:ext cx="7178675" cy="3733800"/>
            <a:chOff x="662" y="1274"/>
            <a:chExt cx="4522" cy="2352"/>
          </a:xfrm>
        </p:grpSpPr>
        <p:sp>
          <p:nvSpPr>
            <p:cNvPr id="26633" name="Text Box 9"/>
            <p:cNvSpPr txBox="1">
              <a:spLocks noChangeArrowheads="1"/>
            </p:cNvSpPr>
            <p:nvPr/>
          </p:nvSpPr>
          <p:spPr bwMode="auto">
            <a:xfrm>
              <a:off x="662" y="1274"/>
              <a:ext cx="31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(2)递推求累计距离</a:t>
              </a:r>
              <a:r>
                <a:rPr kumimoji="1" lang="zh-CN" altLang="en-US" sz="2400" b="1">
                  <a:solidFill>
                    <a:schemeClr val="tx2"/>
                  </a:solidFill>
                  <a:latin typeface="Times New Roman" panose="02020603050405020304" pitchFamily="18" charset="0"/>
                </a:rPr>
                <a:t> 并记录回溯信息</a:t>
              </a:r>
              <a:endParaRPr kumimoji="1" lang="en-US" altLang="zh-CN" sz="2400" b="1">
                <a:solidFill>
                  <a:schemeClr val="tx2"/>
                </a:solidFill>
                <a:latin typeface="Times New Roman" panose="02020603050405020304" pitchFamily="18" charset="0"/>
              </a:endParaRPr>
            </a:p>
          </p:txBody>
        </p:sp>
        <p:graphicFrame>
          <p:nvGraphicFramePr>
            <p:cNvPr id="26634" name="Object 10"/>
            <p:cNvGraphicFramePr>
              <a:graphicFrameLocks noChangeAspect="1"/>
            </p:cNvGraphicFramePr>
            <p:nvPr/>
          </p:nvGraphicFramePr>
          <p:xfrm>
            <a:off x="753" y="1680"/>
            <a:ext cx="4431" cy="227"/>
          </p:xfrm>
          <a:graphic>
            <a:graphicData uri="http://schemas.openxmlformats.org/presentationml/2006/ole">
              <mc:AlternateContent xmlns:mc="http://schemas.openxmlformats.org/markup-compatibility/2006">
                <mc:Choice xmlns:v="urn:schemas-microsoft-com:vml" Requires="v">
                  <p:oleObj spid="_x0000_s26716" name="Equation" r:id="rId4" imgW="4648200" imgH="241300" progId="Equation.3">
                    <p:embed/>
                  </p:oleObj>
                </mc:Choice>
                <mc:Fallback>
                  <p:oleObj name="Equation" r:id="rId4" imgW="46482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 y="1680"/>
                          <a:ext cx="4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1"/>
            <p:cNvGraphicFramePr>
              <a:graphicFrameLocks noChangeAspect="1"/>
            </p:cNvGraphicFramePr>
            <p:nvPr/>
          </p:nvGraphicFramePr>
          <p:xfrm>
            <a:off x="3393" y="2064"/>
            <a:ext cx="1755" cy="227"/>
          </p:xfrm>
          <a:graphic>
            <a:graphicData uri="http://schemas.openxmlformats.org/presentationml/2006/ole">
              <mc:AlternateContent xmlns:mc="http://schemas.openxmlformats.org/markup-compatibility/2006">
                <mc:Choice xmlns:v="urn:schemas-microsoft-com:vml" Requires="v">
                  <p:oleObj spid="_x0000_s26717" name="Equation" r:id="rId6" imgW="1841500" imgH="241300" progId="Equation.3">
                    <p:embed/>
                  </p:oleObj>
                </mc:Choice>
                <mc:Fallback>
                  <p:oleObj name="Equation" r:id="rId6" imgW="1841500" imgH="2413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3" y="2064"/>
                          <a:ext cx="17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12"/>
            <p:cNvGraphicFramePr>
              <a:graphicFrameLocks noChangeAspect="1"/>
            </p:cNvGraphicFramePr>
            <p:nvPr/>
          </p:nvGraphicFramePr>
          <p:xfrm>
            <a:off x="835" y="2538"/>
            <a:ext cx="2446" cy="206"/>
          </p:xfrm>
          <a:graphic>
            <a:graphicData uri="http://schemas.openxmlformats.org/presentationml/2006/ole">
              <mc:AlternateContent xmlns:mc="http://schemas.openxmlformats.org/markup-compatibility/2006">
                <mc:Choice xmlns:v="urn:schemas-microsoft-com:vml" Requires="v">
                  <p:oleObj spid="_x0000_s26718" name="Equation" r:id="rId8" imgW="2527300" imgH="215900" progId="Equation.3">
                    <p:embed/>
                  </p:oleObj>
                </mc:Choice>
                <mc:Fallback>
                  <p:oleObj name="Equation" r:id="rId8" imgW="2527300" imgH="2159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 y="2538"/>
                          <a:ext cx="24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3"/>
            <p:cNvSpPr>
              <a:spLocks noChangeArrowheads="1"/>
            </p:cNvSpPr>
            <p:nvPr/>
          </p:nvSpPr>
          <p:spPr bwMode="auto">
            <a:xfrm>
              <a:off x="720" y="292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一般取距离加权值为，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endParaRPr>
            </a:p>
          </p:txBody>
        </p:sp>
        <p:graphicFrame>
          <p:nvGraphicFramePr>
            <p:cNvPr id="26638" name="Object 14"/>
            <p:cNvGraphicFramePr>
              <a:graphicFrameLocks noChangeAspect="1"/>
            </p:cNvGraphicFramePr>
            <p:nvPr/>
          </p:nvGraphicFramePr>
          <p:xfrm>
            <a:off x="2688" y="2976"/>
            <a:ext cx="1020" cy="218"/>
          </p:xfrm>
          <a:graphic>
            <a:graphicData uri="http://schemas.openxmlformats.org/presentationml/2006/ole">
              <mc:AlternateContent xmlns:mc="http://schemas.openxmlformats.org/markup-compatibility/2006">
                <mc:Choice xmlns:v="urn:schemas-microsoft-com:vml" Requires="v">
                  <p:oleObj spid="_x0000_s26719" r:id="rId10" imgW="1079500" imgH="228600" progId="Equation.3">
                    <p:embed/>
                  </p:oleObj>
                </mc:Choice>
                <mc:Fallback>
                  <p:oleObj r:id="rId10" imgW="1079500"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8" y="2976"/>
                          <a:ext cx="102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15"/>
            <p:cNvGraphicFramePr>
              <a:graphicFrameLocks noChangeAspect="1"/>
            </p:cNvGraphicFramePr>
            <p:nvPr/>
          </p:nvGraphicFramePr>
          <p:xfrm>
            <a:off x="3936" y="2998"/>
            <a:ext cx="600" cy="218"/>
          </p:xfrm>
          <a:graphic>
            <a:graphicData uri="http://schemas.openxmlformats.org/presentationml/2006/ole">
              <mc:AlternateContent xmlns:mc="http://schemas.openxmlformats.org/markup-compatibility/2006">
                <mc:Choice xmlns:v="urn:schemas-microsoft-com:vml" Requires="v">
                  <p:oleObj spid="_x0000_s26720" r:id="rId12" imgW="634725" imgH="228501" progId="Equation.3">
                    <p:embed/>
                  </p:oleObj>
                </mc:Choice>
                <mc:Fallback>
                  <p:oleObj r:id="rId12" imgW="634725" imgH="22850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2998"/>
                          <a:ext cx="60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Text Box 16"/>
            <p:cNvSpPr txBox="1">
              <a:spLocks noChangeArrowheads="1"/>
            </p:cNvSpPr>
            <p:nvPr/>
          </p:nvSpPr>
          <p:spPr bwMode="auto">
            <a:xfrm>
              <a:off x="710" y="3338"/>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并将(</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点的回溯信息记录在</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64548"/>
                                        </p:tgtEl>
                                        <p:attrNameLst>
                                          <p:attrName>style.visibility</p:attrName>
                                        </p:attrNameLst>
                                      </p:cBhvr>
                                      <p:to>
                                        <p:strVal val="visible"/>
                                      </p:to>
                                    </p:set>
                                    <p:animEffect transition="in" filter="wipe(up)">
                                      <p:cBhvr>
                                        <p:cTn id="7"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28675" name="Text Box 3"/>
          <p:cNvSpPr txBox="1">
            <a:spLocks noChangeArrowheads="1"/>
          </p:cNvSpPr>
          <p:nvPr/>
        </p:nvSpPr>
        <p:spPr bwMode="auto">
          <a:xfrm>
            <a:off x="685800" y="17526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（3）回溯求出所有的匹配点对：根据每步的上一步最佳局部路径</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由匹配点(</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对向前回溯一直到(1,1)。这个回溯过程对于求平均模板或聚类中心来讲是必不可少的，但在识别过程往往不必进行。 </a:t>
            </a:r>
          </a:p>
        </p:txBody>
      </p:sp>
      <p:sp>
        <p:nvSpPr>
          <p:cNvPr id="28676" name="Rectangle 4"/>
          <p:cNvSpPr>
            <a:spLocks noGrp="1" noChangeArrowheads="1"/>
          </p:cNvSpPr>
          <p:nvPr>
            <p:ph type="body" idx="1"/>
          </p:nvPr>
        </p:nvSpPr>
        <p:spPr>
          <a:xfrm>
            <a:off x="457200" y="3779838"/>
            <a:ext cx="2259013" cy="585787"/>
          </a:xfrm>
          <a:noFill/>
        </p:spPr>
        <p:txBody>
          <a:bodyPr/>
          <a:lstStyle/>
          <a:p>
            <a:pPr eaLnBrk="1" hangingPunct="1"/>
            <a:r>
              <a:rPr lang="zh-CN" altLang="en-US" sz="2400" b="1" smtClean="0">
                <a:solidFill>
                  <a:schemeClr val="tx2"/>
                </a:solidFill>
              </a:rPr>
              <a:t>对所求得的</a:t>
            </a:r>
          </a:p>
          <a:p>
            <a:pPr eaLnBrk="1" hangingPunct="1"/>
            <a:endParaRPr lang="zh-CN" altLang="en-US" sz="2400" b="1" smtClean="0">
              <a:solidFill>
                <a:schemeClr val="tx2"/>
              </a:solidFill>
            </a:endParaRPr>
          </a:p>
        </p:txBody>
      </p:sp>
      <p:sp>
        <p:nvSpPr>
          <p:cNvPr id="28677" name="Rectangle 5"/>
          <p:cNvSpPr>
            <a:spLocks noChangeArrowheads="1"/>
          </p:cNvSpPr>
          <p:nvPr/>
        </p:nvSpPr>
        <p:spPr bwMode="auto">
          <a:xfrm>
            <a:off x="43672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6"/>
          <p:cNvGrpSpPr>
            <a:grpSpLocks/>
          </p:cNvGrpSpPr>
          <p:nvPr/>
        </p:nvGrpSpPr>
        <p:grpSpPr bwMode="auto">
          <a:xfrm>
            <a:off x="2819400" y="3886200"/>
            <a:ext cx="4440238" cy="533400"/>
            <a:chOff x="1776" y="2448"/>
            <a:chExt cx="2797" cy="336"/>
          </a:xfrm>
        </p:grpSpPr>
        <p:graphicFrame>
          <p:nvGraphicFramePr>
            <p:cNvPr id="28679" name="Object 7"/>
            <p:cNvGraphicFramePr>
              <a:graphicFrameLocks noChangeAspect="1"/>
            </p:cNvGraphicFramePr>
            <p:nvPr/>
          </p:nvGraphicFramePr>
          <p:xfrm>
            <a:off x="1776" y="2496"/>
            <a:ext cx="911" cy="272"/>
          </p:xfrm>
          <a:graphic>
            <a:graphicData uri="http://schemas.openxmlformats.org/presentationml/2006/ole">
              <mc:AlternateContent xmlns:mc="http://schemas.openxmlformats.org/markup-compatibility/2006">
                <mc:Choice xmlns:v="urn:schemas-microsoft-com:vml" Requires="v">
                  <p:oleObj spid="_x0000_s28713" name="Equation" r:id="rId4" imgW="723586" imgH="215806" progId="Equation.3">
                    <p:embed/>
                  </p:oleObj>
                </mc:Choice>
                <mc:Fallback>
                  <p:oleObj name="Equation" r:id="rId4" imgW="723586" imgH="21580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496"/>
                          <a:ext cx="91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8"/>
            <p:cNvSpPr txBox="1">
              <a:spLocks noChangeArrowheads="1"/>
            </p:cNvSpPr>
            <p:nvPr/>
          </p:nvSpPr>
          <p:spPr bwMode="auto">
            <a:xfrm>
              <a:off x="2678" y="246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还需用</a:t>
              </a:r>
            </a:p>
          </p:txBody>
        </p:sp>
        <p:graphicFrame>
          <p:nvGraphicFramePr>
            <p:cNvPr id="28681" name="Object 9"/>
            <p:cNvGraphicFramePr>
              <a:graphicFrameLocks noChangeAspect="1"/>
            </p:cNvGraphicFramePr>
            <p:nvPr/>
          </p:nvGraphicFramePr>
          <p:xfrm>
            <a:off x="3360" y="2463"/>
            <a:ext cx="512" cy="321"/>
          </p:xfrm>
          <a:graphic>
            <a:graphicData uri="http://schemas.openxmlformats.org/presentationml/2006/ole">
              <mc:AlternateContent xmlns:mc="http://schemas.openxmlformats.org/markup-compatibility/2006">
                <mc:Choice xmlns:v="urn:schemas-microsoft-com:vml" Requires="v">
                  <p:oleObj spid="_x0000_s28714" r:id="rId6" imgW="406048" imgH="253780" progId="Equation.3">
                    <p:embed/>
                  </p:oleObj>
                </mc:Choice>
                <mc:Fallback>
                  <p:oleObj r:id="rId6" imgW="406048" imgH="2537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2463"/>
                          <a:ext cx="51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Text Box 10"/>
            <p:cNvSpPr txBox="1">
              <a:spLocks noChangeArrowheads="1"/>
            </p:cNvSpPr>
            <p:nvPr/>
          </p:nvSpPr>
          <p:spPr bwMode="auto">
            <a:xfrm>
              <a:off x="3878" y="244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来归正</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0723" name="Rectangle 3"/>
          <p:cNvSpPr>
            <a:spLocks noChangeArrowheads="1"/>
          </p:cNvSpPr>
          <p:nvPr/>
        </p:nvSpPr>
        <p:spPr bwMode="auto">
          <a:xfrm>
            <a:off x="278130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4" name="Rectangle 4"/>
          <p:cNvSpPr>
            <a:spLocks noGrp="1" noChangeArrowheads="1"/>
          </p:cNvSpPr>
          <p:nvPr>
            <p:ph type="body" idx="1"/>
          </p:nvPr>
        </p:nvSpPr>
        <p:spPr>
          <a:xfrm>
            <a:off x="457200" y="1600200"/>
            <a:ext cx="4598988" cy="587375"/>
          </a:xfrm>
          <a:noFill/>
        </p:spPr>
        <p:txBody>
          <a:bodyPr/>
          <a:lstStyle/>
          <a:p>
            <a:pPr eaLnBrk="1" hangingPunct="1"/>
            <a:r>
              <a:rPr lang="zh-CN" altLang="en-US" sz="2800" b="1" smtClean="0">
                <a:solidFill>
                  <a:schemeClr val="tx2"/>
                </a:solidFill>
              </a:rPr>
              <a:t>模板的训练</a:t>
            </a:r>
          </a:p>
          <a:p>
            <a:pPr eaLnBrk="1" hangingPunct="1"/>
            <a:endParaRPr lang="zh-CN" altLang="en-US" sz="2800" b="1" smtClean="0">
              <a:solidFill>
                <a:schemeClr val="tx2"/>
              </a:solidFill>
            </a:endParaRPr>
          </a:p>
        </p:txBody>
      </p:sp>
      <p:grpSp>
        <p:nvGrpSpPr>
          <p:cNvPr id="30725" name="Group 5"/>
          <p:cNvGrpSpPr>
            <a:grpSpLocks/>
          </p:cNvGrpSpPr>
          <p:nvPr/>
        </p:nvGrpSpPr>
        <p:grpSpPr bwMode="auto">
          <a:xfrm>
            <a:off x="822325" y="2555875"/>
            <a:ext cx="7635875" cy="2298700"/>
            <a:chOff x="518" y="1610"/>
            <a:chExt cx="4810" cy="1448"/>
          </a:xfrm>
        </p:grpSpPr>
        <p:sp>
          <p:nvSpPr>
            <p:cNvPr id="30728" name="Text Box 6"/>
            <p:cNvSpPr txBox="1">
              <a:spLocks noChangeArrowheads="1"/>
            </p:cNvSpPr>
            <p:nvPr/>
          </p:nvSpPr>
          <p:spPr bwMode="auto">
            <a:xfrm>
              <a:off x="518" y="1610"/>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 偶然训练法</a:t>
              </a:r>
            </a:p>
          </p:txBody>
        </p:sp>
        <p:sp>
          <p:nvSpPr>
            <p:cNvPr id="30729" name="Text Box 7"/>
            <p:cNvSpPr txBox="1">
              <a:spLocks noChangeArrowheads="1"/>
            </p:cNvSpPr>
            <p:nvPr/>
          </p:nvSpPr>
          <p:spPr bwMode="auto">
            <a:xfrm>
              <a:off x="566" y="1850"/>
              <a:ext cx="476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将每个词的每一遍语音形成一个模板。在识别时，待识别矢量序列用</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算法分别求得与每个模板的累计失真，综合在一起来形成总失真。</a:t>
              </a:r>
            </a:p>
            <a:p>
              <a:pPr eaLnBrk="1" hangingPunct="1">
                <a:spcBef>
                  <a:spcPct val="0"/>
                </a:spcBef>
                <a:buFontTx/>
                <a:buNone/>
              </a:pPr>
              <a:r>
                <a:rPr kumimoji="1" lang="zh-CN" altLang="en-US" sz="2400" b="1">
                  <a:solidFill>
                    <a:schemeClr val="tx2"/>
                  </a:solidFill>
                  <a:latin typeface="宋体" panose="02010600030101010101" pitchFamily="2" charset="-122"/>
                </a:rPr>
                <a:t>这种方法具有很大的偶然性。</a:t>
              </a:r>
            </a:p>
            <a:p>
              <a:pPr eaLnBrk="1" hangingPunct="1">
                <a:spcBef>
                  <a:spcPct val="0"/>
                </a:spcBef>
                <a:buFontTx/>
                <a:buNone/>
              </a:pPr>
              <a:r>
                <a:rPr kumimoji="1" lang="zh-CN" altLang="en-US" sz="2400" b="1">
                  <a:solidFill>
                    <a:schemeClr val="tx2"/>
                  </a:solidFill>
                  <a:latin typeface="Times New Roman" panose="02020603050405020304" pitchFamily="18" charset="0"/>
                </a:rPr>
                <a:t> </a:t>
              </a:r>
            </a:p>
          </p:txBody>
        </p:sp>
      </p:grpSp>
      <p:sp>
        <p:nvSpPr>
          <p:cNvPr id="30726" name="Text Box 8"/>
          <p:cNvSpPr txBox="1">
            <a:spLocks noChangeArrowheads="1"/>
          </p:cNvSpPr>
          <p:nvPr/>
        </p:nvSpPr>
        <p:spPr bwMode="auto">
          <a:xfrm>
            <a:off x="898525" y="4537075"/>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 </a:t>
            </a:r>
            <a:r>
              <a:rPr kumimoji="1" lang="zh-CN" altLang="en-US" sz="2400" b="1">
                <a:solidFill>
                  <a:schemeClr val="tx2"/>
                </a:solidFill>
                <a:latin typeface="宋体" panose="02010600030101010101" pitchFamily="2" charset="-122"/>
              </a:rPr>
              <a:t>顽健模板训练方法</a:t>
            </a:r>
            <a:r>
              <a:rPr kumimoji="1" lang="zh-CN" altLang="en-US" sz="2400" b="1">
                <a:solidFill>
                  <a:schemeClr val="tx2"/>
                </a:solidFill>
                <a:latin typeface="Times New Roman" panose="02020603050405020304" pitchFamily="18" charset="0"/>
              </a:rPr>
              <a:t> </a:t>
            </a:r>
          </a:p>
        </p:txBody>
      </p:sp>
      <p:sp>
        <p:nvSpPr>
          <p:cNvPr id="30727" name="Text Box 9"/>
          <p:cNvSpPr txBox="1">
            <a:spLocks noChangeArrowheads="1"/>
          </p:cNvSpPr>
          <p:nvPr/>
        </p:nvSpPr>
        <p:spPr bwMode="auto">
          <a:xfrm>
            <a:off x="974725" y="5137150"/>
            <a:ext cx="7331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这种方法将每个词重复说多遍，直到得到一对一致性较好的特征矢量序列。最终得到的模板是在一致性较好的特征矢量序列对在沿</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的路径上求平均。</a:t>
            </a:r>
            <a:r>
              <a:rPr kumimoji="1" lang="zh-CN" altLang="en-US" sz="2400" b="1">
                <a:solidFill>
                  <a:schemeClr val="tx2"/>
                </a:solidFill>
                <a:latin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2771" name="Rectangle 3"/>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2" name="Rectangle 4"/>
          <p:cNvSpPr>
            <a:spLocks noChangeArrowheads="1"/>
          </p:cNvSpPr>
          <p:nvPr/>
        </p:nvSpPr>
        <p:spPr bwMode="auto">
          <a:xfrm>
            <a:off x="33956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Rectangle 5"/>
          <p:cNvSpPr>
            <a:spLocks noChangeArrowheads="1"/>
          </p:cNvSpPr>
          <p:nvPr/>
        </p:nvSpPr>
        <p:spPr bwMode="auto">
          <a:xfrm>
            <a:off x="3509963"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4" name="Rectangle 6"/>
          <p:cNvSpPr>
            <a:spLocks noChangeArrowheads="1"/>
          </p:cNvSpPr>
          <p:nvPr/>
        </p:nvSpPr>
        <p:spPr bwMode="auto">
          <a:xfrm>
            <a:off x="42433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5" name="Rectangle 7"/>
          <p:cNvSpPr>
            <a:spLocks noChangeArrowheads="1"/>
          </p:cNvSpPr>
          <p:nvPr/>
        </p:nvSpPr>
        <p:spPr bwMode="auto">
          <a:xfrm>
            <a:off x="33147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76" name="Object 8"/>
          <p:cNvGraphicFramePr>
            <a:graphicFrameLocks noChangeAspect="1"/>
          </p:cNvGraphicFramePr>
          <p:nvPr/>
        </p:nvGraphicFramePr>
        <p:xfrm>
          <a:off x="1828800" y="2895600"/>
          <a:ext cx="4995863" cy="511175"/>
        </p:xfrm>
        <a:graphic>
          <a:graphicData uri="http://schemas.openxmlformats.org/presentationml/2006/ole">
            <mc:AlternateContent xmlns:mc="http://schemas.openxmlformats.org/markup-compatibility/2006">
              <mc:Choice xmlns:v="urn:schemas-microsoft-com:vml" Requires="v">
                <p:oleObj spid="_x0000_s32830" r:id="rId4" imgW="2514600" imgH="254000" progId="Equation.3">
                  <p:embed/>
                </p:oleObj>
              </mc:Choice>
              <mc:Fallback>
                <p:oleObj r:id="rId4" imgW="2514600" imgH="254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0"/>
                        <a:ext cx="49958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7" name="Group 9"/>
          <p:cNvGrpSpPr>
            <a:grpSpLocks/>
          </p:cNvGrpSpPr>
          <p:nvPr/>
        </p:nvGrpSpPr>
        <p:grpSpPr bwMode="auto">
          <a:xfrm>
            <a:off x="517525" y="2154238"/>
            <a:ext cx="4689475" cy="490537"/>
            <a:chOff x="326" y="1357"/>
            <a:chExt cx="2954" cy="309"/>
          </a:xfrm>
        </p:grpSpPr>
        <p:graphicFrame>
          <p:nvGraphicFramePr>
            <p:cNvPr id="32782" name="Object 10"/>
            <p:cNvGraphicFramePr>
              <a:graphicFrameLocks noChangeAspect="1"/>
            </p:cNvGraphicFramePr>
            <p:nvPr/>
          </p:nvGraphicFramePr>
          <p:xfrm>
            <a:off x="768" y="1392"/>
            <a:ext cx="1170" cy="274"/>
          </p:xfrm>
          <a:graphic>
            <a:graphicData uri="http://schemas.openxmlformats.org/presentationml/2006/ole">
              <mc:AlternateContent xmlns:mc="http://schemas.openxmlformats.org/markup-compatibility/2006">
                <mc:Choice xmlns:v="urn:schemas-microsoft-com:vml" Requires="v">
                  <p:oleObj spid="_x0000_s32831" name="Equation" r:id="rId6" imgW="939392" imgH="215806" progId="Equation.3">
                    <p:embed/>
                  </p:oleObj>
                </mc:Choice>
                <mc:Fallback>
                  <p:oleObj name="Equation" r:id="rId6" imgW="939392" imgH="21580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392"/>
                          <a:ext cx="117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3" name="Text Box 11"/>
            <p:cNvSpPr txBox="1">
              <a:spLocks noChangeArrowheads="1"/>
            </p:cNvSpPr>
            <p:nvPr/>
          </p:nvSpPr>
          <p:spPr bwMode="auto">
            <a:xfrm>
              <a:off x="326" y="135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若</a:t>
              </a:r>
            </a:p>
          </p:txBody>
        </p:sp>
        <p:sp>
          <p:nvSpPr>
            <p:cNvPr id="32784" name="Text Box 12"/>
            <p:cNvSpPr txBox="1">
              <a:spLocks noChangeArrowheads="1"/>
            </p:cNvSpPr>
            <p:nvPr/>
          </p:nvSpPr>
          <p:spPr bwMode="auto">
            <a:xfrm>
              <a:off x="2006" y="135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且最优路径为</a:t>
              </a:r>
            </a:p>
          </p:txBody>
        </p:sp>
      </p:grpSp>
      <p:sp>
        <p:nvSpPr>
          <p:cNvPr id="32778" name="Text Box 13"/>
          <p:cNvSpPr txBox="1">
            <a:spLocks noChangeArrowheads="1"/>
          </p:cNvSpPr>
          <p:nvPr/>
        </p:nvSpPr>
        <p:spPr bwMode="auto">
          <a:xfrm>
            <a:off x="593725" y="347027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则可得到</a:t>
            </a:r>
            <a:r>
              <a:rPr kumimoji="1" lang="zh-CN" altLang="en-US" sz="2400" b="1">
                <a:solidFill>
                  <a:schemeClr val="tx2"/>
                </a:solidFill>
                <a:latin typeface="宋体" panose="02010600030101010101" pitchFamily="2" charset="-122"/>
              </a:rPr>
              <a:t>新的模板</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Y</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长度为</a:t>
            </a:r>
            <a:r>
              <a:rPr kumimoji="1" lang="en-US" altLang="zh-CN" sz="2400" b="1" i="1">
                <a:solidFill>
                  <a:schemeClr val="tx2"/>
                </a:solidFill>
                <a:latin typeface="Times New Roman" panose="02020603050405020304" pitchFamily="18" charset="0"/>
              </a:rPr>
              <a:t>T</a:t>
            </a:r>
            <a:r>
              <a:rPr kumimoji="1" lang="en-US" altLang="zh-CN" sz="2400" b="1" baseline="-25000">
                <a:solidFill>
                  <a:schemeClr val="tx2"/>
                </a:solidFill>
                <a:latin typeface="Times New Roman" panose="02020603050405020304" pitchFamily="18" charset="0"/>
              </a:rPr>
              <a:t>y</a:t>
            </a:r>
          </a:p>
        </p:txBody>
      </p:sp>
      <p:sp>
        <p:nvSpPr>
          <p:cNvPr id="32779" name="Rectangle 14"/>
          <p:cNvSpPr>
            <a:spLocks noChangeArrowheads="1"/>
          </p:cNvSpPr>
          <p:nvPr/>
        </p:nvSpPr>
        <p:spPr bwMode="auto">
          <a:xfrm>
            <a:off x="34051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80" name="Object 15"/>
          <p:cNvGraphicFramePr>
            <a:graphicFrameLocks noChangeAspect="1"/>
          </p:cNvGraphicFramePr>
          <p:nvPr/>
        </p:nvGraphicFramePr>
        <p:xfrm>
          <a:off x="2133600" y="4038600"/>
          <a:ext cx="4695825" cy="785813"/>
        </p:xfrm>
        <a:graphic>
          <a:graphicData uri="http://schemas.openxmlformats.org/presentationml/2006/ole">
            <mc:AlternateContent xmlns:mc="http://schemas.openxmlformats.org/markup-compatibility/2006">
              <mc:Choice xmlns:v="urn:schemas-microsoft-com:vml" Requires="v">
                <p:oleObj spid="_x0000_s32832" r:id="rId8" imgW="2336800" imgH="393700" progId="Equation.3">
                  <p:embed/>
                </p:oleObj>
              </mc:Choice>
              <mc:Fallback>
                <p:oleObj r:id="rId8" imgW="2336800" imgH="3937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038600"/>
                        <a:ext cx="46958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Text Box 16"/>
          <p:cNvSpPr txBox="1">
            <a:spLocks noChangeArrowheads="1"/>
          </p:cNvSpPr>
          <p:nvPr/>
        </p:nvSpPr>
        <p:spPr bwMode="auto">
          <a:xfrm>
            <a:off x="669925" y="4994275"/>
            <a:ext cx="7483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比偶然训练法可靠</a:t>
            </a:r>
            <a:r>
              <a:rPr kumimoji="1" lang="zh-CN" altLang="en-US" sz="2400" b="1">
                <a:solidFill>
                  <a:schemeClr val="tx2"/>
                </a:solidFill>
                <a:latin typeface="Times New Roman" panose="02020603050405020304" pitchFamily="18" charset="0"/>
              </a:rPr>
              <a:t> ，但不够充分。</a:t>
            </a:r>
            <a:r>
              <a:rPr kumimoji="1" lang="zh-CN" altLang="en-US" sz="2400" b="1">
                <a:solidFill>
                  <a:schemeClr val="tx2"/>
                </a:solidFill>
                <a:latin typeface="宋体" panose="02010600030101010101" pitchFamily="2" charset="-122"/>
              </a:rPr>
              <a:t>当识别任务是针对非特定人时，这种问题更为突出。</a:t>
            </a:r>
            <a:r>
              <a:rPr kumimoji="1" lang="zh-CN" altLang="en-US" sz="2400" b="1">
                <a:solidFill>
                  <a:schemeClr val="tx2"/>
                </a:solidFill>
                <a:latin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4825" name="Group 9"/>
          <p:cNvGrpSpPr>
            <a:grpSpLocks/>
          </p:cNvGrpSpPr>
          <p:nvPr/>
        </p:nvGrpSpPr>
        <p:grpSpPr bwMode="auto">
          <a:xfrm>
            <a:off x="762000" y="1697038"/>
            <a:ext cx="8077200" cy="3032125"/>
            <a:chOff x="480" y="1069"/>
            <a:chExt cx="5088" cy="1910"/>
          </a:xfrm>
        </p:grpSpPr>
        <p:sp>
          <p:nvSpPr>
            <p:cNvPr id="34827" name="Text Box 10"/>
            <p:cNvSpPr txBox="1">
              <a:spLocks noChangeArrowheads="1"/>
            </p:cNvSpPr>
            <p:nvPr/>
          </p:nvSpPr>
          <p:spPr bwMode="auto">
            <a:xfrm>
              <a:off x="480" y="1069"/>
              <a:ext cx="38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FF"/>
                </a:buClr>
                <a:buFont typeface="Wingdings" panose="05000000000000000000" pitchFamily="2" charset="2"/>
                <a:buChar char="Ø"/>
              </a:pPr>
              <a:r>
                <a:rPr kumimoji="1" lang="zh-CN" altLang="en-US" sz="2400" b="1">
                  <a:solidFill>
                    <a:schemeClr val="tx2"/>
                  </a:solidFill>
                  <a:latin typeface="宋体" panose="02010600030101010101" pitchFamily="2" charset="-122"/>
                </a:rPr>
                <a:t>非特定人识别的模板训练算法</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聚类方法</a:t>
              </a:r>
              <a:r>
                <a:rPr kumimoji="1" lang="zh-CN" altLang="en-US" sz="2400" b="1">
                  <a:solidFill>
                    <a:schemeClr val="tx2"/>
                  </a:solidFill>
                  <a:latin typeface="Times New Roman" panose="02020603050405020304" pitchFamily="18" charset="0"/>
                </a:rPr>
                <a:t> </a:t>
              </a:r>
            </a:p>
          </p:txBody>
        </p:sp>
        <p:sp>
          <p:nvSpPr>
            <p:cNvPr id="34828" name="Text Box 11"/>
            <p:cNvSpPr txBox="1">
              <a:spLocks noChangeArrowheads="1"/>
            </p:cNvSpPr>
            <p:nvPr/>
          </p:nvSpPr>
          <p:spPr bwMode="auto">
            <a:xfrm>
              <a:off x="710" y="1418"/>
              <a:ext cx="485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令</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为</a:t>
              </a:r>
              <a:r>
                <a:rPr kumimoji="1" lang="en-US" altLang="zh-CN" sz="2400" b="1" i="1">
                  <a:solidFill>
                    <a:schemeClr val="tx2"/>
                  </a:solidFill>
                  <a:latin typeface="Times New Roman" panose="02020603050405020304" pitchFamily="18" charset="0"/>
                </a:rPr>
                <a:t>L</a:t>
              </a:r>
              <a:r>
                <a:rPr kumimoji="1" lang="zh-CN" altLang="en-US" sz="2400" b="1">
                  <a:solidFill>
                    <a:schemeClr val="tx2"/>
                  </a:solidFill>
                  <a:latin typeface="宋体" panose="02010600030101010101" pitchFamily="2" charset="-122"/>
                </a:rPr>
                <a:t>个训练序列的集合，</a:t>
              </a:r>
              <a:r>
                <a:rPr kumimoji="1" lang="en-US" altLang="zh-CN" sz="2400" b="1" i="1">
                  <a:solidFill>
                    <a:schemeClr val="tx2"/>
                  </a:solidFill>
                  <a:latin typeface="Times New Roman" panose="02020603050405020304" pitchFamily="18" charset="0"/>
                </a:rPr>
                <a:t>Ω                           </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其中，每个元素为某特定语音的一次实现，即一次发音。对每两次发音的特征矢量序列进行匹配计算，得到的匹配距离          ，则可构成一个     的距离矩阵。聚类的目的是将训练集</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聚成</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个不同的类            ，使        ，在同一类中的语音模式比较相近。</a:t>
              </a:r>
              <a:r>
                <a:rPr kumimoji="1" lang="zh-CN" altLang="en-US" sz="2400" b="1">
                  <a:solidFill>
                    <a:schemeClr val="tx2"/>
                  </a:solidFill>
                  <a:latin typeface="Times New Roman" panose="02020603050405020304" pitchFamily="18" charset="0"/>
                </a:rPr>
                <a:t> </a:t>
              </a:r>
            </a:p>
          </p:txBody>
        </p:sp>
        <p:graphicFrame>
          <p:nvGraphicFramePr>
            <p:cNvPr id="34829" name="Object 12"/>
            <p:cNvGraphicFramePr>
              <a:graphicFrameLocks noChangeAspect="1"/>
            </p:cNvGraphicFramePr>
            <p:nvPr/>
          </p:nvGraphicFramePr>
          <p:xfrm>
            <a:off x="3456" y="1440"/>
            <a:ext cx="1163" cy="218"/>
          </p:xfrm>
          <a:graphic>
            <a:graphicData uri="http://schemas.openxmlformats.org/presentationml/2006/ole">
              <mc:AlternateContent xmlns:mc="http://schemas.openxmlformats.org/markup-compatibility/2006">
                <mc:Choice xmlns:v="urn:schemas-microsoft-com:vml" Requires="v">
                  <p:oleObj spid="_x0000_s34909" r:id="rId4" imgW="1167893" imgH="215806" progId="Equation.3">
                    <p:embed/>
                  </p:oleObj>
                </mc:Choice>
                <mc:Fallback>
                  <p:oleObj r:id="rId4" imgW="1167893" imgH="215806"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1440"/>
                          <a:ext cx="116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0" name="Object 13"/>
            <p:cNvGraphicFramePr>
              <a:graphicFrameLocks noChangeAspect="1"/>
            </p:cNvGraphicFramePr>
            <p:nvPr/>
          </p:nvGraphicFramePr>
          <p:xfrm>
            <a:off x="1050" y="2160"/>
            <a:ext cx="675" cy="243"/>
          </p:xfrm>
          <a:graphic>
            <a:graphicData uri="http://schemas.openxmlformats.org/presentationml/2006/ole">
              <mc:AlternateContent xmlns:mc="http://schemas.openxmlformats.org/markup-compatibility/2006">
                <mc:Choice xmlns:v="urn:schemas-microsoft-com:vml" Requires="v">
                  <p:oleObj spid="_x0000_s34910" name="Equation" r:id="rId6" imgW="660113" imgH="241195" progId="Equation.3">
                    <p:embed/>
                  </p:oleObj>
                </mc:Choice>
                <mc:Fallback>
                  <p:oleObj name="Equation" r:id="rId6" imgW="660113" imgH="241195"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 y="2160"/>
                          <a:ext cx="67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1" name="Object 14"/>
            <p:cNvGraphicFramePr>
              <a:graphicFrameLocks noChangeAspect="1"/>
            </p:cNvGraphicFramePr>
            <p:nvPr/>
          </p:nvGraphicFramePr>
          <p:xfrm>
            <a:off x="3360" y="2187"/>
            <a:ext cx="360" cy="165"/>
          </p:xfrm>
          <a:graphic>
            <a:graphicData uri="http://schemas.openxmlformats.org/presentationml/2006/ole">
              <mc:AlternateContent xmlns:mc="http://schemas.openxmlformats.org/markup-compatibility/2006">
                <mc:Choice xmlns:v="urn:schemas-microsoft-com:vml" Requires="v">
                  <p:oleObj spid="_x0000_s34911" r:id="rId8" imgW="355292" imgH="164957" progId="Equation.3">
                    <p:embed/>
                  </p:oleObj>
                </mc:Choice>
                <mc:Fallback>
                  <p:oleObj r:id="rId8" imgW="355292" imgH="16495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2187"/>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2" name="Object 15"/>
            <p:cNvGraphicFramePr>
              <a:graphicFrameLocks noChangeAspect="1"/>
            </p:cNvGraphicFramePr>
            <p:nvPr/>
          </p:nvGraphicFramePr>
          <p:xfrm>
            <a:off x="3888" y="2352"/>
            <a:ext cx="1041" cy="229"/>
          </p:xfrm>
          <a:graphic>
            <a:graphicData uri="http://schemas.openxmlformats.org/presentationml/2006/ole">
              <mc:AlternateContent xmlns:mc="http://schemas.openxmlformats.org/markup-compatibility/2006">
                <mc:Choice xmlns:v="urn:schemas-microsoft-com:vml" Requires="v">
                  <p:oleObj spid="_x0000_s34912" r:id="rId10" imgW="1040948" imgH="228501" progId="Equation.3">
                    <p:embed/>
                  </p:oleObj>
                </mc:Choice>
                <mc:Fallback>
                  <p:oleObj r:id="rId10" imgW="1040948" imgH="228501"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8" y="2352"/>
                          <a:ext cx="10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3" name="Object 16"/>
            <p:cNvGraphicFramePr>
              <a:graphicFrameLocks noChangeAspect="1"/>
            </p:cNvGraphicFramePr>
            <p:nvPr/>
          </p:nvGraphicFramePr>
          <p:xfrm>
            <a:off x="1056" y="2544"/>
            <a:ext cx="619" cy="435"/>
          </p:xfrm>
          <a:graphic>
            <a:graphicData uri="http://schemas.openxmlformats.org/presentationml/2006/ole">
              <mc:AlternateContent xmlns:mc="http://schemas.openxmlformats.org/markup-compatibility/2006">
                <mc:Choice xmlns:v="urn:schemas-microsoft-com:vml" Requires="v">
                  <p:oleObj spid="_x0000_s34913" r:id="rId12" imgW="609336" imgH="431613" progId="Equation.3">
                    <p:embed/>
                  </p:oleObj>
                </mc:Choice>
                <mc:Fallback>
                  <p:oleObj r:id="rId12" imgW="609336" imgH="43161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 y="2544"/>
                          <a:ext cx="61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6" name="Text Box 17">
            <a:hlinkClick r:id="rId14" action="ppaction://hlinkfile"/>
          </p:cNvPr>
          <p:cNvSpPr txBox="1">
            <a:spLocks noChangeArrowheads="1"/>
          </p:cNvSpPr>
          <p:nvPr/>
        </p:nvSpPr>
        <p:spPr bwMode="auto">
          <a:xfrm>
            <a:off x="1143000" y="48768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hlinkClick r:id="rId15" action="ppaction://hlinkfile"/>
              </a:rPr>
              <a:t>MKM</a:t>
            </a:r>
            <a:r>
              <a:rPr kumimoji="1" lang="zh-CN" altLang="en-US" sz="2400" b="1">
                <a:solidFill>
                  <a:schemeClr val="tx2"/>
                </a:solidFill>
                <a:latin typeface="Times New Roman" panose="02020603050405020304" pitchFamily="18" charset="0"/>
                <a:hlinkClick r:id="rId15" action="ppaction://hlinkfile"/>
              </a:rPr>
              <a:t>聚类算法.</a:t>
            </a:r>
            <a:r>
              <a:rPr kumimoji="1" lang="en-US" altLang="zh-CN" sz="2400" b="1">
                <a:solidFill>
                  <a:schemeClr val="tx2"/>
                </a:solidFill>
                <a:latin typeface="Times New Roman" panose="02020603050405020304" pitchFamily="18" charset="0"/>
                <a:hlinkClick r:id="rId15" action="ppaction://hlinkfile"/>
              </a:rPr>
              <a:t>doc</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36867"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68" name="Rectangle 4"/>
          <p:cNvSpPr>
            <a:spLocks noGrp="1" noChangeArrowheads="1"/>
          </p:cNvSpPr>
          <p:nvPr>
            <p:ph type="body" idx="1"/>
          </p:nvPr>
        </p:nvSpPr>
        <p:spPr>
          <a:xfrm>
            <a:off x="685800" y="2057400"/>
            <a:ext cx="8077200" cy="3962400"/>
          </a:xfrm>
          <a:noFill/>
        </p:spPr>
        <p:txBody>
          <a:bodyPr/>
          <a:lstStyle/>
          <a:p>
            <a:pPr eaLnBrk="1" hangingPunct="1">
              <a:buFontTx/>
              <a:buNone/>
            </a:pPr>
            <a:r>
              <a:rPr lang="zh-CN" altLang="en-US" b="1" smtClean="0">
                <a:solidFill>
                  <a:schemeClr val="tx2"/>
                </a:solidFill>
                <a:latin typeface="Times New Roman" panose="02020603050405020304" pitchFamily="18" charset="0"/>
              </a:rPr>
              <a:t>课堂练习：</a:t>
            </a:r>
          </a:p>
          <a:p>
            <a:pPr eaLnBrk="1" hangingPunct="1">
              <a:buFontTx/>
              <a:buNone/>
            </a:pPr>
            <a:r>
              <a:rPr lang="zh-CN" altLang="en-US" b="1" smtClean="0">
                <a:solidFill>
                  <a:schemeClr val="tx2"/>
                </a:solidFill>
                <a:latin typeface="Times New Roman" panose="02020603050405020304" pitchFamily="18" charset="0"/>
              </a:rPr>
              <a:t>要求：编制</a:t>
            </a:r>
            <a:r>
              <a:rPr lang="en-US" altLang="zh-CN" b="1" smtClean="0">
                <a:solidFill>
                  <a:schemeClr val="tx2"/>
                </a:solidFill>
                <a:latin typeface="Times New Roman" panose="02020603050405020304" pitchFamily="18" charset="0"/>
              </a:rPr>
              <a:t>DTW</a:t>
            </a:r>
            <a:r>
              <a:rPr lang="zh-CN" altLang="en-US" b="1" smtClean="0">
                <a:solidFill>
                  <a:schemeClr val="tx2"/>
                </a:solidFill>
                <a:latin typeface="Times New Roman" panose="02020603050405020304" pitchFamily="18" charset="0"/>
              </a:rPr>
              <a:t>匹配程序</a:t>
            </a:r>
          </a:p>
          <a:p>
            <a:pPr eaLnBrk="1" hangingPunct="1">
              <a:buFontTx/>
              <a:buNone/>
            </a:pPr>
            <a:r>
              <a:rPr lang="zh-CN" altLang="en-US" b="1" smtClean="0">
                <a:solidFill>
                  <a:schemeClr val="tx2"/>
                </a:solidFill>
                <a:latin typeface="Times New Roman" panose="02020603050405020304" pitchFamily="18" charset="0"/>
              </a:rPr>
              <a:t>输入：语音矢量序列</a:t>
            </a:r>
            <a:r>
              <a:rPr lang="en-US" altLang="zh-CN" b="1" smtClean="0">
                <a:solidFill>
                  <a:schemeClr val="tx2"/>
                </a:solidFill>
                <a:latin typeface="Times New Roman" panose="02020603050405020304" pitchFamily="18" charset="0"/>
              </a:rPr>
              <a:t>X</a:t>
            </a:r>
            <a:r>
              <a:rPr lang="en-US" altLang="zh-CN" b="1" baseline="-25000" smtClean="0">
                <a:solidFill>
                  <a:schemeClr val="tx2"/>
                </a:solidFill>
                <a:latin typeface="Times New Roman" panose="02020603050405020304" pitchFamily="18" charset="0"/>
              </a:rPr>
              <a:t>1</a:t>
            </a:r>
            <a:r>
              <a:rPr lang="en-US" altLang="zh-CN" b="1" smtClean="0">
                <a:solidFill>
                  <a:schemeClr val="tx2"/>
                </a:solidFill>
                <a:latin typeface="Times New Roman" panose="02020603050405020304" pitchFamily="18" charset="0"/>
              </a:rPr>
              <a:t>，X</a:t>
            </a:r>
            <a:r>
              <a:rPr lang="en-US" altLang="zh-CN" b="1" baseline="-25000" smtClean="0">
                <a:solidFill>
                  <a:schemeClr val="tx2"/>
                </a:solidFill>
                <a:latin typeface="Times New Roman" panose="02020603050405020304" pitchFamily="18" charset="0"/>
              </a:rPr>
              <a:t>2</a:t>
            </a:r>
          </a:p>
          <a:p>
            <a:pPr eaLnBrk="1" hangingPunct="1">
              <a:buFontTx/>
              <a:buNone/>
            </a:pPr>
            <a:r>
              <a:rPr lang="zh-CN" altLang="en-US" b="1" smtClean="0">
                <a:solidFill>
                  <a:schemeClr val="tx2"/>
                </a:solidFill>
                <a:latin typeface="Times New Roman" panose="02020603050405020304" pitchFamily="18" charset="0"/>
              </a:rPr>
              <a:t>输出： </a:t>
            </a:r>
            <a:r>
              <a:rPr lang="en-US" altLang="zh-CN" b="1" smtClean="0">
                <a:solidFill>
                  <a:schemeClr val="tx2"/>
                </a:solidFill>
                <a:latin typeface="Times New Roman" panose="02020603050405020304" pitchFamily="18" charset="0"/>
              </a:rPr>
              <a:t>X</a:t>
            </a:r>
            <a:r>
              <a:rPr lang="en-US" altLang="zh-CN" b="1" baseline="-25000" smtClean="0">
                <a:solidFill>
                  <a:schemeClr val="tx2"/>
                </a:solidFill>
                <a:latin typeface="Times New Roman" panose="02020603050405020304" pitchFamily="18" charset="0"/>
              </a:rPr>
              <a:t>1</a:t>
            </a:r>
            <a:r>
              <a:rPr lang="en-US" altLang="zh-CN" b="1" smtClean="0">
                <a:solidFill>
                  <a:schemeClr val="tx2"/>
                </a:solidFill>
                <a:latin typeface="Times New Roman" panose="02020603050405020304" pitchFamily="18" charset="0"/>
              </a:rPr>
              <a:t>，X</a:t>
            </a:r>
            <a:r>
              <a:rPr lang="en-US" altLang="zh-CN" b="1" baseline="-25000" smtClean="0">
                <a:solidFill>
                  <a:schemeClr val="tx2"/>
                </a:solidFill>
                <a:latin typeface="Times New Roman" panose="02020603050405020304" pitchFamily="18" charset="0"/>
              </a:rPr>
              <a:t>2</a:t>
            </a:r>
            <a:r>
              <a:rPr lang="zh-CN" altLang="en-US" b="1" smtClean="0">
                <a:solidFill>
                  <a:schemeClr val="tx2"/>
                </a:solidFill>
                <a:latin typeface="Times New Roman" panose="02020603050405020304" pitchFamily="18" charset="0"/>
              </a:rPr>
              <a:t>的相似度得分</a:t>
            </a:r>
            <a:endParaRPr lang="zh-CN" altLang="en-US" b="1" baseline="-25000" smtClean="0">
              <a:solidFill>
                <a:schemeClr val="tx2"/>
              </a:solidFill>
              <a:latin typeface="Times New Roman" panose="02020603050405020304" pitchFamily="18" charset="0"/>
            </a:endParaRPr>
          </a:p>
        </p:txBody>
      </p:sp>
      <p:sp>
        <p:nvSpPr>
          <p:cNvPr id="36869" name="Rectangle 5"/>
          <p:cNvSpPr>
            <a:spLocks noChangeArrowheads="1"/>
          </p:cNvSpPr>
          <p:nvPr/>
        </p:nvSpPr>
        <p:spPr bwMode="auto">
          <a:xfrm>
            <a:off x="35290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2708275"/>
            <a:ext cx="8229600" cy="1143000"/>
          </a:xfrm>
        </p:spPr>
        <p:txBody>
          <a:bodyPr/>
          <a:lstStyle/>
          <a:p>
            <a:pPr eaLnBrk="1" hangingPunct="1"/>
            <a:r>
              <a:rPr lang="zh-CN" altLang="en-US" sz="5400" smtClean="0">
                <a:solidFill>
                  <a:schemeClr val="hlink"/>
                </a:solidFill>
                <a:ea typeface="隶书" panose="02010509060101010101" pitchFamily="49" charset="-122"/>
              </a:rPr>
              <a:t>马尔可夫链</a:t>
            </a:r>
            <a:endParaRPr lang="en-US" altLang="zh-CN" sz="5400" smtClean="0">
              <a:solidFill>
                <a:schemeClr val="hlink"/>
              </a:solidFill>
              <a:ea typeface="隶书" panose="02010509060101010101"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57338"/>
            <a:ext cx="7989888" cy="792162"/>
          </a:xfrm>
        </p:spPr>
        <p:txBody>
          <a:bodyPr/>
          <a:lstStyle/>
          <a:p>
            <a:pPr eaLnBrk="1" hangingPunct="1"/>
            <a:r>
              <a:rPr lang="zh-CN" altLang="en-US" sz="4800" b="1" smtClean="0">
                <a:latin typeface="黑体" panose="02010609060101010101" pitchFamily="49" charset="-122"/>
                <a:ea typeface="黑体" panose="02010609060101010101" pitchFamily="49" charset="-122"/>
              </a:rPr>
              <a:t>语音识别技术概述</a:t>
            </a:r>
            <a:endParaRPr lang="zh-CN" altLang="en-US" sz="4800" b="1" smtClean="0">
              <a:solidFill>
                <a:schemeClr val="folHlink"/>
              </a:solidFill>
              <a:latin typeface="黑体" panose="02010609060101010101" pitchFamily="49" charset="-122"/>
              <a:ea typeface="黑体" panose="02010609060101010101" pitchFamily="49" charset="-122"/>
            </a:endParaRPr>
          </a:p>
        </p:txBody>
      </p:sp>
      <p:pic>
        <p:nvPicPr>
          <p:cNvPr id="5123"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0075" y="1590675"/>
            <a:ext cx="7924800" cy="4029075"/>
          </a:xfrm>
        </p:spPr>
        <p:txBody>
          <a:bodyPr/>
          <a:lstStyle/>
          <a:p>
            <a:pPr>
              <a:lnSpc>
                <a:spcPct val="150000"/>
              </a:lnSpc>
              <a:spcAft>
                <a:spcPts val="800"/>
              </a:spcAft>
              <a:buClr>
                <a:srgbClr val="876257"/>
              </a:buClr>
              <a:buFont typeface="Wingdings" pitchFamily="2" charset="2"/>
              <a:buChar char="u"/>
              <a:defRPr/>
            </a:pPr>
            <a:r>
              <a:rPr lang="zh-CN" altLang="en-US" sz="2400" dirty="0" smtClean="0">
                <a:latin typeface="+mj-lt"/>
                <a:ea typeface="黑体" pitchFamily="49" charset="-122"/>
                <a:cs typeface="Times New Roman" pitchFamily="18" charset="0"/>
              </a:rPr>
              <a:t>因俄国数学家安德烈</a:t>
            </a:r>
            <a:r>
              <a:rPr lang="en-US" altLang="zh-CN" sz="2400" dirty="0" smtClean="0">
                <a:latin typeface="+mj-lt"/>
                <a:ea typeface="黑体" pitchFamily="49" charset="-122"/>
                <a:cs typeface="Times New Roman" pitchFamily="18" charset="0"/>
              </a:rPr>
              <a:t>·</a:t>
            </a:r>
            <a:r>
              <a:rPr lang="zh-CN" altLang="en-US" sz="2400" dirty="0" smtClean="0">
                <a:latin typeface="+mj-lt"/>
                <a:ea typeface="黑体" pitchFamily="49" charset="-122"/>
                <a:cs typeface="Times New Roman" pitchFamily="18" charset="0"/>
              </a:rPr>
              <a:t>马尔可夫而得名，是他在</a:t>
            </a:r>
            <a:r>
              <a:rPr lang="en-US" altLang="zh-CN" sz="2400" dirty="0" smtClean="0">
                <a:latin typeface="+mj-lt"/>
                <a:ea typeface="黑体" pitchFamily="49" charset="-122"/>
                <a:cs typeface="Times New Roman" pitchFamily="18" charset="0"/>
              </a:rPr>
              <a:t>1906</a:t>
            </a:r>
            <a:r>
              <a:rPr lang="zh-CN" altLang="en-US" sz="2400" dirty="0" smtClean="0">
                <a:latin typeface="+mj-lt"/>
                <a:ea typeface="黑体" pitchFamily="49" charset="-122"/>
                <a:cs typeface="Times New Roman" pitchFamily="18" charset="0"/>
              </a:rPr>
              <a:t>年提出来的。</a:t>
            </a:r>
            <a:endParaRPr lang="en-US" altLang="zh-CN" sz="2400" dirty="0" smtClean="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smtClean="0">
                <a:latin typeface="+mj-lt"/>
                <a:ea typeface="黑体" pitchFamily="49" charset="-122"/>
                <a:cs typeface="Times New Roman" pitchFamily="18" charset="0"/>
              </a:rPr>
              <a:t>状态空间是有限的或可列；</a:t>
            </a:r>
            <a:endParaRPr lang="en-US" altLang="zh-CN" sz="2400" dirty="0" smtClean="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smtClean="0">
                <a:latin typeface="+mj-lt"/>
                <a:ea typeface="黑体" pitchFamily="49" charset="-122"/>
                <a:cs typeface="Times New Roman" pitchFamily="18" charset="0"/>
              </a:rPr>
              <a:t>是一种离散时间随机过程。即指标集                 ；</a:t>
            </a:r>
            <a:endParaRPr lang="en-US" altLang="zh-CN" sz="2400" dirty="0" smtClean="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smtClean="0">
                <a:latin typeface="+mj-lt"/>
                <a:ea typeface="黑体" pitchFamily="49" charset="-122"/>
                <a:cs typeface="Times New Roman" pitchFamily="18" charset="0"/>
              </a:rPr>
              <a:t>具有马尔可夫性质（无后效性）。即在给定当前知识或信息的情况下，过去（即当期以前的历史状态）对于预测将来（即当期以后的未来状态）是无关的。</a:t>
            </a:r>
            <a:endParaRPr lang="en-US" altLang="zh-CN" sz="2400" dirty="0" smtClean="0">
              <a:latin typeface="+mj-lt"/>
              <a:ea typeface="黑体" pitchFamily="49" charset="-122"/>
              <a:cs typeface="Times New Roman" pitchFamily="18" charset="0"/>
            </a:endParaRPr>
          </a:p>
          <a:p>
            <a:pPr>
              <a:spcAft>
                <a:spcPts val="800"/>
              </a:spcAft>
              <a:buClr>
                <a:srgbClr val="876257"/>
              </a:buClr>
              <a:buFontTx/>
              <a:buNone/>
              <a:defRPr/>
            </a:pPr>
            <a:endParaRPr lang="en-US" altLang="zh-CN" sz="2400" dirty="0" smtClean="0">
              <a:latin typeface="+mj-lt"/>
              <a:ea typeface="黑体" pitchFamily="49" charset="-122"/>
              <a:cs typeface="Times New Roman" pitchFamily="18" charset="0"/>
            </a:endParaRPr>
          </a:p>
        </p:txBody>
      </p:sp>
      <p:sp>
        <p:nvSpPr>
          <p:cNvPr id="39939" name="右箭头 49"/>
          <p:cNvSpPr>
            <a:spLocks noChangeArrowheads="1"/>
          </p:cNvSpPr>
          <p:nvPr/>
        </p:nvSpPr>
        <p:spPr bwMode="auto">
          <a:xfrm>
            <a:off x="4906963" y="5202238"/>
            <a:ext cx="773112" cy="382587"/>
          </a:xfrm>
          <a:prstGeom prst="rightArrow">
            <a:avLst>
              <a:gd name="adj1" fmla="val 50000"/>
              <a:gd name="adj2" fmla="val 5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39940" name="标题 8"/>
          <p:cNvSpPr>
            <a:spLocks noGrp="1"/>
          </p:cNvSpPr>
          <p:nvPr>
            <p:ph type="title"/>
          </p:nvPr>
        </p:nvSpPr>
        <p:spPr/>
        <p:txBody>
          <a:bodyPr/>
          <a:lstStyle/>
          <a:p>
            <a:r>
              <a:rPr lang="zh-CN" altLang="en-US" smtClean="0">
                <a:solidFill>
                  <a:schemeClr val="tx1"/>
                </a:solidFill>
                <a:ea typeface="黑体" panose="02010609060101010101" pitchFamily="49" charset="-122"/>
                <a:cs typeface="Times New Roman" panose="02020603050405020304" pitchFamily="18" charset="0"/>
              </a:rPr>
              <a:t>马尔可夫链</a:t>
            </a:r>
            <a:endParaRPr lang="zh-CN" altLang="en-US" smtClean="0">
              <a:ea typeface="黑体" panose="02010609060101010101" pitchFamily="49" charset="-122"/>
              <a:cs typeface="Times New Roman" panose="02020603050405020304" pitchFamily="18" charset="0"/>
            </a:endParaRPr>
          </a:p>
        </p:txBody>
      </p:sp>
      <p:graphicFrame>
        <p:nvGraphicFramePr>
          <p:cNvPr id="10" name="Object 2"/>
          <p:cNvGraphicFramePr>
            <a:graphicFrameLocks noChangeAspect="1"/>
          </p:cNvGraphicFramePr>
          <p:nvPr/>
        </p:nvGraphicFramePr>
        <p:xfrm>
          <a:off x="6008688" y="3794125"/>
          <a:ext cx="1382712" cy="341313"/>
        </p:xfrm>
        <a:graphic>
          <a:graphicData uri="http://schemas.openxmlformats.org/presentationml/2006/ole">
            <mc:AlternateContent xmlns:mc="http://schemas.openxmlformats.org/markup-compatibility/2006">
              <mc:Choice xmlns:v="urn:schemas-microsoft-com:vml" Requires="v">
                <p:oleObj spid="_x0000_s39957" name="公式" r:id="rId4" imgW="825500" imgH="203200" progId="Equation.3">
                  <p:embed/>
                </p:oleObj>
              </mc:Choice>
              <mc:Fallback>
                <p:oleObj name="公式" r:id="rId4" imgW="8255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688" y="3794125"/>
                        <a:ext cx="13827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Effect transition="in" filter="wipe(up)">
                                      <p:cBhvr>
                                        <p:cTn id="25"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61975" y="1655763"/>
            <a:ext cx="7883525" cy="3927229"/>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en-US" altLang="zh-CN" dirty="0">
                <a:solidFill>
                  <a:srgbClr val="FF0000"/>
                </a:solidFill>
                <a:latin typeface="华文新魏" pitchFamily="2" charset="-122"/>
                <a:ea typeface="华文新魏" pitchFamily="2" charset="-122"/>
                <a:cs typeface="Times New Roman" pitchFamily="18" charset="0"/>
              </a:rPr>
              <a:t> </a:t>
            </a:r>
            <a:r>
              <a:rPr lang="zh-CN" altLang="en-US" sz="2400" b="1" dirty="0">
                <a:solidFill>
                  <a:srgbClr val="C00000"/>
                </a:solidFill>
                <a:latin typeface="Arial" charset="0"/>
                <a:ea typeface="华文新魏" pitchFamily="2" charset="-122"/>
                <a:cs typeface="Times New Roman" pitchFamily="18" charset="0"/>
              </a:rPr>
              <a:t>简单信号模型</a:t>
            </a:r>
            <a:endParaRPr lang="en-US" altLang="zh-CN" sz="2400" b="1" dirty="0">
              <a:solidFill>
                <a:srgbClr val="C00000"/>
              </a:solidFill>
              <a:latin typeface="Arial" charset="0"/>
              <a:ea typeface="华文新魏" pitchFamily="2" charset="-122"/>
              <a:cs typeface="Times New Roman" pitchFamily="18" charset="0"/>
            </a:endParaRPr>
          </a:p>
          <a:p>
            <a:pPr eaLnBrk="1" hangingPunct="1">
              <a:lnSpc>
                <a:spcPct val="130000"/>
              </a:lnSpc>
              <a:defRPr/>
            </a:pPr>
            <a:r>
              <a:rPr lang="en-US" altLang="zh-CN" sz="2400" b="1" dirty="0">
                <a:solidFill>
                  <a:srgbClr val="0000CC"/>
                </a:solidFill>
                <a:latin typeface="Arial" charset="0"/>
                <a:ea typeface="华文新魏" pitchFamily="2" charset="-122"/>
                <a:cs typeface="Times New Roman" pitchFamily="18" charset="0"/>
              </a:rPr>
              <a:t>        </a:t>
            </a:r>
            <a:r>
              <a:rPr lang="zh-CN" altLang="en-US" sz="2400" dirty="0">
                <a:latin typeface="+mn-ea"/>
                <a:ea typeface="+mn-ea"/>
                <a:cs typeface="Times New Roman" pitchFamily="18" charset="0"/>
              </a:rPr>
              <a:t>在某数字通讯系统中，只</a:t>
            </a:r>
            <a:r>
              <a:rPr lang="zh-CN" altLang="en-US" sz="2400" dirty="0" smtClean="0">
                <a:latin typeface="+mn-ea"/>
                <a:ea typeface="+mn-ea"/>
                <a:cs typeface="Times New Roman" pitchFamily="18" charset="0"/>
              </a:rPr>
              <a:t>传输 </a:t>
            </a:r>
            <a:r>
              <a:rPr lang="en-US" altLang="zh-CN" sz="2400" dirty="0" smtClean="0">
                <a:latin typeface="+mn-ea"/>
                <a:ea typeface="+mn-ea"/>
                <a:cs typeface="Times New Roman" pitchFamily="18" charset="0"/>
              </a:rPr>
              <a:t>0</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1</a:t>
            </a:r>
            <a:r>
              <a:rPr lang="zh-CN" altLang="en-US" sz="2400" dirty="0">
                <a:latin typeface="+mn-ea"/>
                <a:ea typeface="+mn-ea"/>
                <a:cs typeface="Times New Roman" pitchFamily="18" charset="0"/>
              </a:rPr>
              <a:t>两种信号，且传输要经过很多级，且每级中由于噪声的存在会引起误差。假设每级输入</a:t>
            </a:r>
            <a:r>
              <a:rPr lang="en-US" altLang="zh-CN" sz="2400" dirty="0">
                <a:latin typeface="+mn-ea"/>
                <a:ea typeface="+mn-ea"/>
                <a:cs typeface="Times New Roman" pitchFamily="18" charset="0"/>
              </a:rPr>
              <a:t>0</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1</a:t>
            </a:r>
            <a:r>
              <a:rPr lang="zh-CN" altLang="en-US" sz="2400" dirty="0">
                <a:latin typeface="+mn-ea"/>
                <a:ea typeface="+mn-ea"/>
                <a:cs typeface="Times New Roman" pitchFamily="18" charset="0"/>
              </a:rPr>
              <a:t>信号后，其输出不产生误差的概率为   </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记     </a:t>
            </a:r>
            <a:r>
              <a:rPr lang="zh-CN" altLang="en-US" sz="2400" dirty="0" smtClean="0">
                <a:latin typeface="+mn-ea"/>
                <a:ea typeface="+mn-ea"/>
                <a:cs typeface="Times New Roman" pitchFamily="18" charset="0"/>
              </a:rPr>
              <a:t>    </a:t>
            </a:r>
            <a:r>
              <a:rPr lang="zh-CN" altLang="en-US" sz="2400" dirty="0">
                <a:latin typeface="+mn-ea"/>
                <a:ea typeface="+mn-ea"/>
                <a:cs typeface="Times New Roman" pitchFamily="18" charset="0"/>
              </a:rPr>
              <a:t>为第  级的输出信号</a:t>
            </a:r>
            <a:r>
              <a:rPr lang="en-US" altLang="zh-CN" sz="2400" dirty="0">
                <a:latin typeface="+mn-ea"/>
                <a:ea typeface="+mn-ea"/>
                <a:cs typeface="Times New Roman" pitchFamily="18" charset="0"/>
              </a:rPr>
              <a:t>. </a:t>
            </a:r>
            <a:r>
              <a:rPr lang="zh-CN" altLang="en-US" sz="2400" dirty="0" smtClean="0">
                <a:latin typeface="+mn-ea"/>
                <a:ea typeface="+mn-ea"/>
                <a:cs typeface="Times New Roman" pitchFamily="18" charset="0"/>
              </a:rPr>
              <a:t>则它是</a:t>
            </a:r>
            <a:r>
              <a:rPr lang="zh-CN" altLang="en-US" sz="2400" dirty="0">
                <a:latin typeface="+mn-ea"/>
                <a:ea typeface="+mn-ea"/>
                <a:cs typeface="Times New Roman" pitchFamily="18" charset="0"/>
              </a:rPr>
              <a:t>状态有限的马尔科夫链</a:t>
            </a:r>
            <a:r>
              <a:rPr lang="zh-CN" altLang="en-US" sz="2800" dirty="0">
                <a:latin typeface="+mn-ea"/>
                <a:ea typeface="+mn-ea"/>
                <a:cs typeface="Times New Roman" pitchFamily="18" charset="0"/>
              </a:rPr>
              <a:t>，</a:t>
            </a:r>
            <a:r>
              <a:rPr lang="en-US" altLang="zh-CN" sz="2800" dirty="0">
                <a:latin typeface="+mn-ea"/>
                <a:ea typeface="+mn-ea"/>
                <a:cs typeface="Times New Roman" pitchFamily="18" charset="0"/>
              </a:rPr>
              <a:t>.</a:t>
            </a: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rgbClr val="262673"/>
              </a:solidFill>
              <a:latin typeface="华文新魏" pitchFamily="2" charset="-122"/>
              <a:ea typeface="华文新魏" pitchFamily="2" charset="-122"/>
            </a:endParaRPr>
          </a:p>
        </p:txBody>
      </p:sp>
      <p:graphicFrame>
        <p:nvGraphicFramePr>
          <p:cNvPr id="41987" name="Object 5"/>
          <p:cNvGraphicFramePr>
            <a:graphicFrameLocks noChangeAspect="1"/>
          </p:cNvGraphicFramePr>
          <p:nvPr/>
        </p:nvGraphicFramePr>
        <p:xfrm>
          <a:off x="8029575" y="3071813"/>
          <a:ext cx="352425" cy="403225"/>
        </p:xfrm>
        <a:graphic>
          <a:graphicData uri="http://schemas.openxmlformats.org/presentationml/2006/ole">
            <mc:AlternateContent xmlns:mc="http://schemas.openxmlformats.org/markup-compatibility/2006">
              <mc:Choice xmlns:v="urn:schemas-microsoft-com:vml" Requires="v">
                <p:oleObj spid="_x0000_s42217" name="Equation" r:id="rId3" imgW="0" imgH="28575" progId="Equation.DSMT4">
                  <p:embed/>
                </p:oleObj>
              </mc:Choice>
              <mc:Fallback>
                <p:oleObj name="Equation" r:id="rId3" imgW="0" imgH="2857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575" y="3071813"/>
                        <a:ext cx="352425" cy="403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1988" name="Object 6"/>
          <p:cNvGraphicFramePr>
            <a:graphicFrameLocks noChangeAspect="1"/>
          </p:cNvGraphicFramePr>
          <p:nvPr/>
        </p:nvGraphicFramePr>
        <p:xfrm>
          <a:off x="2000250" y="3571875"/>
          <a:ext cx="317500" cy="336550"/>
        </p:xfrm>
        <a:graphic>
          <a:graphicData uri="http://schemas.openxmlformats.org/presentationml/2006/ole">
            <mc:AlternateContent xmlns:mc="http://schemas.openxmlformats.org/markup-compatibility/2006">
              <mc:Choice xmlns:v="urn:schemas-microsoft-com:vml" Requires="v">
                <p:oleObj spid="_x0000_s42218" name="Equation" r:id="rId5" imgW="0" imgH="9525" progId="Equation.DSMT4">
                  <p:embed/>
                </p:oleObj>
              </mc:Choice>
              <mc:Fallback>
                <p:oleObj name="Equation" r:id="rId5" imgW="0" imgH="952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3571875"/>
                        <a:ext cx="317500"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989" name="组合 44"/>
          <p:cNvGrpSpPr>
            <a:grpSpLocks/>
          </p:cNvGrpSpPr>
          <p:nvPr/>
        </p:nvGrpSpPr>
        <p:grpSpPr bwMode="auto">
          <a:xfrm>
            <a:off x="381000" y="4837113"/>
            <a:ext cx="8247063" cy="660400"/>
            <a:chOff x="685800" y="4431030"/>
            <a:chExt cx="8247063" cy="660718"/>
          </a:xfrm>
        </p:grpSpPr>
        <p:graphicFrame>
          <p:nvGraphicFramePr>
            <p:cNvPr id="41998"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42219" name="Equation" r:id="rId7" imgW="291973" imgH="203112" progId="Equation.DSMT4">
                    <p:embed/>
                  </p:oleObj>
                </mc:Choice>
                <mc:Fallback>
                  <p:oleObj name="Equation" r:id="rId7" imgW="291973" imgH="203112"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42220" name="Equation" r:id="rId9" imgW="494870" imgH="203024" progId="Equation.DSMT4">
                    <p:embed/>
                  </p:oleObj>
                </mc:Choice>
                <mc:Fallback>
                  <p:oleObj name="Equation" r:id="rId9" imgW="494870" imgH="203024"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0"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42221" name="Equation" r:id="rId11" imgW="317225" imgH="203024" progId="Equation.DSMT4">
                    <p:embed/>
                  </p:oleObj>
                </mc:Choice>
                <mc:Fallback>
                  <p:oleObj name="Equation" r:id="rId11" imgW="317225" imgH="203024"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42002"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42003"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42006"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42009"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1991" name="Object 7"/>
          <p:cNvGraphicFramePr>
            <a:graphicFrameLocks noChangeAspect="1"/>
          </p:cNvGraphicFramePr>
          <p:nvPr>
            <p:extLst>
              <p:ext uri="{D42A27DB-BD31-4B8C-83A1-F6EECF244321}">
                <p14:modId xmlns:p14="http://schemas.microsoft.com/office/powerpoint/2010/main" val="2400164071"/>
              </p:ext>
            </p:extLst>
          </p:nvPr>
        </p:nvGraphicFramePr>
        <p:xfrm>
          <a:off x="2019697" y="3511550"/>
          <a:ext cx="1400175" cy="457200"/>
        </p:xfrm>
        <a:graphic>
          <a:graphicData uri="http://schemas.openxmlformats.org/presentationml/2006/ole">
            <mc:AlternateContent xmlns:mc="http://schemas.openxmlformats.org/markup-compatibility/2006">
              <mc:Choice xmlns:v="urn:schemas-microsoft-com:vml" Requires="v">
                <p:oleObj spid="_x0000_s42222" name="公式" r:id="rId13" imgW="698500" imgH="228600" progId="Equation.3">
                  <p:embed/>
                </p:oleObj>
              </mc:Choice>
              <mc:Fallback>
                <p:oleObj name="公式" r:id="rId13" imgW="6985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9697" y="351155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p:cNvGraphicFramePr>
            <a:graphicFrameLocks noChangeAspect="1"/>
          </p:cNvGraphicFramePr>
          <p:nvPr>
            <p:extLst>
              <p:ext uri="{D42A27DB-BD31-4B8C-83A1-F6EECF244321}">
                <p14:modId xmlns:p14="http://schemas.microsoft.com/office/powerpoint/2010/main" val="868973577"/>
              </p:ext>
            </p:extLst>
          </p:nvPr>
        </p:nvGraphicFramePr>
        <p:xfrm>
          <a:off x="971600" y="3547864"/>
          <a:ext cx="431800" cy="457200"/>
        </p:xfrm>
        <a:graphic>
          <a:graphicData uri="http://schemas.openxmlformats.org/presentationml/2006/ole">
            <mc:AlternateContent xmlns:mc="http://schemas.openxmlformats.org/markup-compatibility/2006">
              <mc:Choice xmlns:v="urn:schemas-microsoft-com:vml" Requires="v">
                <p:oleObj spid="_x0000_s42223" name="公式" r:id="rId15" imgW="215806" imgH="228501" progId="Equation.3">
                  <p:embed/>
                </p:oleObj>
              </mc:Choice>
              <mc:Fallback>
                <p:oleObj name="公式" r:id="rId15" imgW="215806" imgH="22850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600" y="354786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854075" y="4722813"/>
          <a:ext cx="431800" cy="457200"/>
        </p:xfrm>
        <a:graphic>
          <a:graphicData uri="http://schemas.openxmlformats.org/presentationml/2006/ole">
            <mc:AlternateContent xmlns:mc="http://schemas.openxmlformats.org/markup-compatibility/2006">
              <mc:Choice xmlns:v="urn:schemas-microsoft-com:vml" Requires="v">
                <p:oleObj spid="_x0000_s42224" name="公式" r:id="rId17" imgW="215806" imgH="228501" progId="Equation.3">
                  <p:embed/>
                </p:oleObj>
              </mc:Choice>
              <mc:Fallback>
                <p:oleObj name="公式" r:id="rId17" imgW="215806" imgH="22850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4075" y="47228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2319338" y="4724400"/>
          <a:ext cx="406400" cy="431800"/>
        </p:xfrm>
        <a:graphic>
          <a:graphicData uri="http://schemas.openxmlformats.org/presentationml/2006/ole">
            <mc:AlternateContent xmlns:mc="http://schemas.openxmlformats.org/markup-compatibility/2006">
              <mc:Choice xmlns:v="urn:schemas-microsoft-com:vml" Requires="v">
                <p:oleObj spid="_x0000_s42225" name="公式" r:id="rId19" imgW="203024" imgH="215713" progId="Equation.3">
                  <p:embed/>
                </p:oleObj>
              </mc:Choice>
              <mc:Fallback>
                <p:oleObj name="公式" r:id="rId19" imgW="203024" imgH="215713"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19338" y="4724400"/>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1"/>
          <p:cNvGraphicFramePr>
            <a:graphicFrameLocks noChangeAspect="1"/>
          </p:cNvGraphicFramePr>
          <p:nvPr/>
        </p:nvGraphicFramePr>
        <p:xfrm>
          <a:off x="3740150" y="4714875"/>
          <a:ext cx="431800" cy="431800"/>
        </p:xfrm>
        <a:graphic>
          <a:graphicData uri="http://schemas.openxmlformats.org/presentationml/2006/ole">
            <mc:AlternateContent xmlns:mc="http://schemas.openxmlformats.org/markup-compatibility/2006">
              <mc:Choice xmlns:v="urn:schemas-microsoft-com:vml" Requires="v">
                <p:oleObj spid="_x0000_s42226" name="公式" r:id="rId21" imgW="215619" imgH="215619" progId="Equation.3">
                  <p:embed/>
                </p:oleObj>
              </mc:Choice>
              <mc:Fallback>
                <p:oleObj name="公式" r:id="rId21" imgW="215619" imgH="215619"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0150" y="4714875"/>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6502400" y="4668838"/>
          <a:ext cx="609600" cy="457200"/>
        </p:xfrm>
        <a:graphic>
          <a:graphicData uri="http://schemas.openxmlformats.org/presentationml/2006/ole">
            <mc:AlternateContent xmlns:mc="http://schemas.openxmlformats.org/markup-compatibility/2006">
              <mc:Choice xmlns:v="urn:schemas-microsoft-com:vml" Requires="v">
                <p:oleObj spid="_x0000_s42227" name="公式" r:id="rId23" imgW="304668" imgH="228501" progId="Equation.3">
                  <p:embed/>
                </p:oleObj>
              </mc:Choice>
              <mc:Fallback>
                <p:oleObj name="公式" r:id="rId23" imgW="304668" imgH="228501"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02400" y="46688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8088313" y="4681538"/>
          <a:ext cx="431800" cy="457200"/>
        </p:xfrm>
        <a:graphic>
          <a:graphicData uri="http://schemas.openxmlformats.org/presentationml/2006/ole">
            <mc:AlternateContent xmlns:mc="http://schemas.openxmlformats.org/markup-compatibility/2006">
              <mc:Choice xmlns:v="urn:schemas-microsoft-com:vml" Requires="v">
                <p:oleObj spid="_x0000_s42228" name="公式" r:id="rId25" imgW="215806" imgH="228501" progId="Equation.3">
                  <p:embed/>
                </p:oleObj>
              </mc:Choice>
              <mc:Fallback>
                <p:oleObj name="公式" r:id="rId25" imgW="215806" imgH="228501"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88313" y="46815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0"/>
          <p:cNvGraphicFramePr>
            <a:graphicFrameLocks noChangeAspect="1"/>
          </p:cNvGraphicFramePr>
          <p:nvPr>
            <p:extLst>
              <p:ext uri="{D42A27DB-BD31-4B8C-83A1-F6EECF244321}">
                <p14:modId xmlns:p14="http://schemas.microsoft.com/office/powerpoint/2010/main" val="1320654892"/>
              </p:ext>
            </p:extLst>
          </p:nvPr>
        </p:nvGraphicFramePr>
        <p:xfrm>
          <a:off x="4044950" y="3575298"/>
          <a:ext cx="260350" cy="285750"/>
        </p:xfrm>
        <a:graphic>
          <a:graphicData uri="http://schemas.openxmlformats.org/presentationml/2006/ole">
            <mc:AlternateContent xmlns:mc="http://schemas.openxmlformats.org/markup-compatibility/2006">
              <mc:Choice xmlns:v="urn:schemas-microsoft-com:vml" Requires="v">
                <p:oleObj spid="_x0000_s42229" name="Equation" r:id="rId26" imgW="126720" imgH="139680" progId="Equation.DSMT4">
                  <p:embed/>
                </p:oleObj>
              </mc:Choice>
              <mc:Fallback>
                <p:oleObj name="Equation" r:id="rId26" imgW="126720" imgH="139680" progId="Equation.DSMT4">
                  <p:embed/>
                  <p:pic>
                    <p:nvPicPr>
                      <p:cNvPr id="0" name=""/>
                      <p:cNvPicPr>
                        <a:picLocks noChangeAspect="1" noChangeArrowheads="1"/>
                      </p:cNvPicPr>
                      <p:nvPr/>
                    </p:nvPicPr>
                    <p:blipFill>
                      <a:blip r:embed="rId27"/>
                      <a:srcRect/>
                      <a:stretch>
                        <a:fillRect/>
                      </a:stretch>
                    </p:blipFill>
                    <p:spPr bwMode="auto">
                      <a:xfrm>
                        <a:off x="4044950" y="3575298"/>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ChangeArrowheads="1"/>
          </p:cNvSpPr>
          <p:nvPr/>
        </p:nvSpPr>
        <p:spPr bwMode="auto">
          <a:xfrm>
            <a:off x="627063" y="1527175"/>
            <a:ext cx="7791450" cy="2831544"/>
          </a:xfrm>
          <a:prstGeom prst="rect">
            <a:avLst/>
          </a:prstGeom>
          <a:noFill/>
          <a:ln w="9525" algn="ctr">
            <a:noFill/>
            <a:miter lim="800000"/>
            <a:headEnd/>
            <a:tailEnd/>
          </a:ln>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抛硬币输赢模型 </a:t>
            </a:r>
            <a:endParaRPr lang="en-US" altLang="zh-CN" sz="2400" dirty="0" smtClean="0">
              <a:solidFill>
                <a:srgbClr val="C00000"/>
              </a:solidFill>
              <a:latin typeface="+mj-lt"/>
              <a:cs typeface="Times New Roman" pitchFamily="18" charset="0"/>
            </a:endParaRPr>
          </a:p>
          <a:p>
            <a:pPr eaLnBrk="1" hangingPunct="1">
              <a:defRPr/>
            </a:pPr>
            <a:endParaRPr lang="en-US" altLang="zh-CN" sz="2400" dirty="0">
              <a:solidFill>
                <a:srgbClr val="C00000"/>
              </a:solidFill>
              <a:latin typeface="+mj-lt"/>
              <a:cs typeface="Times New Roman" pitchFamily="18" charset="0"/>
            </a:endParaRPr>
          </a:p>
          <a:p>
            <a:pPr eaLnBrk="1" hangingPunct="1">
              <a:lnSpc>
                <a:spcPct val="130000"/>
              </a:lnSpc>
              <a:defRPr/>
            </a:pPr>
            <a:r>
              <a:rPr lang="zh-CN" altLang="en-US" sz="2400" dirty="0">
                <a:latin typeface="+mj-lt"/>
                <a:cs typeface="Times New Roman" pitchFamily="18" charset="0"/>
              </a:rPr>
              <a:t>    </a:t>
            </a:r>
            <a:r>
              <a:rPr lang="zh-CN" altLang="en-US" sz="2400" dirty="0" smtClean="0">
                <a:latin typeface="+mj-lt"/>
                <a:cs typeface="Times New Roman" pitchFamily="18" charset="0"/>
              </a:rPr>
              <a:t>  假设</a:t>
            </a:r>
            <a:r>
              <a:rPr lang="zh-CN" altLang="en-US" sz="2400" dirty="0">
                <a:latin typeface="+mj-lt"/>
                <a:cs typeface="Times New Roman" pitchFamily="18" charset="0"/>
              </a:rPr>
              <a:t>甲乙两人以抛硬币的方式进行赌博，每次抛同一枚硬币；若出现正面，则甲付给乙一元钱，若出现反面，则乙付给甲一元钱</a:t>
            </a:r>
            <a:r>
              <a:rPr lang="en-US" altLang="zh-CN" sz="2400" dirty="0">
                <a:latin typeface="+mj-lt"/>
                <a:cs typeface="Times New Roman" pitchFamily="18" charset="0"/>
              </a:rPr>
              <a:t>.</a:t>
            </a:r>
            <a:r>
              <a:rPr lang="zh-CN" altLang="en-US" sz="2400" dirty="0">
                <a:latin typeface="+mj-lt"/>
                <a:cs typeface="Times New Roman" pitchFamily="18" charset="0"/>
              </a:rPr>
              <a:t>记     </a:t>
            </a:r>
            <a:r>
              <a:rPr lang="zh-CN" altLang="en-US" sz="2400" dirty="0" smtClean="0">
                <a:latin typeface="+mj-lt"/>
                <a:cs typeface="Times New Roman" pitchFamily="18" charset="0"/>
              </a:rPr>
              <a:t>为</a:t>
            </a:r>
            <a:r>
              <a:rPr lang="zh-CN" altLang="en-US" sz="2400" dirty="0">
                <a:latin typeface="+mj-lt"/>
                <a:cs typeface="Times New Roman" pitchFamily="18" charset="0"/>
              </a:rPr>
              <a:t>第   局之后甲赢的</a:t>
            </a:r>
            <a:r>
              <a:rPr lang="zh-CN" altLang="en-US" sz="2400" dirty="0" smtClean="0">
                <a:latin typeface="+mj-lt"/>
                <a:cs typeface="Times New Roman" pitchFamily="18" charset="0"/>
              </a:rPr>
              <a:t>总</a:t>
            </a:r>
            <a:r>
              <a:rPr lang="zh-CN" altLang="en-US" sz="2400" dirty="0">
                <a:latin typeface="+mj-lt"/>
                <a:cs typeface="Times New Roman" pitchFamily="18" charset="0"/>
              </a:rPr>
              <a:t>钱</a:t>
            </a:r>
            <a:r>
              <a:rPr lang="zh-CN" altLang="en-US" sz="2400" dirty="0" smtClean="0">
                <a:latin typeface="+mj-lt"/>
                <a:cs typeface="Times New Roman" pitchFamily="18" charset="0"/>
              </a:rPr>
              <a:t>数</a:t>
            </a:r>
            <a:r>
              <a:rPr lang="en-US" altLang="zh-CN" sz="2400" dirty="0">
                <a:latin typeface="+mj-lt"/>
                <a:cs typeface="Times New Roman" pitchFamily="18" charset="0"/>
              </a:rPr>
              <a:t>.</a:t>
            </a:r>
            <a:r>
              <a:rPr lang="zh-CN" altLang="en-US" sz="2400" dirty="0">
                <a:latin typeface="+mj-lt"/>
                <a:cs typeface="Times New Roman" pitchFamily="18" charset="0"/>
              </a:rPr>
              <a:t>则                                                                                           </a:t>
            </a:r>
            <a:r>
              <a:rPr lang="en-US" altLang="zh-CN" sz="2400" dirty="0">
                <a:latin typeface="+mj-lt"/>
                <a:cs typeface="Times New Roman" pitchFamily="18" charset="0"/>
              </a:rPr>
              <a:t>   </a:t>
            </a:r>
          </a:p>
          <a:p>
            <a:pPr eaLnBrk="1" hangingPunct="1">
              <a:lnSpc>
                <a:spcPct val="130000"/>
              </a:lnSpc>
              <a:defRPr/>
            </a:pPr>
            <a:r>
              <a:rPr lang="en-US" altLang="zh-CN" sz="2400" dirty="0">
                <a:latin typeface="+mj-lt"/>
                <a:cs typeface="Times New Roman" pitchFamily="18" charset="0"/>
              </a:rPr>
              <a:t>                 </a:t>
            </a:r>
            <a:r>
              <a:rPr lang="zh-CN" altLang="en-US" sz="2400" dirty="0">
                <a:latin typeface="+mj-lt"/>
                <a:cs typeface="Times New Roman" pitchFamily="18" charset="0"/>
              </a:rPr>
              <a:t>是马尔可夫链</a:t>
            </a:r>
            <a:r>
              <a:rPr lang="en-US" altLang="zh-CN" sz="2800" dirty="0">
                <a:solidFill>
                  <a:schemeClr val="tx2"/>
                </a:solidFill>
                <a:latin typeface="华文新魏" pitchFamily="2" charset="-122"/>
                <a:ea typeface="华文新魏" pitchFamily="2" charset="-122"/>
              </a:rPr>
              <a:t>.</a:t>
            </a:r>
          </a:p>
        </p:txBody>
      </p:sp>
      <p:graphicFrame>
        <p:nvGraphicFramePr>
          <p:cNvPr id="43011" name="Object 4"/>
          <p:cNvGraphicFramePr>
            <a:graphicFrameLocks noChangeAspect="1"/>
          </p:cNvGraphicFramePr>
          <p:nvPr/>
        </p:nvGraphicFramePr>
        <p:xfrm>
          <a:off x="4786313" y="2714625"/>
          <a:ext cx="315912" cy="336550"/>
        </p:xfrm>
        <a:graphic>
          <a:graphicData uri="http://schemas.openxmlformats.org/presentationml/2006/ole">
            <mc:AlternateContent xmlns:mc="http://schemas.openxmlformats.org/markup-compatibility/2006">
              <mc:Choice xmlns:v="urn:schemas-microsoft-com:vml" Requires="v">
                <p:oleObj spid="_x0000_s43095" name="Equation" r:id="rId3" imgW="0" imgH="9525" progId="Equation.DSMT4">
                  <p:embed/>
                </p:oleObj>
              </mc:Choice>
              <mc:Fallback>
                <p:oleObj name="Equation" r:id="rId3" imgW="0" imgH="952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2714625"/>
                        <a:ext cx="315912"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3013" name="Object 5"/>
          <p:cNvGraphicFramePr>
            <a:graphicFrameLocks noChangeAspect="1"/>
          </p:cNvGraphicFramePr>
          <p:nvPr>
            <p:extLst>
              <p:ext uri="{D42A27DB-BD31-4B8C-83A1-F6EECF244321}">
                <p14:modId xmlns:p14="http://schemas.microsoft.com/office/powerpoint/2010/main" val="316744020"/>
              </p:ext>
            </p:extLst>
          </p:nvPr>
        </p:nvGraphicFramePr>
        <p:xfrm>
          <a:off x="3548921" y="3284984"/>
          <a:ext cx="431800" cy="457200"/>
        </p:xfrm>
        <a:graphic>
          <a:graphicData uri="http://schemas.openxmlformats.org/presentationml/2006/ole">
            <mc:AlternateContent xmlns:mc="http://schemas.openxmlformats.org/markup-compatibility/2006">
              <mc:Choice xmlns:v="urn:schemas-microsoft-com:vml" Requires="v">
                <p:oleObj spid="_x0000_s43096" name="公式" r:id="rId5" imgW="215806" imgH="228501" progId="Equation.3">
                  <p:embed/>
                </p:oleObj>
              </mc:Choice>
              <mc:Fallback>
                <p:oleObj name="公式" r:id="rId5" imgW="215806"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8921" y="328498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7"/>
          <p:cNvGraphicFramePr>
            <a:graphicFrameLocks noChangeAspect="1"/>
          </p:cNvGraphicFramePr>
          <p:nvPr>
            <p:extLst>
              <p:ext uri="{D42A27DB-BD31-4B8C-83A1-F6EECF244321}">
                <p14:modId xmlns:p14="http://schemas.microsoft.com/office/powerpoint/2010/main" val="4122024406"/>
              </p:ext>
            </p:extLst>
          </p:nvPr>
        </p:nvGraphicFramePr>
        <p:xfrm>
          <a:off x="715963" y="3789040"/>
          <a:ext cx="1400175" cy="457200"/>
        </p:xfrm>
        <a:graphic>
          <a:graphicData uri="http://schemas.openxmlformats.org/presentationml/2006/ole">
            <mc:AlternateContent xmlns:mc="http://schemas.openxmlformats.org/markup-compatibility/2006">
              <mc:Choice xmlns:v="urn:schemas-microsoft-com:vml" Requires="v">
                <p:oleObj spid="_x0000_s43097" name="公式" r:id="rId7" imgW="698500" imgH="228600" progId="Equation.3">
                  <p:embed/>
                </p:oleObj>
              </mc:Choice>
              <mc:Fallback>
                <p:oleObj name="公式" r:id="rId7" imgW="6985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963" y="378904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0"/>
          <p:cNvGraphicFramePr>
            <a:graphicFrameLocks noChangeAspect="1"/>
          </p:cNvGraphicFramePr>
          <p:nvPr>
            <p:extLst>
              <p:ext uri="{D42A27DB-BD31-4B8C-83A1-F6EECF244321}">
                <p14:modId xmlns:p14="http://schemas.microsoft.com/office/powerpoint/2010/main" val="2732725713"/>
              </p:ext>
            </p:extLst>
          </p:nvPr>
        </p:nvGraphicFramePr>
        <p:xfrm>
          <a:off x="4572000" y="3359274"/>
          <a:ext cx="260350" cy="285750"/>
        </p:xfrm>
        <a:graphic>
          <a:graphicData uri="http://schemas.openxmlformats.org/presentationml/2006/ole">
            <mc:AlternateContent xmlns:mc="http://schemas.openxmlformats.org/markup-compatibility/2006">
              <mc:Choice xmlns:v="urn:schemas-microsoft-com:vml" Requires="v">
                <p:oleObj spid="_x0000_s43098"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4572000" y="3359274"/>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92138" y="1417638"/>
            <a:ext cx="7883525" cy="4851400"/>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有时是计算处理的需要；</a:t>
            </a:r>
            <a:endParaRPr lang="en-US" altLang="zh-CN" sz="2400" dirty="0">
              <a:latin typeface="+mj-lt"/>
              <a:cs typeface="Times New Roman" pitchFamily="18" charset="0"/>
            </a:endParaRPr>
          </a:p>
          <a:p>
            <a:pPr eaLnBrk="1" hangingPunct="1">
              <a:buFont typeface="Wingdings" pitchFamily="2" charset="2"/>
              <a:buChar char="u"/>
              <a:defRPr/>
            </a:pPr>
            <a:r>
              <a:rPr lang="en-US" altLang="zh-CN"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计算符号串的概率</a:t>
            </a:r>
            <a:endParaRPr lang="en-US" altLang="zh-CN" sz="2400" dirty="0">
              <a:solidFill>
                <a:srgbClr val="C00000"/>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如拼音输入法</a:t>
            </a:r>
            <a:endParaRPr lang="en-US" altLang="zh-CN" sz="2400" dirty="0">
              <a:latin typeface="+mj-lt"/>
              <a:cs typeface="Times New Roman" pitchFamily="18" charset="0"/>
            </a:endParaRPr>
          </a:p>
          <a:p>
            <a:pPr eaLnBrk="1" hangingPunct="1">
              <a:defRPr/>
            </a:pPr>
            <a:r>
              <a:rPr lang="zh-CN" altLang="en-US" sz="2400" dirty="0">
                <a:latin typeface="+mj-lt"/>
                <a:cs typeface="Times New Roman" pitchFamily="18" charset="0"/>
              </a:rPr>
              <a:t>   </a:t>
            </a:r>
            <a:r>
              <a:rPr lang="en-US" altLang="zh-CN" sz="2400" dirty="0">
                <a:latin typeface="+mj-lt"/>
                <a:cs typeface="Times New Roman" pitchFamily="18" charset="0"/>
              </a:rPr>
              <a:t> </a:t>
            </a:r>
            <a:r>
              <a:rPr lang="zh-CN" altLang="en-US" sz="2400" dirty="0">
                <a:latin typeface="+mj-lt"/>
                <a:cs typeface="Times New Roman" pitchFamily="18" charset="0"/>
              </a:rPr>
              <a:t>拼音串：</a:t>
            </a:r>
            <a:r>
              <a:rPr lang="en-US" altLang="zh-CN" sz="2400" dirty="0" err="1">
                <a:solidFill>
                  <a:srgbClr val="0000CC"/>
                </a:solidFill>
                <a:latin typeface="+mj-lt"/>
                <a:cs typeface="Times New Roman" pitchFamily="18" charset="0"/>
              </a:rPr>
              <a:t>wo</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zai</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deng</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ni</a:t>
            </a: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对应字串：</a:t>
            </a:r>
            <a:r>
              <a:rPr lang="zh-CN" altLang="en-US" sz="2400" dirty="0">
                <a:solidFill>
                  <a:srgbClr val="0000CC"/>
                </a:solidFill>
                <a:latin typeface="+mj-lt"/>
                <a:cs typeface="Times New Roman" pitchFamily="18" charset="0"/>
              </a:rPr>
              <a:t>我在等你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我在瞪你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我载邓妮</a:t>
            </a:r>
            <a:endParaRPr lang="en-US" altLang="zh-CN" sz="2400" dirty="0">
              <a:solidFill>
                <a:srgbClr val="0000CC"/>
              </a:solidFill>
              <a:latin typeface="+mj-lt"/>
              <a:cs typeface="Times New Roman" pitchFamily="18" charset="0"/>
            </a:endParaRPr>
          </a:p>
          <a:p>
            <a:pPr eaLnBrk="1" hangingPunct="1">
              <a:spcBef>
                <a:spcPts val="1200"/>
              </a:spcBef>
              <a:defRPr/>
            </a:pPr>
            <a:r>
              <a:rPr lang="en-US" altLang="zh-CN" sz="2400" dirty="0">
                <a:solidFill>
                  <a:srgbClr val="0000CC"/>
                </a:solidFill>
                <a:latin typeface="+mj-lt"/>
                <a:cs typeface="Times New Roman" pitchFamily="18" charset="0"/>
              </a:rPr>
              <a:t>                   </a:t>
            </a:r>
            <a:r>
              <a:rPr lang="zh-CN" altLang="en-US" sz="2400" dirty="0">
                <a:solidFill>
                  <a:srgbClr val="0000CC"/>
                </a:solidFill>
                <a:latin typeface="+mj-lt"/>
                <a:cs typeface="Times New Roman" pitchFamily="18" charset="0"/>
              </a:rPr>
              <a:t>窝仔灯拟</a:t>
            </a:r>
            <a:endParaRPr lang="en-US" altLang="zh-CN" sz="2400" dirty="0">
              <a:solidFill>
                <a:srgbClr val="0000CC"/>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决策时需要计算每个可能的字串的概率</a:t>
            </a:r>
            <a:r>
              <a:rPr lang="en-US" altLang="zh-CN" sz="2400" b="1" dirty="0">
                <a:solidFill>
                  <a:srgbClr val="0000CC"/>
                </a:solidFill>
                <a:latin typeface="+mj-lt"/>
                <a:cs typeface="Times New Roman" pitchFamily="18" charset="0"/>
              </a:rPr>
              <a:t>     </a:t>
            </a:r>
            <a:endParaRPr lang="en-US" altLang="zh-CN" sz="2800" b="1" dirty="0">
              <a:solidFill>
                <a:schemeClr val="accent2">
                  <a:lumMod val="75000"/>
                </a:schemeClr>
              </a:solidFill>
              <a:latin typeface="华文新魏" pitchFamily="2" charset="-122"/>
              <a:ea typeface="华文新魏" pitchFamily="2" charset="-122"/>
            </a:endParaRPr>
          </a:p>
        </p:txBody>
      </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wipe(up)">
                                      <p:cBhvr>
                                        <p:cTn id="7" dur="500"/>
                                        <p:tgtEl>
                                          <p:spTgt spid="75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wipe(up)">
                                      <p:cBhvr>
                                        <p:cTn id="12" dur="500"/>
                                        <p:tgtEl>
                                          <p:spTgt spid="75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wipe(up)">
                                      <p:cBhvr>
                                        <p:cTn id="17" dur="500"/>
                                        <p:tgtEl>
                                          <p:spTgt spid="75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9811">
                                            <p:txEl>
                                              <p:pRg st="3" end="3"/>
                                            </p:txEl>
                                          </p:spTgt>
                                        </p:tgtEl>
                                        <p:attrNameLst>
                                          <p:attrName>style.visibility</p:attrName>
                                        </p:attrNameLst>
                                      </p:cBhvr>
                                      <p:to>
                                        <p:strVal val="visible"/>
                                      </p:to>
                                    </p:set>
                                    <p:animEffect transition="in" filter="wipe(up)">
                                      <p:cBhvr>
                                        <p:cTn id="22" dur="500"/>
                                        <p:tgtEl>
                                          <p:spTgt spid="75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9811">
                                            <p:txEl>
                                              <p:pRg st="4" end="4"/>
                                            </p:txEl>
                                          </p:spTgt>
                                        </p:tgtEl>
                                        <p:attrNameLst>
                                          <p:attrName>style.visibility</p:attrName>
                                        </p:attrNameLst>
                                      </p:cBhvr>
                                      <p:to>
                                        <p:strVal val="visible"/>
                                      </p:to>
                                    </p:set>
                                    <p:animEffect transition="in" filter="wipe(up)">
                                      <p:cBhvr>
                                        <p:cTn id="27" dur="500"/>
                                        <p:tgtEl>
                                          <p:spTgt spid="759811">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59811">
                                            <p:txEl>
                                              <p:pRg st="5" end="5"/>
                                            </p:txEl>
                                          </p:spTgt>
                                        </p:tgtEl>
                                        <p:attrNameLst>
                                          <p:attrName>style.visibility</p:attrName>
                                        </p:attrNameLst>
                                      </p:cBhvr>
                                      <p:to>
                                        <p:strVal val="visible"/>
                                      </p:to>
                                    </p:set>
                                    <p:animEffect transition="in" filter="wipe(up)">
                                      <p:cBhvr>
                                        <p:cTn id="30" dur="500"/>
                                        <p:tgtEl>
                                          <p:spTgt spid="759811">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9811">
                                            <p:txEl>
                                              <p:pRg st="6" end="6"/>
                                            </p:txEl>
                                          </p:spTgt>
                                        </p:tgtEl>
                                        <p:attrNameLst>
                                          <p:attrName>style.visibility</p:attrName>
                                        </p:attrNameLst>
                                      </p:cBhvr>
                                      <p:to>
                                        <p:strVal val="visible"/>
                                      </p:to>
                                    </p:set>
                                    <p:animEffect transition="in" filter="wipe(up)">
                                      <p:cBhvr>
                                        <p:cTn id="33" dur="500"/>
                                        <p:tgtEl>
                                          <p:spTgt spid="759811">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9811">
                                            <p:txEl>
                                              <p:pRg st="7" end="7"/>
                                            </p:txEl>
                                          </p:spTgt>
                                        </p:tgtEl>
                                        <p:attrNameLst>
                                          <p:attrName>style.visibility</p:attrName>
                                        </p:attrNameLst>
                                      </p:cBhvr>
                                      <p:to>
                                        <p:strVal val="visible"/>
                                      </p:to>
                                    </p:set>
                                    <p:animEffect transition="in" filter="wipe(up)">
                                      <p:cBhvr>
                                        <p:cTn id="36" dur="500"/>
                                        <p:tgtEl>
                                          <p:spTgt spid="759811">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9811">
                                            <p:txEl>
                                              <p:pRg st="8" end="8"/>
                                            </p:txEl>
                                          </p:spTgt>
                                        </p:tgtEl>
                                        <p:attrNameLst>
                                          <p:attrName>style.visibility</p:attrName>
                                        </p:attrNameLst>
                                      </p:cBhvr>
                                      <p:to>
                                        <p:strVal val="visible"/>
                                      </p:to>
                                    </p:set>
                                    <p:animEffect transition="in" filter="wipe(up)">
                                      <p:cBhvr>
                                        <p:cTn id="39" dur="500"/>
                                        <p:tgtEl>
                                          <p:spTgt spid="759811">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59811">
                                            <p:txEl>
                                              <p:pRg st="9" end="9"/>
                                            </p:txEl>
                                          </p:spTgt>
                                        </p:tgtEl>
                                        <p:attrNameLst>
                                          <p:attrName>style.visibility</p:attrName>
                                        </p:attrNameLst>
                                      </p:cBhvr>
                                      <p:to>
                                        <p:strVal val="visible"/>
                                      </p:to>
                                    </p:set>
                                    <p:animEffect transition="in" filter="wipe(up)">
                                      <p:cBhvr>
                                        <p:cTn id="44" dur="500"/>
                                        <p:tgtEl>
                                          <p:spTgt spid="759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rrowheads="1"/>
          </p:cNvSpPr>
          <p:nvPr/>
        </p:nvSpPr>
        <p:spPr bwMode="auto">
          <a:xfrm>
            <a:off x="528638" y="5343525"/>
            <a:ext cx="3341687"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1" name="椭圆 20"/>
          <p:cNvSpPr>
            <a:spLocks noChangeArrowheads="1"/>
          </p:cNvSpPr>
          <p:nvPr/>
        </p:nvSpPr>
        <p:spPr bwMode="auto">
          <a:xfrm>
            <a:off x="396875" y="3687763"/>
            <a:ext cx="5454650"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 name="Rectangle 3"/>
          <p:cNvSpPr>
            <a:spLocks noChangeArrowheads="1"/>
          </p:cNvSpPr>
          <p:nvPr/>
        </p:nvSpPr>
        <p:spPr bwMode="auto">
          <a:xfrm>
            <a:off x="592138" y="1544638"/>
            <a:ext cx="7883525" cy="460375"/>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计算字符串                     的发生概率</a:t>
            </a:r>
            <a:endParaRPr lang="en-US" altLang="zh-CN" sz="2400" dirty="0">
              <a:solidFill>
                <a:srgbClr val="0000CC"/>
              </a:solidFill>
              <a:latin typeface="+mj-lt"/>
              <a:cs typeface="Times New Roman" pitchFamily="18" charset="0"/>
            </a:endParaRPr>
          </a:p>
        </p:txBody>
      </p:sp>
      <p:graphicFrame>
        <p:nvGraphicFramePr>
          <p:cNvPr id="3" name="Object 2"/>
          <p:cNvGraphicFramePr>
            <a:graphicFrameLocks noChangeAspect="1"/>
          </p:cNvGraphicFramePr>
          <p:nvPr/>
        </p:nvGraphicFramePr>
        <p:xfrm>
          <a:off x="2809875" y="1598613"/>
          <a:ext cx="1239838" cy="404812"/>
        </p:xfrm>
        <a:graphic>
          <a:graphicData uri="http://schemas.openxmlformats.org/presentationml/2006/ole">
            <mc:AlternateContent xmlns:mc="http://schemas.openxmlformats.org/markup-compatibility/2006">
              <mc:Choice xmlns:v="urn:schemas-microsoft-com:vml" Requires="v">
                <p:oleObj spid="_x0000_s45205" name="公式" r:id="rId3" imgW="698500" imgH="228600" progId="Equation.3">
                  <p:embed/>
                </p:oleObj>
              </mc:Choice>
              <mc:Fallback>
                <p:oleObj name="公式" r:id="rId3" imgW="69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1598613"/>
                        <a:ext cx="1239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39" name="Object 3"/>
          <p:cNvGraphicFramePr>
            <a:graphicFrameLocks noChangeAspect="1"/>
          </p:cNvGraphicFramePr>
          <p:nvPr/>
        </p:nvGraphicFramePr>
        <p:xfrm>
          <a:off x="377825" y="2306638"/>
          <a:ext cx="4554538" cy="404812"/>
        </p:xfrm>
        <a:graphic>
          <a:graphicData uri="http://schemas.openxmlformats.org/presentationml/2006/ole">
            <mc:AlternateContent xmlns:mc="http://schemas.openxmlformats.org/markup-compatibility/2006">
              <mc:Choice xmlns:v="urn:schemas-microsoft-com:vml" Requires="v">
                <p:oleObj spid="_x0000_s45206" name="公式" r:id="rId5" imgW="2565400" imgH="228600" progId="Equation.3">
                  <p:embed/>
                </p:oleObj>
              </mc:Choice>
              <mc:Fallback>
                <p:oleObj name="公式" r:id="rId5" imgW="25654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2306638"/>
                        <a:ext cx="45545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0" name="Object 4"/>
          <p:cNvGraphicFramePr>
            <a:graphicFrameLocks noChangeAspect="1"/>
          </p:cNvGraphicFramePr>
          <p:nvPr/>
        </p:nvGraphicFramePr>
        <p:xfrm>
          <a:off x="323850" y="2963863"/>
          <a:ext cx="8318500" cy="404812"/>
        </p:xfrm>
        <a:graphic>
          <a:graphicData uri="http://schemas.openxmlformats.org/presentationml/2006/ole">
            <mc:AlternateContent xmlns:mc="http://schemas.openxmlformats.org/markup-compatibility/2006">
              <mc:Choice xmlns:v="urn:schemas-microsoft-com:vml" Requires="v">
                <p:oleObj spid="_x0000_s45207" name="公式" r:id="rId7" imgW="4686300" imgH="228600" progId="Equation.3">
                  <p:embed/>
                </p:oleObj>
              </mc:Choice>
              <mc:Fallback>
                <p:oleObj name="公式" r:id="rId7" imgW="46863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963863"/>
                        <a:ext cx="8318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1" name="Object 5"/>
          <p:cNvGraphicFramePr>
            <a:graphicFrameLocks noChangeAspect="1"/>
          </p:cNvGraphicFramePr>
          <p:nvPr/>
        </p:nvGraphicFramePr>
        <p:xfrm>
          <a:off x="428625" y="3752850"/>
          <a:ext cx="4892675" cy="404813"/>
        </p:xfrm>
        <a:graphic>
          <a:graphicData uri="http://schemas.openxmlformats.org/presentationml/2006/ole">
            <mc:AlternateContent xmlns:mc="http://schemas.openxmlformats.org/markup-compatibility/2006">
              <mc:Choice xmlns:v="urn:schemas-microsoft-com:vml" Requires="v">
                <p:oleObj spid="_x0000_s45208" name="公式" r:id="rId9" imgW="2755900" imgH="228600" progId="Equation.3">
                  <p:embed/>
                </p:oleObj>
              </mc:Choice>
              <mc:Fallback>
                <p:oleObj name="公式" r:id="rId9" imgW="27559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3752850"/>
                        <a:ext cx="48926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2" name="Object 6"/>
          <p:cNvGraphicFramePr>
            <a:graphicFrameLocks noChangeAspect="1"/>
          </p:cNvGraphicFramePr>
          <p:nvPr/>
        </p:nvGraphicFramePr>
        <p:xfrm>
          <a:off x="671513" y="4338638"/>
          <a:ext cx="5051425" cy="404812"/>
        </p:xfrm>
        <a:graphic>
          <a:graphicData uri="http://schemas.openxmlformats.org/presentationml/2006/ole">
            <mc:AlternateContent xmlns:mc="http://schemas.openxmlformats.org/markup-compatibility/2006">
              <mc:Choice xmlns:v="urn:schemas-microsoft-com:vml" Requires="v">
                <p:oleObj spid="_x0000_s45209" name="公式" r:id="rId11" imgW="2844800" imgH="228600" progId="Equation.3">
                  <p:embed/>
                </p:oleObj>
              </mc:Choice>
              <mc:Fallback>
                <p:oleObj name="公式" r:id="rId11" imgW="28448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513" y="4338638"/>
                        <a:ext cx="50514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3" name="Object 7"/>
          <p:cNvGraphicFramePr>
            <a:graphicFrameLocks noChangeAspect="1"/>
          </p:cNvGraphicFramePr>
          <p:nvPr/>
        </p:nvGraphicFramePr>
        <p:xfrm>
          <a:off x="708025" y="5381625"/>
          <a:ext cx="3043238" cy="404813"/>
        </p:xfrm>
        <a:graphic>
          <a:graphicData uri="http://schemas.openxmlformats.org/presentationml/2006/ole">
            <mc:AlternateContent xmlns:mc="http://schemas.openxmlformats.org/markup-compatibility/2006">
              <mc:Choice xmlns:v="urn:schemas-microsoft-com:vml" Requires="v">
                <p:oleObj spid="_x0000_s45210" name="公式" r:id="rId13" imgW="1714500" imgH="228600" progId="Equation.3">
                  <p:embed/>
                </p:oleObj>
              </mc:Choice>
              <mc:Fallback>
                <p:oleObj name="公式" r:id="rId13" imgW="17145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025" y="5381625"/>
                        <a:ext cx="304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椭圆 9"/>
          <p:cNvSpPr>
            <a:spLocks noChangeArrowheads="1"/>
          </p:cNvSpPr>
          <p:nvPr/>
        </p:nvSpPr>
        <p:spPr bwMode="auto">
          <a:xfrm>
            <a:off x="2828925" y="4826000"/>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1" name="椭圆 10"/>
          <p:cNvSpPr>
            <a:spLocks noChangeArrowheads="1"/>
          </p:cNvSpPr>
          <p:nvPr/>
        </p:nvSpPr>
        <p:spPr bwMode="auto">
          <a:xfrm>
            <a:off x="2828925" y="5019675"/>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2" name="椭圆 11"/>
          <p:cNvSpPr>
            <a:spLocks noChangeArrowheads="1"/>
          </p:cNvSpPr>
          <p:nvPr/>
        </p:nvSpPr>
        <p:spPr bwMode="auto">
          <a:xfrm>
            <a:off x="2828925" y="5191125"/>
            <a:ext cx="92075" cy="73025"/>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graphicFrame>
        <p:nvGraphicFramePr>
          <p:cNvPr id="244744" name="Object 8"/>
          <p:cNvGraphicFramePr>
            <a:graphicFrameLocks noChangeAspect="1"/>
          </p:cNvGraphicFramePr>
          <p:nvPr/>
        </p:nvGraphicFramePr>
        <p:xfrm>
          <a:off x="636588" y="5946775"/>
          <a:ext cx="3360737" cy="404813"/>
        </p:xfrm>
        <a:graphic>
          <a:graphicData uri="http://schemas.openxmlformats.org/presentationml/2006/ole">
            <mc:AlternateContent xmlns:mc="http://schemas.openxmlformats.org/markup-compatibility/2006">
              <mc:Choice xmlns:v="urn:schemas-microsoft-com:vml" Requires="v">
                <p:oleObj spid="_x0000_s45211" name="公式" r:id="rId15" imgW="1892300" imgH="228600" progId="Equation.3">
                  <p:embed/>
                </p:oleObj>
              </mc:Choice>
              <mc:Fallback>
                <p:oleObj name="公式" r:id="rId15" imgW="189230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6588" y="5946775"/>
                        <a:ext cx="33607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5" name="Object 9"/>
          <p:cNvGraphicFramePr>
            <a:graphicFrameLocks noChangeAspect="1"/>
          </p:cNvGraphicFramePr>
          <p:nvPr/>
        </p:nvGraphicFramePr>
        <p:xfrm>
          <a:off x="5360988" y="2301875"/>
          <a:ext cx="1792287" cy="427038"/>
        </p:xfrm>
        <a:graphic>
          <a:graphicData uri="http://schemas.openxmlformats.org/presentationml/2006/ole">
            <mc:AlternateContent xmlns:mc="http://schemas.openxmlformats.org/markup-compatibility/2006">
              <mc:Choice xmlns:v="urn:schemas-microsoft-com:vml" Requires="v">
                <p:oleObj spid="_x0000_s45212" name="公式" r:id="rId17" imgW="812447" imgH="228501" progId="Equation.3">
                  <p:embed/>
                </p:oleObj>
              </mc:Choice>
              <mc:Fallback>
                <p:oleObj name="公式" r:id="rId17" imgW="812447" imgH="22850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0988" y="2301875"/>
                        <a:ext cx="17922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bwMode="auto">
          <a:xfrm>
            <a:off x="1403648" y="2337189"/>
            <a:ext cx="6840760" cy="2775760"/>
          </a:xfrm>
          <a:prstGeom prst="rect">
            <a:avLst/>
          </a:prstGeom>
          <a:solidFill>
            <a:schemeClr val="bg2">
              <a:lumMod val="40000"/>
              <a:lumOff val="60000"/>
            </a:schemeClr>
          </a:solidFill>
          <a:ln w="9525">
            <a:noFill/>
            <a:miter lim="800000"/>
            <a:headEnd/>
            <a:tailEnd/>
          </a:ln>
        </p:spPr>
        <p:txBody>
          <a:bodyPr wrap="square" anchor="ctr">
            <a:spAutoFit/>
          </a:bodyPr>
          <a:lstStyle/>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各条件概率理论上是可以估计的，因而可以事先得到并存储。</a:t>
            </a:r>
            <a:endParaRPr lang="en-US" altLang="zh-CN" sz="2400"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计算特定字符串的概率时，通过查表来得到。</a:t>
            </a:r>
            <a:endParaRPr lang="en-US" altLang="zh-CN" sz="2400"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然而，存储各条件概率的数据表需要多少存储空间呢</a:t>
            </a:r>
            <a:r>
              <a:rPr lang="zh-CN" altLang="en-US" dirty="0">
                <a:solidFill>
                  <a:srgbClr val="0033CC"/>
                </a:solidFill>
                <a:latin typeface="黑体" pitchFamily="2" charset="-122"/>
              </a:rPr>
              <a:t>？</a:t>
            </a:r>
          </a:p>
        </p:txBody>
      </p:sp>
      <p:sp>
        <p:nvSpPr>
          <p:cNvPr id="45073" name="矩形标注 15"/>
          <p:cNvSpPr>
            <a:spLocks noChangeArrowheads="1"/>
          </p:cNvSpPr>
          <p:nvPr/>
        </p:nvSpPr>
        <p:spPr bwMode="auto">
          <a:xfrm>
            <a:off x="2784475" y="5862638"/>
            <a:ext cx="1563688" cy="568325"/>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8" name="椭圆 17"/>
          <p:cNvSpPr>
            <a:spLocks noChangeArrowheads="1"/>
          </p:cNvSpPr>
          <p:nvPr/>
        </p:nvSpPr>
        <p:spPr bwMode="auto">
          <a:xfrm>
            <a:off x="2743200" y="5902325"/>
            <a:ext cx="1595438"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9" name="椭圆 18"/>
          <p:cNvSpPr>
            <a:spLocks noChangeArrowheads="1"/>
          </p:cNvSpPr>
          <p:nvPr/>
        </p:nvSpPr>
        <p:spPr bwMode="auto">
          <a:xfrm>
            <a:off x="436563" y="5902325"/>
            <a:ext cx="2449512"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标题 8"/>
          <p:cNvSpPr txBox="1">
            <a:spLocks/>
          </p:cNvSpPr>
          <p:nvPr/>
        </p:nvSpPr>
        <p:spPr>
          <a:xfrm>
            <a:off x="195263" y="228600"/>
            <a:ext cx="8015287" cy="914400"/>
          </a:xfrm>
          <a:prstGeom prst="rect">
            <a:avLst/>
          </a:prstGeom>
        </p:spPr>
        <p:txBody>
          <a:bodyPr/>
          <a:lstStyle/>
          <a:p>
            <a:pPr>
              <a:defRPr/>
            </a:pPr>
            <a:r>
              <a:rPr lang="zh-CN" altLang="en-US" sz="4200" b="1" kern="0" dirty="0" smtClean="0">
                <a:solidFill>
                  <a:schemeClr val="tx2"/>
                </a:solidFill>
                <a:latin typeface="+mj-lt"/>
                <a:ea typeface="+mj-ea"/>
                <a:cs typeface="+mj-cs"/>
              </a:rPr>
              <a:t>定义</a:t>
            </a:r>
            <a:r>
              <a:rPr lang="en-US" altLang="zh-CN" sz="4200" b="1" kern="0" dirty="0">
                <a:solidFill>
                  <a:schemeClr val="tx2"/>
                </a:solidFill>
                <a:latin typeface="+mj-lt"/>
                <a:ea typeface="+mj-ea"/>
                <a:cs typeface="+mj-cs"/>
              </a:rPr>
              <a:t>----</a:t>
            </a:r>
            <a:r>
              <a:rPr lang="zh-CN" altLang="en-US" sz="4200" b="1" kern="0" dirty="0">
                <a:solidFill>
                  <a:schemeClr val="tx2"/>
                </a:solidFill>
                <a:latin typeface="+mj-lt"/>
                <a:ea typeface="+mj-ea"/>
                <a:cs typeface="+mj-cs"/>
              </a:rPr>
              <a:t>马尔可夫性质示例</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44739"/>
                                        </p:tgtEl>
                                        <p:attrNameLst>
                                          <p:attrName>style.visibility</p:attrName>
                                        </p:attrNameLst>
                                      </p:cBhvr>
                                      <p:to>
                                        <p:strVal val="visible"/>
                                      </p:to>
                                    </p:set>
                                    <p:animEffect transition="in" filter="wipe(up)">
                                      <p:cBhvr>
                                        <p:cTn id="15" dur="500"/>
                                        <p:tgtEl>
                                          <p:spTgt spid="244739"/>
                                        </p:tgtEl>
                                      </p:cBhvr>
                                    </p:animEffect>
                                  </p:childTnLst>
                                </p:cTn>
                              </p:par>
                              <p:par>
                                <p:cTn id="16" presetID="22" presetClass="entr" presetSubtype="1" fill="hold" nodeType="withEffect">
                                  <p:stCondLst>
                                    <p:cond delay="0"/>
                                  </p:stCondLst>
                                  <p:childTnLst>
                                    <p:set>
                                      <p:cBhvr>
                                        <p:cTn id="17" dur="1" fill="hold">
                                          <p:stCondLst>
                                            <p:cond delay="0"/>
                                          </p:stCondLst>
                                        </p:cTn>
                                        <p:tgtEl>
                                          <p:spTgt spid="244740"/>
                                        </p:tgtEl>
                                        <p:attrNameLst>
                                          <p:attrName>style.visibility</p:attrName>
                                        </p:attrNameLst>
                                      </p:cBhvr>
                                      <p:to>
                                        <p:strVal val="visible"/>
                                      </p:to>
                                    </p:set>
                                    <p:animEffect transition="in" filter="wipe(up)">
                                      <p:cBhvr>
                                        <p:cTn id="18" dur="500"/>
                                        <p:tgtEl>
                                          <p:spTgt spid="244740"/>
                                        </p:tgtEl>
                                      </p:cBhvr>
                                    </p:animEffect>
                                  </p:childTnLst>
                                </p:cTn>
                              </p:par>
                              <p:par>
                                <p:cTn id="19" presetID="22" presetClass="entr" presetSubtype="1" fill="hold" nodeType="withEffect">
                                  <p:stCondLst>
                                    <p:cond delay="0"/>
                                  </p:stCondLst>
                                  <p:childTnLst>
                                    <p:set>
                                      <p:cBhvr>
                                        <p:cTn id="20" dur="1" fill="hold">
                                          <p:stCondLst>
                                            <p:cond delay="0"/>
                                          </p:stCondLst>
                                        </p:cTn>
                                        <p:tgtEl>
                                          <p:spTgt spid="244745"/>
                                        </p:tgtEl>
                                        <p:attrNameLst>
                                          <p:attrName>style.visibility</p:attrName>
                                        </p:attrNameLst>
                                      </p:cBhvr>
                                      <p:to>
                                        <p:strVal val="visible"/>
                                      </p:to>
                                    </p:set>
                                    <p:animEffect transition="in" filter="wipe(up)">
                                      <p:cBhvr>
                                        <p:cTn id="21" dur="500"/>
                                        <p:tgtEl>
                                          <p:spTgt spid="2447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44741"/>
                                        </p:tgtEl>
                                        <p:attrNameLst>
                                          <p:attrName>style.visibility</p:attrName>
                                        </p:attrNameLst>
                                      </p:cBhvr>
                                      <p:to>
                                        <p:strVal val="visible"/>
                                      </p:to>
                                    </p:set>
                                    <p:animEffect transition="in" filter="wipe(up)">
                                      <p:cBhvr>
                                        <p:cTn id="26" dur="500"/>
                                        <p:tgtEl>
                                          <p:spTgt spid="244741"/>
                                        </p:tgtEl>
                                      </p:cBhvr>
                                    </p:animEffect>
                                  </p:childTnLst>
                                </p:cTn>
                              </p:par>
                              <p:par>
                                <p:cTn id="27" presetID="22" presetClass="entr" presetSubtype="1" fill="hold" nodeType="withEffect">
                                  <p:stCondLst>
                                    <p:cond delay="0"/>
                                  </p:stCondLst>
                                  <p:childTnLst>
                                    <p:set>
                                      <p:cBhvr>
                                        <p:cTn id="28" dur="1" fill="hold">
                                          <p:stCondLst>
                                            <p:cond delay="0"/>
                                          </p:stCondLst>
                                        </p:cTn>
                                        <p:tgtEl>
                                          <p:spTgt spid="244742"/>
                                        </p:tgtEl>
                                        <p:attrNameLst>
                                          <p:attrName>style.visibility</p:attrName>
                                        </p:attrNameLst>
                                      </p:cBhvr>
                                      <p:to>
                                        <p:strVal val="visible"/>
                                      </p:to>
                                    </p:set>
                                    <p:animEffect transition="in" filter="wipe(up)">
                                      <p:cBhvr>
                                        <p:cTn id="29" dur="500"/>
                                        <p:tgtEl>
                                          <p:spTgt spid="244742"/>
                                        </p:tgtEl>
                                      </p:cBhvr>
                                    </p:animEffect>
                                  </p:childTnLst>
                                </p:cTn>
                              </p:par>
                              <p:par>
                                <p:cTn id="30" presetID="22" presetClass="entr" presetSubtype="1" fill="hold" nodeType="withEffect">
                                  <p:stCondLst>
                                    <p:cond delay="0"/>
                                  </p:stCondLst>
                                  <p:childTnLst>
                                    <p:set>
                                      <p:cBhvr>
                                        <p:cTn id="31" dur="1" fill="hold">
                                          <p:stCondLst>
                                            <p:cond delay="0"/>
                                          </p:stCondLst>
                                        </p:cTn>
                                        <p:tgtEl>
                                          <p:spTgt spid="244743"/>
                                        </p:tgtEl>
                                        <p:attrNameLst>
                                          <p:attrName>style.visibility</p:attrName>
                                        </p:attrNameLst>
                                      </p:cBhvr>
                                      <p:to>
                                        <p:strVal val="visible"/>
                                      </p:to>
                                    </p:set>
                                    <p:animEffect transition="in" filter="wipe(up)">
                                      <p:cBhvr>
                                        <p:cTn id="32" dur="500"/>
                                        <p:tgtEl>
                                          <p:spTgt spid="244743"/>
                                        </p:tgtEl>
                                      </p:cBhvr>
                                    </p:animEffect>
                                  </p:childTnLst>
                                </p:cTn>
                              </p:par>
                              <p:par>
                                <p:cTn id="33" presetID="22" presetClass="entr" presetSubtype="1" fill="hold" nodeType="withEffect">
                                  <p:stCondLst>
                                    <p:cond delay="0"/>
                                  </p:stCondLst>
                                  <p:childTnLst>
                                    <p:set>
                                      <p:cBhvr>
                                        <p:cTn id="34" dur="1" fill="hold">
                                          <p:stCondLst>
                                            <p:cond delay="0"/>
                                          </p:stCondLst>
                                        </p:cTn>
                                        <p:tgtEl>
                                          <p:spTgt spid="244744"/>
                                        </p:tgtEl>
                                        <p:attrNameLst>
                                          <p:attrName>style.visibility</p:attrName>
                                        </p:attrNameLst>
                                      </p:cBhvr>
                                      <p:to>
                                        <p:strVal val="visible"/>
                                      </p:to>
                                    </p:set>
                                    <p:animEffect transition="in" filter="wipe(up)">
                                      <p:cBhvr>
                                        <p:cTn id="35" dur="500"/>
                                        <p:tgtEl>
                                          <p:spTgt spid="24474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
                                            <p:bg/>
                                          </p:spTgt>
                                        </p:tgtEl>
                                        <p:attrNameLst>
                                          <p:attrName>style.visibility</p:attrName>
                                        </p:attrNameLst>
                                      </p:cBhvr>
                                      <p:to>
                                        <p:strVal val="visible"/>
                                      </p:to>
                                    </p:set>
                                    <p:animEffect transition="in" filter="wipe(up)">
                                      <p:cBhvr>
                                        <p:cTn id="49" dur="500"/>
                                        <p:tgtEl>
                                          <p:spTgt spid="15">
                                            <p:bg/>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wipe(up)">
                                      <p:cBhvr>
                                        <p:cTn id="52" dur="500"/>
                                        <p:tgtEl>
                                          <p:spTgt spid="1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animEffect transition="in" filter="wipe(up)">
                                      <p:cBhvr>
                                        <p:cTn id="57" dur="500"/>
                                        <p:tgtEl>
                                          <p:spTgt spid="15">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xEl>
                                              <p:pRg st="2" end="2"/>
                                            </p:txEl>
                                          </p:spTgt>
                                        </p:tgtEl>
                                        <p:attrNameLst>
                                          <p:attrName>style.visibility</p:attrName>
                                        </p:attrNameLst>
                                      </p:cBhvr>
                                      <p:to>
                                        <p:strVal val="visible"/>
                                      </p:to>
                                    </p:set>
                                    <p:animEffect transition="in" filter="wipe(up)">
                                      <p:cBhvr>
                                        <p:cTn id="62" dur="500"/>
                                        <p:tgtEl>
                                          <p:spTgt spid="15">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5">
                                            <p:txEl>
                                              <p:pRg st="1" end="1"/>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xEl>
                                              <p:pRg st="2" end="2"/>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bg/>
                                          </p:spTgt>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8"/>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500"/>
                                        <p:tgtEl>
                                          <p:spTgt spid="1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500"/>
                                        <p:tgtEl>
                                          <p:spTgt spid="2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20"/>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500"/>
                                        <p:tgtEl>
                                          <p:spTgt spid="2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 grpId="0"/>
      <p:bldP spid="10" grpId="0" animBg="1"/>
      <p:bldP spid="11" grpId="0" animBg="1"/>
      <p:bldP spid="12" grpId="0" animBg="1"/>
      <p:bldP spid="15" grpId="0" build="p" animBg="1"/>
      <p:bldP spid="15" grpId="1" build="allAtOnce"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 name="Object 5"/>
          <p:cNvGraphicFramePr>
            <a:graphicFrameLocks noChangeAspect="1"/>
          </p:cNvGraphicFramePr>
          <p:nvPr/>
        </p:nvGraphicFramePr>
        <p:xfrm>
          <a:off x="6213792" y="1867535"/>
          <a:ext cx="2452688" cy="444500"/>
        </p:xfrm>
        <a:graphic>
          <a:graphicData uri="http://schemas.openxmlformats.org/presentationml/2006/ole">
            <mc:AlternateContent xmlns:mc="http://schemas.openxmlformats.org/markup-compatibility/2006">
              <mc:Choice xmlns:v="urn:schemas-microsoft-com:vml" Requires="v">
                <p:oleObj spid="_x0000_s256080" name="Equation" r:id="rId4" imgW="939600" imgH="190440" progId="">
                  <p:embed/>
                </p:oleObj>
              </mc:Choice>
              <mc:Fallback>
                <p:oleObj name="Equation" r:id="rId4" imgW="93960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792" y="1867535"/>
                        <a:ext cx="2452688" cy="444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9" name="Rectangle 7"/>
          <p:cNvSpPr>
            <a:spLocks noChangeArrowheads="1"/>
          </p:cNvSpPr>
          <p:nvPr/>
        </p:nvSpPr>
        <p:spPr bwMode="auto">
          <a:xfrm>
            <a:off x="361315" y="1811655"/>
            <a:ext cx="7553325"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smtClean="0">
                <a:solidFill>
                  <a:srgbClr val="FF0000"/>
                </a:solidFill>
                <a:latin typeface="+mj-lt"/>
                <a:cs typeface="Times New Roman" pitchFamily="18" charset="0"/>
              </a:rPr>
              <a:t>定义</a:t>
            </a:r>
            <a:r>
              <a:rPr lang="zh-CN" altLang="en-US" sz="2400" b="1" dirty="0" smtClean="0">
                <a:solidFill>
                  <a:srgbClr val="0000CC"/>
                </a:solidFill>
                <a:latin typeface="+mj-lt"/>
                <a:cs typeface="Times New Roman" pitchFamily="18" charset="0"/>
              </a:rPr>
              <a:t>  </a:t>
            </a:r>
            <a:r>
              <a:rPr lang="zh-CN" altLang="en-US" sz="2400" b="1" dirty="0" smtClean="0">
                <a:latin typeface="+mj-lt"/>
                <a:cs typeface="Times New Roman" pitchFamily="18" charset="0"/>
              </a:rPr>
              <a:t>设随机过程                的状态空间为：</a:t>
            </a:r>
          </a:p>
        </p:txBody>
      </p:sp>
      <p:sp>
        <p:nvSpPr>
          <p:cNvPr id="20" name="Rectangle 13"/>
          <p:cNvSpPr>
            <a:spLocks noChangeArrowheads="1"/>
          </p:cNvSpPr>
          <p:nvPr/>
        </p:nvSpPr>
        <p:spPr bwMode="auto">
          <a:xfrm>
            <a:off x="477520" y="2463800"/>
            <a:ext cx="6781800"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smtClean="0">
                <a:latin typeface="+mj-lt"/>
                <a:cs typeface="Times New Roman" pitchFamily="18" charset="0"/>
              </a:rPr>
              <a:t>若对任意的            ，及                                   有</a:t>
            </a:r>
          </a:p>
        </p:txBody>
      </p:sp>
      <p:graphicFrame>
        <p:nvGraphicFramePr>
          <p:cNvPr id="21" name="Object 14"/>
          <p:cNvGraphicFramePr>
            <a:graphicFrameLocks noChangeAspect="1"/>
          </p:cNvGraphicFramePr>
          <p:nvPr>
            <p:extLst>
              <p:ext uri="{D42A27DB-BD31-4B8C-83A1-F6EECF244321}">
                <p14:modId xmlns:p14="http://schemas.microsoft.com/office/powerpoint/2010/main" val="2975019975"/>
              </p:ext>
            </p:extLst>
          </p:nvPr>
        </p:nvGraphicFramePr>
        <p:xfrm>
          <a:off x="2174240" y="2593156"/>
          <a:ext cx="744538" cy="331788"/>
        </p:xfrm>
        <a:graphic>
          <a:graphicData uri="http://schemas.openxmlformats.org/presentationml/2006/ole">
            <mc:AlternateContent xmlns:mc="http://schemas.openxmlformats.org/markup-compatibility/2006">
              <mc:Choice xmlns:v="urn:schemas-microsoft-com:vml" Requires="v">
                <p:oleObj spid="_x0000_s256081" name="Equation" r:id="rId6" imgW="304560" imgH="152280" progId="">
                  <p:embed/>
                </p:oleObj>
              </mc:Choice>
              <mc:Fallback>
                <p:oleObj name="Equation" r:id="rId6" imgW="304560" imgH="1522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240" y="2593156"/>
                        <a:ext cx="744538" cy="3317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770432320"/>
              </p:ext>
            </p:extLst>
          </p:nvPr>
        </p:nvGraphicFramePr>
        <p:xfrm>
          <a:off x="3707904" y="2521903"/>
          <a:ext cx="2982913" cy="425450"/>
        </p:xfrm>
        <a:graphic>
          <a:graphicData uri="http://schemas.openxmlformats.org/presentationml/2006/ole">
            <mc:AlternateContent xmlns:mc="http://schemas.openxmlformats.org/markup-compatibility/2006">
              <mc:Choice xmlns:v="urn:schemas-microsoft-com:vml" Requires="v">
                <p:oleObj spid="_x0000_s256082" name="Equation" r:id="rId8" imgW="1193760" imgH="190440" progId="">
                  <p:embed/>
                </p:oleObj>
              </mc:Choice>
              <mc:Fallback>
                <p:oleObj name="Equation" r:id="rId8" imgW="1193760" imgH="1904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2521903"/>
                        <a:ext cx="2982913" cy="4254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3" name="Oval 19"/>
          <p:cNvSpPr>
            <a:spLocks noChangeArrowheads="1"/>
          </p:cNvSpPr>
          <p:nvPr/>
        </p:nvSpPr>
        <p:spPr bwMode="auto">
          <a:xfrm>
            <a:off x="472440" y="3224184"/>
            <a:ext cx="8062913" cy="972000"/>
          </a:xfrm>
          <a:prstGeom prst="ellipse">
            <a:avLst/>
          </a:prstGeom>
          <a:noFill/>
          <a:ln w="31750" algn="ctr">
            <a:solidFill>
              <a:srgbClr val="FF0000"/>
            </a:solidFill>
            <a:round/>
            <a:headEnd/>
            <a:tailEnd type="none" w="lg" len="lg"/>
          </a:ln>
          <a:effectLst>
            <a:outerShdw dist="71842" dir="2700000" algn="ctr" rotWithShape="0">
              <a:schemeClr val="bg1">
                <a:alpha val="50000"/>
              </a:schemeClr>
            </a:outerShdw>
          </a:effectLst>
        </p:spPr>
        <p:txBody>
          <a:bodyPr wrap="square" anchor="ctr">
            <a:spAutoFit/>
          </a:bodyPr>
          <a:lstStyle/>
          <a:p>
            <a:pPr>
              <a:defRPr/>
            </a:pPr>
            <a:endParaRPr lang="zh-CN" altLang="en-US">
              <a:solidFill>
                <a:srgbClr val="002060"/>
              </a:solidFill>
            </a:endParaRPr>
          </a:p>
        </p:txBody>
      </p:sp>
      <p:sp>
        <p:nvSpPr>
          <p:cNvPr id="24" name="WordArt 20"/>
          <p:cNvSpPr>
            <a:spLocks noChangeArrowheads="1" noChangeShapeType="1" noTextEdit="1"/>
          </p:cNvSpPr>
          <p:nvPr/>
        </p:nvSpPr>
        <p:spPr bwMode="auto">
          <a:xfrm>
            <a:off x="7888288" y="4520113"/>
            <a:ext cx="1008063" cy="35321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headEnd/>
                  <a:tailEnd/>
                </a:ln>
                <a:solidFill>
                  <a:srgbClr val="002060"/>
                </a:solidFill>
                <a:effectLst>
                  <a:outerShdw dist="35921" dir="2700000" algn="ctr" rotWithShape="0">
                    <a:schemeClr val="bg1"/>
                  </a:outerShdw>
                </a:effectLst>
                <a:latin typeface="隶书"/>
                <a:ea typeface="隶书"/>
              </a:rPr>
              <a:t>马氏性</a:t>
            </a:r>
          </a:p>
        </p:txBody>
      </p:sp>
      <p:sp>
        <p:nvSpPr>
          <p:cNvPr id="25" name="Freeform 22"/>
          <p:cNvSpPr>
            <a:spLocks/>
          </p:cNvSpPr>
          <p:nvPr/>
        </p:nvSpPr>
        <p:spPr bwMode="auto">
          <a:xfrm>
            <a:off x="8306118" y="3882844"/>
            <a:ext cx="184150" cy="622741"/>
          </a:xfrm>
          <a:custGeom>
            <a:avLst/>
            <a:gdLst/>
            <a:ahLst/>
            <a:cxnLst>
              <a:cxn ang="0">
                <a:pos x="37" y="448"/>
              </a:cxn>
              <a:cxn ang="0">
                <a:pos x="174" y="347"/>
              </a:cxn>
              <a:cxn ang="0">
                <a:pos x="147" y="201"/>
              </a:cxn>
              <a:cxn ang="0">
                <a:pos x="0" y="0"/>
              </a:cxn>
            </a:cxnLst>
            <a:rect l="0" t="0" r="r" b="b"/>
            <a:pathLst>
              <a:path w="192" h="448">
                <a:moveTo>
                  <a:pt x="37" y="448"/>
                </a:moveTo>
                <a:cubicBezTo>
                  <a:pt x="96" y="418"/>
                  <a:pt x="156" y="388"/>
                  <a:pt x="174" y="347"/>
                </a:cubicBezTo>
                <a:cubicBezTo>
                  <a:pt x="192" y="306"/>
                  <a:pt x="176" y="259"/>
                  <a:pt x="147" y="201"/>
                </a:cubicBezTo>
                <a:cubicBezTo>
                  <a:pt x="118" y="143"/>
                  <a:pt x="24" y="35"/>
                  <a:pt x="0" y="0"/>
                </a:cubicBezTo>
              </a:path>
            </a:pathLst>
          </a:custGeom>
          <a:noFill/>
          <a:ln w="31750" cap="flat" cmpd="sng">
            <a:solidFill>
              <a:srgbClr val="FF0000"/>
            </a:solidFill>
            <a:prstDash val="solid"/>
            <a:round/>
            <a:headEnd type="none" w="med" len="med"/>
            <a:tailEnd type="stealth" w="lg" len="lg"/>
          </a:ln>
          <a:effectLst>
            <a:outerShdw dist="71842" dir="2700000" algn="ctr" rotWithShape="0">
              <a:schemeClr val="bg1">
                <a:alpha val="50000"/>
              </a:schemeClr>
            </a:outerShdw>
          </a:effectLst>
        </p:spPr>
        <p:txBody>
          <a:bodyPr wrap="none" anchor="ctr">
            <a:spAutoFit/>
          </a:bodyPr>
          <a:lstStyle/>
          <a:p>
            <a:pPr>
              <a:defRPr/>
            </a:pPr>
            <a:endParaRPr lang="zh-CN" altLang="en-US">
              <a:solidFill>
                <a:srgbClr val="002060"/>
              </a:solidFill>
            </a:endParaRPr>
          </a:p>
        </p:txBody>
      </p:sp>
      <p:graphicFrame>
        <p:nvGraphicFramePr>
          <p:cNvPr id="26" name="Object 68"/>
          <p:cNvGraphicFramePr>
            <a:graphicFrameLocks noChangeAspect="1"/>
          </p:cNvGraphicFramePr>
          <p:nvPr/>
        </p:nvGraphicFramePr>
        <p:xfrm>
          <a:off x="1467485" y="3358488"/>
          <a:ext cx="6245225" cy="808037"/>
        </p:xfrm>
        <a:graphic>
          <a:graphicData uri="http://schemas.openxmlformats.org/presentationml/2006/ole">
            <mc:AlternateContent xmlns:mc="http://schemas.openxmlformats.org/markup-compatibility/2006">
              <mc:Choice xmlns:v="urn:schemas-microsoft-com:vml" Requires="v">
                <p:oleObj spid="_x0000_s256083" name="Equation" r:id="rId10" imgW="2844720" imgH="368280" progId="">
                  <p:embed/>
                </p:oleObj>
              </mc:Choice>
              <mc:Fallback>
                <p:oleObj name="Equation" r:id="rId10" imgW="2844720" imgH="36828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485" y="3358488"/>
                        <a:ext cx="62452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0"/>
          <p:cNvSpPr>
            <a:spLocks noChangeArrowheads="1"/>
          </p:cNvSpPr>
          <p:nvPr/>
        </p:nvSpPr>
        <p:spPr bwMode="auto">
          <a:xfrm>
            <a:off x="516890" y="4706044"/>
            <a:ext cx="7546975" cy="1052596"/>
          </a:xfrm>
          <a:prstGeom prst="rect">
            <a:avLst/>
          </a:prstGeom>
          <a:noFill/>
          <a:ln w="9525" algn="ctr">
            <a:noFill/>
            <a:miter lim="800000"/>
            <a:headEnd/>
            <a:tailEnd/>
          </a:ln>
        </p:spPr>
        <p:txBody>
          <a:bodyPr>
            <a:spAutoFit/>
          </a:bodyPr>
          <a:lstStyle/>
          <a:p>
            <a:pPr>
              <a:lnSpc>
                <a:spcPct val="130000"/>
              </a:lnSpc>
              <a:spcBef>
                <a:spcPct val="50000"/>
              </a:spcBef>
            </a:pPr>
            <a:r>
              <a:rPr lang="zh-CN" altLang="en-US" sz="2400" b="1" dirty="0" smtClean="0">
                <a:latin typeface="+mj-lt"/>
                <a:cs typeface="Times New Roman" pitchFamily="18" charset="0"/>
              </a:rPr>
              <a:t>则称                 为离散时间、离散状态的马尔可夫过程，或简称为马尔可夫链</a:t>
            </a:r>
            <a:r>
              <a:rPr lang="zh-CN" altLang="en-US" sz="2400" b="1" dirty="0" smtClean="0">
                <a:solidFill>
                  <a:srgbClr val="0000CC"/>
                </a:solidFill>
                <a:latin typeface="+mj-lt"/>
                <a:cs typeface="Times New Roman" pitchFamily="18" charset="0"/>
              </a:rPr>
              <a:t>。</a:t>
            </a:r>
            <a:r>
              <a:rPr lang="zh-CN" altLang="en-US" sz="2400" dirty="0" smtClean="0">
                <a:solidFill>
                  <a:srgbClr val="0000CC"/>
                </a:solidFill>
                <a:latin typeface="+mj-lt"/>
                <a:cs typeface="Times New Roman" pitchFamily="18" charset="0"/>
              </a:rPr>
              <a:t>                  </a:t>
            </a:r>
            <a:r>
              <a:rPr kumimoji="1" lang="zh-CN" altLang="en-US" sz="2400" b="1" dirty="0">
                <a:solidFill>
                  <a:srgbClr val="002060"/>
                </a:solidFill>
                <a:latin typeface="宋体" pitchFamily="2" charset="-122"/>
              </a:rPr>
              <a:t>                                                                                                                                                                                                                                                                                                     </a:t>
            </a:r>
          </a:p>
        </p:txBody>
      </p:sp>
      <p:graphicFrame>
        <p:nvGraphicFramePr>
          <p:cNvPr id="28" name="Object 17"/>
          <p:cNvGraphicFramePr>
            <a:graphicFrameLocks noChangeAspect="1"/>
          </p:cNvGraphicFramePr>
          <p:nvPr>
            <p:extLst>
              <p:ext uri="{D42A27DB-BD31-4B8C-83A1-F6EECF244321}">
                <p14:modId xmlns:p14="http://schemas.microsoft.com/office/powerpoint/2010/main" val="164518338"/>
              </p:ext>
            </p:extLst>
          </p:nvPr>
        </p:nvGraphicFramePr>
        <p:xfrm>
          <a:off x="2799715" y="1916832"/>
          <a:ext cx="1239838" cy="404812"/>
        </p:xfrm>
        <a:graphic>
          <a:graphicData uri="http://schemas.openxmlformats.org/presentationml/2006/ole">
            <mc:AlternateContent xmlns:mc="http://schemas.openxmlformats.org/markup-compatibility/2006">
              <mc:Choice xmlns:v="urn:schemas-microsoft-com:vml" Requires="v">
                <p:oleObj spid="_x0000_s256084" name="公式" r:id="rId12" imgW="698400" imgH="228600" progId="Equation.3">
                  <p:embed/>
                </p:oleObj>
              </mc:Choice>
              <mc:Fallback>
                <p:oleObj name="公式" r:id="rId12" imgW="6984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9715" y="1916832"/>
                        <a:ext cx="12398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8"/>
          <p:cNvGraphicFramePr>
            <a:graphicFrameLocks noChangeAspect="1"/>
          </p:cNvGraphicFramePr>
          <p:nvPr/>
        </p:nvGraphicFramePr>
        <p:xfrm>
          <a:off x="1312228" y="4788046"/>
          <a:ext cx="1239837" cy="404812"/>
        </p:xfrm>
        <a:graphic>
          <a:graphicData uri="http://schemas.openxmlformats.org/presentationml/2006/ole">
            <mc:AlternateContent xmlns:mc="http://schemas.openxmlformats.org/markup-compatibility/2006">
              <mc:Choice xmlns:v="urn:schemas-microsoft-com:vml" Requires="v">
                <p:oleObj spid="_x0000_s256085" name="公式" r:id="rId14" imgW="698400" imgH="228600" progId="Equation.3">
                  <p:embed/>
                </p:oleObj>
              </mc:Choice>
              <mc:Fallback>
                <p:oleObj name="公式" r:id="rId14" imgW="6984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2228" y="4788046"/>
                        <a:ext cx="123983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6684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
          <p:cNvSpPr>
            <a:spLocks noChangeArrowheads="1"/>
          </p:cNvSpPr>
          <p:nvPr/>
        </p:nvSpPr>
        <p:spPr bwMode="auto">
          <a:xfrm>
            <a:off x="591820" y="1544003"/>
            <a:ext cx="7883525" cy="3564053"/>
          </a:xfrm>
          <a:prstGeom prst="rect">
            <a:avLst/>
          </a:prstGeom>
          <a:noFill/>
          <a:ln w="9525" algn="ctr">
            <a:noFill/>
            <a:miter lim="800000"/>
            <a:headEnd/>
            <a:tailEnd/>
          </a:ln>
          <a:effectLst>
            <a:outerShdw blurRad="50800" dist="50800" dir="5400000" algn="ctr" rotWithShape="0">
              <a:schemeClr val="bg1"/>
            </a:outerShdw>
          </a:effectLst>
        </p:spPr>
        <p:txBody>
          <a:bodyPr wrap="square">
            <a:spAutoFit/>
          </a:bodyPr>
          <a:lstStyle/>
          <a:p>
            <a:pPr algn="l">
              <a:buFont typeface="Wingdings" pitchFamily="2" charset="2"/>
              <a:buChar char="u"/>
            </a:pPr>
            <a:r>
              <a:rPr lang="zh-CN" altLang="en-US" sz="2400" dirty="0" smtClean="0">
                <a:solidFill>
                  <a:srgbClr val="0000CC"/>
                </a:solidFill>
                <a:latin typeface="+mj-lt"/>
                <a:cs typeface="Times New Roman" pitchFamily="18" charset="0"/>
              </a:rPr>
              <a:t>  </a:t>
            </a:r>
            <a:r>
              <a:rPr lang="zh-CN" altLang="en-US" sz="2400" dirty="0" smtClean="0">
                <a:latin typeface="+mj-lt"/>
                <a:cs typeface="Times New Roman" pitchFamily="18" charset="0"/>
              </a:rPr>
              <a:t>字符串的概率可计算为：</a:t>
            </a:r>
            <a:endParaRPr lang="en-US" altLang="zh-CN" sz="2400" dirty="0" smtClean="0">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a:p>
            <a:pPr algn="l">
              <a:buFont typeface="Wingdings" pitchFamily="2" charset="2"/>
              <a:buChar char="u"/>
            </a:pPr>
            <a:endParaRPr lang="en-US" altLang="zh-CN" sz="2400" dirty="0" smtClean="0">
              <a:solidFill>
                <a:srgbClr val="0000CC"/>
              </a:solidFill>
              <a:latin typeface="+mj-lt"/>
              <a:cs typeface="Times New Roman" pitchFamily="18" charset="0"/>
            </a:endParaRPr>
          </a:p>
        </p:txBody>
      </p:sp>
      <p:graphicFrame>
        <p:nvGraphicFramePr>
          <p:cNvPr id="31" name="Object 5"/>
          <p:cNvGraphicFramePr>
            <a:graphicFrameLocks noChangeAspect="1"/>
          </p:cNvGraphicFramePr>
          <p:nvPr/>
        </p:nvGraphicFramePr>
        <p:xfrm>
          <a:off x="1210945" y="2306638"/>
          <a:ext cx="4554538" cy="404812"/>
        </p:xfrm>
        <a:graphic>
          <a:graphicData uri="http://schemas.openxmlformats.org/presentationml/2006/ole">
            <mc:AlternateContent xmlns:mc="http://schemas.openxmlformats.org/markup-compatibility/2006">
              <mc:Choice xmlns:v="urn:schemas-microsoft-com:vml" Requires="v">
                <p:oleObj spid="_x0000_s257136" name="公式" r:id="rId4" imgW="2565360" imgH="228600" progId="Equation.3">
                  <p:embed/>
                </p:oleObj>
              </mc:Choice>
              <mc:Fallback>
                <p:oleObj name="公式" r:id="rId4" imgW="25653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945" y="2306638"/>
                        <a:ext cx="45545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
          <p:cNvGraphicFramePr>
            <a:graphicFrameLocks noChangeAspect="1"/>
          </p:cNvGraphicFramePr>
          <p:nvPr/>
        </p:nvGraphicFramePr>
        <p:xfrm>
          <a:off x="1559243" y="3032125"/>
          <a:ext cx="2954337" cy="382588"/>
        </p:xfrm>
        <a:graphic>
          <a:graphicData uri="http://schemas.openxmlformats.org/presentationml/2006/ole">
            <mc:AlternateContent xmlns:mc="http://schemas.openxmlformats.org/markup-compatibility/2006">
              <mc:Choice xmlns:v="urn:schemas-microsoft-com:vml" Requires="v">
                <p:oleObj spid="_x0000_s257137" name="公式" r:id="rId6" imgW="1663560" imgH="215640" progId="Equation.3">
                  <p:embed/>
                </p:oleObj>
              </mc:Choice>
              <mc:Fallback>
                <p:oleObj name="公式" r:id="rId6" imgW="166356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9243" y="3032125"/>
                        <a:ext cx="29543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p:cNvGraphicFramePr>
            <a:graphicFrameLocks noChangeAspect="1"/>
          </p:cNvGraphicFramePr>
          <p:nvPr/>
        </p:nvGraphicFramePr>
        <p:xfrm>
          <a:off x="4514850" y="3038793"/>
          <a:ext cx="3113088" cy="382587"/>
        </p:xfrm>
        <a:graphic>
          <a:graphicData uri="http://schemas.openxmlformats.org/presentationml/2006/ole">
            <mc:AlternateContent xmlns:mc="http://schemas.openxmlformats.org/markup-compatibility/2006">
              <mc:Choice xmlns:v="urn:schemas-microsoft-com:vml" Requires="v">
                <p:oleObj spid="_x0000_s257138" name="公式" r:id="rId8" imgW="1752480" imgH="215640" progId="Equation.3">
                  <p:embed/>
                </p:oleObj>
              </mc:Choice>
              <mc:Fallback>
                <p:oleObj name="公式" r:id="rId8" imgW="17524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038793"/>
                        <a:ext cx="311308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8"/>
          <p:cNvGraphicFramePr>
            <a:graphicFrameLocks noChangeAspect="1"/>
          </p:cNvGraphicFramePr>
          <p:nvPr/>
        </p:nvGraphicFramePr>
        <p:xfrm>
          <a:off x="1624013" y="3868420"/>
          <a:ext cx="2185987" cy="382588"/>
        </p:xfrm>
        <a:graphic>
          <a:graphicData uri="http://schemas.openxmlformats.org/presentationml/2006/ole">
            <mc:AlternateContent xmlns:mc="http://schemas.openxmlformats.org/markup-compatibility/2006">
              <mc:Choice xmlns:v="urn:schemas-microsoft-com:vml" Requires="v">
                <p:oleObj spid="_x0000_s257139" name="公式" r:id="rId10" imgW="1231560" imgH="215640" progId="Equation.3">
                  <p:embed/>
                </p:oleObj>
              </mc:Choice>
              <mc:Fallback>
                <p:oleObj name="公式" r:id="rId10" imgW="123156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4013" y="3868420"/>
                        <a:ext cx="21859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9"/>
          <p:cNvGraphicFramePr>
            <a:graphicFrameLocks noChangeAspect="1"/>
          </p:cNvGraphicFramePr>
          <p:nvPr/>
        </p:nvGraphicFramePr>
        <p:xfrm>
          <a:off x="3816668" y="3863975"/>
          <a:ext cx="3360737" cy="404813"/>
        </p:xfrm>
        <a:graphic>
          <a:graphicData uri="http://schemas.openxmlformats.org/presentationml/2006/ole">
            <mc:AlternateContent xmlns:mc="http://schemas.openxmlformats.org/markup-compatibility/2006">
              <mc:Choice xmlns:v="urn:schemas-microsoft-com:vml" Requires="v">
                <p:oleObj spid="_x0000_s257140" name="公式" r:id="rId12" imgW="1892160" imgH="228600" progId="Equation.3">
                  <p:embed/>
                </p:oleObj>
              </mc:Choice>
              <mc:Fallback>
                <p:oleObj name="公式" r:id="rId12" imgW="18921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6668" y="3863975"/>
                        <a:ext cx="336073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椭圆 35"/>
          <p:cNvSpPr/>
          <p:nvPr/>
        </p:nvSpPr>
        <p:spPr bwMode="auto">
          <a:xfrm>
            <a:off x="1818640" y="358648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endParaRPr>
          </a:p>
        </p:txBody>
      </p:sp>
      <p:sp>
        <p:nvSpPr>
          <p:cNvPr id="37" name="椭圆 36"/>
          <p:cNvSpPr/>
          <p:nvPr/>
        </p:nvSpPr>
        <p:spPr bwMode="auto">
          <a:xfrm>
            <a:off x="2092960" y="359664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endParaRPr>
          </a:p>
        </p:txBody>
      </p:sp>
      <p:sp>
        <p:nvSpPr>
          <p:cNvPr id="38" name="椭圆 37"/>
          <p:cNvSpPr/>
          <p:nvPr/>
        </p:nvSpPr>
        <p:spPr bwMode="auto">
          <a:xfrm>
            <a:off x="2367280" y="360680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endParaRPr>
          </a:p>
        </p:txBody>
      </p:sp>
      <p:grpSp>
        <p:nvGrpSpPr>
          <p:cNvPr id="39" name="组合 38"/>
          <p:cNvGrpSpPr/>
          <p:nvPr/>
        </p:nvGrpSpPr>
        <p:grpSpPr>
          <a:xfrm>
            <a:off x="604520" y="4704080"/>
            <a:ext cx="7937500" cy="1163395"/>
            <a:chOff x="604520" y="4439920"/>
            <a:chExt cx="7937500" cy="1163395"/>
          </a:xfrm>
        </p:grpSpPr>
        <p:sp>
          <p:nvSpPr>
            <p:cNvPr id="40" name="Rectangle 46"/>
            <p:cNvSpPr>
              <a:spLocks noChangeArrowheads="1"/>
            </p:cNvSpPr>
            <p:nvPr/>
          </p:nvSpPr>
          <p:spPr bwMode="auto">
            <a:xfrm>
              <a:off x="604520" y="4439920"/>
              <a:ext cx="7937500" cy="1163395"/>
            </a:xfrm>
            <a:prstGeom prst="rect">
              <a:avLst/>
            </a:prstGeom>
            <a:noFill/>
            <a:ln w="9525" algn="ctr">
              <a:noFill/>
              <a:miter lim="800000"/>
              <a:headEnd/>
              <a:tailEnd/>
            </a:ln>
          </p:spPr>
          <p:txBody>
            <a:bodyPr>
              <a:spAutoFit/>
            </a:bodyPr>
            <a:lstStyle/>
            <a:p>
              <a:pPr>
                <a:lnSpc>
                  <a:spcPct val="120000"/>
                </a:lnSpc>
                <a:spcBef>
                  <a:spcPct val="50000"/>
                </a:spcBef>
                <a:buFont typeface="Wingdings" pitchFamily="2" charset="2"/>
                <a:buChar char="u"/>
              </a:pPr>
              <a:r>
                <a:rPr kumimoji="1" lang="en-US" altLang="zh-CN" sz="2400" b="1" dirty="0" smtClean="0">
                  <a:solidFill>
                    <a:srgbClr val="0000CC"/>
                  </a:solidFill>
                  <a:latin typeface="宋体" pitchFamily="2" charset="-122"/>
                  <a:cs typeface="Times New Roman" pitchFamily="18" charset="0"/>
                </a:rPr>
                <a:t> </a:t>
              </a:r>
              <a:r>
                <a:rPr lang="zh-CN" altLang="en-US" sz="2400" dirty="0" smtClean="0">
                  <a:latin typeface="+mj-lt"/>
                  <a:cs typeface="Times New Roman" pitchFamily="18" charset="0"/>
                </a:rPr>
                <a:t>即马尔可夫链               的有限维分布完全由</a:t>
              </a:r>
              <a:r>
                <a:rPr lang="zh-CN" altLang="en-US" sz="2400" dirty="0" smtClean="0">
                  <a:solidFill>
                    <a:srgbClr val="FF0000"/>
                  </a:solidFill>
                  <a:latin typeface="+mj-lt"/>
                  <a:cs typeface="Times New Roman" pitchFamily="18" charset="0"/>
                </a:rPr>
                <a:t>初始分布</a:t>
              </a:r>
              <a:r>
                <a:rPr lang="zh-CN" altLang="en-US" sz="2400" dirty="0" smtClean="0">
                  <a:solidFill>
                    <a:srgbClr val="0000CC"/>
                  </a:solidFill>
                  <a:latin typeface="+mj-lt"/>
                  <a:cs typeface="Times New Roman" pitchFamily="18" charset="0"/>
                </a:rPr>
                <a:t>            </a:t>
              </a:r>
              <a:endParaRPr lang="en-US" altLang="zh-CN" sz="2400" dirty="0" smtClean="0">
                <a:solidFill>
                  <a:srgbClr val="0000CC"/>
                </a:solidFill>
                <a:latin typeface="+mj-lt"/>
                <a:cs typeface="Times New Roman" pitchFamily="18" charset="0"/>
              </a:endParaRPr>
            </a:p>
            <a:p>
              <a:pPr>
                <a:lnSpc>
                  <a:spcPct val="120000"/>
                </a:lnSpc>
                <a:spcBef>
                  <a:spcPct val="50000"/>
                </a:spcBef>
              </a:pPr>
              <a:r>
                <a:rPr lang="en-US" altLang="zh-CN" sz="2400" dirty="0" smtClean="0">
                  <a:solidFill>
                    <a:srgbClr val="0000CC"/>
                  </a:solidFill>
                  <a:latin typeface="+mj-lt"/>
                  <a:cs typeface="Times New Roman" pitchFamily="18" charset="0"/>
                </a:rPr>
                <a:t>                    </a:t>
              </a:r>
              <a:r>
                <a:rPr lang="zh-CN" altLang="en-US" sz="2400" dirty="0" smtClean="0">
                  <a:latin typeface="+mj-lt"/>
                  <a:cs typeface="Times New Roman" pitchFamily="18" charset="0"/>
                </a:rPr>
                <a:t>和</a:t>
              </a:r>
              <a:r>
                <a:rPr lang="zh-CN" altLang="en-US" sz="2400" dirty="0" smtClean="0">
                  <a:solidFill>
                    <a:srgbClr val="0000CC"/>
                  </a:solidFill>
                  <a:latin typeface="+mj-lt"/>
                  <a:cs typeface="Times New Roman" pitchFamily="18" charset="0"/>
                </a:rPr>
                <a:t> </a:t>
              </a:r>
              <a:r>
                <a:rPr lang="zh-CN" altLang="en-US" sz="2400" dirty="0" smtClean="0">
                  <a:solidFill>
                    <a:srgbClr val="FF0000"/>
                  </a:solidFill>
                  <a:latin typeface="+mj-lt"/>
                  <a:cs typeface="Times New Roman" pitchFamily="18" charset="0"/>
                </a:rPr>
                <a:t>条件概率                 </a:t>
              </a:r>
              <a:r>
                <a:rPr lang="zh-CN" altLang="en-US" sz="2400" dirty="0" smtClean="0">
                  <a:solidFill>
                    <a:srgbClr val="0000CC"/>
                  </a:solidFill>
                  <a:latin typeface="+mj-lt"/>
                  <a:cs typeface="Times New Roman" pitchFamily="18" charset="0"/>
                </a:rPr>
                <a:t>               </a:t>
              </a:r>
              <a:r>
                <a:rPr lang="zh-CN" altLang="en-US" sz="2400" dirty="0" smtClean="0">
                  <a:latin typeface="+mj-lt"/>
                  <a:cs typeface="Times New Roman" pitchFamily="18" charset="0"/>
                </a:rPr>
                <a:t>确定</a:t>
              </a:r>
              <a:r>
                <a:rPr kumimoji="1" lang="en-US" altLang="zh-CN" sz="2400" dirty="0">
                  <a:latin typeface="宋体" pitchFamily="2" charset="-122"/>
                </a:rPr>
                <a:t>.</a:t>
              </a:r>
            </a:p>
          </p:txBody>
        </p:sp>
        <p:graphicFrame>
          <p:nvGraphicFramePr>
            <p:cNvPr id="41" name="Object 48"/>
            <p:cNvGraphicFramePr>
              <a:graphicFrameLocks noChangeAspect="1"/>
            </p:cNvGraphicFramePr>
            <p:nvPr/>
          </p:nvGraphicFramePr>
          <p:xfrm>
            <a:off x="975360" y="5133658"/>
            <a:ext cx="1343025" cy="447675"/>
          </p:xfrm>
          <a:graphic>
            <a:graphicData uri="http://schemas.openxmlformats.org/presentationml/2006/ole">
              <mc:AlternateContent xmlns:mc="http://schemas.openxmlformats.org/markup-compatibility/2006">
                <mc:Choice xmlns:v="urn:schemas-microsoft-com:vml" Requires="v">
                  <p:oleObj spid="_x0000_s257141" name="Equation" r:id="rId14" imgW="545760" imgH="190440" progId="">
                    <p:embed/>
                  </p:oleObj>
                </mc:Choice>
                <mc:Fallback>
                  <p:oleObj name="Equation" r:id="rId14" imgW="545760" imgH="19044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360" y="5133658"/>
                          <a:ext cx="1343025" cy="447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2" name="Object 49"/>
            <p:cNvGraphicFramePr>
              <a:graphicFrameLocks noChangeAspect="1"/>
            </p:cNvGraphicFramePr>
            <p:nvPr/>
          </p:nvGraphicFramePr>
          <p:xfrm>
            <a:off x="4084955" y="5113973"/>
            <a:ext cx="2524125" cy="436563"/>
          </p:xfrm>
          <a:graphic>
            <a:graphicData uri="http://schemas.openxmlformats.org/presentationml/2006/ole">
              <mc:AlternateContent xmlns:mc="http://schemas.openxmlformats.org/markup-compatibility/2006">
                <mc:Choice xmlns:v="urn:schemas-microsoft-com:vml" Requires="v">
                  <p:oleObj spid="_x0000_s257142" name="Equation" r:id="rId16" imgW="1054080" imgH="190440" progId="">
                    <p:embed/>
                  </p:oleObj>
                </mc:Choice>
                <mc:Fallback>
                  <p:oleObj name="Equation" r:id="rId16" imgW="1054080" imgH="19044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4955" y="5113973"/>
                          <a:ext cx="2524125" cy="4365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3" name="Object 12"/>
            <p:cNvGraphicFramePr>
              <a:graphicFrameLocks noChangeAspect="1"/>
            </p:cNvGraphicFramePr>
            <p:nvPr>
              <p:extLst>
                <p:ext uri="{D42A27DB-BD31-4B8C-83A1-F6EECF244321}">
                  <p14:modId xmlns:p14="http://schemas.microsoft.com/office/powerpoint/2010/main" val="129247294"/>
                </p:ext>
              </p:extLst>
            </p:nvPr>
          </p:nvGraphicFramePr>
          <p:xfrm>
            <a:off x="2972122" y="4524375"/>
            <a:ext cx="1239838" cy="404813"/>
          </p:xfrm>
          <a:graphic>
            <a:graphicData uri="http://schemas.openxmlformats.org/presentationml/2006/ole">
              <mc:AlternateContent xmlns:mc="http://schemas.openxmlformats.org/markup-compatibility/2006">
                <mc:Choice xmlns:v="urn:schemas-microsoft-com:vml" Requires="v">
                  <p:oleObj spid="_x0000_s257143" name="公式" r:id="rId18" imgW="698400" imgH="228600" progId="Equation.3">
                    <p:embed/>
                  </p:oleObj>
                </mc:Choice>
                <mc:Fallback>
                  <p:oleObj name="公式" r:id="rId18" imgW="698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2122" y="4524375"/>
                          <a:ext cx="12398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982776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 name="Group 27"/>
          <p:cNvGrpSpPr>
            <a:grpSpLocks/>
          </p:cNvGrpSpPr>
          <p:nvPr/>
        </p:nvGrpSpPr>
        <p:grpSpPr bwMode="auto">
          <a:xfrm>
            <a:off x="838200" y="1442720"/>
            <a:ext cx="7535863" cy="2176463"/>
            <a:chOff x="434" y="175"/>
            <a:chExt cx="4747" cy="1371"/>
          </a:xfrm>
        </p:grpSpPr>
        <p:grpSp>
          <p:nvGrpSpPr>
            <p:cNvPr id="24" name="Group 24"/>
            <p:cNvGrpSpPr>
              <a:grpSpLocks/>
            </p:cNvGrpSpPr>
            <p:nvPr/>
          </p:nvGrpSpPr>
          <p:grpSpPr bwMode="auto">
            <a:xfrm>
              <a:off x="612" y="175"/>
              <a:ext cx="3744" cy="334"/>
              <a:chOff x="528" y="144"/>
              <a:chExt cx="3744" cy="334"/>
            </a:xfrm>
          </p:grpSpPr>
          <p:sp>
            <p:nvSpPr>
              <p:cNvPr id="45" name="Rectangle 4"/>
              <p:cNvSpPr>
                <a:spLocks noChangeArrowheads="1"/>
              </p:cNvSpPr>
              <p:nvPr/>
            </p:nvSpPr>
            <p:spPr bwMode="auto">
              <a:xfrm>
                <a:off x="528" y="144"/>
                <a:ext cx="3744" cy="33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宋体" pitchFamily="2" charset="-122"/>
                  </a:rPr>
                  <a:t> </a:t>
                </a:r>
                <a:r>
                  <a:rPr kumimoji="1" lang="zh-CN" altLang="en-US" sz="2400" b="1" i="0" u="none" strike="noStrike" kern="0" cap="none" spc="0" normalizeH="0" baseline="0" noProof="0" dirty="0" smtClean="0">
                    <a:ln>
                      <a:noFill/>
                    </a:ln>
                    <a:solidFill>
                      <a:srgbClr val="FF0000"/>
                    </a:solidFill>
                    <a:effectLst/>
                    <a:uLnTx/>
                    <a:uFillTx/>
                    <a:latin typeface="宋体" pitchFamily="2" charset="-122"/>
                  </a:rPr>
                  <a:t>定义</a:t>
                </a:r>
                <a:r>
                  <a:rPr kumimoji="1" lang="en-US" altLang="zh-CN" sz="2400" b="1" i="0" u="none" strike="noStrike" kern="0" cap="none" spc="0" normalizeH="0" baseline="0" noProof="0" dirty="0" smtClean="0">
                    <a:ln>
                      <a:noFill/>
                    </a:ln>
                    <a:solidFill>
                      <a:srgbClr val="FF0000"/>
                    </a:solidFill>
                    <a:effectLst/>
                    <a:uLnTx/>
                    <a:uFillTx/>
                    <a:latin typeface="宋体" pitchFamily="2" charset="-122"/>
                  </a:rPr>
                  <a:t>1 </a:t>
                </a:r>
                <a:r>
                  <a:rPr kumimoji="1" lang="zh-CN" altLang="en-US" sz="2400" b="1" i="0" u="none" strike="noStrike" kern="0" cap="none" spc="0" normalizeH="0" baseline="0" noProof="0" dirty="0" smtClean="0">
                    <a:ln>
                      <a:noFill/>
                    </a:ln>
                    <a:solidFill>
                      <a:srgbClr val="000000"/>
                    </a:solidFill>
                    <a:effectLst/>
                    <a:uLnTx/>
                    <a:uFillTx/>
                    <a:latin typeface="宋体" pitchFamily="2" charset="-122"/>
                  </a:rPr>
                  <a:t>设           是马尔可夫链，记</a:t>
                </a:r>
              </a:p>
            </p:txBody>
          </p:sp>
          <p:graphicFrame>
            <p:nvGraphicFramePr>
              <p:cNvPr id="46" name="Object 5"/>
              <p:cNvGraphicFramePr>
                <a:graphicFrameLocks noChangeAspect="1"/>
              </p:cNvGraphicFramePr>
              <p:nvPr/>
            </p:nvGraphicFramePr>
            <p:xfrm>
              <a:off x="1471" y="155"/>
              <a:ext cx="1066" cy="293"/>
            </p:xfrm>
            <a:graphic>
              <a:graphicData uri="http://schemas.openxmlformats.org/presentationml/2006/ole">
                <mc:AlternateContent xmlns:mc="http://schemas.openxmlformats.org/markup-compatibility/2006">
                  <mc:Choice xmlns:v="urn:schemas-microsoft-com:vml" Requires="v">
                    <p:oleObj spid="_x0000_s258190" name="Equation" r:id="rId4" imgW="660240" imgH="190440" progId="">
                      <p:embed/>
                    </p:oleObj>
                  </mc:Choice>
                  <mc:Fallback>
                    <p:oleObj name="Equation" r:id="rId4" imgW="66024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 y="155"/>
                            <a:ext cx="1066" cy="29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25" name="Object 7"/>
            <p:cNvGraphicFramePr>
              <a:graphicFrameLocks noChangeAspect="1"/>
            </p:cNvGraphicFramePr>
            <p:nvPr>
              <p:extLst>
                <p:ext uri="{D42A27DB-BD31-4B8C-83A1-F6EECF244321}">
                  <p14:modId xmlns:p14="http://schemas.microsoft.com/office/powerpoint/2010/main" val="531348504"/>
                </p:ext>
              </p:extLst>
            </p:nvPr>
          </p:nvGraphicFramePr>
          <p:xfrm>
            <a:off x="1657" y="586"/>
            <a:ext cx="2493" cy="308"/>
          </p:xfrm>
          <a:graphic>
            <a:graphicData uri="http://schemas.openxmlformats.org/presentationml/2006/ole">
              <mc:AlternateContent xmlns:mc="http://schemas.openxmlformats.org/markup-compatibility/2006">
                <mc:Choice xmlns:v="urn:schemas-microsoft-com:vml" Requires="v">
                  <p:oleObj spid="_x0000_s258191" name="Equation" r:id="rId6" imgW="1473120" imgH="190440" progId="Equation.DSMT4">
                    <p:embed/>
                  </p:oleObj>
                </mc:Choice>
                <mc:Fallback>
                  <p:oleObj name="Equation" r:id="rId6" imgW="1473120" imgH="190440" progId="Equation.DSMT4">
                    <p:embed/>
                    <p:pic>
                      <p:nvPicPr>
                        <p:cNvPr id="0" name=""/>
                        <p:cNvPicPr>
                          <a:picLocks noChangeAspect="1" noChangeArrowheads="1"/>
                        </p:cNvPicPr>
                        <p:nvPr/>
                      </p:nvPicPr>
                      <p:blipFill>
                        <a:blip r:embed="rId7"/>
                        <a:srcRect/>
                        <a:stretch>
                          <a:fillRect/>
                        </a:stretch>
                      </p:blipFill>
                      <p:spPr bwMode="auto">
                        <a:xfrm>
                          <a:off x="1657" y="586"/>
                          <a:ext cx="2493" cy="3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26" name="Group 26"/>
            <p:cNvGrpSpPr>
              <a:grpSpLocks/>
            </p:cNvGrpSpPr>
            <p:nvPr/>
          </p:nvGrpSpPr>
          <p:grpSpPr bwMode="auto">
            <a:xfrm>
              <a:off x="434" y="928"/>
              <a:ext cx="4747" cy="618"/>
              <a:chOff x="581" y="1295"/>
              <a:chExt cx="4747" cy="618"/>
            </a:xfrm>
          </p:grpSpPr>
          <p:sp>
            <p:nvSpPr>
              <p:cNvPr id="27" name="Rectangle 9"/>
              <p:cNvSpPr>
                <a:spLocks noChangeArrowheads="1"/>
              </p:cNvSpPr>
              <p:nvPr/>
            </p:nvSpPr>
            <p:spPr bwMode="auto">
              <a:xfrm>
                <a:off x="581" y="1296"/>
                <a:ext cx="4747" cy="617"/>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宋体" pitchFamily="2" charset="-122"/>
                  </a:rPr>
                  <a:t>称      为马尔可夫链           在时刻  时的</a:t>
                </a:r>
                <a:r>
                  <a:rPr kumimoji="1" lang="zh-CN" altLang="en-US" sz="2400" b="1" i="0" u="none" strike="noStrike" kern="0" cap="none" spc="0" normalizeH="0" baseline="0" noProof="0" dirty="0" smtClean="0">
                    <a:ln>
                      <a:noFill/>
                    </a:ln>
                    <a:solidFill>
                      <a:srgbClr val="FF0000"/>
                    </a:solidFill>
                    <a:effectLst/>
                    <a:uLnTx/>
                    <a:uFillTx/>
                    <a:latin typeface="宋体" pitchFamily="2" charset="-122"/>
                  </a:rPr>
                  <a:t>一步转移概率</a:t>
                </a:r>
                <a:r>
                  <a:rPr kumimoji="1" lang="zh-CN" altLang="en-US" sz="2400" b="1" i="0" u="none" strike="noStrike" kern="0" cap="none" spc="0" normalizeH="0" baseline="0" noProof="0" dirty="0" smtClean="0">
                    <a:ln>
                      <a:noFill/>
                    </a:ln>
                    <a:solidFill>
                      <a:srgbClr val="000000"/>
                    </a:solidFill>
                    <a:effectLst/>
                    <a:uLnTx/>
                    <a:uFillTx/>
                    <a:latin typeface="宋体" pitchFamily="2" charset="-122"/>
                  </a:rPr>
                  <a:t>。有：</a:t>
                </a:r>
                <a:endParaRPr kumimoji="1" lang="zh-CN" altLang="en-US" sz="2400" b="1" i="0" u="none" strike="noStrike" kern="0" cap="none" spc="0" normalizeH="0" baseline="0" noProof="0" dirty="0" smtClean="0">
                  <a:ln>
                    <a:noFill/>
                  </a:ln>
                  <a:solidFill>
                    <a:srgbClr val="FF0000"/>
                  </a:solidFill>
                  <a:effectLst/>
                  <a:uLnTx/>
                  <a:uFillTx/>
                  <a:latin typeface="宋体" pitchFamily="2" charset="-122"/>
                </a:endParaRPr>
              </a:p>
            </p:txBody>
          </p:sp>
          <p:graphicFrame>
            <p:nvGraphicFramePr>
              <p:cNvPr id="28" name="Object 11"/>
              <p:cNvGraphicFramePr>
                <a:graphicFrameLocks noChangeAspect="1"/>
              </p:cNvGraphicFramePr>
              <p:nvPr>
                <p:extLst>
                  <p:ext uri="{D42A27DB-BD31-4B8C-83A1-F6EECF244321}">
                    <p14:modId xmlns:p14="http://schemas.microsoft.com/office/powerpoint/2010/main" val="2164746121"/>
                  </p:ext>
                </p:extLst>
              </p:nvPr>
            </p:nvGraphicFramePr>
            <p:xfrm>
              <a:off x="4203" y="1354"/>
              <a:ext cx="199" cy="212"/>
            </p:xfrm>
            <a:graphic>
              <a:graphicData uri="http://schemas.openxmlformats.org/presentationml/2006/ole">
                <mc:AlternateContent xmlns:mc="http://schemas.openxmlformats.org/markup-compatibility/2006">
                  <mc:Choice xmlns:v="urn:schemas-microsoft-com:vml" Requires="v">
                    <p:oleObj spid="_x0000_s258192" name="Equation" r:id="rId8" imgW="114120" imgH="126720" progId="">
                      <p:embed/>
                    </p:oleObj>
                  </mc:Choice>
                  <mc:Fallback>
                    <p:oleObj name="Equation" r:id="rId8" imgW="1141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3" y="1354"/>
                            <a:ext cx="199" cy="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1698276847"/>
                  </p:ext>
                </p:extLst>
              </p:nvPr>
            </p:nvGraphicFramePr>
            <p:xfrm>
              <a:off x="815" y="1295"/>
              <a:ext cx="576" cy="317"/>
            </p:xfrm>
            <a:graphic>
              <a:graphicData uri="http://schemas.openxmlformats.org/presentationml/2006/ole">
                <mc:AlternateContent xmlns:mc="http://schemas.openxmlformats.org/markup-compatibility/2006">
                  <mc:Choice xmlns:v="urn:schemas-microsoft-com:vml" Requires="v">
                    <p:oleObj spid="_x0000_s258193" name="Equation" r:id="rId10" imgW="330120" imgH="190440" progId="Equation.DSMT4">
                      <p:embed/>
                    </p:oleObj>
                  </mc:Choice>
                  <mc:Fallback>
                    <p:oleObj name="Equation" r:id="rId10" imgW="330120" imgH="190440" progId="Equation.DSMT4">
                      <p:embed/>
                      <p:pic>
                        <p:nvPicPr>
                          <p:cNvPr id="0" name=""/>
                          <p:cNvPicPr>
                            <a:picLocks noChangeAspect="1" noChangeArrowheads="1"/>
                          </p:cNvPicPr>
                          <p:nvPr/>
                        </p:nvPicPr>
                        <p:blipFill>
                          <a:blip r:embed="rId11"/>
                          <a:srcRect/>
                          <a:stretch>
                            <a:fillRect/>
                          </a:stretch>
                        </p:blipFill>
                        <p:spPr bwMode="auto">
                          <a:xfrm>
                            <a:off x="815" y="1295"/>
                            <a:ext cx="576" cy="31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4" name="Object 25"/>
              <p:cNvGraphicFramePr>
                <a:graphicFrameLocks noChangeAspect="1"/>
              </p:cNvGraphicFramePr>
              <p:nvPr>
                <p:extLst>
                  <p:ext uri="{D42A27DB-BD31-4B8C-83A1-F6EECF244321}">
                    <p14:modId xmlns:p14="http://schemas.microsoft.com/office/powerpoint/2010/main" val="1921583022"/>
                  </p:ext>
                </p:extLst>
              </p:nvPr>
            </p:nvGraphicFramePr>
            <p:xfrm>
              <a:off x="2615" y="1329"/>
              <a:ext cx="967" cy="279"/>
            </p:xfrm>
            <a:graphic>
              <a:graphicData uri="http://schemas.openxmlformats.org/presentationml/2006/ole">
                <mc:AlternateContent xmlns:mc="http://schemas.openxmlformats.org/markup-compatibility/2006">
                  <mc:Choice xmlns:v="urn:schemas-microsoft-com:vml" Requires="v">
                    <p:oleObj spid="_x0000_s258194" name="Equation" r:id="rId12" imgW="660240" imgH="190440" progId="">
                      <p:embed/>
                    </p:oleObj>
                  </mc:Choice>
                  <mc:Fallback>
                    <p:oleObj name="Equation" r:id="rId12" imgW="660240" imgH="1904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5" y="1329"/>
                            <a:ext cx="96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47" name="Object 14"/>
          <p:cNvGraphicFramePr>
            <a:graphicFrameLocks noChangeAspect="1"/>
          </p:cNvGraphicFramePr>
          <p:nvPr>
            <p:extLst>
              <p:ext uri="{D42A27DB-BD31-4B8C-83A1-F6EECF244321}">
                <p14:modId xmlns:p14="http://schemas.microsoft.com/office/powerpoint/2010/main" val="2690283613"/>
              </p:ext>
            </p:extLst>
          </p:nvPr>
        </p:nvGraphicFramePr>
        <p:xfrm>
          <a:off x="2617788" y="3644900"/>
          <a:ext cx="3736975" cy="1104900"/>
        </p:xfrm>
        <a:graphic>
          <a:graphicData uri="http://schemas.openxmlformats.org/presentationml/2006/ole">
            <mc:AlternateContent xmlns:mc="http://schemas.openxmlformats.org/markup-compatibility/2006">
              <mc:Choice xmlns:v="urn:schemas-microsoft-com:vml" Requires="v">
                <p:oleObj spid="_x0000_s258195" name="Equation" r:id="rId14" imgW="1523880" imgH="469800" progId="Equation.DSMT4">
                  <p:embed/>
                </p:oleObj>
              </mc:Choice>
              <mc:Fallback>
                <p:oleObj name="Equation" r:id="rId14" imgW="1523880" imgH="469800" progId="Equation.DSMT4">
                  <p:embed/>
                  <p:pic>
                    <p:nvPicPr>
                      <p:cNvPr id="0" name=""/>
                      <p:cNvPicPr>
                        <a:picLocks noChangeAspect="1" noChangeArrowheads="1"/>
                      </p:cNvPicPr>
                      <p:nvPr/>
                    </p:nvPicPr>
                    <p:blipFill>
                      <a:blip r:embed="rId15"/>
                      <a:srcRect/>
                      <a:stretch>
                        <a:fillRect/>
                      </a:stretch>
                    </p:blipFill>
                    <p:spPr bwMode="auto">
                      <a:xfrm>
                        <a:off x="2617788" y="3644900"/>
                        <a:ext cx="3736975" cy="1104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 name="组合 3"/>
          <p:cNvGrpSpPr/>
          <p:nvPr/>
        </p:nvGrpSpPr>
        <p:grpSpPr>
          <a:xfrm>
            <a:off x="755576" y="4797152"/>
            <a:ext cx="6984776" cy="1619293"/>
            <a:chOff x="755576" y="4797152"/>
            <a:chExt cx="6984776" cy="1619293"/>
          </a:xfrm>
        </p:grpSpPr>
        <p:sp>
          <p:nvSpPr>
            <p:cNvPr id="3" name="矩形 2"/>
            <p:cNvSpPr/>
            <p:nvPr/>
          </p:nvSpPr>
          <p:spPr>
            <a:xfrm>
              <a:off x="755576" y="4838701"/>
              <a:ext cx="6408712"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宋体" pitchFamily="2" charset="-122"/>
                  <a:ea typeface="黑体" pitchFamily="49" charset="-122"/>
                </a:rPr>
                <a:t>若其一步转移概率      与时间  无关，即：</a:t>
              </a:r>
              <a:endParaRPr kumimoji="1" lang="en-US" altLang="zh-CN" sz="2400" i="0" u="none" strike="noStrike" kern="0" cap="none" spc="0" normalizeH="0" baseline="0" noProof="0" dirty="0" smtClean="0">
                <a:ln>
                  <a:noFill/>
                </a:ln>
                <a:solidFill>
                  <a:srgbClr val="000000"/>
                </a:solidFill>
                <a:effectLst/>
                <a:uLnTx/>
                <a:uFillTx/>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kern="0" dirty="0">
                <a:solidFill>
                  <a:srgbClr val="000000"/>
                </a:solidFill>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i="0" u="none" strike="noStrike" kern="0" cap="none" spc="0" normalizeH="0" baseline="0" noProof="0" dirty="0" smtClean="0">
                <a:ln>
                  <a:noFill/>
                </a:ln>
                <a:solidFill>
                  <a:srgbClr val="000000"/>
                </a:solidFill>
                <a:effectLst/>
                <a:uLnTx/>
                <a:uFillTx/>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kern="0" dirty="0" smtClean="0">
                  <a:solidFill>
                    <a:srgbClr val="000000"/>
                  </a:solidFill>
                  <a:latin typeface="宋体" pitchFamily="2" charset="-122"/>
                  <a:ea typeface="黑体" pitchFamily="49" charset="-122"/>
                </a:rPr>
                <a:t>则称           为</a:t>
              </a:r>
              <a:r>
                <a:rPr kumimoji="1" lang="zh-CN" altLang="en-US" sz="2400" kern="0" dirty="0" smtClean="0">
                  <a:solidFill>
                    <a:srgbClr val="FF0000"/>
                  </a:solidFill>
                  <a:latin typeface="宋体" pitchFamily="2" charset="-122"/>
                  <a:ea typeface="黑体" pitchFamily="49" charset="-122"/>
                </a:rPr>
                <a:t>齐次马尔可夫链</a:t>
              </a:r>
              <a:endParaRPr kumimoji="0" lang="zh-CN" altLang="en-US" sz="1800" i="0" u="none" strike="noStrike" kern="0" cap="none" spc="0" normalizeH="0" baseline="0" noProof="0" dirty="0" smtClean="0">
                <a:ln>
                  <a:noFill/>
                </a:ln>
                <a:solidFill>
                  <a:srgbClr val="FF0000"/>
                </a:solidFill>
                <a:effectLst/>
                <a:uLnTx/>
                <a:uFillTx/>
              </a:endParaRPr>
            </a:p>
          </p:txBody>
        </p:sp>
        <p:graphicFrame>
          <p:nvGraphicFramePr>
            <p:cNvPr id="48" name="Object 12"/>
            <p:cNvGraphicFramePr>
              <a:graphicFrameLocks noChangeAspect="1"/>
            </p:cNvGraphicFramePr>
            <p:nvPr>
              <p:extLst>
                <p:ext uri="{D42A27DB-BD31-4B8C-83A1-F6EECF244321}">
                  <p14:modId xmlns:p14="http://schemas.microsoft.com/office/powerpoint/2010/main" val="267495936"/>
                </p:ext>
              </p:extLst>
            </p:nvPr>
          </p:nvGraphicFramePr>
          <p:xfrm>
            <a:off x="3297560" y="4797152"/>
            <a:ext cx="914400" cy="503238"/>
          </p:xfrm>
          <a:graphic>
            <a:graphicData uri="http://schemas.openxmlformats.org/presentationml/2006/ole">
              <mc:AlternateContent xmlns:mc="http://schemas.openxmlformats.org/markup-compatibility/2006">
                <mc:Choice xmlns:v="urn:schemas-microsoft-com:vml" Requires="v">
                  <p:oleObj spid="_x0000_s258196" name="Equation" r:id="rId16" imgW="330120" imgH="190440" progId="Equation.DSMT4">
                    <p:embed/>
                  </p:oleObj>
                </mc:Choice>
                <mc:Fallback>
                  <p:oleObj name="Equation" r:id="rId16" imgW="330120" imgH="190440" progId="Equation.DSMT4">
                    <p:embed/>
                    <p:pic>
                      <p:nvPicPr>
                        <p:cNvPr id="0" name=""/>
                        <p:cNvPicPr>
                          <a:picLocks noChangeAspect="1" noChangeArrowheads="1"/>
                        </p:cNvPicPr>
                        <p:nvPr/>
                      </p:nvPicPr>
                      <p:blipFill>
                        <a:blip r:embed="rId11"/>
                        <a:srcRect/>
                        <a:stretch>
                          <a:fillRect/>
                        </a:stretch>
                      </p:blipFill>
                      <p:spPr bwMode="auto">
                        <a:xfrm>
                          <a:off x="3297560" y="4797152"/>
                          <a:ext cx="914400" cy="503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9" name="Object 11"/>
            <p:cNvGraphicFramePr>
              <a:graphicFrameLocks noChangeAspect="1"/>
            </p:cNvGraphicFramePr>
            <p:nvPr>
              <p:extLst>
                <p:ext uri="{D42A27DB-BD31-4B8C-83A1-F6EECF244321}">
                  <p14:modId xmlns:p14="http://schemas.microsoft.com/office/powerpoint/2010/main" val="2587751488"/>
                </p:ext>
              </p:extLst>
            </p:nvPr>
          </p:nvGraphicFramePr>
          <p:xfrm>
            <a:off x="5133243" y="4901258"/>
            <a:ext cx="315913" cy="336550"/>
          </p:xfrm>
          <a:graphic>
            <a:graphicData uri="http://schemas.openxmlformats.org/presentationml/2006/ole">
              <mc:AlternateContent xmlns:mc="http://schemas.openxmlformats.org/markup-compatibility/2006">
                <mc:Choice xmlns:v="urn:schemas-microsoft-com:vml" Requires="v">
                  <p:oleObj spid="_x0000_s258197" name="Equation" r:id="rId17" imgW="114120" imgH="126720" progId="">
                    <p:embed/>
                  </p:oleObj>
                </mc:Choice>
                <mc:Fallback>
                  <p:oleObj name="Equation" r:id="rId17" imgW="1141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243" y="4901258"/>
                          <a:ext cx="315913"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0" name="Object 40"/>
            <p:cNvGraphicFramePr>
              <a:graphicFrameLocks noChangeAspect="1"/>
            </p:cNvGraphicFramePr>
            <p:nvPr>
              <p:extLst>
                <p:ext uri="{D42A27DB-BD31-4B8C-83A1-F6EECF244321}">
                  <p14:modId xmlns:p14="http://schemas.microsoft.com/office/powerpoint/2010/main" val="2058843477"/>
                </p:ext>
              </p:extLst>
            </p:nvPr>
          </p:nvGraphicFramePr>
          <p:xfrm>
            <a:off x="1949152" y="5408960"/>
            <a:ext cx="5791200" cy="468312"/>
          </p:xfrm>
          <a:graphic>
            <a:graphicData uri="http://schemas.openxmlformats.org/presentationml/2006/ole">
              <mc:AlternateContent xmlns:mc="http://schemas.openxmlformats.org/markup-compatibility/2006">
                <mc:Choice xmlns:v="urn:schemas-microsoft-com:vml" Requires="v">
                  <p:oleObj spid="_x0000_s258198" name="Equation" r:id="rId18" imgW="2361960" imgH="190440" progId="Equation.DSMT4">
                    <p:embed/>
                  </p:oleObj>
                </mc:Choice>
                <mc:Fallback>
                  <p:oleObj name="Equation" r:id="rId18" imgW="2361960" imgH="190440" progId="Equation.DSMT4">
                    <p:embed/>
                    <p:pic>
                      <p:nvPicPr>
                        <p:cNvPr id="0" name=""/>
                        <p:cNvPicPr>
                          <a:picLocks noChangeAspect="1" noChangeArrowheads="1"/>
                        </p:cNvPicPr>
                        <p:nvPr/>
                      </p:nvPicPr>
                      <p:blipFill>
                        <a:blip r:embed="rId19"/>
                        <a:srcRect/>
                        <a:stretch>
                          <a:fillRect/>
                        </a:stretch>
                      </p:blipFill>
                      <p:spPr bwMode="auto">
                        <a:xfrm>
                          <a:off x="1949152" y="5408960"/>
                          <a:ext cx="57912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25"/>
            <p:cNvGraphicFramePr>
              <a:graphicFrameLocks noChangeAspect="1"/>
            </p:cNvGraphicFramePr>
            <p:nvPr>
              <p:extLst>
                <p:ext uri="{D42A27DB-BD31-4B8C-83A1-F6EECF244321}">
                  <p14:modId xmlns:p14="http://schemas.microsoft.com/office/powerpoint/2010/main" val="538682698"/>
                </p:ext>
              </p:extLst>
            </p:nvPr>
          </p:nvGraphicFramePr>
          <p:xfrm>
            <a:off x="1518443" y="5973532"/>
            <a:ext cx="1535113" cy="442913"/>
          </p:xfrm>
          <a:graphic>
            <a:graphicData uri="http://schemas.openxmlformats.org/presentationml/2006/ole">
              <mc:AlternateContent xmlns:mc="http://schemas.openxmlformats.org/markup-compatibility/2006">
                <mc:Choice xmlns:v="urn:schemas-microsoft-com:vml" Requires="v">
                  <p:oleObj spid="_x0000_s258199" name="Equation" r:id="rId20" imgW="660240" imgH="190440" progId="">
                    <p:embed/>
                  </p:oleObj>
                </mc:Choice>
                <mc:Fallback>
                  <p:oleObj name="Equation" r:id="rId20" imgW="660240" imgH="1904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8443" y="5973532"/>
                          <a:ext cx="153511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32330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 name="Group 2"/>
          <p:cNvGrpSpPr>
            <a:grpSpLocks/>
          </p:cNvGrpSpPr>
          <p:nvPr/>
        </p:nvGrpSpPr>
        <p:grpSpPr bwMode="auto">
          <a:xfrm>
            <a:off x="3629744" y="2276872"/>
            <a:ext cx="4038600" cy="1702389"/>
            <a:chOff x="2277" y="892"/>
            <a:chExt cx="2820" cy="1212"/>
          </a:xfrm>
        </p:grpSpPr>
        <p:sp>
          <p:nvSpPr>
            <p:cNvPr id="31" name="Line 3"/>
            <p:cNvSpPr>
              <a:spLocks noChangeShapeType="1"/>
            </p:cNvSpPr>
            <p:nvPr/>
          </p:nvSpPr>
          <p:spPr bwMode="auto">
            <a:xfrm flipH="1">
              <a:off x="3922" y="1502"/>
              <a:ext cx="147" cy="381"/>
            </a:xfrm>
            <a:prstGeom prst="line">
              <a:avLst/>
            </a:prstGeom>
            <a:noFill/>
            <a:ln w="19050">
              <a:solidFill>
                <a:srgbClr val="000000"/>
              </a:solidFill>
              <a:round/>
              <a:headEnd/>
              <a:tailEnd type="triangle" w="lg" len="lg"/>
            </a:ln>
            <a:effectLst>
              <a:outerShdw dist="71842" dir="2700000" algn="ctr" rotWithShape="0">
                <a:srgbClr val="FFFFFF">
                  <a:alpha val="50000"/>
                </a:srgbClr>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Oval 4"/>
            <p:cNvSpPr>
              <a:spLocks noChangeArrowheads="1"/>
            </p:cNvSpPr>
            <p:nvPr/>
          </p:nvSpPr>
          <p:spPr bwMode="auto">
            <a:xfrm>
              <a:off x="2277" y="1793"/>
              <a:ext cx="2820" cy="311"/>
            </a:xfrm>
            <a:prstGeom prst="ellipse">
              <a:avLst/>
            </a:prstGeom>
            <a:solidFill>
              <a:srgbClr val="99CC00">
                <a:alpha val="0"/>
              </a:srgbClr>
            </a:solidFill>
            <a:ln w="28575" algn="ctr">
              <a:solidFill>
                <a:srgbClr val="333399"/>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5"/>
            <p:cNvSpPr>
              <a:spLocks noChangeArrowheads="1"/>
            </p:cNvSpPr>
            <p:nvPr/>
          </p:nvSpPr>
          <p:spPr bwMode="auto">
            <a:xfrm>
              <a:off x="3237" y="892"/>
              <a:ext cx="1612" cy="610"/>
            </a:xfrm>
            <a:prstGeom prst="ellipse">
              <a:avLst/>
            </a:prstGeom>
            <a:solidFill>
              <a:srgbClr val="BBE0E3"/>
            </a:solidFill>
            <a:ln w="19050" algn="ctr">
              <a:solidFill>
                <a:srgbClr val="FFFFFF"/>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6"/>
            <p:cNvSpPr>
              <a:spLocks noChangeArrowheads="1"/>
            </p:cNvSpPr>
            <p:nvPr/>
          </p:nvSpPr>
          <p:spPr bwMode="auto">
            <a:xfrm>
              <a:off x="3237" y="892"/>
              <a:ext cx="1612" cy="457"/>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FF0000"/>
                  </a:solidFill>
                  <a:effectLst/>
                  <a:uLnTx/>
                  <a:uFillTx/>
                  <a:latin typeface="宋体" pitchFamily="2" charset="-122"/>
                  <a:ea typeface="Arial Unicode MS" pitchFamily="34" charset="-122"/>
                  <a:cs typeface="Arial Unicode MS" pitchFamily="34" charset="-122"/>
                </a:rPr>
                <a:t>矩阵的每一行都</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FF0000"/>
                  </a:solidFill>
                  <a:effectLst/>
                  <a:uLnTx/>
                  <a:uFillTx/>
                  <a:latin typeface="宋体" pitchFamily="2" charset="-122"/>
                  <a:ea typeface="Arial Unicode MS" pitchFamily="34" charset="-122"/>
                  <a:cs typeface="Arial Unicode MS" pitchFamily="34" charset="-122"/>
                </a:rPr>
                <a:t>是一条件分布律</a:t>
              </a:r>
              <a:endParaRPr kumimoji="1" lang="el-GR" altLang="zh-CN" sz="1800" b="1" i="0" u="none" strike="noStrike" kern="0" cap="none" spc="0" normalizeH="0" baseline="0" noProof="0" smtClean="0">
                <a:ln>
                  <a:noFill/>
                </a:ln>
                <a:solidFill>
                  <a:srgbClr val="FF0000"/>
                </a:solidFill>
                <a:effectLst/>
                <a:uLnTx/>
                <a:uFillTx/>
                <a:latin typeface="宋体" pitchFamily="2" charset="-122"/>
                <a:ea typeface="Arial Unicode MS" pitchFamily="34" charset="-122"/>
                <a:cs typeface="Arial Unicode MS" pitchFamily="34" charset="-122"/>
              </a:endParaRPr>
            </a:p>
          </p:txBody>
        </p:sp>
      </p:grpSp>
      <p:graphicFrame>
        <p:nvGraphicFramePr>
          <p:cNvPr id="39" name="Object 30"/>
          <p:cNvGraphicFramePr>
            <a:graphicFrameLocks noChangeAspect="1"/>
          </p:cNvGraphicFramePr>
          <p:nvPr>
            <p:extLst>
              <p:ext uri="{D42A27DB-BD31-4B8C-83A1-F6EECF244321}">
                <p14:modId xmlns:p14="http://schemas.microsoft.com/office/powerpoint/2010/main" val="3473262003"/>
              </p:ext>
            </p:extLst>
          </p:nvPr>
        </p:nvGraphicFramePr>
        <p:xfrm>
          <a:off x="2406105" y="2837005"/>
          <a:ext cx="4968875" cy="1981200"/>
        </p:xfrm>
        <a:graphic>
          <a:graphicData uri="http://schemas.openxmlformats.org/presentationml/2006/ole">
            <mc:AlternateContent xmlns:mc="http://schemas.openxmlformats.org/markup-compatibility/2006">
              <mc:Choice xmlns:v="urn:schemas-microsoft-com:vml" Requires="v">
                <p:oleObj spid="_x0000_s259113" name="Equation" r:id="rId4" imgW="1942920" imgH="774360" progId="Equation.DSMT4">
                  <p:embed/>
                </p:oleObj>
              </mc:Choice>
              <mc:Fallback>
                <p:oleObj name="Equation" r:id="rId4" imgW="1942920" imgH="774360" progId="Equation.DSMT4">
                  <p:embed/>
                  <p:pic>
                    <p:nvPicPr>
                      <p:cNvPr id="0" name=""/>
                      <p:cNvPicPr>
                        <a:picLocks noChangeAspect="1" noChangeArrowheads="1"/>
                      </p:cNvPicPr>
                      <p:nvPr/>
                    </p:nvPicPr>
                    <p:blipFill>
                      <a:blip r:embed="rId5"/>
                      <a:srcRect/>
                      <a:stretch>
                        <a:fillRect/>
                      </a:stretch>
                    </p:blipFill>
                    <p:spPr bwMode="auto">
                      <a:xfrm>
                        <a:off x="2406105" y="2837005"/>
                        <a:ext cx="4968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15"/>
          <p:cNvSpPr>
            <a:spLocks noChangeArrowheads="1"/>
          </p:cNvSpPr>
          <p:nvPr/>
        </p:nvSpPr>
        <p:spPr bwMode="auto">
          <a:xfrm>
            <a:off x="526257" y="1715106"/>
            <a:ext cx="7053262" cy="57246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宋体" pitchFamily="2" charset="-122"/>
              </a:rPr>
              <a:t>齐次马尔科夫链的</a:t>
            </a:r>
            <a:r>
              <a:rPr kumimoji="1" lang="zh-CN" altLang="en-US" sz="2400" b="1" i="0" u="none" strike="noStrike" kern="0" cap="none" spc="0" normalizeH="0" baseline="0" noProof="0" dirty="0" smtClean="0">
                <a:ln>
                  <a:noFill/>
                </a:ln>
                <a:solidFill>
                  <a:srgbClr val="FF0000"/>
                </a:solidFill>
                <a:effectLst/>
                <a:uLnTx/>
                <a:uFillTx/>
                <a:latin typeface="宋体" pitchFamily="2" charset="-122"/>
              </a:rPr>
              <a:t>一步转移概率矩阵</a:t>
            </a:r>
            <a:r>
              <a:rPr kumimoji="1" lang="en-US" altLang="zh-CN" sz="2400" b="1" i="0" u="none" strike="noStrike" kern="0" cap="none" spc="0" normalizeH="0" baseline="0" noProof="0" dirty="0" smtClean="0">
                <a:ln>
                  <a:noFill/>
                </a:ln>
                <a:solidFill>
                  <a:srgbClr val="000000"/>
                </a:solidFill>
                <a:effectLst/>
                <a:uLnTx/>
                <a:uFillTx/>
                <a:latin typeface="宋体" pitchFamily="2" charset="-122"/>
              </a:rPr>
              <a:t>.</a:t>
            </a:r>
          </a:p>
        </p:txBody>
      </p:sp>
      <p:grpSp>
        <p:nvGrpSpPr>
          <p:cNvPr id="41" name="Group 33"/>
          <p:cNvGrpSpPr>
            <a:grpSpLocks/>
          </p:cNvGrpSpPr>
          <p:nvPr/>
        </p:nvGrpSpPr>
        <p:grpSpPr bwMode="auto">
          <a:xfrm>
            <a:off x="323528" y="5123906"/>
            <a:ext cx="7470775" cy="1052513"/>
            <a:chOff x="478" y="2667"/>
            <a:chExt cx="4706" cy="663"/>
          </a:xfrm>
        </p:grpSpPr>
        <p:sp>
          <p:nvSpPr>
            <p:cNvPr id="42" name="Rectangle 18"/>
            <p:cNvSpPr>
              <a:spLocks noChangeArrowheads="1"/>
            </p:cNvSpPr>
            <p:nvPr/>
          </p:nvSpPr>
          <p:spPr bwMode="auto">
            <a:xfrm>
              <a:off x="478" y="2667"/>
              <a:ext cx="4706" cy="663"/>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宋体" pitchFamily="2" charset="-122"/>
                </a:rPr>
                <a:t> </a:t>
              </a:r>
              <a:r>
                <a:rPr kumimoji="1" lang="zh-CN" altLang="en-US" sz="2400" b="1" i="0" u="none" strike="noStrike" kern="0" cap="none" spc="0" normalizeH="0" baseline="0" noProof="0" dirty="0" smtClean="0">
                  <a:ln>
                    <a:noFill/>
                  </a:ln>
                  <a:solidFill>
                    <a:srgbClr val="000000"/>
                  </a:solidFill>
                  <a:effectLst/>
                  <a:uLnTx/>
                  <a:uFillTx/>
                  <a:latin typeface="宋体" pitchFamily="2" charset="-122"/>
                </a:rPr>
                <a:t>记                                    </a:t>
              </a:r>
              <a:r>
                <a:rPr kumimoji="1" lang="en-US" altLang="zh-CN" sz="2400" b="1" i="0" u="none" strike="noStrike" kern="0" cap="none" spc="0" normalizeH="0" baseline="0" noProof="0" dirty="0" smtClean="0">
                  <a:ln>
                    <a:noFill/>
                  </a:ln>
                  <a:solidFill>
                    <a:srgbClr val="000000"/>
                  </a:solidFill>
                  <a:effectLst/>
                  <a:uLnTx/>
                  <a:uFillTx/>
                  <a:latin typeface="宋体" pitchFamily="2" charset="-122"/>
                </a:rPr>
                <a:t>.</a:t>
              </a:r>
              <a:r>
                <a:rPr kumimoji="1" lang="zh-CN" altLang="en-US" sz="2400" b="1" i="0" u="none" strike="noStrike" kern="0" cap="none" spc="0" normalizeH="0" baseline="0" noProof="0" dirty="0" smtClean="0">
                  <a:ln>
                    <a:noFill/>
                  </a:ln>
                  <a:solidFill>
                    <a:srgbClr val="000000"/>
                  </a:solidFill>
                  <a:effectLst/>
                  <a:uLnTx/>
                  <a:uFillTx/>
                  <a:latin typeface="宋体" pitchFamily="2" charset="-122"/>
                </a:rPr>
                <a:t>称  </a:t>
              </a:r>
            </a:p>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宋体" pitchFamily="2" charset="-122"/>
                </a:rPr>
                <a:t>为齐次马尔可夫链的</a:t>
              </a:r>
              <a:r>
                <a:rPr kumimoji="1" lang="zh-CN" altLang="en-US" sz="2400" b="1" i="0" u="none" strike="noStrike" kern="0" cap="none" spc="0" normalizeH="0" baseline="0" noProof="0" dirty="0" smtClean="0">
                  <a:ln>
                    <a:noFill/>
                  </a:ln>
                  <a:solidFill>
                    <a:srgbClr val="FF0000"/>
                  </a:solidFill>
                  <a:effectLst/>
                  <a:uLnTx/>
                  <a:uFillTx/>
                  <a:latin typeface="宋体" pitchFamily="2" charset="-122"/>
                </a:rPr>
                <a:t>初始分布</a:t>
              </a:r>
              <a:r>
                <a:rPr kumimoji="1" lang="en-US" altLang="zh-CN" sz="2400" b="1" i="0" u="none" strike="noStrike" kern="0" cap="none" spc="0" normalizeH="0" baseline="0" noProof="0" dirty="0" smtClean="0">
                  <a:ln>
                    <a:noFill/>
                  </a:ln>
                  <a:solidFill>
                    <a:srgbClr val="000000"/>
                  </a:solidFill>
                  <a:effectLst/>
                  <a:uLnTx/>
                  <a:uFillTx/>
                  <a:latin typeface="宋体" pitchFamily="2" charset="-122"/>
                </a:rPr>
                <a:t>.</a:t>
              </a:r>
            </a:p>
          </p:txBody>
        </p:sp>
        <p:graphicFrame>
          <p:nvGraphicFramePr>
            <p:cNvPr id="43" name="Object 19"/>
            <p:cNvGraphicFramePr>
              <a:graphicFrameLocks noChangeAspect="1"/>
            </p:cNvGraphicFramePr>
            <p:nvPr>
              <p:extLst>
                <p:ext uri="{D42A27DB-BD31-4B8C-83A1-F6EECF244321}">
                  <p14:modId xmlns:p14="http://schemas.microsoft.com/office/powerpoint/2010/main" val="2448537327"/>
                </p:ext>
              </p:extLst>
            </p:nvPr>
          </p:nvGraphicFramePr>
          <p:xfrm>
            <a:off x="867" y="2707"/>
            <a:ext cx="3467" cy="292"/>
          </p:xfrm>
          <a:graphic>
            <a:graphicData uri="http://schemas.openxmlformats.org/presentationml/2006/ole">
              <mc:AlternateContent xmlns:mc="http://schemas.openxmlformats.org/markup-compatibility/2006">
                <mc:Choice xmlns:v="urn:schemas-microsoft-com:vml" Requires="v">
                  <p:oleObj spid="_x0000_s259114" name="Equation" r:id="rId6" imgW="2158920" imgH="190440" progId="">
                    <p:embed/>
                  </p:oleObj>
                </mc:Choice>
                <mc:Fallback>
                  <p:oleObj name="Equation" r:id="rId6" imgW="2158920" imgH="1904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 y="2707"/>
                          <a:ext cx="3467" cy="2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2" name="Object 20"/>
            <p:cNvGraphicFramePr>
              <a:graphicFrameLocks noChangeAspect="1"/>
            </p:cNvGraphicFramePr>
            <p:nvPr>
              <p:extLst>
                <p:ext uri="{D42A27DB-BD31-4B8C-83A1-F6EECF244321}">
                  <p14:modId xmlns:p14="http://schemas.microsoft.com/office/powerpoint/2010/main" val="172351568"/>
                </p:ext>
              </p:extLst>
            </p:nvPr>
          </p:nvGraphicFramePr>
          <p:xfrm>
            <a:off x="4645" y="2734"/>
            <a:ext cx="187" cy="213"/>
          </p:xfrm>
          <a:graphic>
            <a:graphicData uri="http://schemas.openxmlformats.org/presentationml/2006/ole">
              <mc:AlternateContent xmlns:mc="http://schemas.openxmlformats.org/markup-compatibility/2006">
                <mc:Choice xmlns:v="urn:schemas-microsoft-com:vml" Requires="v">
                  <p:oleObj spid="_x0000_s259115" name="Equation" r:id="rId8" imgW="126720" imgH="126720" progId="">
                    <p:embed/>
                  </p:oleObj>
                </mc:Choice>
                <mc:Fallback>
                  <p:oleObj name="Equation" r:id="rId8" imgW="1267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5" y="2734"/>
                          <a:ext cx="187" cy="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332135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3" name="Rectangle 3"/>
          <p:cNvSpPr>
            <a:spLocks noChangeArrowheads="1"/>
          </p:cNvSpPr>
          <p:nvPr/>
        </p:nvSpPr>
        <p:spPr bwMode="auto">
          <a:xfrm>
            <a:off x="561975" y="1655763"/>
            <a:ext cx="7883525" cy="2566987"/>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defRPr/>
            </a:pPr>
            <a:r>
              <a:rPr lang="zh-CN" altLang="en-US" sz="2400" dirty="0">
                <a:solidFill>
                  <a:srgbClr val="C00000"/>
                </a:solidFill>
                <a:latin typeface="+mj-lt"/>
                <a:cs typeface="Times New Roman" pitchFamily="18" charset="0"/>
              </a:rPr>
              <a:t>例</a:t>
            </a:r>
            <a:r>
              <a:rPr lang="en-US" altLang="zh-CN" sz="2400" dirty="0">
                <a:solidFill>
                  <a:srgbClr val="C00000"/>
                </a:solidFill>
                <a:latin typeface="+mj-lt"/>
                <a:cs typeface="Times New Roman" pitchFamily="18" charset="0"/>
              </a:rPr>
              <a:t>1 </a:t>
            </a:r>
            <a:r>
              <a:rPr lang="zh-CN" altLang="en-US" sz="2400" dirty="0">
                <a:solidFill>
                  <a:srgbClr val="C00000"/>
                </a:solidFill>
                <a:latin typeface="+mj-lt"/>
                <a:cs typeface="Times New Roman" pitchFamily="18" charset="0"/>
              </a:rPr>
              <a:t>简单信号模型的转移概率矩阵</a:t>
            </a:r>
            <a:endParaRPr lang="en-US" altLang="zh-CN" sz="2400" dirty="0">
              <a:solidFill>
                <a:srgbClr val="C00000"/>
              </a:solidFill>
              <a:latin typeface="+mj-lt"/>
              <a:cs typeface="Times New Roman" pitchFamily="18" charset="0"/>
            </a:endParaRPr>
          </a:p>
          <a:p>
            <a:pPr eaLnBrk="1" hangingPunct="1">
              <a:lnSpc>
                <a:spcPct val="130000"/>
              </a:lnSpc>
              <a:defRPr/>
            </a:pPr>
            <a:r>
              <a:rPr lang="en-US" altLang="zh-CN" sz="2400" b="1" dirty="0">
                <a:solidFill>
                  <a:srgbClr val="0000CC"/>
                </a:solidFill>
                <a:latin typeface="+mj-lt"/>
                <a:cs typeface="Times New Roman" pitchFamily="18" charset="0"/>
              </a:rPr>
              <a:t>        </a:t>
            </a:r>
            <a:endParaRPr lang="en-US" altLang="zh-CN" sz="2800" dirty="0">
              <a:latin typeface="华文新魏" pitchFamily="2" charset="-122"/>
              <a:ea typeface="华文新魏" pitchFamily="2" charset="-122"/>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chemeClr val="accent2">
                  <a:lumMod val="75000"/>
                </a:schemeClr>
              </a:solidFill>
              <a:latin typeface="华文新魏" pitchFamily="2" charset="-122"/>
              <a:ea typeface="华文新魏" pitchFamily="2" charset="-122"/>
            </a:endParaRPr>
          </a:p>
        </p:txBody>
      </p:sp>
      <p:grpSp>
        <p:nvGrpSpPr>
          <p:cNvPr id="51204" name="组合 5"/>
          <p:cNvGrpSpPr>
            <a:grpSpLocks/>
          </p:cNvGrpSpPr>
          <p:nvPr/>
        </p:nvGrpSpPr>
        <p:grpSpPr bwMode="auto">
          <a:xfrm>
            <a:off x="147638" y="2663825"/>
            <a:ext cx="8247062" cy="660400"/>
            <a:chOff x="685800" y="4431030"/>
            <a:chExt cx="8247063" cy="660718"/>
          </a:xfrm>
        </p:grpSpPr>
        <p:graphicFrame>
          <p:nvGraphicFramePr>
            <p:cNvPr id="51212"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51386" name="Equation" r:id="rId3" imgW="291973" imgH="203112" progId="Equation.DSMT4">
                    <p:embed/>
                  </p:oleObj>
                </mc:Choice>
                <mc:Fallback>
                  <p:oleObj name="Equation" r:id="rId3" imgW="291973"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51387" name="Equation" r:id="rId5" imgW="494870" imgH="203024" progId="Equation.DSMT4">
                    <p:embed/>
                  </p:oleObj>
                </mc:Choice>
                <mc:Fallback>
                  <p:oleObj name="Equation" r:id="rId5" imgW="494870" imgH="20302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51388" name="Equation" r:id="rId7" imgW="317225" imgH="203024" progId="Equation.DSMT4">
                    <p:embed/>
                  </p:oleObj>
                </mc:Choice>
                <mc:Fallback>
                  <p:oleObj name="Equation" r:id="rId7" imgW="317225" imgH="20302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5"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51216"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51217"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8"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51220"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1"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51223"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1205" name="Object 5"/>
          <p:cNvGraphicFramePr>
            <a:graphicFrameLocks noChangeAspect="1"/>
          </p:cNvGraphicFramePr>
          <p:nvPr/>
        </p:nvGraphicFramePr>
        <p:xfrm>
          <a:off x="600075" y="2547938"/>
          <a:ext cx="431800" cy="457200"/>
        </p:xfrm>
        <a:graphic>
          <a:graphicData uri="http://schemas.openxmlformats.org/presentationml/2006/ole">
            <mc:AlternateContent xmlns:mc="http://schemas.openxmlformats.org/markup-compatibility/2006">
              <mc:Choice xmlns:v="urn:schemas-microsoft-com:vml" Requires="v">
                <p:oleObj spid="_x0000_s51389" name="公式" r:id="rId9" imgW="215806" imgH="228501" progId="Equation.3">
                  <p:embed/>
                </p:oleObj>
              </mc:Choice>
              <mc:Fallback>
                <p:oleObj name="公式" r:id="rId9" imgW="215806"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075" y="2547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2065338" y="2549525"/>
          <a:ext cx="406400" cy="431800"/>
        </p:xfrm>
        <a:graphic>
          <a:graphicData uri="http://schemas.openxmlformats.org/presentationml/2006/ole">
            <mc:AlternateContent xmlns:mc="http://schemas.openxmlformats.org/markup-compatibility/2006">
              <mc:Choice xmlns:v="urn:schemas-microsoft-com:vml" Requires="v">
                <p:oleObj spid="_x0000_s51390" name="公式" r:id="rId11" imgW="203024" imgH="215713" progId="Equation.3">
                  <p:embed/>
                </p:oleObj>
              </mc:Choice>
              <mc:Fallback>
                <p:oleObj name="公式" r:id="rId11" imgW="203024" imgH="21571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5338" y="2549525"/>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3486150" y="2540000"/>
          <a:ext cx="431800" cy="431800"/>
        </p:xfrm>
        <a:graphic>
          <a:graphicData uri="http://schemas.openxmlformats.org/presentationml/2006/ole">
            <mc:AlternateContent xmlns:mc="http://schemas.openxmlformats.org/markup-compatibility/2006">
              <mc:Choice xmlns:v="urn:schemas-microsoft-com:vml" Requires="v">
                <p:oleObj spid="_x0000_s51391" name="公式" r:id="rId13" imgW="215619" imgH="215619" progId="Equation.3">
                  <p:embed/>
                </p:oleObj>
              </mc:Choice>
              <mc:Fallback>
                <p:oleObj name="公式" r:id="rId13" imgW="215619" imgH="215619"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6150" y="25400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6248400" y="2493963"/>
          <a:ext cx="609600" cy="457200"/>
        </p:xfrm>
        <a:graphic>
          <a:graphicData uri="http://schemas.openxmlformats.org/presentationml/2006/ole">
            <mc:AlternateContent xmlns:mc="http://schemas.openxmlformats.org/markup-compatibility/2006">
              <mc:Choice xmlns:v="urn:schemas-microsoft-com:vml" Requires="v">
                <p:oleObj spid="_x0000_s51392" name="公式" r:id="rId15" imgW="304668" imgH="228501" progId="Equation.3">
                  <p:embed/>
                </p:oleObj>
              </mc:Choice>
              <mc:Fallback>
                <p:oleObj name="公式" r:id="rId15" imgW="304668" imgH="22850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24939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7834313" y="2506663"/>
          <a:ext cx="431800" cy="457200"/>
        </p:xfrm>
        <a:graphic>
          <a:graphicData uri="http://schemas.openxmlformats.org/presentationml/2006/ole">
            <mc:AlternateContent xmlns:mc="http://schemas.openxmlformats.org/markup-compatibility/2006">
              <mc:Choice xmlns:v="urn:schemas-microsoft-com:vml" Requires="v">
                <p:oleObj spid="_x0000_s51393" name="公式" r:id="rId17" imgW="215806" imgH="228501" progId="Equation.3">
                  <p:embed/>
                </p:oleObj>
              </mc:Choice>
              <mc:Fallback>
                <p:oleObj name="公式" r:id="rId17" imgW="215806" imgH="22850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34313" y="25066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7" name="Object 10"/>
          <p:cNvGraphicFramePr>
            <a:graphicFrameLocks noChangeAspect="1"/>
          </p:cNvGraphicFramePr>
          <p:nvPr>
            <p:extLst>
              <p:ext uri="{D42A27DB-BD31-4B8C-83A1-F6EECF244321}">
                <p14:modId xmlns:p14="http://schemas.microsoft.com/office/powerpoint/2010/main" val="748974773"/>
              </p:ext>
            </p:extLst>
          </p:nvPr>
        </p:nvGraphicFramePr>
        <p:xfrm>
          <a:off x="1544638" y="3636963"/>
          <a:ext cx="5289550" cy="828675"/>
        </p:xfrm>
        <a:graphic>
          <a:graphicData uri="http://schemas.openxmlformats.org/presentationml/2006/ole">
            <mc:AlternateContent xmlns:mc="http://schemas.openxmlformats.org/markup-compatibility/2006">
              <mc:Choice xmlns:v="urn:schemas-microsoft-com:vml" Requires="v">
                <p:oleObj spid="_x0000_s51394" name="Equation" r:id="rId19" imgW="2920680" imgH="457200" progId="Equation.DSMT4">
                  <p:embed/>
                </p:oleObj>
              </mc:Choice>
              <mc:Fallback>
                <p:oleObj name="Equation" r:id="rId19" imgW="2920680" imgH="457200" progId="Equation.DSMT4">
                  <p:embed/>
                  <p:pic>
                    <p:nvPicPr>
                      <p:cNvPr id="0" name="Object 10"/>
                      <p:cNvPicPr>
                        <a:picLocks noChangeAspect="1" noChangeArrowheads="1"/>
                      </p:cNvPicPr>
                      <p:nvPr/>
                    </p:nvPicPr>
                    <p:blipFill>
                      <a:blip r:embed="rId20"/>
                      <a:srcRect/>
                      <a:stretch>
                        <a:fillRect/>
                      </a:stretch>
                    </p:blipFill>
                    <p:spPr bwMode="auto">
                      <a:xfrm>
                        <a:off x="1544638" y="3636963"/>
                        <a:ext cx="52895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2" name="Object 30"/>
          <p:cNvGraphicFramePr>
            <a:graphicFrameLocks noChangeAspect="1"/>
          </p:cNvGraphicFramePr>
          <p:nvPr>
            <p:extLst>
              <p:ext uri="{D42A27DB-BD31-4B8C-83A1-F6EECF244321}">
                <p14:modId xmlns:p14="http://schemas.microsoft.com/office/powerpoint/2010/main" val="3036328741"/>
              </p:ext>
            </p:extLst>
          </p:nvPr>
        </p:nvGraphicFramePr>
        <p:xfrm>
          <a:off x="3327400" y="4810125"/>
          <a:ext cx="1612900" cy="936625"/>
        </p:xfrm>
        <a:graphic>
          <a:graphicData uri="http://schemas.openxmlformats.org/presentationml/2006/ole">
            <mc:AlternateContent xmlns:mc="http://schemas.openxmlformats.org/markup-compatibility/2006">
              <mc:Choice xmlns:v="urn:schemas-microsoft-com:vml" Requires="v">
                <p:oleObj spid="_x0000_s51395" name="Equation" r:id="rId21" imgW="787320" imgH="457200" progId="Equation.DSMT4">
                  <p:embed/>
                </p:oleObj>
              </mc:Choice>
              <mc:Fallback>
                <p:oleObj name="Equation" r:id="rId21" imgW="787320" imgH="457200" progId="Equation.DSMT4">
                  <p:embed/>
                  <p:pic>
                    <p:nvPicPr>
                      <p:cNvPr id="0" name="Object 30"/>
                      <p:cNvPicPr>
                        <a:picLocks noChangeAspect="1" noChangeArrowheads="1"/>
                      </p:cNvPicPr>
                      <p:nvPr/>
                    </p:nvPicPr>
                    <p:blipFill>
                      <a:blip r:embed="rId22"/>
                      <a:srcRect/>
                      <a:stretch>
                        <a:fillRect/>
                      </a:stretch>
                    </p:blipFill>
                    <p:spPr bwMode="auto">
                      <a:xfrm>
                        <a:off x="3327400" y="4810125"/>
                        <a:ext cx="1612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left)">
                                      <p:cBhvr>
                                        <p:cTn id="7" dur="500"/>
                                        <p:tgtEl>
                                          <p:spTgt spid="6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62"/>
                                        </p:tgtEl>
                                        <p:attrNameLst>
                                          <p:attrName>style.visibility</p:attrName>
                                        </p:attrNameLst>
                                      </p:cBhvr>
                                      <p:to>
                                        <p:strVal val="visible"/>
                                      </p:to>
                                    </p:set>
                                    <p:animEffect transition="in" filter="wipe(left)">
                                      <p:cBhvr>
                                        <p:cTn id="12" dur="500"/>
                                        <p:tgtEl>
                                          <p:spTgt spid="69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a:grpSpLocks/>
          </p:cNvGrpSpPr>
          <p:nvPr/>
        </p:nvGrpSpPr>
        <p:grpSpPr bwMode="auto">
          <a:xfrm>
            <a:off x="1036638" y="1485900"/>
            <a:ext cx="1519237" cy="1800225"/>
            <a:chOff x="1156" y="1797"/>
            <a:chExt cx="957" cy="1134"/>
          </a:xfrm>
        </p:grpSpPr>
        <p:sp>
          <p:nvSpPr>
            <p:cNvPr id="7187" name="Sound"/>
            <p:cNvSpPr>
              <a:spLocks noEditPoints="1" noChangeArrowheads="1"/>
            </p:cNvSpPr>
            <p:nvPr/>
          </p:nvSpPr>
          <p:spPr bwMode="auto">
            <a:xfrm>
              <a:off x="1247" y="1933"/>
              <a:ext cx="866" cy="9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188" name="Rectangle 34"/>
            <p:cNvSpPr>
              <a:spLocks noChangeArrowheads="1"/>
            </p:cNvSpPr>
            <p:nvPr/>
          </p:nvSpPr>
          <p:spPr bwMode="auto">
            <a:xfrm>
              <a:off x="1156" y="1797"/>
              <a:ext cx="590" cy="1134"/>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171" name="Rectangle 2"/>
          <p:cNvSpPr>
            <a:spLocks noGrp="1" noChangeArrowheads="1"/>
          </p:cNvSpPr>
          <p:nvPr>
            <p:ph type="title"/>
          </p:nvPr>
        </p:nvSpPr>
        <p:spPr/>
        <p:txBody>
          <a:bodyPr/>
          <a:lstStyle/>
          <a:p>
            <a:pPr eaLnBrk="1" hangingPunct="1"/>
            <a:r>
              <a:rPr lang="zh-CN" altLang="en-US" smtClean="0">
                <a:solidFill>
                  <a:schemeClr val="accent2"/>
                </a:solidFill>
                <a:ea typeface="仿宋_GB2312" pitchFamily="49" charset="-122"/>
              </a:rPr>
              <a:t>语音识别示意图</a:t>
            </a:r>
            <a:endParaRPr lang="en-US" altLang="zh-CN" smtClean="0">
              <a:solidFill>
                <a:schemeClr val="accent2"/>
              </a:solidFill>
              <a:ea typeface="仿宋_GB2312" pitchFamily="49" charset="-122"/>
            </a:endParaRPr>
          </a:p>
        </p:txBody>
      </p:sp>
      <p:pic>
        <p:nvPicPr>
          <p:cNvPr id="70687" name="Picture 31" descr="j03029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320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3" name="Text Box 37"/>
          <p:cNvSpPr txBox="1">
            <a:spLocks noChangeArrowheads="1"/>
          </p:cNvSpPr>
          <p:nvPr/>
        </p:nvSpPr>
        <p:spPr bwMode="auto">
          <a:xfrm>
            <a:off x="3490913" y="2062163"/>
            <a:ext cx="1368425"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p>
          <a:p>
            <a:pPr algn="ctr" eaLnBrk="1" hangingPunct="1">
              <a:spcBef>
                <a:spcPct val="0"/>
              </a:spcBef>
              <a:buFontTx/>
              <a:buNone/>
            </a:pPr>
            <a:r>
              <a:rPr lang="zh-CN" altLang="en-US" sz="2400"/>
              <a:t>设备</a:t>
            </a:r>
            <a:endParaRPr lang="en-US" altLang="zh-CN" sz="2400"/>
          </a:p>
        </p:txBody>
      </p:sp>
      <p:sp>
        <p:nvSpPr>
          <p:cNvPr id="70694" name="AutoShape 38"/>
          <p:cNvSpPr>
            <a:spLocks noChangeArrowheads="1"/>
          </p:cNvSpPr>
          <p:nvPr/>
        </p:nvSpPr>
        <p:spPr bwMode="auto">
          <a:xfrm>
            <a:off x="2700338" y="2347913"/>
            <a:ext cx="576262"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5" name="AutoShape 39"/>
          <p:cNvSpPr>
            <a:spLocks noChangeArrowheads="1"/>
          </p:cNvSpPr>
          <p:nvPr/>
        </p:nvSpPr>
        <p:spPr bwMode="auto">
          <a:xfrm>
            <a:off x="5003800" y="2347913"/>
            <a:ext cx="576263"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069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9907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8" name="AutoShape 42"/>
          <p:cNvSpPr>
            <a:spLocks noChangeArrowheads="1"/>
          </p:cNvSpPr>
          <p:nvPr/>
        </p:nvSpPr>
        <p:spPr bwMode="auto">
          <a:xfrm>
            <a:off x="6659563" y="2925763"/>
            <a:ext cx="217487" cy="863600"/>
          </a:xfrm>
          <a:prstGeom prst="downArrow">
            <a:avLst>
              <a:gd name="adj1" fmla="val 50000"/>
              <a:gd name="adj2" fmla="val 9927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9" name="Text Box 43"/>
          <p:cNvSpPr txBox="1">
            <a:spLocks noChangeArrowheads="1"/>
          </p:cNvSpPr>
          <p:nvPr/>
        </p:nvSpPr>
        <p:spPr bwMode="auto">
          <a:xfrm>
            <a:off x="6084888" y="4076700"/>
            <a:ext cx="1368425" cy="865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p>
          <a:p>
            <a:pPr algn="ctr" eaLnBrk="1" hangingPunct="1">
              <a:spcBef>
                <a:spcPct val="0"/>
              </a:spcBef>
              <a:buFontTx/>
              <a:buNone/>
            </a:pPr>
            <a:r>
              <a:rPr lang="zh-CN" altLang="en-US" sz="2400"/>
              <a:t>识别</a:t>
            </a:r>
          </a:p>
        </p:txBody>
      </p:sp>
      <p:sp>
        <p:nvSpPr>
          <p:cNvPr id="70700" name="AutoShape 44"/>
          <p:cNvSpPr>
            <a:spLocks noChangeArrowheads="1"/>
          </p:cNvSpPr>
          <p:nvPr/>
        </p:nvSpPr>
        <p:spPr bwMode="auto">
          <a:xfrm>
            <a:off x="5148263" y="4437063"/>
            <a:ext cx="647700" cy="215900"/>
          </a:xfrm>
          <a:prstGeom prst="lef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51"/>
          <p:cNvGrpSpPr>
            <a:grpSpLocks/>
          </p:cNvGrpSpPr>
          <p:nvPr/>
        </p:nvGrpSpPr>
        <p:grpSpPr bwMode="auto">
          <a:xfrm>
            <a:off x="3924300" y="4005263"/>
            <a:ext cx="1006475" cy="1295400"/>
            <a:chOff x="2472" y="2523"/>
            <a:chExt cx="634" cy="816"/>
          </a:xfrm>
        </p:grpSpPr>
        <p:sp>
          <p:nvSpPr>
            <p:cNvPr id="7184"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5"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6"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p>
          </p:txBody>
        </p:sp>
      </p:grpSp>
      <p:sp>
        <p:nvSpPr>
          <p:cNvPr id="70704" name="AutoShape 48"/>
          <p:cNvSpPr>
            <a:spLocks noChangeArrowheads="1"/>
          </p:cNvSpPr>
          <p:nvPr/>
        </p:nvSpPr>
        <p:spPr bwMode="auto">
          <a:xfrm>
            <a:off x="900113" y="37163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p>
        </p:txBody>
      </p:sp>
      <p:sp>
        <p:nvSpPr>
          <p:cNvPr id="70705" name="AutoShape 49"/>
          <p:cNvSpPr>
            <a:spLocks noChangeArrowheads="1"/>
          </p:cNvSpPr>
          <p:nvPr/>
        </p:nvSpPr>
        <p:spPr bwMode="auto">
          <a:xfrm>
            <a:off x="7451725" y="30686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p>
        </p:txBody>
      </p:sp>
      <p:sp>
        <p:nvSpPr>
          <p:cNvPr id="70706" name="AutoShape 50"/>
          <p:cNvSpPr>
            <a:spLocks noChangeArrowheads="1"/>
          </p:cNvSpPr>
          <p:nvPr/>
        </p:nvSpPr>
        <p:spPr bwMode="auto">
          <a:xfrm>
            <a:off x="3348038" y="6092825"/>
            <a:ext cx="1368425" cy="503238"/>
          </a:xfrm>
          <a:prstGeom prst="wedgeRoundRectCallout">
            <a:avLst>
              <a:gd name="adj1" fmla="val 16009"/>
              <a:gd name="adj2" fmla="val -214352"/>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0687"/>
                                        </p:tgtEl>
                                        <p:attrNameLst>
                                          <p:attrName>style.visibility</p:attrName>
                                        </p:attrNameLst>
                                      </p:cBhvr>
                                      <p:to>
                                        <p:strVal val="visible"/>
                                      </p:to>
                                    </p:set>
                                    <p:animEffect transition="in" filter="wipe(left)">
                                      <p:cBhvr>
                                        <p:cTn id="10" dur="500"/>
                                        <p:tgtEl>
                                          <p:spTgt spid="706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94"/>
                                        </p:tgtEl>
                                        <p:attrNameLst>
                                          <p:attrName>style.visibility</p:attrName>
                                        </p:attrNameLst>
                                      </p:cBhvr>
                                      <p:to>
                                        <p:strVal val="visible"/>
                                      </p:to>
                                    </p:set>
                                    <p:animEffect transition="in" filter="wipe(left)">
                                      <p:cBhvr>
                                        <p:cTn id="15" dur="500"/>
                                        <p:tgtEl>
                                          <p:spTgt spid="70694"/>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0693"/>
                                        </p:tgtEl>
                                        <p:attrNameLst>
                                          <p:attrName>style.visibility</p:attrName>
                                        </p:attrNameLst>
                                      </p:cBhvr>
                                      <p:to>
                                        <p:strVal val="visible"/>
                                      </p:to>
                                    </p:set>
                                    <p:animEffect transition="in" filter="wipe(left)">
                                      <p:cBhvr>
                                        <p:cTn id="19" dur="500"/>
                                        <p:tgtEl>
                                          <p:spTgt spid="706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0697"/>
                                        </p:tgtEl>
                                        <p:attrNameLst>
                                          <p:attrName>style.visibility</p:attrName>
                                        </p:attrNameLst>
                                      </p:cBhvr>
                                      <p:to>
                                        <p:strVal val="visible"/>
                                      </p:to>
                                    </p:set>
                                    <p:animEffect transition="in" filter="wipe(left)">
                                      <p:cBhvr>
                                        <p:cTn id="28" dur="500"/>
                                        <p:tgtEl>
                                          <p:spTgt spid="70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698"/>
                                        </p:tgtEl>
                                        <p:attrNameLst>
                                          <p:attrName>style.visibility</p:attrName>
                                        </p:attrNameLst>
                                      </p:cBhvr>
                                      <p:to>
                                        <p:strVal val="visible"/>
                                      </p:to>
                                    </p:set>
                                    <p:animEffect transition="in" filter="wipe(up)">
                                      <p:cBhvr>
                                        <p:cTn id="33" dur="500"/>
                                        <p:tgtEl>
                                          <p:spTgt spid="70698"/>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up)">
                                      <p:cBhvr>
                                        <p:cTn id="37" dur="500"/>
                                        <p:tgtEl>
                                          <p:spTgt spid="706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700"/>
                                        </p:tgtEl>
                                        <p:attrNameLst>
                                          <p:attrName>style.visibility</p:attrName>
                                        </p:attrNameLst>
                                      </p:cBhvr>
                                      <p:to>
                                        <p:strVal val="visible"/>
                                      </p:to>
                                    </p:set>
                                    <p:animEffect transition="in" filter="wipe(right)">
                                      <p:cBhvr>
                                        <p:cTn id="42" dur="500"/>
                                        <p:tgtEl>
                                          <p:spTgt spid="70700"/>
                                        </p:tgtEl>
                                      </p:cBhvr>
                                    </p:animEffect>
                                  </p:childTnLst>
                                </p:cTn>
                              </p:par>
                            </p:childTnLst>
                          </p:cTn>
                        </p:par>
                        <p:par>
                          <p:cTn id="43" fill="hold" nodeType="afterGroup">
                            <p:stCondLst>
                              <p:cond delay="500"/>
                            </p:stCondLst>
                            <p:childTnLst>
                              <p:par>
                                <p:cTn id="44" presetID="22" presetClass="entr" presetSubtype="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right)">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0704"/>
                                        </p:tgtEl>
                                        <p:attrNameLst>
                                          <p:attrName>style.visibility</p:attrName>
                                        </p:attrNameLst>
                                      </p:cBhvr>
                                      <p:to>
                                        <p:strVal val="visible"/>
                                      </p:to>
                                    </p:set>
                                    <p:animEffect transition="in" filter="wipe(up)">
                                      <p:cBhvr>
                                        <p:cTn id="51" dur="500"/>
                                        <p:tgtEl>
                                          <p:spTgt spid="707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500"/>
                                        <p:tgtEl>
                                          <p:spTgt spid="707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0706"/>
                                        </p:tgtEl>
                                        <p:attrNameLst>
                                          <p:attrName>style.visibility</p:attrName>
                                        </p:attrNameLst>
                                      </p:cBhvr>
                                      <p:to>
                                        <p:strVal val="visible"/>
                                      </p:to>
                                    </p:set>
                                    <p:animEffect transition="in" filter="wipe(up)">
                                      <p:cBhvr>
                                        <p:cTn id="61" dur="500"/>
                                        <p:tgtEl>
                                          <p:spTgt spid="7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3" grpId="0" animBg="1"/>
      <p:bldP spid="70694" grpId="0" animBg="1"/>
      <p:bldP spid="70695" grpId="0" animBg="1"/>
      <p:bldP spid="70698" grpId="0" animBg="1"/>
      <p:bldP spid="70699" grpId="0" animBg="1"/>
      <p:bldP spid="70700" grpId="0" animBg="1"/>
      <p:bldP spid="70704" grpId="0" animBg="1"/>
      <p:bldP spid="70705" grpId="0" animBg="1"/>
      <p:bldP spid="707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6" name="Rectangle 5"/>
          <p:cNvSpPr>
            <a:spLocks noChangeArrowheads="1"/>
          </p:cNvSpPr>
          <p:nvPr/>
        </p:nvSpPr>
        <p:spPr bwMode="auto">
          <a:xfrm>
            <a:off x="919163" y="1519238"/>
            <a:ext cx="5105400" cy="476250"/>
          </a:xfrm>
          <a:prstGeom prst="rect">
            <a:avLst/>
          </a:prstGeom>
          <a:noFill/>
          <a:ln w="9525" algn="ctr">
            <a:noFill/>
            <a:miter lim="800000"/>
            <a:headEnd/>
            <a:tailEnd/>
          </a:ln>
        </p:spPr>
        <p:txBody>
          <a:bodyPr>
            <a:spAutoFit/>
          </a:bodyPr>
          <a:lstStyle/>
          <a:p>
            <a:pPr eaLnBrk="1" fontAlgn="auto" hangingPunct="1">
              <a:lnSpc>
                <a:spcPct val="120000"/>
              </a:lnSpc>
              <a:spcBef>
                <a:spcPct val="50000"/>
              </a:spcBef>
              <a:spcAft>
                <a:spcPts val="0"/>
              </a:spcAft>
              <a:defRPr/>
            </a:pPr>
            <a:r>
              <a:rPr kumimoji="1" lang="zh-CN" altLang="en-US" sz="2400" kern="0" dirty="0">
                <a:solidFill>
                  <a:srgbClr val="C00000"/>
                </a:solidFill>
                <a:latin typeface="宋体" pitchFamily="2" charset="-122"/>
              </a:rPr>
              <a:t>例</a:t>
            </a:r>
            <a:r>
              <a:rPr kumimoji="1" lang="en-US" altLang="zh-CN" sz="2400" kern="0" dirty="0">
                <a:solidFill>
                  <a:srgbClr val="C00000"/>
                </a:solidFill>
                <a:latin typeface="宋体" pitchFamily="2" charset="-122"/>
              </a:rPr>
              <a:t>2 (</a:t>
            </a:r>
            <a:r>
              <a:rPr kumimoji="1" lang="zh-CN" altLang="en-US" sz="2400" kern="0" dirty="0">
                <a:solidFill>
                  <a:srgbClr val="C00000"/>
                </a:solidFill>
                <a:latin typeface="宋体" pitchFamily="2" charset="-122"/>
              </a:rPr>
              <a:t>一个简单的疾病死亡模型</a:t>
            </a:r>
            <a:r>
              <a:rPr kumimoji="1" lang="en-US" altLang="zh-CN" sz="2400" kern="0" dirty="0">
                <a:solidFill>
                  <a:srgbClr val="C00000"/>
                </a:solidFill>
                <a:latin typeface="宋体" pitchFamily="2" charset="-122"/>
              </a:rPr>
              <a:t>)</a:t>
            </a:r>
          </a:p>
        </p:txBody>
      </p:sp>
      <p:graphicFrame>
        <p:nvGraphicFramePr>
          <p:cNvPr id="52228" name="Object 12"/>
          <p:cNvGraphicFramePr>
            <a:graphicFrameLocks noChangeAspect="1"/>
          </p:cNvGraphicFramePr>
          <p:nvPr/>
        </p:nvGraphicFramePr>
        <p:xfrm>
          <a:off x="1066800" y="2149475"/>
          <a:ext cx="6553200" cy="1606550"/>
        </p:xfrm>
        <a:graphic>
          <a:graphicData uri="http://schemas.openxmlformats.org/presentationml/2006/ole">
            <mc:AlternateContent xmlns:mc="http://schemas.openxmlformats.org/markup-compatibility/2006">
              <mc:Choice xmlns:v="urn:schemas-microsoft-com:vml" Requires="v">
                <p:oleObj spid="_x0000_s52260" name="Equation" r:id="rId3" imgW="3835400" imgH="939800" progId="Equation.DSMT4">
                  <p:embed/>
                </p:oleObj>
              </mc:Choice>
              <mc:Fallback>
                <p:oleObj name="Equation" r:id="rId3" imgW="3835400" imgH="9398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49475"/>
                        <a:ext cx="6553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1567297184"/>
              </p:ext>
            </p:extLst>
          </p:nvPr>
        </p:nvGraphicFramePr>
        <p:xfrm>
          <a:off x="2889250" y="4293096"/>
          <a:ext cx="2982913" cy="1751013"/>
        </p:xfrm>
        <a:graphic>
          <a:graphicData uri="http://schemas.openxmlformats.org/presentationml/2006/ole">
            <mc:AlternateContent xmlns:mc="http://schemas.openxmlformats.org/markup-compatibility/2006">
              <mc:Choice xmlns:v="urn:schemas-microsoft-com:vml" Requires="v">
                <p:oleObj spid="_x0000_s52261" name="Equation" r:id="rId5" imgW="1600200" imgH="939600" progId="Equation.DSMT4">
                  <p:embed/>
                </p:oleObj>
              </mc:Choice>
              <mc:Fallback>
                <p:oleObj name="Equation" r:id="rId5" imgW="1600200" imgH="939600" progId="Equation.DSMT4">
                  <p:embed/>
                  <p:pic>
                    <p:nvPicPr>
                      <p:cNvPr id="0" name="Object 13"/>
                      <p:cNvPicPr>
                        <a:picLocks noChangeAspect="1" noChangeArrowheads="1"/>
                      </p:cNvPicPr>
                      <p:nvPr/>
                    </p:nvPicPr>
                    <p:blipFill>
                      <a:blip r:embed="rId6"/>
                      <a:srcRect/>
                      <a:stretch>
                        <a:fillRect/>
                      </a:stretch>
                    </p:blipFill>
                    <p:spPr bwMode="auto">
                      <a:xfrm>
                        <a:off x="2889250" y="4293096"/>
                        <a:ext cx="2982913"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4" name="Rectangle 2"/>
          <p:cNvSpPr txBox="1">
            <a:spLocks noChangeArrowheads="1"/>
          </p:cNvSpPr>
          <p:nvPr/>
        </p:nvSpPr>
        <p:spPr bwMode="auto">
          <a:xfrm>
            <a:off x="579438" y="1254125"/>
            <a:ext cx="8077200" cy="5486400"/>
          </a:xfrm>
          <a:prstGeom prst="rect">
            <a:avLst/>
          </a:prstGeom>
          <a:noFill/>
          <a:ln w="9525">
            <a:noFill/>
            <a:miter lim="800000"/>
            <a:headEnd/>
            <a:tailEnd/>
          </a:ln>
        </p:spPr>
        <p:txBody>
          <a:bodyPr/>
          <a:lstStyle/>
          <a:p>
            <a:pPr eaLnBrk="1" hangingPunct="1">
              <a:lnSpc>
                <a:spcPct val="120000"/>
              </a:lnSpc>
              <a:defRPr/>
            </a:pPr>
            <a:r>
              <a:rPr lang="en-US" altLang="zh-CN" sz="2400" b="1" kern="0" dirty="0">
                <a:solidFill>
                  <a:srgbClr val="000000"/>
                </a:solidFill>
                <a:latin typeface="Times New Roman" pitchFamily="18" charset="0"/>
                <a:cs typeface="Times New Roman" pitchFamily="18" charset="0"/>
              </a:rPr>
              <a:t>    </a:t>
            </a:r>
            <a:r>
              <a:rPr lang="zh-CN" altLang="en-US" sz="2400" kern="0" dirty="0">
                <a:solidFill>
                  <a:srgbClr val="C00000"/>
                </a:solidFill>
                <a:latin typeface="Times New Roman" pitchFamily="18" charset="0"/>
                <a:cs typeface="Times New Roman" pitchFamily="18" charset="0"/>
              </a:rPr>
              <a:t>例</a:t>
            </a:r>
            <a:r>
              <a:rPr lang="en-US" altLang="zh-CN" sz="2400" kern="0" dirty="0">
                <a:solidFill>
                  <a:srgbClr val="C00000"/>
                </a:solidFill>
                <a:latin typeface="Times New Roman" pitchFamily="18" charset="0"/>
                <a:cs typeface="Times New Roman" pitchFamily="18" charset="0"/>
              </a:rPr>
              <a:t>3 </a:t>
            </a:r>
            <a:r>
              <a:rPr lang="zh-CN" altLang="en-US" sz="2400" kern="0" dirty="0">
                <a:solidFill>
                  <a:srgbClr val="000000"/>
                </a:solidFill>
                <a:latin typeface="Times New Roman" pitchFamily="18" charset="0"/>
                <a:cs typeface="Times New Roman" pitchFamily="18" charset="0"/>
              </a:rPr>
              <a:t>某计算机机房的一台计算机经常出故障，研究者每隔</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分钟观察一次计算机的运行状态，收集了</a:t>
            </a:r>
            <a:r>
              <a:rPr lang="en-US" altLang="zh-CN" sz="2400" kern="0" dirty="0">
                <a:solidFill>
                  <a:srgbClr val="000000"/>
                </a:solidFill>
                <a:latin typeface="Times New Roman" pitchFamily="18" charset="0"/>
                <a:cs typeface="Times New Roman" pitchFamily="18" charset="0"/>
              </a:rPr>
              <a:t>24</a:t>
            </a:r>
            <a:r>
              <a:rPr lang="zh-CN" altLang="en-US" sz="2400" kern="0" dirty="0">
                <a:solidFill>
                  <a:srgbClr val="000000"/>
                </a:solidFill>
                <a:latin typeface="Times New Roman" pitchFamily="18" charset="0"/>
                <a:cs typeface="Times New Roman" pitchFamily="18" charset="0"/>
              </a:rPr>
              <a:t>个小时的数</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共作</a:t>
            </a:r>
            <a:r>
              <a:rPr lang="en-US" altLang="zh-CN" sz="2400" kern="0" dirty="0">
                <a:solidFill>
                  <a:srgbClr val="000000"/>
                </a:solidFill>
                <a:latin typeface="Times New Roman" pitchFamily="18" charset="0"/>
                <a:cs typeface="Times New Roman" pitchFamily="18" charset="0"/>
              </a:rPr>
              <a:t>97</a:t>
            </a:r>
            <a:r>
              <a:rPr lang="zh-CN" altLang="en-US" sz="2400" kern="0" dirty="0">
                <a:solidFill>
                  <a:srgbClr val="000000"/>
                </a:solidFill>
                <a:latin typeface="Times New Roman" pitchFamily="18" charset="0"/>
                <a:cs typeface="Times New Roman" pitchFamily="18" charset="0"/>
              </a:rPr>
              <a:t>次观察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，用</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表示正常状态，用</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表示不正常状态，所得的数据序列如下：           </a:t>
            </a:r>
            <a:r>
              <a:rPr lang="en-US" altLang="zh-CN" sz="2400" kern="0" dirty="0">
                <a:solidFill>
                  <a:srgbClr val="FF0000"/>
                </a:solidFill>
                <a:latin typeface="Times New Roman" pitchFamily="18" charset="0"/>
                <a:cs typeface="Times New Roman" pitchFamily="18" charset="0"/>
              </a:rPr>
              <a:t>111001001111111001111011111100111111111000110110</a:t>
            </a:r>
          </a:p>
          <a:p>
            <a:pPr eaLnBrk="1" hangingPunct="1">
              <a:lnSpc>
                <a:spcPct val="120000"/>
              </a:lnSpc>
              <a:defRPr/>
            </a:pPr>
            <a:r>
              <a:rPr lang="en-US" altLang="zh-CN" sz="2400" kern="0" dirty="0">
                <a:solidFill>
                  <a:srgbClr val="FF0000"/>
                </a:solidFill>
                <a:latin typeface="Times New Roman" pitchFamily="18" charset="0"/>
                <a:cs typeface="Times New Roman" pitchFamily="18" charset="0"/>
              </a:rPr>
              <a:t>1111011011010111101110111101111110011011111100111</a:t>
            </a:r>
          </a:p>
          <a:p>
            <a:pPr eaLnBrk="1" hangingPunct="1">
              <a:lnSpc>
                <a:spcPct val="120000"/>
              </a:lnSpc>
              <a:defRPr/>
            </a:pPr>
            <a:r>
              <a:rPr lang="en-US" altLang="zh-CN" sz="2400" kern="0" dirty="0">
                <a:solidFill>
                  <a:srgbClr val="000000"/>
                </a:solidFill>
                <a:latin typeface="Times New Roman" pitchFamily="18" charset="0"/>
                <a:cs typeface="Times New Roman" pitchFamily="18" charset="0"/>
              </a:rPr>
              <a:t>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个时段的计算机状态，可以认为它是一个齐次马氏链。求</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一步转移概率矩阵；</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(2)</a:t>
            </a:r>
            <a:r>
              <a:rPr lang="zh-CN" altLang="en-US" sz="2400" kern="0" dirty="0">
                <a:solidFill>
                  <a:srgbClr val="000000"/>
                </a:solidFill>
                <a:latin typeface="Times New Roman" pitchFamily="18" charset="0"/>
                <a:cs typeface="Times New Roman" pitchFamily="18" charset="0"/>
              </a:rPr>
              <a:t>已知计算机在某一时段</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的状态为</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，问在此条件下，从此时段起，该计算机能连续正常工作</a:t>
            </a:r>
            <a:r>
              <a:rPr lang="en-US" altLang="zh-CN" sz="2400" kern="0" dirty="0">
                <a:solidFill>
                  <a:srgbClr val="000000"/>
                </a:solidFill>
                <a:latin typeface="Times New Roman" pitchFamily="18" charset="0"/>
                <a:cs typeface="Times New Roman" pitchFamily="18" charset="0"/>
              </a:rPr>
              <a:t>45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(3</a:t>
            </a:r>
            <a:r>
              <a:rPr lang="zh-CN" altLang="en-US" sz="2400" kern="0" dirty="0">
                <a:solidFill>
                  <a:srgbClr val="000000"/>
                </a:solidFill>
                <a:latin typeface="Times New Roman" pitchFamily="18" charset="0"/>
                <a:cs typeface="Times New Roman" pitchFamily="18" charset="0"/>
              </a:rPr>
              <a:t>个时段</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的条件概率</a:t>
            </a:r>
            <a:r>
              <a:rPr lang="en-US" altLang="zh-CN" sz="2400" kern="0" dirty="0">
                <a:solidFill>
                  <a:srgbClr val="000000"/>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up)">
                                      <p:cBhvr>
                                        <p:cTn id="12" dur="500"/>
                                        <p:tgtEl>
                                          <p:spTgt spid="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12" name="Rectangle 2"/>
          <p:cNvSpPr txBox="1">
            <a:spLocks noChangeArrowheads="1"/>
          </p:cNvSpPr>
          <p:nvPr/>
        </p:nvSpPr>
        <p:spPr bwMode="auto">
          <a:xfrm>
            <a:off x="914400" y="1219200"/>
            <a:ext cx="7543800" cy="2971800"/>
          </a:xfrm>
          <a:prstGeom prst="rect">
            <a:avLst/>
          </a:prstGeom>
          <a:noFill/>
          <a:ln w="9525">
            <a:noFill/>
            <a:miter lim="800000"/>
            <a:headEnd/>
            <a:tailEnd/>
          </a:ln>
        </p:spPr>
        <p:txBody>
          <a:bodyPr/>
          <a:lstStyle/>
          <a:p>
            <a:pPr eaLnBrk="1" hangingPunct="1">
              <a:lnSpc>
                <a:spcPct val="130000"/>
              </a:lnSpc>
              <a:defRPr/>
            </a:pPr>
            <a:r>
              <a:rPr lang="en-US" altLang="zh-CN" sz="2400" b="1" kern="0" dirty="0">
                <a:solidFill>
                  <a:srgbClr val="000000"/>
                </a:solidFill>
                <a:latin typeface="Times New Roman" pitchFamily="18" charset="0"/>
                <a:cs typeface="Times New Roman" pitchFamily="18" charset="0"/>
                <a:sym typeface="Wingdings" pitchFamily="2" charset="2"/>
              </a:rPr>
              <a:t>     </a:t>
            </a:r>
            <a:r>
              <a:rPr lang="en-US" altLang="zh-CN" sz="2400" kern="0" dirty="0">
                <a:solidFill>
                  <a:srgbClr val="000000"/>
                </a:solidFill>
                <a:latin typeface="Times New Roman" pitchFamily="18" charset="0"/>
                <a:cs typeface="Times New Roman" pitchFamily="18" charset="0"/>
                <a:sym typeface="Wingdings" pitchFamily="2" charset="2"/>
              </a:rPr>
              <a:t>(1)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个时段的计算机状态，可以认为它是一个齐次马氏链，状态空</a:t>
            </a:r>
            <a:r>
              <a:rPr lang="en-US" altLang="zh-CN" sz="2400" kern="0" dirty="0">
                <a:solidFill>
                  <a:srgbClr val="000000"/>
                </a:solidFill>
                <a:latin typeface="Times New Roman" pitchFamily="18" charset="0"/>
                <a:cs typeface="Times New Roman" pitchFamily="18" charset="0"/>
              </a:rPr>
              <a:t>S={0,1}</a:t>
            </a:r>
            <a:r>
              <a:rPr lang="zh-CN" altLang="en-US" sz="2400" kern="0" dirty="0">
                <a:solidFill>
                  <a:srgbClr val="000000"/>
                </a:solidFill>
                <a:latin typeface="Times New Roman" pitchFamily="18" charset="0"/>
                <a:cs typeface="Times New Roman" pitchFamily="18" charset="0"/>
              </a:rPr>
              <a:t>，</a:t>
            </a:r>
          </a:p>
          <a:p>
            <a:pPr eaLnBrk="1" hangingPunct="1">
              <a:lnSpc>
                <a:spcPct val="130000"/>
              </a:lnSpc>
              <a:defRPr/>
            </a:pPr>
            <a:r>
              <a:rPr lang="en-US" altLang="zh-CN" sz="2400" kern="0" dirty="0">
                <a:solidFill>
                  <a:srgbClr val="000000"/>
                </a:solidFill>
                <a:latin typeface="Times New Roman" pitchFamily="18" charset="0"/>
                <a:cs typeface="Times New Roman" pitchFamily="18" charset="0"/>
              </a:rPr>
              <a:t>96</a:t>
            </a:r>
            <a:r>
              <a:rPr lang="zh-CN" altLang="en-US" sz="2400" kern="0" dirty="0">
                <a:solidFill>
                  <a:srgbClr val="000000"/>
                </a:solidFill>
                <a:latin typeface="Times New Roman" pitchFamily="18" charset="0"/>
                <a:cs typeface="Times New Roman" pitchFamily="18" charset="0"/>
              </a:rPr>
              <a:t>次状态转移情况是： </a:t>
            </a:r>
            <a:r>
              <a:rPr lang="en-US" altLang="zh-CN" sz="2400" kern="0" dirty="0">
                <a:solidFill>
                  <a:srgbClr val="000000"/>
                </a:solidFill>
                <a:latin typeface="Times New Roman" pitchFamily="18" charset="0"/>
                <a:cs typeface="Times New Roman" pitchFamily="18" charset="0"/>
              </a:rPr>
              <a:t>0→0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0→1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52</a:t>
            </a:r>
            <a:r>
              <a:rPr lang="zh-CN" altLang="en-US" sz="2400" kern="0" dirty="0">
                <a:solidFill>
                  <a:srgbClr val="000000"/>
                </a:solidFill>
                <a:latin typeface="Times New Roman" pitchFamily="18" charset="0"/>
                <a:cs typeface="Times New Roman" pitchFamily="18" charset="0"/>
              </a:rPr>
              <a:t>次；</a:t>
            </a:r>
          </a:p>
          <a:p>
            <a:pPr eaLnBrk="1" hangingPunct="1">
              <a:lnSpc>
                <a:spcPct val="130000"/>
              </a:lnSpc>
              <a:defRPr/>
            </a:pPr>
            <a:r>
              <a:rPr lang="zh-CN" altLang="en-US" sz="2400" kern="0" dirty="0">
                <a:solidFill>
                  <a:srgbClr val="000000"/>
                </a:solidFill>
                <a:latin typeface="Times New Roman" pitchFamily="18" charset="0"/>
                <a:cs typeface="Times New Roman" pitchFamily="18" charset="0"/>
              </a:rPr>
              <a:t>因此一步转移概率可用频率近似地表示为：</a:t>
            </a:r>
          </a:p>
        </p:txBody>
      </p:sp>
      <p:graphicFrame>
        <p:nvGraphicFramePr>
          <p:cNvPr id="15" name="Object 5"/>
          <p:cNvGraphicFramePr>
            <a:graphicFrameLocks noChangeAspect="1"/>
          </p:cNvGraphicFramePr>
          <p:nvPr>
            <p:extLst>
              <p:ext uri="{D42A27DB-BD31-4B8C-83A1-F6EECF244321}">
                <p14:modId xmlns:p14="http://schemas.microsoft.com/office/powerpoint/2010/main" val="1947786014"/>
              </p:ext>
            </p:extLst>
          </p:nvPr>
        </p:nvGraphicFramePr>
        <p:xfrm>
          <a:off x="1033636" y="5705475"/>
          <a:ext cx="4762500" cy="622300"/>
        </p:xfrm>
        <a:graphic>
          <a:graphicData uri="http://schemas.openxmlformats.org/presentationml/2006/ole">
            <mc:AlternateContent xmlns:mc="http://schemas.openxmlformats.org/markup-compatibility/2006">
              <mc:Choice xmlns:v="urn:schemas-microsoft-com:vml" Requires="v">
                <p:oleObj spid="_x0000_s54357" name="Equation" r:id="rId3" imgW="2527200" imgH="330120" progId="Equation.DSMT4">
                  <p:embed/>
                </p:oleObj>
              </mc:Choice>
              <mc:Fallback>
                <p:oleObj name="Equation" r:id="rId3" imgW="2527200" imgH="330120" progId="Equation.DSMT4">
                  <p:embed/>
                  <p:pic>
                    <p:nvPicPr>
                      <p:cNvPr id="0" name="Object 5"/>
                      <p:cNvPicPr>
                        <a:picLocks noChangeAspect="1" noChangeArrowheads="1"/>
                      </p:cNvPicPr>
                      <p:nvPr/>
                    </p:nvPicPr>
                    <p:blipFill>
                      <a:blip r:embed="rId4"/>
                      <a:srcRect/>
                      <a:stretch>
                        <a:fillRect/>
                      </a:stretch>
                    </p:blipFill>
                    <p:spPr bwMode="auto">
                      <a:xfrm>
                        <a:off x="1033636" y="5705475"/>
                        <a:ext cx="4762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2994656378"/>
              </p:ext>
            </p:extLst>
          </p:nvPr>
        </p:nvGraphicFramePr>
        <p:xfrm>
          <a:off x="1043608" y="3683000"/>
          <a:ext cx="4752975" cy="620713"/>
        </p:xfrm>
        <a:graphic>
          <a:graphicData uri="http://schemas.openxmlformats.org/presentationml/2006/ole">
            <mc:AlternateContent xmlns:mc="http://schemas.openxmlformats.org/markup-compatibility/2006">
              <mc:Choice xmlns:v="urn:schemas-microsoft-com:vml" Requires="v">
                <p:oleObj spid="_x0000_s54358" name="Equation" r:id="rId5" imgW="2527200" imgH="330120" progId="Equation.DSMT4">
                  <p:embed/>
                </p:oleObj>
              </mc:Choice>
              <mc:Fallback>
                <p:oleObj name="Equation" r:id="rId5" imgW="2527200" imgH="330120" progId="Equation.DSMT4">
                  <p:embed/>
                  <p:pic>
                    <p:nvPicPr>
                      <p:cNvPr id="0" name="Object 6"/>
                      <p:cNvPicPr>
                        <a:picLocks noChangeAspect="1" noChangeArrowheads="1"/>
                      </p:cNvPicPr>
                      <p:nvPr/>
                    </p:nvPicPr>
                    <p:blipFill>
                      <a:blip r:embed="rId6"/>
                      <a:srcRect/>
                      <a:stretch>
                        <a:fillRect/>
                      </a:stretch>
                    </p:blipFill>
                    <p:spPr bwMode="auto">
                      <a:xfrm>
                        <a:off x="1043608" y="3683000"/>
                        <a:ext cx="475297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7"/>
          <p:cNvSpPr txBox="1">
            <a:spLocks noChangeArrowheads="1"/>
          </p:cNvSpPr>
          <p:nvPr/>
        </p:nvSpPr>
        <p:spPr bwMode="auto">
          <a:xfrm>
            <a:off x="723900" y="1282700"/>
            <a:ext cx="1300163" cy="457200"/>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zh-CN" altLang="en-US" sz="2400" b="1" kern="0" dirty="0">
                <a:solidFill>
                  <a:srgbClr val="333399"/>
                </a:solidFill>
                <a:latin typeface="Arial" charset="0"/>
              </a:rPr>
              <a:t>解：</a:t>
            </a:r>
          </a:p>
        </p:txBody>
      </p:sp>
      <p:graphicFrame>
        <p:nvGraphicFramePr>
          <p:cNvPr id="18" name="Object 11"/>
          <p:cNvGraphicFramePr>
            <a:graphicFrameLocks noChangeAspect="1"/>
          </p:cNvGraphicFramePr>
          <p:nvPr>
            <p:extLst>
              <p:ext uri="{D42A27DB-BD31-4B8C-83A1-F6EECF244321}">
                <p14:modId xmlns:p14="http://schemas.microsoft.com/office/powerpoint/2010/main" val="2613804768"/>
              </p:ext>
            </p:extLst>
          </p:nvPr>
        </p:nvGraphicFramePr>
        <p:xfrm>
          <a:off x="6248400" y="4114800"/>
          <a:ext cx="1993900" cy="1446213"/>
        </p:xfrm>
        <a:graphic>
          <a:graphicData uri="http://schemas.openxmlformats.org/presentationml/2006/ole">
            <mc:AlternateContent xmlns:mc="http://schemas.openxmlformats.org/markup-compatibility/2006">
              <mc:Choice xmlns:v="urn:schemas-microsoft-com:vml" Requires="v">
                <p:oleObj spid="_x0000_s54359" name="Equation" r:id="rId7" imgW="1155600" imgH="838080" progId="Equation.DSMT4">
                  <p:embed/>
                </p:oleObj>
              </mc:Choice>
              <mc:Fallback>
                <p:oleObj name="Equation" r:id="rId7" imgW="1155600" imgH="838080" progId="Equation.DSMT4">
                  <p:embed/>
                  <p:pic>
                    <p:nvPicPr>
                      <p:cNvPr id="0" name="Object 11"/>
                      <p:cNvPicPr>
                        <a:picLocks noChangeAspect="1" noChangeArrowheads="1"/>
                      </p:cNvPicPr>
                      <p:nvPr/>
                    </p:nvPicPr>
                    <p:blipFill>
                      <a:blip r:embed="rId8"/>
                      <a:srcRect/>
                      <a:stretch>
                        <a:fillRect/>
                      </a:stretch>
                    </p:blipFill>
                    <p:spPr bwMode="auto">
                      <a:xfrm>
                        <a:off x="6248400" y="4114800"/>
                        <a:ext cx="19939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143783538"/>
              </p:ext>
            </p:extLst>
          </p:nvPr>
        </p:nvGraphicFramePr>
        <p:xfrm>
          <a:off x="1034206" y="5025390"/>
          <a:ext cx="4833938" cy="622300"/>
        </p:xfrm>
        <a:graphic>
          <a:graphicData uri="http://schemas.openxmlformats.org/presentationml/2006/ole">
            <mc:AlternateContent xmlns:mc="http://schemas.openxmlformats.org/markup-compatibility/2006">
              <mc:Choice xmlns:v="urn:schemas-microsoft-com:vml" Requires="v">
                <p:oleObj spid="_x0000_s54360" name="Equation" r:id="rId9" imgW="2565360" imgH="330120" progId="Equation.DSMT4">
                  <p:embed/>
                </p:oleObj>
              </mc:Choice>
              <mc:Fallback>
                <p:oleObj name="Equation" r:id="rId9" imgW="2565360" imgH="330120" progId="Equation.DSMT4">
                  <p:embed/>
                  <p:pic>
                    <p:nvPicPr>
                      <p:cNvPr id="0" name=""/>
                      <p:cNvPicPr>
                        <a:picLocks noChangeAspect="1" noChangeArrowheads="1"/>
                      </p:cNvPicPr>
                      <p:nvPr/>
                    </p:nvPicPr>
                    <p:blipFill>
                      <a:blip r:embed="rId10"/>
                      <a:srcRect/>
                      <a:stretch>
                        <a:fillRect/>
                      </a:stretch>
                    </p:blipFill>
                    <p:spPr bwMode="auto">
                      <a:xfrm>
                        <a:off x="1034206" y="5025390"/>
                        <a:ext cx="48339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2425512026"/>
              </p:ext>
            </p:extLst>
          </p:nvPr>
        </p:nvGraphicFramePr>
        <p:xfrm>
          <a:off x="1057275" y="4387850"/>
          <a:ext cx="4689475" cy="622300"/>
        </p:xfrm>
        <a:graphic>
          <a:graphicData uri="http://schemas.openxmlformats.org/presentationml/2006/ole">
            <mc:AlternateContent xmlns:mc="http://schemas.openxmlformats.org/markup-compatibility/2006">
              <mc:Choice xmlns:v="urn:schemas-microsoft-com:vml" Requires="v">
                <p:oleObj spid="_x0000_s54361" name="Equation" r:id="rId11" imgW="2489040" imgH="330120" progId="Equation.DSMT4">
                  <p:embed/>
                </p:oleObj>
              </mc:Choice>
              <mc:Fallback>
                <p:oleObj name="Equation" r:id="rId11" imgW="2489040" imgH="330120" progId="Equation.DSMT4">
                  <p:embed/>
                  <p:pic>
                    <p:nvPicPr>
                      <p:cNvPr id="0" name=""/>
                      <p:cNvPicPr>
                        <a:picLocks noChangeAspect="1" noChangeArrowheads="1"/>
                      </p:cNvPicPr>
                      <p:nvPr/>
                    </p:nvPicPr>
                    <p:blipFill>
                      <a:blip r:embed="rId12"/>
                      <a:srcRect/>
                      <a:stretch>
                        <a:fillRect/>
                      </a:stretch>
                    </p:blipFill>
                    <p:spPr bwMode="auto">
                      <a:xfrm>
                        <a:off x="1057275" y="4387850"/>
                        <a:ext cx="46894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graphicFrame>
        <p:nvGraphicFramePr>
          <p:cNvPr id="55299" name="Object 11"/>
          <p:cNvGraphicFramePr>
            <a:graphicFrameLocks noChangeAspect="1"/>
          </p:cNvGraphicFramePr>
          <p:nvPr/>
        </p:nvGraphicFramePr>
        <p:xfrm>
          <a:off x="1143000" y="1895475"/>
          <a:ext cx="7134225" cy="811213"/>
        </p:xfrm>
        <a:graphic>
          <a:graphicData uri="http://schemas.openxmlformats.org/presentationml/2006/ole">
            <mc:AlternateContent xmlns:mc="http://schemas.openxmlformats.org/markup-compatibility/2006">
              <mc:Choice xmlns:v="urn:schemas-microsoft-com:vml" Requires="v">
                <p:oleObj spid="_x0000_s55331" name="Equation" r:id="rId3" imgW="3797300" imgH="431800" progId="Equation.DSMT4">
                  <p:embed/>
                </p:oleObj>
              </mc:Choice>
              <mc:Fallback>
                <p:oleObj name="Equation" r:id="rId3" imgW="3797300" imgH="431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95475"/>
                        <a:ext cx="713422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1" name="Object 12"/>
          <p:cNvGraphicFramePr>
            <a:graphicFrameLocks noChangeAspect="1"/>
          </p:cNvGraphicFramePr>
          <p:nvPr>
            <p:extLst>
              <p:ext uri="{D42A27DB-BD31-4B8C-83A1-F6EECF244321}">
                <p14:modId xmlns:p14="http://schemas.microsoft.com/office/powerpoint/2010/main" val="1077093286"/>
              </p:ext>
            </p:extLst>
          </p:nvPr>
        </p:nvGraphicFramePr>
        <p:xfrm>
          <a:off x="1676400" y="3038475"/>
          <a:ext cx="5638800" cy="2692400"/>
        </p:xfrm>
        <a:graphic>
          <a:graphicData uri="http://schemas.openxmlformats.org/presentationml/2006/ole">
            <mc:AlternateContent xmlns:mc="http://schemas.openxmlformats.org/markup-compatibility/2006">
              <mc:Choice xmlns:v="urn:schemas-microsoft-com:vml" Requires="v">
                <p:oleObj spid="_x0000_s55332" name="Equation" r:id="rId5" imgW="2819160" imgH="1346040" progId="Equation.DSMT4">
                  <p:embed/>
                </p:oleObj>
              </mc:Choice>
              <mc:Fallback>
                <p:oleObj name="Equation" r:id="rId5" imgW="2819160" imgH="1346040" progId="Equation.DSMT4">
                  <p:embed/>
                  <p:pic>
                    <p:nvPicPr>
                      <p:cNvPr id="0" name="Object 12"/>
                      <p:cNvPicPr>
                        <a:picLocks noChangeAspect="1" noChangeArrowheads="1"/>
                      </p:cNvPicPr>
                      <p:nvPr/>
                    </p:nvPicPr>
                    <p:blipFill>
                      <a:blip r:embed="rId6"/>
                      <a:srcRect/>
                      <a:stretch>
                        <a:fillRect/>
                      </a:stretch>
                    </p:blipFill>
                    <p:spPr bwMode="auto">
                      <a:xfrm>
                        <a:off x="1676400" y="3038475"/>
                        <a:ext cx="56388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2611"/>
                                        </p:tgtEl>
                                        <p:attrNameLst>
                                          <p:attrName>style.visibility</p:attrName>
                                        </p:attrNameLst>
                                      </p:cBhvr>
                                      <p:to>
                                        <p:strVal val="visible"/>
                                      </p:to>
                                    </p:set>
                                    <p:animEffect transition="in" filter="wipe(up)">
                                      <p:cBhvr>
                                        <p:cTn id="7" dur="500"/>
                                        <p:tgtEl>
                                          <p:spTgt spid="45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708275"/>
            <a:ext cx="8229600" cy="1143000"/>
          </a:xfrm>
        </p:spPr>
        <p:txBody>
          <a:bodyPr/>
          <a:lstStyle/>
          <a:p>
            <a:pPr eaLnBrk="1" hangingPunct="1"/>
            <a:r>
              <a:rPr lang="zh-CN" altLang="en-US" sz="5400" smtClean="0">
                <a:solidFill>
                  <a:schemeClr val="hlink"/>
                </a:solidFill>
                <a:ea typeface="隶书" panose="02010509060101010101" pitchFamily="49" charset="-122"/>
              </a:rPr>
              <a:t>隐马尔可夫模型</a:t>
            </a:r>
            <a:endParaRPr lang="en-US" altLang="zh-CN" sz="5400" smtClean="0">
              <a:solidFill>
                <a:schemeClr val="hlink"/>
              </a:solidFill>
              <a:ea typeface="隶书" panose="02010509060101010101"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385027" name="Rectangle 3"/>
          <p:cNvSpPr>
            <a:spLocks noGrp="1" noChangeArrowheads="1"/>
          </p:cNvSpPr>
          <p:nvPr>
            <p:ph type="body" idx="1"/>
          </p:nvPr>
        </p:nvSpPr>
        <p:spPr>
          <a:xfrm>
            <a:off x="323528" y="1600200"/>
            <a:ext cx="8291264" cy="4525963"/>
          </a:xfrm>
        </p:spPr>
        <p:txBody>
          <a:bodyPr/>
          <a:lstStyle/>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实际问题比</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链模型所描述的更为复杂。观察到的事件并不是与状态一一对应，而是通过一组概率分布相联系 。</a:t>
            </a:r>
          </a:p>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使用</a:t>
            </a:r>
            <a:r>
              <a:rPr lang="zh-CN" altLang="en-US" sz="2800" b="1" dirty="0" smtClean="0">
                <a:solidFill>
                  <a:srgbClr val="FF0000"/>
                </a:solidFill>
                <a:latin typeface="Times New Roman" panose="02020603050405020304" pitchFamily="18" charset="0"/>
                <a:cs typeface="Times New Roman" panose="02020603050405020304" pitchFamily="18" charset="0"/>
              </a:rPr>
              <a:t>双重随机过程</a:t>
            </a:r>
            <a:r>
              <a:rPr lang="zh-CN" altLang="en-US" sz="2800" b="1" dirty="0" smtClean="0">
                <a:solidFill>
                  <a:srgbClr val="1F2039"/>
                </a:solidFill>
                <a:latin typeface="Times New Roman" panose="02020603050405020304" pitchFamily="18" charset="0"/>
                <a:cs typeface="Times New Roman" panose="02020603050405020304" pitchFamily="18" charset="0"/>
              </a:rPr>
              <a:t>来描述模型，一个是</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链，描述状态的转移；另一个随机过程描述状态和观察值之间的统计对应关系。</a:t>
            </a:r>
          </a:p>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由于状态是不可见的，因此称之为</a:t>
            </a:r>
            <a:r>
              <a:rPr lang="zh-CN" altLang="en-US" sz="2800" b="1" dirty="0" smtClean="0">
                <a:solidFill>
                  <a:srgbClr val="FF0000"/>
                </a:solidFill>
                <a:latin typeface="Times New Roman" panose="02020603050405020304" pitchFamily="18" charset="0"/>
                <a:cs typeface="Times New Roman" panose="02020603050405020304" pitchFamily="18" charset="0"/>
              </a:rPr>
              <a:t>“隐”</a:t>
            </a:r>
            <a:r>
              <a:rPr lang="zh-CN" altLang="en-US" sz="2800" b="1" dirty="0" smtClean="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模型。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up)">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up)">
                                      <p:cBhvr>
                                        <p:cTn id="17"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0659" name="Rectangle 3"/>
          <p:cNvSpPr>
            <a:spLocks noGrp="1" noChangeArrowheads="1"/>
          </p:cNvSpPr>
          <p:nvPr>
            <p:ph type="body" idx="1"/>
          </p:nvPr>
        </p:nvSpPr>
        <p:spPr>
          <a:xfrm>
            <a:off x="609600" y="1676400"/>
            <a:ext cx="7772400" cy="838200"/>
          </a:xfrm>
          <a:noFill/>
        </p:spPr>
        <p:txBody>
          <a:bodyPr/>
          <a:lstStyle/>
          <a:p>
            <a:pPr eaLnBrk="1" hangingPunct="1"/>
            <a:r>
              <a:rPr lang="zh-CN" altLang="en-US" sz="2800" b="1" smtClean="0">
                <a:solidFill>
                  <a:srgbClr val="1F2039"/>
                </a:solidFill>
              </a:rPr>
              <a:t>一个</a:t>
            </a:r>
            <a:r>
              <a:rPr lang="en-US" altLang="zh-CN" sz="2800" b="1" smtClean="0">
                <a:solidFill>
                  <a:srgbClr val="1F2039"/>
                </a:solidFill>
              </a:rPr>
              <a:t>HMM</a:t>
            </a:r>
            <a:r>
              <a:rPr lang="zh-CN" altLang="en-US" sz="2800" b="1" smtClean="0">
                <a:solidFill>
                  <a:srgbClr val="1F2039"/>
                </a:solidFill>
              </a:rPr>
              <a:t>的例子： </a:t>
            </a:r>
            <a:r>
              <a:rPr lang="en-US" altLang="zh-CN" sz="2800" b="1" smtClean="0">
                <a:solidFill>
                  <a:srgbClr val="1F2039"/>
                </a:solidFill>
              </a:rPr>
              <a:t>Ball and Urn </a:t>
            </a:r>
            <a:endParaRPr lang="zh-CN" altLang="en-US" sz="2800" b="1" smtClean="0">
              <a:solidFill>
                <a:srgbClr val="1F2039"/>
              </a:solidFill>
            </a:endParaRPr>
          </a:p>
        </p:txBody>
      </p:sp>
      <p:sp>
        <p:nvSpPr>
          <p:cNvPr id="70660" name="Rectangle 4"/>
          <p:cNvSpPr>
            <a:spLocks noChangeArrowheads="1"/>
          </p:cNvSpPr>
          <p:nvPr/>
        </p:nvSpPr>
        <p:spPr bwMode="auto">
          <a:xfrm>
            <a:off x="1933575"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1" name="Object 5"/>
          <p:cNvGraphicFramePr>
            <a:graphicFrameLocks noChangeAspect="1"/>
          </p:cNvGraphicFramePr>
          <p:nvPr/>
        </p:nvGraphicFramePr>
        <p:xfrm>
          <a:off x="1524000" y="2590800"/>
          <a:ext cx="6089650" cy="6465888"/>
        </p:xfrm>
        <a:graphic>
          <a:graphicData uri="http://schemas.openxmlformats.org/presentationml/2006/ole">
            <mc:AlternateContent xmlns:mc="http://schemas.openxmlformats.org/markup-compatibility/2006">
              <mc:Choice xmlns:v="urn:schemas-microsoft-com:vml" Requires="v">
                <p:oleObj spid="_x0000_s70677" name="Document" r:id="rId4" imgW="6092952" imgH="6467856" progId="Word.Document.8">
                  <p:embed/>
                </p:oleObj>
              </mc:Choice>
              <mc:Fallback>
                <p:oleObj name="Document" r:id="rId4" imgW="6092952" imgH="646785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90800"/>
                        <a:ext cx="6089650"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389123" name="Rectangle 3"/>
          <p:cNvSpPr>
            <a:spLocks noGrp="1" noChangeArrowheads="1"/>
          </p:cNvSpPr>
          <p:nvPr>
            <p:ph type="body" idx="1"/>
          </p:nvPr>
        </p:nvSpPr>
        <p:spPr>
          <a:xfrm>
            <a:off x="457200" y="1600200"/>
            <a:ext cx="5648325" cy="587375"/>
          </a:xfrm>
        </p:spPr>
        <p:txBody>
          <a:bodyPr/>
          <a:lstStyle/>
          <a:p>
            <a:pPr eaLnBrk="1" hangingPunct="1">
              <a:buFont typeface="Wingdings" panose="05000000000000000000" pitchFamily="2" charset="2"/>
              <a:buChar char="u"/>
            </a:pPr>
            <a:r>
              <a:rPr lang="zh-CN" altLang="en-US" sz="2800" b="1" dirty="0" smtClean="0">
                <a:solidFill>
                  <a:srgbClr val="1F2039"/>
                </a:solidFill>
                <a:latin typeface="宋体" panose="02010600030101010101" pitchFamily="2" charset="-122"/>
              </a:rPr>
              <a:t>一个</a:t>
            </a:r>
            <a:r>
              <a:rPr lang="en-US" altLang="zh-CN" sz="2800" b="1" dirty="0" smtClean="0">
                <a:solidFill>
                  <a:srgbClr val="1F2039"/>
                </a:solidFill>
              </a:rPr>
              <a:t>HMM</a:t>
            </a:r>
            <a:r>
              <a:rPr lang="zh-CN" altLang="en-US" sz="2800" b="1" dirty="0" smtClean="0">
                <a:solidFill>
                  <a:srgbClr val="1F2039"/>
                </a:solidFill>
                <a:latin typeface="宋体" panose="02010600030101010101" pitchFamily="2" charset="-122"/>
              </a:rPr>
              <a:t>可以由下列参数描述</a:t>
            </a:r>
            <a:r>
              <a:rPr lang="zh-CN" altLang="en-US" sz="2800" b="1" dirty="0" smtClean="0">
                <a:solidFill>
                  <a:srgbClr val="1F2039"/>
                </a:solidFill>
              </a:rPr>
              <a:t> </a:t>
            </a:r>
          </a:p>
        </p:txBody>
      </p:sp>
      <p:grpSp>
        <p:nvGrpSpPr>
          <p:cNvPr id="2" name="Group 4"/>
          <p:cNvGrpSpPr>
            <a:grpSpLocks/>
          </p:cNvGrpSpPr>
          <p:nvPr/>
        </p:nvGrpSpPr>
        <p:grpSpPr bwMode="auto">
          <a:xfrm>
            <a:off x="984250" y="3429000"/>
            <a:ext cx="7004050" cy="1012825"/>
            <a:chOff x="620" y="2304"/>
            <a:chExt cx="4412" cy="638"/>
          </a:xfrm>
        </p:grpSpPr>
        <p:sp>
          <p:nvSpPr>
            <p:cNvPr id="72723" name="Text Box 5"/>
            <p:cNvSpPr txBox="1">
              <a:spLocks noChangeArrowheads="1"/>
            </p:cNvSpPr>
            <p:nvPr/>
          </p:nvSpPr>
          <p:spPr bwMode="auto">
            <a:xfrm>
              <a:off x="620" y="230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状态转移概率矩阵</a:t>
              </a:r>
              <a:r>
                <a:rPr kumimoji="1" lang="en-US" altLang="zh-CN" sz="2800" b="1" dirty="0">
                  <a:solidFill>
                    <a:srgbClr val="1F2039"/>
                  </a:solidFill>
                  <a:latin typeface="Times New Roman" panose="02020603050405020304" pitchFamily="18" charset="0"/>
                </a:rPr>
                <a:t>A= </a:t>
              </a:r>
            </a:p>
          </p:txBody>
        </p:sp>
        <p:graphicFrame>
          <p:nvGraphicFramePr>
            <p:cNvPr id="72724" name="Object 6"/>
            <p:cNvGraphicFramePr>
              <a:graphicFrameLocks noChangeAspect="1"/>
            </p:cNvGraphicFramePr>
            <p:nvPr/>
          </p:nvGraphicFramePr>
          <p:xfrm>
            <a:off x="2832" y="2338"/>
            <a:ext cx="580" cy="302"/>
          </p:xfrm>
          <a:graphic>
            <a:graphicData uri="http://schemas.openxmlformats.org/presentationml/2006/ole">
              <mc:AlternateContent xmlns:mc="http://schemas.openxmlformats.org/markup-compatibility/2006">
                <mc:Choice xmlns:v="urn:schemas-microsoft-com:vml" Requires="v">
                  <p:oleObj spid="_x0000_s72862" r:id="rId4" imgW="457200" imgH="241300" progId="Equation.3">
                    <p:embed/>
                  </p:oleObj>
                </mc:Choice>
                <mc:Fallback>
                  <p:oleObj r:id="rId4" imgW="4572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338"/>
                          <a:ext cx="58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5" name="Object 7"/>
            <p:cNvGraphicFramePr>
              <a:graphicFrameLocks noChangeAspect="1"/>
            </p:cNvGraphicFramePr>
            <p:nvPr/>
          </p:nvGraphicFramePr>
          <p:xfrm>
            <a:off x="1728" y="2640"/>
            <a:ext cx="1970" cy="302"/>
          </p:xfrm>
          <a:graphic>
            <a:graphicData uri="http://schemas.openxmlformats.org/presentationml/2006/ole">
              <mc:AlternateContent xmlns:mc="http://schemas.openxmlformats.org/markup-compatibility/2006">
                <mc:Choice xmlns:v="urn:schemas-microsoft-com:vml" Requires="v">
                  <p:oleObj spid="_x0000_s72863" r:id="rId6" imgW="1548728" imgH="241195" progId="Equation.3">
                    <p:embed/>
                  </p:oleObj>
                </mc:Choice>
                <mc:Fallback>
                  <p:oleObj r:id="rId6" imgW="1548728" imgH="24119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2640"/>
                          <a:ext cx="197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6" name="Object 8"/>
            <p:cNvGraphicFramePr>
              <a:graphicFrameLocks noChangeAspect="1"/>
            </p:cNvGraphicFramePr>
            <p:nvPr/>
          </p:nvGraphicFramePr>
          <p:xfrm>
            <a:off x="4368" y="2736"/>
            <a:ext cx="664" cy="191"/>
          </p:xfrm>
          <a:graphic>
            <a:graphicData uri="http://schemas.openxmlformats.org/presentationml/2006/ole">
              <mc:AlternateContent xmlns:mc="http://schemas.openxmlformats.org/markup-compatibility/2006">
                <mc:Choice xmlns:v="urn:schemas-microsoft-com:vml" Requires="v">
                  <p:oleObj spid="_x0000_s72864" r:id="rId8" imgW="698197" imgH="203112" progId="Equation.3">
                    <p:embed/>
                  </p:oleObj>
                </mc:Choice>
                <mc:Fallback>
                  <p:oleObj r:id="rId8" imgW="698197" imgH="20311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736"/>
                          <a:ext cx="6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p:cNvGrpSpPr>
            <a:grpSpLocks/>
          </p:cNvGrpSpPr>
          <p:nvPr/>
        </p:nvGrpSpPr>
        <p:grpSpPr bwMode="auto">
          <a:xfrm>
            <a:off x="990600" y="2348880"/>
            <a:ext cx="6800850" cy="990600"/>
            <a:chOff x="624" y="1728"/>
            <a:chExt cx="4284" cy="624"/>
          </a:xfrm>
        </p:grpSpPr>
        <p:sp>
          <p:nvSpPr>
            <p:cNvPr id="72719" name="Text Box 10"/>
            <p:cNvSpPr txBox="1">
              <a:spLocks noChangeArrowheads="1"/>
            </p:cNvSpPr>
            <p:nvPr/>
          </p:nvSpPr>
          <p:spPr bwMode="auto">
            <a:xfrm>
              <a:off x="624" y="1728"/>
              <a:ext cx="1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初始状态概率</a:t>
              </a:r>
              <a:r>
                <a:rPr kumimoji="1" lang="zh-CN" altLang="en-US" sz="2800" b="1" dirty="0">
                  <a:solidFill>
                    <a:srgbClr val="1F2039"/>
                  </a:solidFill>
                  <a:latin typeface="Times New Roman" panose="02020603050405020304" pitchFamily="18" charset="0"/>
                </a:rPr>
                <a:t> </a:t>
              </a:r>
            </a:p>
          </p:txBody>
        </p:sp>
        <p:graphicFrame>
          <p:nvGraphicFramePr>
            <p:cNvPr id="72720" name="Object 11"/>
            <p:cNvGraphicFramePr>
              <a:graphicFrameLocks noChangeAspect="1"/>
            </p:cNvGraphicFramePr>
            <p:nvPr/>
          </p:nvGraphicFramePr>
          <p:xfrm>
            <a:off x="2160" y="1728"/>
            <a:ext cx="1260" cy="288"/>
          </p:xfrm>
          <a:graphic>
            <a:graphicData uri="http://schemas.openxmlformats.org/presentationml/2006/ole">
              <mc:AlternateContent xmlns:mc="http://schemas.openxmlformats.org/markup-compatibility/2006">
                <mc:Choice xmlns:v="urn:schemas-microsoft-com:vml" Requires="v">
                  <p:oleObj spid="_x0000_s72865" r:id="rId10" imgW="1002865" imgH="228501" progId="Equation.3">
                    <p:embed/>
                  </p:oleObj>
                </mc:Choice>
                <mc:Fallback>
                  <p:oleObj r:id="rId10" imgW="1002865" imgH="228501"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1728"/>
                          <a:ext cx="1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1" name="Object 12"/>
            <p:cNvGraphicFramePr>
              <a:graphicFrameLocks noChangeAspect="1"/>
            </p:cNvGraphicFramePr>
            <p:nvPr/>
          </p:nvGraphicFramePr>
          <p:xfrm>
            <a:off x="1680" y="2064"/>
            <a:ext cx="1238" cy="288"/>
          </p:xfrm>
          <a:graphic>
            <a:graphicData uri="http://schemas.openxmlformats.org/presentationml/2006/ole">
              <mc:AlternateContent xmlns:mc="http://schemas.openxmlformats.org/markup-compatibility/2006">
                <mc:Choice xmlns:v="urn:schemas-microsoft-com:vml" Requires="v">
                  <p:oleObj spid="_x0000_s72866" r:id="rId12" imgW="977900" imgH="228600" progId="Equation.3">
                    <p:embed/>
                  </p:oleObj>
                </mc:Choice>
                <mc:Fallback>
                  <p:oleObj r:id="rId12" imgW="977900" imgH="228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2064"/>
                          <a:ext cx="1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2" name="Object 13"/>
            <p:cNvGraphicFramePr>
              <a:graphicFrameLocks noChangeAspect="1"/>
            </p:cNvGraphicFramePr>
            <p:nvPr/>
          </p:nvGraphicFramePr>
          <p:xfrm>
            <a:off x="4368" y="2160"/>
            <a:ext cx="540" cy="168"/>
          </p:xfrm>
          <a:graphic>
            <a:graphicData uri="http://schemas.openxmlformats.org/presentationml/2006/ole">
              <mc:AlternateContent xmlns:mc="http://schemas.openxmlformats.org/markup-compatibility/2006">
                <mc:Choice xmlns:v="urn:schemas-microsoft-com:vml" Requires="v">
                  <p:oleObj spid="_x0000_s72867" r:id="rId14" imgW="583693" imgH="177646" progId="Equation.3">
                    <p:embed/>
                  </p:oleObj>
                </mc:Choice>
                <mc:Fallback>
                  <p:oleObj r:id="rId14" imgW="583693" imgH="17764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2160"/>
                          <a:ext cx="54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4"/>
          <p:cNvGrpSpPr>
            <a:grpSpLocks/>
          </p:cNvGrpSpPr>
          <p:nvPr/>
        </p:nvGrpSpPr>
        <p:grpSpPr bwMode="auto">
          <a:xfrm>
            <a:off x="974725" y="4581128"/>
            <a:ext cx="5426075" cy="542925"/>
            <a:chOff x="614" y="2922"/>
            <a:chExt cx="3418" cy="342"/>
          </a:xfrm>
        </p:grpSpPr>
        <p:sp>
          <p:nvSpPr>
            <p:cNvPr id="72717" name="Text Box 15"/>
            <p:cNvSpPr txBox="1">
              <a:spLocks noChangeArrowheads="1"/>
            </p:cNvSpPr>
            <p:nvPr/>
          </p:nvSpPr>
          <p:spPr bwMode="auto">
            <a:xfrm>
              <a:off x="614" y="2922"/>
              <a:ext cx="17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观察概率序列</a:t>
              </a:r>
              <a:r>
                <a:rPr kumimoji="1" lang="en-US" altLang="zh-CN" sz="2800" b="1">
                  <a:solidFill>
                    <a:srgbClr val="1F2039"/>
                  </a:solidFill>
                  <a:latin typeface="Times New Roman" panose="02020603050405020304" pitchFamily="18" charset="0"/>
                </a:rPr>
                <a:t>B=</a:t>
              </a:r>
            </a:p>
          </p:txBody>
        </p:sp>
        <p:graphicFrame>
          <p:nvGraphicFramePr>
            <p:cNvPr id="72718" name="Object 16"/>
            <p:cNvGraphicFramePr>
              <a:graphicFrameLocks noChangeAspect="1"/>
            </p:cNvGraphicFramePr>
            <p:nvPr/>
          </p:nvGraphicFramePr>
          <p:xfrm>
            <a:off x="2318" y="2976"/>
            <a:ext cx="1714" cy="288"/>
          </p:xfrm>
          <a:graphic>
            <a:graphicData uri="http://schemas.openxmlformats.org/presentationml/2006/ole">
              <mc:AlternateContent xmlns:mc="http://schemas.openxmlformats.org/markup-compatibility/2006">
                <mc:Choice xmlns:v="urn:schemas-microsoft-com:vml" Requires="v">
                  <p:oleObj spid="_x0000_s72868" name="Equation" r:id="rId16" imgW="1358900" imgH="228600" progId="Equation.3">
                    <p:embed/>
                  </p:oleObj>
                </mc:Choice>
                <mc:Fallback>
                  <p:oleObj name="Equation" r:id="rId16" imgW="1358900" imgH="228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8" y="2976"/>
                          <a:ext cx="17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p:cNvGrpSpPr>
            <a:grpSpLocks/>
          </p:cNvGrpSpPr>
          <p:nvPr/>
        </p:nvGrpSpPr>
        <p:grpSpPr bwMode="auto">
          <a:xfrm>
            <a:off x="467544" y="5440511"/>
            <a:ext cx="5334000" cy="1012825"/>
            <a:chOff x="432" y="3312"/>
            <a:chExt cx="3360" cy="638"/>
          </a:xfrm>
        </p:grpSpPr>
        <p:sp>
          <p:nvSpPr>
            <p:cNvPr id="72715" name="Rectangle 18"/>
            <p:cNvSpPr>
              <a:spLocks noChangeArrowheads="1"/>
            </p:cNvSpPr>
            <p:nvPr/>
          </p:nvSpPr>
          <p:spPr bwMode="auto">
            <a:xfrm>
              <a:off x="432" y="3312"/>
              <a:ext cx="3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u"/>
              </a:pPr>
              <a:r>
                <a:rPr kumimoji="1" lang="zh-CN" altLang="en-US" sz="2800" b="1" dirty="0">
                  <a:solidFill>
                    <a:srgbClr val="1F2039"/>
                  </a:solidFill>
                  <a:latin typeface="宋体" panose="02010600030101010101" pitchFamily="2" charset="-122"/>
                </a:rPr>
                <a:t>一个</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Times New Roman" panose="02020603050405020304" pitchFamily="18" charset="0"/>
                </a:rPr>
                <a:t>的参数组</a:t>
              </a:r>
              <a:r>
                <a:rPr kumimoji="1" lang="zh-CN" altLang="en-US" sz="2800" b="1" dirty="0">
                  <a:solidFill>
                    <a:srgbClr val="1F2039"/>
                  </a:solidFill>
                  <a:latin typeface="宋体" panose="02010600030101010101" pitchFamily="2" charset="-122"/>
                </a:rPr>
                <a:t>为：</a:t>
              </a:r>
            </a:p>
          </p:txBody>
        </p:sp>
        <p:graphicFrame>
          <p:nvGraphicFramePr>
            <p:cNvPr id="72716" name="Object 19"/>
            <p:cNvGraphicFramePr>
              <a:graphicFrameLocks noChangeAspect="1"/>
            </p:cNvGraphicFramePr>
            <p:nvPr/>
          </p:nvGraphicFramePr>
          <p:xfrm>
            <a:off x="1728" y="3696"/>
            <a:ext cx="1029" cy="254"/>
          </p:xfrm>
          <a:graphic>
            <a:graphicData uri="http://schemas.openxmlformats.org/presentationml/2006/ole">
              <mc:AlternateContent xmlns:mc="http://schemas.openxmlformats.org/markup-compatibility/2006">
                <mc:Choice xmlns:v="urn:schemas-microsoft-com:vml" Requires="v">
                  <p:oleObj spid="_x0000_s72869" r:id="rId18" imgW="812447" imgH="203112" progId="Equation.3">
                    <p:embed/>
                  </p:oleObj>
                </mc:Choice>
                <mc:Fallback>
                  <p:oleObj r:id="rId18" imgW="812447" imgH="203112"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28" y="3696"/>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140" name="AutoShape 20"/>
          <p:cNvSpPr>
            <a:spLocks noChangeArrowheads="1"/>
          </p:cNvSpPr>
          <p:nvPr/>
        </p:nvSpPr>
        <p:spPr bwMode="auto">
          <a:xfrm>
            <a:off x="6172200" y="5029200"/>
            <a:ext cx="1752600" cy="9906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389141" name="AutoShape 21"/>
          <p:cNvSpPr>
            <a:spLocks noChangeArrowheads="1"/>
          </p:cNvSpPr>
          <p:nvPr/>
        </p:nvSpPr>
        <p:spPr bwMode="auto">
          <a:xfrm>
            <a:off x="5486400" y="3657600"/>
            <a:ext cx="3352800" cy="762000"/>
          </a:xfrm>
          <a:prstGeom prst="wedgeRectCallout">
            <a:avLst>
              <a:gd name="adj1" fmla="val -42046"/>
              <a:gd name="adj2" fmla="val 12645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rgbClr val="1F2039"/>
                </a:solidFill>
                <a:latin typeface="Times New Roman" panose="02020603050405020304" pitchFamily="18" charset="0"/>
              </a:rPr>
              <a:t>单高斯概率密度函数</a:t>
            </a:r>
          </a:p>
          <a:p>
            <a:pPr algn="ctr" eaLnBrk="1" hangingPunct="1">
              <a:spcBef>
                <a:spcPct val="0"/>
              </a:spcBef>
              <a:buFontTx/>
              <a:buNone/>
            </a:pPr>
            <a:r>
              <a:rPr kumimoji="1" lang="zh-CN" altLang="en-US" sz="2000" b="1">
                <a:solidFill>
                  <a:srgbClr val="1F2039"/>
                </a:solidFill>
                <a:latin typeface="Times New Roman" panose="02020603050405020304" pitchFamily="18" charset="0"/>
              </a:rPr>
              <a:t>或 混合高斯概率密度函数</a:t>
            </a:r>
          </a:p>
        </p:txBody>
      </p:sp>
      <p:graphicFrame>
        <p:nvGraphicFramePr>
          <p:cNvPr id="389142" name="Object 22"/>
          <p:cNvGraphicFramePr>
            <a:graphicFrameLocks noChangeAspect="1"/>
          </p:cNvGraphicFramePr>
          <p:nvPr/>
        </p:nvGraphicFramePr>
        <p:xfrm>
          <a:off x="6126163" y="5181600"/>
          <a:ext cx="2386012" cy="647700"/>
        </p:xfrm>
        <a:graphic>
          <a:graphicData uri="http://schemas.openxmlformats.org/presentationml/2006/ole">
            <mc:AlternateContent xmlns:mc="http://schemas.openxmlformats.org/markup-compatibility/2006">
              <mc:Choice xmlns:v="urn:schemas-microsoft-com:vml" Requires="v">
                <p:oleObj spid="_x0000_s72870" name="Equation" r:id="rId20" imgW="1574800" imgH="431800" progId="Equation.3">
                  <p:embed/>
                </p:oleObj>
              </mc:Choice>
              <mc:Fallback>
                <p:oleObj name="Equation" r:id="rId20" imgW="1574800" imgH="4318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26163" y="5181600"/>
                        <a:ext cx="2386012"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389140"/>
                                        </p:tgtEl>
                                        <p:attrNameLst>
                                          <p:attrName>style.visibility</p:attrName>
                                        </p:attrNameLst>
                                      </p:cBhvr>
                                      <p:to>
                                        <p:strVal val="visible"/>
                                      </p:to>
                                    </p:set>
                                    <p:animEffect transition="in" filter="wipe(up)">
                                      <p:cBhvr>
                                        <p:cTn id="27" dur="500"/>
                                        <p:tgtEl>
                                          <p:spTgt spid="3891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41"/>
                                        </p:tgtEl>
                                        <p:attrNameLst>
                                          <p:attrName>style.visibility</p:attrName>
                                        </p:attrNameLst>
                                      </p:cBhvr>
                                      <p:to>
                                        <p:strVal val="visible"/>
                                      </p:to>
                                    </p:set>
                                    <p:animEffect transition="in" filter="wipe(up)">
                                      <p:cBhvr>
                                        <p:cTn id="37" dur="500"/>
                                        <p:tgtEl>
                                          <p:spTgt spid="3891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89142"/>
                                        </p:tgtEl>
                                        <p:attrNameLst>
                                          <p:attrName>style.visibility</p:attrName>
                                        </p:attrNameLst>
                                      </p:cBhvr>
                                      <p:to>
                                        <p:strVal val="visible"/>
                                      </p:to>
                                    </p:set>
                                    <p:animEffect transition="in" filter="wipe(up)">
                                      <p:cBhvr>
                                        <p:cTn id="42" dur="500"/>
                                        <p:tgtEl>
                                          <p:spTgt spid="3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P spid="389140" grpId="0" autoUpdateAnimBg="0"/>
      <p:bldP spid="38914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4755" name="Rectangle 3"/>
          <p:cNvSpPr>
            <a:spLocks noGrp="1" noChangeArrowheads="1"/>
          </p:cNvSpPr>
          <p:nvPr>
            <p:ph type="body" idx="1"/>
          </p:nvPr>
        </p:nvSpPr>
        <p:spPr>
          <a:xfrm>
            <a:off x="385564" y="1412776"/>
            <a:ext cx="5334000" cy="533400"/>
          </a:xfrm>
          <a:noFill/>
        </p:spPr>
        <p:txBody>
          <a:bodyPr/>
          <a:lstStyle/>
          <a:p>
            <a:pPr eaLnBrk="1" hangingPunct="1">
              <a:lnSpc>
                <a:spcPct val="90000"/>
              </a:lnSpc>
              <a:buFont typeface="Wingdings" panose="05000000000000000000" pitchFamily="2" charset="2"/>
              <a:buChar char="u"/>
            </a:pPr>
            <a:r>
              <a:rPr lang="en-US" altLang="zh-CN" b="1" dirty="0" smtClean="0">
                <a:solidFill>
                  <a:srgbClr val="1F2039"/>
                </a:solidFill>
              </a:rPr>
              <a:t> HMM</a:t>
            </a:r>
            <a:r>
              <a:rPr lang="zh-CN" altLang="en-US" b="1" dirty="0" smtClean="0">
                <a:solidFill>
                  <a:srgbClr val="1F2039"/>
                </a:solidFill>
              </a:rPr>
              <a:t>的三个基本问题</a:t>
            </a:r>
          </a:p>
        </p:txBody>
      </p:sp>
      <p:grpSp>
        <p:nvGrpSpPr>
          <p:cNvPr id="2" name="Group 4"/>
          <p:cNvGrpSpPr>
            <a:grpSpLocks/>
          </p:cNvGrpSpPr>
          <p:nvPr/>
        </p:nvGrpSpPr>
        <p:grpSpPr bwMode="auto">
          <a:xfrm>
            <a:off x="539552" y="2204865"/>
            <a:ext cx="7761286" cy="1385888"/>
            <a:chOff x="577" y="1440"/>
            <a:chExt cx="4889" cy="873"/>
          </a:xfrm>
        </p:grpSpPr>
        <p:sp>
          <p:nvSpPr>
            <p:cNvPr id="74768" name="Text Box 5"/>
            <p:cNvSpPr txBox="1">
              <a:spLocks noChangeArrowheads="1"/>
            </p:cNvSpPr>
            <p:nvPr/>
          </p:nvSpPr>
          <p:spPr bwMode="auto">
            <a:xfrm>
              <a:off x="577" y="1440"/>
              <a:ext cx="2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1 已知一个</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参数组</a:t>
              </a:r>
            </a:p>
          </p:txBody>
        </p:sp>
        <p:graphicFrame>
          <p:nvGraphicFramePr>
            <p:cNvPr id="74769" name="Object 6"/>
            <p:cNvGraphicFramePr>
              <a:graphicFrameLocks noChangeAspect="1"/>
            </p:cNvGraphicFramePr>
            <p:nvPr/>
          </p:nvGraphicFramePr>
          <p:xfrm>
            <a:off x="3099" y="1494"/>
            <a:ext cx="1029" cy="254"/>
          </p:xfrm>
          <a:graphic>
            <a:graphicData uri="http://schemas.openxmlformats.org/presentationml/2006/ole">
              <mc:AlternateContent xmlns:mc="http://schemas.openxmlformats.org/markup-compatibility/2006">
                <mc:Choice xmlns:v="urn:schemas-microsoft-com:vml" Requires="v">
                  <p:oleObj spid="_x0000_s74894" r:id="rId4" imgW="812447" imgH="203112" progId="Equation.3">
                    <p:embed/>
                  </p:oleObj>
                </mc:Choice>
                <mc:Fallback>
                  <p:oleObj r:id="rId4" imgW="812447"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9" y="1494"/>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0" name="Text Box 7"/>
            <p:cNvSpPr txBox="1">
              <a:spLocks noChangeArrowheads="1"/>
            </p:cNvSpPr>
            <p:nvPr/>
          </p:nvSpPr>
          <p:spPr bwMode="auto">
            <a:xfrm>
              <a:off x="4091" y="144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，和给定一</a:t>
              </a:r>
            </a:p>
          </p:txBody>
        </p:sp>
        <p:sp>
          <p:nvSpPr>
            <p:cNvPr id="74771" name="Text Box 8"/>
            <p:cNvSpPr txBox="1">
              <a:spLocks noChangeArrowheads="1"/>
            </p:cNvSpPr>
            <p:nvPr/>
          </p:nvSpPr>
          <p:spPr bwMode="auto">
            <a:xfrm>
              <a:off x="769" y="168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个观察序列</a:t>
              </a:r>
            </a:p>
          </p:txBody>
        </p:sp>
        <p:graphicFrame>
          <p:nvGraphicFramePr>
            <p:cNvPr id="74772" name="Object 9"/>
            <p:cNvGraphicFramePr>
              <a:graphicFrameLocks noChangeAspect="1"/>
            </p:cNvGraphicFramePr>
            <p:nvPr/>
          </p:nvGraphicFramePr>
          <p:xfrm>
            <a:off x="2027" y="1734"/>
            <a:ext cx="1038" cy="271"/>
          </p:xfrm>
          <a:graphic>
            <a:graphicData uri="http://schemas.openxmlformats.org/presentationml/2006/ole">
              <mc:AlternateContent xmlns:mc="http://schemas.openxmlformats.org/markup-compatibility/2006">
                <mc:Choice xmlns:v="urn:schemas-microsoft-com:vml" Requires="v">
                  <p:oleObj spid="_x0000_s74895" name="Equation" r:id="rId6" imgW="825142" imgH="215806" progId="Equation.3">
                    <p:embed/>
                  </p:oleObj>
                </mc:Choice>
                <mc:Fallback>
                  <p:oleObj name="Equation" r:id="rId6" imgW="825142" imgH="21580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734"/>
                          <a:ext cx="103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3" name="Text Box 10"/>
            <p:cNvSpPr txBox="1">
              <a:spLocks noChangeArrowheads="1"/>
            </p:cNvSpPr>
            <p:nvPr/>
          </p:nvSpPr>
          <p:spPr bwMode="auto">
            <a:xfrm>
              <a:off x="3073" y="1695"/>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的条件下，如何计算</a:t>
              </a:r>
              <a:r>
                <a:rPr kumimoji="1" lang="zh-CN" altLang="en-US" sz="2800" b="1" dirty="0" smtClean="0">
                  <a:solidFill>
                    <a:srgbClr val="1F2039"/>
                  </a:solidFill>
                  <a:latin typeface="Times New Roman" panose="02020603050405020304" pitchFamily="18" charset="0"/>
                </a:rPr>
                <a:t>在</a:t>
              </a:r>
              <a:endParaRPr kumimoji="1" lang="zh-CN" altLang="en-US" sz="2800" b="1" dirty="0">
                <a:solidFill>
                  <a:srgbClr val="1F2039"/>
                </a:solidFill>
                <a:latin typeface="Times New Roman" panose="02020603050405020304" pitchFamily="18" charset="0"/>
              </a:endParaRPr>
            </a:p>
          </p:txBody>
        </p:sp>
        <p:sp>
          <p:nvSpPr>
            <p:cNvPr id="74774" name="Text Box 11"/>
            <p:cNvSpPr txBox="1">
              <a:spLocks noChangeArrowheads="1"/>
            </p:cNvSpPr>
            <p:nvPr/>
          </p:nvSpPr>
          <p:spPr bwMode="auto">
            <a:xfrm>
              <a:off x="817" y="1983"/>
              <a:ext cx="46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给定</a:t>
              </a:r>
              <a:r>
                <a:rPr kumimoji="1" lang="zh-CN" altLang="en-US" sz="2800" b="1" dirty="0" smtClean="0">
                  <a:solidFill>
                    <a:srgbClr val="1F2039"/>
                  </a:solidFill>
                  <a:latin typeface="Times New Roman" panose="02020603050405020304" pitchFamily="18" charset="0"/>
                </a:rPr>
                <a:t>模型    条件</a:t>
              </a:r>
              <a:r>
                <a:rPr kumimoji="1" lang="zh-CN" altLang="en-US" sz="2800" b="1" dirty="0">
                  <a:solidFill>
                    <a:srgbClr val="1F2039"/>
                  </a:solidFill>
                  <a:latin typeface="Times New Roman" panose="02020603050405020304" pitchFamily="18" charset="0"/>
                </a:rPr>
                <a:t>下观察序列</a:t>
              </a:r>
              <a:r>
                <a:rPr kumimoji="1" lang="en-US" altLang="zh-CN" sz="2800" b="1" i="1" dirty="0">
                  <a:solidFill>
                    <a:srgbClr val="1F2039"/>
                  </a:solidFill>
                  <a:latin typeface="Times New Roman" panose="02020603050405020304" pitchFamily="18" charset="0"/>
                </a:rPr>
                <a:t>O</a:t>
              </a:r>
              <a:r>
                <a:rPr kumimoji="1" lang="zh-CN" altLang="en-US" sz="2800" b="1" dirty="0">
                  <a:solidFill>
                    <a:srgbClr val="1F2039"/>
                  </a:solidFill>
                  <a:latin typeface="Times New Roman" panose="02020603050405020304" pitchFamily="18" charset="0"/>
                </a:rPr>
                <a:t>的概率            。</a:t>
              </a:r>
            </a:p>
          </p:txBody>
        </p:sp>
        <p:graphicFrame>
          <p:nvGraphicFramePr>
            <p:cNvPr id="74775" name="Object 12"/>
            <p:cNvGraphicFramePr>
              <a:graphicFrameLocks noChangeAspect="1"/>
            </p:cNvGraphicFramePr>
            <p:nvPr>
              <p:extLst>
                <p:ext uri="{D42A27DB-BD31-4B8C-83A1-F6EECF244321}">
                  <p14:modId xmlns:p14="http://schemas.microsoft.com/office/powerpoint/2010/main" val="3048183707"/>
                </p:ext>
              </p:extLst>
            </p:nvPr>
          </p:nvGraphicFramePr>
          <p:xfrm>
            <a:off x="1806" y="2036"/>
            <a:ext cx="177" cy="226"/>
          </p:xfrm>
          <a:graphic>
            <a:graphicData uri="http://schemas.openxmlformats.org/presentationml/2006/ole">
              <mc:AlternateContent xmlns:mc="http://schemas.openxmlformats.org/markup-compatibility/2006">
                <mc:Choice xmlns:v="urn:schemas-microsoft-com:vml" Requires="v">
                  <p:oleObj spid="_x0000_s74896" name="Equation" r:id="rId8" imgW="139579" imgH="177646" progId="Equation.3">
                    <p:embed/>
                  </p:oleObj>
                </mc:Choice>
                <mc:Fallback>
                  <p:oleObj name="Equation" r:id="rId8" imgW="139579" imgH="177646"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 y="2036"/>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6" name="Object 13"/>
            <p:cNvGraphicFramePr>
              <a:graphicFrameLocks noChangeAspect="1"/>
            </p:cNvGraphicFramePr>
            <p:nvPr>
              <p:extLst>
                <p:ext uri="{D42A27DB-BD31-4B8C-83A1-F6EECF244321}">
                  <p14:modId xmlns:p14="http://schemas.microsoft.com/office/powerpoint/2010/main" val="2199754701"/>
                </p:ext>
              </p:extLst>
            </p:nvPr>
          </p:nvGraphicFramePr>
          <p:xfrm>
            <a:off x="4394" y="2043"/>
            <a:ext cx="689" cy="256"/>
          </p:xfrm>
          <a:graphic>
            <a:graphicData uri="http://schemas.openxmlformats.org/presentationml/2006/ole">
              <mc:AlternateContent xmlns:mc="http://schemas.openxmlformats.org/markup-compatibility/2006">
                <mc:Choice xmlns:v="urn:schemas-microsoft-com:vml" Requires="v">
                  <p:oleObj spid="_x0000_s74897" name="Equation" r:id="rId10" imgW="545626" imgH="203024" progId="Equation.3">
                    <p:embed/>
                  </p:oleObj>
                </mc:Choice>
                <mc:Fallback>
                  <p:oleObj name="Equation" r:id="rId10" imgW="545626" imgH="203024"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4" y="2043"/>
                          <a:ext cx="689"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a:grpSpLocks/>
          </p:cNvGrpSpPr>
          <p:nvPr/>
        </p:nvGrpSpPr>
        <p:grpSpPr bwMode="auto">
          <a:xfrm>
            <a:off x="674489" y="3719339"/>
            <a:ext cx="7621588" cy="1000125"/>
            <a:chOff x="662" y="2394"/>
            <a:chExt cx="4801" cy="630"/>
          </a:xfrm>
        </p:grpSpPr>
        <p:sp>
          <p:nvSpPr>
            <p:cNvPr id="74764" name="Text Box 15"/>
            <p:cNvSpPr txBox="1">
              <a:spLocks noChangeArrowheads="1"/>
            </p:cNvSpPr>
            <p:nvPr/>
          </p:nvSpPr>
          <p:spPr bwMode="auto">
            <a:xfrm>
              <a:off x="662" y="2394"/>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 如何确定最佳状态序列</a:t>
              </a:r>
            </a:p>
          </p:txBody>
        </p:sp>
        <p:graphicFrame>
          <p:nvGraphicFramePr>
            <p:cNvPr id="74765" name="Object 16"/>
            <p:cNvGraphicFramePr>
              <a:graphicFrameLocks noChangeAspect="1"/>
            </p:cNvGraphicFramePr>
            <p:nvPr/>
          </p:nvGraphicFramePr>
          <p:xfrm>
            <a:off x="3216" y="2416"/>
            <a:ext cx="1007" cy="272"/>
          </p:xfrm>
          <a:graphic>
            <a:graphicData uri="http://schemas.openxmlformats.org/presentationml/2006/ole">
              <mc:AlternateContent xmlns:mc="http://schemas.openxmlformats.org/markup-compatibility/2006">
                <mc:Choice xmlns:v="urn:schemas-microsoft-com:vml" Requires="v">
                  <p:oleObj spid="_x0000_s74898" name="Equation" r:id="rId12" imgW="799753" imgH="215806" progId="Equation.DSMT4">
                    <p:embed/>
                  </p:oleObj>
                </mc:Choice>
                <mc:Fallback>
                  <p:oleObj name="Equation" r:id="rId12" imgW="799753" imgH="215806"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6" y="2416"/>
                          <a:ext cx="100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7"/>
            <p:cNvSpPr txBox="1">
              <a:spLocks noChangeArrowheads="1"/>
            </p:cNvSpPr>
            <p:nvPr/>
          </p:nvSpPr>
          <p:spPr bwMode="auto">
            <a:xfrm>
              <a:off x="4166" y="2409"/>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,以最好的解</a:t>
              </a:r>
              <a:endParaRPr kumimoji="1" lang="en-US" altLang="zh-CN" sz="2800" b="1">
                <a:solidFill>
                  <a:srgbClr val="1F2039"/>
                </a:solidFill>
                <a:latin typeface="Times New Roman" panose="02020603050405020304" pitchFamily="18" charset="0"/>
              </a:endParaRPr>
            </a:p>
          </p:txBody>
        </p:sp>
        <p:sp>
          <p:nvSpPr>
            <p:cNvPr id="74767" name="Text Box 18"/>
            <p:cNvSpPr txBox="1">
              <a:spLocks noChangeArrowheads="1"/>
            </p:cNvSpPr>
            <p:nvPr/>
          </p:nvSpPr>
          <p:spPr bwMode="auto">
            <a:xfrm>
              <a:off x="854" y="2697"/>
              <a:ext cx="1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释观察序列</a:t>
              </a:r>
              <a:r>
                <a:rPr kumimoji="1" lang="en-US" altLang="zh-CN" sz="2800" b="1" i="1">
                  <a:solidFill>
                    <a:srgbClr val="1F2039"/>
                  </a:solidFill>
                  <a:latin typeface="Times New Roman" panose="02020603050405020304" pitchFamily="18" charset="0"/>
                </a:rPr>
                <a:t>O</a:t>
              </a:r>
              <a:r>
                <a:rPr kumimoji="1" lang="en-US" altLang="zh-CN" sz="2800" b="1">
                  <a:solidFill>
                    <a:srgbClr val="1F2039"/>
                  </a:solidFill>
                  <a:latin typeface="Times New Roman" panose="02020603050405020304" pitchFamily="18" charset="0"/>
                </a:rPr>
                <a:t>。</a:t>
              </a:r>
            </a:p>
          </p:txBody>
        </p:sp>
      </p:grpSp>
      <p:grpSp>
        <p:nvGrpSpPr>
          <p:cNvPr id="4" name="Group 19"/>
          <p:cNvGrpSpPr>
            <a:grpSpLocks/>
          </p:cNvGrpSpPr>
          <p:nvPr/>
        </p:nvGrpSpPr>
        <p:grpSpPr bwMode="auto">
          <a:xfrm>
            <a:off x="690364" y="4795666"/>
            <a:ext cx="7485063" cy="1057276"/>
            <a:chOff x="710" y="3162"/>
            <a:chExt cx="4715" cy="666"/>
          </a:xfrm>
        </p:grpSpPr>
        <p:sp>
          <p:nvSpPr>
            <p:cNvPr id="74759" name="Text Box 20"/>
            <p:cNvSpPr txBox="1">
              <a:spLocks noChangeArrowheads="1"/>
            </p:cNvSpPr>
            <p:nvPr/>
          </p:nvSpPr>
          <p:spPr bwMode="auto">
            <a:xfrm>
              <a:off x="710" y="3162"/>
              <a:ext cx="47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3 给定</a:t>
              </a:r>
              <a:r>
                <a:rPr kumimoji="1" lang="zh-CN" altLang="en-US" sz="2800" b="1" dirty="0" smtClean="0">
                  <a:solidFill>
                    <a:srgbClr val="1F2039"/>
                  </a:solidFill>
                  <a:latin typeface="Times New Roman" panose="02020603050405020304" pitchFamily="18" charset="0"/>
                </a:rPr>
                <a:t>一</a:t>
              </a:r>
              <a:r>
                <a:rPr kumimoji="1" lang="zh-CN" altLang="en-US" sz="2800" b="1" dirty="0">
                  <a:solidFill>
                    <a:srgbClr val="1F2039"/>
                  </a:solidFill>
                  <a:latin typeface="Times New Roman" panose="02020603050405020304" pitchFamily="18" charset="0"/>
                </a:rPr>
                <a:t>组</a:t>
              </a:r>
              <a:r>
                <a:rPr kumimoji="1" lang="zh-CN" altLang="en-US" sz="2800" b="1" dirty="0" smtClean="0">
                  <a:solidFill>
                    <a:srgbClr val="1F2039"/>
                  </a:solidFill>
                  <a:latin typeface="Times New Roman" panose="02020603050405020304" pitchFamily="18" charset="0"/>
                </a:rPr>
                <a:t>观察</a:t>
              </a:r>
              <a:r>
                <a:rPr kumimoji="1" lang="zh-CN" altLang="en-US" sz="2800" b="1" dirty="0">
                  <a:solidFill>
                    <a:srgbClr val="1F2039"/>
                  </a:solidFill>
                  <a:latin typeface="Times New Roman" panose="02020603050405020304" pitchFamily="18" charset="0"/>
                </a:rPr>
                <a:t>序列的</a:t>
              </a:r>
              <a:r>
                <a:rPr kumimoji="1" lang="zh-CN" altLang="en-US" sz="2800" b="1" dirty="0" smtClean="0">
                  <a:solidFill>
                    <a:srgbClr val="1F2039"/>
                  </a:solidFill>
                  <a:latin typeface="Times New Roman" panose="02020603050405020304" pitchFamily="18" charset="0"/>
                </a:rPr>
                <a:t>集合      ，</a:t>
              </a:r>
              <a:r>
                <a:rPr kumimoji="1" lang="zh-CN" altLang="en-US" sz="2800" b="1" dirty="0">
                  <a:solidFill>
                    <a:srgbClr val="1F2039"/>
                  </a:solidFill>
                  <a:latin typeface="Times New Roman" panose="02020603050405020304" pitchFamily="18" charset="0"/>
                </a:rPr>
                <a:t>如何</a:t>
              </a:r>
              <a:r>
                <a:rPr kumimoji="1" lang="zh-CN" altLang="en-US" sz="2800" b="1" dirty="0" smtClean="0">
                  <a:solidFill>
                    <a:srgbClr val="1F2039"/>
                  </a:solidFill>
                  <a:latin typeface="Times New Roman" panose="02020603050405020304" pitchFamily="18" charset="0"/>
                </a:rPr>
                <a:t>调整参数</a:t>
              </a:r>
              <a:endParaRPr kumimoji="1" lang="en-US" altLang="zh-CN" sz="2800" b="1" dirty="0">
                <a:solidFill>
                  <a:srgbClr val="1F2039"/>
                </a:solidFill>
                <a:latin typeface="Times New Roman" panose="02020603050405020304" pitchFamily="18" charset="0"/>
              </a:endParaRPr>
            </a:p>
          </p:txBody>
        </p:sp>
        <p:sp>
          <p:nvSpPr>
            <p:cNvPr id="74760" name="Text Box 21"/>
            <p:cNvSpPr txBox="1">
              <a:spLocks noChangeArrowheads="1"/>
            </p:cNvSpPr>
            <p:nvPr/>
          </p:nvSpPr>
          <p:spPr bwMode="auto">
            <a:xfrm>
              <a:off x="950" y="343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74761" name="Object 22"/>
            <p:cNvGraphicFramePr>
              <a:graphicFrameLocks noChangeAspect="1"/>
            </p:cNvGraphicFramePr>
            <p:nvPr/>
          </p:nvGraphicFramePr>
          <p:xfrm>
            <a:off x="960" y="3552"/>
            <a:ext cx="177" cy="226"/>
          </p:xfrm>
          <a:graphic>
            <a:graphicData uri="http://schemas.openxmlformats.org/presentationml/2006/ole">
              <mc:AlternateContent xmlns:mc="http://schemas.openxmlformats.org/markup-compatibility/2006">
                <mc:Choice xmlns:v="urn:schemas-microsoft-com:vml" Requires="v">
                  <p:oleObj spid="_x0000_s74899" name="Equation" r:id="rId14" imgW="139579" imgH="177646" progId="Equation.3">
                    <p:embed/>
                  </p:oleObj>
                </mc:Choice>
                <mc:Fallback>
                  <p:oleObj name="Equation" r:id="rId14" imgW="139579" imgH="177646"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0" y="3552"/>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23"/>
            <p:cNvSpPr txBox="1">
              <a:spLocks noChangeArrowheads="1"/>
            </p:cNvSpPr>
            <p:nvPr/>
          </p:nvSpPr>
          <p:spPr bwMode="auto">
            <a:xfrm>
              <a:off x="1142" y="3498"/>
              <a:ext cx="30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，以使             </a:t>
              </a:r>
              <a:r>
                <a:rPr kumimoji="1" lang="zh-CN" altLang="en-US" sz="2800" b="1" dirty="0" smtClean="0">
                  <a:solidFill>
                    <a:srgbClr val="1F2039"/>
                  </a:solidFill>
                  <a:latin typeface="Times New Roman" panose="02020603050405020304" pitchFamily="18" charset="0"/>
                </a:rPr>
                <a:t>  达到</a:t>
              </a:r>
              <a:r>
                <a:rPr kumimoji="1" lang="zh-CN" altLang="en-US" sz="2800" b="1" dirty="0">
                  <a:solidFill>
                    <a:srgbClr val="1F2039"/>
                  </a:solidFill>
                  <a:latin typeface="Times New Roman" panose="02020603050405020304" pitchFamily="18" charset="0"/>
                </a:rPr>
                <a:t>最大值。</a:t>
              </a:r>
            </a:p>
          </p:txBody>
        </p:sp>
      </p:grpSp>
      <p:graphicFrame>
        <p:nvGraphicFramePr>
          <p:cNvPr id="25" name="Object 5"/>
          <p:cNvGraphicFramePr>
            <a:graphicFrameLocks noChangeAspect="1"/>
          </p:cNvGraphicFramePr>
          <p:nvPr>
            <p:extLst>
              <p:ext uri="{D42A27DB-BD31-4B8C-83A1-F6EECF244321}">
                <p14:modId xmlns:p14="http://schemas.microsoft.com/office/powerpoint/2010/main" val="1971653408"/>
              </p:ext>
            </p:extLst>
          </p:nvPr>
        </p:nvGraphicFramePr>
        <p:xfrm>
          <a:off x="4916488" y="4843463"/>
          <a:ext cx="646112" cy="433387"/>
        </p:xfrm>
        <a:graphic>
          <a:graphicData uri="http://schemas.openxmlformats.org/presentationml/2006/ole">
            <mc:AlternateContent xmlns:mc="http://schemas.openxmlformats.org/markup-compatibility/2006">
              <mc:Choice xmlns:v="urn:schemas-microsoft-com:vml" Requires="v">
                <p:oleObj spid="_x0000_s74900" name="Equation" r:id="rId16" imgW="342720" imgH="228600" progId="Equation.DSMT4">
                  <p:embed/>
                </p:oleObj>
              </mc:Choice>
              <mc:Fallback>
                <p:oleObj name="Equation" r:id="rId16" imgW="342720" imgH="228600" progId="Equation.DSMT4">
                  <p:embed/>
                  <p:pic>
                    <p:nvPicPr>
                      <p:cNvPr id="0" name=""/>
                      <p:cNvPicPr>
                        <a:picLocks noChangeAspect="1" noChangeArrowheads="1"/>
                      </p:cNvPicPr>
                      <p:nvPr/>
                    </p:nvPicPr>
                    <p:blipFill>
                      <a:blip r:embed="rId17"/>
                      <a:srcRect/>
                      <a:stretch>
                        <a:fillRect/>
                      </a:stretch>
                    </p:blipFill>
                    <p:spPr bwMode="auto">
                      <a:xfrm>
                        <a:off x="4916488" y="4843463"/>
                        <a:ext cx="64611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5"/>
          <p:cNvGraphicFramePr>
            <a:graphicFrameLocks noChangeAspect="1"/>
          </p:cNvGraphicFramePr>
          <p:nvPr>
            <p:extLst>
              <p:ext uri="{D42A27DB-BD31-4B8C-83A1-F6EECF244321}">
                <p14:modId xmlns:p14="http://schemas.microsoft.com/office/powerpoint/2010/main" val="3782053672"/>
              </p:ext>
            </p:extLst>
          </p:nvPr>
        </p:nvGraphicFramePr>
        <p:xfrm>
          <a:off x="2533278" y="5373216"/>
          <a:ext cx="1390650" cy="433388"/>
        </p:xfrm>
        <a:graphic>
          <a:graphicData uri="http://schemas.openxmlformats.org/presentationml/2006/ole">
            <mc:AlternateContent xmlns:mc="http://schemas.openxmlformats.org/markup-compatibility/2006">
              <mc:Choice xmlns:v="urn:schemas-microsoft-com:vml" Requires="v">
                <p:oleObj spid="_x0000_s74901" name="Equation" r:id="rId18" imgW="736560" imgH="228600" progId="Equation.DSMT4">
                  <p:embed/>
                </p:oleObj>
              </mc:Choice>
              <mc:Fallback>
                <p:oleObj name="Equation" r:id="rId18" imgW="736560" imgH="228600" progId="Equation.DSMT4">
                  <p:embed/>
                  <p:pic>
                    <p:nvPicPr>
                      <p:cNvPr id="0" name=""/>
                      <p:cNvPicPr>
                        <a:picLocks noChangeAspect="1" noChangeArrowheads="1"/>
                      </p:cNvPicPr>
                      <p:nvPr/>
                    </p:nvPicPr>
                    <p:blipFill>
                      <a:blip r:embed="rId19"/>
                      <a:srcRect/>
                      <a:stretch>
                        <a:fillRect/>
                      </a:stretch>
                    </p:blipFill>
                    <p:spPr bwMode="auto">
                      <a:xfrm>
                        <a:off x="2533278" y="5373216"/>
                        <a:ext cx="13906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6803" name="Rectangle 3"/>
          <p:cNvSpPr>
            <a:spLocks noChangeArrowheads="1"/>
          </p:cNvSpPr>
          <p:nvPr/>
        </p:nvSpPr>
        <p:spPr bwMode="auto">
          <a:xfrm>
            <a:off x="4300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6804" name="Group 4"/>
          <p:cNvGrpSpPr>
            <a:grpSpLocks/>
          </p:cNvGrpSpPr>
          <p:nvPr/>
        </p:nvGrpSpPr>
        <p:grpSpPr bwMode="auto">
          <a:xfrm>
            <a:off x="762000" y="1828800"/>
            <a:ext cx="2962275" cy="533400"/>
            <a:chOff x="480" y="1152"/>
            <a:chExt cx="1866" cy="336"/>
          </a:xfrm>
        </p:grpSpPr>
        <p:graphicFrame>
          <p:nvGraphicFramePr>
            <p:cNvPr id="76823" name="Object 5"/>
            <p:cNvGraphicFramePr>
              <a:graphicFrameLocks noChangeAspect="1"/>
            </p:cNvGraphicFramePr>
            <p:nvPr>
              <p:extLst>
                <p:ext uri="{D42A27DB-BD31-4B8C-83A1-F6EECF244321}">
                  <p14:modId xmlns:p14="http://schemas.microsoft.com/office/powerpoint/2010/main" val="2224184846"/>
                </p:ext>
              </p:extLst>
            </p:nvPr>
          </p:nvGraphicFramePr>
          <p:xfrm>
            <a:off x="1655" y="1179"/>
            <a:ext cx="691" cy="255"/>
          </p:xfrm>
          <a:graphic>
            <a:graphicData uri="http://schemas.openxmlformats.org/presentationml/2006/ole">
              <mc:AlternateContent xmlns:mc="http://schemas.openxmlformats.org/markup-compatibility/2006">
                <mc:Choice xmlns:v="urn:schemas-microsoft-com:vml" Requires="v">
                  <p:oleObj spid="_x0000_s76930" r:id="rId4" imgW="545626" imgH="203024" progId="Equation.3">
                    <p:embed/>
                  </p:oleObj>
                </mc:Choice>
                <mc:Fallback>
                  <p:oleObj r:id="rId4" imgW="545626" imgH="20302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17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24" name="Rectangle 6"/>
            <p:cNvSpPr>
              <a:spLocks noChangeArrowheads="1"/>
            </p:cNvSpPr>
            <p:nvPr/>
          </p:nvSpPr>
          <p:spPr bwMode="auto">
            <a:xfrm>
              <a:off x="480" y="1152"/>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6"/>
                </a:buBlip>
              </a:pPr>
              <a:r>
                <a:rPr kumimoji="1" lang="zh-CN" altLang="en-US" sz="2800" b="1">
                  <a:solidFill>
                    <a:srgbClr val="1F2039"/>
                  </a:solidFill>
                  <a:latin typeface="Times New Roman" panose="02020603050405020304" pitchFamily="18" charset="0"/>
                </a:rPr>
                <a:t>计算概率</a:t>
              </a:r>
            </a:p>
          </p:txBody>
        </p:sp>
      </p:grpSp>
      <p:grpSp>
        <p:nvGrpSpPr>
          <p:cNvPr id="3" name="Group 7"/>
          <p:cNvGrpSpPr>
            <a:grpSpLocks/>
          </p:cNvGrpSpPr>
          <p:nvPr/>
        </p:nvGrpSpPr>
        <p:grpSpPr bwMode="auto">
          <a:xfrm>
            <a:off x="914400" y="2482850"/>
            <a:ext cx="7181850" cy="1073150"/>
            <a:chOff x="576" y="1564"/>
            <a:chExt cx="4524" cy="676"/>
          </a:xfrm>
        </p:grpSpPr>
        <p:grpSp>
          <p:nvGrpSpPr>
            <p:cNvPr id="76818" name="Group 8"/>
            <p:cNvGrpSpPr>
              <a:grpSpLocks/>
            </p:cNvGrpSpPr>
            <p:nvPr/>
          </p:nvGrpSpPr>
          <p:grpSpPr bwMode="auto">
            <a:xfrm>
              <a:off x="576" y="1564"/>
              <a:ext cx="4524" cy="341"/>
              <a:chOff x="758" y="1564"/>
              <a:chExt cx="4524" cy="341"/>
            </a:xfrm>
          </p:grpSpPr>
          <p:sp>
            <p:nvSpPr>
              <p:cNvPr id="76820" name="Text Box 9"/>
              <p:cNvSpPr txBox="1">
                <a:spLocks noChangeArrowheads="1"/>
              </p:cNvSpPr>
              <p:nvPr/>
            </p:nvSpPr>
            <p:spPr bwMode="auto">
              <a:xfrm>
                <a:off x="758" y="15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先计算</a:t>
                </a:r>
              </a:p>
            </p:txBody>
          </p:sp>
          <p:graphicFrame>
            <p:nvGraphicFramePr>
              <p:cNvPr id="76821" name="Object 10"/>
              <p:cNvGraphicFramePr>
                <a:graphicFrameLocks noChangeAspect="1"/>
              </p:cNvGraphicFramePr>
              <p:nvPr>
                <p:extLst>
                  <p:ext uri="{D42A27DB-BD31-4B8C-83A1-F6EECF244321}">
                    <p14:modId xmlns:p14="http://schemas.microsoft.com/office/powerpoint/2010/main" val="3980928755"/>
                  </p:ext>
                </p:extLst>
              </p:nvPr>
            </p:nvGraphicFramePr>
            <p:xfrm>
              <a:off x="1488" y="1616"/>
              <a:ext cx="898" cy="257"/>
            </p:xfrm>
            <a:graphic>
              <a:graphicData uri="http://schemas.openxmlformats.org/presentationml/2006/ole">
                <mc:AlternateContent xmlns:mc="http://schemas.openxmlformats.org/markup-compatibility/2006">
                  <mc:Choice xmlns:v="urn:schemas-microsoft-com:vml" Requires="v">
                    <p:oleObj spid="_x0000_s76931" name="Equation" r:id="rId7" imgW="710891" imgH="203112" progId="Equation.3">
                      <p:embed/>
                    </p:oleObj>
                  </mc:Choice>
                  <mc:Fallback>
                    <p:oleObj name="Equation" r:id="rId7" imgW="710891"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1616"/>
                            <a:ext cx="89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22" name="Text Box 11"/>
              <p:cNvSpPr txBox="1">
                <a:spLocks noChangeArrowheads="1"/>
              </p:cNvSpPr>
              <p:nvPr/>
            </p:nvSpPr>
            <p:spPr bwMode="auto">
              <a:xfrm>
                <a:off x="2304" y="157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，其中</a:t>
                </a:r>
                <a:r>
                  <a:rPr kumimoji="1" lang="en-US" altLang="zh-CN" sz="2800" i="1" dirty="0">
                    <a:solidFill>
                      <a:srgbClr val="1F2039"/>
                    </a:solidFill>
                    <a:latin typeface="Times New Roman" panose="02020603050405020304" pitchFamily="18" charset="0"/>
                  </a:rPr>
                  <a:t>Q</a:t>
                </a:r>
                <a:r>
                  <a:rPr kumimoji="1" lang="zh-CN" altLang="en-US" sz="2800" b="1" dirty="0">
                    <a:solidFill>
                      <a:srgbClr val="1F2039"/>
                    </a:solidFill>
                    <a:latin typeface="Times New Roman" panose="02020603050405020304" pitchFamily="18" charset="0"/>
                  </a:rPr>
                  <a:t>为一给定的状态序列</a:t>
                </a:r>
              </a:p>
            </p:txBody>
          </p:sp>
        </p:grpSp>
        <p:graphicFrame>
          <p:nvGraphicFramePr>
            <p:cNvPr id="76819" name="Object 12"/>
            <p:cNvGraphicFramePr>
              <a:graphicFrameLocks noChangeAspect="1"/>
            </p:cNvGraphicFramePr>
            <p:nvPr/>
          </p:nvGraphicFramePr>
          <p:xfrm>
            <a:off x="864" y="1968"/>
            <a:ext cx="1138" cy="272"/>
          </p:xfrm>
          <a:graphic>
            <a:graphicData uri="http://schemas.openxmlformats.org/presentationml/2006/ole">
              <mc:AlternateContent xmlns:mc="http://schemas.openxmlformats.org/markup-compatibility/2006">
                <mc:Choice xmlns:v="urn:schemas-microsoft-com:vml" Requires="v">
                  <p:oleObj spid="_x0000_s76932" name="Equation" r:id="rId9" imgW="901309" imgH="215806" progId="Equation.3">
                    <p:embed/>
                  </p:oleObj>
                </mc:Choice>
                <mc:Fallback>
                  <p:oleObj name="Equation" r:id="rId9" imgW="901309" imgH="215806"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1968"/>
                          <a:ext cx="113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990600" y="3581400"/>
            <a:ext cx="5105400" cy="558800"/>
            <a:chOff x="624" y="2256"/>
            <a:chExt cx="3216" cy="352"/>
          </a:xfrm>
        </p:grpSpPr>
        <p:graphicFrame>
          <p:nvGraphicFramePr>
            <p:cNvPr id="76816" name="Object 14"/>
            <p:cNvGraphicFramePr>
              <a:graphicFrameLocks noChangeAspect="1"/>
            </p:cNvGraphicFramePr>
            <p:nvPr/>
          </p:nvGraphicFramePr>
          <p:xfrm>
            <a:off x="1296" y="2352"/>
            <a:ext cx="2544" cy="256"/>
          </p:xfrm>
          <a:graphic>
            <a:graphicData uri="http://schemas.openxmlformats.org/presentationml/2006/ole">
              <mc:AlternateContent xmlns:mc="http://schemas.openxmlformats.org/markup-compatibility/2006">
                <mc:Choice xmlns:v="urn:schemas-microsoft-com:vml" Requires="v">
                  <p:oleObj spid="_x0000_s76933" name="Equation" r:id="rId11" imgW="2019300" imgH="203200" progId="Equation.3">
                    <p:embed/>
                  </p:oleObj>
                </mc:Choice>
                <mc:Fallback>
                  <p:oleObj name="Equation" r:id="rId11" imgW="2019300" imgH="203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2352"/>
                          <a:ext cx="254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7" name="Text Box 15"/>
            <p:cNvSpPr txBox="1">
              <a:spLocks noChangeArrowheads="1"/>
            </p:cNvSpPr>
            <p:nvPr/>
          </p:nvSpPr>
          <p:spPr bwMode="auto">
            <a:xfrm>
              <a:off x="624" y="225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p>
          </p:txBody>
        </p:sp>
      </p:grpSp>
      <p:sp>
        <p:nvSpPr>
          <p:cNvPr id="76807" name="Rectangle 16"/>
          <p:cNvSpPr>
            <a:spLocks noChangeArrowheads="1"/>
          </p:cNvSpPr>
          <p:nvPr/>
        </p:nvSpPr>
        <p:spPr bwMode="auto">
          <a:xfrm>
            <a:off x="2933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Group 17"/>
          <p:cNvGrpSpPr>
            <a:grpSpLocks/>
          </p:cNvGrpSpPr>
          <p:nvPr/>
        </p:nvGrpSpPr>
        <p:grpSpPr bwMode="auto">
          <a:xfrm>
            <a:off x="982663" y="4241800"/>
            <a:ext cx="7526337" cy="863600"/>
            <a:chOff x="619" y="2672"/>
            <a:chExt cx="4741" cy="544"/>
          </a:xfrm>
        </p:grpSpPr>
        <p:sp>
          <p:nvSpPr>
            <p:cNvPr id="76814" name="Text Box 18"/>
            <p:cNvSpPr txBox="1">
              <a:spLocks noChangeArrowheads="1"/>
            </p:cNvSpPr>
            <p:nvPr/>
          </p:nvSpPr>
          <p:spPr bwMode="auto">
            <a:xfrm>
              <a:off x="619" y="273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p>
          </p:txBody>
        </p:sp>
        <p:graphicFrame>
          <p:nvGraphicFramePr>
            <p:cNvPr id="76815" name="Object 19"/>
            <p:cNvGraphicFramePr>
              <a:graphicFrameLocks noChangeAspect="1"/>
            </p:cNvGraphicFramePr>
            <p:nvPr/>
          </p:nvGraphicFramePr>
          <p:xfrm>
            <a:off x="1200" y="2672"/>
            <a:ext cx="4160" cy="544"/>
          </p:xfrm>
          <a:graphic>
            <a:graphicData uri="http://schemas.openxmlformats.org/presentationml/2006/ole">
              <mc:AlternateContent xmlns:mc="http://schemas.openxmlformats.org/markup-compatibility/2006">
                <mc:Choice xmlns:v="urn:schemas-microsoft-com:vml" Requires="v">
                  <p:oleObj spid="_x0000_s76934" r:id="rId13" imgW="3276600" imgH="431800" progId="Equation.3">
                    <p:embed/>
                  </p:oleObj>
                </mc:Choice>
                <mc:Fallback>
                  <p:oleObj r:id="rId13" imgW="3276600" imgH="4318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2672"/>
                          <a:ext cx="4160"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9" name="Rectangle 20"/>
          <p:cNvSpPr>
            <a:spLocks noChangeArrowheads="1"/>
          </p:cNvSpPr>
          <p:nvPr/>
        </p:nvSpPr>
        <p:spPr bwMode="auto">
          <a:xfrm>
            <a:off x="37909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3237" name="Object 21"/>
          <p:cNvGraphicFramePr>
            <a:graphicFrameLocks noChangeAspect="1"/>
          </p:cNvGraphicFramePr>
          <p:nvPr/>
        </p:nvGraphicFramePr>
        <p:xfrm>
          <a:off x="1981200" y="5105400"/>
          <a:ext cx="3276600" cy="479425"/>
        </p:xfrm>
        <a:graphic>
          <a:graphicData uri="http://schemas.openxmlformats.org/presentationml/2006/ole">
            <mc:AlternateContent xmlns:mc="http://schemas.openxmlformats.org/markup-compatibility/2006">
              <mc:Choice xmlns:v="urn:schemas-microsoft-com:vml" Requires="v">
                <p:oleObj spid="_x0000_s76935" name="Equation" r:id="rId15" imgW="1625600" imgH="241300" progId="Equation.DSMT4">
                  <p:embed/>
                </p:oleObj>
              </mc:Choice>
              <mc:Fallback>
                <p:oleObj name="Equation" r:id="rId15" imgW="1625600" imgH="2413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5105400"/>
                        <a:ext cx="3276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2"/>
          <p:cNvGrpSpPr>
            <a:grpSpLocks/>
          </p:cNvGrpSpPr>
          <p:nvPr/>
        </p:nvGrpSpPr>
        <p:grpSpPr bwMode="auto">
          <a:xfrm>
            <a:off x="762000" y="5653088"/>
            <a:ext cx="7138988" cy="542925"/>
            <a:chOff x="480" y="3561"/>
            <a:chExt cx="4497" cy="342"/>
          </a:xfrm>
        </p:grpSpPr>
        <p:sp>
          <p:nvSpPr>
            <p:cNvPr id="76812" name="Text Box 23"/>
            <p:cNvSpPr txBox="1">
              <a:spLocks noChangeArrowheads="1"/>
            </p:cNvSpPr>
            <p:nvPr/>
          </p:nvSpPr>
          <p:spPr bwMode="auto">
            <a:xfrm>
              <a:off x="480" y="35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所以</a:t>
              </a:r>
            </a:p>
          </p:txBody>
        </p:sp>
        <p:graphicFrame>
          <p:nvGraphicFramePr>
            <p:cNvPr id="76813" name="Object 24"/>
            <p:cNvGraphicFramePr>
              <a:graphicFrameLocks noChangeAspect="1"/>
            </p:cNvGraphicFramePr>
            <p:nvPr/>
          </p:nvGraphicFramePr>
          <p:xfrm>
            <a:off x="1240" y="3600"/>
            <a:ext cx="3737" cy="303"/>
          </p:xfrm>
          <a:graphic>
            <a:graphicData uri="http://schemas.openxmlformats.org/presentationml/2006/ole">
              <mc:AlternateContent xmlns:mc="http://schemas.openxmlformats.org/markup-compatibility/2006">
                <mc:Choice xmlns:v="urn:schemas-microsoft-com:vml" Requires="v">
                  <p:oleObj spid="_x0000_s76936" name="Equation" r:id="rId17" imgW="2971800" imgH="241300" progId="Equation.DSMT4">
                    <p:embed/>
                  </p:oleObj>
                </mc:Choice>
                <mc:Fallback>
                  <p:oleObj name="Equation" r:id="rId17" imgW="2971800" imgH="2413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0" y="3600"/>
                          <a:ext cx="373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93237"/>
                                        </p:tgtEl>
                                        <p:attrNameLst>
                                          <p:attrName>style.visibility</p:attrName>
                                        </p:attrNameLst>
                                      </p:cBhvr>
                                      <p:to>
                                        <p:strVal val="visible"/>
                                      </p:to>
                                    </p:set>
                                    <p:animEffect transition="in" filter="wipe(up)">
                                      <p:cBhvr>
                                        <p:cTn id="22" dur="500"/>
                                        <p:tgtEl>
                                          <p:spTgt spid="3932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46115" name="Rectangle 3"/>
          <p:cNvSpPr>
            <a:spLocks noGrp="1" noChangeArrowheads="1"/>
          </p:cNvSpPr>
          <p:nvPr>
            <p:ph type="body" idx="1"/>
          </p:nvPr>
        </p:nvSpPr>
        <p:spPr>
          <a:xfrm>
            <a:off x="609600" y="1981200"/>
            <a:ext cx="8229600" cy="4471988"/>
          </a:xfrm>
        </p:spPr>
        <p:txBody>
          <a:bodyPr/>
          <a:lstStyle/>
          <a:p>
            <a:pPr eaLnBrk="1" hangingPunct="1">
              <a:lnSpc>
                <a:spcPct val="90000"/>
              </a:lnSpc>
              <a:spcAft>
                <a:spcPct val="30000"/>
              </a:spcAft>
              <a:buClr>
                <a:srgbClr val="9900FF"/>
              </a:buClr>
              <a:buFont typeface="Wingdings" panose="05000000000000000000" pitchFamily="2" charset="2"/>
              <a:buChar char="Ø"/>
            </a:pPr>
            <a:r>
              <a:rPr lang="zh-CN" altLang="en-US" sz="2800" b="1" smtClean="0">
                <a:solidFill>
                  <a:schemeClr val="tx2"/>
                </a:solidFill>
              </a:rPr>
              <a:t>语音识别任务的分类</a:t>
            </a:r>
          </a:p>
          <a:p>
            <a:pPr eaLnBrk="1" hangingPunct="1">
              <a:lnSpc>
                <a:spcPct val="90000"/>
              </a:lnSpc>
            </a:pPr>
            <a:r>
              <a:rPr lang="zh-CN" altLang="en-US" sz="2800" b="1" smtClean="0">
                <a:solidFill>
                  <a:schemeClr val="tx2"/>
                </a:solidFill>
              </a:rPr>
              <a:t>按词汇表（</a:t>
            </a:r>
            <a:r>
              <a:rPr lang="en-US" altLang="zh-CN" sz="2800" b="1" smtClean="0">
                <a:solidFill>
                  <a:schemeClr val="tx2"/>
                </a:solidFill>
              </a:rPr>
              <a:t>Vocabulary）</a:t>
            </a:r>
            <a:r>
              <a:rPr lang="zh-CN" altLang="en-US" sz="2800" b="1" smtClean="0">
                <a:solidFill>
                  <a:schemeClr val="tx2"/>
                </a:solidFill>
              </a:rPr>
              <a:t>的大小分</a:t>
            </a:r>
          </a:p>
          <a:p>
            <a:pPr eaLnBrk="1" hangingPunct="1">
              <a:lnSpc>
                <a:spcPct val="90000"/>
              </a:lnSpc>
              <a:buFontTx/>
              <a:buNone/>
            </a:pPr>
            <a:r>
              <a:rPr lang="zh-CN" altLang="en-US" sz="2800" b="1" smtClean="0">
                <a:solidFill>
                  <a:schemeClr val="tx2"/>
                </a:solidFill>
                <a:latin typeface="宋体" panose="02010600030101010101" pitchFamily="2" charset="-122"/>
              </a:rPr>
              <a:t>  </a:t>
            </a:r>
            <a:r>
              <a:rPr lang="zh-CN" altLang="en-US" sz="2800" b="1" smtClean="0">
                <a:solidFill>
                  <a:schemeClr val="tx2"/>
                </a:solidFill>
                <a:latin typeface="Times New Roman" panose="02020603050405020304" pitchFamily="18" charset="0"/>
              </a:rPr>
              <a:t>小词汇表系统：包括</a:t>
            </a:r>
            <a:r>
              <a:rPr lang="zh-CN" altLang="en-US" sz="2800" b="1" smtClean="0">
                <a:solidFill>
                  <a:schemeClr val="tx2"/>
                </a:solidFill>
                <a:latin typeface="Times New Roman" panose="02020603050405020304" pitchFamily="18" charset="0"/>
                <a:cs typeface="Times New Roman" panose="02020603050405020304" pitchFamily="18" charset="0"/>
              </a:rPr>
              <a:t>10~100</a:t>
            </a:r>
            <a:r>
              <a:rPr lang="zh-CN" altLang="en-US" sz="2800" b="1" smtClean="0">
                <a:solidFill>
                  <a:schemeClr val="tx2"/>
                </a:solidFill>
                <a:latin typeface="Times New Roman" panose="02020603050405020304" pitchFamily="18" charset="0"/>
              </a:rPr>
              <a:t>个词条</a:t>
            </a:r>
          </a:p>
          <a:p>
            <a:pPr eaLnBrk="1" hangingPunct="1">
              <a:lnSpc>
                <a:spcPct val="90000"/>
              </a:lnSpc>
              <a:buFontTx/>
              <a:buNone/>
            </a:pPr>
            <a:r>
              <a:rPr lang="zh-CN" altLang="en-US" sz="2800" b="1" smtClean="0">
                <a:solidFill>
                  <a:schemeClr val="tx2"/>
                </a:solidFill>
                <a:latin typeface="Times New Roman" panose="02020603050405020304" pitchFamily="18" charset="0"/>
              </a:rPr>
              <a:t>  	中词汇表系统：包括100~1000个词条  </a:t>
            </a:r>
          </a:p>
          <a:p>
            <a:pPr eaLnBrk="1" hangingPunct="1">
              <a:lnSpc>
                <a:spcPct val="90000"/>
              </a:lnSpc>
              <a:buFontTx/>
              <a:buNone/>
            </a:pPr>
            <a:r>
              <a:rPr lang="zh-CN" altLang="en-US" sz="2800" b="1" smtClean="0">
                <a:solidFill>
                  <a:schemeClr val="tx2"/>
                </a:solidFill>
                <a:latin typeface="Times New Roman" panose="02020603050405020304" pitchFamily="18" charset="0"/>
              </a:rPr>
              <a:t>  	大词汇表系统：至少包含10</a:t>
            </a:r>
            <a:r>
              <a:rPr lang="zh-CN" altLang="en-US" sz="2800" b="1" smtClean="0">
                <a:solidFill>
                  <a:schemeClr val="tx2"/>
                </a:solidFill>
                <a:latin typeface="Times New Roman" panose="02020603050405020304" pitchFamily="18" charset="0"/>
                <a:cs typeface="Times New Roman" panose="02020603050405020304" pitchFamily="18" charset="0"/>
              </a:rPr>
              <a:t>00</a:t>
            </a:r>
            <a:r>
              <a:rPr lang="zh-CN" altLang="en-US" sz="2800" b="1" smtClean="0">
                <a:solidFill>
                  <a:schemeClr val="tx2"/>
                </a:solidFill>
                <a:latin typeface="Times New Roman" panose="02020603050405020304" pitchFamily="18" charset="0"/>
              </a:rPr>
              <a:t>个以上的词条</a:t>
            </a:r>
          </a:p>
          <a:p>
            <a:pPr eaLnBrk="1" hangingPunct="1">
              <a:lnSpc>
                <a:spcPct val="90000"/>
              </a:lnSpc>
            </a:pPr>
            <a:r>
              <a:rPr lang="zh-CN" altLang="en-US" sz="2800" b="1" smtClean="0">
                <a:solidFill>
                  <a:schemeClr val="tx2"/>
                </a:solidFill>
              </a:rPr>
              <a:t>按照发音方式分</a:t>
            </a:r>
          </a:p>
          <a:p>
            <a:pPr eaLnBrk="1" hangingPunct="1">
              <a:lnSpc>
                <a:spcPct val="90000"/>
              </a:lnSpc>
              <a:buFontTx/>
              <a:buNone/>
            </a:pPr>
            <a:r>
              <a:rPr lang="zh-CN" altLang="en-US" sz="2800" b="1" smtClean="0">
                <a:solidFill>
                  <a:schemeClr val="tx2"/>
                </a:solidFill>
              </a:rPr>
              <a:t>   	孤立词（</a:t>
            </a:r>
            <a:r>
              <a:rPr lang="en-US" altLang="zh-CN" sz="2800" b="1" smtClean="0">
                <a:solidFill>
                  <a:schemeClr val="tx2"/>
                </a:solidFill>
                <a:latin typeface="Times New Roman" panose="02020603050405020304" pitchFamily="18" charset="0"/>
                <a:cs typeface="Times New Roman" panose="02020603050405020304" pitchFamily="18" charset="0"/>
              </a:rPr>
              <a:t>Isolated Word</a:t>
            </a:r>
            <a:r>
              <a:rPr lang="en-US" altLang="zh-CN" sz="2800" b="1" smtClean="0">
                <a:solidFill>
                  <a:schemeClr val="tx2"/>
                </a:solidFill>
              </a:rPr>
              <a:t> </a:t>
            </a:r>
            <a:r>
              <a:rPr lang="zh-CN" altLang="en-US" sz="2800" b="1" smtClean="0">
                <a:solidFill>
                  <a:schemeClr val="tx2"/>
                </a:solidFill>
              </a:rPr>
              <a:t>）识别</a:t>
            </a:r>
          </a:p>
          <a:p>
            <a:pPr eaLnBrk="1" hangingPunct="1">
              <a:lnSpc>
                <a:spcPct val="90000"/>
              </a:lnSpc>
              <a:buFontTx/>
              <a:buNone/>
            </a:pPr>
            <a:r>
              <a:rPr lang="zh-CN" altLang="en-US" sz="2800" b="1" smtClean="0">
                <a:solidFill>
                  <a:schemeClr val="tx2"/>
                </a:solidFill>
                <a:latin typeface="宋体" panose="02010600030101010101" pitchFamily="2" charset="-122"/>
              </a:rPr>
              <a:t>  连接词（</a:t>
            </a:r>
            <a:r>
              <a:rPr lang="en-US" altLang="zh-CN" sz="2800" b="1" smtClean="0">
                <a:solidFill>
                  <a:schemeClr val="tx2"/>
                </a:solidFill>
                <a:latin typeface="Times New Roman" panose="02020603050405020304" pitchFamily="18" charset="0"/>
                <a:cs typeface="Times New Roman" panose="02020603050405020304" pitchFamily="18" charset="0"/>
              </a:rPr>
              <a:t>Connected Word</a:t>
            </a:r>
            <a:r>
              <a:rPr lang="en-US" altLang="zh-CN" sz="2800" b="1" smtClean="0">
                <a:solidFill>
                  <a:schemeClr val="tx2"/>
                </a:solidFill>
                <a:latin typeface="宋体" panose="02010600030101010101" pitchFamily="2" charset="-122"/>
              </a:rPr>
              <a:t>）</a:t>
            </a:r>
            <a:r>
              <a:rPr lang="zh-CN" altLang="en-US" sz="2800" b="1" smtClean="0">
                <a:solidFill>
                  <a:schemeClr val="tx2"/>
                </a:solidFill>
                <a:latin typeface="宋体" panose="02010600030101010101" pitchFamily="2" charset="-122"/>
              </a:rPr>
              <a:t>识别</a:t>
            </a:r>
            <a:r>
              <a:rPr lang="zh-CN" altLang="en-US" sz="2800" b="1" smtClean="0">
                <a:solidFill>
                  <a:schemeClr val="tx2"/>
                </a:solidFill>
              </a:rPr>
              <a:t> </a:t>
            </a:r>
          </a:p>
          <a:p>
            <a:pPr eaLnBrk="1" hangingPunct="1">
              <a:lnSpc>
                <a:spcPct val="90000"/>
              </a:lnSpc>
              <a:buFontTx/>
              <a:buNone/>
            </a:pPr>
            <a:r>
              <a:rPr lang="zh-CN" altLang="en-US" sz="2800" b="1" smtClean="0">
                <a:solidFill>
                  <a:schemeClr val="tx2"/>
                </a:solidFill>
                <a:latin typeface="宋体" panose="02010600030101010101" pitchFamily="2" charset="-122"/>
              </a:rPr>
              <a:t>	连续语音（</a:t>
            </a:r>
            <a:r>
              <a:rPr lang="en-US" altLang="zh-CN" sz="2800" b="1" smtClean="0">
                <a:solidFill>
                  <a:schemeClr val="tx2"/>
                </a:solidFill>
                <a:latin typeface="Times New Roman" panose="02020603050405020304" pitchFamily="18" charset="0"/>
                <a:cs typeface="Times New Roman" panose="02020603050405020304" pitchFamily="18" charset="0"/>
              </a:rPr>
              <a:t>Continuous Speech</a:t>
            </a:r>
            <a:r>
              <a:rPr lang="en-US" altLang="zh-CN" sz="2800" b="1" smtClean="0">
                <a:solidFill>
                  <a:schemeClr val="tx2"/>
                </a:solidFill>
                <a:latin typeface="宋体" panose="02010600030101010101" pitchFamily="2" charset="-122"/>
              </a:rPr>
              <a:t>）</a:t>
            </a:r>
            <a:r>
              <a:rPr lang="zh-CN" altLang="en-US" sz="2800" b="1" smtClean="0">
                <a:solidFill>
                  <a:schemeClr val="tx2"/>
                </a:solidFill>
                <a:latin typeface="宋体" panose="02010600030101010101" pitchFamily="2" charset="-122"/>
              </a:rPr>
              <a:t>识别</a:t>
            </a:r>
            <a:r>
              <a:rPr lang="zh-CN" altLang="en-US" sz="2800" b="1" smtClean="0">
                <a:solidFill>
                  <a:schemeClr val="tx2"/>
                </a:solidFill>
              </a:rPr>
              <a:t> </a:t>
            </a:r>
            <a:endParaRPr lang="en-US" altLang="zh-CN" sz="2800" b="1" smtClean="0">
              <a:solidFill>
                <a:schemeClr val="tx2"/>
              </a:solidFill>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wipe(up)">
                                      <p:cBhvr>
                                        <p:cTn id="32" dur="500"/>
                                        <p:tgtEl>
                                          <p:spTgt spid="3461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wipe(up)">
                                      <p:cBhvr>
                                        <p:cTn id="37" dur="500"/>
                                        <p:tgtEl>
                                          <p:spTgt spid="3461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7" end="7"/>
                                            </p:txEl>
                                          </p:spTgt>
                                        </p:tgtEl>
                                        <p:attrNameLst>
                                          <p:attrName>style.visibility</p:attrName>
                                        </p:attrNameLst>
                                      </p:cBhvr>
                                      <p:to>
                                        <p:strVal val="visible"/>
                                      </p:to>
                                    </p:set>
                                    <p:animEffect transition="in" filter="wipe(up)">
                                      <p:cBhvr>
                                        <p:cTn id="42" dur="500"/>
                                        <p:tgtEl>
                                          <p:spTgt spid="3461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8" end="8"/>
                                            </p:txEl>
                                          </p:spTgt>
                                        </p:tgtEl>
                                        <p:attrNameLst>
                                          <p:attrName>style.visibility</p:attrName>
                                        </p:attrNameLst>
                                      </p:cBhvr>
                                      <p:to>
                                        <p:strVal val="visible"/>
                                      </p:to>
                                    </p:set>
                                    <p:animEffect transition="in" filter="wipe(up)">
                                      <p:cBhvr>
                                        <p:cTn id="47" dur="500"/>
                                        <p:tgtEl>
                                          <p:spTgt spid="346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8851" name="Rectangle 3"/>
          <p:cNvSpPr>
            <a:spLocks noChangeArrowheads="1"/>
          </p:cNvSpPr>
          <p:nvPr/>
        </p:nvSpPr>
        <p:spPr bwMode="auto">
          <a:xfrm>
            <a:off x="35480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a:grpSpLocks/>
          </p:cNvGrpSpPr>
          <p:nvPr/>
        </p:nvGrpSpPr>
        <p:grpSpPr bwMode="auto">
          <a:xfrm>
            <a:off x="1371600" y="1828800"/>
            <a:ext cx="6223000" cy="1473200"/>
            <a:chOff x="864" y="1152"/>
            <a:chExt cx="3920" cy="928"/>
          </a:xfrm>
        </p:grpSpPr>
        <p:graphicFrame>
          <p:nvGraphicFramePr>
            <p:cNvPr id="78868" name="Object 5"/>
            <p:cNvGraphicFramePr>
              <a:graphicFrameLocks noChangeAspect="1"/>
            </p:cNvGraphicFramePr>
            <p:nvPr/>
          </p:nvGraphicFramePr>
          <p:xfrm>
            <a:off x="1968" y="1632"/>
            <a:ext cx="2816" cy="304"/>
          </p:xfrm>
          <a:graphic>
            <a:graphicData uri="http://schemas.openxmlformats.org/presentationml/2006/ole">
              <mc:AlternateContent xmlns:mc="http://schemas.openxmlformats.org/markup-compatibility/2006">
                <mc:Choice xmlns:v="urn:schemas-microsoft-com:vml" Requires="v">
                  <p:oleObj spid="_x0000_s78960" name="Equation" r:id="rId4" imgW="2235200" imgH="241300" progId="Equation.3">
                    <p:embed/>
                  </p:oleObj>
                </mc:Choice>
                <mc:Fallback>
                  <p:oleObj name="Equation" r:id="rId4" imgW="22352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632"/>
                          <a:ext cx="281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9" name="Object 6"/>
            <p:cNvGraphicFramePr>
              <a:graphicFrameLocks noChangeAspect="1"/>
            </p:cNvGraphicFramePr>
            <p:nvPr/>
          </p:nvGraphicFramePr>
          <p:xfrm>
            <a:off x="864" y="1152"/>
            <a:ext cx="1936" cy="928"/>
          </p:xfrm>
          <a:graphic>
            <a:graphicData uri="http://schemas.openxmlformats.org/presentationml/2006/ole">
              <mc:AlternateContent xmlns:mc="http://schemas.openxmlformats.org/markup-compatibility/2006">
                <mc:Choice xmlns:v="urn:schemas-microsoft-com:vml" Requires="v">
                  <p:oleObj spid="_x0000_s78961" name="Equation" r:id="rId6" imgW="1536700" imgH="736600" progId="Equation.DSMT4">
                    <p:embed/>
                  </p:oleObj>
                </mc:Choice>
                <mc:Fallback>
                  <p:oleObj name="Equation" r:id="rId6" imgW="1536700" imgH="736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152"/>
                          <a:ext cx="1936"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53" name="Rectangle 7"/>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4" name="Rectangle 8"/>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5" name="Rectangle 9"/>
          <p:cNvSpPr>
            <a:spLocks noChangeArrowheads="1"/>
          </p:cNvSpPr>
          <p:nvPr/>
        </p:nvSpPr>
        <p:spPr bwMode="auto">
          <a:xfrm>
            <a:off x="4433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0"/>
          <p:cNvGrpSpPr>
            <a:grpSpLocks/>
          </p:cNvGrpSpPr>
          <p:nvPr/>
        </p:nvGrpSpPr>
        <p:grpSpPr bwMode="auto">
          <a:xfrm>
            <a:off x="803275" y="3500438"/>
            <a:ext cx="8016875" cy="519112"/>
            <a:chOff x="422" y="2202"/>
            <a:chExt cx="5050" cy="327"/>
          </a:xfrm>
        </p:grpSpPr>
        <p:sp>
          <p:nvSpPr>
            <p:cNvPr id="78866" name="Text Box 11"/>
            <p:cNvSpPr txBox="1">
              <a:spLocks noChangeArrowheads="1"/>
            </p:cNvSpPr>
            <p:nvPr/>
          </p:nvSpPr>
          <p:spPr bwMode="auto">
            <a:xfrm>
              <a:off x="422" y="2202"/>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计算量 </a:t>
              </a:r>
              <a:r>
                <a:rPr kumimoji="1" lang="en-US" altLang="zh-CN" sz="2800" b="1">
                  <a:solidFill>
                    <a:srgbClr val="1F2039"/>
                  </a:solidFill>
                  <a:latin typeface="宋体" panose="02010600030101010101" pitchFamily="2" charset="-122"/>
                </a:rPr>
                <a:t>:</a:t>
              </a:r>
              <a:endParaRPr kumimoji="1" lang="zh-CN" altLang="en-US" sz="2800" b="1">
                <a:solidFill>
                  <a:srgbClr val="1F2039"/>
                </a:solidFill>
                <a:latin typeface="Times New Roman" panose="02020603050405020304" pitchFamily="18" charset="0"/>
              </a:endParaRPr>
            </a:p>
          </p:txBody>
        </p:sp>
        <p:graphicFrame>
          <p:nvGraphicFramePr>
            <p:cNvPr id="78867" name="Object 12"/>
            <p:cNvGraphicFramePr>
              <a:graphicFrameLocks noChangeAspect="1"/>
            </p:cNvGraphicFramePr>
            <p:nvPr/>
          </p:nvGraphicFramePr>
          <p:xfrm>
            <a:off x="1565" y="2251"/>
            <a:ext cx="499" cy="255"/>
          </p:xfrm>
          <a:graphic>
            <a:graphicData uri="http://schemas.openxmlformats.org/presentationml/2006/ole">
              <mc:AlternateContent xmlns:mc="http://schemas.openxmlformats.org/markup-compatibility/2006">
                <mc:Choice xmlns:v="urn:schemas-microsoft-com:vml" Requires="v">
                  <p:oleObj spid="_x0000_s78962" r:id="rId8" imgW="393529" imgH="203112" progId="Equation.3">
                    <p:embed/>
                  </p:oleObj>
                </mc:Choice>
                <mc:Fallback>
                  <p:oleObj r:id="rId8" imgW="393529" imgH="20311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2251"/>
                          <a:ext cx="49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7" name="Rectangle 13"/>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4"/>
          <p:cNvGrpSpPr>
            <a:grpSpLocks/>
          </p:cNvGrpSpPr>
          <p:nvPr/>
        </p:nvGrpSpPr>
        <p:grpSpPr bwMode="auto">
          <a:xfrm>
            <a:off x="1050925" y="5629275"/>
            <a:ext cx="6645275" cy="519113"/>
            <a:chOff x="662" y="3546"/>
            <a:chExt cx="4186" cy="327"/>
          </a:xfrm>
        </p:grpSpPr>
        <p:graphicFrame>
          <p:nvGraphicFramePr>
            <p:cNvPr id="78864" name="Object 15"/>
            <p:cNvGraphicFramePr>
              <a:graphicFrameLocks noChangeAspect="1"/>
            </p:cNvGraphicFramePr>
            <p:nvPr/>
          </p:nvGraphicFramePr>
          <p:xfrm>
            <a:off x="2581" y="3552"/>
            <a:ext cx="2267" cy="288"/>
          </p:xfrm>
          <a:graphic>
            <a:graphicData uri="http://schemas.openxmlformats.org/presentationml/2006/ole">
              <mc:AlternateContent xmlns:mc="http://schemas.openxmlformats.org/markup-compatibility/2006">
                <mc:Choice xmlns:v="urn:schemas-microsoft-com:vml" Requires="v">
                  <p:oleObj spid="_x0000_s78963" r:id="rId10" imgW="1803400" imgH="228600" progId="Equation.3">
                    <p:embed/>
                  </p:oleObj>
                </mc:Choice>
                <mc:Fallback>
                  <p:oleObj r:id="rId10" imgW="1803400" imgH="228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1" y="3552"/>
                          <a:ext cx="2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5" name="Text Box 16"/>
            <p:cNvSpPr txBox="1">
              <a:spLocks noChangeArrowheads="1"/>
            </p:cNvSpPr>
            <p:nvPr/>
          </p:nvSpPr>
          <p:spPr bwMode="auto">
            <a:xfrm>
              <a:off x="662" y="3546"/>
              <a:ext cx="1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定义前向变量为</a:t>
              </a:r>
              <a:r>
                <a:rPr kumimoji="1" lang="zh-CN" altLang="en-US" sz="2800" b="1">
                  <a:solidFill>
                    <a:srgbClr val="1F2039"/>
                  </a:solidFill>
                  <a:latin typeface="Times New Roman" panose="02020603050405020304" pitchFamily="18" charset="0"/>
                </a:rPr>
                <a:t> :</a:t>
              </a:r>
            </a:p>
          </p:txBody>
        </p:sp>
      </p:grpSp>
      <p:grpSp>
        <p:nvGrpSpPr>
          <p:cNvPr id="5" name="Group 17"/>
          <p:cNvGrpSpPr>
            <a:grpSpLocks/>
          </p:cNvGrpSpPr>
          <p:nvPr/>
        </p:nvGrpSpPr>
        <p:grpSpPr bwMode="auto">
          <a:xfrm>
            <a:off x="827088" y="4221163"/>
            <a:ext cx="8016875" cy="519112"/>
            <a:chOff x="521" y="2659"/>
            <a:chExt cx="5050" cy="327"/>
          </a:xfrm>
        </p:grpSpPr>
        <p:sp>
          <p:nvSpPr>
            <p:cNvPr id="78861" name="Text Box 18"/>
            <p:cNvSpPr txBox="1">
              <a:spLocks noChangeArrowheads="1"/>
            </p:cNvSpPr>
            <p:nvPr/>
          </p:nvSpPr>
          <p:spPr bwMode="auto">
            <a:xfrm>
              <a:off x="521" y="2659"/>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当           时，计算量达</a:t>
              </a:r>
              <a:endParaRPr kumimoji="1" lang="zh-CN" altLang="en-US" sz="2800" b="1">
                <a:solidFill>
                  <a:srgbClr val="1F2039"/>
                </a:solidFill>
                <a:latin typeface="Times New Roman" panose="02020603050405020304" pitchFamily="18" charset="0"/>
              </a:endParaRPr>
            </a:p>
          </p:txBody>
        </p:sp>
        <p:graphicFrame>
          <p:nvGraphicFramePr>
            <p:cNvPr id="78862" name="Object 19"/>
            <p:cNvGraphicFramePr>
              <a:graphicFrameLocks noChangeAspect="1"/>
            </p:cNvGraphicFramePr>
            <p:nvPr/>
          </p:nvGraphicFramePr>
          <p:xfrm>
            <a:off x="745" y="2705"/>
            <a:ext cx="1278" cy="255"/>
          </p:xfrm>
          <a:graphic>
            <a:graphicData uri="http://schemas.openxmlformats.org/presentationml/2006/ole">
              <mc:AlternateContent xmlns:mc="http://schemas.openxmlformats.org/markup-compatibility/2006">
                <mc:Choice xmlns:v="urn:schemas-microsoft-com:vml" Requires="v">
                  <p:oleObj spid="_x0000_s78964" name="Equation" r:id="rId12" imgW="1002865" imgH="203112" progId="Equation.DSMT4">
                    <p:embed/>
                  </p:oleObj>
                </mc:Choice>
                <mc:Fallback>
                  <p:oleObj name="Equation" r:id="rId12" imgW="1002865" imgH="203112"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 y="2705"/>
                          <a:ext cx="127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3" name="Object 20"/>
            <p:cNvGraphicFramePr>
              <a:graphicFrameLocks noChangeAspect="1"/>
            </p:cNvGraphicFramePr>
            <p:nvPr/>
          </p:nvGraphicFramePr>
          <p:xfrm>
            <a:off x="3379" y="2705"/>
            <a:ext cx="351" cy="254"/>
          </p:xfrm>
          <a:graphic>
            <a:graphicData uri="http://schemas.openxmlformats.org/presentationml/2006/ole">
              <mc:AlternateContent xmlns:mc="http://schemas.openxmlformats.org/markup-compatibility/2006">
                <mc:Choice xmlns:v="urn:schemas-microsoft-com:vml" Requires="v">
                  <p:oleObj spid="_x0000_s78965" r:id="rId14" imgW="279279" imgH="203112" progId="Equation.3">
                    <p:embed/>
                  </p:oleObj>
                </mc:Choice>
                <mc:Fallback>
                  <p:oleObj r:id="rId14" imgW="279279" imgH="203112"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79" y="2705"/>
                          <a:ext cx="35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5285" name="Text Box 21"/>
          <p:cNvSpPr txBox="1">
            <a:spLocks noChangeArrowheads="1"/>
          </p:cNvSpPr>
          <p:nvPr/>
        </p:nvSpPr>
        <p:spPr bwMode="auto">
          <a:xfrm>
            <a:off x="655638" y="4941888"/>
            <a:ext cx="3025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6"/>
              </a:buBlip>
            </a:pPr>
            <a:r>
              <a:rPr kumimoji="1" lang="zh-CN" altLang="en-US" sz="2800" b="1">
                <a:solidFill>
                  <a:srgbClr val="1F2039"/>
                </a:solidFill>
                <a:latin typeface="Times New Roman" panose="02020603050405020304" pitchFamily="18" charset="0"/>
              </a:rPr>
              <a:t>前向—后向算法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5285"/>
                                        </p:tgtEl>
                                        <p:attrNameLst>
                                          <p:attrName>style.visibility</p:attrName>
                                        </p:attrNameLst>
                                      </p:cBhvr>
                                      <p:to>
                                        <p:strVal val="visible"/>
                                      </p:to>
                                    </p:set>
                                    <p:animEffect transition="in" filter="wipe(up)">
                                      <p:cBhvr>
                                        <p:cTn id="22" dur="500"/>
                                        <p:tgtEl>
                                          <p:spTgt spid="3952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80899" name="Text Box 3"/>
          <p:cNvSpPr txBox="1">
            <a:spLocks noChangeArrowheads="1"/>
          </p:cNvSpPr>
          <p:nvPr/>
        </p:nvSpPr>
        <p:spPr bwMode="auto">
          <a:xfrm>
            <a:off x="1127125" y="18732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前向变量有如下性质：</a:t>
            </a:r>
          </a:p>
        </p:txBody>
      </p:sp>
      <p:grpSp>
        <p:nvGrpSpPr>
          <p:cNvPr id="2" name="Group 4"/>
          <p:cNvGrpSpPr>
            <a:grpSpLocks/>
          </p:cNvGrpSpPr>
          <p:nvPr/>
        </p:nvGrpSpPr>
        <p:grpSpPr bwMode="auto">
          <a:xfrm>
            <a:off x="1203325" y="2581275"/>
            <a:ext cx="6502400" cy="542925"/>
            <a:chOff x="758" y="1626"/>
            <a:chExt cx="4096" cy="342"/>
          </a:xfrm>
        </p:grpSpPr>
        <p:graphicFrame>
          <p:nvGraphicFramePr>
            <p:cNvPr id="80918" name="Object 5"/>
            <p:cNvGraphicFramePr>
              <a:graphicFrameLocks noChangeAspect="1"/>
            </p:cNvGraphicFramePr>
            <p:nvPr/>
          </p:nvGraphicFramePr>
          <p:xfrm>
            <a:off x="2592" y="1680"/>
            <a:ext cx="2262" cy="288"/>
          </p:xfrm>
          <a:graphic>
            <a:graphicData uri="http://schemas.openxmlformats.org/presentationml/2006/ole">
              <mc:AlternateContent xmlns:mc="http://schemas.openxmlformats.org/markup-compatibility/2006">
                <mc:Choice xmlns:v="urn:schemas-microsoft-com:vml" Requires="v">
                  <p:oleObj spid="_x0000_s81055" name="Equation" r:id="rId4" imgW="1803400" imgH="228600" progId="Equation.3">
                    <p:embed/>
                  </p:oleObj>
                </mc:Choice>
                <mc:Fallback>
                  <p:oleObj name="Equation" r:id="rId4" imgW="1803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 y="1680"/>
                          <a:ext cx="2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9" name="Text Box 6"/>
            <p:cNvSpPr txBox="1">
              <a:spLocks noChangeArrowheads="1"/>
            </p:cNvSpPr>
            <p:nvPr/>
          </p:nvSpPr>
          <p:spPr bwMode="auto">
            <a:xfrm>
              <a:off x="758" y="162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（1）初值易求</a:t>
              </a:r>
            </a:p>
          </p:txBody>
        </p:sp>
      </p:grpSp>
      <p:grpSp>
        <p:nvGrpSpPr>
          <p:cNvPr id="3" name="Group 7"/>
          <p:cNvGrpSpPr>
            <a:grpSpLocks/>
          </p:cNvGrpSpPr>
          <p:nvPr/>
        </p:nvGrpSpPr>
        <p:grpSpPr bwMode="auto">
          <a:xfrm>
            <a:off x="1219200" y="3810000"/>
            <a:ext cx="6632575" cy="915988"/>
            <a:chOff x="768" y="2400"/>
            <a:chExt cx="4178" cy="577"/>
          </a:xfrm>
        </p:grpSpPr>
        <p:sp>
          <p:nvSpPr>
            <p:cNvPr id="80916" name="Text Box 8"/>
            <p:cNvSpPr txBox="1">
              <a:spLocks noChangeArrowheads="1"/>
            </p:cNvSpPr>
            <p:nvPr/>
          </p:nvSpPr>
          <p:spPr bwMode="auto">
            <a:xfrm>
              <a:off x="768" y="2544"/>
              <a:ext cx="1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（3）有递推关系</a:t>
              </a:r>
            </a:p>
          </p:txBody>
        </p:sp>
        <p:graphicFrame>
          <p:nvGraphicFramePr>
            <p:cNvPr id="80917" name="Object 9"/>
            <p:cNvGraphicFramePr>
              <a:graphicFrameLocks noChangeAspect="1"/>
            </p:cNvGraphicFramePr>
            <p:nvPr/>
          </p:nvGraphicFramePr>
          <p:xfrm>
            <a:off x="2688" y="2400"/>
            <a:ext cx="2258" cy="577"/>
          </p:xfrm>
          <a:graphic>
            <a:graphicData uri="http://schemas.openxmlformats.org/presentationml/2006/ole">
              <mc:AlternateContent xmlns:mc="http://schemas.openxmlformats.org/markup-compatibility/2006">
                <mc:Choice xmlns:v="urn:schemas-microsoft-com:vml" Requires="v">
                  <p:oleObj spid="_x0000_s81056" r:id="rId6" imgW="1790700" imgH="457200" progId="Equation.3">
                    <p:embed/>
                  </p:oleObj>
                </mc:Choice>
                <mc:Fallback>
                  <p:oleObj r:id="rId6" imgW="17907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2400"/>
                          <a:ext cx="225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p:cNvGrpSpPr>
            <a:grpSpLocks/>
          </p:cNvGrpSpPr>
          <p:nvPr/>
        </p:nvGrpSpPr>
        <p:grpSpPr bwMode="auto">
          <a:xfrm>
            <a:off x="1219200" y="3048000"/>
            <a:ext cx="6289675" cy="865188"/>
            <a:chOff x="768" y="1920"/>
            <a:chExt cx="3962" cy="545"/>
          </a:xfrm>
        </p:grpSpPr>
        <p:sp>
          <p:nvSpPr>
            <p:cNvPr id="80913" name="Text Box 11"/>
            <p:cNvSpPr txBox="1">
              <a:spLocks noChangeArrowheads="1"/>
            </p:cNvSpPr>
            <p:nvPr/>
          </p:nvSpPr>
          <p:spPr bwMode="auto">
            <a:xfrm>
              <a:off x="768" y="201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（2）可以计算</a:t>
              </a:r>
              <a:endParaRPr kumimoji="1" lang="en-US" altLang="zh-CN" sz="2800" b="1">
                <a:solidFill>
                  <a:srgbClr val="1F2039"/>
                </a:solidFill>
                <a:latin typeface="Times New Roman" panose="02020603050405020304" pitchFamily="18" charset="0"/>
              </a:endParaRPr>
            </a:p>
          </p:txBody>
        </p:sp>
        <p:graphicFrame>
          <p:nvGraphicFramePr>
            <p:cNvPr id="80914" name="Object 12"/>
            <p:cNvGraphicFramePr>
              <a:graphicFrameLocks noChangeAspect="1"/>
            </p:cNvGraphicFramePr>
            <p:nvPr/>
          </p:nvGraphicFramePr>
          <p:xfrm>
            <a:off x="3216" y="1920"/>
            <a:ext cx="1514" cy="545"/>
          </p:xfrm>
          <a:graphic>
            <a:graphicData uri="http://schemas.openxmlformats.org/presentationml/2006/ole">
              <mc:AlternateContent xmlns:mc="http://schemas.openxmlformats.org/markup-compatibility/2006">
                <mc:Choice xmlns:v="urn:schemas-microsoft-com:vml" Requires="v">
                  <p:oleObj spid="_x0000_s81057" name="Equation" r:id="rId8" imgW="1193800" imgH="431800" progId="Equation.3">
                    <p:embed/>
                  </p:oleObj>
                </mc:Choice>
                <mc:Fallback>
                  <p:oleObj name="Equation" r:id="rId8" imgW="1193800" imgH="431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920"/>
                          <a:ext cx="1514"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5" name="Object 13"/>
            <p:cNvGraphicFramePr>
              <a:graphicFrameLocks noChangeAspect="1"/>
            </p:cNvGraphicFramePr>
            <p:nvPr/>
          </p:nvGraphicFramePr>
          <p:xfrm>
            <a:off x="2256" y="2096"/>
            <a:ext cx="689" cy="256"/>
          </p:xfrm>
          <a:graphic>
            <a:graphicData uri="http://schemas.openxmlformats.org/presentationml/2006/ole">
              <mc:AlternateContent xmlns:mc="http://schemas.openxmlformats.org/markup-compatibility/2006">
                <mc:Choice xmlns:v="urn:schemas-microsoft-com:vml" Requires="v">
                  <p:oleObj spid="_x0000_s81058" name="Equation" r:id="rId10" imgW="545626" imgH="203024" progId="Equation.3">
                    <p:embed/>
                  </p:oleObj>
                </mc:Choice>
                <mc:Fallback>
                  <p:oleObj name="Equation" r:id="rId10" imgW="545626" imgH="203024"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096"/>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a:grpSpLocks/>
          </p:cNvGrpSpPr>
          <p:nvPr/>
        </p:nvGrpSpPr>
        <p:grpSpPr bwMode="auto">
          <a:xfrm>
            <a:off x="1203325" y="5073650"/>
            <a:ext cx="7685088" cy="1389063"/>
            <a:chOff x="758" y="3196"/>
            <a:chExt cx="4841" cy="875"/>
          </a:xfrm>
        </p:grpSpPr>
        <p:sp>
          <p:nvSpPr>
            <p:cNvPr id="80904" name="Text Box 15"/>
            <p:cNvSpPr txBox="1">
              <a:spLocks noChangeArrowheads="1"/>
            </p:cNvSpPr>
            <p:nvPr/>
          </p:nvSpPr>
          <p:spPr bwMode="auto">
            <a:xfrm>
              <a:off x="758" y="3196"/>
              <a:ext cx="4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因此可以利用递推关系，逐层递推，计算出全部</a:t>
              </a:r>
            </a:p>
          </p:txBody>
        </p:sp>
        <p:graphicFrame>
          <p:nvGraphicFramePr>
            <p:cNvPr id="80905" name="Object 16"/>
            <p:cNvGraphicFramePr>
              <a:graphicFrameLocks noChangeAspect="1"/>
            </p:cNvGraphicFramePr>
            <p:nvPr/>
          </p:nvGraphicFramePr>
          <p:xfrm>
            <a:off x="1536" y="3552"/>
            <a:ext cx="943" cy="224"/>
          </p:xfrm>
          <a:graphic>
            <a:graphicData uri="http://schemas.openxmlformats.org/presentationml/2006/ole">
              <mc:AlternateContent xmlns:mc="http://schemas.openxmlformats.org/markup-compatibility/2006">
                <mc:Choice xmlns:v="urn:schemas-microsoft-com:vml" Requires="v">
                  <p:oleObj spid="_x0000_s81059" r:id="rId12" imgW="748975" imgH="177723" progId="Equation.3">
                    <p:embed/>
                  </p:oleObj>
                </mc:Choice>
                <mc:Fallback>
                  <p:oleObj r:id="rId12" imgW="748975" imgH="17772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 y="3552"/>
                          <a:ext cx="94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6" name="Object 17"/>
            <p:cNvGraphicFramePr>
              <a:graphicFrameLocks noChangeAspect="1"/>
            </p:cNvGraphicFramePr>
            <p:nvPr/>
          </p:nvGraphicFramePr>
          <p:xfrm>
            <a:off x="2640" y="3584"/>
            <a:ext cx="783" cy="256"/>
          </p:xfrm>
          <a:graphic>
            <a:graphicData uri="http://schemas.openxmlformats.org/presentationml/2006/ole">
              <mc:AlternateContent xmlns:mc="http://schemas.openxmlformats.org/markup-compatibility/2006">
                <mc:Choice xmlns:v="urn:schemas-microsoft-com:vml" Requires="v">
                  <p:oleObj spid="_x0000_s81060" r:id="rId14" imgW="622030" imgH="203112" progId="Equation.3">
                    <p:embed/>
                  </p:oleObj>
                </mc:Choice>
                <mc:Fallback>
                  <p:oleObj r:id="rId14" imgW="622030" imgH="20311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 y="3584"/>
                          <a:ext cx="78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7" name="Object 18"/>
            <p:cNvGraphicFramePr>
              <a:graphicFrameLocks noChangeAspect="1"/>
            </p:cNvGraphicFramePr>
            <p:nvPr/>
          </p:nvGraphicFramePr>
          <p:xfrm>
            <a:off x="848" y="3504"/>
            <a:ext cx="463" cy="287"/>
          </p:xfrm>
          <a:graphic>
            <a:graphicData uri="http://schemas.openxmlformats.org/presentationml/2006/ole">
              <mc:AlternateContent xmlns:mc="http://schemas.openxmlformats.org/markup-compatibility/2006">
                <mc:Choice xmlns:v="urn:schemas-microsoft-com:vml" Requires="v">
                  <p:oleObj spid="_x0000_s81061" name="Equation" r:id="rId16" imgW="368300" imgH="228600" progId="Equation.3">
                    <p:embed/>
                  </p:oleObj>
                </mc:Choice>
                <mc:Fallback>
                  <p:oleObj name="Equation" r:id="rId16" imgW="368300" imgH="2286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8" y="3504"/>
                          <a:ext cx="46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Text Box 19"/>
            <p:cNvSpPr txBox="1">
              <a:spLocks noChangeArrowheads="1"/>
            </p:cNvSpPr>
            <p:nvPr/>
          </p:nvSpPr>
          <p:spPr bwMode="auto">
            <a:xfrm>
              <a:off x="3312" y="3513"/>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。最后再由</a:t>
              </a:r>
            </a:p>
          </p:txBody>
        </p:sp>
        <p:graphicFrame>
          <p:nvGraphicFramePr>
            <p:cNvPr id="80909" name="Object 20"/>
            <p:cNvGraphicFramePr>
              <a:graphicFrameLocks noChangeAspect="1"/>
            </p:cNvGraphicFramePr>
            <p:nvPr/>
          </p:nvGraphicFramePr>
          <p:xfrm>
            <a:off x="4512" y="3552"/>
            <a:ext cx="462" cy="271"/>
          </p:xfrm>
          <a:graphic>
            <a:graphicData uri="http://schemas.openxmlformats.org/presentationml/2006/ole">
              <mc:AlternateContent xmlns:mc="http://schemas.openxmlformats.org/markup-compatibility/2006">
                <mc:Choice xmlns:v="urn:schemas-microsoft-com:vml" Requires="v">
                  <p:oleObj spid="_x0000_s81062" name="Equation" r:id="rId18" imgW="368140" imgH="215806" progId="Equation.3">
                    <p:embed/>
                  </p:oleObj>
                </mc:Choice>
                <mc:Fallback>
                  <p:oleObj name="Equation" r:id="rId18" imgW="368140" imgH="215806"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3552"/>
                          <a:ext cx="46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0" name="Text Box 21"/>
            <p:cNvSpPr txBox="1">
              <a:spLocks noChangeArrowheads="1"/>
            </p:cNvSpPr>
            <p:nvPr/>
          </p:nvSpPr>
          <p:spPr bwMode="auto">
            <a:xfrm>
              <a:off x="4934" y="348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80911" name="Text Box 22"/>
            <p:cNvSpPr txBox="1">
              <a:spLocks noChangeArrowheads="1"/>
            </p:cNvSpPr>
            <p:nvPr/>
          </p:nvSpPr>
          <p:spPr bwMode="auto">
            <a:xfrm>
              <a:off x="758" y="37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a:t>
              </a:r>
            </a:p>
          </p:txBody>
        </p:sp>
        <p:graphicFrame>
          <p:nvGraphicFramePr>
            <p:cNvPr id="80912" name="Object 23"/>
            <p:cNvGraphicFramePr>
              <a:graphicFrameLocks noChangeAspect="1"/>
            </p:cNvGraphicFramePr>
            <p:nvPr/>
          </p:nvGraphicFramePr>
          <p:xfrm>
            <a:off x="1344" y="3792"/>
            <a:ext cx="689" cy="256"/>
          </p:xfrm>
          <a:graphic>
            <a:graphicData uri="http://schemas.openxmlformats.org/presentationml/2006/ole">
              <mc:AlternateContent xmlns:mc="http://schemas.openxmlformats.org/markup-compatibility/2006">
                <mc:Choice xmlns:v="urn:schemas-microsoft-com:vml" Requires="v">
                  <p:oleObj spid="_x0000_s81063" name="Equation" r:id="rId20" imgW="545626" imgH="203024" progId="Equation.3">
                    <p:embed/>
                  </p:oleObj>
                </mc:Choice>
                <mc:Fallback>
                  <p:oleObj name="Equation" r:id="rId20" imgW="545626" imgH="203024"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44" y="3792"/>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82947" name="Object 3"/>
          <p:cNvGraphicFramePr>
            <a:graphicFrameLocks noChangeAspect="1"/>
          </p:cNvGraphicFramePr>
          <p:nvPr/>
        </p:nvGraphicFramePr>
        <p:xfrm>
          <a:off x="762000" y="1752600"/>
          <a:ext cx="7143750" cy="4286250"/>
        </p:xfrm>
        <a:graphic>
          <a:graphicData uri="http://schemas.openxmlformats.org/presentationml/2006/ole">
            <mc:AlternateContent xmlns:mc="http://schemas.openxmlformats.org/markup-compatibility/2006">
              <mc:Choice xmlns:v="urn:schemas-microsoft-com:vml" Requires="v">
                <p:oleObj spid="_x0000_s82983" name="Document" r:id="rId4" imgW="7150608" imgH="4286250" progId="Word.Document.8">
                  <p:embed/>
                </p:oleObj>
              </mc:Choice>
              <mc:Fallback>
                <p:oleObj name="Document" r:id="rId4" imgW="7150608" imgH="428625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1437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Rectangle 4"/>
          <p:cNvSpPr>
            <a:spLocks noChangeArrowheads="1"/>
          </p:cNvSpPr>
          <p:nvPr/>
        </p:nvSpPr>
        <p:spPr bwMode="auto">
          <a:xfrm>
            <a:off x="4414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a:grpSpLocks/>
          </p:cNvGrpSpPr>
          <p:nvPr/>
        </p:nvGrpSpPr>
        <p:grpSpPr bwMode="auto">
          <a:xfrm>
            <a:off x="746125" y="5378450"/>
            <a:ext cx="8218488" cy="569913"/>
            <a:chOff x="470" y="3388"/>
            <a:chExt cx="5177" cy="359"/>
          </a:xfrm>
        </p:grpSpPr>
        <p:sp>
          <p:nvSpPr>
            <p:cNvPr id="82950" name="Text Box 6"/>
            <p:cNvSpPr txBox="1">
              <a:spLocks noChangeArrowheads="1"/>
            </p:cNvSpPr>
            <p:nvPr/>
          </p:nvSpPr>
          <p:spPr bwMode="auto">
            <a:xfrm>
              <a:off x="470" y="33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计算量为</a:t>
              </a:r>
            </a:p>
          </p:txBody>
        </p:sp>
        <p:graphicFrame>
          <p:nvGraphicFramePr>
            <p:cNvPr id="82951" name="Object 7"/>
            <p:cNvGraphicFramePr>
              <a:graphicFrameLocks noChangeAspect="1"/>
            </p:cNvGraphicFramePr>
            <p:nvPr/>
          </p:nvGraphicFramePr>
          <p:xfrm>
            <a:off x="1392" y="3442"/>
            <a:ext cx="399" cy="254"/>
          </p:xfrm>
          <a:graphic>
            <a:graphicData uri="http://schemas.openxmlformats.org/presentationml/2006/ole">
              <mc:AlternateContent xmlns:mc="http://schemas.openxmlformats.org/markup-compatibility/2006">
                <mc:Choice xmlns:v="urn:schemas-microsoft-com:vml" Requires="v">
                  <p:oleObj spid="_x0000_s82984" r:id="rId6" imgW="317225" imgH="203024" progId="Equation.3">
                    <p:embed/>
                  </p:oleObj>
                </mc:Choice>
                <mc:Fallback>
                  <p:oleObj r:id="rId6" imgW="317225" imgH="2030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3442"/>
                          <a:ext cx="3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Text Box 8"/>
            <p:cNvSpPr txBox="1">
              <a:spLocks noChangeArrowheads="1"/>
            </p:cNvSpPr>
            <p:nvPr/>
          </p:nvSpPr>
          <p:spPr bwMode="auto">
            <a:xfrm>
              <a:off x="1680" y="3417"/>
              <a:ext cx="3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en-US" altLang="zh-CN" sz="2800" b="1" i="1">
                  <a:solidFill>
                    <a:srgbClr val="1F2039"/>
                  </a:solidFill>
                  <a:latin typeface="Times New Roman" panose="02020603050405020304" pitchFamily="18" charset="0"/>
                </a:rPr>
                <a:t>N</a:t>
              </a:r>
              <a:r>
                <a:rPr kumimoji="1" lang="en-US" altLang="zh-CN" sz="2800" b="1">
                  <a:solidFill>
                    <a:srgbClr val="1F2039"/>
                  </a:solidFill>
                  <a:latin typeface="Times New Roman" panose="02020603050405020304" pitchFamily="18" charset="0"/>
                </a:rPr>
                <a:t>=5  </a:t>
              </a:r>
              <a:r>
                <a:rPr kumimoji="1" lang="en-US" altLang="zh-CN" sz="2800" b="1" i="1">
                  <a:solidFill>
                    <a:srgbClr val="1F2039"/>
                  </a:solidFill>
                  <a:latin typeface="Times New Roman" panose="02020603050405020304" pitchFamily="18" charset="0"/>
                </a:rPr>
                <a:t>T</a:t>
              </a:r>
              <a:r>
                <a:rPr kumimoji="1" lang="en-US" altLang="zh-CN" sz="2800" b="1">
                  <a:solidFill>
                    <a:srgbClr val="1F2039"/>
                  </a:solidFill>
                  <a:latin typeface="Times New Roman" panose="02020603050405020304" pitchFamily="18" charset="0"/>
                </a:rPr>
                <a:t>=100</a:t>
              </a:r>
              <a:r>
                <a:rPr kumimoji="1" lang="zh-CN" altLang="en-US" sz="2800" b="1">
                  <a:solidFill>
                    <a:srgbClr val="1F2039"/>
                  </a:solidFill>
                  <a:latin typeface="Times New Roman" panose="02020603050405020304" pitchFamily="18" charset="0"/>
                </a:rPr>
                <a:t>时，只需</a:t>
              </a:r>
              <a:r>
                <a:rPr kumimoji="1" lang="en-US" altLang="zh-CN" sz="2800" b="1">
                  <a:solidFill>
                    <a:srgbClr val="1F2039"/>
                  </a:solidFill>
                  <a:latin typeface="Times New Roman" panose="02020603050405020304" pitchFamily="18" charset="0"/>
                </a:rPr>
                <a:t>2500</a:t>
              </a:r>
              <a:r>
                <a:rPr kumimoji="1" lang="zh-CN" altLang="en-US" sz="2800" b="1">
                  <a:solidFill>
                    <a:srgbClr val="1F2039"/>
                  </a:solidFill>
                  <a:latin typeface="Times New Roman" panose="02020603050405020304" pitchFamily="18" charset="0"/>
                </a:rPr>
                <a:t>次乘法运算</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84995" name="Rectangle 3"/>
          <p:cNvSpPr>
            <a:spLocks noChangeArrowheads="1"/>
          </p:cNvSpPr>
          <p:nvPr/>
        </p:nvSpPr>
        <p:spPr bwMode="auto">
          <a:xfrm>
            <a:off x="2628900"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4996" name="Object 4"/>
          <p:cNvGraphicFramePr>
            <a:graphicFrameLocks noChangeAspect="1"/>
          </p:cNvGraphicFramePr>
          <p:nvPr/>
        </p:nvGraphicFramePr>
        <p:xfrm>
          <a:off x="2133600" y="2176463"/>
          <a:ext cx="5830888" cy="4071937"/>
        </p:xfrm>
        <a:graphic>
          <a:graphicData uri="http://schemas.openxmlformats.org/presentationml/2006/ole">
            <mc:AlternateContent xmlns:mc="http://schemas.openxmlformats.org/markup-compatibility/2006">
              <mc:Choice xmlns:v="urn:schemas-microsoft-com:vml" Requires="v">
                <p:oleObj spid="_x0000_s85013" r:id="rId4" imgW="3886200" imgH="2714244" progId="Word.Picture.8">
                  <p:embed/>
                </p:oleObj>
              </mc:Choice>
              <mc:Fallback>
                <p:oleObj r:id="rId4" imgW="3886200" imgH="271424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176463"/>
                        <a:ext cx="58308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5"/>
          <p:cNvSpPr txBox="1">
            <a:spLocks noChangeArrowheads="1"/>
          </p:cNvSpPr>
          <p:nvPr/>
        </p:nvSpPr>
        <p:spPr bwMode="auto">
          <a:xfrm>
            <a:off x="609600" y="16764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格型结构</a:t>
            </a:r>
            <a:r>
              <a:rPr kumimoji="1" lang="zh-CN" altLang="en-US" sz="2800" b="1">
                <a:solidFill>
                  <a:srgbClr val="1F2039"/>
                </a:solidFill>
                <a:latin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746125" y="1971675"/>
            <a:ext cx="5426075" cy="1228725"/>
            <a:chOff x="470" y="1242"/>
            <a:chExt cx="3418" cy="774"/>
          </a:xfrm>
        </p:grpSpPr>
        <p:graphicFrame>
          <p:nvGraphicFramePr>
            <p:cNvPr id="87053" name="Object 4"/>
            <p:cNvGraphicFramePr>
              <a:graphicFrameLocks noChangeAspect="1"/>
            </p:cNvGraphicFramePr>
            <p:nvPr/>
          </p:nvGraphicFramePr>
          <p:xfrm>
            <a:off x="1426" y="1728"/>
            <a:ext cx="2462" cy="288"/>
          </p:xfrm>
          <a:graphic>
            <a:graphicData uri="http://schemas.openxmlformats.org/presentationml/2006/ole">
              <mc:AlternateContent xmlns:mc="http://schemas.openxmlformats.org/markup-compatibility/2006">
                <mc:Choice xmlns:v="urn:schemas-microsoft-com:vml" Requires="v">
                  <p:oleObj spid="_x0000_s87115" r:id="rId4" imgW="1955800" imgH="228600" progId="Equation.3">
                    <p:embed/>
                  </p:oleObj>
                </mc:Choice>
                <mc:Fallback>
                  <p:oleObj r:id="rId4" imgW="1955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 y="1728"/>
                          <a:ext cx="2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Text Box 5"/>
            <p:cNvSpPr txBox="1">
              <a:spLocks noChangeArrowheads="1"/>
            </p:cNvSpPr>
            <p:nvPr/>
          </p:nvSpPr>
          <p:spPr bwMode="auto">
            <a:xfrm>
              <a:off x="470" y="1242"/>
              <a:ext cx="17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定义后向变量为</a:t>
              </a:r>
              <a:r>
                <a:rPr kumimoji="1" lang="zh-CN" altLang="en-US" sz="2800" b="1">
                  <a:solidFill>
                    <a:srgbClr val="1F2039"/>
                  </a:solidFill>
                  <a:latin typeface="Times New Roman" panose="02020603050405020304" pitchFamily="18" charset="0"/>
                </a:rPr>
                <a:t> </a:t>
              </a:r>
            </a:p>
          </p:txBody>
        </p:sp>
      </p:grpSp>
      <p:grpSp>
        <p:nvGrpSpPr>
          <p:cNvPr id="4" name="Group 9"/>
          <p:cNvGrpSpPr>
            <a:grpSpLocks/>
          </p:cNvGrpSpPr>
          <p:nvPr/>
        </p:nvGrpSpPr>
        <p:grpSpPr bwMode="auto">
          <a:xfrm>
            <a:off x="684214" y="3979863"/>
            <a:ext cx="5472113" cy="889000"/>
            <a:chOff x="431" y="2507"/>
            <a:chExt cx="3447" cy="560"/>
          </a:xfrm>
        </p:grpSpPr>
        <p:sp>
          <p:nvSpPr>
            <p:cNvPr id="87049" name="Text Box 10"/>
            <p:cNvSpPr txBox="1">
              <a:spLocks noChangeArrowheads="1"/>
            </p:cNvSpPr>
            <p:nvPr/>
          </p:nvSpPr>
          <p:spPr bwMode="auto">
            <a:xfrm>
              <a:off x="431" y="263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有递推关系</a:t>
              </a:r>
            </a:p>
          </p:txBody>
        </p:sp>
        <p:graphicFrame>
          <p:nvGraphicFramePr>
            <p:cNvPr id="87050" name="Object 11"/>
            <p:cNvGraphicFramePr>
              <a:graphicFrameLocks noChangeAspect="1"/>
            </p:cNvGraphicFramePr>
            <p:nvPr>
              <p:extLst>
                <p:ext uri="{D42A27DB-BD31-4B8C-83A1-F6EECF244321}">
                  <p14:modId xmlns:p14="http://schemas.microsoft.com/office/powerpoint/2010/main" val="103993721"/>
                </p:ext>
              </p:extLst>
            </p:nvPr>
          </p:nvGraphicFramePr>
          <p:xfrm>
            <a:off x="1817" y="2507"/>
            <a:ext cx="2061" cy="560"/>
          </p:xfrm>
          <a:graphic>
            <a:graphicData uri="http://schemas.openxmlformats.org/presentationml/2006/ole">
              <mc:AlternateContent xmlns:mc="http://schemas.openxmlformats.org/markup-compatibility/2006">
                <mc:Choice xmlns:v="urn:schemas-microsoft-com:vml" Requires="v">
                  <p:oleObj spid="_x0000_s87116" r:id="rId6" imgW="1651000" imgH="444500" progId="Equation.3">
                    <p:embed/>
                  </p:oleObj>
                </mc:Choice>
                <mc:Fallback>
                  <p:oleObj r:id="rId6" imgW="1651000" imgH="4445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7" y="2507"/>
                          <a:ext cx="2061"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2"/>
          <p:cNvGrpSpPr>
            <a:grpSpLocks/>
          </p:cNvGrpSpPr>
          <p:nvPr/>
        </p:nvGrpSpPr>
        <p:grpSpPr bwMode="auto">
          <a:xfrm>
            <a:off x="762000" y="4800600"/>
            <a:ext cx="5154613" cy="889000"/>
            <a:chOff x="480" y="3024"/>
            <a:chExt cx="3247" cy="560"/>
          </a:xfrm>
        </p:grpSpPr>
        <p:sp>
          <p:nvSpPr>
            <p:cNvPr id="87047" name="Text Box 13"/>
            <p:cNvSpPr txBox="1">
              <a:spLocks noChangeArrowheads="1"/>
            </p:cNvSpPr>
            <p:nvPr/>
          </p:nvSpPr>
          <p:spPr bwMode="auto">
            <a:xfrm>
              <a:off x="480" y="30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且易知</a:t>
              </a:r>
            </a:p>
          </p:txBody>
        </p:sp>
        <p:graphicFrame>
          <p:nvGraphicFramePr>
            <p:cNvPr id="87048" name="Object 14"/>
            <p:cNvGraphicFramePr>
              <a:graphicFrameLocks noChangeAspect="1"/>
            </p:cNvGraphicFramePr>
            <p:nvPr>
              <p:extLst>
                <p:ext uri="{D42A27DB-BD31-4B8C-83A1-F6EECF244321}">
                  <p14:modId xmlns:p14="http://schemas.microsoft.com/office/powerpoint/2010/main" val="2045045540"/>
                </p:ext>
              </p:extLst>
            </p:nvPr>
          </p:nvGraphicFramePr>
          <p:xfrm>
            <a:off x="1791" y="3024"/>
            <a:ext cx="1936" cy="560"/>
          </p:xfrm>
          <a:graphic>
            <a:graphicData uri="http://schemas.openxmlformats.org/presentationml/2006/ole">
              <mc:AlternateContent xmlns:mc="http://schemas.openxmlformats.org/markup-compatibility/2006">
                <mc:Choice xmlns:v="urn:schemas-microsoft-com:vml" Requires="v">
                  <p:oleObj spid="_x0000_s87117" name="Equation" r:id="rId8" imgW="1536033" imgH="444307" progId="Equation.3">
                    <p:embed/>
                  </p:oleObj>
                </mc:Choice>
                <mc:Fallback>
                  <p:oleObj name="Equation" r:id="rId8" imgW="1536033" imgH="44430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1" y="3024"/>
                          <a:ext cx="193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6"/>
          <p:cNvGrpSpPr/>
          <p:nvPr/>
        </p:nvGrpSpPr>
        <p:grpSpPr>
          <a:xfrm>
            <a:off x="725488" y="3443288"/>
            <a:ext cx="3987936" cy="525806"/>
            <a:chOff x="725488" y="3443288"/>
            <a:chExt cx="3987936" cy="525806"/>
          </a:xfrm>
        </p:grpSpPr>
        <p:sp>
          <p:nvSpPr>
            <p:cNvPr id="87051" name="Text Box 7"/>
            <p:cNvSpPr txBox="1">
              <a:spLocks noChangeArrowheads="1"/>
            </p:cNvSpPr>
            <p:nvPr/>
          </p:nvSpPr>
          <p:spPr bwMode="auto">
            <a:xfrm>
              <a:off x="725488" y="34432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有初值</a:t>
              </a:r>
            </a:p>
          </p:txBody>
        </p:sp>
        <p:graphicFrame>
          <p:nvGraphicFramePr>
            <p:cNvPr id="6" name="对象 5"/>
            <p:cNvGraphicFramePr>
              <a:graphicFrameLocks noChangeAspect="1"/>
            </p:cNvGraphicFramePr>
            <p:nvPr>
              <p:extLst>
                <p:ext uri="{D42A27DB-BD31-4B8C-83A1-F6EECF244321}">
                  <p14:modId xmlns:p14="http://schemas.microsoft.com/office/powerpoint/2010/main" val="138187599"/>
                </p:ext>
              </p:extLst>
            </p:nvPr>
          </p:nvGraphicFramePr>
          <p:xfrm>
            <a:off x="2910544" y="3511894"/>
            <a:ext cx="1802880" cy="457200"/>
          </p:xfrm>
          <a:graphic>
            <a:graphicData uri="http://schemas.openxmlformats.org/presentationml/2006/ole">
              <mc:AlternateContent xmlns:mc="http://schemas.openxmlformats.org/markup-compatibility/2006">
                <mc:Choice xmlns:v="urn:schemas-microsoft-com:vml" Requires="v">
                  <p:oleObj spid="_x0000_s87118" name="Equation" r:id="rId10" imgW="901440" imgH="228600" progId="Equation.DSMT4">
                    <p:embed/>
                  </p:oleObj>
                </mc:Choice>
                <mc:Fallback>
                  <p:oleObj name="Equation" r:id="rId10" imgW="901440" imgH="228600" progId="Equation.DSMT4">
                    <p:embed/>
                    <p:pic>
                      <p:nvPicPr>
                        <p:cNvPr id="0" name=""/>
                        <p:cNvPicPr/>
                        <p:nvPr/>
                      </p:nvPicPr>
                      <p:blipFill>
                        <a:blip r:embed="rId11"/>
                        <a:stretch>
                          <a:fillRect/>
                        </a:stretch>
                      </p:blipFill>
                      <p:spPr>
                        <a:xfrm>
                          <a:off x="2910544" y="3511894"/>
                          <a:ext cx="1802880" cy="457200"/>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05507" name="Rectangle 3"/>
          <p:cNvSpPr>
            <a:spLocks noGrp="1" noChangeArrowheads="1"/>
          </p:cNvSpPr>
          <p:nvPr>
            <p:ph type="body" sz="half" idx="1"/>
          </p:nvPr>
        </p:nvSpPr>
        <p:spPr>
          <a:xfrm>
            <a:off x="684213" y="1700213"/>
            <a:ext cx="3810000" cy="439737"/>
          </a:xfrm>
          <a:noFill/>
        </p:spPr>
        <p:txBody>
          <a:bodyPr/>
          <a:lstStyle/>
          <a:p>
            <a:pPr eaLnBrk="1" hangingPunct="1"/>
            <a:r>
              <a:rPr lang="zh-CN" altLang="en-US" sz="2800" b="1" smtClean="0">
                <a:solidFill>
                  <a:srgbClr val="1F2039"/>
                </a:solidFill>
              </a:rPr>
              <a:t>最佳状态链的确定 </a:t>
            </a:r>
          </a:p>
        </p:txBody>
      </p:sp>
      <p:grpSp>
        <p:nvGrpSpPr>
          <p:cNvPr id="2" name="Group 4"/>
          <p:cNvGrpSpPr>
            <a:grpSpLocks/>
          </p:cNvGrpSpPr>
          <p:nvPr/>
        </p:nvGrpSpPr>
        <p:grpSpPr bwMode="auto">
          <a:xfrm>
            <a:off x="974725" y="2341563"/>
            <a:ext cx="7172325" cy="1087437"/>
            <a:chOff x="614" y="1338"/>
            <a:chExt cx="4518" cy="685"/>
          </a:xfrm>
        </p:grpSpPr>
        <p:sp>
          <p:nvSpPr>
            <p:cNvPr id="89099" name="Text Box 5"/>
            <p:cNvSpPr txBox="1">
              <a:spLocks noChangeArrowheads="1"/>
            </p:cNvSpPr>
            <p:nvPr/>
          </p:nvSpPr>
          <p:spPr bwMode="auto">
            <a:xfrm>
              <a:off x="614" y="1338"/>
              <a:ext cx="2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确定一个最佳状态序列</a:t>
              </a:r>
              <a:r>
                <a:rPr kumimoji="1" lang="zh-CN" altLang="en-US" sz="2800" b="1">
                  <a:solidFill>
                    <a:srgbClr val="1F2039"/>
                  </a:solidFill>
                  <a:latin typeface="Times New Roman" panose="02020603050405020304" pitchFamily="18" charset="0"/>
                </a:rPr>
                <a:t> </a:t>
              </a:r>
            </a:p>
          </p:txBody>
        </p:sp>
        <p:graphicFrame>
          <p:nvGraphicFramePr>
            <p:cNvPr id="89100" name="Object 6"/>
            <p:cNvGraphicFramePr>
              <a:graphicFrameLocks noChangeAspect="1"/>
            </p:cNvGraphicFramePr>
            <p:nvPr/>
          </p:nvGraphicFramePr>
          <p:xfrm>
            <a:off x="3024" y="1344"/>
            <a:ext cx="1428" cy="288"/>
          </p:xfrm>
          <a:graphic>
            <a:graphicData uri="http://schemas.openxmlformats.org/presentationml/2006/ole">
              <mc:AlternateContent xmlns:mc="http://schemas.openxmlformats.org/markup-compatibility/2006">
                <mc:Choice xmlns:v="urn:schemas-microsoft-com:vml" Requires="v">
                  <p:oleObj spid="_x0000_s89179" r:id="rId4" imgW="1130300" imgH="228600" progId="Equation.3">
                    <p:embed/>
                  </p:oleObj>
                </mc:Choice>
                <mc:Fallback>
                  <p:oleObj r:id="rId4" imgW="11303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1344"/>
                          <a:ext cx="1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1" name="Text Box 7"/>
            <p:cNvSpPr txBox="1">
              <a:spLocks noChangeArrowheads="1"/>
            </p:cNvSpPr>
            <p:nvPr/>
          </p:nvSpPr>
          <p:spPr bwMode="auto">
            <a:xfrm>
              <a:off x="4512" y="1344"/>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，使</a:t>
              </a:r>
              <a:r>
                <a:rPr kumimoji="1" lang="zh-CN" altLang="en-US" sz="2800" b="1">
                  <a:solidFill>
                    <a:srgbClr val="1F2039"/>
                  </a:solidFill>
                  <a:latin typeface="Times New Roman" panose="02020603050405020304" pitchFamily="18" charset="0"/>
                </a:rPr>
                <a:t> </a:t>
              </a:r>
            </a:p>
          </p:txBody>
        </p:sp>
        <p:graphicFrame>
          <p:nvGraphicFramePr>
            <p:cNvPr id="89102" name="Object 8"/>
            <p:cNvGraphicFramePr>
              <a:graphicFrameLocks noChangeAspect="1"/>
            </p:cNvGraphicFramePr>
            <p:nvPr/>
          </p:nvGraphicFramePr>
          <p:xfrm>
            <a:off x="671" y="1736"/>
            <a:ext cx="976" cy="287"/>
          </p:xfrm>
          <a:graphic>
            <a:graphicData uri="http://schemas.openxmlformats.org/presentationml/2006/ole">
              <mc:AlternateContent xmlns:mc="http://schemas.openxmlformats.org/markup-compatibility/2006">
                <mc:Choice xmlns:v="urn:schemas-microsoft-com:vml" Requires="v">
                  <p:oleObj spid="_x0000_s89180" name="Equation" r:id="rId6" imgW="761669" imgH="228501" progId="Equation.DSMT4">
                    <p:embed/>
                  </p:oleObj>
                </mc:Choice>
                <mc:Fallback>
                  <p:oleObj name="Equation" r:id="rId6" imgW="761669" imgH="22850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 y="1736"/>
                          <a:ext cx="97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3" name="Text Box 9"/>
            <p:cNvSpPr txBox="1">
              <a:spLocks noChangeArrowheads="1"/>
            </p:cNvSpPr>
            <p:nvPr/>
          </p:nvSpPr>
          <p:spPr bwMode="auto">
            <a:xfrm>
              <a:off x="1574" y="1689"/>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为最大。</a:t>
              </a:r>
            </a:p>
          </p:txBody>
        </p:sp>
      </p:grpSp>
      <p:sp>
        <p:nvSpPr>
          <p:cNvPr id="405514" name="Text Box 10"/>
          <p:cNvSpPr txBox="1">
            <a:spLocks noChangeArrowheads="1"/>
          </p:cNvSpPr>
          <p:nvPr/>
        </p:nvSpPr>
        <p:spPr bwMode="auto">
          <a:xfrm>
            <a:off x="755650" y="4221163"/>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Viterbi</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a:t>
            </a:r>
          </a:p>
        </p:txBody>
      </p:sp>
      <p:grpSp>
        <p:nvGrpSpPr>
          <p:cNvPr id="3" name="Group 11"/>
          <p:cNvGrpSpPr>
            <a:grpSpLocks/>
          </p:cNvGrpSpPr>
          <p:nvPr/>
        </p:nvGrpSpPr>
        <p:grpSpPr bwMode="auto">
          <a:xfrm>
            <a:off x="900113" y="4868863"/>
            <a:ext cx="6683375" cy="646112"/>
            <a:chOff x="672" y="3110"/>
            <a:chExt cx="4210" cy="407"/>
          </a:xfrm>
        </p:grpSpPr>
        <p:sp>
          <p:nvSpPr>
            <p:cNvPr id="89097" name="Text Box 12"/>
            <p:cNvSpPr txBox="1">
              <a:spLocks noChangeArrowheads="1"/>
            </p:cNvSpPr>
            <p:nvPr/>
          </p:nvSpPr>
          <p:spPr bwMode="auto">
            <a:xfrm>
              <a:off x="672" y="311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a:t>
              </a:r>
            </a:p>
          </p:txBody>
        </p:sp>
        <p:graphicFrame>
          <p:nvGraphicFramePr>
            <p:cNvPr id="89098" name="Object 13"/>
            <p:cNvGraphicFramePr>
              <a:graphicFrameLocks noChangeAspect="1"/>
            </p:cNvGraphicFramePr>
            <p:nvPr/>
          </p:nvGraphicFramePr>
          <p:xfrm>
            <a:off x="1304" y="3149"/>
            <a:ext cx="3578" cy="368"/>
          </p:xfrm>
          <a:graphic>
            <a:graphicData uri="http://schemas.openxmlformats.org/presentationml/2006/ole">
              <mc:AlternateContent xmlns:mc="http://schemas.openxmlformats.org/markup-compatibility/2006">
                <mc:Choice xmlns:v="urn:schemas-microsoft-com:vml" Requires="v">
                  <p:oleObj spid="_x0000_s89181" name="Equation" r:id="rId8" imgW="2870200" imgH="292100" progId="Equation.DSMT4">
                    <p:embed/>
                  </p:oleObj>
                </mc:Choice>
                <mc:Fallback>
                  <p:oleObj name="Equation" r:id="rId8" imgW="2870200" imgH="2921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4" y="3149"/>
                          <a:ext cx="35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5518" name="Object 14"/>
          <p:cNvGraphicFramePr>
            <a:graphicFrameLocks noChangeAspect="1"/>
          </p:cNvGraphicFramePr>
          <p:nvPr/>
        </p:nvGraphicFramePr>
        <p:xfrm>
          <a:off x="990600" y="5456238"/>
          <a:ext cx="6896100" cy="1428750"/>
        </p:xfrm>
        <a:graphic>
          <a:graphicData uri="http://schemas.openxmlformats.org/presentationml/2006/ole">
            <mc:AlternateContent xmlns:mc="http://schemas.openxmlformats.org/markup-compatibility/2006">
              <mc:Choice xmlns:v="urn:schemas-microsoft-com:vml" Requires="v">
                <p:oleObj spid="_x0000_s89182" name="Document" r:id="rId10" imgW="6065520" imgH="1255776" progId="Word.Document.8">
                  <p:embed/>
                </p:oleObj>
              </mc:Choice>
              <mc:Fallback>
                <p:oleObj name="Document" r:id="rId10" imgW="6065520" imgH="1255776" progId="Word.Document.8">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456238"/>
                        <a:ext cx="68961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9" name="Object 15"/>
          <p:cNvGraphicFramePr>
            <a:graphicFrameLocks noGrp="1" noChangeAspect="1"/>
          </p:cNvGraphicFramePr>
          <p:nvPr>
            <p:ph sz="half" idx="2"/>
          </p:nvPr>
        </p:nvGraphicFramePr>
        <p:xfrm>
          <a:off x="2894013" y="3536950"/>
          <a:ext cx="3236912" cy="755650"/>
        </p:xfrm>
        <a:graphic>
          <a:graphicData uri="http://schemas.openxmlformats.org/presentationml/2006/ole">
            <mc:AlternateContent xmlns:mc="http://schemas.openxmlformats.org/markup-compatibility/2006">
              <mc:Choice xmlns:v="urn:schemas-microsoft-com:vml" Requires="v">
                <p:oleObj spid="_x0000_s89183" name="Equation" r:id="rId12" imgW="1524000" imgH="342900" progId="Equation.DSMT4">
                  <p:embed/>
                </p:oleObj>
              </mc:Choice>
              <mc:Fallback>
                <p:oleObj name="Equation" r:id="rId12" imgW="1524000" imgH="3429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4013" y="3536950"/>
                        <a:ext cx="32369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5519"/>
                                        </p:tgtEl>
                                        <p:attrNameLst>
                                          <p:attrName>style.visibility</p:attrName>
                                        </p:attrNameLst>
                                      </p:cBhvr>
                                      <p:to>
                                        <p:strVal val="visible"/>
                                      </p:to>
                                    </p:set>
                                    <p:animEffect transition="in" filter="wipe(up)">
                                      <p:cBhvr>
                                        <p:cTn id="17" dur="500"/>
                                        <p:tgtEl>
                                          <p:spTgt spid="405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14"/>
                                        </p:tgtEl>
                                        <p:attrNameLst>
                                          <p:attrName>style.visibility</p:attrName>
                                        </p:attrNameLst>
                                      </p:cBhvr>
                                      <p:to>
                                        <p:strVal val="visible"/>
                                      </p:to>
                                    </p:set>
                                    <p:animEffect transition="in" filter="wipe(up)">
                                      <p:cBhvr>
                                        <p:cTn id="22" dur="500"/>
                                        <p:tgtEl>
                                          <p:spTgt spid="4055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05518"/>
                                        </p:tgtEl>
                                        <p:attrNameLst>
                                          <p:attrName>style.visibility</p:attrName>
                                        </p:attrNameLst>
                                      </p:cBhvr>
                                      <p:to>
                                        <p:strVal val="visible"/>
                                      </p:to>
                                    </p:set>
                                    <p:animEffect transition="in" filter="wipe(up)">
                                      <p:cBhvr>
                                        <p:cTn id="32"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P spid="4055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07555" name="Rectangle 3"/>
          <p:cNvSpPr>
            <a:spLocks noGrp="1" noChangeArrowheads="1"/>
          </p:cNvSpPr>
          <p:nvPr>
            <p:ph type="body" sz="half" idx="1"/>
          </p:nvPr>
        </p:nvSpPr>
        <p:spPr>
          <a:xfrm>
            <a:off x="457200" y="1600200"/>
            <a:ext cx="7011988" cy="484188"/>
          </a:xfrm>
        </p:spPr>
        <p:txBody>
          <a:bodyPr/>
          <a:lstStyle/>
          <a:p>
            <a:pPr eaLnBrk="1" hangingPunct="1">
              <a:lnSpc>
                <a:spcPct val="90000"/>
              </a:lnSpc>
              <a:buFontTx/>
              <a:buNone/>
            </a:pPr>
            <a:r>
              <a:rPr lang="zh-CN" altLang="en-US" sz="2800" b="1" smtClean="0">
                <a:solidFill>
                  <a:srgbClr val="1F2039"/>
                </a:solidFill>
                <a:latin typeface="Times New Roman" panose="02020603050405020304" pitchFamily="18" charset="0"/>
              </a:rPr>
              <a:t>是否满足</a:t>
            </a:r>
            <a:r>
              <a:rPr lang="en-US" altLang="zh-CN" sz="2800" b="1" smtClean="0">
                <a:solidFill>
                  <a:srgbClr val="1F2039"/>
                </a:solidFill>
                <a:latin typeface="Times New Roman" panose="02020603050405020304" pitchFamily="18" charset="0"/>
              </a:rPr>
              <a:t>DP</a:t>
            </a:r>
            <a:r>
              <a:rPr lang="zh-CN" altLang="en-US" sz="2800" b="1" smtClean="0">
                <a:solidFill>
                  <a:srgbClr val="1F2039"/>
                </a:solidFill>
                <a:latin typeface="Times New Roman" panose="02020603050405020304" pitchFamily="18" charset="0"/>
              </a:rPr>
              <a:t>算法的三个条件</a:t>
            </a:r>
          </a:p>
          <a:p>
            <a:pPr eaLnBrk="1" hangingPunct="1">
              <a:lnSpc>
                <a:spcPct val="90000"/>
              </a:lnSpc>
              <a:buFontTx/>
              <a:buNone/>
            </a:pPr>
            <a:endParaRPr lang="en-US" altLang="zh-CN" sz="2800" b="1" smtClean="0">
              <a:solidFill>
                <a:srgbClr val="1F2039"/>
              </a:solidFill>
              <a:latin typeface="Times New Roman" panose="02020603050405020304" pitchFamily="18" charset="0"/>
            </a:endParaRPr>
          </a:p>
        </p:txBody>
      </p:sp>
      <p:graphicFrame>
        <p:nvGraphicFramePr>
          <p:cNvPr id="407556" name="Object 4"/>
          <p:cNvGraphicFramePr>
            <a:graphicFrameLocks noGrp="1" noChangeAspect="1"/>
          </p:cNvGraphicFramePr>
          <p:nvPr>
            <p:ph sz="quarter" idx="2"/>
          </p:nvPr>
        </p:nvGraphicFramePr>
        <p:xfrm>
          <a:off x="1979613" y="2997200"/>
          <a:ext cx="4114800" cy="503238"/>
        </p:xfrm>
        <a:graphic>
          <a:graphicData uri="http://schemas.openxmlformats.org/presentationml/2006/ole">
            <mc:AlternateContent xmlns:mc="http://schemas.openxmlformats.org/markup-compatibility/2006">
              <mc:Choice xmlns:v="urn:schemas-microsoft-com:vml" Requires="v">
                <p:oleObj spid="_x0000_s91175" name="Equation" r:id="rId3" imgW="1943100" imgH="228600" progId="Equation.DSMT4">
                  <p:embed/>
                </p:oleObj>
              </mc:Choice>
              <mc:Fallback>
                <p:oleObj name="Equation" r:id="rId3" imgW="19431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97200"/>
                        <a:ext cx="41148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57" name="Rectangle 5"/>
          <p:cNvSpPr>
            <a:spLocks noChangeArrowheads="1"/>
          </p:cNvSpPr>
          <p:nvPr/>
        </p:nvSpPr>
        <p:spPr bwMode="auto">
          <a:xfrm>
            <a:off x="827088" y="2492375"/>
            <a:ext cx="2236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1 </a:t>
            </a:r>
            <a:r>
              <a:rPr kumimoji="1" lang="zh-CN" altLang="en-US" sz="2800" b="1">
                <a:solidFill>
                  <a:srgbClr val="1F2039"/>
                </a:solidFill>
                <a:latin typeface="Times New Roman" panose="02020603050405020304" pitchFamily="18" charset="0"/>
              </a:rPr>
              <a:t>初值易求：</a:t>
            </a:r>
          </a:p>
        </p:txBody>
      </p:sp>
      <p:sp>
        <p:nvSpPr>
          <p:cNvPr id="407558" name="Rectangle 6"/>
          <p:cNvSpPr>
            <a:spLocks noChangeArrowheads="1"/>
          </p:cNvSpPr>
          <p:nvPr/>
        </p:nvSpPr>
        <p:spPr bwMode="auto">
          <a:xfrm>
            <a:off x="828675" y="3789363"/>
            <a:ext cx="2951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2 </a:t>
            </a:r>
            <a:r>
              <a:rPr kumimoji="1" lang="zh-CN" altLang="en-US" sz="2800" b="1">
                <a:solidFill>
                  <a:srgbClr val="1F2039"/>
                </a:solidFill>
                <a:latin typeface="Times New Roman" panose="02020603050405020304" pitchFamily="18" charset="0"/>
              </a:rPr>
              <a:t>能够解决问题：</a:t>
            </a:r>
          </a:p>
        </p:txBody>
      </p:sp>
      <p:graphicFrame>
        <p:nvGraphicFramePr>
          <p:cNvPr id="407559" name="Object 7"/>
          <p:cNvGraphicFramePr>
            <a:graphicFrameLocks noGrp="1" noChangeAspect="1"/>
          </p:cNvGraphicFramePr>
          <p:nvPr>
            <p:ph sz="quarter" idx="3"/>
          </p:nvPr>
        </p:nvGraphicFramePr>
        <p:xfrm>
          <a:off x="1042988" y="4437063"/>
          <a:ext cx="7731125" cy="773112"/>
        </p:xfrm>
        <a:graphic>
          <a:graphicData uri="http://schemas.openxmlformats.org/presentationml/2006/ole">
            <mc:AlternateContent xmlns:mc="http://schemas.openxmlformats.org/markup-compatibility/2006">
              <mc:Choice xmlns:v="urn:schemas-microsoft-com:vml" Requires="v">
                <p:oleObj spid="_x0000_s91176" name="Equation" r:id="rId5" imgW="3937000" imgH="393700" progId="Equation.DSMT4">
                  <p:embed/>
                </p:oleObj>
              </mc:Choice>
              <mc:Fallback>
                <p:oleObj name="Equation" r:id="rId5" imgW="39370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437063"/>
                        <a:ext cx="77311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60" name="Rectangle 8"/>
          <p:cNvSpPr>
            <a:spLocks noChangeArrowheads="1"/>
          </p:cNvSpPr>
          <p:nvPr/>
        </p:nvSpPr>
        <p:spPr bwMode="auto">
          <a:xfrm>
            <a:off x="827088" y="5300663"/>
            <a:ext cx="2593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3 </a:t>
            </a:r>
            <a:r>
              <a:rPr kumimoji="1" lang="zh-CN" altLang="en-US" sz="2800" b="1">
                <a:solidFill>
                  <a:srgbClr val="1F2039"/>
                </a:solidFill>
                <a:latin typeface="Times New Roman" panose="02020603050405020304" pitchFamily="18" charset="0"/>
              </a:rPr>
              <a:t>有递推关系：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up)">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wipe(up)">
                                      <p:cBhvr>
                                        <p:cTn id="12" dur="500"/>
                                        <p:tgtEl>
                                          <p:spTgt spid="407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7556"/>
                                        </p:tgtEl>
                                        <p:attrNameLst>
                                          <p:attrName>style.visibility</p:attrName>
                                        </p:attrNameLst>
                                      </p:cBhvr>
                                      <p:to>
                                        <p:strVal val="visible"/>
                                      </p:to>
                                    </p:set>
                                    <p:animEffect transition="in" filter="wipe(up)">
                                      <p:cBhvr>
                                        <p:cTn id="17" dur="500"/>
                                        <p:tgtEl>
                                          <p:spTgt spid="407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7558"/>
                                        </p:tgtEl>
                                        <p:attrNameLst>
                                          <p:attrName>style.visibility</p:attrName>
                                        </p:attrNameLst>
                                      </p:cBhvr>
                                      <p:to>
                                        <p:strVal val="visible"/>
                                      </p:to>
                                    </p:set>
                                    <p:animEffect transition="in" filter="wipe(up)">
                                      <p:cBhvr>
                                        <p:cTn id="22" dur="500"/>
                                        <p:tgtEl>
                                          <p:spTgt spid="407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7559"/>
                                        </p:tgtEl>
                                        <p:attrNameLst>
                                          <p:attrName>style.visibility</p:attrName>
                                        </p:attrNameLst>
                                      </p:cBhvr>
                                      <p:to>
                                        <p:strVal val="visible"/>
                                      </p:to>
                                    </p:set>
                                    <p:animEffect transition="in" filter="wipe(up)">
                                      <p:cBhvr>
                                        <p:cTn id="27" dur="500"/>
                                        <p:tgtEl>
                                          <p:spTgt spid="407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7560"/>
                                        </p:tgtEl>
                                        <p:attrNameLst>
                                          <p:attrName>style.visibility</p:attrName>
                                        </p:attrNameLst>
                                      </p:cBhvr>
                                      <p:to>
                                        <p:strVal val="visible"/>
                                      </p:to>
                                    </p:set>
                                    <p:animEffect transition="in" filter="wipe(up)">
                                      <p:cBhvr>
                                        <p:cTn id="3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57" grpId="0"/>
      <p:bldP spid="407558" grpId="0"/>
      <p:bldP spid="4075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611188" y="1844675"/>
            <a:ext cx="8096250" cy="576263"/>
            <a:chOff x="385" y="1162"/>
            <a:chExt cx="5100" cy="363"/>
          </a:xfrm>
        </p:grpSpPr>
        <p:graphicFrame>
          <p:nvGraphicFramePr>
            <p:cNvPr id="92184" name="Object 4"/>
            <p:cNvGraphicFramePr>
              <a:graphicFrameLocks noChangeAspect="1"/>
            </p:cNvGraphicFramePr>
            <p:nvPr/>
          </p:nvGraphicFramePr>
          <p:xfrm>
            <a:off x="3424" y="1207"/>
            <a:ext cx="993" cy="288"/>
          </p:xfrm>
          <a:graphic>
            <a:graphicData uri="http://schemas.openxmlformats.org/presentationml/2006/ole">
              <mc:AlternateContent xmlns:mc="http://schemas.openxmlformats.org/markup-compatibility/2006">
                <mc:Choice xmlns:v="urn:schemas-microsoft-com:vml" Requires="v">
                  <p:oleObj spid="_x0000_s92340" name="Equation" r:id="rId4" imgW="787400" imgH="228600" progId="Equation.3">
                    <p:embed/>
                  </p:oleObj>
                </mc:Choice>
                <mc:Fallback>
                  <p:oleObj name="Equation" r:id="rId4" imgW="7874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 y="1207"/>
                          <a:ext cx="9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5" name="Text Box 5"/>
            <p:cNvSpPr txBox="1">
              <a:spLocks noChangeArrowheads="1"/>
            </p:cNvSpPr>
            <p:nvPr/>
          </p:nvSpPr>
          <p:spPr bwMode="auto">
            <a:xfrm>
              <a:off x="4332"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a:t>
              </a:r>
            </a:p>
          </p:txBody>
        </p:sp>
        <p:graphicFrame>
          <p:nvGraphicFramePr>
            <p:cNvPr id="92186" name="Object 6"/>
            <p:cNvGraphicFramePr>
              <a:graphicFrameLocks noChangeAspect="1"/>
            </p:cNvGraphicFramePr>
            <p:nvPr/>
          </p:nvGraphicFramePr>
          <p:xfrm>
            <a:off x="4876" y="1207"/>
            <a:ext cx="609" cy="288"/>
          </p:xfrm>
          <a:graphic>
            <a:graphicData uri="http://schemas.openxmlformats.org/presentationml/2006/ole">
              <mc:AlternateContent xmlns:mc="http://schemas.openxmlformats.org/markup-compatibility/2006">
                <mc:Choice xmlns:v="urn:schemas-microsoft-com:vml" Requires="v">
                  <p:oleObj spid="_x0000_s92341" name="Equation" r:id="rId6" imgW="482391" imgH="228501" progId="Equation.DSMT4">
                    <p:embed/>
                  </p:oleObj>
                </mc:Choice>
                <mc:Fallback>
                  <p:oleObj name="Equation" r:id="rId6" imgW="482391" imgH="228501"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 y="1207"/>
                          <a:ext cx="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7" name="Text Box 7"/>
            <p:cNvSpPr txBox="1">
              <a:spLocks noChangeArrowheads="1"/>
            </p:cNvSpPr>
            <p:nvPr/>
          </p:nvSpPr>
          <p:spPr bwMode="auto">
            <a:xfrm>
              <a:off x="385" y="116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若已知</a:t>
              </a:r>
            </a:p>
          </p:txBody>
        </p:sp>
        <p:graphicFrame>
          <p:nvGraphicFramePr>
            <p:cNvPr id="92188" name="Object 8"/>
            <p:cNvGraphicFramePr>
              <a:graphicFrameLocks noChangeAspect="1"/>
            </p:cNvGraphicFramePr>
            <p:nvPr>
              <p:extLst>
                <p:ext uri="{D42A27DB-BD31-4B8C-83A1-F6EECF244321}">
                  <p14:modId xmlns:p14="http://schemas.microsoft.com/office/powerpoint/2010/main" val="3189834365"/>
                </p:ext>
              </p:extLst>
            </p:nvPr>
          </p:nvGraphicFramePr>
          <p:xfrm>
            <a:off x="1166" y="1192"/>
            <a:ext cx="399" cy="288"/>
          </p:xfrm>
          <a:graphic>
            <a:graphicData uri="http://schemas.openxmlformats.org/presentationml/2006/ole">
              <mc:AlternateContent xmlns:mc="http://schemas.openxmlformats.org/markup-compatibility/2006">
                <mc:Choice xmlns:v="urn:schemas-microsoft-com:vml" Requires="v">
                  <p:oleObj spid="_x0000_s92342" name="Equation" r:id="rId8" imgW="317362" imgH="228501" progId="Equation.DSMT4">
                    <p:embed/>
                  </p:oleObj>
                </mc:Choice>
                <mc:Fallback>
                  <p:oleObj name="Equation" r:id="rId8" imgW="317362" imgH="228501"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6" y="1192"/>
                          <a:ext cx="3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9" name="Text Box 9"/>
            <p:cNvSpPr txBox="1">
              <a:spLocks noChangeArrowheads="1"/>
            </p:cNvSpPr>
            <p:nvPr/>
          </p:nvSpPr>
          <p:spPr bwMode="auto">
            <a:xfrm>
              <a:off x="1519" y="1162"/>
              <a:ext cx="3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a:t>
              </a:r>
            </a:p>
          </p:txBody>
        </p:sp>
      </p:grpSp>
      <p:grpSp>
        <p:nvGrpSpPr>
          <p:cNvPr id="3" name="Group 10"/>
          <p:cNvGrpSpPr>
            <a:grpSpLocks/>
          </p:cNvGrpSpPr>
          <p:nvPr/>
        </p:nvGrpSpPr>
        <p:grpSpPr bwMode="auto">
          <a:xfrm>
            <a:off x="611188" y="4508500"/>
            <a:ext cx="5305425" cy="987425"/>
            <a:chOff x="431" y="2886"/>
            <a:chExt cx="3342" cy="622"/>
          </a:xfrm>
        </p:grpSpPr>
        <p:graphicFrame>
          <p:nvGraphicFramePr>
            <p:cNvPr id="92182" name="Object 11"/>
            <p:cNvGraphicFramePr>
              <a:graphicFrameLocks noChangeAspect="1"/>
            </p:cNvGraphicFramePr>
            <p:nvPr/>
          </p:nvGraphicFramePr>
          <p:xfrm>
            <a:off x="1439" y="3104"/>
            <a:ext cx="2334" cy="404"/>
          </p:xfrm>
          <a:graphic>
            <a:graphicData uri="http://schemas.openxmlformats.org/presentationml/2006/ole">
              <mc:AlternateContent xmlns:mc="http://schemas.openxmlformats.org/markup-compatibility/2006">
                <mc:Choice xmlns:v="urn:schemas-microsoft-com:vml" Requires="v">
                  <p:oleObj spid="_x0000_s92343" name="Equation" r:id="rId10" imgW="1752600" imgH="292100" progId="Equation.3">
                    <p:embed/>
                  </p:oleObj>
                </mc:Choice>
                <mc:Fallback>
                  <p:oleObj name="Equation" r:id="rId10" imgW="17526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9" y="3104"/>
                          <a:ext cx="233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83" name="Text Box 12"/>
            <p:cNvSpPr txBox="1">
              <a:spLocks noChangeArrowheads="1"/>
            </p:cNvSpPr>
            <p:nvPr/>
          </p:nvSpPr>
          <p:spPr bwMode="auto">
            <a:xfrm>
              <a:off x="431" y="288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p>
          </p:txBody>
        </p:sp>
      </p:grpSp>
      <p:grpSp>
        <p:nvGrpSpPr>
          <p:cNvPr id="4" name="Group 13"/>
          <p:cNvGrpSpPr>
            <a:grpSpLocks/>
          </p:cNvGrpSpPr>
          <p:nvPr/>
        </p:nvGrpSpPr>
        <p:grpSpPr bwMode="auto">
          <a:xfrm>
            <a:off x="652463" y="3860800"/>
            <a:ext cx="8096250" cy="590550"/>
            <a:chOff x="431" y="2614"/>
            <a:chExt cx="5100" cy="372"/>
          </a:xfrm>
        </p:grpSpPr>
        <p:sp>
          <p:nvSpPr>
            <p:cNvPr id="92177" name="Text Box 14"/>
            <p:cNvSpPr txBox="1">
              <a:spLocks noChangeArrowheads="1"/>
            </p:cNvSpPr>
            <p:nvPr/>
          </p:nvSpPr>
          <p:spPr bwMode="auto">
            <a:xfrm>
              <a:off x="2517" y="2659"/>
              <a:ext cx="2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，可以遍历所有的</a:t>
              </a:r>
            </a:p>
          </p:txBody>
        </p:sp>
        <p:graphicFrame>
          <p:nvGraphicFramePr>
            <p:cNvPr id="92178" name="Object 15"/>
            <p:cNvGraphicFramePr>
              <a:graphicFrameLocks noChangeAspect="1"/>
            </p:cNvGraphicFramePr>
            <p:nvPr/>
          </p:nvGraphicFramePr>
          <p:xfrm>
            <a:off x="4422" y="2659"/>
            <a:ext cx="304" cy="288"/>
          </p:xfrm>
          <a:graphic>
            <a:graphicData uri="http://schemas.openxmlformats.org/presentationml/2006/ole">
              <mc:AlternateContent xmlns:mc="http://schemas.openxmlformats.org/markup-compatibility/2006">
                <mc:Choice xmlns:v="urn:schemas-microsoft-com:vml" Requires="v">
                  <p:oleObj spid="_x0000_s92344" name="Equation" r:id="rId12" imgW="241300" imgH="228600" progId="Equation.DSMT4">
                    <p:embed/>
                  </p:oleObj>
                </mc:Choice>
                <mc:Fallback>
                  <p:oleObj name="Equation" r:id="rId12" imgW="241300" imgH="228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2" y="2659"/>
                          <a:ext cx="3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Text Box 16"/>
            <p:cNvSpPr txBox="1">
              <a:spLocks noChangeArrowheads="1"/>
            </p:cNvSpPr>
            <p:nvPr/>
          </p:nvSpPr>
          <p:spPr bwMode="auto">
            <a:xfrm>
              <a:off x="4740" y="265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求最值</a:t>
              </a:r>
              <a:endParaRPr kumimoji="1" lang="en-US" altLang="zh-CN" sz="2800" b="1">
                <a:solidFill>
                  <a:srgbClr val="1F2039"/>
                </a:solidFill>
                <a:latin typeface="Times New Roman" panose="02020603050405020304" pitchFamily="18" charset="0"/>
              </a:endParaRPr>
            </a:p>
          </p:txBody>
        </p:sp>
        <p:sp>
          <p:nvSpPr>
            <p:cNvPr id="92180" name="Text Box 17"/>
            <p:cNvSpPr txBox="1">
              <a:spLocks noChangeArrowheads="1"/>
            </p:cNvSpPr>
            <p:nvPr/>
          </p:nvSpPr>
          <p:spPr bwMode="auto">
            <a:xfrm>
              <a:off x="431" y="2614"/>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实际上不知道</a:t>
              </a:r>
              <a:endParaRPr kumimoji="1" lang="en-US" altLang="zh-CN" sz="2800" b="1">
                <a:solidFill>
                  <a:srgbClr val="1F2039"/>
                </a:solidFill>
                <a:latin typeface="Times New Roman" panose="02020603050405020304" pitchFamily="18" charset="0"/>
              </a:endParaRPr>
            </a:p>
          </p:txBody>
        </p:sp>
        <p:graphicFrame>
          <p:nvGraphicFramePr>
            <p:cNvPr id="92181" name="Object 18"/>
            <p:cNvGraphicFramePr>
              <a:graphicFrameLocks noChangeAspect="1"/>
            </p:cNvGraphicFramePr>
            <p:nvPr/>
          </p:nvGraphicFramePr>
          <p:xfrm>
            <a:off x="1927" y="2659"/>
            <a:ext cx="601" cy="288"/>
          </p:xfrm>
          <a:graphic>
            <a:graphicData uri="http://schemas.openxmlformats.org/presentationml/2006/ole">
              <mc:AlternateContent xmlns:mc="http://schemas.openxmlformats.org/markup-compatibility/2006">
                <mc:Choice xmlns:v="urn:schemas-microsoft-com:vml" Requires="v">
                  <p:oleObj spid="_x0000_s92345" name="Equation" r:id="rId14" imgW="482391" imgH="228501" progId="Equation.DSMT4">
                    <p:embed/>
                  </p:oleObj>
                </mc:Choice>
                <mc:Fallback>
                  <p:oleObj name="Equation" r:id="rId14" imgW="482391" imgH="228501"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7" y="2659"/>
                          <a:ext cx="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31"/>
          <p:cNvGrpSpPr>
            <a:grpSpLocks/>
          </p:cNvGrpSpPr>
          <p:nvPr/>
        </p:nvGrpSpPr>
        <p:grpSpPr bwMode="auto">
          <a:xfrm>
            <a:off x="611188" y="2530475"/>
            <a:ext cx="7304087" cy="538163"/>
            <a:chOff x="611188" y="2530872"/>
            <a:chExt cx="7303615" cy="538088"/>
          </a:xfrm>
        </p:grpSpPr>
        <p:graphicFrame>
          <p:nvGraphicFramePr>
            <p:cNvPr id="92173" name="Object 20"/>
            <p:cNvGraphicFramePr>
              <a:graphicFrameLocks noChangeAspect="1"/>
            </p:cNvGraphicFramePr>
            <p:nvPr/>
          </p:nvGraphicFramePr>
          <p:xfrm>
            <a:off x="2133600" y="2565723"/>
            <a:ext cx="939800" cy="503237"/>
          </p:xfrm>
          <a:graphic>
            <a:graphicData uri="http://schemas.openxmlformats.org/presentationml/2006/ole">
              <mc:AlternateContent xmlns:mc="http://schemas.openxmlformats.org/markup-compatibility/2006">
                <mc:Choice xmlns:v="urn:schemas-microsoft-com:vml" Requires="v">
                  <p:oleObj spid="_x0000_s92346" name="Equation" r:id="rId16" imgW="444307" imgH="228501" progId="Equation.DSMT4">
                    <p:embed/>
                  </p:oleObj>
                </mc:Choice>
                <mc:Fallback>
                  <p:oleObj name="Equation" r:id="rId16" imgW="444307" imgH="228501"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2565723"/>
                          <a:ext cx="939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21"/>
            <p:cNvGraphicFramePr>
              <a:graphicFrameLocks noChangeAspect="1"/>
            </p:cNvGraphicFramePr>
            <p:nvPr/>
          </p:nvGraphicFramePr>
          <p:xfrm>
            <a:off x="6516216" y="2565723"/>
            <a:ext cx="1398587" cy="503237"/>
          </p:xfrm>
          <a:graphic>
            <a:graphicData uri="http://schemas.openxmlformats.org/presentationml/2006/ole">
              <mc:AlternateContent xmlns:mc="http://schemas.openxmlformats.org/markup-compatibility/2006">
                <mc:Choice xmlns:v="urn:schemas-microsoft-com:vml" Requires="v">
                  <p:oleObj spid="_x0000_s92347" name="Equation" r:id="rId18" imgW="660400" imgH="228600" progId="Equation.DSMT4">
                    <p:embed/>
                  </p:oleObj>
                </mc:Choice>
                <mc:Fallback>
                  <p:oleObj name="Equation" r:id="rId18" imgW="660400" imgH="22860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16216" y="2565723"/>
                          <a:ext cx="13985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Text Box 22"/>
            <p:cNvSpPr txBox="1">
              <a:spLocks noChangeArrowheads="1"/>
            </p:cNvSpPr>
            <p:nvPr/>
          </p:nvSpPr>
          <p:spPr bwMode="auto">
            <a:xfrm>
              <a:off x="611188" y="253087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可以证明</a:t>
              </a:r>
            </a:p>
          </p:txBody>
        </p:sp>
        <p:sp>
          <p:nvSpPr>
            <p:cNvPr id="92176" name="Text Box 23"/>
            <p:cNvSpPr txBox="1">
              <a:spLocks noChangeArrowheads="1"/>
            </p:cNvSpPr>
            <p:nvPr/>
          </p:nvSpPr>
          <p:spPr bwMode="auto">
            <a:xfrm>
              <a:off x="3132138" y="2530872"/>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对应的最佳状态链为</a:t>
              </a:r>
            </a:p>
          </p:txBody>
        </p:sp>
      </p:grpSp>
      <p:grpSp>
        <p:nvGrpSpPr>
          <p:cNvPr id="6" name="组合 32"/>
          <p:cNvGrpSpPr>
            <a:grpSpLocks/>
          </p:cNvGrpSpPr>
          <p:nvPr/>
        </p:nvGrpSpPr>
        <p:grpSpPr bwMode="auto">
          <a:xfrm>
            <a:off x="611188" y="3141663"/>
            <a:ext cx="5935662" cy="554037"/>
            <a:chOff x="611188" y="3140968"/>
            <a:chExt cx="5935662" cy="554732"/>
          </a:xfrm>
        </p:grpSpPr>
        <p:sp>
          <p:nvSpPr>
            <p:cNvPr id="92169" name="Text Box 25"/>
            <p:cNvSpPr txBox="1">
              <a:spLocks noChangeArrowheads="1"/>
            </p:cNvSpPr>
            <p:nvPr/>
          </p:nvSpPr>
          <p:spPr bwMode="auto">
            <a:xfrm>
              <a:off x="611188" y="314166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即若已知</a:t>
              </a:r>
              <a:endParaRPr kumimoji="1" lang="en-US" altLang="zh-CN" sz="2800" b="1">
                <a:solidFill>
                  <a:srgbClr val="1F2039"/>
                </a:solidFill>
                <a:latin typeface="Times New Roman" panose="02020603050405020304" pitchFamily="18" charset="0"/>
              </a:endParaRPr>
            </a:p>
          </p:txBody>
        </p:sp>
        <p:graphicFrame>
          <p:nvGraphicFramePr>
            <p:cNvPr id="92170" name="Object 26"/>
            <p:cNvGraphicFramePr>
              <a:graphicFrameLocks noChangeAspect="1"/>
            </p:cNvGraphicFramePr>
            <p:nvPr/>
          </p:nvGraphicFramePr>
          <p:xfrm>
            <a:off x="3851275" y="3213100"/>
            <a:ext cx="2695575" cy="482600"/>
          </p:xfrm>
          <a:graphic>
            <a:graphicData uri="http://schemas.openxmlformats.org/presentationml/2006/ole">
              <mc:AlternateContent xmlns:mc="http://schemas.openxmlformats.org/markup-compatibility/2006">
                <mc:Choice xmlns:v="urn:schemas-microsoft-com:vml" Requires="v">
                  <p:oleObj spid="_x0000_s92348" name="Equation" r:id="rId20" imgW="1346200" imgH="241300" progId="Equation.DSMT4">
                    <p:embed/>
                  </p:oleObj>
                </mc:Choice>
                <mc:Fallback>
                  <p:oleObj name="Equation" r:id="rId20" imgW="1346200" imgH="24130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51275" y="3213100"/>
                          <a:ext cx="26955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1" name="Text Box 27"/>
            <p:cNvSpPr txBox="1">
              <a:spLocks noChangeArrowheads="1"/>
            </p:cNvSpPr>
            <p:nvPr/>
          </p:nvSpPr>
          <p:spPr bwMode="auto">
            <a:xfrm>
              <a:off x="3238500" y="3141663"/>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p>
          </p:txBody>
        </p:sp>
        <p:graphicFrame>
          <p:nvGraphicFramePr>
            <p:cNvPr id="92172" name="Object 28"/>
            <p:cNvGraphicFramePr>
              <a:graphicFrameLocks noChangeAspect="1"/>
            </p:cNvGraphicFramePr>
            <p:nvPr/>
          </p:nvGraphicFramePr>
          <p:xfrm>
            <a:off x="2111078" y="3140968"/>
            <a:ext cx="1020762" cy="501650"/>
          </p:xfrm>
          <a:graphic>
            <a:graphicData uri="http://schemas.openxmlformats.org/presentationml/2006/ole">
              <mc:AlternateContent xmlns:mc="http://schemas.openxmlformats.org/markup-compatibility/2006">
                <mc:Choice xmlns:v="urn:schemas-microsoft-com:vml" Requires="v">
                  <p:oleObj spid="_x0000_s92349" name="Equation" r:id="rId22" imgW="482391" imgH="228501" progId="Equation.DSMT4">
                    <p:embed/>
                  </p:oleObj>
                </mc:Choice>
                <mc:Fallback>
                  <p:oleObj name="Equation" r:id="rId22" imgW="482391" imgH="228501" progId="Equation.DSMT4">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11078" y="3140968"/>
                          <a:ext cx="10207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8605" name="Text Box 29"/>
          <p:cNvSpPr txBox="1">
            <a:spLocks noChangeArrowheads="1"/>
          </p:cNvSpPr>
          <p:nvPr/>
        </p:nvSpPr>
        <p:spPr bwMode="auto">
          <a:xfrm>
            <a:off x="536575" y="58277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可以用回溯的方式求出</a:t>
            </a:r>
            <a:r>
              <a:rPr kumimoji="1" lang="en-US" altLang="zh-CN" sz="2800" i="1">
                <a:solidFill>
                  <a:srgbClr val="1F2039"/>
                </a:solidFill>
                <a:latin typeface="Times New Roman" panose="02020603050405020304" pitchFamily="18" charset="0"/>
              </a:rPr>
              <a:t>Q</a:t>
            </a:r>
            <a:r>
              <a:rPr kumimoji="1" lang="en-US" altLang="zh-CN"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8605"/>
                                        </p:tgtEl>
                                        <p:attrNameLst>
                                          <p:attrName>style.visibility</p:attrName>
                                        </p:attrNameLst>
                                      </p:cBhvr>
                                      <p:to>
                                        <p:strVal val="visible"/>
                                      </p:to>
                                    </p:set>
                                    <p:animEffect transition="in" filter="wipe(up)">
                                      <p:cBhvr>
                                        <p:cTn id="32" dur="500"/>
                                        <p:tgtEl>
                                          <p:spTgt spid="4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94211" name="Rectangle 3"/>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212" name="Text Box 4"/>
          <p:cNvSpPr txBox="1">
            <a:spLocks noChangeArrowheads="1"/>
          </p:cNvSpPr>
          <p:nvPr/>
        </p:nvSpPr>
        <p:spPr bwMode="auto">
          <a:xfrm>
            <a:off x="2209800" y="1676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pSp>
        <p:nvGrpSpPr>
          <p:cNvPr id="2" name="Group 5"/>
          <p:cNvGrpSpPr>
            <a:grpSpLocks/>
          </p:cNvGrpSpPr>
          <p:nvPr/>
        </p:nvGrpSpPr>
        <p:grpSpPr bwMode="auto">
          <a:xfrm>
            <a:off x="1403350" y="1773238"/>
            <a:ext cx="5183188" cy="382587"/>
            <a:chOff x="1351" y="1219"/>
            <a:chExt cx="3265" cy="241"/>
          </a:xfrm>
        </p:grpSpPr>
        <p:sp>
          <p:nvSpPr>
            <p:cNvPr id="94319" name="Rectangle 6"/>
            <p:cNvSpPr>
              <a:spLocks noChangeArrowheads="1"/>
            </p:cNvSpPr>
            <p:nvPr/>
          </p:nvSpPr>
          <p:spPr bwMode="auto">
            <a:xfrm>
              <a:off x="1351" y="1244"/>
              <a:ext cx="2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那么，求取最佳状态序列</a:t>
              </a:r>
              <a:endParaRPr kumimoji="1" lang="zh-CN" altLang="en-US" sz="2800" b="1">
                <a:solidFill>
                  <a:srgbClr val="1F2039"/>
                </a:solidFill>
                <a:latin typeface="Times New Roman" panose="02020603050405020304" pitchFamily="18" charset="0"/>
              </a:endParaRPr>
            </a:p>
          </p:txBody>
        </p:sp>
        <p:grpSp>
          <p:nvGrpSpPr>
            <p:cNvPr id="94320" name="Group 7"/>
            <p:cNvGrpSpPr>
              <a:grpSpLocks/>
            </p:cNvGrpSpPr>
            <p:nvPr/>
          </p:nvGrpSpPr>
          <p:grpSpPr bwMode="auto">
            <a:xfrm>
              <a:off x="3647" y="1219"/>
              <a:ext cx="186" cy="215"/>
              <a:chOff x="3388" y="1120"/>
              <a:chExt cx="186" cy="215"/>
            </a:xfrm>
          </p:grpSpPr>
          <p:sp>
            <p:nvSpPr>
              <p:cNvPr id="94322" name="Rectangle 8"/>
              <p:cNvSpPr>
                <a:spLocks noChangeArrowheads="1"/>
              </p:cNvSpPr>
              <p:nvPr/>
            </p:nvSpPr>
            <p:spPr bwMode="auto">
              <a:xfrm>
                <a:off x="3522" y="1120"/>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300">
                    <a:solidFill>
                      <a:srgbClr val="000000"/>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94323" name="Rectangle 9"/>
              <p:cNvSpPr>
                <a:spLocks noChangeArrowheads="1"/>
              </p:cNvSpPr>
              <p:nvPr/>
            </p:nvSpPr>
            <p:spPr bwMode="auto">
              <a:xfrm>
                <a:off x="3388" y="1136"/>
                <a:ext cx="1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Q</a:t>
                </a:r>
                <a:endParaRPr kumimoji="1" lang="en-US" altLang="zh-CN" sz="2800" b="1">
                  <a:solidFill>
                    <a:srgbClr val="1F2039"/>
                  </a:solidFill>
                  <a:latin typeface="Times New Roman" panose="02020603050405020304" pitchFamily="18" charset="0"/>
                </a:endParaRPr>
              </a:p>
            </p:txBody>
          </p:sp>
        </p:grpSp>
        <p:sp>
          <p:nvSpPr>
            <p:cNvPr id="94321" name="Rectangle 10"/>
            <p:cNvSpPr>
              <a:spLocks noChangeArrowheads="1"/>
            </p:cNvSpPr>
            <p:nvPr/>
          </p:nvSpPr>
          <p:spPr bwMode="auto">
            <a:xfrm>
              <a:off x="3812" y="1244"/>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的过程为</a:t>
              </a:r>
              <a:endParaRPr kumimoji="1" lang="zh-CN" altLang="en-US" sz="2800" b="1">
                <a:solidFill>
                  <a:srgbClr val="1F2039"/>
                </a:solidFill>
                <a:latin typeface="Times New Roman" panose="02020603050405020304" pitchFamily="18" charset="0"/>
              </a:endParaRPr>
            </a:p>
          </p:txBody>
        </p:sp>
      </p:grpSp>
      <p:grpSp>
        <p:nvGrpSpPr>
          <p:cNvPr id="4" name="Group 11"/>
          <p:cNvGrpSpPr>
            <a:grpSpLocks/>
          </p:cNvGrpSpPr>
          <p:nvPr/>
        </p:nvGrpSpPr>
        <p:grpSpPr bwMode="auto">
          <a:xfrm>
            <a:off x="1754188" y="2420938"/>
            <a:ext cx="3178175" cy="1366837"/>
            <a:chOff x="1105" y="1532"/>
            <a:chExt cx="2002" cy="861"/>
          </a:xfrm>
        </p:grpSpPr>
        <p:sp>
          <p:nvSpPr>
            <p:cNvPr id="94287" name="Rectangle 12"/>
            <p:cNvSpPr>
              <a:spLocks noChangeArrowheads="1"/>
            </p:cNvSpPr>
            <p:nvPr/>
          </p:nvSpPr>
          <p:spPr bwMode="auto">
            <a:xfrm>
              <a:off x="1105" y="1537"/>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88" name="Rectangle 13"/>
            <p:cNvSpPr>
              <a:spLocks noChangeArrowheads="1"/>
            </p:cNvSpPr>
            <p:nvPr/>
          </p:nvSpPr>
          <p:spPr bwMode="auto">
            <a:xfrm>
              <a:off x="1338" y="1537"/>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89" name="Rectangle 14"/>
            <p:cNvSpPr>
              <a:spLocks noChangeArrowheads="1"/>
            </p:cNvSpPr>
            <p:nvPr/>
          </p:nvSpPr>
          <p:spPr bwMode="auto">
            <a:xfrm>
              <a:off x="1435" y="1548"/>
              <a:ext cx="10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初始化：对</a:t>
              </a:r>
              <a:endParaRPr kumimoji="1" lang="zh-CN" altLang="en-US" sz="2800" b="1">
                <a:solidFill>
                  <a:srgbClr val="1F2039"/>
                </a:solidFill>
                <a:latin typeface="Times New Roman" panose="02020603050405020304" pitchFamily="18" charset="0"/>
              </a:endParaRPr>
            </a:p>
          </p:txBody>
        </p:sp>
        <p:grpSp>
          <p:nvGrpSpPr>
            <p:cNvPr id="94290" name="Group 15"/>
            <p:cNvGrpSpPr>
              <a:grpSpLocks/>
            </p:cNvGrpSpPr>
            <p:nvPr/>
          </p:nvGrpSpPr>
          <p:grpSpPr bwMode="auto">
            <a:xfrm>
              <a:off x="2437" y="1532"/>
              <a:ext cx="670" cy="220"/>
              <a:chOff x="2255" y="1436"/>
              <a:chExt cx="670" cy="220"/>
            </a:xfrm>
          </p:grpSpPr>
          <p:sp>
            <p:nvSpPr>
              <p:cNvPr id="94314" name="Rectangle 16"/>
              <p:cNvSpPr>
                <a:spLocks noChangeArrowheads="1"/>
              </p:cNvSpPr>
              <p:nvPr/>
            </p:nvSpPr>
            <p:spPr bwMode="auto">
              <a:xfrm>
                <a:off x="2802" y="1457"/>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315" name="Rectangle 17"/>
              <p:cNvSpPr>
                <a:spLocks noChangeArrowheads="1"/>
              </p:cNvSpPr>
              <p:nvPr/>
            </p:nvSpPr>
            <p:spPr bwMode="auto">
              <a:xfrm>
                <a:off x="2531" y="145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6" name="Rectangle 18"/>
              <p:cNvSpPr>
                <a:spLocks noChangeArrowheads="1"/>
              </p:cNvSpPr>
              <p:nvPr/>
            </p:nvSpPr>
            <p:spPr bwMode="auto">
              <a:xfrm>
                <a:off x="2656"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7" name="Rectangle 19"/>
              <p:cNvSpPr>
                <a:spLocks noChangeArrowheads="1"/>
              </p:cNvSpPr>
              <p:nvPr/>
            </p:nvSpPr>
            <p:spPr bwMode="auto">
              <a:xfrm>
                <a:off x="2401"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8" name="Rectangle 20"/>
              <p:cNvSpPr>
                <a:spLocks noChangeArrowheads="1"/>
              </p:cNvSpPr>
              <p:nvPr/>
            </p:nvSpPr>
            <p:spPr bwMode="auto">
              <a:xfrm>
                <a:off x="2255" y="145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grpSp>
        <p:grpSp>
          <p:nvGrpSpPr>
            <p:cNvPr id="94291" name="Group 21"/>
            <p:cNvGrpSpPr>
              <a:grpSpLocks/>
            </p:cNvGrpSpPr>
            <p:nvPr/>
          </p:nvGrpSpPr>
          <p:grpSpPr bwMode="auto">
            <a:xfrm>
              <a:off x="1535" y="1824"/>
              <a:ext cx="1034" cy="248"/>
              <a:chOff x="1353" y="1746"/>
              <a:chExt cx="1034" cy="248"/>
            </a:xfrm>
          </p:grpSpPr>
          <p:sp>
            <p:nvSpPr>
              <p:cNvPr id="94300" name="Rectangle 22"/>
              <p:cNvSpPr>
                <a:spLocks noChangeArrowheads="1"/>
              </p:cNvSpPr>
              <p:nvPr/>
            </p:nvSpPr>
            <p:spPr bwMode="auto">
              <a:xfrm>
                <a:off x="2326"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1" name="Rectangle 23"/>
              <p:cNvSpPr>
                <a:spLocks noChangeArrowheads="1"/>
              </p:cNvSpPr>
              <p:nvPr/>
            </p:nvSpPr>
            <p:spPr bwMode="auto">
              <a:xfrm>
                <a:off x="2123"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2" name="Rectangle 24"/>
              <p:cNvSpPr>
                <a:spLocks noChangeArrowheads="1"/>
              </p:cNvSpPr>
              <p:nvPr/>
            </p:nvSpPr>
            <p:spPr bwMode="auto">
              <a:xfrm>
                <a:off x="1608"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3" name="Rectangle 25"/>
              <p:cNvSpPr>
                <a:spLocks noChangeArrowheads="1"/>
              </p:cNvSpPr>
              <p:nvPr/>
            </p:nvSpPr>
            <p:spPr bwMode="auto">
              <a:xfrm>
                <a:off x="1490"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4" name="Rectangle 26"/>
              <p:cNvSpPr>
                <a:spLocks noChangeArrowheads="1"/>
              </p:cNvSpPr>
              <p:nvPr/>
            </p:nvSpPr>
            <p:spPr bwMode="auto">
              <a:xfrm>
                <a:off x="2250"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5" name="Rectangle 27"/>
              <p:cNvSpPr>
                <a:spLocks noChangeArrowheads="1"/>
              </p:cNvSpPr>
              <p:nvPr/>
            </p:nvSpPr>
            <p:spPr bwMode="auto">
              <a:xfrm>
                <a:off x="1414"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6" name="Rectangle 28"/>
              <p:cNvSpPr>
                <a:spLocks noChangeArrowheads="1"/>
              </p:cNvSpPr>
              <p:nvPr/>
            </p:nvSpPr>
            <p:spPr bwMode="auto">
              <a:xfrm>
                <a:off x="2186"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307" name="Rectangle 29"/>
              <p:cNvSpPr>
                <a:spLocks noChangeArrowheads="1"/>
              </p:cNvSpPr>
              <p:nvPr/>
            </p:nvSpPr>
            <p:spPr bwMode="auto">
              <a:xfrm>
                <a:off x="1992"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308" name="Rectangle 30"/>
              <p:cNvSpPr>
                <a:spLocks noChangeArrowheads="1"/>
              </p:cNvSpPr>
              <p:nvPr/>
            </p:nvSpPr>
            <p:spPr bwMode="auto">
              <a:xfrm>
                <a:off x="1551" y="176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09" name="Rectangle 31"/>
              <p:cNvSpPr>
                <a:spLocks noChangeArrowheads="1"/>
              </p:cNvSpPr>
              <p:nvPr/>
            </p:nvSpPr>
            <p:spPr bwMode="auto">
              <a:xfrm>
                <a:off x="2058"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0" name="Rectangle 32"/>
              <p:cNvSpPr>
                <a:spLocks noChangeArrowheads="1"/>
              </p:cNvSpPr>
              <p:nvPr/>
            </p:nvSpPr>
            <p:spPr bwMode="auto">
              <a:xfrm>
                <a:off x="1944"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1" name="Rectangle 33"/>
              <p:cNvSpPr>
                <a:spLocks noChangeArrowheads="1"/>
              </p:cNvSpPr>
              <p:nvPr/>
            </p:nvSpPr>
            <p:spPr bwMode="auto">
              <a:xfrm>
                <a:off x="1859"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p</a:t>
                </a:r>
                <a:endParaRPr kumimoji="1" lang="en-US" altLang="zh-CN" sz="2800" b="1">
                  <a:solidFill>
                    <a:srgbClr val="1F2039"/>
                  </a:solidFill>
                  <a:latin typeface="Times New Roman" panose="02020603050405020304" pitchFamily="18" charset="0"/>
                </a:endParaRPr>
              </a:p>
            </p:txBody>
          </p:sp>
          <p:sp>
            <p:nvSpPr>
              <p:cNvPr id="94312" name="Rectangle 34"/>
              <p:cNvSpPr>
                <a:spLocks noChangeArrowheads="1"/>
              </p:cNvSpPr>
              <p:nvPr/>
            </p:nvSpPr>
            <p:spPr bwMode="auto">
              <a:xfrm>
                <a:off x="1353" y="1746"/>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313" name="Rectangle 35"/>
              <p:cNvSpPr>
                <a:spLocks noChangeArrowheads="1"/>
              </p:cNvSpPr>
              <p:nvPr/>
            </p:nvSpPr>
            <p:spPr bwMode="auto">
              <a:xfrm>
                <a:off x="1728"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grpSp>
        <p:grpSp>
          <p:nvGrpSpPr>
            <p:cNvPr id="94292" name="Group 36"/>
            <p:cNvGrpSpPr>
              <a:grpSpLocks/>
            </p:cNvGrpSpPr>
            <p:nvPr/>
          </p:nvGrpSpPr>
          <p:grpSpPr bwMode="auto">
            <a:xfrm>
              <a:off x="1535" y="2145"/>
              <a:ext cx="621" cy="248"/>
              <a:chOff x="1353" y="2067"/>
              <a:chExt cx="621" cy="248"/>
            </a:xfrm>
          </p:grpSpPr>
          <p:sp>
            <p:nvSpPr>
              <p:cNvPr id="94293" name="Rectangle 37"/>
              <p:cNvSpPr>
                <a:spLocks noChangeArrowheads="1"/>
              </p:cNvSpPr>
              <p:nvPr/>
            </p:nvSpPr>
            <p:spPr bwMode="auto">
              <a:xfrm>
                <a:off x="1882" y="208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0</a:t>
                </a:r>
                <a:endParaRPr kumimoji="1" lang="en-US" altLang="zh-CN" sz="2800" b="1">
                  <a:solidFill>
                    <a:srgbClr val="1F2039"/>
                  </a:solidFill>
                  <a:latin typeface="Times New Roman" panose="02020603050405020304" pitchFamily="18" charset="0"/>
                </a:endParaRPr>
              </a:p>
            </p:txBody>
          </p:sp>
          <p:sp>
            <p:nvSpPr>
              <p:cNvPr id="94294" name="Rectangle 38"/>
              <p:cNvSpPr>
                <a:spLocks noChangeArrowheads="1"/>
              </p:cNvSpPr>
              <p:nvPr/>
            </p:nvSpPr>
            <p:spPr bwMode="auto">
              <a:xfrm>
                <a:off x="162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5" name="Rectangle 39"/>
              <p:cNvSpPr>
                <a:spLocks noChangeArrowheads="1"/>
              </p:cNvSpPr>
              <p:nvPr/>
            </p:nvSpPr>
            <p:spPr bwMode="auto">
              <a:xfrm>
                <a:off x="150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6" name="Rectangle 40"/>
              <p:cNvSpPr>
                <a:spLocks noChangeArrowheads="1"/>
              </p:cNvSpPr>
              <p:nvPr/>
            </p:nvSpPr>
            <p:spPr bwMode="auto">
              <a:xfrm>
                <a:off x="1429" y="220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97" name="Rectangle 41"/>
              <p:cNvSpPr>
                <a:spLocks noChangeArrowheads="1"/>
              </p:cNvSpPr>
              <p:nvPr/>
            </p:nvSpPr>
            <p:spPr bwMode="auto">
              <a:xfrm>
                <a:off x="1754" y="206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98" name="Rectangle 42"/>
              <p:cNvSpPr>
                <a:spLocks noChangeArrowheads="1"/>
              </p:cNvSpPr>
              <p:nvPr/>
            </p:nvSpPr>
            <p:spPr bwMode="auto">
              <a:xfrm>
                <a:off x="1569" y="208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99" name="Rectangle 43"/>
              <p:cNvSpPr>
                <a:spLocks noChangeArrowheads="1"/>
              </p:cNvSpPr>
              <p:nvPr/>
            </p:nvSpPr>
            <p:spPr bwMode="auto">
              <a:xfrm>
                <a:off x="1353" y="2067"/>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grpSp>
        <p:nvGrpSpPr>
          <p:cNvPr id="8" name="Group 44"/>
          <p:cNvGrpSpPr>
            <a:grpSpLocks/>
          </p:cNvGrpSpPr>
          <p:nvPr/>
        </p:nvGrpSpPr>
        <p:grpSpPr bwMode="auto">
          <a:xfrm>
            <a:off x="1749425" y="4195763"/>
            <a:ext cx="4117975" cy="1681162"/>
            <a:chOff x="1105" y="2439"/>
            <a:chExt cx="2594" cy="1059"/>
          </a:xfrm>
        </p:grpSpPr>
        <p:sp>
          <p:nvSpPr>
            <p:cNvPr id="94216" name="Rectangle 45"/>
            <p:cNvSpPr>
              <a:spLocks noChangeArrowheads="1"/>
            </p:cNvSpPr>
            <p:nvPr/>
          </p:nvSpPr>
          <p:spPr bwMode="auto">
            <a:xfrm>
              <a:off x="1105" y="2479"/>
              <a:ext cx="24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17" name="Rectangle 46"/>
            <p:cNvSpPr>
              <a:spLocks noChangeArrowheads="1"/>
            </p:cNvSpPr>
            <p:nvPr/>
          </p:nvSpPr>
          <p:spPr bwMode="auto">
            <a:xfrm>
              <a:off x="1349" y="2479"/>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18" name="Rectangle 47"/>
            <p:cNvSpPr>
              <a:spLocks noChangeArrowheads="1"/>
            </p:cNvSpPr>
            <p:nvPr/>
          </p:nvSpPr>
          <p:spPr bwMode="auto">
            <a:xfrm>
              <a:off x="1435" y="2490"/>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递推：对</a:t>
              </a:r>
              <a:endParaRPr kumimoji="1" lang="zh-CN" altLang="en-US" sz="2800" b="1">
                <a:solidFill>
                  <a:srgbClr val="1F2039"/>
                </a:solidFill>
                <a:latin typeface="Times New Roman" panose="02020603050405020304" pitchFamily="18" charset="0"/>
              </a:endParaRPr>
            </a:p>
          </p:txBody>
        </p:sp>
        <p:grpSp>
          <p:nvGrpSpPr>
            <p:cNvPr id="94219" name="Group 48"/>
            <p:cNvGrpSpPr>
              <a:grpSpLocks/>
            </p:cNvGrpSpPr>
            <p:nvPr/>
          </p:nvGrpSpPr>
          <p:grpSpPr bwMode="auto">
            <a:xfrm>
              <a:off x="2252" y="2439"/>
              <a:ext cx="1344" cy="220"/>
              <a:chOff x="2070" y="2361"/>
              <a:chExt cx="1344" cy="220"/>
            </a:xfrm>
          </p:grpSpPr>
          <p:sp>
            <p:nvSpPr>
              <p:cNvPr id="94275" name="Rectangle 49"/>
              <p:cNvSpPr>
                <a:spLocks noChangeArrowheads="1"/>
              </p:cNvSpPr>
              <p:nvPr/>
            </p:nvSpPr>
            <p:spPr bwMode="auto">
              <a:xfrm>
                <a:off x="3291" y="2382"/>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76" name="Rectangle 50"/>
              <p:cNvSpPr>
                <a:spLocks noChangeArrowheads="1"/>
              </p:cNvSpPr>
              <p:nvPr/>
            </p:nvSpPr>
            <p:spPr bwMode="auto">
              <a:xfrm>
                <a:off x="3051"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77" name="Rectangle 51"/>
              <p:cNvSpPr>
                <a:spLocks noChangeArrowheads="1"/>
              </p:cNvSpPr>
              <p:nvPr/>
            </p:nvSpPr>
            <p:spPr bwMode="auto">
              <a:xfrm>
                <a:off x="2549" y="2382"/>
                <a:ext cx="10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8" name="Rectangle 52"/>
              <p:cNvSpPr>
                <a:spLocks noChangeArrowheads="1"/>
              </p:cNvSpPr>
              <p:nvPr/>
            </p:nvSpPr>
            <p:spPr bwMode="auto">
              <a:xfrm>
                <a:off x="2325"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9" name="Rectangle 53"/>
              <p:cNvSpPr>
                <a:spLocks noChangeArrowheads="1"/>
              </p:cNvSpPr>
              <p:nvPr/>
            </p:nvSpPr>
            <p:spPr bwMode="auto">
              <a:xfrm>
                <a:off x="316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0" name="Rectangle 54"/>
              <p:cNvSpPr>
                <a:spLocks noChangeArrowheads="1"/>
              </p:cNvSpPr>
              <p:nvPr/>
            </p:nvSpPr>
            <p:spPr bwMode="auto">
              <a:xfrm>
                <a:off x="2899"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1" name="Rectangle 55"/>
              <p:cNvSpPr>
                <a:spLocks noChangeArrowheads="1"/>
              </p:cNvSpPr>
              <p:nvPr/>
            </p:nvSpPr>
            <p:spPr bwMode="auto">
              <a:xfrm>
                <a:off x="2440"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2" name="Rectangle 56"/>
              <p:cNvSpPr>
                <a:spLocks noChangeArrowheads="1"/>
              </p:cNvSpPr>
              <p:nvPr/>
            </p:nvSpPr>
            <p:spPr bwMode="auto">
              <a:xfrm>
                <a:off x="221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3" name="Rectangle 57"/>
              <p:cNvSpPr>
                <a:spLocks noChangeArrowheads="1"/>
              </p:cNvSpPr>
              <p:nvPr/>
            </p:nvSpPr>
            <p:spPr bwMode="auto">
              <a:xfrm>
                <a:off x="27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84" name="Rectangle 58"/>
              <p:cNvSpPr>
                <a:spLocks noChangeArrowheads="1"/>
              </p:cNvSpPr>
              <p:nvPr/>
            </p:nvSpPr>
            <p:spPr bwMode="auto">
              <a:xfrm>
                <a:off x="2667" y="2382"/>
                <a:ext cx="4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85" name="Rectangle 59"/>
              <p:cNvSpPr>
                <a:spLocks noChangeArrowheads="1"/>
              </p:cNvSpPr>
              <p:nvPr/>
            </p:nvSpPr>
            <p:spPr bwMode="auto">
              <a:xfrm>
                <a:off x="20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2</a:t>
                </a:r>
                <a:endParaRPr kumimoji="1" lang="en-US" altLang="zh-CN" sz="2800" b="1">
                  <a:solidFill>
                    <a:srgbClr val="1F2039"/>
                  </a:solidFill>
                  <a:latin typeface="Times New Roman" panose="02020603050405020304" pitchFamily="18" charset="0"/>
                </a:endParaRPr>
              </a:p>
            </p:txBody>
          </p:sp>
          <p:sp>
            <p:nvSpPr>
              <p:cNvPr id="94286" name="Rectangle 60"/>
              <p:cNvSpPr>
                <a:spLocks noChangeArrowheads="1"/>
              </p:cNvSpPr>
              <p:nvPr/>
            </p:nvSpPr>
            <p:spPr bwMode="auto">
              <a:xfrm>
                <a:off x="2706"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3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94220" name="Group 61"/>
            <p:cNvGrpSpPr>
              <a:grpSpLocks/>
            </p:cNvGrpSpPr>
            <p:nvPr/>
          </p:nvGrpSpPr>
          <p:grpSpPr bwMode="auto">
            <a:xfrm>
              <a:off x="1737" y="2765"/>
              <a:ext cx="1962" cy="322"/>
              <a:chOff x="1555" y="2687"/>
              <a:chExt cx="1962" cy="322"/>
            </a:xfrm>
          </p:grpSpPr>
          <p:sp>
            <p:nvSpPr>
              <p:cNvPr id="94246" name="Rectangle 62"/>
              <p:cNvSpPr>
                <a:spLocks noChangeArrowheads="1"/>
              </p:cNvSpPr>
              <p:nvPr/>
            </p:nvSpPr>
            <p:spPr bwMode="auto">
              <a:xfrm>
                <a:off x="34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7" name="Rectangle 63"/>
              <p:cNvSpPr>
                <a:spLocks noChangeArrowheads="1"/>
              </p:cNvSpPr>
              <p:nvPr/>
            </p:nvSpPr>
            <p:spPr bwMode="auto">
              <a:xfrm>
                <a:off x="32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8" name="Rectangle 64"/>
              <p:cNvSpPr>
                <a:spLocks noChangeArrowheads="1"/>
              </p:cNvSpPr>
              <p:nvPr/>
            </p:nvSpPr>
            <p:spPr bwMode="auto">
              <a:xfrm>
                <a:off x="3053"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9" name="Rectangle 65"/>
              <p:cNvSpPr>
                <a:spLocks noChangeArrowheads="1"/>
              </p:cNvSpPr>
              <p:nvPr/>
            </p:nvSpPr>
            <p:spPr bwMode="auto">
              <a:xfrm>
                <a:off x="2820"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0" name="Rectangle 66"/>
              <p:cNvSpPr>
                <a:spLocks noChangeArrowheads="1"/>
              </p:cNvSpPr>
              <p:nvPr/>
            </p:nvSpPr>
            <p:spPr bwMode="auto">
              <a:xfrm>
                <a:off x="2704"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1" name="Rectangle 67"/>
              <p:cNvSpPr>
                <a:spLocks noChangeArrowheads="1"/>
              </p:cNvSpPr>
              <p:nvPr/>
            </p:nvSpPr>
            <p:spPr bwMode="auto">
              <a:xfrm>
                <a:off x="2391"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2" name="Rectangle 68"/>
              <p:cNvSpPr>
                <a:spLocks noChangeArrowheads="1"/>
              </p:cNvSpPr>
              <p:nvPr/>
            </p:nvSpPr>
            <p:spPr bwMode="auto">
              <a:xfrm>
                <a:off x="2088" y="2708"/>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53" name="Rectangle 69"/>
              <p:cNvSpPr>
                <a:spLocks noChangeArrowheads="1"/>
              </p:cNvSpPr>
              <p:nvPr/>
            </p:nvSpPr>
            <p:spPr bwMode="auto">
              <a:xfrm>
                <a:off x="184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4" name="Rectangle 70"/>
              <p:cNvSpPr>
                <a:spLocks noChangeArrowheads="1"/>
              </p:cNvSpPr>
              <p:nvPr/>
            </p:nvSpPr>
            <p:spPr bwMode="auto">
              <a:xfrm>
                <a:off x="1688"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5" name="Rectangle 71"/>
              <p:cNvSpPr>
                <a:spLocks noChangeArrowheads="1"/>
              </p:cNvSpPr>
              <p:nvPr/>
            </p:nvSpPr>
            <p:spPr bwMode="auto">
              <a:xfrm>
                <a:off x="2625" y="2823"/>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6" name="Rectangle 72"/>
              <p:cNvSpPr>
                <a:spLocks noChangeArrowheads="1"/>
              </p:cNvSpPr>
              <p:nvPr/>
            </p:nvSpPr>
            <p:spPr bwMode="auto">
              <a:xfrm>
                <a:off x="2067" y="2887"/>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7" name="Rectangle 73"/>
              <p:cNvSpPr>
                <a:spLocks noChangeArrowheads="1"/>
              </p:cNvSpPr>
              <p:nvPr/>
            </p:nvSpPr>
            <p:spPr bwMode="auto">
              <a:xfrm>
                <a:off x="3386"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58" name="Rectangle 74"/>
              <p:cNvSpPr>
                <a:spLocks noChangeArrowheads="1"/>
              </p:cNvSpPr>
              <p:nvPr/>
            </p:nvSpPr>
            <p:spPr bwMode="auto">
              <a:xfrm>
                <a:off x="3188"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59" name="Rectangle 75"/>
              <p:cNvSpPr>
                <a:spLocks noChangeArrowheads="1"/>
              </p:cNvSpPr>
              <p:nvPr/>
            </p:nvSpPr>
            <p:spPr bwMode="auto">
              <a:xfrm>
                <a:off x="2954" y="2824"/>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60" name="Rectangle 76"/>
              <p:cNvSpPr>
                <a:spLocks noChangeArrowheads="1"/>
              </p:cNvSpPr>
              <p:nvPr/>
            </p:nvSpPr>
            <p:spPr bwMode="auto">
              <a:xfrm>
                <a:off x="2527"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1" name="Rectangle 77"/>
              <p:cNvSpPr>
                <a:spLocks noChangeArrowheads="1"/>
              </p:cNvSpPr>
              <p:nvPr/>
            </p:nvSpPr>
            <p:spPr bwMode="auto">
              <a:xfrm>
                <a:off x="2291" y="2888"/>
                <a:ext cx="7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62" name="Rectangle 78"/>
              <p:cNvSpPr>
                <a:spLocks noChangeArrowheads="1"/>
              </p:cNvSpPr>
              <p:nvPr/>
            </p:nvSpPr>
            <p:spPr bwMode="auto">
              <a:xfrm>
                <a:off x="2182" y="2888"/>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3" name="Rectangle 79"/>
              <p:cNvSpPr>
                <a:spLocks noChangeArrowheads="1"/>
              </p:cNvSpPr>
              <p:nvPr/>
            </p:nvSpPr>
            <p:spPr bwMode="auto">
              <a:xfrm>
                <a:off x="1619"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4" name="Rectangle 80"/>
              <p:cNvSpPr>
                <a:spLocks noChangeArrowheads="1"/>
              </p:cNvSpPr>
              <p:nvPr/>
            </p:nvSpPr>
            <p:spPr bwMode="auto">
              <a:xfrm>
                <a:off x="3318"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265" name="Rectangle 81"/>
              <p:cNvSpPr>
                <a:spLocks noChangeArrowheads="1"/>
              </p:cNvSpPr>
              <p:nvPr/>
            </p:nvSpPr>
            <p:spPr bwMode="auto">
              <a:xfrm>
                <a:off x="310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66" name="Rectangle 82"/>
              <p:cNvSpPr>
                <a:spLocks noChangeArrowheads="1"/>
              </p:cNvSpPr>
              <p:nvPr/>
            </p:nvSpPr>
            <p:spPr bwMode="auto">
              <a:xfrm>
                <a:off x="288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67" name="Rectangle 83"/>
              <p:cNvSpPr>
                <a:spLocks noChangeArrowheads="1"/>
              </p:cNvSpPr>
              <p:nvPr/>
            </p:nvSpPr>
            <p:spPr bwMode="auto">
              <a:xfrm>
                <a:off x="2763"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8" name="Rectangle 84"/>
              <p:cNvSpPr>
                <a:spLocks noChangeArrowheads="1"/>
              </p:cNvSpPr>
              <p:nvPr/>
            </p:nvSpPr>
            <p:spPr bwMode="auto">
              <a:xfrm>
                <a:off x="1787"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69" name="Rectangle 85"/>
              <p:cNvSpPr>
                <a:spLocks noChangeArrowheads="1"/>
              </p:cNvSpPr>
              <p:nvPr/>
            </p:nvSpPr>
            <p:spPr bwMode="auto">
              <a:xfrm>
                <a:off x="2581" y="2812"/>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0" name="Rectangle 86"/>
              <p:cNvSpPr>
                <a:spLocks noChangeArrowheads="1"/>
              </p:cNvSpPr>
              <p:nvPr/>
            </p:nvSpPr>
            <p:spPr bwMode="auto">
              <a:xfrm>
                <a:off x="2231"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1" name="Rectangle 87"/>
              <p:cNvSpPr>
                <a:spLocks noChangeArrowheads="1"/>
              </p:cNvSpPr>
              <p:nvPr/>
            </p:nvSpPr>
            <p:spPr bwMode="auto">
              <a:xfrm>
                <a:off x="2129"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2" name="Rectangle 88"/>
              <p:cNvSpPr>
                <a:spLocks noChangeArrowheads="1"/>
              </p:cNvSpPr>
              <p:nvPr/>
            </p:nvSpPr>
            <p:spPr bwMode="auto">
              <a:xfrm>
                <a:off x="1966" y="268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3" name="Rectangle 89"/>
              <p:cNvSpPr>
                <a:spLocks noChangeArrowheads="1"/>
              </p:cNvSpPr>
              <p:nvPr/>
            </p:nvSpPr>
            <p:spPr bwMode="auto">
              <a:xfrm>
                <a:off x="2463"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74" name="Rectangle 90"/>
              <p:cNvSpPr>
                <a:spLocks noChangeArrowheads="1"/>
              </p:cNvSpPr>
              <p:nvPr/>
            </p:nvSpPr>
            <p:spPr bwMode="auto">
              <a:xfrm>
                <a:off x="1555"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grpSp>
        <p:grpSp>
          <p:nvGrpSpPr>
            <p:cNvPr id="94221" name="Group 91"/>
            <p:cNvGrpSpPr>
              <a:grpSpLocks/>
            </p:cNvGrpSpPr>
            <p:nvPr/>
          </p:nvGrpSpPr>
          <p:grpSpPr bwMode="auto">
            <a:xfrm>
              <a:off x="1732" y="3149"/>
              <a:ext cx="1860" cy="349"/>
              <a:chOff x="1550" y="3071"/>
              <a:chExt cx="1860" cy="349"/>
            </a:xfrm>
          </p:grpSpPr>
          <p:sp>
            <p:nvSpPr>
              <p:cNvPr id="94222" name="Rectangle 92"/>
              <p:cNvSpPr>
                <a:spLocks noChangeArrowheads="1"/>
              </p:cNvSpPr>
              <p:nvPr/>
            </p:nvSpPr>
            <p:spPr bwMode="auto">
              <a:xfrm>
                <a:off x="3349"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3" name="Rectangle 93"/>
              <p:cNvSpPr>
                <a:spLocks noChangeArrowheads="1"/>
              </p:cNvSpPr>
              <p:nvPr/>
            </p:nvSpPr>
            <p:spPr bwMode="auto">
              <a:xfrm>
                <a:off x="311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4" name="Rectangle 94"/>
              <p:cNvSpPr>
                <a:spLocks noChangeArrowheads="1"/>
              </p:cNvSpPr>
              <p:nvPr/>
            </p:nvSpPr>
            <p:spPr bwMode="auto">
              <a:xfrm>
                <a:off x="299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5" name="Rectangle 95"/>
              <p:cNvSpPr>
                <a:spLocks noChangeArrowheads="1"/>
              </p:cNvSpPr>
              <p:nvPr/>
            </p:nvSpPr>
            <p:spPr bwMode="auto">
              <a:xfrm>
                <a:off x="267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6" name="Rectangle 96"/>
              <p:cNvSpPr>
                <a:spLocks noChangeArrowheads="1"/>
              </p:cNvSpPr>
              <p:nvPr/>
            </p:nvSpPr>
            <p:spPr bwMode="auto">
              <a:xfrm>
                <a:off x="2364" y="3092"/>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27" name="Rectangle 97"/>
              <p:cNvSpPr>
                <a:spLocks noChangeArrowheads="1"/>
              </p:cNvSpPr>
              <p:nvPr/>
            </p:nvSpPr>
            <p:spPr bwMode="auto">
              <a:xfrm>
                <a:off x="2107" y="3092"/>
                <a:ext cx="2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arg</a:t>
                </a:r>
                <a:endParaRPr kumimoji="1" lang="en-US" altLang="zh-CN" sz="2800" b="1">
                  <a:solidFill>
                    <a:srgbClr val="1F2039"/>
                  </a:solidFill>
                  <a:latin typeface="Times New Roman" panose="02020603050405020304" pitchFamily="18" charset="0"/>
                </a:endParaRPr>
              </a:p>
            </p:txBody>
          </p:sp>
          <p:sp>
            <p:nvSpPr>
              <p:cNvPr id="94228" name="Rectangle 98"/>
              <p:cNvSpPr>
                <a:spLocks noChangeArrowheads="1"/>
              </p:cNvSpPr>
              <p:nvPr/>
            </p:nvSpPr>
            <p:spPr bwMode="auto">
              <a:xfrm>
                <a:off x="186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9" name="Rectangle 99"/>
              <p:cNvSpPr>
                <a:spLocks noChangeArrowheads="1"/>
              </p:cNvSpPr>
              <p:nvPr/>
            </p:nvSpPr>
            <p:spPr bwMode="auto">
              <a:xfrm>
                <a:off x="170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30" name="Rectangle 100"/>
              <p:cNvSpPr>
                <a:spLocks noChangeArrowheads="1"/>
              </p:cNvSpPr>
              <p:nvPr/>
            </p:nvSpPr>
            <p:spPr bwMode="auto">
              <a:xfrm>
                <a:off x="2918" y="3206"/>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1" name="Rectangle 101"/>
              <p:cNvSpPr>
                <a:spLocks noChangeArrowheads="1"/>
              </p:cNvSpPr>
              <p:nvPr/>
            </p:nvSpPr>
            <p:spPr bwMode="auto">
              <a:xfrm>
                <a:off x="2221" y="3307"/>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2" name="Rectangle 102"/>
              <p:cNvSpPr>
                <a:spLocks noChangeArrowheads="1"/>
              </p:cNvSpPr>
              <p:nvPr/>
            </p:nvSpPr>
            <p:spPr bwMode="auto">
              <a:xfrm>
                <a:off x="3252" y="3206"/>
                <a:ext cx="5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33" name="Rectangle 103"/>
              <p:cNvSpPr>
                <a:spLocks noChangeArrowheads="1"/>
              </p:cNvSpPr>
              <p:nvPr/>
            </p:nvSpPr>
            <p:spPr bwMode="auto">
              <a:xfrm>
                <a:off x="2815"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4" name="Rectangle 104"/>
              <p:cNvSpPr>
                <a:spLocks noChangeArrowheads="1"/>
              </p:cNvSpPr>
              <p:nvPr/>
            </p:nvSpPr>
            <p:spPr bwMode="auto">
              <a:xfrm>
                <a:off x="2453" y="3307"/>
                <a:ext cx="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35" name="Rectangle 105"/>
              <p:cNvSpPr>
                <a:spLocks noChangeArrowheads="1"/>
              </p:cNvSpPr>
              <p:nvPr/>
            </p:nvSpPr>
            <p:spPr bwMode="auto">
              <a:xfrm>
                <a:off x="2337" y="3307"/>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6" name="Rectangle 106"/>
              <p:cNvSpPr>
                <a:spLocks noChangeArrowheads="1"/>
              </p:cNvSpPr>
              <p:nvPr/>
            </p:nvSpPr>
            <p:spPr bwMode="auto">
              <a:xfrm>
                <a:off x="1632"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7" name="Rectangle 107"/>
              <p:cNvSpPr>
                <a:spLocks noChangeArrowheads="1"/>
              </p:cNvSpPr>
              <p:nvPr/>
            </p:nvSpPr>
            <p:spPr bwMode="auto">
              <a:xfrm>
                <a:off x="3176" y="309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38" name="Rectangle 108"/>
              <p:cNvSpPr>
                <a:spLocks noChangeArrowheads="1"/>
              </p:cNvSpPr>
              <p:nvPr/>
            </p:nvSpPr>
            <p:spPr bwMode="auto">
              <a:xfrm>
                <a:off x="3054"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9" name="Rectangle 109"/>
              <p:cNvSpPr>
                <a:spLocks noChangeArrowheads="1"/>
              </p:cNvSpPr>
              <p:nvPr/>
            </p:nvSpPr>
            <p:spPr bwMode="auto">
              <a:xfrm>
                <a:off x="1801"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40" name="Rectangle 110"/>
              <p:cNvSpPr>
                <a:spLocks noChangeArrowheads="1"/>
              </p:cNvSpPr>
              <p:nvPr/>
            </p:nvSpPr>
            <p:spPr bwMode="auto">
              <a:xfrm>
                <a:off x="2872" y="3194"/>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1" name="Rectangle 111"/>
              <p:cNvSpPr>
                <a:spLocks noChangeArrowheads="1"/>
              </p:cNvSpPr>
              <p:nvPr/>
            </p:nvSpPr>
            <p:spPr bwMode="auto">
              <a:xfrm>
                <a:off x="2389"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2" name="Rectangle 112"/>
              <p:cNvSpPr>
                <a:spLocks noChangeArrowheads="1"/>
              </p:cNvSpPr>
              <p:nvPr/>
            </p:nvSpPr>
            <p:spPr bwMode="auto">
              <a:xfrm>
                <a:off x="2284"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3" name="Rectangle 113"/>
              <p:cNvSpPr>
                <a:spLocks noChangeArrowheads="1"/>
              </p:cNvSpPr>
              <p:nvPr/>
            </p:nvSpPr>
            <p:spPr bwMode="auto">
              <a:xfrm>
                <a:off x="1983" y="307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4" name="Rectangle 114"/>
              <p:cNvSpPr>
                <a:spLocks noChangeArrowheads="1"/>
              </p:cNvSpPr>
              <p:nvPr/>
            </p:nvSpPr>
            <p:spPr bwMode="auto">
              <a:xfrm>
                <a:off x="2745" y="3071"/>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45" name="Rectangle 115"/>
              <p:cNvSpPr>
                <a:spLocks noChangeArrowheads="1"/>
              </p:cNvSpPr>
              <p:nvPr/>
            </p:nvSpPr>
            <p:spPr bwMode="auto">
              <a:xfrm>
                <a:off x="1550" y="3071"/>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412675" name="Object 3"/>
          <p:cNvGraphicFramePr>
            <a:graphicFrameLocks noChangeAspect="1"/>
          </p:cNvGraphicFramePr>
          <p:nvPr/>
        </p:nvGraphicFramePr>
        <p:xfrm>
          <a:off x="990600" y="1447800"/>
          <a:ext cx="6267450" cy="4057650"/>
        </p:xfrm>
        <a:graphic>
          <a:graphicData uri="http://schemas.openxmlformats.org/presentationml/2006/ole">
            <mc:AlternateContent xmlns:mc="http://schemas.openxmlformats.org/markup-compatibility/2006">
              <mc:Choice xmlns:v="urn:schemas-microsoft-com:vml" Requires="v">
                <p:oleObj spid="_x0000_s96275" name="Document" r:id="rId4" imgW="6275832" imgH="4062984" progId="Word.Document.8">
                  <p:embed/>
                </p:oleObj>
              </mc:Choice>
              <mc:Fallback>
                <p:oleObj name="Document" r:id="rId4" imgW="6275832" imgH="406298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62674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wipe(up)">
                                      <p:cBhvr>
                                        <p:cTn id="7"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10243"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4" name="Rectangle 4"/>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165" name="Rectangle 5"/>
          <p:cNvSpPr>
            <a:spLocks noGrp="1" noChangeArrowheads="1"/>
          </p:cNvSpPr>
          <p:nvPr>
            <p:ph type="body" idx="1"/>
          </p:nvPr>
        </p:nvSpPr>
        <p:spPr>
          <a:xfrm>
            <a:off x="609600" y="1981200"/>
            <a:ext cx="8229600" cy="4343400"/>
          </a:xfrm>
          <a:noFill/>
        </p:spPr>
        <p:txBody>
          <a:bodyPr/>
          <a:lstStyle/>
          <a:p>
            <a:pPr eaLnBrk="1" hangingPunct="1"/>
            <a:r>
              <a:rPr lang="zh-CN" altLang="en-US" sz="2800" b="1" smtClean="0">
                <a:solidFill>
                  <a:schemeClr val="tx2"/>
                </a:solidFill>
              </a:rPr>
              <a:t>按说话人的限定范围分</a:t>
            </a:r>
          </a:p>
          <a:p>
            <a:pPr eaLnBrk="1" hangingPunct="1">
              <a:buFontTx/>
              <a:buNone/>
            </a:pPr>
            <a:r>
              <a:rPr lang="zh-CN" altLang="en-US" sz="2800" b="1" smtClean="0">
                <a:solidFill>
                  <a:schemeClr val="tx2"/>
                </a:solidFill>
                <a:latin typeface="宋体" panose="02010600030101010101" pitchFamily="2" charset="-122"/>
              </a:rPr>
              <a:t>  </a:t>
            </a:r>
            <a:r>
              <a:rPr lang="zh-CN" altLang="en-US" sz="2800" b="1" smtClean="0">
                <a:solidFill>
                  <a:schemeClr val="tx2"/>
                </a:solidFill>
                <a:latin typeface="Times New Roman" panose="02020603050405020304" pitchFamily="18" charset="0"/>
              </a:rPr>
              <a:t>特定人（</a:t>
            </a:r>
            <a:r>
              <a:rPr lang="en-US" altLang="zh-CN" sz="2800" b="1" smtClean="0">
                <a:solidFill>
                  <a:schemeClr val="tx2"/>
                </a:solidFill>
                <a:latin typeface="Times New Roman" panose="02020603050405020304" pitchFamily="18" charset="0"/>
              </a:rPr>
              <a:t>Speaker Dependent，SD）</a:t>
            </a:r>
            <a:r>
              <a:rPr lang="zh-CN" altLang="en-US" sz="2800" b="1" smtClean="0">
                <a:solidFill>
                  <a:schemeClr val="tx2"/>
                </a:solidFill>
                <a:latin typeface="Times New Roman" panose="02020603050405020304" pitchFamily="18" charset="0"/>
              </a:rPr>
              <a:t>识别</a:t>
            </a:r>
          </a:p>
          <a:p>
            <a:pPr eaLnBrk="1" hangingPunct="1">
              <a:buFontTx/>
              <a:buNone/>
            </a:pPr>
            <a:r>
              <a:rPr lang="zh-CN" altLang="en-US" sz="2800" b="1" smtClean="0">
                <a:solidFill>
                  <a:schemeClr val="tx2"/>
                </a:solidFill>
                <a:latin typeface="Times New Roman" panose="02020603050405020304" pitchFamily="18" charset="0"/>
              </a:rPr>
              <a:t>  	非特定人（</a:t>
            </a:r>
            <a:r>
              <a:rPr lang="en-US" altLang="zh-CN" sz="2800" b="1" smtClean="0">
                <a:solidFill>
                  <a:schemeClr val="tx2"/>
                </a:solidFill>
                <a:latin typeface="Times New Roman" panose="02020603050405020304" pitchFamily="18" charset="0"/>
              </a:rPr>
              <a:t>Speaker-Independent ，SI</a:t>
            </a:r>
            <a:r>
              <a:rPr lang="zh-CN" altLang="en-US" sz="2800" b="1" smtClean="0">
                <a:solidFill>
                  <a:schemeClr val="tx2"/>
                </a:solidFill>
                <a:latin typeface="Times New Roman" panose="02020603050405020304" pitchFamily="18" charset="0"/>
              </a:rPr>
              <a:t>）识别</a:t>
            </a:r>
          </a:p>
          <a:p>
            <a:pPr eaLnBrk="1" hangingPunct="1">
              <a:buFontTx/>
              <a:buNone/>
            </a:pPr>
            <a:endParaRPr lang="zh-CN" altLang="en-US" sz="2800" b="1" smtClean="0">
              <a:solidFill>
                <a:schemeClr val="tx2"/>
              </a:solidFill>
              <a:latin typeface="Times New Roman" panose="02020603050405020304" pitchFamily="18" charset="0"/>
            </a:endParaRPr>
          </a:p>
          <a:p>
            <a:pPr eaLnBrk="1" hangingPunct="1">
              <a:buFontTx/>
              <a:buNone/>
            </a:pPr>
            <a:r>
              <a:rPr lang="zh-CN" altLang="en-US" sz="2800" b="1" smtClean="0">
                <a:solidFill>
                  <a:schemeClr val="tx2"/>
                </a:solidFill>
                <a:latin typeface="Times New Roman" panose="02020603050405020304" pitchFamily="18" charset="0"/>
              </a:rPr>
              <a:t>特定人小词表孤立词系统 </a:t>
            </a:r>
          </a:p>
          <a:p>
            <a:pPr eaLnBrk="1" hangingPunct="1">
              <a:buFontTx/>
              <a:buNone/>
            </a:pPr>
            <a:r>
              <a:rPr lang="zh-CN" altLang="en-US" sz="2800" b="1" smtClean="0">
                <a:solidFill>
                  <a:schemeClr val="tx2"/>
                </a:solidFill>
                <a:latin typeface="Times New Roman" panose="02020603050405020304" pitchFamily="18" charset="0"/>
              </a:rPr>
              <a:t>                     </a:t>
            </a:r>
            <a:r>
              <a:rPr lang="zh-CN" altLang="en-US" sz="2800" b="1" smtClean="0">
                <a:solidFill>
                  <a:srgbClr val="FF3300"/>
                </a:solidFill>
                <a:latin typeface="Times New Roman" panose="02020603050405020304" pitchFamily="18" charset="0"/>
              </a:rPr>
              <a:t>动态时间归正方法（</a:t>
            </a:r>
            <a:r>
              <a:rPr lang="en-US" altLang="zh-CN" sz="2800" b="1" smtClean="0">
                <a:solidFill>
                  <a:srgbClr val="FF3300"/>
                </a:solidFill>
                <a:latin typeface="Times New Roman" panose="02020603050405020304" pitchFamily="18" charset="0"/>
              </a:rPr>
              <a:t>DTW</a:t>
            </a:r>
            <a:r>
              <a:rPr lang="zh-CN" altLang="en-US" sz="2800" b="1" smtClean="0">
                <a:solidFill>
                  <a:srgbClr val="FF3300"/>
                </a:solidFill>
                <a:latin typeface="Times New Roman" panose="02020603050405020304" pitchFamily="18" charset="0"/>
              </a:rPr>
              <a:t>）</a:t>
            </a:r>
          </a:p>
          <a:p>
            <a:pPr eaLnBrk="1" hangingPunct="1">
              <a:buFontTx/>
              <a:buNone/>
            </a:pPr>
            <a:r>
              <a:rPr lang="zh-CN" altLang="en-US" sz="2800" b="1" smtClean="0">
                <a:solidFill>
                  <a:schemeClr val="tx2"/>
                </a:solidFill>
                <a:latin typeface="Times New Roman" panose="02020603050405020304" pitchFamily="18" charset="0"/>
              </a:rPr>
              <a:t>非特定人大词表连续语音识别任务</a:t>
            </a:r>
          </a:p>
          <a:p>
            <a:pPr eaLnBrk="1" hangingPunct="1">
              <a:buFontTx/>
              <a:buNone/>
            </a:pPr>
            <a:r>
              <a:rPr lang="en-US" altLang="zh-CN" sz="2800" b="1" smtClean="0">
                <a:solidFill>
                  <a:srgbClr val="FF3300"/>
                </a:solidFill>
                <a:latin typeface="Times New Roman" panose="02020603050405020304" pitchFamily="18" charset="0"/>
              </a:rPr>
              <a:t>                     </a:t>
            </a:r>
            <a:r>
              <a:rPr lang="zh-CN" altLang="en-US" sz="2800" b="1" smtClean="0">
                <a:solidFill>
                  <a:srgbClr val="FF3300"/>
                </a:solidFill>
                <a:latin typeface="Times New Roman" panose="02020603050405020304" pitchFamily="18" charset="0"/>
              </a:rPr>
              <a:t>隐马尔科夫模型方法 </a:t>
            </a:r>
            <a:r>
              <a:rPr lang="en-US" altLang="zh-CN" sz="2800" b="1" smtClean="0">
                <a:solidFill>
                  <a:srgbClr val="FF3300"/>
                </a:solidFill>
                <a:latin typeface="Times New Roman" panose="02020603050405020304" pitchFamily="18" charset="0"/>
              </a:rPr>
              <a:t>(HMM)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xEl>
                                              <p:pRg st="0" end="0"/>
                                            </p:txEl>
                                          </p:spTgt>
                                        </p:tgtEl>
                                        <p:attrNameLst>
                                          <p:attrName>style.visibility</p:attrName>
                                        </p:attrNameLst>
                                      </p:cBhvr>
                                      <p:to>
                                        <p:strVal val="visible"/>
                                      </p:to>
                                    </p:set>
                                    <p:animEffect transition="in" filter="wipe(up)">
                                      <p:cBhvr>
                                        <p:cTn id="7" dur="500"/>
                                        <p:tgtEl>
                                          <p:spTgt spid="348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5">
                                            <p:txEl>
                                              <p:pRg st="1" end="1"/>
                                            </p:txEl>
                                          </p:spTgt>
                                        </p:tgtEl>
                                        <p:attrNameLst>
                                          <p:attrName>style.visibility</p:attrName>
                                        </p:attrNameLst>
                                      </p:cBhvr>
                                      <p:to>
                                        <p:strVal val="visible"/>
                                      </p:to>
                                    </p:set>
                                    <p:animEffect transition="in" filter="wipe(up)">
                                      <p:cBhvr>
                                        <p:cTn id="12" dur="500"/>
                                        <p:tgtEl>
                                          <p:spTgt spid="3481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5">
                                            <p:txEl>
                                              <p:pRg st="2" end="2"/>
                                            </p:txEl>
                                          </p:spTgt>
                                        </p:tgtEl>
                                        <p:attrNameLst>
                                          <p:attrName>style.visibility</p:attrName>
                                        </p:attrNameLst>
                                      </p:cBhvr>
                                      <p:to>
                                        <p:strVal val="visible"/>
                                      </p:to>
                                    </p:set>
                                    <p:animEffect transition="in" filter="wipe(up)">
                                      <p:cBhvr>
                                        <p:cTn id="17" dur="500"/>
                                        <p:tgtEl>
                                          <p:spTgt spid="3481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5">
                                            <p:txEl>
                                              <p:pRg st="4" end="4"/>
                                            </p:txEl>
                                          </p:spTgt>
                                        </p:tgtEl>
                                        <p:attrNameLst>
                                          <p:attrName>style.visibility</p:attrName>
                                        </p:attrNameLst>
                                      </p:cBhvr>
                                      <p:to>
                                        <p:strVal val="visible"/>
                                      </p:to>
                                    </p:set>
                                    <p:animEffect transition="in" filter="wipe(up)">
                                      <p:cBhvr>
                                        <p:cTn id="22" dur="500"/>
                                        <p:tgtEl>
                                          <p:spTgt spid="34816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65">
                                            <p:txEl>
                                              <p:pRg st="5" end="5"/>
                                            </p:txEl>
                                          </p:spTgt>
                                        </p:tgtEl>
                                        <p:attrNameLst>
                                          <p:attrName>style.visibility</p:attrName>
                                        </p:attrNameLst>
                                      </p:cBhvr>
                                      <p:to>
                                        <p:strVal val="visible"/>
                                      </p:to>
                                    </p:set>
                                    <p:animEffect transition="in" filter="wipe(up)">
                                      <p:cBhvr>
                                        <p:cTn id="27" dur="500"/>
                                        <p:tgtEl>
                                          <p:spTgt spid="34816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165">
                                            <p:txEl>
                                              <p:pRg st="6" end="6"/>
                                            </p:txEl>
                                          </p:spTgt>
                                        </p:tgtEl>
                                        <p:attrNameLst>
                                          <p:attrName>style.visibility</p:attrName>
                                        </p:attrNameLst>
                                      </p:cBhvr>
                                      <p:to>
                                        <p:strVal val="visible"/>
                                      </p:to>
                                    </p:set>
                                    <p:animEffect transition="in" filter="wipe(up)">
                                      <p:cBhvr>
                                        <p:cTn id="32" dur="500"/>
                                        <p:tgtEl>
                                          <p:spTgt spid="34816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165">
                                            <p:txEl>
                                              <p:pRg st="7" end="7"/>
                                            </p:txEl>
                                          </p:spTgt>
                                        </p:tgtEl>
                                        <p:attrNameLst>
                                          <p:attrName>style.visibility</p:attrName>
                                        </p:attrNameLst>
                                      </p:cBhvr>
                                      <p:to>
                                        <p:strVal val="visible"/>
                                      </p:to>
                                    </p:set>
                                    <p:animEffect transition="in" filter="wipe(up)">
                                      <p:cBhvr>
                                        <p:cTn id="37" dur="500"/>
                                        <p:tgtEl>
                                          <p:spTgt spid="348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533400" y="4432300"/>
            <a:ext cx="838832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dirty="0">
                <a:solidFill>
                  <a:srgbClr val="1F2039"/>
                </a:solidFill>
                <a:latin typeface="Times New Roman" panose="02020603050405020304" pitchFamily="18" charset="0"/>
              </a:rPr>
              <a:t>       在连接词和连续语音识别中，更多地采用</a:t>
            </a:r>
            <a:r>
              <a:rPr kumimoji="1" lang="en-US" altLang="zh-CN" sz="2800" b="1" dirty="0">
                <a:solidFill>
                  <a:srgbClr val="1F2039"/>
                </a:solidFill>
                <a:latin typeface="Times New Roman" panose="02020603050405020304" pitchFamily="18" charset="0"/>
              </a:rPr>
              <a:t>Viterbi</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算法来进行识别操作。因为它不仅能计算得分，还</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能通过最佳状态链获得</a:t>
            </a:r>
            <a:r>
              <a:rPr kumimoji="1" lang="zh-CN" altLang="en-US" sz="2800" b="1" dirty="0">
                <a:solidFill>
                  <a:srgbClr val="FF0000"/>
                </a:solidFill>
                <a:latin typeface="宋体" panose="02010600030101010101" pitchFamily="2" charset="-122"/>
              </a:rPr>
              <a:t>词的边界信息</a:t>
            </a:r>
            <a:r>
              <a:rPr kumimoji="1" lang="zh-CN" altLang="en-US" sz="2800" b="1" dirty="0">
                <a:solidFill>
                  <a:srgbClr val="1F2039"/>
                </a:solidFill>
                <a:latin typeface="宋体" panose="02010600030101010101" pitchFamily="2" charset="-122"/>
              </a:rPr>
              <a:t>。</a:t>
            </a:r>
          </a:p>
        </p:txBody>
      </p:sp>
      <p:sp>
        <p:nvSpPr>
          <p:cNvPr id="98307" name="Rectangle 3"/>
          <p:cNvSpPr>
            <a:spLocks noGrp="1" noChangeArrowheads="1"/>
          </p:cNvSpPr>
          <p:nvPr>
            <p:ph type="title" sz="quarter"/>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4"/>
          <p:cNvGrpSpPr>
            <a:grpSpLocks/>
          </p:cNvGrpSpPr>
          <p:nvPr/>
        </p:nvGrpSpPr>
        <p:grpSpPr bwMode="auto">
          <a:xfrm>
            <a:off x="533400" y="1773238"/>
            <a:ext cx="8310563" cy="2346325"/>
            <a:chOff x="336" y="1162"/>
            <a:chExt cx="5235" cy="1478"/>
          </a:xfrm>
        </p:grpSpPr>
        <p:graphicFrame>
          <p:nvGraphicFramePr>
            <p:cNvPr id="98309" name="Object 5"/>
            <p:cNvGraphicFramePr>
              <a:graphicFrameLocks noChangeAspect="1"/>
            </p:cNvGraphicFramePr>
            <p:nvPr/>
          </p:nvGraphicFramePr>
          <p:xfrm>
            <a:off x="4150" y="1611"/>
            <a:ext cx="1247" cy="368"/>
          </p:xfrm>
          <a:graphic>
            <a:graphicData uri="http://schemas.openxmlformats.org/presentationml/2006/ole">
              <mc:AlternateContent xmlns:mc="http://schemas.openxmlformats.org/markup-compatibility/2006">
                <mc:Choice xmlns:v="urn:schemas-microsoft-com:vml" Requires="v">
                  <p:oleObj spid="_x0000_s98401" name="Equation" r:id="rId4" imgW="990170" imgH="291973" progId="Equation.DSMT4">
                    <p:embed/>
                  </p:oleObj>
                </mc:Choice>
                <mc:Fallback>
                  <p:oleObj name="Equation" r:id="rId4" imgW="990170" imgH="29197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1611"/>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10" name="Group 6"/>
            <p:cNvGrpSpPr>
              <a:grpSpLocks/>
            </p:cNvGrpSpPr>
            <p:nvPr/>
          </p:nvGrpSpPr>
          <p:grpSpPr bwMode="auto">
            <a:xfrm>
              <a:off x="431" y="1162"/>
              <a:ext cx="4853" cy="462"/>
              <a:chOff x="476" y="1375"/>
              <a:chExt cx="4853" cy="462"/>
            </a:xfrm>
          </p:grpSpPr>
          <p:graphicFrame>
            <p:nvGraphicFramePr>
              <p:cNvPr id="98317" name="Object 7"/>
              <p:cNvGraphicFramePr>
                <a:graphicFrameLocks noChangeAspect="1"/>
              </p:cNvGraphicFramePr>
              <p:nvPr/>
            </p:nvGraphicFramePr>
            <p:xfrm>
              <a:off x="476" y="1429"/>
              <a:ext cx="1247" cy="368"/>
            </p:xfrm>
            <a:graphic>
              <a:graphicData uri="http://schemas.openxmlformats.org/presentationml/2006/ole">
                <mc:AlternateContent xmlns:mc="http://schemas.openxmlformats.org/markup-compatibility/2006">
                  <mc:Choice xmlns:v="urn:schemas-microsoft-com:vml" Requires="v">
                    <p:oleObj spid="_x0000_s98402" name="Equation" r:id="rId6" imgW="990170" imgH="291973" progId="Equation.DSMT4">
                      <p:embed/>
                    </p:oleObj>
                  </mc:Choice>
                  <mc:Fallback>
                    <p:oleObj name="Equation" r:id="rId6" imgW="990170" imgH="291973"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 y="1429"/>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8" name="Object 8"/>
              <p:cNvGraphicFramePr>
                <a:graphicFrameLocks noChangeAspect="1"/>
              </p:cNvGraphicFramePr>
              <p:nvPr/>
            </p:nvGraphicFramePr>
            <p:xfrm>
              <a:off x="2744" y="1389"/>
              <a:ext cx="1119" cy="448"/>
            </p:xfrm>
            <a:graphic>
              <a:graphicData uri="http://schemas.openxmlformats.org/presentationml/2006/ole">
                <mc:AlternateContent xmlns:mc="http://schemas.openxmlformats.org/markup-compatibility/2006">
                  <mc:Choice xmlns:v="urn:schemas-microsoft-com:vml" Requires="v">
                    <p:oleObj spid="_x0000_s98403" name="Equation" r:id="rId8" imgW="888614" imgH="355446" progId="Equation.DSMT4">
                      <p:embed/>
                    </p:oleObj>
                  </mc:Choice>
                  <mc:Fallback>
                    <p:oleObj name="Equation" r:id="rId8" imgW="888614" imgH="3554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1389"/>
                            <a:ext cx="1119"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9" name="Text Box 9"/>
              <p:cNvSpPr txBox="1">
                <a:spLocks noChangeArrowheads="1"/>
              </p:cNvSpPr>
              <p:nvPr/>
            </p:nvSpPr>
            <p:spPr bwMode="auto">
              <a:xfrm>
                <a:off x="1672" y="1389"/>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事实上是</a:t>
                </a:r>
                <a:r>
                  <a:rPr kumimoji="1" lang="zh-CN" altLang="en-US" sz="2800" b="1">
                    <a:solidFill>
                      <a:srgbClr val="1F2039"/>
                    </a:solidFill>
                    <a:latin typeface="Times New Roman" panose="02020603050405020304" pitchFamily="18" charset="0"/>
                  </a:rPr>
                  <a:t> </a:t>
                </a:r>
              </a:p>
            </p:txBody>
          </p:sp>
          <p:sp>
            <p:nvSpPr>
              <p:cNvPr id="98320" name="Text Box 10"/>
              <p:cNvSpPr txBox="1">
                <a:spLocks noChangeArrowheads="1"/>
              </p:cNvSpPr>
              <p:nvPr/>
            </p:nvSpPr>
            <p:spPr bwMode="auto">
              <a:xfrm>
                <a:off x="4088" y="137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中举足轻重</a:t>
                </a:r>
                <a:endParaRPr kumimoji="1" lang="zh-CN" altLang="en-US" sz="2800" b="1">
                  <a:solidFill>
                    <a:srgbClr val="1F2039"/>
                  </a:solidFill>
                  <a:latin typeface="Times New Roman" panose="02020603050405020304" pitchFamily="18" charset="0"/>
                </a:endParaRPr>
              </a:p>
            </p:txBody>
          </p:sp>
        </p:grpSp>
        <p:sp>
          <p:nvSpPr>
            <p:cNvPr id="98311" name="Text Box 11"/>
            <p:cNvSpPr txBox="1">
              <a:spLocks noChangeArrowheads="1"/>
            </p:cNvSpPr>
            <p:nvPr/>
          </p:nvSpPr>
          <p:spPr bwMode="auto">
            <a:xfrm>
              <a:off x="340" y="1616"/>
              <a:ext cx="47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的唯一成分，因此，常常等价地使用</a:t>
              </a:r>
              <a:endParaRPr kumimoji="1" lang="zh-CN" altLang="en-US" sz="2800" b="1">
                <a:solidFill>
                  <a:srgbClr val="1F2039"/>
                </a:solidFill>
                <a:latin typeface="Times New Roman" panose="02020603050405020304" pitchFamily="18" charset="0"/>
              </a:endParaRPr>
            </a:p>
          </p:txBody>
        </p:sp>
        <p:sp>
          <p:nvSpPr>
            <p:cNvPr id="98312" name="Text Box 12"/>
            <p:cNvSpPr txBox="1">
              <a:spLocks noChangeArrowheads="1"/>
            </p:cNvSpPr>
            <p:nvPr/>
          </p:nvSpPr>
          <p:spPr bwMode="auto">
            <a:xfrm>
              <a:off x="336" y="19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来近似</a:t>
              </a:r>
            </a:p>
          </p:txBody>
        </p:sp>
        <p:sp>
          <p:nvSpPr>
            <p:cNvPr id="98313" name="Text Box 13"/>
            <p:cNvSpPr txBox="1">
              <a:spLocks noChangeArrowheads="1"/>
            </p:cNvSpPr>
            <p:nvPr/>
          </p:nvSpPr>
          <p:spPr bwMode="auto">
            <a:xfrm>
              <a:off x="2160" y="1968"/>
              <a:ext cx="34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smtClean="0">
                  <a:solidFill>
                    <a:srgbClr val="1F2039"/>
                  </a:solidFill>
                  <a:latin typeface="Times New Roman" panose="02020603050405020304" pitchFamily="18" charset="0"/>
                </a:rPr>
                <a:t>。</a:t>
              </a:r>
              <a:r>
                <a:rPr kumimoji="1" lang="zh-CN" altLang="en-US" sz="2800" b="1" dirty="0">
                  <a:solidFill>
                    <a:srgbClr val="1F2039"/>
                  </a:solidFill>
                  <a:latin typeface="Times New Roman" panose="02020603050405020304" pitchFamily="18" charset="0"/>
                </a:rPr>
                <a:t>即</a:t>
              </a:r>
              <a:r>
                <a:rPr kumimoji="1" lang="en-US" altLang="zh-CN" sz="2800" b="1" dirty="0">
                  <a:solidFill>
                    <a:srgbClr val="1F2039"/>
                  </a:solidFill>
                  <a:latin typeface="Times New Roman" panose="02020603050405020304" pitchFamily="18" charset="0"/>
                </a:rPr>
                <a:t>Viterbi</a:t>
              </a:r>
              <a:r>
                <a:rPr kumimoji="1" lang="zh-CN" altLang="en-US" sz="2800" b="1" dirty="0">
                  <a:solidFill>
                    <a:srgbClr val="1F2039"/>
                  </a:solidFill>
                  <a:latin typeface="宋体" panose="02010600030101010101" pitchFamily="2" charset="-122"/>
                </a:rPr>
                <a:t>算法也就能用来计算</a:t>
              </a:r>
              <a:r>
                <a:rPr kumimoji="1" lang="zh-CN" altLang="en-US" sz="2800" b="1" dirty="0">
                  <a:solidFill>
                    <a:srgbClr val="1F2039"/>
                  </a:solidFill>
                  <a:latin typeface="Times New Roman" panose="02020603050405020304" pitchFamily="18" charset="0"/>
                </a:rPr>
                <a:t> </a:t>
              </a:r>
            </a:p>
          </p:txBody>
        </p:sp>
        <p:graphicFrame>
          <p:nvGraphicFramePr>
            <p:cNvPr id="98314" name="Object 14"/>
            <p:cNvGraphicFramePr>
              <a:graphicFrameLocks noChangeAspect="1"/>
            </p:cNvGraphicFramePr>
            <p:nvPr/>
          </p:nvGraphicFramePr>
          <p:xfrm>
            <a:off x="432" y="2359"/>
            <a:ext cx="691" cy="255"/>
          </p:xfrm>
          <a:graphic>
            <a:graphicData uri="http://schemas.openxmlformats.org/presentationml/2006/ole">
              <mc:AlternateContent xmlns:mc="http://schemas.openxmlformats.org/markup-compatibility/2006">
                <mc:Choice xmlns:v="urn:schemas-microsoft-com:vml" Requires="v">
                  <p:oleObj spid="_x0000_s98404" r:id="rId10" imgW="545626" imgH="203024" progId="Equation.3">
                    <p:embed/>
                  </p:oleObj>
                </mc:Choice>
                <mc:Fallback>
                  <p:oleObj r:id="rId10" imgW="545626" imgH="203024"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35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5" name="Text Box 15"/>
            <p:cNvSpPr txBox="1">
              <a:spLocks noChangeArrowheads="1"/>
            </p:cNvSpPr>
            <p:nvPr/>
          </p:nvSpPr>
          <p:spPr bwMode="auto">
            <a:xfrm>
              <a:off x="1104" y="231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aphicFrame>
          <p:nvGraphicFramePr>
            <p:cNvPr id="98316" name="Object 16"/>
            <p:cNvGraphicFramePr>
              <a:graphicFrameLocks noChangeAspect="1"/>
            </p:cNvGraphicFramePr>
            <p:nvPr>
              <p:extLst>
                <p:ext uri="{D42A27DB-BD31-4B8C-83A1-F6EECF244321}">
                  <p14:modId xmlns:p14="http://schemas.microsoft.com/office/powerpoint/2010/main" val="3097696498"/>
                </p:ext>
              </p:extLst>
            </p:nvPr>
          </p:nvGraphicFramePr>
          <p:xfrm>
            <a:off x="1146" y="1978"/>
            <a:ext cx="1008" cy="403"/>
          </p:xfrm>
          <a:graphic>
            <a:graphicData uri="http://schemas.openxmlformats.org/presentationml/2006/ole">
              <mc:AlternateContent xmlns:mc="http://schemas.openxmlformats.org/markup-compatibility/2006">
                <mc:Choice xmlns:v="urn:schemas-microsoft-com:vml" Requires="v">
                  <p:oleObj spid="_x0000_s98405" name="Equation" r:id="rId12" imgW="888614" imgH="355446" progId="Equation.DSMT4">
                    <p:embed/>
                  </p:oleObj>
                </mc:Choice>
                <mc:Fallback>
                  <p:oleObj name="Equation" r:id="rId12" imgW="888614" imgH="355446"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6" y="1978"/>
                          <a:ext cx="100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4722"/>
                                        </p:tgtEl>
                                        <p:attrNameLst>
                                          <p:attrName>style.visibility</p:attrName>
                                        </p:attrNameLst>
                                      </p:cBhvr>
                                      <p:to>
                                        <p:strVal val="visible"/>
                                      </p:to>
                                    </p:set>
                                    <p:animEffect transition="in" filter="wipe(up)">
                                      <p:cBhvr>
                                        <p:cTn id="12" dur="500"/>
                                        <p:tgtEl>
                                          <p:spTgt spid="41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eaLnBrk="1" hangingPunct="1">
              <a:defRPr/>
            </a:pPr>
            <a:r>
              <a:rPr lang="en-US" altLang="zh-CN" sz="2800" b="1" dirty="0" smtClean="0">
                <a:solidFill>
                  <a:srgbClr val="1F2039"/>
                </a:solidFill>
                <a:latin typeface="Times New Roman" panose="02020603050405020304" pitchFamily="18" charset="0"/>
              </a:rPr>
              <a:t>MLE</a:t>
            </a:r>
            <a:r>
              <a:rPr lang="zh-CN" altLang="en-US" sz="2800" b="1" dirty="0" smtClean="0">
                <a:solidFill>
                  <a:srgbClr val="1F2039"/>
                </a:solidFill>
                <a:latin typeface="Times New Roman" panose="02020603050405020304" pitchFamily="18" charset="0"/>
              </a:rPr>
              <a:t>和</a:t>
            </a:r>
            <a:r>
              <a:rPr lang="en-US" altLang="zh-CN" sz="2800" b="1" dirty="0" smtClean="0">
                <a:solidFill>
                  <a:srgbClr val="1F2039"/>
                </a:solidFill>
                <a:latin typeface="Times New Roman" panose="02020603050405020304" pitchFamily="18" charset="0"/>
              </a:rPr>
              <a:t>EM</a:t>
            </a:r>
          </a:p>
          <a:p>
            <a:pPr lvl="1" eaLnBrk="1" hangingPunct="1">
              <a:defRPr/>
            </a:pPr>
            <a:r>
              <a:rPr lang="en-US" altLang="zh-CN" sz="2400" b="1" dirty="0" smtClean="0">
                <a:solidFill>
                  <a:srgbClr val="1F2039"/>
                </a:solidFill>
                <a:latin typeface="Times New Roman" panose="02020603050405020304" pitchFamily="18" charset="0"/>
              </a:rPr>
              <a:t>MLE---</a:t>
            </a:r>
            <a:r>
              <a:rPr lang="zh-CN" altLang="en-US" sz="2400" b="1" dirty="0" smtClean="0">
                <a:solidFill>
                  <a:srgbClr val="1F2039"/>
                </a:solidFill>
                <a:latin typeface="Times New Roman" panose="02020603050405020304" pitchFamily="18" charset="0"/>
              </a:rPr>
              <a:t>一元高斯分布</a:t>
            </a:r>
            <a:endParaRPr lang="en-US" altLang="zh-CN" sz="2400" b="1" dirty="0" smtClean="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smtClean="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smtClean="0">
                <a:solidFill>
                  <a:srgbClr val="1F2039"/>
                </a:solidFill>
                <a:latin typeface="Times New Roman" panose="02020603050405020304" pitchFamily="18" charset="0"/>
              </a:rPr>
              <a:t>改变目标函数</a:t>
            </a:r>
          </a:p>
        </p:txBody>
      </p:sp>
      <p:grpSp>
        <p:nvGrpSpPr>
          <p:cNvPr id="7" name="组合 6"/>
          <p:cNvGrpSpPr>
            <a:grpSpLocks/>
          </p:cNvGrpSpPr>
          <p:nvPr/>
        </p:nvGrpSpPr>
        <p:grpSpPr bwMode="auto">
          <a:xfrm>
            <a:off x="1116013" y="2586038"/>
            <a:ext cx="7078662" cy="1130300"/>
            <a:chOff x="1331640" y="2492896"/>
            <a:chExt cx="7079689" cy="1131570"/>
          </a:xfrm>
        </p:grpSpPr>
        <p:pic>
          <p:nvPicPr>
            <p:cNvPr id="10035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859258"/>
              <a:ext cx="411861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492896"/>
              <a:ext cx="3263265"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352925"/>
            <a:ext cx="414972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up)">
                                      <p:cBhvr>
                                        <p:cTn id="12" dur="500"/>
                                        <p:tgtEl>
                                          <p:spTgt spid="416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1">
                                            <p:txEl>
                                              <p:pRg st="5" end="5"/>
                                            </p:txEl>
                                          </p:spTgt>
                                        </p:tgtEl>
                                        <p:attrNameLst>
                                          <p:attrName>style.visibility</p:attrName>
                                        </p:attrNameLst>
                                      </p:cBhvr>
                                      <p:to>
                                        <p:strVal val="visible"/>
                                      </p:to>
                                    </p:set>
                                    <p:animEffect transition="in" filter="wipe(up)">
                                      <p:cBhvr>
                                        <p:cTn id="22" dur="500"/>
                                        <p:tgtEl>
                                          <p:spTgt spid="4167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2" name="内容占位符 1"/>
          <p:cNvSpPr>
            <a:spLocks noGrp="1"/>
          </p:cNvSpPr>
          <p:nvPr>
            <p:ph idx="1"/>
          </p:nvPr>
        </p:nvSpPr>
        <p:spPr>
          <a:xfrm>
            <a:off x="323850" y="1600200"/>
            <a:ext cx="8229600" cy="452596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t>求极值</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00200"/>
            <a:ext cx="551021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3348038" y="2924175"/>
            <a:ext cx="2447925" cy="1368425"/>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矩形标注 8"/>
          <p:cNvSpPr>
            <a:spLocks noChangeArrowheads="1"/>
          </p:cNvSpPr>
          <p:nvPr/>
        </p:nvSpPr>
        <p:spPr bwMode="auto">
          <a:xfrm>
            <a:off x="6518275" y="2420938"/>
            <a:ext cx="1511300" cy="720725"/>
          </a:xfrm>
          <a:prstGeom prst="wedgeRectCallout">
            <a:avLst>
              <a:gd name="adj1" fmla="val -97426"/>
              <a:gd name="adj2" fmla="val 137750"/>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目标函数</a:t>
            </a: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9300" y="2725738"/>
            <a:ext cx="696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nvGraphicFramePr>
        <p:xfrm>
          <a:off x="1858963" y="4287838"/>
          <a:ext cx="2305050" cy="1565275"/>
        </p:xfrm>
        <a:graphic>
          <a:graphicData uri="http://schemas.openxmlformats.org/presentationml/2006/ole">
            <mc:AlternateContent xmlns:mc="http://schemas.openxmlformats.org/markup-compatibility/2006">
              <mc:Choice xmlns:v="urn:schemas-microsoft-com:vml" Requires="v">
                <p:oleObj spid="_x0000_s102429" name="BMP 图像" r:id="rId6" imgW="0" imgH="0" progId="Paint.Picture">
                  <p:embed/>
                </p:oleObj>
              </mc:Choice>
              <mc:Fallback>
                <p:oleObj name="BMP 图像" r:id="rId6" imgW="0" imgH="0" progId="Paint.Picture">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3" y="4287838"/>
                        <a:ext cx="2305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4292600"/>
            <a:ext cx="287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3" y="5994400"/>
            <a:ext cx="14049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22963" y="6011863"/>
            <a:ext cx="18954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17"/>
          <p:cNvSpPr>
            <a:spLocks noChangeArrowheads="1"/>
          </p:cNvSpPr>
          <p:nvPr/>
        </p:nvSpPr>
        <p:spPr bwMode="auto">
          <a:xfrm flipH="1">
            <a:off x="6851650" y="5738813"/>
            <a:ext cx="96838" cy="279400"/>
          </a:xfrm>
          <a:prstGeom prst="downArrow">
            <a:avLst>
              <a:gd name="adj1" fmla="val 50000"/>
              <a:gd name="adj2" fmla="val 49730"/>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下箭头 18"/>
          <p:cNvSpPr>
            <a:spLocks noChangeArrowheads="1"/>
          </p:cNvSpPr>
          <p:nvPr/>
        </p:nvSpPr>
        <p:spPr bwMode="auto">
          <a:xfrm flipH="1">
            <a:off x="2843213" y="5791200"/>
            <a:ext cx="96837" cy="279400"/>
          </a:xfrm>
          <a:prstGeom prst="downArrow">
            <a:avLst>
              <a:gd name="adj1" fmla="val 50000"/>
              <a:gd name="adj2" fmla="val 49731"/>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up)">
                                      <p:cBhvr>
                                        <p:cTn id="24" dur="500"/>
                                        <p:tgtEl>
                                          <p:spTgt spid="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smtClean="0">
                <a:solidFill>
                  <a:srgbClr val="1F2039"/>
                </a:solidFill>
                <a:latin typeface="Times New Roman" panose="02020603050405020304" pitchFamily="18" charset="0"/>
              </a:rPr>
              <a:t>MLE---</a:t>
            </a:r>
            <a:r>
              <a:rPr lang="zh-CN" altLang="en-US" sz="2400" b="1" dirty="0" smtClean="0">
                <a:solidFill>
                  <a:srgbClr val="1F2039"/>
                </a:solidFill>
                <a:latin typeface="Times New Roman" panose="02020603050405020304" pitchFamily="18" charset="0"/>
              </a:rPr>
              <a:t>多元高斯分布</a:t>
            </a:r>
            <a:endParaRPr lang="en-US" altLang="zh-CN" sz="2400" b="1" dirty="0" smtClean="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smtClean="0">
              <a:solidFill>
                <a:srgbClr val="1F2039"/>
              </a:solidFill>
              <a:latin typeface="Times New Roman" panose="02020603050405020304" pitchFamily="18" charset="0"/>
            </a:endParaRPr>
          </a:p>
          <a:p>
            <a:pPr marL="457200" lvl="1" indent="0" eaLnBrk="1" hangingPunct="1">
              <a:buFontTx/>
              <a:buNone/>
              <a:defRPr/>
            </a:pPr>
            <a:r>
              <a:rPr lang="zh-CN" altLang="en-US" sz="2400" b="1" dirty="0" smtClean="0">
                <a:solidFill>
                  <a:srgbClr val="1F2039"/>
                </a:solidFill>
                <a:latin typeface="Times New Roman" panose="02020603050405020304" pitchFamily="18" charset="0"/>
              </a:rPr>
              <a:t>有</a:t>
            </a:r>
            <a:endParaRPr lang="en-US" altLang="zh-CN" sz="2400" b="1" dirty="0">
              <a:solidFill>
                <a:srgbClr val="1F2039"/>
              </a:solidFill>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5572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2525" y="823913"/>
            <a:ext cx="28765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3357563"/>
            <a:ext cx="67310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3" end="3"/>
                                            </p:txEl>
                                          </p:spTgt>
                                        </p:tgtEl>
                                        <p:attrNameLst>
                                          <p:attrName>style.visibility</p:attrName>
                                        </p:attrNameLst>
                                      </p:cBhvr>
                                      <p:to>
                                        <p:strVal val="visible"/>
                                      </p:to>
                                    </p:set>
                                    <p:animEffect transition="in" filter="wipe(up)">
                                      <p:cBhvr>
                                        <p:cTn id="12" dur="500"/>
                                        <p:tgtEl>
                                          <p:spTgt spid="4167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06499" name="内容占位符 2"/>
          <p:cNvSpPr>
            <a:spLocks noGrp="1"/>
          </p:cNvSpPr>
          <p:nvPr>
            <p:ph idx="1"/>
          </p:nvPr>
        </p:nvSpPr>
        <p:spPr>
          <a:xfrm>
            <a:off x="471488" y="1612900"/>
            <a:ext cx="8229600" cy="4525963"/>
          </a:xfrm>
        </p:spPr>
        <p:txBody>
          <a:bodyPr/>
          <a:lstStyle/>
          <a:p>
            <a:pPr marL="0" indent="0">
              <a:buFontTx/>
              <a:buNone/>
            </a:pPr>
            <a:endParaRPr lang="en-US" altLang="zh-CN" smtClean="0"/>
          </a:p>
          <a:p>
            <a:pPr marL="0" indent="0">
              <a:buFontTx/>
              <a:buNone/>
            </a:pPr>
            <a:endParaRPr lang="zh-CN" altLang="en-US" smtClean="0"/>
          </a:p>
        </p:txBody>
      </p:sp>
      <p:pic>
        <p:nvPicPr>
          <p:cNvPr id="10650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516063"/>
            <a:ext cx="46053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4125" y="1484313"/>
            <a:ext cx="3481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flipH="1">
            <a:off x="6780213" y="3870325"/>
            <a:ext cx="95250" cy="279400"/>
          </a:xfrm>
          <a:prstGeom prst="downArrow">
            <a:avLst>
              <a:gd name="adj1" fmla="val 50000"/>
              <a:gd name="adj2" fmla="val 50559"/>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下箭头 10"/>
          <p:cNvSpPr>
            <a:spLocks noChangeArrowheads="1"/>
          </p:cNvSpPr>
          <p:nvPr/>
        </p:nvSpPr>
        <p:spPr bwMode="auto">
          <a:xfrm flipH="1">
            <a:off x="1763713" y="4014788"/>
            <a:ext cx="96837" cy="277812"/>
          </a:xfrm>
          <a:prstGeom prst="downArrow">
            <a:avLst>
              <a:gd name="adj1" fmla="val 50000"/>
              <a:gd name="adj2" fmla="val 49448"/>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4670425"/>
            <a:ext cx="1492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694238"/>
            <a:ext cx="2686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10025" y="2444750"/>
            <a:ext cx="4676775" cy="1704975"/>
          </a:xfrm>
          <a:prstGeom prst="rect">
            <a:avLst/>
          </a:prstGeom>
          <a:solidFill>
            <a:srgbClr val="FFFF00"/>
          </a:solidFill>
          <a:ln w="25400">
            <a:solidFill>
              <a:schemeClr val="accent1"/>
            </a:solidFill>
            <a:miter lim="800000"/>
            <a:headEnd/>
            <a:tailEnd/>
          </a:ln>
        </p:spPr>
      </p:pic>
      <p:pic>
        <p:nvPicPr>
          <p:cNvPr id="3"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10025" y="4278313"/>
            <a:ext cx="3467100" cy="876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6508" name="图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730500"/>
            <a:ext cx="592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smtClean="0">
                <a:solidFill>
                  <a:srgbClr val="1F2039"/>
                </a:solidFill>
                <a:latin typeface="Times New Roman" panose="02020603050405020304" pitchFamily="18" charset="0"/>
              </a:rPr>
              <a:t>EM---</a:t>
            </a:r>
            <a:r>
              <a:rPr lang="zh-CN" altLang="en-US" sz="2400" b="1" dirty="0" smtClean="0">
                <a:solidFill>
                  <a:srgbClr val="1F2039"/>
                </a:solidFill>
                <a:latin typeface="Times New Roman" panose="02020603050405020304" pitchFamily="18" charset="0"/>
              </a:rPr>
              <a:t>混合高斯分布</a:t>
            </a:r>
            <a:endParaRPr lang="en-US" altLang="zh-CN" sz="2400" b="1" dirty="0" smtClean="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smtClean="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smtClean="0">
                <a:solidFill>
                  <a:srgbClr val="1F2039"/>
                </a:solidFill>
                <a:latin typeface="Times New Roman" panose="02020603050405020304" pitchFamily="18" charset="0"/>
              </a:rPr>
              <a:t>由于求和式出现对数函数中，因而求极值而得到的方程组不是线性方程组，无法求解</a:t>
            </a:r>
            <a:endParaRPr lang="en-US" altLang="zh-CN" sz="2400" b="1" dirty="0" smtClean="0">
              <a:solidFill>
                <a:srgbClr val="1F2039"/>
              </a:solidFill>
              <a:latin typeface="Times New Roman" panose="02020603050405020304" pitchFamily="18" charset="0"/>
            </a:endParaRPr>
          </a:p>
          <a:p>
            <a:pPr lvl="1" eaLnBrk="1" hangingPunct="1">
              <a:lnSpc>
                <a:spcPct val="120000"/>
              </a:lnSpc>
              <a:defRPr/>
            </a:pPr>
            <a:r>
              <a:rPr lang="zh-CN" altLang="en-US" sz="2400" b="1" dirty="0"/>
              <a:t>用迭代的方法来</a:t>
            </a:r>
            <a:r>
              <a:rPr lang="zh-CN" altLang="en-US" sz="2400" b="1" dirty="0" smtClean="0"/>
              <a:t>求解，先给个初值，然后认为均值、协方差矩阵已知，去估计权重，再根据权重，去估计均值和方差</a:t>
            </a:r>
            <a:endParaRPr lang="en-US" altLang="zh-CN" sz="2400" b="1" dirty="0" smtClean="0"/>
          </a:p>
          <a:p>
            <a:pPr marL="457200" lvl="1" indent="0" eaLnBrk="1" hangingPunct="1">
              <a:lnSpc>
                <a:spcPct val="120000"/>
              </a:lnSpc>
              <a:buFontTx/>
              <a:buNone/>
              <a:defRPr/>
            </a:pPr>
            <a:endParaRPr lang="en-US" altLang="zh-CN" sz="2400" b="1" dirty="0">
              <a:solidFill>
                <a:srgbClr val="1F2039"/>
              </a:solidFill>
              <a:latin typeface="Times New Roman" panose="02020603050405020304" pitchFamily="18" charset="0"/>
            </a:endParaRPr>
          </a:p>
          <a:p>
            <a:pPr marL="457200" lvl="1" indent="0" eaLnBrk="1" hangingPunct="1">
              <a:lnSpc>
                <a:spcPct val="120000"/>
              </a:lnSpc>
              <a:buFontTx/>
              <a:buNone/>
              <a:defRPr/>
            </a:pPr>
            <a:endParaRPr lang="en-US" altLang="zh-CN" sz="2400" b="1" dirty="0" smtClean="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smtClean="0">
              <a:solidFill>
                <a:srgbClr val="1F2039"/>
              </a:solidFill>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484313"/>
            <a:ext cx="2444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3905822" cy="125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4" end="4"/>
                                            </p:txEl>
                                          </p:spTgt>
                                        </p:tgtEl>
                                        <p:attrNameLst>
                                          <p:attrName>style.visibility</p:attrName>
                                        </p:attrNameLst>
                                      </p:cBhvr>
                                      <p:to>
                                        <p:strVal val="visible"/>
                                      </p:to>
                                    </p:set>
                                    <p:animEffect transition="in" filter="wipe(up)">
                                      <p:cBhvr>
                                        <p:cTn id="20" dur="500"/>
                                        <p:tgtEl>
                                          <p:spTgt spid="4167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6771">
                                            <p:txEl>
                                              <p:pRg st="5" end="5"/>
                                            </p:txEl>
                                          </p:spTgt>
                                        </p:tgtEl>
                                        <p:attrNameLst>
                                          <p:attrName>style.visibility</p:attrName>
                                        </p:attrNameLst>
                                      </p:cBhvr>
                                      <p:to>
                                        <p:strVal val="visible"/>
                                      </p:to>
                                    </p:set>
                                    <p:animEffect transition="in" filter="wipe(up)">
                                      <p:cBhvr>
                                        <p:cTn id="25"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416771" name="Rectangle 3"/>
          <p:cNvSpPr>
            <a:spLocks noGrp="1" noChangeArrowheads="1"/>
          </p:cNvSpPr>
          <p:nvPr>
            <p:ph type="body" idx="1"/>
          </p:nvPr>
        </p:nvSpPr>
        <p:spPr>
          <a:xfrm>
            <a:off x="457200" y="1600200"/>
            <a:ext cx="8229600" cy="587375"/>
          </a:xfrm>
        </p:spPr>
        <p:txBody>
          <a:bodyPr/>
          <a:lstStyle/>
          <a:p>
            <a:pPr eaLnBrk="1" hangingPunct="1"/>
            <a:r>
              <a:rPr lang="en-US" altLang="zh-CN" sz="2800" b="1" smtClean="0">
                <a:solidFill>
                  <a:srgbClr val="1F2039"/>
                </a:solidFill>
                <a:latin typeface="Times New Roman" panose="02020603050405020304" pitchFamily="18" charset="0"/>
              </a:rPr>
              <a:t>HMM</a:t>
            </a:r>
            <a:r>
              <a:rPr lang="zh-CN" altLang="en-US" sz="2800" b="1" smtClean="0">
                <a:solidFill>
                  <a:srgbClr val="1F2039"/>
                </a:solidFill>
                <a:latin typeface="Times New Roman" panose="02020603050405020304" pitchFamily="18" charset="0"/>
              </a:rPr>
              <a:t>模型的训练</a:t>
            </a:r>
          </a:p>
          <a:p>
            <a:pPr eaLnBrk="1" hangingPunct="1">
              <a:buFontTx/>
              <a:buNone/>
            </a:pPr>
            <a:endParaRPr lang="zh-CN" altLang="en-US" sz="2800" b="1" smtClean="0">
              <a:solidFill>
                <a:srgbClr val="1F2039"/>
              </a:solidFill>
              <a:latin typeface="Times New Roman" panose="02020603050405020304" pitchFamily="18" charset="0"/>
            </a:endParaRPr>
          </a:p>
        </p:txBody>
      </p:sp>
      <p:grpSp>
        <p:nvGrpSpPr>
          <p:cNvPr id="2" name="Group 4"/>
          <p:cNvGrpSpPr>
            <a:grpSpLocks/>
          </p:cNvGrpSpPr>
          <p:nvPr/>
        </p:nvGrpSpPr>
        <p:grpSpPr bwMode="auto">
          <a:xfrm>
            <a:off x="838200" y="2438400"/>
            <a:ext cx="7023100" cy="976313"/>
            <a:chOff x="518" y="1516"/>
            <a:chExt cx="4424" cy="615"/>
          </a:xfrm>
        </p:grpSpPr>
        <p:sp>
          <p:nvSpPr>
            <p:cNvPr id="110620" name="Text Box 5"/>
            <p:cNvSpPr txBox="1">
              <a:spLocks noChangeArrowheads="1"/>
            </p:cNvSpPr>
            <p:nvPr/>
          </p:nvSpPr>
          <p:spPr bwMode="auto">
            <a:xfrm>
              <a:off x="518" y="1530"/>
              <a:ext cx="2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给定一个观察值序列</a:t>
              </a:r>
              <a:r>
                <a:rPr kumimoji="1" lang="zh-CN" altLang="en-US" sz="2800" b="1">
                  <a:solidFill>
                    <a:srgbClr val="1F2039"/>
                  </a:solidFill>
                  <a:latin typeface="Times New Roman" panose="02020603050405020304" pitchFamily="18" charset="0"/>
                </a:rPr>
                <a:t> </a:t>
              </a:r>
            </a:p>
          </p:txBody>
        </p:sp>
        <p:grpSp>
          <p:nvGrpSpPr>
            <p:cNvPr id="110621" name="Group 6"/>
            <p:cNvGrpSpPr>
              <a:grpSpLocks/>
            </p:cNvGrpSpPr>
            <p:nvPr/>
          </p:nvGrpSpPr>
          <p:grpSpPr bwMode="auto">
            <a:xfrm>
              <a:off x="2736" y="1536"/>
              <a:ext cx="1188" cy="272"/>
              <a:chOff x="1584" y="1920"/>
              <a:chExt cx="1188" cy="272"/>
            </a:xfrm>
          </p:grpSpPr>
          <p:graphicFrame>
            <p:nvGraphicFramePr>
              <p:cNvPr id="110626" name="Object 7"/>
              <p:cNvGraphicFramePr>
                <a:graphicFrameLocks noChangeAspect="1"/>
              </p:cNvGraphicFramePr>
              <p:nvPr/>
            </p:nvGraphicFramePr>
            <p:xfrm>
              <a:off x="1584" y="1952"/>
              <a:ext cx="342" cy="224"/>
            </p:xfrm>
            <a:graphic>
              <a:graphicData uri="http://schemas.openxmlformats.org/presentationml/2006/ole">
                <mc:AlternateContent xmlns:mc="http://schemas.openxmlformats.org/markup-compatibility/2006">
                  <mc:Choice xmlns:v="urn:schemas-microsoft-com:vml" Requires="v">
                    <p:oleObj spid="_x0000_s110793" r:id="rId4" imgW="279158" imgH="177646" progId="Equation.3">
                      <p:embed/>
                    </p:oleObj>
                  </mc:Choice>
                  <mc:Fallback>
                    <p:oleObj r:id="rId4" imgW="279158" imgH="17764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1952"/>
                            <a:ext cx="34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7" name="Object 8"/>
              <p:cNvGraphicFramePr>
                <a:graphicFrameLocks noChangeAspect="1"/>
              </p:cNvGraphicFramePr>
              <p:nvPr/>
            </p:nvGraphicFramePr>
            <p:xfrm>
              <a:off x="1920" y="1920"/>
              <a:ext cx="852" cy="272"/>
            </p:xfrm>
            <a:graphic>
              <a:graphicData uri="http://schemas.openxmlformats.org/presentationml/2006/ole">
                <mc:AlternateContent xmlns:mc="http://schemas.openxmlformats.org/markup-compatibility/2006">
                  <mc:Choice xmlns:v="urn:schemas-microsoft-com:vml" Requires="v">
                    <p:oleObj spid="_x0000_s110794" r:id="rId6" imgW="685502" imgH="215806" progId="Equation.3">
                      <p:embed/>
                    </p:oleObj>
                  </mc:Choice>
                  <mc:Fallback>
                    <p:oleObj r:id="rId6" imgW="685502" imgH="215806"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1920"/>
                            <a:ext cx="8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22" name="Text Box 9"/>
            <p:cNvSpPr txBox="1">
              <a:spLocks noChangeArrowheads="1"/>
            </p:cNvSpPr>
            <p:nvPr/>
          </p:nvSpPr>
          <p:spPr bwMode="auto">
            <a:xfrm>
              <a:off x="3926" y="151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a:t>
              </a:r>
              <a:endParaRPr kumimoji="1" lang="zh-CN" altLang="en-US" sz="2800" b="1">
                <a:solidFill>
                  <a:srgbClr val="1F2039"/>
                </a:solidFill>
                <a:latin typeface="Times New Roman" panose="02020603050405020304" pitchFamily="18" charset="0"/>
              </a:endParaRPr>
            </a:p>
          </p:txBody>
        </p:sp>
        <p:sp>
          <p:nvSpPr>
            <p:cNvPr id="110623" name="Text Box 10"/>
            <p:cNvSpPr txBox="1">
              <a:spLocks noChangeArrowheads="1"/>
            </p:cNvSpPr>
            <p:nvPr/>
          </p:nvSpPr>
          <p:spPr bwMode="auto">
            <a:xfrm>
              <a:off x="662" y="1804"/>
              <a:ext cx="3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，使         最大。</a:t>
              </a:r>
            </a:p>
          </p:txBody>
        </p:sp>
        <p:graphicFrame>
          <p:nvGraphicFramePr>
            <p:cNvPr id="110624" name="Object 11"/>
            <p:cNvGraphicFramePr>
              <a:graphicFrameLocks noChangeAspect="1"/>
            </p:cNvGraphicFramePr>
            <p:nvPr/>
          </p:nvGraphicFramePr>
          <p:xfrm>
            <a:off x="672" y="1872"/>
            <a:ext cx="1029" cy="254"/>
          </p:xfrm>
          <a:graphic>
            <a:graphicData uri="http://schemas.openxmlformats.org/presentationml/2006/ole">
              <mc:AlternateContent xmlns:mc="http://schemas.openxmlformats.org/markup-compatibility/2006">
                <mc:Choice xmlns:v="urn:schemas-microsoft-com:vml" Requires="v">
                  <p:oleObj spid="_x0000_s110795" r:id="rId8" imgW="812447" imgH="203112" progId="Equation.3">
                    <p:embed/>
                  </p:oleObj>
                </mc:Choice>
                <mc:Fallback>
                  <p:oleObj r:id="rId8" imgW="812447" imgH="203112"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187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5" name="Object 12"/>
            <p:cNvGraphicFramePr>
              <a:graphicFrameLocks noChangeAspect="1"/>
            </p:cNvGraphicFramePr>
            <p:nvPr/>
          </p:nvGraphicFramePr>
          <p:xfrm>
            <a:off x="2400" y="1872"/>
            <a:ext cx="691" cy="255"/>
          </p:xfrm>
          <a:graphic>
            <a:graphicData uri="http://schemas.openxmlformats.org/presentationml/2006/ole">
              <mc:AlternateContent xmlns:mc="http://schemas.openxmlformats.org/markup-compatibility/2006">
                <mc:Choice xmlns:v="urn:schemas-microsoft-com:vml" Requires="v">
                  <p:oleObj spid="_x0000_s110796" r:id="rId10" imgW="545626" imgH="203024" progId="Equation.3">
                    <p:embed/>
                  </p:oleObj>
                </mc:Choice>
                <mc:Fallback>
                  <p:oleObj r:id="rId10" imgW="545626" imgH="20302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1872"/>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3"/>
          <p:cNvGrpSpPr>
            <a:grpSpLocks/>
          </p:cNvGrpSpPr>
          <p:nvPr/>
        </p:nvGrpSpPr>
        <p:grpSpPr bwMode="auto">
          <a:xfrm>
            <a:off x="1050925" y="3397250"/>
            <a:ext cx="7323138" cy="519113"/>
            <a:chOff x="662" y="2140"/>
            <a:chExt cx="4613" cy="327"/>
          </a:xfrm>
        </p:grpSpPr>
        <p:grpSp>
          <p:nvGrpSpPr>
            <p:cNvPr id="110616" name="Group 14"/>
            <p:cNvGrpSpPr>
              <a:grpSpLocks/>
            </p:cNvGrpSpPr>
            <p:nvPr/>
          </p:nvGrpSpPr>
          <p:grpSpPr bwMode="auto">
            <a:xfrm>
              <a:off x="662" y="2140"/>
              <a:ext cx="4426" cy="327"/>
              <a:chOff x="662" y="2140"/>
              <a:chExt cx="4426" cy="327"/>
            </a:xfrm>
          </p:grpSpPr>
          <p:sp>
            <p:nvSpPr>
              <p:cNvPr id="110618" name="Text Box 15"/>
              <p:cNvSpPr txBox="1">
                <a:spLocks noChangeArrowheads="1"/>
              </p:cNvSpPr>
              <p:nvPr/>
            </p:nvSpPr>
            <p:spPr bwMode="auto">
              <a:xfrm>
                <a:off x="662" y="2140"/>
                <a:ext cx="4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实际上，不存在一种方法直接估计最佳的</a:t>
                </a:r>
                <a:endParaRPr kumimoji="1" lang="en-US" altLang="zh-CN" sz="2800" b="1">
                  <a:solidFill>
                    <a:srgbClr val="1F2039"/>
                  </a:solidFill>
                  <a:latin typeface="Times New Roman" panose="02020603050405020304" pitchFamily="18" charset="0"/>
                </a:endParaRPr>
              </a:p>
            </p:txBody>
          </p:sp>
          <p:graphicFrame>
            <p:nvGraphicFramePr>
              <p:cNvPr id="110619" name="Object 16"/>
              <p:cNvGraphicFramePr>
                <a:graphicFrameLocks noChangeAspect="1"/>
              </p:cNvGraphicFramePr>
              <p:nvPr/>
            </p:nvGraphicFramePr>
            <p:xfrm>
              <a:off x="4800" y="2208"/>
              <a:ext cx="258" cy="223"/>
            </p:xfrm>
            <a:graphic>
              <a:graphicData uri="http://schemas.openxmlformats.org/presentationml/2006/ole">
                <mc:AlternateContent xmlns:mc="http://schemas.openxmlformats.org/markup-compatibility/2006">
                  <mc:Choice xmlns:v="urn:schemas-microsoft-com:vml" Requires="v">
                    <p:oleObj spid="_x0000_s110797" r:id="rId12" imgW="139579" imgH="177646" progId="Equation.3">
                      <p:embed/>
                    </p:oleObj>
                  </mc:Choice>
                  <mc:Fallback>
                    <p:oleObj r:id="rId12" imgW="139579" imgH="177646"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 y="2208"/>
                            <a:ext cx="25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17" name="Text Box 17"/>
            <p:cNvSpPr txBox="1">
              <a:spLocks noChangeArrowheads="1"/>
            </p:cNvSpPr>
            <p:nvPr/>
          </p:nvSpPr>
          <p:spPr bwMode="auto">
            <a:xfrm>
              <a:off x="4934" y="21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grpSp>
        <p:nvGrpSpPr>
          <p:cNvPr id="6" name="Group 18"/>
          <p:cNvGrpSpPr>
            <a:grpSpLocks/>
          </p:cNvGrpSpPr>
          <p:nvPr/>
        </p:nvGrpSpPr>
        <p:grpSpPr bwMode="auto">
          <a:xfrm>
            <a:off x="990600" y="4038600"/>
            <a:ext cx="7840663" cy="2438400"/>
            <a:chOff x="624" y="2544"/>
            <a:chExt cx="4939" cy="1536"/>
          </a:xfrm>
        </p:grpSpPr>
        <p:sp>
          <p:nvSpPr>
            <p:cNvPr id="110599" name="Text Box 19"/>
            <p:cNvSpPr txBox="1">
              <a:spLocks noChangeArrowheads="1"/>
            </p:cNvSpPr>
            <p:nvPr/>
          </p:nvSpPr>
          <p:spPr bwMode="auto">
            <a:xfrm>
              <a:off x="5222" y="31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nvGrpSpPr>
            <p:cNvPr id="110600" name="Group 20"/>
            <p:cNvGrpSpPr>
              <a:grpSpLocks/>
            </p:cNvGrpSpPr>
            <p:nvPr/>
          </p:nvGrpSpPr>
          <p:grpSpPr bwMode="auto">
            <a:xfrm>
              <a:off x="624" y="2544"/>
              <a:ext cx="4699" cy="1536"/>
              <a:chOff x="624" y="2544"/>
              <a:chExt cx="4699" cy="1536"/>
            </a:xfrm>
          </p:grpSpPr>
          <p:sp>
            <p:nvSpPr>
              <p:cNvPr id="110601" name="Text Box 21"/>
              <p:cNvSpPr txBox="1">
                <a:spLocks noChangeArrowheads="1"/>
              </p:cNvSpPr>
              <p:nvPr/>
            </p:nvSpPr>
            <p:spPr bwMode="auto">
              <a:xfrm>
                <a:off x="624" y="254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替代的方法</a:t>
                </a:r>
                <a:r>
                  <a:rPr kumimoji="1" lang="zh-CN" altLang="en-US" sz="2800" b="1" dirty="0">
                    <a:solidFill>
                      <a:srgbClr val="1F2039"/>
                    </a:solidFill>
                    <a:latin typeface="Times New Roman" panose="02020603050405020304" pitchFamily="18" charset="0"/>
                  </a:rPr>
                  <a:t>是：</a:t>
                </a:r>
              </a:p>
            </p:txBody>
          </p:sp>
          <p:sp>
            <p:nvSpPr>
              <p:cNvPr id="110602" name="Text Box 22"/>
              <p:cNvSpPr txBox="1">
                <a:spLocks noChangeArrowheads="1"/>
              </p:cNvSpPr>
              <p:nvPr/>
            </p:nvSpPr>
            <p:spPr bwMode="auto">
              <a:xfrm>
                <a:off x="710" y="2784"/>
                <a:ext cx="3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根据观察值序列选取初始模型</a:t>
                </a:r>
                <a:r>
                  <a:rPr kumimoji="1" lang="zh-CN" altLang="en-US" sz="2800" b="1" dirty="0">
                    <a:solidFill>
                      <a:srgbClr val="1F2039"/>
                    </a:solidFill>
                    <a:latin typeface="Times New Roman" panose="02020603050405020304" pitchFamily="18" charset="0"/>
                  </a:rPr>
                  <a:t> </a:t>
                </a:r>
              </a:p>
            </p:txBody>
          </p:sp>
          <p:graphicFrame>
            <p:nvGraphicFramePr>
              <p:cNvPr id="110603" name="Object 23"/>
              <p:cNvGraphicFramePr>
                <a:graphicFrameLocks noChangeAspect="1"/>
              </p:cNvGraphicFramePr>
              <p:nvPr/>
            </p:nvGraphicFramePr>
            <p:xfrm>
              <a:off x="3984" y="2832"/>
              <a:ext cx="1029" cy="254"/>
            </p:xfrm>
            <a:graphic>
              <a:graphicData uri="http://schemas.openxmlformats.org/presentationml/2006/ole">
                <mc:AlternateContent xmlns:mc="http://schemas.openxmlformats.org/markup-compatibility/2006">
                  <mc:Choice xmlns:v="urn:schemas-microsoft-com:vml" Requires="v">
                    <p:oleObj spid="_x0000_s110798" r:id="rId14" imgW="812447" imgH="203112" progId="Equation.3">
                      <p:embed/>
                    </p:oleObj>
                  </mc:Choice>
                  <mc:Fallback>
                    <p:oleObj r:id="rId14" imgW="812447" imgH="203112"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83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4" name="Text Box 24"/>
              <p:cNvSpPr txBox="1">
                <a:spLocks noChangeArrowheads="1"/>
              </p:cNvSpPr>
              <p:nvPr/>
            </p:nvSpPr>
            <p:spPr bwMode="auto">
              <a:xfrm>
                <a:off x="662" y="3114"/>
                <a:ext cx="3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然后依据某种方法</a:t>
                </a:r>
                <a:r>
                  <a:rPr kumimoji="1" lang="zh-CN" altLang="en-US" sz="2800" b="1">
                    <a:solidFill>
                      <a:srgbClr val="1F2039"/>
                    </a:solidFill>
                    <a:latin typeface="宋体" panose="02010600030101010101" pitchFamily="2" charset="-122"/>
                  </a:rPr>
                  <a:t>求得一组新参数</a:t>
                </a:r>
                <a:r>
                  <a:rPr kumimoji="1" lang="zh-CN" altLang="en-US" sz="2800" b="1">
                    <a:solidFill>
                      <a:srgbClr val="1F2039"/>
                    </a:solidFill>
                    <a:latin typeface="Times New Roman" panose="02020603050405020304" pitchFamily="18" charset="0"/>
                  </a:rPr>
                  <a:t> </a:t>
                </a:r>
                <a:endParaRPr kumimoji="1" lang="en-US" altLang="zh-CN" sz="2800" b="1">
                  <a:solidFill>
                    <a:srgbClr val="1F2039"/>
                  </a:solidFill>
                  <a:latin typeface="Times New Roman" panose="02020603050405020304" pitchFamily="18" charset="0"/>
                </a:endParaRPr>
              </a:p>
            </p:txBody>
          </p:sp>
          <p:graphicFrame>
            <p:nvGraphicFramePr>
              <p:cNvPr id="110605" name="Object 25"/>
              <p:cNvGraphicFramePr>
                <a:graphicFrameLocks noChangeAspect="1"/>
              </p:cNvGraphicFramePr>
              <p:nvPr/>
            </p:nvGraphicFramePr>
            <p:xfrm>
              <a:off x="4176" y="3120"/>
              <a:ext cx="1102" cy="287"/>
            </p:xfrm>
            <a:graphic>
              <a:graphicData uri="http://schemas.openxmlformats.org/presentationml/2006/ole">
                <mc:AlternateContent xmlns:mc="http://schemas.openxmlformats.org/markup-compatibility/2006">
                  <mc:Choice xmlns:v="urn:schemas-microsoft-com:vml" Requires="v">
                    <p:oleObj spid="_x0000_s110799" r:id="rId15" imgW="876300" imgH="228600" progId="Equation.3">
                      <p:embed/>
                    </p:oleObj>
                  </mc:Choice>
                  <mc:Fallback>
                    <p:oleObj r:id="rId15" imgW="876300" imgH="2286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3120"/>
                            <a:ext cx="110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6" name="Text Box 26"/>
              <p:cNvSpPr txBox="1">
                <a:spLocks noChangeArrowheads="1"/>
              </p:cNvSpPr>
              <p:nvPr/>
            </p:nvSpPr>
            <p:spPr bwMode="auto">
              <a:xfrm>
                <a:off x="4982" y="27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nvGrpSpPr>
              <p:cNvPr id="110607" name="Group 27"/>
              <p:cNvGrpSpPr>
                <a:grpSpLocks/>
              </p:cNvGrpSpPr>
              <p:nvPr/>
            </p:nvGrpSpPr>
            <p:grpSpPr bwMode="auto">
              <a:xfrm>
                <a:off x="649" y="3417"/>
                <a:ext cx="2298" cy="327"/>
                <a:chOff x="649" y="3388"/>
                <a:chExt cx="2298" cy="327"/>
              </a:xfrm>
            </p:grpSpPr>
            <p:sp>
              <p:nvSpPr>
                <p:cNvPr id="110611" name="Text Box 28"/>
                <p:cNvSpPr txBox="1">
                  <a:spLocks noChangeArrowheads="1"/>
                </p:cNvSpPr>
                <p:nvPr/>
              </p:nvSpPr>
              <p:spPr bwMode="auto">
                <a:xfrm>
                  <a:off x="649" y="338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保证有</a:t>
                  </a:r>
                </a:p>
              </p:txBody>
            </p:sp>
            <p:grpSp>
              <p:nvGrpSpPr>
                <p:cNvPr id="110612" name="Group 29"/>
                <p:cNvGrpSpPr>
                  <a:grpSpLocks/>
                </p:cNvGrpSpPr>
                <p:nvPr/>
              </p:nvGrpSpPr>
              <p:grpSpPr bwMode="auto">
                <a:xfrm>
                  <a:off x="1440" y="3415"/>
                  <a:ext cx="1507" cy="288"/>
                  <a:chOff x="1440" y="3415"/>
                  <a:chExt cx="1507" cy="288"/>
                </a:xfrm>
              </p:grpSpPr>
              <p:graphicFrame>
                <p:nvGraphicFramePr>
                  <p:cNvPr id="110613" name="Object 30"/>
                  <p:cNvGraphicFramePr>
                    <a:graphicFrameLocks noChangeAspect="1"/>
                  </p:cNvGraphicFramePr>
                  <p:nvPr/>
                </p:nvGraphicFramePr>
                <p:xfrm>
                  <a:off x="1440" y="3415"/>
                  <a:ext cx="721" cy="288"/>
                </p:xfrm>
                <a:graphic>
                  <a:graphicData uri="http://schemas.openxmlformats.org/presentationml/2006/ole">
                    <mc:AlternateContent xmlns:mc="http://schemas.openxmlformats.org/markup-compatibility/2006">
                      <mc:Choice xmlns:v="urn:schemas-microsoft-com:vml" Requires="v">
                        <p:oleObj spid="_x0000_s110800" r:id="rId17" imgW="571252" imgH="228501" progId="Equation.3">
                          <p:embed/>
                        </p:oleObj>
                      </mc:Choice>
                      <mc:Fallback>
                        <p:oleObj r:id="rId17" imgW="571252" imgH="228501"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0" y="3415"/>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4" name="Object 31"/>
                  <p:cNvGraphicFramePr>
                    <a:graphicFrameLocks noChangeAspect="1"/>
                  </p:cNvGraphicFramePr>
                  <p:nvPr/>
                </p:nvGraphicFramePr>
                <p:xfrm>
                  <a:off x="2256" y="3441"/>
                  <a:ext cx="691" cy="255"/>
                </p:xfrm>
                <a:graphic>
                  <a:graphicData uri="http://schemas.openxmlformats.org/presentationml/2006/ole">
                    <mc:AlternateContent xmlns:mc="http://schemas.openxmlformats.org/markup-compatibility/2006">
                      <mc:Choice xmlns:v="urn:schemas-microsoft-com:vml" Requires="v">
                        <p:oleObj spid="_x0000_s110801" r:id="rId19" imgW="545626" imgH="203024" progId="Equation.3">
                          <p:embed/>
                        </p:oleObj>
                      </mc:Choice>
                      <mc:Fallback>
                        <p:oleObj r:id="rId19" imgW="545626" imgH="203024"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56" y="3441"/>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5" name="Object 32"/>
                  <p:cNvGraphicFramePr>
                    <a:graphicFrameLocks noChangeAspect="1"/>
                  </p:cNvGraphicFramePr>
                  <p:nvPr/>
                </p:nvGraphicFramePr>
                <p:xfrm>
                  <a:off x="2145" y="3489"/>
                  <a:ext cx="159" cy="159"/>
                </p:xfrm>
                <a:graphic>
                  <a:graphicData uri="http://schemas.openxmlformats.org/presentationml/2006/ole">
                    <mc:AlternateContent xmlns:mc="http://schemas.openxmlformats.org/markup-compatibility/2006">
                      <mc:Choice xmlns:v="urn:schemas-microsoft-com:vml" Requires="v">
                        <p:oleObj spid="_x0000_s110802" name="Equation" r:id="rId21" imgW="126725" imgH="126725" progId="Equation.3">
                          <p:embed/>
                        </p:oleObj>
                      </mc:Choice>
                      <mc:Fallback>
                        <p:oleObj name="Equation" r:id="rId21" imgW="126725" imgH="126725"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45" y="3489"/>
                                <a:ext cx="15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10608" name="Text Box 33"/>
              <p:cNvSpPr txBox="1">
                <a:spLocks noChangeArrowheads="1"/>
              </p:cNvSpPr>
              <p:nvPr/>
            </p:nvSpPr>
            <p:spPr bwMode="auto">
              <a:xfrm>
                <a:off x="2918" y="3408"/>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zh-CN" altLang="en-US" sz="2800" b="1">
                    <a:solidFill>
                      <a:srgbClr val="1F2039"/>
                    </a:solidFill>
                    <a:latin typeface="宋体" panose="02010600030101010101" pitchFamily="2" charset="-122"/>
                  </a:rPr>
                  <a:t>重复这个过程，逐步</a:t>
                </a:r>
                <a:endParaRPr kumimoji="1" lang="zh-CN" altLang="en-US" sz="2800" b="1">
                  <a:solidFill>
                    <a:srgbClr val="1F2039"/>
                  </a:solidFill>
                  <a:latin typeface="Times New Roman" panose="02020603050405020304" pitchFamily="18" charset="0"/>
                </a:endParaRPr>
              </a:p>
            </p:txBody>
          </p:sp>
          <p:sp>
            <p:nvSpPr>
              <p:cNvPr id="110609" name="Text Box 34"/>
              <p:cNvSpPr txBox="1">
                <a:spLocks noChangeArrowheads="1"/>
              </p:cNvSpPr>
              <p:nvPr/>
            </p:nvSpPr>
            <p:spPr bwMode="auto">
              <a:xfrm>
                <a:off x="648" y="3738"/>
                <a:ext cx="4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改进模型参数，直到       收敛。</a:t>
                </a:r>
                <a:endParaRPr kumimoji="1" lang="zh-CN" altLang="en-US" sz="2800" b="1">
                  <a:solidFill>
                    <a:srgbClr val="1F2039"/>
                  </a:solidFill>
                  <a:latin typeface="Times New Roman" panose="02020603050405020304" pitchFamily="18" charset="0"/>
                </a:endParaRPr>
              </a:p>
            </p:txBody>
          </p:sp>
          <p:graphicFrame>
            <p:nvGraphicFramePr>
              <p:cNvPr id="110610" name="Object 35"/>
              <p:cNvGraphicFramePr>
                <a:graphicFrameLocks noChangeAspect="1"/>
              </p:cNvGraphicFramePr>
              <p:nvPr/>
            </p:nvGraphicFramePr>
            <p:xfrm>
              <a:off x="2783" y="3792"/>
              <a:ext cx="721" cy="288"/>
            </p:xfrm>
            <a:graphic>
              <a:graphicData uri="http://schemas.openxmlformats.org/presentationml/2006/ole">
                <mc:AlternateContent xmlns:mc="http://schemas.openxmlformats.org/markup-compatibility/2006">
                  <mc:Choice xmlns:v="urn:schemas-microsoft-com:vml" Requires="v">
                    <p:oleObj spid="_x0000_s110803" r:id="rId23" imgW="571252" imgH="228501" progId="Equation.3">
                      <p:embed/>
                    </p:oleObj>
                  </mc:Choice>
                  <mc:Fallback>
                    <p:oleObj r:id="rId23" imgW="571252" imgH="228501"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3" y="379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18819" name="Text Box 3"/>
          <p:cNvSpPr txBox="1">
            <a:spLocks noChangeArrowheads="1"/>
          </p:cNvSpPr>
          <p:nvPr/>
        </p:nvSpPr>
        <p:spPr bwMode="auto">
          <a:xfrm>
            <a:off x="457200" y="2286000"/>
            <a:ext cx="784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这一方法，未必能求得全局最大值、而有可能  得到一局部极值点</a:t>
            </a:r>
          </a:p>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经典的方法：</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算法的理论基础是</a:t>
            </a:r>
            <a:r>
              <a:rPr kumimoji="1" lang="en-US" altLang="zh-CN" sz="2800" b="1">
                <a:solidFill>
                  <a:srgbClr val="1F2039"/>
                </a:solidFill>
                <a:latin typeface="宋体" panose="02010600030101010101" pitchFamily="2" charset="-122"/>
              </a:rPr>
              <a:t>EM</a:t>
            </a:r>
            <a:r>
              <a:rPr kumimoji="1" lang="zh-CN" altLang="en-US" sz="2800" b="1">
                <a:solidFill>
                  <a:srgbClr val="1F2039"/>
                </a:solidFill>
                <a:latin typeface="宋体" panose="02010600030101010101" pitchFamily="2" charset="-122"/>
              </a:rPr>
              <a:t>算法。</a:t>
            </a:r>
          </a:p>
        </p:txBody>
      </p:sp>
      <p:sp>
        <p:nvSpPr>
          <p:cNvPr id="418820" name="Text Box 4"/>
          <p:cNvSpPr txBox="1">
            <a:spLocks noChangeArrowheads="1"/>
          </p:cNvSpPr>
          <p:nvPr/>
        </p:nvSpPr>
        <p:spPr bwMode="auto">
          <a:xfrm>
            <a:off x="395288" y="433387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定义辅助函数</a:t>
            </a:r>
          </a:p>
        </p:txBody>
      </p:sp>
      <p:grpSp>
        <p:nvGrpSpPr>
          <p:cNvPr id="3" name="组合 2"/>
          <p:cNvGrpSpPr>
            <a:grpSpLocks/>
          </p:cNvGrpSpPr>
          <p:nvPr/>
        </p:nvGrpSpPr>
        <p:grpSpPr bwMode="auto">
          <a:xfrm>
            <a:off x="1533525" y="4938713"/>
            <a:ext cx="5356225" cy="1190625"/>
            <a:chOff x="1533361" y="4939022"/>
            <a:chExt cx="5356290" cy="1190625"/>
          </a:xfrm>
        </p:grpSpPr>
        <p:pic>
          <p:nvPicPr>
            <p:cNvPr id="11264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939022"/>
              <a:ext cx="4333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47" name="对象 7"/>
            <p:cNvGraphicFramePr>
              <a:graphicFrameLocks noChangeAspect="1"/>
            </p:cNvGraphicFramePr>
            <p:nvPr/>
          </p:nvGraphicFramePr>
          <p:xfrm>
            <a:off x="1533361" y="5230336"/>
            <a:ext cx="1145232" cy="502920"/>
          </p:xfrm>
          <a:graphic>
            <a:graphicData uri="http://schemas.openxmlformats.org/presentationml/2006/ole">
              <mc:AlternateContent xmlns:mc="http://schemas.openxmlformats.org/markup-compatibility/2006">
                <mc:Choice xmlns:v="urn:schemas-microsoft-com:vml" Requires="v">
                  <p:oleObj spid="_x0000_s112663" name="公式" r:id="rId5" imgW="520700" imgH="228600" progId="Equation.3">
                    <p:embed/>
                  </p:oleObj>
                </mc:Choice>
                <mc:Fallback>
                  <p:oleObj name="公式" r:id="rId5" imgW="520700" imgH="2286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361" y="5230336"/>
                          <a:ext cx="1145232"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20">
                                            <p:txEl>
                                              <p:pRg st="0" end="0"/>
                                            </p:txEl>
                                          </p:spTgt>
                                        </p:tgtEl>
                                        <p:attrNameLst>
                                          <p:attrName>style.visibility</p:attrName>
                                        </p:attrNameLst>
                                      </p:cBhvr>
                                      <p:to>
                                        <p:strVal val="visible"/>
                                      </p:to>
                                    </p:set>
                                    <p:animEffect transition="in" filter="wipe(up)">
                                      <p:cBhvr>
                                        <p:cTn id="22" dur="500"/>
                                        <p:tgtEl>
                                          <p:spTgt spid="4188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P spid="41882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14691" name="Text Box 3"/>
          <p:cNvSpPr txBox="1">
            <a:spLocks noChangeArrowheads="1"/>
          </p:cNvSpPr>
          <p:nvPr/>
        </p:nvSpPr>
        <p:spPr bwMode="auto">
          <a:xfrm>
            <a:off x="593725" y="1836738"/>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可以证明</a:t>
            </a:r>
            <a:r>
              <a:rPr kumimoji="1" lang="zh-CN" altLang="en-US" sz="2800" b="1">
                <a:solidFill>
                  <a:srgbClr val="1F2039"/>
                </a:solidFill>
                <a:latin typeface="Times New Roman" panose="02020603050405020304" pitchFamily="18" charset="0"/>
              </a:rPr>
              <a:t>：若                          则有</a:t>
            </a:r>
          </a:p>
        </p:txBody>
      </p:sp>
      <p:graphicFrame>
        <p:nvGraphicFramePr>
          <p:cNvPr id="114692" name="对象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4758" name="公式" r:id="rId4" imgW="391303" imgH="739129" progId="Equation.3">
                  <p:embed/>
                </p:oleObj>
              </mc:Choice>
              <mc:Fallback>
                <p:oleObj name="公式" r:id="rId4" imgW="391303" imgH="739129"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3" name="对象 3"/>
          <p:cNvGraphicFramePr>
            <a:graphicFrameLocks noChangeAspect="1"/>
          </p:cNvGraphicFramePr>
          <p:nvPr/>
        </p:nvGraphicFramePr>
        <p:xfrm>
          <a:off x="2897188" y="1865313"/>
          <a:ext cx="2035175" cy="411162"/>
        </p:xfrm>
        <a:graphic>
          <a:graphicData uri="http://schemas.openxmlformats.org/presentationml/2006/ole">
            <mc:AlternateContent xmlns:mc="http://schemas.openxmlformats.org/markup-compatibility/2006">
              <mc:Choice xmlns:v="urn:schemas-microsoft-com:vml" Requires="v">
                <p:oleObj spid="_x0000_s114759" name="公式" r:id="rId6" imgW="1130300" imgH="228600" progId="Equation.3">
                  <p:embed/>
                </p:oleObj>
              </mc:Choice>
              <mc:Fallback>
                <p:oleObj name="公式" r:id="rId6" imgW="1130300" imgH="228600" progId="Equation.3">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188" y="1865313"/>
                        <a:ext cx="20351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4" name="对象 15"/>
          <p:cNvGraphicFramePr>
            <a:graphicFrameLocks noChangeAspect="1"/>
          </p:cNvGraphicFramePr>
          <p:nvPr/>
        </p:nvGraphicFramePr>
        <p:xfrm>
          <a:off x="5870575" y="1906588"/>
          <a:ext cx="2171700" cy="411162"/>
        </p:xfrm>
        <a:graphic>
          <a:graphicData uri="http://schemas.openxmlformats.org/presentationml/2006/ole">
            <mc:AlternateContent xmlns:mc="http://schemas.openxmlformats.org/markup-compatibility/2006">
              <mc:Choice xmlns:v="urn:schemas-microsoft-com:vml" Requires="v">
                <p:oleObj spid="_x0000_s114760" name="公式" r:id="rId8" imgW="1206500" imgH="228600" progId="Equation.3">
                  <p:embed/>
                </p:oleObj>
              </mc:Choice>
              <mc:Fallback>
                <p:oleObj name="公式" r:id="rId8" imgW="1206500" imgH="228600" progId="Equation.3">
                  <p:embed/>
                  <p:pic>
                    <p:nvPicPr>
                      <p:cNvPr id="0" name="对象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575" y="1906588"/>
                        <a:ext cx="21717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a:grpSpLocks/>
          </p:cNvGrpSpPr>
          <p:nvPr/>
        </p:nvGrpSpPr>
        <p:grpSpPr bwMode="auto">
          <a:xfrm>
            <a:off x="1044575" y="3213100"/>
            <a:ext cx="6415088" cy="2536825"/>
            <a:chOff x="1045288" y="3212976"/>
            <a:chExt cx="6414712" cy="2537460"/>
          </a:xfrm>
        </p:grpSpPr>
        <p:pic>
          <p:nvPicPr>
            <p:cNvPr id="114696" name="图片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3212976"/>
              <a:ext cx="4328160" cy="253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7" name="对象 17"/>
            <p:cNvGraphicFramePr>
              <a:graphicFrameLocks noChangeAspect="1"/>
            </p:cNvGraphicFramePr>
            <p:nvPr/>
          </p:nvGraphicFramePr>
          <p:xfrm>
            <a:off x="1045288" y="3356992"/>
            <a:ext cx="2158560" cy="457200"/>
          </p:xfrm>
          <a:graphic>
            <a:graphicData uri="http://schemas.openxmlformats.org/presentationml/2006/ole">
              <mc:AlternateContent xmlns:mc="http://schemas.openxmlformats.org/markup-compatibility/2006">
                <mc:Choice xmlns:v="urn:schemas-microsoft-com:vml" Requires="v">
                  <p:oleObj spid="_x0000_s114761" name="公式" r:id="rId11" imgW="1079500" imgH="228600" progId="Equation.3">
                    <p:embed/>
                  </p:oleObj>
                </mc:Choice>
                <mc:Fallback>
                  <p:oleObj name="公式" r:id="rId11" imgW="1079500" imgH="228600" progId="Equation.3">
                    <p:embed/>
                    <p:pic>
                      <p:nvPicPr>
                        <p:cNvPr id="0" name="对象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5288" y="3356992"/>
                          <a:ext cx="2158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3" name="Group 10"/>
          <p:cNvGrpSpPr>
            <a:grpSpLocks/>
          </p:cNvGrpSpPr>
          <p:nvPr/>
        </p:nvGrpSpPr>
        <p:grpSpPr bwMode="auto">
          <a:xfrm>
            <a:off x="609600" y="1196975"/>
            <a:ext cx="8229600" cy="1470025"/>
            <a:chOff x="384" y="3168"/>
            <a:chExt cx="5184" cy="926"/>
          </a:xfrm>
        </p:grpSpPr>
        <p:graphicFrame>
          <p:nvGraphicFramePr>
            <p:cNvPr id="116745" name="Object 11"/>
            <p:cNvGraphicFramePr>
              <a:graphicFrameLocks noChangeAspect="1"/>
            </p:cNvGraphicFramePr>
            <p:nvPr/>
          </p:nvGraphicFramePr>
          <p:xfrm>
            <a:off x="1008" y="3168"/>
            <a:ext cx="857" cy="422"/>
          </p:xfrm>
          <a:graphic>
            <a:graphicData uri="http://schemas.openxmlformats.org/presentationml/2006/ole">
              <mc:AlternateContent xmlns:mc="http://schemas.openxmlformats.org/markup-compatibility/2006">
                <mc:Choice xmlns:v="urn:schemas-microsoft-com:vml" Requires="v">
                  <p:oleObj spid="_x0000_s116795" name="Equation" r:id="rId4" imgW="850531" imgH="418918" progId="Equation.3">
                    <p:embed/>
                  </p:oleObj>
                </mc:Choice>
                <mc:Fallback>
                  <p:oleObj name="Equation" r:id="rId4" imgW="850531" imgH="418918"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3168"/>
                          <a:ext cx="857"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6" name="Text Box 12"/>
            <p:cNvSpPr txBox="1">
              <a:spLocks noChangeArrowheads="1"/>
            </p:cNvSpPr>
            <p:nvPr/>
          </p:nvSpPr>
          <p:spPr bwMode="auto">
            <a:xfrm>
              <a:off x="384" y="32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116747" name="Text Box 13"/>
            <p:cNvSpPr txBox="1">
              <a:spLocks noChangeArrowheads="1"/>
            </p:cNvSpPr>
            <p:nvPr/>
          </p:nvSpPr>
          <p:spPr bwMode="auto">
            <a:xfrm>
              <a:off x="1862" y="3239"/>
              <a:ext cx="3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，得到一组求取     的公式，这一组</a:t>
              </a:r>
            </a:p>
          </p:txBody>
        </p:sp>
        <p:graphicFrame>
          <p:nvGraphicFramePr>
            <p:cNvPr id="116748" name="Object 14"/>
            <p:cNvGraphicFramePr>
              <a:graphicFrameLocks noChangeAspect="1"/>
            </p:cNvGraphicFramePr>
            <p:nvPr/>
          </p:nvGraphicFramePr>
          <p:xfrm>
            <a:off x="3552" y="3264"/>
            <a:ext cx="190" cy="253"/>
          </p:xfrm>
          <a:graphic>
            <a:graphicData uri="http://schemas.openxmlformats.org/presentationml/2006/ole">
              <mc:AlternateContent xmlns:mc="http://schemas.openxmlformats.org/markup-compatibility/2006">
                <mc:Choice xmlns:v="urn:schemas-microsoft-com:vml" Requires="v">
                  <p:oleObj spid="_x0000_s116796" name="Equation" r:id="rId6" imgW="152268" imgH="203024" progId="Equation.3">
                    <p:embed/>
                  </p:oleObj>
                </mc:Choice>
                <mc:Fallback>
                  <p:oleObj name="Equation" r:id="rId6" imgW="152268" imgH="203024"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3264"/>
                          <a:ext cx="19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9" name="Text Box 15"/>
            <p:cNvSpPr txBox="1">
              <a:spLocks noChangeArrowheads="1"/>
            </p:cNvSpPr>
            <p:nvPr/>
          </p:nvSpPr>
          <p:spPr bwMode="auto">
            <a:xfrm>
              <a:off x="470" y="3498"/>
              <a:ext cx="50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公式就称为重估（</a:t>
              </a:r>
              <a:r>
                <a:rPr kumimoji="1" lang="en-US" altLang="zh-CN" sz="2800" b="1">
                  <a:solidFill>
                    <a:srgbClr val="1F2039"/>
                  </a:solidFill>
                  <a:latin typeface="Times New Roman" panose="02020603050405020304" pitchFamily="18" charset="0"/>
                </a:rPr>
                <a:t>Re-Estimation </a:t>
              </a:r>
              <a:r>
                <a:rPr kumimoji="1" lang="zh-CN" altLang="en-US" sz="2800" b="1">
                  <a:solidFill>
                    <a:srgbClr val="1F2039"/>
                  </a:solidFill>
                  <a:latin typeface="Times New Roman" panose="02020603050405020304" pitchFamily="18" charset="0"/>
                </a:rPr>
                <a:t>）公式，它们是</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的核心内容。</a:t>
              </a:r>
            </a:p>
          </p:txBody>
        </p:sp>
      </p:grpSp>
      <p:grpSp>
        <p:nvGrpSpPr>
          <p:cNvPr id="7" name="组合 6"/>
          <p:cNvGrpSpPr>
            <a:grpSpLocks/>
          </p:cNvGrpSpPr>
          <p:nvPr/>
        </p:nvGrpSpPr>
        <p:grpSpPr bwMode="auto">
          <a:xfrm>
            <a:off x="827088" y="2930525"/>
            <a:ext cx="3536950" cy="714375"/>
            <a:chOff x="827584" y="2930649"/>
            <a:chExt cx="3536429" cy="714375"/>
          </a:xfrm>
        </p:grpSpPr>
        <p:pic>
          <p:nvPicPr>
            <p:cNvPr id="116743" name="图片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2930649"/>
              <a:ext cx="26003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4" name="对象 18"/>
            <p:cNvGraphicFramePr>
              <a:graphicFrameLocks noChangeAspect="1"/>
            </p:cNvGraphicFramePr>
            <p:nvPr/>
          </p:nvGraphicFramePr>
          <p:xfrm>
            <a:off x="827584" y="3086100"/>
            <a:ext cx="780840" cy="342900"/>
          </p:xfrm>
          <a:graphic>
            <a:graphicData uri="http://schemas.openxmlformats.org/presentationml/2006/ole">
              <mc:AlternateContent xmlns:mc="http://schemas.openxmlformats.org/markup-compatibility/2006">
                <mc:Choice xmlns:v="urn:schemas-microsoft-com:vml" Requires="v">
                  <p:oleObj spid="_x0000_s116797" name="公式" r:id="rId9" imgW="520700" imgH="228600" progId="Equation.3">
                    <p:embed/>
                  </p:oleObj>
                </mc:Choice>
                <mc:Fallback>
                  <p:oleObj name="公式" r:id="rId9" imgW="520700" imgH="228600" progId="Equation.3">
                    <p:embed/>
                    <p:pic>
                      <p:nvPicPr>
                        <p:cNvPr id="0" name="对象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3086100"/>
                          <a:ext cx="78084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5" name="图片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617663" y="3805238"/>
            <a:ext cx="4857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4818063"/>
            <a:ext cx="849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50211" name="Rectangle 3"/>
          <p:cNvSpPr>
            <a:spLocks noGrp="1" noChangeArrowheads="1"/>
          </p:cNvSpPr>
          <p:nvPr>
            <p:ph type="body" idx="1"/>
          </p:nvPr>
        </p:nvSpPr>
        <p:spPr>
          <a:xfrm>
            <a:off x="179388" y="1268413"/>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3600" b="1" smtClean="0">
                <a:solidFill>
                  <a:schemeClr val="tx2"/>
                </a:solidFill>
                <a:latin typeface="宋体" panose="02010600030101010101" pitchFamily="2" charset="-122"/>
              </a:rPr>
              <a:t>动态时间归正</a:t>
            </a:r>
            <a:endParaRPr lang="zh-CN" altLang="en-US" sz="3600" b="1" smtClean="0">
              <a:solidFill>
                <a:schemeClr val="tx2"/>
              </a:solidFill>
              <a:latin typeface="Times New Roman" panose="02020603050405020304" pitchFamily="18" charset="0"/>
            </a:endParaRPr>
          </a:p>
          <a:p>
            <a:pPr eaLnBrk="1" hangingPunct="1">
              <a:lnSpc>
                <a:spcPct val="80000"/>
              </a:lnSpc>
              <a:spcBef>
                <a:spcPct val="30000"/>
              </a:spcBef>
              <a:buFontTx/>
              <a:buNone/>
            </a:pPr>
            <a:r>
              <a:rPr lang="en-US" altLang="zh-CN" sz="2800" b="1" smtClean="0">
                <a:solidFill>
                  <a:schemeClr val="tx2"/>
                </a:solidFill>
                <a:latin typeface="Times New Roman" panose="02020603050405020304" pitchFamily="18" charset="0"/>
              </a:rPr>
              <a:t>    </a:t>
            </a:r>
            <a:r>
              <a:rPr lang="en-US" altLang="zh-CN" sz="2400" b="1" smtClean="0">
                <a:solidFill>
                  <a:schemeClr val="tx2"/>
                </a:solidFill>
                <a:latin typeface="Times New Roman" panose="02020603050405020304" pitchFamily="18" charset="0"/>
              </a:rPr>
              <a:t>DTW(Dynamic Time Warping )</a:t>
            </a:r>
            <a:r>
              <a:rPr lang="zh-CN" altLang="en-US" sz="2400" b="1" smtClean="0">
                <a:solidFill>
                  <a:schemeClr val="tx2"/>
                </a:solidFill>
                <a:latin typeface="Times New Roman" panose="02020603050405020304" pitchFamily="18" charset="0"/>
              </a:rPr>
              <a:t>是一种模板匹配技术，是基于相似度计算与匹配实现的识别方法。</a:t>
            </a:r>
          </a:p>
          <a:p>
            <a:pPr eaLnBrk="1" hangingPunct="1">
              <a:lnSpc>
                <a:spcPct val="80000"/>
              </a:lnSpc>
            </a:pPr>
            <a:endParaRPr lang="zh-CN" altLang="en-US" sz="2800" b="1" smtClean="0">
              <a:solidFill>
                <a:schemeClr val="tx2"/>
              </a:solidFill>
              <a:latin typeface="Times New Roman" panose="02020603050405020304" pitchFamily="18" charset="0"/>
            </a:endParaRPr>
          </a:p>
          <a:p>
            <a:pPr eaLnBrk="1" hangingPunct="1">
              <a:lnSpc>
                <a:spcPct val="80000"/>
              </a:lnSpc>
              <a:buFontTx/>
              <a:buNone/>
            </a:pPr>
            <a:endParaRPr lang="zh-CN" altLang="en-US" sz="2800" b="1" smtClean="0">
              <a:solidFill>
                <a:schemeClr val="tx2"/>
              </a:solidFill>
              <a:latin typeface="Times New Roman" panose="02020603050405020304" pitchFamily="18" charset="0"/>
            </a:endParaRPr>
          </a:p>
          <a:p>
            <a:pPr eaLnBrk="1" hangingPunct="1">
              <a:lnSpc>
                <a:spcPct val="80000"/>
              </a:lnSpc>
              <a:buFontTx/>
              <a:buNone/>
            </a:pPr>
            <a:endParaRPr lang="zh-CN" altLang="en-US" sz="2800" b="1" smtClean="0">
              <a:solidFill>
                <a:schemeClr val="tx2"/>
              </a:solidFill>
              <a:latin typeface="Times New Roman" panose="02020603050405020304" pitchFamily="18" charset="0"/>
            </a:endParaRPr>
          </a:p>
        </p:txBody>
      </p:sp>
      <p:grpSp>
        <p:nvGrpSpPr>
          <p:cNvPr id="2" name="Group 4"/>
          <p:cNvGrpSpPr>
            <a:grpSpLocks/>
          </p:cNvGrpSpPr>
          <p:nvPr/>
        </p:nvGrpSpPr>
        <p:grpSpPr bwMode="auto">
          <a:xfrm>
            <a:off x="533400" y="2895600"/>
            <a:ext cx="4670425" cy="977900"/>
            <a:chOff x="336" y="1824"/>
            <a:chExt cx="2942" cy="616"/>
          </a:xfrm>
        </p:grpSpPr>
        <p:graphicFrame>
          <p:nvGraphicFramePr>
            <p:cNvPr id="12304" name="Object 5"/>
            <p:cNvGraphicFramePr>
              <a:graphicFrameLocks noChangeAspect="1"/>
            </p:cNvGraphicFramePr>
            <p:nvPr/>
          </p:nvGraphicFramePr>
          <p:xfrm>
            <a:off x="1824" y="1824"/>
            <a:ext cx="193" cy="274"/>
          </p:xfrm>
          <a:graphic>
            <a:graphicData uri="http://schemas.openxmlformats.org/presentationml/2006/ole">
              <mc:AlternateContent xmlns:mc="http://schemas.openxmlformats.org/markup-compatibility/2006">
                <mc:Choice xmlns:v="urn:schemas-microsoft-com:vml" Requires="v">
                  <p:oleObj spid="_x0000_s12415" name="Equation" r:id="rId4" imgW="152268" imgH="215713" progId="Equation.3">
                    <p:embed/>
                  </p:oleObj>
                </mc:Choice>
                <mc:Fallback>
                  <p:oleObj name="Equation" r:id="rId4" imgW="152268"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824"/>
                          <a:ext cx="19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6"/>
            <p:cNvGraphicFramePr>
              <a:graphicFrameLocks noChangeAspect="1"/>
            </p:cNvGraphicFramePr>
            <p:nvPr/>
          </p:nvGraphicFramePr>
          <p:xfrm>
            <a:off x="2208" y="1824"/>
            <a:ext cx="209" cy="274"/>
          </p:xfrm>
          <a:graphic>
            <a:graphicData uri="http://schemas.openxmlformats.org/presentationml/2006/ole">
              <mc:AlternateContent xmlns:mc="http://schemas.openxmlformats.org/markup-compatibility/2006">
                <mc:Choice xmlns:v="urn:schemas-microsoft-com:vml" Requires="v">
                  <p:oleObj spid="_x0000_s12416" name="Equation" r:id="rId6" imgW="164885" imgH="215619" progId="Equation.3">
                    <p:embed/>
                  </p:oleObj>
                </mc:Choice>
                <mc:Fallback>
                  <p:oleObj name="Equation" r:id="rId6" imgW="164885" imgH="21561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1824"/>
                          <a:ext cx="20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7"/>
            <p:cNvSpPr txBox="1">
              <a:spLocks noChangeArrowheads="1"/>
            </p:cNvSpPr>
            <p:nvPr/>
          </p:nvSpPr>
          <p:spPr bwMode="auto">
            <a:xfrm>
              <a:off x="1920" y="18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7" name="Rectangle 8"/>
            <p:cNvSpPr>
              <a:spLocks noChangeArrowheads="1"/>
            </p:cNvSpPr>
            <p:nvPr/>
          </p:nvSpPr>
          <p:spPr bwMode="auto">
            <a:xfrm>
              <a:off x="336" y="182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计算两个标量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8" name="Text Box 9"/>
            <p:cNvSpPr txBox="1">
              <a:spLocks noChangeArrowheads="1"/>
            </p:cNvSpPr>
            <p:nvPr/>
          </p:nvSpPr>
          <p:spPr bwMode="auto">
            <a:xfrm>
              <a:off x="2390" y="18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aphicFrame>
          <p:nvGraphicFramePr>
            <p:cNvPr id="12309" name="Object 10"/>
            <p:cNvGraphicFramePr>
              <a:graphicFrameLocks noChangeAspect="1"/>
            </p:cNvGraphicFramePr>
            <p:nvPr/>
          </p:nvGraphicFramePr>
          <p:xfrm>
            <a:off x="1632" y="2152"/>
            <a:ext cx="944" cy="288"/>
          </p:xfrm>
          <a:graphic>
            <a:graphicData uri="http://schemas.openxmlformats.org/presentationml/2006/ole">
              <mc:AlternateContent xmlns:mc="http://schemas.openxmlformats.org/markup-compatibility/2006">
                <mc:Choice xmlns:v="urn:schemas-microsoft-com:vml" Requires="v">
                  <p:oleObj spid="_x0000_s12417" name="Equation" r:id="rId9" imgW="749300" imgH="228600" progId="Equation.DSMT4">
                    <p:embed/>
                  </p:oleObj>
                </mc:Choice>
                <mc:Fallback>
                  <p:oleObj name="Equation" r:id="rId9" imgW="7493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152"/>
                          <a:ext cx="9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0219" name="AutoShape 11"/>
          <p:cNvSpPr>
            <a:spLocks noChangeArrowheads="1"/>
          </p:cNvSpPr>
          <p:nvPr/>
        </p:nvSpPr>
        <p:spPr bwMode="auto">
          <a:xfrm>
            <a:off x="6248400" y="4572000"/>
            <a:ext cx="1447800" cy="533400"/>
          </a:xfrm>
          <a:prstGeom prst="wedgeRoundRectCallout">
            <a:avLst>
              <a:gd name="adj1" fmla="val -113157"/>
              <a:gd name="adj2" fmla="val -13986"/>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欧式距</a:t>
            </a:r>
          </a:p>
        </p:txBody>
      </p:sp>
      <p:grpSp>
        <p:nvGrpSpPr>
          <p:cNvPr id="3" name="Group 12"/>
          <p:cNvGrpSpPr>
            <a:grpSpLocks/>
          </p:cNvGrpSpPr>
          <p:nvPr/>
        </p:nvGrpSpPr>
        <p:grpSpPr bwMode="auto">
          <a:xfrm>
            <a:off x="533400" y="3883025"/>
            <a:ext cx="7810500" cy="1247775"/>
            <a:chOff x="336" y="2446"/>
            <a:chExt cx="4920" cy="786"/>
          </a:xfrm>
        </p:grpSpPr>
        <p:graphicFrame>
          <p:nvGraphicFramePr>
            <p:cNvPr id="12298" name="Object 13"/>
            <p:cNvGraphicFramePr>
              <a:graphicFrameLocks noChangeAspect="1"/>
            </p:cNvGraphicFramePr>
            <p:nvPr/>
          </p:nvGraphicFramePr>
          <p:xfrm>
            <a:off x="1818" y="2446"/>
            <a:ext cx="1110" cy="290"/>
          </p:xfrm>
          <a:graphic>
            <a:graphicData uri="http://schemas.openxmlformats.org/presentationml/2006/ole">
              <mc:AlternateContent xmlns:mc="http://schemas.openxmlformats.org/markup-compatibility/2006">
                <mc:Choice xmlns:v="urn:schemas-microsoft-com:vml" Requires="v">
                  <p:oleObj spid="_x0000_s12418" name="Equation" r:id="rId11" imgW="876300" imgH="228600" progId="Equation.3">
                    <p:embed/>
                  </p:oleObj>
                </mc:Choice>
                <mc:Fallback>
                  <p:oleObj name="Equation" r:id="rId11" imgW="8763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8" y="2446"/>
                          <a:ext cx="111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4"/>
            <p:cNvGraphicFramePr>
              <a:graphicFrameLocks noChangeAspect="1"/>
            </p:cNvGraphicFramePr>
            <p:nvPr/>
          </p:nvGraphicFramePr>
          <p:xfrm>
            <a:off x="3120" y="2448"/>
            <a:ext cx="1206" cy="290"/>
          </p:xfrm>
          <a:graphic>
            <a:graphicData uri="http://schemas.openxmlformats.org/presentationml/2006/ole">
              <mc:AlternateContent xmlns:mc="http://schemas.openxmlformats.org/markup-compatibility/2006">
                <mc:Choice xmlns:v="urn:schemas-microsoft-com:vml" Requires="v">
                  <p:oleObj spid="_x0000_s12419" name="Equation" r:id="rId13" imgW="952087" imgH="228501" progId="Equation.3">
                    <p:embed/>
                  </p:oleObj>
                </mc:Choice>
                <mc:Fallback>
                  <p:oleObj name="Equation" r:id="rId13" imgW="952087" imgH="22850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2448"/>
                          <a:ext cx="120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5"/>
            <p:cNvSpPr txBox="1">
              <a:spLocks noChangeArrowheads="1"/>
            </p:cNvSpPr>
            <p:nvPr/>
          </p:nvSpPr>
          <p:spPr bwMode="auto">
            <a:xfrm>
              <a:off x="2832"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1" name="Rectangle 16"/>
            <p:cNvSpPr>
              <a:spLocks noChangeArrowheads="1"/>
            </p:cNvSpPr>
            <p:nvPr/>
          </p:nvSpPr>
          <p:spPr bwMode="auto">
            <a:xfrm>
              <a:off x="336" y="244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计算两个矢量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2" name="Text Box 17"/>
            <p:cNvSpPr txBox="1">
              <a:spLocks noChangeArrowheads="1"/>
            </p:cNvSpPr>
            <p:nvPr/>
          </p:nvSpPr>
          <p:spPr bwMode="auto">
            <a:xfrm>
              <a:off x="4368" y="24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aphicFrame>
          <p:nvGraphicFramePr>
            <p:cNvPr id="12303" name="Object 18"/>
            <p:cNvGraphicFramePr>
              <a:graphicFrameLocks noChangeAspect="1"/>
            </p:cNvGraphicFramePr>
            <p:nvPr/>
          </p:nvGraphicFramePr>
          <p:xfrm>
            <a:off x="1584" y="2688"/>
            <a:ext cx="1920" cy="544"/>
          </p:xfrm>
          <a:graphic>
            <a:graphicData uri="http://schemas.openxmlformats.org/presentationml/2006/ole">
              <mc:AlternateContent xmlns:mc="http://schemas.openxmlformats.org/markup-compatibility/2006">
                <mc:Choice xmlns:v="urn:schemas-microsoft-com:vml" Requires="v">
                  <p:oleObj spid="_x0000_s12420" name="Equation" r:id="rId15" imgW="1524000" imgH="431800" progId="Equation.3">
                    <p:embed/>
                  </p:oleObj>
                </mc:Choice>
                <mc:Fallback>
                  <p:oleObj name="Equation" r:id="rId15" imgW="1524000" imgH="4318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2688"/>
                          <a:ext cx="192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a:grpSpLocks/>
          </p:cNvGrpSpPr>
          <p:nvPr/>
        </p:nvGrpSpPr>
        <p:grpSpPr bwMode="auto">
          <a:xfrm>
            <a:off x="533400" y="5032375"/>
            <a:ext cx="7696200" cy="998538"/>
            <a:chOff x="336" y="3170"/>
            <a:chExt cx="4848" cy="629"/>
          </a:xfrm>
        </p:grpSpPr>
        <p:sp>
          <p:nvSpPr>
            <p:cNvPr id="12296" name="Rectangle 20"/>
            <p:cNvSpPr>
              <a:spLocks noChangeArrowheads="1"/>
            </p:cNvSpPr>
            <p:nvPr/>
          </p:nvSpPr>
          <p:spPr bwMode="auto">
            <a:xfrm>
              <a:off x="336" y="3170"/>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经过预处理和特征提取后的语音可以看作矢量的序列</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graphicFrame>
          <p:nvGraphicFramePr>
            <p:cNvPr id="12297" name="Object 21"/>
            <p:cNvGraphicFramePr>
              <a:graphicFrameLocks noChangeAspect="1"/>
            </p:cNvGraphicFramePr>
            <p:nvPr/>
          </p:nvGraphicFramePr>
          <p:xfrm>
            <a:off x="1663" y="3512"/>
            <a:ext cx="1522" cy="287"/>
          </p:xfrm>
          <a:graphic>
            <a:graphicData uri="http://schemas.openxmlformats.org/presentationml/2006/ole">
              <mc:AlternateContent xmlns:mc="http://schemas.openxmlformats.org/markup-compatibility/2006">
                <mc:Choice xmlns:v="urn:schemas-microsoft-com:vml" Requires="v">
                  <p:oleObj spid="_x0000_s12421" name="Equation" r:id="rId17" imgW="1143000" imgH="215900" progId="Equation.3">
                    <p:embed/>
                  </p:oleObj>
                </mc:Choice>
                <mc:Fallback>
                  <p:oleObj name="Equation" r:id="rId17" imgW="1143000" imgH="2159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3" y="3512"/>
                          <a:ext cx="152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P spid="3502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76475"/>
            <a:ext cx="6229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611188" y="1773238"/>
            <a:ext cx="7864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根据拉格朗日乘子法</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4437063"/>
            <a:ext cx="6086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18790" name="对象 14"/>
          <p:cNvGraphicFramePr>
            <a:graphicFrameLocks noChangeAspect="1"/>
          </p:cNvGraphicFramePr>
          <p:nvPr/>
        </p:nvGraphicFramePr>
        <p:xfrm>
          <a:off x="825500" y="1773238"/>
          <a:ext cx="365125" cy="504825"/>
        </p:xfrm>
        <a:graphic>
          <a:graphicData uri="http://schemas.openxmlformats.org/presentationml/2006/ole">
            <mc:AlternateContent xmlns:mc="http://schemas.openxmlformats.org/markup-compatibility/2006">
              <mc:Choice xmlns:v="urn:schemas-microsoft-com:vml" Requires="v">
                <p:oleObj spid="_x0000_s118808" name="公式" r:id="rId6" imgW="165028" imgH="228501" progId="Equation.3">
                  <p:embed/>
                </p:oleObj>
              </mc:Choice>
              <mc:Fallback>
                <p:oleObj name="公式" r:id="rId6" imgW="165028" imgH="228501" progId="Equation.3">
                  <p:embed/>
                  <p:pic>
                    <p:nvPicPr>
                      <p:cNvPr id="0"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500" y="1773238"/>
                        <a:ext cx="365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997200"/>
            <a:ext cx="1228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5416550"/>
            <a:ext cx="42402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up)">
                                      <p:cBhvr>
                                        <p:cTn id="7" dur="500"/>
                                        <p:tgtEl>
                                          <p:spTgt spid="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wipe(up)">
                                      <p:cBhvr>
                                        <p:cTn id="17" dur="500"/>
                                        <p:tgtEl>
                                          <p:spTgt spid="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611188" y="1773238"/>
            <a:ext cx="78644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以此类推，去重估观察概率。</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p:txBody>
      </p:sp>
      <p:sp>
        <p:nvSpPr>
          <p:cNvPr id="120835"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20836" name="对象 14"/>
          <p:cNvGraphicFramePr>
            <a:graphicFrameLocks noChangeAspect="1"/>
          </p:cNvGraphicFramePr>
          <p:nvPr/>
        </p:nvGraphicFramePr>
        <p:xfrm>
          <a:off x="811213" y="1758950"/>
          <a:ext cx="393700" cy="533400"/>
        </p:xfrm>
        <a:graphic>
          <a:graphicData uri="http://schemas.openxmlformats.org/presentationml/2006/ole">
            <mc:AlternateContent xmlns:mc="http://schemas.openxmlformats.org/markup-compatibility/2006">
              <mc:Choice xmlns:v="urn:schemas-microsoft-com:vml" Requires="v">
                <p:oleObj spid="_x0000_s120854" name="公式" r:id="rId4" imgW="177646" imgH="241091" progId="Equation.3">
                  <p:embed/>
                </p:oleObj>
              </mc:Choice>
              <mc:Fallback>
                <p:oleObj name="公式" r:id="rId4" imgW="177646" imgH="241091" progId="Equation.3">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175895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837"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251075"/>
            <a:ext cx="57038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图片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94100" y="3138488"/>
            <a:ext cx="9779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457200" y="1905000"/>
            <a:ext cx="8077200" cy="1800225"/>
            <a:chOff x="288" y="1200"/>
            <a:chExt cx="5088" cy="1134"/>
          </a:xfrm>
        </p:grpSpPr>
        <p:grpSp>
          <p:nvGrpSpPr>
            <p:cNvPr id="122896" name="Group 4"/>
            <p:cNvGrpSpPr>
              <a:grpSpLocks/>
            </p:cNvGrpSpPr>
            <p:nvPr/>
          </p:nvGrpSpPr>
          <p:grpSpPr bwMode="auto">
            <a:xfrm>
              <a:off x="288" y="1200"/>
              <a:ext cx="5088" cy="1134"/>
              <a:chOff x="288" y="1200"/>
              <a:chExt cx="5088" cy="1134"/>
            </a:xfrm>
          </p:grpSpPr>
          <p:sp>
            <p:nvSpPr>
              <p:cNvPr id="122899" name="Text Box 5"/>
              <p:cNvSpPr txBox="1">
                <a:spLocks noChangeArrowheads="1"/>
              </p:cNvSpPr>
              <p:nvPr/>
            </p:nvSpPr>
            <p:spPr bwMode="auto">
              <a:xfrm>
                <a:off x="288" y="120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定义      为给定训练序列  和模型  时，</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b="1" i="1">
                    <a:solidFill>
                      <a:srgbClr val="1F2039"/>
                    </a:solidFill>
                    <a:latin typeface="宋体" panose="02010600030101010101" pitchFamily="2" charset="-122"/>
                  </a:rPr>
                  <a:t>t</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i</a:t>
                </a:r>
                <a:r>
                  <a:rPr kumimoji="1" lang="en-US" altLang="zh-CN" sz="2800" b="1">
                    <a:solidFill>
                      <a:srgbClr val="1F2039"/>
                    </a:solidFill>
                    <a:latin typeface="宋体" panose="02010600030101010101" pitchFamily="2" charset="-122"/>
                  </a:rPr>
                  <a:t>，</a:t>
                </a:r>
                <a:r>
                  <a:rPr kumimoji="1" lang="en-US" altLang="zh-CN" sz="2800" b="1" i="1">
                    <a:solidFill>
                      <a:srgbClr val="1F2039"/>
                    </a:solidFill>
                    <a:latin typeface="宋体" panose="02010600030101010101" pitchFamily="2" charset="-122"/>
                  </a:rPr>
                  <a:t>t</a:t>
                </a:r>
                <a:r>
                  <a:rPr kumimoji="1" lang="en-US" altLang="zh-CN" sz="2800" b="1">
                    <a:solidFill>
                      <a:srgbClr val="1F2039"/>
                    </a:solidFill>
                    <a:latin typeface="宋体" panose="02010600030101010101" pitchFamily="2" charset="-122"/>
                  </a:rPr>
                  <a:t>+1</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j</a:t>
                </a:r>
                <a:r>
                  <a:rPr kumimoji="1" lang="zh-CN" altLang="en-US" sz="2800" b="1">
                    <a:solidFill>
                      <a:srgbClr val="1F2039"/>
                    </a:solidFill>
                    <a:latin typeface="宋体" panose="02010600030101010101" pitchFamily="2" charset="-122"/>
                  </a:rPr>
                  <a:t>的概率。</a:t>
                </a:r>
                <a:endParaRPr kumimoji="1" lang="zh-CN" altLang="en-US" sz="2800" b="1">
                  <a:solidFill>
                    <a:srgbClr val="1F2039"/>
                  </a:solidFill>
                  <a:latin typeface="Times New Roman" panose="02020603050405020304" pitchFamily="18" charset="0"/>
                </a:endParaRPr>
              </a:p>
            </p:txBody>
          </p:sp>
          <p:graphicFrame>
            <p:nvGraphicFramePr>
              <p:cNvPr id="122900" name="Object 6"/>
              <p:cNvGraphicFramePr>
                <a:graphicFrameLocks noChangeAspect="1"/>
              </p:cNvGraphicFramePr>
              <p:nvPr/>
            </p:nvGraphicFramePr>
            <p:xfrm>
              <a:off x="974" y="1488"/>
              <a:ext cx="562" cy="287"/>
            </p:xfrm>
            <a:graphic>
              <a:graphicData uri="http://schemas.openxmlformats.org/presentationml/2006/ole">
                <mc:AlternateContent xmlns:mc="http://schemas.openxmlformats.org/markup-compatibility/2006">
                  <mc:Choice xmlns:v="urn:schemas-microsoft-com:vml" Requires="v">
                    <p:oleObj spid="_x0000_s123036" r:id="rId4" imgW="444307" imgH="228501" progId="Equation.3">
                      <p:embed/>
                    </p:oleObj>
                  </mc:Choice>
                  <mc:Fallback>
                    <p:oleObj r:id="rId4" imgW="444307"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 y="1488"/>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897" name="Object 7"/>
            <p:cNvGraphicFramePr>
              <a:graphicFrameLocks noChangeAspect="1"/>
            </p:cNvGraphicFramePr>
            <p:nvPr/>
          </p:nvGraphicFramePr>
          <p:xfrm>
            <a:off x="3270" y="1536"/>
            <a:ext cx="186" cy="221"/>
          </p:xfrm>
          <a:graphic>
            <a:graphicData uri="http://schemas.openxmlformats.org/presentationml/2006/ole">
              <mc:AlternateContent xmlns:mc="http://schemas.openxmlformats.org/markup-compatibility/2006">
                <mc:Choice xmlns:v="urn:schemas-microsoft-com:vml" Requires="v">
                  <p:oleObj spid="_x0000_s123037" r:id="rId6" imgW="152202" imgH="177569" progId="Equation.3">
                    <p:embed/>
                  </p:oleObj>
                </mc:Choice>
                <mc:Fallback>
                  <p:oleObj r:id="rId6" imgW="152202" imgH="17756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1536"/>
                          <a:ext cx="1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8" name="Object 8"/>
            <p:cNvGraphicFramePr>
              <a:graphicFrameLocks noChangeAspect="1"/>
            </p:cNvGraphicFramePr>
            <p:nvPr/>
          </p:nvGraphicFramePr>
          <p:xfrm>
            <a:off x="4143" y="1536"/>
            <a:ext cx="177" cy="225"/>
          </p:xfrm>
          <a:graphic>
            <a:graphicData uri="http://schemas.openxmlformats.org/presentationml/2006/ole">
              <mc:AlternateContent xmlns:mc="http://schemas.openxmlformats.org/markup-compatibility/2006">
                <mc:Choice xmlns:v="urn:schemas-microsoft-com:vml" Requires="v">
                  <p:oleObj spid="_x0000_s123038" r:id="rId8" imgW="139579" imgH="177646" progId="Equation.3">
                    <p:embed/>
                  </p:oleObj>
                </mc:Choice>
                <mc:Fallback>
                  <p:oleObj r:id="rId8" imgW="139579" imgH="177646"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 y="1536"/>
                          <a:ext cx="17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27017" name="Object 9"/>
          <p:cNvGraphicFramePr>
            <a:graphicFrameLocks noChangeAspect="1"/>
          </p:cNvGraphicFramePr>
          <p:nvPr/>
        </p:nvGraphicFramePr>
        <p:xfrm>
          <a:off x="2590800" y="3581400"/>
          <a:ext cx="3908425" cy="457200"/>
        </p:xfrm>
        <a:graphic>
          <a:graphicData uri="http://schemas.openxmlformats.org/presentationml/2006/ole">
            <mc:AlternateContent xmlns:mc="http://schemas.openxmlformats.org/markup-compatibility/2006">
              <mc:Choice xmlns:v="urn:schemas-microsoft-com:vml" Requires="v">
                <p:oleObj spid="_x0000_s123039" r:id="rId10" imgW="1955800" imgH="228600" progId="Equation.3">
                  <p:embed/>
                </p:oleObj>
              </mc:Choice>
              <mc:Fallback>
                <p:oleObj r:id="rId10" imgW="19558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3581400"/>
                        <a:ext cx="390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
          <p:cNvGrpSpPr>
            <a:grpSpLocks/>
          </p:cNvGrpSpPr>
          <p:nvPr/>
        </p:nvGrpSpPr>
        <p:grpSpPr bwMode="auto">
          <a:xfrm>
            <a:off x="457200" y="4006850"/>
            <a:ext cx="6858000" cy="1022350"/>
            <a:chOff x="288" y="2524"/>
            <a:chExt cx="4320" cy="644"/>
          </a:xfrm>
        </p:grpSpPr>
        <p:sp>
          <p:nvSpPr>
            <p:cNvPr id="122892" name="Text Box 11"/>
            <p:cNvSpPr txBox="1">
              <a:spLocks noChangeArrowheads="1"/>
            </p:cNvSpPr>
            <p:nvPr/>
          </p:nvSpPr>
          <p:spPr bwMode="auto">
            <a:xfrm>
              <a:off x="288" y="252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易证</a:t>
              </a:r>
            </a:p>
          </p:txBody>
        </p:sp>
        <p:grpSp>
          <p:nvGrpSpPr>
            <p:cNvPr id="122893" name="Group 12"/>
            <p:cNvGrpSpPr>
              <a:grpSpLocks/>
            </p:cNvGrpSpPr>
            <p:nvPr/>
          </p:nvGrpSpPr>
          <p:grpSpPr bwMode="auto">
            <a:xfrm>
              <a:off x="1359" y="2866"/>
              <a:ext cx="3249" cy="302"/>
              <a:chOff x="1104" y="2866"/>
              <a:chExt cx="3249" cy="302"/>
            </a:xfrm>
          </p:grpSpPr>
          <p:graphicFrame>
            <p:nvGraphicFramePr>
              <p:cNvPr id="122894" name="Object 13"/>
              <p:cNvGraphicFramePr>
                <a:graphicFrameLocks noChangeAspect="1"/>
              </p:cNvGraphicFramePr>
              <p:nvPr/>
            </p:nvGraphicFramePr>
            <p:xfrm>
              <a:off x="1680" y="2866"/>
              <a:ext cx="2673" cy="302"/>
            </p:xfrm>
            <a:graphic>
              <a:graphicData uri="http://schemas.openxmlformats.org/presentationml/2006/ole">
                <mc:AlternateContent xmlns:mc="http://schemas.openxmlformats.org/markup-compatibility/2006">
                  <mc:Choice xmlns:v="urn:schemas-microsoft-com:vml" Requires="v">
                    <p:oleObj spid="_x0000_s123040" r:id="rId12" imgW="2108200" imgH="241300" progId="Equation.3">
                      <p:embed/>
                    </p:oleObj>
                  </mc:Choice>
                  <mc:Fallback>
                    <p:oleObj r:id="rId12" imgW="2108200" imgH="2413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2866"/>
                            <a:ext cx="267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5" name="Object 14"/>
              <p:cNvGraphicFramePr>
                <a:graphicFrameLocks noChangeAspect="1"/>
              </p:cNvGraphicFramePr>
              <p:nvPr/>
            </p:nvGraphicFramePr>
            <p:xfrm>
              <a:off x="1104" y="2866"/>
              <a:ext cx="562" cy="287"/>
            </p:xfrm>
            <a:graphic>
              <a:graphicData uri="http://schemas.openxmlformats.org/presentationml/2006/ole">
                <mc:AlternateContent xmlns:mc="http://schemas.openxmlformats.org/markup-compatibility/2006">
                  <mc:Choice xmlns:v="urn:schemas-microsoft-com:vml" Requires="v">
                    <p:oleObj spid="_x0000_s123041" r:id="rId14" imgW="444307" imgH="228501" progId="Equation.3">
                      <p:embed/>
                    </p:oleObj>
                  </mc:Choice>
                  <mc:Fallback>
                    <p:oleObj r:id="rId14" imgW="444307" imgH="228501"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866"/>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6" name="Group 15"/>
          <p:cNvGrpSpPr>
            <a:grpSpLocks/>
          </p:cNvGrpSpPr>
          <p:nvPr/>
        </p:nvGrpSpPr>
        <p:grpSpPr bwMode="auto">
          <a:xfrm>
            <a:off x="593725" y="5095875"/>
            <a:ext cx="8131175" cy="519113"/>
            <a:chOff x="374" y="3210"/>
            <a:chExt cx="5122" cy="327"/>
          </a:xfrm>
        </p:grpSpPr>
        <p:sp>
          <p:nvSpPr>
            <p:cNvPr id="122890" name="Text Box 16"/>
            <p:cNvSpPr txBox="1">
              <a:spLocks noChangeArrowheads="1"/>
            </p:cNvSpPr>
            <p:nvPr/>
          </p:nvSpPr>
          <p:spPr bwMode="auto">
            <a:xfrm>
              <a:off x="374" y="3210"/>
              <a:ext cx="51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定义</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i="1">
                  <a:solidFill>
                    <a:srgbClr val="1F2039"/>
                  </a:solidFill>
                  <a:latin typeface="Times New Roman" panose="02020603050405020304" pitchFamily="18" charset="0"/>
                </a:rPr>
                <a:t>t</a:t>
              </a:r>
              <a:r>
                <a:rPr kumimoji="1" lang="zh-CN" altLang="en-US" sz="2800" b="1">
                  <a:solidFill>
                    <a:srgbClr val="1F2039"/>
                  </a:solidFill>
                  <a:latin typeface="宋体" panose="02010600030101010101" pitchFamily="2" charset="-122"/>
                </a:rPr>
                <a:t>时刻处于状态</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latin typeface="宋体" panose="02010600030101010101" pitchFamily="2" charset="-122"/>
                </a:rPr>
                <a:t>的概率为    。</a:t>
              </a:r>
              <a:r>
                <a:rPr kumimoji="1" lang="zh-CN" altLang="en-US" sz="2800" b="1">
                  <a:solidFill>
                    <a:srgbClr val="1F2039"/>
                  </a:solidFill>
                  <a:latin typeface="Times New Roman" panose="02020603050405020304" pitchFamily="18" charset="0"/>
                </a:rPr>
                <a:t> </a:t>
              </a:r>
            </a:p>
          </p:txBody>
        </p:sp>
        <p:graphicFrame>
          <p:nvGraphicFramePr>
            <p:cNvPr id="122891" name="Object 17"/>
            <p:cNvGraphicFramePr>
              <a:graphicFrameLocks noChangeAspect="1"/>
            </p:cNvGraphicFramePr>
            <p:nvPr/>
          </p:nvGraphicFramePr>
          <p:xfrm>
            <a:off x="4783" y="3216"/>
            <a:ext cx="401" cy="288"/>
          </p:xfrm>
          <a:graphic>
            <a:graphicData uri="http://schemas.openxmlformats.org/presentationml/2006/ole">
              <mc:AlternateContent xmlns:mc="http://schemas.openxmlformats.org/markup-compatibility/2006">
                <mc:Choice xmlns:v="urn:schemas-microsoft-com:vml" Requires="v">
                  <p:oleObj spid="_x0000_s123042" name="Equation" r:id="rId15" imgW="317362" imgH="228501" progId="Equation.3">
                    <p:embed/>
                  </p:oleObj>
                </mc:Choice>
                <mc:Fallback>
                  <p:oleObj name="Equation" r:id="rId15" imgW="317362" imgH="22850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3" y="3216"/>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18"/>
          <p:cNvGrpSpPr>
            <a:grpSpLocks/>
          </p:cNvGrpSpPr>
          <p:nvPr/>
        </p:nvGrpSpPr>
        <p:grpSpPr bwMode="auto">
          <a:xfrm>
            <a:off x="914400" y="5665788"/>
            <a:ext cx="6988175" cy="887412"/>
            <a:chOff x="576" y="3569"/>
            <a:chExt cx="4402" cy="559"/>
          </a:xfrm>
        </p:grpSpPr>
        <p:graphicFrame>
          <p:nvGraphicFramePr>
            <p:cNvPr id="122888" name="Object 19"/>
            <p:cNvGraphicFramePr>
              <a:graphicFrameLocks noChangeAspect="1"/>
            </p:cNvGraphicFramePr>
            <p:nvPr/>
          </p:nvGraphicFramePr>
          <p:xfrm>
            <a:off x="576" y="3569"/>
            <a:ext cx="2618" cy="559"/>
          </p:xfrm>
          <a:graphic>
            <a:graphicData uri="http://schemas.openxmlformats.org/presentationml/2006/ole">
              <mc:AlternateContent xmlns:mc="http://schemas.openxmlformats.org/markup-compatibility/2006">
                <mc:Choice xmlns:v="urn:schemas-microsoft-com:vml" Requires="v">
                  <p:oleObj spid="_x0000_s123043" r:id="rId17" imgW="2094591" imgH="444307" progId="Equation.3">
                    <p:embed/>
                  </p:oleObj>
                </mc:Choice>
                <mc:Fallback>
                  <p:oleObj r:id="rId17" imgW="2094591" imgH="444307"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6" y="3569"/>
                          <a:ext cx="2618"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9" name="Object 20"/>
            <p:cNvGraphicFramePr>
              <a:graphicFrameLocks noChangeAspect="1"/>
            </p:cNvGraphicFramePr>
            <p:nvPr/>
          </p:nvGraphicFramePr>
          <p:xfrm>
            <a:off x="3264" y="3696"/>
            <a:ext cx="1714" cy="288"/>
          </p:xfrm>
          <a:graphic>
            <a:graphicData uri="http://schemas.openxmlformats.org/presentationml/2006/ole">
              <mc:AlternateContent xmlns:mc="http://schemas.openxmlformats.org/markup-compatibility/2006">
                <mc:Choice xmlns:v="urn:schemas-microsoft-com:vml" Requires="v">
                  <p:oleObj spid="_x0000_s123044" r:id="rId19" imgW="1358900" imgH="228600" progId="Equation.3">
                    <p:embed/>
                  </p:oleObj>
                </mc:Choice>
                <mc:Fallback>
                  <p:oleObj r:id="rId19" imgW="1358900" imgH="2286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4" y="3696"/>
                          <a:ext cx="1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7017"/>
                                        </p:tgtEl>
                                        <p:attrNameLst>
                                          <p:attrName>style.visibility</p:attrName>
                                        </p:attrNameLst>
                                      </p:cBhvr>
                                      <p:to>
                                        <p:strVal val="visible"/>
                                      </p:to>
                                    </p:set>
                                    <p:animEffect transition="in" filter="wipe(up)">
                                      <p:cBhvr>
                                        <p:cTn id="12" dur="500"/>
                                        <p:tgtEl>
                                          <p:spTgt spid="4270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29059" name="Text Box 3"/>
          <p:cNvSpPr txBox="1">
            <a:spLocks noChangeArrowheads="1"/>
          </p:cNvSpPr>
          <p:nvPr/>
        </p:nvSpPr>
        <p:spPr bwMode="auto">
          <a:xfrm>
            <a:off x="669925" y="21780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重估公式可写成如下形式</a:t>
            </a:r>
          </a:p>
        </p:txBody>
      </p:sp>
      <p:graphicFrame>
        <p:nvGraphicFramePr>
          <p:cNvPr id="429060" name="Object 4"/>
          <p:cNvGraphicFramePr>
            <a:graphicFrameLocks noChangeAspect="1"/>
          </p:cNvGraphicFramePr>
          <p:nvPr/>
        </p:nvGraphicFramePr>
        <p:xfrm>
          <a:off x="3962400" y="2971800"/>
          <a:ext cx="1216025" cy="455613"/>
        </p:xfrm>
        <a:graphic>
          <a:graphicData uri="http://schemas.openxmlformats.org/presentationml/2006/ole">
            <mc:AlternateContent xmlns:mc="http://schemas.openxmlformats.org/markup-compatibility/2006">
              <mc:Choice xmlns:v="urn:schemas-microsoft-com:vml" Requires="v">
                <p:oleObj spid="_x0000_s124981" r:id="rId4" imgW="609600" imgH="228600" progId="Equation.3">
                  <p:embed/>
                </p:oleObj>
              </mc:Choice>
              <mc:Fallback>
                <p:oleObj r:id="rId4" imgW="609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971800"/>
                        <a:ext cx="12160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61" name="Object 5"/>
          <p:cNvGraphicFramePr>
            <a:graphicFrameLocks noChangeAspect="1"/>
          </p:cNvGraphicFramePr>
          <p:nvPr/>
        </p:nvGraphicFramePr>
        <p:xfrm>
          <a:off x="3352800" y="3505200"/>
          <a:ext cx="3325813" cy="865188"/>
        </p:xfrm>
        <a:graphic>
          <a:graphicData uri="http://schemas.openxmlformats.org/presentationml/2006/ole">
            <mc:AlternateContent xmlns:mc="http://schemas.openxmlformats.org/markup-compatibility/2006">
              <mc:Choice xmlns:v="urn:schemas-microsoft-com:vml" Requires="v">
                <p:oleObj spid="_x0000_s124982" r:id="rId6" imgW="1651000" imgH="431800" progId="Equation.3">
                  <p:embed/>
                </p:oleObj>
              </mc:Choice>
              <mc:Fallback>
                <p:oleObj r:id="rId6" imgW="16510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505200"/>
                        <a:ext cx="33258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62" name="Text Box 6"/>
          <p:cNvSpPr txBox="1">
            <a:spLocks noChangeArrowheads="1"/>
          </p:cNvSpPr>
          <p:nvPr/>
        </p:nvSpPr>
        <p:spPr bwMode="auto">
          <a:xfrm>
            <a:off x="822325" y="4616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若观察概率采用离散值</a:t>
            </a:r>
          </a:p>
        </p:txBody>
      </p:sp>
      <p:graphicFrame>
        <p:nvGraphicFramePr>
          <p:cNvPr id="429063" name="Object 7"/>
          <p:cNvGraphicFramePr>
            <a:graphicFrameLocks noChangeAspect="1"/>
          </p:cNvGraphicFramePr>
          <p:nvPr/>
        </p:nvGraphicFramePr>
        <p:xfrm>
          <a:off x="3073400" y="5334000"/>
          <a:ext cx="3162300" cy="1096963"/>
        </p:xfrm>
        <a:graphic>
          <a:graphicData uri="http://schemas.openxmlformats.org/presentationml/2006/ole">
            <mc:AlternateContent xmlns:mc="http://schemas.openxmlformats.org/markup-compatibility/2006">
              <mc:Choice xmlns:v="urn:schemas-microsoft-com:vml" Requires="v">
                <p:oleObj spid="_x0000_s124983" name="Equation" r:id="rId8" imgW="1562100" imgH="546100" progId="Equation.3">
                  <p:embed/>
                </p:oleObj>
              </mc:Choice>
              <mc:Fallback>
                <p:oleObj name="Equation" r:id="rId8" imgW="1562100" imgH="546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3400" y="5334000"/>
                        <a:ext cx="31623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wipe(up)">
                                      <p:cBhvr>
                                        <p:cTn id="12" dur="500"/>
                                        <p:tgtEl>
                                          <p:spTgt spid="429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wipe(up)">
                                      <p:cBhvr>
                                        <p:cTn id="17" dur="500"/>
                                        <p:tgtEl>
                                          <p:spTgt spid="429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9062"/>
                                        </p:tgtEl>
                                        <p:attrNameLst>
                                          <p:attrName>style.visibility</p:attrName>
                                        </p:attrNameLst>
                                      </p:cBhvr>
                                      <p:to>
                                        <p:strVal val="visible"/>
                                      </p:to>
                                    </p:set>
                                    <p:animEffect transition="in" filter="wipe(up)">
                                      <p:cBhvr>
                                        <p:cTn id="22" dur="500"/>
                                        <p:tgtEl>
                                          <p:spTgt spid="4290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29063"/>
                                        </p:tgtEl>
                                        <p:attrNameLst>
                                          <p:attrName>style.visibility</p:attrName>
                                        </p:attrNameLst>
                                      </p:cBhvr>
                                      <p:to>
                                        <p:strVal val="visible"/>
                                      </p:to>
                                    </p:set>
                                    <p:animEffect transition="in" filter="wipe(up)">
                                      <p:cBhvr>
                                        <p:cTn id="27" dur="500"/>
                                        <p:tgtEl>
                                          <p:spTgt spid="42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31107" name="Text Box 3"/>
          <p:cNvSpPr txBox="1">
            <a:spLocks noChangeArrowheads="1"/>
          </p:cNvSpPr>
          <p:nvPr/>
        </p:nvSpPr>
        <p:spPr bwMode="auto">
          <a:xfrm>
            <a:off x="811213" y="1971675"/>
            <a:ext cx="7646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若观察概率为多维连续高斯概率密度函数形式，即 </a:t>
            </a:r>
            <a:endParaRPr kumimoji="1" lang="en-US" altLang="zh-CN" sz="2800" b="1">
              <a:solidFill>
                <a:srgbClr val="1F2039"/>
              </a:solidFill>
              <a:latin typeface="Times New Roman" panose="02020603050405020304" pitchFamily="18" charset="0"/>
            </a:endParaRPr>
          </a:p>
        </p:txBody>
      </p:sp>
      <p:grpSp>
        <p:nvGrpSpPr>
          <p:cNvPr id="2" name="Group 4"/>
          <p:cNvGrpSpPr>
            <a:grpSpLocks/>
          </p:cNvGrpSpPr>
          <p:nvPr/>
        </p:nvGrpSpPr>
        <p:grpSpPr bwMode="auto">
          <a:xfrm>
            <a:off x="533400" y="2895600"/>
            <a:ext cx="8243888" cy="1219200"/>
            <a:chOff x="336" y="1824"/>
            <a:chExt cx="5193" cy="768"/>
          </a:xfrm>
        </p:grpSpPr>
        <p:sp>
          <p:nvSpPr>
            <p:cNvPr id="126985" name="Rectangle 5"/>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6" name="Object 6"/>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27049" r:id="rId4" imgW="4051300" imgH="520700" progId="Equation.DSMT4">
                    <p:embed/>
                  </p:oleObj>
                </mc:Choice>
                <mc:Fallback>
                  <p:oleObj r:id="rId4" imgW="4051300" imgH="5207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7" name="Rectangle 7"/>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8" name="Object 8"/>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27050" name="Equation" r:id="rId6" imgW="342751" imgH="228501" progId="Equation.3">
                    <p:embed/>
                  </p:oleObj>
                </mc:Choice>
                <mc:Fallback>
                  <p:oleObj name="Equation" r:id="rId6" imgW="342751" imgH="22850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838200" y="3886200"/>
            <a:ext cx="2590800" cy="2133600"/>
            <a:chOff x="528" y="2448"/>
            <a:chExt cx="1632" cy="1344"/>
          </a:xfrm>
        </p:grpSpPr>
        <p:graphicFrame>
          <p:nvGraphicFramePr>
            <p:cNvPr id="126983" name="Object 10"/>
            <p:cNvGraphicFramePr>
              <a:graphicFrameLocks noChangeAspect="1"/>
            </p:cNvGraphicFramePr>
            <p:nvPr/>
          </p:nvGraphicFramePr>
          <p:xfrm>
            <a:off x="1008" y="2736"/>
            <a:ext cx="1152" cy="1056"/>
          </p:xfrm>
          <a:graphic>
            <a:graphicData uri="http://schemas.openxmlformats.org/presentationml/2006/ole">
              <mc:AlternateContent xmlns:mc="http://schemas.openxmlformats.org/markup-compatibility/2006">
                <mc:Choice xmlns:v="urn:schemas-microsoft-com:vml" Requires="v">
                  <p:oleObj spid="_x0000_s127051" name="Equation" r:id="rId8" imgW="914400" imgH="838200" progId="Equation.3">
                    <p:embed/>
                  </p:oleObj>
                </mc:Choice>
                <mc:Fallback>
                  <p:oleObj name="Equation" r:id="rId8" imgW="914400" imgH="838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736"/>
                          <a:ext cx="1152"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4" name="Text Box 11"/>
            <p:cNvSpPr txBox="1">
              <a:spLocks noChangeArrowheads="1"/>
            </p:cNvSpPr>
            <p:nvPr/>
          </p:nvSpPr>
          <p:spPr bwMode="auto">
            <a:xfrm>
              <a:off x="528" y="244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p>
          </p:txBody>
        </p:sp>
      </p:grpSp>
      <p:graphicFrame>
        <p:nvGraphicFramePr>
          <p:cNvPr id="431116" name="Object 12"/>
          <p:cNvGraphicFramePr>
            <a:graphicFrameLocks noChangeAspect="1"/>
          </p:cNvGraphicFramePr>
          <p:nvPr/>
        </p:nvGraphicFramePr>
        <p:xfrm>
          <a:off x="4686300" y="4343400"/>
          <a:ext cx="3640138" cy="1676400"/>
        </p:xfrm>
        <a:graphic>
          <a:graphicData uri="http://schemas.openxmlformats.org/presentationml/2006/ole">
            <mc:AlternateContent xmlns:mc="http://schemas.openxmlformats.org/markup-compatibility/2006">
              <mc:Choice xmlns:v="urn:schemas-microsoft-com:vml" Requires="v">
                <p:oleObj spid="_x0000_s127052" name="Equation" r:id="rId10" imgW="1816100" imgH="838200" progId="Equation.3">
                  <p:embed/>
                </p:oleObj>
              </mc:Choice>
              <mc:Fallback>
                <p:oleObj name="Equation" r:id="rId10" imgW="1816100" imgH="8382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6300" y="4343400"/>
                        <a:ext cx="36401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Effect transition="in" filter="wipe(up)">
                                      <p:cBhvr>
                                        <p:cTn id="7" dur="500"/>
                                        <p:tgtEl>
                                          <p:spTgt spid="431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1116"/>
                                        </p:tgtEl>
                                        <p:attrNameLst>
                                          <p:attrName>style.visibility</p:attrName>
                                        </p:attrNameLst>
                                      </p:cBhvr>
                                      <p:to>
                                        <p:strVal val="visible"/>
                                      </p:to>
                                    </p:set>
                                    <p:animEffect transition="in" filter="wipe(up)">
                                      <p:cBhvr>
                                        <p:cTn id="22" dur="500"/>
                                        <p:tgtEl>
                                          <p:spTgt spid="431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33155" name="Text Box 3"/>
          <p:cNvSpPr txBox="1">
            <a:spLocks noChangeArrowheads="1"/>
          </p:cNvSpPr>
          <p:nvPr/>
        </p:nvSpPr>
        <p:spPr bwMode="auto">
          <a:xfrm>
            <a:off x="811213" y="1971675"/>
            <a:ext cx="764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a:t>
            </a:r>
            <a:r>
              <a:rPr kumimoji="1" lang="zh-CN" altLang="en-US" sz="2800" b="1">
                <a:solidFill>
                  <a:srgbClr val="1F2039"/>
                </a:solidFill>
                <a:latin typeface="宋体" panose="02010600030101010101" pitchFamily="2" charset="-122"/>
              </a:rPr>
              <a:t>混合高斯分布</a:t>
            </a:r>
            <a:r>
              <a:rPr kumimoji="1" lang="zh-CN" altLang="en-US" sz="2800" b="1">
                <a:solidFill>
                  <a:srgbClr val="1F2039"/>
                </a:solidFill>
                <a:latin typeface="Times New Roman" panose="02020603050405020304" pitchFamily="18" charset="0"/>
              </a:rPr>
              <a:t>形式，即 </a:t>
            </a:r>
            <a:endParaRPr kumimoji="1" lang="en-US" altLang="zh-CN" sz="2800" b="1">
              <a:solidFill>
                <a:srgbClr val="1F2039"/>
              </a:solidFill>
              <a:latin typeface="Times New Roman" panose="02020603050405020304" pitchFamily="18" charset="0"/>
            </a:endParaRPr>
          </a:p>
        </p:txBody>
      </p:sp>
      <p:graphicFrame>
        <p:nvGraphicFramePr>
          <p:cNvPr id="433156" name="Object 4"/>
          <p:cNvGraphicFramePr>
            <a:graphicFrameLocks noChangeAspect="1"/>
          </p:cNvGraphicFramePr>
          <p:nvPr/>
        </p:nvGraphicFramePr>
        <p:xfrm>
          <a:off x="2438400" y="2819400"/>
          <a:ext cx="3675063" cy="865188"/>
        </p:xfrm>
        <a:graphic>
          <a:graphicData uri="http://schemas.openxmlformats.org/presentationml/2006/ole">
            <mc:AlternateContent xmlns:mc="http://schemas.openxmlformats.org/markup-compatibility/2006">
              <mc:Choice xmlns:v="urn:schemas-microsoft-com:vml" Requires="v">
                <p:oleObj spid="_x0000_s129077" r:id="rId4" imgW="1816100" imgH="431800" progId="Equation.3">
                  <p:embed/>
                </p:oleObj>
              </mc:Choice>
              <mc:Fallback>
                <p:oleObj r:id="rId4" imgW="1816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819400"/>
                        <a:ext cx="36750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3157" name="Text Box 5"/>
          <p:cNvSpPr txBox="1">
            <a:spLocks noChangeArrowheads="1"/>
          </p:cNvSpPr>
          <p:nvPr/>
        </p:nvSpPr>
        <p:spPr bwMode="auto">
          <a:xfrm>
            <a:off x="974725" y="36258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则重估公式写为</a:t>
            </a:r>
          </a:p>
        </p:txBody>
      </p:sp>
      <p:graphicFrame>
        <p:nvGraphicFramePr>
          <p:cNvPr id="433158" name="Object 6"/>
          <p:cNvGraphicFramePr>
            <a:graphicFrameLocks noChangeAspect="1"/>
          </p:cNvGraphicFramePr>
          <p:nvPr/>
        </p:nvGraphicFramePr>
        <p:xfrm>
          <a:off x="1219200" y="4419600"/>
          <a:ext cx="2036763" cy="1674813"/>
        </p:xfrm>
        <a:graphic>
          <a:graphicData uri="http://schemas.openxmlformats.org/presentationml/2006/ole">
            <mc:AlternateContent xmlns:mc="http://schemas.openxmlformats.org/markup-compatibility/2006">
              <mc:Choice xmlns:v="urn:schemas-microsoft-com:vml" Requires="v">
                <p:oleObj spid="_x0000_s129078" r:id="rId6" imgW="1016000" imgH="838200" progId="Equation.3">
                  <p:embed/>
                </p:oleObj>
              </mc:Choice>
              <mc:Fallback>
                <p:oleObj r:id="rId6" imgW="1016000" imgH="838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19600"/>
                        <a:ext cx="2036763"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3159" name="Object 7"/>
          <p:cNvGraphicFramePr>
            <a:graphicFrameLocks noChangeAspect="1"/>
          </p:cNvGraphicFramePr>
          <p:nvPr/>
        </p:nvGraphicFramePr>
        <p:xfrm>
          <a:off x="4495800" y="4495800"/>
          <a:ext cx="2289175" cy="1677988"/>
        </p:xfrm>
        <a:graphic>
          <a:graphicData uri="http://schemas.openxmlformats.org/presentationml/2006/ole">
            <mc:AlternateContent xmlns:mc="http://schemas.openxmlformats.org/markup-compatibility/2006">
              <mc:Choice xmlns:v="urn:schemas-microsoft-com:vml" Requires="v">
                <p:oleObj spid="_x0000_s129079" r:id="rId8" imgW="1143000" imgH="838200" progId="Equation.3">
                  <p:embed/>
                </p:oleObj>
              </mc:Choice>
              <mc:Fallback>
                <p:oleObj r:id="rId8" imgW="1143000" imgH="838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4495800"/>
                        <a:ext cx="2289175"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wipe(up)">
                                      <p:cBhvr>
                                        <p:cTn id="12" dur="500"/>
                                        <p:tgtEl>
                                          <p:spTgt spid="433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57"/>
                                        </p:tgtEl>
                                        <p:attrNameLst>
                                          <p:attrName>style.visibility</p:attrName>
                                        </p:attrNameLst>
                                      </p:cBhvr>
                                      <p:to>
                                        <p:strVal val="visible"/>
                                      </p:to>
                                    </p:set>
                                    <p:animEffect transition="in" filter="wipe(up)">
                                      <p:cBhvr>
                                        <p:cTn id="17" dur="500"/>
                                        <p:tgtEl>
                                          <p:spTgt spid="433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3158"/>
                                        </p:tgtEl>
                                        <p:attrNameLst>
                                          <p:attrName>style.visibility</p:attrName>
                                        </p:attrNameLst>
                                      </p:cBhvr>
                                      <p:to>
                                        <p:strVal val="visible"/>
                                      </p:to>
                                    </p:set>
                                    <p:animEffect transition="in" filter="wipe(up)">
                                      <p:cBhvr>
                                        <p:cTn id="22" dur="500"/>
                                        <p:tgtEl>
                                          <p:spTgt spid="433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3159"/>
                                        </p:tgtEl>
                                        <p:attrNameLst>
                                          <p:attrName>style.visibility</p:attrName>
                                        </p:attrNameLst>
                                      </p:cBhvr>
                                      <p:to>
                                        <p:strVal val="visible"/>
                                      </p:to>
                                    </p:set>
                                    <p:animEffect transition="in" filter="wipe(up)">
                                      <p:cBhvr>
                                        <p:cTn id="27"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1075" name="Rectangle 3"/>
          <p:cNvSpPr>
            <a:spLocks noChangeArrowheads="1"/>
          </p:cNvSpPr>
          <p:nvPr/>
        </p:nvSpPr>
        <p:spPr bwMode="auto">
          <a:xfrm>
            <a:off x="349091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6" name="Object 4"/>
          <p:cNvGraphicFramePr>
            <a:graphicFrameLocks noChangeAspect="1"/>
          </p:cNvGraphicFramePr>
          <p:nvPr/>
        </p:nvGraphicFramePr>
        <p:xfrm>
          <a:off x="2209800" y="2209800"/>
          <a:ext cx="4325938" cy="1676400"/>
        </p:xfrm>
        <a:graphic>
          <a:graphicData uri="http://schemas.openxmlformats.org/presentationml/2006/ole">
            <mc:AlternateContent xmlns:mc="http://schemas.openxmlformats.org/markup-compatibility/2006">
              <mc:Choice xmlns:v="urn:schemas-microsoft-com:vml" Requires="v">
                <p:oleObj spid="_x0000_s131110" r:id="rId4" imgW="2159000" imgH="838200" progId="Equation.3">
                  <p:embed/>
                </p:oleObj>
              </mc:Choice>
              <mc:Fallback>
                <p:oleObj r:id="rId4" imgW="2159000" imgH="838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09800"/>
                        <a:ext cx="43259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Text Box 5"/>
          <p:cNvSpPr txBox="1">
            <a:spLocks noChangeArrowheads="1"/>
          </p:cNvSpPr>
          <p:nvPr/>
        </p:nvSpPr>
        <p:spPr bwMode="auto">
          <a:xfrm>
            <a:off x="669925" y="3930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式中</a:t>
            </a:r>
          </a:p>
        </p:txBody>
      </p:sp>
      <p:sp>
        <p:nvSpPr>
          <p:cNvPr id="131078" name="Rectangle 6"/>
          <p:cNvSpPr>
            <a:spLocks noChangeArrowheads="1"/>
          </p:cNvSpPr>
          <p:nvPr/>
        </p:nvSpPr>
        <p:spPr bwMode="auto">
          <a:xfrm>
            <a:off x="34623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9" name="Object 7"/>
          <p:cNvGraphicFramePr>
            <a:graphicFrameLocks noChangeAspect="1"/>
          </p:cNvGraphicFramePr>
          <p:nvPr/>
        </p:nvGraphicFramePr>
        <p:xfrm>
          <a:off x="2362200" y="4572000"/>
          <a:ext cx="4440238" cy="1295400"/>
        </p:xfrm>
        <a:graphic>
          <a:graphicData uri="http://schemas.openxmlformats.org/presentationml/2006/ole">
            <mc:AlternateContent xmlns:mc="http://schemas.openxmlformats.org/markup-compatibility/2006">
              <mc:Choice xmlns:v="urn:schemas-microsoft-com:vml" Requires="v">
                <p:oleObj spid="_x0000_s131111" r:id="rId6" imgW="2222500" imgH="647700" progId="Equation.3">
                  <p:embed/>
                </p:oleObj>
              </mc:Choice>
              <mc:Fallback>
                <p:oleObj r:id="rId6" imgW="2222500" imgH="647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572000"/>
                        <a:ext cx="44402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3123" name="Rectangle 3"/>
          <p:cNvSpPr>
            <a:spLocks noGrp="1" noChangeArrowheads="1"/>
          </p:cNvSpPr>
          <p:nvPr>
            <p:ph type="body" idx="1"/>
          </p:nvPr>
        </p:nvSpPr>
        <p:spPr/>
        <p:txBody>
          <a:bodyPr/>
          <a:lstStyle/>
          <a:p>
            <a:pPr eaLnBrk="1" hangingPunct="1">
              <a:buFontTx/>
              <a:buNone/>
            </a:pPr>
            <a:r>
              <a:rPr lang="en-US" altLang="zh-CN" sz="2800" b="1" smtClean="0">
                <a:solidFill>
                  <a:srgbClr val="000000"/>
                </a:solidFill>
                <a:latin typeface="Times New Roman" panose="02020603050405020304" pitchFamily="18" charset="0"/>
              </a:rPr>
              <a:t>HMM</a:t>
            </a:r>
            <a:r>
              <a:rPr lang="zh-CN" altLang="en-US" sz="2800" b="1" smtClean="0">
                <a:solidFill>
                  <a:srgbClr val="000000"/>
                </a:solidFill>
                <a:latin typeface="宋体" panose="02010600030101010101" pitchFamily="2" charset="-122"/>
              </a:rPr>
              <a:t>算法实现中的问题</a:t>
            </a:r>
          </a:p>
          <a:p>
            <a:pPr eaLnBrk="1" hangingPunct="1"/>
            <a:r>
              <a:rPr lang="zh-CN" altLang="en-US" sz="2800" b="1" smtClean="0">
                <a:solidFill>
                  <a:srgbClr val="000000"/>
                </a:solidFill>
                <a:latin typeface="宋体" panose="02010600030101010101" pitchFamily="2" charset="-122"/>
              </a:rPr>
              <a:t>初始模型选取</a:t>
            </a:r>
            <a:r>
              <a:rPr lang="zh-CN" altLang="en-US" sz="2800" b="1" smtClean="0">
                <a:solidFill>
                  <a:srgbClr val="000000"/>
                </a:solidFill>
                <a:latin typeface="Times New Roman" panose="02020603050405020304" pitchFamily="18" charset="0"/>
              </a:rPr>
              <a:t>  </a:t>
            </a:r>
          </a:p>
        </p:txBody>
      </p:sp>
      <p:sp>
        <p:nvSpPr>
          <p:cNvPr id="437252" name="Text Box 4"/>
          <p:cNvSpPr txBox="1">
            <a:spLocks noChangeArrowheads="1"/>
          </p:cNvSpPr>
          <p:nvPr/>
        </p:nvSpPr>
        <p:spPr bwMode="auto">
          <a:xfrm>
            <a:off x="822325" y="3151188"/>
            <a:ext cx="78644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宋体" panose="02010600030101010101" pitchFamily="2" charset="-122"/>
              </a:rPr>
              <a:t>初始模型的选取</a:t>
            </a:r>
            <a:r>
              <a:rPr kumimoji="1" lang="zh-CN" altLang="en-US" sz="2800" b="1">
                <a:solidFill>
                  <a:srgbClr val="000000"/>
                </a:solidFill>
                <a:latin typeface="Times New Roman" panose="02020603050405020304" pitchFamily="18" charset="0"/>
              </a:rPr>
              <a:t>对</a:t>
            </a:r>
            <a:r>
              <a:rPr kumimoji="1" lang="en-US" altLang="zh-CN" sz="2800" b="1">
                <a:solidFill>
                  <a:srgbClr val="000000"/>
                </a:solidFill>
                <a:latin typeface="Times New Roman" panose="02020603050405020304" pitchFamily="18" charset="0"/>
              </a:rPr>
              <a:t>Baum-Welch</a:t>
            </a:r>
            <a:r>
              <a:rPr kumimoji="1" lang="zh-CN" altLang="en-US" sz="2800" b="1">
                <a:solidFill>
                  <a:srgbClr val="000000"/>
                </a:solidFill>
                <a:latin typeface="宋体" panose="02010600030101010101" pitchFamily="2" charset="-122"/>
              </a:rPr>
              <a:t>算法</a:t>
            </a:r>
            <a:r>
              <a:rPr kumimoji="1" lang="zh-CN" altLang="en-US" sz="2800" b="1">
                <a:solidFill>
                  <a:srgbClr val="000000"/>
                </a:solidFill>
                <a:latin typeface="Times New Roman" panose="02020603050405020304" pitchFamily="18" charset="0"/>
              </a:rPr>
              <a:t>的结果有巨大影响。只有</a:t>
            </a:r>
            <a:r>
              <a:rPr kumimoji="1" lang="zh-CN" altLang="en-US" sz="2800" b="1">
                <a:solidFill>
                  <a:srgbClr val="000000"/>
                </a:solidFill>
                <a:latin typeface="宋体" panose="02010600030101010101" pitchFamily="2" charset="-122"/>
              </a:rPr>
              <a:t>选取好的初始模型，才能使最后求出的局部极大与全局最大相接近。</a:t>
            </a:r>
          </a:p>
          <a:p>
            <a:pPr eaLnBrk="1" hangingPunct="1">
              <a:spcBef>
                <a:spcPct val="0"/>
              </a:spcBef>
              <a:buFontTx/>
              <a:buNone/>
            </a:pPr>
            <a:endParaRPr kumimoji="1" lang="zh-CN" altLang="en-US" sz="2800" b="1">
              <a:solidFill>
                <a:srgbClr val="000000"/>
              </a:solidFill>
              <a:latin typeface="宋体" panose="02010600030101010101" pitchFamily="2" charset="-122"/>
            </a:endParaRPr>
          </a:p>
          <a:p>
            <a:pPr eaLnBrk="1" hangingPunct="1">
              <a:spcBef>
                <a:spcPct val="0"/>
              </a:spcBef>
              <a:buFontTx/>
              <a:buNone/>
            </a:pPr>
            <a:r>
              <a:rPr kumimoji="1" lang="zh-CN" altLang="en-US" sz="2800" b="1">
                <a:solidFill>
                  <a:srgbClr val="000000"/>
                </a:solidFill>
                <a:latin typeface="宋体" panose="02010600030101010101" pitchFamily="2" charset="-122"/>
              </a:rPr>
              <a:t>最常采用的是一种基于</a:t>
            </a:r>
            <a:r>
              <a:rPr kumimoji="1" lang="en-US" altLang="zh-CN" sz="2800" b="1">
                <a:solidFill>
                  <a:srgbClr val="000000"/>
                </a:solidFill>
                <a:latin typeface="宋体" panose="02010600030101010101" pitchFamily="2" charset="-122"/>
              </a:rPr>
              <a:t>Viterbi</a:t>
            </a:r>
            <a:r>
              <a:rPr kumimoji="1" lang="zh-CN" altLang="en-US" sz="2800" b="1">
                <a:solidFill>
                  <a:srgbClr val="000000"/>
                </a:solidFill>
                <a:latin typeface="宋体" panose="02010600030101010101" pitchFamily="2" charset="-122"/>
              </a:rPr>
              <a:t>算法的初始模型选取方法。</a:t>
            </a:r>
          </a:p>
          <a:p>
            <a:pPr eaLnBrk="1" hangingPunct="1">
              <a:spcBef>
                <a:spcPct val="0"/>
              </a:spcBef>
              <a:buFontTx/>
              <a:buNone/>
            </a:pPr>
            <a:endParaRPr kumimoji="1" lang="zh-CN" altLang="en-US" sz="2800" b="1">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2">
                                            <p:txEl>
                                              <p:pRg st="0" end="0"/>
                                            </p:txEl>
                                          </p:spTgt>
                                        </p:tgtEl>
                                        <p:attrNameLst>
                                          <p:attrName>style.visibility</p:attrName>
                                        </p:attrNameLst>
                                      </p:cBhvr>
                                      <p:to>
                                        <p:strVal val="visible"/>
                                      </p:to>
                                    </p:set>
                                    <p:animEffect transition="in" filter="wipe(up)">
                                      <p:cBhvr>
                                        <p:cTn id="7" dur="500"/>
                                        <p:tgtEl>
                                          <p:spTgt spid="437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52">
                                            <p:txEl>
                                              <p:pRg st="2" end="2"/>
                                            </p:txEl>
                                          </p:spTgt>
                                        </p:tgtEl>
                                        <p:attrNameLst>
                                          <p:attrName>style.visibility</p:attrName>
                                        </p:attrNameLst>
                                      </p:cBhvr>
                                      <p:to>
                                        <p:strVal val="visible"/>
                                      </p:to>
                                    </p:set>
                                    <p:animEffect transition="in" filter="wipe(up)">
                                      <p:cBhvr>
                                        <p:cTn id="12" dur="500"/>
                                        <p:tgtEl>
                                          <p:spTgt spid="437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93713" y="312738"/>
            <a:ext cx="8158162" cy="1081087"/>
          </a:xfrm>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5171" name="Rectangle 3"/>
          <p:cNvSpPr>
            <a:spLocks noChangeArrowheads="1"/>
          </p:cNvSpPr>
          <p:nvPr/>
        </p:nvSpPr>
        <p:spPr bwMode="auto">
          <a:xfrm>
            <a:off x="1943100" y="1652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5172" name="Group 4"/>
          <p:cNvGrpSpPr>
            <a:grpSpLocks/>
          </p:cNvGrpSpPr>
          <p:nvPr/>
        </p:nvGrpSpPr>
        <p:grpSpPr bwMode="auto">
          <a:xfrm>
            <a:off x="1752600" y="2133600"/>
            <a:ext cx="5273675" cy="3552825"/>
            <a:chOff x="1104" y="1344"/>
            <a:chExt cx="3322" cy="2238"/>
          </a:xfrm>
        </p:grpSpPr>
        <p:sp>
          <p:nvSpPr>
            <p:cNvPr id="135173" name="AutoShape 5"/>
            <p:cNvSpPr>
              <a:spLocks noChangeAspect="1" noChangeArrowheads="1" noTextEdit="1"/>
            </p:cNvSpPr>
            <p:nvPr/>
          </p:nvSpPr>
          <p:spPr bwMode="auto">
            <a:xfrm>
              <a:off x="1104" y="1344"/>
              <a:ext cx="3311"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4" name="Rectangle 6"/>
            <p:cNvSpPr>
              <a:spLocks noChangeArrowheads="1"/>
            </p:cNvSpPr>
            <p:nvPr/>
          </p:nvSpPr>
          <p:spPr bwMode="auto">
            <a:xfrm>
              <a:off x="1122" y="135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5" name="Rectangle 7"/>
            <p:cNvSpPr>
              <a:spLocks noChangeArrowheads="1"/>
            </p:cNvSpPr>
            <p:nvPr/>
          </p:nvSpPr>
          <p:spPr bwMode="auto">
            <a:xfrm>
              <a:off x="2883" y="1484"/>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6" name="Rectangle 8"/>
            <p:cNvSpPr>
              <a:spLocks noChangeArrowheads="1"/>
            </p:cNvSpPr>
            <p:nvPr/>
          </p:nvSpPr>
          <p:spPr bwMode="auto">
            <a:xfrm>
              <a:off x="2884"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7" name="Rectangle 9"/>
            <p:cNvSpPr>
              <a:spLocks noChangeArrowheads="1"/>
            </p:cNvSpPr>
            <p:nvPr/>
          </p:nvSpPr>
          <p:spPr bwMode="auto">
            <a:xfrm>
              <a:off x="3069" y="159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sp>
          <p:nvSpPr>
            <p:cNvPr id="135178" name="Rectangle 10"/>
            <p:cNvSpPr>
              <a:spLocks noChangeArrowheads="1"/>
            </p:cNvSpPr>
            <p:nvPr/>
          </p:nvSpPr>
          <p:spPr bwMode="auto">
            <a:xfrm>
              <a:off x="3141"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9" name="Rectangle 11"/>
            <p:cNvSpPr>
              <a:spLocks noChangeArrowheads="1"/>
            </p:cNvSpPr>
            <p:nvPr/>
          </p:nvSpPr>
          <p:spPr bwMode="auto">
            <a:xfrm>
              <a:off x="3309" y="160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0" name="Rectangle 12"/>
            <p:cNvSpPr>
              <a:spLocks noChangeArrowheads="1"/>
            </p:cNvSpPr>
            <p:nvPr/>
          </p:nvSpPr>
          <p:spPr bwMode="auto">
            <a:xfrm>
              <a:off x="2883" y="173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1" name="Rectangle 13"/>
            <p:cNvSpPr>
              <a:spLocks noChangeArrowheads="1"/>
            </p:cNvSpPr>
            <p:nvPr/>
          </p:nvSpPr>
          <p:spPr bwMode="auto">
            <a:xfrm>
              <a:off x="2883" y="185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2" name="Rectangle 14"/>
            <p:cNvSpPr>
              <a:spLocks noChangeArrowheads="1"/>
            </p:cNvSpPr>
            <p:nvPr/>
          </p:nvSpPr>
          <p:spPr bwMode="auto">
            <a:xfrm>
              <a:off x="2971" y="198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3" name="Rectangle 15"/>
            <p:cNvSpPr>
              <a:spLocks noChangeArrowheads="1"/>
            </p:cNvSpPr>
            <p:nvPr/>
          </p:nvSpPr>
          <p:spPr bwMode="auto">
            <a:xfrm>
              <a:off x="2891" y="2107"/>
              <a:ext cx="3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4" name="Rectangle 16"/>
            <p:cNvSpPr>
              <a:spLocks noChangeArrowheads="1"/>
            </p:cNvSpPr>
            <p:nvPr/>
          </p:nvSpPr>
          <p:spPr bwMode="auto">
            <a:xfrm>
              <a:off x="3648" y="2111"/>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否</a:t>
              </a:r>
              <a:endParaRPr kumimoji="1" lang="zh-CN" altLang="en-US" sz="2800">
                <a:solidFill>
                  <a:srgbClr val="1F2039"/>
                </a:solidFill>
                <a:latin typeface="Times New Roman" panose="02020603050405020304" pitchFamily="18" charset="0"/>
              </a:endParaRPr>
            </a:p>
          </p:txBody>
        </p:sp>
        <p:sp>
          <p:nvSpPr>
            <p:cNvPr id="135185" name="Rectangle 17"/>
            <p:cNvSpPr>
              <a:spLocks noChangeArrowheads="1"/>
            </p:cNvSpPr>
            <p:nvPr/>
          </p:nvSpPr>
          <p:spPr bwMode="auto">
            <a:xfrm>
              <a:off x="3728" y="210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6" name="Rectangle 18"/>
            <p:cNvSpPr>
              <a:spLocks noChangeArrowheads="1"/>
            </p:cNvSpPr>
            <p:nvPr/>
          </p:nvSpPr>
          <p:spPr bwMode="auto">
            <a:xfrm>
              <a:off x="2883" y="2232"/>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7" name="Rectangle 19"/>
            <p:cNvSpPr>
              <a:spLocks noChangeArrowheads="1"/>
            </p:cNvSpPr>
            <p:nvPr/>
          </p:nvSpPr>
          <p:spPr bwMode="auto">
            <a:xfrm>
              <a:off x="2897" y="2357"/>
              <a:ext cx="63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8" name="Rectangle 20"/>
            <p:cNvSpPr>
              <a:spLocks noChangeArrowheads="1"/>
            </p:cNvSpPr>
            <p:nvPr/>
          </p:nvSpPr>
          <p:spPr bwMode="auto">
            <a:xfrm>
              <a:off x="4112" y="2360"/>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是</a:t>
              </a:r>
              <a:endParaRPr kumimoji="1" lang="zh-CN" altLang="en-US" sz="2800">
                <a:solidFill>
                  <a:srgbClr val="1F2039"/>
                </a:solidFill>
                <a:latin typeface="Times New Roman" panose="02020603050405020304" pitchFamily="18" charset="0"/>
              </a:endParaRPr>
            </a:p>
          </p:txBody>
        </p:sp>
        <p:sp>
          <p:nvSpPr>
            <p:cNvPr id="135189" name="Rectangle 21"/>
            <p:cNvSpPr>
              <a:spLocks noChangeArrowheads="1"/>
            </p:cNvSpPr>
            <p:nvPr/>
          </p:nvSpPr>
          <p:spPr bwMode="auto">
            <a:xfrm>
              <a:off x="4195" y="2357"/>
              <a:ext cx="11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0" name="Rectangle 22"/>
            <p:cNvSpPr>
              <a:spLocks noChangeArrowheads="1"/>
            </p:cNvSpPr>
            <p:nvPr/>
          </p:nvSpPr>
          <p:spPr bwMode="auto">
            <a:xfrm>
              <a:off x="4404" y="235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1" name="Rectangle 23"/>
            <p:cNvSpPr>
              <a:spLocks noChangeArrowheads="1"/>
            </p:cNvSpPr>
            <p:nvPr/>
          </p:nvSpPr>
          <p:spPr bwMode="auto">
            <a:xfrm>
              <a:off x="2883" y="248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2" name="Rectangle 24"/>
            <p:cNvSpPr>
              <a:spLocks noChangeArrowheads="1"/>
            </p:cNvSpPr>
            <p:nvPr/>
          </p:nvSpPr>
          <p:spPr bwMode="auto">
            <a:xfrm>
              <a:off x="2883" y="260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3" name="Rectangle 25"/>
            <p:cNvSpPr>
              <a:spLocks noChangeArrowheads="1"/>
            </p:cNvSpPr>
            <p:nvPr/>
          </p:nvSpPr>
          <p:spPr bwMode="auto">
            <a:xfrm>
              <a:off x="2883" y="273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4" name="Rectangle 26"/>
            <p:cNvSpPr>
              <a:spLocks noChangeArrowheads="1"/>
            </p:cNvSpPr>
            <p:nvPr/>
          </p:nvSpPr>
          <p:spPr bwMode="auto">
            <a:xfrm>
              <a:off x="2883" y="2926"/>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195" name="Group 27"/>
            <p:cNvGrpSpPr>
              <a:grpSpLocks/>
            </p:cNvGrpSpPr>
            <p:nvPr/>
          </p:nvGrpSpPr>
          <p:grpSpPr bwMode="auto">
            <a:xfrm>
              <a:off x="2981" y="2900"/>
              <a:ext cx="68" cy="104"/>
              <a:chOff x="2981" y="2900"/>
              <a:chExt cx="68" cy="104"/>
            </a:xfrm>
          </p:grpSpPr>
          <p:sp>
            <p:nvSpPr>
              <p:cNvPr id="135257" name="Line 28"/>
              <p:cNvSpPr>
                <a:spLocks noChangeShapeType="1"/>
              </p:cNvSpPr>
              <p:nvPr/>
            </p:nvSpPr>
            <p:spPr bwMode="auto">
              <a:xfrm>
                <a:off x="2981" y="2915"/>
                <a:ext cx="5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8" name="Rectangle 29"/>
              <p:cNvSpPr>
                <a:spLocks noChangeArrowheads="1"/>
              </p:cNvSpPr>
              <p:nvPr/>
            </p:nvSpPr>
            <p:spPr bwMode="auto">
              <a:xfrm>
                <a:off x="2996" y="290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grpSp>
        <p:sp>
          <p:nvSpPr>
            <p:cNvPr id="135196" name="Rectangle 30"/>
            <p:cNvSpPr>
              <a:spLocks noChangeArrowheads="1"/>
            </p:cNvSpPr>
            <p:nvPr/>
          </p:nvSpPr>
          <p:spPr bwMode="auto">
            <a:xfrm>
              <a:off x="3071" y="292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7" name="Rectangle 31"/>
            <p:cNvSpPr>
              <a:spLocks noChangeArrowheads="1"/>
            </p:cNvSpPr>
            <p:nvPr/>
          </p:nvSpPr>
          <p:spPr bwMode="auto">
            <a:xfrm>
              <a:off x="2185" y="1469"/>
              <a:ext cx="649" cy="19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198" name="Rectangle 32"/>
            <p:cNvSpPr>
              <a:spLocks noChangeArrowheads="1"/>
            </p:cNvSpPr>
            <p:nvPr/>
          </p:nvSpPr>
          <p:spPr bwMode="auto">
            <a:xfrm>
              <a:off x="2352" y="152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模型初始化</a:t>
              </a:r>
              <a:endParaRPr kumimoji="1" lang="zh-CN" altLang="en-US" sz="2800">
                <a:solidFill>
                  <a:srgbClr val="1F2039"/>
                </a:solidFill>
                <a:latin typeface="Times New Roman" panose="02020603050405020304" pitchFamily="18" charset="0"/>
              </a:endParaRPr>
            </a:p>
          </p:txBody>
        </p:sp>
        <p:sp>
          <p:nvSpPr>
            <p:cNvPr id="135199" name="Rectangle 33"/>
            <p:cNvSpPr>
              <a:spLocks noChangeArrowheads="1"/>
            </p:cNvSpPr>
            <p:nvPr/>
          </p:nvSpPr>
          <p:spPr bwMode="auto">
            <a:xfrm>
              <a:off x="2770" y="151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0" name="Rectangle 34"/>
            <p:cNvSpPr>
              <a:spLocks noChangeArrowheads="1"/>
            </p:cNvSpPr>
            <p:nvPr/>
          </p:nvSpPr>
          <p:spPr bwMode="auto">
            <a:xfrm>
              <a:off x="2185" y="1906"/>
              <a:ext cx="649" cy="31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1" name="Rectangle 35"/>
            <p:cNvSpPr>
              <a:spLocks noChangeArrowheads="1"/>
            </p:cNvSpPr>
            <p:nvPr/>
          </p:nvSpPr>
          <p:spPr bwMode="auto">
            <a:xfrm>
              <a:off x="2267" y="1956"/>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用</a:t>
              </a:r>
              <a:endParaRPr kumimoji="1" lang="zh-CN" altLang="en-US" sz="2800">
                <a:solidFill>
                  <a:srgbClr val="1F2039"/>
                </a:solidFill>
                <a:latin typeface="Times New Roman" panose="02020603050405020304" pitchFamily="18" charset="0"/>
              </a:endParaRPr>
            </a:p>
          </p:txBody>
        </p:sp>
        <p:sp>
          <p:nvSpPr>
            <p:cNvPr id="135202" name="Rectangle 36"/>
            <p:cNvSpPr>
              <a:spLocks noChangeArrowheads="1"/>
            </p:cNvSpPr>
            <p:nvPr/>
          </p:nvSpPr>
          <p:spPr bwMode="auto">
            <a:xfrm>
              <a:off x="2365" y="1952"/>
              <a:ext cx="24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Viterbi</a:t>
              </a:r>
              <a:endParaRPr kumimoji="1" lang="en-US" altLang="zh-CN" sz="2800">
                <a:solidFill>
                  <a:srgbClr val="1F2039"/>
                </a:solidFill>
                <a:latin typeface="Times New Roman" panose="02020603050405020304" pitchFamily="18" charset="0"/>
              </a:endParaRPr>
            </a:p>
          </p:txBody>
        </p:sp>
        <p:sp>
          <p:nvSpPr>
            <p:cNvPr id="135203" name="Rectangle 37"/>
            <p:cNvSpPr>
              <a:spLocks noChangeArrowheads="1"/>
            </p:cNvSpPr>
            <p:nvPr/>
          </p:nvSpPr>
          <p:spPr bwMode="auto">
            <a:xfrm>
              <a:off x="2624" y="1956"/>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算法</a:t>
              </a:r>
              <a:endParaRPr kumimoji="1" lang="zh-CN" altLang="en-US" sz="2800">
                <a:solidFill>
                  <a:srgbClr val="1F2039"/>
                </a:solidFill>
                <a:latin typeface="Times New Roman" panose="02020603050405020304" pitchFamily="18" charset="0"/>
              </a:endParaRPr>
            </a:p>
          </p:txBody>
        </p:sp>
        <p:sp>
          <p:nvSpPr>
            <p:cNvPr id="135204" name="Rectangle 38"/>
            <p:cNvSpPr>
              <a:spLocks noChangeArrowheads="1"/>
            </p:cNvSpPr>
            <p:nvPr/>
          </p:nvSpPr>
          <p:spPr bwMode="auto">
            <a:xfrm>
              <a:off x="2268" y="208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求状态序列</a:t>
              </a:r>
              <a:endParaRPr kumimoji="1" lang="zh-CN" altLang="en-US" sz="2800">
                <a:solidFill>
                  <a:srgbClr val="1F2039"/>
                </a:solidFill>
                <a:latin typeface="Times New Roman" panose="02020603050405020304" pitchFamily="18" charset="0"/>
              </a:endParaRPr>
            </a:p>
          </p:txBody>
        </p:sp>
        <p:sp>
          <p:nvSpPr>
            <p:cNvPr id="135205" name="Rectangle 39"/>
            <p:cNvSpPr>
              <a:spLocks noChangeArrowheads="1"/>
            </p:cNvSpPr>
            <p:nvPr/>
          </p:nvSpPr>
          <p:spPr bwMode="auto">
            <a:xfrm>
              <a:off x="2685" y="207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6" name="Rectangle 40"/>
            <p:cNvSpPr>
              <a:spLocks noChangeArrowheads="1"/>
            </p:cNvSpPr>
            <p:nvPr/>
          </p:nvSpPr>
          <p:spPr bwMode="auto">
            <a:xfrm>
              <a:off x="2185" y="2529"/>
              <a:ext cx="722" cy="3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7" name="Rectangle 41"/>
            <p:cNvSpPr>
              <a:spLocks noChangeArrowheads="1"/>
            </p:cNvSpPr>
            <p:nvPr/>
          </p:nvSpPr>
          <p:spPr bwMode="auto">
            <a:xfrm>
              <a:off x="2268" y="2579"/>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根据状态序列估</a:t>
              </a:r>
              <a:endParaRPr kumimoji="1" lang="zh-CN" altLang="en-US" sz="2800">
                <a:solidFill>
                  <a:srgbClr val="1F2039"/>
                </a:solidFill>
                <a:latin typeface="Times New Roman" panose="02020603050405020304" pitchFamily="18" charset="0"/>
              </a:endParaRPr>
            </a:p>
          </p:txBody>
        </p:sp>
        <p:sp>
          <p:nvSpPr>
            <p:cNvPr id="135208" name="Rectangle 42"/>
            <p:cNvSpPr>
              <a:spLocks noChangeArrowheads="1"/>
            </p:cNvSpPr>
            <p:nvPr/>
          </p:nvSpPr>
          <p:spPr bwMode="auto">
            <a:xfrm>
              <a:off x="2268" y="2704"/>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计输出分布参数</a:t>
              </a:r>
              <a:endParaRPr kumimoji="1" lang="zh-CN" altLang="en-US" sz="2800">
                <a:solidFill>
                  <a:srgbClr val="1F2039"/>
                </a:solidFill>
                <a:latin typeface="Times New Roman" panose="02020603050405020304" pitchFamily="18" charset="0"/>
              </a:endParaRPr>
            </a:p>
          </p:txBody>
        </p:sp>
        <p:sp>
          <p:nvSpPr>
            <p:cNvPr id="135209" name="Rectangle 43"/>
            <p:cNvSpPr>
              <a:spLocks noChangeArrowheads="1"/>
            </p:cNvSpPr>
            <p:nvPr/>
          </p:nvSpPr>
          <p:spPr bwMode="auto">
            <a:xfrm>
              <a:off x="2854" y="2700"/>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0" name="Group 44"/>
            <p:cNvGrpSpPr>
              <a:grpSpLocks/>
            </p:cNvGrpSpPr>
            <p:nvPr/>
          </p:nvGrpSpPr>
          <p:grpSpPr bwMode="auto">
            <a:xfrm>
              <a:off x="1248" y="1843"/>
              <a:ext cx="432" cy="498"/>
              <a:chOff x="1248" y="1843"/>
              <a:chExt cx="432" cy="498"/>
            </a:xfrm>
          </p:grpSpPr>
          <p:sp>
            <p:nvSpPr>
              <p:cNvPr id="135254" name="Freeform 45"/>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55" name="Freeform 46"/>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56" name="Freeform 47"/>
              <p:cNvSpPr>
                <a:spLocks/>
              </p:cNvSpPr>
              <p:nvPr/>
            </p:nvSpPr>
            <p:spPr bwMode="auto">
              <a:xfrm>
                <a:off x="1248" y="1921"/>
                <a:ext cx="432" cy="79"/>
              </a:xfrm>
              <a:custGeom>
                <a:avLst/>
                <a:gdLst>
                  <a:gd name="T0" fmla="*/ 0 w 432"/>
                  <a:gd name="T1" fmla="*/ 0 h 79"/>
                  <a:gd name="T2" fmla="*/ 2 w 432"/>
                  <a:gd name="T3" fmla="*/ 8 h 79"/>
                  <a:gd name="T4" fmla="*/ 4 w 432"/>
                  <a:gd name="T5" fmla="*/ 16 h 79"/>
                  <a:gd name="T6" fmla="*/ 10 w 432"/>
                  <a:gd name="T7" fmla="*/ 23 h 79"/>
                  <a:gd name="T8" fmla="*/ 17 w 432"/>
                  <a:gd name="T9" fmla="*/ 31 h 79"/>
                  <a:gd name="T10" fmla="*/ 37 w 432"/>
                  <a:gd name="T11" fmla="*/ 44 h 79"/>
                  <a:gd name="T12" fmla="*/ 63 w 432"/>
                  <a:gd name="T13" fmla="*/ 56 h 79"/>
                  <a:gd name="T14" fmla="*/ 94 w 432"/>
                  <a:gd name="T15" fmla="*/ 65 h 79"/>
                  <a:gd name="T16" fmla="*/ 131 w 432"/>
                  <a:gd name="T17" fmla="*/ 73 h 79"/>
                  <a:gd name="T18" fmla="*/ 171 w 432"/>
                  <a:gd name="T19" fmla="*/ 77 h 79"/>
                  <a:gd name="T20" fmla="*/ 215 w 432"/>
                  <a:gd name="T21" fmla="*/ 79 h 79"/>
                  <a:gd name="T22" fmla="*/ 259 w 432"/>
                  <a:gd name="T23" fmla="*/ 77 h 79"/>
                  <a:gd name="T24" fmla="*/ 300 w 432"/>
                  <a:gd name="T25" fmla="*/ 73 h 79"/>
                  <a:gd name="T26" fmla="*/ 336 w 432"/>
                  <a:gd name="T27" fmla="*/ 65 h 79"/>
                  <a:gd name="T28" fmla="*/ 369 w 432"/>
                  <a:gd name="T29" fmla="*/ 56 h 79"/>
                  <a:gd name="T30" fmla="*/ 396 w 432"/>
                  <a:gd name="T31" fmla="*/ 44 h 79"/>
                  <a:gd name="T32" fmla="*/ 415 w 432"/>
                  <a:gd name="T33" fmla="*/ 31 h 79"/>
                  <a:gd name="T34" fmla="*/ 423 w 432"/>
                  <a:gd name="T35" fmla="*/ 23 h 79"/>
                  <a:gd name="T36" fmla="*/ 428 w 432"/>
                  <a:gd name="T37" fmla="*/ 16 h 79"/>
                  <a:gd name="T38" fmla="*/ 430 w 432"/>
                  <a:gd name="T39" fmla="*/ 8 h 79"/>
                  <a:gd name="T40" fmla="*/ 432 w 432"/>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2"/>
                  <a:gd name="T64" fmla="*/ 0 h 79"/>
                  <a:gd name="T65" fmla="*/ 432 w 4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2" h="79">
                    <a:moveTo>
                      <a:pt x="0" y="0"/>
                    </a:moveTo>
                    <a:lnTo>
                      <a:pt x="2" y="8"/>
                    </a:lnTo>
                    <a:lnTo>
                      <a:pt x="4" y="16"/>
                    </a:lnTo>
                    <a:lnTo>
                      <a:pt x="10" y="23"/>
                    </a:lnTo>
                    <a:lnTo>
                      <a:pt x="17" y="31"/>
                    </a:lnTo>
                    <a:lnTo>
                      <a:pt x="37" y="44"/>
                    </a:lnTo>
                    <a:lnTo>
                      <a:pt x="63" y="56"/>
                    </a:lnTo>
                    <a:lnTo>
                      <a:pt x="94" y="65"/>
                    </a:lnTo>
                    <a:lnTo>
                      <a:pt x="131" y="73"/>
                    </a:lnTo>
                    <a:lnTo>
                      <a:pt x="171" y="77"/>
                    </a:lnTo>
                    <a:lnTo>
                      <a:pt x="215" y="79"/>
                    </a:lnTo>
                    <a:lnTo>
                      <a:pt x="259" y="77"/>
                    </a:lnTo>
                    <a:lnTo>
                      <a:pt x="300" y="73"/>
                    </a:lnTo>
                    <a:lnTo>
                      <a:pt x="336" y="65"/>
                    </a:lnTo>
                    <a:lnTo>
                      <a:pt x="369" y="56"/>
                    </a:lnTo>
                    <a:lnTo>
                      <a:pt x="396" y="44"/>
                    </a:lnTo>
                    <a:lnTo>
                      <a:pt x="415" y="31"/>
                    </a:lnTo>
                    <a:lnTo>
                      <a:pt x="423" y="23"/>
                    </a:lnTo>
                    <a:lnTo>
                      <a:pt x="428" y="16"/>
                    </a:lnTo>
                    <a:lnTo>
                      <a:pt x="430" y="8"/>
                    </a:ln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11" name="Rectangle 48"/>
            <p:cNvSpPr>
              <a:spLocks noChangeArrowheads="1"/>
            </p:cNvSpPr>
            <p:nvPr/>
          </p:nvSpPr>
          <p:spPr bwMode="auto">
            <a:xfrm>
              <a:off x="1416" y="2031"/>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训练</a:t>
              </a:r>
              <a:endParaRPr kumimoji="1" lang="zh-CN" altLang="en-US" sz="2800">
                <a:solidFill>
                  <a:srgbClr val="1F2039"/>
                </a:solidFill>
                <a:latin typeface="Times New Roman" panose="02020603050405020304" pitchFamily="18" charset="0"/>
              </a:endParaRPr>
            </a:p>
          </p:txBody>
        </p:sp>
        <p:sp>
          <p:nvSpPr>
            <p:cNvPr id="135212" name="Rectangle 49"/>
            <p:cNvSpPr>
              <a:spLocks noChangeArrowheads="1"/>
            </p:cNvSpPr>
            <p:nvPr/>
          </p:nvSpPr>
          <p:spPr bwMode="auto">
            <a:xfrm>
              <a:off x="1581" y="202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13" name="Rectangle 50"/>
            <p:cNvSpPr>
              <a:spLocks noChangeArrowheads="1"/>
            </p:cNvSpPr>
            <p:nvPr/>
          </p:nvSpPr>
          <p:spPr bwMode="auto">
            <a:xfrm>
              <a:off x="1416" y="2155"/>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数据</a:t>
              </a:r>
              <a:endParaRPr kumimoji="1" lang="zh-CN" altLang="en-US" sz="2800">
                <a:solidFill>
                  <a:srgbClr val="1F2039"/>
                </a:solidFill>
                <a:latin typeface="Times New Roman" panose="02020603050405020304" pitchFamily="18" charset="0"/>
              </a:endParaRPr>
            </a:p>
          </p:txBody>
        </p:sp>
        <p:sp>
          <p:nvSpPr>
            <p:cNvPr id="135214" name="Rectangle 51"/>
            <p:cNvSpPr>
              <a:spLocks noChangeArrowheads="1"/>
            </p:cNvSpPr>
            <p:nvPr/>
          </p:nvSpPr>
          <p:spPr bwMode="auto">
            <a:xfrm>
              <a:off x="1581" y="215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5" name="Group 52"/>
            <p:cNvGrpSpPr>
              <a:grpSpLocks/>
            </p:cNvGrpSpPr>
            <p:nvPr/>
          </p:nvGrpSpPr>
          <p:grpSpPr bwMode="auto">
            <a:xfrm>
              <a:off x="1680" y="2061"/>
              <a:ext cx="503" cy="64"/>
              <a:chOff x="1680" y="2061"/>
              <a:chExt cx="503" cy="64"/>
            </a:xfrm>
          </p:grpSpPr>
          <p:sp>
            <p:nvSpPr>
              <p:cNvPr id="135252" name="Line 53"/>
              <p:cNvSpPr>
                <a:spLocks noChangeShapeType="1"/>
              </p:cNvSpPr>
              <p:nvPr/>
            </p:nvSpPr>
            <p:spPr bwMode="auto">
              <a:xfrm>
                <a:off x="1680" y="2092"/>
                <a:ext cx="4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3" name="Freeform 54"/>
              <p:cNvSpPr>
                <a:spLocks/>
              </p:cNvSpPr>
              <p:nvPr/>
            </p:nvSpPr>
            <p:spPr bwMode="auto">
              <a:xfrm>
                <a:off x="2122" y="2061"/>
                <a:ext cx="61" cy="64"/>
              </a:xfrm>
              <a:custGeom>
                <a:avLst/>
                <a:gdLst>
                  <a:gd name="T0" fmla="*/ 0 w 61"/>
                  <a:gd name="T1" fmla="*/ 64 h 64"/>
                  <a:gd name="T2" fmla="*/ 61 w 61"/>
                  <a:gd name="T3" fmla="*/ 31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1"/>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6" name="Line 55"/>
            <p:cNvSpPr>
              <a:spLocks noChangeShapeType="1"/>
            </p:cNvSpPr>
            <p:nvPr/>
          </p:nvSpPr>
          <p:spPr bwMode="auto">
            <a:xfrm>
              <a:off x="1895" y="1530"/>
              <a:ext cx="1" cy="1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17" name="Group 56"/>
            <p:cNvGrpSpPr>
              <a:grpSpLocks/>
            </p:cNvGrpSpPr>
            <p:nvPr/>
          </p:nvGrpSpPr>
          <p:grpSpPr bwMode="auto">
            <a:xfrm>
              <a:off x="1895" y="1499"/>
              <a:ext cx="288" cy="64"/>
              <a:chOff x="1895" y="1499"/>
              <a:chExt cx="288" cy="64"/>
            </a:xfrm>
          </p:grpSpPr>
          <p:sp>
            <p:nvSpPr>
              <p:cNvPr id="135250" name="Line 57"/>
              <p:cNvSpPr>
                <a:spLocks noChangeShapeType="1"/>
              </p:cNvSpPr>
              <p:nvPr/>
            </p:nvSpPr>
            <p:spPr bwMode="auto">
              <a:xfrm>
                <a:off x="1895" y="1530"/>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1" name="Freeform 58"/>
              <p:cNvSpPr>
                <a:spLocks/>
              </p:cNvSpPr>
              <p:nvPr/>
            </p:nvSpPr>
            <p:spPr bwMode="auto">
              <a:xfrm>
                <a:off x="2122" y="1499"/>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18" name="Group 59"/>
            <p:cNvGrpSpPr>
              <a:grpSpLocks/>
            </p:cNvGrpSpPr>
            <p:nvPr/>
          </p:nvGrpSpPr>
          <p:grpSpPr bwMode="auto">
            <a:xfrm>
              <a:off x="1895" y="2684"/>
              <a:ext cx="288" cy="64"/>
              <a:chOff x="1895" y="2684"/>
              <a:chExt cx="288" cy="64"/>
            </a:xfrm>
          </p:grpSpPr>
          <p:sp>
            <p:nvSpPr>
              <p:cNvPr id="135248" name="Line 60"/>
              <p:cNvSpPr>
                <a:spLocks noChangeShapeType="1"/>
              </p:cNvSpPr>
              <p:nvPr/>
            </p:nvSpPr>
            <p:spPr bwMode="auto">
              <a:xfrm>
                <a:off x="1895" y="2715"/>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9" name="Freeform 61"/>
              <p:cNvSpPr>
                <a:spLocks/>
              </p:cNvSpPr>
              <p:nvPr/>
            </p:nvSpPr>
            <p:spPr bwMode="auto">
              <a:xfrm>
                <a:off x="2122" y="2684"/>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9" name="Freeform 62"/>
            <p:cNvSpPr>
              <a:spLocks/>
            </p:cNvSpPr>
            <p:nvPr/>
          </p:nvSpPr>
          <p:spPr bwMode="auto">
            <a:xfrm>
              <a:off x="3192" y="2217"/>
              <a:ext cx="720" cy="374"/>
            </a:xfrm>
            <a:custGeom>
              <a:avLst/>
              <a:gdLst>
                <a:gd name="T0" fmla="*/ 361 w 720"/>
                <a:gd name="T1" fmla="*/ 0 h 374"/>
                <a:gd name="T2" fmla="*/ 0 w 720"/>
                <a:gd name="T3" fmla="*/ 186 h 374"/>
                <a:gd name="T4" fmla="*/ 361 w 720"/>
                <a:gd name="T5" fmla="*/ 374 h 374"/>
                <a:gd name="T6" fmla="*/ 720 w 720"/>
                <a:gd name="T7" fmla="*/ 186 h 374"/>
                <a:gd name="T8" fmla="*/ 361 w 720"/>
                <a:gd name="T9" fmla="*/ 0 h 374"/>
                <a:gd name="T10" fmla="*/ 0 60000 65536"/>
                <a:gd name="T11" fmla="*/ 0 60000 65536"/>
                <a:gd name="T12" fmla="*/ 0 60000 65536"/>
                <a:gd name="T13" fmla="*/ 0 60000 65536"/>
                <a:gd name="T14" fmla="*/ 0 60000 65536"/>
                <a:gd name="T15" fmla="*/ 0 w 720"/>
                <a:gd name="T16" fmla="*/ 0 h 374"/>
                <a:gd name="T17" fmla="*/ 720 w 720"/>
                <a:gd name="T18" fmla="*/ 374 h 374"/>
              </a:gdLst>
              <a:ahLst/>
              <a:cxnLst>
                <a:cxn ang="T10">
                  <a:pos x="T0" y="T1"/>
                </a:cxn>
                <a:cxn ang="T11">
                  <a:pos x="T2" y="T3"/>
                </a:cxn>
                <a:cxn ang="T12">
                  <a:pos x="T4" y="T5"/>
                </a:cxn>
                <a:cxn ang="T13">
                  <a:pos x="T6" y="T7"/>
                </a:cxn>
                <a:cxn ang="T14">
                  <a:pos x="T8" y="T9"/>
                </a:cxn>
              </a:cxnLst>
              <a:rect l="T15" t="T16" r="T17" b="T18"/>
              <a:pathLst>
                <a:path w="720" h="374">
                  <a:moveTo>
                    <a:pt x="361" y="0"/>
                  </a:moveTo>
                  <a:lnTo>
                    <a:pt x="0" y="186"/>
                  </a:lnTo>
                  <a:lnTo>
                    <a:pt x="361" y="374"/>
                  </a:lnTo>
                  <a:lnTo>
                    <a:pt x="720" y="186"/>
                  </a:lnTo>
                  <a:lnTo>
                    <a:pt x="361" y="0"/>
                  </a:lnTo>
                  <a:close/>
                </a:path>
              </a:pathLst>
            </a:custGeom>
            <a:solidFill>
              <a:srgbClr val="FFFFFF"/>
            </a:solidFill>
            <a:ln w="9525">
              <a:solidFill>
                <a:srgbClr val="000000"/>
              </a:solidFill>
              <a:round/>
              <a:headEnd/>
              <a:tailEnd/>
            </a:ln>
          </p:spPr>
          <p:txBody>
            <a:bodyPr/>
            <a:lstStyle/>
            <a:p>
              <a:endParaRPr lang="zh-CN" altLang="en-US"/>
            </a:p>
          </p:txBody>
        </p:sp>
        <p:sp>
          <p:nvSpPr>
            <p:cNvPr id="135220" name="Rectangle 63"/>
            <p:cNvSpPr>
              <a:spLocks noChangeArrowheads="1"/>
            </p:cNvSpPr>
            <p:nvPr/>
          </p:nvSpPr>
          <p:spPr bwMode="auto">
            <a:xfrm>
              <a:off x="3425" y="2343"/>
              <a:ext cx="26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收敛吗</a:t>
              </a:r>
              <a:endParaRPr kumimoji="1" lang="zh-CN" altLang="en-US" sz="2800">
                <a:solidFill>
                  <a:srgbClr val="1F2039"/>
                </a:solidFill>
                <a:latin typeface="Times New Roman" panose="02020603050405020304" pitchFamily="18" charset="0"/>
              </a:endParaRPr>
            </a:p>
          </p:txBody>
        </p:sp>
        <p:sp>
          <p:nvSpPr>
            <p:cNvPr id="135221" name="Rectangle 64"/>
            <p:cNvSpPr>
              <a:spLocks noChangeArrowheads="1"/>
            </p:cNvSpPr>
            <p:nvPr/>
          </p:nvSpPr>
          <p:spPr bwMode="auto">
            <a:xfrm>
              <a:off x="3673" y="2339"/>
              <a:ext cx="3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a:t>
              </a:r>
              <a:endParaRPr kumimoji="1" lang="en-US" altLang="zh-CN" sz="2800">
                <a:solidFill>
                  <a:srgbClr val="1F2039"/>
                </a:solidFill>
                <a:latin typeface="Times New Roman" panose="02020603050405020304" pitchFamily="18" charset="0"/>
              </a:endParaRPr>
            </a:p>
          </p:txBody>
        </p:sp>
        <p:sp>
          <p:nvSpPr>
            <p:cNvPr id="135222" name="Rectangle 65"/>
            <p:cNvSpPr>
              <a:spLocks noChangeArrowheads="1"/>
            </p:cNvSpPr>
            <p:nvPr/>
          </p:nvSpPr>
          <p:spPr bwMode="auto">
            <a:xfrm>
              <a:off x="3711" y="233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23" name="Group 66"/>
            <p:cNvGrpSpPr>
              <a:grpSpLocks/>
            </p:cNvGrpSpPr>
            <p:nvPr/>
          </p:nvGrpSpPr>
          <p:grpSpPr bwMode="auto">
            <a:xfrm>
              <a:off x="3841" y="2715"/>
              <a:ext cx="503" cy="311"/>
              <a:chOff x="3841" y="2715"/>
              <a:chExt cx="503" cy="311"/>
            </a:xfrm>
          </p:grpSpPr>
          <p:sp>
            <p:nvSpPr>
              <p:cNvPr id="135245" name="Freeform 67"/>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46" name="Freeform 68"/>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7" name="Freeform 69"/>
              <p:cNvSpPr>
                <a:spLocks/>
              </p:cNvSpPr>
              <p:nvPr/>
            </p:nvSpPr>
            <p:spPr bwMode="auto">
              <a:xfrm>
                <a:off x="3841" y="2765"/>
                <a:ext cx="503" cy="48"/>
              </a:xfrm>
              <a:custGeom>
                <a:avLst/>
                <a:gdLst>
                  <a:gd name="T0" fmla="*/ 0 w 503"/>
                  <a:gd name="T1" fmla="*/ 0 h 48"/>
                  <a:gd name="T2" fmla="*/ 2 w 503"/>
                  <a:gd name="T3" fmla="*/ 6 h 48"/>
                  <a:gd name="T4" fmla="*/ 6 w 503"/>
                  <a:gd name="T5" fmla="*/ 10 h 48"/>
                  <a:gd name="T6" fmla="*/ 11 w 503"/>
                  <a:gd name="T7" fmla="*/ 15 h 48"/>
                  <a:gd name="T8" fmla="*/ 19 w 503"/>
                  <a:gd name="T9" fmla="*/ 19 h 48"/>
                  <a:gd name="T10" fmla="*/ 30 w 503"/>
                  <a:gd name="T11" fmla="*/ 23 h 48"/>
                  <a:gd name="T12" fmla="*/ 42 w 503"/>
                  <a:gd name="T13" fmla="*/ 27 h 48"/>
                  <a:gd name="T14" fmla="*/ 75 w 503"/>
                  <a:gd name="T15" fmla="*/ 35 h 48"/>
                  <a:gd name="T16" fmla="*/ 111 w 503"/>
                  <a:gd name="T17" fmla="*/ 40 h 48"/>
                  <a:gd name="T18" fmla="*/ 153 w 503"/>
                  <a:gd name="T19" fmla="*/ 44 h 48"/>
                  <a:gd name="T20" fmla="*/ 201 w 503"/>
                  <a:gd name="T21" fmla="*/ 48 h 48"/>
                  <a:gd name="T22" fmla="*/ 251 w 503"/>
                  <a:gd name="T23" fmla="*/ 48 h 48"/>
                  <a:gd name="T24" fmla="*/ 303 w 503"/>
                  <a:gd name="T25" fmla="*/ 48 h 48"/>
                  <a:gd name="T26" fmla="*/ 349 w 503"/>
                  <a:gd name="T27" fmla="*/ 44 h 48"/>
                  <a:gd name="T28" fmla="*/ 393 w 503"/>
                  <a:gd name="T29" fmla="*/ 40 h 48"/>
                  <a:gd name="T30" fmla="*/ 430 w 503"/>
                  <a:gd name="T31" fmla="*/ 35 h 48"/>
                  <a:gd name="T32" fmla="*/ 461 w 503"/>
                  <a:gd name="T33" fmla="*/ 27 h 48"/>
                  <a:gd name="T34" fmla="*/ 472 w 503"/>
                  <a:gd name="T35" fmla="*/ 23 h 48"/>
                  <a:gd name="T36" fmla="*/ 484 w 503"/>
                  <a:gd name="T37" fmla="*/ 19 h 48"/>
                  <a:gd name="T38" fmla="*/ 491 w 503"/>
                  <a:gd name="T39" fmla="*/ 15 h 48"/>
                  <a:gd name="T40" fmla="*/ 497 w 503"/>
                  <a:gd name="T41" fmla="*/ 10 h 48"/>
                  <a:gd name="T42" fmla="*/ 501 w 503"/>
                  <a:gd name="T43" fmla="*/ 6 h 48"/>
                  <a:gd name="T44" fmla="*/ 503 w 503"/>
                  <a:gd name="T45" fmla="*/ 0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3"/>
                  <a:gd name="T70" fmla="*/ 0 h 48"/>
                  <a:gd name="T71" fmla="*/ 503 w 503"/>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3" h="48">
                    <a:moveTo>
                      <a:pt x="0" y="0"/>
                    </a:moveTo>
                    <a:lnTo>
                      <a:pt x="2" y="6"/>
                    </a:lnTo>
                    <a:lnTo>
                      <a:pt x="6" y="10"/>
                    </a:lnTo>
                    <a:lnTo>
                      <a:pt x="11" y="15"/>
                    </a:lnTo>
                    <a:lnTo>
                      <a:pt x="19" y="19"/>
                    </a:lnTo>
                    <a:lnTo>
                      <a:pt x="30" y="23"/>
                    </a:lnTo>
                    <a:lnTo>
                      <a:pt x="42" y="27"/>
                    </a:lnTo>
                    <a:lnTo>
                      <a:pt x="75" y="35"/>
                    </a:lnTo>
                    <a:lnTo>
                      <a:pt x="111" y="40"/>
                    </a:lnTo>
                    <a:lnTo>
                      <a:pt x="153" y="44"/>
                    </a:lnTo>
                    <a:lnTo>
                      <a:pt x="201" y="48"/>
                    </a:lnTo>
                    <a:lnTo>
                      <a:pt x="251" y="48"/>
                    </a:lnTo>
                    <a:lnTo>
                      <a:pt x="303" y="48"/>
                    </a:lnTo>
                    <a:lnTo>
                      <a:pt x="349" y="44"/>
                    </a:lnTo>
                    <a:lnTo>
                      <a:pt x="393" y="40"/>
                    </a:lnTo>
                    <a:lnTo>
                      <a:pt x="430" y="35"/>
                    </a:lnTo>
                    <a:lnTo>
                      <a:pt x="461" y="27"/>
                    </a:lnTo>
                    <a:lnTo>
                      <a:pt x="472" y="23"/>
                    </a:lnTo>
                    <a:lnTo>
                      <a:pt x="484" y="19"/>
                    </a:lnTo>
                    <a:lnTo>
                      <a:pt x="491" y="15"/>
                    </a:lnTo>
                    <a:lnTo>
                      <a:pt x="497" y="10"/>
                    </a:lnTo>
                    <a:lnTo>
                      <a:pt x="501" y="6"/>
                    </a:lnTo>
                    <a:lnTo>
                      <a:pt x="50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24" name="Rectangle 70"/>
            <p:cNvSpPr>
              <a:spLocks noChangeArrowheads="1"/>
            </p:cNvSpPr>
            <p:nvPr/>
          </p:nvSpPr>
          <p:spPr bwMode="auto">
            <a:xfrm>
              <a:off x="3925" y="2842"/>
              <a:ext cx="35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模型参数</a:t>
              </a:r>
              <a:endParaRPr kumimoji="1" lang="zh-CN" altLang="en-US" sz="2800">
                <a:solidFill>
                  <a:srgbClr val="1F2039"/>
                </a:solidFill>
                <a:latin typeface="Times New Roman" panose="02020603050405020304" pitchFamily="18" charset="0"/>
              </a:endParaRPr>
            </a:p>
          </p:txBody>
        </p:sp>
        <p:sp>
          <p:nvSpPr>
            <p:cNvPr id="135225" name="Rectangle 71"/>
            <p:cNvSpPr>
              <a:spLocks noChangeArrowheads="1"/>
            </p:cNvSpPr>
            <p:nvPr/>
          </p:nvSpPr>
          <p:spPr bwMode="auto">
            <a:xfrm>
              <a:off x="4258" y="283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26" name="Line 72"/>
            <p:cNvSpPr>
              <a:spLocks noChangeShapeType="1"/>
            </p:cNvSpPr>
            <p:nvPr/>
          </p:nvSpPr>
          <p:spPr bwMode="auto">
            <a:xfrm flipV="1">
              <a:off x="3553" y="1779"/>
              <a:ext cx="1"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7" name="Line 73"/>
            <p:cNvSpPr>
              <a:spLocks noChangeShapeType="1"/>
            </p:cNvSpPr>
            <p:nvPr/>
          </p:nvSpPr>
          <p:spPr bwMode="auto">
            <a:xfrm>
              <a:off x="3912" y="2403"/>
              <a:ext cx="1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28" name="Group 74"/>
            <p:cNvGrpSpPr>
              <a:grpSpLocks/>
            </p:cNvGrpSpPr>
            <p:nvPr/>
          </p:nvGrpSpPr>
          <p:grpSpPr bwMode="auto">
            <a:xfrm>
              <a:off x="4025" y="2403"/>
              <a:ext cx="64" cy="314"/>
              <a:chOff x="4025" y="2403"/>
              <a:chExt cx="64" cy="314"/>
            </a:xfrm>
          </p:grpSpPr>
          <p:sp>
            <p:nvSpPr>
              <p:cNvPr id="135243" name="Line 75"/>
              <p:cNvSpPr>
                <a:spLocks noChangeShapeType="1"/>
              </p:cNvSpPr>
              <p:nvPr/>
            </p:nvSpPr>
            <p:spPr bwMode="auto">
              <a:xfrm>
                <a:off x="4056" y="2403"/>
                <a:ext cx="1"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4" name="Freeform 76"/>
              <p:cNvSpPr>
                <a:spLocks/>
              </p:cNvSpPr>
              <p:nvPr/>
            </p:nvSpPr>
            <p:spPr bwMode="auto">
              <a:xfrm>
                <a:off x="4025" y="2654"/>
                <a:ext cx="64" cy="63"/>
              </a:xfrm>
              <a:custGeom>
                <a:avLst/>
                <a:gdLst>
                  <a:gd name="T0" fmla="*/ 0 w 64"/>
                  <a:gd name="T1" fmla="*/ 0 h 63"/>
                  <a:gd name="T2" fmla="*/ 33 w 64"/>
                  <a:gd name="T3" fmla="*/ 63 h 63"/>
                  <a:gd name="T4" fmla="*/ 64 w 64"/>
                  <a:gd name="T5" fmla="*/ 0 h 63"/>
                  <a:gd name="T6" fmla="*/ 0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0" y="0"/>
                    </a:moveTo>
                    <a:lnTo>
                      <a:pt x="33" y="63"/>
                    </a:lnTo>
                    <a:lnTo>
                      <a:pt x="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29" name="Group 77"/>
            <p:cNvGrpSpPr>
              <a:grpSpLocks/>
            </p:cNvGrpSpPr>
            <p:nvPr/>
          </p:nvGrpSpPr>
          <p:grpSpPr bwMode="auto">
            <a:xfrm>
              <a:off x="2514" y="1655"/>
              <a:ext cx="63" cy="249"/>
              <a:chOff x="2514" y="1655"/>
              <a:chExt cx="63" cy="249"/>
            </a:xfrm>
          </p:grpSpPr>
          <p:sp>
            <p:nvSpPr>
              <p:cNvPr id="135241" name="Line 78"/>
              <p:cNvSpPr>
                <a:spLocks noChangeShapeType="1"/>
              </p:cNvSpPr>
              <p:nvPr/>
            </p:nvSpPr>
            <p:spPr bwMode="auto">
              <a:xfrm>
                <a:off x="2544" y="1655"/>
                <a:ext cx="1"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2" name="Freeform 79"/>
              <p:cNvSpPr>
                <a:spLocks/>
              </p:cNvSpPr>
              <p:nvPr/>
            </p:nvSpPr>
            <p:spPr bwMode="auto">
              <a:xfrm>
                <a:off x="2514" y="1843"/>
                <a:ext cx="63" cy="61"/>
              </a:xfrm>
              <a:custGeom>
                <a:avLst/>
                <a:gdLst>
                  <a:gd name="T0" fmla="*/ 0 w 63"/>
                  <a:gd name="T1" fmla="*/ 0 h 61"/>
                  <a:gd name="T2" fmla="*/ 30 w 63"/>
                  <a:gd name="T3" fmla="*/ 61 h 61"/>
                  <a:gd name="T4" fmla="*/ 63 w 63"/>
                  <a:gd name="T5" fmla="*/ 0 h 61"/>
                  <a:gd name="T6" fmla="*/ 0 w 63"/>
                  <a:gd name="T7" fmla="*/ 0 h 61"/>
                  <a:gd name="T8" fmla="*/ 0 60000 65536"/>
                  <a:gd name="T9" fmla="*/ 0 60000 65536"/>
                  <a:gd name="T10" fmla="*/ 0 60000 65536"/>
                  <a:gd name="T11" fmla="*/ 0 60000 65536"/>
                  <a:gd name="T12" fmla="*/ 0 w 63"/>
                  <a:gd name="T13" fmla="*/ 0 h 61"/>
                  <a:gd name="T14" fmla="*/ 63 w 63"/>
                  <a:gd name="T15" fmla="*/ 61 h 61"/>
                </a:gdLst>
                <a:ahLst/>
                <a:cxnLst>
                  <a:cxn ang="T8">
                    <a:pos x="T0" y="T1"/>
                  </a:cxn>
                  <a:cxn ang="T9">
                    <a:pos x="T2" y="T3"/>
                  </a:cxn>
                  <a:cxn ang="T10">
                    <a:pos x="T4" y="T5"/>
                  </a:cxn>
                  <a:cxn ang="T11">
                    <a:pos x="T6" y="T7"/>
                  </a:cxn>
                </a:cxnLst>
                <a:rect l="T12" t="T13" r="T14" b="T15"/>
                <a:pathLst>
                  <a:path w="63" h="61">
                    <a:moveTo>
                      <a:pt x="0" y="0"/>
                    </a:moveTo>
                    <a:lnTo>
                      <a:pt x="30" y="61"/>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0" name="Group 80"/>
            <p:cNvGrpSpPr>
              <a:grpSpLocks/>
            </p:cNvGrpSpPr>
            <p:nvPr/>
          </p:nvGrpSpPr>
          <p:grpSpPr bwMode="auto">
            <a:xfrm>
              <a:off x="2514" y="2217"/>
              <a:ext cx="63" cy="312"/>
              <a:chOff x="2514" y="2217"/>
              <a:chExt cx="63" cy="312"/>
            </a:xfrm>
          </p:grpSpPr>
          <p:sp>
            <p:nvSpPr>
              <p:cNvPr id="135239" name="Line 81"/>
              <p:cNvSpPr>
                <a:spLocks noChangeShapeType="1"/>
              </p:cNvSpPr>
              <p:nvPr/>
            </p:nvSpPr>
            <p:spPr bwMode="auto">
              <a:xfrm>
                <a:off x="2544" y="2217"/>
                <a:ext cx="1"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0" name="Freeform 82"/>
              <p:cNvSpPr>
                <a:spLocks/>
              </p:cNvSpPr>
              <p:nvPr/>
            </p:nvSpPr>
            <p:spPr bwMode="auto">
              <a:xfrm>
                <a:off x="2514" y="2466"/>
                <a:ext cx="63" cy="63"/>
              </a:xfrm>
              <a:custGeom>
                <a:avLst/>
                <a:gdLst>
                  <a:gd name="T0" fmla="*/ 0 w 63"/>
                  <a:gd name="T1" fmla="*/ 0 h 63"/>
                  <a:gd name="T2" fmla="*/ 30 w 63"/>
                  <a:gd name="T3" fmla="*/ 63 h 63"/>
                  <a:gd name="T4" fmla="*/ 63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30" y="63"/>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1" name="Line 83"/>
            <p:cNvSpPr>
              <a:spLocks noChangeShapeType="1"/>
            </p:cNvSpPr>
            <p:nvPr/>
          </p:nvSpPr>
          <p:spPr bwMode="auto">
            <a:xfrm>
              <a:off x="2544" y="2840"/>
              <a:ext cx="1"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32" name="Group 84"/>
            <p:cNvGrpSpPr>
              <a:grpSpLocks/>
            </p:cNvGrpSpPr>
            <p:nvPr/>
          </p:nvGrpSpPr>
          <p:grpSpPr bwMode="auto">
            <a:xfrm>
              <a:off x="3522" y="2591"/>
              <a:ext cx="63" cy="435"/>
              <a:chOff x="3522" y="2591"/>
              <a:chExt cx="63" cy="435"/>
            </a:xfrm>
          </p:grpSpPr>
          <p:sp>
            <p:nvSpPr>
              <p:cNvPr id="135237" name="Line 85"/>
              <p:cNvSpPr>
                <a:spLocks noChangeShapeType="1"/>
              </p:cNvSpPr>
              <p:nvPr/>
            </p:nvSpPr>
            <p:spPr bwMode="auto">
              <a:xfrm flipV="1">
                <a:off x="3553" y="2648"/>
                <a:ext cx="1"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8" name="Freeform 86"/>
              <p:cNvSpPr>
                <a:spLocks/>
              </p:cNvSpPr>
              <p:nvPr/>
            </p:nvSpPr>
            <p:spPr bwMode="auto">
              <a:xfrm>
                <a:off x="3522" y="2591"/>
                <a:ext cx="63" cy="63"/>
              </a:xfrm>
              <a:custGeom>
                <a:avLst/>
                <a:gdLst>
                  <a:gd name="T0" fmla="*/ 63 w 63"/>
                  <a:gd name="T1" fmla="*/ 63 h 63"/>
                  <a:gd name="T2" fmla="*/ 33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3" y="0"/>
                    </a:lnTo>
                    <a:lnTo>
                      <a:pt x="0" y="63"/>
                    </a:lnTo>
                    <a:lnTo>
                      <a:pt x="63"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3" name="Group 87"/>
            <p:cNvGrpSpPr>
              <a:grpSpLocks/>
            </p:cNvGrpSpPr>
            <p:nvPr/>
          </p:nvGrpSpPr>
          <p:grpSpPr bwMode="auto">
            <a:xfrm>
              <a:off x="2544" y="1749"/>
              <a:ext cx="1009" cy="63"/>
              <a:chOff x="2544" y="1749"/>
              <a:chExt cx="1009" cy="63"/>
            </a:xfrm>
          </p:grpSpPr>
          <p:sp>
            <p:nvSpPr>
              <p:cNvPr id="135235" name="Line 88"/>
              <p:cNvSpPr>
                <a:spLocks noChangeShapeType="1"/>
              </p:cNvSpPr>
              <p:nvPr/>
            </p:nvSpPr>
            <p:spPr bwMode="auto">
              <a:xfrm flipH="1">
                <a:off x="2602" y="1779"/>
                <a:ext cx="9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6" name="Freeform 89"/>
              <p:cNvSpPr>
                <a:spLocks/>
              </p:cNvSpPr>
              <p:nvPr/>
            </p:nvSpPr>
            <p:spPr bwMode="auto">
              <a:xfrm>
                <a:off x="2544" y="1749"/>
                <a:ext cx="64" cy="63"/>
              </a:xfrm>
              <a:custGeom>
                <a:avLst/>
                <a:gdLst>
                  <a:gd name="T0" fmla="*/ 64 w 64"/>
                  <a:gd name="T1" fmla="*/ 0 h 63"/>
                  <a:gd name="T2" fmla="*/ 0 w 64"/>
                  <a:gd name="T3" fmla="*/ 32 h 63"/>
                  <a:gd name="T4" fmla="*/ 64 w 64"/>
                  <a:gd name="T5" fmla="*/ 63 h 63"/>
                  <a:gd name="T6" fmla="*/ 64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64" y="0"/>
                    </a:moveTo>
                    <a:lnTo>
                      <a:pt x="0" y="32"/>
                    </a:lnTo>
                    <a:lnTo>
                      <a:pt x="64" y="6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4" name="Line 90"/>
            <p:cNvSpPr>
              <a:spLocks noChangeShapeType="1"/>
            </p:cNvSpPr>
            <p:nvPr/>
          </p:nvSpPr>
          <p:spPr bwMode="auto">
            <a:xfrm>
              <a:off x="2544" y="3028"/>
              <a:ext cx="10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7219" name="Rectangle 3"/>
          <p:cNvSpPr>
            <a:spLocks noGrp="1" noChangeArrowheads="1"/>
          </p:cNvSpPr>
          <p:nvPr>
            <p:ph type="body" sz="half" idx="1"/>
          </p:nvPr>
        </p:nvSpPr>
        <p:spPr>
          <a:xfrm>
            <a:off x="685800" y="1700213"/>
            <a:ext cx="3810000" cy="727075"/>
          </a:xfrm>
        </p:spPr>
        <p:txBody>
          <a:bodyPr/>
          <a:lstStyle/>
          <a:p>
            <a:pPr eaLnBrk="1" hangingPunct="1"/>
            <a:r>
              <a:rPr lang="zh-CN" altLang="en-US" sz="2800" b="1" smtClean="0">
                <a:solidFill>
                  <a:srgbClr val="000000"/>
                </a:solidFill>
              </a:rPr>
              <a:t>根据状态序列重估</a:t>
            </a:r>
            <a:endParaRPr lang="en-US" altLang="zh-CN" sz="2800" b="1" smtClean="0">
              <a:solidFill>
                <a:srgbClr val="000000"/>
              </a:solidFill>
            </a:endParaRPr>
          </a:p>
        </p:txBody>
      </p:sp>
      <p:graphicFrame>
        <p:nvGraphicFramePr>
          <p:cNvPr id="441348" name="Object 4"/>
          <p:cNvGraphicFramePr>
            <a:graphicFrameLocks noGrp="1" noChangeAspect="1"/>
          </p:cNvGraphicFramePr>
          <p:nvPr>
            <p:ph sz="quarter" idx="2"/>
          </p:nvPr>
        </p:nvGraphicFramePr>
        <p:xfrm>
          <a:off x="1804988" y="2090738"/>
          <a:ext cx="6426200" cy="503237"/>
        </p:xfrm>
        <a:graphic>
          <a:graphicData uri="http://schemas.openxmlformats.org/presentationml/2006/ole">
            <mc:AlternateContent xmlns:mc="http://schemas.openxmlformats.org/markup-compatibility/2006">
              <mc:Choice xmlns:v="urn:schemas-microsoft-com:vml" Requires="v">
                <p:oleObj spid="_x0000_s137324" name="Equation" r:id="rId3" imgW="3035300" imgH="228600" progId="Equation.DSMT4">
                  <p:embed/>
                </p:oleObj>
              </mc:Choice>
              <mc:Fallback>
                <p:oleObj name="Equation" r:id="rId3" imgW="30353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090738"/>
                        <a:ext cx="64262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1349" name="Object 5"/>
          <p:cNvGraphicFramePr>
            <a:graphicFrameLocks noGrp="1" noChangeAspect="1"/>
          </p:cNvGraphicFramePr>
          <p:nvPr>
            <p:ph sz="quarter" idx="3"/>
          </p:nvPr>
        </p:nvGraphicFramePr>
        <p:xfrm>
          <a:off x="1779588" y="2805113"/>
          <a:ext cx="5994400" cy="530225"/>
        </p:xfrm>
        <a:graphic>
          <a:graphicData uri="http://schemas.openxmlformats.org/presentationml/2006/ole">
            <mc:AlternateContent xmlns:mc="http://schemas.openxmlformats.org/markup-compatibility/2006">
              <mc:Choice xmlns:v="urn:schemas-microsoft-com:vml" Requires="v">
                <p:oleObj spid="_x0000_s137325" name="Equation" r:id="rId5" imgW="2832100" imgH="241300" progId="Equation.DSMT4">
                  <p:embed/>
                </p:oleObj>
              </mc:Choice>
              <mc:Fallback>
                <p:oleObj name="Equation" r:id="rId5" imgW="28321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588" y="2805113"/>
                        <a:ext cx="5994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0" name="Text Box 6"/>
          <p:cNvSpPr txBox="1">
            <a:spLocks noChangeArrowheads="1"/>
          </p:cNvSpPr>
          <p:nvPr/>
        </p:nvSpPr>
        <p:spPr bwMode="auto">
          <a:xfrm>
            <a:off x="1028700" y="3636963"/>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若观察概率为单高斯概率密度函数形式</a:t>
            </a:r>
            <a:endParaRPr kumimoji="1" lang="en-US" altLang="zh-CN" sz="2800" b="1">
              <a:solidFill>
                <a:srgbClr val="000000"/>
              </a:solidFill>
              <a:latin typeface="Times New Roman" panose="02020603050405020304" pitchFamily="18" charset="0"/>
            </a:endParaRPr>
          </a:p>
        </p:txBody>
      </p:sp>
      <p:grpSp>
        <p:nvGrpSpPr>
          <p:cNvPr id="2" name="Group 7"/>
          <p:cNvGrpSpPr>
            <a:grpSpLocks/>
          </p:cNvGrpSpPr>
          <p:nvPr/>
        </p:nvGrpSpPr>
        <p:grpSpPr bwMode="auto">
          <a:xfrm>
            <a:off x="395288" y="4156075"/>
            <a:ext cx="8243887" cy="1630363"/>
            <a:chOff x="295" y="2798"/>
            <a:chExt cx="5193" cy="1027"/>
          </a:xfrm>
        </p:grpSpPr>
        <p:grpSp>
          <p:nvGrpSpPr>
            <p:cNvPr id="137225" name="Group 8"/>
            <p:cNvGrpSpPr>
              <a:grpSpLocks/>
            </p:cNvGrpSpPr>
            <p:nvPr/>
          </p:nvGrpSpPr>
          <p:grpSpPr bwMode="auto">
            <a:xfrm>
              <a:off x="295" y="2798"/>
              <a:ext cx="5193" cy="768"/>
              <a:chOff x="336" y="1824"/>
              <a:chExt cx="5193" cy="768"/>
            </a:xfrm>
          </p:grpSpPr>
          <p:sp>
            <p:nvSpPr>
              <p:cNvPr id="137230" name="Rectangle 9"/>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1" name="Object 10"/>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37326" r:id="rId7" imgW="4051300" imgH="520700" progId="Equation.DSMT4">
                      <p:embed/>
                    </p:oleObj>
                  </mc:Choice>
                  <mc:Fallback>
                    <p:oleObj r:id="rId7" imgW="4051300" imgH="520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2" name="Rectangle 11"/>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3" name="Object 12"/>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37327" name="Equation" r:id="rId9" imgW="342751" imgH="228501" progId="Equation.3">
                      <p:embed/>
                    </p:oleObj>
                  </mc:Choice>
                  <mc:Fallback>
                    <p:oleObj name="Equation" r:id="rId9" imgW="342751"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7226" name="Group 13"/>
            <p:cNvGrpSpPr>
              <a:grpSpLocks/>
            </p:cNvGrpSpPr>
            <p:nvPr/>
          </p:nvGrpSpPr>
          <p:grpSpPr bwMode="auto">
            <a:xfrm>
              <a:off x="748" y="3521"/>
              <a:ext cx="2565" cy="304"/>
              <a:chOff x="769" y="3475"/>
              <a:chExt cx="2565" cy="304"/>
            </a:xfrm>
          </p:grpSpPr>
          <p:graphicFrame>
            <p:nvGraphicFramePr>
              <p:cNvPr id="137227" name="Object 14"/>
              <p:cNvGraphicFramePr>
                <a:graphicFrameLocks noChangeAspect="1"/>
              </p:cNvGraphicFramePr>
              <p:nvPr/>
            </p:nvGraphicFramePr>
            <p:xfrm>
              <a:off x="1338" y="3475"/>
              <a:ext cx="209" cy="304"/>
            </p:xfrm>
            <a:graphic>
              <a:graphicData uri="http://schemas.openxmlformats.org/presentationml/2006/ole">
                <mc:AlternateContent xmlns:mc="http://schemas.openxmlformats.org/markup-compatibility/2006">
                  <mc:Choice xmlns:v="urn:schemas-microsoft-com:vml" Requires="v">
                    <p:oleObj spid="_x0000_s137328" name="Equation" r:id="rId11" imgW="164957" imgH="241091" progId="Equation.DSMT4">
                      <p:embed/>
                    </p:oleObj>
                  </mc:Choice>
                  <mc:Fallback>
                    <p:oleObj name="Equation" r:id="rId11" imgW="164957" imgH="241091"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3475"/>
                            <a:ext cx="20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8" name="Text Box 15"/>
              <p:cNvSpPr txBox="1">
                <a:spLocks noChangeArrowheads="1"/>
              </p:cNvSpPr>
              <p:nvPr/>
            </p:nvSpPr>
            <p:spPr bwMode="auto">
              <a:xfrm>
                <a:off x="769" y="3475"/>
                <a:ext cx="5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一般</a:t>
                </a:r>
                <a:endParaRPr kumimoji="1" lang="en-US" altLang="zh-CN" sz="2800" b="1">
                  <a:solidFill>
                    <a:srgbClr val="000000"/>
                  </a:solidFill>
                </a:endParaRPr>
              </a:p>
            </p:txBody>
          </p:sp>
          <p:sp>
            <p:nvSpPr>
              <p:cNvPr id="137229" name="Text Box 16"/>
              <p:cNvSpPr txBox="1">
                <a:spLocks noChangeArrowheads="1"/>
              </p:cNvSpPr>
              <p:nvPr/>
            </p:nvSpPr>
            <p:spPr bwMode="auto">
              <a:xfrm>
                <a:off x="1565" y="3475"/>
                <a:ext cx="176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采用对角阵形式</a:t>
                </a:r>
              </a:p>
            </p:txBody>
          </p:sp>
        </p:grpSp>
      </p:grpSp>
      <p:graphicFrame>
        <p:nvGraphicFramePr>
          <p:cNvPr id="441361" name="Object 17"/>
          <p:cNvGraphicFramePr>
            <a:graphicFrameLocks noChangeAspect="1"/>
          </p:cNvGraphicFramePr>
          <p:nvPr/>
        </p:nvGraphicFramePr>
        <p:xfrm>
          <a:off x="5757863" y="5084763"/>
          <a:ext cx="2411412" cy="1473200"/>
        </p:xfrm>
        <a:graphic>
          <a:graphicData uri="http://schemas.openxmlformats.org/presentationml/2006/ole">
            <mc:AlternateContent xmlns:mc="http://schemas.openxmlformats.org/markup-compatibility/2006">
              <mc:Choice xmlns:v="urn:schemas-microsoft-com:vml" Requires="v">
                <p:oleObj spid="_x0000_s137329" name="Equation" r:id="rId13" imgW="1206500" imgH="736600" progId="Equation.DSMT4">
                  <p:embed/>
                </p:oleObj>
              </mc:Choice>
              <mc:Fallback>
                <p:oleObj name="Equation" r:id="rId13" imgW="1206500" imgH="736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7863" y="5084763"/>
                        <a:ext cx="2411412"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wipe(up)">
                                      <p:cBhvr>
                                        <p:cTn id="7" dur="500"/>
                                        <p:tgtEl>
                                          <p:spTgt spid="441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wipe(up)">
                                      <p:cBhvr>
                                        <p:cTn id="17" dur="500"/>
                                        <p:tgtEl>
                                          <p:spTgt spid="441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41361"/>
                                        </p:tgtEl>
                                        <p:attrNameLst>
                                          <p:attrName>style.visibility</p:attrName>
                                        </p:attrNameLst>
                                      </p:cBhvr>
                                      <p:to>
                                        <p:strVal val="visible"/>
                                      </p:to>
                                    </p:set>
                                    <p:animEffect transition="in" filter="wipe(up)">
                                      <p:cBhvr>
                                        <p:cTn id="27" dur="500"/>
                                        <p:tgtEl>
                                          <p:spTgt spid="44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52259" name="Rectangle 3"/>
          <p:cNvSpPr>
            <a:spLocks noChangeArrowheads="1"/>
          </p:cNvSpPr>
          <p:nvPr/>
        </p:nvSpPr>
        <p:spPr bwMode="auto">
          <a:xfrm>
            <a:off x="457200" y="2057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4"/>
              </a:buBlip>
            </a:pPr>
            <a:r>
              <a:rPr kumimoji="1" lang="zh-CN" altLang="en-US" sz="2400" b="1">
                <a:solidFill>
                  <a:schemeClr val="tx2"/>
                </a:solidFill>
                <a:latin typeface="Times New Roman" panose="02020603050405020304" pitchFamily="18" charset="0"/>
              </a:rPr>
              <a:t>如何计算两个矢量序列</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和</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之间的相似度 </a:t>
            </a:r>
            <a:r>
              <a:rPr kumimoji="1" lang="zh-CN" altLang="en-US" sz="2400" b="1">
                <a:solidFill>
                  <a:schemeClr val="tx2"/>
                </a:solidFill>
                <a:latin typeface="宋体" panose="02010600030101010101" pitchFamily="2" charset="-122"/>
              </a:rPr>
              <a:t>???</a:t>
            </a:r>
            <a:r>
              <a:rPr kumimoji="1" lang="zh-CN" altLang="en-US" sz="2400" b="1">
                <a:solidFill>
                  <a:schemeClr val="tx2"/>
                </a:solidFill>
              </a:rPr>
              <a:t>       </a:t>
            </a:r>
          </a:p>
        </p:txBody>
      </p:sp>
      <p:graphicFrame>
        <p:nvGraphicFramePr>
          <p:cNvPr id="352260" name="Object 4"/>
          <p:cNvGraphicFramePr>
            <a:graphicFrameLocks noChangeAspect="1"/>
          </p:cNvGraphicFramePr>
          <p:nvPr/>
        </p:nvGraphicFramePr>
        <p:xfrm>
          <a:off x="3151188" y="2590800"/>
          <a:ext cx="3173412" cy="863600"/>
        </p:xfrm>
        <a:graphic>
          <a:graphicData uri="http://schemas.openxmlformats.org/presentationml/2006/ole">
            <mc:AlternateContent xmlns:mc="http://schemas.openxmlformats.org/markup-compatibility/2006">
              <mc:Choice xmlns:v="urn:schemas-microsoft-com:vml" Requires="v">
                <p:oleObj spid="_x0000_s14376" name="Microsoft 公式 3.0" r:id="rId5" imgW="1587500" imgH="431800" progId="Equation.3">
                  <p:embed/>
                </p:oleObj>
              </mc:Choice>
              <mc:Fallback>
                <p:oleObj name="Microsoft 公式 3.0" r:id="rId5" imgW="15875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2590800"/>
                        <a:ext cx="31734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1" name="AutoShape 5"/>
          <p:cNvSpPr>
            <a:spLocks noChangeArrowheads="1"/>
          </p:cNvSpPr>
          <p:nvPr/>
        </p:nvSpPr>
        <p:spPr bwMode="auto">
          <a:xfrm>
            <a:off x="990600" y="2667000"/>
            <a:ext cx="1981200" cy="685800"/>
          </a:xfrm>
          <a:prstGeom prst="notchedRightArrow">
            <a:avLst>
              <a:gd name="adj1" fmla="val 50000"/>
              <a:gd name="adj2" fmla="val 72222"/>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Times New Roman" panose="02020603050405020304" pitchFamily="18" charset="0"/>
              </a:rPr>
              <a:t>一个直接的想法</a:t>
            </a:r>
          </a:p>
        </p:txBody>
      </p:sp>
      <p:grpSp>
        <p:nvGrpSpPr>
          <p:cNvPr id="2" name="Group 6"/>
          <p:cNvGrpSpPr>
            <a:grpSpLocks/>
          </p:cNvGrpSpPr>
          <p:nvPr/>
        </p:nvGrpSpPr>
        <p:grpSpPr bwMode="auto">
          <a:xfrm>
            <a:off x="457200" y="3581400"/>
            <a:ext cx="7924800" cy="1143000"/>
            <a:chOff x="288" y="2256"/>
            <a:chExt cx="4992" cy="720"/>
          </a:xfrm>
        </p:grpSpPr>
        <p:sp>
          <p:nvSpPr>
            <p:cNvPr id="14344" name="Rectangle 7"/>
            <p:cNvSpPr>
              <a:spLocks noChangeArrowheads="1"/>
            </p:cNvSpPr>
            <p:nvPr/>
          </p:nvSpPr>
          <p:spPr bwMode="auto">
            <a:xfrm>
              <a:off x="288" y="2256"/>
              <a:ext cx="49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a:solidFill>
                    <a:schemeClr val="tx2"/>
                  </a:solidFill>
                </a:rPr>
                <a:t>存在问题：</a:t>
              </a:r>
            </a:p>
            <a:p>
              <a:pPr eaLnBrk="1" hangingPunct="1">
                <a:lnSpc>
                  <a:spcPct val="90000"/>
                </a:lnSpc>
                <a:buSzPct val="80000"/>
              </a:pPr>
              <a:r>
                <a:rPr kumimoji="1" lang="zh-CN" altLang="en-US" sz="2400" b="1">
                  <a:solidFill>
                    <a:schemeClr val="tx2"/>
                  </a:solidFill>
                </a:rPr>
                <a:t>长度不同，</a:t>
              </a:r>
            </a:p>
            <a:p>
              <a:pPr eaLnBrk="1" hangingPunct="1">
                <a:lnSpc>
                  <a:spcPct val="90000"/>
                </a:lnSpc>
                <a:buSzPct val="80000"/>
              </a:pPr>
              <a:r>
                <a:rPr kumimoji="1" lang="zh-CN" altLang="en-US" sz="2400" b="1">
                  <a:solidFill>
                    <a:schemeClr val="tx2"/>
                  </a:solidFill>
                </a:rPr>
                <a:t>对不准</a:t>
              </a:r>
            </a:p>
            <a:p>
              <a:pPr eaLnBrk="1" hangingPunct="1">
                <a:lnSpc>
                  <a:spcPct val="90000"/>
                </a:lnSpc>
                <a:buSzPct val="80000"/>
                <a:buFontTx/>
                <a:buNone/>
              </a:pPr>
              <a:endParaRPr kumimoji="1" lang="zh-CN" altLang="en-US" sz="2400" b="1">
                <a:solidFill>
                  <a:schemeClr val="tx2"/>
                </a:solidFill>
              </a:endParaRPr>
            </a:p>
          </p:txBody>
        </p:sp>
        <p:graphicFrame>
          <p:nvGraphicFramePr>
            <p:cNvPr id="14345" name="Object 8"/>
            <p:cNvGraphicFramePr>
              <a:graphicFrameLocks noChangeAspect="1"/>
            </p:cNvGraphicFramePr>
            <p:nvPr/>
          </p:nvGraphicFramePr>
          <p:xfrm>
            <a:off x="1440" y="2512"/>
            <a:ext cx="735" cy="272"/>
          </p:xfrm>
          <a:graphic>
            <a:graphicData uri="http://schemas.openxmlformats.org/presentationml/2006/ole">
              <mc:AlternateContent xmlns:mc="http://schemas.openxmlformats.org/markup-compatibility/2006">
                <mc:Choice xmlns:v="urn:schemas-microsoft-com:vml" Requires="v">
                  <p:oleObj spid="_x0000_s14377" name="Equation" r:id="rId7" imgW="583693" imgH="215713" progId="Equation.3">
                    <p:embed/>
                  </p:oleObj>
                </mc:Choice>
                <mc:Fallback>
                  <p:oleObj name="Equation" r:id="rId7" imgW="583693" imgH="2157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512"/>
                          <a:ext cx="73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2265" name="Text Box 9"/>
          <p:cNvSpPr txBox="1">
            <a:spLocks noChangeArrowheads="1"/>
          </p:cNvSpPr>
          <p:nvPr/>
        </p:nvSpPr>
        <p:spPr bwMode="auto">
          <a:xfrm>
            <a:off x="457200" y="5105400"/>
            <a:ext cx="8061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将表示两个语音段的矢量序列对准了再计算相似度。</a:t>
            </a:r>
          </a:p>
          <a:p>
            <a:pPr eaLnBrk="1" hangingPunct="1">
              <a:spcBef>
                <a:spcPct val="0"/>
              </a:spcBef>
              <a:buFontTx/>
              <a:buNone/>
            </a:pPr>
            <a:r>
              <a:rPr kumimoji="1" lang="zh-CN" altLang="en-US" sz="2400" b="1">
                <a:solidFill>
                  <a:schemeClr val="tx2"/>
                </a:solidFill>
                <a:latin typeface="Times New Roman" panose="02020603050405020304" pitchFamily="18" charset="0"/>
              </a:rPr>
              <a:t>           或者说在时间上归正后再计算相似度。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wipe(up)">
                                      <p:cBhvr>
                                        <p:cTn id="12" dur="500"/>
                                        <p:tgtEl>
                                          <p:spTgt spid="352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2260"/>
                                        </p:tgtEl>
                                        <p:attrNameLst>
                                          <p:attrName>style.visibility</p:attrName>
                                        </p:attrNameLst>
                                      </p:cBhvr>
                                      <p:to>
                                        <p:strVal val="visible"/>
                                      </p:to>
                                    </p:set>
                                    <p:animEffect transition="in" filter="wipe(up)">
                                      <p:cBhvr>
                                        <p:cTn id="17" dur="500"/>
                                        <p:tgtEl>
                                          <p:spTgt spid="352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2265"/>
                                        </p:tgtEl>
                                        <p:attrNameLst>
                                          <p:attrName>style.visibility</p:attrName>
                                        </p:attrNameLst>
                                      </p:cBhvr>
                                      <p:to>
                                        <p:strVal val="visible"/>
                                      </p:to>
                                    </p:set>
                                    <p:animEffect transition="in" filter="wipe(up)">
                                      <p:cBhvr>
                                        <p:cTn id="2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P spid="352261" grpId="0" animBg="1" autoUpdateAnimBg="0"/>
      <p:bldP spid="3522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755650" y="3068638"/>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若观察概率为混合高斯概率密度函数形式</a:t>
            </a:r>
            <a:endParaRPr kumimoji="1" lang="en-US" altLang="zh-CN" sz="2800" b="1">
              <a:solidFill>
                <a:srgbClr val="000000"/>
              </a:solidFill>
              <a:latin typeface="Times New Roman" panose="02020603050405020304" pitchFamily="18" charset="0"/>
            </a:endParaRPr>
          </a:p>
        </p:txBody>
      </p:sp>
      <p:sp>
        <p:nvSpPr>
          <p:cNvPr id="138243" name="Rectangle 3"/>
          <p:cNvSpPr>
            <a:spLocks noGrp="1" noChangeArrowheads="1"/>
          </p:cNvSpPr>
          <p:nvPr>
            <p:ph type="title" sz="quarter"/>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en-US" altLang="zh-CN" smtClean="0">
              <a:solidFill>
                <a:schemeClr val="accent2"/>
              </a:solidFill>
            </a:endParaRPr>
          </a:p>
        </p:txBody>
      </p:sp>
      <p:graphicFrame>
        <p:nvGraphicFramePr>
          <p:cNvPr id="442372" name="Object 4"/>
          <p:cNvGraphicFramePr>
            <a:graphicFrameLocks noGrp="1" noChangeAspect="1"/>
          </p:cNvGraphicFramePr>
          <p:nvPr>
            <p:ph sz="quarter" idx="2"/>
          </p:nvPr>
        </p:nvGraphicFramePr>
        <p:xfrm>
          <a:off x="2381250" y="3508375"/>
          <a:ext cx="3497263" cy="950913"/>
        </p:xfrm>
        <a:graphic>
          <a:graphicData uri="http://schemas.openxmlformats.org/presentationml/2006/ole">
            <mc:AlternateContent xmlns:mc="http://schemas.openxmlformats.org/markup-compatibility/2006">
              <mc:Choice xmlns:v="urn:schemas-microsoft-com:vml" Requires="v">
                <p:oleObj spid="_x0000_s138348" name="Equation" r:id="rId3" imgW="1651000" imgH="431800" progId="Equation.DSMT4">
                  <p:embed/>
                </p:oleObj>
              </mc:Choice>
              <mc:Fallback>
                <p:oleObj name="Equation" r:id="rId3" imgW="16510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3508375"/>
                        <a:ext cx="34972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755650" y="1700213"/>
            <a:ext cx="8186738" cy="541337"/>
            <a:chOff x="476" y="1071"/>
            <a:chExt cx="5157" cy="341"/>
          </a:xfrm>
        </p:grpSpPr>
        <p:graphicFrame>
          <p:nvGraphicFramePr>
            <p:cNvPr id="138255" name="Object 6"/>
            <p:cNvGraphicFramePr>
              <a:graphicFrameLocks noChangeAspect="1"/>
            </p:cNvGraphicFramePr>
            <p:nvPr/>
          </p:nvGraphicFramePr>
          <p:xfrm>
            <a:off x="793" y="1117"/>
            <a:ext cx="192" cy="288"/>
          </p:xfrm>
          <a:graphic>
            <a:graphicData uri="http://schemas.openxmlformats.org/presentationml/2006/ole">
              <mc:AlternateContent xmlns:mc="http://schemas.openxmlformats.org/markup-compatibility/2006">
                <mc:Choice xmlns:v="urn:schemas-microsoft-com:vml" Requires="v">
                  <p:oleObj spid="_x0000_s138349" name="Equation" r:id="rId5" imgW="152334" imgH="228501" progId="Equation.DSMT4">
                    <p:embed/>
                  </p:oleObj>
                </mc:Choice>
                <mc:Fallback>
                  <p:oleObj name="Equation" r:id="rId5" imgW="152334"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1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6" name="Text Box 7"/>
            <p:cNvSpPr txBox="1">
              <a:spLocks noChangeArrowheads="1"/>
            </p:cNvSpPr>
            <p:nvPr/>
          </p:nvSpPr>
          <p:spPr bwMode="auto">
            <a:xfrm>
              <a:off x="476" y="107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7" name="Text Box 8"/>
            <p:cNvSpPr txBox="1">
              <a:spLocks noChangeArrowheads="1"/>
            </p:cNvSpPr>
            <p:nvPr/>
          </p:nvSpPr>
          <p:spPr bwMode="auto">
            <a:xfrm>
              <a:off x="975" y="1085"/>
              <a:ext cx="46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的特征矢量的样本均值</a:t>
              </a:r>
              <a:endParaRPr kumimoji="1" lang="en-US" altLang="zh-CN" sz="2800" b="1">
                <a:solidFill>
                  <a:srgbClr val="1F2039"/>
                </a:solidFill>
                <a:latin typeface="Times New Roman" panose="02020603050405020304" pitchFamily="18" charset="0"/>
              </a:endParaRPr>
            </a:p>
          </p:txBody>
        </p:sp>
      </p:grpSp>
      <p:grpSp>
        <p:nvGrpSpPr>
          <p:cNvPr id="3" name="Group 9"/>
          <p:cNvGrpSpPr>
            <a:grpSpLocks/>
          </p:cNvGrpSpPr>
          <p:nvPr/>
        </p:nvGrpSpPr>
        <p:grpSpPr bwMode="auto">
          <a:xfrm>
            <a:off x="755650" y="2276478"/>
            <a:ext cx="8364538" cy="519113"/>
            <a:chOff x="476" y="1434"/>
            <a:chExt cx="5269" cy="327"/>
          </a:xfrm>
        </p:grpSpPr>
        <p:graphicFrame>
          <p:nvGraphicFramePr>
            <p:cNvPr id="138252" name="Object 10"/>
            <p:cNvGraphicFramePr>
              <a:graphicFrameLocks noChangeAspect="1"/>
            </p:cNvGraphicFramePr>
            <p:nvPr>
              <p:extLst>
                <p:ext uri="{D42A27DB-BD31-4B8C-83A1-F6EECF244321}">
                  <p14:modId xmlns:p14="http://schemas.microsoft.com/office/powerpoint/2010/main" val="1189925366"/>
                </p:ext>
              </p:extLst>
            </p:nvPr>
          </p:nvGraphicFramePr>
          <p:xfrm>
            <a:off x="749" y="1434"/>
            <a:ext cx="271" cy="297"/>
          </p:xfrm>
          <a:graphic>
            <a:graphicData uri="http://schemas.openxmlformats.org/presentationml/2006/ole">
              <mc:AlternateContent xmlns:mc="http://schemas.openxmlformats.org/markup-compatibility/2006">
                <mc:Choice xmlns:v="urn:schemas-microsoft-com:vml" Requires="v">
                  <p:oleObj spid="_x0000_s138350" name="Equation" r:id="rId7" imgW="228600" imgH="241300" progId="Equation.DSMT4">
                    <p:embed/>
                  </p:oleObj>
                </mc:Choice>
                <mc:Fallback>
                  <p:oleObj name="Equation" r:id="rId7" imgW="228600" imgH="241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 y="1434"/>
                          <a:ext cx="27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3" name="Text Box 11"/>
            <p:cNvSpPr txBox="1">
              <a:spLocks noChangeArrowheads="1"/>
            </p:cNvSpPr>
            <p:nvPr/>
          </p:nvSpPr>
          <p:spPr bwMode="auto">
            <a:xfrm>
              <a:off x="476" y="143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4" name="Text Box 12"/>
            <p:cNvSpPr txBox="1">
              <a:spLocks noChangeArrowheads="1"/>
            </p:cNvSpPr>
            <p:nvPr/>
          </p:nvSpPr>
          <p:spPr bwMode="auto">
            <a:xfrm>
              <a:off x="975" y="1434"/>
              <a:ext cx="4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的特征矢量第</a:t>
              </a:r>
              <a:r>
                <a:rPr kumimoji="1" lang="en-US" altLang="zh-CN" sz="2800" i="1">
                  <a:solidFill>
                    <a:srgbClr val="1F2039"/>
                  </a:solidFill>
                  <a:latin typeface="Times New Roman" panose="02020603050405020304" pitchFamily="18" charset="0"/>
                </a:rPr>
                <a:t>d</a:t>
              </a:r>
              <a:r>
                <a:rPr kumimoji="1" lang="zh-CN" altLang="en-US" sz="2800" b="1">
                  <a:solidFill>
                    <a:srgbClr val="1F2039"/>
                  </a:solidFill>
                  <a:latin typeface="Times New Roman" panose="02020603050405020304" pitchFamily="18" charset="0"/>
                </a:rPr>
                <a:t>维的方差</a:t>
              </a:r>
              <a:endParaRPr kumimoji="1" lang="en-US" altLang="zh-CN" sz="2800" b="1">
                <a:solidFill>
                  <a:srgbClr val="1F2039"/>
                </a:solidFill>
                <a:latin typeface="Times New Roman" panose="02020603050405020304" pitchFamily="18" charset="0"/>
              </a:endParaRPr>
            </a:p>
          </p:txBody>
        </p:sp>
      </p:grpSp>
      <p:grpSp>
        <p:nvGrpSpPr>
          <p:cNvPr id="4" name="Group 13"/>
          <p:cNvGrpSpPr>
            <a:grpSpLocks/>
          </p:cNvGrpSpPr>
          <p:nvPr/>
        </p:nvGrpSpPr>
        <p:grpSpPr bwMode="auto">
          <a:xfrm>
            <a:off x="395288" y="4652963"/>
            <a:ext cx="8280400" cy="914400"/>
            <a:chOff x="249" y="3070"/>
            <a:chExt cx="5216" cy="576"/>
          </a:xfrm>
        </p:grpSpPr>
        <p:sp>
          <p:nvSpPr>
            <p:cNvPr id="138249" name="Text Box 14"/>
            <p:cNvSpPr txBox="1">
              <a:spLocks noChangeArrowheads="1"/>
            </p:cNvSpPr>
            <p:nvPr/>
          </p:nvSpPr>
          <p:spPr bwMode="auto">
            <a:xfrm>
              <a:off x="249" y="3070"/>
              <a:ext cx="52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rgbClr val="000000"/>
                  </a:solidFill>
                </a:rPr>
                <a:t>   需要将状态标号</a:t>
              </a:r>
              <a:r>
                <a:rPr kumimoji="1" lang="zh-CN" altLang="en-US" sz="2800" b="1">
                  <a:solidFill>
                    <a:srgbClr val="1F2039"/>
                  </a:solidFill>
                </a:rPr>
                <a:t>为</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rPr>
                <a:t>的特征矢量进行聚类</a:t>
              </a:r>
              <a:r>
                <a:rPr kumimoji="1" lang="en-US" altLang="zh-CN" sz="2800" b="1">
                  <a:solidFill>
                    <a:srgbClr val="1F2039"/>
                  </a:solidFill>
                </a:rPr>
                <a:t>,</a:t>
              </a:r>
              <a:r>
                <a:rPr kumimoji="1" lang="zh-CN" altLang="en-US" sz="2800" b="1">
                  <a:solidFill>
                    <a:srgbClr val="1F2039"/>
                  </a:solidFill>
                </a:rPr>
                <a:t>聚成</a:t>
              </a:r>
              <a:r>
                <a:rPr kumimoji="1" lang="en-US" altLang="zh-CN" sz="2800" i="1">
                  <a:solidFill>
                    <a:srgbClr val="1F2039"/>
                  </a:solidFill>
                  <a:latin typeface="Times New Roman" panose="02020603050405020304" pitchFamily="18" charset="0"/>
                </a:rPr>
                <a:t>K</a:t>
              </a:r>
              <a:r>
                <a:rPr kumimoji="1" lang="zh-CN" altLang="en-US" sz="2800" b="1">
                  <a:solidFill>
                    <a:srgbClr val="1F2039"/>
                  </a:solidFill>
                </a:rPr>
                <a:t>类，在每一类的样本中估计</a:t>
              </a:r>
              <a:endParaRPr kumimoji="1" lang="en-US" altLang="zh-CN" sz="2800" b="1">
                <a:solidFill>
                  <a:srgbClr val="1F2039"/>
                </a:solidFill>
              </a:endParaRPr>
            </a:p>
          </p:txBody>
        </p:sp>
        <p:graphicFrame>
          <p:nvGraphicFramePr>
            <p:cNvPr id="138250" name="Object 15"/>
            <p:cNvGraphicFramePr>
              <a:graphicFrameLocks noChangeAspect="1"/>
            </p:cNvGraphicFramePr>
            <p:nvPr/>
          </p:nvGraphicFramePr>
          <p:xfrm>
            <a:off x="3264" y="3294"/>
            <a:ext cx="304" cy="334"/>
          </p:xfrm>
          <a:graphic>
            <a:graphicData uri="http://schemas.openxmlformats.org/presentationml/2006/ole">
              <mc:AlternateContent xmlns:mc="http://schemas.openxmlformats.org/markup-compatibility/2006">
                <mc:Choice xmlns:v="urn:schemas-microsoft-com:vml" Requires="v">
                  <p:oleObj spid="_x0000_s138351" name="Equation" r:id="rId9" imgW="215806" imgH="228501" progId="Equation.DSMT4">
                    <p:embed/>
                  </p:oleObj>
                </mc:Choice>
                <mc:Fallback>
                  <p:oleObj name="Equation" r:id="rId9" imgW="215806" imgH="228501"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294"/>
                          <a:ext cx="30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1" name="Object 16"/>
            <p:cNvGraphicFramePr>
              <a:graphicFrameLocks noChangeAspect="1"/>
            </p:cNvGraphicFramePr>
            <p:nvPr/>
          </p:nvGraphicFramePr>
          <p:xfrm>
            <a:off x="3650" y="3294"/>
            <a:ext cx="303" cy="352"/>
          </p:xfrm>
          <a:graphic>
            <a:graphicData uri="http://schemas.openxmlformats.org/presentationml/2006/ole">
              <mc:AlternateContent xmlns:mc="http://schemas.openxmlformats.org/markup-compatibility/2006">
                <mc:Choice xmlns:v="urn:schemas-microsoft-com:vml" Requires="v">
                  <p:oleObj spid="_x0000_s138352" name="Equation" r:id="rId11" imgW="215713" imgH="241091" progId="Equation.DSMT4">
                    <p:embed/>
                  </p:oleObj>
                </mc:Choice>
                <mc:Fallback>
                  <p:oleObj name="Equation" r:id="rId11" imgW="215713" imgH="241091"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0" y="3294"/>
                          <a:ext cx="303"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2385" name="Object 17"/>
          <p:cNvGraphicFramePr>
            <a:graphicFrameLocks/>
          </p:cNvGraphicFramePr>
          <p:nvPr/>
        </p:nvGraphicFramePr>
        <p:xfrm>
          <a:off x="1042988" y="5661025"/>
          <a:ext cx="6405562" cy="838200"/>
        </p:xfrm>
        <a:graphic>
          <a:graphicData uri="http://schemas.openxmlformats.org/presentationml/2006/ole">
            <mc:AlternateContent xmlns:mc="http://schemas.openxmlformats.org/markup-compatibility/2006">
              <mc:Choice xmlns:v="urn:schemas-microsoft-com:vml" Requires="v">
                <p:oleObj spid="_x0000_s138353" name="Equation" r:id="rId13" imgW="3213100" imgH="419100" progId="Equation.DSMT4">
                  <p:embed/>
                </p:oleObj>
              </mc:Choice>
              <mc:Fallback>
                <p:oleObj name="Equation" r:id="rId13" imgW="3213100" imgH="419100" progId="Equation.DSMT4">
                  <p:embed/>
                  <p:pic>
                    <p:nvPicPr>
                      <p:cNvPr id="0" name="Object 1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5661025"/>
                        <a:ext cx="64055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2370"/>
                                        </p:tgtEl>
                                        <p:attrNameLst>
                                          <p:attrName>style.visibility</p:attrName>
                                        </p:attrNameLst>
                                      </p:cBhvr>
                                      <p:to>
                                        <p:strVal val="visible"/>
                                      </p:to>
                                    </p:set>
                                    <p:animEffect transition="in" filter="wipe(up)">
                                      <p:cBhvr>
                                        <p:cTn id="17" dur="500"/>
                                        <p:tgtEl>
                                          <p:spTgt spid="442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2372"/>
                                        </p:tgtEl>
                                        <p:attrNameLst>
                                          <p:attrName>style.visibility</p:attrName>
                                        </p:attrNameLst>
                                      </p:cBhvr>
                                      <p:to>
                                        <p:strVal val="visible"/>
                                      </p:to>
                                    </p:set>
                                    <p:animEffect transition="in" filter="wipe(up)">
                                      <p:cBhvr>
                                        <p:cTn id="22" dur="500"/>
                                        <p:tgtEl>
                                          <p:spTgt spid="442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2385"/>
                                        </p:tgtEl>
                                        <p:attrNameLst>
                                          <p:attrName>style.visibility</p:attrName>
                                        </p:attrNameLst>
                                      </p:cBhvr>
                                      <p:to>
                                        <p:strVal val="visible"/>
                                      </p:to>
                                    </p:set>
                                    <p:animEffect transition="in" filter="wipe(up)">
                                      <p:cBhvr>
                                        <p:cTn id="32" dur="500"/>
                                        <p:tgtEl>
                                          <p:spTgt spid="442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9267" name="Rectangle 3"/>
          <p:cNvSpPr>
            <a:spLocks noGrp="1" noChangeArrowheads="1"/>
          </p:cNvSpPr>
          <p:nvPr>
            <p:ph type="body" idx="1"/>
          </p:nvPr>
        </p:nvSpPr>
        <p:spPr>
          <a:xfrm>
            <a:off x="457200" y="1600200"/>
            <a:ext cx="8229600" cy="1676400"/>
          </a:xfrm>
        </p:spPr>
        <p:txBody>
          <a:bodyPr/>
          <a:lstStyle/>
          <a:p>
            <a:pPr eaLnBrk="1" hangingPunct="1"/>
            <a:r>
              <a:rPr lang="zh-CN" altLang="en-US" sz="2800" b="1" smtClean="0">
                <a:solidFill>
                  <a:srgbClr val="1F2039"/>
                </a:solidFill>
                <a:latin typeface="Times New Roman" panose="02020603050405020304" pitchFamily="18" charset="0"/>
              </a:rPr>
              <a:t>多个观察值序列训练</a:t>
            </a:r>
          </a:p>
          <a:p>
            <a:pPr eaLnBrk="1" hangingPunct="1">
              <a:buFontTx/>
              <a:buNone/>
            </a:pPr>
            <a:r>
              <a:rPr lang="zh-CN" altLang="en-US" sz="2800" b="1" smtClean="0">
                <a:solidFill>
                  <a:srgbClr val="1F2039"/>
                </a:solidFill>
                <a:latin typeface="宋体" panose="02010600030101010101" pitchFamily="2" charset="-122"/>
              </a:rPr>
              <a:t>  用</a:t>
            </a:r>
            <a:r>
              <a:rPr lang="en-US" altLang="zh-CN" sz="2800" b="1" i="1" smtClean="0">
                <a:solidFill>
                  <a:srgbClr val="1F2039"/>
                </a:solidFill>
                <a:latin typeface="Times New Roman" panose="02020603050405020304" pitchFamily="18" charset="0"/>
              </a:rPr>
              <a:t>L</a:t>
            </a:r>
            <a:r>
              <a:rPr lang="zh-CN" altLang="en-US" sz="2800" b="1" smtClean="0">
                <a:solidFill>
                  <a:srgbClr val="1F2039"/>
                </a:solidFill>
                <a:latin typeface="宋体" panose="02010600030101010101" pitchFamily="2" charset="-122"/>
              </a:rPr>
              <a:t>个观察序列训练</a:t>
            </a:r>
            <a:r>
              <a:rPr lang="en-US" altLang="zh-CN" sz="2800" b="1" smtClean="0">
                <a:solidFill>
                  <a:srgbClr val="1F2039"/>
                </a:solidFill>
                <a:latin typeface="Times New Roman" panose="02020603050405020304" pitchFamily="18" charset="0"/>
              </a:rPr>
              <a:t>HMM</a:t>
            </a:r>
            <a:r>
              <a:rPr lang="zh-CN" altLang="en-US" sz="2800" b="1" smtClean="0">
                <a:solidFill>
                  <a:srgbClr val="1F2039"/>
                </a:solidFill>
                <a:latin typeface="宋体" panose="02010600030101010101" pitchFamily="2" charset="-122"/>
              </a:rPr>
              <a:t>时，要对</a:t>
            </a:r>
            <a:r>
              <a:rPr lang="en-US" altLang="zh-CN" sz="2800" b="1" smtClean="0">
                <a:solidFill>
                  <a:srgbClr val="1F2039"/>
                </a:solidFill>
                <a:latin typeface="Times New Roman" panose="02020603050405020304" pitchFamily="18" charset="0"/>
              </a:rPr>
              <a:t>Baum-Welch</a:t>
            </a:r>
            <a:r>
              <a:rPr lang="zh-CN" altLang="en-US" sz="2800" b="1" smtClean="0">
                <a:solidFill>
                  <a:srgbClr val="1F2039"/>
                </a:solidFill>
                <a:latin typeface="宋体" panose="02010600030101010101" pitchFamily="2" charset="-122"/>
              </a:rPr>
              <a:t>算法的重估公式加以修正。</a:t>
            </a:r>
            <a:r>
              <a:rPr lang="zh-CN" altLang="en-US" sz="2800" b="1" smtClean="0">
                <a:solidFill>
                  <a:srgbClr val="1F2039"/>
                </a:solidFill>
                <a:latin typeface="Times New Roman" panose="02020603050405020304" pitchFamily="18" charset="0"/>
              </a:rPr>
              <a:t>  </a:t>
            </a:r>
          </a:p>
        </p:txBody>
      </p:sp>
      <p:sp>
        <p:nvSpPr>
          <p:cNvPr id="139268" name="Rectangle 4"/>
          <p:cNvSpPr>
            <a:spLocks noChangeArrowheads="1"/>
          </p:cNvSpPr>
          <p:nvPr/>
        </p:nvSpPr>
        <p:spPr bwMode="auto">
          <a:xfrm>
            <a:off x="3571875"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7" name="Object 5"/>
          <p:cNvGraphicFramePr>
            <a:graphicFrameLocks noChangeAspect="1"/>
          </p:cNvGraphicFramePr>
          <p:nvPr/>
        </p:nvGraphicFramePr>
        <p:xfrm>
          <a:off x="2667000" y="3733800"/>
          <a:ext cx="4033838" cy="863600"/>
        </p:xfrm>
        <a:graphic>
          <a:graphicData uri="http://schemas.openxmlformats.org/presentationml/2006/ole">
            <mc:AlternateContent xmlns:mc="http://schemas.openxmlformats.org/markup-compatibility/2006">
              <mc:Choice xmlns:v="urn:schemas-microsoft-com:vml" Requires="v">
                <p:oleObj spid="_x0000_s139302" name="Equation" r:id="rId4" imgW="2260600" imgH="431800" progId="Equation.DSMT4">
                  <p:embed/>
                </p:oleObj>
              </mc:Choice>
              <mc:Fallback>
                <p:oleObj name="Equation" r:id="rId4" imgW="22606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733800"/>
                        <a:ext cx="40338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0" name="Rectangle 6"/>
          <p:cNvSpPr>
            <a:spLocks noChangeArrowheads="1"/>
          </p:cNvSpPr>
          <p:nvPr/>
        </p:nvSpPr>
        <p:spPr bwMode="auto">
          <a:xfrm>
            <a:off x="314325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9" name="Object 7"/>
          <p:cNvGraphicFramePr>
            <a:graphicFrameLocks noChangeAspect="1"/>
          </p:cNvGraphicFramePr>
          <p:nvPr/>
        </p:nvGraphicFramePr>
        <p:xfrm>
          <a:off x="1828800" y="4724400"/>
          <a:ext cx="5715000" cy="1733550"/>
        </p:xfrm>
        <a:graphic>
          <a:graphicData uri="http://schemas.openxmlformats.org/presentationml/2006/ole">
            <mc:AlternateContent xmlns:mc="http://schemas.openxmlformats.org/markup-compatibility/2006">
              <mc:Choice xmlns:v="urn:schemas-microsoft-com:vml" Requires="v">
                <p:oleObj spid="_x0000_s139303" name="Equation" r:id="rId6" imgW="2857500" imgH="863600" progId="Equation.DSMT4">
                  <p:embed/>
                </p:oleObj>
              </mc:Choice>
              <mc:Fallback>
                <p:oleObj name="Equation" r:id="rId6" imgW="2857500" imgH="863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724400"/>
                        <a:ext cx="5715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wipe(up)">
                                      <p:cBhvr>
                                        <p:cTn id="7" dur="500"/>
                                        <p:tgtEl>
                                          <p:spTgt spid="443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3399"/>
                                        </p:tgtEl>
                                        <p:attrNameLst>
                                          <p:attrName>style.visibility</p:attrName>
                                        </p:attrNameLst>
                                      </p:cBhvr>
                                      <p:to>
                                        <p:strVal val="visible"/>
                                      </p:to>
                                    </p:set>
                                    <p:animEffect transition="in" filter="wipe(up)">
                                      <p:cBhvr>
                                        <p:cTn id="12"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41315" name="Rectangle 3"/>
          <p:cNvSpPr>
            <a:spLocks noChangeArrowheads="1"/>
          </p:cNvSpPr>
          <p:nvPr/>
        </p:nvSpPr>
        <p:spPr bwMode="auto">
          <a:xfrm>
            <a:off x="3433763"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5444" name="Object 4"/>
          <p:cNvGraphicFramePr>
            <a:graphicFrameLocks noChangeAspect="1"/>
          </p:cNvGraphicFramePr>
          <p:nvPr/>
        </p:nvGraphicFramePr>
        <p:xfrm>
          <a:off x="1828800" y="2209800"/>
          <a:ext cx="4556125" cy="1963738"/>
        </p:xfrm>
        <a:graphic>
          <a:graphicData uri="http://schemas.openxmlformats.org/presentationml/2006/ole">
            <mc:AlternateContent xmlns:mc="http://schemas.openxmlformats.org/markup-compatibility/2006">
              <mc:Choice xmlns:v="urn:schemas-microsoft-com:vml" Requires="v">
                <p:oleObj spid="_x0000_s141334" name="Equation" r:id="rId4" imgW="2273300" imgH="977900" progId="Equation.DSMT4">
                  <p:embed/>
                </p:oleObj>
              </mc:Choice>
              <mc:Fallback>
                <p:oleObj name="Equation" r:id="rId4" imgW="2273300" imgH="977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09800"/>
                        <a:ext cx="4556125"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5445" name="Text Box 5"/>
          <p:cNvSpPr txBox="1">
            <a:spLocks noChangeArrowheads="1"/>
          </p:cNvSpPr>
          <p:nvPr/>
        </p:nvSpPr>
        <p:spPr bwMode="auto">
          <a:xfrm>
            <a:off x="395288" y="4652963"/>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800" b="1">
                <a:solidFill>
                  <a:srgbClr val="1F2039"/>
                </a:solidFill>
                <a:latin typeface="Times New Roman" panose="02020603050405020304" pitchFamily="18" charset="0"/>
              </a:rPr>
              <a:t> 数据下溢问题</a:t>
            </a:r>
          </a:p>
        </p:txBody>
      </p:sp>
      <p:sp>
        <p:nvSpPr>
          <p:cNvPr id="445446" name="Text Box 6"/>
          <p:cNvSpPr txBox="1">
            <a:spLocks noChangeArrowheads="1"/>
          </p:cNvSpPr>
          <p:nvPr/>
        </p:nvSpPr>
        <p:spPr bwMode="auto">
          <a:xfrm>
            <a:off x="971550" y="5445125"/>
            <a:ext cx="447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用对数似然度，取代概率值</a:t>
            </a:r>
            <a:endParaRPr kumimoji="1" lang="en-US" altLang="zh-CN"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wipe(up)">
                                      <p:cBhvr>
                                        <p:cTn id="7" dur="500"/>
                                        <p:tgtEl>
                                          <p:spTgt spid="445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wipe(up)">
                                      <p:cBhvr>
                                        <p:cTn id="12" dur="500"/>
                                        <p:tgtEl>
                                          <p:spTgt spid="445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wipe(up)">
                                      <p:cBhvr>
                                        <p:cTn id="17" dur="500"/>
                                        <p:tgtEl>
                                          <p:spTgt spid="4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43363" name="Rectangle 3"/>
          <p:cNvSpPr>
            <a:spLocks noGrp="1" noChangeArrowheads="1"/>
          </p:cNvSpPr>
          <p:nvPr>
            <p:ph type="body" idx="1"/>
          </p:nvPr>
        </p:nvSpPr>
        <p:spPr>
          <a:xfrm>
            <a:off x="685800" y="1600200"/>
            <a:ext cx="7772400" cy="4114800"/>
          </a:xfrm>
        </p:spPr>
        <p:txBody>
          <a:bodyPr/>
          <a:lstStyle/>
          <a:p>
            <a:pPr eaLnBrk="1" hangingPunct="1"/>
            <a:r>
              <a:rPr lang="en-US" altLang="zh-CN" sz="2800" b="1" smtClean="0">
                <a:solidFill>
                  <a:srgbClr val="1F2039"/>
                </a:solidFill>
              </a:rPr>
              <a:t>Markov</a:t>
            </a:r>
            <a:r>
              <a:rPr lang="zh-CN" altLang="en-US" sz="2800" b="1" smtClean="0">
                <a:solidFill>
                  <a:srgbClr val="1F2039"/>
                </a:solidFill>
                <a:latin typeface="宋体" panose="02010600030101010101" pitchFamily="2" charset="-122"/>
              </a:rPr>
              <a:t>链的形状和</a:t>
            </a:r>
            <a:r>
              <a:rPr lang="en-US" altLang="zh-CN" sz="2800" b="1" smtClean="0">
                <a:solidFill>
                  <a:srgbClr val="1F2039"/>
                </a:solidFill>
                <a:latin typeface="宋体" panose="02010600030101010101" pitchFamily="2" charset="-122"/>
              </a:rPr>
              <a:t>HMM</a:t>
            </a:r>
            <a:r>
              <a:rPr lang="zh-CN" altLang="en-US" sz="2800" b="1" smtClean="0">
                <a:solidFill>
                  <a:srgbClr val="1F2039"/>
                </a:solidFill>
                <a:latin typeface="宋体" panose="02010600030101010101" pitchFamily="2" charset="-122"/>
              </a:rPr>
              <a:t>的类型</a:t>
            </a:r>
            <a:r>
              <a:rPr lang="zh-CN" altLang="en-US" sz="2800" b="1" smtClean="0">
                <a:solidFill>
                  <a:srgbClr val="1F2039"/>
                </a:solidFill>
              </a:rPr>
              <a:t> </a:t>
            </a:r>
          </a:p>
        </p:txBody>
      </p:sp>
      <p:sp>
        <p:nvSpPr>
          <p:cNvPr id="143364" name="Rectangle 4"/>
          <p:cNvSpPr>
            <a:spLocks noChangeArrowheads="1"/>
          </p:cNvSpPr>
          <p:nvPr/>
        </p:nvSpPr>
        <p:spPr bwMode="auto">
          <a:xfrm>
            <a:off x="2747963" y="141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43365" name="Object 5"/>
          <p:cNvGraphicFramePr>
            <a:graphicFrameLocks noChangeAspect="1"/>
          </p:cNvGraphicFramePr>
          <p:nvPr/>
        </p:nvGraphicFramePr>
        <p:xfrm>
          <a:off x="2209800" y="2170113"/>
          <a:ext cx="4876800" cy="4687887"/>
        </p:xfrm>
        <a:graphic>
          <a:graphicData uri="http://schemas.openxmlformats.org/presentationml/2006/ole">
            <mc:AlternateContent xmlns:mc="http://schemas.openxmlformats.org/markup-compatibility/2006">
              <mc:Choice xmlns:v="urn:schemas-microsoft-com:vml" Requires="v">
                <p:oleObj spid="_x0000_s143381" r:id="rId4" imgW="3648456" imgH="4029456" progId="Word.Picture.8">
                  <p:embed/>
                </p:oleObj>
              </mc:Choice>
              <mc:Fallback>
                <p:oleObj r:id="rId4" imgW="3648456" imgH="402945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170113"/>
                        <a:ext cx="4876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49539" name="Text Box 3"/>
          <p:cNvSpPr txBox="1">
            <a:spLocks noChangeArrowheads="1"/>
          </p:cNvSpPr>
          <p:nvPr/>
        </p:nvSpPr>
        <p:spPr bwMode="auto">
          <a:xfrm>
            <a:off x="1050925" y="1819275"/>
            <a:ext cx="6340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的类型：</a:t>
            </a:r>
          </a:p>
          <a:p>
            <a:pPr eaLnBrk="1" hangingPunct="1">
              <a:spcBef>
                <a:spcPct val="0"/>
              </a:spcBef>
              <a:buFontTx/>
              <a:buNone/>
            </a:pPr>
            <a:endParaRPr kumimoji="1" lang="zh-CN" altLang="en-US" sz="2800" b="1">
              <a:solidFill>
                <a:srgbClr val="1F2039"/>
              </a:solidFill>
              <a:latin typeface="Times New Roman" panose="02020603050405020304" pitchFamily="18" charset="0"/>
            </a:endParaRPr>
          </a:p>
          <a:p>
            <a:pPr eaLnBrk="1" hangingPunct="1">
              <a:spcBef>
                <a:spcPct val="0"/>
              </a:spcBef>
              <a:buFont typeface="Wingdings" panose="05000000000000000000" pitchFamily="2" charset="2"/>
              <a:buChar char="§"/>
            </a:pPr>
            <a:r>
              <a:rPr kumimoji="1" lang="zh-CN" altLang="en-US" sz="2800" b="1">
                <a:solidFill>
                  <a:srgbClr val="1F2039"/>
                </a:solidFill>
                <a:latin typeface="Times New Roman" panose="02020603050405020304" pitchFamily="18" charset="0"/>
              </a:rPr>
              <a:t>      离散</a:t>
            </a:r>
            <a:r>
              <a:rPr kumimoji="1" lang="en-US" altLang="zh-CN" sz="2800" b="1">
                <a:solidFill>
                  <a:srgbClr val="1F2039"/>
                </a:solidFill>
                <a:latin typeface="Times New Roman" panose="02020603050405020304" pitchFamily="18" charset="0"/>
              </a:rPr>
              <a:t>HMM</a:t>
            </a:r>
          </a:p>
          <a:p>
            <a:pPr eaLnBrk="1" hangingPunct="1">
              <a:spcBef>
                <a:spcPct val="0"/>
              </a:spcBef>
              <a:buFont typeface="Wingdings" panose="05000000000000000000" pitchFamily="2" charset="2"/>
              <a:buChar char="§"/>
            </a:pPr>
            <a:r>
              <a:rPr kumimoji="1" lang="en-US" altLang="zh-CN" sz="2800" b="1">
                <a:solidFill>
                  <a:srgbClr val="1F2039"/>
                </a:solidFill>
                <a:latin typeface="Times New Roman" panose="02020603050405020304" pitchFamily="18" charset="0"/>
              </a:rPr>
              <a:t>      </a:t>
            </a:r>
            <a:r>
              <a:rPr kumimoji="1" lang="zh-CN" altLang="en-US" sz="2800" b="1">
                <a:solidFill>
                  <a:srgbClr val="1F2039"/>
                </a:solidFill>
                <a:latin typeface="Times New Roman" panose="02020603050405020304" pitchFamily="18" charset="0"/>
              </a:rPr>
              <a:t>连续</a:t>
            </a:r>
            <a:r>
              <a:rPr kumimoji="1" lang="en-US" altLang="zh-CN" sz="2800" b="1">
                <a:solidFill>
                  <a:srgbClr val="1F2039"/>
                </a:solidFill>
                <a:latin typeface="Times New Roman" panose="02020603050405020304" pitchFamily="18" charset="0"/>
              </a:rPr>
              <a:t>HMM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p:cTn id="7" dur="500" fill="hold"/>
                                        <p:tgtEl>
                                          <p:spTgt spid="4495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95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49539">
                                            <p:txEl>
                                              <p:pRg st="2" end="2"/>
                                            </p:txEl>
                                          </p:spTgt>
                                        </p:tgtEl>
                                        <p:attrNameLst>
                                          <p:attrName>style.visibility</p:attrName>
                                        </p:attrNameLst>
                                      </p:cBhvr>
                                      <p:to>
                                        <p:strVal val="visible"/>
                                      </p:to>
                                    </p:set>
                                    <p:anim calcmode="lin" valueType="num">
                                      <p:cBhvr>
                                        <p:cTn id="13" dur="500" fill="hold"/>
                                        <p:tgtEl>
                                          <p:spTgt spid="449539">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4953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anim calcmode="lin" valueType="num">
                                      <p:cBhvr>
                                        <p:cTn id="19" dur="500" fill="hold"/>
                                        <p:tgtEl>
                                          <p:spTgt spid="449539">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4953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47459" name="Rectangle 3"/>
          <p:cNvSpPr>
            <a:spLocks noGrp="1" noChangeArrowheads="1"/>
          </p:cNvSpPr>
          <p:nvPr>
            <p:ph type="body" idx="1"/>
          </p:nvPr>
        </p:nvSpPr>
        <p:spPr/>
        <p:txBody>
          <a:bodyPr/>
          <a:lstStyle/>
          <a:p>
            <a:pPr eaLnBrk="1" hangingPunct="1"/>
            <a:r>
              <a:rPr lang="zh-CN" altLang="en-US" sz="2800" b="1" smtClean="0">
                <a:solidFill>
                  <a:srgbClr val="1F2039"/>
                </a:solidFill>
              </a:rPr>
              <a:t>孤立词识别原理图</a:t>
            </a:r>
          </a:p>
        </p:txBody>
      </p:sp>
      <p:sp>
        <p:nvSpPr>
          <p:cNvPr id="147460" name="Line 4"/>
          <p:cNvSpPr>
            <a:spLocks noChangeShapeType="1"/>
          </p:cNvSpPr>
          <p:nvPr/>
        </p:nvSpPr>
        <p:spPr bwMode="auto">
          <a:xfrm>
            <a:off x="457200" y="41148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grpSp>
        <p:nvGrpSpPr>
          <p:cNvPr id="147461" name="Group 5"/>
          <p:cNvGrpSpPr>
            <a:grpSpLocks/>
          </p:cNvGrpSpPr>
          <p:nvPr/>
        </p:nvGrpSpPr>
        <p:grpSpPr bwMode="auto">
          <a:xfrm>
            <a:off x="304800" y="2362200"/>
            <a:ext cx="8493125" cy="4079875"/>
            <a:chOff x="192" y="1488"/>
            <a:chExt cx="5350" cy="2570"/>
          </a:xfrm>
        </p:grpSpPr>
        <p:sp>
          <p:nvSpPr>
            <p:cNvPr id="147462" name="Rectangle 6"/>
            <p:cNvSpPr>
              <a:spLocks noChangeArrowheads="1"/>
            </p:cNvSpPr>
            <p:nvPr/>
          </p:nvSpPr>
          <p:spPr bwMode="auto">
            <a:xfrm>
              <a:off x="720" y="2419"/>
              <a:ext cx="912"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特征提取</a:t>
              </a:r>
            </a:p>
            <a:p>
              <a:pPr algn="ctr" eaLnBrk="1" hangingPunct="1">
                <a:spcBef>
                  <a:spcPct val="0"/>
                </a:spcBef>
                <a:buFontTx/>
                <a:buNone/>
              </a:pPr>
              <a:r>
                <a:rPr kumimoji="1" lang="en-US" altLang="zh-CN" sz="1600" b="1">
                  <a:solidFill>
                    <a:srgbClr val="1F2039"/>
                  </a:solidFill>
                  <a:latin typeface="Times New Roman" panose="02020603050405020304" pitchFamily="18" charset="0"/>
                </a:rPr>
                <a:t>LPCC/MFCC</a:t>
              </a:r>
            </a:p>
          </p:txBody>
        </p:sp>
        <p:sp>
          <p:nvSpPr>
            <p:cNvPr id="147463" name="Line 7"/>
            <p:cNvSpPr>
              <a:spLocks noChangeShapeType="1"/>
            </p:cNvSpPr>
            <p:nvPr/>
          </p:nvSpPr>
          <p:spPr bwMode="auto">
            <a:xfrm>
              <a:off x="288"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4" name="Line 8"/>
            <p:cNvSpPr>
              <a:spLocks noChangeShapeType="1"/>
            </p:cNvSpPr>
            <p:nvPr/>
          </p:nvSpPr>
          <p:spPr bwMode="auto">
            <a:xfrm>
              <a:off x="1632"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5" name="Oval 9"/>
            <p:cNvSpPr>
              <a:spLocks noChangeArrowheads="1"/>
            </p:cNvSpPr>
            <p:nvPr/>
          </p:nvSpPr>
          <p:spPr bwMode="auto">
            <a:xfrm>
              <a:off x="2495" y="1563"/>
              <a:ext cx="389" cy="30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1</a:t>
              </a:r>
              <a:endParaRPr kumimoji="1" lang="en-US" altLang="zh-CN" sz="1600" b="1" baseline="-25000">
                <a:solidFill>
                  <a:srgbClr val="1F2039"/>
                </a:solidFill>
                <a:latin typeface="Times New Roman" panose="02020603050405020304" pitchFamily="18" charset="0"/>
              </a:endParaRPr>
            </a:p>
          </p:txBody>
        </p:sp>
        <p:sp>
          <p:nvSpPr>
            <p:cNvPr id="147466" name="Rectangle 10"/>
            <p:cNvSpPr>
              <a:spLocks noChangeArrowheads="1"/>
            </p:cNvSpPr>
            <p:nvPr/>
          </p:nvSpPr>
          <p:spPr bwMode="auto">
            <a:xfrm>
              <a:off x="2352" y="2016"/>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67" name="Line 11"/>
            <p:cNvSpPr>
              <a:spLocks noChangeShapeType="1"/>
            </p:cNvSpPr>
            <p:nvPr/>
          </p:nvSpPr>
          <p:spPr bwMode="auto">
            <a:xfrm>
              <a:off x="2688" y="1872"/>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8" name="Oval 12"/>
            <p:cNvSpPr>
              <a:spLocks noChangeArrowheads="1"/>
            </p:cNvSpPr>
            <p:nvPr/>
          </p:nvSpPr>
          <p:spPr bwMode="auto">
            <a:xfrm>
              <a:off x="2554" y="2365"/>
              <a:ext cx="367"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2</a:t>
              </a:r>
              <a:endParaRPr kumimoji="1" lang="en-US" altLang="zh-CN" sz="1600" b="1" baseline="-25000">
                <a:solidFill>
                  <a:srgbClr val="1F2039"/>
                </a:solidFill>
                <a:latin typeface="Times New Roman" panose="02020603050405020304" pitchFamily="18" charset="0"/>
              </a:endParaRPr>
            </a:p>
          </p:txBody>
        </p:sp>
        <p:sp>
          <p:nvSpPr>
            <p:cNvPr id="147469" name="Rectangle 13"/>
            <p:cNvSpPr>
              <a:spLocks noChangeArrowheads="1"/>
            </p:cNvSpPr>
            <p:nvPr/>
          </p:nvSpPr>
          <p:spPr bwMode="auto">
            <a:xfrm>
              <a:off x="2400" y="2805"/>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0" name="Line 14"/>
            <p:cNvSpPr>
              <a:spLocks noChangeShapeType="1"/>
            </p:cNvSpPr>
            <p:nvPr/>
          </p:nvSpPr>
          <p:spPr bwMode="auto">
            <a:xfrm>
              <a:off x="2736" y="2661"/>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1" name="Oval 15"/>
            <p:cNvSpPr>
              <a:spLocks noChangeArrowheads="1"/>
            </p:cNvSpPr>
            <p:nvPr/>
          </p:nvSpPr>
          <p:spPr bwMode="auto">
            <a:xfrm>
              <a:off x="2585" y="3400"/>
              <a:ext cx="402"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800" b="1" baseline="-25000">
                  <a:solidFill>
                    <a:srgbClr val="1F2039"/>
                  </a:solidFill>
                  <a:latin typeface="Times New Roman" panose="02020603050405020304" pitchFamily="18" charset="0"/>
                  <a:cs typeface="Times New Roman" panose="02020603050405020304" pitchFamily="18" charset="0"/>
                </a:rPr>
                <a:t>V</a:t>
              </a:r>
              <a:endParaRPr kumimoji="1" lang="en-US" altLang="zh-CN" sz="1800" b="1" baseline="-25000">
                <a:solidFill>
                  <a:srgbClr val="1F2039"/>
                </a:solidFill>
                <a:latin typeface="Times New Roman" panose="02020603050405020304" pitchFamily="18" charset="0"/>
              </a:endParaRPr>
            </a:p>
          </p:txBody>
        </p:sp>
        <p:sp>
          <p:nvSpPr>
            <p:cNvPr id="147472" name="Rectangle 16"/>
            <p:cNvSpPr>
              <a:spLocks noChangeArrowheads="1"/>
            </p:cNvSpPr>
            <p:nvPr/>
          </p:nvSpPr>
          <p:spPr bwMode="auto">
            <a:xfrm>
              <a:off x="2448" y="3840"/>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3" name="Line 17"/>
            <p:cNvSpPr>
              <a:spLocks noChangeShapeType="1"/>
            </p:cNvSpPr>
            <p:nvPr/>
          </p:nvSpPr>
          <p:spPr bwMode="auto">
            <a:xfrm>
              <a:off x="2784" y="369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4" name="Line 18"/>
            <p:cNvSpPr>
              <a:spLocks noChangeShapeType="1"/>
            </p:cNvSpPr>
            <p:nvPr/>
          </p:nvSpPr>
          <p:spPr bwMode="auto">
            <a:xfrm>
              <a:off x="2064" y="3936"/>
              <a:ext cx="3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5" name="Line 19"/>
            <p:cNvSpPr>
              <a:spLocks noChangeShapeType="1"/>
            </p:cNvSpPr>
            <p:nvPr/>
          </p:nvSpPr>
          <p:spPr bwMode="auto">
            <a:xfrm>
              <a:off x="2064" y="2928"/>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6" name="Line 20"/>
            <p:cNvSpPr>
              <a:spLocks noChangeShapeType="1"/>
            </p:cNvSpPr>
            <p:nvPr/>
          </p:nvSpPr>
          <p:spPr bwMode="auto">
            <a:xfrm>
              <a:off x="2064" y="2112"/>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7" name="Line 21"/>
            <p:cNvSpPr>
              <a:spLocks noChangeShapeType="1"/>
            </p:cNvSpPr>
            <p:nvPr/>
          </p:nvSpPr>
          <p:spPr bwMode="auto">
            <a:xfrm>
              <a:off x="2064" y="2112"/>
              <a:ext cx="0" cy="18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8" name="Line 22"/>
            <p:cNvSpPr>
              <a:spLocks noChangeShapeType="1"/>
            </p:cNvSpPr>
            <p:nvPr/>
          </p:nvSpPr>
          <p:spPr bwMode="auto">
            <a:xfrm>
              <a:off x="3072" y="211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9" name="Line 23"/>
            <p:cNvSpPr>
              <a:spLocks noChangeShapeType="1"/>
            </p:cNvSpPr>
            <p:nvPr/>
          </p:nvSpPr>
          <p:spPr bwMode="auto">
            <a:xfrm>
              <a:off x="3120" y="2928"/>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0" name="Line 24"/>
            <p:cNvSpPr>
              <a:spLocks noChangeShapeType="1"/>
            </p:cNvSpPr>
            <p:nvPr/>
          </p:nvSpPr>
          <p:spPr bwMode="auto">
            <a:xfrm>
              <a:off x="3168" y="393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1" name="Line 25"/>
            <p:cNvSpPr>
              <a:spLocks noChangeShapeType="1"/>
            </p:cNvSpPr>
            <p:nvPr/>
          </p:nvSpPr>
          <p:spPr bwMode="auto">
            <a:xfrm>
              <a:off x="3552" y="2112"/>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2" name="Line 26"/>
            <p:cNvSpPr>
              <a:spLocks noChangeShapeType="1"/>
            </p:cNvSpPr>
            <p:nvPr/>
          </p:nvSpPr>
          <p:spPr bwMode="auto">
            <a:xfrm>
              <a:off x="3552" y="2784"/>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3" name="Line 27"/>
            <p:cNvSpPr>
              <a:spLocks noChangeShapeType="1"/>
            </p:cNvSpPr>
            <p:nvPr/>
          </p:nvSpPr>
          <p:spPr bwMode="auto">
            <a:xfrm flipV="1">
              <a:off x="3552" y="3072"/>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4" name="Line 28"/>
            <p:cNvSpPr>
              <a:spLocks noChangeShapeType="1"/>
            </p:cNvSpPr>
            <p:nvPr/>
          </p:nvSpPr>
          <p:spPr bwMode="auto">
            <a:xfrm>
              <a:off x="3552" y="3072"/>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5" name="Rectangle 29"/>
            <p:cNvSpPr>
              <a:spLocks noChangeArrowheads="1"/>
            </p:cNvSpPr>
            <p:nvPr/>
          </p:nvSpPr>
          <p:spPr bwMode="auto">
            <a:xfrm>
              <a:off x="3922" y="2748"/>
              <a:ext cx="638"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选择</a:t>
              </a:r>
            </a:p>
            <a:p>
              <a:pPr algn="ctr" eaLnBrk="1" hangingPunct="1">
                <a:spcBef>
                  <a:spcPct val="0"/>
                </a:spcBef>
                <a:buFontTx/>
                <a:buNone/>
              </a:pPr>
              <a:r>
                <a:rPr kumimoji="1" lang="zh-CN" altLang="en-US" sz="1600" b="1">
                  <a:solidFill>
                    <a:srgbClr val="1F2039"/>
                  </a:solidFill>
                  <a:latin typeface="Times New Roman" panose="02020603050405020304" pitchFamily="18" charset="0"/>
                </a:rPr>
                <a:t>决策</a:t>
              </a:r>
            </a:p>
          </p:txBody>
        </p:sp>
        <p:sp>
          <p:nvSpPr>
            <p:cNvPr id="147486" name="Line 30"/>
            <p:cNvSpPr>
              <a:spLocks noChangeShapeType="1"/>
            </p:cNvSpPr>
            <p:nvPr/>
          </p:nvSpPr>
          <p:spPr bwMode="auto">
            <a:xfrm>
              <a:off x="4560" y="2928"/>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7" name="Text Box 31"/>
            <p:cNvSpPr txBox="1">
              <a:spLocks noChangeArrowheads="1"/>
            </p:cNvSpPr>
            <p:nvPr/>
          </p:nvSpPr>
          <p:spPr bwMode="auto">
            <a:xfrm>
              <a:off x="2928" y="1488"/>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词条1的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8" name="Text Box 32"/>
            <p:cNvSpPr txBox="1">
              <a:spLocks noChangeArrowheads="1"/>
            </p:cNvSpPr>
            <p:nvPr/>
          </p:nvSpPr>
          <p:spPr bwMode="auto">
            <a:xfrm>
              <a:off x="2928" y="225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词条2的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9" name="Text Box 33"/>
            <p:cNvSpPr txBox="1">
              <a:spLocks noChangeArrowheads="1"/>
            </p:cNvSpPr>
            <p:nvPr/>
          </p:nvSpPr>
          <p:spPr bwMode="auto">
            <a:xfrm>
              <a:off x="2914" y="3216"/>
              <a:ext cx="5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a:t>
              </a:r>
              <a:r>
                <a:rPr kumimoji="1" lang="en-US" altLang="zh-CN" sz="1600" b="1">
                  <a:solidFill>
                    <a:srgbClr val="1F2039"/>
                  </a:solidFill>
                  <a:latin typeface="Times New Roman" panose="02020603050405020304" pitchFamily="18" charset="0"/>
                </a:rPr>
                <a:t>V</a:t>
              </a:r>
              <a:r>
                <a:rPr kumimoji="1" lang="zh-CN" altLang="en-US" sz="1600" b="1">
                  <a:solidFill>
                    <a:srgbClr val="1F2039"/>
                  </a:solidFill>
                  <a:latin typeface="Times New Roman" panose="02020603050405020304" pitchFamily="18" charset="0"/>
                </a:rPr>
                <a:t>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graphicFrame>
          <p:nvGraphicFramePr>
            <p:cNvPr id="147490" name="Object 34"/>
            <p:cNvGraphicFramePr>
              <a:graphicFrameLocks noChangeAspect="1"/>
            </p:cNvGraphicFramePr>
            <p:nvPr/>
          </p:nvGraphicFramePr>
          <p:xfrm>
            <a:off x="3120" y="1920"/>
            <a:ext cx="469" cy="177"/>
          </p:xfrm>
          <a:graphic>
            <a:graphicData uri="http://schemas.openxmlformats.org/presentationml/2006/ole">
              <mc:AlternateContent xmlns:mc="http://schemas.openxmlformats.org/markup-compatibility/2006">
                <mc:Choice xmlns:v="urn:schemas-microsoft-com:vml" Requires="v">
                  <p:oleObj spid="_x0000_s147556" name="Equation" r:id="rId4" imgW="571252" imgH="215806" progId="Equation.3">
                    <p:embed/>
                  </p:oleObj>
                </mc:Choice>
                <mc:Fallback>
                  <p:oleObj name="Equation" r:id="rId4" imgW="571252" imgH="215806"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920"/>
                          <a:ext cx="469"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noChangeAspect="1"/>
            </p:cNvGraphicFramePr>
            <p:nvPr/>
          </p:nvGraphicFramePr>
          <p:xfrm>
            <a:off x="3120" y="2736"/>
            <a:ext cx="480" cy="177"/>
          </p:xfrm>
          <a:graphic>
            <a:graphicData uri="http://schemas.openxmlformats.org/presentationml/2006/ole">
              <mc:AlternateContent xmlns:mc="http://schemas.openxmlformats.org/markup-compatibility/2006">
                <mc:Choice xmlns:v="urn:schemas-microsoft-com:vml" Requires="v">
                  <p:oleObj spid="_x0000_s147557" name="Equation" r:id="rId6" imgW="583693" imgH="215713" progId="Equation.3">
                    <p:embed/>
                  </p:oleObj>
                </mc:Choice>
                <mc:Fallback>
                  <p:oleObj name="Equation" r:id="rId6" imgW="583693" imgH="215713"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2736"/>
                          <a:ext cx="48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noChangeAspect="1"/>
            </p:cNvGraphicFramePr>
            <p:nvPr/>
          </p:nvGraphicFramePr>
          <p:xfrm>
            <a:off x="3148" y="3748"/>
            <a:ext cx="500" cy="188"/>
          </p:xfrm>
          <a:graphic>
            <a:graphicData uri="http://schemas.openxmlformats.org/presentationml/2006/ole">
              <mc:AlternateContent xmlns:mc="http://schemas.openxmlformats.org/markup-compatibility/2006">
                <mc:Choice xmlns:v="urn:schemas-microsoft-com:vml" Requires="v">
                  <p:oleObj spid="_x0000_s147558" name="Equation" r:id="rId8" imgW="609600" imgH="228600" progId="Equation.3">
                    <p:embed/>
                  </p:oleObj>
                </mc:Choice>
                <mc:Fallback>
                  <p:oleObj name="Equation" r:id="rId8" imgW="609600" imgH="2286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 y="3748"/>
                          <a:ext cx="50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noChangeAspect="1"/>
            </p:cNvGraphicFramePr>
            <p:nvPr/>
          </p:nvGraphicFramePr>
          <p:xfrm>
            <a:off x="4416" y="2544"/>
            <a:ext cx="1126" cy="250"/>
          </p:xfrm>
          <a:graphic>
            <a:graphicData uri="http://schemas.openxmlformats.org/presentationml/2006/ole">
              <mc:AlternateContent xmlns:mc="http://schemas.openxmlformats.org/markup-compatibility/2006">
                <mc:Choice xmlns:v="urn:schemas-microsoft-com:vml" Requires="v">
                  <p:oleObj spid="_x0000_s147559" name="Equation" r:id="rId10" imgW="1371600" imgH="304800" progId="Equation.3">
                    <p:embed/>
                  </p:oleObj>
                </mc:Choice>
                <mc:Fallback>
                  <p:oleObj name="Equation" r:id="rId10" imgW="1371600" imgH="3048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2544"/>
                          <a:ext cx="11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94" name="Text Box 38"/>
            <p:cNvSpPr txBox="1">
              <a:spLocks noChangeArrowheads="1"/>
            </p:cNvSpPr>
            <p:nvPr/>
          </p:nvSpPr>
          <p:spPr bwMode="auto">
            <a:xfrm>
              <a:off x="192" y="2400"/>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输入</a:t>
              </a:r>
            </a:p>
            <a:p>
              <a:pPr algn="ctr" eaLnBrk="1" hangingPunct="1">
                <a:spcBef>
                  <a:spcPct val="0"/>
                </a:spcBef>
                <a:buFontTx/>
                <a:buNone/>
              </a:pPr>
              <a:r>
                <a:rPr kumimoji="1" lang="zh-CN" altLang="en-US" sz="1600" b="1">
                  <a:solidFill>
                    <a:srgbClr val="1F2039"/>
                  </a:solidFill>
                  <a:latin typeface="Times New Roman" panose="02020603050405020304" pitchFamily="18" charset="0"/>
                </a:rPr>
                <a:t>语音</a:t>
              </a:r>
              <a:r>
                <a:rPr kumimoji="1" lang="en-US" altLang="zh-CN" sz="1600" b="1">
                  <a:solidFill>
                    <a:srgbClr val="1F2039"/>
                  </a:solidFill>
                  <a:latin typeface="Times New Roman" panose="02020603050405020304" pitchFamily="18" charset="0"/>
                </a:rPr>
                <a:t>x</a:t>
              </a:r>
            </a:p>
          </p:txBody>
        </p:sp>
        <p:sp>
          <p:nvSpPr>
            <p:cNvPr id="147495" name="Text Box 39"/>
            <p:cNvSpPr txBox="1">
              <a:spLocks noChangeArrowheads="1"/>
            </p:cNvSpPr>
            <p:nvPr/>
          </p:nvSpPr>
          <p:spPr bwMode="auto">
            <a:xfrm>
              <a:off x="1608" y="2417"/>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400" b="1">
                  <a:solidFill>
                    <a:srgbClr val="1F2039"/>
                  </a:solidFill>
                </a:rPr>
                <a:t>矢量</a:t>
              </a:r>
              <a:endParaRPr kumimoji="1" lang="zh-CN" altLang="en-US" sz="1400" b="1">
                <a:solidFill>
                  <a:srgbClr val="1F2039"/>
                </a:solidFill>
                <a:latin typeface="Times New Roman" panose="02020603050405020304" pitchFamily="18" charset="0"/>
              </a:endParaRPr>
            </a:p>
            <a:p>
              <a:pPr algn="ctr" eaLnBrk="1" hangingPunct="1">
                <a:spcBef>
                  <a:spcPct val="0"/>
                </a:spcBef>
                <a:buFontTx/>
                <a:buNone/>
              </a:pPr>
              <a:r>
                <a:rPr kumimoji="1" lang="zh-CN" altLang="en-US" sz="1400" b="1">
                  <a:solidFill>
                    <a:srgbClr val="1F2039"/>
                  </a:solidFill>
                  <a:latin typeface="Times New Roman" panose="02020603050405020304" pitchFamily="18" charset="0"/>
                </a:rPr>
                <a:t>序列</a:t>
              </a:r>
              <a:r>
                <a:rPr kumimoji="1" lang="en-US" altLang="zh-CN" sz="1400" b="1">
                  <a:solidFill>
                    <a:srgbClr val="1F2039"/>
                  </a:solidFill>
                  <a:latin typeface="Times New Roman" panose="02020603050405020304" pitchFamily="18" charset="0"/>
                </a:rPr>
                <a:t>O</a:t>
              </a:r>
            </a:p>
          </p:txBody>
        </p:sp>
      </p:gr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53635"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smtClean="0">
                <a:solidFill>
                  <a:srgbClr val="1F2039"/>
                </a:solidFill>
                <a:latin typeface="Times New Roman" panose="02020603050405020304" pitchFamily="18" charset="0"/>
              </a:rPr>
              <a:t>连接词语音识别技术</a:t>
            </a:r>
          </a:p>
          <a:p>
            <a:pPr eaLnBrk="1" hangingPunct="1">
              <a:lnSpc>
                <a:spcPct val="90000"/>
              </a:lnSpc>
            </a:pPr>
            <a:r>
              <a:rPr lang="zh-CN" altLang="en-US" sz="2800" b="1" smtClean="0">
                <a:solidFill>
                  <a:srgbClr val="1F2039"/>
                </a:solidFill>
                <a:latin typeface="宋体" panose="02010600030101010101" pitchFamily="2" charset="-122"/>
              </a:rPr>
              <a:t>连接词</a:t>
            </a:r>
          </a:p>
          <a:p>
            <a:pPr eaLnBrk="1" hangingPunct="1">
              <a:lnSpc>
                <a:spcPct val="90000"/>
              </a:lnSpc>
              <a:buFontTx/>
              <a:buNone/>
            </a:pPr>
            <a:r>
              <a:rPr lang="zh-CN" altLang="en-US" sz="2800" b="1" smtClean="0">
                <a:solidFill>
                  <a:srgbClr val="1F2039"/>
                </a:solidFill>
                <a:latin typeface="宋体" panose="02010600030101010101" pitchFamily="2" charset="-122"/>
              </a:rPr>
              <a:t>  （1） 连续发音，不知道语音中词的个数和词的边界信息。</a:t>
            </a:r>
          </a:p>
          <a:p>
            <a:pPr eaLnBrk="1" hangingPunct="1">
              <a:lnSpc>
                <a:spcPct val="90000"/>
              </a:lnSpc>
              <a:buFontTx/>
              <a:buNone/>
            </a:pPr>
            <a:r>
              <a:rPr lang="zh-CN" altLang="en-US" sz="2800" b="1" smtClean="0">
                <a:solidFill>
                  <a:srgbClr val="1F2039"/>
                </a:solidFill>
                <a:latin typeface="宋体" panose="02010600030101010101" pitchFamily="2" charset="-122"/>
              </a:rPr>
              <a:t>  （2） 词表有限，可以象孤立词识别一样，以词为单位建模。</a:t>
            </a:r>
          </a:p>
          <a:p>
            <a:pPr eaLnBrk="1" hangingPunct="1">
              <a:lnSpc>
                <a:spcPct val="90000"/>
              </a:lnSpc>
            </a:pPr>
            <a:r>
              <a:rPr lang="zh-CN" altLang="en-US" sz="2800" b="1" smtClean="0">
                <a:solidFill>
                  <a:srgbClr val="1F2039"/>
                </a:solidFill>
                <a:latin typeface="宋体" panose="02010600030101010101" pitchFamily="2" charset="-122"/>
              </a:rPr>
              <a:t>连接词识别</a:t>
            </a:r>
          </a:p>
          <a:p>
            <a:pPr eaLnBrk="1" hangingPunct="1">
              <a:lnSpc>
                <a:spcPct val="90000"/>
              </a:lnSpc>
              <a:buFontTx/>
              <a:buNone/>
            </a:pPr>
            <a:r>
              <a:rPr lang="zh-CN" altLang="en-US" sz="2800" b="1" smtClean="0">
                <a:solidFill>
                  <a:srgbClr val="1F2039"/>
                </a:solidFill>
                <a:latin typeface="宋体" panose="02010600030101010101" pitchFamily="2" charset="-122"/>
              </a:rPr>
              <a:t>      连接词识别，就是指系统存储的模板或模型是针对孤立词的，但是识别的语音却是由这些词构成的词串。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wipe(up)">
                                      <p:cBhvr>
                                        <p:cTn id="7" dur="500"/>
                                        <p:tgtEl>
                                          <p:spTgt spid="453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wipe(up)">
                                      <p:cBhvr>
                                        <p:cTn id="12" dur="500"/>
                                        <p:tgtEl>
                                          <p:spTgt spid="453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wipe(up)">
                                      <p:cBhvr>
                                        <p:cTn id="17" dur="500"/>
                                        <p:tgtEl>
                                          <p:spTgt spid="453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wipe(up)">
                                      <p:cBhvr>
                                        <p:cTn id="22" dur="500"/>
                                        <p:tgtEl>
                                          <p:spTgt spid="453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wipe(up)">
                                      <p:cBhvr>
                                        <p:cTn id="27" dur="500"/>
                                        <p:tgtEl>
                                          <p:spTgt spid="453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wipe(up)">
                                      <p:cBhvr>
                                        <p:cTn id="32"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51555" name="Rectangle 3"/>
          <p:cNvSpPr>
            <a:spLocks noGrp="1" noChangeArrowheads="1"/>
          </p:cNvSpPr>
          <p:nvPr>
            <p:ph type="body" idx="1"/>
          </p:nvPr>
        </p:nvSpPr>
        <p:spPr>
          <a:xfrm>
            <a:off x="685800" y="1981200"/>
            <a:ext cx="8001000" cy="609600"/>
          </a:xfrm>
        </p:spPr>
        <p:txBody>
          <a:bodyPr/>
          <a:lstStyle/>
          <a:p>
            <a:pPr eaLnBrk="1" hangingPunct="1">
              <a:buClr>
                <a:srgbClr val="9900FF"/>
              </a:buClr>
              <a:buFont typeface="Wingdings" panose="05000000000000000000" pitchFamily="2" charset="2"/>
              <a:buChar char="Ø"/>
            </a:pPr>
            <a:r>
              <a:rPr lang="zh-CN" altLang="en-US" sz="2800" b="1" smtClean="0">
                <a:solidFill>
                  <a:srgbClr val="1F2039"/>
                </a:solidFill>
                <a:latin typeface="宋体" panose="02010600030101010101" pitchFamily="2" charset="-122"/>
              </a:rPr>
              <a:t>连接词识别问题的一般描述</a:t>
            </a:r>
            <a:r>
              <a:rPr lang="zh-CN" altLang="en-US" sz="2800" b="1" smtClean="0">
                <a:solidFill>
                  <a:srgbClr val="1F2039"/>
                </a:solidFill>
                <a:latin typeface="Times New Roman" panose="02020603050405020304" pitchFamily="18" charset="0"/>
              </a:rPr>
              <a:t> (从</a:t>
            </a:r>
            <a:r>
              <a:rPr lang="en-US" altLang="zh-CN" sz="2800" b="1" smtClean="0">
                <a:solidFill>
                  <a:srgbClr val="1F2039"/>
                </a:solidFill>
                <a:latin typeface="Times New Roman" panose="02020603050405020304" pitchFamily="18" charset="0"/>
              </a:rPr>
              <a:t>DTW</a:t>
            </a:r>
            <a:r>
              <a:rPr lang="zh-CN" altLang="en-US" sz="2800" b="1" smtClean="0">
                <a:solidFill>
                  <a:srgbClr val="1F2039"/>
                </a:solidFill>
                <a:latin typeface="Times New Roman" panose="02020603050405020304" pitchFamily="18" charset="0"/>
              </a:rPr>
              <a:t>的角度）</a:t>
            </a:r>
          </a:p>
          <a:p>
            <a:pPr eaLnBrk="1" hangingPunct="1">
              <a:buFontTx/>
              <a:buNone/>
            </a:pPr>
            <a:endParaRPr lang="zh-CN" altLang="en-US" sz="2800" b="1" smtClean="0">
              <a:solidFill>
                <a:srgbClr val="1F2039"/>
              </a:solidFill>
              <a:latin typeface="Times New Roman" panose="02020603050405020304" pitchFamily="18" charset="0"/>
            </a:endParaRPr>
          </a:p>
        </p:txBody>
      </p:sp>
      <p:sp>
        <p:nvSpPr>
          <p:cNvPr id="151556" name="Text Box 4"/>
          <p:cNvSpPr txBox="1">
            <a:spLocks noChangeArrowheads="1"/>
          </p:cNvSpPr>
          <p:nvPr/>
        </p:nvSpPr>
        <p:spPr bwMode="auto">
          <a:xfrm>
            <a:off x="746125" y="23304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151557" name="Object 5"/>
          <p:cNvGraphicFramePr>
            <a:graphicFrameLocks noChangeAspect="1"/>
          </p:cNvGraphicFramePr>
          <p:nvPr/>
        </p:nvGraphicFramePr>
        <p:xfrm>
          <a:off x="1069975" y="2590800"/>
          <a:ext cx="7285038" cy="3825875"/>
        </p:xfrm>
        <a:graphic>
          <a:graphicData uri="http://schemas.openxmlformats.org/presentationml/2006/ole">
            <mc:AlternateContent xmlns:mc="http://schemas.openxmlformats.org/markup-compatibility/2006">
              <mc:Choice xmlns:v="urn:schemas-microsoft-com:vml" Requires="v">
                <p:oleObj spid="_x0000_s151573" name="Document" r:id="rId4" imgW="8156448" imgH="4288536" progId="Word.Document.8">
                  <p:embed/>
                </p:oleObj>
              </mc:Choice>
              <mc:Fallback>
                <p:oleObj name="Document" r:id="rId4" imgW="8156448" imgH="428853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975" y="2590800"/>
                        <a:ext cx="7285038"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593725" y="1971675"/>
            <a:ext cx="7105650" cy="1179513"/>
            <a:chOff x="374" y="1242"/>
            <a:chExt cx="4476" cy="743"/>
          </a:xfrm>
        </p:grpSpPr>
        <p:sp>
          <p:nvSpPr>
            <p:cNvPr id="153612" name="Text Box 4"/>
            <p:cNvSpPr txBox="1">
              <a:spLocks noChangeArrowheads="1"/>
            </p:cNvSpPr>
            <p:nvPr/>
          </p:nvSpPr>
          <p:spPr bwMode="auto">
            <a:xfrm>
              <a:off x="374" y="124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一个超模板</a:t>
              </a:r>
              <a:r>
                <a:rPr kumimoji="1" lang="zh-CN" altLang="en-US" sz="2800" b="1">
                  <a:solidFill>
                    <a:srgbClr val="1F2039"/>
                  </a:solidFill>
                  <a:latin typeface="Times New Roman" panose="02020603050405020304" pitchFamily="18" charset="0"/>
                </a:rPr>
                <a:t> </a:t>
              </a:r>
            </a:p>
          </p:txBody>
        </p:sp>
        <p:graphicFrame>
          <p:nvGraphicFramePr>
            <p:cNvPr id="153613" name="Object 5"/>
            <p:cNvGraphicFramePr>
              <a:graphicFrameLocks noChangeAspect="1"/>
            </p:cNvGraphicFramePr>
            <p:nvPr/>
          </p:nvGraphicFramePr>
          <p:xfrm>
            <a:off x="1584" y="1294"/>
            <a:ext cx="254" cy="242"/>
          </p:xfrm>
          <a:graphic>
            <a:graphicData uri="http://schemas.openxmlformats.org/presentationml/2006/ole">
              <mc:AlternateContent xmlns:mc="http://schemas.openxmlformats.org/markup-compatibility/2006">
                <mc:Choice xmlns:v="urn:schemas-microsoft-com:vml" Requires="v">
                  <p:oleObj spid="_x0000_s153690" r:id="rId4" imgW="203112" imgH="190417" progId="Equation.3">
                    <p:embed/>
                  </p:oleObj>
                </mc:Choice>
                <mc:Fallback>
                  <p:oleObj r:id="rId4" imgW="203112" imgH="19041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1294"/>
                          <a:ext cx="2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14" name="Object 6"/>
            <p:cNvGraphicFramePr>
              <a:graphicFrameLocks noChangeAspect="1"/>
            </p:cNvGraphicFramePr>
            <p:nvPr/>
          </p:nvGraphicFramePr>
          <p:xfrm>
            <a:off x="960" y="1632"/>
            <a:ext cx="3890" cy="353"/>
          </p:xfrm>
          <a:graphic>
            <a:graphicData uri="http://schemas.openxmlformats.org/presentationml/2006/ole">
              <mc:AlternateContent xmlns:mc="http://schemas.openxmlformats.org/markup-compatibility/2006">
                <mc:Choice xmlns:v="urn:schemas-microsoft-com:vml" Requires="v">
                  <p:oleObj spid="_x0000_s153691" r:id="rId6" imgW="3048000" imgH="279400" progId="Equation.3">
                    <p:embed/>
                  </p:oleObj>
                </mc:Choice>
                <mc:Fallback>
                  <p:oleObj r:id="rId6" imgW="3048000" imgH="279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632"/>
                          <a:ext cx="38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a:grpSpLocks/>
          </p:cNvGrpSpPr>
          <p:nvPr/>
        </p:nvGrpSpPr>
        <p:grpSpPr bwMode="auto">
          <a:xfrm>
            <a:off x="457200" y="3443288"/>
            <a:ext cx="8385175" cy="1952625"/>
            <a:chOff x="288" y="2169"/>
            <a:chExt cx="5282" cy="1230"/>
          </a:xfrm>
        </p:grpSpPr>
        <p:grpSp>
          <p:nvGrpSpPr>
            <p:cNvPr id="153605" name="Group 8"/>
            <p:cNvGrpSpPr>
              <a:grpSpLocks/>
            </p:cNvGrpSpPr>
            <p:nvPr/>
          </p:nvGrpSpPr>
          <p:grpSpPr bwMode="auto">
            <a:xfrm>
              <a:off x="288" y="2169"/>
              <a:ext cx="5173" cy="824"/>
              <a:chOff x="288" y="2169"/>
              <a:chExt cx="5173" cy="824"/>
            </a:xfrm>
          </p:grpSpPr>
          <p:sp>
            <p:nvSpPr>
              <p:cNvPr id="153610" name="Text Box 9"/>
              <p:cNvSpPr txBox="1">
                <a:spLocks noChangeArrowheads="1"/>
              </p:cNvSpPr>
              <p:nvPr/>
            </p:nvSpPr>
            <p:spPr bwMode="auto">
              <a:xfrm>
                <a:off x="288" y="2169"/>
                <a:ext cx="51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a:t>
                </a:r>
                <a:r>
                  <a:rPr kumimoji="1" lang="en-US" altLang="zh-CN" sz="2800" b="1" i="1">
                    <a:solidFill>
                      <a:srgbClr val="1F2039"/>
                    </a:solidFill>
                    <a:latin typeface="Times New Roman" panose="02020603050405020304" pitchFamily="18" charset="0"/>
                  </a:rPr>
                  <a:t>O</a:t>
                </a:r>
                <a:r>
                  <a:rPr kumimoji="1" lang="zh-CN" altLang="en-US" sz="2800" b="1">
                    <a:solidFill>
                      <a:srgbClr val="1F2039"/>
                    </a:solidFill>
                    <a:latin typeface="宋体" panose="02010600030101010101" pitchFamily="2" charset="-122"/>
                  </a:rPr>
                  <a:t>之间的相似度可以用</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来计算</a:t>
                </a:r>
                <a:r>
                  <a:rPr kumimoji="1" lang="zh-CN" altLang="en-US" sz="2800" b="1">
                    <a:solidFill>
                      <a:srgbClr val="1F2039"/>
                    </a:solidFill>
                    <a:latin typeface="Times New Roman" panose="02020603050405020304" pitchFamily="18" charset="0"/>
                  </a:rPr>
                  <a:t> </a:t>
                </a:r>
              </a:p>
            </p:txBody>
          </p:sp>
          <p:graphicFrame>
            <p:nvGraphicFramePr>
              <p:cNvPr id="153611" name="Object 10"/>
              <p:cNvGraphicFramePr>
                <a:graphicFrameLocks noChangeAspect="1"/>
              </p:cNvGraphicFramePr>
              <p:nvPr/>
            </p:nvGraphicFramePr>
            <p:xfrm>
              <a:off x="1488" y="2448"/>
              <a:ext cx="2918" cy="545"/>
            </p:xfrm>
            <a:graphic>
              <a:graphicData uri="http://schemas.openxmlformats.org/presentationml/2006/ole">
                <mc:AlternateContent xmlns:mc="http://schemas.openxmlformats.org/markup-compatibility/2006">
                  <mc:Choice xmlns:v="urn:schemas-microsoft-com:vml" Requires="v">
                    <p:oleObj spid="_x0000_s153692" r:id="rId8" imgW="2298700" imgH="431800" progId="Equation.3">
                      <p:embed/>
                    </p:oleObj>
                  </mc:Choice>
                  <mc:Fallback>
                    <p:oleObj r:id="rId8" imgW="22987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2448"/>
                            <a:ext cx="2918"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06" name="Group 11"/>
            <p:cNvGrpSpPr>
              <a:grpSpLocks/>
            </p:cNvGrpSpPr>
            <p:nvPr/>
          </p:nvGrpSpPr>
          <p:grpSpPr bwMode="auto">
            <a:xfrm>
              <a:off x="432" y="3072"/>
              <a:ext cx="5138" cy="327"/>
              <a:chOff x="432" y="3072"/>
              <a:chExt cx="5138" cy="327"/>
            </a:xfrm>
          </p:grpSpPr>
          <p:graphicFrame>
            <p:nvGraphicFramePr>
              <p:cNvPr id="153607" name="Object 12"/>
              <p:cNvGraphicFramePr>
                <a:graphicFrameLocks noChangeAspect="1"/>
              </p:cNvGraphicFramePr>
              <p:nvPr/>
            </p:nvGraphicFramePr>
            <p:xfrm>
              <a:off x="3264" y="3107"/>
              <a:ext cx="374" cy="253"/>
            </p:xfrm>
            <a:graphic>
              <a:graphicData uri="http://schemas.openxmlformats.org/presentationml/2006/ole">
                <mc:AlternateContent xmlns:mc="http://schemas.openxmlformats.org/markup-compatibility/2006">
                  <mc:Choice xmlns:v="urn:schemas-microsoft-com:vml" Requires="v">
                    <p:oleObj spid="_x0000_s153693" r:id="rId10" imgW="291973" imgH="203112" progId="Equation.3">
                      <p:embed/>
                    </p:oleObj>
                  </mc:Choice>
                  <mc:Fallback>
                    <p:oleObj r:id="rId10" imgW="291973" imgH="20311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 y="3107"/>
                            <a:ext cx="37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08" name="Object 13"/>
              <p:cNvGraphicFramePr>
                <a:graphicFrameLocks noChangeAspect="1"/>
              </p:cNvGraphicFramePr>
              <p:nvPr/>
            </p:nvGraphicFramePr>
            <p:xfrm>
              <a:off x="432" y="3120"/>
              <a:ext cx="580" cy="254"/>
            </p:xfrm>
            <a:graphic>
              <a:graphicData uri="http://schemas.openxmlformats.org/presentationml/2006/ole">
                <mc:AlternateContent xmlns:mc="http://schemas.openxmlformats.org/markup-compatibility/2006">
                  <mc:Choice xmlns:v="urn:schemas-microsoft-com:vml" Requires="v">
                    <p:oleObj spid="_x0000_s153694" r:id="rId12" imgW="457002" imgH="203112" progId="Equation.3">
                      <p:embed/>
                    </p:oleObj>
                  </mc:Choice>
                  <mc:Fallback>
                    <p:oleObj r:id="rId12" imgW="457002" imgH="203112"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 y="3120"/>
                            <a:ext cx="58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9" name="Text Box 14"/>
              <p:cNvSpPr txBox="1">
                <a:spLocks noChangeArrowheads="1"/>
              </p:cNvSpPr>
              <p:nvPr/>
            </p:nvSpPr>
            <p:spPr bwMode="auto">
              <a:xfrm>
                <a:off x="1008" y="3072"/>
                <a:ext cx="45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为局部特征匹配距离，    是时间弯折函数 </a:t>
                </a:r>
                <a:r>
                  <a:rPr kumimoji="1" lang="zh-CN" altLang="en-US" sz="2800" b="1">
                    <a:solidFill>
                      <a:srgbClr val="1F2039"/>
                    </a:solidFill>
                    <a:latin typeface="Times New Roman" panose="02020603050405020304" pitchFamily="18" charset="0"/>
                  </a:rPr>
                  <a:t> </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55651" name="Text Box 3"/>
          <p:cNvSpPr txBox="1">
            <a:spLocks noChangeArrowheads="1"/>
          </p:cNvSpPr>
          <p:nvPr/>
        </p:nvSpPr>
        <p:spPr bwMode="auto">
          <a:xfrm>
            <a:off x="669925" y="1971675"/>
            <a:ext cx="634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超模板与测试发音之间的最优对齐路径</a:t>
            </a:r>
            <a:r>
              <a:rPr kumimoji="1" lang="zh-CN" altLang="en-US" sz="2800" b="1">
                <a:solidFill>
                  <a:srgbClr val="1F2039"/>
                </a:solidFill>
                <a:latin typeface="Times New Roman" panose="02020603050405020304" pitchFamily="18" charset="0"/>
              </a:rPr>
              <a:t> </a:t>
            </a:r>
          </a:p>
        </p:txBody>
      </p:sp>
      <p:sp>
        <p:nvSpPr>
          <p:cNvPr id="155652" name="Rectangle 4"/>
          <p:cNvSpPr>
            <a:spLocks noChangeArrowheads="1"/>
          </p:cNvSpPr>
          <p:nvPr/>
        </p:nvSpPr>
        <p:spPr bwMode="auto">
          <a:xfrm>
            <a:off x="2381250" y="134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5653" name="Object 5"/>
          <p:cNvGraphicFramePr>
            <a:graphicFrameLocks noChangeAspect="1"/>
          </p:cNvGraphicFramePr>
          <p:nvPr/>
        </p:nvGraphicFramePr>
        <p:xfrm>
          <a:off x="1219200" y="2362200"/>
          <a:ext cx="5867400" cy="4162425"/>
        </p:xfrm>
        <a:graphic>
          <a:graphicData uri="http://schemas.openxmlformats.org/presentationml/2006/ole">
            <mc:AlternateContent xmlns:mc="http://schemas.openxmlformats.org/markup-compatibility/2006">
              <mc:Choice xmlns:v="urn:schemas-microsoft-com:vml" Requires="v">
                <p:oleObj spid="_x0000_s155669" r:id="rId4" imgW="5143500" imgH="4890516" progId="Word.Picture.8">
                  <p:embed/>
                </p:oleObj>
              </mc:Choice>
              <mc:Fallback>
                <p:oleObj r:id="rId4" imgW="5143500" imgH="489051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362200"/>
                        <a:ext cx="5867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16387" name="Rectangle 3"/>
          <p:cNvSpPr>
            <a:spLocks noGrp="1" noChangeArrowheads="1"/>
          </p:cNvSpPr>
          <p:nvPr>
            <p:ph type="body" idx="1"/>
          </p:nvPr>
        </p:nvSpPr>
        <p:spPr>
          <a:xfrm>
            <a:off x="457200" y="1684338"/>
            <a:ext cx="8229600" cy="585787"/>
          </a:xfrm>
        </p:spPr>
        <p:txBody>
          <a:bodyPr/>
          <a:lstStyle/>
          <a:p>
            <a:pPr eaLnBrk="1" hangingPunct="1"/>
            <a:r>
              <a:rPr lang="zh-CN" altLang="en-US" sz="2800" b="1" smtClean="0">
                <a:solidFill>
                  <a:schemeClr val="tx2"/>
                </a:solidFill>
                <a:latin typeface="Times New Roman" panose="02020603050405020304" pitchFamily="18" charset="0"/>
              </a:rPr>
              <a:t>如何对准</a:t>
            </a:r>
          </a:p>
          <a:p>
            <a:pPr eaLnBrk="1" hangingPunct="1">
              <a:buFontTx/>
              <a:buNone/>
            </a:pPr>
            <a:endParaRPr lang="en-US" altLang="zh-CN" sz="2800" b="1" smtClean="0">
              <a:solidFill>
                <a:schemeClr val="tx2"/>
              </a:solidFill>
              <a:latin typeface="Times New Roman" panose="02020603050405020304" pitchFamily="18" charset="0"/>
            </a:endParaRPr>
          </a:p>
        </p:txBody>
      </p:sp>
      <p:grpSp>
        <p:nvGrpSpPr>
          <p:cNvPr id="2" name="Group 4"/>
          <p:cNvGrpSpPr>
            <a:grpSpLocks/>
          </p:cNvGrpSpPr>
          <p:nvPr/>
        </p:nvGrpSpPr>
        <p:grpSpPr bwMode="auto">
          <a:xfrm>
            <a:off x="6705600" y="3276600"/>
            <a:ext cx="2133600" cy="381000"/>
            <a:chOff x="4224" y="2064"/>
            <a:chExt cx="1344" cy="240"/>
          </a:xfrm>
        </p:grpSpPr>
        <p:sp>
          <p:nvSpPr>
            <p:cNvPr id="16430" name="AutoShape 5"/>
            <p:cNvSpPr>
              <a:spLocks noChangeArrowheads="1"/>
            </p:cNvSpPr>
            <p:nvPr/>
          </p:nvSpPr>
          <p:spPr bwMode="auto">
            <a:xfrm>
              <a:off x="4224" y="2064"/>
              <a:ext cx="1344" cy="240"/>
            </a:xfrm>
            <a:prstGeom prst="wedgeEllipseCallout">
              <a:avLst>
                <a:gd name="adj1" fmla="val -174106"/>
                <a:gd name="adj2" fmla="val 319583"/>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aphicFrame>
          <p:nvGraphicFramePr>
            <p:cNvPr id="16431" name="Object 6"/>
            <p:cNvGraphicFramePr>
              <a:graphicFrameLocks noChangeAspect="1"/>
            </p:cNvGraphicFramePr>
            <p:nvPr/>
          </p:nvGraphicFramePr>
          <p:xfrm>
            <a:off x="4560" y="2064"/>
            <a:ext cx="614" cy="229"/>
          </p:xfrm>
          <a:graphic>
            <a:graphicData uri="http://schemas.openxmlformats.org/presentationml/2006/ole">
              <mc:AlternateContent xmlns:mc="http://schemas.openxmlformats.org/markup-compatibility/2006">
                <mc:Choice xmlns:v="urn:schemas-microsoft-com:vml" Requires="v">
                  <p:oleObj spid="_x0000_s16567" name="Equation" r:id="rId4" imgW="647700" imgH="241300" progId="Equation.3">
                    <p:embed/>
                  </p:oleObj>
                </mc:Choice>
                <mc:Fallback>
                  <p:oleObj name="Equation" r:id="rId4" imgW="6477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 y="2064"/>
                          <a:ext cx="61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4311" name="Line 7"/>
          <p:cNvSpPr>
            <a:spLocks noChangeShapeType="1"/>
          </p:cNvSpPr>
          <p:nvPr/>
        </p:nvSpPr>
        <p:spPr bwMode="auto">
          <a:xfrm flipV="1">
            <a:off x="1143000" y="54102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2" name="Line 8"/>
          <p:cNvSpPr>
            <a:spLocks noChangeShapeType="1"/>
          </p:cNvSpPr>
          <p:nvPr/>
        </p:nvSpPr>
        <p:spPr bwMode="auto">
          <a:xfrm flipV="1">
            <a:off x="1565275" y="50292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3" name="Line 9"/>
          <p:cNvSpPr>
            <a:spLocks noChangeShapeType="1"/>
          </p:cNvSpPr>
          <p:nvPr/>
        </p:nvSpPr>
        <p:spPr bwMode="auto">
          <a:xfrm>
            <a:off x="1600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4" name="Line 10"/>
          <p:cNvSpPr>
            <a:spLocks noChangeShapeType="1"/>
          </p:cNvSpPr>
          <p:nvPr/>
        </p:nvSpPr>
        <p:spPr bwMode="auto">
          <a:xfrm>
            <a:off x="1981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5" name="Line 11"/>
          <p:cNvSpPr>
            <a:spLocks noChangeShapeType="1"/>
          </p:cNvSpPr>
          <p:nvPr/>
        </p:nvSpPr>
        <p:spPr bwMode="auto">
          <a:xfrm flipV="1">
            <a:off x="2362200" y="46482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6" name="Line 12"/>
          <p:cNvSpPr>
            <a:spLocks noChangeShapeType="1"/>
          </p:cNvSpPr>
          <p:nvPr/>
        </p:nvSpPr>
        <p:spPr bwMode="auto">
          <a:xfrm>
            <a:off x="2819400" y="467836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7" name="Line 13"/>
          <p:cNvSpPr>
            <a:spLocks noChangeShapeType="1"/>
          </p:cNvSpPr>
          <p:nvPr/>
        </p:nvSpPr>
        <p:spPr bwMode="auto">
          <a:xfrm flipV="1">
            <a:off x="3200400" y="4343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8" name="Line 14"/>
          <p:cNvSpPr>
            <a:spLocks noChangeShapeType="1"/>
          </p:cNvSpPr>
          <p:nvPr/>
        </p:nvSpPr>
        <p:spPr bwMode="auto">
          <a:xfrm flipV="1">
            <a:off x="3619500" y="39624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9" name="Line 15"/>
          <p:cNvSpPr>
            <a:spLocks noChangeShapeType="1"/>
          </p:cNvSpPr>
          <p:nvPr/>
        </p:nvSpPr>
        <p:spPr bwMode="auto">
          <a:xfrm>
            <a:off x="3657600" y="392271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0" name="Line 16"/>
          <p:cNvSpPr>
            <a:spLocks noChangeShapeType="1"/>
          </p:cNvSpPr>
          <p:nvPr/>
        </p:nvSpPr>
        <p:spPr bwMode="auto">
          <a:xfrm flipV="1">
            <a:off x="4038600" y="35814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1" name="Line 17"/>
          <p:cNvSpPr>
            <a:spLocks noChangeShapeType="1"/>
          </p:cNvSpPr>
          <p:nvPr/>
        </p:nvSpPr>
        <p:spPr bwMode="auto">
          <a:xfrm flipV="1">
            <a:off x="4495800" y="3200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2" name="Text Box 18"/>
          <p:cNvSpPr txBox="1">
            <a:spLocks noChangeArrowheads="1"/>
          </p:cNvSpPr>
          <p:nvPr/>
        </p:nvSpPr>
        <p:spPr bwMode="auto">
          <a:xfrm>
            <a:off x="5084763" y="4267200"/>
            <a:ext cx="39068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每一条从（1，1）倒（</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1</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2</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路径都有一个累计距离称为路径的代价</a:t>
            </a:r>
            <a:r>
              <a:rPr kumimoji="1" lang="en-US" altLang="zh-CN" sz="2000" b="1">
                <a:solidFill>
                  <a:schemeClr val="tx2"/>
                </a:solidFill>
                <a:latin typeface="Times New Roman" panose="02020603050405020304" pitchFamily="18" charset="0"/>
              </a:rPr>
              <a:t>.</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每一条路径都代表一种对齐情况.</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代价最小的路径就是所求    对准路径。</a:t>
            </a:r>
          </a:p>
        </p:txBody>
      </p:sp>
      <p:grpSp>
        <p:nvGrpSpPr>
          <p:cNvPr id="16401" name="Group 19"/>
          <p:cNvGrpSpPr>
            <a:grpSpLocks/>
          </p:cNvGrpSpPr>
          <p:nvPr/>
        </p:nvGrpSpPr>
        <p:grpSpPr bwMode="auto">
          <a:xfrm>
            <a:off x="685800" y="2667000"/>
            <a:ext cx="5864225" cy="3525838"/>
            <a:chOff x="432" y="1680"/>
            <a:chExt cx="3694" cy="2221"/>
          </a:xfrm>
        </p:grpSpPr>
        <p:grpSp>
          <p:nvGrpSpPr>
            <p:cNvPr id="16402" name="Group 20"/>
            <p:cNvGrpSpPr>
              <a:grpSpLocks/>
            </p:cNvGrpSpPr>
            <p:nvPr/>
          </p:nvGrpSpPr>
          <p:grpSpPr bwMode="auto">
            <a:xfrm>
              <a:off x="432" y="1680"/>
              <a:ext cx="3694" cy="2221"/>
              <a:chOff x="432" y="1680"/>
              <a:chExt cx="3694" cy="2221"/>
            </a:xfrm>
          </p:grpSpPr>
          <p:grpSp>
            <p:nvGrpSpPr>
              <p:cNvPr id="16405" name="Group 21"/>
              <p:cNvGrpSpPr>
                <a:grpSpLocks/>
              </p:cNvGrpSpPr>
              <p:nvPr/>
            </p:nvGrpSpPr>
            <p:grpSpPr bwMode="auto">
              <a:xfrm>
                <a:off x="432" y="1680"/>
                <a:ext cx="3456" cy="2221"/>
                <a:chOff x="432" y="1680"/>
                <a:chExt cx="3456" cy="2221"/>
              </a:xfrm>
            </p:grpSpPr>
            <p:sp>
              <p:nvSpPr>
                <p:cNvPr id="16408" name="Line 22"/>
                <p:cNvSpPr>
                  <a:spLocks noChangeShapeType="1"/>
                </p:cNvSpPr>
                <p:nvPr/>
              </p:nvSpPr>
              <p:spPr bwMode="auto">
                <a:xfrm>
                  <a:off x="720" y="1776"/>
                  <a:ext cx="0" cy="18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23"/>
                <p:cNvSpPr>
                  <a:spLocks noChangeShapeType="1"/>
                </p:cNvSpPr>
                <p:nvPr/>
              </p:nvSpPr>
              <p:spPr bwMode="auto">
                <a:xfrm>
                  <a:off x="720" y="3648"/>
                  <a:ext cx="31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4"/>
                <p:cNvSpPr>
                  <a:spLocks noChangeShapeType="1"/>
                </p:cNvSpPr>
                <p:nvPr/>
              </p:nvSpPr>
              <p:spPr bwMode="auto">
                <a:xfrm>
                  <a:off x="720" y="2016"/>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25"/>
                <p:cNvSpPr>
                  <a:spLocks noChangeShapeType="1"/>
                </p:cNvSpPr>
                <p:nvPr/>
              </p:nvSpPr>
              <p:spPr bwMode="auto">
                <a:xfrm>
                  <a:off x="720" y="2249"/>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26"/>
                <p:cNvSpPr>
                  <a:spLocks noChangeShapeType="1"/>
                </p:cNvSpPr>
                <p:nvPr/>
              </p:nvSpPr>
              <p:spPr bwMode="auto">
                <a:xfrm>
                  <a:off x="720" y="2482"/>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27"/>
                <p:cNvSpPr>
                  <a:spLocks noChangeShapeType="1"/>
                </p:cNvSpPr>
                <p:nvPr/>
              </p:nvSpPr>
              <p:spPr bwMode="auto">
                <a:xfrm>
                  <a:off x="720" y="2715"/>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28"/>
                <p:cNvSpPr>
                  <a:spLocks noChangeShapeType="1"/>
                </p:cNvSpPr>
                <p:nvPr/>
              </p:nvSpPr>
              <p:spPr bwMode="auto">
                <a:xfrm>
                  <a:off x="720" y="2948"/>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29"/>
                <p:cNvSpPr>
                  <a:spLocks noChangeShapeType="1"/>
                </p:cNvSpPr>
                <p:nvPr/>
              </p:nvSpPr>
              <p:spPr bwMode="auto">
                <a:xfrm>
                  <a:off x="720" y="3181"/>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0"/>
                <p:cNvSpPr>
                  <a:spLocks noChangeShapeType="1"/>
                </p:cNvSpPr>
                <p:nvPr/>
              </p:nvSpPr>
              <p:spPr bwMode="auto">
                <a:xfrm>
                  <a:off x="720" y="3414"/>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1"/>
                <p:cNvSpPr>
                  <a:spLocks noChangeShapeType="1"/>
                </p:cNvSpPr>
                <p:nvPr/>
              </p:nvSpPr>
              <p:spPr bwMode="auto">
                <a:xfrm>
                  <a:off x="981"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
                <p:cNvSpPr>
                  <a:spLocks noChangeShapeType="1"/>
                </p:cNvSpPr>
                <p:nvPr/>
              </p:nvSpPr>
              <p:spPr bwMode="auto">
                <a:xfrm>
                  <a:off x="124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
                <p:cNvSpPr>
                  <a:spLocks noChangeShapeType="1"/>
                </p:cNvSpPr>
                <p:nvPr/>
              </p:nvSpPr>
              <p:spPr bwMode="auto">
                <a:xfrm>
                  <a:off x="1504"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4"/>
                <p:cNvSpPr>
                  <a:spLocks noChangeShapeType="1"/>
                </p:cNvSpPr>
                <p:nvPr/>
              </p:nvSpPr>
              <p:spPr bwMode="auto">
                <a:xfrm>
                  <a:off x="1765"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5"/>
                <p:cNvSpPr>
                  <a:spLocks noChangeShapeType="1"/>
                </p:cNvSpPr>
                <p:nvPr/>
              </p:nvSpPr>
              <p:spPr bwMode="auto">
                <a:xfrm>
                  <a:off x="2026"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6"/>
                <p:cNvSpPr>
                  <a:spLocks noChangeShapeType="1"/>
                </p:cNvSpPr>
                <p:nvPr/>
              </p:nvSpPr>
              <p:spPr bwMode="auto">
                <a:xfrm>
                  <a:off x="2288"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37"/>
                <p:cNvSpPr>
                  <a:spLocks noChangeShapeType="1"/>
                </p:cNvSpPr>
                <p:nvPr/>
              </p:nvSpPr>
              <p:spPr bwMode="auto">
                <a:xfrm>
                  <a:off x="2549"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38"/>
                <p:cNvSpPr>
                  <a:spLocks noChangeShapeType="1"/>
                </p:cNvSpPr>
                <p:nvPr/>
              </p:nvSpPr>
              <p:spPr bwMode="auto">
                <a:xfrm>
                  <a:off x="2810"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Line 39"/>
                <p:cNvSpPr>
                  <a:spLocks noChangeShapeType="1"/>
                </p:cNvSpPr>
                <p:nvPr/>
              </p:nvSpPr>
              <p:spPr bwMode="auto">
                <a:xfrm>
                  <a:off x="307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26" name="Object 40"/>
                <p:cNvGraphicFramePr>
                  <a:graphicFrameLocks noChangeAspect="1"/>
                </p:cNvGraphicFramePr>
                <p:nvPr/>
              </p:nvGraphicFramePr>
              <p:xfrm>
                <a:off x="528" y="3696"/>
                <a:ext cx="265" cy="193"/>
              </p:xfrm>
              <a:graphic>
                <a:graphicData uri="http://schemas.openxmlformats.org/presentationml/2006/ole">
                  <mc:AlternateContent xmlns:mc="http://schemas.openxmlformats.org/markup-compatibility/2006">
                    <mc:Choice xmlns:v="urn:schemas-microsoft-com:vml" Requires="v">
                      <p:oleObj spid="_x0000_s16568" name="Equation" r:id="rId6" imgW="279279" imgH="203112" progId="Equation.3">
                        <p:embed/>
                      </p:oleObj>
                    </mc:Choice>
                    <mc:Fallback>
                      <p:oleObj name="Equation" r:id="rId6" imgW="279279" imgH="203112"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3696"/>
                              <a:ext cx="26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1"/>
                <p:cNvGraphicFramePr>
                  <a:graphicFrameLocks noChangeAspect="1"/>
                </p:cNvGraphicFramePr>
                <p:nvPr/>
              </p:nvGraphicFramePr>
              <p:xfrm>
                <a:off x="3072" y="1680"/>
                <a:ext cx="578" cy="205"/>
              </p:xfrm>
              <a:graphic>
                <a:graphicData uri="http://schemas.openxmlformats.org/presentationml/2006/ole">
                  <mc:AlternateContent xmlns:mc="http://schemas.openxmlformats.org/markup-compatibility/2006">
                    <mc:Choice xmlns:v="urn:schemas-microsoft-com:vml" Requires="v">
                      <p:oleObj spid="_x0000_s16569" name="Equation" r:id="rId8" imgW="609336" imgH="215806" progId="Equation.3">
                        <p:embed/>
                      </p:oleObj>
                    </mc:Choice>
                    <mc:Fallback>
                      <p:oleObj name="Equation" r:id="rId8" imgW="609336" imgH="215806"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1680"/>
                              <a:ext cx="57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2"/>
                <p:cNvGraphicFramePr>
                  <a:graphicFrameLocks noChangeAspect="1"/>
                </p:cNvGraphicFramePr>
                <p:nvPr/>
              </p:nvGraphicFramePr>
              <p:xfrm>
                <a:off x="432" y="1920"/>
                <a:ext cx="229" cy="205"/>
              </p:xfrm>
              <a:graphic>
                <a:graphicData uri="http://schemas.openxmlformats.org/presentationml/2006/ole">
                  <mc:AlternateContent xmlns:mc="http://schemas.openxmlformats.org/markup-compatibility/2006">
                    <mc:Choice xmlns:v="urn:schemas-microsoft-com:vml" Requires="v">
                      <p:oleObj spid="_x0000_s16570" name="Equation" r:id="rId10" imgW="241091" imgH="215713" progId="Equation.3">
                        <p:embed/>
                      </p:oleObj>
                    </mc:Choice>
                    <mc:Fallback>
                      <p:oleObj name="Equation" r:id="rId10" imgW="241091" imgH="215713"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1920"/>
                              <a:ext cx="2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9" name="Object 43"/>
                <p:cNvGraphicFramePr>
                  <a:graphicFrameLocks noChangeAspect="1"/>
                </p:cNvGraphicFramePr>
                <p:nvPr/>
              </p:nvGraphicFramePr>
              <p:xfrm>
                <a:off x="3024" y="3696"/>
                <a:ext cx="217" cy="205"/>
              </p:xfrm>
              <a:graphic>
                <a:graphicData uri="http://schemas.openxmlformats.org/presentationml/2006/ole">
                  <mc:AlternateContent xmlns:mc="http://schemas.openxmlformats.org/markup-compatibility/2006">
                    <mc:Choice xmlns:v="urn:schemas-microsoft-com:vml" Requires="v">
                      <p:oleObj spid="_x0000_s16571" name="Equation" r:id="rId12" imgW="228501" imgH="215806" progId="Equation.3">
                        <p:embed/>
                      </p:oleObj>
                    </mc:Choice>
                    <mc:Fallback>
                      <p:oleObj name="Equation" r:id="rId12" imgW="228501" imgH="215806"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3696"/>
                              <a:ext cx="21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6" name="Object 44"/>
              <p:cNvGraphicFramePr>
                <a:graphicFrameLocks noChangeAspect="1"/>
              </p:cNvGraphicFramePr>
              <p:nvPr/>
            </p:nvGraphicFramePr>
            <p:xfrm>
              <a:off x="3936" y="3600"/>
              <a:ext cx="190" cy="202"/>
            </p:xfrm>
            <a:graphic>
              <a:graphicData uri="http://schemas.openxmlformats.org/presentationml/2006/ole">
                <mc:AlternateContent xmlns:mc="http://schemas.openxmlformats.org/markup-compatibility/2006">
                  <mc:Choice xmlns:v="urn:schemas-microsoft-com:vml" Requires="v">
                    <p:oleObj spid="_x0000_s16572" name="Equation" r:id="rId14" imgW="203024" imgH="215713" progId="Equation.3">
                      <p:embed/>
                    </p:oleObj>
                  </mc:Choice>
                  <mc:Fallback>
                    <p:oleObj name="Equation" r:id="rId14" imgW="203024" imgH="215713" progId="Equation.3">
                      <p:embed/>
                      <p:pic>
                        <p:nvPicPr>
                          <p:cNvPr id="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3600"/>
                            <a:ext cx="19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45"/>
              <p:cNvGraphicFramePr>
                <a:graphicFrameLocks noChangeAspect="1"/>
              </p:cNvGraphicFramePr>
              <p:nvPr/>
            </p:nvGraphicFramePr>
            <p:xfrm>
              <a:off x="432" y="1680"/>
              <a:ext cx="202" cy="202"/>
            </p:xfrm>
            <a:graphic>
              <a:graphicData uri="http://schemas.openxmlformats.org/presentationml/2006/ole">
                <mc:AlternateContent xmlns:mc="http://schemas.openxmlformats.org/markup-compatibility/2006">
                  <mc:Choice xmlns:v="urn:schemas-microsoft-com:vml" Requires="v">
                    <p:oleObj spid="_x0000_s16573" name="Equation" r:id="rId16" imgW="215619" imgH="215619" progId="Equation.3">
                      <p:embed/>
                    </p:oleObj>
                  </mc:Choice>
                  <mc:Fallback>
                    <p:oleObj name="Equation" r:id="rId16" imgW="215619" imgH="215619" progId="Equation.3">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 y="1680"/>
                            <a:ext cx="20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3" name="Object 46"/>
            <p:cNvGraphicFramePr>
              <a:graphicFrameLocks noChangeAspect="1"/>
            </p:cNvGraphicFramePr>
            <p:nvPr/>
          </p:nvGraphicFramePr>
          <p:xfrm>
            <a:off x="2496" y="3696"/>
            <a:ext cx="86" cy="160"/>
          </p:xfrm>
          <a:graphic>
            <a:graphicData uri="http://schemas.openxmlformats.org/presentationml/2006/ole">
              <mc:AlternateContent xmlns:mc="http://schemas.openxmlformats.org/markup-compatibility/2006">
                <mc:Choice xmlns:v="urn:schemas-microsoft-com:vml" Requires="v">
                  <p:oleObj spid="_x0000_s16574" name="Equation" r:id="rId18" imgW="88707" imgH="164742" progId="Equation.3">
                    <p:embed/>
                  </p:oleObj>
                </mc:Choice>
                <mc:Fallback>
                  <p:oleObj name="Equation" r:id="rId18" imgW="88707" imgH="164742" progId="Equation.3">
                    <p:embed/>
                    <p:pic>
                      <p:nvPicPr>
                        <p:cNvPr id="0"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6" y="3696"/>
                          <a:ext cx="8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4" name="Object 47"/>
            <p:cNvGraphicFramePr>
              <a:graphicFrameLocks noChangeAspect="1"/>
            </p:cNvGraphicFramePr>
            <p:nvPr/>
          </p:nvGraphicFramePr>
          <p:xfrm>
            <a:off x="453" y="2832"/>
            <a:ext cx="123" cy="185"/>
          </p:xfrm>
          <a:graphic>
            <a:graphicData uri="http://schemas.openxmlformats.org/presentationml/2006/ole">
              <mc:AlternateContent xmlns:mc="http://schemas.openxmlformats.org/markup-compatibility/2006">
                <mc:Choice xmlns:v="urn:schemas-microsoft-com:vml" Requires="v">
                  <p:oleObj spid="_x0000_s16575" name="Equation" r:id="rId20" imgW="126890" imgH="190335" progId="Equation.3">
                    <p:embed/>
                  </p:oleObj>
                </mc:Choice>
                <mc:Fallback>
                  <p:oleObj name="Equation" r:id="rId20" imgW="126890" imgH="190335" progId="Equation.3">
                    <p:embed/>
                    <p:pic>
                      <p:nvPicPr>
                        <p:cNvPr id="0" name="Object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3" y="2832"/>
                          <a:ext cx="1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up)">
                                      <p:cBhvr>
                                        <p:cTn id="12" dur="500"/>
                                        <p:tgtEl>
                                          <p:spTgt spid="354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Effect transition="in" filter="wipe(up)">
                                      <p:cBhvr>
                                        <p:cTn id="17" dur="500"/>
                                        <p:tgtEl>
                                          <p:spTgt spid="3543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4313"/>
                                        </p:tgtEl>
                                        <p:attrNameLst>
                                          <p:attrName>style.visibility</p:attrName>
                                        </p:attrNameLst>
                                      </p:cBhvr>
                                      <p:to>
                                        <p:strVal val="visible"/>
                                      </p:to>
                                    </p:set>
                                    <p:animEffect transition="in" filter="wipe(up)">
                                      <p:cBhvr>
                                        <p:cTn id="22" dur="500"/>
                                        <p:tgtEl>
                                          <p:spTgt spid="3543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4314"/>
                                        </p:tgtEl>
                                        <p:attrNameLst>
                                          <p:attrName>style.visibility</p:attrName>
                                        </p:attrNameLst>
                                      </p:cBhvr>
                                      <p:to>
                                        <p:strVal val="visible"/>
                                      </p:to>
                                    </p:set>
                                    <p:animEffect transition="in" filter="wipe(up)">
                                      <p:cBhvr>
                                        <p:cTn id="27" dur="500"/>
                                        <p:tgtEl>
                                          <p:spTgt spid="354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up)">
                                      <p:cBhvr>
                                        <p:cTn id="32" dur="500"/>
                                        <p:tgtEl>
                                          <p:spTgt spid="3543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4316"/>
                                        </p:tgtEl>
                                        <p:attrNameLst>
                                          <p:attrName>style.visibility</p:attrName>
                                        </p:attrNameLst>
                                      </p:cBhvr>
                                      <p:to>
                                        <p:strVal val="visible"/>
                                      </p:to>
                                    </p:set>
                                    <p:animEffect transition="in" filter="wipe(up)">
                                      <p:cBhvr>
                                        <p:cTn id="37" dur="500"/>
                                        <p:tgtEl>
                                          <p:spTgt spid="354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wipe(up)">
                                      <p:cBhvr>
                                        <p:cTn id="42" dur="500"/>
                                        <p:tgtEl>
                                          <p:spTgt spid="3543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4318"/>
                                        </p:tgtEl>
                                        <p:attrNameLst>
                                          <p:attrName>style.visibility</p:attrName>
                                        </p:attrNameLst>
                                      </p:cBhvr>
                                      <p:to>
                                        <p:strVal val="visible"/>
                                      </p:to>
                                    </p:set>
                                    <p:animEffect transition="in" filter="wipe(up)">
                                      <p:cBhvr>
                                        <p:cTn id="47" dur="500"/>
                                        <p:tgtEl>
                                          <p:spTgt spid="3543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4319"/>
                                        </p:tgtEl>
                                        <p:attrNameLst>
                                          <p:attrName>style.visibility</p:attrName>
                                        </p:attrNameLst>
                                      </p:cBhvr>
                                      <p:to>
                                        <p:strVal val="visible"/>
                                      </p:to>
                                    </p:set>
                                    <p:animEffect transition="in" filter="wipe(up)">
                                      <p:cBhvr>
                                        <p:cTn id="52" dur="500"/>
                                        <p:tgtEl>
                                          <p:spTgt spid="3543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4320"/>
                                        </p:tgtEl>
                                        <p:attrNameLst>
                                          <p:attrName>style.visibility</p:attrName>
                                        </p:attrNameLst>
                                      </p:cBhvr>
                                      <p:to>
                                        <p:strVal val="visible"/>
                                      </p:to>
                                    </p:set>
                                    <p:animEffect transition="in" filter="wipe(up)">
                                      <p:cBhvr>
                                        <p:cTn id="57" dur="500"/>
                                        <p:tgtEl>
                                          <p:spTgt spid="3543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54321"/>
                                        </p:tgtEl>
                                        <p:attrNameLst>
                                          <p:attrName>style.visibility</p:attrName>
                                        </p:attrNameLst>
                                      </p:cBhvr>
                                      <p:to>
                                        <p:strVal val="visible"/>
                                      </p:to>
                                    </p:set>
                                    <p:animEffect transition="in" filter="wipe(up)">
                                      <p:cBhvr>
                                        <p:cTn id="62" dur="500"/>
                                        <p:tgtEl>
                                          <p:spTgt spid="3543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54322">
                                            <p:txEl>
                                              <p:pRg st="0" end="0"/>
                                            </p:txEl>
                                          </p:spTgt>
                                        </p:tgtEl>
                                        <p:attrNameLst>
                                          <p:attrName>style.visibility</p:attrName>
                                        </p:attrNameLst>
                                      </p:cBhvr>
                                      <p:to>
                                        <p:strVal val="visible"/>
                                      </p:to>
                                    </p:set>
                                    <p:animEffect transition="in" filter="wipe(up)">
                                      <p:cBhvr>
                                        <p:cTn id="67" dur="500"/>
                                        <p:tgtEl>
                                          <p:spTgt spid="35432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4322">
                                            <p:txEl>
                                              <p:pRg st="1" end="1"/>
                                            </p:txEl>
                                          </p:spTgt>
                                        </p:tgtEl>
                                        <p:attrNameLst>
                                          <p:attrName>style.visibility</p:attrName>
                                        </p:attrNameLst>
                                      </p:cBhvr>
                                      <p:to>
                                        <p:strVal val="visible"/>
                                      </p:to>
                                    </p:set>
                                    <p:animEffect transition="in" filter="wipe(up)">
                                      <p:cBhvr>
                                        <p:cTn id="72" dur="500"/>
                                        <p:tgtEl>
                                          <p:spTgt spid="354322">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54322">
                                            <p:txEl>
                                              <p:pRg st="2" end="2"/>
                                            </p:txEl>
                                          </p:spTgt>
                                        </p:tgtEl>
                                        <p:attrNameLst>
                                          <p:attrName>style.visibility</p:attrName>
                                        </p:attrNameLst>
                                      </p:cBhvr>
                                      <p:to>
                                        <p:strVal val="visible"/>
                                      </p:to>
                                    </p:set>
                                    <p:animEffect transition="in" filter="wipe(up)">
                                      <p:cBhvr>
                                        <p:cTn id="77" dur="500"/>
                                        <p:tgtEl>
                                          <p:spTgt spid="354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2" grpId="0" animBg="1"/>
      <p:bldP spid="354313" grpId="0" animBg="1"/>
      <p:bldP spid="354314" grpId="0" animBg="1"/>
      <p:bldP spid="354315" grpId="0" animBg="1"/>
      <p:bldP spid="354316" grpId="0" animBg="1"/>
      <p:bldP spid="354317" grpId="0" animBg="1"/>
      <p:bldP spid="354318" grpId="0" animBg="1"/>
      <p:bldP spid="354319" grpId="0" animBg="1"/>
      <p:bldP spid="354320" grpId="0" animBg="1"/>
      <p:bldP spid="354321" grpId="0" animBg="1"/>
      <p:bldP spid="354322"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a:grpSpLocks/>
          </p:cNvGrpSpPr>
          <p:nvPr/>
        </p:nvGrpSpPr>
        <p:grpSpPr bwMode="auto">
          <a:xfrm>
            <a:off x="609600" y="1843088"/>
            <a:ext cx="2743200" cy="519112"/>
            <a:chOff x="384" y="1161"/>
            <a:chExt cx="1728" cy="327"/>
          </a:xfrm>
        </p:grpSpPr>
        <p:graphicFrame>
          <p:nvGraphicFramePr>
            <p:cNvPr id="157707" name="Object 4"/>
            <p:cNvGraphicFramePr>
              <a:graphicFrameLocks noChangeAspect="1"/>
            </p:cNvGraphicFramePr>
            <p:nvPr/>
          </p:nvGraphicFramePr>
          <p:xfrm>
            <a:off x="384" y="1200"/>
            <a:ext cx="240" cy="240"/>
          </p:xfrm>
          <a:graphic>
            <a:graphicData uri="http://schemas.openxmlformats.org/presentationml/2006/ole">
              <mc:AlternateContent xmlns:mc="http://schemas.openxmlformats.org/markup-compatibility/2006">
                <mc:Choice xmlns:v="urn:schemas-microsoft-com:vml" Requires="v">
                  <p:oleObj spid="_x0000_s157769" r:id="rId4" imgW="190417" imgH="190417" progId="Equation.3">
                    <p:embed/>
                  </p:oleObj>
                </mc:Choice>
                <mc:Fallback>
                  <p:oleObj r:id="rId4" imgW="190417" imgH="19041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20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8" name="Text Box 5"/>
            <p:cNvSpPr txBox="1">
              <a:spLocks noChangeArrowheads="1"/>
            </p:cNvSpPr>
            <p:nvPr/>
          </p:nvSpPr>
          <p:spPr bwMode="auto">
            <a:xfrm>
              <a:off x="646" y="1161"/>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可以如下计算</a:t>
              </a:r>
            </a:p>
          </p:txBody>
        </p:sp>
      </p:grpSp>
      <p:grpSp>
        <p:nvGrpSpPr>
          <p:cNvPr id="3" name="Group 6"/>
          <p:cNvGrpSpPr>
            <a:grpSpLocks/>
          </p:cNvGrpSpPr>
          <p:nvPr/>
        </p:nvGrpSpPr>
        <p:grpSpPr bwMode="auto">
          <a:xfrm>
            <a:off x="1295400" y="2667000"/>
            <a:ext cx="6427788" cy="1570038"/>
            <a:chOff x="816" y="1680"/>
            <a:chExt cx="4049" cy="989"/>
          </a:xfrm>
        </p:grpSpPr>
        <p:graphicFrame>
          <p:nvGraphicFramePr>
            <p:cNvPr id="157703" name="Object 7"/>
            <p:cNvGraphicFramePr>
              <a:graphicFrameLocks noChangeAspect="1"/>
            </p:cNvGraphicFramePr>
            <p:nvPr/>
          </p:nvGraphicFramePr>
          <p:xfrm>
            <a:off x="816" y="1680"/>
            <a:ext cx="1519" cy="368"/>
          </p:xfrm>
          <a:graphic>
            <a:graphicData uri="http://schemas.openxmlformats.org/presentationml/2006/ole">
              <mc:AlternateContent xmlns:mc="http://schemas.openxmlformats.org/markup-compatibility/2006">
                <mc:Choice xmlns:v="urn:schemas-microsoft-com:vml" Requires="v">
                  <p:oleObj spid="_x0000_s157770" r:id="rId6" imgW="1218671" imgH="291973" progId="Equation.3">
                    <p:embed/>
                  </p:oleObj>
                </mc:Choice>
                <mc:Fallback>
                  <p:oleObj r:id="rId6" imgW="1218671" imgH="291973"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1680"/>
                          <a:ext cx="151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7704" name="Group 8"/>
            <p:cNvGrpSpPr>
              <a:grpSpLocks/>
            </p:cNvGrpSpPr>
            <p:nvPr/>
          </p:nvGrpSpPr>
          <p:grpSpPr bwMode="auto">
            <a:xfrm>
              <a:off x="1152" y="2064"/>
              <a:ext cx="3713" cy="605"/>
              <a:chOff x="1004" y="2208"/>
              <a:chExt cx="3713" cy="605"/>
            </a:xfrm>
          </p:grpSpPr>
          <p:graphicFrame>
            <p:nvGraphicFramePr>
              <p:cNvPr id="157705" name="Object 9"/>
              <p:cNvGraphicFramePr>
                <a:graphicFrameLocks noChangeAspect="1"/>
              </p:cNvGraphicFramePr>
              <p:nvPr/>
            </p:nvGraphicFramePr>
            <p:xfrm>
              <a:off x="1208" y="2208"/>
              <a:ext cx="3509" cy="605"/>
            </p:xfrm>
            <a:graphic>
              <a:graphicData uri="http://schemas.openxmlformats.org/presentationml/2006/ole">
                <mc:AlternateContent xmlns:mc="http://schemas.openxmlformats.org/markup-compatibility/2006">
                  <mc:Choice xmlns:v="urn:schemas-microsoft-com:vml" Requires="v">
                    <p:oleObj spid="_x0000_s157771" name="Equation" r:id="rId8" imgW="2819400" imgH="482600" progId="Equation.3">
                      <p:embed/>
                    </p:oleObj>
                  </mc:Choice>
                  <mc:Fallback>
                    <p:oleObj name="Equation" r:id="rId8" imgW="2819400" imgH="482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8" y="2208"/>
                            <a:ext cx="350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6" name="Text Box 10"/>
              <p:cNvSpPr txBox="1">
                <a:spLocks noChangeArrowheads="1"/>
              </p:cNvSpPr>
              <p:nvPr/>
            </p:nvSpPr>
            <p:spPr bwMode="auto">
              <a:xfrm>
                <a:off x="1004" y="2352"/>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grpSp>
      <p:graphicFrame>
        <p:nvGraphicFramePr>
          <p:cNvPr id="461835" name="Object 11"/>
          <p:cNvGraphicFramePr>
            <a:graphicFrameLocks noChangeAspect="1"/>
          </p:cNvGraphicFramePr>
          <p:nvPr/>
        </p:nvGraphicFramePr>
        <p:xfrm>
          <a:off x="1447800" y="4495800"/>
          <a:ext cx="2800350" cy="582613"/>
        </p:xfrm>
        <a:graphic>
          <a:graphicData uri="http://schemas.openxmlformats.org/presentationml/2006/ole">
            <mc:AlternateContent xmlns:mc="http://schemas.openxmlformats.org/markup-compatibility/2006">
              <mc:Choice xmlns:v="urn:schemas-microsoft-com:vml" Requires="v">
                <p:oleObj spid="_x0000_s157772" r:id="rId10" imgW="1422400" imgH="292100" progId="Equation.3">
                  <p:embed/>
                </p:oleObj>
              </mc:Choice>
              <mc:Fallback>
                <p:oleObj r:id="rId10" imgW="1422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495800"/>
                        <a:ext cx="28003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836" name="Text Box 12"/>
          <p:cNvSpPr txBox="1">
            <a:spLocks noChangeArrowheads="1"/>
          </p:cNvSpPr>
          <p:nvPr/>
        </p:nvSpPr>
        <p:spPr bwMode="auto">
          <a:xfrm>
            <a:off x="669925" y="5027613"/>
            <a:ext cx="6256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计算量太大，因此必须寻找快速算法：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二阶动态规划算法</a:t>
            </a:r>
            <a:r>
              <a:rPr kumimoji="1" lang="zh-CN" altLang="en-US" sz="2800" b="1">
                <a:solidFill>
                  <a:srgbClr val="1F2039"/>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分层构筑算法</a:t>
            </a:r>
            <a:r>
              <a:rPr kumimoji="1" lang="zh-CN" altLang="en-US" sz="2800" b="1">
                <a:solidFill>
                  <a:srgbClr val="1F2039"/>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61835"/>
                                        </p:tgtEl>
                                        <p:attrNameLst>
                                          <p:attrName>style.visibility</p:attrName>
                                        </p:attrNameLst>
                                      </p:cBhvr>
                                      <p:to>
                                        <p:strVal val="visible"/>
                                      </p:to>
                                    </p:set>
                                    <p:animEffect transition="in" filter="wipe(up)">
                                      <p:cBhvr>
                                        <p:cTn id="17" dur="500"/>
                                        <p:tgtEl>
                                          <p:spTgt spid="461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1836">
                                            <p:txEl>
                                              <p:pRg st="0" end="0"/>
                                            </p:txEl>
                                          </p:spTgt>
                                        </p:tgtEl>
                                        <p:attrNameLst>
                                          <p:attrName>style.visibility</p:attrName>
                                        </p:attrNameLst>
                                      </p:cBhvr>
                                      <p:to>
                                        <p:strVal val="visible"/>
                                      </p:to>
                                    </p:set>
                                    <p:animEffect transition="in" filter="wipe(up)">
                                      <p:cBhvr>
                                        <p:cTn id="22" dur="500"/>
                                        <p:tgtEl>
                                          <p:spTgt spid="4618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1836">
                                            <p:txEl>
                                              <p:pRg st="1" end="1"/>
                                            </p:txEl>
                                          </p:spTgt>
                                        </p:tgtEl>
                                        <p:attrNameLst>
                                          <p:attrName>style.visibility</p:attrName>
                                        </p:attrNameLst>
                                      </p:cBhvr>
                                      <p:to>
                                        <p:strVal val="visible"/>
                                      </p:to>
                                    </p:set>
                                    <p:animEffect transition="in" filter="wipe(up)">
                                      <p:cBhvr>
                                        <p:cTn id="27" dur="500"/>
                                        <p:tgtEl>
                                          <p:spTgt spid="46183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1836">
                                            <p:txEl>
                                              <p:pRg st="2" end="2"/>
                                            </p:txEl>
                                          </p:spTgt>
                                        </p:tgtEl>
                                        <p:attrNameLst>
                                          <p:attrName>style.visibility</p:attrName>
                                        </p:attrNameLst>
                                      </p:cBhvr>
                                      <p:to>
                                        <p:strVal val="visible"/>
                                      </p:to>
                                    </p:set>
                                    <p:animEffect transition="in" filter="wipe(up)">
                                      <p:cBhvr>
                                        <p:cTn id="32" dur="500"/>
                                        <p:tgtEl>
                                          <p:spTgt spid="4618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6"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5974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smtClean="0">
                <a:solidFill>
                  <a:srgbClr val="1F2039"/>
                </a:solidFill>
                <a:latin typeface="Times New Roman" panose="02020603050405020304" pitchFamily="18" charset="0"/>
              </a:rPr>
              <a:t>二阶动态规划算法 </a:t>
            </a:r>
          </a:p>
        </p:txBody>
      </p:sp>
      <p:sp>
        <p:nvSpPr>
          <p:cNvPr id="463876" name="Text Box 4"/>
          <p:cNvSpPr txBox="1">
            <a:spLocks noChangeArrowheads="1"/>
          </p:cNvSpPr>
          <p:nvPr/>
        </p:nvSpPr>
        <p:spPr bwMode="auto">
          <a:xfrm>
            <a:off x="1050925" y="2559050"/>
            <a:ext cx="316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先定义两个函数</a:t>
            </a:r>
          </a:p>
        </p:txBody>
      </p:sp>
      <p:sp>
        <p:nvSpPr>
          <p:cNvPr id="159749" name="Rectangle 5"/>
          <p:cNvSpPr>
            <a:spLocks noChangeArrowheads="1"/>
          </p:cNvSpPr>
          <p:nvPr/>
        </p:nvSpPr>
        <p:spPr bwMode="auto">
          <a:xfrm>
            <a:off x="3814763"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0" name="Rectangle 6"/>
          <p:cNvSpPr>
            <a:spLocks noChangeArrowheads="1"/>
          </p:cNvSpPr>
          <p:nvPr/>
        </p:nvSpPr>
        <p:spPr bwMode="auto">
          <a:xfrm>
            <a:off x="3709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1" name="Rectangle 7"/>
          <p:cNvSpPr>
            <a:spLocks noChangeArrowheads="1"/>
          </p:cNvSpPr>
          <p:nvPr/>
        </p:nvSpPr>
        <p:spPr bwMode="auto">
          <a:xfrm>
            <a:off x="42719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8"/>
          <p:cNvGrpSpPr>
            <a:grpSpLocks/>
          </p:cNvGrpSpPr>
          <p:nvPr/>
        </p:nvGrpSpPr>
        <p:grpSpPr bwMode="auto">
          <a:xfrm>
            <a:off x="990600" y="3352800"/>
            <a:ext cx="7772400" cy="2470150"/>
            <a:chOff x="624" y="2112"/>
            <a:chExt cx="4896" cy="1556"/>
          </a:xfrm>
        </p:grpSpPr>
        <p:graphicFrame>
          <p:nvGraphicFramePr>
            <p:cNvPr id="159753" name="Object 9"/>
            <p:cNvGraphicFramePr>
              <a:graphicFrameLocks noChangeAspect="1"/>
            </p:cNvGraphicFramePr>
            <p:nvPr/>
          </p:nvGraphicFramePr>
          <p:xfrm>
            <a:off x="1776" y="2112"/>
            <a:ext cx="1909" cy="384"/>
          </p:xfrm>
          <a:graphic>
            <a:graphicData uri="http://schemas.openxmlformats.org/presentationml/2006/ole">
              <mc:AlternateContent xmlns:mc="http://schemas.openxmlformats.org/markup-compatibility/2006">
                <mc:Choice xmlns:v="urn:schemas-microsoft-com:vml" Requires="v">
                  <p:oleObj spid="_x0000_s159802" r:id="rId4" imgW="1511300" imgH="304800" progId="Equation.3">
                    <p:embed/>
                  </p:oleObj>
                </mc:Choice>
                <mc:Fallback>
                  <p:oleObj r:id="rId4" imgW="1511300" imgH="304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112"/>
                          <a:ext cx="19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4" name="Object 10"/>
            <p:cNvGraphicFramePr>
              <a:graphicFrameLocks noChangeAspect="1"/>
            </p:cNvGraphicFramePr>
            <p:nvPr/>
          </p:nvGraphicFramePr>
          <p:xfrm>
            <a:off x="1680" y="2640"/>
            <a:ext cx="2149" cy="416"/>
          </p:xfrm>
          <a:graphic>
            <a:graphicData uri="http://schemas.openxmlformats.org/presentationml/2006/ole">
              <mc:AlternateContent xmlns:mc="http://schemas.openxmlformats.org/markup-compatibility/2006">
                <mc:Choice xmlns:v="urn:schemas-microsoft-com:vml" Requires="v">
                  <p:oleObj spid="_x0000_s159803" r:id="rId6" imgW="1727200" imgH="330200" progId="Equation.3">
                    <p:embed/>
                  </p:oleObj>
                </mc:Choice>
                <mc:Fallback>
                  <p:oleObj r:id="rId6" imgW="1727200" imgH="330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2640"/>
                          <a:ext cx="214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5" name="Object 11"/>
            <p:cNvGraphicFramePr>
              <a:graphicFrameLocks noChangeAspect="1"/>
            </p:cNvGraphicFramePr>
            <p:nvPr/>
          </p:nvGraphicFramePr>
          <p:xfrm>
            <a:off x="720" y="3072"/>
            <a:ext cx="764" cy="303"/>
          </p:xfrm>
          <a:graphic>
            <a:graphicData uri="http://schemas.openxmlformats.org/presentationml/2006/ole">
              <mc:AlternateContent xmlns:mc="http://schemas.openxmlformats.org/markup-compatibility/2006">
                <mc:Choice xmlns:v="urn:schemas-microsoft-com:vml" Requires="v">
                  <p:oleObj spid="_x0000_s159804" r:id="rId8" imgW="596900" imgH="241300" progId="Equation.3">
                    <p:embed/>
                  </p:oleObj>
                </mc:Choice>
                <mc:Fallback>
                  <p:oleObj r:id="rId8" imgW="596900" imgH="2413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 y="3072"/>
                          <a:ext cx="7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56" name="Text Box 12"/>
            <p:cNvSpPr txBox="1">
              <a:spLocks noChangeArrowheads="1"/>
            </p:cNvSpPr>
            <p:nvPr/>
          </p:nvSpPr>
          <p:spPr bwMode="auto">
            <a:xfrm>
              <a:off x="624" y="3072"/>
              <a:ext cx="48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表示起始点为</a:t>
              </a:r>
              <a:r>
                <a:rPr kumimoji="1" lang="en-US" altLang="zh-CN" sz="2800" b="1" i="1">
                  <a:solidFill>
                    <a:srgbClr val="1F2039"/>
                  </a:solidFill>
                  <a:latin typeface="Times New Roman" panose="02020603050405020304" pitchFamily="18" charset="0"/>
                </a:rPr>
                <a:t>b</a:t>
              </a:r>
              <a:r>
                <a:rPr kumimoji="1" lang="en-US" altLang="zh-CN" sz="2800" b="1">
                  <a:solidFill>
                    <a:srgbClr val="1F2039"/>
                  </a:solidFill>
                  <a:latin typeface="宋体" panose="02010600030101010101" pitchFamily="2" charset="-122"/>
                </a:rPr>
                <a:t>，</a:t>
              </a:r>
              <a:r>
                <a:rPr kumimoji="1" lang="zh-CN" altLang="en-US" sz="2800" b="1">
                  <a:solidFill>
                    <a:srgbClr val="1F2039"/>
                  </a:solidFill>
                  <a:latin typeface="宋体" panose="02010600030101010101" pitchFamily="2" charset="-122"/>
                </a:rPr>
                <a:t>结束点为</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宋体" panose="02010600030101010101" pitchFamily="2" charset="-122"/>
                </a:rPr>
                <a:t>的语音段与模板</a:t>
              </a:r>
              <a:r>
                <a:rPr kumimoji="1" lang="en-US" altLang="zh-CN" sz="2800" b="1" i="1">
                  <a:solidFill>
                    <a:srgbClr val="1F2039"/>
                  </a:solidFill>
                  <a:latin typeface="Times New Roman" panose="02020603050405020304" pitchFamily="18" charset="0"/>
                </a:rPr>
                <a:t>v</a:t>
              </a:r>
              <a:r>
                <a:rPr kumimoji="1" lang="zh-CN" altLang="en-US" sz="2800" b="1">
                  <a:solidFill>
                    <a:srgbClr val="1F2039"/>
                  </a:solidFill>
                  <a:latin typeface="宋体" panose="02010600030101010101" pitchFamily="2" charset="-122"/>
                </a:rPr>
                <a:t>之间的</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距离</a:t>
              </a:r>
              <a:r>
                <a:rPr kumimoji="1" lang="zh-CN" altLang="en-US" sz="2800" b="1">
                  <a:solidFill>
                    <a:srgbClr val="1F2039"/>
                  </a:solidFill>
                  <a:latin typeface="Times New Roman" panose="02020603050405020304"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wipe(up)">
                                      <p:cBhvr>
                                        <p:cTn id="7" dur="500"/>
                                        <p:tgtEl>
                                          <p:spTgt spid="463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465923" name="Object 3"/>
          <p:cNvGraphicFramePr>
            <a:graphicFrameLocks noGrp="1" noChangeAspect="1"/>
          </p:cNvGraphicFramePr>
          <p:nvPr>
            <p:ph idx="1"/>
          </p:nvPr>
        </p:nvGraphicFramePr>
        <p:xfrm>
          <a:off x="1882775" y="6021388"/>
          <a:ext cx="5106988" cy="561975"/>
        </p:xfrm>
        <a:graphic>
          <a:graphicData uri="http://schemas.openxmlformats.org/presentationml/2006/ole">
            <mc:AlternateContent xmlns:mc="http://schemas.openxmlformats.org/markup-compatibility/2006">
              <mc:Choice xmlns:v="urn:schemas-microsoft-com:vml" Requires="v">
                <p:oleObj spid="_x0000_s161936" name="Equation" r:id="rId4" imgW="2654300" imgH="292100" progId="Equation.DSMT4">
                  <p:embed/>
                </p:oleObj>
              </mc:Choice>
              <mc:Fallback>
                <p:oleObj name="Equation" r:id="rId4" imgW="2654300" imgH="292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775" y="6021388"/>
                        <a:ext cx="51069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5924" name="Object 4"/>
          <p:cNvGraphicFramePr>
            <a:graphicFrameLocks noChangeAspect="1"/>
          </p:cNvGraphicFramePr>
          <p:nvPr/>
        </p:nvGraphicFramePr>
        <p:xfrm>
          <a:off x="2311400" y="2349500"/>
          <a:ext cx="3213100" cy="484188"/>
        </p:xfrm>
        <a:graphic>
          <a:graphicData uri="http://schemas.openxmlformats.org/presentationml/2006/ole">
            <mc:AlternateContent xmlns:mc="http://schemas.openxmlformats.org/markup-compatibility/2006">
              <mc:Choice xmlns:v="urn:schemas-microsoft-com:vml" Requires="v">
                <p:oleObj spid="_x0000_s161937" name="Equation" r:id="rId6" imgW="1600200" imgH="241300" progId="Equation.DSMT4">
                  <p:embed/>
                </p:oleObj>
              </mc:Choice>
              <mc:Fallback>
                <p:oleObj name="Equation" r:id="rId6" imgW="1600200" imgH="2413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400" y="2349500"/>
                        <a:ext cx="32131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68313" y="1700213"/>
            <a:ext cx="8229600" cy="519112"/>
            <a:chOff x="295" y="1071"/>
            <a:chExt cx="5184" cy="327"/>
          </a:xfrm>
        </p:grpSpPr>
        <p:sp>
          <p:nvSpPr>
            <p:cNvPr id="161813" name="Text Box 6"/>
            <p:cNvSpPr txBox="1">
              <a:spLocks noChangeArrowheads="1"/>
            </p:cNvSpPr>
            <p:nvPr/>
          </p:nvSpPr>
          <p:spPr bwMode="auto">
            <a:xfrm>
              <a:off x="295" y="1071"/>
              <a:ext cx="51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          为有</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个词时，以</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Times New Roman" panose="02020603050405020304" pitchFamily="18" charset="0"/>
                </a:rPr>
                <a:t>为终点的      ，有初值</a:t>
              </a:r>
            </a:p>
          </p:txBody>
        </p:sp>
        <p:graphicFrame>
          <p:nvGraphicFramePr>
            <p:cNvPr id="161814" name="Object 7"/>
            <p:cNvGraphicFramePr>
              <a:graphicFrameLocks noChangeAspect="1"/>
            </p:cNvGraphicFramePr>
            <p:nvPr/>
          </p:nvGraphicFramePr>
          <p:xfrm>
            <a:off x="657" y="1071"/>
            <a:ext cx="481" cy="305"/>
          </p:xfrm>
          <a:graphic>
            <a:graphicData uri="http://schemas.openxmlformats.org/presentationml/2006/ole">
              <mc:AlternateContent xmlns:mc="http://schemas.openxmlformats.org/markup-compatibility/2006">
                <mc:Choice xmlns:v="urn:schemas-microsoft-com:vml" Requires="v">
                  <p:oleObj spid="_x0000_s161938" name="Equation" r:id="rId8" imgW="380835" imgH="241195" progId="Equation.DSMT4">
                    <p:embed/>
                  </p:oleObj>
                </mc:Choice>
                <mc:Fallback>
                  <p:oleObj name="Equation" r:id="rId8" imgW="380835" imgH="241195"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071"/>
                          <a:ext cx="48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5" name="Object 8"/>
            <p:cNvGraphicFramePr>
              <a:graphicFrameLocks noChangeAspect="1"/>
            </p:cNvGraphicFramePr>
            <p:nvPr/>
          </p:nvGraphicFramePr>
          <p:xfrm>
            <a:off x="3878" y="1104"/>
            <a:ext cx="272" cy="240"/>
          </p:xfrm>
          <a:graphic>
            <a:graphicData uri="http://schemas.openxmlformats.org/presentationml/2006/ole">
              <mc:AlternateContent xmlns:mc="http://schemas.openxmlformats.org/markup-compatibility/2006">
                <mc:Choice xmlns:v="urn:schemas-microsoft-com:vml" Requires="v">
                  <p:oleObj spid="_x0000_s161939" name="Equation" r:id="rId10" imgW="215713" imgH="190335" progId="Equation.3">
                    <p:embed/>
                  </p:oleObj>
                </mc:Choice>
                <mc:Fallback>
                  <p:oleObj name="Equation" r:id="rId10" imgW="215713" imgH="19033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1104"/>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5929" name="Object 9"/>
          <p:cNvGraphicFramePr>
            <a:graphicFrameLocks noChangeAspect="1"/>
          </p:cNvGraphicFramePr>
          <p:nvPr/>
        </p:nvGraphicFramePr>
        <p:xfrm>
          <a:off x="1852613" y="5373688"/>
          <a:ext cx="3683000" cy="584200"/>
        </p:xfrm>
        <a:graphic>
          <a:graphicData uri="http://schemas.openxmlformats.org/presentationml/2006/ole">
            <mc:AlternateContent xmlns:mc="http://schemas.openxmlformats.org/markup-compatibility/2006">
              <mc:Choice xmlns:v="urn:schemas-microsoft-com:vml" Requires="v">
                <p:oleObj spid="_x0000_s161940" name="Equation" r:id="rId12" imgW="1841500" imgH="292100" progId="Equation.DSMT4">
                  <p:embed/>
                </p:oleObj>
              </mc:Choice>
              <mc:Fallback>
                <p:oleObj name="Equation" r:id="rId12" imgW="1841500" imgH="2921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2613" y="5373688"/>
                        <a:ext cx="36830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a:grpSpLocks/>
          </p:cNvGrpSpPr>
          <p:nvPr/>
        </p:nvGrpSpPr>
        <p:grpSpPr bwMode="auto">
          <a:xfrm>
            <a:off x="1835150" y="3644900"/>
            <a:ext cx="4300538" cy="1535113"/>
            <a:chOff x="1200" y="1728"/>
            <a:chExt cx="2709" cy="967"/>
          </a:xfrm>
        </p:grpSpPr>
        <p:sp>
          <p:nvSpPr>
            <p:cNvPr id="161801" name="Oval 11"/>
            <p:cNvSpPr>
              <a:spLocks noChangeArrowheads="1"/>
            </p:cNvSpPr>
            <p:nvPr/>
          </p:nvSpPr>
          <p:spPr bwMode="auto">
            <a:xfrm>
              <a:off x="1296"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2" name="Oval 12"/>
            <p:cNvSpPr>
              <a:spLocks noChangeArrowheads="1"/>
            </p:cNvSpPr>
            <p:nvPr/>
          </p:nvSpPr>
          <p:spPr bwMode="auto">
            <a:xfrm>
              <a:off x="2592" y="2092"/>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3" name="Oval 13"/>
            <p:cNvSpPr>
              <a:spLocks noChangeArrowheads="1"/>
            </p:cNvSpPr>
            <p:nvPr/>
          </p:nvSpPr>
          <p:spPr bwMode="auto">
            <a:xfrm>
              <a:off x="3792"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4" name="Line 14"/>
            <p:cNvSpPr>
              <a:spLocks noChangeShapeType="1"/>
            </p:cNvSpPr>
            <p:nvPr/>
          </p:nvSpPr>
          <p:spPr bwMode="auto">
            <a:xfrm>
              <a:off x="1344" y="2112"/>
              <a:ext cx="24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Text Box 15"/>
            <p:cNvSpPr txBox="1">
              <a:spLocks noChangeArrowheads="1"/>
            </p:cNvSpPr>
            <p:nvPr/>
          </p:nvSpPr>
          <p:spPr bwMode="auto">
            <a:xfrm>
              <a:off x="1200" y="17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a:t>
              </a:r>
            </a:p>
          </p:txBody>
        </p:sp>
        <p:sp>
          <p:nvSpPr>
            <p:cNvPr id="161806" name="Text Box 16"/>
            <p:cNvSpPr txBox="1">
              <a:spLocks noChangeArrowheads="1"/>
            </p:cNvSpPr>
            <p:nvPr/>
          </p:nvSpPr>
          <p:spPr bwMode="auto">
            <a:xfrm>
              <a:off x="2544" y="172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b</a:t>
              </a:r>
            </a:p>
          </p:txBody>
        </p:sp>
        <p:sp>
          <p:nvSpPr>
            <p:cNvPr id="161807" name="Text Box 17"/>
            <p:cNvSpPr txBox="1">
              <a:spLocks noChangeArrowheads="1"/>
            </p:cNvSpPr>
            <p:nvPr/>
          </p:nvSpPr>
          <p:spPr bwMode="auto">
            <a:xfrm>
              <a:off x="3694" y="17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e</a:t>
              </a:r>
            </a:p>
          </p:txBody>
        </p:sp>
        <p:sp>
          <p:nvSpPr>
            <p:cNvPr id="161808" name="AutoShape 18"/>
            <p:cNvSpPr>
              <a:spLocks/>
            </p:cNvSpPr>
            <p:nvPr/>
          </p:nvSpPr>
          <p:spPr bwMode="auto">
            <a:xfrm rot="-5400000">
              <a:off x="1920"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9" name="AutoShape 19"/>
            <p:cNvSpPr>
              <a:spLocks/>
            </p:cNvSpPr>
            <p:nvPr/>
          </p:nvSpPr>
          <p:spPr bwMode="auto">
            <a:xfrm rot="-5400000">
              <a:off x="3168"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61810" name="Object 20"/>
            <p:cNvGraphicFramePr>
              <a:graphicFrameLocks noChangeAspect="1"/>
            </p:cNvGraphicFramePr>
            <p:nvPr/>
          </p:nvGraphicFramePr>
          <p:xfrm>
            <a:off x="1594" y="2408"/>
            <a:ext cx="796" cy="287"/>
          </p:xfrm>
          <a:graphic>
            <a:graphicData uri="http://schemas.openxmlformats.org/presentationml/2006/ole">
              <mc:AlternateContent xmlns:mc="http://schemas.openxmlformats.org/markup-compatibility/2006">
                <mc:Choice xmlns:v="urn:schemas-microsoft-com:vml" Requires="v">
                  <p:oleObj spid="_x0000_s161941" name="Equation" r:id="rId14" imgW="634725" imgH="228501" progId="Equation.DSMT4">
                    <p:embed/>
                  </p:oleObj>
                </mc:Choice>
                <mc:Fallback>
                  <p:oleObj name="Equation" r:id="rId14" imgW="634725" imgH="228501"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4" y="2408"/>
                          <a:ext cx="7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1" name="Object 21"/>
            <p:cNvGraphicFramePr>
              <a:graphicFrameLocks noChangeAspect="1"/>
            </p:cNvGraphicFramePr>
            <p:nvPr/>
          </p:nvGraphicFramePr>
          <p:xfrm>
            <a:off x="2993" y="2408"/>
            <a:ext cx="589" cy="287"/>
          </p:xfrm>
          <a:graphic>
            <a:graphicData uri="http://schemas.openxmlformats.org/presentationml/2006/ole">
              <mc:AlternateContent xmlns:mc="http://schemas.openxmlformats.org/markup-compatibility/2006">
                <mc:Choice xmlns:v="urn:schemas-microsoft-com:vml" Requires="v">
                  <p:oleObj spid="_x0000_s161942" name="Equation" r:id="rId16" imgW="469900" imgH="228600" progId="Equation.DSMT4">
                    <p:embed/>
                  </p:oleObj>
                </mc:Choice>
                <mc:Fallback>
                  <p:oleObj name="Equation" r:id="rId16" imgW="469900" imgH="228600"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93" y="2408"/>
                          <a:ext cx="58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2" name="Object 22"/>
            <p:cNvGraphicFramePr>
              <a:graphicFrameLocks noChangeAspect="1"/>
            </p:cNvGraphicFramePr>
            <p:nvPr/>
          </p:nvGraphicFramePr>
          <p:xfrm>
            <a:off x="2844" y="1948"/>
            <a:ext cx="72" cy="136"/>
          </p:xfrm>
          <a:graphic>
            <a:graphicData uri="http://schemas.openxmlformats.org/presentationml/2006/ole">
              <mc:AlternateContent xmlns:mc="http://schemas.openxmlformats.org/markup-compatibility/2006">
                <mc:Choice xmlns:v="urn:schemas-microsoft-com:vml" Requires="v">
                  <p:oleObj spid="_x0000_s161943" name="Equation" r:id="rId18" imgW="114151" imgH="215619" progId="Equation.3">
                    <p:embed/>
                  </p:oleObj>
                </mc:Choice>
                <mc:Fallback>
                  <p:oleObj name="Equation" r:id="rId18" imgW="114151" imgH="215619"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44" y="1948"/>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5943" name="Text Box 23"/>
          <p:cNvSpPr txBox="1">
            <a:spLocks noChangeArrowheads="1"/>
          </p:cNvSpPr>
          <p:nvPr/>
        </p:nvSpPr>
        <p:spPr bwMode="auto">
          <a:xfrm>
            <a:off x="539750" y="3016250"/>
            <a:ext cx="777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20"/>
              </a:buBlip>
            </a:pPr>
            <a:r>
              <a:rPr kumimoji="1" lang="zh-CN" altLang="en-US" sz="2800" b="1">
                <a:solidFill>
                  <a:srgbClr val="1F2039"/>
                </a:solidFill>
              </a:rPr>
              <a:t>看一看当词的数目确定为2时</a:t>
            </a:r>
            <a:endParaRPr kumimoji="1" lang="zh-CN" altLang="en-US"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up)">
                                      <p:cBhvr>
                                        <p:cTn id="12" dur="500"/>
                                        <p:tgtEl>
                                          <p:spTgt spid="465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5943"/>
                                        </p:tgtEl>
                                        <p:attrNameLst>
                                          <p:attrName>style.visibility</p:attrName>
                                        </p:attrNameLst>
                                      </p:cBhvr>
                                      <p:to>
                                        <p:strVal val="visible"/>
                                      </p:to>
                                    </p:set>
                                    <p:animEffect transition="in" filter="wipe(up)">
                                      <p:cBhvr>
                                        <p:cTn id="17" dur="500"/>
                                        <p:tgtEl>
                                          <p:spTgt spid="465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Effect transition="in" filter="wipe(up)">
                                      <p:cBhvr>
                                        <p:cTn id="27" dur="500"/>
                                        <p:tgtEl>
                                          <p:spTgt spid="4659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65923"/>
                                        </p:tgtEl>
                                        <p:attrNameLst>
                                          <p:attrName>style.visibility</p:attrName>
                                        </p:attrNameLst>
                                      </p:cBhvr>
                                      <p:to>
                                        <p:strVal val="visible"/>
                                      </p:to>
                                    </p:set>
                                    <p:animEffect transition="in" filter="wipe(up)">
                                      <p:cBhvr>
                                        <p:cTn id="32" dur="500"/>
                                        <p:tgtEl>
                                          <p:spTgt spid="46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67971" name="Text Box 3"/>
          <p:cNvSpPr txBox="1">
            <a:spLocks noChangeArrowheads="1"/>
          </p:cNvSpPr>
          <p:nvPr/>
        </p:nvSpPr>
        <p:spPr bwMode="auto">
          <a:xfrm>
            <a:off x="533400" y="2133600"/>
            <a:ext cx="421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词的数目为</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个时的递推式</a:t>
            </a:r>
          </a:p>
        </p:txBody>
      </p:sp>
      <p:graphicFrame>
        <p:nvGraphicFramePr>
          <p:cNvPr id="467972" name="Object 4"/>
          <p:cNvGraphicFramePr>
            <a:graphicFrameLocks noChangeAspect="1"/>
          </p:cNvGraphicFramePr>
          <p:nvPr/>
        </p:nvGraphicFramePr>
        <p:xfrm>
          <a:off x="1309688" y="3060700"/>
          <a:ext cx="5373687" cy="584200"/>
        </p:xfrm>
        <a:graphic>
          <a:graphicData uri="http://schemas.openxmlformats.org/presentationml/2006/ole">
            <mc:AlternateContent xmlns:mc="http://schemas.openxmlformats.org/markup-compatibility/2006">
              <mc:Choice xmlns:v="urn:schemas-microsoft-com:vml" Requires="v">
                <p:oleObj spid="_x0000_s163877" name="Equation" r:id="rId4" imgW="2692400" imgH="292100" progId="Equation.DSMT4">
                  <p:embed/>
                </p:oleObj>
              </mc:Choice>
              <mc:Fallback>
                <p:oleObj name="Equation" r:id="rId4" imgW="2692400" imgH="292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3060700"/>
                        <a:ext cx="5373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3" name="Text Box 5"/>
          <p:cNvSpPr txBox="1">
            <a:spLocks noChangeArrowheads="1"/>
          </p:cNvSpPr>
          <p:nvPr/>
        </p:nvSpPr>
        <p:spPr bwMode="auto">
          <a:xfrm>
            <a:off x="593725" y="4029075"/>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r>
              <a:rPr kumimoji="1" lang="en-US" altLang="zh-CN" sz="2800" b="1" i="1">
                <a:solidFill>
                  <a:srgbClr val="1F2039"/>
                </a:solidFill>
                <a:latin typeface="Times New Roman" panose="02020603050405020304" pitchFamily="18" charset="0"/>
              </a:rPr>
              <a:t>D</a:t>
            </a:r>
            <a:r>
              <a:rPr kumimoji="1" lang="en-US" altLang="zh-CN" sz="2800" b="1">
                <a:solidFill>
                  <a:srgbClr val="1F2039"/>
                </a:solidFill>
                <a:latin typeface="Times New Roman" panose="02020603050405020304" pitchFamily="18" charset="0"/>
              </a:rPr>
              <a:t>*</a:t>
            </a:r>
          </a:p>
        </p:txBody>
      </p:sp>
      <p:graphicFrame>
        <p:nvGraphicFramePr>
          <p:cNvPr id="467974" name="Object 6"/>
          <p:cNvGraphicFramePr>
            <a:graphicFrameLocks noChangeAspect="1"/>
          </p:cNvGraphicFramePr>
          <p:nvPr/>
        </p:nvGraphicFramePr>
        <p:xfrm>
          <a:off x="2743200" y="4495800"/>
          <a:ext cx="2346325" cy="587375"/>
        </p:xfrm>
        <a:graphic>
          <a:graphicData uri="http://schemas.openxmlformats.org/presentationml/2006/ole">
            <mc:AlternateContent xmlns:mc="http://schemas.openxmlformats.org/markup-compatibility/2006">
              <mc:Choice xmlns:v="urn:schemas-microsoft-com:vml" Requires="v">
                <p:oleObj spid="_x0000_s163878" r:id="rId6" imgW="1180588" imgH="291973" progId="Equation.3">
                  <p:embed/>
                </p:oleObj>
              </mc:Choice>
              <mc:Fallback>
                <p:oleObj r:id="rId6" imgW="1180588" imgH="29197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495800"/>
                        <a:ext cx="23463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wipe(up)">
                                      <p:cBhvr>
                                        <p:cTn id="7" dur="500"/>
                                        <p:tgtEl>
                                          <p:spTgt spid="467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7972"/>
                                        </p:tgtEl>
                                        <p:attrNameLst>
                                          <p:attrName>style.visibility</p:attrName>
                                        </p:attrNameLst>
                                      </p:cBhvr>
                                      <p:to>
                                        <p:strVal val="visible"/>
                                      </p:to>
                                    </p:set>
                                    <p:animEffect transition="in" filter="wipe(up)">
                                      <p:cBhvr>
                                        <p:cTn id="12" dur="500"/>
                                        <p:tgtEl>
                                          <p:spTgt spid="467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7973"/>
                                        </p:tgtEl>
                                        <p:attrNameLst>
                                          <p:attrName>style.visibility</p:attrName>
                                        </p:attrNameLst>
                                      </p:cBhvr>
                                      <p:to>
                                        <p:strVal val="visible"/>
                                      </p:to>
                                    </p:set>
                                    <p:animEffect transition="in" filter="wipe(up)">
                                      <p:cBhvr>
                                        <p:cTn id="17" dur="500"/>
                                        <p:tgtEl>
                                          <p:spTgt spid="467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67974"/>
                                        </p:tgtEl>
                                        <p:attrNameLst>
                                          <p:attrName>style.visibility</p:attrName>
                                        </p:attrNameLst>
                                      </p:cBhvr>
                                      <p:to>
                                        <p:strVal val="visible"/>
                                      </p:to>
                                    </p:set>
                                    <p:animEffect transition="in" filter="wipe(up)">
                                      <p:cBhvr>
                                        <p:cTn id="22" dur="500"/>
                                        <p:tgtEl>
                                          <p:spTgt spid="467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autoUpdateAnimBg="0"/>
      <p:bldP spid="46797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65891" name="Object 3"/>
          <p:cNvGraphicFramePr>
            <a:graphicFrameLocks noChangeAspect="1"/>
          </p:cNvGraphicFramePr>
          <p:nvPr/>
        </p:nvGraphicFramePr>
        <p:xfrm>
          <a:off x="1065213" y="1979613"/>
          <a:ext cx="7089775" cy="4810125"/>
        </p:xfrm>
        <a:graphic>
          <a:graphicData uri="http://schemas.openxmlformats.org/presentationml/2006/ole">
            <mc:AlternateContent xmlns:mc="http://schemas.openxmlformats.org/markup-compatibility/2006">
              <mc:Choice xmlns:v="urn:schemas-microsoft-com:vml" Requires="v">
                <p:oleObj spid="_x0000_s165908" name="文档" r:id="rId4" imgW="8053616" imgH="5471837" progId="Word.Document.8">
                  <p:embed/>
                </p:oleObj>
              </mc:Choice>
              <mc:Fallback>
                <p:oleObj name="文档" r:id="rId4" imgW="8053616" imgH="547183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13" y="1979613"/>
                        <a:ext cx="7089775"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2" name="Text Box 4"/>
          <p:cNvSpPr txBox="1">
            <a:spLocks noChangeArrowheads="1"/>
          </p:cNvSpPr>
          <p:nvPr/>
        </p:nvSpPr>
        <p:spPr bwMode="auto">
          <a:xfrm>
            <a:off x="381000" y="1600200"/>
            <a:ext cx="253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算法描述：</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67939" name="Object 3"/>
          <p:cNvGraphicFramePr>
            <a:graphicFrameLocks noChangeAspect="1"/>
          </p:cNvGraphicFramePr>
          <p:nvPr/>
        </p:nvGraphicFramePr>
        <p:xfrm>
          <a:off x="685800" y="1666875"/>
          <a:ext cx="8008938" cy="5191125"/>
        </p:xfrm>
        <a:graphic>
          <a:graphicData uri="http://schemas.openxmlformats.org/presentationml/2006/ole">
            <mc:AlternateContent xmlns:mc="http://schemas.openxmlformats.org/markup-compatibility/2006">
              <mc:Choice xmlns:v="urn:schemas-microsoft-com:vml" Requires="v">
                <p:oleObj spid="_x0000_s167955" name="Document" r:id="rId4" imgW="8010144" imgH="5190744" progId="Word.Document.8">
                  <p:embed/>
                </p:oleObj>
              </mc:Choice>
              <mc:Fallback>
                <p:oleObj name="Document" r:id="rId4" imgW="8010144" imgH="519074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66875"/>
                        <a:ext cx="8008938" cy="519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96643" name="Rectangle 3"/>
          <p:cNvSpPr>
            <a:spLocks noGrp="1" noChangeArrowheads="1"/>
          </p:cNvSpPr>
          <p:nvPr>
            <p:ph type="body" idx="1"/>
          </p:nvPr>
        </p:nvSpPr>
        <p:spPr>
          <a:xfrm>
            <a:off x="685800" y="1676400"/>
            <a:ext cx="7772400" cy="600075"/>
          </a:xfrm>
          <a:noFill/>
        </p:spPr>
        <p:txBody>
          <a:bodyPr/>
          <a:lstStyle/>
          <a:p>
            <a:pPr eaLnBrk="1" hangingPunct="1"/>
            <a:r>
              <a:rPr lang="zh-CN" altLang="en-US" sz="2800" b="1" smtClean="0">
                <a:solidFill>
                  <a:srgbClr val="1F2039"/>
                </a:solidFill>
                <a:latin typeface="Times New Roman" panose="02020603050405020304" pitchFamily="18" charset="0"/>
              </a:rPr>
              <a:t>基于</a:t>
            </a:r>
            <a:r>
              <a:rPr lang="en-US" altLang="zh-CN" sz="2800" b="1" smtClean="0">
                <a:solidFill>
                  <a:srgbClr val="1F2039"/>
                </a:solidFill>
                <a:latin typeface="Times New Roman" panose="02020603050405020304" pitchFamily="18" charset="0"/>
              </a:rPr>
              <a:t>HMM</a:t>
            </a:r>
            <a:r>
              <a:rPr lang="zh-CN" altLang="en-US" sz="2800" b="1" smtClean="0">
                <a:solidFill>
                  <a:srgbClr val="1F2039"/>
                </a:solidFill>
                <a:latin typeface="Times New Roman" panose="02020603050405020304" pitchFamily="18" charset="0"/>
              </a:rPr>
              <a:t>的连接词识别</a:t>
            </a:r>
            <a:r>
              <a:rPr lang="en-US" altLang="zh-CN" sz="2800" b="1" smtClean="0">
                <a:solidFill>
                  <a:srgbClr val="1F2039"/>
                </a:solidFill>
                <a:latin typeface="Times New Roman" panose="02020603050405020304" pitchFamily="18" charset="0"/>
              </a:rPr>
              <a:t> </a:t>
            </a:r>
            <a:endParaRPr lang="zh-CN" altLang="en-US" sz="2800" b="1" smtClean="0">
              <a:solidFill>
                <a:srgbClr val="1F2039"/>
              </a:solidFill>
              <a:latin typeface="Times New Roman" panose="02020603050405020304" pitchFamily="18" charset="0"/>
            </a:endParaRPr>
          </a:p>
        </p:txBody>
      </p:sp>
      <p:sp>
        <p:nvSpPr>
          <p:cNvPr id="496644" name="Text Box 4"/>
          <p:cNvSpPr txBox="1">
            <a:spLocks noChangeArrowheads="1"/>
          </p:cNvSpPr>
          <p:nvPr/>
        </p:nvSpPr>
        <p:spPr bwMode="auto">
          <a:xfrm>
            <a:off x="250825" y="2208213"/>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  举例  ：数字串识别</a:t>
            </a:r>
            <a:endParaRPr kumimoji="1" lang="en-US" altLang="zh-CN" sz="2800" b="1">
              <a:solidFill>
                <a:srgbClr val="000000"/>
              </a:solidFill>
            </a:endParaRPr>
          </a:p>
        </p:txBody>
      </p:sp>
      <p:sp>
        <p:nvSpPr>
          <p:cNvPr id="496645" name="Text Box 5"/>
          <p:cNvSpPr txBox="1">
            <a:spLocks noChangeArrowheads="1"/>
          </p:cNvSpPr>
          <p:nvPr/>
        </p:nvSpPr>
        <p:spPr bwMode="auto">
          <a:xfrm>
            <a:off x="827088" y="2708275"/>
            <a:ext cx="7200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n"/>
            </a:pPr>
            <a:r>
              <a:rPr kumimoji="1" lang="en-US" altLang="zh-CN" sz="2800" b="1">
                <a:solidFill>
                  <a:srgbClr val="000000"/>
                </a:solidFill>
              </a:rPr>
              <a:t>0-9</a:t>
            </a:r>
            <a:r>
              <a:rPr kumimoji="1" lang="zh-CN" altLang="en-US" sz="2800" b="1">
                <a:solidFill>
                  <a:srgbClr val="000000"/>
                </a:solidFill>
              </a:rPr>
              <a:t>共</a:t>
            </a:r>
            <a:r>
              <a:rPr kumimoji="1" lang="en-US" altLang="zh-CN" sz="2800" b="1">
                <a:solidFill>
                  <a:srgbClr val="000000"/>
                </a:solidFill>
              </a:rPr>
              <a:t>10</a:t>
            </a:r>
            <a:r>
              <a:rPr kumimoji="1" lang="zh-CN" altLang="en-US" sz="2800" b="1">
                <a:solidFill>
                  <a:srgbClr val="000000"/>
                </a:solidFill>
              </a:rPr>
              <a:t>个数字，采用</a:t>
            </a:r>
            <a:r>
              <a:rPr kumimoji="1" lang="en-US" altLang="zh-CN" sz="2800" b="1">
                <a:solidFill>
                  <a:srgbClr val="000000"/>
                </a:solidFill>
              </a:rPr>
              <a:t>3</a:t>
            </a:r>
            <a:r>
              <a:rPr kumimoji="1" lang="zh-CN" altLang="en-US" sz="2800" b="1">
                <a:solidFill>
                  <a:srgbClr val="000000"/>
                </a:solidFill>
              </a:rPr>
              <a:t>状态从左至右无跨越</a:t>
            </a:r>
            <a:r>
              <a:rPr kumimoji="1" lang="en-US" altLang="zh-CN" sz="2800" b="1">
                <a:solidFill>
                  <a:srgbClr val="000000"/>
                </a:solidFill>
              </a:rPr>
              <a:t>HMM</a:t>
            </a:r>
          </a:p>
          <a:p>
            <a:pPr eaLnBrk="1" hangingPunct="1">
              <a:lnSpc>
                <a:spcPct val="90000"/>
              </a:lnSpc>
              <a:buSzPct val="80000"/>
              <a:buFont typeface="Wingdings" panose="05000000000000000000" pitchFamily="2" charset="2"/>
              <a:buChar char="n"/>
            </a:pPr>
            <a:r>
              <a:rPr kumimoji="1" lang="zh-CN" altLang="en-US" sz="2800" b="1">
                <a:solidFill>
                  <a:srgbClr val="000000"/>
                </a:solidFill>
              </a:rPr>
              <a:t>形成一个新的</a:t>
            </a:r>
            <a:r>
              <a:rPr kumimoji="1" lang="en-US" altLang="zh-CN" sz="2800" b="1">
                <a:solidFill>
                  <a:srgbClr val="000000"/>
                </a:solidFill>
              </a:rPr>
              <a:t>HMM(</a:t>
            </a:r>
            <a:r>
              <a:rPr kumimoji="1" lang="zh-CN" altLang="en-US" sz="2800" b="1">
                <a:solidFill>
                  <a:srgbClr val="000000"/>
                </a:solidFill>
              </a:rPr>
              <a:t>识别网络</a:t>
            </a:r>
            <a:r>
              <a:rPr kumimoji="1" lang="en-US" altLang="zh-CN" sz="2800" b="1">
                <a:solidFill>
                  <a:srgbClr val="000000"/>
                </a:solidFill>
              </a:rPr>
              <a:t>)</a:t>
            </a:r>
          </a:p>
          <a:p>
            <a:pPr eaLnBrk="1" hangingPunct="1">
              <a:lnSpc>
                <a:spcPct val="90000"/>
              </a:lnSpc>
              <a:buSzPct val="80000"/>
              <a:buFont typeface="Wingdings" panose="05000000000000000000" pitchFamily="2" charset="2"/>
              <a:buChar char="n"/>
            </a:pPr>
            <a:r>
              <a:rPr kumimoji="1" lang="en-US" altLang="zh-CN" sz="2800" b="1">
                <a:solidFill>
                  <a:srgbClr val="000000"/>
                </a:solidFill>
              </a:rPr>
              <a:t>Viterbi</a:t>
            </a:r>
            <a:r>
              <a:rPr kumimoji="1" lang="zh-CN" altLang="en-US" sz="2800" b="1">
                <a:solidFill>
                  <a:srgbClr val="000000"/>
                </a:solidFill>
              </a:rPr>
              <a:t>解码</a:t>
            </a:r>
            <a:endParaRPr kumimoji="1" lang="en-US" altLang="zh-CN" sz="2800" b="1">
              <a:solidFill>
                <a:srgbClr val="000000"/>
              </a:solidFill>
            </a:endParaRPr>
          </a:p>
        </p:txBody>
      </p:sp>
      <p:grpSp>
        <p:nvGrpSpPr>
          <p:cNvPr id="2" name="Group 6"/>
          <p:cNvGrpSpPr>
            <a:grpSpLocks noChangeAspect="1"/>
          </p:cNvGrpSpPr>
          <p:nvPr/>
        </p:nvGrpSpPr>
        <p:grpSpPr bwMode="auto">
          <a:xfrm>
            <a:off x="4427538" y="4149725"/>
            <a:ext cx="4352925" cy="2430463"/>
            <a:chOff x="1903" y="2730"/>
            <a:chExt cx="1098" cy="765"/>
          </a:xfrm>
        </p:grpSpPr>
        <p:grpSp>
          <p:nvGrpSpPr>
            <p:cNvPr id="169991" name="Group 7"/>
            <p:cNvGrpSpPr>
              <a:grpSpLocks noChangeAspect="1"/>
            </p:cNvGrpSpPr>
            <p:nvPr/>
          </p:nvGrpSpPr>
          <p:grpSpPr bwMode="auto">
            <a:xfrm>
              <a:off x="2211" y="2859"/>
              <a:ext cx="478" cy="140"/>
              <a:chOff x="2217" y="2859"/>
              <a:chExt cx="478" cy="140"/>
            </a:xfrm>
          </p:grpSpPr>
          <p:sp>
            <p:nvSpPr>
              <p:cNvPr id="170028" name="Oval 8"/>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9" name="Freeform 9"/>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0" name="Freeform 10"/>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1" name="Line 11"/>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32" name="Oval 12"/>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3" name="Freeform 13"/>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4" name="Freeform 14"/>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5" name="Oval 15"/>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6" name="Freeform 16"/>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7" name="Freeform 17"/>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8" name="Line 18"/>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9992" name="Group 19"/>
            <p:cNvGrpSpPr>
              <a:grpSpLocks noChangeAspect="1"/>
            </p:cNvGrpSpPr>
            <p:nvPr/>
          </p:nvGrpSpPr>
          <p:grpSpPr bwMode="auto">
            <a:xfrm>
              <a:off x="2213" y="3043"/>
              <a:ext cx="478" cy="140"/>
              <a:chOff x="2217" y="2859"/>
              <a:chExt cx="478" cy="140"/>
            </a:xfrm>
          </p:grpSpPr>
          <p:sp>
            <p:nvSpPr>
              <p:cNvPr id="170017" name="Oval 20"/>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8" name="Freeform 21"/>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9" name="Freeform 22"/>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0" name="Line 23"/>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21" name="Oval 24"/>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2" name="Freeform 25"/>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26"/>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Oval 27"/>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5" name="Freeform 28"/>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6" name="Freeform 29"/>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7" name="Line 30"/>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3" name="Oval 31"/>
            <p:cNvSpPr>
              <a:spLocks noChangeAspect="1" noChangeArrowheads="1"/>
            </p:cNvSpPr>
            <p:nvPr/>
          </p:nvSpPr>
          <p:spPr bwMode="auto">
            <a:xfrm>
              <a:off x="2345" y="3243"/>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4" name="Oval 32"/>
            <p:cNvSpPr>
              <a:spLocks noChangeAspect="1" noChangeArrowheads="1"/>
            </p:cNvSpPr>
            <p:nvPr/>
          </p:nvSpPr>
          <p:spPr bwMode="auto">
            <a:xfrm>
              <a:off x="2441" y="3242"/>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5" name="Oval 33"/>
            <p:cNvSpPr>
              <a:spLocks noChangeAspect="1" noChangeArrowheads="1"/>
            </p:cNvSpPr>
            <p:nvPr/>
          </p:nvSpPr>
          <p:spPr bwMode="auto">
            <a:xfrm>
              <a:off x="2523" y="3239"/>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9996" name="Group 34"/>
            <p:cNvGrpSpPr>
              <a:grpSpLocks noChangeAspect="1"/>
            </p:cNvGrpSpPr>
            <p:nvPr/>
          </p:nvGrpSpPr>
          <p:grpSpPr bwMode="auto">
            <a:xfrm>
              <a:off x="2211" y="3355"/>
              <a:ext cx="478" cy="140"/>
              <a:chOff x="2217" y="2859"/>
              <a:chExt cx="478" cy="140"/>
            </a:xfrm>
          </p:grpSpPr>
          <p:sp>
            <p:nvSpPr>
              <p:cNvPr id="170006" name="Oval 35"/>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Freeform 36"/>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8" name="Freeform 37"/>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9" name="Line 38"/>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10" name="Oval 39"/>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1" name="Freeform 40"/>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2" name="Freeform 41"/>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3" name="Oval 42"/>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4" name="Freeform 43"/>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5" name="Freeform 44"/>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6" name="Line 45"/>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7" name="Oval 46"/>
            <p:cNvSpPr>
              <a:spLocks noChangeAspect="1" noChangeArrowheads="1"/>
            </p:cNvSpPr>
            <p:nvPr/>
          </p:nvSpPr>
          <p:spPr bwMode="auto">
            <a:xfrm>
              <a:off x="1916" y="3239"/>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8" name="Line 47"/>
            <p:cNvSpPr>
              <a:spLocks noChangeAspect="1" noChangeShapeType="1"/>
            </p:cNvSpPr>
            <p:nvPr/>
          </p:nvSpPr>
          <p:spPr bwMode="auto">
            <a:xfrm flipV="1">
              <a:off x="1938" y="2976"/>
              <a:ext cx="305" cy="26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Line 48"/>
            <p:cNvSpPr>
              <a:spLocks noChangeAspect="1" noChangeShapeType="1"/>
            </p:cNvSpPr>
            <p:nvPr/>
          </p:nvSpPr>
          <p:spPr bwMode="auto">
            <a:xfrm flipV="1">
              <a:off x="1941" y="3164"/>
              <a:ext cx="297" cy="88"/>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0" name="Line 49"/>
            <p:cNvSpPr>
              <a:spLocks noChangeAspect="1" noChangeShapeType="1"/>
            </p:cNvSpPr>
            <p:nvPr/>
          </p:nvSpPr>
          <p:spPr bwMode="auto">
            <a:xfrm>
              <a:off x="1937" y="3261"/>
              <a:ext cx="291" cy="20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1" name="Oval 50"/>
            <p:cNvSpPr>
              <a:spLocks noChangeAspect="1" noChangeArrowheads="1"/>
            </p:cNvSpPr>
            <p:nvPr/>
          </p:nvSpPr>
          <p:spPr bwMode="auto">
            <a:xfrm flipH="1">
              <a:off x="2967" y="3237"/>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Line 51"/>
            <p:cNvSpPr>
              <a:spLocks noChangeAspect="1" noChangeShapeType="1"/>
            </p:cNvSpPr>
            <p:nvPr/>
          </p:nvSpPr>
          <p:spPr bwMode="auto">
            <a:xfrm flipH="1" flipV="1">
              <a:off x="2678" y="2970"/>
              <a:ext cx="305" cy="26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3" name="Line 52"/>
            <p:cNvSpPr>
              <a:spLocks noChangeAspect="1" noChangeShapeType="1"/>
            </p:cNvSpPr>
            <p:nvPr/>
          </p:nvSpPr>
          <p:spPr bwMode="auto">
            <a:xfrm flipH="1" flipV="1">
              <a:off x="2677" y="3152"/>
              <a:ext cx="297" cy="88"/>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4" name="Line 53"/>
            <p:cNvSpPr>
              <a:spLocks noChangeAspect="1" noChangeShapeType="1"/>
            </p:cNvSpPr>
            <p:nvPr/>
          </p:nvSpPr>
          <p:spPr bwMode="auto">
            <a:xfrm flipH="1">
              <a:off x="2677" y="3251"/>
              <a:ext cx="291" cy="20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54"/>
            <p:cNvSpPr>
              <a:spLocks noChangeAspect="1"/>
            </p:cNvSpPr>
            <p:nvPr/>
          </p:nvSpPr>
          <p:spPr bwMode="auto">
            <a:xfrm>
              <a:off x="1903" y="2730"/>
              <a:ext cx="1098" cy="510"/>
            </a:xfrm>
            <a:custGeom>
              <a:avLst/>
              <a:gdLst>
                <a:gd name="T0" fmla="*/ 1085 w 1098"/>
                <a:gd name="T1" fmla="*/ 510 h 510"/>
                <a:gd name="T2" fmla="*/ 1009 w 1098"/>
                <a:gd name="T3" fmla="*/ 234 h 510"/>
                <a:gd name="T4" fmla="*/ 551 w 1098"/>
                <a:gd name="T5" fmla="*/ 0 h 510"/>
                <a:gd name="T6" fmla="*/ 88 w 1098"/>
                <a:gd name="T7" fmla="*/ 237 h 510"/>
                <a:gd name="T8" fmla="*/ 20 w 1098"/>
                <a:gd name="T9" fmla="*/ 509 h 510"/>
                <a:gd name="T10" fmla="*/ 0 60000 65536"/>
                <a:gd name="T11" fmla="*/ 0 60000 65536"/>
                <a:gd name="T12" fmla="*/ 0 60000 65536"/>
                <a:gd name="T13" fmla="*/ 0 60000 65536"/>
                <a:gd name="T14" fmla="*/ 0 60000 65536"/>
                <a:gd name="T15" fmla="*/ 0 w 1098"/>
                <a:gd name="T16" fmla="*/ 0 h 510"/>
                <a:gd name="T17" fmla="*/ 1098 w 1098"/>
                <a:gd name="T18" fmla="*/ 510 h 510"/>
              </a:gdLst>
              <a:ahLst/>
              <a:cxnLst>
                <a:cxn ang="T10">
                  <a:pos x="T0" y="T1"/>
                </a:cxn>
                <a:cxn ang="T11">
                  <a:pos x="T2" y="T3"/>
                </a:cxn>
                <a:cxn ang="T12">
                  <a:pos x="T4" y="T5"/>
                </a:cxn>
                <a:cxn ang="T13">
                  <a:pos x="T6" y="T7"/>
                </a:cxn>
                <a:cxn ang="T14">
                  <a:pos x="T8" y="T9"/>
                </a:cxn>
              </a:cxnLst>
              <a:rect l="T15" t="T16" r="T17" b="T18"/>
              <a:pathLst>
                <a:path w="1098" h="510">
                  <a:moveTo>
                    <a:pt x="1085" y="510"/>
                  </a:moveTo>
                  <a:cubicBezTo>
                    <a:pt x="1091" y="414"/>
                    <a:pt x="1098" y="319"/>
                    <a:pt x="1009" y="234"/>
                  </a:cubicBezTo>
                  <a:cubicBezTo>
                    <a:pt x="920" y="149"/>
                    <a:pt x="704" y="0"/>
                    <a:pt x="551" y="0"/>
                  </a:cubicBezTo>
                  <a:cubicBezTo>
                    <a:pt x="398" y="0"/>
                    <a:pt x="176" y="152"/>
                    <a:pt x="88" y="237"/>
                  </a:cubicBezTo>
                  <a:cubicBezTo>
                    <a:pt x="0" y="322"/>
                    <a:pt x="30" y="464"/>
                    <a:pt x="20" y="509"/>
                  </a:cubicBezTo>
                </a:path>
              </a:pathLst>
            </a:custGeom>
            <a:noFill/>
            <a:ln w="222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up)">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wipe(up)">
                                      <p:cBhvr>
                                        <p:cTn id="12" dur="500"/>
                                        <p:tgtEl>
                                          <p:spTgt spid="496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6645">
                                            <p:txEl>
                                              <p:pRg st="0" end="0"/>
                                            </p:txEl>
                                          </p:spTgt>
                                        </p:tgtEl>
                                        <p:attrNameLst>
                                          <p:attrName>style.visibility</p:attrName>
                                        </p:attrNameLst>
                                      </p:cBhvr>
                                      <p:to>
                                        <p:strVal val="visible"/>
                                      </p:to>
                                    </p:set>
                                    <p:animEffect transition="in" filter="wipe(up)">
                                      <p:cBhvr>
                                        <p:cTn id="17" dur="500"/>
                                        <p:tgtEl>
                                          <p:spTgt spid="4966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6645">
                                            <p:txEl>
                                              <p:pRg st="1" end="1"/>
                                            </p:txEl>
                                          </p:spTgt>
                                        </p:tgtEl>
                                        <p:attrNameLst>
                                          <p:attrName>style.visibility</p:attrName>
                                        </p:attrNameLst>
                                      </p:cBhvr>
                                      <p:to>
                                        <p:strVal val="visible"/>
                                      </p:to>
                                    </p:set>
                                    <p:animEffect transition="in" filter="wipe(up)">
                                      <p:cBhvr>
                                        <p:cTn id="22" dur="500"/>
                                        <p:tgtEl>
                                          <p:spTgt spid="49664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6645">
                                            <p:txEl>
                                              <p:pRg st="2" end="2"/>
                                            </p:txEl>
                                          </p:spTgt>
                                        </p:tgtEl>
                                        <p:attrNameLst>
                                          <p:attrName>style.visibility</p:attrName>
                                        </p:attrNameLst>
                                      </p:cBhvr>
                                      <p:to>
                                        <p:strVal val="visible"/>
                                      </p:to>
                                    </p:set>
                                    <p:animEffect transition="in" filter="wipe(up)">
                                      <p:cBhvr>
                                        <p:cTn id="27" dur="500"/>
                                        <p:tgtEl>
                                          <p:spTgt spid="49664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autoUpdateAnimBg="0"/>
      <p:bldP spid="496644" grpId="0"/>
      <p:bldP spid="496645"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500739" name="Rectangle 3"/>
          <p:cNvSpPr>
            <a:spLocks noGrp="1" noChangeArrowheads="1"/>
          </p:cNvSpPr>
          <p:nvPr>
            <p:ph type="body" idx="1"/>
          </p:nvPr>
        </p:nvSpPr>
        <p:spPr>
          <a:xfrm>
            <a:off x="685800" y="1676400"/>
            <a:ext cx="7772400" cy="4953000"/>
          </a:xfrm>
          <a:noFill/>
        </p:spPr>
        <p:txBody>
          <a:bodyPr/>
          <a:lstStyle/>
          <a:p>
            <a:pPr eaLnBrk="1" hangingPunct="1">
              <a:buClr>
                <a:srgbClr val="9900FF"/>
              </a:buClr>
              <a:buFont typeface="Wingdings" panose="05000000000000000000" pitchFamily="2" charset="2"/>
              <a:buChar char="Ø"/>
            </a:pPr>
            <a:r>
              <a:rPr lang="zh-CN" altLang="en-US" sz="2800" b="1" dirty="0" smtClean="0">
                <a:solidFill>
                  <a:schemeClr val="tx2"/>
                </a:solidFill>
                <a:latin typeface="Times New Roman" panose="02020603050405020304" pitchFamily="18" charset="0"/>
                <a:cs typeface="Times New Roman" panose="02020603050405020304" pitchFamily="18" charset="0"/>
              </a:rPr>
              <a:t>大词汇量连续语音识别技术（</a:t>
            </a:r>
            <a:r>
              <a:rPr lang="en-US" altLang="zh-CN" sz="2800" b="1" dirty="0" smtClean="0">
                <a:solidFill>
                  <a:schemeClr val="tx2"/>
                </a:solidFill>
                <a:latin typeface="Times New Roman" panose="02020603050405020304" pitchFamily="18" charset="0"/>
                <a:cs typeface="Times New Roman" panose="02020603050405020304" pitchFamily="18" charset="0"/>
              </a:rPr>
              <a:t>LVCSR</a:t>
            </a:r>
            <a:r>
              <a:rPr lang="zh-CN" altLang="en-US" sz="2800" b="1" dirty="0" smtClean="0">
                <a:solidFill>
                  <a:schemeClr val="tx2"/>
                </a:solidFill>
                <a:latin typeface="Times New Roman" panose="02020603050405020304" pitchFamily="18" charset="0"/>
                <a:cs typeface="Times New Roman" panose="02020603050405020304" pitchFamily="18" charset="0"/>
              </a:rPr>
              <a:t>）</a:t>
            </a: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语音识别研究中意义最重大、应用成果最丰富，同时最具有挑战性的研究课题。</a:t>
            </a: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大词汇量非特定人的连续语音识别系统的词误识率大体为小词汇量、特定人的孤立词识别系统词误识率的50倍左右。</a:t>
            </a: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特有的问题：</a:t>
            </a:r>
          </a:p>
          <a:p>
            <a:pPr lvl="1" eaLnBrk="1" hangingPunct="1">
              <a:buClr>
                <a:srgbClr val="1F2039"/>
              </a:buClr>
              <a:buFont typeface="Wingdings" panose="05000000000000000000" pitchFamily="2" charset="2"/>
              <a:buChar char="v"/>
            </a:pPr>
            <a:r>
              <a:rPr lang="zh-CN" altLang="en-US" b="1" dirty="0" smtClean="0">
                <a:solidFill>
                  <a:srgbClr val="1F2039"/>
                </a:solidFill>
                <a:latin typeface="Times New Roman" panose="02020603050405020304" pitchFamily="18" charset="0"/>
                <a:cs typeface="Times New Roman" panose="02020603050405020304" pitchFamily="18" charset="0"/>
              </a:rPr>
              <a:t>词（模式）的数量太多，语料不够。</a:t>
            </a:r>
          </a:p>
          <a:p>
            <a:pPr lvl="1" eaLnBrk="1" hangingPunct="1">
              <a:buClr>
                <a:srgbClr val="1F2039"/>
              </a:buClr>
              <a:buFont typeface="Wingdings" panose="05000000000000000000" pitchFamily="2" charset="2"/>
              <a:buChar char="v"/>
            </a:pPr>
            <a:r>
              <a:rPr lang="zh-CN" altLang="en-US" b="1" dirty="0" smtClean="0">
                <a:solidFill>
                  <a:srgbClr val="1F2039"/>
                </a:solidFill>
                <a:latin typeface="Times New Roman" panose="02020603050405020304" pitchFamily="18" charset="0"/>
                <a:cs typeface="Times New Roman" panose="02020603050405020304" pitchFamily="18" charset="0"/>
              </a:rPr>
              <a:t>发音相近的内容多，误识严重。   </a:t>
            </a:r>
          </a:p>
          <a:p>
            <a:pPr eaLnBrk="1" hangingPunct="1"/>
            <a:endParaRPr lang="zh-CN" altLang="en-US" sz="2800" b="1" dirty="0" smtClean="0">
              <a:solidFill>
                <a:srgbClr val="1F2039"/>
              </a:solidFill>
              <a:latin typeface="宋体" panose="02010600030101010101" pitchFamily="2" charset="-122"/>
            </a:endParaRPr>
          </a:p>
        </p:txBody>
      </p:sp>
    </p:spTree>
    <p:extLst>
      <p:ext uri="{BB962C8B-B14F-4D97-AF65-F5344CB8AC3E}">
        <p14:creationId xmlns:p14="http://schemas.microsoft.com/office/powerpoint/2010/main" val="384070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wipe(up)">
                                      <p:cBhvr>
                                        <p:cTn id="7" dur="500"/>
                                        <p:tgtEl>
                                          <p:spTgt spid="500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wipe(up)">
                                      <p:cBhvr>
                                        <p:cTn id="12" dur="500"/>
                                        <p:tgtEl>
                                          <p:spTgt spid="500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wipe(up)">
                                      <p:cBhvr>
                                        <p:cTn id="17" dur="500"/>
                                        <p:tgtEl>
                                          <p:spTgt spid="500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wipe(up)">
                                      <p:cBhvr>
                                        <p:cTn id="22" dur="500"/>
                                        <p:tgtEl>
                                          <p:spTgt spid="50073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wipe(up)">
                                      <p:cBhvr>
                                        <p:cTn id="25" dur="500"/>
                                        <p:tgtEl>
                                          <p:spTgt spid="50073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0739">
                                            <p:txEl>
                                              <p:pRg st="5" end="5"/>
                                            </p:txEl>
                                          </p:spTgt>
                                        </p:tgtEl>
                                        <p:attrNameLst>
                                          <p:attrName>style.visibility</p:attrName>
                                        </p:attrNameLst>
                                      </p:cBhvr>
                                      <p:to>
                                        <p:strVal val="visible"/>
                                      </p:to>
                                    </p:set>
                                    <p:animEffect transition="in" filter="wipe(up)">
                                      <p:cBhvr>
                                        <p:cTn id="28"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1143000"/>
          </a:xfrm>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2787" name="Rectangle 3"/>
          <p:cNvSpPr>
            <a:spLocks noGrp="1" noChangeArrowheads="1"/>
          </p:cNvSpPr>
          <p:nvPr>
            <p:ph type="body" idx="1"/>
          </p:nvPr>
        </p:nvSpPr>
        <p:spPr>
          <a:xfrm>
            <a:off x="609600" y="1219200"/>
            <a:ext cx="7772400" cy="5486400"/>
          </a:xfrm>
          <a:noFill/>
        </p:spPr>
        <p:txBody>
          <a:bodyPr/>
          <a:lstStyle/>
          <a:p>
            <a:pPr eaLnBrk="1" hangingPunct="1">
              <a:lnSpc>
                <a:spcPts val="3500"/>
              </a:lnSpc>
            </a:pPr>
            <a:r>
              <a:rPr lang="zh-CN" altLang="en-US" sz="2800" b="1" dirty="0" smtClean="0">
                <a:solidFill>
                  <a:srgbClr val="1F2039"/>
                </a:solidFill>
                <a:latin typeface="Times New Roman" panose="02020603050405020304" pitchFamily="18" charset="0"/>
              </a:rPr>
              <a:t>在上个世纪90年代初期</a:t>
            </a:r>
            <a:r>
              <a:rPr lang="zh-CN" altLang="en-US" sz="2800" b="1" dirty="0">
                <a:solidFill>
                  <a:srgbClr val="1F2039"/>
                </a:solidFill>
                <a:latin typeface="Times New Roman" panose="02020603050405020304" pitchFamily="18" charset="0"/>
              </a:rPr>
              <a:t>，</a:t>
            </a:r>
            <a:r>
              <a:rPr lang="zh-CN" altLang="en-US" sz="2800" b="1" dirty="0" smtClean="0">
                <a:solidFill>
                  <a:srgbClr val="1F2039"/>
                </a:solidFill>
                <a:latin typeface="Times New Roman" panose="02020603050405020304" pitchFamily="18" charset="0"/>
              </a:rPr>
              <a:t>取得了里程碑式的成果（</a:t>
            </a:r>
            <a:r>
              <a:rPr lang="zh-CN" altLang="en-US" sz="2800" b="1" dirty="0" smtClean="0">
                <a:solidFill>
                  <a:srgbClr val="FF0000"/>
                </a:solidFill>
                <a:latin typeface="Times New Roman" panose="02020603050405020304" pitchFamily="18" charset="0"/>
              </a:rPr>
              <a:t>李开复和他的</a:t>
            </a:r>
            <a:r>
              <a:rPr lang="en-US" altLang="zh-CN" sz="2800" b="1" dirty="0" smtClean="0">
                <a:solidFill>
                  <a:srgbClr val="FF0000"/>
                </a:solidFill>
                <a:latin typeface="Times New Roman" panose="02020603050405020304" pitchFamily="18" charset="0"/>
              </a:rPr>
              <a:t>Sphinx</a:t>
            </a:r>
            <a:r>
              <a:rPr lang="zh-CN" altLang="en-US" sz="2800" b="1" dirty="0" smtClean="0">
                <a:solidFill>
                  <a:srgbClr val="1F2039"/>
                </a:solidFill>
                <a:latin typeface="Times New Roman" panose="02020603050405020304" pitchFamily="18" charset="0"/>
              </a:rPr>
              <a:t>）</a:t>
            </a:r>
            <a:endParaRPr lang="en-US" altLang="zh-CN" sz="2800" b="1" dirty="0" smtClean="0">
              <a:solidFill>
                <a:srgbClr val="1F2039"/>
              </a:solidFill>
              <a:latin typeface="Times New Roman" panose="02020603050405020304" pitchFamily="18" charset="0"/>
            </a:endParaRPr>
          </a:p>
          <a:p>
            <a:pPr eaLnBrk="1" hangingPunct="1">
              <a:lnSpc>
                <a:spcPts val="3500"/>
              </a:lnSpc>
            </a:pPr>
            <a:r>
              <a:rPr lang="zh-CN" altLang="en-US" sz="2800" b="1" dirty="0" smtClean="0">
                <a:solidFill>
                  <a:srgbClr val="1F2039"/>
                </a:solidFill>
                <a:latin typeface="Times New Roman" panose="02020603050405020304" pitchFamily="18" charset="0"/>
              </a:rPr>
              <a:t>基于</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的</a:t>
            </a:r>
            <a:r>
              <a:rPr lang="en-US" altLang="zh-CN" sz="2800" b="1" dirty="0" smtClean="0">
                <a:solidFill>
                  <a:srgbClr val="1F2039"/>
                </a:solidFill>
                <a:latin typeface="Times New Roman" panose="02020603050405020304" pitchFamily="18" charset="0"/>
              </a:rPr>
              <a:t>LVCSR</a:t>
            </a:r>
            <a:r>
              <a:rPr lang="zh-CN" altLang="en-US" sz="2800" b="1" dirty="0" smtClean="0">
                <a:solidFill>
                  <a:srgbClr val="1F2039"/>
                </a:solidFill>
                <a:latin typeface="Times New Roman" panose="02020603050405020304" pitchFamily="18" charset="0"/>
              </a:rPr>
              <a:t>系统的统一框架，将整个识别系统分为三层：</a:t>
            </a:r>
            <a:r>
              <a:rPr lang="zh-CN" altLang="en-US" sz="2800" b="1" dirty="0" smtClean="0">
                <a:latin typeface="Times New Roman" panose="02020603050405020304" pitchFamily="18" charset="0"/>
              </a:rPr>
              <a:t>声学</a:t>
            </a:r>
            <a:r>
              <a:rPr lang="zh-CN" altLang="en-US" sz="2800" b="1" dirty="0" smtClean="0"/>
              <a:t>—</a:t>
            </a:r>
            <a:r>
              <a:rPr lang="zh-CN" altLang="en-US" sz="2800" b="1" dirty="0" smtClean="0">
                <a:latin typeface="Times New Roman" panose="02020603050405020304" pitchFamily="18" charset="0"/>
              </a:rPr>
              <a:t>语音层</a:t>
            </a:r>
            <a:r>
              <a:rPr lang="zh-CN" altLang="en-US" sz="2800" b="1" dirty="0" smtClean="0">
                <a:solidFill>
                  <a:srgbClr val="1F2039"/>
                </a:solidFill>
                <a:latin typeface="Times New Roman" panose="02020603050405020304" pitchFamily="18" charset="0"/>
              </a:rPr>
              <a:t>、词层和句法层。</a:t>
            </a: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声学</a:t>
            </a:r>
            <a:r>
              <a:rPr lang="zh-CN" altLang="en-US" sz="2400" b="1" dirty="0" smtClean="0">
                <a:solidFill>
                  <a:srgbClr val="0070C0"/>
                </a:solidFill>
              </a:rPr>
              <a:t>—</a:t>
            </a:r>
            <a:r>
              <a:rPr lang="zh-CN" altLang="en-US" sz="2400" b="1" dirty="0" smtClean="0">
                <a:solidFill>
                  <a:srgbClr val="0070C0"/>
                </a:solidFill>
                <a:latin typeface="Times New Roman" panose="02020603050405020304" pitchFamily="18" charset="0"/>
              </a:rPr>
              <a:t>语音层</a:t>
            </a:r>
            <a:r>
              <a:rPr lang="zh-CN" altLang="en-US" sz="2400" b="1" dirty="0" smtClean="0">
                <a:solidFill>
                  <a:srgbClr val="1F2039"/>
                </a:solidFill>
                <a:latin typeface="Times New Roman" panose="02020603050405020304" pitchFamily="18" charset="0"/>
              </a:rPr>
              <a:t>是识别系统的底层，它接受输入语音，并以一种</a:t>
            </a:r>
            <a:r>
              <a:rPr lang="zh-CN" altLang="en-US" sz="2400" b="1" dirty="0" smtClean="0">
                <a:solidFill>
                  <a:srgbClr val="1F2039"/>
                </a:solidFill>
              </a:rPr>
              <a:t>“</a:t>
            </a:r>
            <a:r>
              <a:rPr lang="zh-CN" altLang="en-US" sz="2400" b="1" dirty="0" smtClean="0">
                <a:solidFill>
                  <a:srgbClr val="1F2039"/>
                </a:solidFill>
                <a:latin typeface="Times New Roman" panose="02020603050405020304" pitchFamily="18" charset="0"/>
              </a:rPr>
              <a:t>子词（</a:t>
            </a:r>
            <a:r>
              <a:rPr lang="en-US" altLang="zh-CN" sz="2400" b="1" dirty="0" err="1" smtClean="0">
                <a:solidFill>
                  <a:srgbClr val="1F2039"/>
                </a:solidFill>
                <a:latin typeface="Times New Roman" panose="02020603050405020304" pitchFamily="18" charset="0"/>
              </a:rPr>
              <a:t>Subword</a:t>
            </a:r>
            <a:r>
              <a:rPr lang="en-US" altLang="zh-CN" sz="2400" b="1" dirty="0" smtClean="0">
                <a:solidFill>
                  <a:srgbClr val="1F2039"/>
                </a:solidFill>
                <a:latin typeface="Times New Roman" panose="02020603050405020304" pitchFamily="18" charset="0"/>
              </a:rPr>
              <a:t>）</a:t>
            </a:r>
            <a:r>
              <a:rPr lang="en-US" altLang="zh-CN" sz="2400" b="1" dirty="0" smtClean="0">
                <a:solidFill>
                  <a:srgbClr val="1F2039"/>
                </a:solidFill>
              </a:rPr>
              <a:t>”</a:t>
            </a:r>
            <a:r>
              <a:rPr lang="zh-CN" altLang="en-US" sz="2400" b="1" dirty="0" smtClean="0">
                <a:solidFill>
                  <a:srgbClr val="1F2039"/>
                </a:solidFill>
                <a:latin typeface="Times New Roman" panose="02020603050405020304" pitchFamily="18" charset="0"/>
              </a:rPr>
              <a:t>单位作为其识别输出，每个子词单位对应一套</a:t>
            </a:r>
            <a:r>
              <a:rPr lang="en-US" altLang="zh-CN" sz="2400" b="1" dirty="0" smtClean="0">
                <a:solidFill>
                  <a:srgbClr val="1F2039"/>
                </a:solidFill>
                <a:latin typeface="Times New Roman" panose="02020603050405020304" pitchFamily="18" charset="0"/>
              </a:rPr>
              <a:t>HMM</a:t>
            </a:r>
            <a:r>
              <a:rPr lang="zh-CN" altLang="en-US" sz="2400" b="1" dirty="0" smtClean="0">
                <a:solidFill>
                  <a:srgbClr val="1F2039"/>
                </a:solidFill>
                <a:latin typeface="Times New Roman" panose="02020603050405020304" pitchFamily="18" charset="0"/>
              </a:rPr>
              <a:t>结构和参数。</a:t>
            </a: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宋体" panose="02010600030101010101" pitchFamily="2" charset="-122"/>
              </a:rPr>
              <a:t>词层</a:t>
            </a:r>
            <a:r>
              <a:rPr lang="zh-CN" altLang="en-US" sz="2400" b="1" dirty="0" smtClean="0">
                <a:solidFill>
                  <a:srgbClr val="1F2039"/>
                </a:solidFill>
                <a:latin typeface="宋体" panose="02010600030101010101" pitchFamily="2" charset="-122"/>
              </a:rPr>
              <a:t>规定词汇表中每个词是由什么音素</a:t>
            </a:r>
            <a:r>
              <a:rPr lang="zh-CN" altLang="en-US" sz="2400" b="1" dirty="0" smtClean="0">
                <a:solidFill>
                  <a:srgbClr val="1F2039"/>
                </a:solidFill>
              </a:rPr>
              <a:t>—</a:t>
            </a:r>
            <a:r>
              <a:rPr lang="zh-CN" altLang="en-US" sz="2400" b="1" dirty="0" smtClean="0">
                <a:solidFill>
                  <a:srgbClr val="1F2039"/>
                </a:solidFill>
                <a:latin typeface="宋体" panose="02010600030101010101" pitchFamily="2" charset="-122"/>
              </a:rPr>
              <a:t>音子串接而成的</a:t>
            </a:r>
            <a:r>
              <a:rPr lang="zh-CN" altLang="en-US" sz="2400" b="1" dirty="0" smtClean="0">
                <a:solidFill>
                  <a:srgbClr val="1F2039"/>
                </a:solidFill>
                <a:latin typeface="Times New Roman" panose="02020603050405020304" pitchFamily="18" charset="0"/>
              </a:rPr>
              <a:t> </a:t>
            </a: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宋体" panose="02010600030101010101" pitchFamily="2" charset="-122"/>
              </a:rPr>
              <a:t>句法层</a:t>
            </a:r>
            <a:r>
              <a:rPr lang="zh-CN" altLang="en-US" sz="2400" b="1" dirty="0" smtClean="0">
                <a:solidFill>
                  <a:srgbClr val="1F2039"/>
                </a:solidFill>
                <a:latin typeface="宋体" panose="02010600030101010101" pitchFamily="2" charset="-122"/>
              </a:rPr>
              <a:t>中规定词按照什么规则组合成句子。</a:t>
            </a:r>
            <a:r>
              <a:rPr lang="zh-CN" altLang="en-US" sz="2400" b="1" dirty="0" smtClean="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67174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up)">
                                      <p:cBhvr>
                                        <p:cTn id="7" dur="500"/>
                                        <p:tgtEl>
                                          <p:spTgt spid="502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up)">
                                      <p:cBhvr>
                                        <p:cTn id="12" dur="500"/>
                                        <p:tgtEl>
                                          <p:spTgt spid="502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up)">
                                      <p:cBhvr>
                                        <p:cTn id="17" dur="500"/>
                                        <p:tgtEl>
                                          <p:spTgt spid="502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2787">
                                            <p:txEl>
                                              <p:pRg st="3" end="3"/>
                                            </p:txEl>
                                          </p:spTgt>
                                        </p:tgtEl>
                                        <p:attrNameLst>
                                          <p:attrName>style.visibility</p:attrName>
                                        </p:attrNameLst>
                                      </p:cBhvr>
                                      <p:to>
                                        <p:strVal val="visible"/>
                                      </p:to>
                                    </p:set>
                                    <p:animEffect transition="in" filter="wipe(up)">
                                      <p:cBhvr>
                                        <p:cTn id="22" dur="500"/>
                                        <p:tgtEl>
                                          <p:spTgt spid="502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2787">
                                            <p:txEl>
                                              <p:pRg st="4" end="4"/>
                                            </p:txEl>
                                          </p:spTgt>
                                        </p:tgtEl>
                                        <p:attrNameLst>
                                          <p:attrName>style.visibility</p:attrName>
                                        </p:attrNameLst>
                                      </p:cBhvr>
                                      <p:to>
                                        <p:strVal val="visible"/>
                                      </p:to>
                                    </p:set>
                                    <p:animEffect transition="in" filter="wipe(up)">
                                      <p:cBhvr>
                                        <p:cTn id="27" dur="500"/>
                                        <p:tgtEl>
                                          <p:spTgt spid="502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bldLvl="2"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76131" name="Rectangle 3"/>
          <p:cNvSpPr>
            <a:spLocks noChangeArrowheads="1"/>
          </p:cNvSpPr>
          <p:nvPr/>
        </p:nvSpPr>
        <p:spPr bwMode="auto">
          <a:xfrm>
            <a:off x="2262188"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6132" name="Object 4"/>
          <p:cNvGraphicFramePr>
            <a:graphicFrameLocks noChangeAspect="1"/>
          </p:cNvGraphicFramePr>
          <p:nvPr>
            <p:extLst/>
          </p:nvPr>
        </p:nvGraphicFramePr>
        <p:xfrm>
          <a:off x="1524000" y="1905000"/>
          <a:ext cx="5780088" cy="4494213"/>
        </p:xfrm>
        <a:graphic>
          <a:graphicData uri="http://schemas.openxmlformats.org/presentationml/2006/ole">
            <mc:AlternateContent xmlns:mc="http://schemas.openxmlformats.org/markup-compatibility/2006">
              <mc:Choice xmlns:v="urn:schemas-microsoft-com:vml" Requires="v">
                <p:oleObj spid="_x0000_s260100" name="Picture" r:id="rId4" imgW="5648400" imgH="4981680" progId="Word.Picture.8">
                  <p:embed/>
                </p:oleObj>
              </mc:Choice>
              <mc:Fallback>
                <p:oleObj name="Picture" r:id="rId4" imgW="5648400" imgH="4981680" progId="Word.Picture.8">
                  <p:embed/>
                  <p:pic>
                    <p:nvPicPr>
                      <p:cNvPr id="0" name=""/>
                      <p:cNvPicPr>
                        <a:picLocks noChangeAspect="1" noChangeArrowheads="1"/>
                      </p:cNvPicPr>
                      <p:nvPr/>
                    </p:nvPicPr>
                    <p:blipFill>
                      <a:blip r:embed="rId5"/>
                      <a:srcRect/>
                      <a:stretch>
                        <a:fillRect/>
                      </a:stretch>
                    </p:blipFill>
                    <p:spPr bwMode="auto">
                      <a:xfrm>
                        <a:off x="1524000" y="1905000"/>
                        <a:ext cx="578008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447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p>
        </p:txBody>
      </p:sp>
      <p:sp>
        <p:nvSpPr>
          <p:cNvPr id="356355" name="Rectangle 3"/>
          <p:cNvSpPr>
            <a:spLocks noGrp="1" noChangeArrowheads="1"/>
          </p:cNvSpPr>
          <p:nvPr>
            <p:ph type="body" idx="1"/>
          </p:nvPr>
        </p:nvSpPr>
        <p:spPr>
          <a:xfrm>
            <a:off x="685800" y="1981200"/>
            <a:ext cx="7848600" cy="1295400"/>
          </a:xfrm>
        </p:spPr>
        <p:txBody>
          <a:bodyPr/>
          <a:lstStyle/>
          <a:p>
            <a:pPr eaLnBrk="1" hangingPunct="1">
              <a:lnSpc>
                <a:spcPct val="90000"/>
              </a:lnSpc>
            </a:pPr>
            <a:r>
              <a:rPr lang="zh-CN" altLang="en-US" sz="2800" b="1" smtClean="0">
                <a:solidFill>
                  <a:schemeClr val="tx2"/>
                </a:solidFill>
                <a:latin typeface="Times New Roman" panose="02020603050405020304" pitchFamily="18" charset="0"/>
              </a:rPr>
              <a:t>将对准问题，或者说将求两个语音段的相似度问题，转化成了搜索代价最小的最优路径问题。</a:t>
            </a:r>
          </a:p>
          <a:p>
            <a:pPr eaLnBrk="1" hangingPunct="1">
              <a:lnSpc>
                <a:spcPct val="90000"/>
              </a:lnSpc>
            </a:pPr>
            <a:r>
              <a:rPr lang="zh-CN" altLang="en-US" sz="2800" b="1" smtClean="0">
                <a:solidFill>
                  <a:schemeClr val="tx2"/>
                </a:solidFill>
                <a:latin typeface="Times New Roman" panose="02020603050405020304" pitchFamily="18" charset="0"/>
              </a:rPr>
              <a:t>事实上，在搜索过程中，往往要进行路径的限制</a:t>
            </a:r>
          </a:p>
          <a:p>
            <a:pPr eaLnBrk="1" hangingPunct="1">
              <a:lnSpc>
                <a:spcPct val="90000"/>
              </a:lnSpc>
              <a:buFontTx/>
              <a:buNone/>
            </a:pPr>
            <a:endParaRPr lang="zh-CN" altLang="en-US" sz="2800" b="1" smtClean="0">
              <a:solidFill>
                <a:schemeClr val="tx2"/>
              </a:solidFill>
              <a:latin typeface="Times New Roman" panose="02020603050405020304" pitchFamily="18" charset="0"/>
            </a:endParaRPr>
          </a:p>
        </p:txBody>
      </p:sp>
      <p:grpSp>
        <p:nvGrpSpPr>
          <p:cNvPr id="2" name="Group 4"/>
          <p:cNvGrpSpPr>
            <a:grpSpLocks/>
          </p:cNvGrpSpPr>
          <p:nvPr/>
        </p:nvGrpSpPr>
        <p:grpSpPr bwMode="auto">
          <a:xfrm>
            <a:off x="5943600" y="3429000"/>
            <a:ext cx="2554288" cy="1676400"/>
            <a:chOff x="2112" y="2256"/>
            <a:chExt cx="1609" cy="1056"/>
          </a:xfrm>
        </p:grpSpPr>
        <p:graphicFrame>
          <p:nvGraphicFramePr>
            <p:cNvPr id="18439" name="Object 5"/>
            <p:cNvGraphicFramePr>
              <a:graphicFrameLocks noChangeAspect="1"/>
            </p:cNvGraphicFramePr>
            <p:nvPr/>
          </p:nvGraphicFramePr>
          <p:xfrm>
            <a:off x="2640" y="2400"/>
            <a:ext cx="703" cy="704"/>
          </p:xfrm>
          <a:graphic>
            <a:graphicData uri="http://schemas.openxmlformats.org/presentationml/2006/ole">
              <mc:AlternateContent xmlns:mc="http://schemas.openxmlformats.org/markup-compatibility/2006">
                <mc:Choice xmlns:v="urn:schemas-microsoft-com:vml" Requires="v">
                  <p:oleObj spid="_x0000_s18519" name="Picture2" r:id="rId4" imgW="790956" imgH="790956" progId="Word.Picture.8">
                    <p:embed/>
                  </p:oleObj>
                </mc:Choice>
                <mc:Fallback>
                  <p:oleObj name="Picture2" r:id="rId4" imgW="790956" imgH="79095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2400"/>
                          <a:ext cx="70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6"/>
            <p:cNvGraphicFramePr>
              <a:graphicFrameLocks noChangeAspect="1"/>
            </p:cNvGraphicFramePr>
            <p:nvPr/>
          </p:nvGraphicFramePr>
          <p:xfrm>
            <a:off x="3408" y="2256"/>
            <a:ext cx="313" cy="192"/>
          </p:xfrm>
          <a:graphic>
            <a:graphicData uri="http://schemas.openxmlformats.org/presentationml/2006/ole">
              <mc:AlternateContent xmlns:mc="http://schemas.openxmlformats.org/markup-compatibility/2006">
                <mc:Choice xmlns:v="urn:schemas-microsoft-com:vml" Requires="v">
                  <p:oleObj spid="_x0000_s18520" name="Equation" r:id="rId6" imgW="330057" imgH="203112" progId="Equation.3">
                    <p:embed/>
                  </p:oleObj>
                </mc:Choice>
                <mc:Fallback>
                  <p:oleObj name="Equation" r:id="rId6" imgW="330057"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2256"/>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7"/>
            <p:cNvGraphicFramePr>
              <a:graphicFrameLocks noChangeAspect="1"/>
            </p:cNvGraphicFramePr>
            <p:nvPr/>
          </p:nvGraphicFramePr>
          <p:xfrm>
            <a:off x="3120" y="3120"/>
            <a:ext cx="482" cy="192"/>
          </p:xfrm>
          <a:graphic>
            <a:graphicData uri="http://schemas.openxmlformats.org/presentationml/2006/ole">
              <mc:AlternateContent xmlns:mc="http://schemas.openxmlformats.org/markup-compatibility/2006">
                <mc:Choice xmlns:v="urn:schemas-microsoft-com:vml" Requires="v">
                  <p:oleObj spid="_x0000_s18521" name="Equation" r:id="rId8" imgW="507780" imgH="203112" progId="Equation.3">
                    <p:embed/>
                  </p:oleObj>
                </mc:Choice>
                <mc:Fallback>
                  <p:oleObj name="Equation" r:id="rId8" imgW="507780" imgH="20311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3120"/>
                          <a:ext cx="4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8"/>
            <p:cNvGraphicFramePr>
              <a:graphicFrameLocks noChangeAspect="1"/>
            </p:cNvGraphicFramePr>
            <p:nvPr/>
          </p:nvGraphicFramePr>
          <p:xfrm>
            <a:off x="2112" y="2304"/>
            <a:ext cx="481" cy="192"/>
          </p:xfrm>
          <a:graphic>
            <a:graphicData uri="http://schemas.openxmlformats.org/presentationml/2006/ole">
              <mc:AlternateContent xmlns:mc="http://schemas.openxmlformats.org/markup-compatibility/2006">
                <mc:Choice xmlns:v="urn:schemas-microsoft-com:vml" Requires="v">
                  <p:oleObj spid="_x0000_s18522" name="Equation" r:id="rId10" imgW="507780" imgH="203112" progId="Equation.3">
                    <p:embed/>
                  </p:oleObj>
                </mc:Choice>
                <mc:Fallback>
                  <p:oleObj name="Equation" r:id="rId10" imgW="507780" imgH="20311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304"/>
                          <a:ext cx="4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9"/>
            <p:cNvGraphicFramePr>
              <a:graphicFrameLocks noChangeAspect="1"/>
            </p:cNvGraphicFramePr>
            <p:nvPr/>
          </p:nvGraphicFramePr>
          <p:xfrm>
            <a:off x="2256" y="3120"/>
            <a:ext cx="650" cy="192"/>
          </p:xfrm>
          <a:graphic>
            <a:graphicData uri="http://schemas.openxmlformats.org/presentationml/2006/ole">
              <mc:AlternateContent xmlns:mc="http://schemas.openxmlformats.org/markup-compatibility/2006">
                <mc:Choice xmlns:v="urn:schemas-microsoft-com:vml" Requires="v">
                  <p:oleObj spid="_x0000_s18523" name="Equation" r:id="rId12" imgW="685800" imgH="203200" progId="Equation.3">
                    <p:embed/>
                  </p:oleObj>
                </mc:Choice>
                <mc:Fallback>
                  <p:oleObj name="Equation" r:id="rId12" imgW="685800" imgH="203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6" y="3120"/>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6362" name="Rectangle 10"/>
          <p:cNvSpPr>
            <a:spLocks noChangeArrowheads="1"/>
          </p:cNvSpPr>
          <p:nvPr/>
        </p:nvSpPr>
        <p:spPr bwMode="auto">
          <a:xfrm>
            <a:off x="1219200" y="38100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（1）起点/终点的限制</a:t>
            </a:r>
          </a:p>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（2）连续性限制</a:t>
            </a:r>
          </a:p>
        </p:txBody>
      </p:sp>
      <p:sp>
        <p:nvSpPr>
          <p:cNvPr id="356363" name="Rectangle 11"/>
          <p:cNvSpPr>
            <a:spLocks noChangeArrowheads="1"/>
          </p:cNvSpPr>
          <p:nvPr/>
        </p:nvSpPr>
        <p:spPr bwMode="auto">
          <a:xfrm>
            <a:off x="609600" y="5181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4"/>
              </a:buBlip>
            </a:pPr>
            <a:r>
              <a:rPr kumimoji="1" lang="zh-CN" altLang="en-US" sz="2800" b="1">
                <a:solidFill>
                  <a:schemeClr val="tx2"/>
                </a:solidFill>
                <a:latin typeface="Times New Roman" panose="02020603050405020304" pitchFamily="18" charset="0"/>
              </a:rPr>
              <a:t>再此限制条件下，可以将全</a:t>
            </a:r>
            <a:r>
              <a:rPr kumimoji="1" lang="zh-CN" altLang="en-US" sz="2800" b="1">
                <a:solidFill>
                  <a:schemeClr val="tx2"/>
                </a:solidFill>
                <a:latin typeface="宋体" panose="02010600030101010101" pitchFamily="2" charset="-122"/>
              </a:rPr>
              <a:t>局最优化问题转化为许多局部最优化问题一步一步地来求解，这就动态规划(</a:t>
            </a:r>
            <a:r>
              <a:rPr kumimoji="1" lang="en-US" altLang="zh-CN" sz="2800" b="1">
                <a:solidFill>
                  <a:schemeClr val="tx2"/>
                </a:solidFill>
                <a:latin typeface="宋体" panose="02010600030101010101" pitchFamily="2" charset="-122"/>
              </a:rPr>
              <a:t>Dynamic Programming，</a:t>
            </a:r>
            <a:r>
              <a:rPr kumimoji="1" lang="zh-CN" altLang="en-US" sz="2800" b="1">
                <a:solidFill>
                  <a:schemeClr val="tx2"/>
                </a:solidFill>
                <a:latin typeface="宋体" panose="02010600030101010101" pitchFamily="2" charset="-122"/>
              </a:rPr>
              <a:t>简称</a:t>
            </a:r>
            <a:r>
              <a:rPr kumimoji="1" lang="en-US" altLang="zh-CN" sz="2800" b="1">
                <a:solidFill>
                  <a:schemeClr val="tx2"/>
                </a:solidFill>
                <a:latin typeface="宋体" panose="02010600030101010101" pitchFamily="2" charset="-122"/>
              </a:rPr>
              <a:t>DP </a:t>
            </a:r>
            <a:r>
              <a:rPr kumimoji="1" lang="zh-CN" altLang="en-US" sz="2800" b="1">
                <a:solidFill>
                  <a:schemeClr val="tx2"/>
                </a:solidFill>
                <a:latin typeface="宋体" panose="02010600030101010101" pitchFamily="2" charset="-122"/>
              </a:rPr>
              <a:t>)的思想。</a:t>
            </a:r>
            <a:r>
              <a:rPr kumimoji="1" lang="zh-CN" altLang="en-US" sz="2800" b="1">
                <a:solidFill>
                  <a:schemeClr val="tx2"/>
                </a:solidFill>
                <a:latin typeface="Times New Roman" panose="02020603050405020304" pitchFamily="18" charset="0"/>
              </a:rPr>
              <a:t> </a:t>
            </a:r>
          </a:p>
          <a:p>
            <a:pPr eaLnBrk="1" hangingPunct="1">
              <a:lnSpc>
                <a:spcPct val="90000"/>
              </a:lnSpc>
              <a:buSzPct val="80000"/>
              <a:buFontTx/>
              <a:buNone/>
            </a:pPr>
            <a:endParaRPr kumimoji="1" lang="zh-CN" altLang="en-US" sz="28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62">
                                            <p:txEl>
                                              <p:pRg st="0" end="0"/>
                                            </p:txEl>
                                          </p:spTgt>
                                        </p:tgtEl>
                                        <p:attrNameLst>
                                          <p:attrName>style.visibility</p:attrName>
                                        </p:attrNameLst>
                                      </p:cBhvr>
                                      <p:to>
                                        <p:strVal val="visible"/>
                                      </p:to>
                                    </p:set>
                                    <p:animEffect transition="in" filter="wipe(up)">
                                      <p:cBhvr>
                                        <p:cTn id="17" dur="500"/>
                                        <p:tgtEl>
                                          <p:spTgt spid="3563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62">
                                            <p:txEl>
                                              <p:pRg st="1" end="1"/>
                                            </p:txEl>
                                          </p:spTgt>
                                        </p:tgtEl>
                                        <p:attrNameLst>
                                          <p:attrName>style.visibility</p:attrName>
                                        </p:attrNameLst>
                                      </p:cBhvr>
                                      <p:to>
                                        <p:strVal val="visible"/>
                                      </p:to>
                                    </p:set>
                                    <p:animEffect transition="in" filter="wipe(up)">
                                      <p:cBhvr>
                                        <p:cTn id="22" dur="500"/>
                                        <p:tgtEl>
                                          <p:spTgt spid="35636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6363">
                                            <p:txEl>
                                              <p:pRg st="0" end="0"/>
                                            </p:txEl>
                                          </p:spTgt>
                                        </p:tgtEl>
                                        <p:attrNameLst>
                                          <p:attrName>style.visibility</p:attrName>
                                        </p:attrNameLst>
                                      </p:cBhvr>
                                      <p:to>
                                        <p:strVal val="visible"/>
                                      </p:to>
                                    </p:set>
                                    <p:animEffect transition="in" filter="wipe(up)">
                                      <p:cBhvr>
                                        <p:cTn id="32" dur="500"/>
                                        <p:tgtEl>
                                          <p:spTgt spid="356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P spid="356362" grpId="0" build="p" autoUpdateAnimBg="0"/>
      <p:bldP spid="35636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6883" name="Text Box 3"/>
          <p:cNvSpPr txBox="1">
            <a:spLocks noChangeArrowheads="1"/>
          </p:cNvSpPr>
          <p:nvPr/>
        </p:nvSpPr>
        <p:spPr bwMode="auto">
          <a:xfrm>
            <a:off x="570805" y="1664265"/>
            <a:ext cx="8321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在句法层 ，每个句子由若干词条组成</a:t>
            </a:r>
            <a:r>
              <a:rPr kumimoji="1" lang="zh-CN" altLang="en-US" sz="2800" b="1" dirty="0" smtClean="0">
                <a:solidFill>
                  <a:srgbClr val="1F2039"/>
                </a:solidFill>
                <a:latin typeface="Times New Roman" panose="02020603050405020304" pitchFamily="18" charset="0"/>
                <a:cs typeface="Times New Roman" panose="02020603050405020304" pitchFamily="18" charset="0"/>
              </a:rPr>
              <a:t>，需要通过</a:t>
            </a:r>
            <a:r>
              <a:rPr kumimoji="1" lang="zh-CN" altLang="en-US" sz="2800" b="1" dirty="0">
                <a:solidFill>
                  <a:srgbClr val="FF0000"/>
                </a:solidFill>
                <a:latin typeface="Times New Roman" panose="02020603050405020304" pitchFamily="18" charset="0"/>
                <a:cs typeface="Times New Roman" panose="02020603050405020304" pitchFamily="18" charset="0"/>
              </a:rPr>
              <a:t>语言模型</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评价所有可能的句子候选的合理性。</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395536" y="3212976"/>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a:t>
            </a:r>
            <a:r>
              <a:rPr kumimoji="1" lang="zh-CN" altLang="en-US" sz="2800" b="1" dirty="0">
                <a:solidFill>
                  <a:srgbClr val="1F2039"/>
                </a:solidFill>
                <a:latin typeface="Times New Roman" panose="02020603050405020304" pitchFamily="18" charset="0"/>
                <a:cs typeface="Times New Roman" panose="02020603050405020304" pitchFamily="18" charset="0"/>
              </a:rPr>
              <a:t>在词层，每一个词条由</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若干子词串</a:t>
            </a:r>
            <a:r>
              <a:rPr kumimoji="1" lang="zh-CN" altLang="en-US" sz="2800" b="1" dirty="0">
                <a:solidFill>
                  <a:srgbClr val="1F2039"/>
                </a:solidFill>
                <a:latin typeface="Times New Roman" panose="02020603050405020304" pitchFamily="18" charset="0"/>
                <a:cs typeface="Times New Roman" panose="02020603050405020304" pitchFamily="18" charset="0"/>
              </a:rPr>
              <a:t>接而成，为此需要一</a:t>
            </a:r>
            <a:r>
              <a:rPr kumimoji="1" lang="zh-CN" altLang="en-US" sz="2800" b="1" dirty="0" smtClean="0">
                <a:solidFill>
                  <a:srgbClr val="1F2039"/>
                </a:solidFill>
                <a:latin typeface="Times New Roman" panose="02020603050405020304" pitchFamily="18" charset="0"/>
                <a:cs typeface="Times New Roman" panose="02020603050405020304" pitchFamily="18" charset="0"/>
              </a:rPr>
              <a:t>部</a:t>
            </a:r>
            <a:r>
              <a:rPr kumimoji="1" lang="zh-CN" altLang="en-US" sz="2800" b="1" dirty="0">
                <a:solidFill>
                  <a:srgbClr val="FF0000"/>
                </a:solidFill>
                <a:latin typeface="Times New Roman" panose="02020603050405020304" pitchFamily="18" charset="0"/>
                <a:cs typeface="Times New Roman" panose="02020603050405020304" pitchFamily="18" charset="0"/>
              </a:rPr>
              <a:t>词</a:t>
            </a:r>
            <a:r>
              <a:rPr kumimoji="1" lang="zh-CN" altLang="en-US" sz="2800" b="1" dirty="0" smtClean="0">
                <a:solidFill>
                  <a:srgbClr val="FF0000"/>
                </a:solidFill>
                <a:latin typeface="Times New Roman" panose="02020603050405020304" pitchFamily="18" charset="0"/>
                <a:cs typeface="Times New Roman" panose="02020603050405020304" pitchFamily="18" charset="0"/>
              </a:rPr>
              <a:t>典</a:t>
            </a:r>
            <a:r>
              <a:rPr kumimoji="1" lang="zh-CN" altLang="en-US" sz="2800" b="1" dirty="0">
                <a:solidFill>
                  <a:srgbClr val="1F2039"/>
                </a:solidFill>
                <a:latin typeface="Times New Roman" panose="02020603050405020304" pitchFamily="18" charset="0"/>
                <a:cs typeface="Times New Roman" panose="02020603050405020304" pitchFamily="18" charset="0"/>
              </a:rPr>
              <a:t>来描述这种串接关系。 </a:t>
            </a:r>
          </a:p>
        </p:txBody>
      </p:sp>
      <p:sp>
        <p:nvSpPr>
          <p:cNvPr id="506885" name="Text Box 5"/>
          <p:cNvSpPr txBox="1">
            <a:spLocks noChangeArrowheads="1"/>
          </p:cNvSpPr>
          <p:nvPr/>
        </p:nvSpPr>
        <p:spPr bwMode="auto">
          <a:xfrm>
            <a:off x="376649" y="475373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在语音层，每一</a:t>
            </a:r>
            <a:r>
              <a:rPr kumimoji="1" lang="zh-CN" altLang="en-US" sz="2800" b="1" dirty="0" smtClean="0">
                <a:solidFill>
                  <a:srgbClr val="1F2039"/>
                </a:solidFill>
                <a:latin typeface="Times New Roman" panose="02020603050405020304" pitchFamily="18" charset="0"/>
                <a:cs typeface="Times New Roman" panose="02020603050405020304" pitchFamily="18" charset="0"/>
              </a:rPr>
              <a:t>个子</a:t>
            </a:r>
            <a:r>
              <a:rPr kumimoji="1" lang="zh-CN" altLang="en-US" sz="2800" b="1" dirty="0">
                <a:solidFill>
                  <a:srgbClr val="1F2039"/>
                </a:solidFill>
                <a:latin typeface="Times New Roman" panose="02020603050405020304" pitchFamily="18" charset="0"/>
                <a:cs typeface="Times New Roman" panose="02020603050405020304" pitchFamily="18" charset="0"/>
              </a:rPr>
              <a:t>词</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用</a:t>
            </a:r>
            <a:r>
              <a:rPr kumimoji="1" lang="zh-CN" altLang="en-US" sz="2800" b="1" dirty="0">
                <a:solidFill>
                  <a:srgbClr val="1F2039"/>
                </a:solidFill>
                <a:latin typeface="Times New Roman" panose="02020603050405020304" pitchFamily="18" charset="0"/>
                <a:cs typeface="Times New Roman" panose="02020603050405020304" pitchFamily="18" charset="0"/>
              </a:rPr>
              <a:t>一个</a:t>
            </a:r>
            <a:r>
              <a:rPr kumimoji="1" lang="en-US" altLang="zh-CN" sz="2800" b="1" dirty="0">
                <a:solidFill>
                  <a:srgbClr val="FF0000"/>
                </a:solidFill>
                <a:latin typeface="Times New Roman" panose="02020603050405020304" pitchFamily="18" charset="0"/>
                <a:cs typeface="Times New Roman" panose="02020603050405020304" pitchFamily="18" charset="0"/>
              </a:rPr>
              <a:t>HMM</a:t>
            </a:r>
            <a:r>
              <a:rPr kumimoji="1" lang="zh-CN" altLang="en-US" sz="2800" b="1" dirty="0">
                <a:solidFill>
                  <a:srgbClr val="FF0000"/>
                </a:solidFill>
                <a:latin typeface="Times New Roman" panose="02020603050405020304" pitchFamily="18" charset="0"/>
                <a:cs typeface="Times New Roman" panose="02020603050405020304" pitchFamily="18" charset="0"/>
              </a:rPr>
              <a:t>模型</a:t>
            </a:r>
            <a:r>
              <a:rPr kumimoji="1" lang="zh-CN" altLang="en-US" sz="2800" b="1" dirty="0">
                <a:solidFill>
                  <a:srgbClr val="1F2039"/>
                </a:solidFill>
                <a:latin typeface="Times New Roman" panose="02020603050405020304" pitchFamily="18" charset="0"/>
                <a:cs typeface="Times New Roman" panose="02020603050405020304" pitchFamily="18" charset="0"/>
              </a:rPr>
              <a:t>及一套参数来表示。 </a:t>
            </a:r>
          </a:p>
        </p:txBody>
      </p:sp>
    </p:spTree>
    <p:extLst>
      <p:ext uri="{BB962C8B-B14F-4D97-AF65-F5344CB8AC3E}">
        <p14:creationId xmlns:p14="http://schemas.microsoft.com/office/powerpoint/2010/main" val="304930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wipe(up)">
                                      <p:cBhvr>
                                        <p:cTn id="7" dur="500"/>
                                        <p:tgtEl>
                                          <p:spTgt spid="506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wipe(up)">
                                      <p:cBhvr>
                                        <p:cTn id="12" dur="500"/>
                                        <p:tgtEl>
                                          <p:spTgt spid="50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up)">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utoUpdateAnimBg="0"/>
      <p:bldP spid="506884" grpId="0" autoUpdateAnimBg="0"/>
      <p:bldP spid="50688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extLst/>
          </p:nvPr>
        </p:nvGraphicFramePr>
        <p:xfrm>
          <a:off x="684213" y="2781300"/>
          <a:ext cx="7132637" cy="3208338"/>
        </p:xfrm>
        <a:graphic>
          <a:graphicData uri="http://schemas.openxmlformats.org/presentationml/2006/ole">
            <mc:AlternateContent xmlns:mc="http://schemas.openxmlformats.org/markup-compatibility/2006">
              <mc:Choice xmlns:v="urn:schemas-microsoft-com:vml" Requires="v">
                <p:oleObj spid="_x0000_s261124" name="Picture" r:id="rId4" imgW="5483160" imgH="2469600" progId="Word.Picture.8">
                  <p:embed/>
                </p:oleObj>
              </mc:Choice>
              <mc:Fallback>
                <p:oleObj name="Picture" r:id="rId4" imgW="5483160" imgH="2469600" progId="Word.Picture.8">
                  <p:embed/>
                  <p:pic>
                    <p:nvPicPr>
                      <p:cNvPr id="0" name=""/>
                      <p:cNvPicPr>
                        <a:picLocks noChangeAspect="1" noChangeArrowheads="1"/>
                      </p:cNvPicPr>
                      <p:nvPr/>
                    </p:nvPicPr>
                    <p:blipFill>
                      <a:blip r:embed="rId5"/>
                      <a:srcRect/>
                      <a:stretch>
                        <a:fillRect/>
                      </a:stretch>
                    </p:blipFill>
                    <p:spPr bwMode="auto">
                      <a:xfrm>
                        <a:off x="684213" y="2781300"/>
                        <a:ext cx="7132637"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80227" name="Text Box 3"/>
          <p:cNvSpPr txBox="1">
            <a:spLocks noChangeArrowheads="1"/>
          </p:cNvSpPr>
          <p:nvPr/>
        </p:nvSpPr>
        <p:spPr bwMode="auto">
          <a:xfrm>
            <a:off x="635000" y="1905000"/>
            <a:ext cx="705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1F2039"/>
                </a:solidFill>
                <a:latin typeface="Times New Roman" panose="02020603050405020304" pitchFamily="18" charset="0"/>
              </a:rPr>
              <a:t>基于子词单元的连续语音识别系统总体框图 </a:t>
            </a:r>
          </a:p>
        </p:txBody>
      </p:sp>
      <p:sp>
        <p:nvSpPr>
          <p:cNvPr id="7" name="AutoShape 48"/>
          <p:cNvSpPr>
            <a:spLocks noChangeArrowheads="1"/>
          </p:cNvSpPr>
          <p:nvPr/>
        </p:nvSpPr>
        <p:spPr bwMode="auto">
          <a:xfrm>
            <a:off x="4665638" y="6343558"/>
            <a:ext cx="3051175" cy="288032"/>
          </a:xfrm>
          <a:prstGeom prst="wedgeRoundRectCallout">
            <a:avLst>
              <a:gd name="adj1" fmla="val -58836"/>
              <a:gd name="adj2" fmla="val -276738"/>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smtClean="0"/>
              <a:t>词典和词表需要事先给定</a:t>
            </a:r>
            <a:endParaRPr lang="zh-CN" altLang="en-US" sz="1400" dirty="0"/>
          </a:p>
        </p:txBody>
      </p:sp>
      <p:grpSp>
        <p:nvGrpSpPr>
          <p:cNvPr id="2" name="组合 1"/>
          <p:cNvGrpSpPr/>
          <p:nvPr/>
        </p:nvGrpSpPr>
        <p:grpSpPr>
          <a:xfrm>
            <a:off x="179512" y="4077072"/>
            <a:ext cx="1944216" cy="864096"/>
            <a:chOff x="179512" y="4077072"/>
            <a:chExt cx="1944216" cy="864096"/>
          </a:xfrm>
        </p:grpSpPr>
        <p:sp>
          <p:nvSpPr>
            <p:cNvPr id="8" name="AutoShape 48"/>
            <p:cNvSpPr>
              <a:spLocks noChangeArrowheads="1"/>
            </p:cNvSpPr>
            <p:nvPr/>
          </p:nvSpPr>
          <p:spPr bwMode="auto">
            <a:xfrm>
              <a:off x="179512" y="4077072"/>
              <a:ext cx="1944216" cy="864096"/>
            </a:xfrm>
            <a:prstGeom prst="wedgeRoundRectCallout">
              <a:avLst>
                <a:gd name="adj1" fmla="val 84185"/>
                <a:gd name="adj2" fmla="val 117631"/>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t>词典和词表需要事先给定</a:t>
              </a:r>
              <a:endParaRPr lang="zh-CN" altLang="en-US" sz="1800" dirty="0"/>
            </a:p>
          </p:txBody>
        </p:sp>
        <p:sp>
          <p:nvSpPr>
            <p:cNvPr id="10" name="AutoShape 48"/>
            <p:cNvSpPr>
              <a:spLocks noChangeArrowheads="1"/>
            </p:cNvSpPr>
            <p:nvPr/>
          </p:nvSpPr>
          <p:spPr bwMode="auto">
            <a:xfrm>
              <a:off x="179512" y="4077072"/>
              <a:ext cx="1944216" cy="864096"/>
            </a:xfrm>
            <a:prstGeom prst="wedgeRoundRectCallout">
              <a:avLst>
                <a:gd name="adj1" fmla="val 257381"/>
                <a:gd name="adj2" fmla="val -32703"/>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smtClean="0"/>
                <a:t>子词模型（</a:t>
              </a:r>
              <a:r>
                <a:rPr lang="zh-CN" altLang="en-US" sz="1400" dirty="0" smtClean="0">
                  <a:solidFill>
                    <a:srgbClr val="0070C0"/>
                  </a:solidFill>
                </a:rPr>
                <a:t>声学模型</a:t>
              </a:r>
              <a:r>
                <a:rPr lang="zh-CN" altLang="en-US" sz="1400" dirty="0" smtClean="0"/>
                <a:t>）和</a:t>
              </a:r>
              <a:r>
                <a:rPr lang="zh-CN" altLang="en-US" sz="1400" dirty="0" smtClean="0">
                  <a:solidFill>
                    <a:srgbClr val="0070C0"/>
                  </a:solidFill>
                </a:rPr>
                <a:t>语言模型</a:t>
              </a:r>
              <a:r>
                <a:rPr lang="zh-CN" altLang="en-US" sz="1400" dirty="0" smtClean="0"/>
                <a:t>需要通过训练得到</a:t>
              </a:r>
              <a:endParaRPr lang="zh-CN" altLang="en-US" sz="1400" dirty="0"/>
            </a:p>
          </p:txBody>
        </p:sp>
      </p:grpSp>
    </p:spTree>
    <p:extLst>
      <p:ext uri="{BB962C8B-B14F-4D97-AF65-F5344CB8AC3E}">
        <p14:creationId xmlns:p14="http://schemas.microsoft.com/office/powerpoint/2010/main" val="343952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3" name="对象 2"/>
          <p:cNvGraphicFramePr>
            <a:graphicFrameLocks noChangeAspect="1"/>
          </p:cNvGraphicFramePr>
          <p:nvPr/>
        </p:nvGraphicFramePr>
        <p:xfrm>
          <a:off x="3059113" y="1981200"/>
          <a:ext cx="2582862" cy="571500"/>
        </p:xfrm>
        <a:graphic>
          <a:graphicData uri="http://schemas.openxmlformats.org/presentationml/2006/ole">
            <mc:AlternateContent xmlns:mc="http://schemas.openxmlformats.org/markup-compatibility/2006">
              <mc:Choice xmlns:v="urn:schemas-microsoft-com:vml" Requires="v">
                <p:oleObj spid="_x0000_s262152" name="公式" r:id="rId4" imgW="1434477" imgH="317362" progId="Equation.3">
                  <p:embed/>
                </p:oleObj>
              </mc:Choice>
              <mc:Fallback>
                <p:oleObj name="公式" r:id="rId4" imgW="1434477"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981200"/>
                        <a:ext cx="2582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933700" y="2852738"/>
          <a:ext cx="2833688" cy="754062"/>
        </p:xfrm>
        <a:graphic>
          <a:graphicData uri="http://schemas.openxmlformats.org/presentationml/2006/ole">
            <mc:AlternateContent xmlns:mc="http://schemas.openxmlformats.org/markup-compatibility/2006">
              <mc:Choice xmlns:v="urn:schemas-microsoft-com:vml" Requires="v">
                <p:oleObj spid="_x0000_s262153" name="公式" r:id="rId6" imgW="1574800" imgH="419100" progId="Equation.3">
                  <p:embed/>
                </p:oleObj>
              </mc:Choice>
              <mc:Fallback>
                <p:oleObj name="公式" r:id="rId6" imgW="15748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700" y="2852738"/>
                        <a:ext cx="28336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081338" y="3892550"/>
          <a:ext cx="2787650" cy="547688"/>
        </p:xfrm>
        <a:graphic>
          <a:graphicData uri="http://schemas.openxmlformats.org/presentationml/2006/ole">
            <mc:AlternateContent xmlns:mc="http://schemas.openxmlformats.org/markup-compatibility/2006">
              <mc:Choice xmlns:v="urn:schemas-microsoft-com:vml" Requires="v">
                <p:oleObj spid="_x0000_s262154" name="公式" r:id="rId8" imgW="1548728" imgH="304668" progId="Equation.3">
                  <p:embed/>
                </p:oleObj>
              </mc:Choice>
              <mc:Fallback>
                <p:oleObj name="公式" r:id="rId8" imgW="1548728" imgH="3046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1338" y="3892550"/>
                        <a:ext cx="27876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圆角矩形标注 3"/>
          <p:cNvSpPr>
            <a:spLocks noChangeArrowheads="1"/>
          </p:cNvSpPr>
          <p:nvPr/>
        </p:nvSpPr>
        <p:spPr bwMode="auto">
          <a:xfrm>
            <a:off x="4248150" y="3779838"/>
            <a:ext cx="936625" cy="650875"/>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标注 8"/>
          <p:cNvSpPr>
            <a:spLocks noChangeArrowheads="1"/>
          </p:cNvSpPr>
          <p:nvPr/>
        </p:nvSpPr>
        <p:spPr bwMode="auto">
          <a:xfrm>
            <a:off x="5219700" y="3789363"/>
            <a:ext cx="720725" cy="650875"/>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文本框 4"/>
          <p:cNvSpPr txBox="1">
            <a:spLocks noChangeArrowheads="1"/>
          </p:cNvSpPr>
          <p:nvPr/>
        </p:nvSpPr>
        <p:spPr bwMode="auto">
          <a:xfrm>
            <a:off x="6227763" y="29972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语言学得分</a:t>
            </a:r>
          </a:p>
        </p:txBody>
      </p:sp>
      <p:sp>
        <p:nvSpPr>
          <p:cNvPr id="11" name="文本框 10"/>
          <p:cNvSpPr txBox="1">
            <a:spLocks noChangeArrowheads="1"/>
          </p:cNvSpPr>
          <p:nvPr/>
        </p:nvSpPr>
        <p:spPr bwMode="auto">
          <a:xfrm>
            <a:off x="3492500" y="494188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声学得分</a:t>
            </a:r>
          </a:p>
        </p:txBody>
      </p:sp>
    </p:spTree>
    <p:extLst>
      <p:ext uri="{BB962C8B-B14F-4D97-AF65-F5344CB8AC3E}">
        <p14:creationId xmlns:p14="http://schemas.microsoft.com/office/powerpoint/2010/main" val="9245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8931" name="Rectangle 3"/>
          <p:cNvSpPr>
            <a:spLocks noGrp="1" noChangeArrowheads="1"/>
          </p:cNvSpPr>
          <p:nvPr>
            <p:ph type="body" idx="1"/>
          </p:nvPr>
        </p:nvSpPr>
        <p:spPr>
          <a:xfrm>
            <a:off x="685800" y="1676400"/>
            <a:ext cx="7772400" cy="4953000"/>
          </a:xfrm>
          <a:noFill/>
        </p:spPr>
        <p:txBody>
          <a:bodyPr/>
          <a:lstStyle/>
          <a:p>
            <a:pPr eaLnBrk="1" hangingPunct="1">
              <a:lnSpc>
                <a:spcPct val="130000"/>
              </a:lnSpc>
              <a:buFontTx/>
              <a:buNone/>
            </a:pPr>
            <a:r>
              <a:rPr lang="zh-CN" altLang="en-US" sz="2800" b="1" dirty="0" smtClean="0">
                <a:solidFill>
                  <a:srgbClr val="1F2039"/>
                </a:solidFill>
                <a:latin typeface="Times New Roman" panose="02020603050405020304" pitchFamily="18" charset="0"/>
                <a:cs typeface="Times New Roman" panose="02020603050405020304" pitchFamily="18" charset="0"/>
              </a:rPr>
              <a:t>几个问题：</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spcBef>
                <a:spcPts val="1800"/>
              </a:spcBef>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1</a:t>
            </a:r>
            <a:r>
              <a:rPr lang="zh-CN" altLang="en-US" sz="2800" b="1" dirty="0" smtClean="0">
                <a:solidFill>
                  <a:srgbClr val="1F2039"/>
                </a:solidFill>
                <a:latin typeface="Times New Roman" panose="02020603050405020304" pitchFamily="18" charset="0"/>
                <a:cs typeface="Times New Roman" panose="02020603050405020304" pitchFamily="18" charset="0"/>
              </a:rPr>
              <a:t>）基本声学单元（子词）的选择</a:t>
            </a:r>
            <a:r>
              <a:rPr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2</a:t>
            </a:r>
            <a:r>
              <a:rPr lang="zh-CN" altLang="en-US" sz="2800" b="1" dirty="0" smtClean="0">
                <a:solidFill>
                  <a:srgbClr val="1F2039"/>
                </a:solidFill>
                <a:latin typeface="Times New Roman" panose="02020603050405020304" pitchFamily="18" charset="0"/>
                <a:cs typeface="Times New Roman" panose="02020603050405020304" pitchFamily="18" charset="0"/>
              </a:rPr>
              <a:t>）如何得到词模型</a:t>
            </a:r>
            <a:r>
              <a:rPr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3</a:t>
            </a:r>
            <a:r>
              <a:rPr lang="zh-CN" altLang="en-US" sz="2800" b="1" dirty="0" smtClean="0">
                <a:solidFill>
                  <a:srgbClr val="1F2039"/>
                </a:solidFill>
                <a:latin typeface="Times New Roman" panose="02020603050405020304" pitchFamily="18" charset="0"/>
                <a:cs typeface="Times New Roman" panose="02020603050405020304" pitchFamily="18" charset="0"/>
              </a:rPr>
              <a:t>）如何训练子词模型</a:t>
            </a:r>
            <a:r>
              <a:rPr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4</a:t>
            </a:r>
            <a:r>
              <a:rPr lang="zh-CN" altLang="en-US" sz="2800" b="1" dirty="0" smtClean="0">
                <a:solidFill>
                  <a:srgbClr val="1F2039"/>
                </a:solidFill>
                <a:latin typeface="Times New Roman" panose="02020603050405020304" pitchFamily="18" charset="0"/>
                <a:cs typeface="Times New Roman" panose="02020603050405020304" pitchFamily="18" charset="0"/>
              </a:rPr>
              <a:t>）如何利用语言学知识</a:t>
            </a:r>
            <a:r>
              <a:rPr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5</a:t>
            </a:r>
            <a:r>
              <a:rPr lang="zh-CN" altLang="en-US" sz="2800" b="1" dirty="0" smtClean="0">
                <a:solidFill>
                  <a:srgbClr val="1F2039"/>
                </a:solidFill>
                <a:latin typeface="Times New Roman" panose="02020603050405020304" pitchFamily="18" charset="0"/>
                <a:cs typeface="Times New Roman" panose="02020603050405020304" pitchFamily="18" charset="0"/>
              </a:rPr>
              <a:t>）如何识别</a:t>
            </a:r>
            <a:r>
              <a:rPr lang="en-US" altLang="zh-CN" sz="2800" b="1" dirty="0" smtClean="0">
                <a:solidFill>
                  <a:srgbClr val="1F2039"/>
                </a:solidFill>
                <a:latin typeface="Times New Roman" panose="02020603050405020304" pitchFamily="18" charset="0"/>
                <a:cs typeface="Times New Roman" panose="02020603050405020304" pitchFamily="18" charset="0"/>
              </a:rPr>
              <a:t>?</a:t>
            </a:r>
          </a:p>
          <a:p>
            <a:pPr eaLnBrk="1" hangingPunct="1">
              <a:buFontTx/>
              <a:buNone/>
            </a:pPr>
            <a:endParaRPr lang="zh-CN" altLang="en-US" sz="2800" b="1" dirty="0" smtClean="0">
              <a:solidFill>
                <a:srgbClr val="1F2039"/>
              </a:solidFill>
              <a:latin typeface="Times New Roman" panose="02020603050405020304" pitchFamily="18" charset="0"/>
            </a:endParaRPr>
          </a:p>
        </p:txBody>
      </p:sp>
    </p:spTree>
    <p:extLst>
      <p:ext uri="{BB962C8B-B14F-4D97-AF65-F5344CB8AC3E}">
        <p14:creationId xmlns:p14="http://schemas.microsoft.com/office/powerpoint/2010/main" val="2544959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wipe(up)">
                                      <p:cBhvr>
                                        <p:cTn id="12" dur="500"/>
                                        <p:tgtEl>
                                          <p:spTgt spid="508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1">
                                            <p:txEl>
                                              <p:pRg st="2" end="2"/>
                                            </p:txEl>
                                          </p:spTgt>
                                        </p:tgtEl>
                                        <p:attrNameLst>
                                          <p:attrName>style.visibility</p:attrName>
                                        </p:attrNameLst>
                                      </p:cBhvr>
                                      <p:to>
                                        <p:strVal val="visible"/>
                                      </p:to>
                                    </p:set>
                                    <p:animEffect transition="in" filter="wipe(up)">
                                      <p:cBhvr>
                                        <p:cTn id="17" dur="500"/>
                                        <p:tgtEl>
                                          <p:spTgt spid="508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8931">
                                            <p:txEl>
                                              <p:pRg st="3" end="3"/>
                                            </p:txEl>
                                          </p:spTgt>
                                        </p:tgtEl>
                                        <p:attrNameLst>
                                          <p:attrName>style.visibility</p:attrName>
                                        </p:attrNameLst>
                                      </p:cBhvr>
                                      <p:to>
                                        <p:strVal val="visible"/>
                                      </p:to>
                                    </p:set>
                                    <p:animEffect transition="in" filter="wipe(up)">
                                      <p:cBhvr>
                                        <p:cTn id="22" dur="500"/>
                                        <p:tgtEl>
                                          <p:spTgt spid="508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1">
                                            <p:txEl>
                                              <p:pRg st="4" end="4"/>
                                            </p:txEl>
                                          </p:spTgt>
                                        </p:tgtEl>
                                        <p:attrNameLst>
                                          <p:attrName>style.visibility</p:attrName>
                                        </p:attrNameLst>
                                      </p:cBhvr>
                                      <p:to>
                                        <p:strVal val="visible"/>
                                      </p:to>
                                    </p:set>
                                    <p:animEffect transition="in" filter="wipe(up)">
                                      <p:cBhvr>
                                        <p:cTn id="27" dur="500"/>
                                        <p:tgtEl>
                                          <p:spTgt spid="508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8931">
                                            <p:txEl>
                                              <p:pRg st="5" end="5"/>
                                            </p:txEl>
                                          </p:spTgt>
                                        </p:tgtEl>
                                        <p:attrNameLst>
                                          <p:attrName>style.visibility</p:attrName>
                                        </p:attrNameLst>
                                      </p:cBhvr>
                                      <p:to>
                                        <p:strVal val="visible"/>
                                      </p:to>
                                    </p:set>
                                    <p:animEffect transition="in" filter="wipe(up)">
                                      <p:cBhvr>
                                        <p:cTn id="32" dur="500"/>
                                        <p:tgtEl>
                                          <p:spTgt spid="50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lnSpc>
                <a:spcPct val="90000"/>
              </a:lnSpc>
              <a:buClr>
                <a:srgbClr val="9900FF"/>
              </a:buClr>
              <a:buFont typeface="Wingdings" panose="05000000000000000000" pitchFamily="2" charset="2"/>
              <a:buChar char="Ø"/>
            </a:pPr>
            <a:r>
              <a:rPr lang="zh-CN" altLang="en-US" sz="2800" b="1" dirty="0" smtClean="0">
                <a:solidFill>
                  <a:srgbClr val="1F2039"/>
                </a:solidFill>
                <a:latin typeface="宋体" panose="02010600030101010101" pitchFamily="2" charset="-122"/>
              </a:rPr>
              <a:t>声学模型</a:t>
            </a:r>
            <a:r>
              <a:rPr lang="zh-CN" altLang="en-US" sz="2800" b="1" dirty="0" smtClean="0">
                <a:solidFill>
                  <a:srgbClr val="1F2039"/>
                </a:solidFill>
                <a:latin typeface="Times New Roman" panose="02020603050405020304" pitchFamily="18" charset="0"/>
              </a:rPr>
              <a:t>  </a:t>
            </a:r>
          </a:p>
          <a:p>
            <a:pPr eaLnBrk="1" hangingPunct="1">
              <a:lnSpc>
                <a:spcPct val="110000"/>
              </a:lnSpc>
              <a:buFontTx/>
              <a:buNone/>
            </a:pPr>
            <a:r>
              <a:rPr lang="zh-CN" altLang="en-US" sz="2800" b="1" dirty="0" smtClean="0">
                <a:solidFill>
                  <a:srgbClr val="1F2039"/>
                </a:solidFill>
                <a:latin typeface="Times New Roman" panose="02020603050405020304" pitchFamily="18" charset="0"/>
                <a:cs typeface="Times New Roman" panose="02020603050405020304" pitchFamily="18" charset="0"/>
              </a:rPr>
              <a:t>(1) 基本声学单元的选择 </a:t>
            </a: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以词作为基本单元建立模型会造成大量不必要的冗余存储和计算。因此一般采用比词小的子词基元，如音节、半音节、音素等 。</a:t>
            </a: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声学单元越小，其数量也就越少，训练模型的工作量也就越小；</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但是，单元越小，对上下文的敏感性越大，越容易受到前后相邻的影响而产生变异，因此其类型设计和训练样本的采集更困难。 </a:t>
            </a:r>
          </a:p>
        </p:txBody>
      </p:sp>
    </p:spTree>
    <p:extLst>
      <p:ext uri="{BB962C8B-B14F-4D97-AF65-F5344CB8AC3E}">
        <p14:creationId xmlns:p14="http://schemas.microsoft.com/office/powerpoint/2010/main" val="402330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up)">
                                      <p:cBhvr>
                                        <p:cTn id="27"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子词的数量应该是</a:t>
            </a:r>
            <a:r>
              <a:rPr lang="zh-CN" altLang="en-US" sz="2800" b="1" dirty="0" smtClean="0">
                <a:solidFill>
                  <a:srgbClr val="0070C0"/>
                </a:solidFill>
                <a:latin typeface="Times New Roman" panose="02020603050405020304" pitchFamily="18" charset="0"/>
                <a:cs typeface="Times New Roman" panose="02020603050405020304" pitchFamily="18" charset="0"/>
              </a:rPr>
              <a:t>固定不变的</a:t>
            </a:r>
            <a:r>
              <a:rPr lang="zh-CN" altLang="en-US" sz="2800" b="1" dirty="0" smtClean="0">
                <a:solidFill>
                  <a:srgbClr val="1F2039"/>
                </a:solidFill>
                <a:latin typeface="Times New Roman" panose="02020603050405020304" pitchFamily="18" charset="0"/>
                <a:cs typeface="Times New Roman" panose="02020603050405020304" pitchFamily="18" charset="0"/>
              </a:rPr>
              <a:t>。因而，</a:t>
            </a:r>
            <a:r>
              <a:rPr lang="zh-CN" altLang="en-US" sz="2800" b="1" dirty="0" smtClean="0">
                <a:solidFill>
                  <a:srgbClr val="0070C0"/>
                </a:solidFill>
                <a:latin typeface="Times New Roman" panose="02020603050405020304" pitchFamily="18" charset="0"/>
                <a:cs typeface="Times New Roman" panose="02020603050405020304" pitchFamily="18" charset="0"/>
              </a:rPr>
              <a:t>英语</a:t>
            </a:r>
            <a:r>
              <a:rPr lang="zh-CN" altLang="en-US" sz="2800" b="1" dirty="0" smtClean="0">
                <a:solidFill>
                  <a:srgbClr val="1F2039"/>
                </a:solidFill>
                <a:latin typeface="Times New Roman" panose="02020603050405020304" pitchFamily="18" charset="0"/>
                <a:cs typeface="Times New Roman" panose="02020603050405020304" pitchFamily="18" charset="0"/>
              </a:rPr>
              <a:t>只能选择</a:t>
            </a:r>
            <a:r>
              <a:rPr lang="zh-CN" altLang="en-US" sz="2800" b="1" dirty="0" smtClean="0">
                <a:solidFill>
                  <a:srgbClr val="0070C0"/>
                </a:solidFill>
                <a:latin typeface="Times New Roman" panose="02020603050405020304" pitchFamily="18" charset="0"/>
                <a:cs typeface="Times New Roman" panose="02020603050405020304" pitchFamily="18" charset="0"/>
              </a:rPr>
              <a:t>音素</a:t>
            </a:r>
            <a:r>
              <a:rPr lang="zh-CN" altLang="en-US" sz="2800" b="1" dirty="0" smtClean="0">
                <a:solidFill>
                  <a:srgbClr val="1F2039"/>
                </a:solidFill>
                <a:latin typeface="Times New Roman" panose="02020603050405020304" pitchFamily="18" charset="0"/>
                <a:cs typeface="Times New Roman" panose="02020603050405020304" pitchFamily="18" charset="0"/>
              </a:rPr>
              <a:t>作为建模基元。</a:t>
            </a: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单</a:t>
            </a:r>
            <a:r>
              <a:rPr lang="zh-CN" altLang="en-US" sz="2800" b="1" dirty="0" smtClean="0">
                <a:solidFill>
                  <a:srgbClr val="0070C0"/>
                </a:solidFill>
                <a:latin typeface="Times New Roman" panose="02020603050405020304" pitchFamily="18" charset="0"/>
                <a:cs typeface="Times New Roman" panose="02020603050405020304" pitchFamily="18" charset="0"/>
              </a:rPr>
              <a:t>音素模型</a:t>
            </a:r>
            <a:r>
              <a:rPr lang="zh-CN" altLang="en-US" sz="2800" b="1" dirty="0" smtClean="0">
                <a:solidFill>
                  <a:srgbClr val="1F2039"/>
                </a:solidFill>
                <a:latin typeface="Times New Roman" panose="02020603050405020304" pitchFamily="18" charset="0"/>
                <a:cs typeface="Times New Roman" panose="02020603050405020304" pitchFamily="18" charset="0"/>
              </a:rPr>
              <a:t>（</a:t>
            </a:r>
            <a:r>
              <a:rPr lang="en-US" altLang="zh-CN" sz="2800" b="1" dirty="0" err="1" smtClean="0">
                <a:solidFill>
                  <a:srgbClr val="1F2039"/>
                </a:solidFill>
                <a:latin typeface="Times New Roman" panose="02020603050405020304" pitchFamily="18" charset="0"/>
                <a:cs typeface="Times New Roman" panose="02020603050405020304" pitchFamily="18" charset="0"/>
              </a:rPr>
              <a:t>Monophone</a:t>
            </a:r>
            <a:r>
              <a:rPr lang="zh-CN" altLang="en-US" sz="2800" b="1" dirty="0" smtClean="0">
                <a:solidFill>
                  <a:srgbClr val="1F2039"/>
                </a:solidFill>
                <a:latin typeface="Times New Roman" panose="02020603050405020304" pitchFamily="18" charset="0"/>
                <a:cs typeface="Times New Roman" panose="02020603050405020304" pitchFamily="18" charset="0"/>
              </a:rPr>
              <a:t>）：每个音素建立一个</a:t>
            </a:r>
            <a:r>
              <a:rPr lang="en-US" altLang="zh-CN" sz="2800" b="1" dirty="0" smtClean="0">
                <a:solidFill>
                  <a:srgbClr val="1F2039"/>
                </a:solidFill>
                <a:latin typeface="Times New Roman" panose="02020603050405020304" pitchFamily="18" charset="0"/>
                <a:cs typeface="Times New Roman" panose="02020603050405020304" pitchFamily="18" charset="0"/>
              </a:rPr>
              <a:t>HMM</a:t>
            </a:r>
            <a:r>
              <a:rPr lang="zh-CN" altLang="en-US" sz="2800" b="1" dirty="0" smtClean="0">
                <a:solidFill>
                  <a:srgbClr val="1F2039"/>
                </a:solidFill>
                <a:latin typeface="Times New Roman" panose="02020603050405020304" pitchFamily="18" charset="0"/>
                <a:cs typeface="Times New Roman" panose="02020603050405020304" pitchFamily="18" charset="0"/>
              </a:rPr>
              <a:t>模型。</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0070C0"/>
                </a:solidFill>
                <a:latin typeface="Times New Roman" panose="02020603050405020304" pitchFamily="18" charset="0"/>
                <a:cs typeface="Times New Roman" panose="02020603050405020304" pitchFamily="18" charset="0"/>
              </a:rPr>
              <a:t>三音素模型</a:t>
            </a:r>
            <a:r>
              <a:rPr lang="zh-CN" altLang="en-US" sz="2800" b="1" dirty="0" smtClean="0">
                <a:solidFill>
                  <a:srgbClr val="1F2039"/>
                </a:solidFill>
                <a:latin typeface="Times New Roman" panose="02020603050405020304" pitchFamily="18" charset="0"/>
                <a:cs typeface="Times New Roman" panose="02020603050405020304" pitchFamily="18" charset="0"/>
              </a:rPr>
              <a:t>（</a:t>
            </a:r>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）：考虑协同发音</a:t>
            </a:r>
            <a:r>
              <a:rPr lang="zh-CN" altLang="en-US" sz="2800" b="1" dirty="0" smtClean="0">
                <a:solidFill>
                  <a:srgbClr val="1F2039"/>
                </a:solidFill>
                <a:latin typeface="Times New Roman" panose="02020603050405020304" pitchFamily="18" charset="0"/>
                <a:cs typeface="Times New Roman" panose="02020603050405020304" pitchFamily="18" charset="0"/>
              </a:rPr>
              <a:t>效应，上下文不同则建立不同的</a:t>
            </a:r>
            <a:r>
              <a:rPr lang="en-US" altLang="zh-CN" sz="2800" b="1" dirty="0" smtClean="0">
                <a:solidFill>
                  <a:srgbClr val="1F2039"/>
                </a:solidFill>
                <a:latin typeface="Times New Roman" panose="02020603050405020304" pitchFamily="18" charset="0"/>
                <a:cs typeface="Times New Roman" panose="02020603050405020304" pitchFamily="18" charset="0"/>
              </a:rPr>
              <a:t>HMM</a:t>
            </a:r>
            <a:r>
              <a:rPr lang="zh-CN" altLang="en-US" sz="2800" b="1" dirty="0" smtClean="0">
                <a:solidFill>
                  <a:srgbClr val="1F2039"/>
                </a:solidFill>
                <a:latin typeface="Times New Roman" panose="02020603050405020304" pitchFamily="18" charset="0"/>
                <a:cs typeface="Times New Roman" panose="02020603050405020304" pitchFamily="18" charset="0"/>
              </a:rPr>
              <a:t>模型。例如：</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017423" y="5067002"/>
            <a:ext cx="1340432" cy="861774"/>
          </a:xfrm>
          <a:prstGeom prst="rect">
            <a:avLst/>
          </a:prstGeom>
          <a:noFill/>
        </p:spPr>
        <p:txBody>
          <a:bodyPr wrap="none" rtlCol="0">
            <a:spAutoFit/>
          </a:bodyPr>
          <a:lstStyle/>
          <a:p>
            <a:r>
              <a:rPr lang="en-US" altLang="zh-CN" sz="3200" b="1" dirty="0" smtClean="0">
                <a:solidFill>
                  <a:srgbClr val="0070C0"/>
                </a:solidFill>
                <a:latin typeface="Times New Roman" panose="02020603050405020304" pitchFamily="18" charset="0"/>
                <a:cs typeface="Times New Roman" panose="02020603050405020304" pitchFamily="18" charset="0"/>
              </a:rPr>
              <a:t>t -</a:t>
            </a:r>
            <a:r>
              <a:rPr lang="en-US" altLang="zh-CN" sz="3200" b="1" dirty="0" err="1">
                <a:solidFill>
                  <a:srgbClr val="0070C0"/>
                </a:solidFill>
                <a:latin typeface="Times New Roman" panose="02020603050405020304" pitchFamily="18" charset="0"/>
                <a:cs typeface="Times New Roman" panose="02020603050405020304" pitchFamily="18" charset="0"/>
              </a:rPr>
              <a:t>iy+n</a:t>
            </a:r>
            <a:endParaRPr lang="zh-CN" altLang="en-US" sz="3200"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6" name="圆角矩形标注 5"/>
          <p:cNvSpPr>
            <a:spLocks noChangeArrowheads="1"/>
          </p:cNvSpPr>
          <p:nvPr/>
        </p:nvSpPr>
        <p:spPr bwMode="auto">
          <a:xfrm>
            <a:off x="4017423" y="5157191"/>
            <a:ext cx="339074" cy="504057"/>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圆角矩形标注 6"/>
          <p:cNvSpPr>
            <a:spLocks noChangeArrowheads="1"/>
          </p:cNvSpPr>
          <p:nvPr/>
        </p:nvSpPr>
        <p:spPr bwMode="auto">
          <a:xfrm>
            <a:off x="5032399" y="5157191"/>
            <a:ext cx="259681" cy="432049"/>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a:spLocks noChangeArrowheads="1"/>
          </p:cNvSpPr>
          <p:nvPr/>
        </p:nvSpPr>
        <p:spPr bwMode="auto">
          <a:xfrm>
            <a:off x="5273487" y="4488097"/>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smtClean="0">
                <a:solidFill>
                  <a:srgbClr val="FF0000"/>
                </a:solidFill>
              </a:rPr>
              <a:t>下文</a:t>
            </a:r>
            <a:endParaRPr lang="zh-CN" altLang="en-US" sz="1800" dirty="0">
              <a:solidFill>
                <a:srgbClr val="FF0000"/>
              </a:solidFill>
            </a:endParaRPr>
          </a:p>
        </p:txBody>
      </p:sp>
      <p:sp>
        <p:nvSpPr>
          <p:cNvPr id="9" name="文本框 8"/>
          <p:cNvSpPr txBox="1">
            <a:spLocks noChangeArrowheads="1"/>
          </p:cNvSpPr>
          <p:nvPr/>
        </p:nvSpPr>
        <p:spPr bwMode="auto">
          <a:xfrm>
            <a:off x="3508918" y="600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上文</a:t>
            </a:r>
          </a:p>
        </p:txBody>
      </p:sp>
    </p:spTree>
    <p:extLst>
      <p:ext uri="{BB962C8B-B14F-4D97-AF65-F5344CB8AC3E}">
        <p14:creationId xmlns:p14="http://schemas.microsoft.com/office/powerpoint/2010/main" val="153643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3" grpId="0"/>
      <p:bldP spid="6" grpId="0" animBg="1"/>
      <p:bldP spid="7" grpId="0" animBg="1"/>
      <p:bldP spid="8" grpId="0"/>
      <p:bldP spid="9"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smtClean="0">
                <a:solidFill>
                  <a:srgbClr val="1F2039"/>
                </a:solidFill>
                <a:latin typeface="Times New Roman" panose="02020603050405020304" pitchFamily="18" charset="0"/>
                <a:cs typeface="Times New Roman" panose="02020603050405020304" pitchFamily="18" charset="0"/>
              </a:rPr>
              <a:t>数量太多（</a:t>
            </a:r>
            <a:r>
              <a:rPr lang="en-US" altLang="zh-CN" sz="2800" b="1" dirty="0" smtClean="0">
                <a:solidFill>
                  <a:srgbClr val="0070C0"/>
                </a:solidFill>
                <a:latin typeface="Times New Roman" panose="02020603050405020304" pitchFamily="18" charset="0"/>
                <a:cs typeface="Times New Roman" panose="02020603050405020304" pitchFamily="18" charset="0"/>
              </a:rPr>
              <a:t>48×48×48</a:t>
            </a:r>
            <a:r>
              <a:rPr lang="zh-CN" altLang="en-US" sz="2800" b="1" dirty="0" smtClean="0">
                <a:solidFill>
                  <a:srgbClr val="1F2039"/>
                </a:solidFill>
                <a:latin typeface="Times New Roman" panose="02020603050405020304" pitchFamily="18" charset="0"/>
                <a:cs typeface="Times New Roman" panose="02020603050405020304" pitchFamily="18" charset="0"/>
              </a:rPr>
              <a:t>），建模时需要太多数据。</a:t>
            </a:r>
          </a:p>
          <a:p>
            <a:pPr eaLnBrk="1" hangingPunct="1"/>
            <a:r>
              <a:rPr lang="zh-CN" altLang="en-US" sz="2800" b="1" dirty="0" smtClean="0">
                <a:latin typeface="Times New Roman" panose="02020603050405020304" pitchFamily="18" charset="0"/>
                <a:cs typeface="Times New Roman" panose="02020603050405020304" pitchFamily="18" charset="0"/>
              </a:rPr>
              <a:t>解决方法：</a:t>
            </a:r>
            <a:r>
              <a:rPr lang="zh-CN" altLang="en-US" sz="2800" b="1" dirty="0" smtClean="0">
                <a:solidFill>
                  <a:srgbClr val="0070C0"/>
                </a:solidFill>
                <a:latin typeface="Times New Roman" panose="02020603050405020304" pitchFamily="18" charset="0"/>
                <a:cs typeface="Times New Roman" panose="02020603050405020304" pitchFamily="18" charset="0"/>
              </a:rPr>
              <a:t>状态绑定</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Young, S. . "Tree-based state tying for high accuracy acoustic modeling." Proc. ARPA Human Language Technology Workshop 1994.</a:t>
            </a:r>
            <a:endParaRPr lang="en-US" altLang="zh-CN" sz="1800" b="1"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3861253"/>
            <a:ext cx="5378443" cy="2535552"/>
          </a:xfrm>
          <a:prstGeom prst="rect">
            <a:avLst/>
          </a:prstGeom>
        </p:spPr>
      </p:pic>
      <p:sp>
        <p:nvSpPr>
          <p:cNvPr id="4" name="矩形 3"/>
          <p:cNvSpPr/>
          <p:nvPr/>
        </p:nvSpPr>
        <p:spPr>
          <a:xfrm>
            <a:off x="5866722" y="4221088"/>
            <a:ext cx="2953749" cy="1966116"/>
          </a:xfrm>
          <a:prstGeom prst="rect">
            <a:avLst/>
          </a:prstGeom>
        </p:spPr>
        <p:txBody>
          <a:bodyPr wrap="square">
            <a:spAutoFit/>
          </a:bodyPr>
          <a:lstStyle/>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1</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smtClean="0">
                <a:solidFill>
                  <a:srgbClr val="000000"/>
                </a:solidFill>
                <a:latin typeface="Times New Roman" panose="02020603050405020304" pitchFamily="18" charset="0"/>
                <a:cs typeface="Times New Roman" panose="02020603050405020304" pitchFamily="18" charset="0"/>
              </a:rPr>
              <a:t>BW</a:t>
            </a:r>
            <a:r>
              <a:rPr lang="zh-CN" altLang="en-US" sz="1600" b="1" dirty="0" smtClean="0">
                <a:solidFill>
                  <a:srgbClr val="000000"/>
                </a:solidFill>
                <a:latin typeface="Times New Roman" panose="02020603050405020304" pitchFamily="18" charset="0"/>
                <a:cs typeface="Times New Roman" panose="02020603050405020304" pitchFamily="18" charset="0"/>
              </a:rPr>
              <a:t>算法训练</a:t>
            </a:r>
            <a:r>
              <a:rPr lang="en-US" altLang="zh-CN" sz="1600" b="1" dirty="0" err="1" smtClean="0">
                <a:solidFill>
                  <a:srgbClr val="000000"/>
                </a:solidFill>
                <a:latin typeface="Times New Roman" panose="02020603050405020304" pitchFamily="18" charset="0"/>
                <a:cs typeface="Times New Roman" panose="02020603050405020304" pitchFamily="18" charset="0"/>
              </a:rPr>
              <a:t>Monophone</a:t>
            </a:r>
            <a:endParaRPr lang="en-US" altLang="zh-CN" sz="1600" b="1" dirty="0" smtClean="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2</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err="1" smtClean="0">
                <a:solidFill>
                  <a:srgbClr val="000000"/>
                </a:solidFill>
                <a:latin typeface="Times New Roman" panose="02020603050405020304" pitchFamily="18" charset="0"/>
                <a:cs typeface="Times New Roman" panose="02020603050405020304" pitchFamily="18" charset="0"/>
              </a:rPr>
              <a:t>Monophone</a:t>
            </a:r>
            <a:r>
              <a:rPr lang="zh-CN" altLang="en-US" sz="1600" b="1" dirty="0" smtClean="0">
                <a:solidFill>
                  <a:srgbClr val="000000"/>
                </a:solidFill>
                <a:latin typeface="Times New Roman" panose="02020603050405020304" pitchFamily="18" charset="0"/>
                <a:cs typeface="Times New Roman" panose="02020603050405020304" pitchFamily="18" charset="0"/>
              </a:rPr>
              <a:t>初始化</a:t>
            </a:r>
            <a:r>
              <a:rPr lang="en-US" altLang="zh-CN" sz="1600" b="1" dirty="0" err="1" smtClean="0">
                <a:solidFill>
                  <a:srgbClr val="000000"/>
                </a:solidFill>
                <a:latin typeface="Times New Roman" panose="02020603050405020304" pitchFamily="18" charset="0"/>
                <a:cs typeface="Times New Roman" panose="02020603050405020304" pitchFamily="18" charset="0"/>
              </a:rPr>
              <a:t>Triphone</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smtClean="0">
                <a:solidFill>
                  <a:srgbClr val="000000"/>
                </a:solidFill>
                <a:latin typeface="Times New Roman" panose="02020603050405020304" pitchFamily="18" charset="0"/>
                <a:cs typeface="Times New Roman" panose="02020603050405020304" pitchFamily="18" charset="0"/>
              </a:rPr>
              <a:t>BW</a:t>
            </a:r>
            <a:r>
              <a:rPr lang="zh-CN" altLang="en-US" sz="1600" b="1" dirty="0" smtClean="0">
                <a:solidFill>
                  <a:srgbClr val="000000"/>
                </a:solidFill>
                <a:latin typeface="Times New Roman" panose="02020603050405020304" pitchFamily="18" charset="0"/>
                <a:cs typeface="Times New Roman" panose="02020603050405020304" pitchFamily="18" charset="0"/>
              </a:rPr>
              <a:t>算法训练。</a:t>
            </a:r>
            <a:endParaRPr lang="en-US" altLang="zh-CN" sz="1600" b="1" dirty="0" smtClean="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3</a:t>
            </a:r>
            <a:r>
              <a:rPr lang="zh-CN" altLang="en-US" sz="1600" b="1" dirty="0" smtClean="0">
                <a:solidFill>
                  <a:srgbClr val="000000"/>
                </a:solidFill>
                <a:latin typeface="Times New Roman" panose="02020603050405020304" pitchFamily="18" charset="0"/>
                <a:cs typeface="Times New Roman" panose="02020603050405020304" pitchFamily="18" charset="0"/>
              </a:rPr>
              <a:t>）中心</a:t>
            </a:r>
            <a:r>
              <a:rPr lang="zh-CN" altLang="en-US" sz="1600" b="1" dirty="0">
                <a:solidFill>
                  <a:srgbClr val="000000"/>
                </a:solidFill>
                <a:latin typeface="Times New Roman" panose="02020603050405020304" pitchFamily="18" charset="0"/>
                <a:cs typeface="Times New Roman" panose="02020603050405020304" pitchFamily="18" charset="0"/>
              </a:rPr>
              <a:t>音素相同的三音素被聚类，一个典型的状态被选择出，同类的状态绑定该状态。</a:t>
            </a: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4</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zh-CN" altLang="en-US" sz="1600" b="1" dirty="0">
                <a:solidFill>
                  <a:srgbClr val="000000"/>
                </a:solidFill>
                <a:latin typeface="Times New Roman" panose="02020603050405020304" pitchFamily="18" charset="0"/>
                <a:cs typeface="Times New Roman" panose="02020603050405020304" pitchFamily="18" charset="0"/>
              </a:rPr>
              <a:t> </a:t>
            </a:r>
            <a:r>
              <a:rPr lang="zh-CN" altLang="en-US" sz="1600" b="1" dirty="0" smtClean="0">
                <a:solidFill>
                  <a:srgbClr val="000000"/>
                </a:solidFill>
                <a:latin typeface="Times New Roman" panose="02020603050405020304" pitchFamily="18" charset="0"/>
                <a:cs typeface="Times New Roman" panose="02020603050405020304" pitchFamily="18" charset="0"/>
              </a:rPr>
              <a:t>增加</a:t>
            </a:r>
            <a:r>
              <a:rPr lang="en-US" altLang="zh-CN" sz="1600" b="1" dirty="0" smtClean="0">
                <a:solidFill>
                  <a:srgbClr val="000000"/>
                </a:solidFill>
                <a:latin typeface="Times New Roman" panose="02020603050405020304" pitchFamily="18" charset="0"/>
                <a:cs typeface="Times New Roman" panose="02020603050405020304" pitchFamily="18" charset="0"/>
              </a:rPr>
              <a:t>GMM</a:t>
            </a:r>
            <a:r>
              <a:rPr lang="zh-CN" altLang="en-US" sz="1600" b="1" dirty="0" smtClean="0">
                <a:solidFill>
                  <a:srgbClr val="000000"/>
                </a:solidFill>
                <a:latin typeface="Times New Roman" panose="02020603050405020304" pitchFamily="18" charset="0"/>
                <a:cs typeface="Times New Roman" panose="02020603050405020304" pitchFamily="18" charset="0"/>
              </a:rPr>
              <a:t>混合分量数。</a:t>
            </a:r>
            <a:endParaRPr lang="zh-CN" altLang="en-US" sz="16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00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对中文而言，音节、半音节、音素的数量都是</a:t>
            </a:r>
            <a:r>
              <a:rPr lang="zh-CN" altLang="en-US" sz="2800" b="1" dirty="0" smtClean="0">
                <a:solidFill>
                  <a:srgbClr val="0070C0"/>
                </a:solidFill>
                <a:latin typeface="Times New Roman" panose="02020603050405020304" pitchFamily="18" charset="0"/>
                <a:cs typeface="Times New Roman" panose="02020603050405020304" pitchFamily="18" charset="0"/>
              </a:rPr>
              <a:t>固定不变的</a:t>
            </a:r>
            <a:r>
              <a:rPr lang="zh-CN" altLang="en-US"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半音节（</a:t>
            </a:r>
            <a:r>
              <a:rPr lang="en-US" altLang="zh-CN" sz="2800" b="1" dirty="0" err="1" smtClean="0">
                <a:solidFill>
                  <a:srgbClr val="0070C0"/>
                </a:solidFill>
                <a:latin typeface="Times New Roman" panose="02020603050405020304" pitchFamily="18" charset="0"/>
                <a:cs typeface="Times New Roman" panose="02020603050405020304" pitchFamily="18" charset="0"/>
              </a:rPr>
              <a:t>Subsyllable</a:t>
            </a:r>
            <a:r>
              <a:rPr lang="zh-CN" altLang="en-US" sz="2800" b="1" dirty="0" smtClean="0">
                <a:solidFill>
                  <a:srgbClr val="1F2039"/>
                </a:solidFill>
                <a:latin typeface="Times New Roman" panose="02020603050405020304" pitchFamily="18" charset="0"/>
                <a:cs typeface="Times New Roman" panose="02020603050405020304" pitchFamily="18" charset="0"/>
              </a:rPr>
              <a:t>）是主要建模基元</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汉字是单音节的</a:t>
            </a:r>
            <a:r>
              <a:rPr lang="zh-CN" altLang="en-US" sz="2800" b="1" dirty="0" smtClean="0">
                <a:solidFill>
                  <a:srgbClr val="1F2039"/>
                </a:solidFill>
                <a:latin typeface="Times New Roman" panose="02020603050405020304" pitchFamily="18" charset="0"/>
                <a:cs typeface="Times New Roman" panose="02020603050405020304" pitchFamily="18" charset="0"/>
              </a:rPr>
              <a:t>，是</a:t>
            </a:r>
            <a:r>
              <a:rPr lang="zh-CN" altLang="en-US" sz="2800" b="1" dirty="0">
                <a:solidFill>
                  <a:srgbClr val="1F2039"/>
                </a:solidFill>
                <a:latin typeface="Times New Roman" panose="02020603050405020304" pitchFamily="18" charset="0"/>
                <a:cs typeface="Times New Roman" panose="02020603050405020304" pitchFamily="18" charset="0"/>
              </a:rPr>
              <a:t>声韵结构的，这种独特而规则的结构，使对音节、以及词条的表示变得比较规则和</a:t>
            </a:r>
            <a:r>
              <a:rPr lang="zh-CN" altLang="en-US" sz="2800" b="1" dirty="0" smtClean="0">
                <a:solidFill>
                  <a:srgbClr val="1F2039"/>
                </a:solidFill>
                <a:latin typeface="Times New Roman" panose="02020603050405020304" pitchFamily="18" charset="0"/>
                <a:cs typeface="Times New Roman" panose="02020603050405020304" pitchFamily="18" charset="0"/>
              </a:rPr>
              <a:t>统一</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使用半音节作为基元，其上下文有特殊的约束规则，</a:t>
            </a:r>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smtClean="0">
                <a:solidFill>
                  <a:srgbClr val="1F2039"/>
                </a:solidFill>
                <a:latin typeface="Times New Roman" panose="02020603050405020304" pitchFamily="18" charset="0"/>
                <a:cs typeface="Times New Roman" panose="02020603050405020304" pitchFamily="18" charset="0"/>
              </a:rPr>
              <a:t>的数目比较少，不是基元数的立方。</a:t>
            </a:r>
          </a:p>
        </p:txBody>
      </p:sp>
    </p:spTree>
    <p:extLst>
      <p:ext uri="{BB962C8B-B14F-4D97-AF65-F5344CB8AC3E}">
        <p14:creationId xmlns:p14="http://schemas.microsoft.com/office/powerpoint/2010/main" val="234616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5075" name="Rectangle 3"/>
          <p:cNvSpPr>
            <a:spLocks noGrp="1" noChangeArrowheads="1"/>
          </p:cNvSpPr>
          <p:nvPr>
            <p:ph type="body" idx="1"/>
          </p:nvPr>
        </p:nvSpPr>
        <p:spPr>
          <a:xfrm>
            <a:off x="685800" y="1676400"/>
            <a:ext cx="7924800" cy="4953000"/>
          </a:xfrm>
          <a:noFill/>
        </p:spPr>
        <p:txBody>
          <a:bodyPr/>
          <a:lstStyle/>
          <a:p>
            <a:pPr eaLnBrk="1" hangingPunct="1">
              <a:buFontTx/>
              <a:buNone/>
            </a:pPr>
            <a:r>
              <a:rPr lang="zh-CN" altLang="en-US" sz="2800" b="1" dirty="0" smtClean="0">
                <a:solidFill>
                  <a:srgbClr val="1F2039"/>
                </a:solidFill>
                <a:latin typeface="宋体" panose="02010600030101010101" pitchFamily="2" charset="-122"/>
              </a:rPr>
              <a:t>(2) 如何得到词模型 </a:t>
            </a: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在词层用一部词典（</a:t>
            </a:r>
            <a:r>
              <a:rPr lang="en-US" altLang="zh-CN" sz="2800" b="1" dirty="0" smtClean="0">
                <a:solidFill>
                  <a:srgbClr val="0070C0"/>
                </a:solidFill>
                <a:latin typeface="Times New Roman" panose="02020603050405020304" pitchFamily="18" charset="0"/>
                <a:cs typeface="Times New Roman" panose="02020603050405020304" pitchFamily="18" charset="0"/>
              </a:rPr>
              <a:t>Dictionary</a:t>
            </a:r>
            <a:r>
              <a:rPr lang="zh-CN" altLang="en-US" sz="2800" b="1" dirty="0" smtClean="0">
                <a:solidFill>
                  <a:srgbClr val="1F2039"/>
                </a:solidFill>
                <a:latin typeface="Times New Roman" panose="02020603050405020304" pitchFamily="18" charset="0"/>
                <a:cs typeface="Times New Roman" panose="02020603050405020304" pitchFamily="18" charset="0"/>
              </a:rPr>
              <a:t>）来规定词表中每一个词是用哪些子词单元以何种方式构筑而成的。</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1F2039"/>
                </a:solidFill>
                <a:latin typeface="宋体" panose="02010600030101010101" pitchFamily="2" charset="-122"/>
              </a:rPr>
              <a:t>最简单实用的方案是每个词用若干子词单元串接而成。</a:t>
            </a:r>
          </a:p>
          <a:p>
            <a:pPr eaLnBrk="1" hangingPunct="1"/>
            <a:r>
              <a:rPr lang="zh-CN" altLang="en-US" sz="2800" b="1" dirty="0" smtClean="0">
                <a:solidFill>
                  <a:srgbClr val="1F2039"/>
                </a:solidFill>
                <a:latin typeface="宋体" panose="02010600030101010101" pitchFamily="2" charset="-122"/>
              </a:rPr>
              <a:t>然而每个词的发音可能有多种变化方式</a:t>
            </a:r>
          </a:p>
          <a:p>
            <a:pPr lvl="1" eaLnBrk="1" hangingPunct="1">
              <a:buFont typeface="Wingdings" panose="05000000000000000000" pitchFamily="2" charset="2"/>
              <a:buChar char="v"/>
            </a:pPr>
            <a:r>
              <a:rPr lang="zh-CN" altLang="en-US" sz="2400" b="1" dirty="0" smtClean="0">
                <a:solidFill>
                  <a:srgbClr val="1F2039"/>
                </a:solidFill>
                <a:latin typeface="宋体" panose="02010600030101010101" pitchFamily="2" charset="-122"/>
              </a:rPr>
              <a:t> </a:t>
            </a: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替换</a:t>
            </a:r>
            <a:r>
              <a:rPr lang="zh-CN" altLang="en-US" sz="2400" b="1" dirty="0" smtClean="0">
                <a:solidFill>
                  <a:srgbClr val="1F2039"/>
                </a:solidFill>
                <a:latin typeface="Times New Roman" panose="02020603050405020304" pitchFamily="18" charset="0"/>
              </a:rPr>
              <a:t>：</a:t>
            </a:r>
            <a:r>
              <a:rPr lang="zh-CN" altLang="en-US" sz="2400" b="1" dirty="0" smtClean="0">
                <a:solidFill>
                  <a:srgbClr val="1F2039"/>
                </a:solidFill>
                <a:latin typeface="宋体" panose="02010600030101010101" pitchFamily="2" charset="-122"/>
              </a:rPr>
              <a:t>即词中的某个子词可能被用其它相似而略有差异的子词单元所替换</a:t>
            </a:r>
            <a:r>
              <a:rPr lang="zh-CN" altLang="en-US" sz="2400" b="1" dirty="0" smtClean="0">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插入和删除</a:t>
            </a:r>
            <a:r>
              <a:rPr lang="zh-CN" altLang="en-US" sz="2400" b="1" dirty="0" smtClean="0">
                <a:solidFill>
                  <a:srgbClr val="1F2039"/>
                </a:solidFill>
                <a:latin typeface="Times New Roman" panose="02020603050405020304" pitchFamily="18" charset="0"/>
              </a:rPr>
              <a:t>：</a:t>
            </a:r>
            <a:r>
              <a:rPr lang="zh-CN" altLang="en-US" sz="2400" b="1" dirty="0" smtClean="0">
                <a:solidFill>
                  <a:srgbClr val="1F2039"/>
                </a:solidFill>
                <a:latin typeface="宋体" panose="02010600030101010101" pitchFamily="2" charset="-122"/>
              </a:rPr>
              <a:t>词中有时增加了一个不是本词成分的子词单元，有时又将本词成分中的某个子词删除</a:t>
            </a:r>
            <a:r>
              <a:rPr lang="zh-CN" altLang="en-US" sz="2400" b="1" dirty="0" smtClean="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2575375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wipe(up)">
                                      <p:cBhvr>
                                        <p:cTn id="17" dur="500"/>
                                        <p:tgtEl>
                                          <p:spTgt spid="515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5075">
                                            <p:txEl>
                                              <p:pRg st="3" end="3"/>
                                            </p:txEl>
                                          </p:spTgt>
                                        </p:tgtEl>
                                        <p:attrNameLst>
                                          <p:attrName>style.visibility</p:attrName>
                                        </p:attrNameLst>
                                      </p:cBhvr>
                                      <p:to>
                                        <p:strVal val="visible"/>
                                      </p:to>
                                    </p:set>
                                    <p:animEffect transition="in" filter="wipe(up)">
                                      <p:cBhvr>
                                        <p:cTn id="22" dur="500"/>
                                        <p:tgtEl>
                                          <p:spTgt spid="515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Effect transition="in" filter="wipe(up)">
                                      <p:cBhvr>
                                        <p:cTn id="27" dur="500"/>
                                        <p:tgtEl>
                                          <p:spTgt spid="515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5075">
                                            <p:txEl>
                                              <p:pRg st="5" end="5"/>
                                            </p:txEl>
                                          </p:spTgt>
                                        </p:tgtEl>
                                        <p:attrNameLst>
                                          <p:attrName>style.visibility</p:attrName>
                                        </p:attrNameLst>
                                      </p:cBhvr>
                                      <p:to>
                                        <p:strVal val="visible"/>
                                      </p:to>
                                    </p:set>
                                    <p:animEffect transition="in" filter="wipe(up)">
                                      <p:cBhvr>
                                        <p:cTn id="32" dur="500"/>
                                        <p:tgtEl>
                                          <p:spTgt spid="515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7123" name="Rectangle 3"/>
          <p:cNvSpPr>
            <a:spLocks noGrp="1" noChangeArrowheads="1"/>
          </p:cNvSpPr>
          <p:nvPr>
            <p:ph type="body" idx="1"/>
          </p:nvPr>
        </p:nvSpPr>
        <p:spPr/>
        <p:txBody>
          <a:bodyPr/>
          <a:lstStyle/>
          <a:p>
            <a:pPr eaLnBrk="1" hangingPunct="1"/>
            <a:r>
              <a:rPr lang="zh-CN" altLang="en-US" sz="2800" b="1" smtClean="0">
                <a:solidFill>
                  <a:srgbClr val="1F2039"/>
                </a:solidFill>
                <a:latin typeface="Times New Roman" panose="02020603050405020304" pitchFamily="18" charset="0"/>
              </a:rPr>
              <a:t>解决方案</a:t>
            </a:r>
          </a:p>
          <a:p>
            <a:pPr lvl="1" eaLnBrk="1" hangingPunct="1">
              <a:buFont typeface="Wingdings" panose="05000000000000000000" pitchFamily="2" charset="2"/>
              <a:buChar char="v"/>
            </a:pPr>
            <a:r>
              <a:rPr lang="zh-CN" altLang="en-US" sz="2400" b="1" smtClean="0">
                <a:solidFill>
                  <a:srgbClr val="1F2039"/>
                </a:solidFill>
                <a:latin typeface="宋体" panose="02010600030101010101" pitchFamily="2" charset="-122"/>
              </a:rPr>
              <a:t>方案1：每一个词建立多套子词单元串接规则</a:t>
            </a:r>
            <a:r>
              <a:rPr lang="zh-CN" altLang="en-US" sz="2400" b="1" smtClean="0">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smtClean="0">
                <a:solidFill>
                  <a:srgbClr val="1F2039"/>
                </a:solidFill>
                <a:latin typeface="Times New Roman" panose="02020603050405020304" pitchFamily="18" charset="0"/>
              </a:rPr>
              <a:t>方案2：</a:t>
            </a:r>
            <a:r>
              <a:rPr lang="zh-CN" altLang="en-US" sz="2400" b="1" smtClean="0">
                <a:solidFill>
                  <a:srgbClr val="1F2039"/>
                </a:solidFill>
                <a:latin typeface="宋体" panose="02010600030101010101" pitchFamily="2" charset="-122"/>
              </a:rPr>
              <a:t>将子词单元构成词的规则用一个网络图来描述</a:t>
            </a:r>
            <a:r>
              <a:rPr lang="zh-CN" altLang="en-US" sz="2400" b="1" smtClean="0">
                <a:solidFill>
                  <a:srgbClr val="1F2039"/>
                </a:solidFill>
                <a:latin typeface="Times New Roman" panose="02020603050405020304" pitchFamily="18" charset="0"/>
              </a:rPr>
              <a:t> 。</a:t>
            </a:r>
          </a:p>
          <a:p>
            <a:pPr lvl="1" eaLnBrk="1" hangingPunct="1">
              <a:buFont typeface="Wingdings" panose="05000000000000000000" pitchFamily="2" charset="2"/>
              <a:buChar char="v"/>
            </a:pPr>
            <a:endParaRPr lang="zh-CN" altLang="en-US" sz="2400" b="1" smtClean="0">
              <a:solidFill>
                <a:srgbClr val="1F2039"/>
              </a:solidFill>
              <a:latin typeface="Times New Roman" panose="02020603050405020304" pitchFamily="18" charset="0"/>
            </a:endParaRPr>
          </a:p>
        </p:txBody>
      </p:sp>
      <p:graphicFrame>
        <p:nvGraphicFramePr>
          <p:cNvPr id="517124" name="Object 4"/>
          <p:cNvGraphicFramePr>
            <a:graphicFrameLocks noChangeAspect="1"/>
          </p:cNvGraphicFramePr>
          <p:nvPr/>
        </p:nvGraphicFramePr>
        <p:xfrm>
          <a:off x="1524000" y="4038600"/>
          <a:ext cx="6143625" cy="1460500"/>
        </p:xfrm>
        <a:graphic>
          <a:graphicData uri="http://schemas.openxmlformats.org/presentationml/2006/ole">
            <mc:AlternateContent xmlns:mc="http://schemas.openxmlformats.org/markup-compatibility/2006">
              <mc:Choice xmlns:v="urn:schemas-microsoft-com:vml" Requires="v">
                <p:oleObj spid="_x0000_s263172" r:id="rId4" imgW="4504944" imgH="1210056" progId="Word.Picture.8">
                  <p:embed/>
                </p:oleObj>
              </mc:Choice>
              <mc:Fallback>
                <p:oleObj r:id="rId4" imgW="4504944" imgH="121005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38600"/>
                        <a:ext cx="61436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813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up)">
                                      <p:cBhvr>
                                        <p:cTn id="7" dur="500"/>
                                        <p:tgtEl>
                                          <p:spTgt spid="517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up)">
                                      <p:cBhvr>
                                        <p:cTn id="12" dur="500"/>
                                        <p:tgtEl>
                                          <p:spTgt spid="517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wipe(up)">
                                      <p:cBhvr>
                                        <p:cTn id="17" dur="500"/>
                                        <p:tgtEl>
                                          <p:spTgt spid="517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7124"/>
                                        </p:tgtEl>
                                        <p:attrNameLst>
                                          <p:attrName>style.visibility</p:attrName>
                                        </p:attrNameLst>
                                      </p:cBhvr>
                                      <p:to>
                                        <p:strVal val="visible"/>
                                      </p:to>
                                    </p:set>
                                    <p:animEffect transition="in" filter="wipe(up)">
                                      <p:cBhvr>
                                        <p:cTn id="22"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bldLvl="2"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2975</TotalTime>
  <Words>4761</Words>
  <Application>Microsoft Office PowerPoint</Application>
  <PresentationFormat>全屏显示(4:3)</PresentationFormat>
  <Paragraphs>852</Paragraphs>
  <Slides>110</Slides>
  <Notes>95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11</vt:i4>
      </vt:variant>
      <vt:variant>
        <vt:lpstr>幻灯片标题</vt:lpstr>
      </vt:variant>
      <vt:variant>
        <vt:i4>110</vt:i4>
      </vt:variant>
    </vt:vector>
  </HeadingPairs>
  <TitlesOfParts>
    <vt:vector size="134" baseType="lpstr">
      <vt:lpstr>Arial Unicode MS</vt:lpstr>
      <vt:lpstr>仿宋_GB2312</vt:lpstr>
      <vt:lpstr>黑体</vt:lpstr>
      <vt:lpstr>华文新魏</vt:lpstr>
      <vt:lpstr>华文中宋</vt:lpstr>
      <vt:lpstr>楷体_GB2312</vt:lpstr>
      <vt:lpstr>隶书</vt:lpstr>
      <vt:lpstr>宋体</vt:lpstr>
      <vt:lpstr>Arial</vt:lpstr>
      <vt:lpstr>Symbol</vt:lpstr>
      <vt:lpstr>Times New Roman</vt:lpstr>
      <vt:lpstr>Wingdings</vt:lpstr>
      <vt:lpstr>默认设计模板</vt:lpstr>
      <vt:lpstr>Equation</vt:lpstr>
      <vt:lpstr>Microsoft 公式 3.0</vt:lpstr>
      <vt:lpstr>Picture2</vt:lpstr>
      <vt:lpstr>Equation.3</vt:lpstr>
      <vt:lpstr>公式</vt:lpstr>
      <vt:lpstr>Document</vt:lpstr>
      <vt:lpstr>Microsoft Word Picture</vt:lpstr>
      <vt:lpstr>BMP 图像</vt:lpstr>
      <vt:lpstr>MathType 6.0 Equation</vt:lpstr>
      <vt:lpstr>文档</vt:lpstr>
      <vt:lpstr>Picture</vt:lpstr>
      <vt:lpstr>视听觉信号处理  Visual and Auditory Signal Processing</vt:lpstr>
      <vt:lpstr>语音识别技术概述</vt:lpstr>
      <vt:lpstr>语音识别示意图</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马尔可夫链</vt:lpstr>
      <vt:lpstr>马尔可夫链</vt:lpstr>
      <vt:lpstr>PowerPoint 演示文稿</vt:lpstr>
      <vt:lpstr>PowerPoint 演示文稿</vt:lpstr>
      <vt:lpstr>PowerPoint 演示文稿</vt:lpstr>
      <vt:lpstr>PowerPoint 演示文稿</vt:lpstr>
      <vt:lpstr>马尔科夫链的定义</vt:lpstr>
      <vt:lpstr>马尔科夫链的定义</vt:lpstr>
      <vt:lpstr>马尔科夫链的定义</vt:lpstr>
      <vt:lpstr>马尔科夫链的定义</vt:lpstr>
      <vt:lpstr>PowerPoint 演示文稿</vt:lpstr>
      <vt:lpstr>PowerPoint 演示文稿</vt:lpstr>
      <vt:lpstr>PowerPoint 演示文稿</vt:lpstr>
      <vt:lpstr>PowerPoint 演示文稿</vt:lpstr>
      <vt:lpstr>PowerPoint 演示文稿</vt:lpstr>
      <vt:lpstr>隐马尔可夫模型</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vector>
  </TitlesOfParts>
  <Company>雨薇在线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郑铁然</cp:lastModifiedBy>
  <cp:revision>159</cp:revision>
  <cp:lastPrinted>1601-01-01T00:00:00Z</cp:lastPrinted>
  <dcterms:created xsi:type="dcterms:W3CDTF">2004-08-18T13:12:14Z</dcterms:created>
  <dcterms:modified xsi:type="dcterms:W3CDTF">2019-11-05T13:04:14Z</dcterms:modified>
</cp:coreProperties>
</file>