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9"/>
  </p:notesMasterIdLst>
  <p:sldIdLst>
    <p:sldId id="259" r:id="rId3"/>
    <p:sldId id="260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D1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E34A-F70B-47E2-940D-280CBD8AB9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78347-922B-415D-8777-E8829131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FF32-336B-4A73-9AB6-848B1F431E14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4EEA-3960-414A-B4CF-3755340712F7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FE0A-4232-492B-A377-216F5BD4745D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F94-3EE3-4938-9CBE-3F7F3BEAFF1C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9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5CB-207D-459F-A0F7-975DFD11311D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2A1-FF52-4D80-9DDE-0F2025C7E980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5FE5-221E-47D9-A552-C9BAA4588614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CDC-19FF-4AA4-9D70-7FBB800C938F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72F0-3911-4383-827E-24C5BA5AA8F8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5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E93-89B4-4CCA-9163-8A6EBA2E8EEE}" type="datetime1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8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6CD-F217-4C3B-B92E-B78D25988186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BA22-277E-4107-B04F-2C36ABD0ABDD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3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419-82FF-4B11-A708-77A113FAD457}" type="datetime1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0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E2D1-6133-49AA-BA02-065971221E85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1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4D84-6B6F-451A-A611-426D501B90AE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9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3A0F-C3B4-4AD3-883D-006B9BAF7E8F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5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3A6-2249-4F32-931A-26F113FC2976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BA22-277E-4107-B04F-2C36ABD0ABDD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8CC-D8E3-4261-8673-9052307A4B28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C870-378C-4BD0-97F4-67B238FEDA92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27DC-FEF7-43A5-AF21-1733DC3C051C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AD78-471A-4246-88F0-21A9C017B97B}" type="datetime1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3F8-CFB9-443D-A223-74CD1DA86A98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151-FFDA-47C8-91FE-8F4FF3016203}" type="datetime1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CCS ppt head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206" cy="8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31024"/>
            <a:ext cx="8229600" cy="667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8825"/>
            <a:ext cx="8229600" cy="407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BA22-277E-4107-B04F-2C36ABD0ABDD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2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B41A-8A6E-4C99-B8F9-628399104338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016"/>
            <a:ext cx="7772400" cy="2332202"/>
          </a:xfrm>
        </p:spPr>
        <p:txBody>
          <a:bodyPr>
            <a:normAutofit/>
          </a:bodyPr>
          <a:lstStyle/>
          <a:p>
            <a:r>
              <a:rPr lang="en-US" b="1" dirty="0"/>
              <a:t>Chapter 1</a:t>
            </a:r>
            <a:br>
              <a:rPr lang="en-US" b="1" dirty="0"/>
            </a:br>
            <a:r>
              <a:rPr lang="en-US" b="1" dirty="0"/>
              <a:t>Software Engineering:</a:t>
            </a:r>
            <a:br>
              <a:rPr lang="en-US" b="1" dirty="0"/>
            </a:br>
            <a:r>
              <a:rPr lang="en-US" b="1" dirty="0"/>
              <a:t>A Discipline Like No Other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/>
              <a:t>Eighties:  Knowledge Based Software Engineering</a:t>
            </a:r>
            <a:r>
              <a:rPr lang="en-US" dirty="0"/>
              <a:t>. </a:t>
            </a:r>
          </a:p>
          <a:p>
            <a:r>
              <a:rPr lang="en-US" dirty="0"/>
              <a:t>With the realization that most software engineering problems are not of a technical nature, but rather a managerial/ organizational nature:  </a:t>
            </a:r>
          </a:p>
          <a:p>
            <a:pPr lvl="1"/>
            <a:r>
              <a:rPr lang="en-US" dirty="0"/>
              <a:t>interest in software project management.</a:t>
            </a:r>
          </a:p>
          <a:p>
            <a:r>
              <a:rPr lang="en-US" dirty="0"/>
              <a:t>Cost estimation models:  COCOMO ‘81.</a:t>
            </a:r>
          </a:p>
          <a:p>
            <a:r>
              <a:rPr lang="en-US" dirty="0"/>
              <a:t>Also:  Emergence of Fifth Generation Computing initiatives in Japan, followed by other countries (USA, Canada, Europe).</a:t>
            </a:r>
          </a:p>
          <a:p>
            <a:r>
              <a:rPr lang="en-US" dirty="0"/>
              <a:t>Interest in AI-based software engineering. Knowledge based software engineering.</a:t>
            </a:r>
          </a:p>
          <a:p>
            <a:pPr lvl="1"/>
            <a:r>
              <a:rPr lang="en-US" dirty="0"/>
              <a:t>Codifying software engineering knowledge.</a:t>
            </a:r>
          </a:p>
          <a:p>
            <a:pPr lvl="1"/>
            <a:r>
              <a:rPr lang="en-US" dirty="0"/>
              <a:t>Automated programming/ CASE: computer assisted software engineering.</a:t>
            </a:r>
          </a:p>
          <a:p>
            <a:r>
              <a:rPr lang="en-US" dirty="0"/>
              <a:t>Interest in Prolog, a (declarative) logic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Assessment: Painstaking progress, but no breakthrough.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23461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84218"/>
            <a:ext cx="8229600" cy="42419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/>
              <a:t>Nineties:  Reuse based Software Engineering</a:t>
            </a:r>
            <a:r>
              <a:rPr lang="en-US" dirty="0"/>
              <a:t>. </a:t>
            </a:r>
          </a:p>
          <a:p>
            <a:r>
              <a:rPr lang="en-US" dirty="0"/>
              <a:t>In all engineering disciplines, reuse is an integral part of the engineering process.</a:t>
            </a:r>
          </a:p>
          <a:p>
            <a:pPr lvl="1"/>
            <a:r>
              <a:rPr lang="en-US" dirty="0"/>
              <a:t>When GM launches a new car, they do not reinvent what a car is from scratch.  The basic design of a car has not changed in more than a century.  Why do we have to reinvent every line of code with every new software product?</a:t>
            </a:r>
          </a:p>
          <a:p>
            <a:r>
              <a:rPr lang="en-US" dirty="0"/>
              <a:t>Focus on software reuse.  Reusable artifacts include source code, but also specifications, designs, test data, cost data, etc.</a:t>
            </a:r>
          </a:p>
          <a:p>
            <a:r>
              <a:rPr lang="en-US" dirty="0"/>
              <a:t>Concurrent with emergence of object oriented programming, a programming paradigm that supports reuse through modularity.</a:t>
            </a:r>
          </a:p>
          <a:p>
            <a:r>
              <a:rPr lang="en-US" dirty="0"/>
              <a:t>In practice:  very little reuse, even when reusable software is offered free of charge.  Reasons:</a:t>
            </a:r>
          </a:p>
          <a:p>
            <a:pPr lvl="1"/>
            <a:r>
              <a:rPr lang="en-US" dirty="0"/>
              <a:t>Software products do not have a reference architecture (unlike automobiles, e.g.).</a:t>
            </a:r>
          </a:p>
          <a:p>
            <a:pPr lvl="1"/>
            <a:r>
              <a:rPr lang="en-US" dirty="0"/>
              <a:t>Software specifications are very complex, hence chances of a match are very slim. </a:t>
            </a:r>
          </a:p>
          <a:p>
            <a:r>
              <a:rPr lang="en-US" dirty="0"/>
              <a:t>Dominant programming languages:  C, C++, Eiffel, Java, Smalltalk, Ada.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Assessment: Software reuse is not practical in software engineering, except in the context of product lines (where the reference architecture is fixed).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7229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/>
              <a:t>The First Decade of the Millennium: Lightweight Software Engineering</a:t>
            </a:r>
            <a:r>
              <a:rPr lang="en-US" dirty="0"/>
              <a:t>. </a:t>
            </a:r>
          </a:p>
          <a:p>
            <a:r>
              <a:rPr lang="en-US" dirty="0"/>
              <a:t>While software reuse is not practical as general paradigm, it is practical in the context of product line engineering.  Focus:</a:t>
            </a:r>
          </a:p>
          <a:p>
            <a:pPr lvl="1"/>
            <a:r>
              <a:rPr lang="en-US" dirty="0"/>
              <a:t>Domain Engineering.  Shared product line architecture.</a:t>
            </a:r>
          </a:p>
          <a:p>
            <a:pPr lvl="1"/>
            <a:r>
              <a:rPr lang="en-US" dirty="0"/>
              <a:t>Application Engineering.</a:t>
            </a:r>
          </a:p>
          <a:p>
            <a:r>
              <a:rPr lang="en-US" dirty="0"/>
              <a:t>Web engineering, with Java and Java environments.</a:t>
            </a:r>
          </a:p>
          <a:p>
            <a:r>
              <a:rPr lang="en-US" dirty="0"/>
              <a:t>Agile programming, with emphasis on flexible/ rapid response to change.</a:t>
            </a:r>
          </a:p>
          <a:p>
            <a:r>
              <a:rPr lang="en-US" dirty="0"/>
              <a:t>Component based software engineering, emphasis on software composition.</a:t>
            </a:r>
          </a:p>
          <a:p>
            <a:r>
              <a:rPr lang="en-US" dirty="0"/>
              <a:t>With the emergence of the internet:  distributed software development.</a:t>
            </a:r>
          </a:p>
          <a:p>
            <a:r>
              <a:rPr lang="en-US" dirty="0"/>
              <a:t>ULS:  Ultra Large Scale software systems:  systems of size 1B LOC.</a:t>
            </a:r>
          </a:p>
          <a:p>
            <a:r>
              <a:rPr lang="en-US" dirty="0"/>
              <a:t>Dominant programming languages:  C++,  Java,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Assessment: Software engineering as a bottom up activity, driven from the base (vs sixties-style hierarchical organizations).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79950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/>
              <a:t>The Second Decade of the Millennium: The Return of AI</a:t>
            </a:r>
            <a:r>
              <a:rPr lang="en-US" dirty="0"/>
              <a:t>. </a:t>
            </a:r>
          </a:p>
          <a:p>
            <a:r>
              <a:rPr lang="en-US" dirty="0"/>
              <a:t>Artificial Intelligence makes a come-back, with great implications for software development.</a:t>
            </a:r>
          </a:p>
          <a:p>
            <a:pPr lvl="1"/>
            <a:r>
              <a:rPr lang="en-US" dirty="0"/>
              <a:t>Machine Learning,</a:t>
            </a:r>
          </a:p>
          <a:p>
            <a:pPr lvl="1"/>
            <a:r>
              <a:rPr lang="en-US" dirty="0"/>
              <a:t>Neural Networks.</a:t>
            </a:r>
          </a:p>
          <a:p>
            <a:pPr lvl="1"/>
            <a:r>
              <a:rPr lang="en-US" dirty="0"/>
              <a:t>Obviates some of the complexity of software development, but causes loss of control/ quality assurance.</a:t>
            </a:r>
          </a:p>
          <a:p>
            <a:r>
              <a:rPr lang="en-US" dirty="0"/>
              <a:t>Other dominant theme:  Data.</a:t>
            </a:r>
          </a:p>
          <a:p>
            <a:pPr lvl="1"/>
            <a:r>
              <a:rPr lang="en-US" dirty="0"/>
              <a:t>Data Science.</a:t>
            </a:r>
          </a:p>
          <a:p>
            <a:pPr lvl="1"/>
            <a:r>
              <a:rPr lang="en-US" dirty="0"/>
              <a:t>Big Data.</a:t>
            </a:r>
          </a:p>
          <a:p>
            <a:r>
              <a:rPr lang="en-US" dirty="0"/>
              <a:t>Pervasive software development paradigm:  App development.  Mobile computing.</a:t>
            </a:r>
          </a:p>
          <a:p>
            <a:r>
              <a:rPr lang="en-US" dirty="0"/>
              <a:t>Dominant programming languages:  Java,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Assessment: massive worldwide demand for software talent.  Social media, </a:t>
            </a:r>
            <a:r>
              <a:rPr lang="en-US" dirty="0" err="1"/>
              <a:t>IoT</a:t>
            </a:r>
            <a:r>
              <a:rPr lang="en-US" dirty="0"/>
              <a:t> create great need for software engineering expertise.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36915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As a result of this chaotic evolution, eventful history.  Software engineering characterized by paradoxes/ counter-intuitive attributes:</a:t>
            </a:r>
          </a:p>
          <a:p>
            <a:r>
              <a:rPr lang="en-US" dirty="0"/>
              <a:t>An industry under stress (playing catch up).</a:t>
            </a:r>
          </a:p>
          <a:p>
            <a:r>
              <a:rPr lang="en-US" dirty="0"/>
              <a:t>Large, complex products.</a:t>
            </a:r>
          </a:p>
          <a:p>
            <a:r>
              <a:rPr lang="en-US" dirty="0"/>
              <a:t>Expensive products.</a:t>
            </a:r>
          </a:p>
          <a:p>
            <a:r>
              <a:rPr lang="en-US" dirty="0"/>
              <a:t>Absence of reuse.</a:t>
            </a:r>
          </a:p>
          <a:p>
            <a:r>
              <a:rPr lang="en-US" dirty="0"/>
              <a:t>Fault prone designs.</a:t>
            </a:r>
          </a:p>
          <a:p>
            <a:r>
              <a:rPr lang="en-US" dirty="0"/>
              <a:t>Paradoxical economics.</a:t>
            </a:r>
          </a:p>
          <a:p>
            <a:pPr marL="0" indent="0">
              <a:buNone/>
            </a:pPr>
            <a:r>
              <a:rPr lang="en-US"/>
              <a:t>Remainder of the chapter.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96296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An Industry Under Stress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most other engineering disciplines, the emergence of the discipline preceded the need for engineering products.</a:t>
            </a:r>
          </a:p>
          <a:p>
            <a:r>
              <a:rPr lang="en-US" dirty="0"/>
              <a:t>In software engineering, the demand for ever more software grew ahead of the availability of software products.</a:t>
            </a:r>
          </a:p>
          <a:p>
            <a:r>
              <a:rPr lang="en-US" dirty="0"/>
              <a:t>People can imagine what software can do for them before they see a product doing it.</a:t>
            </a:r>
          </a:p>
          <a:p>
            <a:r>
              <a:rPr lang="en-US" dirty="0"/>
              <a:t>Industry playing catch up… long term.</a:t>
            </a:r>
          </a:p>
          <a:p>
            <a:r>
              <a:rPr lang="en-US" dirty="0"/>
              <a:t>Software pervades all aspects of modern life, large and increasing percentage of world economy.</a:t>
            </a:r>
          </a:p>
          <a:p>
            <a:pPr lvl="1"/>
            <a:r>
              <a:rPr lang="en-US" dirty="0"/>
              <a:t>Trend greatly accelerated with the advent of the internet/ the world wide web.</a:t>
            </a:r>
          </a:p>
          <a:p>
            <a:pPr lvl="1"/>
            <a:r>
              <a:rPr lang="en-US" dirty="0"/>
              <a:t>Broad applications:  e-commerce, social media, health care, logistics, process control, administration, Internet of Things.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9942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An Industry Under Stress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Science and Engineering Rely heavily on software</a:t>
            </a:r>
          </a:p>
          <a:p>
            <a:r>
              <a:rPr lang="en-US" dirty="0"/>
              <a:t>Engineering Design (CAD/CAM).</a:t>
            </a:r>
          </a:p>
          <a:p>
            <a:r>
              <a:rPr lang="en-US" dirty="0"/>
              <a:t>Engineering testing, analysis.</a:t>
            </a:r>
          </a:p>
          <a:p>
            <a:r>
              <a:rPr lang="en-US" dirty="0"/>
              <a:t>Forecasting, modeling, simulation.</a:t>
            </a:r>
          </a:p>
          <a:p>
            <a:pPr marL="0" indent="0">
              <a:buNone/>
            </a:pPr>
            <a:r>
              <a:rPr lang="en-US" dirty="0"/>
              <a:t>As a result:  computer science increasingly equated with software engineering:</a:t>
            </a:r>
          </a:p>
          <a:p>
            <a:r>
              <a:rPr lang="en-US" dirty="0"/>
              <a:t>Balance software hardware totally lopsided (in terms of cost, complexity, reliability,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Academia:  growth of software courses in CS degree programs.</a:t>
            </a:r>
          </a:p>
          <a:p>
            <a:pPr lvl="1"/>
            <a:r>
              <a:rPr lang="en-US" dirty="0"/>
              <a:t>Creation of software engineering degrees, separate from CS.</a:t>
            </a:r>
          </a:p>
          <a:p>
            <a:pPr lvl="1"/>
            <a:r>
              <a:rPr lang="en-US" dirty="0"/>
              <a:t>Creation of autonomous software engineering departments.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425012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An Industry Under Stress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With increased reliance on software, often in critical applications (safety-critical, mission-critical, </a:t>
            </a:r>
            <a:r>
              <a:rPr lang="en-US" dirty="0" err="1"/>
              <a:t>etc</a:t>
            </a:r>
            <a:r>
              <a:rPr lang="en-US" dirty="0"/>
              <a:t>):  </a:t>
            </a:r>
          </a:p>
          <a:p>
            <a:r>
              <a:rPr lang="en-US" dirty="0"/>
              <a:t>Increased expectation of software quality/ reliability.</a:t>
            </a:r>
          </a:p>
          <a:p>
            <a:pPr marL="0" indent="0">
              <a:buNone/>
            </a:pPr>
            <a:r>
              <a:rPr lang="en-US" dirty="0"/>
              <a:t>Two venues to enforce quality standards:</a:t>
            </a:r>
          </a:p>
          <a:p>
            <a:r>
              <a:rPr lang="en-US" dirty="0"/>
              <a:t>Process controls:  ensure that software is developed and evolved according to industry standards or government mandated standards </a:t>
            </a:r>
          </a:p>
          <a:p>
            <a:pPr lvl="1"/>
            <a:r>
              <a:rPr lang="en-US" dirty="0"/>
              <a:t>e.g. FAA avionics standards.</a:t>
            </a:r>
          </a:p>
          <a:p>
            <a:r>
              <a:rPr lang="en-US" dirty="0"/>
              <a:t>Product controls:  measures to ensure quality attributes of specific products:</a:t>
            </a:r>
          </a:p>
          <a:p>
            <a:pPr lvl="1"/>
            <a:r>
              <a:rPr lang="en-US" dirty="0"/>
              <a:t>Static analysis, dynamic testing, reliability estimation, fault tolerance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14218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Large, Complex Products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Not only is it critical to build quality software products, it is also difficult.  Why?</a:t>
            </a:r>
          </a:p>
          <a:p>
            <a:r>
              <a:rPr lang="en-US" dirty="0"/>
              <a:t>Software products are typically very large, very complex.</a:t>
            </a:r>
          </a:p>
          <a:p>
            <a:r>
              <a:rPr lang="en-US" dirty="0"/>
              <a:t>Dilemma:</a:t>
            </a:r>
          </a:p>
          <a:p>
            <a:pPr lvl="1"/>
            <a:r>
              <a:rPr lang="en-US" dirty="0"/>
              <a:t>Size and complexity:  great obstacles to product controls.</a:t>
            </a:r>
          </a:p>
          <a:p>
            <a:pPr lvl="1"/>
            <a:r>
              <a:rPr lang="en-US" dirty="0"/>
              <a:t>Process controls are weak assurances of quality (we can go through the motions and still deliver mediocre products)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407682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Large, Complex Products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OS 360, first integrated industrial strength operating system:</a:t>
            </a:r>
          </a:p>
          <a:p>
            <a:r>
              <a:rPr lang="en-US" dirty="0"/>
              <a:t>1960’s, 1M LOC.  $M500.</a:t>
            </a:r>
          </a:p>
          <a:p>
            <a:r>
              <a:rPr lang="en-US" dirty="0"/>
              <a:t>1990’s, Microsoft Windows, 5M LOC.</a:t>
            </a:r>
          </a:p>
          <a:p>
            <a:r>
              <a:rPr lang="en-US" dirty="0"/>
              <a:t>2003 Windows Server, 50M LOC.</a:t>
            </a:r>
          </a:p>
          <a:p>
            <a:pPr lvl="1"/>
            <a:r>
              <a:rPr lang="en-US" dirty="0"/>
              <a:t>2000 software engineers.</a:t>
            </a:r>
          </a:p>
          <a:p>
            <a:pPr lvl="1"/>
            <a:r>
              <a:rPr lang="en-US" dirty="0"/>
              <a:t>2400 software testers.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11291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Engineering:  A discipline Like No Other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Software Engineering, an engineering discipline.  Sounds like:</a:t>
            </a:r>
          </a:p>
          <a:p>
            <a:r>
              <a:rPr lang="en-US" dirty="0"/>
              <a:t>Civil engineering.</a:t>
            </a:r>
          </a:p>
          <a:p>
            <a:r>
              <a:rPr lang="en-US" dirty="0"/>
              <a:t>Mechanical engineering.</a:t>
            </a:r>
          </a:p>
          <a:p>
            <a:r>
              <a:rPr lang="en-US" dirty="0"/>
              <a:t>Chemical engineering.</a:t>
            </a:r>
          </a:p>
          <a:p>
            <a:r>
              <a:rPr lang="en-US" dirty="0"/>
              <a:t>Electrical engineering.</a:t>
            </a:r>
          </a:p>
          <a:p>
            <a:r>
              <a:rPr lang="en-US" dirty="0"/>
              <a:t>Nuclear Engineering.</a:t>
            </a:r>
          </a:p>
          <a:p>
            <a:r>
              <a:rPr lang="en-US" dirty="0"/>
              <a:t>Industrial Engineering.</a:t>
            </a:r>
          </a:p>
          <a:p>
            <a:r>
              <a:rPr lang="en-US" dirty="0"/>
              <a:t>Aerospace Engineering.</a:t>
            </a:r>
          </a:p>
          <a:p>
            <a:r>
              <a:rPr lang="en-US" dirty="0"/>
              <a:t>Computer Engineering.</a:t>
            </a:r>
          </a:p>
          <a:p>
            <a:pPr marL="0" indent="0">
              <a:buNone/>
            </a:pPr>
            <a:r>
              <a:rPr lang="en-US" dirty="0"/>
              <a:t>But very different.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6653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Large, Complex Products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NASA Flight Software, Human Flight:</a:t>
            </a:r>
          </a:p>
          <a:p>
            <a:r>
              <a:rPr lang="en-US" dirty="0"/>
              <a:t>Apollo, 1960’s:  8.5 KLOC.</a:t>
            </a:r>
          </a:p>
          <a:p>
            <a:r>
              <a:rPr lang="en-US" dirty="0"/>
              <a:t>Space Shuttle, 1980:  470 KLOC.</a:t>
            </a:r>
          </a:p>
          <a:p>
            <a:r>
              <a:rPr lang="en-US" dirty="0"/>
              <a:t>International Space Station, 1989: 1.5M LOC.</a:t>
            </a:r>
          </a:p>
          <a:p>
            <a:pPr marL="0" indent="0">
              <a:buNone/>
            </a:pPr>
            <a:r>
              <a:rPr lang="en-US" dirty="0"/>
              <a:t>Robotic Flight:</a:t>
            </a:r>
          </a:p>
          <a:p>
            <a:r>
              <a:rPr lang="en-US" dirty="0"/>
              <a:t>Mariner-6 program, 1968:  38 LOC.</a:t>
            </a:r>
          </a:p>
          <a:p>
            <a:r>
              <a:rPr lang="en-US" dirty="0"/>
              <a:t>Voyager, 1977:  3 KLOC.</a:t>
            </a:r>
          </a:p>
          <a:p>
            <a:r>
              <a:rPr lang="en-US" dirty="0"/>
              <a:t>Galileo, 1989:  8 KLOC.</a:t>
            </a:r>
          </a:p>
          <a:p>
            <a:r>
              <a:rPr lang="en-US" dirty="0"/>
              <a:t>Deep Space 1, 1999:  349 KLOC.</a:t>
            </a:r>
          </a:p>
          <a:p>
            <a:r>
              <a:rPr lang="en-US" dirty="0"/>
              <a:t>Mars Reconnaissance Orbiter, 2005:  545 KLOC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57738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Large, Complex Products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Military avionics:</a:t>
            </a:r>
          </a:p>
          <a:p>
            <a:r>
              <a:rPr lang="en-US" dirty="0"/>
              <a:t>1960 to 2000:  percentage of flight control functionality delegated to software 8% to 80%.</a:t>
            </a:r>
          </a:p>
          <a:p>
            <a:r>
              <a:rPr lang="en-US" dirty="0"/>
              <a:t>F-A4:  1 KLOC.</a:t>
            </a:r>
          </a:p>
          <a:p>
            <a:r>
              <a:rPr lang="en-US" dirty="0"/>
              <a:t>F22:  1.7 M LOC.</a:t>
            </a:r>
          </a:p>
          <a:p>
            <a:r>
              <a:rPr lang="en-US" dirty="0"/>
              <a:t>F35:  5.7 M LOC.</a:t>
            </a:r>
          </a:p>
          <a:p>
            <a:pPr marL="0" indent="0">
              <a:buNone/>
            </a:pPr>
            <a:r>
              <a:rPr lang="en-US" dirty="0"/>
              <a:t>Software:  complexity sponge in systems architecture, complexity migrates from HW to SW.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62978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Large, Complex Products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ULS:  Ultra Large Scale Systems, 1 B LOC.  Size changes everything. A 1B LOC is not just 1000 times a 1M LOC; another beast.</a:t>
            </a:r>
          </a:p>
          <a:p>
            <a:r>
              <a:rPr lang="en-US" dirty="0"/>
              <a:t>Decentralization in fundamental dimensions.</a:t>
            </a:r>
          </a:p>
          <a:p>
            <a:r>
              <a:rPr lang="en-US" dirty="0"/>
              <a:t>Conflicting, unknown, diverse requirements.</a:t>
            </a:r>
          </a:p>
          <a:p>
            <a:r>
              <a:rPr lang="en-US" dirty="0"/>
              <a:t>Continuous evolution and deployment.</a:t>
            </a:r>
          </a:p>
          <a:p>
            <a:r>
              <a:rPr lang="en-US" dirty="0"/>
              <a:t>Heterogeneous, inconsistent, changing elements.</a:t>
            </a:r>
          </a:p>
          <a:p>
            <a:r>
              <a:rPr lang="en-US" dirty="0"/>
              <a:t>Erosion of people/ system boundaries.</a:t>
            </a:r>
          </a:p>
          <a:p>
            <a:r>
              <a:rPr lang="en-US" dirty="0"/>
              <a:t>Failure is normal and frequent.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50884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Expensive Products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How many lines of code can you write per day?</a:t>
            </a:r>
          </a:p>
          <a:p>
            <a:r>
              <a:rPr lang="en-US" dirty="0"/>
              <a:t>50, 70, 100?</a:t>
            </a:r>
          </a:p>
          <a:p>
            <a:pPr marL="0" indent="0">
              <a:buNone/>
            </a:pPr>
            <a:r>
              <a:rPr lang="en-US" dirty="0"/>
              <a:t>What is the standard productivity (LOC/PD) of professional programmers in the field:</a:t>
            </a:r>
          </a:p>
          <a:p>
            <a:r>
              <a:rPr lang="en-US" dirty="0"/>
              <a:t>50, 70, 100, 200?</a:t>
            </a:r>
          </a:p>
          <a:p>
            <a:r>
              <a:rPr lang="en-US" dirty="0"/>
              <a:t>In reality:  closer to 10 lines per day, if you count all the overhead costs (design, testing, management, documentation,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If you count 20 working days per PM (person-month), and if you count $K 20 / PM (salary + benefits </a:t>
            </a:r>
            <a:r>
              <a:rPr lang="en-US" dirty="0" err="1"/>
              <a:t>etc</a:t>
            </a:r>
            <a:r>
              <a:rPr lang="en-US" dirty="0"/>
              <a:t>) that is $100/LOC.  A lot of money for a single line of code.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15117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Expensive Products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4267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What is the best way to control costs?</a:t>
            </a:r>
          </a:p>
          <a:p>
            <a:r>
              <a:rPr lang="en-US" dirty="0"/>
              <a:t>In most engineering disciplines, you exercise economies of scale.</a:t>
            </a:r>
          </a:p>
          <a:p>
            <a:pPr lvl="1"/>
            <a:r>
              <a:rPr lang="en-US" dirty="0"/>
              <a:t>The more you produce, the smaller the unitary cost (as you amortize upfront costs, set-up costs,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The trouble with software:  </a:t>
            </a:r>
          </a:p>
          <a:p>
            <a:pPr lvl="1"/>
            <a:r>
              <a:rPr lang="en-US" dirty="0"/>
              <a:t>Diseconomies of scale!!!</a:t>
            </a:r>
          </a:p>
          <a:p>
            <a:pPr lvl="1"/>
            <a:r>
              <a:rPr lang="en-US" dirty="0"/>
              <a:t>The more you produce, the higher the unitary cost.</a:t>
            </a:r>
          </a:p>
          <a:p>
            <a:pPr lvl="1"/>
            <a:r>
              <a:rPr lang="en-US" dirty="0"/>
              <a:t>Difference:  in other industries, unitary products are independent of each other.</a:t>
            </a:r>
          </a:p>
          <a:p>
            <a:pPr lvl="1"/>
            <a:r>
              <a:rPr lang="en-US" dirty="0"/>
              <a:t>In software, instructions are mutually dependent; the more you have, the more dependencies you have to manage.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7115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Expensive Products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400" dirty="0"/>
          </a:p>
          <a:p>
            <a:r>
              <a:rPr lang="en-US" sz="9600" dirty="0"/>
              <a:t>Total Cost	vs Volume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807025"/>
            <a:ext cx="4040188" cy="26869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>
            <a:normAutofit/>
          </a:bodyPr>
          <a:lstStyle/>
          <a:p>
            <a:r>
              <a:rPr lang="en-US" dirty="0"/>
              <a:t>Unitary Cost vs Volume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801592"/>
            <a:ext cx="4041775" cy="26978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43172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Absence of Reuse Practice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Software products are large, complex and expensive.  One way to overcome their cost/ complexity:  reuse.</a:t>
            </a:r>
          </a:p>
          <a:p>
            <a:r>
              <a:rPr lang="en-US" dirty="0"/>
              <a:t>Design once, reuse often.</a:t>
            </a:r>
          </a:p>
          <a:p>
            <a:pPr marL="0" indent="0">
              <a:buNone/>
            </a:pPr>
            <a:r>
              <a:rPr lang="en-US" dirty="0"/>
              <a:t>But software reuse is very difficult/ impractical.  Several reasons:</a:t>
            </a:r>
          </a:p>
          <a:p>
            <a:r>
              <a:rPr lang="en-US" dirty="0"/>
              <a:t>Software requirements vary over a very wide space </a:t>
            </a:r>
            <a:r>
              <a:rPr lang="en-US" dirty="0">
                <a:sym typeface="Wingdings" panose="05000000000000000000" pitchFamily="2" charset="2"/>
              </a:rPr>
              <a:t>  chances of a match are very limited.</a:t>
            </a:r>
          </a:p>
          <a:p>
            <a:r>
              <a:rPr lang="en-US" dirty="0">
                <a:sym typeface="Wingdings" panose="05000000000000000000" pitchFamily="2" charset="2"/>
              </a:rPr>
              <a:t>Even when we achieve functional match, we may encounter architectural mismatch.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Example:  two language parsers (parts of a compiler).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scans source program and delivers a file of tokens.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other provides a function that returns the next token.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Same function, different architecture  cannot substitute one for the other.</a:t>
            </a:r>
            <a:endParaRPr lang="en-US" dirty="0"/>
          </a:p>
          <a:p>
            <a:pPr marL="0" indent="0">
              <a:buNone/>
            </a:pPr>
            <a:endParaRPr lang="en-US" sz="1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882823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Absence of Reuse Practice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327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makes reuse possible in other engineering disciplines:  a reference architecture.</a:t>
            </a:r>
          </a:p>
          <a:p>
            <a:r>
              <a:rPr lang="en-US" dirty="0"/>
              <a:t>The architecture of an automobile has not changed since the end of the XIX </a:t>
            </a:r>
            <a:r>
              <a:rPr lang="en-US" dirty="0" err="1"/>
              <a:t>th</a:t>
            </a:r>
            <a:r>
              <a:rPr lang="en-US" dirty="0"/>
              <a:t> century.</a:t>
            </a:r>
          </a:p>
          <a:p>
            <a:pPr lvl="1"/>
            <a:r>
              <a:rPr lang="en-US" dirty="0"/>
              <a:t>Chassis, body, wheels, engine, transmission, batteries, electric circuitry, etc.</a:t>
            </a:r>
          </a:p>
          <a:p>
            <a:pPr lvl="1"/>
            <a:r>
              <a:rPr lang="en-US" dirty="0"/>
              <a:t>Ecosystem of highly specialized suppliers (e.g. Michelin provides tires). </a:t>
            </a:r>
          </a:p>
          <a:p>
            <a:pPr lvl="1"/>
            <a:r>
              <a:rPr lang="en-US" dirty="0"/>
              <a:t>Design of a new automobile:  an exercise in composition of supplier-provided parts.</a:t>
            </a:r>
          </a:p>
          <a:p>
            <a:r>
              <a:rPr lang="en-US" dirty="0"/>
              <a:t>For software:</a:t>
            </a:r>
          </a:p>
          <a:p>
            <a:pPr lvl="1"/>
            <a:r>
              <a:rPr lang="en-US" dirty="0"/>
              <a:t>No standard architecture.</a:t>
            </a:r>
          </a:p>
          <a:p>
            <a:pPr lvl="1"/>
            <a:r>
              <a:rPr lang="en-US" dirty="0"/>
              <a:t>No suppliers.</a:t>
            </a:r>
          </a:p>
          <a:p>
            <a:pPr lvl="1"/>
            <a:r>
              <a:rPr lang="en-US" dirty="0"/>
              <a:t>Each new design is an adventure, with attending risks.</a:t>
            </a:r>
          </a:p>
          <a:p>
            <a:pPr marL="0" indent="0">
              <a:buNone/>
            </a:pPr>
            <a:endParaRPr lang="en-US" sz="1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55587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Fault Prone Designs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327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traditional engineering disciplines, a number of attributes concur to  create a small design space:</a:t>
            </a:r>
          </a:p>
          <a:p>
            <a:r>
              <a:rPr lang="en-US" dirty="0"/>
              <a:t>Standard product architecture.</a:t>
            </a:r>
          </a:p>
          <a:p>
            <a:r>
              <a:rPr lang="en-US" dirty="0"/>
              <a:t>Availability of reusable assets.</a:t>
            </a:r>
          </a:p>
          <a:p>
            <a:r>
              <a:rPr lang="en-US" dirty="0"/>
              <a:t>Availability of compiled (ready-to-use) engineering knowledge.</a:t>
            </a:r>
          </a:p>
          <a:p>
            <a:r>
              <a:rPr lang="en-US" dirty="0"/>
              <a:t>Mandated process requirements.</a:t>
            </a:r>
          </a:p>
          <a:p>
            <a:pPr marL="0" indent="0">
              <a:buNone/>
            </a:pPr>
            <a:r>
              <a:rPr lang="en-US" dirty="0"/>
              <a:t>Design of an engineering product (bridge, road, </a:t>
            </a:r>
            <a:r>
              <a:rPr lang="en-US" dirty="0" err="1"/>
              <a:t>auato</a:t>
            </a:r>
            <a:r>
              <a:rPr lang="en-US" dirty="0"/>
              <a:t>) within this limited space:</a:t>
            </a:r>
          </a:p>
          <a:p>
            <a:r>
              <a:rPr lang="en-US" dirty="0"/>
              <a:t>Straightforward transition from requirements to finished product.</a:t>
            </a:r>
          </a:p>
          <a:p>
            <a:pPr marL="0" indent="0">
              <a:buNone/>
            </a:pPr>
            <a:endParaRPr lang="en-US" sz="1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293302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Fault Prone Designs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63908"/>
            <a:ext cx="8229600" cy="44622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software engineering:</a:t>
            </a:r>
          </a:p>
          <a:p>
            <a:r>
              <a:rPr lang="en-US" dirty="0"/>
              <a:t>Limited domain-specific designs:  data processing applications, transaction processing application, event-processing applications, language processing applications.</a:t>
            </a:r>
          </a:p>
          <a:p>
            <a:r>
              <a:rPr lang="en-US" dirty="0"/>
              <a:t>Limited pool of reusable assets (specialized routines, small packages).  Usually small size, hence achieve little manpower savings.</a:t>
            </a:r>
          </a:p>
          <a:p>
            <a:r>
              <a:rPr lang="en-US" dirty="0"/>
              <a:t>Little software engineering knowledge that applies across application domains.</a:t>
            </a:r>
          </a:p>
          <a:p>
            <a:r>
              <a:rPr lang="en-US" dirty="0"/>
              <a:t>Software development often requires much domain expertise (banking, avionics, healthcare,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Software requirements typically very detailed, precise, minute.</a:t>
            </a:r>
          </a:p>
          <a:p>
            <a:pPr marL="0" indent="0">
              <a:buNone/>
            </a:pPr>
            <a:endParaRPr lang="en-US" sz="1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9013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 Young, Restless Discipline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8825"/>
            <a:ext cx="8686800" cy="2643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Civil Engineering: </a:t>
            </a:r>
          </a:p>
          <a:p>
            <a:pPr marL="0" indent="0">
              <a:buNone/>
            </a:pPr>
            <a:r>
              <a:rPr lang="en-US" dirty="0"/>
              <a:t> Antiquity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1653"/>
            <a:ext cx="4876799" cy="2560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1982"/>
            <a:ext cx="3810000" cy="276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7345" y="4775261"/>
            <a:ext cx="463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Pont du Gard, France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7272" y="5671250"/>
            <a:ext cx="463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Roman Road to </a:t>
            </a:r>
            <a:r>
              <a:rPr lang="en-US" dirty="0" err="1"/>
              <a:t>Jerba</a:t>
            </a:r>
            <a:r>
              <a:rPr lang="en-US" dirty="0"/>
              <a:t>, Tunisia</a:t>
            </a:r>
          </a:p>
        </p:txBody>
      </p:sp>
    </p:spTree>
    <p:extLst>
      <p:ext uri="{BB962C8B-B14F-4D97-AF65-F5344CB8AC3E}">
        <p14:creationId xmlns:p14="http://schemas.microsoft.com/office/powerpoint/2010/main" val="3024790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Paradoxical Economics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63908"/>
            <a:ext cx="8229600" cy="446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 Labor Intensive Industry</a:t>
            </a:r>
            <a:r>
              <a:rPr lang="en-US" dirty="0"/>
              <a:t>:</a:t>
            </a:r>
          </a:p>
          <a:p>
            <a:r>
              <a:rPr lang="en-US" sz="2400" dirty="0"/>
              <a:t>Software development is a very labor-intensive industry:  most of the cost of a product stems from design, hence cannot be automated.</a:t>
            </a:r>
          </a:p>
          <a:p>
            <a:r>
              <a:rPr lang="en-US" sz="2400" dirty="0"/>
              <a:t>If you pay $K30 for an automobile, most of that cost pays for manufacturing, not design.  With software it is the opposite.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71048"/>
              </p:ext>
            </p:extLst>
          </p:nvPr>
        </p:nvGraphicFramePr>
        <p:xfrm>
          <a:off x="929389" y="4378091"/>
          <a:ext cx="7590021" cy="157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007">
                  <a:extLst>
                    <a:ext uri="{9D8B030D-6E8A-4147-A177-3AD203B41FA5}">
                      <a16:colId xmlns:a16="http://schemas.microsoft.com/office/drawing/2014/main" val="2649021084"/>
                    </a:ext>
                  </a:extLst>
                </a:gridCol>
                <a:gridCol w="2530007">
                  <a:extLst>
                    <a:ext uri="{9D8B030D-6E8A-4147-A177-3AD203B41FA5}">
                      <a16:colId xmlns:a16="http://schemas.microsoft.com/office/drawing/2014/main" val="3634967855"/>
                    </a:ext>
                  </a:extLst>
                </a:gridCol>
                <a:gridCol w="2530007">
                  <a:extLst>
                    <a:ext uri="{9D8B030D-6E8A-4147-A177-3AD203B41FA5}">
                      <a16:colId xmlns:a16="http://schemas.microsoft.com/office/drawing/2014/main" val="1693749842"/>
                    </a:ext>
                  </a:extLst>
                </a:gridCol>
              </a:tblGrid>
              <a:tr h="536112">
                <a:tc>
                  <a:txBody>
                    <a:bodyPr/>
                    <a:lstStyle/>
                    <a:p>
                      <a:r>
                        <a:rPr lang="en-US" dirty="0"/>
                        <a:t>Cost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Mechanical</a:t>
                      </a:r>
                      <a:r>
                        <a:rPr lang="en-US" baseline="0" dirty="0"/>
                        <a:t> Engineering, e.g.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467101"/>
                  </a:ext>
                </a:extLst>
              </a:tr>
              <a:tr h="466267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&gt;99 %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08713"/>
                  </a:ext>
                </a:extLst>
              </a:tr>
              <a:tr h="466267">
                <a:tc>
                  <a:txBody>
                    <a:bodyPr/>
                    <a:lstStyle/>
                    <a:p>
                      <a:r>
                        <a:rPr lang="en-US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7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135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Paradoxical Economics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63908"/>
            <a:ext cx="8229600" cy="44622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Limited Quality Control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In traditional engineering disciplines, production is a systematic, repeatable process.</a:t>
            </a:r>
          </a:p>
          <a:p>
            <a:r>
              <a:rPr lang="en-US" dirty="0"/>
              <a:t>One can certify quality through process controls.  Analytically, or by empirical statistical observations.</a:t>
            </a:r>
          </a:p>
          <a:p>
            <a:r>
              <a:rPr lang="en-US" dirty="0"/>
              <a:t>Software development is a creative process, neither systematic nor repeatable.  Process controls are not possible. </a:t>
            </a:r>
          </a:p>
          <a:p>
            <a:r>
              <a:rPr lang="en-US" dirty="0"/>
              <a:t>Fall back on product controls:</a:t>
            </a:r>
          </a:p>
          <a:p>
            <a:pPr lvl="1"/>
            <a:r>
              <a:rPr lang="en-US" dirty="0"/>
              <a:t>Static analysis of the source code (difficult, costly and error prone, due to size and complexity).</a:t>
            </a:r>
          </a:p>
          <a:p>
            <a:pPr lvl="1"/>
            <a:r>
              <a:rPr lang="en-US" dirty="0"/>
              <a:t>Dynamic analysis through testing (subject of this course/ book).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191213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Paradoxical Economics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63908"/>
            <a:ext cx="8229600" cy="4462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Unbalanced Lifecycle Costs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In traditional engineering disciplines, products are produced in large volume,</a:t>
            </a:r>
          </a:p>
          <a:p>
            <a:r>
              <a:rPr lang="en-US" dirty="0"/>
              <a:t>And are expected to behave as specified.</a:t>
            </a:r>
          </a:p>
          <a:p>
            <a:r>
              <a:rPr lang="en-US" dirty="0"/>
              <a:t>Due to process control, and by statistical observations.</a:t>
            </a:r>
          </a:p>
          <a:p>
            <a:pPr marL="0" indent="0">
              <a:buNone/>
            </a:pPr>
            <a:r>
              <a:rPr lang="en-US" dirty="0"/>
              <a:t>In Software, neither approach is viable.</a:t>
            </a:r>
          </a:p>
          <a:p>
            <a:r>
              <a:rPr lang="en-US" dirty="0"/>
              <a:t>Each individual product must be tested.</a:t>
            </a:r>
          </a:p>
          <a:p>
            <a:r>
              <a:rPr lang="en-US" dirty="0"/>
              <a:t>This turns out to be an expensive proposition.</a:t>
            </a:r>
          </a:p>
          <a:p>
            <a:r>
              <a:rPr lang="en-US" dirty="0"/>
              <a:t>Testing costs:  50% of total lifecycle costs.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4163888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Paradoxical Economics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63908"/>
            <a:ext cx="8229600" cy="446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Unbalanced Lifecycle Costs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/>
              <a:t>Difference in cost between a software product and an engineering product from another discipline.</a:t>
            </a:r>
          </a:p>
          <a:p>
            <a:r>
              <a:rPr lang="en-US" sz="2000" dirty="0"/>
              <a:t>If you buy a $K30 car, you expect that &gt;90% of its cost pays for manufacturing, and &lt;1% pays for testing it (if that).</a:t>
            </a:r>
          </a:p>
          <a:p>
            <a:r>
              <a:rPr lang="en-US" sz="2000" dirty="0"/>
              <a:t>In software it is 50% vs 50%.</a:t>
            </a:r>
          </a:p>
          <a:p>
            <a:r>
              <a:rPr lang="en-US" sz="2000" dirty="0"/>
              <a:t>How much trust would you have in a car if half its cost went into testing?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40365"/>
              </p:ext>
            </p:extLst>
          </p:nvPr>
        </p:nvGraphicFramePr>
        <p:xfrm>
          <a:off x="989351" y="4437090"/>
          <a:ext cx="7515069" cy="1804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23">
                  <a:extLst>
                    <a:ext uri="{9D8B030D-6E8A-4147-A177-3AD203B41FA5}">
                      <a16:colId xmlns:a16="http://schemas.microsoft.com/office/drawing/2014/main" val="2208701740"/>
                    </a:ext>
                  </a:extLst>
                </a:gridCol>
                <a:gridCol w="2505023">
                  <a:extLst>
                    <a:ext uri="{9D8B030D-6E8A-4147-A177-3AD203B41FA5}">
                      <a16:colId xmlns:a16="http://schemas.microsoft.com/office/drawing/2014/main" val="1424878789"/>
                    </a:ext>
                  </a:extLst>
                </a:gridCol>
                <a:gridCol w="2505023">
                  <a:extLst>
                    <a:ext uri="{9D8B030D-6E8A-4147-A177-3AD203B41FA5}">
                      <a16:colId xmlns:a16="http://schemas.microsoft.com/office/drawing/2014/main" val="2870985752"/>
                    </a:ext>
                  </a:extLst>
                </a:gridCol>
              </a:tblGrid>
              <a:tr h="601389">
                <a:tc>
                  <a:txBody>
                    <a:bodyPr/>
                    <a:lstStyle/>
                    <a:p>
                      <a:r>
                        <a:rPr lang="en-US"/>
                        <a:t>Cost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08531"/>
                  </a:ext>
                </a:extLst>
              </a:tr>
              <a:tr h="601389"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40256"/>
                  </a:ext>
                </a:extLst>
              </a:tr>
              <a:tr h="601389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450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Paradoxical Economics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63908"/>
            <a:ext cx="8229600" cy="446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Unbalanced Maintenance Costs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/>
              <a:t>Two broad categories of maintenance activities:</a:t>
            </a:r>
          </a:p>
          <a:p>
            <a:r>
              <a:rPr lang="en-US" sz="2000" dirty="0"/>
              <a:t>Corrective Maintenance:  Repair design/ implementation faults.</a:t>
            </a:r>
          </a:p>
          <a:p>
            <a:r>
              <a:rPr lang="en-US" sz="2000" dirty="0"/>
              <a:t>Adaptive Maintenance:  Adapting the software to evolving requirements.</a:t>
            </a:r>
          </a:p>
          <a:p>
            <a:pPr marL="0" indent="0">
              <a:buNone/>
            </a:pPr>
            <a:r>
              <a:rPr lang="en-US" sz="2000" dirty="0"/>
              <a:t>Adaptive maintenance is unknown in other engineering disciplines (you cannot buy a two-door car then go back to the dealership and request two more doors); but it accounts for the lion’s share in software maintenance.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5914"/>
              </p:ext>
            </p:extLst>
          </p:nvPr>
        </p:nvGraphicFramePr>
        <p:xfrm>
          <a:off x="989351" y="4437090"/>
          <a:ext cx="7515069" cy="184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23">
                  <a:extLst>
                    <a:ext uri="{9D8B030D-6E8A-4147-A177-3AD203B41FA5}">
                      <a16:colId xmlns:a16="http://schemas.microsoft.com/office/drawing/2014/main" val="2208701740"/>
                    </a:ext>
                  </a:extLst>
                </a:gridCol>
                <a:gridCol w="2505023">
                  <a:extLst>
                    <a:ext uri="{9D8B030D-6E8A-4147-A177-3AD203B41FA5}">
                      <a16:colId xmlns:a16="http://schemas.microsoft.com/office/drawing/2014/main" val="1424878789"/>
                    </a:ext>
                  </a:extLst>
                </a:gridCol>
                <a:gridCol w="2505023">
                  <a:extLst>
                    <a:ext uri="{9D8B030D-6E8A-4147-A177-3AD203B41FA5}">
                      <a16:colId xmlns:a16="http://schemas.microsoft.com/office/drawing/2014/main" val="2870985752"/>
                    </a:ext>
                  </a:extLst>
                </a:gridCol>
              </a:tblGrid>
              <a:tr h="601389">
                <a:tc>
                  <a:txBody>
                    <a:bodyPr/>
                    <a:lstStyle/>
                    <a:p>
                      <a:r>
                        <a:rPr lang="en-US" dirty="0"/>
                        <a:t>Maintenance Cost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08531"/>
                  </a:ext>
                </a:extLst>
              </a:tr>
              <a:tr h="601389">
                <a:tc>
                  <a:txBody>
                    <a:bodyPr/>
                    <a:lstStyle/>
                    <a:p>
                      <a:r>
                        <a:rPr lang="en-US" dirty="0"/>
                        <a:t>Corrective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40256"/>
                  </a:ext>
                </a:extLst>
              </a:tr>
              <a:tr h="601389">
                <a:tc>
                  <a:txBody>
                    <a:bodyPr/>
                    <a:lstStyle/>
                    <a:p>
                      <a:r>
                        <a:rPr lang="en-US" dirty="0"/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714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Paradoxical Economics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63908"/>
            <a:ext cx="8229600" cy="446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Unbalanced Corrective Maintenance Costs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/>
              <a:t>Two broad categories of corrective maintenance activities:</a:t>
            </a:r>
          </a:p>
          <a:p>
            <a:r>
              <a:rPr lang="en-US" sz="2000" dirty="0"/>
              <a:t>Faulty Design.</a:t>
            </a:r>
          </a:p>
          <a:p>
            <a:r>
              <a:rPr lang="en-US" sz="2000" dirty="0"/>
              <a:t>Wear and tear.</a:t>
            </a:r>
          </a:p>
          <a:p>
            <a:pPr marL="0" indent="0">
              <a:buNone/>
            </a:pPr>
            <a:r>
              <a:rPr lang="en-US" sz="2000" dirty="0"/>
              <a:t>There is no wear and tear in software; all corrective maintenance pertains to faulty design and implementation.  For other engineering products, most corrective maintenance pertains to wear and tear; faulty design also happens (re: product recalls), but is very rare.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65747"/>
              </p:ext>
            </p:extLst>
          </p:nvPr>
        </p:nvGraphicFramePr>
        <p:xfrm>
          <a:off x="989351" y="4687906"/>
          <a:ext cx="7515069" cy="1500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504">
                  <a:extLst>
                    <a:ext uri="{9D8B030D-6E8A-4147-A177-3AD203B41FA5}">
                      <a16:colId xmlns:a16="http://schemas.microsoft.com/office/drawing/2014/main" val="2208701740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1424878789"/>
                    </a:ext>
                  </a:extLst>
                </a:gridCol>
                <a:gridCol w="2279111">
                  <a:extLst>
                    <a:ext uri="{9D8B030D-6E8A-4147-A177-3AD203B41FA5}">
                      <a16:colId xmlns:a16="http://schemas.microsoft.com/office/drawing/2014/main" val="2870985752"/>
                    </a:ext>
                  </a:extLst>
                </a:gridCol>
              </a:tblGrid>
              <a:tr h="578251">
                <a:tc>
                  <a:txBody>
                    <a:bodyPr/>
                    <a:lstStyle/>
                    <a:p>
                      <a:r>
                        <a:rPr lang="en-US" dirty="0"/>
                        <a:t>Corrective Maintenance Cost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08531"/>
                  </a:ext>
                </a:extLst>
              </a:tr>
              <a:tr h="430003">
                <a:tc>
                  <a:txBody>
                    <a:bodyPr/>
                    <a:lstStyle/>
                    <a:p>
                      <a:r>
                        <a:rPr lang="en-US" dirty="0"/>
                        <a:t>Faulty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1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40256"/>
                  </a:ext>
                </a:extLst>
              </a:tr>
              <a:tr h="430003">
                <a:tc>
                  <a:txBody>
                    <a:bodyPr/>
                    <a:lstStyle/>
                    <a:p>
                      <a:r>
                        <a:rPr lang="en-US" dirty="0"/>
                        <a:t>Wear</a:t>
                      </a:r>
                      <a:r>
                        <a:rPr lang="en-US" baseline="0" dirty="0"/>
                        <a:t> and Tear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99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785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63908"/>
            <a:ext cx="8229600" cy="44622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Chapter Summary</a:t>
            </a:r>
          </a:p>
          <a:p>
            <a:r>
              <a:rPr lang="en-US" sz="2800" b="1" dirty="0"/>
              <a:t>Software Engineering is the youngest engineering discipline.</a:t>
            </a:r>
          </a:p>
          <a:p>
            <a:r>
              <a:rPr lang="en-US" sz="2800" b="1" dirty="0"/>
              <a:t>Has been in a constant state of crisis, juggling excessive demands and imperfect solutions.</a:t>
            </a:r>
          </a:p>
          <a:p>
            <a:r>
              <a:rPr lang="en-US" sz="2800" b="1" dirty="0"/>
              <a:t>Software projects have unique characteristics, that distinguish them from other engineering disciplines.</a:t>
            </a:r>
          </a:p>
          <a:p>
            <a:r>
              <a:rPr lang="en-US" sz="2800" b="1" dirty="0"/>
              <a:t>Our focus/ interest:  how we test software products.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24286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Mechanical Engineering:</a:t>
            </a:r>
          </a:p>
          <a:p>
            <a:r>
              <a:rPr lang="en-US" dirty="0"/>
              <a:t>Steam engine:  antiquity, 17</a:t>
            </a:r>
            <a:r>
              <a:rPr lang="en-US" baseline="30000" dirty="0"/>
              <a:t>th</a:t>
            </a:r>
            <a:r>
              <a:rPr lang="en-US" dirty="0"/>
              <a:t> century, 18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Combustion engine:  18</a:t>
            </a:r>
            <a:r>
              <a:rPr lang="en-US" baseline="30000" dirty="0"/>
              <a:t>th</a:t>
            </a:r>
            <a:r>
              <a:rPr lang="en-US" dirty="0"/>
              <a:t> century,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pPr marL="0" indent="0">
              <a:buNone/>
            </a:pPr>
            <a:r>
              <a:rPr lang="en-US" dirty="0"/>
              <a:t>Chemical Engineering </a:t>
            </a:r>
          </a:p>
          <a:p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century (as an engineering discipline distinct from chemistry/ alchemy).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5257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Electrical Engineering:</a:t>
            </a:r>
          </a:p>
          <a:p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century (electric power generation, distribution, use).</a:t>
            </a:r>
          </a:p>
          <a:p>
            <a:pPr marL="0" indent="0">
              <a:buNone/>
            </a:pPr>
            <a:r>
              <a:rPr lang="en-US" dirty="0"/>
              <a:t>Nuclear Engineering:</a:t>
            </a:r>
          </a:p>
          <a:p>
            <a:r>
              <a:rPr lang="en-US" dirty="0"/>
              <a:t>Late 19</a:t>
            </a:r>
            <a:r>
              <a:rPr lang="en-US" baseline="30000" dirty="0"/>
              <a:t>th</a:t>
            </a:r>
            <a:r>
              <a:rPr lang="en-US" dirty="0"/>
              <a:t>, early 20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pPr marL="0" indent="0">
              <a:buNone/>
            </a:pPr>
            <a:r>
              <a:rPr lang="en-US" dirty="0"/>
              <a:t>Industrial Engineering:</a:t>
            </a:r>
          </a:p>
          <a:p>
            <a:r>
              <a:rPr lang="en-US" dirty="0"/>
              <a:t>World War II, logistics.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15450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Aerospace Engineering:</a:t>
            </a:r>
          </a:p>
          <a:p>
            <a:r>
              <a:rPr lang="en-US" dirty="0"/>
              <a:t>Flight:  Early twentieth century.</a:t>
            </a:r>
          </a:p>
          <a:p>
            <a:r>
              <a:rPr lang="en-US" dirty="0"/>
              <a:t>Space:  post-world war II.  Cold war.</a:t>
            </a:r>
          </a:p>
          <a:p>
            <a:pPr marL="0" indent="0">
              <a:buNone/>
            </a:pPr>
            <a:r>
              <a:rPr lang="en-US" dirty="0"/>
              <a:t>Computer Engineering:</a:t>
            </a:r>
          </a:p>
          <a:p>
            <a:r>
              <a:rPr lang="en-US" dirty="0"/>
              <a:t>Post world war II.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00769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Software Engineering:</a:t>
            </a:r>
          </a:p>
          <a:p>
            <a:r>
              <a:rPr lang="en-US" dirty="0"/>
              <a:t>Software development:  started in late 1950’s, with the advent of high level languages (Fortran, </a:t>
            </a:r>
            <a:r>
              <a:rPr lang="en-US" dirty="0" err="1"/>
              <a:t>cobol</a:t>
            </a:r>
            <a:r>
              <a:rPr lang="en-US" dirty="0"/>
              <a:t>, PL1,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Software Engineering:  NATO conference in Germany (</a:t>
            </a:r>
            <a:r>
              <a:rPr lang="en-US" dirty="0" err="1"/>
              <a:t>Garmisch</a:t>
            </a:r>
            <a:r>
              <a:rPr lang="en-US" dirty="0"/>
              <a:t> </a:t>
            </a:r>
            <a:r>
              <a:rPr lang="en-US" dirty="0" err="1"/>
              <a:t>Partenkirchen</a:t>
            </a:r>
            <a:r>
              <a:rPr lang="en-US" dirty="0"/>
              <a:t>), 1968.</a:t>
            </a:r>
          </a:p>
          <a:p>
            <a:r>
              <a:rPr lang="en-US" dirty="0"/>
              <a:t>Realization that we have a set of engineering processes to streamline, measure, control. Need for better understanding, to define discipline-wide standards.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youngest discipline, the least codified, its foundations still in flux.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other disciplines evolved ahead of their respective markets, software engineering has been playing catch-up with the software needs of society.  Under pressure to deliver.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75386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Sixties:  </a:t>
            </a:r>
            <a:r>
              <a:rPr lang="en-US" i="1" dirty="0"/>
              <a:t>The Era of Pioneers</a:t>
            </a:r>
            <a:r>
              <a:rPr lang="en-US" dirty="0"/>
              <a:t>. </a:t>
            </a:r>
          </a:p>
          <a:p>
            <a:r>
              <a:rPr lang="en-US" dirty="0"/>
              <a:t>Face to face with complexity, anomalies, paradoxes of software engineering.</a:t>
            </a:r>
          </a:p>
          <a:p>
            <a:r>
              <a:rPr lang="en-US" dirty="0"/>
              <a:t>Software projects: ventures into uncharted territory.  Characterized by:</a:t>
            </a:r>
          </a:p>
          <a:p>
            <a:pPr lvl="1"/>
            <a:r>
              <a:rPr lang="en-US" dirty="0"/>
              <a:t>High level of risk,</a:t>
            </a:r>
          </a:p>
          <a:p>
            <a:pPr lvl="1"/>
            <a:r>
              <a:rPr lang="en-US" dirty="0"/>
              <a:t>Unpredictable outcomes,</a:t>
            </a:r>
          </a:p>
          <a:p>
            <a:pPr lvl="1"/>
            <a:r>
              <a:rPr lang="en-US" dirty="0"/>
              <a:t>Massive cost and schedule overruns. </a:t>
            </a:r>
          </a:p>
          <a:p>
            <a:r>
              <a:rPr lang="en-US" dirty="0"/>
              <a:t>Prevailing programming languages:  assembler (systems), Fortran (scientific), </a:t>
            </a:r>
            <a:r>
              <a:rPr lang="en-US" dirty="0" err="1"/>
              <a:t>cobol</a:t>
            </a:r>
            <a:r>
              <a:rPr lang="en-US" dirty="0"/>
              <a:t> (data processing), </a:t>
            </a:r>
            <a:r>
              <a:rPr lang="en-US" dirty="0" err="1"/>
              <a:t>algol</a:t>
            </a:r>
            <a:r>
              <a:rPr lang="en-US" dirty="0"/>
              <a:t> (teaching).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8083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 Young, Restless Discipline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Seventies:  </a:t>
            </a:r>
            <a:r>
              <a:rPr lang="en-US" i="1" dirty="0"/>
              <a:t>Structured Software Engineering</a:t>
            </a:r>
            <a:r>
              <a:rPr lang="en-US" dirty="0"/>
              <a:t>. </a:t>
            </a:r>
          </a:p>
          <a:p>
            <a:r>
              <a:rPr lang="en-US" dirty="0"/>
              <a:t>Prevailing belief:  software engineering ills are of a technical nature, hence can be addressed with technical solutions.</a:t>
            </a:r>
          </a:p>
          <a:p>
            <a:r>
              <a:rPr lang="en-US" dirty="0"/>
              <a:t>Technical solution to complexity:  structure.</a:t>
            </a:r>
          </a:p>
          <a:p>
            <a:r>
              <a:rPr lang="en-US" dirty="0"/>
              <a:t>Structured techniques for analyzing, specifying, designing, implementing, verifying, testing, maintaining software.</a:t>
            </a:r>
          </a:p>
          <a:p>
            <a:pPr lvl="1"/>
            <a:r>
              <a:rPr lang="en-US" dirty="0"/>
              <a:t>Structured analysis, structured design, structured programming.</a:t>
            </a:r>
          </a:p>
          <a:p>
            <a:r>
              <a:rPr lang="en-US" dirty="0"/>
              <a:t>Dominant languages: C (systems, scientific), Pascal (education).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Assessment:  Still massive industry-wide problems; realization that software engineering problems are not exclusively of a technical nature.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61710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D1C9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18952</TotalTime>
  <Words>3454</Words>
  <Application>Microsoft Office PowerPoint</Application>
  <PresentationFormat>On-screen Show (4:3)</PresentationFormat>
  <Paragraphs>373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Corbel</vt:lpstr>
      <vt:lpstr>Symbol</vt:lpstr>
      <vt:lpstr>Office Theme</vt:lpstr>
      <vt:lpstr>Custom Design</vt:lpstr>
      <vt:lpstr>Chapter 1 Software Engineering: A Discipline Like No Other</vt:lpstr>
      <vt:lpstr>Software Engineering:  A discipline Like No Other</vt:lpstr>
      <vt:lpstr>A Young, Restless Discipline</vt:lpstr>
      <vt:lpstr>A Young, Restless Discipline</vt:lpstr>
      <vt:lpstr>A Young, Restless Discipline</vt:lpstr>
      <vt:lpstr>A Young, Restless Discipline</vt:lpstr>
      <vt:lpstr>A Young, Restless Discipline</vt:lpstr>
      <vt:lpstr>A Young, Restless Discipline</vt:lpstr>
      <vt:lpstr>A Young, Restless Discipline</vt:lpstr>
      <vt:lpstr>A Young, Restless Discipline</vt:lpstr>
      <vt:lpstr>A Young, Restless Discipline</vt:lpstr>
      <vt:lpstr>A Young, Restless Discipline</vt:lpstr>
      <vt:lpstr>A Young, Restless Discipline</vt:lpstr>
      <vt:lpstr>A Young, Restless Discipline</vt:lpstr>
      <vt:lpstr>An Industry Under Stress</vt:lpstr>
      <vt:lpstr>An Industry Under Stress</vt:lpstr>
      <vt:lpstr>An Industry Under Stress</vt:lpstr>
      <vt:lpstr>Large, Complex Products</vt:lpstr>
      <vt:lpstr>Large, Complex Products</vt:lpstr>
      <vt:lpstr>Large, Complex Products</vt:lpstr>
      <vt:lpstr>Large, Complex Products</vt:lpstr>
      <vt:lpstr>Large, Complex Products</vt:lpstr>
      <vt:lpstr>Expensive Products</vt:lpstr>
      <vt:lpstr>Expensive Products</vt:lpstr>
      <vt:lpstr>Expensive Products</vt:lpstr>
      <vt:lpstr>Absence of Reuse Practice</vt:lpstr>
      <vt:lpstr>Absence of Reuse Practice</vt:lpstr>
      <vt:lpstr>Fault Prone Designs</vt:lpstr>
      <vt:lpstr>Fault Prone Designs</vt:lpstr>
      <vt:lpstr>Paradoxical Economics</vt:lpstr>
      <vt:lpstr>Paradoxical Economics</vt:lpstr>
      <vt:lpstr>Paradoxical Economics</vt:lpstr>
      <vt:lpstr>Paradoxical Economics</vt:lpstr>
      <vt:lpstr>Paradoxical Economics</vt:lpstr>
      <vt:lpstr>Paradoxical Economics</vt:lpstr>
      <vt:lpstr>Conclusion</vt:lpstr>
    </vt:vector>
  </TitlesOfParts>
  <Company>New Jersey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Moroch</dc:creator>
  <cp:lastModifiedBy>Ali Mili</cp:lastModifiedBy>
  <cp:revision>274</cp:revision>
  <cp:lastPrinted>2019-02-28T22:34:04Z</cp:lastPrinted>
  <dcterms:created xsi:type="dcterms:W3CDTF">2013-11-11T15:34:51Z</dcterms:created>
  <dcterms:modified xsi:type="dcterms:W3CDTF">2021-07-09T21:57:38Z</dcterms:modified>
</cp:coreProperties>
</file>