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9" r:id="rId3"/>
    <p:sldId id="260" r:id="rId4"/>
    <p:sldId id="370" r:id="rId5"/>
    <p:sldId id="368" r:id="rId6"/>
    <p:sldId id="369" r:id="rId7"/>
    <p:sldId id="363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64" r:id="rId19"/>
    <p:sldId id="381" r:id="rId20"/>
    <p:sldId id="365" r:id="rId21"/>
    <p:sldId id="382" r:id="rId22"/>
    <p:sldId id="366" r:id="rId23"/>
    <p:sldId id="384" r:id="rId24"/>
    <p:sldId id="385" r:id="rId25"/>
    <p:sldId id="367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D1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E34A-F70B-47E2-940D-280CBD8AB9A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78347-922B-415D-8777-E8829131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FF32-336B-4A73-9AB6-848B1F431E14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74"/>
            <a:ext cx="9193413" cy="11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F94-3EE3-4938-9CBE-3F7F3BEAFF1C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55CB-207D-459F-A0F7-975DFD11311D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2A1-FF52-4D80-9DDE-0F2025C7E980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5FE5-221E-47D9-A552-C9BAA4588614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1CDC-19FF-4AA4-9D70-7FBB800C938F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72F0-3911-4383-827E-24C5BA5AA8F8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9E93-89B4-4CCA-9163-8A6EBA2E8EEE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B6CD-F217-4C3B-B92E-B78D25988186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6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1419-82FF-4B11-A708-77A113FAD457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0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E2D1-6133-49AA-BA02-065971221E85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78CC-D8E3-4261-8673-9052307A4B28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4D84-6B6F-451A-A611-426D501B90AE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9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3A0F-C3B4-4AD3-883D-006B9BAF7E8F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5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3A6-2249-4F32-931A-26F113FC2976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C870-378C-4BD0-97F4-67B238FEDA92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27DC-FEF7-43A5-AF21-1733DC3C051C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AD78-471A-4246-88F0-21A9C017B97B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3F8-CFB9-443D-A223-74CD1DA86A98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151-FFDA-47C8-91FE-8F4FF3016203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CCS ppt hea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206" cy="8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4EEA-3960-414A-B4CF-3755340712F7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FE0A-4232-492B-A377-216F5BD4745D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31024"/>
            <a:ext cx="8229600" cy="667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8825"/>
            <a:ext cx="8229600" cy="407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BA22-277E-4107-B04F-2C36ABD0ABDD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BF88-0EE9-8341-94B5-835AB2C87E6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CS ppt head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270" cy="8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2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B41A-8A6E-4C99-B8F9-628399104338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5C40-5B56-3D4B-9C2D-4B3CAFFE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016"/>
            <a:ext cx="7772400" cy="2332202"/>
          </a:xfrm>
        </p:spPr>
        <p:txBody>
          <a:bodyPr>
            <a:normAutofit/>
          </a:bodyPr>
          <a:lstStyle/>
          <a:p>
            <a:r>
              <a:rPr lang="en-US" b="1" dirty="0"/>
              <a:t>Chapter 2</a:t>
            </a:r>
            <a:br>
              <a:rPr lang="en-US" b="1" dirty="0"/>
            </a:br>
            <a:r>
              <a:rPr lang="en-US" b="1" dirty="0"/>
              <a:t>Software Quality Attributes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Statistical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 properties defined implicitly with respect to a specification, an input domain, and a usage pattern (usage profile).</a:t>
            </a:r>
          </a:p>
          <a:p>
            <a:r>
              <a:rPr lang="en-US" dirty="0"/>
              <a:t>Dependability.  </a:t>
            </a:r>
            <a:r>
              <a:rPr lang="en-US" i="1" dirty="0"/>
              <a:t>Failure to meet the specification, due to human fallibility (programming or design faults, by programmer/ engineer/ designer)</a:t>
            </a:r>
            <a:r>
              <a:rPr lang="en-US" dirty="0"/>
              <a:t>.</a:t>
            </a:r>
          </a:p>
          <a:p>
            <a:r>
              <a:rPr lang="en-US" dirty="0"/>
              <a:t>Security.  </a:t>
            </a:r>
            <a:r>
              <a:rPr lang="en-US" i="1" dirty="0"/>
              <a:t>Failure to meet the specification, due to human malice (malicious /unauthorized users).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51820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Statistical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Dependability:</a:t>
            </a:r>
          </a:p>
          <a:p>
            <a:r>
              <a:rPr lang="en-US" dirty="0"/>
              <a:t>Reliability.  Likelihood of a system to satisfy its specification for inputs in its domain.</a:t>
            </a:r>
          </a:p>
          <a:p>
            <a:pPr lvl="1"/>
            <a:r>
              <a:rPr lang="en-US" dirty="0"/>
              <a:t>Measured by MTTF (Mean Time To Failure) or MTBF (Mean Time Between Failures).</a:t>
            </a:r>
          </a:p>
          <a:p>
            <a:pPr lvl="1"/>
            <a:r>
              <a:rPr lang="en-US" dirty="0"/>
              <a:t>Difference:  MTTF has no memory (when was the last time system failed).</a:t>
            </a:r>
          </a:p>
          <a:p>
            <a:r>
              <a:rPr lang="en-US" dirty="0"/>
              <a:t>Safety.  Likelihood of a system to avoid catastrophic failure even when it fails to meet its specification.</a:t>
            </a:r>
          </a:p>
          <a:p>
            <a:pPr lvl="1"/>
            <a:r>
              <a:rPr lang="en-US" dirty="0"/>
              <a:t>We say that system is fail-safe if we cannot ensure its reliability, but we assure that even when it fails, it does not cause a disaster.</a:t>
            </a:r>
          </a:p>
          <a:p>
            <a:pPr lvl="1"/>
            <a:r>
              <a:rPr lang="en-US" dirty="0"/>
              <a:t>Can also be measured by MTTF, or by MFC (Mean Failure Cost)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93706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Statistical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system can be safe but unreliable, and reliable but unsafe.</a:t>
            </a:r>
          </a:p>
          <a:p>
            <a:r>
              <a:rPr lang="en-US" dirty="0"/>
              <a:t>Safe but unreliable:  meets its specification with probability 0.80 (cannot be considered reliable); but when it fails, it seldom causes a disaster (e.g. probability 0.19999 safe, probability 0.00001 of catastrophic failure).</a:t>
            </a:r>
          </a:p>
          <a:p>
            <a:r>
              <a:rPr lang="en-US" dirty="0"/>
              <a:t>Reliable but unsafe:  meets its specification with probability 0.99 (considered reliable); but when it fails, it often causes a disaster (e.g. probability 0.001 of fail-safe behavior, probability of 0.009 of catastrophic failure).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6494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Statistical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system can be safe but unreliable, and reliable but unsafe.</a:t>
            </a:r>
          </a:p>
          <a:p>
            <a:r>
              <a:rPr lang="en-US" dirty="0"/>
              <a:t>Safe but unreliable:  meets its specification with probability 0.80 (cannot be considered reliable); but when it fails, it seldom causes a disaster (e.g. probability 0.19999 safe, probability 0.00001 of catastrophic failure).</a:t>
            </a:r>
          </a:p>
          <a:p>
            <a:r>
              <a:rPr lang="en-US" dirty="0"/>
              <a:t>Reliable but unsafe:  meets its specification with probability 0.99 (considered reliable); but when it fails, it often causes a disaster (e.g. probability 0.001 of fail-safe behavior, probability of 0.009 of catastrophic failure).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4" y="1676372"/>
            <a:ext cx="8122351" cy="45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4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Statistical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Security.  Failure that stems from Perpetrator malfeasance.  Four attributes:</a:t>
            </a:r>
          </a:p>
          <a:p>
            <a:r>
              <a:rPr lang="en-US" i="1" dirty="0"/>
              <a:t>Confidentiality</a:t>
            </a:r>
            <a:r>
              <a:rPr lang="en-US" dirty="0"/>
              <a:t>. Ability to protect data from unauthorized access.</a:t>
            </a:r>
          </a:p>
          <a:p>
            <a:r>
              <a:rPr lang="en-US" i="1" dirty="0"/>
              <a:t>Integrity</a:t>
            </a:r>
            <a:r>
              <a:rPr lang="en-US" dirty="0"/>
              <a:t>.  Ability to protect data from loss or damage.</a:t>
            </a:r>
          </a:p>
          <a:p>
            <a:r>
              <a:rPr lang="en-US" i="1" dirty="0"/>
              <a:t>Authentication</a:t>
            </a:r>
            <a:r>
              <a:rPr lang="en-US" dirty="0"/>
              <a:t>.  Ability to identify all system users and their associated privileges.</a:t>
            </a:r>
          </a:p>
          <a:p>
            <a:r>
              <a:rPr lang="en-US" i="1" dirty="0"/>
              <a:t>Availability</a:t>
            </a:r>
            <a:r>
              <a:rPr lang="en-US" dirty="0"/>
              <a:t>.  Ability to continue delivering services despite efforts of malicious intruders (Denial of Service attacks).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67173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Statistical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cross-cutting metrics of security (i.e. metrics that apply to all attributes):</a:t>
            </a:r>
          </a:p>
          <a:p>
            <a:r>
              <a:rPr lang="en-US" dirty="0"/>
              <a:t>MTTD:  Mean Time to Detection (mean time it takes to detect a system vulnerability).</a:t>
            </a:r>
          </a:p>
          <a:p>
            <a:r>
              <a:rPr lang="en-US" dirty="0"/>
              <a:t>MTTE:  Mean Time to Exploitation (mean time it takes to exploit a system vulnerability).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16503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Statistical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Different attributes of security demand different remedies:</a:t>
            </a:r>
          </a:p>
          <a:p>
            <a:r>
              <a:rPr lang="en-US" dirty="0"/>
              <a:t>Confidentiality:  unique copy, difficult/ controlled visibility.</a:t>
            </a:r>
          </a:p>
          <a:p>
            <a:r>
              <a:rPr lang="en-US" dirty="0"/>
              <a:t>Integrity: may be served by duplicating data, difficult/ controlled modifiability.</a:t>
            </a:r>
          </a:p>
          <a:p>
            <a:r>
              <a:rPr lang="en-US" dirty="0"/>
              <a:t>Authentication:  rigorous vetting, mapping user ID’s to user privileges.</a:t>
            </a:r>
          </a:p>
          <a:p>
            <a:r>
              <a:rPr lang="en-US" dirty="0"/>
              <a:t>Availability:  duplicating resources, monitoring resource allocation.</a:t>
            </a:r>
          </a:p>
          <a:p>
            <a:pPr marL="0" indent="0">
              <a:buNone/>
            </a:pPr>
            <a:r>
              <a:rPr lang="en-US" dirty="0"/>
              <a:t>Irreconcilable requirements.  Need for prioritization.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3136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categories of quality 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Operational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Usability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Structural attributes.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27136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Operational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15"/>
            <a:ext cx="8229600" cy="43276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Whereas functional attributes deal with the functions/ services of the product, operational attributes deal with the conditions under which these services are rendered.  Five attributes:</a:t>
            </a:r>
          </a:p>
          <a:p>
            <a:r>
              <a:rPr lang="en-US" i="1" dirty="0"/>
              <a:t>Latency</a:t>
            </a:r>
            <a:r>
              <a:rPr lang="en-US" dirty="0"/>
              <a:t>.  Mean response time, in seconds; function of workload.  Applies to interactive systems.</a:t>
            </a:r>
          </a:p>
          <a:p>
            <a:r>
              <a:rPr lang="en-US" i="1" dirty="0"/>
              <a:t>Throughput</a:t>
            </a:r>
            <a:r>
              <a:rPr lang="en-US" dirty="0"/>
              <a:t>.  Volume of processing per unit of time; applies to batch (off-line) systems (bank operations updates, 3:00 AM).  Number of transactions per second.</a:t>
            </a:r>
          </a:p>
          <a:p>
            <a:r>
              <a:rPr lang="en-US" i="1" dirty="0"/>
              <a:t>Efficiency</a:t>
            </a:r>
            <a:r>
              <a:rPr lang="en-US" dirty="0"/>
              <a:t>.  Economy of resources (CPU cycles, central memory, disk space, network bandwidth).  Metric depends on resource.</a:t>
            </a:r>
          </a:p>
          <a:p>
            <a:r>
              <a:rPr lang="en-US" i="1" dirty="0"/>
              <a:t>Capacity</a:t>
            </a:r>
            <a:r>
              <a:rPr lang="en-US" dirty="0"/>
              <a:t>.  Number of simultaneous users it can serve while maintaining adequate quality of service.</a:t>
            </a:r>
          </a:p>
          <a:p>
            <a:r>
              <a:rPr lang="en-US" dirty="0"/>
              <a:t>Scalability.  Ability of the system to continue delivering services as the workload exceeds the nominal capacity.  Aka </a:t>
            </a:r>
            <a:r>
              <a:rPr lang="en-US" i="1" dirty="0"/>
              <a:t>Graceful degradation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All five may be the goal of a testing effort.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19399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categories of quality 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Usability attributes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Structural attributes.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6201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we walk into a car dealership to buy a car, we may be looking at a number of quality attributes we want to see in an ideal car:</a:t>
            </a:r>
          </a:p>
          <a:p>
            <a:r>
              <a:rPr lang="en-US" dirty="0"/>
              <a:t>Purchase price, maintenance costs, gas mileage, size, style, comfort, performance, resale value, reliability, roominess, environmental impact (emissions), etc.</a:t>
            </a:r>
          </a:p>
          <a:p>
            <a:pPr marL="0" indent="0">
              <a:buNone/>
            </a:pPr>
            <a:r>
              <a:rPr lang="en-US" dirty="0"/>
              <a:t>Likewise for software.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6653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Usability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Relationship between system and user.</a:t>
            </a:r>
          </a:p>
          <a:p>
            <a:r>
              <a:rPr lang="en-US" i="1" dirty="0"/>
              <a:t>Ease of use</a:t>
            </a:r>
            <a:r>
              <a:rPr lang="en-US" dirty="0"/>
              <a:t>.  Simplicity; uniformity; tolerance of misuse, abuse, ignorance.  Qualitative. </a:t>
            </a:r>
          </a:p>
          <a:p>
            <a:r>
              <a:rPr lang="en-US" i="1" dirty="0"/>
              <a:t>Ease of learning</a:t>
            </a:r>
            <a:r>
              <a:rPr lang="en-US" dirty="0"/>
              <a:t>.  Intuitiveness, consistency, uniformity.  Measure: Hours of training.</a:t>
            </a:r>
          </a:p>
          <a:p>
            <a:r>
              <a:rPr lang="en-US" i="1" dirty="0"/>
              <a:t>Customizability.  </a:t>
            </a:r>
            <a:r>
              <a:rPr lang="en-US" dirty="0"/>
              <a:t>Ability to be tuned to specific user needs/ requirements.</a:t>
            </a:r>
          </a:p>
          <a:p>
            <a:r>
              <a:rPr lang="en-US" i="1" dirty="0" err="1"/>
              <a:t>Calibrability</a:t>
            </a:r>
            <a:r>
              <a:rPr lang="en-US" i="1" dirty="0"/>
              <a:t>.  </a:t>
            </a:r>
            <a:r>
              <a:rPr lang="en-US" dirty="0"/>
              <a:t>Ability to be tuned to specific operational needs/ constraints.</a:t>
            </a:r>
          </a:p>
          <a:p>
            <a:r>
              <a:rPr lang="en-US" i="1" dirty="0"/>
              <a:t>Interoperability</a:t>
            </a:r>
            <a:r>
              <a:rPr lang="en-US" dirty="0"/>
              <a:t>.  Ability to interact with other application, within an application domain.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82131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categories of quality 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Usability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Business attributes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Structural attributes.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252414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Business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Development costs</a:t>
            </a:r>
            <a:r>
              <a:rPr lang="en-US" dirty="0"/>
              <a:t>.  From requirements analysis to testing.  Measured in PM (Person Months).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Maintainability</a:t>
            </a:r>
            <a:r>
              <a:rPr lang="en-US" dirty="0"/>
              <a:t>.  Maintenance cost per year per Unit of size.  Measured:  PM /</a:t>
            </a:r>
            <a:r>
              <a:rPr lang="en-US" dirty="0" err="1"/>
              <a:t>yr</a:t>
            </a:r>
            <a:r>
              <a:rPr lang="en-US" dirty="0"/>
              <a:t> / LOC.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Portability</a:t>
            </a:r>
            <a:r>
              <a:rPr lang="en-US" dirty="0"/>
              <a:t>.  Cost of migrating application from one environment to another.  Achieved by isolating and minimizing the platform dependent functionality.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39761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Business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Reusability</a:t>
            </a:r>
            <a:r>
              <a:rPr lang="en-US" dirty="0"/>
              <a:t>.  Potential to be reused, </a:t>
            </a:r>
          </a:p>
          <a:p>
            <a:pPr lvl="1"/>
            <a:r>
              <a:rPr lang="en-US" dirty="0"/>
              <a:t>in whole or in part, </a:t>
            </a:r>
          </a:p>
          <a:p>
            <a:pPr lvl="1"/>
            <a:r>
              <a:rPr lang="en-US" dirty="0"/>
              <a:t>As-is or after adaptation,</a:t>
            </a:r>
          </a:p>
          <a:p>
            <a:pPr marL="457200" lvl="1" indent="0">
              <a:buNone/>
            </a:pPr>
            <a:r>
              <a:rPr lang="en-US" dirty="0"/>
              <a:t>in the development of other software.  Dependent on two attributes:</a:t>
            </a:r>
          </a:p>
          <a:p>
            <a:pPr lvl="1"/>
            <a:r>
              <a:rPr lang="en-US" i="1" dirty="0"/>
              <a:t>Usefulness</a:t>
            </a:r>
            <a:r>
              <a:rPr lang="en-US" dirty="0"/>
              <a:t>.  Extent to which product is in high demand within application area.  Specification attribute.</a:t>
            </a:r>
          </a:p>
          <a:p>
            <a:pPr lvl="1"/>
            <a:r>
              <a:rPr lang="en-US" i="1" dirty="0"/>
              <a:t>Usability</a:t>
            </a:r>
            <a:r>
              <a:rPr lang="en-US" dirty="0"/>
              <a:t>. Ease with which component can be adapted to fit in other applications.  Design/ implementation attribute.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13215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categories of quality 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Usability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Structural attributes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78819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Whereas functional, operational and usability attributes are of interest to system users, business and structural attributes are of interest to system developers/ operators/ managers/ custodians.</a:t>
            </a:r>
          </a:p>
          <a:p>
            <a:r>
              <a:rPr lang="en-US" dirty="0"/>
              <a:t>Whereas business attributes are of interest to project managers, structural attributes are of interest to the technical cadre of the project, i.e. designers/ engineers/ analysts/ V&amp;V,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66625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Integrity.</a:t>
            </a:r>
          </a:p>
          <a:p>
            <a:r>
              <a:rPr lang="en-US" dirty="0"/>
              <a:t>Modularity.</a:t>
            </a:r>
          </a:p>
          <a:p>
            <a:r>
              <a:rPr lang="en-US" dirty="0"/>
              <a:t>Testability.</a:t>
            </a:r>
          </a:p>
          <a:p>
            <a:r>
              <a:rPr lang="en-US" dirty="0"/>
              <a:t>Adaptability.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82758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Integrity.  Attributes of a good design:</a:t>
            </a:r>
          </a:p>
          <a:p>
            <a:pPr lvl="1"/>
            <a:r>
              <a:rPr lang="en-US" dirty="0"/>
              <a:t>Simplicity.</a:t>
            </a:r>
          </a:p>
          <a:p>
            <a:pPr lvl="1"/>
            <a:r>
              <a:rPr lang="en-US" dirty="0"/>
              <a:t>Orthogonality (design as a set of independent design decisions).</a:t>
            </a:r>
          </a:p>
          <a:p>
            <a:pPr lvl="1"/>
            <a:r>
              <a:rPr lang="en-US" dirty="0"/>
              <a:t>Economy of concept.</a:t>
            </a:r>
          </a:p>
          <a:p>
            <a:pPr lvl="1"/>
            <a:r>
              <a:rPr lang="en-US" dirty="0"/>
              <a:t>Cohesiveness of design rationale.</a:t>
            </a:r>
          </a:p>
          <a:p>
            <a:pPr lvl="1"/>
            <a:r>
              <a:rPr lang="en-US" dirty="0"/>
              <a:t>Consistency of design rules.</a:t>
            </a:r>
          </a:p>
          <a:p>
            <a:pPr lvl="1"/>
            <a:r>
              <a:rPr lang="en-US" dirty="0"/>
              <a:t>Adherence to simple design discipline.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648174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Modularity.  Modularity means only one thing: information hiding.</a:t>
            </a:r>
          </a:p>
          <a:p>
            <a:pPr lvl="1"/>
            <a:r>
              <a:rPr lang="en-US" dirty="0"/>
              <a:t>Each module captures a design decision that other modules do not know about (hiding).</a:t>
            </a:r>
          </a:p>
          <a:p>
            <a:pPr lvl="1"/>
            <a:r>
              <a:rPr lang="en-US" dirty="0"/>
              <a:t>Distinguishing between the specification of a module (public) and the design/ implementation of the module (private/ hidden).</a:t>
            </a:r>
          </a:p>
          <a:p>
            <a:pPr lvl="1"/>
            <a:r>
              <a:rPr lang="en-US" dirty="0"/>
              <a:t>Object oriented languages support modularity by providing language constructs for this distinction/ separation (specification vs implementation).</a:t>
            </a:r>
          </a:p>
          <a:p>
            <a:pPr lvl="2"/>
            <a:r>
              <a:rPr lang="en-US" dirty="0"/>
              <a:t>Still one can write non-modular software in an OOP language and modular software in a procedural language.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856764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Quantifying Modularity.  Two metrics.</a:t>
            </a:r>
          </a:p>
          <a:p>
            <a:pPr lvl="1"/>
            <a:r>
              <a:rPr lang="en-US" dirty="0"/>
              <a:t>Coupling:  amount of information exchanged between modules.</a:t>
            </a:r>
          </a:p>
          <a:p>
            <a:pPr lvl="1"/>
            <a:r>
              <a:rPr lang="en-US" dirty="0"/>
              <a:t>Cohesion:  amount of information flowing within each module.</a:t>
            </a:r>
          </a:p>
          <a:p>
            <a:pPr lvl="1"/>
            <a:r>
              <a:rPr lang="en-US" dirty="0"/>
              <a:t>Hallmark of good design:</a:t>
            </a:r>
          </a:p>
          <a:p>
            <a:pPr lvl="2"/>
            <a:r>
              <a:rPr lang="en-US" dirty="0"/>
              <a:t>Low coupling.</a:t>
            </a:r>
          </a:p>
          <a:p>
            <a:pPr lvl="2"/>
            <a:r>
              <a:rPr lang="en-US" dirty="0"/>
              <a:t>High cohesion.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405033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categories of quality 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Usability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Structural attributes.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33292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Testability:  Ease with which a software product can be tested.  Two attributes:</a:t>
            </a:r>
          </a:p>
          <a:p>
            <a:pPr lvl="1"/>
            <a:r>
              <a:rPr lang="en-US" dirty="0"/>
              <a:t>Controllability.  Breadth of bandwidth with which we can control inputs to system components.</a:t>
            </a:r>
          </a:p>
          <a:p>
            <a:pPr lvl="1"/>
            <a:r>
              <a:rPr lang="en-US" dirty="0"/>
              <a:t>Observability.  Breadth of bandwidth with which we can observe outputs of system components.</a:t>
            </a:r>
          </a:p>
          <a:p>
            <a:pPr lvl="1"/>
            <a:r>
              <a:rPr lang="en-US" dirty="0"/>
              <a:t>Both can be quantified by relevant entropies.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4941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Structural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Adaptability:  Ease with which a software product can be modified to satisfy changing requirements.</a:t>
            </a:r>
          </a:p>
          <a:p>
            <a:pPr lvl="1"/>
            <a:r>
              <a:rPr lang="en-US" dirty="0"/>
              <a:t>Different from customizability, which is carried out by end user (vs engineer).</a:t>
            </a:r>
          </a:p>
          <a:p>
            <a:pPr lvl="1"/>
            <a:r>
              <a:rPr lang="en-US" dirty="0"/>
              <a:t>Different from maintainability, which pertains to all maintenance activities (corrective, perfective</a:t>
            </a:r>
            <a:r>
              <a:rPr lang="en-US"/>
              <a:t>, adaptive).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15818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Five categories of quality attributes:</a:t>
            </a:r>
          </a:p>
          <a:p>
            <a:r>
              <a:rPr lang="en-US" dirty="0"/>
              <a:t>Functional attributes.</a:t>
            </a:r>
          </a:p>
          <a:p>
            <a:pPr lvl="1"/>
            <a:r>
              <a:rPr lang="en-US" dirty="0"/>
              <a:t>Relationship between system and specification.</a:t>
            </a:r>
          </a:p>
          <a:p>
            <a:r>
              <a:rPr lang="en-US" dirty="0"/>
              <a:t>Operational attributes.</a:t>
            </a:r>
          </a:p>
          <a:p>
            <a:pPr lvl="1"/>
            <a:r>
              <a:rPr lang="en-US" dirty="0"/>
              <a:t>Relationship between system and operating environment.</a:t>
            </a:r>
          </a:p>
          <a:p>
            <a:r>
              <a:rPr lang="en-US" dirty="0"/>
              <a:t>Usability attributes.</a:t>
            </a:r>
          </a:p>
          <a:p>
            <a:pPr lvl="1"/>
            <a:r>
              <a:rPr lang="en-US" dirty="0"/>
              <a:t>Relationship between system and user.</a:t>
            </a:r>
          </a:p>
          <a:p>
            <a:r>
              <a:rPr lang="en-US" dirty="0"/>
              <a:t>Business attributes.</a:t>
            </a:r>
          </a:p>
          <a:p>
            <a:pPr lvl="1"/>
            <a:r>
              <a:rPr lang="en-US" dirty="0"/>
              <a:t>Relationship between system and project manager.</a:t>
            </a:r>
          </a:p>
          <a:p>
            <a:r>
              <a:rPr lang="en-US" dirty="0"/>
              <a:t>Structural attributes.</a:t>
            </a:r>
          </a:p>
          <a:p>
            <a:pPr lvl="1"/>
            <a:r>
              <a:rPr lang="en-US" dirty="0"/>
              <a:t>Relationship between system and designer.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6768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Quality attributes:</a:t>
            </a:r>
          </a:p>
          <a:p>
            <a:r>
              <a:rPr lang="en-US" dirty="0"/>
              <a:t>An important consideration when we analyze, design/ test/ evaluate a system.</a:t>
            </a:r>
          </a:p>
          <a:p>
            <a:r>
              <a:rPr lang="en-US" dirty="0"/>
              <a:t>Several quality attributes:</a:t>
            </a:r>
          </a:p>
          <a:p>
            <a:pPr lvl="1"/>
            <a:r>
              <a:rPr lang="en-US" dirty="0"/>
              <a:t>Important to know their definition,</a:t>
            </a:r>
          </a:p>
          <a:p>
            <a:pPr lvl="1"/>
            <a:r>
              <a:rPr lang="en-US" dirty="0"/>
              <a:t>How they are quantified/ measured,</a:t>
            </a:r>
          </a:p>
          <a:p>
            <a:pPr lvl="1"/>
            <a:r>
              <a:rPr lang="en-US" dirty="0"/>
              <a:t>Their relation to each other,</a:t>
            </a:r>
          </a:p>
          <a:p>
            <a:pPr lvl="1"/>
            <a:r>
              <a:rPr lang="en-US" dirty="0"/>
              <a:t>Tradeoffs we make to favor (optimize) one over others,</a:t>
            </a:r>
          </a:p>
          <a:p>
            <a:pPr lvl="1"/>
            <a:r>
              <a:rPr lang="en-US" dirty="0"/>
              <a:t>Impact on analysis, design, evaluation.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15676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does this have to do with testing?  Testing typically used to:</a:t>
            </a:r>
          </a:p>
          <a:p>
            <a:r>
              <a:rPr lang="en-US" dirty="0"/>
              <a:t>Certify that some process/ product standard is met (e.g. FAA standards for avionics software).</a:t>
            </a:r>
          </a:p>
          <a:p>
            <a:r>
              <a:rPr lang="en-US" dirty="0"/>
              <a:t>Check whether some quality attribute is achieved (correctness, reliability, failure rate).</a:t>
            </a:r>
          </a:p>
          <a:p>
            <a:r>
              <a:rPr lang="en-US" dirty="0"/>
              <a:t>Enhance/ monitor some quality attribute (reliability, fault tolerance).</a:t>
            </a:r>
          </a:p>
          <a:p>
            <a:r>
              <a:rPr lang="en-US" dirty="0"/>
              <a:t>Establish statistical evidence to support a quality attribute (failure rate).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90709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Software Quality Attributes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Five categories of quality 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Functional attributes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Usability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Structural attributes.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26511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Attributes that pertain to the input/ output behavior of the software.  Reference:</a:t>
            </a:r>
          </a:p>
          <a:p>
            <a:r>
              <a:rPr lang="en-US" dirty="0"/>
              <a:t>A specification:  description of the input/ output behavior that the software product must have.</a:t>
            </a:r>
          </a:p>
          <a:p>
            <a:r>
              <a:rPr lang="en-US" dirty="0"/>
              <a:t>A domain:  description of the set of inputs /situations that the software must deal with.</a:t>
            </a:r>
          </a:p>
          <a:p>
            <a:r>
              <a:rPr lang="en-US" dirty="0"/>
              <a:t>A usage pattern:  probability distribution on the domain (how often each input/ situation arises in normal usage).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01396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Two categories of functional attributes:</a:t>
            </a:r>
          </a:p>
          <a:p>
            <a:r>
              <a:rPr lang="en-US" dirty="0"/>
              <a:t>Boolean attributes:  A product has them or does not have them.  Defined with respect to the specification and the domain.</a:t>
            </a:r>
          </a:p>
          <a:p>
            <a:pPr lvl="1"/>
            <a:r>
              <a:rPr lang="en-US" dirty="0"/>
              <a:t>Absolute correctness.</a:t>
            </a:r>
          </a:p>
          <a:p>
            <a:pPr lvl="1"/>
            <a:r>
              <a:rPr lang="en-US" dirty="0"/>
              <a:t>Relative correctness.</a:t>
            </a:r>
          </a:p>
          <a:p>
            <a:pPr lvl="1"/>
            <a:r>
              <a:rPr lang="en-US" dirty="0"/>
              <a:t>Robustness.</a:t>
            </a:r>
          </a:p>
          <a:p>
            <a:r>
              <a:rPr lang="en-US" dirty="0"/>
              <a:t>Stochastic attributes:  A product may have them to a larger/ smaller extent.  Defined with respect to the specification, the domain, and the usage pattern.</a:t>
            </a:r>
          </a:p>
          <a:p>
            <a:pPr lvl="1"/>
            <a:r>
              <a:rPr lang="en-US" dirty="0"/>
              <a:t>Dependability.</a:t>
            </a:r>
          </a:p>
          <a:p>
            <a:pPr lvl="1"/>
            <a:r>
              <a:rPr lang="en-US" dirty="0"/>
              <a:t>Security.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335166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Functional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All properties defined implicitly with respect to a specification and an input domain.</a:t>
            </a:r>
          </a:p>
          <a:p>
            <a:r>
              <a:rPr lang="en-US" dirty="0"/>
              <a:t>Absolute correctness.  </a:t>
            </a:r>
            <a:r>
              <a:rPr lang="en-US" i="1" dirty="0"/>
              <a:t>Program P is absolutely correct</a:t>
            </a:r>
            <a:r>
              <a:rPr lang="en-US" dirty="0"/>
              <a:t>: For all inputs in the domain, the program behaves as prescribed by the specification.</a:t>
            </a:r>
          </a:p>
          <a:p>
            <a:r>
              <a:rPr lang="en-US" dirty="0"/>
              <a:t>Relative correctness.  </a:t>
            </a:r>
            <a:r>
              <a:rPr lang="en-US" i="1" dirty="0"/>
              <a:t>Program P’ is more-correct than program P</a:t>
            </a:r>
            <a:r>
              <a:rPr lang="en-US" dirty="0"/>
              <a:t>.  Whenever program P behaves correctness for some element of the domain, so does necessarily program P’.</a:t>
            </a:r>
          </a:p>
          <a:p>
            <a:r>
              <a:rPr lang="en-US" dirty="0"/>
              <a:t>Robustness.  </a:t>
            </a:r>
            <a:r>
              <a:rPr lang="en-US" i="1" dirty="0"/>
              <a:t>Program P is robust</a:t>
            </a:r>
            <a:r>
              <a:rPr lang="en-US" dirty="0"/>
              <a:t>.  Program P is correct, and for all input outside the domain, program P behaves reasonably </a:t>
            </a:r>
          </a:p>
          <a:p>
            <a:pPr lvl="1"/>
            <a:r>
              <a:rPr lang="en-US" dirty="0"/>
              <a:t>Though the specifier made no provisions for those inputs, still we want the program to behave reasonably: e.g. signal that input is outside domain, and wind down without destroying any data, or causing any unrecoverable loss.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Testing:  Concepts and Operations, Mili and Tchier, Wiley and Sons, 2015</a:t>
            </a:r>
          </a:p>
        </p:txBody>
      </p:sp>
    </p:spTree>
    <p:extLst>
      <p:ext uri="{BB962C8B-B14F-4D97-AF65-F5344CB8AC3E}">
        <p14:creationId xmlns:p14="http://schemas.microsoft.com/office/powerpoint/2010/main" val="82463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D1C95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19562</TotalTime>
  <Words>2490</Words>
  <Application>Microsoft Office PowerPoint</Application>
  <PresentationFormat>On-screen Show (4:3)</PresentationFormat>
  <Paragraphs>227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Office Theme</vt:lpstr>
      <vt:lpstr>Custom Design</vt:lpstr>
      <vt:lpstr>Chapter 2 Software Quality Attributes</vt:lpstr>
      <vt:lpstr>Software Quality Attributes</vt:lpstr>
      <vt:lpstr>Software Quality Attributes</vt:lpstr>
      <vt:lpstr>Software Quality Attributes</vt:lpstr>
      <vt:lpstr>Software Quality Attributes</vt:lpstr>
      <vt:lpstr>Software Quality Attributes</vt:lpstr>
      <vt:lpstr>Functional attributes</vt:lpstr>
      <vt:lpstr>Functional attributes</vt:lpstr>
      <vt:lpstr>Functional attributes</vt:lpstr>
      <vt:lpstr>Statistical attributes</vt:lpstr>
      <vt:lpstr>Statistical attributes</vt:lpstr>
      <vt:lpstr>Statistical attributes</vt:lpstr>
      <vt:lpstr>Statistical attributes</vt:lpstr>
      <vt:lpstr>Statistical attributes</vt:lpstr>
      <vt:lpstr>Statistical attributes</vt:lpstr>
      <vt:lpstr>Statistical attributes</vt:lpstr>
      <vt:lpstr>Software Quality Attributes</vt:lpstr>
      <vt:lpstr>Operational Attributes</vt:lpstr>
      <vt:lpstr>Software Quality Attributes</vt:lpstr>
      <vt:lpstr>Usability Attributes</vt:lpstr>
      <vt:lpstr>Software Quality Attributes</vt:lpstr>
      <vt:lpstr>Business Attributes</vt:lpstr>
      <vt:lpstr>Business Attributes</vt:lpstr>
      <vt:lpstr>Software Quality Attributes</vt:lpstr>
      <vt:lpstr>Structural Attributes</vt:lpstr>
      <vt:lpstr>Structural Attributes</vt:lpstr>
      <vt:lpstr>Structural Attributes</vt:lpstr>
      <vt:lpstr>Structural Attributes</vt:lpstr>
      <vt:lpstr>Structural Attributes</vt:lpstr>
      <vt:lpstr>Structural Attributes</vt:lpstr>
      <vt:lpstr>Structural Attributes</vt:lpstr>
      <vt:lpstr>Conclusion</vt:lpstr>
    </vt:vector>
  </TitlesOfParts>
  <Company>New Jersey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Moroch</dc:creator>
  <cp:lastModifiedBy>Ali Mili</cp:lastModifiedBy>
  <cp:revision>300</cp:revision>
  <cp:lastPrinted>2019-02-28T22:34:04Z</cp:lastPrinted>
  <dcterms:created xsi:type="dcterms:W3CDTF">2013-11-11T15:34:51Z</dcterms:created>
  <dcterms:modified xsi:type="dcterms:W3CDTF">2021-07-09T21:58:25Z</dcterms:modified>
</cp:coreProperties>
</file>