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259" r:id="rId3"/>
    <p:sldId id="260" r:id="rId4"/>
    <p:sldId id="370" r:id="rId5"/>
    <p:sldId id="374" r:id="rId6"/>
    <p:sldId id="375" r:id="rId7"/>
    <p:sldId id="376" r:id="rId8"/>
    <p:sldId id="377" r:id="rId9"/>
    <p:sldId id="381" r:id="rId10"/>
    <p:sldId id="379" r:id="rId11"/>
    <p:sldId id="380" r:id="rId12"/>
    <p:sldId id="378" r:id="rId13"/>
    <p:sldId id="383" r:id="rId14"/>
    <p:sldId id="382" r:id="rId15"/>
    <p:sldId id="384" r:id="rId16"/>
    <p:sldId id="385" r:id="rId17"/>
    <p:sldId id="371" r:id="rId18"/>
    <p:sldId id="386" r:id="rId19"/>
    <p:sldId id="387" r:id="rId20"/>
    <p:sldId id="388" r:id="rId21"/>
    <p:sldId id="393" r:id="rId22"/>
    <p:sldId id="389" r:id="rId23"/>
    <p:sldId id="390" r:id="rId24"/>
    <p:sldId id="391" r:id="rId25"/>
    <p:sldId id="392" r:id="rId26"/>
    <p:sldId id="394" r:id="rId27"/>
    <p:sldId id="372" r:id="rId28"/>
    <p:sldId id="395" r:id="rId29"/>
    <p:sldId id="396" r:id="rId30"/>
    <p:sldId id="397" r:id="rId31"/>
    <p:sldId id="3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FF"/>
    <a:srgbClr val="D1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6" d="100"/>
          <a:sy n="36" d="100"/>
        </p:scale>
        <p:origin x="134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0E34A-F70B-47E2-940D-280CBD8AB9A8}" type="datetimeFigureOut">
              <a:rPr lang="en-US" smtClean="0"/>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78347-922B-415D-8777-E88291317812}" type="slidenum">
              <a:rPr lang="en-US" smtClean="0"/>
              <a:t>‹#›</a:t>
            </a:fld>
            <a:endParaRPr lang="en-US"/>
          </a:p>
        </p:txBody>
      </p:sp>
    </p:spTree>
    <p:extLst>
      <p:ext uri="{BB962C8B-B14F-4D97-AF65-F5344CB8AC3E}">
        <p14:creationId xmlns:p14="http://schemas.microsoft.com/office/powerpoint/2010/main" val="234424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D4CFF32-336B-4A73-9AB6-848B1F431E14}"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8575"/>
            <a:ext cx="9144001" cy="1158240"/>
          </a:xfrm>
          <a:prstGeom prst="rect">
            <a:avLst/>
          </a:prstGeom>
        </p:spPr>
      </p:pic>
    </p:spTree>
    <p:extLst>
      <p:ext uri="{BB962C8B-B14F-4D97-AF65-F5344CB8AC3E}">
        <p14:creationId xmlns:p14="http://schemas.microsoft.com/office/powerpoint/2010/main" val="143104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9EF94-3EE3-4938-9CBE-3F7F3BEAFF1C}"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16701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655CB-207D-459F-A0F7-975DFD11311D}"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0018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1CB2A1-FF52-4D80-9DDE-0F2025C7E980}"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9897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55FE5-221E-47D9-A552-C9BAA4588614}"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56144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71CDC-19FF-4AA4-9D70-7FBB800C938F}"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0341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FA72F0-3911-4383-827E-24C5BA5AA8F8}"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919885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89E93-89B4-4CCA-9163-8A6EBA2E8EEE}" type="datetime1">
              <a:rPr lang="en-US" smtClean="0"/>
              <a:t>7/9/2021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129486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EB6CD-F217-4C3B-B92E-B78D25988186}" type="datetime1">
              <a:rPr lang="en-US" smtClean="0"/>
              <a:t>7/9/2021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907566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71419-82FF-4B11-A708-77A113FAD457}" type="datetime1">
              <a:rPr lang="en-US" smtClean="0"/>
              <a:t>7/9/2021</a:t>
            </a:fld>
            <a:endParaRPr lang="en-US"/>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862090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EE2D1-6133-49AA-BA02-065971221E85}"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08669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DC78CC-D8E3-4261-8673-9052307A4B28}"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1" cy="900837"/>
          </a:xfrm>
          <a:prstGeom prst="rect">
            <a:avLst/>
          </a:prstGeom>
        </p:spPr>
      </p:pic>
    </p:spTree>
    <p:extLst>
      <p:ext uri="{BB962C8B-B14F-4D97-AF65-F5344CB8AC3E}">
        <p14:creationId xmlns:p14="http://schemas.microsoft.com/office/powerpoint/2010/main" val="99017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4D84-6B6F-451A-A611-426D501B90AE}"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314269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B03A0F-C3B4-4AD3-883D-006B9BAF7E8F}"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2896095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033A6-2249-4F32-931A-26F113FC2976}"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65A65C40-5B56-3D4B-9C2D-4B3CAFFE50DA}" type="slidenum">
              <a:rPr lang="en-US" smtClean="0"/>
              <a:t>‹#›</a:t>
            </a:fld>
            <a:endParaRPr lang="en-US"/>
          </a:p>
        </p:txBody>
      </p:sp>
    </p:spTree>
    <p:extLst>
      <p:ext uri="{BB962C8B-B14F-4D97-AF65-F5344CB8AC3E}">
        <p14:creationId xmlns:p14="http://schemas.microsoft.com/office/powerpoint/2010/main" val="378506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AEC870-378C-4BD0-97F4-67B238FEDA92}" type="datetime1">
              <a:rPr lang="en-US" smtClean="0"/>
              <a:t>7/9/2021</a:t>
            </a:fld>
            <a:endParaRPr lang="en-US"/>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
        <p:nvSpPr>
          <p:cNvPr id="6" name="Slide Number Placeholder 5"/>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959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927DC-FEF7-43A5-AF21-1733DC3C051C}"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250268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A3AD78-471A-4246-88F0-21A9C017B97B}" type="datetime1">
              <a:rPr lang="en-US" smtClean="0"/>
              <a:t>7/9/2021</a:t>
            </a:fld>
            <a:endParaRPr lang="en-US"/>
          </a:p>
        </p:txBody>
      </p:sp>
      <p:sp>
        <p:nvSpPr>
          <p:cNvPr id="8" name="Footer Placeholder 7"/>
          <p:cNvSpPr>
            <a:spLocks noGrp="1"/>
          </p:cNvSpPr>
          <p:nvPr>
            <p:ph type="ftr" sz="quarter" idx="11"/>
          </p:nvPr>
        </p:nvSpPr>
        <p:spPr/>
        <p:txBody>
          <a:bodyPr/>
          <a:lstStyle/>
          <a:p>
            <a:r>
              <a:rPr lang="en-US"/>
              <a:t>Software Testing:  Concepts and Operations, Mili and Tchier, Wiley and Sons, 2015</a:t>
            </a:r>
          </a:p>
        </p:txBody>
      </p:sp>
      <p:sp>
        <p:nvSpPr>
          <p:cNvPr id="9" name="Slide Number Placeholder 8"/>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411990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0E63F8-CFB9-443D-A223-74CD1DA86A98}" type="datetime1">
              <a:rPr lang="en-US" smtClean="0"/>
              <a:t>7/9/2021</a:t>
            </a:fld>
            <a:endParaRPr lang="en-US"/>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lide Number Placeholder 4"/>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17813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D1F0F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5151-FFDA-47C8-91FE-8F4FF3016203}" type="datetime1">
              <a:rPr lang="en-US" smtClean="0"/>
              <a:t>7/9/2021</a:t>
            </a:fld>
            <a:endParaRPr lang="en-US"/>
          </a:p>
        </p:txBody>
      </p:sp>
      <p:sp>
        <p:nvSpPr>
          <p:cNvPr id="3" name="Footer Placeholder 2"/>
          <p:cNvSpPr>
            <a:spLocks noGrp="1"/>
          </p:cNvSpPr>
          <p:nvPr>
            <p:ph type="ftr" sz="quarter" idx="11"/>
          </p:nvPr>
        </p:nvSpPr>
        <p:spPr/>
        <p:txBody>
          <a:bodyPr/>
          <a:lstStyle/>
          <a:p>
            <a:r>
              <a:rPr lang="en-US"/>
              <a:t>Software Testing:  Concepts and Operations, Mili and Tchier, Wiley and Sons, 2015</a:t>
            </a:r>
          </a:p>
        </p:txBody>
      </p:sp>
      <p:sp>
        <p:nvSpPr>
          <p:cNvPr id="4" name="Slide Number Placeholder 3"/>
          <p:cNvSpPr>
            <a:spLocks noGrp="1"/>
          </p:cNvSpPr>
          <p:nvPr>
            <p:ph type="sldNum" sz="quarter" idx="12"/>
          </p:nvPr>
        </p:nvSpPr>
        <p:spPr/>
        <p:txBody>
          <a:bodyPr/>
          <a:lstStyle/>
          <a:p>
            <a:fld id="{861BBF88-0EE9-8341-94B5-835AB2C87E69}" type="slidenum">
              <a:rPr lang="en-US" smtClean="0"/>
              <a:t>‹#›</a:t>
            </a:fld>
            <a:endParaRPr lang="en-US"/>
          </a:p>
        </p:txBody>
      </p:sp>
      <p:pic>
        <p:nvPicPr>
          <p:cNvPr id="5" name="Picture 4" descr="CCS ppt head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5206" cy="877940"/>
          </a:xfrm>
          <a:prstGeom prst="rect">
            <a:avLst/>
          </a:prstGeom>
        </p:spPr>
      </p:pic>
    </p:spTree>
    <p:extLst>
      <p:ext uri="{BB962C8B-B14F-4D97-AF65-F5344CB8AC3E}">
        <p14:creationId xmlns:p14="http://schemas.microsoft.com/office/powerpoint/2010/main" val="38192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04EEA-3960-414A-B4CF-3755340712F7}"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36943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9FE0A-4232-492B-A377-216F5BD4745D}" type="datetime1">
              <a:rPr lang="en-US" smtClean="0"/>
              <a:t>7/9/2021</a:t>
            </a:fld>
            <a:endParaRPr lang="en-US"/>
          </a:p>
        </p:txBody>
      </p:sp>
      <p:sp>
        <p:nvSpPr>
          <p:cNvPr id="6" name="Footer Placeholder 5"/>
          <p:cNvSpPr>
            <a:spLocks noGrp="1"/>
          </p:cNvSpPr>
          <p:nvPr>
            <p:ph type="ftr" sz="quarter" idx="11"/>
          </p:nvPr>
        </p:nvSpPr>
        <p:spPr/>
        <p:txBody>
          <a:bodyPr/>
          <a:lstStyle/>
          <a:p>
            <a:r>
              <a:rPr lang="en-US"/>
              <a:t>Software Testing:  Concepts and Operations, Mili and Tchier, Wiley and Sons, 2015</a:t>
            </a:r>
          </a:p>
        </p:txBody>
      </p:sp>
      <p:sp>
        <p:nvSpPr>
          <p:cNvPr id="7" name="Slide Number Placeholder 6"/>
          <p:cNvSpPr>
            <a:spLocks noGrp="1"/>
          </p:cNvSpPr>
          <p:nvPr>
            <p:ph type="sldNum" sz="quarter" idx="12"/>
          </p:nvPr>
        </p:nvSpPr>
        <p:spPr/>
        <p:txBody>
          <a:bodyPr/>
          <a:lstStyle/>
          <a:p>
            <a:fld id="{861BBF88-0EE9-8341-94B5-835AB2C87E69}" type="slidenum">
              <a:rPr lang="en-US" smtClean="0"/>
              <a:t>‹#›</a:t>
            </a:fld>
            <a:endParaRPr lang="en-US"/>
          </a:p>
        </p:txBody>
      </p:sp>
    </p:spTree>
    <p:extLst>
      <p:ext uri="{BB962C8B-B14F-4D97-AF65-F5344CB8AC3E}">
        <p14:creationId xmlns:p14="http://schemas.microsoft.com/office/powerpoint/2010/main" val="68125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1F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31024"/>
            <a:ext cx="8229600" cy="66749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048825"/>
            <a:ext cx="8229600" cy="4077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FBA22-277E-4107-B04F-2C36ABD0ABDD}" type="datetime1">
              <a:rPr lang="en-US" smtClean="0"/>
              <a:t>7/9/2021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BBF88-0EE9-8341-94B5-835AB2C87E69}" type="slidenum">
              <a:rPr lang="en-US" smtClean="0"/>
              <a:t>‹#›</a:t>
            </a:fld>
            <a:endParaRPr lang="en-US"/>
          </a:p>
        </p:txBody>
      </p:sp>
      <p:pic>
        <p:nvPicPr>
          <p:cNvPr id="7" name="Picture 6" descr="CCS ppt head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53270" cy="878714"/>
          </a:xfrm>
          <a:prstGeom prst="rect">
            <a:avLst/>
          </a:prstGeom>
        </p:spPr>
      </p:pic>
    </p:spTree>
    <p:extLst>
      <p:ext uri="{BB962C8B-B14F-4D97-AF65-F5344CB8AC3E}">
        <p14:creationId xmlns:p14="http://schemas.microsoft.com/office/powerpoint/2010/main" val="203382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36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9B41A-8A6E-4C99-B8F9-628399104338}" type="datetime1">
              <a:rPr lang="en-US" smtClean="0"/>
              <a:t>7/9/2021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Concepts and Operations, Mili and Tchier, Wiley and Sons, 2015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65C40-5B56-3D4B-9C2D-4B3CAFFE50DA}" type="slidenum">
              <a:rPr lang="en-US" smtClean="0"/>
              <a:t>‹#›</a:t>
            </a:fld>
            <a:endParaRPr lang="en-US"/>
          </a:p>
        </p:txBody>
      </p:sp>
    </p:spTree>
    <p:extLst>
      <p:ext uri="{BB962C8B-B14F-4D97-AF65-F5344CB8AC3E}">
        <p14:creationId xmlns:p14="http://schemas.microsoft.com/office/powerpoint/2010/main" val="2141479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4016"/>
            <a:ext cx="7772400" cy="2332202"/>
          </a:xfrm>
        </p:spPr>
        <p:txBody>
          <a:bodyPr>
            <a:normAutofit/>
          </a:bodyPr>
          <a:lstStyle/>
          <a:p>
            <a:r>
              <a:rPr lang="en-US" b="1" dirty="0"/>
              <a:t>Chapter 3</a:t>
            </a:r>
            <a:br>
              <a:rPr lang="en-US" b="1" dirty="0"/>
            </a:br>
            <a:br>
              <a:rPr lang="en-US" b="1" dirty="0"/>
            </a:br>
            <a:r>
              <a:rPr lang="en-US" b="1" dirty="0"/>
              <a:t>A Software Testing Lifecycle</a:t>
            </a:r>
            <a:endParaRPr lang="en-US" i="1" dirty="0"/>
          </a:p>
        </p:txBody>
      </p:sp>
      <p:sp>
        <p:nvSpPr>
          <p:cNvPr id="4" name="Footer Placeholder 3"/>
          <p:cNvSpPr>
            <a:spLocks noGrp="1"/>
          </p:cNvSpPr>
          <p:nvPr>
            <p:ph type="ftr" sz="quarter" idx="11"/>
          </p:nvPr>
        </p:nvSpPr>
        <p:spPr/>
        <p:txBody>
          <a:bodyPr/>
          <a:lstStyle/>
          <a:p>
            <a:r>
              <a:rPr lang="en-US"/>
              <a:t>Software Testing:  Concepts and Operations, Mili and Tchier, Wiley and Sons, 2015</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768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pic>
        <p:nvPicPr>
          <p:cNvPr id="4" name="Content Placeholder 3"/>
          <p:cNvPicPr>
            <a:picLocks noGrp="1" noChangeAspect="1"/>
          </p:cNvPicPr>
          <p:nvPr>
            <p:ph idx="1"/>
          </p:nvPr>
        </p:nvPicPr>
        <p:blipFill>
          <a:blip r:embed="rId2"/>
          <a:stretch>
            <a:fillRect/>
          </a:stretch>
        </p:blipFill>
        <p:spPr>
          <a:xfrm>
            <a:off x="3042974" y="2049463"/>
            <a:ext cx="3058051" cy="4076700"/>
          </a:xfrm>
          <a:prstGeom prst="rect">
            <a:avLst/>
          </a:prstGeom>
        </p:spPr>
      </p:pic>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44529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Attributes of verification and validation:</a:t>
            </a:r>
          </a:p>
          <a:p>
            <a:r>
              <a:rPr lang="en-US" dirty="0"/>
              <a:t>Verification is (at least in theory) easier to achieve, because</a:t>
            </a:r>
          </a:p>
          <a:p>
            <a:pPr lvl="1"/>
            <a:r>
              <a:rPr lang="en-US" dirty="0"/>
              <a:t>A well-defined property between two formal artifacts.</a:t>
            </a:r>
          </a:p>
          <a:p>
            <a:pPr lvl="1"/>
            <a:r>
              <a:rPr lang="en-US" dirty="0"/>
              <a:t>Systematic, repeatable, possibly automatable.</a:t>
            </a:r>
          </a:p>
          <a:p>
            <a:r>
              <a:rPr lang="en-US" dirty="0"/>
              <a:t>Validation is difficult to certify, because</a:t>
            </a:r>
          </a:p>
          <a:p>
            <a:pPr lvl="1"/>
            <a:r>
              <a:rPr lang="en-US" dirty="0"/>
              <a:t>It involves a vague/ unstructured/ informal/ heterogeneous collection of requirements (needs, wishes, fantasies, misunderstandings) from a wide range of stakeholders (users, regulators, operators, managers, laws of nature).</a:t>
            </a:r>
          </a:p>
          <a:p>
            <a:r>
              <a:rPr lang="en-US" dirty="0"/>
              <a:t>Validation is the most critical factor of project success:</a:t>
            </a:r>
          </a:p>
          <a:p>
            <a:pPr lvl="1"/>
            <a:r>
              <a:rPr lang="en-US" dirty="0"/>
              <a:t>Most software projects / products fail, not because programmers don’t know how to write code (verification) but because analysts/ engineers failed to compile/ organize/ record requirements.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15719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Whereas phases represent a chronological structure (what is done when), activities represent an organizational structure (who does what).  Eight activities:</a:t>
            </a:r>
          </a:p>
          <a:p>
            <a:r>
              <a:rPr lang="en-US" dirty="0"/>
              <a:t>Requirements Analysis.</a:t>
            </a:r>
          </a:p>
          <a:p>
            <a:r>
              <a:rPr lang="en-US" dirty="0"/>
              <a:t>Software Design.</a:t>
            </a:r>
          </a:p>
          <a:p>
            <a:r>
              <a:rPr lang="en-US" dirty="0"/>
              <a:t>Programming.</a:t>
            </a:r>
          </a:p>
          <a:p>
            <a:r>
              <a:rPr lang="en-US" dirty="0"/>
              <a:t>Test Planning.</a:t>
            </a:r>
          </a:p>
          <a:p>
            <a:r>
              <a:rPr lang="en-US" dirty="0"/>
              <a:t>Configuration Management and Quality Assurance.</a:t>
            </a:r>
          </a:p>
          <a:p>
            <a:r>
              <a:rPr lang="en-US" dirty="0"/>
              <a:t>Verification and Validation.</a:t>
            </a:r>
          </a:p>
          <a:p>
            <a:r>
              <a:rPr lang="en-US" dirty="0"/>
              <a:t>Manuals.</a:t>
            </a:r>
          </a:p>
          <a:p>
            <a:r>
              <a:rPr lang="en-US" dirty="0"/>
              <a:t>Project Management.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33229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a:xfrm>
            <a:off x="457200" y="1798515"/>
            <a:ext cx="8229600" cy="4327648"/>
          </a:xfrm>
        </p:spPr>
        <p:txBody>
          <a:bodyPr>
            <a:normAutofit/>
          </a:bodyPr>
          <a:lstStyle/>
          <a:p>
            <a:pPr marL="0" indent="0">
              <a:buNone/>
            </a:pPr>
            <a:r>
              <a:rPr lang="en-US" sz="2000" dirty="0"/>
              <a:t>Two-dimensional Structure: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graphicFrame>
        <p:nvGraphicFramePr>
          <p:cNvPr id="4" name="Table 3"/>
          <p:cNvGraphicFramePr>
            <a:graphicFrameLocks noGrp="1"/>
          </p:cNvGraphicFramePr>
          <p:nvPr>
            <p:extLst>
              <p:ext uri="{D42A27DB-BD31-4B8C-83A1-F6EECF244321}">
                <p14:modId xmlns:p14="http://schemas.microsoft.com/office/powerpoint/2010/main" val="797555167"/>
              </p:ext>
            </p:extLst>
          </p:nvPr>
        </p:nvGraphicFramePr>
        <p:xfrm>
          <a:off x="369454" y="2188497"/>
          <a:ext cx="8515927" cy="4048063"/>
        </p:xfrm>
        <a:graphic>
          <a:graphicData uri="http://schemas.openxmlformats.org/drawingml/2006/table">
            <a:tbl>
              <a:tblPr firstRow="1" bandRow="1">
                <a:tableStyleId>{5C22544A-7EE6-4342-B048-85BDC9FD1C3A}</a:tableStyleId>
              </a:tblPr>
              <a:tblGrid>
                <a:gridCol w="1690255">
                  <a:extLst>
                    <a:ext uri="{9D8B030D-6E8A-4147-A177-3AD203B41FA5}">
                      <a16:colId xmlns:a16="http://schemas.microsoft.com/office/drawing/2014/main" val="2724424"/>
                    </a:ext>
                  </a:extLst>
                </a:gridCol>
                <a:gridCol w="1025236">
                  <a:extLst>
                    <a:ext uri="{9D8B030D-6E8A-4147-A177-3AD203B41FA5}">
                      <a16:colId xmlns:a16="http://schemas.microsoft.com/office/drawing/2014/main" val="2345286891"/>
                    </a:ext>
                  </a:extLst>
                </a:gridCol>
                <a:gridCol w="1062182">
                  <a:extLst>
                    <a:ext uri="{9D8B030D-6E8A-4147-A177-3AD203B41FA5}">
                      <a16:colId xmlns:a16="http://schemas.microsoft.com/office/drawing/2014/main" val="3349621518"/>
                    </a:ext>
                  </a:extLst>
                </a:gridCol>
                <a:gridCol w="942109">
                  <a:extLst>
                    <a:ext uri="{9D8B030D-6E8A-4147-A177-3AD203B41FA5}">
                      <a16:colId xmlns:a16="http://schemas.microsoft.com/office/drawing/2014/main" val="1853268333"/>
                    </a:ext>
                  </a:extLst>
                </a:gridCol>
                <a:gridCol w="988291">
                  <a:extLst>
                    <a:ext uri="{9D8B030D-6E8A-4147-A177-3AD203B41FA5}">
                      <a16:colId xmlns:a16="http://schemas.microsoft.com/office/drawing/2014/main" val="2646745124"/>
                    </a:ext>
                  </a:extLst>
                </a:gridCol>
                <a:gridCol w="591128">
                  <a:extLst>
                    <a:ext uri="{9D8B030D-6E8A-4147-A177-3AD203B41FA5}">
                      <a16:colId xmlns:a16="http://schemas.microsoft.com/office/drawing/2014/main" val="785605128"/>
                    </a:ext>
                  </a:extLst>
                </a:gridCol>
                <a:gridCol w="581890">
                  <a:extLst>
                    <a:ext uri="{9D8B030D-6E8A-4147-A177-3AD203B41FA5}">
                      <a16:colId xmlns:a16="http://schemas.microsoft.com/office/drawing/2014/main" val="3772643539"/>
                    </a:ext>
                  </a:extLst>
                </a:gridCol>
                <a:gridCol w="688622">
                  <a:extLst>
                    <a:ext uri="{9D8B030D-6E8A-4147-A177-3AD203B41FA5}">
                      <a16:colId xmlns:a16="http://schemas.microsoft.com/office/drawing/2014/main" val="2102010100"/>
                    </a:ext>
                  </a:extLst>
                </a:gridCol>
                <a:gridCol w="946214">
                  <a:extLst>
                    <a:ext uri="{9D8B030D-6E8A-4147-A177-3AD203B41FA5}">
                      <a16:colId xmlns:a16="http://schemas.microsoft.com/office/drawing/2014/main" val="811714331"/>
                    </a:ext>
                  </a:extLst>
                </a:gridCol>
              </a:tblGrid>
              <a:tr h="460729">
                <a:tc>
                  <a:txBody>
                    <a:bodyPr/>
                    <a:lstStyle/>
                    <a:p>
                      <a:pPr algn="r"/>
                      <a:r>
                        <a:rPr lang="en-US" sz="1600" dirty="0"/>
                        <a:t>Activities</a:t>
                      </a:r>
                    </a:p>
                    <a:p>
                      <a:pPr algn="l"/>
                      <a:endParaRPr lang="en-US" sz="1600" dirty="0"/>
                    </a:p>
                    <a:p>
                      <a:pPr algn="l"/>
                      <a:r>
                        <a:rPr lang="en-US" sz="1600" dirty="0"/>
                        <a:t>Phases</a:t>
                      </a:r>
                    </a:p>
                  </a:txBody>
                  <a:tcPr/>
                </a:tc>
                <a:tc>
                  <a:txBody>
                    <a:bodyPr/>
                    <a:lstStyle/>
                    <a:p>
                      <a:r>
                        <a:rPr lang="en-US" sz="1600" dirty="0"/>
                        <a:t>Req. Analysis</a:t>
                      </a:r>
                    </a:p>
                  </a:txBody>
                  <a:tcPr/>
                </a:tc>
                <a:tc>
                  <a:txBody>
                    <a:bodyPr/>
                    <a:lstStyle/>
                    <a:p>
                      <a:r>
                        <a:rPr lang="en-US" sz="1600" dirty="0"/>
                        <a:t>Software Design</a:t>
                      </a:r>
                    </a:p>
                  </a:txBody>
                  <a:tcPr/>
                </a:tc>
                <a:tc>
                  <a:txBody>
                    <a:bodyPr/>
                    <a:lstStyle/>
                    <a:p>
                      <a:r>
                        <a:rPr lang="en-US" sz="1600" dirty="0"/>
                        <a:t>Programming</a:t>
                      </a:r>
                    </a:p>
                  </a:txBody>
                  <a:tcPr/>
                </a:tc>
                <a:tc>
                  <a:txBody>
                    <a:bodyPr/>
                    <a:lstStyle/>
                    <a:p>
                      <a:r>
                        <a:rPr lang="en-US" sz="1600" dirty="0"/>
                        <a:t>Test Planning</a:t>
                      </a:r>
                    </a:p>
                  </a:txBody>
                  <a:tcPr/>
                </a:tc>
                <a:tc>
                  <a:txBody>
                    <a:bodyPr/>
                    <a:lstStyle/>
                    <a:p>
                      <a:r>
                        <a:rPr lang="en-US" sz="1600" dirty="0"/>
                        <a:t>CM / QA</a:t>
                      </a:r>
                    </a:p>
                  </a:txBody>
                  <a:tcPr/>
                </a:tc>
                <a:tc>
                  <a:txBody>
                    <a:bodyPr/>
                    <a:lstStyle/>
                    <a:p>
                      <a:r>
                        <a:rPr lang="en-US" sz="1600" dirty="0"/>
                        <a:t>V&amp;V</a:t>
                      </a:r>
                    </a:p>
                  </a:txBody>
                  <a:tcPr/>
                </a:tc>
                <a:tc>
                  <a:txBody>
                    <a:bodyPr/>
                    <a:lstStyle/>
                    <a:p>
                      <a:r>
                        <a:rPr lang="en-US" sz="1600" dirty="0"/>
                        <a:t>Manuals</a:t>
                      </a:r>
                    </a:p>
                  </a:txBody>
                  <a:tcPr/>
                </a:tc>
                <a:tc>
                  <a:txBody>
                    <a:bodyPr/>
                    <a:lstStyle/>
                    <a:p>
                      <a:r>
                        <a:rPr lang="en-US" sz="1600" dirty="0"/>
                        <a:t>Project</a:t>
                      </a:r>
                      <a:r>
                        <a:rPr lang="en-US" sz="1600" baseline="0" dirty="0"/>
                        <a:t> </a:t>
                      </a:r>
                      <a:r>
                        <a:rPr lang="en-US" sz="1600" dirty="0"/>
                        <a:t>Management</a:t>
                      </a:r>
                    </a:p>
                  </a:txBody>
                  <a:tcPr/>
                </a:tc>
                <a:extLst>
                  <a:ext uri="{0D108BD9-81ED-4DB2-BD59-A6C34878D82A}">
                    <a16:rowId xmlns:a16="http://schemas.microsoft.com/office/drawing/2014/main" val="2963790443"/>
                  </a:ext>
                </a:extLst>
              </a:tr>
              <a:tr h="460729">
                <a:tc>
                  <a:txBody>
                    <a:bodyPr/>
                    <a:lstStyle/>
                    <a:p>
                      <a:r>
                        <a:rPr lang="en-US" sz="1800" b="1" dirty="0"/>
                        <a:t>Requirements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92015878"/>
                  </a:ext>
                </a:extLst>
              </a:tr>
              <a:tr h="460729">
                <a:tc>
                  <a:txBody>
                    <a:bodyPr/>
                    <a:lstStyle/>
                    <a:p>
                      <a:r>
                        <a:rPr lang="en-US" sz="1800" b="1" dirty="0"/>
                        <a:t>Architecture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25482422"/>
                  </a:ext>
                </a:extLst>
              </a:tr>
              <a:tr h="460729">
                <a:tc>
                  <a:txBody>
                    <a:bodyPr/>
                    <a:lstStyle/>
                    <a:p>
                      <a:r>
                        <a:rPr lang="en-US" sz="1800" b="1" dirty="0"/>
                        <a:t>Design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34722338"/>
                  </a:ext>
                </a:extLst>
              </a:tr>
              <a:tr h="460729">
                <a:tc>
                  <a:txBody>
                    <a:bodyPr/>
                    <a:lstStyle/>
                    <a:p>
                      <a:r>
                        <a:rPr lang="en-US" sz="1800" b="1" dirty="0"/>
                        <a:t>Programming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6616223"/>
                  </a:ext>
                </a:extLst>
              </a:tr>
              <a:tr h="460729">
                <a:tc>
                  <a:txBody>
                    <a:bodyPr/>
                    <a:lstStyle/>
                    <a:p>
                      <a:r>
                        <a:rPr lang="en-US" sz="1800" b="1" dirty="0"/>
                        <a:t>Integration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90993565"/>
                  </a:ext>
                </a:extLst>
              </a:tr>
              <a:tr h="460729">
                <a:tc>
                  <a:txBody>
                    <a:bodyPr/>
                    <a:lstStyle/>
                    <a:p>
                      <a:r>
                        <a:rPr lang="en-US" sz="1800" b="1" dirty="0"/>
                        <a:t>Delivery</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79641499"/>
                  </a:ext>
                </a:extLst>
              </a:tr>
              <a:tr h="460729">
                <a:tc>
                  <a:txBody>
                    <a:bodyPr/>
                    <a:lstStyle/>
                    <a:p>
                      <a:r>
                        <a:rPr lang="en-US" sz="1800" b="1" dirty="0"/>
                        <a:t>Maintenance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93580174"/>
                  </a:ext>
                </a:extLst>
              </a:tr>
            </a:tbl>
          </a:graphicData>
        </a:graphic>
      </p:graphicFrame>
    </p:spTree>
    <p:extLst>
      <p:ext uri="{BB962C8B-B14F-4D97-AF65-F5344CB8AC3E}">
        <p14:creationId xmlns:p14="http://schemas.microsoft.com/office/powerpoint/2010/main" val="290494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All the activities are active at all the phases.</a:t>
            </a:r>
          </a:p>
          <a:p>
            <a:r>
              <a:rPr lang="en-US" dirty="0"/>
              <a:t>Level of manpower of each activity varies from phase to phase.</a:t>
            </a:r>
          </a:p>
          <a:p>
            <a:r>
              <a:rPr lang="en-US" dirty="0"/>
              <a:t>Level of manpower of each phase varies from activity to activity.</a:t>
            </a:r>
          </a:p>
          <a:p>
            <a:r>
              <a:rPr lang="en-US" dirty="0"/>
              <a:t>Level of manpower of some activities peak at specific phase (e.g. </a:t>
            </a:r>
            <a:r>
              <a:rPr lang="en-US" i="1" dirty="0"/>
              <a:t>Programming</a:t>
            </a:r>
            <a:r>
              <a:rPr lang="en-US" dirty="0"/>
              <a:t> Activity at </a:t>
            </a:r>
            <a:r>
              <a:rPr lang="en-US" i="1" dirty="0"/>
              <a:t>Programming</a:t>
            </a:r>
            <a:r>
              <a:rPr lang="en-US" dirty="0"/>
              <a:t> Phase):</a:t>
            </a:r>
          </a:p>
          <a:p>
            <a:pPr lvl="1"/>
            <a:r>
              <a:rPr lang="en-US" dirty="0"/>
              <a:t>Prior to peak:  preparation.</a:t>
            </a:r>
          </a:p>
          <a:p>
            <a:pPr lvl="1"/>
            <a:r>
              <a:rPr lang="en-US" dirty="0"/>
              <a:t>Subsequent to peak:  updates.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39509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a:xfrm>
            <a:off x="457200" y="1798515"/>
            <a:ext cx="1861127" cy="4327648"/>
          </a:xfrm>
        </p:spPr>
        <p:txBody>
          <a:bodyPr>
            <a:normAutofit/>
          </a:bodyPr>
          <a:lstStyle/>
          <a:p>
            <a:pPr marL="0" indent="0">
              <a:buNone/>
            </a:pPr>
            <a:r>
              <a:rPr lang="en-US" sz="2000" dirty="0"/>
              <a:t>Sample Illustration:  Test Planning, Manuals.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graphicFrame>
        <p:nvGraphicFramePr>
          <p:cNvPr id="4" name="Table 3"/>
          <p:cNvGraphicFramePr>
            <a:graphicFrameLocks noGrp="1"/>
          </p:cNvGraphicFramePr>
          <p:nvPr>
            <p:extLst>
              <p:ext uri="{D42A27DB-BD31-4B8C-83A1-F6EECF244321}">
                <p14:modId xmlns:p14="http://schemas.microsoft.com/office/powerpoint/2010/main" val="1488360752"/>
              </p:ext>
            </p:extLst>
          </p:nvPr>
        </p:nvGraphicFramePr>
        <p:xfrm>
          <a:off x="2216727" y="1816467"/>
          <a:ext cx="6470073" cy="4309698"/>
        </p:xfrm>
        <a:graphic>
          <a:graphicData uri="http://schemas.openxmlformats.org/drawingml/2006/table">
            <a:tbl>
              <a:tblPr firstRow="1" bandRow="1">
                <a:tableStyleId>{5C22544A-7EE6-4342-B048-85BDC9FD1C3A}</a:tableStyleId>
              </a:tblPr>
              <a:tblGrid>
                <a:gridCol w="1708728">
                  <a:extLst>
                    <a:ext uri="{9D8B030D-6E8A-4147-A177-3AD203B41FA5}">
                      <a16:colId xmlns:a16="http://schemas.microsoft.com/office/drawing/2014/main" val="2724424"/>
                    </a:ext>
                  </a:extLst>
                </a:gridCol>
                <a:gridCol w="2872509">
                  <a:extLst>
                    <a:ext uri="{9D8B030D-6E8A-4147-A177-3AD203B41FA5}">
                      <a16:colId xmlns:a16="http://schemas.microsoft.com/office/drawing/2014/main" val="2646745124"/>
                    </a:ext>
                  </a:extLst>
                </a:gridCol>
                <a:gridCol w="1888836">
                  <a:extLst>
                    <a:ext uri="{9D8B030D-6E8A-4147-A177-3AD203B41FA5}">
                      <a16:colId xmlns:a16="http://schemas.microsoft.com/office/drawing/2014/main" val="2102010100"/>
                    </a:ext>
                  </a:extLst>
                </a:gridCol>
              </a:tblGrid>
              <a:tr h="876149">
                <a:tc>
                  <a:txBody>
                    <a:bodyPr/>
                    <a:lstStyle/>
                    <a:p>
                      <a:pPr algn="r"/>
                      <a:r>
                        <a:rPr lang="en-US" sz="1600" dirty="0"/>
                        <a:t>Activities</a:t>
                      </a:r>
                    </a:p>
                    <a:p>
                      <a:pPr algn="l"/>
                      <a:endParaRPr lang="en-US" sz="1600" dirty="0"/>
                    </a:p>
                    <a:p>
                      <a:pPr algn="l"/>
                      <a:r>
                        <a:rPr lang="en-US" sz="1600" dirty="0"/>
                        <a:t>Phases</a:t>
                      </a:r>
                    </a:p>
                  </a:txBody>
                  <a:tcPr/>
                </a:tc>
                <a:tc>
                  <a:txBody>
                    <a:bodyPr/>
                    <a:lstStyle/>
                    <a:p>
                      <a:r>
                        <a:rPr lang="en-US" sz="1600" dirty="0"/>
                        <a:t>Test Planning</a:t>
                      </a:r>
                    </a:p>
                  </a:txBody>
                  <a:tcPr/>
                </a:tc>
                <a:tc>
                  <a:txBody>
                    <a:bodyPr/>
                    <a:lstStyle/>
                    <a:p>
                      <a:r>
                        <a:rPr lang="en-US" sz="1600" dirty="0"/>
                        <a:t>Manuals</a:t>
                      </a:r>
                    </a:p>
                  </a:txBody>
                  <a:tcPr/>
                </a:tc>
                <a:extLst>
                  <a:ext uri="{0D108BD9-81ED-4DB2-BD59-A6C34878D82A}">
                    <a16:rowId xmlns:a16="http://schemas.microsoft.com/office/drawing/2014/main" val="2963790443"/>
                  </a:ext>
                </a:extLst>
              </a:tr>
              <a:tr h="490507">
                <a:tc>
                  <a:txBody>
                    <a:bodyPr/>
                    <a:lstStyle/>
                    <a:p>
                      <a:r>
                        <a:rPr lang="en-US" sz="1800" b="1" dirty="0"/>
                        <a:t>Requirements</a:t>
                      </a:r>
                    </a:p>
                  </a:txBody>
                  <a:tcPr/>
                </a:tc>
                <a:tc>
                  <a:txBody>
                    <a:bodyPr/>
                    <a:lstStyle/>
                    <a:p>
                      <a:r>
                        <a:rPr lang="en-US" sz="1600" dirty="0"/>
                        <a:t>Hiring, training, tool acquisition</a:t>
                      </a:r>
                    </a:p>
                  </a:txBody>
                  <a:tcPr/>
                </a:tc>
                <a:tc>
                  <a:txBody>
                    <a:bodyPr/>
                    <a:lstStyle/>
                    <a:p>
                      <a:r>
                        <a:rPr lang="en-US" dirty="0"/>
                        <a:t>planning</a:t>
                      </a:r>
                    </a:p>
                  </a:txBody>
                  <a:tcPr/>
                </a:tc>
                <a:extLst>
                  <a:ext uri="{0D108BD9-81ED-4DB2-BD59-A6C34878D82A}">
                    <a16:rowId xmlns:a16="http://schemas.microsoft.com/office/drawing/2014/main" val="4092015878"/>
                  </a:ext>
                </a:extLst>
              </a:tr>
              <a:tr h="490507">
                <a:tc>
                  <a:txBody>
                    <a:bodyPr/>
                    <a:lstStyle/>
                    <a:p>
                      <a:r>
                        <a:rPr lang="en-US" sz="1800" b="1" dirty="0"/>
                        <a:t>Architecture</a:t>
                      </a:r>
                    </a:p>
                  </a:txBody>
                  <a:tcPr/>
                </a:tc>
                <a:tc>
                  <a:txBody>
                    <a:bodyPr/>
                    <a:lstStyle/>
                    <a:p>
                      <a:r>
                        <a:rPr lang="en-US" sz="1600" dirty="0"/>
                        <a:t>Acceptance test planning</a:t>
                      </a:r>
                    </a:p>
                  </a:txBody>
                  <a:tcPr/>
                </a:tc>
                <a:tc>
                  <a:txBody>
                    <a:bodyPr/>
                    <a:lstStyle/>
                    <a:p>
                      <a:r>
                        <a:rPr lang="en-US" sz="1600" dirty="0"/>
                        <a:t>User manual</a:t>
                      </a:r>
                    </a:p>
                  </a:txBody>
                  <a:tcPr/>
                </a:tc>
                <a:extLst>
                  <a:ext uri="{0D108BD9-81ED-4DB2-BD59-A6C34878D82A}">
                    <a16:rowId xmlns:a16="http://schemas.microsoft.com/office/drawing/2014/main" val="4025482422"/>
                  </a:ext>
                </a:extLst>
              </a:tr>
              <a:tr h="490507">
                <a:tc>
                  <a:txBody>
                    <a:bodyPr/>
                    <a:lstStyle/>
                    <a:p>
                      <a:r>
                        <a:rPr lang="en-US" sz="1800" b="1" dirty="0"/>
                        <a:t>Design</a:t>
                      </a:r>
                    </a:p>
                  </a:txBody>
                  <a:tcPr/>
                </a:tc>
                <a:tc>
                  <a:txBody>
                    <a:bodyPr/>
                    <a:lstStyle/>
                    <a:p>
                      <a:r>
                        <a:rPr lang="en-US" sz="1600" dirty="0"/>
                        <a:t>Integration test planning</a:t>
                      </a:r>
                    </a:p>
                  </a:txBody>
                  <a:tcPr/>
                </a:tc>
                <a:tc>
                  <a:txBody>
                    <a:bodyPr/>
                    <a:lstStyle/>
                    <a:p>
                      <a:r>
                        <a:rPr lang="en-US" sz="1600" dirty="0"/>
                        <a:t>Operator manual</a:t>
                      </a:r>
                    </a:p>
                  </a:txBody>
                  <a:tcPr/>
                </a:tc>
                <a:extLst>
                  <a:ext uri="{0D108BD9-81ED-4DB2-BD59-A6C34878D82A}">
                    <a16:rowId xmlns:a16="http://schemas.microsoft.com/office/drawing/2014/main" val="1134722338"/>
                  </a:ext>
                </a:extLst>
              </a:tr>
              <a:tr h="490507">
                <a:tc>
                  <a:txBody>
                    <a:bodyPr/>
                    <a:lstStyle/>
                    <a:p>
                      <a:r>
                        <a:rPr lang="en-US" sz="1800" b="1" dirty="0"/>
                        <a:t>Programming</a:t>
                      </a:r>
                    </a:p>
                  </a:txBody>
                  <a:tcPr/>
                </a:tc>
                <a:tc>
                  <a:txBody>
                    <a:bodyPr/>
                    <a:lstStyle/>
                    <a:p>
                      <a:r>
                        <a:rPr lang="en-US" sz="1600" dirty="0"/>
                        <a:t>Unit test</a:t>
                      </a:r>
                    </a:p>
                  </a:txBody>
                  <a:tcPr/>
                </a:tc>
                <a:tc>
                  <a:txBody>
                    <a:bodyPr/>
                    <a:lstStyle/>
                    <a:p>
                      <a:r>
                        <a:rPr lang="en-US" sz="1600" dirty="0"/>
                        <a:t>Maintenance man.</a:t>
                      </a:r>
                    </a:p>
                  </a:txBody>
                  <a:tcPr/>
                </a:tc>
                <a:extLst>
                  <a:ext uri="{0D108BD9-81ED-4DB2-BD59-A6C34878D82A}">
                    <a16:rowId xmlns:a16="http://schemas.microsoft.com/office/drawing/2014/main" val="506616223"/>
                  </a:ext>
                </a:extLst>
              </a:tr>
              <a:tr h="490507">
                <a:tc>
                  <a:txBody>
                    <a:bodyPr/>
                    <a:lstStyle/>
                    <a:p>
                      <a:r>
                        <a:rPr lang="en-US" sz="1800" b="1" dirty="0"/>
                        <a:t>Integration</a:t>
                      </a:r>
                    </a:p>
                  </a:txBody>
                  <a:tcPr/>
                </a:tc>
                <a:tc>
                  <a:txBody>
                    <a:bodyPr/>
                    <a:lstStyle/>
                    <a:p>
                      <a:r>
                        <a:rPr lang="en-US" sz="1600" dirty="0"/>
                        <a:t>Integration test</a:t>
                      </a:r>
                    </a:p>
                  </a:txBody>
                  <a:tcPr/>
                </a:tc>
                <a:tc>
                  <a:txBody>
                    <a:bodyPr/>
                    <a:lstStyle/>
                    <a:p>
                      <a:r>
                        <a:rPr lang="en-US" sz="1600" dirty="0"/>
                        <a:t>Update, O/M mans.</a:t>
                      </a:r>
                    </a:p>
                  </a:txBody>
                  <a:tcPr/>
                </a:tc>
                <a:extLst>
                  <a:ext uri="{0D108BD9-81ED-4DB2-BD59-A6C34878D82A}">
                    <a16:rowId xmlns:a16="http://schemas.microsoft.com/office/drawing/2014/main" val="3990993565"/>
                  </a:ext>
                </a:extLst>
              </a:tr>
              <a:tr h="490507">
                <a:tc>
                  <a:txBody>
                    <a:bodyPr/>
                    <a:lstStyle/>
                    <a:p>
                      <a:r>
                        <a:rPr lang="en-US" sz="1800" b="1" dirty="0"/>
                        <a:t>Delivery</a:t>
                      </a:r>
                    </a:p>
                  </a:txBody>
                  <a:tcPr/>
                </a:tc>
                <a:tc>
                  <a:txBody>
                    <a:bodyPr/>
                    <a:lstStyle/>
                    <a:p>
                      <a:r>
                        <a:rPr lang="en-US" sz="1600" dirty="0"/>
                        <a:t>Acceptance test</a:t>
                      </a:r>
                    </a:p>
                  </a:txBody>
                  <a:tcPr/>
                </a:tc>
                <a:tc>
                  <a:txBody>
                    <a:bodyPr/>
                    <a:lstStyle/>
                    <a:p>
                      <a:r>
                        <a:rPr lang="en-US" sz="1600" dirty="0"/>
                        <a:t>Update, User man.</a:t>
                      </a:r>
                    </a:p>
                  </a:txBody>
                  <a:tcPr/>
                </a:tc>
                <a:extLst>
                  <a:ext uri="{0D108BD9-81ED-4DB2-BD59-A6C34878D82A}">
                    <a16:rowId xmlns:a16="http://schemas.microsoft.com/office/drawing/2014/main" val="979641499"/>
                  </a:ext>
                </a:extLst>
              </a:tr>
              <a:tr h="490507">
                <a:tc>
                  <a:txBody>
                    <a:bodyPr/>
                    <a:lstStyle/>
                    <a:p>
                      <a:r>
                        <a:rPr lang="en-US" sz="1800" b="1" dirty="0"/>
                        <a:t>Maintenance</a:t>
                      </a:r>
                    </a:p>
                  </a:txBody>
                  <a:tcPr/>
                </a:tc>
                <a:tc>
                  <a:txBody>
                    <a:bodyPr/>
                    <a:lstStyle/>
                    <a:p>
                      <a:r>
                        <a:rPr lang="en-US" sz="1600" dirty="0"/>
                        <a:t>Regression test</a:t>
                      </a:r>
                    </a:p>
                  </a:txBody>
                  <a:tcPr/>
                </a:tc>
                <a:tc>
                  <a:txBody>
                    <a:bodyPr/>
                    <a:lstStyle/>
                    <a:p>
                      <a:r>
                        <a:rPr lang="en-US" sz="1600" dirty="0"/>
                        <a:t>Update manuals</a:t>
                      </a:r>
                    </a:p>
                  </a:txBody>
                  <a:tcPr/>
                </a:tc>
                <a:extLst>
                  <a:ext uri="{0D108BD9-81ED-4DB2-BD59-A6C34878D82A}">
                    <a16:rowId xmlns:a16="http://schemas.microsoft.com/office/drawing/2014/main" val="1393580174"/>
                  </a:ext>
                </a:extLst>
              </a:tr>
            </a:tbl>
          </a:graphicData>
        </a:graphic>
      </p:graphicFrame>
    </p:spTree>
    <p:extLst>
      <p:ext uri="{BB962C8B-B14F-4D97-AF65-F5344CB8AC3E}">
        <p14:creationId xmlns:p14="http://schemas.microsoft.com/office/powerpoint/2010/main" val="413593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Software Engineering Lifecycle</a:t>
            </a:r>
          </a:p>
          <a:p>
            <a:pPr marL="514350" indent="-514350">
              <a:buFont typeface="+mj-lt"/>
              <a:buAutoNum type="arabicPeriod"/>
            </a:pPr>
            <a:r>
              <a:rPr lang="en-US" b="1" dirty="0">
                <a:solidFill>
                  <a:srgbClr val="FF0000"/>
                </a:solidFill>
              </a:rPr>
              <a:t>Software Testing Lifecycle</a:t>
            </a:r>
          </a:p>
          <a:p>
            <a:pPr marL="514350" indent="-514350">
              <a:buFont typeface="+mj-lt"/>
              <a:buAutoNum type="arabicPeriod"/>
            </a:pPr>
            <a:r>
              <a:rPr lang="en-US" dirty="0"/>
              <a:t>V-Model of Software Testing</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77398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Seven lifecycle phases:</a:t>
            </a:r>
          </a:p>
          <a:p>
            <a:r>
              <a:rPr lang="en-US" dirty="0"/>
              <a:t>Preparing a test environment.</a:t>
            </a:r>
          </a:p>
          <a:p>
            <a:r>
              <a:rPr lang="en-US" dirty="0"/>
              <a:t>Generating test data.</a:t>
            </a:r>
          </a:p>
          <a:p>
            <a:r>
              <a:rPr lang="en-US" dirty="0"/>
              <a:t>Generating an oracle.</a:t>
            </a:r>
          </a:p>
          <a:p>
            <a:r>
              <a:rPr lang="en-US" dirty="0"/>
              <a:t>Generating a termination condition.</a:t>
            </a:r>
          </a:p>
          <a:p>
            <a:r>
              <a:rPr lang="en-US" dirty="0"/>
              <a:t>Producing a test driver.</a:t>
            </a:r>
          </a:p>
          <a:p>
            <a:r>
              <a:rPr lang="en-US" dirty="0"/>
              <a:t>Executing the test.</a:t>
            </a:r>
          </a:p>
          <a:p>
            <a:r>
              <a:rPr lang="en-US" dirty="0"/>
              <a:t>Analyzing the test outcome.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3526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Preparing a test environment :</a:t>
            </a:r>
          </a:p>
          <a:p>
            <a:r>
              <a:rPr lang="en-US" dirty="0"/>
              <a:t>Most testing takes place during development.</a:t>
            </a:r>
          </a:p>
          <a:p>
            <a:pPr lvl="1"/>
            <a:r>
              <a:rPr lang="en-US" dirty="0"/>
              <a:t>Development environment vs operating environment.</a:t>
            </a:r>
          </a:p>
          <a:p>
            <a:r>
              <a:rPr lang="en-US" dirty="0"/>
              <a:t>Need to mimic operating environment.</a:t>
            </a:r>
          </a:p>
          <a:p>
            <a:pPr lvl="1"/>
            <a:r>
              <a:rPr lang="en-US" dirty="0"/>
              <a:t>Observations we make at testing time: reflect behavior we envision during operation.</a:t>
            </a:r>
          </a:p>
          <a:p>
            <a:pPr lvl="1"/>
            <a:r>
              <a:rPr lang="en-US" dirty="0"/>
              <a:t>Achieved by such measures as:</a:t>
            </a:r>
          </a:p>
          <a:p>
            <a:pPr lvl="2"/>
            <a:r>
              <a:rPr lang="en-US" dirty="0"/>
              <a:t>Simulating operating environment.</a:t>
            </a:r>
          </a:p>
          <a:p>
            <a:pPr lvl="2"/>
            <a:r>
              <a:rPr lang="en-US" dirty="0"/>
              <a:t>Creating stubs for missing parts.</a:t>
            </a:r>
          </a:p>
          <a:p>
            <a:pPr lvl="2"/>
            <a:r>
              <a:rPr lang="en-US" dirty="0"/>
              <a:t>Simulating realistic workload conditions, etc.</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195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Generating test data:  Two aspects,</a:t>
            </a:r>
          </a:p>
          <a:p>
            <a:r>
              <a:rPr lang="en-US" dirty="0"/>
              <a:t>Set of input data.</a:t>
            </a:r>
          </a:p>
          <a:p>
            <a:r>
              <a:rPr lang="en-US" dirty="0"/>
              <a:t>Probability distribution over set (to mimic usage profile).</a:t>
            </a:r>
          </a:p>
          <a:p>
            <a:pPr marL="0" indent="0">
              <a:buNone/>
            </a:pPr>
            <a:r>
              <a:rPr lang="en-US" dirty="0"/>
              <a:t>Test Data Set, T:</a:t>
            </a:r>
          </a:p>
          <a:p>
            <a:r>
              <a:rPr lang="en-US" dirty="0"/>
              <a:t>Small enough to be practical.</a:t>
            </a:r>
          </a:p>
          <a:p>
            <a:r>
              <a:rPr lang="en-US" dirty="0"/>
              <a:t>Large enough to be representative.</a:t>
            </a:r>
          </a:p>
          <a:p>
            <a:pPr lvl="1"/>
            <a:r>
              <a:rPr lang="en-US" dirty="0"/>
              <a:t>If program succeeds on T, then it is correct.</a:t>
            </a:r>
          </a:p>
          <a:p>
            <a:pPr lvl="1"/>
            <a:r>
              <a:rPr lang="en-US" dirty="0"/>
              <a:t>If program is incorrect, it will fail on T.</a:t>
            </a:r>
          </a:p>
          <a:p>
            <a:r>
              <a:rPr lang="en-US" dirty="0" err="1"/>
              <a:t>Dijkstra’s</a:t>
            </a:r>
            <a:r>
              <a:rPr lang="en-US" dirty="0"/>
              <a:t> often cited quote:</a:t>
            </a:r>
          </a:p>
          <a:p>
            <a:pPr lvl="1"/>
            <a:r>
              <a:rPr lang="en-US" dirty="0"/>
              <a:t>Testing proves presence of faults, not their absence.</a:t>
            </a:r>
          </a:p>
          <a:p>
            <a:pPr lvl="1"/>
            <a:r>
              <a:rPr lang="en-US" dirty="0"/>
              <a:t>True, but we will see in this course that testing can also be used to prove positive properties about programs.</a:t>
            </a:r>
          </a:p>
          <a:p>
            <a:r>
              <a:rPr lang="en-US" dirty="0"/>
              <a:t>Test Data Generation:</a:t>
            </a:r>
          </a:p>
          <a:p>
            <a:pPr lvl="1"/>
            <a:r>
              <a:rPr lang="en-US" dirty="0"/>
              <a:t>Data Selection Criterion, to ensure/ optimize representability.</a:t>
            </a:r>
          </a:p>
          <a:p>
            <a:pPr lvl="1"/>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41353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Testing a software product:</a:t>
            </a:r>
          </a:p>
          <a:p>
            <a:r>
              <a:rPr lang="en-US" dirty="0"/>
              <a:t>Executing it on sample input data, analyzing its output.</a:t>
            </a:r>
          </a:p>
          <a:p>
            <a:r>
              <a:rPr lang="en-US" dirty="0"/>
              <a:t>Unlike other engineering products, software products typically faulty:</a:t>
            </a:r>
          </a:p>
          <a:p>
            <a:pPr lvl="1"/>
            <a:r>
              <a:rPr lang="en-US" dirty="0"/>
              <a:t>Specification faults, design faults, implementation faults.</a:t>
            </a:r>
          </a:p>
          <a:p>
            <a:pPr lvl="1"/>
            <a:r>
              <a:rPr lang="en-US" dirty="0"/>
              <a:t>Faulty at the end of development, and upon delivery.</a:t>
            </a:r>
          </a:p>
          <a:p>
            <a:r>
              <a:rPr lang="en-US" dirty="0"/>
              <a:t>Unlike other engineering products, faults are due to imperfect development.</a:t>
            </a:r>
          </a:p>
          <a:p>
            <a:pPr lvl="1"/>
            <a:r>
              <a:rPr lang="en-US" dirty="0"/>
              <a:t>Further degradation as a result of imperfect maintenance.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46653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Three Types of Criteria,</a:t>
            </a:r>
          </a:p>
          <a:p>
            <a:r>
              <a:rPr lang="en-US" i="1" dirty="0"/>
              <a:t>Functional criteria</a:t>
            </a:r>
            <a:r>
              <a:rPr lang="en-US" dirty="0"/>
              <a:t>:  select data to cover all the functionalities/ services of the product.</a:t>
            </a:r>
          </a:p>
          <a:p>
            <a:pPr lvl="1"/>
            <a:r>
              <a:rPr lang="en-US" dirty="0"/>
              <a:t>Source:  Requirements document.</a:t>
            </a:r>
          </a:p>
          <a:p>
            <a:r>
              <a:rPr lang="en-US" i="1" dirty="0"/>
              <a:t>Structural criteria</a:t>
            </a:r>
            <a:r>
              <a:rPr lang="en-US" dirty="0"/>
              <a:t>:  select data to exercise all the components/ features of the program.</a:t>
            </a:r>
          </a:p>
          <a:p>
            <a:pPr lvl="1"/>
            <a:r>
              <a:rPr lang="en-US" dirty="0"/>
              <a:t>Source:  Source Code.</a:t>
            </a:r>
          </a:p>
          <a:p>
            <a:r>
              <a:rPr lang="en-US" i="1" dirty="0"/>
              <a:t>Random Selection criteria</a:t>
            </a:r>
            <a:r>
              <a:rPr lang="en-US" dirty="0"/>
              <a:t>:  selection data to mimic the usage pattern (probability distribution) of the product. No need to exercise all the functionalities of the product, since some may be seldom invoked; no need to exercise all the source code, since some of it may be rarely visited.</a:t>
            </a:r>
          </a:p>
          <a:p>
            <a:pPr lvl="1"/>
            <a:r>
              <a:rPr lang="en-US" dirty="0"/>
              <a:t>Source usage pattern   </a:t>
            </a:r>
          </a:p>
          <a:p>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6677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Generating an oracle:  How can we tell whether executions are successful?</a:t>
            </a:r>
          </a:p>
          <a:p>
            <a:r>
              <a:rPr lang="en-US" dirty="0"/>
              <a:t>A Boolean function that tests input / output pairs for correctness with respect to a specification.</a:t>
            </a:r>
          </a:p>
          <a:p>
            <a:r>
              <a:rPr lang="en-US" dirty="0"/>
              <a:t>Testing against all the clauses of the specification may be impractical, unnecessary, or too expensive.</a:t>
            </a:r>
          </a:p>
          <a:p>
            <a:pPr lvl="1"/>
            <a:r>
              <a:rPr lang="en-US" dirty="0"/>
              <a:t>Unnecessary:  we can use other means to prove that some clauses of the specification are satisfied.</a:t>
            </a:r>
          </a:p>
          <a:p>
            <a:pPr lvl="1"/>
            <a:r>
              <a:rPr lang="en-US" dirty="0"/>
              <a:t>Too expensive:  storing initial state and checking correctness of final state involves much memory and CPU overhead.</a:t>
            </a:r>
          </a:p>
          <a:p>
            <a:pPr lvl="1"/>
            <a:r>
              <a:rPr lang="en-US" dirty="0"/>
              <a:t>Impractical:  if it is complete, the oracle may be nearly as complex as the program itself, hence may be as prone to incorrectness as the program.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60601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Generating a termination condition :</a:t>
            </a:r>
          </a:p>
          <a:p>
            <a:r>
              <a:rPr lang="en-US" dirty="0"/>
              <a:t>Testing as a goal-oriented activity:  Know what is the goal of your test?  When do you know that your goal has been achieved?</a:t>
            </a:r>
          </a:p>
          <a:p>
            <a:r>
              <a:rPr lang="en-US" dirty="0"/>
              <a:t>Possible goals:</a:t>
            </a:r>
          </a:p>
          <a:p>
            <a:pPr lvl="1"/>
            <a:r>
              <a:rPr lang="en-US" dirty="0"/>
              <a:t>Find faults?</a:t>
            </a:r>
          </a:p>
          <a:p>
            <a:pPr lvl="1"/>
            <a:r>
              <a:rPr lang="en-US" dirty="0"/>
              <a:t>Prove the absence (infrequency) of faults?</a:t>
            </a:r>
          </a:p>
          <a:p>
            <a:pPr lvl="1"/>
            <a:r>
              <a:rPr lang="en-US" dirty="0"/>
              <a:t>Satisfy the user’s expectations?</a:t>
            </a:r>
          </a:p>
          <a:p>
            <a:pPr lvl="1"/>
            <a:r>
              <a:rPr lang="en-US" dirty="0"/>
              <a:t>Estimate reliability?</a:t>
            </a:r>
          </a:p>
          <a:p>
            <a:pPr lvl="1"/>
            <a:r>
              <a:rPr lang="en-US" dirty="0"/>
              <a:t>Prove that reliability exceeds a given threshold?</a:t>
            </a:r>
          </a:p>
          <a:p>
            <a:pPr lvl="1"/>
            <a:r>
              <a:rPr lang="en-US" dirty="0"/>
              <a:t>Check graceful degradation?</a:t>
            </a:r>
          </a:p>
          <a:p>
            <a:pPr lvl="1"/>
            <a:r>
              <a:rPr lang="en-US" dirty="0"/>
              <a:t>Check freedom from regression?</a:t>
            </a:r>
          </a:p>
          <a:p>
            <a:r>
              <a:rPr lang="en-US" dirty="0"/>
              <a:t>Termination condition:  when goal is achieved; different goals, different conditions.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107563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a:bodyPr>
          <a:lstStyle/>
          <a:p>
            <a:pPr marL="0" indent="0">
              <a:buNone/>
            </a:pPr>
            <a:r>
              <a:rPr lang="en-US" dirty="0"/>
              <a:t>Producing a test driver :</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971341" y="2570589"/>
            <a:ext cx="7201318" cy="3670667"/>
          </a:xfrm>
          <a:prstGeom prst="rect">
            <a:avLst/>
          </a:prstGeom>
        </p:spPr>
      </p:pic>
    </p:spTree>
    <p:extLst>
      <p:ext uri="{BB962C8B-B14F-4D97-AF65-F5344CB8AC3E}">
        <p14:creationId xmlns:p14="http://schemas.microsoft.com/office/powerpoint/2010/main" val="275271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Executing the test and Analyzing the test outcome. </a:t>
            </a:r>
          </a:p>
          <a:p>
            <a:r>
              <a:rPr lang="en-US" dirty="0"/>
              <a:t>No need to test unless we are prepared to analyze the test outcome and draw conclusions.</a:t>
            </a:r>
          </a:p>
          <a:p>
            <a:r>
              <a:rPr lang="en-US" dirty="0"/>
              <a:t>Assume:  </a:t>
            </a:r>
            <a:r>
              <a:rPr lang="en-US" dirty="0">
                <a:solidFill>
                  <a:srgbClr val="00B050"/>
                </a:solidFill>
              </a:rPr>
              <a:t>success(state)</a:t>
            </a:r>
            <a:r>
              <a:rPr lang="en-US" dirty="0"/>
              <a:t> and </a:t>
            </a:r>
            <a:r>
              <a:rPr lang="en-US" dirty="0">
                <a:solidFill>
                  <a:srgbClr val="00B050"/>
                </a:solidFill>
              </a:rPr>
              <a:t>failure(state)</a:t>
            </a:r>
            <a:r>
              <a:rPr lang="en-US" dirty="0"/>
              <a:t> enter information to some medium (e.g. a file) about the circumstances of the success or failure of the program’s execution on </a:t>
            </a:r>
            <a:r>
              <a:rPr lang="en-US" dirty="0">
                <a:solidFill>
                  <a:srgbClr val="00B050"/>
                </a:solidFill>
              </a:rPr>
              <a:t>state</a:t>
            </a:r>
            <a:r>
              <a:rPr lang="en-US" dirty="0"/>
              <a:t>.</a:t>
            </a:r>
          </a:p>
          <a:p>
            <a:r>
              <a:rPr lang="en-US" dirty="0"/>
              <a:t>Then analyzing the test outcome consists of reviewing all the reports and drawing conclusions, according to the goal of the test:</a:t>
            </a:r>
          </a:p>
          <a:p>
            <a:pPr lvl="1"/>
            <a:r>
              <a:rPr lang="en-US" dirty="0"/>
              <a:t>Did the program fail?</a:t>
            </a:r>
          </a:p>
          <a:p>
            <a:pPr lvl="1"/>
            <a:r>
              <a:rPr lang="en-US" dirty="0"/>
              <a:t>If so, what is the best estimate of where is the fault? How to fix it?</a:t>
            </a:r>
          </a:p>
          <a:p>
            <a:pPr lvl="1"/>
            <a:r>
              <a:rPr lang="en-US" dirty="0"/>
              <a:t>If not, what can we infer about the reliability/ correctness/ robustness of the program?</a:t>
            </a:r>
          </a:p>
          <a:p>
            <a:pPr lvl="1"/>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19615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9020"/>
            <a:ext cx="8229600" cy="667491"/>
          </a:xfrm>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a:xfrm>
            <a:off x="457200" y="1588655"/>
            <a:ext cx="4894093" cy="4692072"/>
          </a:xfrm>
        </p:spPr>
        <p:txBody>
          <a:bodyPr>
            <a:normAutofit fontScale="55000" lnSpcReduction="20000"/>
          </a:bodyPr>
          <a:lstStyle/>
          <a:p>
            <a:pPr marL="0" indent="0">
              <a:buNone/>
            </a:pPr>
            <a:r>
              <a:rPr lang="en-US" dirty="0"/>
              <a:t> The software testing lifecycle can be represented by the following flowchart:</a:t>
            </a:r>
          </a:p>
          <a:p>
            <a:r>
              <a:rPr lang="en-US" dirty="0"/>
              <a:t>The goal of the testing activity determines the termination condition, the analysis step, what happens in case of failure, etc.</a:t>
            </a:r>
          </a:p>
          <a:p>
            <a:r>
              <a:rPr lang="en-US" dirty="0"/>
              <a:t>If the goal of testing is to measure reliability, then the termination condition is to exhaust some test data set, and the decision to exit is taken at the node labeled “Termination Condition”.</a:t>
            </a:r>
          </a:p>
          <a:p>
            <a:r>
              <a:rPr lang="en-US" dirty="0"/>
              <a:t>If the goal of testing is to find and repair a fault, then the decision to exit is taken at the node labeled “Depending on Driver”, upon encountering at the first failure.</a:t>
            </a:r>
          </a:p>
          <a:p>
            <a:r>
              <a:rPr lang="en-US" dirty="0"/>
              <a:t>If the goal of testing is to ensure that a threshold reliability is achieved, then the decision to exit is taken at the node labeled “Termination Condition”, where the reliability is estimated after each successful test.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6" name="Picture 5"/>
          <p:cNvPicPr>
            <a:picLocks noChangeAspect="1"/>
          </p:cNvPicPr>
          <p:nvPr/>
        </p:nvPicPr>
        <p:blipFill>
          <a:blip r:embed="rId2"/>
          <a:stretch>
            <a:fillRect/>
          </a:stretch>
        </p:blipFill>
        <p:spPr>
          <a:xfrm>
            <a:off x="5351293" y="1657608"/>
            <a:ext cx="3547943" cy="4403900"/>
          </a:xfrm>
          <a:prstGeom prst="rect">
            <a:avLst/>
          </a:prstGeom>
        </p:spPr>
      </p:pic>
    </p:spTree>
    <p:extLst>
      <p:ext uri="{BB962C8B-B14F-4D97-AF65-F5344CB8AC3E}">
        <p14:creationId xmlns:p14="http://schemas.microsoft.com/office/powerpoint/2010/main" val="330452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Software Engineering Lifecycle</a:t>
            </a:r>
          </a:p>
          <a:p>
            <a:pPr marL="514350" indent="-514350">
              <a:buFont typeface="+mj-lt"/>
              <a:buAutoNum type="arabicPeriod"/>
            </a:pPr>
            <a:r>
              <a:rPr lang="en-US" dirty="0"/>
              <a:t>Software Testing Lifecycle</a:t>
            </a:r>
          </a:p>
          <a:p>
            <a:pPr marL="514350" indent="-514350">
              <a:buFont typeface="+mj-lt"/>
              <a:buAutoNum type="arabicPeriod"/>
            </a:pPr>
            <a:r>
              <a:rPr lang="en-US" b="1" dirty="0">
                <a:solidFill>
                  <a:srgbClr val="FF0000"/>
                </a:solidFill>
              </a:rPr>
              <a:t>V-Model of Software Testing</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674241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V-Model of Software Testing</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 software project involves several phases, each producing a specific deliverable.</a:t>
            </a:r>
          </a:p>
          <a:p>
            <a:r>
              <a:rPr lang="en-US" dirty="0"/>
              <a:t>Each deliverable is subject to a test of validity or correctness.</a:t>
            </a:r>
          </a:p>
          <a:p>
            <a:r>
              <a:rPr lang="en-US" dirty="0"/>
              <a:t>At each phase, the </a:t>
            </a:r>
            <a:r>
              <a:rPr lang="en-US" i="1" dirty="0"/>
              <a:t>Test Planning </a:t>
            </a:r>
            <a:r>
              <a:rPr lang="en-US" dirty="0"/>
              <a:t>team gathers the resources and makes plans for the testing activity.</a:t>
            </a:r>
          </a:p>
          <a:p>
            <a:r>
              <a:rPr lang="en-US" dirty="0"/>
              <a:t>Testing proceeds in reverse order of the phases,</a:t>
            </a:r>
          </a:p>
          <a:p>
            <a:pPr lvl="1"/>
            <a:r>
              <a:rPr lang="en-US" dirty="0"/>
              <a:t>Hence the V-like structure of the testing lifecycle.</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598256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V-Model of Software Testing</a:t>
            </a: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pic>
        <p:nvPicPr>
          <p:cNvPr id="4" name="Picture 3"/>
          <p:cNvPicPr>
            <a:picLocks noChangeAspect="1"/>
          </p:cNvPicPr>
          <p:nvPr/>
        </p:nvPicPr>
        <p:blipFill>
          <a:blip r:embed="rId2"/>
          <a:stretch>
            <a:fillRect/>
          </a:stretch>
        </p:blipFill>
        <p:spPr>
          <a:xfrm>
            <a:off x="2030176" y="1816859"/>
            <a:ext cx="5083647" cy="4424397"/>
          </a:xfrm>
          <a:prstGeom prst="rect">
            <a:avLst/>
          </a:prstGeom>
        </p:spPr>
      </p:pic>
    </p:spTree>
    <p:extLst>
      <p:ext uri="{BB962C8B-B14F-4D97-AF65-F5344CB8AC3E}">
        <p14:creationId xmlns:p14="http://schemas.microsoft.com/office/powerpoint/2010/main" val="507663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V-Model of Software Testing</a:t>
            </a:r>
          </a:p>
        </p:txBody>
      </p:sp>
      <p:sp>
        <p:nvSpPr>
          <p:cNvPr id="3" name="Content Placeholder 2"/>
          <p:cNvSpPr>
            <a:spLocks noGrp="1"/>
          </p:cNvSpPr>
          <p:nvPr>
            <p:ph idx="1"/>
          </p:nvPr>
        </p:nvSpPr>
        <p:spPr>
          <a:xfrm>
            <a:off x="457200" y="1798515"/>
            <a:ext cx="8229600" cy="4327648"/>
          </a:xfrm>
        </p:spPr>
        <p:txBody>
          <a:bodyPr>
            <a:normAutofit fontScale="70000" lnSpcReduction="20000"/>
          </a:bodyPr>
          <a:lstStyle/>
          <a:p>
            <a:pPr marL="0" indent="0">
              <a:buNone/>
            </a:pPr>
            <a:r>
              <a:rPr lang="en-US" dirty="0"/>
              <a:t>Contrasts:</a:t>
            </a:r>
          </a:p>
          <a:p>
            <a:r>
              <a:rPr lang="en-US" dirty="0"/>
              <a:t>Possible to start planning acceptance testing as soon as the requirements specs are complete.</a:t>
            </a:r>
          </a:p>
          <a:p>
            <a:pPr lvl="1"/>
            <a:r>
              <a:rPr lang="en-US" dirty="0"/>
              <a:t>Possible to start integration testing as soon as the design is complete.</a:t>
            </a:r>
          </a:p>
          <a:p>
            <a:r>
              <a:rPr lang="en-US" dirty="0"/>
              <a:t>Acceptance testing:  service to the end user.  </a:t>
            </a:r>
          </a:p>
          <a:p>
            <a:pPr lvl="1"/>
            <a:r>
              <a:rPr lang="en-US" dirty="0"/>
              <a:t>System testing:  service to system designers/ architects.  Finding/ removing faults vs showing absence/ infrequency of failures.</a:t>
            </a:r>
          </a:p>
          <a:p>
            <a:r>
              <a:rPr lang="en-US" dirty="0"/>
              <a:t>System testing:  system as a monolith (does it meet the specification).  </a:t>
            </a:r>
          </a:p>
          <a:p>
            <a:pPr lvl="1"/>
            <a:r>
              <a:rPr lang="en-US" dirty="0"/>
              <a:t>Integration testing:  system as an aggregate of components (do they coordinate as intended by the design).</a:t>
            </a:r>
          </a:p>
          <a:p>
            <a:r>
              <a:rPr lang="en-US" dirty="0"/>
              <a:t>Integration Test:  assumes components are correct; tests coordination.</a:t>
            </a:r>
          </a:p>
          <a:p>
            <a:pPr lvl="1"/>
            <a:r>
              <a:rPr lang="en-US" dirty="0"/>
              <a:t>Unit test:  assumes design is correct; tests individual units.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40799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Software Engineering Lifecycle</a:t>
            </a:r>
          </a:p>
          <a:p>
            <a:pPr marL="514350" indent="-514350">
              <a:buFont typeface="+mj-lt"/>
              <a:buAutoNum type="arabicPeriod"/>
            </a:pPr>
            <a:r>
              <a:rPr lang="en-US" dirty="0"/>
              <a:t>Software Testing Lifecycle</a:t>
            </a:r>
          </a:p>
          <a:p>
            <a:pPr marL="514350" indent="-514350">
              <a:buFont typeface="+mj-lt"/>
              <a:buAutoNum type="arabicPeriod"/>
            </a:pPr>
            <a:r>
              <a:rPr lang="en-US" dirty="0"/>
              <a:t>V-Model of Software Testing</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1332922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Testing Lifecycle</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Software Engineering Lifecycle</a:t>
            </a:r>
          </a:p>
          <a:p>
            <a:pPr marL="514350" indent="-514350">
              <a:buFont typeface="+mj-lt"/>
              <a:buAutoNum type="arabicPeriod"/>
            </a:pPr>
            <a:r>
              <a:rPr lang="en-US" dirty="0"/>
              <a:t>Software Testing Lifecycle</a:t>
            </a:r>
          </a:p>
          <a:p>
            <a:pPr marL="514350" indent="-514350">
              <a:buFont typeface="+mj-lt"/>
              <a:buAutoNum type="arabicPeriod"/>
            </a:pPr>
            <a:r>
              <a:rPr lang="en-US" dirty="0"/>
              <a:t>V-Model of Software Testing</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79821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For the sake of argument,</a:t>
            </a:r>
          </a:p>
          <a:p>
            <a:r>
              <a:rPr lang="en-US" dirty="0"/>
              <a:t>We adopt the </a:t>
            </a:r>
            <a:r>
              <a:rPr lang="en-US" i="1" dirty="0"/>
              <a:t>waterfall</a:t>
            </a:r>
            <a:r>
              <a:rPr lang="en-US" dirty="0"/>
              <a:t> software lifecycle.</a:t>
            </a:r>
          </a:p>
          <a:p>
            <a:r>
              <a:rPr lang="en-US" dirty="0"/>
              <a:t>Long since superseded by more sophisticated/ realistic/ practical lifecycles.</a:t>
            </a:r>
          </a:p>
          <a:p>
            <a:r>
              <a:rPr lang="en-US" dirty="0"/>
              <a:t>Still, a simple/ useful abstraction.</a:t>
            </a:r>
          </a:p>
          <a:p>
            <a:pPr marL="0" indent="0">
              <a:buNone/>
            </a:pPr>
            <a:r>
              <a:rPr lang="en-US" dirty="0"/>
              <a:t>Two dimensional structure:</a:t>
            </a:r>
          </a:p>
          <a:p>
            <a:r>
              <a:rPr lang="en-US" dirty="0"/>
              <a:t>Phases:  a chronological structure.</a:t>
            </a:r>
          </a:p>
          <a:p>
            <a:r>
              <a:rPr lang="en-US" dirty="0"/>
              <a:t>Activities:  an organizational structure.</a:t>
            </a:r>
          </a:p>
          <a:p>
            <a:r>
              <a:rPr lang="en-US" dirty="0"/>
              <a:t>Testing concerns pervade both structures.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88301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a:xfrm>
            <a:off x="457200" y="1798515"/>
            <a:ext cx="8229600" cy="4472976"/>
          </a:xfrm>
        </p:spPr>
        <p:txBody>
          <a:bodyPr>
            <a:normAutofit fontScale="62500" lnSpcReduction="20000"/>
          </a:bodyPr>
          <a:lstStyle/>
          <a:p>
            <a:pPr marL="0" indent="0">
              <a:buNone/>
            </a:pPr>
            <a:r>
              <a:rPr lang="en-US" dirty="0"/>
              <a:t>Phases:</a:t>
            </a:r>
          </a:p>
          <a:p>
            <a:r>
              <a:rPr lang="en-US" i="1" dirty="0"/>
              <a:t>Feasibility Analysis</a:t>
            </a:r>
            <a:r>
              <a:rPr lang="en-US" dirty="0"/>
              <a:t>.  Economic/ technical feasibility, within allocated budget and schedule.</a:t>
            </a:r>
          </a:p>
          <a:p>
            <a:r>
              <a:rPr lang="en-US" i="1" dirty="0"/>
              <a:t>Requirements Analysis</a:t>
            </a:r>
            <a:r>
              <a:rPr lang="en-US" dirty="0"/>
              <a:t>.  </a:t>
            </a:r>
          </a:p>
          <a:p>
            <a:pPr lvl="1"/>
            <a:r>
              <a:rPr lang="en-US" dirty="0"/>
              <a:t>Identity stakeholders (users, operators, relevant policymakers);</a:t>
            </a:r>
          </a:p>
          <a:p>
            <a:pPr lvl="1"/>
            <a:r>
              <a:rPr lang="en-US" dirty="0"/>
              <a:t>Collect relevant domain knowledge; </a:t>
            </a:r>
          </a:p>
          <a:p>
            <a:pPr lvl="1"/>
            <a:r>
              <a:rPr lang="en-US" dirty="0"/>
              <a:t>Elicit, collect, compile stakeholder requirements; </a:t>
            </a:r>
          </a:p>
          <a:p>
            <a:pPr lvl="2"/>
            <a:r>
              <a:rPr lang="en-US" dirty="0"/>
              <a:t>include functional and non-functional requirements; </a:t>
            </a:r>
          </a:p>
          <a:p>
            <a:pPr lvl="1"/>
            <a:r>
              <a:rPr lang="en-US" dirty="0"/>
              <a:t>Identify, negotiate and resolve stakeholder conflicts;  </a:t>
            </a:r>
          </a:p>
          <a:p>
            <a:pPr lvl="1"/>
            <a:r>
              <a:rPr lang="en-US" dirty="0"/>
              <a:t>Identify and resolve gaps, inconsistencies.  </a:t>
            </a:r>
          </a:p>
          <a:p>
            <a:pPr lvl="1"/>
            <a:r>
              <a:rPr lang="en-US" dirty="0"/>
              <a:t>Testing aspects:  test planning, tool acquisition, oracle consideration, test data planning.</a:t>
            </a:r>
          </a:p>
          <a:p>
            <a:r>
              <a:rPr lang="en-US" i="1" dirty="0"/>
              <a:t>Product Architecture</a:t>
            </a:r>
            <a:r>
              <a:rPr lang="en-US" dirty="0"/>
              <a:t>.  </a:t>
            </a:r>
          </a:p>
          <a:p>
            <a:pPr lvl="1"/>
            <a:r>
              <a:rPr lang="en-US" dirty="0"/>
              <a:t>Analysis of operational attributes.</a:t>
            </a:r>
          </a:p>
          <a:p>
            <a:pPr lvl="1"/>
            <a:r>
              <a:rPr lang="en-US" dirty="0"/>
              <a:t>Software System Architecture:  communication, coordination, distribution, concurrency, deployment.</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81707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Phases:</a:t>
            </a:r>
          </a:p>
          <a:p>
            <a:r>
              <a:rPr lang="en-US" i="1" dirty="0"/>
              <a:t>Product Design</a:t>
            </a:r>
            <a:r>
              <a:rPr lang="en-US" dirty="0"/>
              <a:t>.  </a:t>
            </a:r>
          </a:p>
          <a:p>
            <a:pPr lvl="1"/>
            <a:r>
              <a:rPr lang="en-US" dirty="0"/>
              <a:t>Selecting programming paradigm, programming language.</a:t>
            </a:r>
          </a:p>
          <a:p>
            <a:pPr lvl="1"/>
            <a:r>
              <a:rPr lang="en-US" dirty="0"/>
              <a:t>Selecting main data structures, data representation.</a:t>
            </a:r>
          </a:p>
          <a:p>
            <a:pPr lvl="1"/>
            <a:r>
              <a:rPr lang="en-US" dirty="0"/>
              <a:t>Main algorithms.</a:t>
            </a:r>
          </a:p>
          <a:p>
            <a:pPr lvl="1"/>
            <a:r>
              <a:rPr lang="en-US" dirty="0"/>
              <a:t>Testing Activities:  Now that functional requirements are pinned down, test planning can be further finalized, with oracle design, test data generation, test driver programming, tool acquisition.   Also: planning for integration testing.</a:t>
            </a:r>
          </a:p>
          <a:p>
            <a:r>
              <a:rPr lang="en-US" i="1" dirty="0"/>
              <a:t>Programming</a:t>
            </a:r>
            <a:r>
              <a:rPr lang="en-US" dirty="0"/>
              <a:t>.</a:t>
            </a:r>
          </a:p>
          <a:p>
            <a:pPr lvl="1"/>
            <a:r>
              <a:rPr lang="en-US" dirty="0"/>
              <a:t>Implementing program units, managing evolving configuration.</a:t>
            </a:r>
          </a:p>
          <a:p>
            <a:pPr lvl="1"/>
            <a:r>
              <a:rPr lang="en-US" dirty="0"/>
              <a:t>Concurrent (independent) implementation of program units.</a:t>
            </a:r>
          </a:p>
          <a:p>
            <a:pPr lvl="1"/>
            <a:r>
              <a:rPr lang="en-US" dirty="0"/>
              <a:t>Testing Activities:  Unit testing, focus:  finding faults within units.  </a:t>
            </a:r>
          </a:p>
          <a:p>
            <a:pPr lvl="2"/>
            <a:r>
              <a:rPr lang="en-US" dirty="0"/>
              <a:t>Also:  finalizing integration testing.</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85237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Phases:</a:t>
            </a:r>
          </a:p>
          <a:p>
            <a:r>
              <a:rPr lang="en-US" i="1" dirty="0"/>
              <a:t>System Integration</a:t>
            </a:r>
            <a:r>
              <a:rPr lang="en-US" dirty="0"/>
              <a:t>.  </a:t>
            </a:r>
          </a:p>
          <a:p>
            <a:pPr lvl="1"/>
            <a:r>
              <a:rPr lang="en-US" dirty="0"/>
              <a:t>Assuming that program units are correct, integrating system, as per product design.</a:t>
            </a:r>
          </a:p>
          <a:p>
            <a:pPr lvl="1"/>
            <a:r>
              <a:rPr lang="en-US" dirty="0"/>
              <a:t>Testing activity:  Integration testing; testing interactions between system components.  </a:t>
            </a:r>
          </a:p>
          <a:p>
            <a:pPr lvl="2"/>
            <a:r>
              <a:rPr lang="en-US" dirty="0"/>
              <a:t>Focus: finding faults with inter-component interactions.</a:t>
            </a:r>
          </a:p>
          <a:p>
            <a:r>
              <a:rPr lang="en-US" i="1" dirty="0"/>
              <a:t>Delivery</a:t>
            </a:r>
            <a:r>
              <a:rPr lang="en-US" dirty="0"/>
              <a:t>.</a:t>
            </a:r>
          </a:p>
          <a:p>
            <a:pPr lvl="1"/>
            <a:r>
              <a:rPr lang="en-US" dirty="0"/>
              <a:t>System-level testing.  Acceptance testing.  Driven by:  requirements coverage.</a:t>
            </a:r>
          </a:p>
          <a:p>
            <a:pPr lvl="1"/>
            <a:r>
              <a:rPr lang="en-US" dirty="0"/>
              <a:t>Focus:  showing the absence of faults (vs, previously: finding faults).</a:t>
            </a:r>
          </a:p>
          <a:p>
            <a:r>
              <a:rPr lang="en-US" i="1" dirty="0"/>
              <a:t>Operation and Maintenance</a:t>
            </a:r>
            <a:r>
              <a:rPr lang="en-US" dirty="0"/>
              <a:t>.</a:t>
            </a:r>
          </a:p>
          <a:p>
            <a:pPr lvl="1"/>
            <a:r>
              <a:rPr lang="en-US" dirty="0"/>
              <a:t>Corrective maintenance:  repairing faults, regression testing.</a:t>
            </a:r>
          </a:p>
          <a:p>
            <a:pPr lvl="1"/>
            <a:r>
              <a:rPr lang="en-US" dirty="0"/>
              <a:t>Adaptive maintenance:  accommodating changes in user requirements.</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395682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pic>
        <p:nvPicPr>
          <p:cNvPr id="6" name="Content Placeholder 5"/>
          <p:cNvPicPr>
            <a:picLocks noGrp="1" noChangeAspect="1"/>
          </p:cNvPicPr>
          <p:nvPr>
            <p:ph idx="1"/>
          </p:nvPr>
        </p:nvPicPr>
        <p:blipFill>
          <a:blip r:embed="rId2"/>
          <a:stretch>
            <a:fillRect/>
          </a:stretch>
        </p:blipFill>
        <p:spPr>
          <a:xfrm>
            <a:off x="1445009" y="1798514"/>
            <a:ext cx="6091864" cy="4459909"/>
          </a:xfrm>
          <a:prstGeom prst="rect">
            <a:avLst/>
          </a:prstGeom>
        </p:spPr>
      </p:pic>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213817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Software Engineering Lifecycle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Each phase is concluded/ vetted by a V&amp;V step:</a:t>
            </a:r>
          </a:p>
          <a:p>
            <a:r>
              <a:rPr lang="en-US" dirty="0"/>
              <a:t>Validation:  are we building the right product?</a:t>
            </a:r>
          </a:p>
          <a:p>
            <a:r>
              <a:rPr lang="en-US" dirty="0"/>
              <a:t>Verification:  are we building the product right?</a:t>
            </a:r>
          </a:p>
          <a:p>
            <a:pPr marL="0" indent="0">
              <a:buNone/>
            </a:pPr>
            <a:r>
              <a:rPr lang="en-US" dirty="0"/>
              <a:t>Early phases:  focus on validation.</a:t>
            </a:r>
          </a:p>
          <a:p>
            <a:r>
              <a:rPr lang="en-US" dirty="0"/>
              <a:t>Ensuring that the requirements specification fulfills the needs/ demands/ expectations  of the stakeholders.</a:t>
            </a:r>
          </a:p>
          <a:p>
            <a:pPr marL="0" indent="0">
              <a:buNone/>
            </a:pPr>
            <a:r>
              <a:rPr lang="en-US" dirty="0"/>
              <a:t>Later phases:  focus on verification.</a:t>
            </a:r>
          </a:p>
          <a:p>
            <a:r>
              <a:rPr lang="en-US" dirty="0"/>
              <a:t>Ensuring that the evolving product is correct with respect to the requirements specification.</a:t>
            </a:r>
          </a:p>
        </p:txBody>
      </p:sp>
      <p:sp>
        <p:nvSpPr>
          <p:cNvPr id="5" name="Footer Placeholder 4"/>
          <p:cNvSpPr>
            <a:spLocks noGrp="1"/>
          </p:cNvSpPr>
          <p:nvPr>
            <p:ph type="ftr" sz="quarter" idx="11"/>
          </p:nvPr>
        </p:nvSpPr>
        <p:spPr/>
        <p:txBody>
          <a:bodyPr/>
          <a:lstStyle/>
          <a:p>
            <a:r>
              <a:rPr lang="en-US"/>
              <a:t>Software Testing:  Concepts and Operations, Mili and Tchier, Wiley and Sons, 2015</a:t>
            </a:r>
          </a:p>
        </p:txBody>
      </p:sp>
    </p:spTree>
    <p:extLst>
      <p:ext uri="{BB962C8B-B14F-4D97-AF65-F5344CB8AC3E}">
        <p14:creationId xmlns:p14="http://schemas.microsoft.com/office/powerpoint/2010/main" val="668691795"/>
      </p:ext>
    </p:extLst>
  </p:cSld>
  <p:clrMapOvr>
    <a:masterClrMapping/>
  </p:clrMapOvr>
</p:sld>
</file>

<file path=ppt/theme/theme1.xml><?xml version="1.0" encoding="utf-8"?>
<a:theme xmlns:a="http://schemas.openxmlformats.org/drawingml/2006/main" name="Office Theme">
  <a:themeElements>
    <a:clrScheme name="Custom 6">
      <a:dk1>
        <a:srgbClr val="0D1C95"/>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26764</TotalTime>
  <Words>2421</Words>
  <Application>Microsoft Office PowerPoint</Application>
  <PresentationFormat>On-screen Show (4:3)</PresentationFormat>
  <Paragraphs>283</Paragraphs>
  <Slides>30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Corbel</vt:lpstr>
      <vt:lpstr>Office Theme</vt:lpstr>
      <vt:lpstr>Custom Design</vt:lpstr>
      <vt:lpstr>Chapter 3  A Software Testing Lifecycle</vt:lpstr>
      <vt:lpstr>Software Testing Lifecycle</vt:lpstr>
      <vt:lpstr>Software Testing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Engineering Lifecycle</vt:lpstr>
      <vt:lpstr>Software Testing Lifecycle</vt:lpstr>
      <vt:lpstr>Software Testing Lifecycle</vt:lpstr>
      <vt:lpstr>Software Testing Lifecycle</vt:lpstr>
      <vt:lpstr>Software Testing Lifecycle</vt:lpstr>
      <vt:lpstr>Software Testing Lifecycle</vt:lpstr>
      <vt:lpstr>Software Testing Lifecycle</vt:lpstr>
      <vt:lpstr>Software Testing Lifecycle</vt:lpstr>
      <vt:lpstr>Software Testing Lifecycle</vt:lpstr>
      <vt:lpstr>Software Testing Lifecycle</vt:lpstr>
      <vt:lpstr>Software Testing Lifecycle</vt:lpstr>
      <vt:lpstr>Software Testing Lifecycle</vt:lpstr>
      <vt:lpstr>V-Model of Software Testing</vt:lpstr>
      <vt:lpstr>V-Model of Software Testing</vt:lpstr>
      <vt:lpstr>V-Model of Software Testing</vt:lpstr>
      <vt:lpstr>Software Testing Lifecycle</vt:lpstr>
    </vt:vector>
  </TitlesOfParts>
  <Company>New Jersey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Johanna Moroch</dc:creator>
  <cp:lastModifiedBy>Ali Mili</cp:lastModifiedBy>
  <cp:revision>334</cp:revision>
  <cp:lastPrinted>2019-02-28T22:34:04Z</cp:lastPrinted>
  <dcterms:created xsi:type="dcterms:W3CDTF">2013-11-11T15:34:51Z</dcterms:created>
  <dcterms:modified xsi:type="dcterms:W3CDTF">2021-07-09T21:59:06Z</dcterms:modified>
</cp:coreProperties>
</file>