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  <p:sldMasterId id="2147483660" r:id="rId3"/>
  </p:sldMasterIdLst>
  <p:notesMasterIdLst>
    <p:notesMasterId r:id="rId47"/>
  </p:notesMasterIdLst>
  <p:sldIdLst>
    <p:sldId id="290" r:id="rId4"/>
    <p:sldId id="260" r:id="rId5"/>
    <p:sldId id="472" r:id="rId6"/>
    <p:sldId id="466" r:id="rId7"/>
    <p:sldId id="467" r:id="rId8"/>
    <p:sldId id="468" r:id="rId9"/>
    <p:sldId id="469" r:id="rId10"/>
    <p:sldId id="470" r:id="rId11"/>
    <p:sldId id="471" r:id="rId12"/>
    <p:sldId id="479" r:id="rId13"/>
    <p:sldId id="485" r:id="rId14"/>
    <p:sldId id="486" r:id="rId15"/>
    <p:sldId id="487" r:id="rId16"/>
    <p:sldId id="488" r:id="rId17"/>
    <p:sldId id="489" r:id="rId18"/>
    <p:sldId id="490" r:id="rId19"/>
    <p:sldId id="480" r:id="rId20"/>
    <p:sldId id="491" r:id="rId21"/>
    <p:sldId id="492" r:id="rId22"/>
    <p:sldId id="481" r:id="rId23"/>
    <p:sldId id="493" r:id="rId24"/>
    <p:sldId id="494" r:id="rId25"/>
    <p:sldId id="495" r:id="rId26"/>
    <p:sldId id="496" r:id="rId27"/>
    <p:sldId id="497" r:id="rId28"/>
    <p:sldId id="498" r:id="rId29"/>
    <p:sldId id="482" r:id="rId30"/>
    <p:sldId id="499" r:id="rId31"/>
    <p:sldId id="500" r:id="rId32"/>
    <p:sldId id="501" r:id="rId33"/>
    <p:sldId id="502" r:id="rId34"/>
    <p:sldId id="503" r:id="rId35"/>
    <p:sldId id="504" r:id="rId36"/>
    <p:sldId id="505" r:id="rId37"/>
    <p:sldId id="506" r:id="rId38"/>
    <p:sldId id="507" r:id="rId39"/>
    <p:sldId id="508" r:id="rId40"/>
    <p:sldId id="509" r:id="rId41"/>
    <p:sldId id="510" r:id="rId42"/>
    <p:sldId id="483" r:id="rId43"/>
    <p:sldId id="511" r:id="rId44"/>
    <p:sldId id="484" r:id="rId45"/>
    <p:sldId id="512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CFF"/>
    <a:srgbClr val="D1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1" autoAdjust="0"/>
    <p:restoredTop sz="94660"/>
  </p:normalViewPr>
  <p:slideViewPr>
    <p:cSldViewPr snapToGrid="0" snapToObjects="1">
      <p:cViewPr varScale="1">
        <p:scale>
          <a:sx n="36" d="100"/>
          <a:sy n="36" d="100"/>
        </p:scale>
        <p:origin x="144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0E34A-F70B-47E2-940D-280CBD8AB9A8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78347-922B-415D-8777-E8829131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47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9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FF32-336B-4A73-9AB6-848B1F431E14}" type="datetime1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1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4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EF94-3EE3-4938-9CBE-3F7F3BEAFF1C}" type="datetime1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1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55CB-207D-459F-A0F7-975DFD11311D}" type="datetime1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47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068E-0EFC-46BB-B906-8A957126ECD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577E-E9EF-47B8-B280-69EB89676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74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068E-0EFC-46BB-B906-8A957126ECD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577E-E9EF-47B8-B280-69EB89676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4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068E-0EFC-46BB-B906-8A957126ECD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577E-E9EF-47B8-B280-69EB89676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44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068E-0EFC-46BB-B906-8A957126ECD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577E-E9EF-47B8-B280-69EB89676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2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068E-0EFC-46BB-B906-8A957126ECD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577E-E9EF-47B8-B280-69EB89676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91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068E-0EFC-46BB-B906-8A957126ECD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577E-E9EF-47B8-B280-69EB89676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43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068E-0EFC-46BB-B906-8A957126ECD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577E-E9EF-47B8-B280-69EB89676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85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068E-0EFC-46BB-B906-8A957126ECD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577E-E9EF-47B8-B280-69EB89676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0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78CC-D8E3-4261-8673-9052307A4B28}" type="datetime1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776413" y="296863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0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71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068E-0EFC-46BB-B906-8A957126ECD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577E-E9EF-47B8-B280-69EB89676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78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068E-0EFC-46BB-B906-8A957126ECD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577E-E9EF-47B8-B280-69EB89676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09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068E-0EFC-46BB-B906-8A957126ECD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577E-E9EF-47B8-B280-69EB89676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692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2A1-FF52-4D80-9DDE-0F2025C7E980}" type="datetime1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706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5FE5-221E-47D9-A552-C9BAA4588614}" type="datetime1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42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1CDC-19FF-4AA4-9D70-7FBB800C938F}" type="datetime1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195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72F0-3911-4383-827E-24C5BA5AA8F8}" type="datetime1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858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9E93-89B4-4CCA-9163-8A6EBA2E8EEE}" type="datetime1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685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B6CD-F217-4C3B-B92E-B78D25988186}" type="datetime1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665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1419-82FF-4B11-A708-77A113FAD457}" type="datetime1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9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C870-378C-4BD0-97F4-67B238FEDA92}" type="datetime1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66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E2D1-6133-49AA-BA02-065971221E85}" type="datetime1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914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4D84-6B6F-451A-A611-426D501B90AE}" type="datetime1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696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3A0F-C3B4-4AD3-883D-006B9BAF7E8F}" type="datetime1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95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33A6-2249-4F32-931A-26F113FC2976}" type="datetime1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6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27DC-FEF7-43A5-AF21-1733DC3C051C}" type="datetime1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8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AD78-471A-4246-88F0-21A9C017B97B}" type="datetime1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0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63F8-CFB9-443D-A223-74CD1DA86A98}" type="datetime1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D1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5151-FFDA-47C8-91FE-8F4FF3016203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4EEA-3960-414A-B4CF-3755340712F7}" type="datetime1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FE0A-4232-492B-A377-216F5BD4745D}" type="datetime1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5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31024"/>
            <a:ext cx="8229600" cy="6674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8825"/>
            <a:ext cx="8229600" cy="4077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FBA22-277E-4107-B04F-2C36ABD0ABDD}" type="datetime1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2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6068E-0EFC-46BB-B906-8A957126ECD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5577E-E9EF-47B8-B280-69EB89676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9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B41A-8A6E-4C99-B8F9-628399104338}" type="datetime1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7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84016"/>
            <a:ext cx="7772400" cy="2332202"/>
          </a:xfrm>
        </p:spPr>
        <p:txBody>
          <a:bodyPr>
            <a:normAutofit/>
          </a:bodyPr>
          <a:lstStyle/>
          <a:p>
            <a:r>
              <a:rPr lang="en-US" b="1" dirty="0"/>
              <a:t>Chapter 11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Test Oracle Design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1225956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Test Oracle Design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Dilemmas of Oracle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From Specifications to Oracles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Oracles for State-Based Programs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From Axioms to Oracles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From Rules to Oracles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Chapter 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277909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From Specifications to Oracles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We consider a program g written to satisfy a specification R, and we are interested to write an oracle to test the executions of 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Question:  </a:t>
            </a:r>
          </a:p>
          <a:p>
            <a:r>
              <a:rPr lang="en-US" dirty="0"/>
              <a:t>What is the connection between R and oracle(</a:t>
            </a:r>
            <a:r>
              <a:rPr lang="en-US" dirty="0" err="1"/>
              <a:t>s_init,s</a:t>
            </a:r>
            <a:r>
              <a:rPr lang="en-US" dirty="0"/>
              <a:t>)?</a:t>
            </a:r>
          </a:p>
          <a:p>
            <a:r>
              <a:rPr lang="en-US" dirty="0"/>
              <a:t>How do we derive predicate oracle(</a:t>
            </a:r>
            <a:r>
              <a:rPr lang="en-US" dirty="0" err="1"/>
              <a:t>s_init,s</a:t>
            </a:r>
            <a:r>
              <a:rPr lang="en-US" dirty="0"/>
              <a:t>) from relation R?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100" y="3202236"/>
            <a:ext cx="4826700" cy="134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49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From Specifications to Oracles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Straightforward answer:  oracle(,) tests for R, or for a simpler version of R, if needed.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see on an example that this raises a problem.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268802"/>
              </p:ext>
            </p:extLst>
          </p:nvPr>
        </p:nvGraphicFramePr>
        <p:xfrm>
          <a:off x="1005840" y="3340100"/>
          <a:ext cx="7482840" cy="557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2840">
                  <a:extLst>
                    <a:ext uri="{9D8B030D-6E8A-4147-A177-3AD203B41FA5}">
                      <a16:colId xmlns:a16="http://schemas.microsoft.com/office/drawing/2014/main" val="2931644298"/>
                    </a:ext>
                  </a:extLst>
                </a:gridCol>
              </a:tblGrid>
              <a:tr h="55753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bool oracle (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stateType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s_init,s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{return (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</a:rPr>
                        <a:t>s_init,s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) in R;}      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340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847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From Specifications to Oracles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Specification, 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Simpler Specification: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Program: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Oracle: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 data:  {(-5,-5)}.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948310"/>
              </p:ext>
            </p:extLst>
          </p:nvPr>
        </p:nvGraphicFramePr>
        <p:xfrm>
          <a:off x="1283970" y="4700270"/>
          <a:ext cx="748284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2840">
                  <a:extLst>
                    <a:ext uri="{9D8B030D-6E8A-4147-A177-3AD203B41FA5}">
                      <a16:colId xmlns:a16="http://schemas.microsoft.com/office/drawing/2014/main" val="2931644298"/>
                    </a:ext>
                  </a:extLst>
                </a:gridCol>
              </a:tblGrid>
              <a:tr h="55753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bool oracle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stateType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x_init,y_init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, x, y)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                    {return (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</a:rPr>
                        <a:t>x_init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&gt;0 &amp;&amp;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</a:rPr>
                        <a:t>y_init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&gt;0 &amp;&amp;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</a:rPr>
                        <a:t>x_init%x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==0 &amp;&amp;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</a:rPr>
                        <a:t>y_init%x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==0);}      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34031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911" y="2138770"/>
            <a:ext cx="6053894" cy="4558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623" y="3143039"/>
            <a:ext cx="6838180" cy="4688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500" y="3811109"/>
            <a:ext cx="6072300" cy="6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21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From Specifications to Oracles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Oracle: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 data:  {(-5,-5)}.</a:t>
            </a:r>
          </a:p>
          <a:p>
            <a:pPr marL="0" indent="0">
              <a:buNone/>
            </a:pPr>
            <a:r>
              <a:rPr lang="en-US" dirty="0"/>
              <a:t>Outcome:  program fails the oracle,</a:t>
            </a:r>
          </a:p>
          <a:p>
            <a:r>
              <a:rPr lang="en-US" dirty="0"/>
              <a:t>Yet, it is correct.</a:t>
            </a:r>
          </a:p>
          <a:p>
            <a:pPr marL="0" indent="0">
              <a:buNone/>
            </a:pPr>
            <a:r>
              <a:rPr lang="en-US" dirty="0"/>
              <a:t>What happened?</a:t>
            </a:r>
          </a:p>
          <a:p>
            <a:r>
              <a:rPr lang="en-US" dirty="0"/>
              <a:t>A specification includes two sources of information:</a:t>
            </a:r>
          </a:p>
          <a:p>
            <a:pPr lvl="1"/>
            <a:r>
              <a:rPr lang="en-US" dirty="0"/>
              <a:t>Conditions that the program may assume about the inputs.</a:t>
            </a:r>
          </a:p>
          <a:p>
            <a:pPr lvl="1"/>
            <a:r>
              <a:rPr lang="en-US" dirty="0"/>
              <a:t>Conditions that the program must ensure about the outputs.</a:t>
            </a:r>
          </a:p>
          <a:p>
            <a:r>
              <a:rPr lang="en-US" dirty="0"/>
              <a:t>These must be treated differently by the oracle.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631486"/>
              </p:ext>
            </p:extLst>
          </p:nvPr>
        </p:nvGraphicFramePr>
        <p:xfrm>
          <a:off x="1897380" y="2096770"/>
          <a:ext cx="67894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9420">
                  <a:extLst>
                    <a:ext uri="{9D8B030D-6E8A-4147-A177-3AD203B41FA5}">
                      <a16:colId xmlns:a16="http://schemas.microsoft.com/office/drawing/2014/main" val="2931644298"/>
                    </a:ext>
                  </a:extLst>
                </a:gridCol>
              </a:tblGrid>
              <a:tr h="55753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bool oracle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stateType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x_init,y_init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, x, y)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     {return (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</a:rPr>
                        <a:t>x_init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&gt;0 &amp;&amp;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</a:rPr>
                        <a:t>y_init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&gt;0 &amp;&amp;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</a:rPr>
                        <a:t>x_init%x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==0 &amp;&amp;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</a:rPr>
                        <a:t>y_init%x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==0);}      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340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369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From Specifications to Oracles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Condition on the inputs:</a:t>
                </a:r>
              </a:p>
              <a:p>
                <a:r>
                  <a:rPr lang="en-US" dirty="0"/>
                  <a:t>Used as a guard,</a:t>
                </a:r>
              </a:p>
              <a:p>
                <a:r>
                  <a:rPr lang="en-US" dirty="0"/>
                  <a:t>Only if the input condition is satisfied do we hold the program accountable for satisfying the output condition.</a:t>
                </a:r>
              </a:p>
              <a:p>
                <a:pPr marL="0" indent="0">
                  <a:buNone/>
                </a:pPr>
                <a:r>
                  <a:rPr lang="en-US" dirty="0"/>
                  <a:t>Condition on the inputs: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𝑑𝑜𝑚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Condition on the outputs: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Hence the Oracle derived from specification R should be: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𝑜𝑟𝑎𝑐𝑙𝑒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𝑑𝑜𝑚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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7" t="-2392" r="-519" b="-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2430214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From Specifications to Oracles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have a Proposition that supports this choice </a:t>
            </a:r>
            <a:r>
              <a:rPr lang="en-US"/>
              <a:t>of oracle.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963138"/>
                  </p:ext>
                </p:extLst>
              </p:nvPr>
            </p:nvGraphicFramePr>
            <p:xfrm>
              <a:off x="609600" y="3431540"/>
              <a:ext cx="7848600" cy="22377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48600">
                      <a:extLst>
                        <a:ext uri="{9D8B030D-6E8A-4147-A177-3AD203B41FA5}">
                          <a16:colId xmlns:a16="http://schemas.microsoft.com/office/drawing/2014/main" val="2007058529"/>
                        </a:ext>
                      </a:extLst>
                    </a:gridCol>
                  </a:tblGrid>
                  <a:tr h="22377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2000" dirty="0"/>
                            <a:t>Let P be a program on state space</a:t>
                          </a:r>
                          <a:r>
                            <a:rPr lang="en-US" sz="2000" baseline="0" dirty="0"/>
                            <a:t> S, let R be a specification in the form of a binary relation on S, and let T be a subset of S.  If (and only if) program P is tested on test data  T using the following oracle 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𝒐𝒓𝒂𝒄𝒍𝒆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≡(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𝒅𝒐𝒎</m:t>
                              </m:r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b="1" dirty="0">
                              <a:sym typeface="Symbol" panose="05050102010706020507" pitchFamily="18" charset="2"/>
                            </a:rPr>
                            <a:t>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oMath>
                          </a14:m>
                          <a:r>
                            <a:rPr lang="en-US" sz="2000" b="1" dirty="0"/>
                            <a:t>)</a:t>
                          </a:r>
                        </a:p>
                        <a:p>
                          <a:pPr algn="just"/>
                          <a:r>
                            <a:rPr lang="en-US" sz="2000" b="1" dirty="0"/>
                            <a:t>And it succeeds for all elements of T, then P is correct with respect to </a:t>
                          </a:r>
                          <a14:m>
                            <m:oMath xmlns:m="http://schemas.openxmlformats.org/officeDocument/2006/math">
                              <m:sPre>
                                <m:sPre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\</m:t>
                                  </m:r>
                                </m:sub>
                                <m:sup/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sPre>
                            </m:oMath>
                          </a14:m>
                          <a:r>
                            <a:rPr lang="en-US" sz="2000" b="1" dirty="0"/>
                            <a:t>, the pre-restriction of R to T.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96123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963138"/>
                  </p:ext>
                </p:extLst>
              </p:nvPr>
            </p:nvGraphicFramePr>
            <p:xfrm>
              <a:off x="609600" y="3431540"/>
              <a:ext cx="7848600" cy="22377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48600">
                      <a:extLst>
                        <a:ext uri="{9D8B030D-6E8A-4147-A177-3AD203B41FA5}">
                          <a16:colId xmlns:a16="http://schemas.microsoft.com/office/drawing/2014/main" val="2007058529"/>
                        </a:ext>
                      </a:extLst>
                    </a:gridCol>
                  </a:tblGrid>
                  <a:tr h="22377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5" t="-1359" r="-311" b="-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96123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71134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Test Oracle Design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Dilemmas of Oracle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From Specifications to Oracles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Oracles for State-Based Programs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From Axioms to Oracles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From Rules to Oracles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Chapter 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903816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Oracles for State Based Programs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State based programs:</a:t>
            </a:r>
          </a:p>
          <a:p>
            <a:r>
              <a:rPr lang="en-US" dirty="0"/>
              <a:t>Implemented by classes (in the OOP sense)</a:t>
            </a:r>
          </a:p>
          <a:p>
            <a:pPr lvl="1"/>
            <a:r>
              <a:rPr lang="en-US" dirty="0"/>
              <a:t>State variables,</a:t>
            </a:r>
          </a:p>
          <a:p>
            <a:pPr lvl="1"/>
            <a:r>
              <a:rPr lang="en-US" dirty="0"/>
              <a:t>Methods that manipulate / control these variables.</a:t>
            </a:r>
          </a:p>
          <a:p>
            <a:r>
              <a:rPr lang="en-US" dirty="0"/>
              <a:t>How do we design oracles for such programs?</a:t>
            </a:r>
          </a:p>
          <a:p>
            <a:pPr lvl="1"/>
            <a:r>
              <a:rPr lang="en-US" dirty="0"/>
              <a:t>It depends on the goal of testing, and available information.</a:t>
            </a:r>
          </a:p>
          <a:p>
            <a:pPr lvl="1"/>
            <a:r>
              <a:rPr lang="en-US" dirty="0"/>
              <a:t>If goal is fault removal, and we have specifications for each method (from the programmer):  Treat each method as simple input/ output program.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1517823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Oracles for State Based Programs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If goal is acceptance testing, or if we have no specifications of individual methods, then:</a:t>
            </a:r>
          </a:p>
          <a:p>
            <a:r>
              <a:rPr lang="en-US" dirty="0"/>
              <a:t>we refer to the specification in the form (X,Y,R), where R is a relation from H=X* to Y.</a:t>
            </a:r>
          </a:p>
          <a:p>
            <a:r>
              <a:rPr lang="en-US" dirty="0"/>
              <a:t>Specification represented by axioms and rules.</a:t>
            </a:r>
          </a:p>
          <a:p>
            <a:r>
              <a:rPr lang="en-US" dirty="0"/>
              <a:t>Question:  How do we derive oracles from axioms and rules?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329029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Test Oracle Design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In previous chapters, we have discussed how to generate test data.</a:t>
            </a:r>
          </a:p>
          <a:p>
            <a:r>
              <a:rPr lang="en-US" dirty="0"/>
              <a:t>Now we discuss:  what do we do once we have the test data?</a:t>
            </a:r>
          </a:p>
          <a:p>
            <a:r>
              <a:rPr lang="en-US" dirty="0"/>
              <a:t>When we execute the program on the test data, how can we tell whether the program executed correctly?</a:t>
            </a:r>
          </a:p>
          <a:p>
            <a:pPr lvl="1"/>
            <a:r>
              <a:rPr lang="en-US" dirty="0"/>
              <a:t>Oracle:  a program that analyzes input/output pairs and determines whether the program is acting correctly.</a:t>
            </a:r>
          </a:p>
          <a:p>
            <a:pPr lvl="1"/>
            <a:r>
              <a:rPr lang="en-US" dirty="0"/>
              <a:t>Determination of correct behavior necessarily involves the specification.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1466538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Test Oracle Design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Dilemmas of Oracle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From Specifications to Oracles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Oracles for State-Based Programs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From Axioms to Oracles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From Rules to Oracles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Chapter 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2050610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Oracles for State-Based Programs</a:t>
            </a:r>
            <a:br>
              <a:rPr lang="en-US" sz="2800" dirty="0"/>
            </a:br>
            <a:r>
              <a:rPr lang="en-US" sz="2800" b="1" dirty="0"/>
              <a:t>From Axioms to Oracles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General format of Axioms: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Where h is an input sequence that ends in a </a:t>
                </a:r>
                <a:r>
                  <a:rPr lang="en-US" dirty="0" err="1"/>
                  <a:t>Vop</a:t>
                </a:r>
                <a:r>
                  <a:rPr lang="en-US" dirty="0"/>
                  <a:t> (an input that produces an output but does not change the state).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𝑣𝑜𝑝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General oracle format: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7" t="-3139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4891337"/>
            <a:ext cx="7552717" cy="134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11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Oracles for State-Based Programs</a:t>
            </a:r>
            <a:br>
              <a:rPr lang="en-US" sz="2800" dirty="0"/>
            </a:br>
            <a:r>
              <a:rPr lang="en-US" sz="2800" b="1" dirty="0"/>
              <a:t>From Axioms to Oracles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Illustration: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𝑠𝑡𝑎𝑐𝑘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121" y="3442862"/>
            <a:ext cx="7573679" cy="91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45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Oracles for State-Based Programs</a:t>
            </a:r>
            <a:br>
              <a:rPr lang="en-US" sz="2800" dirty="0"/>
            </a:br>
            <a:r>
              <a:rPr lang="en-US" sz="2800" b="1" dirty="0"/>
              <a:t>From Axioms to Oracles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Illustration: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𝑠𝑡𝑎𝑐𝑘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𝑝𝑢𝑠h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65" y="3523289"/>
            <a:ext cx="7673190" cy="12887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438" y="3520439"/>
            <a:ext cx="1666551" cy="2430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655" y="4167659"/>
            <a:ext cx="1596795" cy="28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18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Oracles for State-Based Programs</a:t>
            </a:r>
            <a:br>
              <a:rPr lang="en-US" sz="2800" dirty="0"/>
            </a:br>
            <a:r>
              <a:rPr lang="en-US" sz="2800" b="1" dirty="0"/>
              <a:t>From Axioms to Oracles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Illustration: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𝑠𝑡𝑎𝑐𝑘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38" y="3532761"/>
            <a:ext cx="7662759" cy="93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86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Oracles for State-Based Programs</a:t>
            </a:r>
            <a:br>
              <a:rPr lang="en-US" sz="2800" dirty="0"/>
            </a:br>
            <a:r>
              <a:rPr lang="en-US" sz="2800" b="1" dirty="0"/>
              <a:t>From Axioms to Oracles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Illustration: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𝑠𝑡𝑎𝑐𝑘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𝑒𝑚𝑝𝑡𝑦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97" y="3429000"/>
            <a:ext cx="7591391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51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Oracles for State-Based Programs</a:t>
            </a:r>
            <a:br>
              <a:rPr lang="en-US" sz="2800" dirty="0"/>
            </a:br>
            <a:r>
              <a:rPr lang="en-US" sz="2800" b="1" dirty="0"/>
              <a:t>From Axioms to Oracles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Illustration: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𝑠𝑡𝑎𝑐𝑘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𝑝𝑢𝑠h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𝑒𝑚𝑝𝑡𝑦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3428999"/>
            <a:ext cx="7617208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71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Test Oracle Design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Dilemmas of Oracle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From Specifications to Oracles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Oracles for State-Based Programs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From Axioms to Oracles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From Rules to Oracles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Chapter 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3592098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Oracles for State-Based Programs</a:t>
            </a:r>
            <a:br>
              <a:rPr lang="en-US" sz="2800" b="1" dirty="0"/>
            </a:br>
            <a:r>
              <a:rPr lang="en-US" sz="2800" b="1" dirty="0"/>
              <a:t>From Rules to Oracles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Common format for rules: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Interpretation:  h’ and h’’ are equivalent histories. </a:t>
                </a:r>
              </a:p>
              <a:p>
                <a:r>
                  <a:rPr lang="en-US" dirty="0"/>
                  <a:t>Whether we have received one or the other, the current (if h is empty) and future (if h is not empty) output of R is the same.</a:t>
                </a:r>
              </a:p>
              <a:p>
                <a:r>
                  <a:rPr lang="en-US" dirty="0"/>
                  <a:t>Examples of such rules from the stack specification: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30" y="4080510"/>
            <a:ext cx="5245264" cy="204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52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Oracles for State-Based Programs</a:t>
            </a:r>
            <a:br>
              <a:rPr lang="en-US" sz="2800" b="1" dirty="0"/>
            </a:br>
            <a:r>
              <a:rPr lang="en-US" sz="2800" b="1" dirty="0"/>
              <a:t>From Rules to Oracles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Some of these rules end with h+ rather than h, but each instance of h+ in such rules can be replaced by </a:t>
            </a:r>
          </a:p>
          <a:p>
            <a:r>
              <a:rPr lang="en-US" dirty="0"/>
              <a:t>x1.h</a:t>
            </a:r>
          </a:p>
          <a:p>
            <a:r>
              <a:rPr lang="en-US" dirty="0"/>
              <a:t>x2.h</a:t>
            </a:r>
          </a:p>
          <a:p>
            <a:r>
              <a:rPr lang="en-US" dirty="0"/>
              <a:t>…</a:t>
            </a:r>
          </a:p>
          <a:p>
            <a:r>
              <a:rPr lang="en-US" dirty="0" err="1"/>
              <a:t>xn.h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 all the elements ({x1,x2,x3,…,</a:t>
            </a:r>
            <a:r>
              <a:rPr lang="en-US" dirty="0" err="1"/>
              <a:t>xn</a:t>
            </a:r>
            <a:r>
              <a:rPr lang="en-US" dirty="0"/>
              <a:t>}) of X.  Hence we can assume a general format where the input sequence ends in h.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312843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Test Oracle Design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Dilemmas of Oracle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From Specifications to Oracles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Oracles for State-Based Programs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From Axioms to Oracles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From Rules to Oracles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Chapter 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2394602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Oracles for State-Based Programs</a:t>
            </a:r>
            <a:br>
              <a:rPr lang="en-US" sz="2800" b="1" dirty="0"/>
            </a:br>
            <a:r>
              <a:rPr lang="en-US" sz="2800" b="1" dirty="0"/>
              <a:t>From Rules to Oracles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So, a large number of rules have the form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mean that histories h’ and h’’ are equivalent, i.e. they lead the system to the same state.</a:t>
                </a:r>
              </a:p>
              <a:p>
                <a:r>
                  <a:rPr lang="en-US" dirty="0"/>
                  <a:t>But we do not want the oracle to refer to the state.</a:t>
                </a:r>
              </a:p>
              <a:p>
                <a:r>
                  <a:rPr lang="en-US" dirty="0"/>
                  <a:t>The state is an implementation feature, and we want the oracle to reflect the specification, not the implementation.</a:t>
                </a:r>
              </a:p>
              <a:p>
                <a:r>
                  <a:rPr lang="en-US" dirty="0"/>
                  <a:t>Also, we want the oracle to be the same regardless of implementations.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7" t="-3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984765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Oracles for State-Based Programs</a:t>
            </a:r>
            <a:br>
              <a:rPr lang="en-US" sz="2800" b="1" dirty="0"/>
            </a:br>
            <a:r>
              <a:rPr lang="en-US" sz="2800" b="1" dirty="0"/>
              <a:t>From Rules to Oracles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Compromise:  to test that two states are identical, we apply all the </a:t>
            </a:r>
            <a:r>
              <a:rPr lang="en-US" dirty="0" err="1"/>
              <a:t>Vop</a:t>
            </a:r>
            <a:r>
              <a:rPr lang="en-US" dirty="0"/>
              <a:t> functions and check that they return the same results.</a:t>
            </a:r>
          </a:p>
          <a:p>
            <a:r>
              <a:rPr lang="en-US" dirty="0"/>
              <a:t>A much weaker condition than testing that states are identical.</a:t>
            </a:r>
          </a:p>
          <a:p>
            <a:pPr lvl="1"/>
            <a:r>
              <a:rPr lang="en-US" dirty="0"/>
              <a:t>Can be strengthened by applying some state-altering operations and checking that the </a:t>
            </a:r>
            <a:r>
              <a:rPr lang="en-US" dirty="0" err="1"/>
              <a:t>Vop</a:t>
            </a:r>
            <a:r>
              <a:rPr lang="en-US" dirty="0"/>
              <a:t> functions still return the same values.</a:t>
            </a:r>
          </a:p>
          <a:p>
            <a:r>
              <a:rPr lang="en-US" dirty="0"/>
              <a:t>But allows us to generate oracle without considering the implementation.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1179613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Oracles for State-Based Programs</a:t>
            </a:r>
            <a:br>
              <a:rPr lang="en-US" sz="2800" b="1" dirty="0"/>
            </a:br>
            <a:r>
              <a:rPr lang="en-US" sz="2800" b="1" dirty="0"/>
              <a:t>From Rules to Oracles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Illustration:</a:t>
                </a:r>
              </a:p>
              <a:p>
                <a:r>
                  <a:rPr lang="en-US" dirty="0" err="1"/>
                  <a:t>Init</a:t>
                </a:r>
                <a:r>
                  <a:rPr lang="en-US" dirty="0"/>
                  <a:t> Pop Rule: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𝑠𝑡𝑎𝑐𝑘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𝑠𝑡𝑎𝑐𝑘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Call Sequence, where g is a stack implementation: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Oracle: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2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876" y="3199034"/>
            <a:ext cx="6536987" cy="888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148" y="4317681"/>
            <a:ext cx="7633715" cy="192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60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Oracles for State-Based Programs</a:t>
            </a:r>
            <a:br>
              <a:rPr lang="en-US" sz="2800" b="1" dirty="0"/>
            </a:br>
            <a:r>
              <a:rPr lang="en-US" sz="2800" b="1" dirty="0"/>
              <a:t>From Rules to Oracles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Illustration:</a:t>
                </a:r>
              </a:p>
              <a:p>
                <a:r>
                  <a:rPr lang="en-US" dirty="0"/>
                  <a:t>Size Rule: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𝑠𝑡𝑎𝑐𝑘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𝑠𝑡𝑎𝑐𝑘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Call Sequence, where g is a stack implementation: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Oracle: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2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027" y="3290137"/>
            <a:ext cx="6407285" cy="8949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027" y="4415269"/>
            <a:ext cx="6407285" cy="9597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027" y="5250338"/>
            <a:ext cx="6407285" cy="70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59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Oracles for State-Based Programs</a:t>
            </a:r>
            <a:br>
              <a:rPr lang="en-US" sz="2800" b="1" dirty="0"/>
            </a:br>
            <a:r>
              <a:rPr lang="en-US" sz="2800" b="1" dirty="0"/>
              <a:t>From Rules to Oracles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Illustration:</a:t>
                </a:r>
              </a:p>
              <a:p>
                <a:r>
                  <a:rPr lang="en-US" dirty="0"/>
                  <a:t>Top Rule: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𝑠𝑡𝑎𝑐𝑘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𝑠𝑡𝑎𝑐𝑘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Call Sequence, where g is a stack implementation: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Oracle: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2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027" y="3290137"/>
            <a:ext cx="6407285" cy="8949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082" y="4415269"/>
            <a:ext cx="7555230" cy="176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77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Oracles for State-Based Programs</a:t>
            </a:r>
            <a:br>
              <a:rPr lang="en-US" sz="2800" b="1" dirty="0"/>
            </a:br>
            <a:r>
              <a:rPr lang="en-US" sz="2800" b="1" dirty="0"/>
              <a:t>From Rules to Oracles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Illustration:</a:t>
                </a:r>
              </a:p>
              <a:p>
                <a:r>
                  <a:rPr lang="en-US" dirty="0"/>
                  <a:t>Push Pop Rule: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𝑠𝑡𝑎𝑐𝑘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𝑠𝑡𝑎𝑐𝑘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Call Sequence, where g is a stack implementation: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Oracle: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020" y="3071853"/>
            <a:ext cx="7383780" cy="10156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1" y="4418038"/>
            <a:ext cx="7086600" cy="1708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2207" y="3852629"/>
            <a:ext cx="1679643" cy="23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66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Oracles for State-Based Programs</a:t>
            </a:r>
            <a:br>
              <a:rPr lang="en-US" sz="2800" b="1" dirty="0"/>
            </a:br>
            <a:r>
              <a:rPr lang="en-US" sz="2800" b="1" dirty="0"/>
              <a:t>From Rules to Oracles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Not all rules provide equivalence between states.</a:t>
            </a:r>
          </a:p>
          <a:p>
            <a:r>
              <a:rPr lang="en-US" dirty="0"/>
              <a:t>Sometimes they provide a relationship between </a:t>
            </a:r>
            <a:r>
              <a:rPr lang="en-US" dirty="0" err="1"/>
              <a:t>Vop</a:t>
            </a:r>
            <a:r>
              <a:rPr lang="en-US" dirty="0"/>
              <a:t> values.</a:t>
            </a:r>
          </a:p>
          <a:p>
            <a:r>
              <a:rPr lang="en-US" dirty="0"/>
              <a:t>Oracle then simply invokes the </a:t>
            </a:r>
            <a:r>
              <a:rPr lang="en-US" dirty="0" err="1"/>
              <a:t>Vop’s</a:t>
            </a:r>
            <a:r>
              <a:rPr lang="en-US" dirty="0"/>
              <a:t> and checks the relationship.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2961554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Oracles for State-Based Programs</a:t>
            </a:r>
            <a:br>
              <a:rPr lang="en-US" sz="2800" b="1" dirty="0"/>
            </a:br>
            <a:r>
              <a:rPr lang="en-US" sz="2800" b="1" dirty="0"/>
              <a:t>From Rules to Oracles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Illustration:</a:t>
                </a:r>
              </a:p>
              <a:p>
                <a:r>
                  <a:rPr lang="en-US" dirty="0"/>
                  <a:t>Size Rule: 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𝑠𝑡𝑎𝑐𝑘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𝑝𝑢𝑠h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𝑠𝑡𝑎𝑐𝑘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Call Sequence, where g is a stack implementation: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Oracle: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010" y="3429000"/>
            <a:ext cx="4979912" cy="11254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322" y="4615093"/>
            <a:ext cx="5562600" cy="162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61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Oracles for State-Based Programs</a:t>
            </a:r>
            <a:br>
              <a:rPr lang="en-US" sz="2800" b="1" dirty="0"/>
            </a:br>
            <a:r>
              <a:rPr lang="en-US" sz="2800" b="1" dirty="0"/>
              <a:t>From Rules to Oracles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Illustration:</a:t>
                </a:r>
              </a:p>
              <a:p>
                <a:r>
                  <a:rPr lang="en-US" dirty="0"/>
                  <a:t>Empty Rule 1: 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𝑠𝑡𝑎𝑐𝑘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𝑝𝑢𝑠h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𝑒𝑚𝑝𝑡𝑦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𝑠𝑡𝑎𝑐𝑘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𝑖𝑛𝑖𝑡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𝑒𝑚𝑝𝑡𝑦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Call Sequence, where g is a stack implementation: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Oracle: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380" y="3429000"/>
            <a:ext cx="4404684" cy="7168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380" y="4145841"/>
            <a:ext cx="4404684" cy="2437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580" y="4540520"/>
            <a:ext cx="6233484" cy="169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315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Oracles for State-Based Programs</a:t>
            </a:r>
            <a:br>
              <a:rPr lang="en-US" sz="2800" b="1" dirty="0"/>
            </a:br>
            <a:r>
              <a:rPr lang="en-US" sz="2800" b="1" dirty="0"/>
              <a:t>From Rules to Oracles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Illustration:</a:t>
                </a:r>
              </a:p>
              <a:p>
                <a:r>
                  <a:rPr lang="en-US" dirty="0"/>
                  <a:t>Empty Rule 2: 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𝑠𝑡𝑎𝑐𝑘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𝑒𝑚𝑝𝑡𝑦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𝑠𝑡𝑎𝑐𝑘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𝑖𝑛𝑖𝑡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𝑝𝑜𝑝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𝑒𝑚𝑝𝑡𝑦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Call Sequence, where g is a stack implementation: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Oracle: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50" y="3429000"/>
            <a:ext cx="5796064" cy="1254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0" y="4794017"/>
            <a:ext cx="5143500" cy="144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Dilemmas of Oracle Design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Choice of an oracle is both critical and difficult:</a:t>
            </a:r>
          </a:p>
          <a:p>
            <a:r>
              <a:rPr lang="en-US" dirty="0"/>
              <a:t>Critical:  a wrong oracle will miss real faults and signal wrong faults, making the program worse than it started.</a:t>
            </a:r>
          </a:p>
          <a:p>
            <a:r>
              <a:rPr lang="en-US" dirty="0"/>
              <a:t>Difficult:  specifications can be complex; difficult to capture them in a Boolean function.</a:t>
            </a:r>
          </a:p>
          <a:p>
            <a:pPr marL="0" indent="0">
              <a:buNone/>
            </a:pPr>
            <a:r>
              <a:rPr lang="en-US" dirty="0"/>
              <a:t>General format of an oracle:</a:t>
            </a:r>
          </a:p>
          <a:p>
            <a:r>
              <a:rPr lang="en-US" dirty="0"/>
              <a:t>Binary predicate involving initial state, final state.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691" y="4748763"/>
            <a:ext cx="4982400" cy="137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18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Test Oracle Design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Dilemmas of Oracle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From Specifications to Oracles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Oracles for State-Based Programs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From Axioms to Oracles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From Rules to Oracles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Chapter 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42225278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Chapter Summary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Generating Test Data is only part of the task of testing a program:</a:t>
            </a:r>
          </a:p>
          <a:p>
            <a:r>
              <a:rPr lang="en-US" dirty="0">
                <a:solidFill>
                  <a:srgbClr val="002060"/>
                </a:solidFill>
              </a:rPr>
              <a:t>We also need a way to tell whether the program behaves correctly with respect to a specification.</a:t>
            </a:r>
          </a:p>
          <a:p>
            <a:r>
              <a:rPr lang="en-US" dirty="0">
                <a:solidFill>
                  <a:srgbClr val="002060"/>
                </a:solidFill>
              </a:rPr>
              <a:t>Oracle Design is a three-step process: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Decide what specification to consider, depending on goal of testing activity.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Decide what clauses of the specification we want to test against, depending on difficulty/ efficiency.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Mapping the generated specification onto an oracle.</a:t>
            </a:r>
          </a:p>
          <a:p>
            <a:pPr lvl="2"/>
            <a:r>
              <a:rPr lang="en-US" dirty="0">
                <a:solidFill>
                  <a:srgbClr val="002060"/>
                </a:solidFill>
              </a:rPr>
              <a:t>Fairly straightforward for simple input/output programs.</a:t>
            </a:r>
          </a:p>
          <a:p>
            <a:pPr lvl="2"/>
            <a:r>
              <a:rPr lang="en-US" dirty="0">
                <a:solidFill>
                  <a:srgbClr val="002060"/>
                </a:solidFill>
              </a:rPr>
              <a:t>More complicated for state-based programs (mapping axioms, rules).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11095517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Test Oracle Design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Dilemmas </a:t>
            </a:r>
            <a:r>
              <a:rPr lang="en-US" dirty="0"/>
              <a:t>of Oracle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From Specifications to Oracles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Oracles for State-Based Programs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From Axioms to Oracles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From Rules to Oracles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Chapter 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7699792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Test Oracle Design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Sample Exercise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17" y="2777502"/>
            <a:ext cx="7704306" cy="26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Dilemmas of Oracle Design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893455"/>
            <a:ext cx="8229600" cy="423270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Requirements on Oracle Design:</a:t>
            </a:r>
          </a:p>
          <a:p>
            <a:r>
              <a:rPr lang="en-US" i="1" dirty="0"/>
              <a:t>Simplicity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The oracle must be simple so that we can trust in its correctness.  An incorrect oracle is disastrous: it will miss real faults, and send us chasing wrong faults.</a:t>
            </a:r>
          </a:p>
          <a:p>
            <a:pPr lvl="1"/>
            <a:r>
              <a:rPr lang="en-US" dirty="0"/>
              <a:t>It must be significantly simpler (less likely to have faults) than the program under test.</a:t>
            </a:r>
          </a:p>
          <a:p>
            <a:r>
              <a:rPr lang="en-US" i="1" dirty="0"/>
              <a:t>Effectiveness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Ideally, capture all the clauses of the specification.</a:t>
            </a:r>
          </a:p>
          <a:p>
            <a:pPr lvl="1"/>
            <a:r>
              <a:rPr lang="en-US" dirty="0"/>
              <a:t>This may conflict with simplicity.  Then, capture most critical aspects, easier to model aspects, aspects that are harder to verify by other means than testing.</a:t>
            </a:r>
          </a:p>
          <a:p>
            <a:r>
              <a:rPr lang="en-US" i="1" dirty="0"/>
              <a:t>Efficiency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Low priority criterion:  reduced overhead.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150634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Dilemmas of Oracle Design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893455"/>
            <a:ext cx="8229600" cy="42327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Satisfying the opposing criteria of simplicity and effectiveness is easy when it easier to check the output condition than to produce the output.</a:t>
            </a:r>
          </a:p>
          <a:p>
            <a:r>
              <a:rPr lang="en-US" dirty="0"/>
              <a:t>Specification.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Program:  quadratic function.</a:t>
            </a:r>
          </a:p>
          <a:p>
            <a:pPr lvl="1"/>
            <a:r>
              <a:rPr lang="en-US" dirty="0"/>
              <a:t>Checking the discriminant.</a:t>
            </a:r>
          </a:p>
          <a:p>
            <a:pPr lvl="1"/>
            <a:r>
              <a:rPr lang="en-US" dirty="0"/>
              <a:t>Computing the roots.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715" y="3652100"/>
            <a:ext cx="6461550" cy="446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274" y="4102660"/>
            <a:ext cx="3642991" cy="61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3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Dilemmas of Oracle Design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93455"/>
                <a:ext cx="8229600" cy="423270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Other instances where checking the output is much easier than producing the output:</a:t>
                </a:r>
              </a:p>
              <a:p>
                <a:r>
                  <a:rPr lang="en-US" dirty="0"/>
                  <a:t>Computing the roots of a polynomial of higher degree, or a complex function.</a:t>
                </a:r>
              </a:p>
              <a:p>
                <a:pPr lvl="1"/>
                <a:r>
                  <a:rPr lang="en-US" dirty="0"/>
                  <a:t>Vs testing that the result yields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’)=0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Solving a large system of linear equations (where round-off errors are an issue).</a:t>
                </a:r>
              </a:p>
              <a:p>
                <a:pPr lvl="1"/>
                <a:r>
                  <a:rPr lang="en-US" dirty="0"/>
                  <a:t>Vs testing that the resulting vector X satisfies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Computing the inverse of a square matrix A.</a:t>
                </a:r>
              </a:p>
              <a:p>
                <a:pPr lvl="1"/>
                <a:r>
                  <a:rPr lang="en-US" dirty="0"/>
                  <a:t>Vs testing that result B satisfies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Computing the eigenvalues and eigenvectors of a matrix.</a:t>
                </a:r>
              </a:p>
              <a:p>
                <a:pPr lvl="1"/>
                <a:r>
                  <a:rPr lang="en-US" dirty="0"/>
                  <a:t>Vs texting that the result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dirty="0"/>
                  <a:t> satisfies the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=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93455"/>
                <a:ext cx="8229600" cy="4232708"/>
              </a:xfrm>
              <a:blipFill>
                <a:blip r:embed="rId2"/>
                <a:stretch>
                  <a:fillRect l="-1185" t="-2738" r="-1556" b="-1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2139781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Dilemmas of Oracle Design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893455"/>
            <a:ext cx="8229600" cy="423270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But we are not always this lucky.  Sometimes the only way to test a program is to solve the same problem and compare notes.</a:t>
            </a:r>
          </a:p>
          <a:p>
            <a:r>
              <a:rPr lang="en-US" dirty="0"/>
              <a:t>Violates simplicity.</a:t>
            </a:r>
          </a:p>
          <a:p>
            <a:r>
              <a:rPr lang="en-US" dirty="0"/>
              <a:t>Works only if the specification is deterministic (a single correct output for any input).</a:t>
            </a:r>
          </a:p>
          <a:p>
            <a:r>
              <a:rPr lang="en-US" dirty="0"/>
              <a:t>Oracle is as prone to be faulty as program under test.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r>
              <a:rPr lang="en-US" dirty="0"/>
              <a:t>A sort program:  </a:t>
            </a:r>
          </a:p>
          <a:p>
            <a:pPr lvl="1"/>
            <a:r>
              <a:rPr lang="en-US" dirty="0"/>
              <a:t>You can check that the output is sorted, but </a:t>
            </a:r>
          </a:p>
          <a:p>
            <a:pPr lvl="1"/>
            <a:r>
              <a:rPr lang="en-US" dirty="0"/>
              <a:t>good luck checking that it is a permutation of the input.</a:t>
            </a:r>
          </a:p>
          <a:p>
            <a:r>
              <a:rPr lang="en-US" dirty="0"/>
              <a:t>A GCD program:</a:t>
            </a:r>
          </a:p>
          <a:p>
            <a:pPr lvl="1"/>
            <a:r>
              <a:rPr lang="en-US" dirty="0"/>
              <a:t>You can check that the output is a common divisor of the inputs,</a:t>
            </a:r>
          </a:p>
          <a:p>
            <a:pPr lvl="1"/>
            <a:r>
              <a:rPr lang="en-US" dirty="0"/>
              <a:t>Good luck checking that it is the greatest common divisor.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2908029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Dilemmas of Oracle Design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93455"/>
                <a:ext cx="8229600" cy="423270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In such cases, the only option is to let the oracle test for the aspects of the program that are easiest to check.  For example:</a:t>
                </a:r>
              </a:p>
              <a:p>
                <a:r>
                  <a:rPr lang="en-US" dirty="0"/>
                  <a:t>For the GCD program:</a:t>
                </a:r>
              </a:p>
              <a:p>
                <a:pPr lvl="1"/>
                <a:r>
                  <a:rPr lang="en-US" dirty="0"/>
                  <a:t>Specification: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&gt;0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&gt;0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gcd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)}.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Property to test: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&gt;0</m:t>
                    </m:r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&gt;0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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x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=0</m:t>
                    </m:r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}.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the sorting program:</a:t>
                </a:r>
              </a:p>
              <a:p>
                <a:pPr lvl="1"/>
                <a:r>
                  <a:rPr lang="en-US" dirty="0"/>
                  <a:t>Specification: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𝑠𝑜𝑟𝑡𝑒𝑑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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𝑝𝑒𝑟𝑚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}.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Property to test: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𝑠𝑜𝑟𝑡𝑒𝑑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}.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there is a way to verify the program with respect to the missing clause, that would be great.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93455"/>
                <a:ext cx="8229600" cy="4232708"/>
              </a:xfrm>
              <a:blipFill>
                <a:blip r:embed="rId2"/>
                <a:stretch>
                  <a:fillRect l="-1185" t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982605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0D1C95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121632</TotalTime>
  <Words>3038</Words>
  <Application>Microsoft Office PowerPoint</Application>
  <PresentationFormat>On-screen Show (4:3)</PresentationFormat>
  <Paragraphs>382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Corbel</vt:lpstr>
      <vt:lpstr>Symbol</vt:lpstr>
      <vt:lpstr>Office Theme</vt:lpstr>
      <vt:lpstr>1_Custom Design</vt:lpstr>
      <vt:lpstr>Custom Design</vt:lpstr>
      <vt:lpstr>Chapter 11  Test Oracle Design</vt:lpstr>
      <vt:lpstr>Test Oracle Design</vt:lpstr>
      <vt:lpstr>Test Oracle Design</vt:lpstr>
      <vt:lpstr>Dilemmas of Oracle Design</vt:lpstr>
      <vt:lpstr>Dilemmas of Oracle Design</vt:lpstr>
      <vt:lpstr>Dilemmas of Oracle Design</vt:lpstr>
      <vt:lpstr>Dilemmas of Oracle Design</vt:lpstr>
      <vt:lpstr>Dilemmas of Oracle Design</vt:lpstr>
      <vt:lpstr>Dilemmas of Oracle Design</vt:lpstr>
      <vt:lpstr>Test Oracle Design</vt:lpstr>
      <vt:lpstr>From Specifications to Oracles</vt:lpstr>
      <vt:lpstr>From Specifications to Oracles</vt:lpstr>
      <vt:lpstr>From Specifications to Oracles</vt:lpstr>
      <vt:lpstr>From Specifications to Oracles</vt:lpstr>
      <vt:lpstr>From Specifications to Oracles</vt:lpstr>
      <vt:lpstr>From Specifications to Oracles</vt:lpstr>
      <vt:lpstr>Test Oracle Design</vt:lpstr>
      <vt:lpstr>Oracles for State Based Programs</vt:lpstr>
      <vt:lpstr>Oracles for State Based Programs</vt:lpstr>
      <vt:lpstr>Test Oracle Design</vt:lpstr>
      <vt:lpstr>Oracles for State-Based Programs From Axioms to Oracles</vt:lpstr>
      <vt:lpstr>Oracles for State-Based Programs From Axioms to Oracles</vt:lpstr>
      <vt:lpstr>Oracles for State-Based Programs From Axioms to Oracles</vt:lpstr>
      <vt:lpstr>Oracles for State-Based Programs From Axioms to Oracles</vt:lpstr>
      <vt:lpstr>Oracles for State-Based Programs From Axioms to Oracles</vt:lpstr>
      <vt:lpstr>Oracles for State-Based Programs From Axioms to Oracles</vt:lpstr>
      <vt:lpstr>Test Oracle Design</vt:lpstr>
      <vt:lpstr>Oracles for State-Based Programs From Rules to Oracles</vt:lpstr>
      <vt:lpstr>Oracles for State-Based Programs From Rules to Oracles</vt:lpstr>
      <vt:lpstr>Oracles for State-Based Programs From Rules to Oracles</vt:lpstr>
      <vt:lpstr>Oracles for State-Based Programs From Rules to Oracles</vt:lpstr>
      <vt:lpstr>Oracles for State-Based Programs From Rules to Oracles</vt:lpstr>
      <vt:lpstr>Oracles for State-Based Programs From Rules to Oracles</vt:lpstr>
      <vt:lpstr>Oracles for State-Based Programs From Rules to Oracles</vt:lpstr>
      <vt:lpstr>Oracles for State-Based Programs From Rules to Oracles</vt:lpstr>
      <vt:lpstr>Oracles for State-Based Programs From Rules to Oracles</vt:lpstr>
      <vt:lpstr>Oracles for State-Based Programs From Rules to Oracles</vt:lpstr>
      <vt:lpstr>Oracles for State-Based Programs From Rules to Oracles</vt:lpstr>
      <vt:lpstr>Oracles for State-Based Programs From Rules to Oracles</vt:lpstr>
      <vt:lpstr>Test Oracle Design</vt:lpstr>
      <vt:lpstr>Chapter Summary</vt:lpstr>
      <vt:lpstr>Test Oracle Design</vt:lpstr>
      <vt:lpstr>Test Oracle Design</vt:lpstr>
    </vt:vector>
  </TitlesOfParts>
  <Company>New Jersey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Johanna Moroch</dc:creator>
  <cp:lastModifiedBy>Ali Mili</cp:lastModifiedBy>
  <cp:revision>732</cp:revision>
  <cp:lastPrinted>2019-02-28T22:34:04Z</cp:lastPrinted>
  <dcterms:created xsi:type="dcterms:W3CDTF">2013-11-11T15:34:51Z</dcterms:created>
  <dcterms:modified xsi:type="dcterms:W3CDTF">2021-07-08T18:40:42Z</dcterms:modified>
</cp:coreProperties>
</file>