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50"/>
  </p:notesMasterIdLst>
  <p:sldIdLst>
    <p:sldId id="290" r:id="rId4"/>
    <p:sldId id="260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4" r:id="rId14"/>
    <p:sldId id="485" r:id="rId15"/>
    <p:sldId id="486" r:id="rId16"/>
    <p:sldId id="487" r:id="rId17"/>
    <p:sldId id="480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9" r:id="rId29"/>
    <p:sldId id="498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481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482" r:id="rId47"/>
    <p:sldId id="515" r:id="rId48"/>
    <p:sldId id="48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D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1" autoAdjust="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E34A-F70B-47E2-940D-280CBD8AB9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8347-922B-415D-8777-E8829131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FF32-336B-4A73-9AB6-848B1F431E14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F94-3EE3-4938-9CBE-3F7F3BEAFF1C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5CB-207D-459F-A0F7-975DFD11311D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3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5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8CC-D8E3-4261-8673-9052307A4B28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76413" y="296863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8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9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2A1-FF52-4D80-9DDE-0F2025C7E980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5FE5-221E-47D9-A552-C9BAA4588614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2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CDC-19FF-4AA4-9D70-7FBB800C938F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9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72F0-3911-4383-827E-24C5BA5AA8F8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5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E93-89B4-4CCA-9163-8A6EBA2E8EEE}" type="datetime1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8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6CD-F217-4C3B-B92E-B78D25988186}" type="datetime1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419-82FF-4B11-A708-77A113FAD457}" type="datetime1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C870-378C-4BD0-97F4-67B238FEDA92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2D1-6133-49AA-BA02-065971221E85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4D84-6B6F-451A-A611-426D501B90AE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9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3A0F-C3B4-4AD3-883D-006B9BAF7E8F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5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3A6-2249-4F32-931A-26F113FC2976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27DC-FEF7-43A5-AF21-1733DC3C051C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AD78-471A-4246-88F0-21A9C017B97B}" type="datetime1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3F8-CFB9-443D-A223-74CD1DA86A98}" type="datetime1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151-FFDA-47C8-91FE-8F4FF301620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4EEA-3960-414A-B4CF-3755340712F7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FE0A-4232-492B-A377-216F5BD4745D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31024"/>
            <a:ext cx="8229600" cy="66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8825"/>
            <a:ext cx="8229600" cy="407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BA22-277E-4107-B04F-2C36ABD0ABDD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068E-0EFC-46BB-B906-8A957126ECD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577E-E9EF-47B8-B280-69EB89676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41A-8A6E-4C99-B8F9-628399104338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016"/>
            <a:ext cx="7772400" cy="2332202"/>
          </a:xfrm>
        </p:spPr>
        <p:txBody>
          <a:bodyPr>
            <a:normAutofit/>
          </a:bodyPr>
          <a:lstStyle/>
          <a:p>
            <a:r>
              <a:rPr lang="en-US" b="1" dirty="0"/>
              <a:t>Chapter 12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Test Driver Design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2259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Specification to Test Against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Selecting a Driver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State-based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Symbolic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00156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Driver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1862"/>
            <a:ext cx="8229600" cy="42343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Selecting a test process/ lifecycle depends on the following (inter-dependent) attributes:</a:t>
            </a:r>
          </a:p>
          <a:p>
            <a:r>
              <a:rPr lang="en-US" dirty="0"/>
              <a:t>The goal of the test.</a:t>
            </a:r>
          </a:p>
          <a:p>
            <a:pPr lvl="1"/>
            <a:r>
              <a:rPr lang="en-US" dirty="0"/>
              <a:t>Certification? Acceptance? Fault Removal?</a:t>
            </a:r>
          </a:p>
          <a:p>
            <a:r>
              <a:rPr lang="en-US" dirty="0"/>
              <a:t>How test data is generated.</a:t>
            </a:r>
          </a:p>
          <a:p>
            <a:pPr lvl="1"/>
            <a:r>
              <a:rPr lang="en-US" dirty="0"/>
              <a:t>Pre-recorded? Generated on the fly (random)?</a:t>
            </a:r>
          </a:p>
          <a:p>
            <a:r>
              <a:rPr lang="en-US" dirty="0"/>
              <a:t>Whether the test must be interrupted on failure, or run through the whole test data and record success/ failure.</a:t>
            </a:r>
          </a:p>
          <a:p>
            <a:r>
              <a:rPr lang="en-US" dirty="0"/>
              <a:t>Whether test outcomes are recorded for post-mortem analysis.</a:t>
            </a:r>
          </a:p>
          <a:p>
            <a:r>
              <a:rPr lang="en-US" dirty="0"/>
              <a:t>Specification Model.</a:t>
            </a:r>
          </a:p>
          <a:p>
            <a:pPr lvl="1"/>
            <a:r>
              <a:rPr lang="en-US" dirty="0"/>
              <a:t>Input/Output?  State-based?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96318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Driver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1862"/>
            <a:ext cx="8229600" cy="4234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Certification testing, pre-defined test data: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6" y="2942897"/>
            <a:ext cx="8100824" cy="29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Driver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1862"/>
            <a:ext cx="8229600" cy="4234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Fault removal, pre-defined test data: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8" y="2585546"/>
            <a:ext cx="7959924" cy="32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Driver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91862"/>
            <a:ext cx="8229600" cy="4234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Measuring inter-failure rate, indefinitely generated test data: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3058944"/>
            <a:ext cx="6679659" cy="2630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8" y="5474989"/>
            <a:ext cx="6679659" cy="4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Specification to Test Against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Driver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State-based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Symbolic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03916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Several characteristic attributes, from the viewpoint of testing:</a:t>
            </a:r>
          </a:p>
          <a:p>
            <a:r>
              <a:rPr lang="en-US" dirty="0"/>
              <a:t>Oracle is not a closed form Boolean function.</a:t>
            </a:r>
          </a:p>
          <a:p>
            <a:pPr lvl="1"/>
            <a:r>
              <a:rPr lang="en-US" dirty="0"/>
              <a:t>Rather: axioms and rules.</a:t>
            </a:r>
          </a:p>
          <a:p>
            <a:r>
              <a:rPr lang="en-US" dirty="0"/>
              <a:t>Test data does not take the form of data to be read and/or assigned to program variables, but rather sequences of method calls.</a:t>
            </a:r>
          </a:p>
          <a:p>
            <a:pPr marL="0" indent="0">
              <a:buNone/>
            </a:pPr>
            <a:r>
              <a:rPr lang="en-US" dirty="0"/>
              <a:t>Design of test drivers for state-based systems:</a:t>
            </a:r>
          </a:p>
          <a:p>
            <a:r>
              <a:rPr lang="en-US" dirty="0"/>
              <a:t>Case when test data is generated automatically.</a:t>
            </a:r>
          </a:p>
          <a:p>
            <a:r>
              <a:rPr lang="en-US" dirty="0"/>
              <a:t>Case when test data is pre-generated.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16407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possible approach:</a:t>
            </a:r>
          </a:p>
          <a:p>
            <a:r>
              <a:rPr lang="en-US" dirty="0"/>
              <a:t>Prove correctness of implementation with respect to axioms.</a:t>
            </a:r>
          </a:p>
          <a:p>
            <a:r>
              <a:rPr lang="en-US" dirty="0"/>
              <a:t>Test implementation against rules.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89744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Prove correctness of implementation with respect to axioms.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𝑠𝑡𝑎𝑐𝑘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𝑝𝑢𝑠h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Prove in Hoare’s logic: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i="1" dirty="0" err="1"/>
                  <a:t>st</a:t>
                </a:r>
                <a:r>
                  <a:rPr lang="en-US" dirty="0"/>
                  <a:t> is an implementation of the stack and </a:t>
                </a:r>
                <a:r>
                  <a:rPr lang="en-US" i="1" dirty="0"/>
                  <a:t>y</a:t>
                </a:r>
                <a:r>
                  <a:rPr lang="en-US" dirty="0"/>
                  <a:t> is a variable of the same datatype as the stack.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4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8" y="4392486"/>
            <a:ext cx="7753758" cy="3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Test implementation against rules.  Vast majority of rules fall into two categories:</a:t>
            </a:r>
          </a:p>
          <a:p>
            <a:r>
              <a:rPr lang="en-US" dirty="0"/>
              <a:t>Equivalence between two histories (a simple history, a complex history).</a:t>
            </a:r>
          </a:p>
          <a:p>
            <a:r>
              <a:rPr lang="en-US" dirty="0"/>
              <a:t>An equation between the values of VX operations for two histories (a simple history, a complex history).</a:t>
            </a:r>
          </a:p>
          <a:p>
            <a:pPr marL="0" indent="0">
              <a:buNone/>
            </a:pPr>
            <a:r>
              <a:rPr lang="en-US" dirty="0"/>
              <a:t>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38" y="5139558"/>
            <a:ext cx="7476362" cy="8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previous chapters, we have discussed:</a:t>
            </a:r>
          </a:p>
          <a:p>
            <a:r>
              <a:rPr lang="en-US" dirty="0"/>
              <a:t>How to generate test data.</a:t>
            </a:r>
          </a:p>
          <a:p>
            <a:r>
              <a:rPr lang="en-US" dirty="0"/>
              <a:t>How to design test oracles.</a:t>
            </a:r>
          </a:p>
          <a:p>
            <a:pPr marL="0" indent="0">
              <a:buNone/>
            </a:pPr>
            <a:r>
              <a:rPr lang="en-US" dirty="0"/>
              <a:t>Now we discuss:</a:t>
            </a:r>
          </a:p>
          <a:p>
            <a:r>
              <a:rPr lang="en-US" dirty="0"/>
              <a:t>How to combine a test data generator and test oracle into an integrated test driver.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6653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driver for the stack example.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3" y="2666553"/>
            <a:ext cx="7707716" cy="3038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3" y="5667169"/>
            <a:ext cx="7681775" cy="5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Where….</a:t>
                </a:r>
              </a:p>
              <a:p>
                <a:r>
                  <a:rPr lang="en-US" dirty="0"/>
                  <a:t>Each branch of the case tests one rule.</a:t>
                </a:r>
              </a:p>
              <a:p>
                <a:r>
                  <a:rPr lang="en-US" dirty="0"/>
                  <a:t>Identity between two states is tested (insufficiently) by checking that all VX operations return the same values.</a:t>
                </a:r>
              </a:p>
              <a:p>
                <a:r>
                  <a:rPr lang="en-US" dirty="0"/>
                  <a:t>Unknown sequences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+, </m:t>
                    </m:r>
                  </m:oMath>
                </a14:m>
                <a:r>
                  <a:rPr lang="en-US" dirty="0" err="1"/>
                  <a:t>etc</a:t>
                </a:r>
                <a:r>
                  <a:rPr lang="en-US" dirty="0"/>
                  <a:t>) are generated at random.</a:t>
                </a:r>
              </a:p>
              <a:p>
                <a:pPr marL="0" indent="0">
                  <a:buNone/>
                </a:pPr>
                <a:r>
                  <a:rPr lang="en-US" dirty="0"/>
                  <a:t>Unknown parameters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/>
                  <a:t>etc</a:t>
                </a:r>
                <a:r>
                  <a:rPr lang="en-US" dirty="0"/>
                  <a:t>) are generated at random.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88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15189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2591694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Rule that provides identity between input histories:  </a:t>
            </a:r>
            <a:r>
              <a:rPr lang="en-US" i="1" dirty="0"/>
              <a:t>Push-Pop Rule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5" y="1693559"/>
            <a:ext cx="5264788" cy="4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2591694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Rule that provides equation between VX values:  </a:t>
            </a:r>
            <a:r>
              <a:rPr lang="en-US" i="1" dirty="0"/>
              <a:t>Size Rule.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23" y="2008761"/>
            <a:ext cx="5734814" cy="3078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23" y="5049016"/>
            <a:ext cx="5731069" cy="6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2591694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Auxiliary Functions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76" y="2242002"/>
            <a:ext cx="5901072" cy="795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76" y="3037490"/>
            <a:ext cx="5901072" cy="1139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77" y="4237876"/>
            <a:ext cx="5901072" cy="19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8229600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Pre-Generated Test Data:  Focus on test data.</a:t>
            </a:r>
          </a:p>
          <a:p>
            <a:r>
              <a:rPr lang="en-US" i="1" dirty="0"/>
              <a:t>Visiting all the states.</a:t>
            </a:r>
          </a:p>
          <a:p>
            <a:r>
              <a:rPr lang="en-US" i="1" dirty="0"/>
              <a:t>Crossing all the state transitions.</a:t>
            </a:r>
          </a:p>
          <a:p>
            <a:r>
              <a:rPr lang="en-US" i="1" dirty="0"/>
              <a:t>Applying all the VX operations.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7396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8229600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Data.  Visiting all the states.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7" y="2939374"/>
            <a:ext cx="7620452" cy="13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8229600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Data.  Crossing all the state transitions.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18" y="2611053"/>
            <a:ext cx="6470292" cy="35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80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8229600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Rules Highlighted above.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8" y="3268717"/>
            <a:ext cx="7896362" cy="12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7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1886607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Whence the following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39334"/>
            <a:ext cx="5058383" cy="46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Specification to Test Against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Driver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State-based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Symbolic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394602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8229600" cy="4077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Faults and Fault Detection.</a:t>
            </a:r>
          </a:p>
          <a:p>
            <a:r>
              <a:rPr lang="en-US" dirty="0"/>
              <a:t>Test drivers for stack developed by considering the specification, </a:t>
            </a:r>
            <a:r>
              <a:rPr lang="en-US" i="1" dirty="0"/>
              <a:t>but not the implementation.</a:t>
            </a:r>
          </a:p>
          <a:p>
            <a:r>
              <a:rPr lang="en-US" dirty="0"/>
              <a:t>Hence we should be able to use on any implementation of a stack to check correctness or find faults.  We deploy it, in fact, on two implementations.</a:t>
            </a:r>
          </a:p>
          <a:p>
            <a:pPr lvl="1"/>
            <a:r>
              <a:rPr lang="en-US" dirty="0"/>
              <a:t>One based on arrays.</a:t>
            </a:r>
          </a:p>
          <a:p>
            <a:pPr lvl="1"/>
            <a:r>
              <a:rPr lang="en-US" dirty="0"/>
              <a:t>One (artificial) using bit representation of an integer.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1748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1476703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Based.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48825"/>
            <a:ext cx="4850860" cy="1679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28468"/>
            <a:ext cx="4850860" cy="23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1476703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Scalar based.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93" y="1798515"/>
            <a:ext cx="4435813" cy="3508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53" y="5306958"/>
            <a:ext cx="446175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44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7888014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the data detect Faults?</a:t>
            </a:r>
          </a:p>
          <a:p>
            <a:r>
              <a:rPr lang="en-US" dirty="0"/>
              <a:t>Array based implementation.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6" y="4078014"/>
            <a:ext cx="7693161" cy="18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33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State Based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48825"/>
            <a:ext cx="7888014" cy="407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the data detect Faults?</a:t>
            </a:r>
          </a:p>
          <a:p>
            <a:r>
              <a:rPr lang="en-US" dirty="0"/>
              <a:t>Scalar based implementation.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5" y="3281072"/>
            <a:ext cx="7460070" cy="16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3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Specification to Test Against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Driver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State-based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Symbolic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74531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Actual execution:</a:t>
            </a:r>
          </a:p>
          <a:p>
            <a:r>
              <a:rPr lang="en-US" dirty="0"/>
              <a:t>We run the program on actual data and observe its output.</a:t>
            </a:r>
          </a:p>
          <a:p>
            <a:pPr marL="0" indent="0">
              <a:buNone/>
            </a:pPr>
            <a:r>
              <a:rPr lang="en-US" dirty="0"/>
              <a:t>Symbolic execution:</a:t>
            </a:r>
          </a:p>
          <a:p>
            <a:r>
              <a:rPr lang="en-US" dirty="0"/>
              <a:t>We assign symbols to the input values and observe how the program affects them.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746656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program: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51261"/>
              </p:ext>
            </p:extLst>
          </p:nvPr>
        </p:nvGraphicFramePr>
        <p:xfrm>
          <a:off x="2175641" y="2679262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7460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read(x); read(y);</a:t>
                      </a:r>
                    </a:p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x+y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y=y+1;</a:t>
                      </a:r>
                    </a:p>
                    <a:p>
                      <a:r>
                        <a:rPr lang="en-US" dirty="0"/>
                        <a:t>y=</a:t>
                      </a:r>
                      <a:r>
                        <a:rPr lang="en-US" dirty="0" err="1"/>
                        <a:t>y+x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x=2*x-y;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Sample Execution:</a:t>
            </a:r>
          </a:p>
          <a:p>
            <a:r>
              <a:rPr lang="en-US" dirty="0"/>
              <a:t>x=4, y=7.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about, x=9, y=52.  draw the table again?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828"/>
              </p:ext>
            </p:extLst>
          </p:nvPr>
        </p:nvGraphicFramePr>
        <p:xfrm>
          <a:off x="2517227" y="278436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03089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9774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74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read(x); read(y)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x+y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y=y+1;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0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</a:t>
                      </a:r>
                      <a:r>
                        <a:rPr lang="en-US" dirty="0" err="1"/>
                        <a:t>y+x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0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x=2*x-y;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2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27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Symbolic Execution:</a:t>
            </a:r>
          </a:p>
          <a:p>
            <a:r>
              <a:rPr lang="en-US" dirty="0"/>
              <a:t>x=X, y=Y.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X=4, Y=7, we find final values:  x=3, y=19.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46976"/>
              </p:ext>
            </p:extLst>
          </p:nvPr>
        </p:nvGraphicFramePr>
        <p:xfrm>
          <a:off x="2517227" y="311018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03089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9774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74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read(x); read(y)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x+y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y=y+1;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0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</a:t>
                      </a:r>
                      <a:r>
                        <a:rPr lang="en-US" dirty="0" err="1"/>
                        <a:t>y+x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X+2Y+1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0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x=2*x-y;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X+2Y+1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2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8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Specification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Selecting a Specification to Test Against:</a:t>
            </a:r>
          </a:p>
          <a:p>
            <a:r>
              <a:rPr lang="en-US" dirty="0"/>
              <a:t>Do we get to choose the specification?</a:t>
            </a:r>
          </a:p>
          <a:p>
            <a:pPr lvl="1"/>
            <a:r>
              <a:rPr lang="en-US" dirty="0"/>
              <a:t>The same specification may have several components.</a:t>
            </a:r>
          </a:p>
          <a:p>
            <a:pPr lvl="1"/>
            <a:r>
              <a:rPr lang="en-US" dirty="0"/>
              <a:t>Some are easier to test against than others.</a:t>
            </a:r>
          </a:p>
          <a:p>
            <a:pPr lvl="1"/>
            <a:r>
              <a:rPr lang="en-US" dirty="0"/>
              <a:t>We can:</a:t>
            </a:r>
          </a:p>
          <a:p>
            <a:pPr lvl="2"/>
            <a:r>
              <a:rPr lang="en-US" dirty="0"/>
              <a:t>Test against some,</a:t>
            </a:r>
          </a:p>
          <a:p>
            <a:pPr lvl="2"/>
            <a:r>
              <a:rPr lang="en-US" dirty="0"/>
              <a:t>Prove correctness against others,</a:t>
            </a:r>
          </a:p>
          <a:p>
            <a:pPr lvl="2"/>
            <a:r>
              <a:rPr lang="en-US" dirty="0"/>
              <a:t>Provide fault tolerance with respect to others.</a:t>
            </a:r>
          </a:p>
          <a:p>
            <a:pPr lvl="1"/>
            <a:r>
              <a:rPr lang="en-US" dirty="0"/>
              <a:t>Interestingly, the requirements of testing, proving, fault tolerance are distinct/ complementary.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97277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only it was so simple:</a:t>
            </a:r>
          </a:p>
          <a:p>
            <a:r>
              <a:rPr lang="en-US" dirty="0"/>
              <a:t>In real programs, we have</a:t>
            </a:r>
          </a:p>
          <a:p>
            <a:pPr lvl="1"/>
            <a:r>
              <a:rPr lang="en-US" dirty="0"/>
              <a:t>Complex data structures (records, ADT’s, arrays, files, pointers, etc..).</a:t>
            </a:r>
          </a:p>
          <a:p>
            <a:pPr lvl="1"/>
            <a:r>
              <a:rPr lang="en-US" dirty="0"/>
              <a:t>Complex control structures (sequences, if-then, if-then-else, while loops, repeat loops, recursion, etc..).</a:t>
            </a:r>
          </a:p>
          <a:p>
            <a:pPr lvl="1"/>
            <a:r>
              <a:rPr lang="en-US" dirty="0"/>
              <a:t>Complex name spaces (aliasing, pointer assignments, etc..).</a:t>
            </a:r>
          </a:p>
          <a:p>
            <a:pPr lvl="1"/>
            <a:r>
              <a:rPr lang="en-US" dirty="0"/>
              <a:t>Variable state spaces (memory management, garbage collection, stack, heap, etc..).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445803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deal with complex control structures: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6" y="2671885"/>
            <a:ext cx="6363175" cy="33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deal with complex control structures: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72" y="3342290"/>
            <a:ext cx="6322053" cy="2674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72" y="2717124"/>
            <a:ext cx="6322053" cy="6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9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Execution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deal with while loops in particular: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26" y="2900855"/>
            <a:ext cx="7836374" cy="18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73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Specification to Test Against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Driver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State-based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Symbolic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815026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Chapter Summary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Selecting specification component that lends itself to testing.</a:t>
            </a:r>
          </a:p>
          <a:p>
            <a:r>
              <a:rPr lang="en-US" dirty="0"/>
              <a:t>Mapping it to an oracle.</a:t>
            </a:r>
          </a:p>
          <a:p>
            <a:r>
              <a:rPr lang="en-US" dirty="0"/>
              <a:t>Complementing with test data to form a test driver.</a:t>
            </a:r>
          </a:p>
          <a:p>
            <a:pPr lvl="1"/>
            <a:r>
              <a:rPr lang="en-US" dirty="0"/>
              <a:t>Test driver depends on many attributes, most notably to source of test data.</a:t>
            </a:r>
          </a:p>
          <a:p>
            <a:r>
              <a:rPr lang="en-US" dirty="0"/>
              <a:t>Symbolic execution enables us to draw broad conclusions on the behavior of the program, </a:t>
            </a:r>
          </a:p>
          <a:p>
            <a:pPr lvl="1"/>
            <a:r>
              <a:rPr lang="en-US" dirty="0"/>
              <a:t>But only when it is applicable </a:t>
            </a:r>
            <a:r>
              <a:rPr lang="en-US"/>
              <a:t>(which is not often).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567347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 Driver Design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Specification to Test Against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Selecting a Driver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State-based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Symbolic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Chapter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52883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Specification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Mapping specifications to verification methods:</a:t>
                </a:r>
              </a:p>
              <a:p>
                <a:r>
                  <a:rPr lang="en-US" i="1" u="sng" dirty="0"/>
                  <a:t>Static verification</a:t>
                </a:r>
                <a:r>
                  <a:rPr lang="en-US" dirty="0"/>
                  <a:t>:  the easiest specifications to verify correctness against are reflexive transitive relations.  Why?</a:t>
                </a:r>
              </a:p>
              <a:p>
                <a:pPr lvl="1"/>
                <a:r>
                  <a:rPr lang="en-US" dirty="0"/>
                  <a:t>Most programming constructs involve sequence and iterations.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 and transitive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 Hence decomposing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sequence and iteration is straightforward.</a:t>
                </a:r>
              </a:p>
              <a:p>
                <a:pPr lvl="1"/>
                <a:r>
                  <a:rPr lang="en-US" dirty="0"/>
                  <a:t>See illustrative example below.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139" r="-1259" b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72114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Specification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Mapping specifications to verification methods:</a:t>
            </a:r>
          </a:p>
          <a:p>
            <a:r>
              <a:rPr lang="en-US" i="1" u="sng" dirty="0"/>
              <a:t>Testing</a:t>
            </a:r>
            <a:r>
              <a:rPr lang="en-US" dirty="0"/>
              <a:t>:  the easiest specifications to use as test oracles are relations that represent a simple condition between inputs and outputs.</a:t>
            </a:r>
          </a:p>
          <a:p>
            <a:pPr lvl="1"/>
            <a:r>
              <a:rPr lang="en-US" dirty="0"/>
              <a:t>Simple to program.</a:t>
            </a:r>
          </a:p>
          <a:p>
            <a:pPr lvl="1"/>
            <a:r>
              <a:rPr lang="en-US" dirty="0"/>
              <a:t>Can be verified reliably.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9411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Specification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Mapping specifications to verification methods:</a:t>
                </a:r>
              </a:p>
              <a:p>
                <a:r>
                  <a:rPr lang="en-US" i="1" u="sng" dirty="0"/>
                  <a:t>Fault Tolerance</a:t>
                </a:r>
                <a:r>
                  <a:rPr lang="en-US" dirty="0"/>
                  <a:t>:  the easiest specifications to use for the purpose of fault tolerance are </a:t>
                </a:r>
                <a:r>
                  <a:rPr lang="en-US" dirty="0" err="1"/>
                  <a:t>invectors</a:t>
                </a:r>
                <a:r>
                  <a:rPr lang="en-US" dirty="0"/>
                  <a:t>, i.e. relations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 Why?</a:t>
                </a:r>
              </a:p>
              <a:p>
                <a:pPr lvl="1"/>
                <a:r>
                  <a:rPr lang="en-US" dirty="0"/>
                  <a:t>Such relations give rise to oracles that involve the current state but no previous state.</a:t>
                </a:r>
              </a:p>
              <a:p>
                <a:pPr lvl="1"/>
                <a:r>
                  <a:rPr lang="en-US" dirty="0"/>
                  <a:t>No need for </a:t>
                </a:r>
                <a:r>
                  <a:rPr lang="en-US" dirty="0" err="1"/>
                  <a:t>checkpointing</a:t>
                </a:r>
                <a:r>
                  <a:rPr lang="en-US" dirty="0"/>
                  <a:t> the state (saving it at specific points during the execution).</a:t>
                </a:r>
              </a:p>
              <a:p>
                <a:pPr lvl="1"/>
                <a:r>
                  <a:rPr lang="en-US" dirty="0"/>
                  <a:t>Simpler conditions to check.</a:t>
                </a:r>
              </a:p>
              <a:p>
                <a:pPr lvl="1"/>
                <a:r>
                  <a:rPr lang="en-US" dirty="0"/>
                  <a:t>Lower execution overhead.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39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0290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Specification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Illustration:  Reflexive Transitive Relations.</a:t>
            </a:r>
          </a:p>
          <a:p>
            <a:r>
              <a:rPr lang="en-US" dirty="0"/>
              <a:t>Sorting Routine.</a:t>
            </a:r>
          </a:p>
          <a:p>
            <a:pPr lvl="1"/>
            <a:r>
              <a:rPr lang="en-US" dirty="0"/>
              <a:t>Reflexive transitive component:  PRM (permutation).</a:t>
            </a:r>
          </a:p>
          <a:p>
            <a:pPr lvl="1"/>
            <a:r>
              <a:rPr lang="en-US" dirty="0"/>
              <a:t>Proof:  all assignments to the array happen in the context of a switch between two cells.</a:t>
            </a:r>
          </a:p>
          <a:p>
            <a:r>
              <a:rPr lang="en-US" dirty="0"/>
              <a:t>Linear Equations by Gaussian Elimination</a:t>
            </a:r>
          </a:p>
          <a:p>
            <a:pPr lvl="1"/>
            <a:r>
              <a:rPr lang="en-US" dirty="0"/>
              <a:t>Reflexive transitive component:  original system and final system have the same set of solutions.</a:t>
            </a:r>
          </a:p>
          <a:p>
            <a:pPr lvl="1"/>
            <a:r>
              <a:rPr lang="en-US" dirty="0"/>
              <a:t>Proof:  all transformations of the system involve equivalent linear combinations of equations.</a:t>
            </a:r>
          </a:p>
          <a:p>
            <a:r>
              <a:rPr lang="en-US" dirty="0"/>
              <a:t>Greatest Common Divisor</a:t>
            </a:r>
          </a:p>
          <a:p>
            <a:pPr lvl="1"/>
            <a:r>
              <a:rPr lang="en-US" dirty="0"/>
              <a:t>Current variables (</a:t>
            </a:r>
            <a:r>
              <a:rPr lang="en-US" dirty="0" err="1"/>
              <a:t>a,b</a:t>
            </a:r>
            <a:r>
              <a:rPr lang="en-US" dirty="0"/>
              <a:t>) have the same GCD as initial variables.</a:t>
            </a:r>
          </a:p>
          <a:p>
            <a:pPr lvl="1"/>
            <a:r>
              <a:rPr lang="en-US" dirty="0"/>
              <a:t>Proof:  Euclid’s identities.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143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Selecting a Specification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Illustration:  Unary Relations that lend themselves to testing.</a:t>
            </a:r>
          </a:p>
          <a:p>
            <a:r>
              <a:rPr lang="en-US" dirty="0"/>
              <a:t>Sorting Routine.</a:t>
            </a:r>
          </a:p>
          <a:p>
            <a:pPr lvl="1"/>
            <a:r>
              <a:rPr lang="en-US" dirty="0"/>
              <a:t>Unary relation:  Final array is sorted.</a:t>
            </a:r>
          </a:p>
          <a:p>
            <a:pPr lvl="1"/>
            <a:r>
              <a:rPr lang="en-US" dirty="0"/>
              <a:t>Oracle:  check that each cell is &lt;= the next cell.</a:t>
            </a:r>
          </a:p>
          <a:p>
            <a:r>
              <a:rPr lang="en-US" dirty="0"/>
              <a:t>Linear Equations by Gaussian Elimination</a:t>
            </a:r>
          </a:p>
          <a:p>
            <a:pPr lvl="1"/>
            <a:r>
              <a:rPr lang="en-US" dirty="0"/>
              <a:t>Unary relation:  Final matrix is rectangular.</a:t>
            </a:r>
          </a:p>
          <a:p>
            <a:pPr lvl="1"/>
            <a:r>
              <a:rPr lang="en-US" dirty="0"/>
              <a:t>Oracle:  lower triangle is at or near zero.</a:t>
            </a:r>
          </a:p>
          <a:p>
            <a:r>
              <a:rPr lang="en-US" dirty="0"/>
              <a:t>Greatest Common Divisor</a:t>
            </a:r>
          </a:p>
          <a:p>
            <a:pPr lvl="1"/>
            <a:r>
              <a:rPr lang="en-US" dirty="0"/>
              <a:t>Unary relation:  Final values of a and b identical.</a:t>
            </a:r>
          </a:p>
          <a:p>
            <a:pPr lvl="1"/>
            <a:r>
              <a:rPr lang="en-US" dirty="0"/>
              <a:t>Oracle:  a==b.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95171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D1C9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137966</TotalTime>
  <Words>2356</Words>
  <Application>Microsoft Office PowerPoint</Application>
  <PresentationFormat>On-screen Show (4:3)</PresentationFormat>
  <Paragraphs>346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Corbel</vt:lpstr>
      <vt:lpstr>Office Theme</vt:lpstr>
      <vt:lpstr>1_Custom Design</vt:lpstr>
      <vt:lpstr>Custom Design</vt:lpstr>
      <vt:lpstr>Chapter 12  Test Driver Design</vt:lpstr>
      <vt:lpstr>Test Driver Design</vt:lpstr>
      <vt:lpstr>Test Driver Design</vt:lpstr>
      <vt:lpstr>Selecting a Specification</vt:lpstr>
      <vt:lpstr>Selecting a Specification</vt:lpstr>
      <vt:lpstr>Selecting a Specification</vt:lpstr>
      <vt:lpstr>Selecting a Specification</vt:lpstr>
      <vt:lpstr>Selecting a Specification</vt:lpstr>
      <vt:lpstr>Selecting a Specification</vt:lpstr>
      <vt:lpstr>Test Driver Design</vt:lpstr>
      <vt:lpstr>Selecting a Driver Model</vt:lpstr>
      <vt:lpstr>Selecting a Driver Model</vt:lpstr>
      <vt:lpstr>Selecting a Driver Model</vt:lpstr>
      <vt:lpstr>Selecting a Driver Model</vt:lpstr>
      <vt:lpstr>Test Driver Design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State Based Systems</vt:lpstr>
      <vt:lpstr>Test Driver Design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Test Driver Design</vt:lpstr>
      <vt:lpstr>Chapter Summary</vt:lpstr>
      <vt:lpstr>Test Driver Design</vt:lpstr>
    </vt:vector>
  </TitlesOfParts>
  <Company>New Jersey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Moroch</dc:creator>
  <cp:lastModifiedBy>Ali Mili</cp:lastModifiedBy>
  <cp:revision>758</cp:revision>
  <cp:lastPrinted>2019-02-28T22:34:04Z</cp:lastPrinted>
  <dcterms:created xsi:type="dcterms:W3CDTF">2013-11-11T15:34:51Z</dcterms:created>
  <dcterms:modified xsi:type="dcterms:W3CDTF">2021-07-08T18:41:37Z</dcterms:modified>
</cp:coreProperties>
</file>