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2" r:id="rId2"/>
    <p:sldMasterId id="2147483660" r:id="rId3"/>
  </p:sldMasterIdLst>
  <p:notesMasterIdLst>
    <p:notesMasterId r:id="rId91"/>
  </p:notesMasterIdLst>
  <p:sldIdLst>
    <p:sldId id="290" r:id="rId4"/>
    <p:sldId id="260" r:id="rId5"/>
    <p:sldId id="387" r:id="rId6"/>
    <p:sldId id="388" r:id="rId7"/>
    <p:sldId id="389" r:id="rId8"/>
    <p:sldId id="390" r:id="rId9"/>
    <p:sldId id="396" r:id="rId10"/>
    <p:sldId id="397" r:id="rId11"/>
    <p:sldId id="398" r:id="rId12"/>
    <p:sldId id="399" r:id="rId13"/>
    <p:sldId id="400" r:id="rId14"/>
    <p:sldId id="401" r:id="rId15"/>
    <p:sldId id="402" r:id="rId16"/>
    <p:sldId id="466" r:id="rId17"/>
    <p:sldId id="403" r:id="rId18"/>
    <p:sldId id="467" r:id="rId19"/>
    <p:sldId id="468" r:id="rId20"/>
    <p:sldId id="469" r:id="rId21"/>
    <p:sldId id="470" r:id="rId22"/>
    <p:sldId id="471" r:id="rId23"/>
    <p:sldId id="404" r:id="rId24"/>
    <p:sldId id="405" r:id="rId25"/>
    <p:sldId id="406" r:id="rId26"/>
    <p:sldId id="407" r:id="rId27"/>
    <p:sldId id="408" r:id="rId28"/>
    <p:sldId id="409" r:id="rId29"/>
    <p:sldId id="410" r:id="rId30"/>
    <p:sldId id="415" r:id="rId31"/>
    <p:sldId id="391" r:id="rId32"/>
    <p:sldId id="411" r:id="rId33"/>
    <p:sldId id="412" r:id="rId34"/>
    <p:sldId id="413" r:id="rId35"/>
    <p:sldId id="414" r:id="rId36"/>
    <p:sldId id="416" r:id="rId37"/>
    <p:sldId id="417" r:id="rId38"/>
    <p:sldId id="418" r:id="rId39"/>
    <p:sldId id="419" r:id="rId40"/>
    <p:sldId id="420" r:id="rId41"/>
    <p:sldId id="421" r:id="rId42"/>
    <p:sldId id="422" r:id="rId43"/>
    <p:sldId id="424" r:id="rId44"/>
    <p:sldId id="472" r:id="rId45"/>
    <p:sldId id="425" r:id="rId46"/>
    <p:sldId id="426" r:id="rId47"/>
    <p:sldId id="427" r:id="rId48"/>
    <p:sldId id="428" r:id="rId49"/>
    <p:sldId id="429" r:id="rId50"/>
    <p:sldId id="431" r:id="rId51"/>
    <p:sldId id="430" r:id="rId52"/>
    <p:sldId id="432" r:id="rId53"/>
    <p:sldId id="433" r:id="rId54"/>
    <p:sldId id="434" r:id="rId55"/>
    <p:sldId id="435" r:id="rId56"/>
    <p:sldId id="436" r:id="rId57"/>
    <p:sldId id="437" r:id="rId58"/>
    <p:sldId id="392" r:id="rId59"/>
    <p:sldId id="438" r:id="rId60"/>
    <p:sldId id="439" r:id="rId61"/>
    <p:sldId id="440" r:id="rId62"/>
    <p:sldId id="441" r:id="rId63"/>
    <p:sldId id="442" r:id="rId64"/>
    <p:sldId id="443" r:id="rId65"/>
    <p:sldId id="444" r:id="rId66"/>
    <p:sldId id="445" r:id="rId67"/>
    <p:sldId id="446" r:id="rId68"/>
    <p:sldId id="447" r:id="rId69"/>
    <p:sldId id="448" r:id="rId70"/>
    <p:sldId id="449" r:id="rId71"/>
    <p:sldId id="450" r:id="rId72"/>
    <p:sldId id="451" r:id="rId73"/>
    <p:sldId id="393" r:id="rId74"/>
    <p:sldId id="452" r:id="rId75"/>
    <p:sldId id="453" r:id="rId76"/>
    <p:sldId id="454" r:id="rId77"/>
    <p:sldId id="455" r:id="rId78"/>
    <p:sldId id="456" r:id="rId79"/>
    <p:sldId id="457" r:id="rId80"/>
    <p:sldId id="458" r:id="rId81"/>
    <p:sldId id="459" r:id="rId82"/>
    <p:sldId id="460" r:id="rId83"/>
    <p:sldId id="461" r:id="rId84"/>
    <p:sldId id="462" r:id="rId85"/>
    <p:sldId id="463" r:id="rId86"/>
    <p:sldId id="464" r:id="rId87"/>
    <p:sldId id="394" r:id="rId88"/>
    <p:sldId id="465" r:id="rId89"/>
    <p:sldId id="395" r:id="rId9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CFF"/>
    <a:srgbClr val="D1F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21" autoAdjust="0"/>
    <p:restoredTop sz="94660"/>
  </p:normalViewPr>
  <p:slideViewPr>
    <p:cSldViewPr snapToGrid="0" snapToObjects="1">
      <p:cViewPr varScale="1">
        <p:scale>
          <a:sx n="62" d="100"/>
          <a:sy n="62" d="100"/>
        </p:scale>
        <p:origin x="1540" y="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tableStyles" Target="tableStyle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10E34A-F70B-47E2-940D-280CBD8AB9A8}" type="datetimeFigureOut">
              <a:rPr lang="en-US" smtClean="0"/>
              <a:t>7/17/2021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578347-922B-415D-8777-E88291317812}" type="slidenum">
              <a:rPr lang="en-US" smtClean="0"/>
              <a:t>‹#›</a:t>
            </a:fld>
            <a:endParaRPr lang="en-US"/>
          </a:p>
        </p:txBody>
      </p:sp>
    </p:spTree>
    <p:extLst>
      <p:ext uri="{BB962C8B-B14F-4D97-AF65-F5344CB8AC3E}">
        <p14:creationId xmlns:p14="http://schemas.microsoft.com/office/powerpoint/2010/main" val="2344247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9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DADC6E4-6AD5-4D10-A3E6-ED790279E959}" type="datetime1">
              <a:rPr lang="en-US" smtClean="0"/>
              <a:t>7/17/2021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861BBF88-0EE9-8341-94B5-835AB2C87E69}"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58240"/>
          </a:xfrm>
          <a:prstGeom prst="rect">
            <a:avLst/>
          </a:prstGeom>
        </p:spPr>
      </p:pic>
    </p:spTree>
    <p:extLst>
      <p:ext uri="{BB962C8B-B14F-4D97-AF65-F5344CB8AC3E}">
        <p14:creationId xmlns:p14="http://schemas.microsoft.com/office/powerpoint/2010/main" val="143104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03FE7C-6CFC-482D-A984-B71FF10DB7AA}" type="datetime1">
              <a:rPr lang="en-US" smtClean="0"/>
              <a:t>7/17/2021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216701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B79058-823B-438C-A9CD-FEEBC4C4FA2E}" type="datetime1">
              <a:rPr lang="en-US" smtClean="0"/>
              <a:t>7/17/2021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1001847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5E30EA-D51A-4973-A694-FA0CDA5A8F4E}" type="datetime1">
              <a:rPr lang="en-US" smtClean="0"/>
              <a:t>7/17/2021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7325577E-E9EF-47B8-B280-69EB89676FA5}" type="slidenum">
              <a:rPr lang="en-US" smtClean="0"/>
              <a:t>‹#›</a:t>
            </a:fld>
            <a:endParaRPr lang="en-US"/>
          </a:p>
        </p:txBody>
      </p:sp>
    </p:spTree>
    <p:extLst>
      <p:ext uri="{BB962C8B-B14F-4D97-AF65-F5344CB8AC3E}">
        <p14:creationId xmlns:p14="http://schemas.microsoft.com/office/powerpoint/2010/main" val="2858274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1BE2DD-65D0-42A7-9FD3-948707FC73B0}" type="datetime1">
              <a:rPr lang="en-US" smtClean="0"/>
              <a:t>7/17/2021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7325577E-E9EF-47B8-B280-69EB89676FA5}" type="slidenum">
              <a:rPr lang="en-US" smtClean="0"/>
              <a:t>‹#›</a:t>
            </a:fld>
            <a:endParaRPr lang="en-US"/>
          </a:p>
        </p:txBody>
      </p:sp>
    </p:spTree>
    <p:extLst>
      <p:ext uri="{BB962C8B-B14F-4D97-AF65-F5344CB8AC3E}">
        <p14:creationId xmlns:p14="http://schemas.microsoft.com/office/powerpoint/2010/main" val="238314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95FF9C-518E-4C86-8A5D-95CB422220A4}" type="datetime1">
              <a:rPr lang="en-US" smtClean="0"/>
              <a:t>7/17/2021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7325577E-E9EF-47B8-B280-69EB89676FA5}" type="slidenum">
              <a:rPr lang="en-US" smtClean="0"/>
              <a:t>‹#›</a:t>
            </a:fld>
            <a:endParaRPr lang="en-US"/>
          </a:p>
        </p:txBody>
      </p:sp>
    </p:spTree>
    <p:extLst>
      <p:ext uri="{BB962C8B-B14F-4D97-AF65-F5344CB8AC3E}">
        <p14:creationId xmlns:p14="http://schemas.microsoft.com/office/powerpoint/2010/main" val="2047144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A44553-23C9-43A6-A075-E3595A1DC85E}" type="datetime1">
              <a:rPr lang="en-US" smtClean="0"/>
              <a:t>7/17/2021</a:t>
            </a:fld>
            <a:endParaRPr lang="en-US"/>
          </a:p>
        </p:txBody>
      </p:sp>
      <p:sp>
        <p:nvSpPr>
          <p:cNvPr id="6" name="Footer Placeholder 5"/>
          <p:cNvSpPr>
            <a:spLocks noGrp="1"/>
          </p:cNvSpPr>
          <p:nvPr>
            <p:ph type="ftr" sz="quarter" idx="11"/>
          </p:nvPr>
        </p:nvSpPr>
        <p:spPr/>
        <p:txBody>
          <a:bodyPr/>
          <a:lstStyle/>
          <a:p>
            <a:r>
              <a:rPr lang="en-US"/>
              <a:t>Software Testing:  Concepts and Operations, Mili and Tchier, Wiley and Sons, 2015</a:t>
            </a:r>
          </a:p>
        </p:txBody>
      </p:sp>
      <p:sp>
        <p:nvSpPr>
          <p:cNvPr id="7" name="Slide Number Placeholder 6"/>
          <p:cNvSpPr>
            <a:spLocks noGrp="1"/>
          </p:cNvSpPr>
          <p:nvPr>
            <p:ph type="sldNum" sz="quarter" idx="12"/>
          </p:nvPr>
        </p:nvSpPr>
        <p:spPr/>
        <p:txBody>
          <a:bodyPr/>
          <a:lstStyle/>
          <a:p>
            <a:fld id="{7325577E-E9EF-47B8-B280-69EB89676FA5}" type="slidenum">
              <a:rPr lang="en-US" smtClean="0"/>
              <a:t>‹#›</a:t>
            </a:fld>
            <a:endParaRPr lang="en-US"/>
          </a:p>
        </p:txBody>
      </p:sp>
    </p:spTree>
    <p:extLst>
      <p:ext uri="{BB962C8B-B14F-4D97-AF65-F5344CB8AC3E}">
        <p14:creationId xmlns:p14="http://schemas.microsoft.com/office/powerpoint/2010/main" val="398642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7770FF-3CCA-4C02-8616-8553C6949025}" type="datetime1">
              <a:rPr lang="en-US" smtClean="0"/>
              <a:t>7/17/2021</a:t>
            </a:fld>
            <a:endParaRPr lang="en-US"/>
          </a:p>
        </p:txBody>
      </p:sp>
      <p:sp>
        <p:nvSpPr>
          <p:cNvPr id="8" name="Footer Placeholder 7"/>
          <p:cNvSpPr>
            <a:spLocks noGrp="1"/>
          </p:cNvSpPr>
          <p:nvPr>
            <p:ph type="ftr" sz="quarter" idx="11"/>
          </p:nvPr>
        </p:nvSpPr>
        <p:spPr/>
        <p:txBody>
          <a:bodyPr/>
          <a:lstStyle/>
          <a:p>
            <a:r>
              <a:rPr lang="en-US"/>
              <a:t>Software Testing:  Concepts and Operations, Mili and Tchier, Wiley and Sons, 2015</a:t>
            </a:r>
          </a:p>
        </p:txBody>
      </p:sp>
      <p:sp>
        <p:nvSpPr>
          <p:cNvPr id="9" name="Slide Number Placeholder 8"/>
          <p:cNvSpPr>
            <a:spLocks noGrp="1"/>
          </p:cNvSpPr>
          <p:nvPr>
            <p:ph type="sldNum" sz="quarter" idx="12"/>
          </p:nvPr>
        </p:nvSpPr>
        <p:spPr/>
        <p:txBody>
          <a:bodyPr/>
          <a:lstStyle/>
          <a:p>
            <a:fld id="{7325577E-E9EF-47B8-B280-69EB89676FA5}" type="slidenum">
              <a:rPr lang="en-US" smtClean="0"/>
              <a:t>‹#›</a:t>
            </a:fld>
            <a:endParaRPr lang="en-US"/>
          </a:p>
        </p:txBody>
      </p:sp>
    </p:spTree>
    <p:extLst>
      <p:ext uri="{BB962C8B-B14F-4D97-AF65-F5344CB8AC3E}">
        <p14:creationId xmlns:p14="http://schemas.microsoft.com/office/powerpoint/2010/main" val="1820291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5CEA0F-2002-4FEA-9B9F-BD5F8F7E35C2}" type="datetime1">
              <a:rPr lang="en-US" smtClean="0"/>
              <a:t>7/17/2021</a:t>
            </a:fld>
            <a:endParaRPr lang="en-US"/>
          </a:p>
        </p:txBody>
      </p:sp>
      <p:sp>
        <p:nvSpPr>
          <p:cNvPr id="4" name="Footer Placeholder 3"/>
          <p:cNvSpPr>
            <a:spLocks noGrp="1"/>
          </p:cNvSpPr>
          <p:nvPr>
            <p:ph type="ftr" sz="quarter" idx="11"/>
          </p:nvPr>
        </p:nvSpPr>
        <p:spPr/>
        <p:txBody>
          <a:bodyPr/>
          <a:lstStyle/>
          <a:p>
            <a:r>
              <a:rPr lang="en-US"/>
              <a:t>Software Testing:  Concepts and Operations, Mili and Tchier, Wiley and Sons, 2015</a:t>
            </a:r>
          </a:p>
        </p:txBody>
      </p:sp>
      <p:sp>
        <p:nvSpPr>
          <p:cNvPr id="5" name="Slide Number Placeholder 4"/>
          <p:cNvSpPr>
            <a:spLocks noGrp="1"/>
          </p:cNvSpPr>
          <p:nvPr>
            <p:ph type="sldNum" sz="quarter" idx="12"/>
          </p:nvPr>
        </p:nvSpPr>
        <p:spPr/>
        <p:txBody>
          <a:bodyPr/>
          <a:lstStyle/>
          <a:p>
            <a:fld id="{7325577E-E9EF-47B8-B280-69EB89676FA5}" type="slidenum">
              <a:rPr lang="en-US" smtClean="0"/>
              <a:t>‹#›</a:t>
            </a:fld>
            <a:endParaRPr lang="en-US"/>
          </a:p>
        </p:txBody>
      </p:sp>
    </p:spTree>
    <p:extLst>
      <p:ext uri="{BB962C8B-B14F-4D97-AF65-F5344CB8AC3E}">
        <p14:creationId xmlns:p14="http://schemas.microsoft.com/office/powerpoint/2010/main" val="1833443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D9121-EF9E-4EE7-BACE-AD31A6C0ABC6}" type="datetime1">
              <a:rPr lang="en-US" smtClean="0"/>
              <a:t>7/17/2021</a:t>
            </a:fld>
            <a:endParaRPr lang="en-US"/>
          </a:p>
        </p:txBody>
      </p:sp>
      <p:sp>
        <p:nvSpPr>
          <p:cNvPr id="3" name="Footer Placeholder 2"/>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p:cNvSpPr>
            <a:spLocks noGrp="1"/>
          </p:cNvSpPr>
          <p:nvPr>
            <p:ph type="sldNum" sz="quarter" idx="12"/>
          </p:nvPr>
        </p:nvSpPr>
        <p:spPr/>
        <p:txBody>
          <a:bodyPr/>
          <a:lstStyle/>
          <a:p>
            <a:fld id="{7325577E-E9EF-47B8-B280-69EB89676FA5}" type="slidenum">
              <a:rPr lang="en-US" smtClean="0"/>
              <a:t>‹#›</a:t>
            </a:fld>
            <a:endParaRPr lang="en-US"/>
          </a:p>
        </p:txBody>
      </p:sp>
    </p:spTree>
    <p:extLst>
      <p:ext uri="{BB962C8B-B14F-4D97-AF65-F5344CB8AC3E}">
        <p14:creationId xmlns:p14="http://schemas.microsoft.com/office/powerpoint/2010/main" val="2185285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67C04D-5762-42C7-A51C-3F243F8B6B96}" type="datetime1">
              <a:rPr lang="en-US" smtClean="0"/>
              <a:t>7/17/2021</a:t>
            </a:fld>
            <a:endParaRPr lang="en-US"/>
          </a:p>
        </p:txBody>
      </p:sp>
      <p:sp>
        <p:nvSpPr>
          <p:cNvPr id="6" name="Footer Placeholder 5"/>
          <p:cNvSpPr>
            <a:spLocks noGrp="1"/>
          </p:cNvSpPr>
          <p:nvPr>
            <p:ph type="ftr" sz="quarter" idx="11"/>
          </p:nvPr>
        </p:nvSpPr>
        <p:spPr/>
        <p:txBody>
          <a:bodyPr/>
          <a:lstStyle/>
          <a:p>
            <a:r>
              <a:rPr lang="en-US"/>
              <a:t>Software Testing:  Concepts and Operations, Mili and Tchier, Wiley and Sons, 2015</a:t>
            </a:r>
          </a:p>
        </p:txBody>
      </p:sp>
      <p:sp>
        <p:nvSpPr>
          <p:cNvPr id="7" name="Slide Number Placeholder 6"/>
          <p:cNvSpPr>
            <a:spLocks noGrp="1"/>
          </p:cNvSpPr>
          <p:nvPr>
            <p:ph type="sldNum" sz="quarter" idx="12"/>
          </p:nvPr>
        </p:nvSpPr>
        <p:spPr/>
        <p:txBody>
          <a:bodyPr/>
          <a:lstStyle/>
          <a:p>
            <a:fld id="{7325577E-E9EF-47B8-B280-69EB89676FA5}" type="slidenum">
              <a:rPr lang="en-US" smtClean="0"/>
              <a:t>‹#›</a:t>
            </a:fld>
            <a:endParaRPr lang="en-US"/>
          </a:p>
        </p:txBody>
      </p:sp>
    </p:spTree>
    <p:extLst>
      <p:ext uri="{BB962C8B-B14F-4D97-AF65-F5344CB8AC3E}">
        <p14:creationId xmlns:p14="http://schemas.microsoft.com/office/powerpoint/2010/main" val="3365905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E28744-4BB5-4C23-AA9E-0D3F77548A75}" type="datetime1">
              <a:rPr lang="en-US" smtClean="0"/>
              <a:t>7/17/2021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861BBF88-0EE9-8341-94B5-835AB2C87E69}" type="slidenum">
              <a:rPr lang="en-US" smtClean="0"/>
              <a:t>‹#›</a:t>
            </a:fld>
            <a:endParaRPr lang="en-US"/>
          </a:p>
        </p:txBody>
      </p:sp>
      <p:sp>
        <p:nvSpPr>
          <p:cNvPr id="9" name="Content Placeholder 8"/>
          <p:cNvSpPr>
            <a:spLocks noGrp="1"/>
          </p:cNvSpPr>
          <p:nvPr>
            <p:ph sz="quarter" idx="13"/>
          </p:nvPr>
        </p:nvSpPr>
        <p:spPr>
          <a:xfrm>
            <a:off x="1776413" y="296863"/>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900837"/>
          </a:xfrm>
          <a:prstGeom prst="rect">
            <a:avLst/>
          </a:prstGeom>
        </p:spPr>
      </p:pic>
    </p:spTree>
    <p:extLst>
      <p:ext uri="{BB962C8B-B14F-4D97-AF65-F5344CB8AC3E}">
        <p14:creationId xmlns:p14="http://schemas.microsoft.com/office/powerpoint/2010/main" val="990171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13F6F5-373A-4A24-8C83-CA6C5F75E01E}" type="datetime1">
              <a:rPr lang="en-US" smtClean="0"/>
              <a:t>7/17/2021</a:t>
            </a:fld>
            <a:endParaRPr lang="en-US"/>
          </a:p>
        </p:txBody>
      </p:sp>
      <p:sp>
        <p:nvSpPr>
          <p:cNvPr id="6" name="Footer Placeholder 5"/>
          <p:cNvSpPr>
            <a:spLocks noGrp="1"/>
          </p:cNvSpPr>
          <p:nvPr>
            <p:ph type="ftr" sz="quarter" idx="11"/>
          </p:nvPr>
        </p:nvSpPr>
        <p:spPr/>
        <p:txBody>
          <a:bodyPr/>
          <a:lstStyle/>
          <a:p>
            <a:r>
              <a:rPr lang="en-US"/>
              <a:t>Software Testing:  Concepts and Operations, Mili and Tchier, Wiley and Sons, 2015</a:t>
            </a:r>
          </a:p>
        </p:txBody>
      </p:sp>
      <p:sp>
        <p:nvSpPr>
          <p:cNvPr id="7" name="Slide Number Placeholder 6"/>
          <p:cNvSpPr>
            <a:spLocks noGrp="1"/>
          </p:cNvSpPr>
          <p:nvPr>
            <p:ph type="sldNum" sz="quarter" idx="12"/>
          </p:nvPr>
        </p:nvSpPr>
        <p:spPr/>
        <p:txBody>
          <a:bodyPr/>
          <a:lstStyle/>
          <a:p>
            <a:fld id="{7325577E-E9EF-47B8-B280-69EB89676FA5}" type="slidenum">
              <a:rPr lang="en-US" smtClean="0"/>
              <a:t>‹#›</a:t>
            </a:fld>
            <a:endParaRPr lang="en-US"/>
          </a:p>
        </p:txBody>
      </p:sp>
    </p:spTree>
    <p:extLst>
      <p:ext uri="{BB962C8B-B14F-4D97-AF65-F5344CB8AC3E}">
        <p14:creationId xmlns:p14="http://schemas.microsoft.com/office/powerpoint/2010/main" val="1935678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1D8AD6-FBC8-4518-97A9-FF7E91AEE63A}" type="datetime1">
              <a:rPr lang="en-US" smtClean="0"/>
              <a:t>7/17/2021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7325577E-E9EF-47B8-B280-69EB89676FA5}" type="slidenum">
              <a:rPr lang="en-US" smtClean="0"/>
              <a:t>‹#›</a:t>
            </a:fld>
            <a:endParaRPr lang="en-US"/>
          </a:p>
        </p:txBody>
      </p:sp>
    </p:spTree>
    <p:extLst>
      <p:ext uri="{BB962C8B-B14F-4D97-AF65-F5344CB8AC3E}">
        <p14:creationId xmlns:p14="http://schemas.microsoft.com/office/powerpoint/2010/main" val="2816309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210F87-99F8-45F5-8AAD-65321CC16405}" type="datetime1">
              <a:rPr lang="en-US" smtClean="0"/>
              <a:t>7/17/2021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7325577E-E9EF-47B8-B280-69EB89676FA5}" type="slidenum">
              <a:rPr lang="en-US" smtClean="0"/>
              <a:t>‹#›</a:t>
            </a:fld>
            <a:endParaRPr lang="en-US"/>
          </a:p>
        </p:txBody>
      </p:sp>
    </p:spTree>
    <p:extLst>
      <p:ext uri="{BB962C8B-B14F-4D97-AF65-F5344CB8AC3E}">
        <p14:creationId xmlns:p14="http://schemas.microsoft.com/office/powerpoint/2010/main" val="4167769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042F007-600B-4F7D-96A6-D73DF83D9278}" type="datetime1">
              <a:rPr lang="en-US" smtClean="0"/>
              <a:t>7/17/2021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37989706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89225C-56FA-4A19-8548-8A4C4831FD03}" type="datetime1">
              <a:rPr lang="en-US" smtClean="0"/>
              <a:t>7/17/2021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15614420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8E1187-0052-4A82-8B64-F4E525BF1FF6}" type="datetime1">
              <a:rPr lang="en-US" smtClean="0"/>
              <a:t>7/17/2021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37034195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A88708-5CD9-458C-850A-5146ED9E90EA}" type="datetime1">
              <a:rPr lang="en-US" smtClean="0"/>
              <a:t>7/17/2021</a:t>
            </a:fld>
            <a:endParaRPr lang="en-US"/>
          </a:p>
        </p:txBody>
      </p:sp>
      <p:sp>
        <p:nvSpPr>
          <p:cNvPr id="6" name="Footer Placeholder 5"/>
          <p:cNvSpPr>
            <a:spLocks noGrp="1"/>
          </p:cNvSpPr>
          <p:nvPr>
            <p:ph type="ftr" sz="quarter" idx="11"/>
          </p:nvPr>
        </p:nvSpPr>
        <p:spPr/>
        <p:txBody>
          <a:bodyPr/>
          <a:lstStyle/>
          <a:p>
            <a:r>
              <a:rPr lang="en-US"/>
              <a:t>Software Testing:  Concepts and Operations, Mili and Tchier, Wiley and Sons, 2015</a:t>
            </a:r>
          </a:p>
        </p:txBody>
      </p:sp>
      <p:sp>
        <p:nvSpPr>
          <p:cNvPr id="7" name="Slide Number Placeholder 6"/>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29198858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F65B39-B630-4945-92BA-EB47546B8BB0}" type="datetime1">
              <a:rPr lang="en-US" smtClean="0"/>
              <a:t>7/17/2021</a:t>
            </a:fld>
            <a:endParaRPr lang="en-US"/>
          </a:p>
        </p:txBody>
      </p:sp>
      <p:sp>
        <p:nvSpPr>
          <p:cNvPr id="8" name="Footer Placeholder 7"/>
          <p:cNvSpPr>
            <a:spLocks noGrp="1"/>
          </p:cNvSpPr>
          <p:nvPr>
            <p:ph type="ftr" sz="quarter" idx="11"/>
          </p:nvPr>
        </p:nvSpPr>
        <p:spPr/>
        <p:txBody>
          <a:bodyPr/>
          <a:lstStyle/>
          <a:p>
            <a:r>
              <a:rPr lang="en-US"/>
              <a:t>Software Testing:  Concepts and Operations, Mili and Tchier, Wiley and Sons, 2015</a:t>
            </a:r>
          </a:p>
        </p:txBody>
      </p:sp>
      <p:sp>
        <p:nvSpPr>
          <p:cNvPr id="9" name="Slide Number Placeholder 8"/>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12948685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EFD9D5-B666-4890-B1D7-D96A783FAC30}" type="datetime1">
              <a:rPr lang="en-US" smtClean="0"/>
              <a:t>7/17/2021</a:t>
            </a:fld>
            <a:endParaRPr lang="en-US"/>
          </a:p>
        </p:txBody>
      </p:sp>
      <p:sp>
        <p:nvSpPr>
          <p:cNvPr id="4" name="Footer Placeholder 3"/>
          <p:cNvSpPr>
            <a:spLocks noGrp="1"/>
          </p:cNvSpPr>
          <p:nvPr>
            <p:ph type="ftr" sz="quarter" idx="11"/>
          </p:nvPr>
        </p:nvSpPr>
        <p:spPr/>
        <p:txBody>
          <a:bodyPr/>
          <a:lstStyle/>
          <a:p>
            <a:r>
              <a:rPr lang="en-US"/>
              <a:t>Software Testing:  Concepts and Operations, Mili and Tchier, Wiley and Sons, 2015</a:t>
            </a:r>
          </a:p>
        </p:txBody>
      </p:sp>
      <p:sp>
        <p:nvSpPr>
          <p:cNvPr id="5" name="Slide Number Placeholder 4"/>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39075665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63DA9-D493-4F68-9F24-71FA1982DDBA}" type="datetime1">
              <a:rPr lang="en-US" smtClean="0"/>
              <a:t>7/17/2021</a:t>
            </a:fld>
            <a:endParaRPr lang="en-US"/>
          </a:p>
        </p:txBody>
      </p:sp>
      <p:sp>
        <p:nvSpPr>
          <p:cNvPr id="3" name="Footer Placeholder 2"/>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86209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7D9B239-9873-417C-954E-0EB32F5142ED}" type="datetime1">
              <a:rPr lang="en-US" smtClean="0"/>
              <a:t>7/17/2021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2959666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972E07-7C30-4F06-BC33-6D16F5E463CB}" type="datetime1">
              <a:rPr lang="en-US" smtClean="0"/>
              <a:t>7/17/2021</a:t>
            </a:fld>
            <a:endParaRPr lang="en-US"/>
          </a:p>
        </p:txBody>
      </p:sp>
      <p:sp>
        <p:nvSpPr>
          <p:cNvPr id="6" name="Footer Placeholder 5"/>
          <p:cNvSpPr>
            <a:spLocks noGrp="1"/>
          </p:cNvSpPr>
          <p:nvPr>
            <p:ph type="ftr" sz="quarter" idx="11"/>
          </p:nvPr>
        </p:nvSpPr>
        <p:spPr/>
        <p:txBody>
          <a:bodyPr/>
          <a:lstStyle/>
          <a:p>
            <a:r>
              <a:rPr lang="en-US"/>
              <a:t>Software Testing:  Concepts and Operations, Mili and Tchier, Wiley and Sons, 2015</a:t>
            </a:r>
          </a:p>
        </p:txBody>
      </p:sp>
      <p:sp>
        <p:nvSpPr>
          <p:cNvPr id="7" name="Slide Number Placeholder 6"/>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20866914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41A7CD-247A-44C8-879A-39D88280D657}" type="datetime1">
              <a:rPr lang="en-US" smtClean="0"/>
              <a:t>7/17/2021</a:t>
            </a:fld>
            <a:endParaRPr lang="en-US"/>
          </a:p>
        </p:txBody>
      </p:sp>
      <p:sp>
        <p:nvSpPr>
          <p:cNvPr id="6" name="Footer Placeholder 5"/>
          <p:cNvSpPr>
            <a:spLocks noGrp="1"/>
          </p:cNvSpPr>
          <p:nvPr>
            <p:ph type="ftr" sz="quarter" idx="11"/>
          </p:nvPr>
        </p:nvSpPr>
        <p:spPr/>
        <p:txBody>
          <a:bodyPr/>
          <a:lstStyle/>
          <a:p>
            <a:r>
              <a:rPr lang="en-US"/>
              <a:t>Software Testing:  Concepts and Operations, Mili and Tchier, Wiley and Sons, 2015</a:t>
            </a:r>
          </a:p>
        </p:txBody>
      </p:sp>
      <p:sp>
        <p:nvSpPr>
          <p:cNvPr id="7" name="Slide Number Placeholder 6"/>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33142696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1DFB83-E60C-434A-BCBF-5CF8B54D39D5}" type="datetime1">
              <a:rPr lang="en-US" smtClean="0"/>
              <a:t>7/17/2021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28960951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EEFE57-BAA0-4E11-BCD7-B07D39993096}" type="datetime1">
              <a:rPr lang="en-US" smtClean="0"/>
              <a:t>7/17/2021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378506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1BA9DD-0B9C-4ABC-8E4F-5EADE31877C9}" type="datetime1">
              <a:rPr lang="en-US" smtClean="0"/>
              <a:t>7/17/2021</a:t>
            </a:fld>
            <a:endParaRPr lang="en-US"/>
          </a:p>
        </p:txBody>
      </p:sp>
      <p:sp>
        <p:nvSpPr>
          <p:cNvPr id="6" name="Footer Placeholder 5"/>
          <p:cNvSpPr>
            <a:spLocks noGrp="1"/>
          </p:cNvSpPr>
          <p:nvPr>
            <p:ph type="ftr" sz="quarter" idx="11"/>
          </p:nvPr>
        </p:nvSpPr>
        <p:spPr/>
        <p:txBody>
          <a:bodyPr/>
          <a:lstStyle/>
          <a:p>
            <a:r>
              <a:rPr lang="en-US"/>
              <a:t>Software Testing:  Concepts and Operations, Mili and Tchier, Wiley and Sons, 2015</a:t>
            </a:r>
          </a:p>
        </p:txBody>
      </p:sp>
      <p:sp>
        <p:nvSpPr>
          <p:cNvPr id="7" name="Slide Number Placeholder 6"/>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250268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2290BD-FB4A-4E1B-B824-8A1C1730D391}" type="datetime1">
              <a:rPr lang="en-US" smtClean="0"/>
              <a:t>7/17/2021</a:t>
            </a:fld>
            <a:endParaRPr lang="en-US"/>
          </a:p>
        </p:txBody>
      </p:sp>
      <p:sp>
        <p:nvSpPr>
          <p:cNvPr id="8" name="Footer Placeholder 7"/>
          <p:cNvSpPr>
            <a:spLocks noGrp="1"/>
          </p:cNvSpPr>
          <p:nvPr>
            <p:ph type="ftr" sz="quarter" idx="11"/>
          </p:nvPr>
        </p:nvSpPr>
        <p:spPr/>
        <p:txBody>
          <a:bodyPr/>
          <a:lstStyle/>
          <a:p>
            <a:r>
              <a:rPr lang="en-US"/>
              <a:t>Software Testing:  Concepts and Operations, Mili and Tchier, Wiley and Sons, 2015</a:t>
            </a:r>
          </a:p>
        </p:txBody>
      </p:sp>
      <p:sp>
        <p:nvSpPr>
          <p:cNvPr id="9" name="Slide Number Placeholder 8"/>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411990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E60602-F9DA-4E5B-98AC-E6314B3310A5}" type="datetime1">
              <a:rPr lang="en-US" smtClean="0"/>
              <a:t>7/17/2021</a:t>
            </a:fld>
            <a:endParaRPr lang="en-US"/>
          </a:p>
        </p:txBody>
      </p:sp>
      <p:sp>
        <p:nvSpPr>
          <p:cNvPr id="4" name="Footer Placeholder 3"/>
          <p:cNvSpPr>
            <a:spLocks noGrp="1"/>
          </p:cNvSpPr>
          <p:nvPr>
            <p:ph type="ftr" sz="quarter" idx="11"/>
          </p:nvPr>
        </p:nvSpPr>
        <p:spPr/>
        <p:txBody>
          <a:bodyPr/>
          <a:lstStyle/>
          <a:p>
            <a:r>
              <a:rPr lang="en-US"/>
              <a:t>Software Testing:  Concepts and Operations, Mili and Tchier, Wiley and Sons, 2015</a:t>
            </a:r>
          </a:p>
        </p:txBody>
      </p:sp>
      <p:sp>
        <p:nvSpPr>
          <p:cNvPr id="5" name="Slide Number Placeholder 4"/>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178137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D1F0FF"/>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C7B4B-E2E2-4475-BF46-1AF9B9C24968}" type="datetime1">
              <a:rPr lang="en-US" smtClean="0"/>
              <a:t>7/17/2021</a:t>
            </a:fld>
            <a:endParaRPr lang="en-US" dirty="0"/>
          </a:p>
        </p:txBody>
      </p:sp>
      <p:sp>
        <p:nvSpPr>
          <p:cNvPr id="3" name="Footer Placeholder 2"/>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381928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303672-EF81-404F-91F0-5A39E3091EC0}" type="datetime1">
              <a:rPr lang="en-US" smtClean="0"/>
              <a:t>7/17/2021</a:t>
            </a:fld>
            <a:endParaRPr lang="en-US"/>
          </a:p>
        </p:txBody>
      </p:sp>
      <p:sp>
        <p:nvSpPr>
          <p:cNvPr id="6" name="Footer Placeholder 5"/>
          <p:cNvSpPr>
            <a:spLocks noGrp="1"/>
          </p:cNvSpPr>
          <p:nvPr>
            <p:ph type="ftr" sz="quarter" idx="11"/>
          </p:nvPr>
        </p:nvSpPr>
        <p:spPr/>
        <p:txBody>
          <a:bodyPr/>
          <a:lstStyle/>
          <a:p>
            <a:r>
              <a:rPr lang="en-US"/>
              <a:t>Software Testing:  Concepts and Operations, Mili and Tchier, Wiley and Sons, 2015</a:t>
            </a:r>
          </a:p>
        </p:txBody>
      </p:sp>
      <p:sp>
        <p:nvSpPr>
          <p:cNvPr id="7" name="Slide Number Placeholder 6"/>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369430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5A6A5B-6C84-4093-BCE8-174001180F57}" type="datetime1">
              <a:rPr lang="en-US" smtClean="0"/>
              <a:t>7/17/2021</a:t>
            </a:fld>
            <a:endParaRPr lang="en-US"/>
          </a:p>
        </p:txBody>
      </p:sp>
      <p:sp>
        <p:nvSpPr>
          <p:cNvPr id="6" name="Footer Placeholder 5"/>
          <p:cNvSpPr>
            <a:spLocks noGrp="1"/>
          </p:cNvSpPr>
          <p:nvPr>
            <p:ph type="ftr" sz="quarter" idx="11"/>
          </p:nvPr>
        </p:nvSpPr>
        <p:spPr/>
        <p:txBody>
          <a:bodyPr/>
          <a:lstStyle/>
          <a:p>
            <a:r>
              <a:rPr lang="en-US"/>
              <a:t>Software Testing:  Concepts and Operations, Mili and Tchier, Wiley and Sons, 2015</a:t>
            </a:r>
          </a:p>
        </p:txBody>
      </p:sp>
      <p:sp>
        <p:nvSpPr>
          <p:cNvPr id="7" name="Slide Number Placeholder 6"/>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681256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1F0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31024"/>
            <a:ext cx="8229600" cy="66749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048825"/>
            <a:ext cx="8229600" cy="4077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CAA41-3B54-4AC0-8EBD-C2C2D99B5DB7}" type="datetime1">
              <a:rPr lang="en-US" smtClean="0"/>
              <a:t>7/17/2021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Software Testing:  Concepts and Operations, Mili and Tchier, Wiley and Sons, 2015</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BBF88-0EE9-8341-94B5-835AB2C87E69}" type="slidenum">
              <a:rPr lang="en-US" smtClean="0"/>
              <a:t>‹#›</a:t>
            </a:fld>
            <a:endParaRPr lang="en-US"/>
          </a:p>
        </p:txBody>
      </p:sp>
    </p:spTree>
    <p:extLst>
      <p:ext uri="{BB962C8B-B14F-4D97-AF65-F5344CB8AC3E}">
        <p14:creationId xmlns:p14="http://schemas.microsoft.com/office/powerpoint/2010/main" val="2033822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36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AB1C2A-1183-4F78-A3F1-21426D3784E8}" type="datetime1">
              <a:rPr lang="en-US" smtClean="0"/>
              <a:t>7/17/2021</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Software Testing:  Concepts and Operations, Mili and Tchier, Wiley and Sons, 2015</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25577E-E9EF-47B8-B280-69EB89676FA5}" type="slidenum">
              <a:rPr lang="en-US" smtClean="0"/>
              <a:t>‹#›</a:t>
            </a:fld>
            <a:endParaRPr lang="en-US"/>
          </a:p>
        </p:txBody>
      </p:sp>
    </p:spTree>
    <p:extLst>
      <p:ext uri="{BB962C8B-B14F-4D97-AF65-F5344CB8AC3E}">
        <p14:creationId xmlns:p14="http://schemas.microsoft.com/office/powerpoint/2010/main" val="27801913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69F8F-6AD1-4904-9556-1C69779BCDC2}" type="datetime1">
              <a:rPr lang="en-US" smtClean="0"/>
              <a:t>7/17/2021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Software Testing:  Concepts and Operations, Mili and Tchier, Wiley and Sons, 2015</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65C40-5B56-3D4B-9C2D-4B3CAFFE50DA}" type="slidenum">
              <a:rPr lang="en-US" smtClean="0"/>
              <a:t>‹#›</a:t>
            </a:fld>
            <a:endParaRPr lang="en-US"/>
          </a:p>
        </p:txBody>
      </p:sp>
    </p:spTree>
    <p:extLst>
      <p:ext uri="{BB962C8B-B14F-4D97-AF65-F5344CB8AC3E}">
        <p14:creationId xmlns:p14="http://schemas.microsoft.com/office/powerpoint/2010/main" val="2141479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3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2.xml"/><Relationship Id="rId4" Type="http://schemas.openxmlformats.org/officeDocument/2006/relationships/image" Target="../media/image49.emf"/></Relationships>
</file>

<file path=ppt/slides/_rels/slide66.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67.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s>
</file>

<file path=ppt/slides/_rels/slide81.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84016"/>
            <a:ext cx="7772400" cy="4054784"/>
          </a:xfrm>
        </p:spPr>
        <p:txBody>
          <a:bodyPr>
            <a:normAutofit/>
          </a:bodyPr>
          <a:lstStyle/>
          <a:p>
            <a:r>
              <a:rPr lang="en-US" b="1" dirty="0"/>
              <a:t>Chapter 10</a:t>
            </a:r>
            <a:br>
              <a:rPr lang="en-US" b="1" dirty="0"/>
            </a:br>
            <a:br>
              <a:rPr lang="en-US" b="1" dirty="0"/>
            </a:br>
            <a:r>
              <a:rPr lang="en-US" b="1" dirty="0"/>
              <a:t>Structural Criteria</a:t>
            </a:r>
            <a:endParaRPr lang="en-US" i="1" dirty="0"/>
          </a:p>
        </p:txBody>
      </p:sp>
      <p:sp>
        <p:nvSpPr>
          <p:cNvPr id="5" name="Subtitle 4"/>
          <p:cNvSpPr>
            <a:spLocks noGrp="1"/>
          </p:cNvSpPr>
          <p:nvPr>
            <p:ph type="subTitle" idx="1"/>
          </p:nvPr>
        </p:nvSpPr>
        <p:spPr/>
        <p:txBody>
          <a:bodyPr/>
          <a:lstStyle/>
          <a:p>
            <a:r>
              <a:rPr lang="en-US" dirty="0"/>
              <a:t> </a:t>
            </a:r>
          </a:p>
        </p:txBody>
      </p:sp>
      <p:sp>
        <p:nvSpPr>
          <p:cNvPr id="4" name="Footer Placeholder 3"/>
          <p:cNvSpPr>
            <a:spLocks noGrp="1"/>
          </p:cNvSpPr>
          <p:nvPr>
            <p:ph type="ftr" sz="quarter" idx="11"/>
          </p:nvPr>
        </p:nvSpPr>
        <p:spPr/>
        <p:txBody>
          <a:bodyPr/>
          <a:lstStyle/>
          <a:p>
            <a:r>
              <a:rPr lang="en-US"/>
              <a:t>Software Testing:  Concepts and Operations, Mili and Tchier, Wiley and Sons, 2015</a:t>
            </a:r>
          </a:p>
        </p:txBody>
      </p:sp>
      <p:sp>
        <p:nvSpPr>
          <p:cNvPr id="3" name="Slide Number Placeholder 2">
            <a:extLst>
              <a:ext uri="{FF2B5EF4-FFF2-40B4-BE49-F238E27FC236}">
                <a16:creationId xmlns:a16="http://schemas.microsoft.com/office/drawing/2014/main" id="{7178BD4A-8F9E-4FFF-84B8-0ACE29A56393}"/>
              </a:ext>
            </a:extLst>
          </p:cNvPr>
          <p:cNvSpPr>
            <a:spLocks noGrp="1"/>
          </p:cNvSpPr>
          <p:nvPr>
            <p:ph type="sldNum" sz="quarter" idx="12"/>
          </p:nvPr>
        </p:nvSpPr>
        <p:spPr/>
        <p:txBody>
          <a:bodyPr/>
          <a:lstStyle/>
          <a:p>
            <a:fld id="{861BBF88-0EE9-8341-94B5-835AB2C87E69}" type="slidenum">
              <a:rPr lang="en-US" smtClean="0"/>
              <a:t>1</a:t>
            </a:fld>
            <a:endParaRPr lang="en-US"/>
          </a:p>
        </p:txBody>
      </p:sp>
    </p:spTree>
    <p:extLst>
      <p:ext uri="{BB962C8B-B14F-4D97-AF65-F5344CB8AC3E}">
        <p14:creationId xmlns:p14="http://schemas.microsoft.com/office/powerpoint/2010/main" val="1225956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Paths and Path Condition</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sz="2400" dirty="0"/>
              <a:t>Illustration:</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697230" y="2145293"/>
            <a:ext cx="8173050" cy="4133839"/>
          </a:xfrm>
          <a:prstGeom prst="rect">
            <a:avLst/>
          </a:prstGeom>
        </p:spPr>
      </p:pic>
      <p:sp>
        <p:nvSpPr>
          <p:cNvPr id="4" name="Slide Number Placeholder 3">
            <a:extLst>
              <a:ext uri="{FF2B5EF4-FFF2-40B4-BE49-F238E27FC236}">
                <a16:creationId xmlns:a16="http://schemas.microsoft.com/office/drawing/2014/main" id="{0EA50A9D-0A64-44EF-A0DE-9D5F620C3D48}"/>
              </a:ext>
            </a:extLst>
          </p:cNvPr>
          <p:cNvSpPr>
            <a:spLocks noGrp="1"/>
          </p:cNvSpPr>
          <p:nvPr>
            <p:ph type="sldNum" sz="quarter" idx="12"/>
          </p:nvPr>
        </p:nvSpPr>
        <p:spPr/>
        <p:txBody>
          <a:bodyPr/>
          <a:lstStyle/>
          <a:p>
            <a:fld id="{861BBF88-0EE9-8341-94B5-835AB2C87E69}" type="slidenum">
              <a:rPr lang="en-US" smtClean="0"/>
              <a:t>10</a:t>
            </a:fld>
            <a:endParaRPr lang="en-US"/>
          </a:p>
        </p:txBody>
      </p:sp>
    </p:spTree>
    <p:extLst>
      <p:ext uri="{BB962C8B-B14F-4D97-AF65-F5344CB8AC3E}">
        <p14:creationId xmlns:p14="http://schemas.microsoft.com/office/powerpoint/2010/main" val="159741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Paths and Path Condition</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sz="2400" dirty="0"/>
              <a:t>Illustration:</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2"/>
          <a:stretch>
            <a:fillRect/>
          </a:stretch>
        </p:blipFill>
        <p:spPr>
          <a:xfrm>
            <a:off x="2057400" y="2003017"/>
            <a:ext cx="6549390" cy="4261258"/>
          </a:xfrm>
          <a:prstGeom prst="rect">
            <a:avLst/>
          </a:prstGeom>
        </p:spPr>
      </p:pic>
      <p:sp>
        <p:nvSpPr>
          <p:cNvPr id="6" name="Slide Number Placeholder 5">
            <a:extLst>
              <a:ext uri="{FF2B5EF4-FFF2-40B4-BE49-F238E27FC236}">
                <a16:creationId xmlns:a16="http://schemas.microsoft.com/office/drawing/2014/main" id="{61A68A03-5622-4ADD-B035-242EFA37707D}"/>
              </a:ext>
            </a:extLst>
          </p:cNvPr>
          <p:cNvSpPr>
            <a:spLocks noGrp="1"/>
          </p:cNvSpPr>
          <p:nvPr>
            <p:ph type="sldNum" sz="quarter" idx="12"/>
          </p:nvPr>
        </p:nvSpPr>
        <p:spPr/>
        <p:txBody>
          <a:bodyPr/>
          <a:lstStyle/>
          <a:p>
            <a:fld id="{861BBF88-0EE9-8341-94B5-835AB2C87E69}" type="slidenum">
              <a:rPr lang="en-US" smtClean="0"/>
              <a:t>11</a:t>
            </a:fld>
            <a:endParaRPr lang="en-US"/>
          </a:p>
        </p:txBody>
      </p:sp>
    </p:spTree>
    <p:extLst>
      <p:ext uri="{BB962C8B-B14F-4D97-AF65-F5344CB8AC3E}">
        <p14:creationId xmlns:p14="http://schemas.microsoft.com/office/powerpoint/2010/main" val="374893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Paths and Path Condition</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sz="2400" dirty="0"/>
              <a:t>Now that we know how to compute program paths, we consider how to compute path functions.</a:t>
            </a:r>
          </a:p>
          <a:p>
            <a:r>
              <a:rPr lang="en-US" sz="2400" dirty="0"/>
              <a:t>Type declarations define the space.</a:t>
            </a:r>
          </a:p>
          <a:p>
            <a:pPr lvl="1"/>
            <a:r>
              <a:rPr lang="en-US" sz="2000" dirty="0"/>
              <a:t>In case of I/O operations, we assume the implicit declarations of two variables of type stream, is and </a:t>
            </a:r>
            <a:r>
              <a:rPr lang="en-US" sz="2000" dirty="0" err="1"/>
              <a:t>os</a:t>
            </a:r>
            <a:r>
              <a:rPr lang="en-US" sz="2000" dirty="0"/>
              <a:t> (input stream and output stream).</a:t>
            </a:r>
          </a:p>
          <a:p>
            <a:r>
              <a:rPr lang="en-US" sz="2400" dirty="0"/>
              <a:t>Assignment statement:</a:t>
            </a:r>
          </a:p>
          <a:p>
            <a:pPr marL="0" indent="0">
              <a:buNone/>
            </a:pPr>
            <a:endParaRPr lang="en-US" sz="2400" dirty="0"/>
          </a:p>
          <a:p>
            <a:r>
              <a:rPr lang="en-US" sz="2400" dirty="0"/>
              <a:t>Condition tests:</a:t>
            </a:r>
          </a:p>
          <a:p>
            <a:pPr marL="0" indent="0">
              <a:buNone/>
            </a:pPr>
            <a:endParaRPr lang="en-US" sz="2400" dirty="0"/>
          </a:p>
          <a:p>
            <a:r>
              <a:rPr lang="en-US" sz="2400" dirty="0"/>
              <a:t>Sequence of statements:   </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1038328" y="4269345"/>
            <a:ext cx="7175897" cy="408735"/>
          </a:xfrm>
          <a:prstGeom prst="rect">
            <a:avLst/>
          </a:prstGeom>
        </p:spPr>
      </p:pic>
      <p:pic>
        <p:nvPicPr>
          <p:cNvPr id="7" name="Picture 6"/>
          <p:cNvPicPr>
            <a:picLocks noChangeAspect="1"/>
          </p:cNvPicPr>
          <p:nvPr/>
        </p:nvPicPr>
        <p:blipFill>
          <a:blip r:embed="rId3"/>
          <a:stretch>
            <a:fillRect/>
          </a:stretch>
        </p:blipFill>
        <p:spPr>
          <a:xfrm>
            <a:off x="3385801" y="4821770"/>
            <a:ext cx="4136420" cy="690029"/>
          </a:xfrm>
          <a:prstGeom prst="rect">
            <a:avLst/>
          </a:prstGeom>
        </p:spPr>
      </p:pic>
      <p:pic>
        <p:nvPicPr>
          <p:cNvPr id="8" name="Picture 7"/>
          <p:cNvPicPr>
            <a:picLocks noChangeAspect="1"/>
          </p:cNvPicPr>
          <p:nvPr/>
        </p:nvPicPr>
        <p:blipFill>
          <a:blip r:embed="rId4"/>
          <a:stretch>
            <a:fillRect/>
          </a:stretch>
        </p:blipFill>
        <p:spPr>
          <a:xfrm>
            <a:off x="4370775" y="5695948"/>
            <a:ext cx="3151446" cy="412299"/>
          </a:xfrm>
          <a:prstGeom prst="rect">
            <a:avLst/>
          </a:prstGeom>
        </p:spPr>
      </p:pic>
      <p:sp>
        <p:nvSpPr>
          <p:cNvPr id="4" name="Slide Number Placeholder 3">
            <a:extLst>
              <a:ext uri="{FF2B5EF4-FFF2-40B4-BE49-F238E27FC236}">
                <a16:creationId xmlns:a16="http://schemas.microsoft.com/office/drawing/2014/main" id="{C25941E5-ED29-4D8E-BCBA-9949EAD84629}"/>
              </a:ext>
            </a:extLst>
          </p:cNvPr>
          <p:cNvSpPr>
            <a:spLocks noGrp="1"/>
          </p:cNvSpPr>
          <p:nvPr>
            <p:ph type="sldNum" sz="quarter" idx="12"/>
          </p:nvPr>
        </p:nvSpPr>
        <p:spPr/>
        <p:txBody>
          <a:bodyPr/>
          <a:lstStyle/>
          <a:p>
            <a:fld id="{861BBF88-0EE9-8341-94B5-835AB2C87E69}" type="slidenum">
              <a:rPr lang="en-US" smtClean="0"/>
              <a:t>12</a:t>
            </a:fld>
            <a:endParaRPr lang="en-US"/>
          </a:p>
        </p:txBody>
      </p:sp>
    </p:spTree>
    <p:extLst>
      <p:ext uri="{BB962C8B-B14F-4D97-AF65-F5344CB8AC3E}">
        <p14:creationId xmlns:p14="http://schemas.microsoft.com/office/powerpoint/2010/main" val="3584257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Paths and Path Condition</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endParaRPr lang="en-US" sz="2400" dirty="0"/>
          </a:p>
          <a:p>
            <a:pPr marL="0" indent="0">
              <a:buNone/>
            </a:pPr>
            <a:endParaRPr lang="en-US" sz="2400"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2"/>
          <a:stretch>
            <a:fillRect/>
          </a:stretch>
        </p:blipFill>
        <p:spPr>
          <a:xfrm>
            <a:off x="920441" y="2179782"/>
            <a:ext cx="7505610" cy="2567709"/>
          </a:xfrm>
          <a:prstGeom prst="rect">
            <a:avLst/>
          </a:prstGeom>
        </p:spPr>
      </p:pic>
      <p:sp>
        <p:nvSpPr>
          <p:cNvPr id="6" name="Slide Number Placeholder 5">
            <a:extLst>
              <a:ext uri="{FF2B5EF4-FFF2-40B4-BE49-F238E27FC236}">
                <a16:creationId xmlns:a16="http://schemas.microsoft.com/office/drawing/2014/main" id="{CB607DC2-7D0A-4DDD-99FD-48C50868366E}"/>
              </a:ext>
            </a:extLst>
          </p:cNvPr>
          <p:cNvSpPr>
            <a:spLocks noGrp="1"/>
          </p:cNvSpPr>
          <p:nvPr>
            <p:ph type="sldNum" sz="quarter" idx="12"/>
          </p:nvPr>
        </p:nvSpPr>
        <p:spPr/>
        <p:txBody>
          <a:bodyPr/>
          <a:lstStyle/>
          <a:p>
            <a:fld id="{861BBF88-0EE9-8341-94B5-835AB2C87E69}" type="slidenum">
              <a:rPr lang="en-US" smtClean="0"/>
              <a:t>13</a:t>
            </a:fld>
            <a:endParaRPr lang="en-US"/>
          </a:p>
        </p:txBody>
      </p:sp>
    </p:spTree>
    <p:extLst>
      <p:ext uri="{BB962C8B-B14F-4D97-AF65-F5344CB8AC3E}">
        <p14:creationId xmlns:p14="http://schemas.microsoft.com/office/powerpoint/2010/main" val="1490598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Paths and Path Condition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4360" y="1671782"/>
                <a:ext cx="8012430" cy="4500419"/>
              </a:xfrm>
            </p:spPr>
            <p:txBody>
              <a:bodyPr>
                <a:normAutofit fontScale="85000" lnSpcReduction="20000"/>
              </a:bodyPr>
              <a:lstStyle/>
              <a:p>
                <a:pPr marL="0" indent="0">
                  <a:buNone/>
                </a:pPr>
                <a:r>
                  <a:rPr lang="en-US" sz="2400" dirty="0"/>
                  <a:t>I/O operations:</a:t>
                </a:r>
              </a:p>
              <a:p>
                <a:pPr marL="0" indent="0">
                  <a:buNone/>
                </a:pPr>
                <a:endParaRPr lang="en-US" sz="2400" dirty="0"/>
              </a:p>
              <a:p>
                <a:r>
                  <a:rPr lang="en-US" sz="2400" dirty="0"/>
                  <a:t>Read statement:   </a:t>
                </a:r>
              </a:p>
              <a:p>
                <a:pPr marL="0" indent="0">
                  <a:buNone/>
                </a:pPr>
                <a14:m>
                  <m:oMathPara xmlns:m="http://schemas.openxmlformats.org/officeDocument/2006/math">
                    <m:oMathParaPr>
                      <m:jc m:val="left"/>
                    </m:oMathParaPr>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𝑟𝑒𝑎𝑑</m:t>
                          </m:r>
                          <m:d>
                            <m:dPr>
                              <m:ctrlPr>
                                <a:rPr lang="en-US" sz="2000" i="1">
                                  <a:latin typeface="Cambria Math" panose="02040503050406030204" pitchFamily="18" charset="0"/>
                                </a:rPr>
                              </m:ctrlPr>
                            </m:dPr>
                            <m:e>
                              <m:r>
                                <a:rPr lang="en-US" sz="2000" i="1">
                                  <a:latin typeface="Cambria Math" panose="02040503050406030204" pitchFamily="18" charset="0"/>
                                </a:rPr>
                                <m:t>𝑥</m:t>
                              </m:r>
                            </m:e>
                          </m:d>
                        </m:e>
                      </m:d>
                      <m:r>
                        <a:rPr lang="en-US" sz="2000" i="1" smtClean="0">
                          <a:latin typeface="Cambria Math" panose="02040503050406030204" pitchFamily="18" charset="0"/>
                        </a:rPr>
                        <m:t> </m:t>
                      </m:r>
                    </m:oMath>
                  </m:oMathPara>
                </a14:m>
                <a:endParaRPr lang="en-US" sz="2000" i="1" dirty="0">
                  <a:latin typeface="Cambria Math" panose="02040503050406030204" pitchFamily="18" charset="0"/>
                </a:endParaRPr>
              </a:p>
              <a:p>
                <a:pPr marL="0" indent="0">
                  <a:buNone/>
                </a:pPr>
                <a14:m>
                  <m:oMath xmlns:m="http://schemas.openxmlformats.org/officeDocument/2006/math">
                    <m:r>
                      <a:rPr lang="en-US" sz="2000" i="1">
                        <a:latin typeface="Cambria Math" panose="02040503050406030204" pitchFamily="18" charset="0"/>
                      </a:rPr>
                      <m:t>=</m:t>
                    </m:r>
                    <m:d>
                      <m:dPr>
                        <m:begChr m:val="{"/>
                        <m:ctrlPr>
                          <a:rPr lang="en-US" sz="2000" i="1">
                            <a:latin typeface="Cambria Math" panose="02040503050406030204" pitchFamily="18" charset="0"/>
                          </a:rPr>
                        </m:ctrlPr>
                      </m:dPr>
                      <m:e>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m:t>
                            </m:r>
                          </m:sup>
                        </m:sSup>
                      </m:e>
                    </m:d>
                    <m:r>
                      <a:rPr lang="en-US" sz="2000" i="1">
                        <a:latin typeface="Cambria Math" panose="02040503050406030204" pitchFamily="18" charset="0"/>
                      </a:rPr>
                      <m:t>| </m:t>
                    </m:r>
                    <m:r>
                      <a:rPr lang="en-US" sz="2000" i="1">
                        <a:latin typeface="Cambria Math" panose="02040503050406030204" pitchFamily="18" charset="0"/>
                      </a:rPr>
                      <m:t>𝑙𝑒𝑛</m:t>
                    </m:r>
                    <m:d>
                      <m:dPr>
                        <m:ctrlPr>
                          <a:rPr lang="en-US" sz="2000" i="1">
                            <a:latin typeface="Cambria Math" panose="02040503050406030204" pitchFamily="18" charset="0"/>
                          </a:rPr>
                        </m:ctrlPr>
                      </m:dPr>
                      <m:e>
                        <m:r>
                          <a:rPr lang="en-US" sz="2000" i="1">
                            <a:latin typeface="Cambria Math" panose="02040503050406030204" pitchFamily="18" charset="0"/>
                          </a:rPr>
                          <m:t>𝑖𝑠</m:t>
                        </m:r>
                      </m:e>
                    </m:d>
                    <m:r>
                      <a:rPr lang="en-US" sz="2000" i="1">
                        <a:latin typeface="Cambria Math" panose="02040503050406030204" pitchFamily="18" charset="0"/>
                      </a:rPr>
                      <m:t>&gt;0 </m:t>
                    </m:r>
                    <m:r>
                      <a:rPr lang="en-US" sz="2000" i="1">
                        <a:latin typeface="Cambria Math" panose="02040503050406030204" pitchFamily="18" charset="0"/>
                        <a:sym typeface="Symbol" panose="05050102010706020507" pitchFamily="18" charset="2"/>
                      </a:rPr>
                      <m:t> </m:t>
                    </m:r>
                    <m:sSup>
                      <m:sSupPr>
                        <m:ctrlPr>
                          <a:rPr lang="en-US" sz="2000" i="1">
                            <a:latin typeface="Cambria Math" panose="02040503050406030204" pitchFamily="18" charset="0"/>
                            <a:sym typeface="Symbol" panose="05050102010706020507" pitchFamily="18" charset="2"/>
                          </a:rPr>
                        </m:ctrlPr>
                      </m:sSupPr>
                      <m:e>
                        <m:r>
                          <a:rPr lang="en-US" sz="2000" i="1">
                            <a:latin typeface="Cambria Math" panose="02040503050406030204" pitchFamily="18" charset="0"/>
                            <a:sym typeface="Symbol" panose="05050102010706020507" pitchFamily="18" charset="2"/>
                          </a:rPr>
                          <m:t>𝑥</m:t>
                        </m:r>
                      </m:e>
                      <m:sup>
                        <m:r>
                          <a:rPr lang="en-US" sz="2000" i="1">
                            <a:latin typeface="Cambria Math" panose="02040503050406030204" pitchFamily="18" charset="0"/>
                            <a:sym typeface="Symbol" panose="05050102010706020507" pitchFamily="18" charset="2"/>
                          </a:rPr>
                          <m:t>′</m:t>
                        </m:r>
                      </m:sup>
                    </m:sSup>
                    <m:r>
                      <a:rPr lang="en-US" sz="2000" i="1">
                        <a:latin typeface="Cambria Math" panose="02040503050406030204" pitchFamily="18" charset="0"/>
                        <a:sym typeface="Symbol" panose="05050102010706020507" pitchFamily="18" charset="2"/>
                      </a:rPr>
                      <m:t>=</m:t>
                    </m:r>
                    <m:r>
                      <a:rPr lang="en-US" sz="2000" i="1">
                        <a:latin typeface="Cambria Math" panose="02040503050406030204" pitchFamily="18" charset="0"/>
                        <a:sym typeface="Symbol" panose="05050102010706020507" pitchFamily="18" charset="2"/>
                      </a:rPr>
                      <m:t>h𝑒𝑎𝑑</m:t>
                    </m:r>
                    <m:d>
                      <m:dPr>
                        <m:ctrlPr>
                          <a:rPr lang="en-US" sz="2000" i="1">
                            <a:latin typeface="Cambria Math" panose="02040503050406030204" pitchFamily="18" charset="0"/>
                            <a:sym typeface="Symbol" panose="05050102010706020507" pitchFamily="18" charset="2"/>
                          </a:rPr>
                        </m:ctrlPr>
                      </m:dPr>
                      <m:e>
                        <m:r>
                          <a:rPr lang="en-US" sz="2000" i="1">
                            <a:latin typeface="Cambria Math" panose="02040503050406030204" pitchFamily="18" charset="0"/>
                            <a:sym typeface="Symbol" panose="05050102010706020507" pitchFamily="18" charset="2"/>
                          </a:rPr>
                          <m:t>𝑖𝑠</m:t>
                        </m:r>
                      </m:e>
                    </m:d>
                    <m:r>
                      <a:rPr lang="en-US" sz="2000" i="1">
                        <a:latin typeface="Cambria Math" panose="02040503050406030204" pitchFamily="18" charset="0"/>
                        <a:sym typeface="Symbol" panose="05050102010706020507" pitchFamily="18" charset="2"/>
                      </a:rPr>
                      <m:t>  </m:t>
                    </m:r>
                    <m:r>
                      <a:rPr lang="en-US" sz="2000" i="1">
                        <a:latin typeface="Cambria Math" panose="02040503050406030204" pitchFamily="18" charset="0"/>
                        <a:sym typeface="Symbol" panose="05050102010706020507" pitchFamily="18" charset="2"/>
                      </a:rPr>
                      <m:t>𝑖</m:t>
                    </m:r>
                    <m:sSup>
                      <m:sSupPr>
                        <m:ctrlPr>
                          <a:rPr lang="en-US" sz="2000" i="1">
                            <a:latin typeface="Cambria Math" panose="02040503050406030204" pitchFamily="18" charset="0"/>
                            <a:sym typeface="Symbol" panose="05050102010706020507" pitchFamily="18" charset="2"/>
                          </a:rPr>
                        </m:ctrlPr>
                      </m:sSupPr>
                      <m:e>
                        <m:r>
                          <a:rPr lang="en-US" sz="2000" i="1">
                            <a:latin typeface="Cambria Math" panose="02040503050406030204" pitchFamily="18" charset="0"/>
                            <a:sym typeface="Symbol" panose="05050102010706020507" pitchFamily="18" charset="2"/>
                          </a:rPr>
                          <m:t>𝑠</m:t>
                        </m:r>
                      </m:e>
                      <m:sup>
                        <m:r>
                          <a:rPr lang="en-US" sz="2000" i="1">
                            <a:latin typeface="Cambria Math" panose="02040503050406030204" pitchFamily="18" charset="0"/>
                            <a:sym typeface="Symbol" panose="05050102010706020507" pitchFamily="18" charset="2"/>
                          </a:rPr>
                          <m:t>′</m:t>
                        </m:r>
                      </m:sup>
                    </m:sSup>
                    <m:r>
                      <a:rPr lang="en-US" sz="2000" i="1">
                        <a:latin typeface="Cambria Math" panose="02040503050406030204" pitchFamily="18" charset="0"/>
                        <a:sym typeface="Symbol" panose="05050102010706020507" pitchFamily="18" charset="2"/>
                      </a:rPr>
                      <m:t>=</m:t>
                    </m:r>
                    <m:r>
                      <a:rPr lang="en-US" sz="2000" i="1">
                        <a:latin typeface="Cambria Math" panose="02040503050406030204" pitchFamily="18" charset="0"/>
                        <a:sym typeface="Symbol" panose="05050102010706020507" pitchFamily="18" charset="2"/>
                      </a:rPr>
                      <m:t>𝑡𝑎𝑖𝑙</m:t>
                    </m:r>
                    <m:d>
                      <m:dPr>
                        <m:ctrlPr>
                          <a:rPr lang="en-US" sz="2000" i="1">
                            <a:latin typeface="Cambria Math" panose="02040503050406030204" pitchFamily="18" charset="0"/>
                            <a:sym typeface="Symbol" panose="05050102010706020507" pitchFamily="18" charset="2"/>
                          </a:rPr>
                        </m:ctrlPr>
                      </m:dPr>
                      <m:e>
                        <m:r>
                          <a:rPr lang="en-US" sz="2000" i="1">
                            <a:latin typeface="Cambria Math" panose="02040503050406030204" pitchFamily="18" charset="0"/>
                            <a:sym typeface="Symbol" panose="05050102010706020507" pitchFamily="18" charset="2"/>
                          </a:rPr>
                          <m:t>𝑖𝑠</m:t>
                        </m:r>
                      </m:e>
                    </m:d>
                    <m:r>
                      <a:rPr lang="en-US" sz="2000" i="1">
                        <a:latin typeface="Cambria Math" panose="02040503050406030204" pitchFamily="18" charset="0"/>
                        <a:sym typeface="Symbol" panose="05050102010706020507" pitchFamily="18" charset="2"/>
                      </a:rPr>
                      <m:t> __(</m:t>
                    </m:r>
                    <m:r>
                      <a:rPr lang="en-US" sz="2000" i="1">
                        <a:latin typeface="Cambria Math" panose="02040503050406030204" pitchFamily="18" charset="0"/>
                        <a:sym typeface="Symbol" panose="05050102010706020507" pitchFamily="18" charset="2"/>
                      </a:rPr>
                      <m:t>𝑠</m:t>
                    </m:r>
                    <m:r>
                      <a:rPr lang="en-US" sz="2000" i="1">
                        <a:latin typeface="Cambria Math" panose="02040503050406030204" pitchFamily="18" charset="0"/>
                        <a:sym typeface="Symbol" panose="05050102010706020507" pitchFamily="18" charset="2"/>
                      </a:rPr>
                      <m:t>)=__(</m:t>
                    </m:r>
                    <m:sSup>
                      <m:sSupPr>
                        <m:ctrlPr>
                          <a:rPr lang="en-US" sz="2000" i="1">
                            <a:latin typeface="Cambria Math" panose="02040503050406030204" pitchFamily="18" charset="0"/>
                            <a:sym typeface="Symbol" panose="05050102010706020507" pitchFamily="18" charset="2"/>
                          </a:rPr>
                        </m:ctrlPr>
                      </m:sSupPr>
                      <m:e>
                        <m:r>
                          <a:rPr lang="en-US" sz="2000" i="1">
                            <a:latin typeface="Cambria Math" panose="02040503050406030204" pitchFamily="18" charset="0"/>
                            <a:sym typeface="Symbol" panose="05050102010706020507" pitchFamily="18" charset="2"/>
                          </a:rPr>
                          <m:t>𝑠</m:t>
                        </m:r>
                      </m:e>
                      <m:sup>
                        <m:r>
                          <a:rPr lang="en-US" sz="2000" i="1">
                            <a:latin typeface="Cambria Math" panose="02040503050406030204" pitchFamily="18" charset="0"/>
                            <a:sym typeface="Symbol" panose="05050102010706020507" pitchFamily="18" charset="2"/>
                          </a:rPr>
                          <m:t>′</m:t>
                        </m:r>
                      </m:sup>
                    </m:sSup>
                    <m:r>
                      <a:rPr lang="en-US" sz="2000" i="1">
                        <a:latin typeface="Cambria Math" panose="02040503050406030204" pitchFamily="18" charset="0"/>
                        <a:sym typeface="Symbol" panose="05050102010706020507" pitchFamily="18" charset="2"/>
                      </a:rPr>
                      <m:t>)</m:t>
                    </m:r>
                  </m:oMath>
                </a14:m>
                <a:r>
                  <a:rPr lang="en-US" sz="2000" dirty="0"/>
                  <a:t>}.</a:t>
                </a:r>
              </a:p>
              <a:p>
                <a:pPr marL="0" indent="0">
                  <a:buNone/>
                </a:pPr>
                <a:endParaRPr lang="en-US" sz="2400" dirty="0"/>
              </a:p>
              <a:p>
                <a:r>
                  <a:rPr lang="en-US" sz="2400" dirty="0"/>
                  <a:t>Write statement:</a:t>
                </a:r>
              </a:p>
              <a:p>
                <a:pPr marL="0" indent="0">
                  <a:buNone/>
                </a:pP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𝑤𝑟𝑖𝑡𝑒</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𝑠</m:t>
                                </m:r>
                              </m:e>
                              <m:sup>
                                <m:r>
                                  <a:rPr lang="en-US" sz="2400" b="0" i="1" smtClean="0">
                                    <a:latin typeface="Cambria Math" panose="02040503050406030204" pitchFamily="18" charset="0"/>
                                  </a:rPr>
                                  <m:t>′</m:t>
                                </m:r>
                              </m:sup>
                            </m:sSup>
                          </m:e>
                        </m:d>
                      </m:e>
                    </m:d>
                    <m:r>
                      <a:rPr lang="en-US" sz="2400" b="0" i="1" smtClean="0">
                        <a:latin typeface="Cambria Math" panose="02040503050406030204" pitchFamily="18" charset="0"/>
                      </a:rPr>
                      <m:t>𝑜</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𝑠</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b="0" i="1" smtClean="0">
                        <a:latin typeface="Cambria Math" panose="02040503050406030204" pitchFamily="18" charset="0"/>
                      </a:rPr>
                      <m:t>𝑜𝑠</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  __(</m:t>
                    </m:r>
                    <m:r>
                      <a:rPr lang="en-US" sz="2400" i="1">
                        <a:latin typeface="Cambria Math" panose="02040503050406030204" pitchFamily="18" charset="0"/>
                        <a:sym typeface="Symbol" panose="05050102010706020507" pitchFamily="18" charset="2"/>
                      </a:rPr>
                      <m:t>𝑠</m:t>
                    </m:r>
                    <m:r>
                      <a:rPr lang="en-US" sz="2400" i="1">
                        <a:latin typeface="Cambria Math" panose="02040503050406030204" pitchFamily="18" charset="0"/>
                        <a:sym typeface="Symbol" panose="05050102010706020507" pitchFamily="18" charset="2"/>
                      </a:rPr>
                      <m:t>)=__(</m:t>
                    </m:r>
                    <m:sSup>
                      <m:sSupPr>
                        <m:ctrlPr>
                          <a:rPr lang="en-US" sz="2400" i="1">
                            <a:latin typeface="Cambria Math" panose="02040503050406030204" pitchFamily="18" charset="0"/>
                            <a:sym typeface="Symbol" panose="05050102010706020507" pitchFamily="18" charset="2"/>
                          </a:rPr>
                        </m:ctrlPr>
                      </m:sSupPr>
                      <m:e>
                        <m:r>
                          <a:rPr lang="en-US" sz="2400" i="1">
                            <a:latin typeface="Cambria Math" panose="02040503050406030204" pitchFamily="18" charset="0"/>
                            <a:sym typeface="Symbol" panose="05050102010706020507" pitchFamily="18" charset="2"/>
                          </a:rPr>
                          <m:t>𝑠</m:t>
                        </m:r>
                      </m:e>
                      <m:sup>
                        <m:r>
                          <a:rPr lang="en-US" sz="2400" i="1">
                            <a:latin typeface="Cambria Math" panose="02040503050406030204" pitchFamily="18" charset="0"/>
                            <a:sym typeface="Symbol" panose="05050102010706020507" pitchFamily="18" charset="2"/>
                          </a:rPr>
                          <m:t>′</m:t>
                        </m:r>
                      </m:sup>
                    </m:sSup>
                    <m:r>
                      <a:rPr lang="en-US" sz="2400" i="1">
                        <a:latin typeface="Cambria Math" panose="02040503050406030204" pitchFamily="18" charset="0"/>
                        <a:sym typeface="Symbol" panose="05050102010706020507" pitchFamily="18" charset="2"/>
                      </a:rPr>
                      <m:t>)</m:t>
                    </m:r>
                  </m:oMath>
                </a14:m>
                <a:r>
                  <a:rPr lang="en-US" sz="2400" dirty="0"/>
                  <a:t>}.</a:t>
                </a:r>
              </a:p>
              <a:p>
                <a:pPr marL="0" indent="0">
                  <a:buNone/>
                </a:pPr>
                <a:endParaRPr lang="en-US" sz="2400" dirty="0"/>
              </a:p>
              <a:p>
                <a:pPr marL="0" indent="0">
                  <a:buNone/>
                </a:pPr>
                <a14:m>
                  <m:oMathPara xmlns:m="http://schemas.openxmlformats.org/officeDocument/2006/math">
                    <m:oMathParaPr>
                      <m:jc m:val="left"/>
                    </m:oMathParaPr>
                    <m:oMath xmlns:m="http://schemas.openxmlformats.org/officeDocument/2006/math">
                      <m:r>
                        <a:rPr lang="en-US" sz="2400" i="1" dirty="0" smtClean="0">
                          <a:latin typeface="Cambria Math" panose="02040503050406030204" pitchFamily="18" charset="0"/>
                        </a:rPr>
                        <m:t>𝑖𝑠</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𝑎</m:t>
                          </m:r>
                          <m:r>
                            <a:rPr lang="en-US" sz="2400" b="0" i="1" dirty="0" smtClean="0">
                              <a:latin typeface="Cambria Math" panose="02040503050406030204" pitchFamily="18" charset="0"/>
                            </a:rPr>
                            <m:t>,</m:t>
                          </m:r>
                          <m:r>
                            <a:rPr lang="en-US" sz="2400" b="0" i="1" dirty="0" smtClean="0">
                              <a:latin typeface="Cambria Math" panose="02040503050406030204" pitchFamily="18" charset="0"/>
                            </a:rPr>
                            <m:t>𝑏</m:t>
                          </m:r>
                          <m:r>
                            <a:rPr lang="en-US" sz="2400" b="0" i="1" dirty="0" smtClean="0">
                              <a:latin typeface="Cambria Math" panose="02040503050406030204" pitchFamily="18" charset="0"/>
                            </a:rPr>
                            <m:t>,</m:t>
                          </m:r>
                          <m:r>
                            <a:rPr lang="en-US" sz="2400" b="0" i="1" dirty="0" smtClean="0">
                              <a:latin typeface="Cambria Math" panose="02040503050406030204" pitchFamily="18" charset="0"/>
                            </a:rPr>
                            <m:t>𝑐</m:t>
                          </m:r>
                          <m:r>
                            <a:rPr lang="en-US" sz="2400" b="0" i="1" dirty="0" smtClean="0">
                              <a:latin typeface="Cambria Math" panose="02040503050406030204" pitchFamily="18" charset="0"/>
                            </a:rPr>
                            <m:t>,</m:t>
                          </m:r>
                          <m:r>
                            <a:rPr lang="en-US" sz="2400" b="0" i="1" dirty="0" smtClean="0">
                              <a:latin typeface="Cambria Math" panose="02040503050406030204" pitchFamily="18" charset="0"/>
                            </a:rPr>
                            <m:t>𝑑</m:t>
                          </m:r>
                          <m:r>
                            <a:rPr lang="en-US" sz="2400" b="0" i="1" dirty="0" smtClean="0">
                              <a:latin typeface="Cambria Math" panose="02040503050406030204" pitchFamily="18" charset="0"/>
                            </a:rPr>
                            <m:t>,</m:t>
                          </m:r>
                          <m:r>
                            <a:rPr lang="en-US" sz="2400" b="0" i="1" dirty="0" smtClean="0">
                              <a:latin typeface="Cambria Math" panose="02040503050406030204" pitchFamily="18" charset="0"/>
                            </a:rPr>
                            <m:t>𝑒</m:t>
                          </m:r>
                          <m:r>
                            <a:rPr lang="en-US" sz="2400" b="0" i="1" dirty="0" smtClean="0">
                              <a:latin typeface="Cambria Math" panose="02040503050406030204" pitchFamily="18" charset="0"/>
                            </a:rPr>
                            <m:t>,</m:t>
                          </m:r>
                          <m:r>
                            <a:rPr lang="en-US" sz="2400" b="0" i="1" dirty="0" smtClean="0">
                              <a:latin typeface="Cambria Math" panose="02040503050406030204" pitchFamily="18" charset="0"/>
                            </a:rPr>
                            <m:t>𝑓</m:t>
                          </m:r>
                          <m:r>
                            <a:rPr lang="en-US" sz="2400" b="0" i="1" dirty="0" smtClean="0">
                              <a:latin typeface="Cambria Math" panose="02040503050406030204" pitchFamily="18" charset="0"/>
                            </a:rPr>
                            <m:t>,</m:t>
                          </m:r>
                          <m:r>
                            <a:rPr lang="en-US" sz="2400" b="0" i="1" dirty="0" smtClean="0">
                              <a:latin typeface="Cambria Math" panose="02040503050406030204" pitchFamily="18" charset="0"/>
                            </a:rPr>
                            <m:t>𝑔</m:t>
                          </m:r>
                        </m:e>
                      </m:d>
                      <m:r>
                        <a:rPr lang="en-US" sz="2400" b="0" i="1" dirty="0" smtClean="0">
                          <a:latin typeface="Cambria Math" panose="02040503050406030204" pitchFamily="18" charset="0"/>
                        </a:rPr>
                        <m:t>.</m:t>
                      </m:r>
                    </m:oMath>
                  </m:oMathPara>
                </a14:m>
                <a:endParaRPr lang="en-US" sz="2400" dirty="0"/>
              </a:p>
              <a:p>
                <a14:m>
                  <m:oMath xmlns:m="http://schemas.openxmlformats.org/officeDocument/2006/math">
                    <m:r>
                      <a:rPr lang="en-US" sz="2400" b="0" i="1" dirty="0" smtClean="0">
                        <a:latin typeface="Cambria Math" panose="02040503050406030204" pitchFamily="18" charset="0"/>
                      </a:rPr>
                      <m:t>h𝑒𝑎𝑑</m:t>
                    </m:r>
                    <m:d>
                      <m:dPr>
                        <m:ctrlPr>
                          <a:rPr lang="en-US" sz="2400" b="0" i="1" dirty="0" smtClean="0">
                            <a:latin typeface="Cambria Math" panose="02040503050406030204" pitchFamily="18" charset="0"/>
                          </a:rPr>
                        </m:ctrlPr>
                      </m:dPr>
                      <m:e>
                        <m:r>
                          <a:rPr lang="en-US" sz="2400" i="1" dirty="0">
                            <a:latin typeface="Cambria Math" panose="02040503050406030204" pitchFamily="18" charset="0"/>
                          </a:rPr>
                          <m:t>𝑖𝑠</m:t>
                        </m:r>
                      </m:e>
                    </m:d>
                    <m:r>
                      <a:rPr lang="en-US" sz="2400" i="1" dirty="0">
                        <a:latin typeface="Cambria Math" panose="02040503050406030204" pitchFamily="18" charset="0"/>
                      </a:rPr>
                      <m:t>=</m:t>
                    </m:r>
                    <m:r>
                      <a:rPr lang="en-US" sz="2400" b="0" i="1" dirty="0" smtClean="0">
                        <a:latin typeface="Cambria Math" panose="02040503050406030204" pitchFamily="18" charset="0"/>
                      </a:rPr>
                      <m:t>𝑎</m:t>
                    </m:r>
                    <m:r>
                      <a:rPr lang="en-US" sz="2400" b="0" i="1" dirty="0" smtClean="0">
                        <a:latin typeface="Cambria Math" panose="02040503050406030204" pitchFamily="18" charset="0"/>
                      </a:rPr>
                      <m:t>.</m:t>
                    </m:r>
                  </m:oMath>
                </a14:m>
                <a:endParaRPr lang="en-US" sz="2400" b="0" i="1" dirty="0">
                  <a:latin typeface="Cambria Math" panose="02040503050406030204" pitchFamily="18" charset="0"/>
                </a:endParaRPr>
              </a:p>
              <a:p>
                <a14:m>
                  <m:oMath xmlns:m="http://schemas.openxmlformats.org/officeDocument/2006/math">
                    <m:r>
                      <a:rPr lang="en-US" sz="2400" b="0" i="1" dirty="0" smtClean="0">
                        <a:latin typeface="Cambria Math" panose="02040503050406030204" pitchFamily="18" charset="0"/>
                      </a:rPr>
                      <m:t>𝑡𝑎𝑖𝑙</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𝑖𝑠</m:t>
                        </m:r>
                      </m:e>
                    </m:d>
                    <m:r>
                      <a:rPr lang="en-US" sz="2400" b="0" i="1" dirty="0" smtClean="0">
                        <a:latin typeface="Cambria Math" panose="02040503050406030204" pitchFamily="18" charset="0"/>
                      </a:rPr>
                      <m:t>=</m:t>
                    </m:r>
                    <m:d>
                      <m:dPr>
                        <m:ctrlPr>
                          <a:rPr lang="en-US" sz="2400" i="1" dirty="0">
                            <a:latin typeface="Cambria Math" panose="02040503050406030204" pitchFamily="18" charset="0"/>
                          </a:rPr>
                        </m:ctrlPr>
                      </m:dPr>
                      <m:e>
                        <m:r>
                          <a:rPr lang="en-US" sz="2400" i="1" dirty="0">
                            <a:latin typeface="Cambria Math" panose="02040503050406030204" pitchFamily="18" charset="0"/>
                          </a:rPr>
                          <m:t>𝑏</m:t>
                        </m:r>
                        <m:r>
                          <a:rPr lang="en-US" sz="2400" i="1" dirty="0">
                            <a:latin typeface="Cambria Math" panose="02040503050406030204" pitchFamily="18" charset="0"/>
                          </a:rPr>
                          <m:t>,</m:t>
                        </m:r>
                        <m:r>
                          <a:rPr lang="en-US" sz="2400" i="1" dirty="0">
                            <a:latin typeface="Cambria Math" panose="02040503050406030204" pitchFamily="18" charset="0"/>
                          </a:rPr>
                          <m:t>𝑐</m:t>
                        </m:r>
                        <m:r>
                          <a:rPr lang="en-US" sz="2400" i="1" dirty="0">
                            <a:latin typeface="Cambria Math" panose="02040503050406030204" pitchFamily="18" charset="0"/>
                          </a:rPr>
                          <m:t>,</m:t>
                        </m:r>
                        <m:r>
                          <a:rPr lang="en-US" sz="2400" i="1" dirty="0">
                            <a:latin typeface="Cambria Math" panose="02040503050406030204" pitchFamily="18" charset="0"/>
                          </a:rPr>
                          <m:t>𝑑</m:t>
                        </m:r>
                        <m:r>
                          <a:rPr lang="en-US" sz="2400" i="1" dirty="0">
                            <a:latin typeface="Cambria Math" panose="02040503050406030204" pitchFamily="18" charset="0"/>
                          </a:rPr>
                          <m:t>,</m:t>
                        </m:r>
                        <m:r>
                          <a:rPr lang="en-US" sz="2400" i="1" dirty="0">
                            <a:latin typeface="Cambria Math" panose="02040503050406030204" pitchFamily="18" charset="0"/>
                          </a:rPr>
                          <m:t>𝑒</m:t>
                        </m:r>
                        <m:r>
                          <a:rPr lang="en-US" sz="2400" i="1" dirty="0">
                            <a:latin typeface="Cambria Math" panose="02040503050406030204" pitchFamily="18" charset="0"/>
                          </a:rPr>
                          <m:t>,</m:t>
                        </m:r>
                        <m:r>
                          <a:rPr lang="en-US" sz="2400" i="1" dirty="0">
                            <a:latin typeface="Cambria Math" panose="02040503050406030204" pitchFamily="18" charset="0"/>
                          </a:rPr>
                          <m:t>𝑓</m:t>
                        </m:r>
                        <m:r>
                          <a:rPr lang="en-US" sz="2400" i="1" dirty="0">
                            <a:latin typeface="Cambria Math" panose="02040503050406030204" pitchFamily="18" charset="0"/>
                          </a:rPr>
                          <m:t>,</m:t>
                        </m:r>
                        <m:r>
                          <a:rPr lang="en-US" sz="2400" i="1" dirty="0">
                            <a:latin typeface="Cambria Math" panose="02040503050406030204" pitchFamily="18" charset="0"/>
                          </a:rPr>
                          <m:t>𝑔</m:t>
                        </m:r>
                      </m:e>
                    </m:d>
                    <m:r>
                      <a:rPr lang="en-US" sz="2400" i="1" dirty="0">
                        <a:latin typeface="Cambria Math" panose="02040503050406030204" pitchFamily="18" charset="0"/>
                      </a:rPr>
                      <m:t>.</m:t>
                    </m:r>
                  </m:oMath>
                </a14:m>
                <a:endParaRPr lang="en-US" sz="2400" dirty="0"/>
              </a:p>
              <a:p>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𝑖</m:t>
                        </m:r>
                      </m:e>
                      <m:sup>
                        <m:r>
                          <a:rPr lang="en-US" sz="2400" b="0" i="1" smtClean="0">
                            <a:latin typeface="Cambria Math" panose="02040503050406030204" pitchFamily="18" charset="0"/>
                          </a:rPr>
                          <m:t>𝑡h</m:t>
                        </m:r>
                      </m:sup>
                    </m:sSup>
                    <m:r>
                      <a:rPr lang="en-US" sz="2400" b="0" i="1" smtClean="0">
                        <a:latin typeface="Cambria Math" panose="02040503050406030204" pitchFamily="18" charset="0"/>
                      </a:rPr>
                      <m:t> </m:t>
                    </m:r>
                    <m:r>
                      <a:rPr lang="en-US" sz="2400" b="0" i="1" smtClean="0">
                        <a:latin typeface="Cambria Math" panose="02040503050406030204" pitchFamily="18" charset="0"/>
                      </a:rPr>
                      <m:t>𝑒𝑙𝑒𝑚𝑒𝑛𝑡</m:t>
                    </m:r>
                    <m:r>
                      <a:rPr lang="en-US" sz="2400" b="0" i="1" smtClean="0">
                        <a:latin typeface="Cambria Math" panose="02040503050406030204" pitchFamily="18" charset="0"/>
                      </a:rPr>
                      <m:t>:  </m:t>
                    </m:r>
                    <m:r>
                      <a:rPr lang="en-US" sz="2400" b="0" i="1" smtClean="0">
                        <a:latin typeface="Cambria Math" panose="02040503050406030204" pitchFamily="18" charset="0"/>
                      </a:rPr>
                      <m:t>h𝑒𝑎𝑑</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𝑡𝑎𝑖𝑙</m:t>
                            </m:r>
                          </m:e>
                          <m:sup>
                            <m:r>
                              <a:rPr lang="en-US" sz="2400" b="0" i="1" smtClean="0">
                                <a:latin typeface="Cambria Math" panose="02040503050406030204" pitchFamily="18" charset="0"/>
                              </a:rPr>
                              <m:t>𝑖</m:t>
                            </m:r>
                            <m:r>
                              <a:rPr lang="en-US" sz="2400" b="0" i="1" smtClean="0">
                                <a:latin typeface="Cambria Math" panose="02040503050406030204" pitchFamily="18" charset="0"/>
                              </a:rPr>
                              <m:t>−1</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𝑖𝑠</m:t>
                            </m:r>
                          </m:e>
                        </m:d>
                      </m:e>
                    </m:d>
                    <m:r>
                      <a:rPr lang="en-US" sz="2400" b="0" i="1" smtClean="0">
                        <a:latin typeface="Cambria Math" panose="02040503050406030204" pitchFamily="18" charset="0"/>
                      </a:rPr>
                      <m:t>.</m:t>
                    </m:r>
                  </m:oMath>
                </a14:m>
                <a:endParaRPr lang="en-US" sz="2400" dirty="0"/>
              </a:p>
              <a:p>
                <a:endParaRPr lang="en-US" sz="2400" dirty="0"/>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4360" y="1671782"/>
                <a:ext cx="8012430" cy="4500419"/>
              </a:xfrm>
              <a:blipFill>
                <a:blip r:embed="rId2"/>
                <a:stretch>
                  <a:fillRect l="-837" t="-1894"/>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31D2695A-A6BC-4733-B9E1-057D12C09A79}"/>
              </a:ext>
            </a:extLst>
          </p:cNvPr>
          <p:cNvSpPr>
            <a:spLocks noGrp="1"/>
          </p:cNvSpPr>
          <p:nvPr>
            <p:ph type="sldNum" sz="quarter" idx="12"/>
          </p:nvPr>
        </p:nvSpPr>
        <p:spPr/>
        <p:txBody>
          <a:bodyPr/>
          <a:lstStyle/>
          <a:p>
            <a:fld id="{861BBF88-0EE9-8341-94B5-835AB2C87E69}" type="slidenum">
              <a:rPr lang="en-US" smtClean="0"/>
              <a:t>14</a:t>
            </a:fld>
            <a:endParaRPr lang="en-US"/>
          </a:p>
        </p:txBody>
      </p:sp>
    </p:spTree>
    <p:extLst>
      <p:ext uri="{BB962C8B-B14F-4D97-AF65-F5344CB8AC3E}">
        <p14:creationId xmlns:p14="http://schemas.microsoft.com/office/powerpoint/2010/main" val="357840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Paths and Path Condition</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sz="2400" dirty="0"/>
              <a:t>Now that we know how to compute the function of each node of a path, we need to know how to compose them:</a:t>
            </a:r>
          </a:p>
          <a:p>
            <a:pPr marL="0" indent="0">
              <a:buNone/>
            </a:pPr>
            <a:endParaRPr lang="en-US" sz="2400" dirty="0"/>
          </a:p>
          <a:p>
            <a:pPr marL="0" indent="0">
              <a:buNone/>
            </a:pPr>
            <a:endParaRPr lang="en-US" sz="2400"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2"/>
          <a:stretch>
            <a:fillRect/>
          </a:stretch>
        </p:blipFill>
        <p:spPr>
          <a:xfrm>
            <a:off x="640574" y="2849633"/>
            <a:ext cx="7862851" cy="2631934"/>
          </a:xfrm>
          <a:prstGeom prst="rect">
            <a:avLst/>
          </a:prstGeom>
        </p:spPr>
      </p:pic>
      <p:sp>
        <p:nvSpPr>
          <p:cNvPr id="6" name="Slide Number Placeholder 5">
            <a:extLst>
              <a:ext uri="{FF2B5EF4-FFF2-40B4-BE49-F238E27FC236}">
                <a16:creationId xmlns:a16="http://schemas.microsoft.com/office/drawing/2014/main" id="{D71A0FC6-336E-4F30-8C69-EBF0D915EEF1}"/>
              </a:ext>
            </a:extLst>
          </p:cNvPr>
          <p:cNvSpPr>
            <a:spLocks noGrp="1"/>
          </p:cNvSpPr>
          <p:nvPr>
            <p:ph type="sldNum" sz="quarter" idx="12"/>
          </p:nvPr>
        </p:nvSpPr>
        <p:spPr/>
        <p:txBody>
          <a:bodyPr/>
          <a:lstStyle/>
          <a:p>
            <a:fld id="{861BBF88-0EE9-8341-94B5-835AB2C87E69}" type="slidenum">
              <a:rPr lang="en-US" smtClean="0"/>
              <a:t>15</a:t>
            </a:fld>
            <a:endParaRPr lang="en-US"/>
          </a:p>
        </p:txBody>
      </p:sp>
    </p:spTree>
    <p:extLst>
      <p:ext uri="{BB962C8B-B14F-4D97-AF65-F5344CB8AC3E}">
        <p14:creationId xmlns:p14="http://schemas.microsoft.com/office/powerpoint/2010/main" val="155870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Paths and Path Condition</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sz="2400" dirty="0"/>
              <a:t>Now that we know how to compute the function of each node of a path, we need to know how to compose them:</a:t>
            </a:r>
          </a:p>
          <a:p>
            <a:pPr marL="0" indent="0">
              <a:buNone/>
            </a:pPr>
            <a:endParaRPr lang="en-US" sz="2400" dirty="0"/>
          </a:p>
          <a:p>
            <a:pPr marL="0" indent="0">
              <a:buNone/>
            </a:pPr>
            <a:endParaRPr lang="en-US" sz="2400"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1459345" y="2492688"/>
            <a:ext cx="7056582" cy="3765408"/>
          </a:xfrm>
          <a:prstGeom prst="rect">
            <a:avLst/>
          </a:prstGeom>
        </p:spPr>
      </p:pic>
      <p:sp>
        <p:nvSpPr>
          <p:cNvPr id="4" name="Slide Number Placeholder 3">
            <a:extLst>
              <a:ext uri="{FF2B5EF4-FFF2-40B4-BE49-F238E27FC236}">
                <a16:creationId xmlns:a16="http://schemas.microsoft.com/office/drawing/2014/main" id="{D5BE9872-D0EF-4B55-BCDF-79B586FDFAD4}"/>
              </a:ext>
            </a:extLst>
          </p:cNvPr>
          <p:cNvSpPr>
            <a:spLocks noGrp="1"/>
          </p:cNvSpPr>
          <p:nvPr>
            <p:ph type="sldNum" sz="quarter" idx="12"/>
          </p:nvPr>
        </p:nvSpPr>
        <p:spPr/>
        <p:txBody>
          <a:bodyPr/>
          <a:lstStyle/>
          <a:p>
            <a:fld id="{861BBF88-0EE9-8341-94B5-835AB2C87E69}" type="slidenum">
              <a:rPr lang="en-US" smtClean="0"/>
              <a:t>16</a:t>
            </a:fld>
            <a:endParaRPr lang="en-US"/>
          </a:p>
        </p:txBody>
      </p:sp>
    </p:spTree>
    <p:extLst>
      <p:ext uri="{BB962C8B-B14F-4D97-AF65-F5344CB8AC3E}">
        <p14:creationId xmlns:p14="http://schemas.microsoft.com/office/powerpoint/2010/main" val="1046982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Paths and Path Condition</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sz="2400" dirty="0"/>
              <a:t>Application:</a:t>
            </a:r>
          </a:p>
          <a:p>
            <a:pPr marL="0" indent="0">
              <a:buNone/>
            </a:pPr>
            <a:endParaRPr lang="en-US" sz="2400" dirty="0"/>
          </a:p>
          <a:p>
            <a:pPr marL="0" indent="0">
              <a:buNone/>
            </a:pPr>
            <a:endParaRPr lang="en-US" sz="2400" dirty="0"/>
          </a:p>
          <a:p>
            <a:pPr marL="0" indent="0">
              <a:buNone/>
            </a:pPr>
            <a:endParaRPr lang="en-US" sz="2400"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7" name="Picture 6"/>
          <p:cNvPicPr>
            <a:picLocks noChangeAspect="1"/>
          </p:cNvPicPr>
          <p:nvPr/>
        </p:nvPicPr>
        <p:blipFill>
          <a:blip r:embed="rId2"/>
          <a:stretch>
            <a:fillRect/>
          </a:stretch>
        </p:blipFill>
        <p:spPr>
          <a:xfrm>
            <a:off x="2418944" y="1736386"/>
            <a:ext cx="5755238" cy="4524449"/>
          </a:xfrm>
          <a:prstGeom prst="rect">
            <a:avLst/>
          </a:prstGeom>
        </p:spPr>
      </p:pic>
      <p:sp>
        <p:nvSpPr>
          <p:cNvPr id="4" name="Slide Number Placeholder 3">
            <a:extLst>
              <a:ext uri="{FF2B5EF4-FFF2-40B4-BE49-F238E27FC236}">
                <a16:creationId xmlns:a16="http://schemas.microsoft.com/office/drawing/2014/main" id="{50AB52CA-9FC5-43AE-BFA4-30D5CCBA90C7}"/>
              </a:ext>
            </a:extLst>
          </p:cNvPr>
          <p:cNvSpPr>
            <a:spLocks noGrp="1"/>
          </p:cNvSpPr>
          <p:nvPr>
            <p:ph type="sldNum" sz="quarter" idx="12"/>
          </p:nvPr>
        </p:nvSpPr>
        <p:spPr/>
        <p:txBody>
          <a:bodyPr/>
          <a:lstStyle/>
          <a:p>
            <a:fld id="{861BBF88-0EE9-8341-94B5-835AB2C87E69}" type="slidenum">
              <a:rPr lang="en-US" smtClean="0"/>
              <a:t>17</a:t>
            </a:fld>
            <a:endParaRPr lang="en-US"/>
          </a:p>
        </p:txBody>
      </p:sp>
    </p:spTree>
    <p:extLst>
      <p:ext uri="{BB962C8B-B14F-4D97-AF65-F5344CB8AC3E}">
        <p14:creationId xmlns:p14="http://schemas.microsoft.com/office/powerpoint/2010/main" val="4255198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Paths and Path Condition</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sz="2400" dirty="0"/>
              <a:t>Application:  {(</a:t>
            </a:r>
            <a:r>
              <a:rPr lang="en-US" sz="2400" dirty="0" err="1"/>
              <a:t>s,s</a:t>
            </a:r>
            <a:r>
              <a:rPr lang="en-US" sz="2400" dirty="0"/>
              <a:t>’)| x=2y ^ x’=x-y ^ y’=y}</a:t>
            </a:r>
          </a:p>
          <a:p>
            <a:pPr marL="0" indent="0">
              <a:buNone/>
            </a:pPr>
            <a:endParaRPr lang="en-US" sz="2400" dirty="0"/>
          </a:p>
          <a:p>
            <a:pPr marL="0" indent="0">
              <a:buNone/>
            </a:pPr>
            <a:endParaRPr lang="en-US" sz="2400" dirty="0"/>
          </a:p>
          <a:p>
            <a:pPr marL="0" indent="0">
              <a:buNone/>
            </a:pPr>
            <a:endParaRPr lang="en-US" sz="2400"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1256145" y="2105313"/>
            <a:ext cx="7390651" cy="4152274"/>
          </a:xfrm>
          <a:prstGeom prst="rect">
            <a:avLst/>
          </a:prstGeom>
        </p:spPr>
      </p:pic>
      <p:sp>
        <p:nvSpPr>
          <p:cNvPr id="4" name="Slide Number Placeholder 3">
            <a:extLst>
              <a:ext uri="{FF2B5EF4-FFF2-40B4-BE49-F238E27FC236}">
                <a16:creationId xmlns:a16="http://schemas.microsoft.com/office/drawing/2014/main" id="{024C1C76-9C4E-418B-A561-AE1BB84DB1CB}"/>
              </a:ext>
            </a:extLst>
          </p:cNvPr>
          <p:cNvSpPr>
            <a:spLocks noGrp="1"/>
          </p:cNvSpPr>
          <p:nvPr>
            <p:ph type="sldNum" sz="quarter" idx="12"/>
          </p:nvPr>
        </p:nvSpPr>
        <p:spPr/>
        <p:txBody>
          <a:bodyPr/>
          <a:lstStyle/>
          <a:p>
            <a:fld id="{861BBF88-0EE9-8341-94B5-835AB2C87E69}" type="slidenum">
              <a:rPr lang="en-US" smtClean="0"/>
              <a:t>18</a:t>
            </a:fld>
            <a:endParaRPr lang="en-US"/>
          </a:p>
        </p:txBody>
      </p:sp>
    </p:spTree>
    <p:extLst>
      <p:ext uri="{BB962C8B-B14F-4D97-AF65-F5344CB8AC3E}">
        <p14:creationId xmlns:p14="http://schemas.microsoft.com/office/powerpoint/2010/main" val="3956048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Paths and Path Condition</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sz="2400" dirty="0"/>
              <a:t>Application:</a:t>
            </a:r>
          </a:p>
          <a:p>
            <a:pPr marL="0" indent="0">
              <a:buNone/>
            </a:pPr>
            <a:endParaRPr lang="en-US" sz="2400" dirty="0"/>
          </a:p>
          <a:p>
            <a:pPr marL="0" indent="0">
              <a:buNone/>
            </a:pPr>
            <a:endParaRPr lang="en-US" sz="2400" dirty="0"/>
          </a:p>
          <a:p>
            <a:pPr marL="0" indent="0">
              <a:buNone/>
            </a:pPr>
            <a:endParaRPr lang="en-US" sz="2400"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2"/>
          <a:stretch>
            <a:fillRect/>
          </a:stretch>
        </p:blipFill>
        <p:spPr>
          <a:xfrm>
            <a:off x="1330036" y="2077739"/>
            <a:ext cx="7029266" cy="4153658"/>
          </a:xfrm>
          <a:prstGeom prst="rect">
            <a:avLst/>
          </a:prstGeom>
        </p:spPr>
      </p:pic>
      <p:sp>
        <p:nvSpPr>
          <p:cNvPr id="6" name="Slide Number Placeholder 5">
            <a:extLst>
              <a:ext uri="{FF2B5EF4-FFF2-40B4-BE49-F238E27FC236}">
                <a16:creationId xmlns:a16="http://schemas.microsoft.com/office/drawing/2014/main" id="{406E4457-D4FE-4B4C-9F8F-5236D6BE5634}"/>
              </a:ext>
            </a:extLst>
          </p:cNvPr>
          <p:cNvSpPr>
            <a:spLocks noGrp="1"/>
          </p:cNvSpPr>
          <p:nvPr>
            <p:ph type="sldNum" sz="quarter" idx="12"/>
          </p:nvPr>
        </p:nvSpPr>
        <p:spPr/>
        <p:txBody>
          <a:bodyPr/>
          <a:lstStyle/>
          <a:p>
            <a:fld id="{861BBF88-0EE9-8341-94B5-835AB2C87E69}" type="slidenum">
              <a:rPr lang="en-US" smtClean="0"/>
              <a:t>19</a:t>
            </a:fld>
            <a:endParaRPr lang="en-US"/>
          </a:p>
        </p:txBody>
      </p:sp>
    </p:spTree>
    <p:extLst>
      <p:ext uri="{BB962C8B-B14F-4D97-AF65-F5344CB8AC3E}">
        <p14:creationId xmlns:p14="http://schemas.microsoft.com/office/powerpoint/2010/main" val="2291006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sz="2800" b="1" dirty="0"/>
              <a:t>Test Data generation</a:t>
            </a:r>
            <a:endParaRPr lang="en-US" sz="2800" dirty="0"/>
          </a:p>
        </p:txBody>
      </p:sp>
      <p:sp>
        <p:nvSpPr>
          <p:cNvPr id="3" name="Content Placeholder 2"/>
          <p:cNvSpPr>
            <a:spLocks noGrp="1"/>
          </p:cNvSpPr>
          <p:nvPr>
            <p:ph idx="1"/>
          </p:nvPr>
        </p:nvSpPr>
        <p:spPr>
          <a:xfrm>
            <a:off x="228600" y="1588770"/>
            <a:ext cx="8915400" cy="4715913"/>
          </a:xfrm>
        </p:spPr>
        <p:txBody>
          <a:bodyPr>
            <a:normAutofit fontScale="77500" lnSpcReduction="20000"/>
          </a:bodyPr>
          <a:lstStyle/>
          <a:p>
            <a:pPr marL="0" indent="0">
              <a:buNone/>
            </a:pPr>
            <a:r>
              <a:rPr lang="en-US" dirty="0"/>
              <a:t>Test Data generation:</a:t>
            </a:r>
          </a:p>
          <a:p>
            <a:r>
              <a:rPr lang="en-US" dirty="0"/>
              <a:t>We are given a program P, specification R, input domain X (domain of R).</a:t>
            </a:r>
          </a:p>
          <a:p>
            <a:pPr lvl="1"/>
            <a:r>
              <a:rPr lang="en-US" dirty="0"/>
              <a:t>Problem:  Generate test data T, subset of X, so that when we observe the behavior of P over T, we can infer its behavior over (all of) X.</a:t>
            </a:r>
          </a:p>
          <a:p>
            <a:pPr lvl="1"/>
            <a:r>
              <a:rPr lang="en-US" dirty="0"/>
              <a:t>How to infer the behavior of P on X from its behavior on T:  depends on the goal of testing. </a:t>
            </a:r>
          </a:p>
          <a:p>
            <a:r>
              <a:rPr lang="en-US" dirty="0"/>
              <a:t>Two methods / sources of information to derive T:</a:t>
            </a:r>
          </a:p>
          <a:p>
            <a:pPr lvl="1"/>
            <a:r>
              <a:rPr lang="en-US" dirty="0"/>
              <a:t>Analyzing specification R (to ensure coverage of functional features).</a:t>
            </a:r>
          </a:p>
          <a:p>
            <a:pPr lvl="1"/>
            <a:r>
              <a:rPr lang="en-US" dirty="0"/>
              <a:t>Analyzing the structure of P (to ensure coverage of syntactic features).</a:t>
            </a:r>
          </a:p>
          <a:p>
            <a:r>
              <a:rPr lang="en-US" dirty="0"/>
              <a:t>Focus of chapter 9:  Analyzing the Specification.</a:t>
            </a:r>
          </a:p>
          <a:p>
            <a:r>
              <a:rPr lang="en-US" dirty="0"/>
              <a:t>Focus of this chapter:  Analyzing the Program.</a:t>
            </a:r>
          </a:p>
          <a:p>
            <a:pPr marL="457200" lvl="1" indent="0">
              <a:buNone/>
            </a:pPr>
            <a:endParaRPr lang="en-US"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356619D5-14AA-4CC2-A0B3-7209F8DF1DDF}"/>
              </a:ext>
            </a:extLst>
          </p:cNvPr>
          <p:cNvSpPr>
            <a:spLocks noGrp="1"/>
          </p:cNvSpPr>
          <p:nvPr>
            <p:ph type="sldNum" sz="quarter" idx="12"/>
          </p:nvPr>
        </p:nvSpPr>
        <p:spPr/>
        <p:txBody>
          <a:bodyPr/>
          <a:lstStyle/>
          <a:p>
            <a:fld id="{861BBF88-0EE9-8341-94B5-835AB2C87E69}" type="slidenum">
              <a:rPr lang="en-US" smtClean="0"/>
              <a:t>2</a:t>
            </a:fld>
            <a:endParaRPr lang="en-US"/>
          </a:p>
        </p:txBody>
      </p:sp>
    </p:spTree>
    <p:extLst>
      <p:ext uri="{BB962C8B-B14F-4D97-AF65-F5344CB8AC3E}">
        <p14:creationId xmlns:p14="http://schemas.microsoft.com/office/powerpoint/2010/main" val="1466538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Paths and Path Condition</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sz="2400" dirty="0"/>
              <a:t>Application:</a:t>
            </a:r>
          </a:p>
          <a:p>
            <a:pPr marL="0" indent="0">
              <a:buNone/>
            </a:pPr>
            <a:endParaRPr lang="en-US" sz="2400" dirty="0"/>
          </a:p>
          <a:p>
            <a:pPr marL="0" indent="0">
              <a:buNone/>
            </a:pPr>
            <a:endParaRPr lang="en-US" sz="2400" dirty="0"/>
          </a:p>
          <a:p>
            <a:pPr marL="0" indent="0">
              <a:buNone/>
            </a:pPr>
            <a:endParaRPr lang="en-US" sz="2400"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676072" y="2136596"/>
            <a:ext cx="7780300" cy="1557949"/>
          </a:xfrm>
          <a:prstGeom prst="rect">
            <a:avLst/>
          </a:prstGeom>
        </p:spPr>
      </p:pic>
      <p:sp>
        <p:nvSpPr>
          <p:cNvPr id="4" name="Slide Number Placeholder 3">
            <a:extLst>
              <a:ext uri="{FF2B5EF4-FFF2-40B4-BE49-F238E27FC236}">
                <a16:creationId xmlns:a16="http://schemas.microsoft.com/office/drawing/2014/main" id="{AA518AD3-3752-470E-96DA-5D7BD0D63D05}"/>
              </a:ext>
            </a:extLst>
          </p:cNvPr>
          <p:cNvSpPr>
            <a:spLocks noGrp="1"/>
          </p:cNvSpPr>
          <p:nvPr>
            <p:ph type="sldNum" sz="quarter" idx="12"/>
          </p:nvPr>
        </p:nvSpPr>
        <p:spPr/>
        <p:txBody>
          <a:bodyPr/>
          <a:lstStyle/>
          <a:p>
            <a:fld id="{861BBF88-0EE9-8341-94B5-835AB2C87E69}" type="slidenum">
              <a:rPr lang="en-US" smtClean="0"/>
              <a:t>20</a:t>
            </a:fld>
            <a:endParaRPr lang="en-US"/>
          </a:p>
        </p:txBody>
      </p:sp>
    </p:spTree>
    <p:extLst>
      <p:ext uri="{BB962C8B-B14F-4D97-AF65-F5344CB8AC3E}">
        <p14:creationId xmlns:p14="http://schemas.microsoft.com/office/powerpoint/2010/main" val="4127817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Paths and Path Condition</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sz="2400" dirty="0"/>
              <a:t>Illustration, consider the following path:</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We find the following function:</a:t>
            </a:r>
          </a:p>
          <a:p>
            <a:pPr marL="0" indent="0">
              <a:buNone/>
            </a:pPr>
            <a:endParaRPr lang="en-US" sz="2400"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1975125" y="2147000"/>
            <a:ext cx="6565350" cy="1564934"/>
          </a:xfrm>
          <a:prstGeom prst="rect">
            <a:avLst/>
          </a:prstGeom>
        </p:spPr>
      </p:pic>
      <p:pic>
        <p:nvPicPr>
          <p:cNvPr id="7" name="Picture 6"/>
          <p:cNvPicPr>
            <a:picLocks noChangeAspect="1"/>
          </p:cNvPicPr>
          <p:nvPr/>
        </p:nvPicPr>
        <p:blipFill>
          <a:blip r:embed="rId3"/>
          <a:stretch>
            <a:fillRect/>
          </a:stretch>
        </p:blipFill>
        <p:spPr>
          <a:xfrm>
            <a:off x="625834" y="4682067"/>
            <a:ext cx="7914641" cy="1364765"/>
          </a:xfrm>
          <a:prstGeom prst="rect">
            <a:avLst/>
          </a:prstGeom>
        </p:spPr>
      </p:pic>
      <p:sp>
        <p:nvSpPr>
          <p:cNvPr id="4" name="Slide Number Placeholder 3">
            <a:extLst>
              <a:ext uri="{FF2B5EF4-FFF2-40B4-BE49-F238E27FC236}">
                <a16:creationId xmlns:a16="http://schemas.microsoft.com/office/drawing/2014/main" id="{F9FB71A8-5EA9-455A-A177-1C5F6395934D}"/>
              </a:ext>
            </a:extLst>
          </p:cNvPr>
          <p:cNvSpPr>
            <a:spLocks noGrp="1"/>
          </p:cNvSpPr>
          <p:nvPr>
            <p:ph type="sldNum" sz="quarter" idx="12"/>
          </p:nvPr>
        </p:nvSpPr>
        <p:spPr/>
        <p:txBody>
          <a:bodyPr/>
          <a:lstStyle/>
          <a:p>
            <a:fld id="{861BBF88-0EE9-8341-94B5-835AB2C87E69}" type="slidenum">
              <a:rPr lang="en-US" smtClean="0"/>
              <a:t>21</a:t>
            </a:fld>
            <a:endParaRPr lang="en-US"/>
          </a:p>
        </p:txBody>
      </p:sp>
    </p:spTree>
    <p:extLst>
      <p:ext uri="{BB962C8B-B14F-4D97-AF65-F5344CB8AC3E}">
        <p14:creationId xmlns:p14="http://schemas.microsoft.com/office/powerpoint/2010/main" val="1796189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Paths and Path Condition</a:t>
            </a:r>
            <a:endParaRPr lang="en-US" dirty="0"/>
          </a:p>
        </p:txBody>
      </p:sp>
      <p:sp>
        <p:nvSpPr>
          <p:cNvPr id="3" name="Content Placeholder 2"/>
          <p:cNvSpPr>
            <a:spLocks noGrp="1"/>
          </p:cNvSpPr>
          <p:nvPr>
            <p:ph idx="1"/>
          </p:nvPr>
        </p:nvSpPr>
        <p:spPr>
          <a:xfrm>
            <a:off x="594360" y="1671782"/>
            <a:ext cx="8012430" cy="4500419"/>
          </a:xfrm>
        </p:spPr>
        <p:txBody>
          <a:bodyPr>
            <a:normAutofit fontScale="92500"/>
          </a:bodyPr>
          <a:lstStyle/>
          <a:p>
            <a:pPr marL="0" indent="0">
              <a:buNone/>
            </a:pPr>
            <a:r>
              <a:rPr lang="en-US" sz="2400" dirty="0"/>
              <a:t>We find the following function:</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Interpretation:</a:t>
            </a:r>
          </a:p>
          <a:p>
            <a:r>
              <a:rPr lang="en-US" sz="2400" dirty="0"/>
              <a:t>This path is taken if the input includes at least two values (since we read it from it twice), and if the first value of the input (say x) and the second value (say y) satisfy the condition 5x=3y.  Once the path is executed, x takes value 2x-y and y takes value 2y-3x.</a:t>
            </a:r>
          </a:p>
          <a:p>
            <a:r>
              <a:rPr lang="en-US" sz="2400" dirty="0"/>
              <a:t>Sample test data:  x=15, y=25.  2x-y=2y-3x=5.</a:t>
            </a:r>
          </a:p>
          <a:p>
            <a:pPr marL="0" indent="0">
              <a:buNone/>
            </a:pPr>
            <a:endParaRPr lang="en-US" sz="2400"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7" name="Picture 6"/>
          <p:cNvPicPr>
            <a:picLocks noChangeAspect="1"/>
          </p:cNvPicPr>
          <p:nvPr/>
        </p:nvPicPr>
        <p:blipFill>
          <a:blip r:embed="rId2"/>
          <a:stretch>
            <a:fillRect/>
          </a:stretch>
        </p:blipFill>
        <p:spPr>
          <a:xfrm>
            <a:off x="772159" y="2218267"/>
            <a:ext cx="7914641" cy="1364765"/>
          </a:xfrm>
          <a:prstGeom prst="rect">
            <a:avLst/>
          </a:prstGeom>
        </p:spPr>
      </p:pic>
      <p:sp>
        <p:nvSpPr>
          <p:cNvPr id="4" name="Slide Number Placeholder 3">
            <a:extLst>
              <a:ext uri="{FF2B5EF4-FFF2-40B4-BE49-F238E27FC236}">
                <a16:creationId xmlns:a16="http://schemas.microsoft.com/office/drawing/2014/main" id="{03E1D63D-722F-4217-981A-DFCFE736B729}"/>
              </a:ext>
            </a:extLst>
          </p:cNvPr>
          <p:cNvSpPr>
            <a:spLocks noGrp="1"/>
          </p:cNvSpPr>
          <p:nvPr>
            <p:ph type="sldNum" sz="quarter" idx="12"/>
          </p:nvPr>
        </p:nvSpPr>
        <p:spPr/>
        <p:txBody>
          <a:bodyPr/>
          <a:lstStyle/>
          <a:p>
            <a:fld id="{861BBF88-0EE9-8341-94B5-835AB2C87E69}" type="slidenum">
              <a:rPr lang="en-US" smtClean="0"/>
              <a:t>22</a:t>
            </a:fld>
            <a:endParaRPr lang="en-US"/>
          </a:p>
        </p:txBody>
      </p:sp>
    </p:spTree>
    <p:extLst>
      <p:ext uri="{BB962C8B-B14F-4D97-AF65-F5344CB8AC3E}">
        <p14:creationId xmlns:p14="http://schemas.microsoft.com/office/powerpoint/2010/main" val="1614991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Paths and Path Condition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4360" y="1671782"/>
                <a:ext cx="8012430" cy="4576618"/>
              </a:xfrm>
            </p:spPr>
            <p:txBody>
              <a:bodyPr>
                <a:normAutofit fontScale="92500" lnSpcReduction="10000"/>
              </a:bodyPr>
              <a:lstStyle/>
              <a:p>
                <a:pPr marL="0" indent="0">
                  <a:buNone/>
                </a:pPr>
                <a:r>
                  <a:rPr lang="en-US" sz="2400" dirty="0"/>
                  <a:t>Consider the path again:</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r>
                  <a:rPr lang="en-US" sz="2400" dirty="0"/>
                  <a:t>This path is taken if the input includes at least two values (since we read it from it twice), and if the first value of the input (say x) and the second value (say y) satisfy the condition 5x=3y.  Once the path is executed, x takes value 2x-y and y takes value 2y-3x.</a:t>
                </a:r>
              </a:p>
              <a:p>
                <a:r>
                  <a:rPr lang="en-US" sz="2400" dirty="0"/>
                  <a:t>An example of x and y such 5x=3y:  x=18, y=30.  </a:t>
                </a:r>
              </a:p>
              <a:p>
                <a:r>
                  <a:rPr lang="en-US" sz="2400" dirty="0"/>
                  <a:t>You will find that this input causes this path to execute, and end with x=y=6.</a:t>
                </a:r>
              </a:p>
              <a:p>
                <a:r>
                  <a:rPr lang="en-US" sz="2400" dirty="0"/>
                  <a:t>Note that 6 is </a:t>
                </a:r>
                <a14:m>
                  <m:oMath xmlns:m="http://schemas.openxmlformats.org/officeDocument/2006/math">
                    <m:r>
                      <a:rPr lang="en-US" sz="2400" i="1" dirty="0" smtClean="0">
                        <a:latin typeface="Cambria Math" panose="02040503050406030204" pitchFamily="18" charset="0"/>
                      </a:rPr>
                      <m:t>2</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rPr>
                      <m:t>18−30</m:t>
                    </m:r>
                  </m:oMath>
                </a14:m>
                <a:r>
                  <a:rPr lang="en-US" sz="2400" dirty="0"/>
                  <a:t>, also </a:t>
                </a:r>
                <a14:m>
                  <m:oMath xmlns:m="http://schemas.openxmlformats.org/officeDocument/2006/math">
                    <m:r>
                      <a:rPr lang="en-US" sz="2400" i="1" dirty="0" smtClean="0">
                        <a:latin typeface="Cambria Math" panose="02040503050406030204" pitchFamily="18" charset="0"/>
                      </a:rPr>
                      <m:t>2</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rPr>
                      <m:t>30−3</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rPr>
                      <m:t>18</m:t>
                    </m:r>
                  </m:oMath>
                </a14:m>
                <a:r>
                  <a:rPr lang="en-US" sz="2400" dirty="0"/>
                  <a:t>.</a:t>
                </a:r>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4360" y="1671782"/>
                <a:ext cx="8012430" cy="4576618"/>
              </a:xfrm>
              <a:blipFill>
                <a:blip r:embed="rId2"/>
                <a:stretch>
                  <a:fillRect l="-989" t="-1731" b="-2264"/>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3"/>
          <a:stretch>
            <a:fillRect/>
          </a:stretch>
        </p:blipFill>
        <p:spPr>
          <a:xfrm>
            <a:off x="2362200" y="2029411"/>
            <a:ext cx="5907341" cy="1408089"/>
          </a:xfrm>
          <a:prstGeom prst="rect">
            <a:avLst/>
          </a:prstGeom>
        </p:spPr>
      </p:pic>
      <p:sp>
        <p:nvSpPr>
          <p:cNvPr id="4" name="Slide Number Placeholder 3">
            <a:extLst>
              <a:ext uri="{FF2B5EF4-FFF2-40B4-BE49-F238E27FC236}">
                <a16:creationId xmlns:a16="http://schemas.microsoft.com/office/drawing/2014/main" id="{6E6CA4DB-7FE9-441C-899B-CDF75E73BE57}"/>
              </a:ext>
            </a:extLst>
          </p:cNvPr>
          <p:cNvSpPr>
            <a:spLocks noGrp="1"/>
          </p:cNvSpPr>
          <p:nvPr>
            <p:ph type="sldNum" sz="quarter" idx="12"/>
          </p:nvPr>
        </p:nvSpPr>
        <p:spPr/>
        <p:txBody>
          <a:bodyPr/>
          <a:lstStyle/>
          <a:p>
            <a:fld id="{861BBF88-0EE9-8341-94B5-835AB2C87E69}" type="slidenum">
              <a:rPr lang="en-US" smtClean="0"/>
              <a:t>23</a:t>
            </a:fld>
            <a:endParaRPr lang="en-US"/>
          </a:p>
        </p:txBody>
      </p:sp>
    </p:spTree>
    <p:extLst>
      <p:ext uri="{BB962C8B-B14F-4D97-AF65-F5344CB8AC3E}">
        <p14:creationId xmlns:p14="http://schemas.microsoft.com/office/powerpoint/2010/main" val="1826081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Paths and Path Condition</a:t>
            </a:r>
            <a:endParaRPr lang="en-US" dirty="0"/>
          </a:p>
        </p:txBody>
      </p:sp>
      <p:sp>
        <p:nvSpPr>
          <p:cNvPr id="3" name="Content Placeholder 2"/>
          <p:cNvSpPr>
            <a:spLocks noGrp="1"/>
          </p:cNvSpPr>
          <p:nvPr>
            <p:ph idx="1"/>
          </p:nvPr>
        </p:nvSpPr>
        <p:spPr>
          <a:xfrm>
            <a:off x="594360" y="1671782"/>
            <a:ext cx="8012430" cy="4576618"/>
          </a:xfrm>
        </p:spPr>
        <p:txBody>
          <a:bodyPr>
            <a:normAutofit/>
          </a:bodyPr>
          <a:lstStyle/>
          <a:p>
            <a:pPr marL="0" indent="0">
              <a:buNone/>
            </a:pPr>
            <a:r>
              <a:rPr lang="en-US" sz="2400" dirty="0"/>
              <a:t>For the sake of test data generation, what interests us most is the condition under which any particular path is taken.:</a:t>
            </a:r>
          </a:p>
          <a:p>
            <a:r>
              <a:rPr lang="en-US" sz="2400" dirty="0"/>
              <a:t>The condition of a path is the domain of the path function.</a:t>
            </a:r>
          </a:p>
          <a:p>
            <a:pPr marL="0" indent="0">
              <a:buNone/>
            </a:pPr>
            <a:endParaRPr lang="en-US" sz="2400" dirty="0"/>
          </a:p>
          <a:p>
            <a:pPr marL="0" indent="0">
              <a:buNone/>
            </a:pPr>
            <a:r>
              <a:rPr lang="en-US" sz="2400" dirty="0"/>
              <a:t>In other words, to derive the condition under which a path is taken, we compute its function, then we extract the domain of the function.</a:t>
            </a:r>
          </a:p>
          <a:p>
            <a:pPr marL="0" indent="0">
              <a:buNone/>
            </a:pPr>
            <a:endParaRPr lang="en-US" sz="2400"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96B5BE90-01EB-4A8F-A43D-2D56F42BA20F}"/>
              </a:ext>
            </a:extLst>
          </p:cNvPr>
          <p:cNvSpPr>
            <a:spLocks noGrp="1"/>
          </p:cNvSpPr>
          <p:nvPr>
            <p:ph type="sldNum" sz="quarter" idx="12"/>
          </p:nvPr>
        </p:nvSpPr>
        <p:spPr/>
        <p:txBody>
          <a:bodyPr/>
          <a:lstStyle/>
          <a:p>
            <a:fld id="{861BBF88-0EE9-8341-94B5-835AB2C87E69}" type="slidenum">
              <a:rPr lang="en-US" smtClean="0"/>
              <a:t>24</a:t>
            </a:fld>
            <a:endParaRPr lang="en-US"/>
          </a:p>
        </p:txBody>
      </p:sp>
    </p:spTree>
    <p:extLst>
      <p:ext uri="{BB962C8B-B14F-4D97-AF65-F5344CB8AC3E}">
        <p14:creationId xmlns:p14="http://schemas.microsoft.com/office/powerpoint/2010/main" val="648065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Paths and Path Condition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4360" y="1671782"/>
                <a:ext cx="8012430" cy="4576618"/>
              </a:xfrm>
            </p:spPr>
            <p:txBody>
              <a:bodyPr>
                <a:normAutofit lnSpcReduction="10000"/>
              </a:bodyPr>
              <a:lstStyle/>
              <a:p>
                <a:pPr marL="0" indent="0">
                  <a:buNone/>
                </a:pPr>
                <a:r>
                  <a:rPr lang="en-US" sz="2400" dirty="0"/>
                  <a:t>For the path studied above, the path function is: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Hence the path condition is: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𝑙</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𝑖𝑠</m:t>
                          </m:r>
                        </m:e>
                      </m:d>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2 </m:t>
                      </m:r>
                      <m:r>
                        <a:rPr lang="en-US" sz="2400" b="0" i="1" smtClean="0">
                          <a:latin typeface="Cambria Math" panose="02040503050406030204" pitchFamily="18" charset="0"/>
                          <a:ea typeface="Cambria Math" panose="02040503050406030204" pitchFamily="18" charset="0"/>
                          <a:sym typeface="Symbol" panose="05050102010706020507" pitchFamily="18" charset="2"/>
                        </a:rPr>
                        <m:t> 5×</m:t>
                      </m:r>
                      <m:r>
                        <a:rPr lang="en-US" sz="2400" b="0" i="1" smtClean="0">
                          <a:latin typeface="Cambria Math" panose="02040503050406030204" pitchFamily="18" charset="0"/>
                          <a:ea typeface="Cambria Math" panose="02040503050406030204" pitchFamily="18" charset="0"/>
                          <a:sym typeface="Symbol" panose="05050102010706020507" pitchFamily="18" charset="2"/>
                        </a:rPr>
                        <m:t>h</m:t>
                      </m:r>
                      <m:d>
                        <m:dPr>
                          <m:ctrlPr>
                            <a:rPr lang="en-US" sz="2400" b="0" i="1" smtClean="0">
                              <a:latin typeface="Cambria Math" panose="02040503050406030204" pitchFamily="18" charset="0"/>
                              <a:ea typeface="Cambria Math" panose="02040503050406030204" pitchFamily="18" charset="0"/>
                              <a:sym typeface="Symbol" panose="05050102010706020507" pitchFamily="18" charset="2"/>
                            </a:rPr>
                          </m:ctrlPr>
                        </m:dPr>
                        <m:e>
                          <m:r>
                            <a:rPr lang="en-US" sz="2400" b="0" i="1" smtClean="0">
                              <a:latin typeface="Cambria Math" panose="02040503050406030204" pitchFamily="18" charset="0"/>
                              <a:ea typeface="Cambria Math" panose="02040503050406030204" pitchFamily="18" charset="0"/>
                              <a:sym typeface="Symbol" panose="05050102010706020507" pitchFamily="18" charset="2"/>
                            </a:rPr>
                            <m:t>𝑖𝑠</m:t>
                          </m:r>
                        </m:e>
                      </m:d>
                      <m:r>
                        <a:rPr lang="en-US" sz="2400" b="0" i="1" smtClean="0">
                          <a:latin typeface="Cambria Math" panose="02040503050406030204" pitchFamily="18" charset="0"/>
                          <a:ea typeface="Cambria Math" panose="02040503050406030204" pitchFamily="18" charset="0"/>
                          <a:sym typeface="Symbol" panose="05050102010706020507" pitchFamily="18" charset="2"/>
                        </a:rPr>
                        <m:t>=3×</m:t>
                      </m:r>
                      <m:r>
                        <a:rPr lang="en-US" sz="2400" b="0" i="1" smtClean="0">
                          <a:latin typeface="Cambria Math" panose="02040503050406030204" pitchFamily="18" charset="0"/>
                          <a:ea typeface="Cambria Math" panose="02040503050406030204" pitchFamily="18" charset="0"/>
                          <a:sym typeface="Symbol" panose="05050102010706020507" pitchFamily="18" charset="2"/>
                        </a:rPr>
                        <m:t>h</m:t>
                      </m:r>
                      <m:d>
                        <m:dPr>
                          <m:ctrlPr>
                            <a:rPr lang="en-US" sz="2400" b="0" i="1" smtClean="0">
                              <a:latin typeface="Cambria Math" panose="02040503050406030204" pitchFamily="18" charset="0"/>
                              <a:ea typeface="Cambria Math" panose="02040503050406030204" pitchFamily="18" charset="0"/>
                              <a:sym typeface="Symbol" panose="05050102010706020507" pitchFamily="18" charset="2"/>
                            </a:rPr>
                          </m:ctrlPr>
                        </m:dPr>
                        <m:e>
                          <m:r>
                            <a:rPr lang="en-US" sz="2400" b="0" i="1" smtClean="0">
                              <a:latin typeface="Cambria Math" panose="02040503050406030204" pitchFamily="18" charset="0"/>
                              <a:ea typeface="Cambria Math" panose="02040503050406030204" pitchFamily="18" charset="0"/>
                              <a:sym typeface="Symbol" panose="05050102010706020507" pitchFamily="18" charset="2"/>
                            </a:rPr>
                            <m:t>𝑡</m:t>
                          </m:r>
                          <m:d>
                            <m:dPr>
                              <m:ctrlPr>
                                <a:rPr lang="en-US" sz="2400" b="0" i="1" smtClean="0">
                                  <a:latin typeface="Cambria Math" panose="02040503050406030204" pitchFamily="18" charset="0"/>
                                  <a:ea typeface="Cambria Math" panose="02040503050406030204" pitchFamily="18" charset="0"/>
                                  <a:sym typeface="Symbol" panose="05050102010706020507" pitchFamily="18" charset="2"/>
                                </a:rPr>
                              </m:ctrlPr>
                            </m:dPr>
                            <m:e>
                              <m:r>
                                <a:rPr lang="en-US" sz="2400" b="0" i="1" smtClean="0">
                                  <a:latin typeface="Cambria Math" panose="02040503050406030204" pitchFamily="18" charset="0"/>
                                  <a:ea typeface="Cambria Math" panose="02040503050406030204" pitchFamily="18" charset="0"/>
                                  <a:sym typeface="Symbol" panose="05050102010706020507" pitchFamily="18" charset="2"/>
                                </a:rPr>
                                <m:t>𝑖𝑠</m:t>
                              </m:r>
                            </m:e>
                          </m:d>
                        </m:e>
                      </m:d>
                      <m:r>
                        <a:rPr lang="en-US" sz="2400" b="0" i="1" smtClean="0">
                          <a:latin typeface="Cambria Math" panose="02040503050406030204" pitchFamily="18" charset="0"/>
                          <a:ea typeface="Cambria Math" panose="02040503050406030204" pitchFamily="18" charset="0"/>
                          <a:sym typeface="Symbol" panose="05050102010706020507" pitchFamily="18" charset="2"/>
                        </a:rPr>
                        <m:t>.</m:t>
                      </m:r>
                    </m:oMath>
                  </m:oMathPara>
                </a14:m>
                <a:endParaRPr lang="en-US" sz="2400" dirty="0"/>
              </a:p>
              <a:p>
                <a:pPr marL="0" indent="0">
                  <a:buNone/>
                </a:pPr>
                <a:r>
                  <a:rPr lang="en-US" sz="2400" dirty="0"/>
                  <a:t>Where</a:t>
                </a:r>
              </a:p>
              <a:p>
                <a14:m>
                  <m:oMath xmlns:m="http://schemas.openxmlformats.org/officeDocument/2006/math">
                    <m:r>
                      <a:rPr lang="en-US" sz="2400" i="1" dirty="0" smtClean="0">
                        <a:latin typeface="Cambria Math" panose="02040503050406030204" pitchFamily="18" charset="0"/>
                      </a:rPr>
                      <m:t>𝑙</m:t>
                    </m:r>
                    <m:r>
                      <a:rPr lang="en-US" sz="2400" i="1" dirty="0" smtClean="0">
                        <a:latin typeface="Cambria Math" panose="02040503050406030204" pitchFamily="18" charset="0"/>
                      </a:rPr>
                      <m:t>(</m:t>
                    </m:r>
                    <m:r>
                      <a:rPr lang="en-US" sz="2400" i="1" dirty="0" smtClean="0">
                        <a:latin typeface="Cambria Math" panose="02040503050406030204" pitchFamily="18" charset="0"/>
                      </a:rPr>
                      <m:t>𝑖𝑠</m:t>
                    </m:r>
                    <m:r>
                      <a:rPr lang="en-US" sz="2400" i="1" dirty="0" smtClean="0">
                        <a:latin typeface="Cambria Math" panose="02040503050406030204" pitchFamily="18" charset="0"/>
                      </a:rPr>
                      <m:t>)</m:t>
                    </m:r>
                  </m:oMath>
                </a14:m>
                <a:r>
                  <a:rPr lang="en-US" sz="2400" dirty="0"/>
                  <a:t>:  length of is.</a:t>
                </a:r>
              </a:p>
              <a:p>
                <a14:m>
                  <m:oMath xmlns:m="http://schemas.openxmlformats.org/officeDocument/2006/math">
                    <m:r>
                      <a:rPr lang="en-US" sz="2400" i="1" dirty="0" smtClean="0">
                        <a:latin typeface="Cambria Math" panose="02040503050406030204" pitchFamily="18" charset="0"/>
                      </a:rPr>
                      <m:t>h</m:t>
                    </m:r>
                    <m:r>
                      <a:rPr lang="en-US" sz="2400" i="1" dirty="0" smtClean="0">
                        <a:latin typeface="Cambria Math" panose="02040503050406030204" pitchFamily="18" charset="0"/>
                      </a:rPr>
                      <m:t>(</m:t>
                    </m:r>
                    <m:r>
                      <a:rPr lang="en-US" sz="2400" i="1" dirty="0" smtClean="0">
                        <a:latin typeface="Cambria Math" panose="02040503050406030204" pitchFamily="18" charset="0"/>
                      </a:rPr>
                      <m:t>𝑖𝑠</m:t>
                    </m:r>
                    <m:r>
                      <a:rPr lang="en-US" sz="2400" i="1" dirty="0" smtClean="0">
                        <a:latin typeface="Cambria Math" panose="02040503050406030204" pitchFamily="18" charset="0"/>
                      </a:rPr>
                      <m:t>)</m:t>
                    </m:r>
                  </m:oMath>
                </a14:m>
                <a:r>
                  <a:rPr lang="en-US" sz="2400" dirty="0"/>
                  <a:t>:  head of is.</a:t>
                </a:r>
              </a:p>
              <a:p>
                <a14:m>
                  <m:oMath xmlns:m="http://schemas.openxmlformats.org/officeDocument/2006/math">
                    <m:r>
                      <a:rPr lang="en-US" sz="2400" i="1" dirty="0" smtClean="0">
                        <a:latin typeface="Cambria Math" panose="02040503050406030204" pitchFamily="18" charset="0"/>
                      </a:rPr>
                      <m:t>𝑡</m:t>
                    </m:r>
                    <m:r>
                      <a:rPr lang="en-US" sz="2400" i="1" dirty="0" smtClean="0">
                        <a:latin typeface="Cambria Math" panose="02040503050406030204" pitchFamily="18" charset="0"/>
                      </a:rPr>
                      <m:t>(</m:t>
                    </m:r>
                    <m:r>
                      <a:rPr lang="en-US" sz="2400" i="1" dirty="0" smtClean="0">
                        <a:latin typeface="Cambria Math" panose="02040503050406030204" pitchFamily="18" charset="0"/>
                      </a:rPr>
                      <m:t>𝑖𝑠</m:t>
                    </m:r>
                    <m:r>
                      <a:rPr lang="en-US" sz="2400" i="1" dirty="0" smtClean="0">
                        <a:latin typeface="Cambria Math" panose="02040503050406030204" pitchFamily="18" charset="0"/>
                      </a:rPr>
                      <m:t>)</m:t>
                    </m:r>
                  </m:oMath>
                </a14:m>
                <a:r>
                  <a:rPr lang="en-US" sz="2400" dirty="0"/>
                  <a:t>:  tail of 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4360" y="1671782"/>
                <a:ext cx="8012430" cy="4576618"/>
              </a:xfrm>
              <a:blipFill>
                <a:blip r:embed="rId2"/>
                <a:stretch>
                  <a:fillRect l="-1218" t="-1864" b="-399"/>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3"/>
          <a:stretch>
            <a:fillRect/>
          </a:stretch>
        </p:blipFill>
        <p:spPr>
          <a:xfrm>
            <a:off x="772159" y="2218267"/>
            <a:ext cx="7914641" cy="1364765"/>
          </a:xfrm>
          <a:prstGeom prst="rect">
            <a:avLst/>
          </a:prstGeom>
        </p:spPr>
      </p:pic>
      <p:sp>
        <p:nvSpPr>
          <p:cNvPr id="4" name="Slide Number Placeholder 3">
            <a:extLst>
              <a:ext uri="{FF2B5EF4-FFF2-40B4-BE49-F238E27FC236}">
                <a16:creationId xmlns:a16="http://schemas.microsoft.com/office/drawing/2014/main" id="{80A848F8-92CE-4FF8-8CCE-C69F6458B76D}"/>
              </a:ext>
            </a:extLst>
          </p:cNvPr>
          <p:cNvSpPr>
            <a:spLocks noGrp="1"/>
          </p:cNvSpPr>
          <p:nvPr>
            <p:ph type="sldNum" sz="quarter" idx="12"/>
          </p:nvPr>
        </p:nvSpPr>
        <p:spPr/>
        <p:txBody>
          <a:bodyPr/>
          <a:lstStyle/>
          <a:p>
            <a:fld id="{861BBF88-0EE9-8341-94B5-835AB2C87E69}" type="slidenum">
              <a:rPr lang="en-US" smtClean="0"/>
              <a:t>25</a:t>
            </a:fld>
            <a:endParaRPr lang="en-US"/>
          </a:p>
        </p:txBody>
      </p:sp>
    </p:spTree>
    <p:extLst>
      <p:ext uri="{BB962C8B-B14F-4D97-AF65-F5344CB8AC3E}">
        <p14:creationId xmlns:p14="http://schemas.microsoft.com/office/powerpoint/2010/main" val="986720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Paths and Path Condition</a:t>
            </a:r>
            <a:endParaRPr lang="en-US" dirty="0"/>
          </a:p>
        </p:txBody>
      </p:sp>
      <p:sp>
        <p:nvSpPr>
          <p:cNvPr id="3" name="Content Placeholder 2"/>
          <p:cNvSpPr>
            <a:spLocks noGrp="1"/>
          </p:cNvSpPr>
          <p:nvPr>
            <p:ph idx="1"/>
          </p:nvPr>
        </p:nvSpPr>
        <p:spPr>
          <a:xfrm>
            <a:off x="594360" y="1671782"/>
            <a:ext cx="8012430" cy="4576618"/>
          </a:xfrm>
        </p:spPr>
        <p:txBody>
          <a:bodyPr>
            <a:normAutofit/>
          </a:bodyPr>
          <a:lstStyle/>
          <a:p>
            <a:pPr marL="0" indent="0">
              <a:buNone/>
            </a:pPr>
            <a:r>
              <a:rPr lang="en-US" sz="2400" dirty="0"/>
              <a:t>Trace of Execution:</a:t>
            </a:r>
          </a:p>
          <a:p>
            <a:pPr marL="0" indent="0">
              <a:buNone/>
            </a:pPr>
            <a:endParaRPr lang="en-US" sz="2400" dirty="0"/>
          </a:p>
          <a:p>
            <a:pPr marL="0" indent="0">
              <a:buNone/>
            </a:pPr>
            <a:endParaRPr lang="en-US" sz="2400"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2"/>
          <a:stretch>
            <a:fillRect/>
          </a:stretch>
        </p:blipFill>
        <p:spPr>
          <a:xfrm>
            <a:off x="720149" y="2191366"/>
            <a:ext cx="7966651" cy="2864734"/>
          </a:xfrm>
          <a:prstGeom prst="rect">
            <a:avLst/>
          </a:prstGeom>
        </p:spPr>
      </p:pic>
      <p:pic>
        <p:nvPicPr>
          <p:cNvPr id="7" name="Picture 6"/>
          <p:cNvPicPr>
            <a:picLocks noChangeAspect="1"/>
          </p:cNvPicPr>
          <p:nvPr/>
        </p:nvPicPr>
        <p:blipFill>
          <a:blip r:embed="rId3"/>
          <a:stretch>
            <a:fillRect/>
          </a:stretch>
        </p:blipFill>
        <p:spPr>
          <a:xfrm>
            <a:off x="720149" y="5051058"/>
            <a:ext cx="7966651" cy="672533"/>
          </a:xfrm>
          <a:prstGeom prst="rect">
            <a:avLst/>
          </a:prstGeom>
        </p:spPr>
      </p:pic>
      <p:sp>
        <p:nvSpPr>
          <p:cNvPr id="6" name="Slide Number Placeholder 5">
            <a:extLst>
              <a:ext uri="{FF2B5EF4-FFF2-40B4-BE49-F238E27FC236}">
                <a16:creationId xmlns:a16="http://schemas.microsoft.com/office/drawing/2014/main" id="{C93DB589-C1FC-4B47-89DB-C67F025E8D6D}"/>
              </a:ext>
            </a:extLst>
          </p:cNvPr>
          <p:cNvSpPr>
            <a:spLocks noGrp="1"/>
          </p:cNvSpPr>
          <p:nvPr>
            <p:ph type="sldNum" sz="quarter" idx="12"/>
          </p:nvPr>
        </p:nvSpPr>
        <p:spPr/>
        <p:txBody>
          <a:bodyPr/>
          <a:lstStyle/>
          <a:p>
            <a:fld id="{861BBF88-0EE9-8341-94B5-835AB2C87E69}" type="slidenum">
              <a:rPr lang="en-US" smtClean="0"/>
              <a:t>26</a:t>
            </a:fld>
            <a:endParaRPr lang="en-US"/>
          </a:p>
        </p:txBody>
      </p:sp>
    </p:spTree>
    <p:extLst>
      <p:ext uri="{BB962C8B-B14F-4D97-AF65-F5344CB8AC3E}">
        <p14:creationId xmlns:p14="http://schemas.microsoft.com/office/powerpoint/2010/main" val="2715402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Paths and Path Condition</a:t>
            </a:r>
            <a:endParaRPr lang="en-US" dirty="0"/>
          </a:p>
        </p:txBody>
      </p:sp>
      <p:sp>
        <p:nvSpPr>
          <p:cNvPr id="3" name="Content Placeholder 2"/>
          <p:cNvSpPr>
            <a:spLocks noGrp="1"/>
          </p:cNvSpPr>
          <p:nvPr>
            <p:ph idx="1"/>
          </p:nvPr>
        </p:nvSpPr>
        <p:spPr>
          <a:xfrm>
            <a:off x="594360" y="1671782"/>
            <a:ext cx="8012430" cy="4576618"/>
          </a:xfrm>
        </p:spPr>
        <p:txBody>
          <a:bodyPr>
            <a:normAutofit/>
          </a:bodyPr>
          <a:lstStyle/>
          <a:p>
            <a:pPr marL="0" indent="0">
              <a:buNone/>
            </a:pPr>
            <a:r>
              <a:rPr lang="en-US" sz="2400" dirty="0"/>
              <a:t>Flowchart showing the path in question:</a:t>
            </a:r>
          </a:p>
          <a:p>
            <a:pPr marL="0" indent="0">
              <a:buNone/>
            </a:pPr>
            <a:endParaRPr lang="en-US" sz="2400" dirty="0"/>
          </a:p>
          <a:p>
            <a:pPr marL="0" indent="0">
              <a:buNone/>
            </a:pPr>
            <a:endParaRPr lang="en-US" sz="2400"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1786467" y="2187397"/>
            <a:ext cx="5751650" cy="4061003"/>
          </a:xfrm>
          <a:prstGeom prst="rect">
            <a:avLst/>
          </a:prstGeom>
        </p:spPr>
      </p:pic>
      <p:sp>
        <p:nvSpPr>
          <p:cNvPr id="4" name="Slide Number Placeholder 3">
            <a:extLst>
              <a:ext uri="{FF2B5EF4-FFF2-40B4-BE49-F238E27FC236}">
                <a16:creationId xmlns:a16="http://schemas.microsoft.com/office/drawing/2014/main" id="{D696DAFA-D9BC-439F-A408-A6F80C9B709F}"/>
              </a:ext>
            </a:extLst>
          </p:cNvPr>
          <p:cNvSpPr>
            <a:spLocks noGrp="1"/>
          </p:cNvSpPr>
          <p:nvPr>
            <p:ph type="sldNum" sz="quarter" idx="12"/>
          </p:nvPr>
        </p:nvSpPr>
        <p:spPr/>
        <p:txBody>
          <a:bodyPr/>
          <a:lstStyle/>
          <a:p>
            <a:fld id="{861BBF88-0EE9-8341-94B5-835AB2C87E69}" type="slidenum">
              <a:rPr lang="en-US" smtClean="0"/>
              <a:t>27</a:t>
            </a:fld>
            <a:endParaRPr lang="en-US"/>
          </a:p>
        </p:txBody>
      </p:sp>
    </p:spTree>
    <p:extLst>
      <p:ext uri="{BB962C8B-B14F-4D97-AF65-F5344CB8AC3E}">
        <p14:creationId xmlns:p14="http://schemas.microsoft.com/office/powerpoint/2010/main" val="2498886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Paths and Path Condition</a:t>
            </a:r>
            <a:endParaRPr lang="en-US" dirty="0"/>
          </a:p>
        </p:txBody>
      </p:sp>
      <p:sp>
        <p:nvSpPr>
          <p:cNvPr id="3" name="Content Placeholder 2"/>
          <p:cNvSpPr>
            <a:spLocks noGrp="1"/>
          </p:cNvSpPr>
          <p:nvPr>
            <p:ph idx="1"/>
          </p:nvPr>
        </p:nvSpPr>
        <p:spPr>
          <a:xfrm>
            <a:off x="594360" y="1671782"/>
            <a:ext cx="8012430" cy="4576618"/>
          </a:xfrm>
        </p:spPr>
        <p:txBody>
          <a:bodyPr>
            <a:normAutofit/>
          </a:bodyPr>
          <a:lstStyle/>
          <a:p>
            <a:pPr marL="0" indent="0">
              <a:buNone/>
            </a:pPr>
            <a:r>
              <a:rPr lang="en-US" sz="2400" dirty="0"/>
              <a:t>Exercise:</a:t>
            </a:r>
          </a:p>
          <a:p>
            <a:r>
              <a:rPr lang="en-US" sz="2400" dirty="0"/>
              <a:t>Generate path conditions for all the paths catalogued in pages 10 and 11. </a:t>
            </a:r>
          </a:p>
          <a:p>
            <a:pPr lvl="1"/>
            <a:r>
              <a:rPr lang="en-US" sz="2000" dirty="0"/>
              <a:t>For each path, generate test data that activates the path.</a:t>
            </a:r>
          </a:p>
          <a:p>
            <a:pPr marL="0" indent="0">
              <a:buNone/>
            </a:pPr>
            <a:endParaRPr lang="en-US" sz="2400" dirty="0"/>
          </a:p>
          <a:p>
            <a:pPr marL="0" indent="0">
              <a:buNone/>
            </a:pPr>
            <a:endParaRPr lang="en-US" sz="2400"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D49AF54A-C298-4230-9786-DAD812956D6C}"/>
              </a:ext>
            </a:extLst>
          </p:cNvPr>
          <p:cNvSpPr>
            <a:spLocks noGrp="1"/>
          </p:cNvSpPr>
          <p:nvPr>
            <p:ph type="sldNum" sz="quarter" idx="12"/>
          </p:nvPr>
        </p:nvSpPr>
        <p:spPr/>
        <p:txBody>
          <a:bodyPr/>
          <a:lstStyle/>
          <a:p>
            <a:fld id="{861BBF88-0EE9-8341-94B5-835AB2C87E69}" type="slidenum">
              <a:rPr lang="en-US" smtClean="0"/>
              <a:t>28</a:t>
            </a:fld>
            <a:endParaRPr lang="en-US"/>
          </a:p>
        </p:txBody>
      </p:sp>
    </p:spTree>
    <p:extLst>
      <p:ext uri="{BB962C8B-B14F-4D97-AF65-F5344CB8AC3E}">
        <p14:creationId xmlns:p14="http://schemas.microsoft.com/office/powerpoint/2010/main" val="2259567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Structural Criteria</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514350" indent="-514350">
              <a:buFont typeface="+mj-lt"/>
              <a:buAutoNum type="arabicPeriod"/>
            </a:pPr>
            <a:endParaRPr lang="en-US" dirty="0"/>
          </a:p>
          <a:p>
            <a:pPr marL="514350" indent="-514350">
              <a:buFont typeface="+mj-lt"/>
              <a:buAutoNum type="arabicPeriod"/>
            </a:pPr>
            <a:r>
              <a:rPr lang="en-US" dirty="0"/>
              <a:t>Paths and Path Conditions</a:t>
            </a:r>
          </a:p>
          <a:p>
            <a:pPr marL="514350" indent="-514350">
              <a:buFont typeface="+mj-lt"/>
              <a:buAutoNum type="arabicPeriod"/>
            </a:pPr>
            <a:r>
              <a:rPr lang="en-US" b="1" dirty="0">
                <a:solidFill>
                  <a:srgbClr val="FF0000"/>
                </a:solidFill>
              </a:rPr>
              <a:t>Control Flow Coverage</a:t>
            </a:r>
          </a:p>
          <a:p>
            <a:pPr marL="514350" indent="-514350">
              <a:buFont typeface="+mj-lt"/>
              <a:buAutoNum type="arabicPeriod"/>
            </a:pPr>
            <a:r>
              <a:rPr lang="en-US" dirty="0"/>
              <a:t>Data Flow Coverage</a:t>
            </a:r>
          </a:p>
          <a:p>
            <a:pPr marL="514350" indent="-514350">
              <a:buFont typeface="+mj-lt"/>
              <a:buAutoNum type="arabicPeriod"/>
            </a:pPr>
            <a:r>
              <a:rPr lang="en-US" dirty="0"/>
              <a:t>Fault-Based Test Generation</a:t>
            </a:r>
          </a:p>
          <a:p>
            <a:pPr marL="514350" indent="-514350">
              <a:buFont typeface="+mj-lt"/>
              <a:buAutoNum type="arabicPeriod"/>
            </a:pPr>
            <a:r>
              <a:rPr lang="en-US" dirty="0"/>
              <a:t>Chapter Summary</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1DC795EB-C057-498E-B705-B1C991CA1D44}"/>
              </a:ext>
            </a:extLst>
          </p:cNvPr>
          <p:cNvSpPr>
            <a:spLocks noGrp="1"/>
          </p:cNvSpPr>
          <p:nvPr>
            <p:ph type="sldNum" sz="quarter" idx="12"/>
          </p:nvPr>
        </p:nvSpPr>
        <p:spPr/>
        <p:txBody>
          <a:bodyPr/>
          <a:lstStyle/>
          <a:p>
            <a:fld id="{861BBF88-0EE9-8341-94B5-835AB2C87E69}" type="slidenum">
              <a:rPr lang="en-US" smtClean="0"/>
              <a:t>29</a:t>
            </a:fld>
            <a:endParaRPr lang="en-US"/>
          </a:p>
        </p:txBody>
      </p:sp>
    </p:spTree>
    <p:extLst>
      <p:ext uri="{BB962C8B-B14F-4D97-AF65-F5344CB8AC3E}">
        <p14:creationId xmlns:p14="http://schemas.microsoft.com/office/powerpoint/2010/main" val="3265510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sz="2800" b="1" dirty="0"/>
              <a:t>Test Data generation</a:t>
            </a:r>
            <a:endParaRPr lang="en-US" sz="2800" dirty="0"/>
          </a:p>
        </p:txBody>
      </p:sp>
      <p:sp>
        <p:nvSpPr>
          <p:cNvPr id="3" name="Content Placeholder 2"/>
          <p:cNvSpPr>
            <a:spLocks noGrp="1"/>
          </p:cNvSpPr>
          <p:nvPr>
            <p:ph idx="1"/>
          </p:nvPr>
        </p:nvSpPr>
        <p:spPr>
          <a:xfrm>
            <a:off x="594360" y="1671782"/>
            <a:ext cx="8012430" cy="4500419"/>
          </a:xfrm>
        </p:spPr>
        <p:txBody>
          <a:bodyPr>
            <a:normAutofit fontScale="77500" lnSpcReduction="20000"/>
          </a:bodyPr>
          <a:lstStyle/>
          <a:p>
            <a:pPr marL="0" indent="0">
              <a:buNone/>
            </a:pPr>
            <a:r>
              <a:rPr lang="en-US" dirty="0"/>
              <a:t>It may sound counter-intuitive that we use the program to test the program:</a:t>
            </a:r>
          </a:p>
          <a:p>
            <a:r>
              <a:rPr lang="en-US" dirty="0"/>
              <a:t>Not unlike a police investigator trying to solve a crime with the help of the prime suspect.</a:t>
            </a:r>
          </a:p>
          <a:p>
            <a:pPr lvl="1"/>
            <a:r>
              <a:rPr lang="en-US" dirty="0"/>
              <a:t>Design flaws in the program may cause flaws in data selection.</a:t>
            </a:r>
          </a:p>
          <a:p>
            <a:pPr lvl="1"/>
            <a:r>
              <a:rPr lang="en-US" dirty="0"/>
              <a:t>Example: if the program fails to make provisions for 50% of the inputs, we will never uncover that unless we refer to a specification that describes what is the input domain.</a:t>
            </a:r>
          </a:p>
          <a:p>
            <a:r>
              <a:rPr lang="en-US" dirty="0"/>
              <a:t>More generally, all verification relies on redundancy: redundancy between a program and a specification, a program and test data, a program and an oracle, etc.</a:t>
            </a:r>
          </a:p>
          <a:p>
            <a:pPr lvl="1"/>
            <a:r>
              <a:rPr lang="en-US" dirty="0"/>
              <a:t>If we use the program to test the same program, we have no redundancy.</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864D2D54-C06E-42AE-BDC1-DD56C8BF5D32}"/>
              </a:ext>
            </a:extLst>
          </p:cNvPr>
          <p:cNvSpPr>
            <a:spLocks noGrp="1"/>
          </p:cNvSpPr>
          <p:nvPr>
            <p:ph type="sldNum" sz="quarter" idx="12"/>
          </p:nvPr>
        </p:nvSpPr>
        <p:spPr/>
        <p:txBody>
          <a:bodyPr/>
          <a:lstStyle/>
          <a:p>
            <a:fld id="{861BBF88-0EE9-8341-94B5-835AB2C87E69}" type="slidenum">
              <a:rPr lang="en-US" smtClean="0"/>
              <a:t>3</a:t>
            </a:fld>
            <a:endParaRPr lang="en-US"/>
          </a:p>
        </p:txBody>
      </p:sp>
    </p:spTree>
    <p:extLst>
      <p:ext uri="{BB962C8B-B14F-4D97-AF65-F5344CB8AC3E}">
        <p14:creationId xmlns:p14="http://schemas.microsoft.com/office/powerpoint/2010/main" val="4116625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fontScale="92500" lnSpcReduction="20000"/>
          </a:bodyPr>
          <a:lstStyle/>
          <a:p>
            <a:pPr marL="0" indent="0">
              <a:buNone/>
            </a:pPr>
            <a:r>
              <a:rPr lang="en-US" dirty="0">
                <a:solidFill>
                  <a:srgbClr val="FF0000"/>
                </a:solidFill>
              </a:rPr>
              <a:t>Statement Coverage</a:t>
            </a:r>
          </a:p>
          <a:p>
            <a:r>
              <a:rPr lang="en-US" dirty="0">
                <a:solidFill>
                  <a:srgbClr val="002060"/>
                </a:solidFill>
              </a:rPr>
              <a:t>We want to select test data that enables us to execute each statement of the program at least once.</a:t>
            </a:r>
          </a:p>
          <a:p>
            <a:r>
              <a:rPr lang="en-US" dirty="0">
                <a:solidFill>
                  <a:srgbClr val="002060"/>
                </a:solidFill>
              </a:rPr>
              <a:t>If we want to execute a particular statement, it suffices to:</a:t>
            </a:r>
          </a:p>
          <a:p>
            <a:pPr lvl="1"/>
            <a:r>
              <a:rPr lang="en-US" dirty="0">
                <a:solidFill>
                  <a:srgbClr val="002060"/>
                </a:solidFill>
              </a:rPr>
              <a:t>Find a path that reaches the statement.</a:t>
            </a:r>
          </a:p>
          <a:p>
            <a:pPr lvl="1"/>
            <a:r>
              <a:rPr lang="en-US" dirty="0">
                <a:solidFill>
                  <a:srgbClr val="002060"/>
                </a:solidFill>
              </a:rPr>
              <a:t>Compute its path condition.</a:t>
            </a:r>
          </a:p>
          <a:p>
            <a:pPr lvl="1"/>
            <a:r>
              <a:rPr lang="en-US" dirty="0">
                <a:solidFill>
                  <a:srgbClr val="002060"/>
                </a:solidFill>
              </a:rPr>
              <a:t>Derive test data that satisfies the path condition.</a:t>
            </a:r>
          </a:p>
          <a:p>
            <a:r>
              <a:rPr lang="en-US" dirty="0">
                <a:solidFill>
                  <a:srgbClr val="002060"/>
                </a:solidFill>
              </a:rPr>
              <a:t>Though generally, we can cover several (all?) the statements in a single path.</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9395EF95-816E-4B29-8BD9-F60193CBD4CC}"/>
              </a:ext>
            </a:extLst>
          </p:cNvPr>
          <p:cNvSpPr>
            <a:spLocks noGrp="1"/>
          </p:cNvSpPr>
          <p:nvPr>
            <p:ph type="sldNum" sz="quarter" idx="12"/>
          </p:nvPr>
        </p:nvSpPr>
        <p:spPr/>
        <p:txBody>
          <a:bodyPr/>
          <a:lstStyle/>
          <a:p>
            <a:fld id="{861BBF88-0EE9-8341-94B5-835AB2C87E69}" type="slidenum">
              <a:rPr lang="en-US" smtClean="0"/>
              <a:t>30</a:t>
            </a:fld>
            <a:endParaRPr lang="en-US"/>
          </a:p>
        </p:txBody>
      </p:sp>
    </p:spTree>
    <p:extLst>
      <p:ext uri="{BB962C8B-B14F-4D97-AF65-F5344CB8AC3E}">
        <p14:creationId xmlns:p14="http://schemas.microsoft.com/office/powerpoint/2010/main" val="1621929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dirty="0">
                <a:solidFill>
                  <a:srgbClr val="FF0000"/>
                </a:solidFill>
              </a:rPr>
              <a:t>Statement Coverage</a:t>
            </a:r>
          </a:p>
          <a:p>
            <a:pPr marL="0" indent="0">
              <a:buNone/>
            </a:pPr>
            <a:r>
              <a:rPr lang="en-US" dirty="0"/>
              <a:t>Example:  Program, P</a:t>
            </a:r>
          </a:p>
          <a:p>
            <a:pPr marL="0" indent="0">
              <a:buNone/>
            </a:pPr>
            <a:endParaRPr lang="en-US" dirty="0">
              <a:solidFill>
                <a:srgbClr val="FF0000"/>
              </a:solidFill>
            </a:endParaRPr>
          </a:p>
          <a:p>
            <a:pPr marL="0" indent="0">
              <a:buNone/>
            </a:pPr>
            <a:endParaRPr lang="en-US" dirty="0">
              <a:solidFill>
                <a:srgbClr val="FF0000"/>
              </a:solidFill>
            </a:endParaRPr>
          </a:p>
          <a:p>
            <a:pPr marL="0" indent="0">
              <a:buNone/>
            </a:pPr>
            <a:r>
              <a:rPr lang="en-US" dirty="0"/>
              <a:t>Path, </a:t>
            </a:r>
            <a:endParaRPr lang="en-US" dirty="0">
              <a:solidFill>
                <a:srgbClr val="FF0000"/>
              </a:solidFill>
            </a:endParaRP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2"/>
          <a:stretch>
            <a:fillRect/>
          </a:stretch>
        </p:blipFill>
        <p:spPr>
          <a:xfrm>
            <a:off x="729673" y="2853466"/>
            <a:ext cx="7776609" cy="1151067"/>
          </a:xfrm>
          <a:prstGeom prst="rect">
            <a:avLst/>
          </a:prstGeom>
        </p:spPr>
      </p:pic>
      <p:pic>
        <p:nvPicPr>
          <p:cNvPr id="6" name="Picture 5"/>
          <p:cNvPicPr>
            <a:picLocks noChangeAspect="1"/>
          </p:cNvPicPr>
          <p:nvPr/>
        </p:nvPicPr>
        <p:blipFill>
          <a:blip r:embed="rId3"/>
          <a:stretch>
            <a:fillRect/>
          </a:stretch>
        </p:blipFill>
        <p:spPr>
          <a:xfrm>
            <a:off x="3212482" y="4104408"/>
            <a:ext cx="5293800" cy="2159867"/>
          </a:xfrm>
          <a:prstGeom prst="rect">
            <a:avLst/>
          </a:prstGeom>
        </p:spPr>
      </p:pic>
      <p:sp>
        <p:nvSpPr>
          <p:cNvPr id="7" name="Slide Number Placeholder 6">
            <a:extLst>
              <a:ext uri="{FF2B5EF4-FFF2-40B4-BE49-F238E27FC236}">
                <a16:creationId xmlns:a16="http://schemas.microsoft.com/office/drawing/2014/main" id="{62FF7458-15B9-419B-8FB9-CD39B369762B}"/>
              </a:ext>
            </a:extLst>
          </p:cNvPr>
          <p:cNvSpPr>
            <a:spLocks noGrp="1"/>
          </p:cNvSpPr>
          <p:nvPr>
            <p:ph type="sldNum" sz="quarter" idx="12"/>
          </p:nvPr>
        </p:nvSpPr>
        <p:spPr/>
        <p:txBody>
          <a:bodyPr/>
          <a:lstStyle/>
          <a:p>
            <a:fld id="{861BBF88-0EE9-8341-94B5-835AB2C87E69}" type="slidenum">
              <a:rPr lang="en-US" smtClean="0"/>
              <a:t>31</a:t>
            </a:fld>
            <a:endParaRPr lang="en-US"/>
          </a:p>
        </p:txBody>
      </p:sp>
    </p:spTree>
    <p:extLst>
      <p:ext uri="{BB962C8B-B14F-4D97-AF65-F5344CB8AC3E}">
        <p14:creationId xmlns:p14="http://schemas.microsoft.com/office/powerpoint/2010/main" val="2080872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fontScale="92500" lnSpcReduction="20000"/>
          </a:bodyPr>
          <a:lstStyle/>
          <a:p>
            <a:pPr marL="0" indent="0">
              <a:buNone/>
            </a:pPr>
            <a:r>
              <a:rPr lang="en-US" dirty="0">
                <a:solidFill>
                  <a:srgbClr val="FF0000"/>
                </a:solidFill>
              </a:rPr>
              <a:t>Statement Coverage</a:t>
            </a:r>
          </a:p>
          <a:p>
            <a:pPr marL="0" indent="0">
              <a:buNone/>
            </a:pPr>
            <a:r>
              <a:rPr lang="en-US" dirty="0"/>
              <a:t>Path Function:</a:t>
            </a:r>
          </a:p>
          <a:p>
            <a:pPr marL="0" indent="0">
              <a:buNone/>
            </a:pPr>
            <a:endParaRPr lang="en-US" dirty="0"/>
          </a:p>
          <a:p>
            <a:pPr marL="0" indent="0">
              <a:buNone/>
            </a:pPr>
            <a:endParaRPr lang="en-US" dirty="0"/>
          </a:p>
          <a:p>
            <a:pPr marL="0" indent="0">
              <a:buNone/>
            </a:pPr>
            <a:endParaRPr lang="en-US" dirty="0"/>
          </a:p>
          <a:p>
            <a:pPr marL="0" indent="0">
              <a:buNone/>
            </a:pPr>
            <a:r>
              <a:rPr lang="en-US" dirty="0"/>
              <a:t>Path Condition:</a:t>
            </a:r>
          </a:p>
          <a:p>
            <a:pPr marL="0" indent="0">
              <a:buNone/>
            </a:pPr>
            <a:endParaRPr lang="en-US" dirty="0">
              <a:solidFill>
                <a:srgbClr val="FF0000"/>
              </a:solidFill>
            </a:endParaRPr>
          </a:p>
          <a:p>
            <a:pPr marL="0" indent="0">
              <a:buNone/>
            </a:pPr>
            <a:endParaRPr lang="en-US" dirty="0">
              <a:solidFill>
                <a:srgbClr val="FF0000"/>
              </a:solidFill>
            </a:endParaRPr>
          </a:p>
          <a:p>
            <a:pPr marL="0" indent="0">
              <a:buNone/>
            </a:pPr>
            <a:r>
              <a:rPr lang="en-US" dirty="0"/>
              <a:t>Test Data:</a:t>
            </a:r>
            <a:endParaRPr lang="en-US" dirty="0">
              <a:solidFill>
                <a:srgbClr val="FF0000"/>
              </a:solidFill>
            </a:endParaRP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8" name="Picture 7"/>
          <p:cNvPicPr>
            <a:picLocks noChangeAspect="1"/>
          </p:cNvPicPr>
          <p:nvPr/>
        </p:nvPicPr>
        <p:blipFill>
          <a:blip r:embed="rId2"/>
          <a:stretch>
            <a:fillRect/>
          </a:stretch>
        </p:blipFill>
        <p:spPr>
          <a:xfrm>
            <a:off x="3257916" y="2404104"/>
            <a:ext cx="5523767" cy="1419749"/>
          </a:xfrm>
          <a:prstGeom prst="rect">
            <a:avLst/>
          </a:prstGeom>
        </p:spPr>
      </p:pic>
      <p:sp>
        <p:nvSpPr>
          <p:cNvPr id="9" name="Rectangle 8"/>
          <p:cNvSpPr/>
          <p:nvPr/>
        </p:nvSpPr>
        <p:spPr>
          <a:xfrm>
            <a:off x="3257916" y="2404104"/>
            <a:ext cx="94884" cy="320623"/>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731400" y="4491343"/>
            <a:ext cx="8012550" cy="514765"/>
          </a:xfrm>
          <a:prstGeom prst="rect">
            <a:avLst/>
          </a:prstGeom>
        </p:spPr>
      </p:pic>
      <p:pic>
        <p:nvPicPr>
          <p:cNvPr id="11" name="Picture 10"/>
          <p:cNvPicPr>
            <a:picLocks noChangeAspect="1"/>
          </p:cNvPicPr>
          <p:nvPr/>
        </p:nvPicPr>
        <p:blipFill>
          <a:blip r:embed="rId4"/>
          <a:stretch>
            <a:fillRect/>
          </a:stretch>
        </p:blipFill>
        <p:spPr>
          <a:xfrm>
            <a:off x="2964873" y="5078568"/>
            <a:ext cx="1717963" cy="1169074"/>
          </a:xfrm>
          <a:prstGeom prst="rect">
            <a:avLst/>
          </a:prstGeom>
        </p:spPr>
      </p:pic>
      <p:sp>
        <p:nvSpPr>
          <p:cNvPr id="4" name="Slide Number Placeholder 3">
            <a:extLst>
              <a:ext uri="{FF2B5EF4-FFF2-40B4-BE49-F238E27FC236}">
                <a16:creationId xmlns:a16="http://schemas.microsoft.com/office/drawing/2014/main" id="{F38FF811-20A0-4D46-9D1C-A2F3B7AE4C32}"/>
              </a:ext>
            </a:extLst>
          </p:cNvPr>
          <p:cNvSpPr>
            <a:spLocks noGrp="1"/>
          </p:cNvSpPr>
          <p:nvPr>
            <p:ph type="sldNum" sz="quarter" idx="12"/>
          </p:nvPr>
        </p:nvSpPr>
        <p:spPr/>
        <p:txBody>
          <a:bodyPr/>
          <a:lstStyle/>
          <a:p>
            <a:fld id="{861BBF88-0EE9-8341-94B5-835AB2C87E69}" type="slidenum">
              <a:rPr lang="en-US" smtClean="0"/>
              <a:t>32</a:t>
            </a:fld>
            <a:endParaRPr lang="en-US"/>
          </a:p>
        </p:txBody>
      </p:sp>
    </p:spTree>
    <p:extLst>
      <p:ext uri="{BB962C8B-B14F-4D97-AF65-F5344CB8AC3E}">
        <p14:creationId xmlns:p14="http://schemas.microsoft.com/office/powerpoint/2010/main" val="849953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fontScale="77500" lnSpcReduction="20000"/>
          </a:bodyPr>
          <a:lstStyle/>
          <a:p>
            <a:pPr marL="0" indent="0">
              <a:buNone/>
            </a:pPr>
            <a:r>
              <a:rPr lang="en-US" dirty="0">
                <a:solidFill>
                  <a:srgbClr val="FF0000"/>
                </a:solidFill>
              </a:rPr>
              <a:t>Statement Coverage</a:t>
            </a:r>
          </a:p>
          <a:p>
            <a:pPr marL="0" indent="0">
              <a:buNone/>
            </a:pPr>
            <a:r>
              <a:rPr lang="en-US" dirty="0"/>
              <a:t>We can try to cover the program with two paths:</a:t>
            </a:r>
          </a:p>
          <a:p>
            <a:r>
              <a:rPr lang="en-US" dirty="0">
                <a:solidFill>
                  <a:srgbClr val="002060"/>
                </a:solidFill>
              </a:rPr>
              <a:t>Avoid fault interactions.</a:t>
            </a:r>
          </a:p>
          <a:p>
            <a:r>
              <a:rPr lang="en-US" dirty="0">
                <a:solidFill>
                  <a:srgbClr val="002060"/>
                </a:solidFill>
              </a:rPr>
              <a:t>Reduce likelihood of fault masking.</a:t>
            </a:r>
          </a:p>
          <a:p>
            <a:endParaRPr lang="en-US" dirty="0">
              <a:solidFill>
                <a:srgbClr val="002060"/>
              </a:solidFill>
            </a:endParaRPr>
          </a:p>
          <a:p>
            <a:endParaRPr lang="en-US" dirty="0">
              <a:solidFill>
                <a:srgbClr val="002060"/>
              </a:solidFill>
            </a:endParaRPr>
          </a:p>
          <a:p>
            <a:endParaRPr lang="en-US" dirty="0">
              <a:solidFill>
                <a:srgbClr val="002060"/>
              </a:solidFill>
            </a:endParaRPr>
          </a:p>
          <a:p>
            <a:pPr marL="0" indent="0">
              <a:buNone/>
            </a:pPr>
            <a:endParaRPr lang="en-US" dirty="0">
              <a:solidFill>
                <a:srgbClr val="002060"/>
              </a:solidFill>
            </a:endParaRPr>
          </a:p>
          <a:p>
            <a:pPr marL="0" indent="0">
              <a:buNone/>
            </a:pPr>
            <a:r>
              <a:rPr lang="en-US" dirty="0">
                <a:solidFill>
                  <a:srgbClr val="002060"/>
                </a:solidFill>
              </a:rPr>
              <a:t> </a:t>
            </a:r>
          </a:p>
          <a:p>
            <a:pPr marL="0" indent="0">
              <a:buNone/>
            </a:pPr>
            <a:r>
              <a:rPr lang="en-US" dirty="0">
                <a:solidFill>
                  <a:srgbClr val="002060"/>
                </a:solidFill>
              </a:rPr>
              <a:t> </a:t>
            </a:r>
          </a:p>
          <a:p>
            <a:pPr marL="0" indent="0">
              <a:buNone/>
            </a:pPr>
            <a:r>
              <a:rPr lang="en-US" dirty="0">
                <a:solidFill>
                  <a:srgbClr val="002060"/>
                </a:solidFill>
              </a:rPr>
              <a:t> Exercise:  Generate test data for these two paths.</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362797" y="3334613"/>
            <a:ext cx="4311171" cy="1522840"/>
          </a:xfrm>
          <a:prstGeom prst="rect">
            <a:avLst/>
          </a:prstGeom>
        </p:spPr>
      </p:pic>
      <p:pic>
        <p:nvPicPr>
          <p:cNvPr id="7" name="Picture 6"/>
          <p:cNvPicPr>
            <a:picLocks noChangeAspect="1"/>
          </p:cNvPicPr>
          <p:nvPr/>
        </p:nvPicPr>
        <p:blipFill>
          <a:blip r:embed="rId3"/>
          <a:stretch>
            <a:fillRect/>
          </a:stretch>
        </p:blipFill>
        <p:spPr>
          <a:xfrm>
            <a:off x="4716394" y="3334614"/>
            <a:ext cx="4182337" cy="578460"/>
          </a:xfrm>
          <a:prstGeom prst="rect">
            <a:avLst/>
          </a:prstGeom>
        </p:spPr>
      </p:pic>
      <p:pic>
        <p:nvPicPr>
          <p:cNvPr id="13" name="Picture 12"/>
          <p:cNvPicPr>
            <a:picLocks noChangeAspect="1"/>
          </p:cNvPicPr>
          <p:nvPr/>
        </p:nvPicPr>
        <p:blipFill>
          <a:blip r:embed="rId4"/>
          <a:stretch>
            <a:fillRect/>
          </a:stretch>
        </p:blipFill>
        <p:spPr>
          <a:xfrm>
            <a:off x="4716393" y="3913074"/>
            <a:ext cx="4182337" cy="935462"/>
          </a:xfrm>
          <a:prstGeom prst="rect">
            <a:avLst/>
          </a:prstGeom>
        </p:spPr>
      </p:pic>
      <p:sp>
        <p:nvSpPr>
          <p:cNvPr id="4" name="Slide Number Placeholder 3">
            <a:extLst>
              <a:ext uri="{FF2B5EF4-FFF2-40B4-BE49-F238E27FC236}">
                <a16:creationId xmlns:a16="http://schemas.microsoft.com/office/drawing/2014/main" id="{03F9AA19-DD75-4ED9-AE05-58D38D79F80A}"/>
              </a:ext>
            </a:extLst>
          </p:cNvPr>
          <p:cNvSpPr>
            <a:spLocks noGrp="1"/>
          </p:cNvSpPr>
          <p:nvPr>
            <p:ph type="sldNum" sz="quarter" idx="12"/>
          </p:nvPr>
        </p:nvSpPr>
        <p:spPr/>
        <p:txBody>
          <a:bodyPr/>
          <a:lstStyle/>
          <a:p>
            <a:fld id="{861BBF88-0EE9-8341-94B5-835AB2C87E69}" type="slidenum">
              <a:rPr lang="en-US" smtClean="0"/>
              <a:t>33</a:t>
            </a:fld>
            <a:endParaRPr lang="en-US"/>
          </a:p>
        </p:txBody>
      </p:sp>
    </p:spTree>
    <p:extLst>
      <p:ext uri="{BB962C8B-B14F-4D97-AF65-F5344CB8AC3E}">
        <p14:creationId xmlns:p14="http://schemas.microsoft.com/office/powerpoint/2010/main" val="4008951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fontScale="62500" lnSpcReduction="20000"/>
          </a:bodyPr>
          <a:lstStyle/>
          <a:p>
            <a:pPr marL="0" indent="0">
              <a:buNone/>
            </a:pPr>
            <a:r>
              <a:rPr lang="en-US" dirty="0">
                <a:solidFill>
                  <a:srgbClr val="FF0000"/>
                </a:solidFill>
              </a:rPr>
              <a:t>Condition Coverage</a:t>
            </a:r>
          </a:p>
          <a:p>
            <a:pPr marL="0" indent="0">
              <a:buNone/>
            </a:pPr>
            <a:r>
              <a:rPr lang="en-US" dirty="0"/>
              <a:t>Whenever we have a condition in the program (in an if-then-else, if-then, while-do) </a:t>
            </a:r>
          </a:p>
          <a:p>
            <a:r>
              <a:rPr lang="en-US" dirty="0"/>
              <a:t>We isolate the terms of the condition, </a:t>
            </a:r>
          </a:p>
          <a:p>
            <a:r>
              <a:rPr lang="en-US" dirty="0"/>
              <a:t>We generate test data that causes each term to take value TRUE, and other data to yield value FALSE.</a:t>
            </a:r>
          </a:p>
          <a:p>
            <a:r>
              <a:rPr lang="en-US" dirty="0"/>
              <a:t>If a condition has the form (a&amp;&amp;b||c&amp;&amp;d), we apply this rule to each of a, b, c, d.</a:t>
            </a:r>
          </a:p>
          <a:p>
            <a:endParaRPr lang="en-US" dirty="0"/>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pPr marL="0" indent="0">
              <a:buNone/>
            </a:pPr>
            <a:r>
              <a:rPr lang="en-US" dirty="0">
                <a:solidFill>
                  <a:srgbClr val="002060"/>
                </a:solidFill>
              </a:rPr>
              <a:t> </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B2E3AD2D-221F-4C9A-9FC9-F097CF7A4B54}"/>
              </a:ext>
            </a:extLst>
          </p:cNvPr>
          <p:cNvSpPr>
            <a:spLocks noGrp="1"/>
          </p:cNvSpPr>
          <p:nvPr>
            <p:ph type="sldNum" sz="quarter" idx="12"/>
          </p:nvPr>
        </p:nvSpPr>
        <p:spPr/>
        <p:txBody>
          <a:bodyPr/>
          <a:lstStyle/>
          <a:p>
            <a:fld id="{861BBF88-0EE9-8341-94B5-835AB2C87E69}" type="slidenum">
              <a:rPr lang="en-US" smtClean="0"/>
              <a:t>34</a:t>
            </a:fld>
            <a:endParaRPr lang="en-US"/>
          </a:p>
        </p:txBody>
      </p:sp>
    </p:spTree>
    <p:extLst>
      <p:ext uri="{BB962C8B-B14F-4D97-AF65-F5344CB8AC3E}">
        <p14:creationId xmlns:p14="http://schemas.microsoft.com/office/powerpoint/2010/main" val="3096397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dirty="0">
                <a:solidFill>
                  <a:srgbClr val="FF0000"/>
                </a:solidFill>
              </a:rPr>
              <a:t>Branch Coverage</a:t>
            </a:r>
          </a:p>
          <a:p>
            <a:pPr marL="0" indent="0">
              <a:buNone/>
            </a:pPr>
            <a:r>
              <a:rPr lang="en-US" dirty="0"/>
              <a:t>This criterion provides for generating test data so that each branch of the program (in an if-then, if-then-else, while-do) gets exercised in each direction (TRUE and FALSE).  </a:t>
            </a:r>
            <a:endParaRPr lang="en-US" dirty="0">
              <a:solidFill>
                <a:srgbClr val="002060"/>
              </a:solidFill>
            </a:endParaRP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4F72EBB2-53BB-4800-BDCB-CF89263AC62B}"/>
              </a:ext>
            </a:extLst>
          </p:cNvPr>
          <p:cNvSpPr>
            <a:spLocks noGrp="1"/>
          </p:cNvSpPr>
          <p:nvPr>
            <p:ph type="sldNum" sz="quarter" idx="12"/>
          </p:nvPr>
        </p:nvSpPr>
        <p:spPr/>
        <p:txBody>
          <a:bodyPr/>
          <a:lstStyle/>
          <a:p>
            <a:fld id="{861BBF88-0EE9-8341-94B5-835AB2C87E69}" type="slidenum">
              <a:rPr lang="en-US" smtClean="0"/>
              <a:t>35</a:t>
            </a:fld>
            <a:endParaRPr lang="en-US"/>
          </a:p>
        </p:txBody>
      </p:sp>
    </p:spTree>
    <p:extLst>
      <p:ext uri="{BB962C8B-B14F-4D97-AF65-F5344CB8AC3E}">
        <p14:creationId xmlns:p14="http://schemas.microsoft.com/office/powerpoint/2010/main" val="669364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dirty="0">
                <a:solidFill>
                  <a:srgbClr val="FF0000"/>
                </a:solidFill>
              </a:rPr>
              <a:t>Branch Coverage</a:t>
            </a:r>
          </a:p>
          <a:p>
            <a:pPr marL="0" indent="0">
              <a:buNone/>
            </a:pPr>
            <a:r>
              <a:rPr lang="en-US" dirty="0"/>
              <a:t>Illustration:  </a:t>
            </a:r>
          </a:p>
          <a:p>
            <a:pPr marL="0" indent="0">
              <a:buNone/>
            </a:pPr>
            <a:r>
              <a:rPr lang="en-US" dirty="0"/>
              <a:t>Triangle </a:t>
            </a:r>
          </a:p>
          <a:p>
            <a:pPr marL="0" indent="0">
              <a:buNone/>
            </a:pPr>
            <a:r>
              <a:rPr lang="en-US" dirty="0"/>
              <a:t>Program.</a:t>
            </a:r>
            <a:endParaRPr lang="en-US" dirty="0">
              <a:solidFill>
                <a:srgbClr val="002060"/>
              </a:solidFill>
            </a:endParaRP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2"/>
          <a:stretch>
            <a:fillRect/>
          </a:stretch>
        </p:blipFill>
        <p:spPr>
          <a:xfrm>
            <a:off x="3999345" y="1620583"/>
            <a:ext cx="4969547" cy="4551618"/>
          </a:xfrm>
          <a:prstGeom prst="rect">
            <a:avLst/>
          </a:prstGeom>
        </p:spPr>
      </p:pic>
      <p:sp>
        <p:nvSpPr>
          <p:cNvPr id="6" name="Slide Number Placeholder 5">
            <a:extLst>
              <a:ext uri="{FF2B5EF4-FFF2-40B4-BE49-F238E27FC236}">
                <a16:creationId xmlns:a16="http://schemas.microsoft.com/office/drawing/2014/main" id="{8AE9976C-FCFF-4997-9533-6BE8C11508B0}"/>
              </a:ext>
            </a:extLst>
          </p:cNvPr>
          <p:cNvSpPr>
            <a:spLocks noGrp="1"/>
          </p:cNvSpPr>
          <p:nvPr>
            <p:ph type="sldNum" sz="quarter" idx="12"/>
          </p:nvPr>
        </p:nvSpPr>
        <p:spPr/>
        <p:txBody>
          <a:bodyPr/>
          <a:lstStyle/>
          <a:p>
            <a:fld id="{861BBF88-0EE9-8341-94B5-835AB2C87E69}" type="slidenum">
              <a:rPr lang="en-US" smtClean="0"/>
              <a:t>36</a:t>
            </a:fld>
            <a:endParaRPr lang="en-US"/>
          </a:p>
        </p:txBody>
      </p:sp>
    </p:spTree>
    <p:extLst>
      <p:ext uri="{BB962C8B-B14F-4D97-AF65-F5344CB8AC3E}">
        <p14:creationId xmlns:p14="http://schemas.microsoft.com/office/powerpoint/2010/main" val="3071411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dirty="0">
                <a:solidFill>
                  <a:srgbClr val="FF0000"/>
                </a:solidFill>
              </a:rPr>
              <a:t>Branch Coverage</a:t>
            </a:r>
          </a:p>
          <a:p>
            <a:pPr marL="0" indent="0">
              <a:buNone/>
            </a:pPr>
            <a:r>
              <a:rPr lang="en-US" dirty="0"/>
              <a:t>Illustration:  </a:t>
            </a:r>
          </a:p>
          <a:p>
            <a:pPr marL="0" indent="0">
              <a:buNone/>
            </a:pPr>
            <a:r>
              <a:rPr lang="en-US" dirty="0"/>
              <a:t>Sufficient </a:t>
            </a:r>
          </a:p>
          <a:p>
            <a:pPr marL="0" indent="0">
              <a:buNone/>
            </a:pPr>
            <a:r>
              <a:rPr lang="en-US" dirty="0"/>
              <a:t>set of</a:t>
            </a:r>
          </a:p>
          <a:p>
            <a:pPr marL="0" indent="0">
              <a:buNone/>
            </a:pPr>
            <a:r>
              <a:rPr lang="en-US" dirty="0">
                <a:solidFill>
                  <a:srgbClr val="002060"/>
                </a:solidFill>
              </a:rPr>
              <a:t>Paths</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7" name="Picture 6"/>
          <p:cNvPicPr>
            <a:picLocks noChangeAspect="1"/>
          </p:cNvPicPr>
          <p:nvPr/>
        </p:nvPicPr>
        <p:blipFill>
          <a:blip r:embed="rId2"/>
          <a:stretch>
            <a:fillRect/>
          </a:stretch>
        </p:blipFill>
        <p:spPr>
          <a:xfrm>
            <a:off x="3814618" y="1671782"/>
            <a:ext cx="4635096" cy="4538930"/>
          </a:xfrm>
          <a:prstGeom prst="rect">
            <a:avLst/>
          </a:prstGeom>
        </p:spPr>
      </p:pic>
      <p:sp>
        <p:nvSpPr>
          <p:cNvPr id="4" name="Slide Number Placeholder 3">
            <a:extLst>
              <a:ext uri="{FF2B5EF4-FFF2-40B4-BE49-F238E27FC236}">
                <a16:creationId xmlns:a16="http://schemas.microsoft.com/office/drawing/2014/main" id="{9EB472E2-837B-4A4E-89F1-D3B882BA1110}"/>
              </a:ext>
            </a:extLst>
          </p:cNvPr>
          <p:cNvSpPr>
            <a:spLocks noGrp="1"/>
          </p:cNvSpPr>
          <p:nvPr>
            <p:ph type="sldNum" sz="quarter" idx="12"/>
          </p:nvPr>
        </p:nvSpPr>
        <p:spPr/>
        <p:txBody>
          <a:bodyPr/>
          <a:lstStyle/>
          <a:p>
            <a:fld id="{861BBF88-0EE9-8341-94B5-835AB2C87E69}" type="slidenum">
              <a:rPr lang="en-US" smtClean="0"/>
              <a:t>37</a:t>
            </a:fld>
            <a:endParaRPr lang="en-US"/>
          </a:p>
        </p:txBody>
      </p:sp>
    </p:spTree>
    <p:extLst>
      <p:ext uri="{BB962C8B-B14F-4D97-AF65-F5344CB8AC3E}">
        <p14:creationId xmlns:p14="http://schemas.microsoft.com/office/powerpoint/2010/main" val="852519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dirty="0">
                <a:solidFill>
                  <a:srgbClr val="FF0000"/>
                </a:solidFill>
              </a:rPr>
              <a:t>Branch Coverage</a:t>
            </a:r>
          </a:p>
          <a:p>
            <a:pPr marL="0" indent="0">
              <a:buNone/>
            </a:pPr>
            <a:r>
              <a:rPr lang="en-US" dirty="0"/>
              <a:t>Illustration:  Checking Branch Coverage</a:t>
            </a:r>
            <a:endParaRPr lang="en-US" dirty="0">
              <a:solidFill>
                <a:srgbClr val="002060"/>
              </a:solidFill>
            </a:endParaRP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graphicFrame>
        <p:nvGraphicFramePr>
          <p:cNvPr id="4" name="Table 3"/>
          <p:cNvGraphicFramePr>
            <a:graphicFrameLocks noGrp="1"/>
          </p:cNvGraphicFramePr>
          <p:nvPr>
            <p:extLst>
              <p:ext uri="{D42A27DB-BD31-4B8C-83A1-F6EECF244321}">
                <p14:modId xmlns:p14="http://schemas.microsoft.com/office/powerpoint/2010/main" val="3468995800"/>
              </p:ext>
            </p:extLst>
          </p:nvPr>
        </p:nvGraphicFramePr>
        <p:xfrm>
          <a:off x="674254" y="2926716"/>
          <a:ext cx="7703127" cy="2652048"/>
        </p:xfrm>
        <a:graphic>
          <a:graphicData uri="http://schemas.openxmlformats.org/drawingml/2006/table">
            <a:tbl>
              <a:tblPr firstRow="1" bandRow="1">
                <a:tableStyleId>{5C22544A-7EE6-4342-B048-85BDC9FD1C3A}</a:tableStyleId>
              </a:tblPr>
              <a:tblGrid>
                <a:gridCol w="2567709">
                  <a:extLst>
                    <a:ext uri="{9D8B030D-6E8A-4147-A177-3AD203B41FA5}">
                      <a16:colId xmlns:a16="http://schemas.microsoft.com/office/drawing/2014/main" val="2305227002"/>
                    </a:ext>
                  </a:extLst>
                </a:gridCol>
                <a:gridCol w="2567709">
                  <a:extLst>
                    <a:ext uri="{9D8B030D-6E8A-4147-A177-3AD203B41FA5}">
                      <a16:colId xmlns:a16="http://schemas.microsoft.com/office/drawing/2014/main" val="2379006844"/>
                    </a:ext>
                  </a:extLst>
                </a:gridCol>
                <a:gridCol w="2567709">
                  <a:extLst>
                    <a:ext uri="{9D8B030D-6E8A-4147-A177-3AD203B41FA5}">
                      <a16:colId xmlns:a16="http://schemas.microsoft.com/office/drawing/2014/main" val="1863355298"/>
                    </a:ext>
                  </a:extLst>
                </a:gridCol>
              </a:tblGrid>
              <a:tr h="442008">
                <a:tc>
                  <a:txBody>
                    <a:bodyPr/>
                    <a:lstStyle/>
                    <a:p>
                      <a:r>
                        <a:rPr lang="en-US" dirty="0"/>
                        <a:t>Branch</a:t>
                      </a:r>
                    </a:p>
                  </a:txBody>
                  <a:tcPr/>
                </a:tc>
                <a:tc>
                  <a:txBody>
                    <a:bodyPr/>
                    <a:lstStyle/>
                    <a:p>
                      <a:r>
                        <a:rPr lang="en-US" dirty="0"/>
                        <a:t>TRUE</a:t>
                      </a:r>
                    </a:p>
                  </a:txBody>
                  <a:tcPr/>
                </a:tc>
                <a:tc>
                  <a:txBody>
                    <a:bodyPr/>
                    <a:lstStyle/>
                    <a:p>
                      <a:r>
                        <a:rPr lang="en-US" dirty="0"/>
                        <a:t>FALSE</a:t>
                      </a:r>
                    </a:p>
                  </a:txBody>
                  <a:tcPr/>
                </a:tc>
                <a:extLst>
                  <a:ext uri="{0D108BD9-81ED-4DB2-BD59-A6C34878D82A}">
                    <a16:rowId xmlns:a16="http://schemas.microsoft.com/office/drawing/2014/main" val="1080180670"/>
                  </a:ext>
                </a:extLst>
              </a:tr>
              <a:tr h="442008">
                <a:tc>
                  <a:txBody>
                    <a:bodyPr/>
                    <a:lstStyle/>
                    <a:p>
                      <a:r>
                        <a:rPr lang="en-US" dirty="0"/>
                        <a:t>!tri(</a:t>
                      </a:r>
                      <a:r>
                        <a:rPr lang="en-US" dirty="0" err="1"/>
                        <a:t>x,y,z</a:t>
                      </a:r>
                      <a:r>
                        <a:rPr lang="en-US" dirty="0"/>
                        <a:t>)</a:t>
                      </a:r>
                    </a:p>
                  </a:txBody>
                  <a:tcPr/>
                </a:tc>
                <a:tc>
                  <a:txBody>
                    <a:bodyPr/>
                    <a:lstStyle/>
                    <a:p>
                      <a:r>
                        <a:rPr lang="en-US" dirty="0"/>
                        <a:t>p1</a:t>
                      </a:r>
                    </a:p>
                  </a:txBody>
                  <a:tcPr/>
                </a:tc>
                <a:tc>
                  <a:txBody>
                    <a:bodyPr/>
                    <a:lstStyle/>
                    <a:p>
                      <a:r>
                        <a:rPr lang="en-US" dirty="0"/>
                        <a:t>p2, p3, p4, p5, p6 </a:t>
                      </a:r>
                    </a:p>
                  </a:txBody>
                  <a:tcPr/>
                </a:tc>
                <a:extLst>
                  <a:ext uri="{0D108BD9-81ED-4DB2-BD59-A6C34878D82A}">
                    <a16:rowId xmlns:a16="http://schemas.microsoft.com/office/drawing/2014/main" val="164525248"/>
                  </a:ext>
                </a:extLst>
              </a:tr>
              <a:tr h="442008">
                <a:tc>
                  <a:txBody>
                    <a:bodyPr/>
                    <a:lstStyle/>
                    <a:p>
                      <a:r>
                        <a:rPr lang="en-US" dirty="0" err="1"/>
                        <a:t>equi</a:t>
                      </a:r>
                      <a:r>
                        <a:rPr lang="en-US" dirty="0"/>
                        <a:t>(</a:t>
                      </a:r>
                      <a:r>
                        <a:rPr lang="en-US" dirty="0" err="1"/>
                        <a:t>x,y,z</a:t>
                      </a:r>
                      <a:r>
                        <a:rPr lang="en-US" dirty="0"/>
                        <a:t>)</a:t>
                      </a:r>
                    </a:p>
                  </a:txBody>
                  <a:tcPr/>
                </a:tc>
                <a:tc>
                  <a:txBody>
                    <a:bodyPr/>
                    <a:lstStyle/>
                    <a:p>
                      <a:r>
                        <a:rPr lang="en-US" dirty="0"/>
                        <a:t>p2, </a:t>
                      </a:r>
                    </a:p>
                  </a:txBody>
                  <a:tcPr/>
                </a:tc>
                <a:tc>
                  <a:txBody>
                    <a:bodyPr/>
                    <a:lstStyle/>
                    <a:p>
                      <a:r>
                        <a:rPr lang="en-US" dirty="0"/>
                        <a:t>p3, p4, p5, p6</a:t>
                      </a:r>
                    </a:p>
                  </a:txBody>
                  <a:tcPr/>
                </a:tc>
                <a:extLst>
                  <a:ext uri="{0D108BD9-81ED-4DB2-BD59-A6C34878D82A}">
                    <a16:rowId xmlns:a16="http://schemas.microsoft.com/office/drawing/2014/main" val="690102539"/>
                  </a:ext>
                </a:extLst>
              </a:tr>
              <a:tr h="442008">
                <a:tc>
                  <a:txBody>
                    <a:bodyPr/>
                    <a:lstStyle/>
                    <a:p>
                      <a:r>
                        <a:rPr lang="en-US" dirty="0" err="1"/>
                        <a:t>iso</a:t>
                      </a:r>
                      <a:r>
                        <a:rPr lang="en-US" dirty="0"/>
                        <a:t>(</a:t>
                      </a:r>
                      <a:r>
                        <a:rPr lang="en-US" dirty="0" err="1"/>
                        <a:t>x,y,z</a:t>
                      </a:r>
                      <a:r>
                        <a:rPr lang="en-US" dirty="0"/>
                        <a:t>)</a:t>
                      </a:r>
                    </a:p>
                  </a:txBody>
                  <a:tcPr/>
                </a:tc>
                <a:tc>
                  <a:txBody>
                    <a:bodyPr/>
                    <a:lstStyle/>
                    <a:p>
                      <a:r>
                        <a:rPr lang="en-US" dirty="0"/>
                        <a:t>p3, p4</a:t>
                      </a:r>
                    </a:p>
                  </a:txBody>
                  <a:tcPr/>
                </a:tc>
                <a:tc>
                  <a:txBody>
                    <a:bodyPr/>
                    <a:lstStyle/>
                    <a:p>
                      <a:r>
                        <a:rPr lang="en-US" dirty="0"/>
                        <a:t>p5, p6</a:t>
                      </a:r>
                    </a:p>
                  </a:txBody>
                  <a:tcPr/>
                </a:tc>
                <a:extLst>
                  <a:ext uri="{0D108BD9-81ED-4DB2-BD59-A6C34878D82A}">
                    <a16:rowId xmlns:a16="http://schemas.microsoft.com/office/drawing/2014/main" val="3467094966"/>
                  </a:ext>
                </a:extLst>
              </a:tr>
              <a:tr h="442008">
                <a:tc>
                  <a:txBody>
                    <a:bodyPr/>
                    <a:lstStyle/>
                    <a:p>
                      <a:r>
                        <a:rPr lang="en-US" dirty="0"/>
                        <a:t>right(</a:t>
                      </a:r>
                      <a:r>
                        <a:rPr lang="en-US" dirty="0" err="1"/>
                        <a:t>x,y,z</a:t>
                      </a:r>
                      <a:r>
                        <a:rPr lang="en-US" dirty="0"/>
                        <a:t>)</a:t>
                      </a:r>
                    </a:p>
                  </a:txBody>
                  <a:tcPr/>
                </a:tc>
                <a:tc>
                  <a:txBody>
                    <a:bodyPr/>
                    <a:lstStyle/>
                    <a:p>
                      <a:r>
                        <a:rPr lang="en-US" dirty="0"/>
                        <a:t>p3, p5</a:t>
                      </a:r>
                    </a:p>
                  </a:txBody>
                  <a:tcPr/>
                </a:tc>
                <a:tc>
                  <a:txBody>
                    <a:bodyPr/>
                    <a:lstStyle/>
                    <a:p>
                      <a:r>
                        <a:rPr lang="en-US" dirty="0"/>
                        <a:t>p4, p6 </a:t>
                      </a:r>
                    </a:p>
                  </a:txBody>
                  <a:tcPr/>
                </a:tc>
                <a:extLst>
                  <a:ext uri="{0D108BD9-81ED-4DB2-BD59-A6C34878D82A}">
                    <a16:rowId xmlns:a16="http://schemas.microsoft.com/office/drawing/2014/main" val="2388838535"/>
                  </a:ext>
                </a:extLst>
              </a:tr>
              <a:tr h="442008">
                <a:tc gridSpan="3">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87164837"/>
                  </a:ext>
                </a:extLst>
              </a:tr>
            </a:tbl>
          </a:graphicData>
        </a:graphic>
      </p:graphicFrame>
      <p:sp>
        <p:nvSpPr>
          <p:cNvPr id="6" name="Slide Number Placeholder 5">
            <a:extLst>
              <a:ext uri="{FF2B5EF4-FFF2-40B4-BE49-F238E27FC236}">
                <a16:creationId xmlns:a16="http://schemas.microsoft.com/office/drawing/2014/main" id="{472E6D8B-B500-465F-B98C-0F97F2674A19}"/>
              </a:ext>
            </a:extLst>
          </p:cNvPr>
          <p:cNvSpPr>
            <a:spLocks noGrp="1"/>
          </p:cNvSpPr>
          <p:nvPr>
            <p:ph type="sldNum" sz="quarter" idx="12"/>
          </p:nvPr>
        </p:nvSpPr>
        <p:spPr/>
        <p:txBody>
          <a:bodyPr/>
          <a:lstStyle/>
          <a:p>
            <a:fld id="{861BBF88-0EE9-8341-94B5-835AB2C87E69}" type="slidenum">
              <a:rPr lang="en-US" smtClean="0"/>
              <a:t>38</a:t>
            </a:fld>
            <a:endParaRPr lang="en-US"/>
          </a:p>
        </p:txBody>
      </p:sp>
    </p:spTree>
    <p:extLst>
      <p:ext uri="{BB962C8B-B14F-4D97-AF65-F5344CB8AC3E}">
        <p14:creationId xmlns:p14="http://schemas.microsoft.com/office/powerpoint/2010/main" val="1946359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fontScale="77500" lnSpcReduction="20000"/>
          </a:bodyPr>
          <a:lstStyle/>
          <a:p>
            <a:pPr marL="0" indent="0">
              <a:buNone/>
            </a:pPr>
            <a:r>
              <a:rPr lang="en-US" dirty="0">
                <a:solidFill>
                  <a:srgbClr val="FF0000"/>
                </a:solidFill>
              </a:rPr>
              <a:t>Branch Coverage</a:t>
            </a:r>
          </a:p>
          <a:p>
            <a:pPr marL="0" indent="0">
              <a:buNone/>
            </a:pPr>
            <a:r>
              <a:rPr lang="en-US" dirty="0"/>
              <a:t>Path conditions, test data</a:t>
            </a: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pPr marL="0" indent="0">
              <a:buNone/>
            </a:pPr>
            <a:r>
              <a:rPr lang="en-US" dirty="0">
                <a:solidFill>
                  <a:srgbClr val="002060"/>
                </a:solidFill>
              </a:rPr>
              <a:t> </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1337143" y="2447636"/>
            <a:ext cx="7349658" cy="3816639"/>
          </a:xfrm>
          <a:prstGeom prst="rect">
            <a:avLst/>
          </a:prstGeom>
        </p:spPr>
      </p:pic>
      <p:sp>
        <p:nvSpPr>
          <p:cNvPr id="4" name="Slide Number Placeholder 3">
            <a:extLst>
              <a:ext uri="{FF2B5EF4-FFF2-40B4-BE49-F238E27FC236}">
                <a16:creationId xmlns:a16="http://schemas.microsoft.com/office/drawing/2014/main" id="{135E4560-42C5-43FF-A560-4060FA3CAF20}"/>
              </a:ext>
            </a:extLst>
          </p:cNvPr>
          <p:cNvSpPr>
            <a:spLocks noGrp="1"/>
          </p:cNvSpPr>
          <p:nvPr>
            <p:ph type="sldNum" sz="quarter" idx="12"/>
          </p:nvPr>
        </p:nvSpPr>
        <p:spPr/>
        <p:txBody>
          <a:bodyPr/>
          <a:lstStyle/>
          <a:p>
            <a:fld id="{861BBF88-0EE9-8341-94B5-835AB2C87E69}" type="slidenum">
              <a:rPr lang="en-US" smtClean="0"/>
              <a:t>39</a:t>
            </a:fld>
            <a:endParaRPr lang="en-US"/>
          </a:p>
        </p:txBody>
      </p:sp>
    </p:spTree>
    <p:extLst>
      <p:ext uri="{BB962C8B-B14F-4D97-AF65-F5344CB8AC3E}">
        <p14:creationId xmlns:p14="http://schemas.microsoft.com/office/powerpoint/2010/main" val="227926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sz="2800" b="1" dirty="0"/>
              <a:t>Test Data generation</a:t>
            </a:r>
            <a:endParaRPr lang="en-US" sz="2800" dirty="0"/>
          </a:p>
        </p:txBody>
      </p:sp>
      <p:sp>
        <p:nvSpPr>
          <p:cNvPr id="3" name="Content Placeholder 2"/>
          <p:cNvSpPr>
            <a:spLocks noGrp="1"/>
          </p:cNvSpPr>
          <p:nvPr>
            <p:ph idx="1"/>
          </p:nvPr>
        </p:nvSpPr>
        <p:spPr>
          <a:xfrm>
            <a:off x="594360" y="1671782"/>
            <a:ext cx="8012430" cy="4500419"/>
          </a:xfrm>
        </p:spPr>
        <p:txBody>
          <a:bodyPr>
            <a:normAutofit fontScale="85000" lnSpcReduction="20000"/>
          </a:bodyPr>
          <a:lstStyle/>
          <a:p>
            <a:pPr marL="0" indent="0">
              <a:buNone/>
            </a:pPr>
            <a:r>
              <a:rPr lang="en-US" dirty="0"/>
              <a:t>Nevertheless, structural criteria of test data generation are an important aspect of software testing:</a:t>
            </a:r>
          </a:p>
          <a:p>
            <a:r>
              <a:rPr lang="en-US" dirty="0"/>
              <a:t>Their focus:  ensure coverage of the program’s source code.</a:t>
            </a:r>
          </a:p>
          <a:p>
            <a:pPr lvl="1"/>
            <a:r>
              <a:rPr lang="en-US" dirty="0"/>
              <a:t>Select test data that causes the execution of all statements, all conditions, all paths, etc…</a:t>
            </a:r>
          </a:p>
          <a:p>
            <a:pPr lvl="1"/>
            <a:r>
              <a:rPr lang="en-US" dirty="0"/>
              <a:t>A sensible rationale, but again executing all features is not sufficient:  </a:t>
            </a:r>
          </a:p>
          <a:p>
            <a:pPr lvl="2"/>
            <a:r>
              <a:rPr lang="en-US" dirty="0"/>
              <a:t>the same statement/ condition/ path may work successfully for some data but not for other.</a:t>
            </a:r>
          </a:p>
          <a:p>
            <a:pPr lvl="2"/>
            <a:r>
              <a:rPr lang="en-US" dirty="0"/>
              <a:t>Such an approach will never enable us to discover that a feature (statement, condition, path, </a:t>
            </a:r>
            <a:r>
              <a:rPr lang="en-US" dirty="0" err="1"/>
              <a:t>etc</a:t>
            </a:r>
            <a:r>
              <a:rPr lang="en-US" dirty="0"/>
              <a:t>) is missing.</a:t>
            </a:r>
          </a:p>
          <a:p>
            <a:pPr lvl="2"/>
            <a:r>
              <a:rPr lang="en-US" dirty="0"/>
              <a:t>Because it ignores usage profile, this approach may cause us to spend time/ resources removing faults that have little impact.</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1A904331-48FC-4FB8-B41D-B28DC6210545}"/>
              </a:ext>
            </a:extLst>
          </p:cNvPr>
          <p:cNvSpPr>
            <a:spLocks noGrp="1"/>
          </p:cNvSpPr>
          <p:nvPr>
            <p:ph type="sldNum" sz="quarter" idx="12"/>
          </p:nvPr>
        </p:nvSpPr>
        <p:spPr/>
        <p:txBody>
          <a:bodyPr/>
          <a:lstStyle/>
          <a:p>
            <a:fld id="{861BBF88-0EE9-8341-94B5-835AB2C87E69}" type="slidenum">
              <a:rPr lang="en-US" smtClean="0"/>
              <a:t>4</a:t>
            </a:fld>
            <a:endParaRPr lang="en-US"/>
          </a:p>
        </p:txBody>
      </p:sp>
    </p:spTree>
    <p:extLst>
      <p:ext uri="{BB962C8B-B14F-4D97-AF65-F5344CB8AC3E}">
        <p14:creationId xmlns:p14="http://schemas.microsoft.com/office/powerpoint/2010/main" val="5312014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dirty="0">
                <a:solidFill>
                  <a:srgbClr val="FF0000"/>
                </a:solidFill>
              </a:rPr>
              <a:t>Branch Coverage</a:t>
            </a:r>
          </a:p>
          <a:p>
            <a:pPr marL="0" indent="0">
              <a:buNone/>
            </a:pPr>
            <a:r>
              <a:rPr lang="en-US" dirty="0"/>
              <a:t>Exercise:  Apply the branch coverage criterion to the GCD program discussed earlier.</a:t>
            </a:r>
            <a:endParaRPr lang="en-US" dirty="0">
              <a:solidFill>
                <a:srgbClr val="002060"/>
              </a:solidFill>
            </a:endParaRPr>
          </a:p>
          <a:p>
            <a:pPr marL="0" indent="0">
              <a:buNone/>
            </a:pPr>
            <a:r>
              <a:rPr lang="en-US" dirty="0">
                <a:solidFill>
                  <a:srgbClr val="002060"/>
                </a:solidFill>
              </a:rPr>
              <a:t> </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3428D846-7E27-41D2-85A8-0CC4BF421B75}"/>
              </a:ext>
            </a:extLst>
          </p:cNvPr>
          <p:cNvSpPr>
            <a:spLocks noGrp="1"/>
          </p:cNvSpPr>
          <p:nvPr>
            <p:ph type="sldNum" sz="quarter" idx="12"/>
          </p:nvPr>
        </p:nvSpPr>
        <p:spPr/>
        <p:txBody>
          <a:bodyPr/>
          <a:lstStyle/>
          <a:p>
            <a:fld id="{861BBF88-0EE9-8341-94B5-835AB2C87E69}" type="slidenum">
              <a:rPr lang="en-US" smtClean="0"/>
              <a:t>40</a:t>
            </a:fld>
            <a:endParaRPr lang="en-US"/>
          </a:p>
        </p:txBody>
      </p:sp>
    </p:spTree>
    <p:extLst>
      <p:ext uri="{BB962C8B-B14F-4D97-AF65-F5344CB8AC3E}">
        <p14:creationId xmlns:p14="http://schemas.microsoft.com/office/powerpoint/2010/main" val="1078970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fontScale="85000" lnSpcReduction="10000"/>
          </a:bodyPr>
          <a:lstStyle/>
          <a:p>
            <a:pPr marL="0" indent="0">
              <a:buNone/>
            </a:pPr>
            <a:r>
              <a:rPr lang="en-US" dirty="0">
                <a:solidFill>
                  <a:srgbClr val="FF0000"/>
                </a:solidFill>
              </a:rPr>
              <a:t>Condition Coverage</a:t>
            </a:r>
          </a:p>
          <a:p>
            <a:pPr marL="0" indent="0">
              <a:buNone/>
            </a:pPr>
            <a:r>
              <a:rPr lang="en-US" dirty="0">
                <a:solidFill>
                  <a:srgbClr val="002060"/>
                </a:solidFill>
              </a:rPr>
              <a:t> The same as branch coverage, but with individual terms of branch conditions:</a:t>
            </a:r>
          </a:p>
          <a:p>
            <a:r>
              <a:rPr lang="en-US" dirty="0">
                <a:solidFill>
                  <a:srgbClr val="002060"/>
                </a:solidFill>
              </a:rPr>
              <a:t>For example, if the branch condition has the form (a&amp;&amp;b||c) then we must find test data to cause each of a, b, and c to take values TRUE and FALSE.</a:t>
            </a:r>
          </a:p>
          <a:p>
            <a:endParaRPr lang="en-US" dirty="0">
              <a:solidFill>
                <a:srgbClr val="002060"/>
              </a:solidFill>
            </a:endParaRPr>
          </a:p>
          <a:p>
            <a:endParaRPr lang="en-US" dirty="0">
              <a:solidFill>
                <a:srgbClr val="002060"/>
              </a:solidFill>
            </a:endParaRPr>
          </a:p>
          <a:p>
            <a:endParaRPr lang="en-US" dirty="0">
              <a:solidFill>
                <a:srgbClr val="002060"/>
              </a:solidFill>
            </a:endParaRPr>
          </a:p>
          <a:p>
            <a:pPr marL="0" indent="0">
              <a:buNone/>
            </a:pPr>
            <a:r>
              <a:rPr lang="en-US" dirty="0">
                <a:solidFill>
                  <a:srgbClr val="002060"/>
                </a:solidFill>
              </a:rPr>
              <a:t> </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2"/>
          <a:stretch>
            <a:fillRect/>
          </a:stretch>
        </p:blipFill>
        <p:spPr>
          <a:xfrm>
            <a:off x="707073" y="4294910"/>
            <a:ext cx="7939722" cy="1877292"/>
          </a:xfrm>
          <a:prstGeom prst="rect">
            <a:avLst/>
          </a:prstGeom>
        </p:spPr>
      </p:pic>
      <p:sp>
        <p:nvSpPr>
          <p:cNvPr id="6" name="Slide Number Placeholder 5">
            <a:extLst>
              <a:ext uri="{FF2B5EF4-FFF2-40B4-BE49-F238E27FC236}">
                <a16:creationId xmlns:a16="http://schemas.microsoft.com/office/drawing/2014/main" id="{684945FD-BCD4-4864-832B-8278C8866D99}"/>
              </a:ext>
            </a:extLst>
          </p:cNvPr>
          <p:cNvSpPr>
            <a:spLocks noGrp="1"/>
          </p:cNvSpPr>
          <p:nvPr>
            <p:ph type="sldNum" sz="quarter" idx="12"/>
          </p:nvPr>
        </p:nvSpPr>
        <p:spPr/>
        <p:txBody>
          <a:bodyPr/>
          <a:lstStyle/>
          <a:p>
            <a:fld id="{861BBF88-0EE9-8341-94B5-835AB2C87E69}" type="slidenum">
              <a:rPr lang="en-US" smtClean="0"/>
              <a:t>41</a:t>
            </a:fld>
            <a:endParaRPr lang="en-US"/>
          </a:p>
        </p:txBody>
      </p:sp>
    </p:spTree>
    <p:extLst>
      <p:ext uri="{BB962C8B-B14F-4D97-AF65-F5344CB8AC3E}">
        <p14:creationId xmlns:p14="http://schemas.microsoft.com/office/powerpoint/2010/main" val="17055824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fontScale="77500" lnSpcReduction="20000"/>
          </a:bodyPr>
          <a:lstStyle/>
          <a:p>
            <a:pPr marL="0" indent="0">
              <a:buNone/>
            </a:pPr>
            <a:r>
              <a:rPr lang="en-US" dirty="0">
                <a:solidFill>
                  <a:srgbClr val="FF0000"/>
                </a:solidFill>
              </a:rPr>
              <a:t>Condition Coverage</a:t>
            </a:r>
          </a:p>
          <a:p>
            <a:pPr marL="0" indent="0">
              <a:buNone/>
            </a:pPr>
            <a:r>
              <a:rPr lang="en-US" dirty="0">
                <a:solidFill>
                  <a:srgbClr val="002060"/>
                </a:solidFill>
              </a:rPr>
              <a:t> The same as branch coverage, but with individual terms of branch conditions:</a:t>
            </a:r>
          </a:p>
          <a:p>
            <a:r>
              <a:rPr lang="en-US" dirty="0">
                <a:solidFill>
                  <a:srgbClr val="002060"/>
                </a:solidFill>
              </a:rPr>
              <a:t>For example, if the branch condition has the form (a&amp;&amp;b||c) then we must find test data to cause each of a, b, and c to take values TRUE and FALSE.</a:t>
            </a:r>
          </a:p>
          <a:p>
            <a:r>
              <a:rPr lang="en-US" dirty="0">
                <a:solidFill>
                  <a:srgbClr val="002060"/>
                </a:solidFill>
              </a:rPr>
              <a:t>If you have path P that ends in condition a, and you want to restrict the path so that it ends with a false, then all you do:</a:t>
            </a:r>
          </a:p>
          <a:p>
            <a:pPr lvl="1"/>
            <a:r>
              <a:rPr lang="en-US" dirty="0">
                <a:solidFill>
                  <a:srgbClr val="002060"/>
                </a:solidFill>
              </a:rPr>
              <a:t>P; (a? false).</a:t>
            </a:r>
          </a:p>
          <a:p>
            <a:pPr lvl="1"/>
            <a:r>
              <a:rPr lang="en-US" dirty="0">
                <a:solidFill>
                  <a:srgbClr val="002060"/>
                </a:solidFill>
              </a:rPr>
              <a:t>Compute the function of the new path.</a:t>
            </a:r>
          </a:p>
          <a:p>
            <a:pPr lvl="1"/>
            <a:r>
              <a:rPr lang="en-US" dirty="0">
                <a:solidFill>
                  <a:srgbClr val="002060"/>
                </a:solidFill>
              </a:rPr>
              <a:t>Its domain:  the condition under which upon execution of P, a will be false.</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05951971-B2A1-45DC-9F5D-485C218D92C8}"/>
              </a:ext>
            </a:extLst>
          </p:cNvPr>
          <p:cNvSpPr>
            <a:spLocks noGrp="1"/>
          </p:cNvSpPr>
          <p:nvPr>
            <p:ph type="sldNum" sz="quarter" idx="12"/>
          </p:nvPr>
        </p:nvSpPr>
        <p:spPr/>
        <p:txBody>
          <a:bodyPr/>
          <a:lstStyle/>
          <a:p>
            <a:fld id="{861BBF88-0EE9-8341-94B5-835AB2C87E69}" type="slidenum">
              <a:rPr lang="en-US" smtClean="0"/>
              <a:t>42</a:t>
            </a:fld>
            <a:endParaRPr lang="en-US"/>
          </a:p>
        </p:txBody>
      </p:sp>
    </p:spTree>
    <p:extLst>
      <p:ext uri="{BB962C8B-B14F-4D97-AF65-F5344CB8AC3E}">
        <p14:creationId xmlns:p14="http://schemas.microsoft.com/office/powerpoint/2010/main" val="3006883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fontScale="85000" lnSpcReduction="20000"/>
          </a:bodyPr>
          <a:lstStyle/>
          <a:p>
            <a:pPr marL="0" indent="0">
              <a:buNone/>
            </a:pPr>
            <a:r>
              <a:rPr lang="en-US" dirty="0">
                <a:solidFill>
                  <a:srgbClr val="FF0000"/>
                </a:solidFill>
              </a:rPr>
              <a:t>Condition Coverage</a:t>
            </a:r>
          </a:p>
          <a:p>
            <a:pPr marL="0" indent="0">
              <a:buNone/>
            </a:pPr>
            <a:r>
              <a:rPr lang="en-US" dirty="0">
                <a:solidFill>
                  <a:srgbClr val="002060"/>
                </a:solidFill>
              </a:rPr>
              <a:t>Illustration:  a version of the triangle program that includes compound conditions.</a:t>
            </a: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endParaRPr lang="en-US" dirty="0">
              <a:solidFill>
                <a:srgbClr val="002060"/>
              </a:solidFill>
            </a:endParaRPr>
          </a:p>
          <a:p>
            <a:endParaRPr lang="en-US" dirty="0">
              <a:solidFill>
                <a:srgbClr val="002060"/>
              </a:solidFill>
            </a:endParaRPr>
          </a:p>
          <a:p>
            <a:pPr marL="0" indent="0">
              <a:buNone/>
            </a:pPr>
            <a:r>
              <a:rPr lang="en-US" dirty="0">
                <a:solidFill>
                  <a:srgbClr val="002060"/>
                </a:solidFill>
              </a:rPr>
              <a:t> </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2142836" y="2882196"/>
            <a:ext cx="6370482" cy="3382079"/>
          </a:xfrm>
          <a:prstGeom prst="rect">
            <a:avLst/>
          </a:prstGeom>
        </p:spPr>
      </p:pic>
      <p:sp>
        <p:nvSpPr>
          <p:cNvPr id="4" name="Slide Number Placeholder 3">
            <a:extLst>
              <a:ext uri="{FF2B5EF4-FFF2-40B4-BE49-F238E27FC236}">
                <a16:creationId xmlns:a16="http://schemas.microsoft.com/office/drawing/2014/main" id="{189EB106-6D2F-46D1-BB85-DF46B8E0260D}"/>
              </a:ext>
            </a:extLst>
          </p:cNvPr>
          <p:cNvSpPr>
            <a:spLocks noGrp="1"/>
          </p:cNvSpPr>
          <p:nvPr>
            <p:ph type="sldNum" sz="quarter" idx="12"/>
          </p:nvPr>
        </p:nvSpPr>
        <p:spPr/>
        <p:txBody>
          <a:bodyPr/>
          <a:lstStyle/>
          <a:p>
            <a:fld id="{861BBF88-0EE9-8341-94B5-835AB2C87E69}" type="slidenum">
              <a:rPr lang="en-US" smtClean="0"/>
              <a:t>43</a:t>
            </a:fld>
            <a:endParaRPr lang="en-US"/>
          </a:p>
        </p:txBody>
      </p:sp>
    </p:spTree>
    <p:extLst>
      <p:ext uri="{BB962C8B-B14F-4D97-AF65-F5344CB8AC3E}">
        <p14:creationId xmlns:p14="http://schemas.microsoft.com/office/powerpoint/2010/main" val="3230552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fontScale="92500" lnSpcReduction="10000"/>
          </a:bodyPr>
          <a:lstStyle/>
          <a:p>
            <a:pPr marL="0" indent="0">
              <a:buNone/>
            </a:pPr>
            <a:r>
              <a:rPr lang="en-US" dirty="0">
                <a:solidFill>
                  <a:srgbClr val="FF0000"/>
                </a:solidFill>
              </a:rPr>
              <a:t>Condition Coverage</a:t>
            </a:r>
          </a:p>
          <a:p>
            <a:pPr marL="0" indent="0">
              <a:buNone/>
            </a:pPr>
            <a:r>
              <a:rPr lang="en-US" dirty="0">
                <a:solidFill>
                  <a:srgbClr val="002060"/>
                </a:solidFill>
              </a:rPr>
              <a:t>Test data for TRUE and FALSE outcomes of each term.</a:t>
            </a: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endParaRPr lang="en-US" dirty="0">
              <a:solidFill>
                <a:srgbClr val="002060"/>
              </a:solidFill>
            </a:endParaRPr>
          </a:p>
          <a:p>
            <a:endParaRPr lang="en-US" dirty="0">
              <a:solidFill>
                <a:srgbClr val="002060"/>
              </a:solidFill>
            </a:endParaRPr>
          </a:p>
          <a:p>
            <a:pPr marL="0" indent="0">
              <a:buNone/>
            </a:pPr>
            <a:r>
              <a:rPr lang="en-US" dirty="0">
                <a:solidFill>
                  <a:srgbClr val="002060"/>
                </a:solidFill>
              </a:rPr>
              <a:t> </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2"/>
          <a:stretch>
            <a:fillRect/>
          </a:stretch>
        </p:blipFill>
        <p:spPr>
          <a:xfrm>
            <a:off x="803249" y="4528909"/>
            <a:ext cx="7940701" cy="1513200"/>
          </a:xfrm>
          <a:prstGeom prst="rect">
            <a:avLst/>
          </a:prstGeom>
        </p:spPr>
      </p:pic>
      <p:sp>
        <p:nvSpPr>
          <p:cNvPr id="6" name="Slide Number Placeholder 5">
            <a:extLst>
              <a:ext uri="{FF2B5EF4-FFF2-40B4-BE49-F238E27FC236}">
                <a16:creationId xmlns:a16="http://schemas.microsoft.com/office/drawing/2014/main" id="{7A72294F-E3E3-40FD-8D54-36265F2A2FE1}"/>
              </a:ext>
            </a:extLst>
          </p:cNvPr>
          <p:cNvSpPr>
            <a:spLocks noGrp="1"/>
          </p:cNvSpPr>
          <p:nvPr>
            <p:ph type="sldNum" sz="quarter" idx="12"/>
          </p:nvPr>
        </p:nvSpPr>
        <p:spPr/>
        <p:txBody>
          <a:bodyPr/>
          <a:lstStyle/>
          <a:p>
            <a:fld id="{861BBF88-0EE9-8341-94B5-835AB2C87E69}" type="slidenum">
              <a:rPr lang="en-US" smtClean="0"/>
              <a:t>44</a:t>
            </a:fld>
            <a:endParaRPr lang="en-US"/>
          </a:p>
        </p:txBody>
      </p:sp>
    </p:spTree>
    <p:extLst>
      <p:ext uri="{BB962C8B-B14F-4D97-AF65-F5344CB8AC3E}">
        <p14:creationId xmlns:p14="http://schemas.microsoft.com/office/powerpoint/2010/main" val="18800014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fontScale="92500" lnSpcReduction="20000"/>
          </a:bodyPr>
          <a:lstStyle/>
          <a:p>
            <a:pPr marL="0" indent="0">
              <a:buNone/>
            </a:pPr>
            <a:r>
              <a:rPr lang="en-US" dirty="0">
                <a:solidFill>
                  <a:srgbClr val="FF0000"/>
                </a:solidFill>
              </a:rPr>
              <a:t>Path Coverage</a:t>
            </a:r>
          </a:p>
          <a:p>
            <a:pPr marL="0" indent="0">
              <a:buNone/>
            </a:pPr>
            <a:r>
              <a:rPr lang="en-US" dirty="0">
                <a:solidFill>
                  <a:srgbClr val="002060"/>
                </a:solidFill>
              </a:rPr>
              <a:t>Generate test data to execute/ exercise every path of the program.  If the program has no loops, then the number of paths is finite.</a:t>
            </a: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endParaRPr lang="en-US" dirty="0">
              <a:solidFill>
                <a:srgbClr val="002060"/>
              </a:solidFill>
            </a:endParaRPr>
          </a:p>
          <a:p>
            <a:endParaRPr lang="en-US" dirty="0">
              <a:solidFill>
                <a:srgbClr val="002060"/>
              </a:solidFill>
            </a:endParaRPr>
          </a:p>
          <a:p>
            <a:pPr marL="0" indent="0">
              <a:buNone/>
            </a:pPr>
            <a:r>
              <a:rPr lang="en-US" dirty="0">
                <a:solidFill>
                  <a:srgbClr val="002060"/>
                </a:solidFill>
              </a:rPr>
              <a:t> </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2"/>
          <a:stretch>
            <a:fillRect/>
          </a:stretch>
        </p:blipFill>
        <p:spPr>
          <a:xfrm>
            <a:off x="803249" y="4528909"/>
            <a:ext cx="7940701" cy="1513200"/>
          </a:xfrm>
          <a:prstGeom prst="rect">
            <a:avLst/>
          </a:prstGeom>
        </p:spPr>
      </p:pic>
      <p:sp>
        <p:nvSpPr>
          <p:cNvPr id="6" name="Slide Number Placeholder 5">
            <a:extLst>
              <a:ext uri="{FF2B5EF4-FFF2-40B4-BE49-F238E27FC236}">
                <a16:creationId xmlns:a16="http://schemas.microsoft.com/office/drawing/2014/main" id="{D6DE2E51-0530-4660-BD50-E05A3DA0D78B}"/>
              </a:ext>
            </a:extLst>
          </p:cNvPr>
          <p:cNvSpPr>
            <a:spLocks noGrp="1"/>
          </p:cNvSpPr>
          <p:nvPr>
            <p:ph type="sldNum" sz="quarter" idx="12"/>
          </p:nvPr>
        </p:nvSpPr>
        <p:spPr/>
        <p:txBody>
          <a:bodyPr/>
          <a:lstStyle/>
          <a:p>
            <a:fld id="{861BBF88-0EE9-8341-94B5-835AB2C87E69}" type="slidenum">
              <a:rPr lang="en-US" smtClean="0"/>
              <a:t>45</a:t>
            </a:fld>
            <a:endParaRPr lang="en-US"/>
          </a:p>
        </p:txBody>
      </p:sp>
    </p:spTree>
    <p:extLst>
      <p:ext uri="{BB962C8B-B14F-4D97-AF65-F5344CB8AC3E}">
        <p14:creationId xmlns:p14="http://schemas.microsoft.com/office/powerpoint/2010/main" val="1162045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dirty="0">
                <a:solidFill>
                  <a:srgbClr val="FF0000"/>
                </a:solidFill>
              </a:rPr>
              <a:t>Path Coverage</a:t>
            </a:r>
          </a:p>
          <a:p>
            <a:pPr marL="0" indent="0">
              <a:buNone/>
            </a:pPr>
            <a:r>
              <a:rPr lang="en-US" dirty="0">
                <a:solidFill>
                  <a:srgbClr val="002060"/>
                </a:solidFill>
              </a:rPr>
              <a:t>Illustration:</a:t>
            </a:r>
          </a:p>
          <a:p>
            <a:pPr marL="0" indent="0">
              <a:buNone/>
            </a:pPr>
            <a:r>
              <a:rPr lang="en-US" dirty="0">
                <a:solidFill>
                  <a:srgbClr val="002060"/>
                </a:solidFill>
              </a:rPr>
              <a:t>Nested </a:t>
            </a:r>
          </a:p>
          <a:p>
            <a:pPr marL="0" indent="0">
              <a:buNone/>
            </a:pPr>
            <a:r>
              <a:rPr lang="en-US" dirty="0">
                <a:solidFill>
                  <a:srgbClr val="002060"/>
                </a:solidFill>
              </a:rPr>
              <a:t>Version of </a:t>
            </a:r>
          </a:p>
          <a:p>
            <a:pPr marL="0" indent="0">
              <a:buNone/>
            </a:pPr>
            <a:r>
              <a:rPr lang="en-US" dirty="0">
                <a:solidFill>
                  <a:srgbClr val="002060"/>
                </a:solidFill>
              </a:rPr>
              <a:t>Triangle</a:t>
            </a:r>
          </a:p>
          <a:p>
            <a:pPr marL="0" indent="0">
              <a:buNone/>
            </a:pPr>
            <a:r>
              <a:rPr lang="en-US" dirty="0">
                <a:solidFill>
                  <a:srgbClr val="002060"/>
                </a:solidFill>
              </a:rPr>
              <a:t>Program</a:t>
            </a:r>
          </a:p>
          <a:p>
            <a:pPr marL="0" indent="0">
              <a:buNone/>
            </a:pPr>
            <a:r>
              <a:rPr lang="en-US" dirty="0">
                <a:solidFill>
                  <a:srgbClr val="002060"/>
                </a:solidFill>
              </a:rPr>
              <a:t> </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3315853" y="1557221"/>
            <a:ext cx="3910215" cy="4614980"/>
          </a:xfrm>
          <a:prstGeom prst="rect">
            <a:avLst/>
          </a:prstGeom>
        </p:spPr>
      </p:pic>
      <p:sp>
        <p:nvSpPr>
          <p:cNvPr id="4" name="Slide Number Placeholder 3">
            <a:extLst>
              <a:ext uri="{FF2B5EF4-FFF2-40B4-BE49-F238E27FC236}">
                <a16:creationId xmlns:a16="http://schemas.microsoft.com/office/drawing/2014/main" id="{D19B6C3D-9B0C-48D8-A49D-64FF3DA1FF01}"/>
              </a:ext>
            </a:extLst>
          </p:cNvPr>
          <p:cNvSpPr>
            <a:spLocks noGrp="1"/>
          </p:cNvSpPr>
          <p:nvPr>
            <p:ph type="sldNum" sz="quarter" idx="12"/>
          </p:nvPr>
        </p:nvSpPr>
        <p:spPr/>
        <p:txBody>
          <a:bodyPr/>
          <a:lstStyle/>
          <a:p>
            <a:fld id="{861BBF88-0EE9-8341-94B5-835AB2C87E69}" type="slidenum">
              <a:rPr lang="en-US" smtClean="0"/>
              <a:t>46</a:t>
            </a:fld>
            <a:endParaRPr lang="en-US"/>
          </a:p>
        </p:txBody>
      </p:sp>
    </p:spTree>
    <p:extLst>
      <p:ext uri="{BB962C8B-B14F-4D97-AF65-F5344CB8AC3E}">
        <p14:creationId xmlns:p14="http://schemas.microsoft.com/office/powerpoint/2010/main" val="2944688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dirty="0">
                <a:solidFill>
                  <a:srgbClr val="FF0000"/>
                </a:solidFill>
              </a:rPr>
              <a:t>Path Coverage</a:t>
            </a:r>
          </a:p>
          <a:p>
            <a:pPr marL="0" indent="0">
              <a:buNone/>
            </a:pPr>
            <a:r>
              <a:rPr lang="en-US" dirty="0">
                <a:solidFill>
                  <a:srgbClr val="002060"/>
                </a:solidFill>
              </a:rPr>
              <a:t>Illustration:  Path Condition and Test Data.</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897769206"/>
                  </p:ext>
                </p:extLst>
              </p:nvPr>
            </p:nvGraphicFramePr>
            <p:xfrm>
              <a:off x="683489" y="3074324"/>
              <a:ext cx="7573820" cy="2993962"/>
            </p:xfrm>
            <a:graphic>
              <a:graphicData uri="http://schemas.openxmlformats.org/drawingml/2006/table">
                <a:tbl>
                  <a:tblPr firstRow="1" bandRow="1">
                    <a:tableStyleId>{5C22544A-7EE6-4342-B048-85BDC9FD1C3A}</a:tableStyleId>
                  </a:tblPr>
                  <a:tblGrid>
                    <a:gridCol w="895929">
                      <a:extLst>
                        <a:ext uri="{9D8B030D-6E8A-4147-A177-3AD203B41FA5}">
                          <a16:colId xmlns:a16="http://schemas.microsoft.com/office/drawing/2014/main" val="1612967526"/>
                        </a:ext>
                      </a:extLst>
                    </a:gridCol>
                    <a:gridCol w="3777673">
                      <a:extLst>
                        <a:ext uri="{9D8B030D-6E8A-4147-A177-3AD203B41FA5}">
                          <a16:colId xmlns:a16="http://schemas.microsoft.com/office/drawing/2014/main" val="3807425146"/>
                        </a:ext>
                      </a:extLst>
                    </a:gridCol>
                    <a:gridCol w="1025236">
                      <a:extLst>
                        <a:ext uri="{9D8B030D-6E8A-4147-A177-3AD203B41FA5}">
                          <a16:colId xmlns:a16="http://schemas.microsoft.com/office/drawing/2014/main" val="3088575803"/>
                        </a:ext>
                      </a:extLst>
                    </a:gridCol>
                    <a:gridCol w="1006764">
                      <a:extLst>
                        <a:ext uri="{9D8B030D-6E8A-4147-A177-3AD203B41FA5}">
                          <a16:colId xmlns:a16="http://schemas.microsoft.com/office/drawing/2014/main" val="834386327"/>
                        </a:ext>
                      </a:extLst>
                    </a:gridCol>
                    <a:gridCol w="868218">
                      <a:extLst>
                        <a:ext uri="{9D8B030D-6E8A-4147-A177-3AD203B41FA5}">
                          <a16:colId xmlns:a16="http://schemas.microsoft.com/office/drawing/2014/main" val="3785300528"/>
                        </a:ext>
                      </a:extLst>
                    </a:gridCol>
                  </a:tblGrid>
                  <a:tr h="370840">
                    <a:tc>
                      <a:txBody>
                        <a:bodyPr/>
                        <a:lstStyle/>
                        <a:p>
                          <a:r>
                            <a:rPr lang="en-US" dirty="0"/>
                            <a:t>Path</a:t>
                          </a:r>
                        </a:p>
                      </a:txBody>
                      <a:tcPr/>
                    </a:tc>
                    <a:tc>
                      <a:txBody>
                        <a:bodyPr/>
                        <a:lstStyle/>
                        <a:p>
                          <a:r>
                            <a:rPr lang="en-US" dirty="0"/>
                            <a:t>Condition</a:t>
                          </a:r>
                        </a:p>
                      </a:txBody>
                      <a:tcPr/>
                    </a:tc>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2144114278"/>
                      </a:ext>
                    </a:extLst>
                  </a:tr>
                  <a:tr h="370840">
                    <a:tc>
                      <a:txBody>
                        <a:bodyPr/>
                        <a:lstStyle/>
                        <a:p>
                          <a:r>
                            <a:rPr lang="en-US" dirty="0"/>
                            <a:t>p1</a:t>
                          </a:r>
                        </a:p>
                      </a:txBody>
                      <a:tcPr/>
                    </a:tc>
                    <a:tc>
                      <a:txBody>
                        <a:bodyPr/>
                        <a:lstStyle/>
                        <a:p>
                          <a:r>
                            <a:rPr lang="en-US" dirty="0"/>
                            <a:t>!tri()</a:t>
                          </a:r>
                        </a:p>
                      </a:txBody>
                      <a:tcPr/>
                    </a:tc>
                    <a:tc>
                      <a:txBody>
                        <a:bodyPr/>
                        <a:lstStyle/>
                        <a:p>
                          <a:r>
                            <a:rPr lang="en-US" dirty="0"/>
                            <a:t>2</a:t>
                          </a:r>
                        </a:p>
                      </a:txBody>
                      <a:tcPr/>
                    </a:tc>
                    <a:tc>
                      <a:txBody>
                        <a:bodyPr/>
                        <a:lstStyle/>
                        <a:p>
                          <a:r>
                            <a:rPr lang="en-US" dirty="0"/>
                            <a:t>4</a:t>
                          </a:r>
                        </a:p>
                      </a:txBody>
                      <a:tcPr/>
                    </a:tc>
                    <a:tc>
                      <a:txBody>
                        <a:bodyPr/>
                        <a:lstStyle/>
                        <a:p>
                          <a:r>
                            <a:rPr lang="en-US" dirty="0"/>
                            <a:t>8</a:t>
                          </a:r>
                        </a:p>
                      </a:txBody>
                      <a:tcPr/>
                    </a:tc>
                    <a:extLst>
                      <a:ext uri="{0D108BD9-81ED-4DB2-BD59-A6C34878D82A}">
                        <a16:rowId xmlns:a16="http://schemas.microsoft.com/office/drawing/2014/main" val="1103547218"/>
                      </a:ext>
                    </a:extLst>
                  </a:tr>
                  <a:tr h="370840">
                    <a:tc>
                      <a:txBody>
                        <a:bodyPr/>
                        <a:lstStyle/>
                        <a:p>
                          <a:r>
                            <a:rPr lang="en-US" dirty="0"/>
                            <a:t>p2</a:t>
                          </a:r>
                        </a:p>
                      </a:txBody>
                      <a:tcPr/>
                    </a:tc>
                    <a:tc>
                      <a:txBody>
                        <a:bodyPr/>
                        <a:lstStyle/>
                        <a:p>
                          <a:r>
                            <a:rPr lang="en-US" dirty="0"/>
                            <a:t>tri() &amp;&amp; </a:t>
                          </a:r>
                          <a:r>
                            <a:rPr lang="en-US" dirty="0" err="1"/>
                            <a:t>equi</a:t>
                          </a:r>
                          <a:r>
                            <a:rPr lang="en-US" dirty="0"/>
                            <a:t>()</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2869507892"/>
                      </a:ext>
                    </a:extLst>
                  </a:tr>
                  <a:tr h="370840">
                    <a:tc>
                      <a:txBody>
                        <a:bodyPr/>
                        <a:lstStyle/>
                        <a:p>
                          <a:r>
                            <a:rPr lang="en-US" dirty="0"/>
                            <a:t>p3</a:t>
                          </a:r>
                        </a:p>
                      </a:txBody>
                      <a:tcPr/>
                    </a:tc>
                    <a:tc>
                      <a:txBody>
                        <a:bodyPr/>
                        <a:lstStyle/>
                        <a:p>
                          <a:r>
                            <a:rPr lang="en-US" dirty="0"/>
                            <a:t>tri() &amp;&amp; ! </a:t>
                          </a:r>
                          <a:r>
                            <a:rPr lang="en-US" dirty="0" err="1"/>
                            <a:t>equi</a:t>
                          </a:r>
                          <a:r>
                            <a:rPr lang="en-US" dirty="0"/>
                            <a:t>() &amp;&amp; </a:t>
                          </a:r>
                          <a:r>
                            <a:rPr lang="en-US" dirty="0" err="1"/>
                            <a:t>iso</a:t>
                          </a:r>
                          <a:r>
                            <a:rPr lang="en-US" dirty="0"/>
                            <a:t>() &amp;&amp; right() </a:t>
                          </a:r>
                        </a:p>
                      </a:txBody>
                      <a:tcPr/>
                    </a:tc>
                    <a:tc>
                      <a:txBody>
                        <a:bodyPr/>
                        <a:lstStyle/>
                        <a:p>
                          <a:r>
                            <a:rPr lang="en-US" dirty="0"/>
                            <a:t>1</a:t>
                          </a:r>
                        </a:p>
                      </a:txBody>
                      <a:tcPr/>
                    </a:tc>
                    <a:tc>
                      <a:txBody>
                        <a:bodyPr/>
                        <a:lstStyle/>
                        <a:p>
                          <a:r>
                            <a:rPr lang="en-US" dirty="0"/>
                            <a:t>1</a:t>
                          </a:r>
                        </a:p>
                      </a:txBody>
                      <a:tcPr/>
                    </a:tc>
                    <a:tc>
                      <a:txBody>
                        <a:bodyPr/>
                        <a:lstStyle/>
                        <a:p>
                          <a:pPr/>
                          <a14:m>
                            <m:oMathPara xmlns:m="http://schemas.openxmlformats.org/officeDocument/2006/math">
                              <m:oMathParaPr>
                                <m:jc m:val="centerGroup"/>
                              </m:oMathParaPr>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m:t>
                                    </m:r>
                                  </m:e>
                                </m:rad>
                              </m:oMath>
                            </m:oMathPara>
                          </a14:m>
                          <a:endParaRPr lang="en-US" dirty="0"/>
                        </a:p>
                      </a:txBody>
                      <a:tcPr/>
                    </a:tc>
                    <a:extLst>
                      <a:ext uri="{0D108BD9-81ED-4DB2-BD59-A6C34878D82A}">
                        <a16:rowId xmlns:a16="http://schemas.microsoft.com/office/drawing/2014/main" val="501989027"/>
                      </a:ext>
                    </a:extLst>
                  </a:tr>
                  <a:tr h="370840">
                    <a:tc>
                      <a:txBody>
                        <a:bodyPr/>
                        <a:lstStyle/>
                        <a:p>
                          <a:r>
                            <a:rPr lang="en-US" dirty="0"/>
                            <a:t>p4</a:t>
                          </a:r>
                        </a:p>
                      </a:txBody>
                      <a:tcPr/>
                    </a:tc>
                    <a:tc>
                      <a:txBody>
                        <a:bodyPr/>
                        <a:lstStyle/>
                        <a:p>
                          <a:r>
                            <a:rPr lang="en-US" dirty="0"/>
                            <a:t>tri() &amp;&amp; !</a:t>
                          </a:r>
                          <a:r>
                            <a:rPr lang="en-US" dirty="0" err="1"/>
                            <a:t>equi</a:t>
                          </a:r>
                          <a:r>
                            <a:rPr lang="en-US" dirty="0"/>
                            <a:t>() &amp;&amp; </a:t>
                          </a:r>
                          <a:r>
                            <a:rPr lang="en-US" dirty="0" err="1"/>
                            <a:t>iso</a:t>
                          </a:r>
                          <a:r>
                            <a:rPr lang="en-US" dirty="0"/>
                            <a:t>() &amp;&amp; !right()</a:t>
                          </a:r>
                        </a:p>
                      </a:txBody>
                      <a:tcPr/>
                    </a:tc>
                    <a:tc>
                      <a:txBody>
                        <a:bodyPr/>
                        <a:lstStyle/>
                        <a:p>
                          <a:r>
                            <a:rPr lang="en-US" dirty="0"/>
                            <a:t>4</a:t>
                          </a:r>
                        </a:p>
                      </a:txBody>
                      <a:tcPr/>
                    </a:tc>
                    <a:tc>
                      <a:txBody>
                        <a:bodyPr/>
                        <a:lstStyle/>
                        <a:p>
                          <a:r>
                            <a:rPr lang="en-US" dirty="0"/>
                            <a:t>4</a:t>
                          </a:r>
                        </a:p>
                      </a:txBody>
                      <a:tcPr/>
                    </a:tc>
                    <a:tc>
                      <a:txBody>
                        <a:bodyPr/>
                        <a:lstStyle/>
                        <a:p>
                          <a:r>
                            <a:rPr lang="en-US" dirty="0"/>
                            <a:t>3</a:t>
                          </a:r>
                        </a:p>
                      </a:txBody>
                      <a:tcPr/>
                    </a:tc>
                    <a:extLst>
                      <a:ext uri="{0D108BD9-81ED-4DB2-BD59-A6C34878D82A}">
                        <a16:rowId xmlns:a16="http://schemas.microsoft.com/office/drawing/2014/main" val="1733326683"/>
                      </a:ext>
                    </a:extLst>
                  </a:tr>
                  <a:tr h="370840">
                    <a:tc>
                      <a:txBody>
                        <a:bodyPr/>
                        <a:lstStyle/>
                        <a:p>
                          <a:r>
                            <a:rPr lang="en-US" dirty="0"/>
                            <a:t>p5</a:t>
                          </a:r>
                        </a:p>
                      </a:txBody>
                      <a:tcPr/>
                    </a:tc>
                    <a:tc>
                      <a:txBody>
                        <a:bodyPr/>
                        <a:lstStyle/>
                        <a:p>
                          <a:r>
                            <a:rPr lang="en-US" dirty="0"/>
                            <a:t>tri() &amp;&amp; !</a:t>
                          </a:r>
                          <a:r>
                            <a:rPr lang="en-US" dirty="0" err="1"/>
                            <a:t>equi</a:t>
                          </a:r>
                          <a:r>
                            <a:rPr lang="en-US" dirty="0"/>
                            <a:t>() &amp;&amp; !</a:t>
                          </a:r>
                          <a:r>
                            <a:rPr lang="en-US" dirty="0" err="1"/>
                            <a:t>iso</a:t>
                          </a:r>
                          <a:r>
                            <a:rPr lang="en-US" dirty="0"/>
                            <a:t>() &amp;&amp; right()</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3245628"/>
                      </a:ext>
                    </a:extLst>
                  </a:tr>
                  <a:tr h="370840">
                    <a:tc>
                      <a:txBody>
                        <a:bodyPr/>
                        <a:lstStyle/>
                        <a:p>
                          <a:r>
                            <a:rPr lang="en-US" dirty="0"/>
                            <a:t>p6</a:t>
                          </a:r>
                        </a:p>
                      </a:txBody>
                      <a:tcPr/>
                    </a:tc>
                    <a:tc>
                      <a:txBody>
                        <a:bodyPr/>
                        <a:lstStyle/>
                        <a:p>
                          <a:r>
                            <a:rPr lang="en-US" dirty="0"/>
                            <a:t>tri() &amp;&amp; !</a:t>
                          </a:r>
                          <a:r>
                            <a:rPr lang="en-US" dirty="0" err="1"/>
                            <a:t>equi</a:t>
                          </a:r>
                          <a:r>
                            <a:rPr lang="en-US" dirty="0"/>
                            <a:t>() &amp;&amp; !</a:t>
                          </a:r>
                          <a:r>
                            <a:rPr lang="en-US" dirty="0" err="1"/>
                            <a:t>iso</a:t>
                          </a:r>
                          <a:r>
                            <a:rPr lang="en-US" dirty="0"/>
                            <a:t>() &amp;&amp; !right()</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73066114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14172987"/>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897769206"/>
                  </p:ext>
                </p:extLst>
              </p:nvPr>
            </p:nvGraphicFramePr>
            <p:xfrm>
              <a:off x="683489" y="3074324"/>
              <a:ext cx="7573820" cy="2993962"/>
            </p:xfrm>
            <a:graphic>
              <a:graphicData uri="http://schemas.openxmlformats.org/drawingml/2006/table">
                <a:tbl>
                  <a:tblPr firstRow="1" bandRow="1">
                    <a:tableStyleId>{5C22544A-7EE6-4342-B048-85BDC9FD1C3A}</a:tableStyleId>
                  </a:tblPr>
                  <a:tblGrid>
                    <a:gridCol w="895929">
                      <a:extLst>
                        <a:ext uri="{9D8B030D-6E8A-4147-A177-3AD203B41FA5}">
                          <a16:colId xmlns:a16="http://schemas.microsoft.com/office/drawing/2014/main" val="1612967526"/>
                        </a:ext>
                      </a:extLst>
                    </a:gridCol>
                    <a:gridCol w="3777673">
                      <a:extLst>
                        <a:ext uri="{9D8B030D-6E8A-4147-A177-3AD203B41FA5}">
                          <a16:colId xmlns:a16="http://schemas.microsoft.com/office/drawing/2014/main" val="3807425146"/>
                        </a:ext>
                      </a:extLst>
                    </a:gridCol>
                    <a:gridCol w="1025236">
                      <a:extLst>
                        <a:ext uri="{9D8B030D-6E8A-4147-A177-3AD203B41FA5}">
                          <a16:colId xmlns:a16="http://schemas.microsoft.com/office/drawing/2014/main" val="3088575803"/>
                        </a:ext>
                      </a:extLst>
                    </a:gridCol>
                    <a:gridCol w="1006764">
                      <a:extLst>
                        <a:ext uri="{9D8B030D-6E8A-4147-A177-3AD203B41FA5}">
                          <a16:colId xmlns:a16="http://schemas.microsoft.com/office/drawing/2014/main" val="834386327"/>
                        </a:ext>
                      </a:extLst>
                    </a:gridCol>
                    <a:gridCol w="868218">
                      <a:extLst>
                        <a:ext uri="{9D8B030D-6E8A-4147-A177-3AD203B41FA5}">
                          <a16:colId xmlns:a16="http://schemas.microsoft.com/office/drawing/2014/main" val="3785300528"/>
                        </a:ext>
                      </a:extLst>
                    </a:gridCol>
                  </a:tblGrid>
                  <a:tr h="370840">
                    <a:tc>
                      <a:txBody>
                        <a:bodyPr/>
                        <a:lstStyle/>
                        <a:p>
                          <a:r>
                            <a:rPr lang="en-US" dirty="0" smtClean="0"/>
                            <a:t>Path</a:t>
                          </a:r>
                          <a:endParaRPr lang="en-US" dirty="0"/>
                        </a:p>
                      </a:txBody>
                      <a:tcPr/>
                    </a:tc>
                    <a:tc>
                      <a:txBody>
                        <a:bodyPr/>
                        <a:lstStyle/>
                        <a:p>
                          <a:r>
                            <a:rPr lang="en-US" dirty="0" smtClean="0"/>
                            <a:t>Condition</a:t>
                          </a:r>
                          <a:endParaRPr lang="en-US" dirty="0"/>
                        </a:p>
                      </a:txBody>
                      <a:tcPr/>
                    </a:tc>
                    <a:tc>
                      <a:txBody>
                        <a:bodyPr/>
                        <a:lstStyle/>
                        <a:p>
                          <a:r>
                            <a:rPr lang="en-US" dirty="0" smtClean="0"/>
                            <a:t>x</a:t>
                          </a:r>
                          <a:endParaRPr lang="en-US" dirty="0"/>
                        </a:p>
                      </a:txBody>
                      <a:tcPr/>
                    </a:tc>
                    <a:tc>
                      <a:txBody>
                        <a:bodyPr/>
                        <a:lstStyle/>
                        <a:p>
                          <a:r>
                            <a:rPr lang="en-US" dirty="0" smtClean="0"/>
                            <a:t>y</a:t>
                          </a:r>
                          <a:endParaRPr lang="en-US" dirty="0"/>
                        </a:p>
                      </a:txBody>
                      <a:tcPr/>
                    </a:tc>
                    <a:tc>
                      <a:txBody>
                        <a:bodyPr/>
                        <a:lstStyle/>
                        <a:p>
                          <a:r>
                            <a:rPr lang="en-US" dirty="0" smtClean="0"/>
                            <a:t>Z</a:t>
                          </a:r>
                          <a:endParaRPr lang="en-US" dirty="0"/>
                        </a:p>
                      </a:txBody>
                      <a:tcPr/>
                    </a:tc>
                    <a:extLst>
                      <a:ext uri="{0D108BD9-81ED-4DB2-BD59-A6C34878D82A}">
                        <a16:rowId xmlns:a16="http://schemas.microsoft.com/office/drawing/2014/main" val="2144114278"/>
                      </a:ext>
                    </a:extLst>
                  </a:tr>
                  <a:tr h="370840">
                    <a:tc>
                      <a:txBody>
                        <a:bodyPr/>
                        <a:lstStyle/>
                        <a:p>
                          <a:r>
                            <a:rPr lang="en-US" dirty="0" smtClean="0"/>
                            <a:t>p1</a:t>
                          </a:r>
                          <a:endParaRPr lang="en-US" dirty="0"/>
                        </a:p>
                      </a:txBody>
                      <a:tcPr/>
                    </a:tc>
                    <a:tc>
                      <a:txBody>
                        <a:bodyPr/>
                        <a:lstStyle/>
                        <a:p>
                          <a:r>
                            <a:rPr lang="en-US" dirty="0" smtClean="0"/>
                            <a:t>!tri()</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8</a:t>
                          </a:r>
                          <a:endParaRPr lang="en-US" dirty="0"/>
                        </a:p>
                      </a:txBody>
                      <a:tcPr/>
                    </a:tc>
                    <a:extLst>
                      <a:ext uri="{0D108BD9-81ED-4DB2-BD59-A6C34878D82A}">
                        <a16:rowId xmlns:a16="http://schemas.microsoft.com/office/drawing/2014/main" val="1103547218"/>
                      </a:ext>
                    </a:extLst>
                  </a:tr>
                  <a:tr h="370840">
                    <a:tc>
                      <a:txBody>
                        <a:bodyPr/>
                        <a:lstStyle/>
                        <a:p>
                          <a:r>
                            <a:rPr lang="en-US" dirty="0" smtClean="0"/>
                            <a:t>p2</a:t>
                          </a:r>
                          <a:endParaRPr lang="en-US" dirty="0"/>
                        </a:p>
                      </a:txBody>
                      <a:tcPr/>
                    </a:tc>
                    <a:tc>
                      <a:txBody>
                        <a:bodyPr/>
                        <a:lstStyle/>
                        <a:p>
                          <a:r>
                            <a:rPr lang="en-US" dirty="0" smtClean="0"/>
                            <a:t>tri() &amp;&amp; </a:t>
                          </a:r>
                          <a:r>
                            <a:rPr lang="en-US" dirty="0" err="1" smtClean="0"/>
                            <a:t>equi</a:t>
                          </a:r>
                          <a:r>
                            <a:rPr lang="en-US" dirty="0" smtClean="0"/>
                            <a:t>()</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val="2869507892"/>
                      </a:ext>
                    </a:extLst>
                  </a:tr>
                  <a:tr h="398082">
                    <a:tc>
                      <a:txBody>
                        <a:bodyPr/>
                        <a:lstStyle/>
                        <a:p>
                          <a:r>
                            <a:rPr lang="en-US" dirty="0" smtClean="0"/>
                            <a:t>p3</a:t>
                          </a:r>
                          <a:endParaRPr lang="en-US" dirty="0"/>
                        </a:p>
                      </a:txBody>
                      <a:tcPr/>
                    </a:tc>
                    <a:tc>
                      <a:txBody>
                        <a:bodyPr/>
                        <a:lstStyle/>
                        <a:p>
                          <a:r>
                            <a:rPr lang="en-US" dirty="0" smtClean="0"/>
                            <a:t>tri() &amp;&amp; ! </a:t>
                          </a:r>
                          <a:r>
                            <a:rPr lang="en-US" dirty="0" err="1" smtClean="0"/>
                            <a:t>equi</a:t>
                          </a:r>
                          <a:r>
                            <a:rPr lang="en-US" dirty="0" smtClean="0"/>
                            <a:t>() &amp;&amp; </a:t>
                          </a:r>
                          <a:r>
                            <a:rPr lang="en-US" dirty="0" err="1" smtClean="0"/>
                            <a:t>iso</a:t>
                          </a:r>
                          <a:r>
                            <a:rPr lang="en-US" dirty="0" smtClean="0"/>
                            <a:t>() &amp;&amp; right() </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endParaRPr lang="en-US"/>
                        </a:p>
                      </a:txBody>
                      <a:tcPr>
                        <a:blipFill>
                          <a:blip r:embed="rId2"/>
                          <a:stretch>
                            <a:fillRect l="-776056" t="-289231" r="-2817" b="-378462"/>
                          </a:stretch>
                        </a:blipFill>
                      </a:tcPr>
                    </a:tc>
                    <a:extLst>
                      <a:ext uri="{0D108BD9-81ED-4DB2-BD59-A6C34878D82A}">
                        <a16:rowId xmlns:a16="http://schemas.microsoft.com/office/drawing/2014/main" val="501989027"/>
                      </a:ext>
                    </a:extLst>
                  </a:tr>
                  <a:tr h="370840">
                    <a:tc>
                      <a:txBody>
                        <a:bodyPr/>
                        <a:lstStyle/>
                        <a:p>
                          <a:r>
                            <a:rPr lang="en-US" dirty="0" smtClean="0"/>
                            <a:t>p4</a:t>
                          </a:r>
                          <a:endParaRPr lang="en-US" dirty="0"/>
                        </a:p>
                      </a:txBody>
                      <a:tcPr/>
                    </a:tc>
                    <a:tc>
                      <a:txBody>
                        <a:bodyPr/>
                        <a:lstStyle/>
                        <a:p>
                          <a:r>
                            <a:rPr lang="en-US" dirty="0" smtClean="0"/>
                            <a:t>tri() &amp;&amp; !</a:t>
                          </a:r>
                          <a:r>
                            <a:rPr lang="en-US" dirty="0" err="1" smtClean="0"/>
                            <a:t>equi</a:t>
                          </a:r>
                          <a:r>
                            <a:rPr lang="en-US" dirty="0" smtClean="0"/>
                            <a:t>() &amp;&amp; </a:t>
                          </a:r>
                          <a:r>
                            <a:rPr lang="en-US" dirty="0" err="1" smtClean="0"/>
                            <a:t>iso</a:t>
                          </a:r>
                          <a:r>
                            <a:rPr lang="en-US" dirty="0" smtClean="0"/>
                            <a:t>() &amp;&amp; !right()</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1733326683"/>
                      </a:ext>
                    </a:extLst>
                  </a:tr>
                  <a:tr h="370840">
                    <a:tc>
                      <a:txBody>
                        <a:bodyPr/>
                        <a:lstStyle/>
                        <a:p>
                          <a:r>
                            <a:rPr lang="en-US" dirty="0" smtClean="0"/>
                            <a:t>p5</a:t>
                          </a:r>
                          <a:endParaRPr lang="en-US" dirty="0"/>
                        </a:p>
                      </a:txBody>
                      <a:tcPr/>
                    </a:tc>
                    <a:tc>
                      <a:txBody>
                        <a:bodyPr/>
                        <a:lstStyle/>
                        <a:p>
                          <a:r>
                            <a:rPr lang="en-US" dirty="0" smtClean="0"/>
                            <a:t>tri() &amp;&amp; !</a:t>
                          </a:r>
                          <a:r>
                            <a:rPr lang="en-US" dirty="0" err="1" smtClean="0"/>
                            <a:t>equi</a:t>
                          </a:r>
                          <a:r>
                            <a:rPr lang="en-US" dirty="0" smtClean="0"/>
                            <a:t>() &amp;&amp; !</a:t>
                          </a:r>
                          <a:r>
                            <a:rPr lang="en-US" dirty="0" err="1" smtClean="0"/>
                            <a:t>iso</a:t>
                          </a:r>
                          <a:r>
                            <a:rPr lang="en-US" dirty="0" smtClean="0"/>
                            <a:t>() &amp;&amp; right()</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extLst>
                      <a:ext uri="{0D108BD9-81ED-4DB2-BD59-A6C34878D82A}">
                        <a16:rowId xmlns:a16="http://schemas.microsoft.com/office/drawing/2014/main" val="3245628"/>
                      </a:ext>
                    </a:extLst>
                  </a:tr>
                  <a:tr h="370840">
                    <a:tc>
                      <a:txBody>
                        <a:bodyPr/>
                        <a:lstStyle/>
                        <a:p>
                          <a:r>
                            <a:rPr lang="en-US" dirty="0" smtClean="0"/>
                            <a:t>p6</a:t>
                          </a:r>
                          <a:endParaRPr lang="en-US" dirty="0"/>
                        </a:p>
                      </a:txBody>
                      <a:tcPr/>
                    </a:tc>
                    <a:tc>
                      <a:txBody>
                        <a:bodyPr/>
                        <a:lstStyle/>
                        <a:p>
                          <a:r>
                            <a:rPr lang="en-US" dirty="0" smtClean="0"/>
                            <a:t>tri() &amp;&amp; !</a:t>
                          </a:r>
                          <a:r>
                            <a:rPr lang="en-US" dirty="0" err="1" smtClean="0"/>
                            <a:t>equi</a:t>
                          </a:r>
                          <a:r>
                            <a:rPr lang="en-US" dirty="0" smtClean="0"/>
                            <a:t>() &amp;&amp; !</a:t>
                          </a:r>
                          <a:r>
                            <a:rPr lang="en-US" dirty="0" err="1" smtClean="0"/>
                            <a:t>iso</a:t>
                          </a:r>
                          <a:r>
                            <a:rPr lang="en-US" dirty="0" smtClean="0"/>
                            <a:t>() &amp;&amp; !right()</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extLst>
                      <a:ext uri="{0D108BD9-81ED-4DB2-BD59-A6C34878D82A}">
                        <a16:rowId xmlns:a16="http://schemas.microsoft.com/office/drawing/2014/main" val="73066114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14172987"/>
                      </a:ext>
                    </a:extLst>
                  </a:tr>
                </a:tbl>
              </a:graphicData>
            </a:graphic>
          </p:graphicFrame>
        </mc:Fallback>
      </mc:AlternateContent>
      <p:sp>
        <p:nvSpPr>
          <p:cNvPr id="6" name="Slide Number Placeholder 5">
            <a:extLst>
              <a:ext uri="{FF2B5EF4-FFF2-40B4-BE49-F238E27FC236}">
                <a16:creationId xmlns:a16="http://schemas.microsoft.com/office/drawing/2014/main" id="{5D16145E-2875-449C-AA0A-0893B620271E}"/>
              </a:ext>
            </a:extLst>
          </p:cNvPr>
          <p:cNvSpPr>
            <a:spLocks noGrp="1"/>
          </p:cNvSpPr>
          <p:nvPr>
            <p:ph type="sldNum" sz="quarter" idx="12"/>
          </p:nvPr>
        </p:nvSpPr>
        <p:spPr/>
        <p:txBody>
          <a:bodyPr/>
          <a:lstStyle/>
          <a:p>
            <a:fld id="{861BBF88-0EE9-8341-94B5-835AB2C87E69}" type="slidenum">
              <a:rPr lang="en-US" smtClean="0"/>
              <a:t>47</a:t>
            </a:fld>
            <a:endParaRPr lang="en-US"/>
          </a:p>
        </p:txBody>
      </p:sp>
    </p:spTree>
    <p:extLst>
      <p:ext uri="{BB962C8B-B14F-4D97-AF65-F5344CB8AC3E}">
        <p14:creationId xmlns:p14="http://schemas.microsoft.com/office/powerpoint/2010/main" val="4137725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dirty="0">
                <a:solidFill>
                  <a:srgbClr val="FF0000"/>
                </a:solidFill>
              </a:rPr>
              <a:t>Path Coverage</a:t>
            </a:r>
          </a:p>
          <a:p>
            <a:pPr marL="0" indent="0">
              <a:buNone/>
            </a:pPr>
            <a:r>
              <a:rPr lang="en-US" dirty="0">
                <a:solidFill>
                  <a:srgbClr val="002060"/>
                </a:solidFill>
              </a:rPr>
              <a:t>Illustration:</a:t>
            </a:r>
          </a:p>
          <a:p>
            <a:pPr marL="0" indent="0">
              <a:buNone/>
            </a:pPr>
            <a:r>
              <a:rPr lang="en-US" dirty="0">
                <a:solidFill>
                  <a:srgbClr val="002060"/>
                </a:solidFill>
              </a:rPr>
              <a:t>Sequential </a:t>
            </a:r>
          </a:p>
          <a:p>
            <a:pPr marL="0" indent="0">
              <a:buNone/>
            </a:pPr>
            <a:r>
              <a:rPr lang="en-US" dirty="0">
                <a:solidFill>
                  <a:srgbClr val="002060"/>
                </a:solidFill>
              </a:rPr>
              <a:t>Version of </a:t>
            </a:r>
          </a:p>
          <a:p>
            <a:pPr marL="0" indent="0">
              <a:buNone/>
            </a:pPr>
            <a:r>
              <a:rPr lang="en-US" dirty="0">
                <a:solidFill>
                  <a:srgbClr val="002060"/>
                </a:solidFill>
              </a:rPr>
              <a:t>Triangle</a:t>
            </a:r>
          </a:p>
          <a:p>
            <a:pPr marL="0" indent="0">
              <a:buNone/>
            </a:pPr>
            <a:r>
              <a:rPr lang="en-US" dirty="0">
                <a:solidFill>
                  <a:srgbClr val="002060"/>
                </a:solidFill>
              </a:rPr>
              <a:t>Program</a:t>
            </a:r>
          </a:p>
          <a:p>
            <a:pPr marL="0" indent="0">
              <a:buNone/>
            </a:pPr>
            <a:r>
              <a:rPr lang="en-US" dirty="0">
                <a:solidFill>
                  <a:srgbClr val="002060"/>
                </a:solidFill>
              </a:rPr>
              <a:t> </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2"/>
          <a:stretch>
            <a:fillRect/>
          </a:stretch>
        </p:blipFill>
        <p:spPr>
          <a:xfrm>
            <a:off x="3823854" y="1682378"/>
            <a:ext cx="4179455" cy="4489823"/>
          </a:xfrm>
          <a:prstGeom prst="rect">
            <a:avLst/>
          </a:prstGeom>
        </p:spPr>
      </p:pic>
      <p:sp>
        <p:nvSpPr>
          <p:cNvPr id="6" name="Slide Number Placeholder 5">
            <a:extLst>
              <a:ext uri="{FF2B5EF4-FFF2-40B4-BE49-F238E27FC236}">
                <a16:creationId xmlns:a16="http://schemas.microsoft.com/office/drawing/2014/main" id="{1ACFFC4C-A5EA-46E9-8A6B-2A974E847D54}"/>
              </a:ext>
            </a:extLst>
          </p:cNvPr>
          <p:cNvSpPr>
            <a:spLocks noGrp="1"/>
          </p:cNvSpPr>
          <p:nvPr>
            <p:ph type="sldNum" sz="quarter" idx="12"/>
          </p:nvPr>
        </p:nvSpPr>
        <p:spPr/>
        <p:txBody>
          <a:bodyPr/>
          <a:lstStyle/>
          <a:p>
            <a:fld id="{861BBF88-0EE9-8341-94B5-835AB2C87E69}" type="slidenum">
              <a:rPr lang="en-US" smtClean="0"/>
              <a:t>48</a:t>
            </a:fld>
            <a:endParaRPr lang="en-US"/>
          </a:p>
        </p:txBody>
      </p:sp>
    </p:spTree>
    <p:extLst>
      <p:ext uri="{BB962C8B-B14F-4D97-AF65-F5344CB8AC3E}">
        <p14:creationId xmlns:p14="http://schemas.microsoft.com/office/powerpoint/2010/main" val="3434894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dirty="0">
                    <a:solidFill>
                      <a:srgbClr val="FF0000"/>
                    </a:solidFill>
                  </a:rPr>
                  <a:t>Path Coverage</a:t>
                </a:r>
              </a:p>
              <a:p>
                <a:pPr marL="0" indent="0">
                  <a:buNone/>
                </a:pPr>
                <a:r>
                  <a:rPr lang="en-US" dirty="0">
                    <a:solidFill>
                      <a:srgbClr val="002060"/>
                    </a:solidFill>
                  </a:rPr>
                  <a:t>Six binary conditions in sequence, but not </a:t>
                </a:r>
                <a14:m>
                  <m:oMath xmlns:m="http://schemas.openxmlformats.org/officeDocument/2006/math">
                    <m:sSup>
                      <m:sSupPr>
                        <m:ctrlPr>
                          <a:rPr lang="en-US"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2</m:t>
                        </m:r>
                      </m:e>
                      <m:sup>
                        <m:r>
                          <a:rPr lang="en-US" b="0" i="1" smtClean="0">
                            <a:solidFill>
                              <a:srgbClr val="002060"/>
                            </a:solidFill>
                            <a:latin typeface="Cambria Math" panose="02040503050406030204" pitchFamily="18" charset="0"/>
                          </a:rPr>
                          <m:t>6</m:t>
                        </m:r>
                      </m:sup>
                    </m:sSup>
                  </m:oMath>
                </a14:m>
                <a:r>
                  <a:rPr lang="en-US" dirty="0">
                    <a:solidFill>
                      <a:srgbClr val="002060"/>
                    </a:solidFill>
                  </a:rPr>
                  <a:t> paths:</a:t>
                </a:r>
              </a:p>
              <a:p>
                <a:pPr marL="0" indent="0">
                  <a:buNone/>
                </a:pPr>
                <a:endParaRPr lang="en-US" dirty="0">
                  <a:solidFill>
                    <a:srgbClr val="00206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4360" y="1671782"/>
                <a:ext cx="8012430" cy="4500419"/>
              </a:xfrm>
              <a:blipFill>
                <a:blip r:embed="rId2"/>
                <a:stretch>
                  <a:fillRect l="-1979" t="-1759"/>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3"/>
          <a:stretch>
            <a:fillRect/>
          </a:stretch>
        </p:blipFill>
        <p:spPr>
          <a:xfrm>
            <a:off x="694199" y="3565009"/>
            <a:ext cx="7992601" cy="2425000"/>
          </a:xfrm>
          <a:prstGeom prst="rect">
            <a:avLst/>
          </a:prstGeom>
        </p:spPr>
      </p:pic>
      <p:sp>
        <p:nvSpPr>
          <p:cNvPr id="4" name="Slide Number Placeholder 3">
            <a:extLst>
              <a:ext uri="{FF2B5EF4-FFF2-40B4-BE49-F238E27FC236}">
                <a16:creationId xmlns:a16="http://schemas.microsoft.com/office/drawing/2014/main" id="{D5B21A62-BD51-449F-84FF-3AA673581F70}"/>
              </a:ext>
            </a:extLst>
          </p:cNvPr>
          <p:cNvSpPr>
            <a:spLocks noGrp="1"/>
          </p:cNvSpPr>
          <p:nvPr>
            <p:ph type="sldNum" sz="quarter" idx="12"/>
          </p:nvPr>
        </p:nvSpPr>
        <p:spPr/>
        <p:txBody>
          <a:bodyPr/>
          <a:lstStyle/>
          <a:p>
            <a:fld id="{861BBF88-0EE9-8341-94B5-835AB2C87E69}" type="slidenum">
              <a:rPr lang="en-US" smtClean="0"/>
              <a:t>49</a:t>
            </a:fld>
            <a:endParaRPr lang="en-US"/>
          </a:p>
        </p:txBody>
      </p:sp>
    </p:spTree>
    <p:extLst>
      <p:ext uri="{BB962C8B-B14F-4D97-AF65-F5344CB8AC3E}">
        <p14:creationId xmlns:p14="http://schemas.microsoft.com/office/powerpoint/2010/main" val="2777395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sz="2800" b="1" dirty="0"/>
              <a:t>Test Data generation</a:t>
            </a:r>
            <a:endParaRPr lang="en-US" sz="2800" dirty="0"/>
          </a:p>
        </p:txBody>
      </p:sp>
      <p:sp>
        <p:nvSpPr>
          <p:cNvPr id="3" name="Content Placeholder 2"/>
          <p:cNvSpPr>
            <a:spLocks noGrp="1"/>
          </p:cNvSpPr>
          <p:nvPr>
            <p:ph idx="1"/>
          </p:nvPr>
        </p:nvSpPr>
        <p:spPr>
          <a:xfrm>
            <a:off x="594360" y="1671782"/>
            <a:ext cx="8012430" cy="4500419"/>
          </a:xfrm>
        </p:spPr>
        <p:txBody>
          <a:bodyPr>
            <a:normAutofit fontScale="92500"/>
          </a:bodyPr>
          <a:lstStyle/>
          <a:p>
            <a:pPr marL="0" indent="0">
              <a:buNone/>
            </a:pPr>
            <a:r>
              <a:rPr lang="en-US" dirty="0"/>
              <a:t>One possible characterization of the contrast between functional test data selection and structural test data selection:</a:t>
            </a:r>
          </a:p>
          <a:p>
            <a:r>
              <a:rPr lang="en-US" dirty="0"/>
              <a:t>Functional is used when the goal of testing is prove the absence of faults.</a:t>
            </a:r>
          </a:p>
          <a:p>
            <a:r>
              <a:rPr lang="en-US" dirty="0"/>
              <a:t>Structural is used when the goal of testing is to find and remove faults.</a:t>
            </a:r>
          </a:p>
          <a:p>
            <a:pPr marL="0" indent="0">
              <a:buNone/>
            </a:pPr>
            <a:r>
              <a:rPr lang="en-US" dirty="0"/>
              <a:t>…kind of; functional testing still steers us towards faults that have greater impact on failure rate.</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9AC2E1EE-94EF-47D6-822E-FE3DB24E4217}"/>
              </a:ext>
            </a:extLst>
          </p:cNvPr>
          <p:cNvSpPr>
            <a:spLocks noGrp="1"/>
          </p:cNvSpPr>
          <p:nvPr>
            <p:ph type="sldNum" sz="quarter" idx="12"/>
          </p:nvPr>
        </p:nvSpPr>
        <p:spPr/>
        <p:txBody>
          <a:bodyPr/>
          <a:lstStyle/>
          <a:p>
            <a:fld id="{861BBF88-0EE9-8341-94B5-835AB2C87E69}" type="slidenum">
              <a:rPr lang="en-US" smtClean="0"/>
              <a:t>5</a:t>
            </a:fld>
            <a:endParaRPr lang="en-US"/>
          </a:p>
        </p:txBody>
      </p:sp>
    </p:spTree>
    <p:extLst>
      <p:ext uri="{BB962C8B-B14F-4D97-AF65-F5344CB8AC3E}">
        <p14:creationId xmlns:p14="http://schemas.microsoft.com/office/powerpoint/2010/main" val="37678903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dirty="0">
                <a:solidFill>
                  <a:srgbClr val="FF0000"/>
                </a:solidFill>
              </a:rPr>
              <a:t>Path Coverage</a:t>
            </a:r>
          </a:p>
          <a:p>
            <a:pPr marL="0" indent="0">
              <a:buNone/>
            </a:pPr>
            <a:r>
              <a:rPr lang="en-US" dirty="0">
                <a:solidFill>
                  <a:srgbClr val="002060"/>
                </a:solidFill>
              </a:rPr>
              <a:t>Path conditions, test data:</a:t>
            </a:r>
          </a:p>
          <a:p>
            <a:pPr marL="0" indent="0">
              <a:buNone/>
            </a:pPr>
            <a:endParaRPr lang="en-US" dirty="0">
              <a:solidFill>
                <a:srgbClr val="002060"/>
              </a:solidFill>
            </a:endParaRP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2"/>
          <a:stretch>
            <a:fillRect/>
          </a:stretch>
        </p:blipFill>
        <p:spPr>
          <a:xfrm>
            <a:off x="594360" y="3547927"/>
            <a:ext cx="8018551" cy="2366800"/>
          </a:xfrm>
          <a:prstGeom prst="rect">
            <a:avLst/>
          </a:prstGeom>
        </p:spPr>
      </p:pic>
      <p:sp>
        <p:nvSpPr>
          <p:cNvPr id="6" name="Slide Number Placeholder 5">
            <a:extLst>
              <a:ext uri="{FF2B5EF4-FFF2-40B4-BE49-F238E27FC236}">
                <a16:creationId xmlns:a16="http://schemas.microsoft.com/office/drawing/2014/main" id="{3E763D1A-C26B-4F38-877B-2BF88650ABC5}"/>
              </a:ext>
            </a:extLst>
          </p:cNvPr>
          <p:cNvSpPr>
            <a:spLocks noGrp="1"/>
          </p:cNvSpPr>
          <p:nvPr>
            <p:ph type="sldNum" sz="quarter" idx="12"/>
          </p:nvPr>
        </p:nvSpPr>
        <p:spPr/>
        <p:txBody>
          <a:bodyPr/>
          <a:lstStyle/>
          <a:p>
            <a:fld id="{861BBF88-0EE9-8341-94B5-835AB2C87E69}" type="slidenum">
              <a:rPr lang="en-US" smtClean="0"/>
              <a:t>50</a:t>
            </a:fld>
            <a:endParaRPr lang="en-US"/>
          </a:p>
        </p:txBody>
      </p:sp>
    </p:spTree>
    <p:extLst>
      <p:ext uri="{BB962C8B-B14F-4D97-AF65-F5344CB8AC3E}">
        <p14:creationId xmlns:p14="http://schemas.microsoft.com/office/powerpoint/2010/main" val="11598219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dirty="0">
                <a:solidFill>
                  <a:srgbClr val="FF0000"/>
                </a:solidFill>
              </a:rPr>
              <a:t>Path Coverage</a:t>
            </a:r>
          </a:p>
          <a:p>
            <a:pPr marL="0" indent="0">
              <a:buNone/>
            </a:pPr>
            <a:r>
              <a:rPr lang="en-US" dirty="0">
                <a:solidFill>
                  <a:srgbClr val="002060"/>
                </a:solidFill>
              </a:rPr>
              <a:t>Example with Loop:</a:t>
            </a: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pPr marL="0" indent="0">
              <a:buNone/>
            </a:pPr>
            <a:r>
              <a:rPr lang="en-US" dirty="0">
                <a:solidFill>
                  <a:srgbClr val="002060"/>
                </a:solidFill>
              </a:rPr>
              <a:t>We resolve to generate paths that include no more than 3 iterations.</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734041" y="3096393"/>
            <a:ext cx="7214100" cy="1034667"/>
          </a:xfrm>
          <a:prstGeom prst="rect">
            <a:avLst/>
          </a:prstGeom>
        </p:spPr>
      </p:pic>
      <p:sp>
        <p:nvSpPr>
          <p:cNvPr id="4" name="Slide Number Placeholder 3">
            <a:extLst>
              <a:ext uri="{FF2B5EF4-FFF2-40B4-BE49-F238E27FC236}">
                <a16:creationId xmlns:a16="http://schemas.microsoft.com/office/drawing/2014/main" id="{7776EFB0-C9CB-480B-8ED8-4EEFCBC8E4CD}"/>
              </a:ext>
            </a:extLst>
          </p:cNvPr>
          <p:cNvSpPr>
            <a:spLocks noGrp="1"/>
          </p:cNvSpPr>
          <p:nvPr>
            <p:ph type="sldNum" sz="quarter" idx="12"/>
          </p:nvPr>
        </p:nvSpPr>
        <p:spPr/>
        <p:txBody>
          <a:bodyPr/>
          <a:lstStyle/>
          <a:p>
            <a:fld id="{861BBF88-0EE9-8341-94B5-835AB2C87E69}" type="slidenum">
              <a:rPr lang="en-US" smtClean="0"/>
              <a:t>51</a:t>
            </a:fld>
            <a:endParaRPr lang="en-US"/>
          </a:p>
        </p:txBody>
      </p:sp>
    </p:spTree>
    <p:extLst>
      <p:ext uri="{BB962C8B-B14F-4D97-AF65-F5344CB8AC3E}">
        <p14:creationId xmlns:p14="http://schemas.microsoft.com/office/powerpoint/2010/main" val="42199031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dirty="0">
                <a:solidFill>
                  <a:srgbClr val="FF0000"/>
                </a:solidFill>
              </a:rPr>
              <a:t>Path Coverage</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2"/>
          <a:stretch>
            <a:fillRect/>
          </a:stretch>
        </p:blipFill>
        <p:spPr>
          <a:xfrm>
            <a:off x="801561" y="2640456"/>
            <a:ext cx="5527350" cy="2334467"/>
          </a:xfrm>
          <a:prstGeom prst="rect">
            <a:avLst/>
          </a:prstGeom>
        </p:spPr>
      </p:pic>
      <p:sp>
        <p:nvSpPr>
          <p:cNvPr id="6" name="Slide Number Placeholder 5">
            <a:extLst>
              <a:ext uri="{FF2B5EF4-FFF2-40B4-BE49-F238E27FC236}">
                <a16:creationId xmlns:a16="http://schemas.microsoft.com/office/drawing/2014/main" id="{3F450A37-A941-439D-B2F3-451CCD827ADE}"/>
              </a:ext>
            </a:extLst>
          </p:cNvPr>
          <p:cNvSpPr>
            <a:spLocks noGrp="1"/>
          </p:cNvSpPr>
          <p:nvPr>
            <p:ph type="sldNum" sz="quarter" idx="12"/>
          </p:nvPr>
        </p:nvSpPr>
        <p:spPr/>
        <p:txBody>
          <a:bodyPr/>
          <a:lstStyle/>
          <a:p>
            <a:fld id="{861BBF88-0EE9-8341-94B5-835AB2C87E69}" type="slidenum">
              <a:rPr lang="en-US" smtClean="0"/>
              <a:t>52</a:t>
            </a:fld>
            <a:endParaRPr lang="en-US"/>
          </a:p>
        </p:txBody>
      </p:sp>
    </p:spTree>
    <p:extLst>
      <p:ext uri="{BB962C8B-B14F-4D97-AF65-F5344CB8AC3E}">
        <p14:creationId xmlns:p14="http://schemas.microsoft.com/office/powerpoint/2010/main" val="2328800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dirty="0">
                <a:solidFill>
                  <a:srgbClr val="FF0000"/>
                </a:solidFill>
              </a:rPr>
              <a:t>Path Coverage</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673791" y="2253400"/>
            <a:ext cx="5709000" cy="3918801"/>
          </a:xfrm>
          <a:prstGeom prst="rect">
            <a:avLst/>
          </a:prstGeom>
        </p:spPr>
      </p:pic>
      <p:sp>
        <p:nvSpPr>
          <p:cNvPr id="4" name="Slide Number Placeholder 3">
            <a:extLst>
              <a:ext uri="{FF2B5EF4-FFF2-40B4-BE49-F238E27FC236}">
                <a16:creationId xmlns:a16="http://schemas.microsoft.com/office/drawing/2014/main" id="{8529842A-EC74-4C4F-ACC8-85DB81815897}"/>
              </a:ext>
            </a:extLst>
          </p:cNvPr>
          <p:cNvSpPr>
            <a:spLocks noGrp="1"/>
          </p:cNvSpPr>
          <p:nvPr>
            <p:ph type="sldNum" sz="quarter" idx="12"/>
          </p:nvPr>
        </p:nvSpPr>
        <p:spPr/>
        <p:txBody>
          <a:bodyPr/>
          <a:lstStyle/>
          <a:p>
            <a:fld id="{861BBF88-0EE9-8341-94B5-835AB2C87E69}" type="slidenum">
              <a:rPr lang="en-US" smtClean="0"/>
              <a:t>53</a:t>
            </a:fld>
            <a:endParaRPr lang="en-US"/>
          </a:p>
        </p:txBody>
      </p:sp>
    </p:spTree>
    <p:extLst>
      <p:ext uri="{BB962C8B-B14F-4D97-AF65-F5344CB8AC3E}">
        <p14:creationId xmlns:p14="http://schemas.microsoft.com/office/powerpoint/2010/main" val="14493819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dirty="0">
                <a:solidFill>
                  <a:srgbClr val="FF0000"/>
                </a:solidFill>
              </a:rPr>
              <a:t>Path Coverage</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2"/>
          <a:stretch>
            <a:fillRect/>
          </a:stretch>
        </p:blipFill>
        <p:spPr>
          <a:xfrm>
            <a:off x="720436" y="2263569"/>
            <a:ext cx="5572760" cy="4000706"/>
          </a:xfrm>
          <a:prstGeom prst="rect">
            <a:avLst/>
          </a:prstGeom>
        </p:spPr>
      </p:pic>
      <p:sp>
        <p:nvSpPr>
          <p:cNvPr id="6" name="Slide Number Placeholder 5">
            <a:extLst>
              <a:ext uri="{FF2B5EF4-FFF2-40B4-BE49-F238E27FC236}">
                <a16:creationId xmlns:a16="http://schemas.microsoft.com/office/drawing/2014/main" id="{25BE8F25-3CCC-4351-9FD9-21A2F4987A79}"/>
              </a:ext>
            </a:extLst>
          </p:cNvPr>
          <p:cNvSpPr>
            <a:spLocks noGrp="1"/>
          </p:cNvSpPr>
          <p:nvPr>
            <p:ph type="sldNum" sz="quarter" idx="12"/>
          </p:nvPr>
        </p:nvSpPr>
        <p:spPr/>
        <p:txBody>
          <a:bodyPr/>
          <a:lstStyle/>
          <a:p>
            <a:fld id="{861BBF88-0EE9-8341-94B5-835AB2C87E69}" type="slidenum">
              <a:rPr lang="en-US" smtClean="0"/>
              <a:t>54</a:t>
            </a:fld>
            <a:endParaRPr lang="en-US"/>
          </a:p>
        </p:txBody>
      </p:sp>
    </p:spTree>
    <p:extLst>
      <p:ext uri="{BB962C8B-B14F-4D97-AF65-F5344CB8AC3E}">
        <p14:creationId xmlns:p14="http://schemas.microsoft.com/office/powerpoint/2010/main" val="12489278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Control Flow Coverage</a:t>
            </a:r>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dirty="0">
                <a:solidFill>
                  <a:srgbClr val="FF0000"/>
                </a:solidFill>
              </a:rPr>
              <a:t>Path Coverage</a:t>
            </a:r>
          </a:p>
          <a:p>
            <a:pPr marL="0" indent="0">
              <a:buNone/>
            </a:pPr>
            <a:r>
              <a:rPr lang="en-US" dirty="0">
                <a:solidFill>
                  <a:srgbClr val="002060"/>
                </a:solidFill>
              </a:rPr>
              <a:t>Test data</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673561" y="2909455"/>
            <a:ext cx="6991456" cy="3354820"/>
          </a:xfrm>
          <a:prstGeom prst="rect">
            <a:avLst/>
          </a:prstGeom>
        </p:spPr>
      </p:pic>
      <p:sp>
        <p:nvSpPr>
          <p:cNvPr id="4" name="Slide Number Placeholder 3">
            <a:extLst>
              <a:ext uri="{FF2B5EF4-FFF2-40B4-BE49-F238E27FC236}">
                <a16:creationId xmlns:a16="http://schemas.microsoft.com/office/drawing/2014/main" id="{11E07901-F9FC-45A5-942B-503D14B6CB1E}"/>
              </a:ext>
            </a:extLst>
          </p:cNvPr>
          <p:cNvSpPr>
            <a:spLocks noGrp="1"/>
          </p:cNvSpPr>
          <p:nvPr>
            <p:ph type="sldNum" sz="quarter" idx="12"/>
          </p:nvPr>
        </p:nvSpPr>
        <p:spPr/>
        <p:txBody>
          <a:bodyPr/>
          <a:lstStyle/>
          <a:p>
            <a:fld id="{861BBF88-0EE9-8341-94B5-835AB2C87E69}" type="slidenum">
              <a:rPr lang="en-US" smtClean="0"/>
              <a:t>55</a:t>
            </a:fld>
            <a:endParaRPr lang="en-US"/>
          </a:p>
        </p:txBody>
      </p:sp>
    </p:spTree>
    <p:extLst>
      <p:ext uri="{BB962C8B-B14F-4D97-AF65-F5344CB8AC3E}">
        <p14:creationId xmlns:p14="http://schemas.microsoft.com/office/powerpoint/2010/main" val="42935785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Structural Criteria</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514350" indent="-514350">
              <a:buFont typeface="+mj-lt"/>
              <a:buAutoNum type="arabicPeriod"/>
            </a:pPr>
            <a:endParaRPr lang="en-US" dirty="0"/>
          </a:p>
          <a:p>
            <a:pPr marL="514350" indent="-514350">
              <a:buFont typeface="+mj-lt"/>
              <a:buAutoNum type="arabicPeriod"/>
            </a:pPr>
            <a:r>
              <a:rPr lang="en-US" dirty="0"/>
              <a:t>Paths and Path Conditions</a:t>
            </a:r>
          </a:p>
          <a:p>
            <a:pPr marL="514350" indent="-514350">
              <a:buFont typeface="+mj-lt"/>
              <a:buAutoNum type="arabicPeriod"/>
            </a:pPr>
            <a:r>
              <a:rPr lang="en-US" dirty="0"/>
              <a:t>Control Flow Coverage</a:t>
            </a:r>
          </a:p>
          <a:p>
            <a:pPr marL="514350" indent="-514350">
              <a:buFont typeface="+mj-lt"/>
              <a:buAutoNum type="arabicPeriod"/>
            </a:pPr>
            <a:r>
              <a:rPr lang="en-US" b="1" dirty="0">
                <a:solidFill>
                  <a:srgbClr val="FF0000"/>
                </a:solidFill>
              </a:rPr>
              <a:t>Data Flow Coverage</a:t>
            </a:r>
          </a:p>
          <a:p>
            <a:pPr marL="514350" indent="-514350">
              <a:buFont typeface="+mj-lt"/>
              <a:buAutoNum type="arabicPeriod"/>
            </a:pPr>
            <a:r>
              <a:rPr lang="en-US" dirty="0"/>
              <a:t>Fault-Based Test Generation</a:t>
            </a:r>
          </a:p>
          <a:p>
            <a:pPr marL="514350" indent="-514350">
              <a:buFont typeface="+mj-lt"/>
              <a:buAutoNum type="arabicPeriod"/>
            </a:pPr>
            <a:r>
              <a:rPr lang="en-US" dirty="0"/>
              <a:t>Chapter Summary</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7A8366C1-37F5-486C-8277-C0800508E768}"/>
              </a:ext>
            </a:extLst>
          </p:cNvPr>
          <p:cNvSpPr>
            <a:spLocks noGrp="1"/>
          </p:cNvSpPr>
          <p:nvPr>
            <p:ph type="sldNum" sz="quarter" idx="12"/>
          </p:nvPr>
        </p:nvSpPr>
        <p:spPr/>
        <p:txBody>
          <a:bodyPr/>
          <a:lstStyle/>
          <a:p>
            <a:fld id="{861BBF88-0EE9-8341-94B5-835AB2C87E69}" type="slidenum">
              <a:rPr lang="en-US" smtClean="0"/>
              <a:t>56</a:t>
            </a:fld>
            <a:endParaRPr lang="en-US"/>
          </a:p>
        </p:txBody>
      </p:sp>
    </p:spTree>
    <p:extLst>
      <p:ext uri="{BB962C8B-B14F-4D97-AF65-F5344CB8AC3E}">
        <p14:creationId xmlns:p14="http://schemas.microsoft.com/office/powerpoint/2010/main" val="95968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Data Flow Coverage</a:t>
            </a:r>
            <a:endParaRPr lang="en-US" dirty="0"/>
          </a:p>
        </p:txBody>
      </p:sp>
      <p:sp>
        <p:nvSpPr>
          <p:cNvPr id="3" name="Content Placeholder 2"/>
          <p:cNvSpPr>
            <a:spLocks noGrp="1"/>
          </p:cNvSpPr>
          <p:nvPr>
            <p:ph idx="1"/>
          </p:nvPr>
        </p:nvSpPr>
        <p:spPr>
          <a:xfrm>
            <a:off x="594360" y="1671782"/>
            <a:ext cx="8012430" cy="4500419"/>
          </a:xfrm>
        </p:spPr>
        <p:txBody>
          <a:bodyPr>
            <a:normAutofit fontScale="92500" lnSpcReduction="10000"/>
          </a:bodyPr>
          <a:lstStyle/>
          <a:p>
            <a:pPr marL="0" indent="0">
              <a:buNone/>
            </a:pPr>
            <a:r>
              <a:rPr lang="en-US" b="1" dirty="0">
                <a:solidFill>
                  <a:srgbClr val="FF0000"/>
                </a:solidFill>
              </a:rPr>
              <a:t>Definitions and Uses</a:t>
            </a:r>
          </a:p>
          <a:p>
            <a:pPr marL="0" indent="0">
              <a:buNone/>
            </a:pPr>
            <a:r>
              <a:rPr lang="en-US" b="1" dirty="0">
                <a:solidFill>
                  <a:srgbClr val="0070C0"/>
                </a:solidFill>
              </a:rPr>
              <a:t>Lifecycle of a variable in a program</a:t>
            </a:r>
          </a:p>
          <a:p>
            <a:r>
              <a:rPr lang="en-US" b="1" dirty="0">
                <a:solidFill>
                  <a:srgbClr val="0070C0"/>
                </a:solidFill>
              </a:rPr>
              <a:t>Declaration.</a:t>
            </a:r>
          </a:p>
          <a:p>
            <a:r>
              <a:rPr lang="en-US" b="1" dirty="0">
                <a:solidFill>
                  <a:srgbClr val="0070C0"/>
                </a:solidFill>
              </a:rPr>
              <a:t>Definition:  assignment of a value.</a:t>
            </a:r>
          </a:p>
          <a:p>
            <a:r>
              <a:rPr lang="en-US" b="1" dirty="0">
                <a:solidFill>
                  <a:srgbClr val="0070C0"/>
                </a:solidFill>
              </a:rPr>
              <a:t>Use:</a:t>
            </a:r>
          </a:p>
          <a:p>
            <a:pPr lvl="1"/>
            <a:r>
              <a:rPr lang="en-US" b="1" dirty="0">
                <a:solidFill>
                  <a:srgbClr val="0070C0"/>
                </a:solidFill>
              </a:rPr>
              <a:t>C-use:  variable used in an expression.</a:t>
            </a:r>
          </a:p>
          <a:p>
            <a:pPr lvl="1"/>
            <a:r>
              <a:rPr lang="en-US" b="1" dirty="0">
                <a:solidFill>
                  <a:srgbClr val="0070C0"/>
                </a:solidFill>
              </a:rPr>
              <a:t>P-use:  variable used in a condition.</a:t>
            </a:r>
          </a:p>
          <a:p>
            <a:r>
              <a:rPr lang="en-US" b="1" dirty="0">
                <a:solidFill>
                  <a:srgbClr val="0070C0"/>
                </a:solidFill>
              </a:rPr>
              <a:t>Termination:  end of scope (e.g. exit from block where variable is declared).</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E0A84FA9-ECFD-4CDA-A5E6-3BFA4F95BCEE}"/>
              </a:ext>
            </a:extLst>
          </p:cNvPr>
          <p:cNvSpPr>
            <a:spLocks noGrp="1"/>
          </p:cNvSpPr>
          <p:nvPr>
            <p:ph type="sldNum" sz="quarter" idx="12"/>
          </p:nvPr>
        </p:nvSpPr>
        <p:spPr/>
        <p:txBody>
          <a:bodyPr/>
          <a:lstStyle/>
          <a:p>
            <a:fld id="{861BBF88-0EE9-8341-94B5-835AB2C87E69}" type="slidenum">
              <a:rPr lang="en-US" smtClean="0"/>
              <a:t>57</a:t>
            </a:fld>
            <a:endParaRPr lang="en-US"/>
          </a:p>
        </p:txBody>
      </p:sp>
    </p:spTree>
    <p:extLst>
      <p:ext uri="{BB962C8B-B14F-4D97-AF65-F5344CB8AC3E}">
        <p14:creationId xmlns:p14="http://schemas.microsoft.com/office/powerpoint/2010/main" val="22608614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Data Flow Coverage</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b="1" dirty="0">
                <a:solidFill>
                  <a:srgbClr val="FF0000"/>
                </a:solidFill>
              </a:rPr>
              <a:t>Definitions and Uses</a:t>
            </a:r>
          </a:p>
          <a:p>
            <a:pPr marL="0" indent="0">
              <a:buNone/>
            </a:pPr>
            <a:r>
              <a:rPr lang="en-US" b="1" dirty="0">
                <a:solidFill>
                  <a:srgbClr val="0070C0"/>
                </a:solidFill>
              </a:rPr>
              <a:t>Illustration:</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2"/>
          <a:stretch>
            <a:fillRect/>
          </a:stretch>
        </p:blipFill>
        <p:spPr>
          <a:xfrm>
            <a:off x="742142" y="2775311"/>
            <a:ext cx="1705495" cy="3091909"/>
          </a:xfrm>
          <a:prstGeom prst="rect">
            <a:avLst/>
          </a:prstGeom>
        </p:spPr>
      </p:pic>
      <p:pic>
        <p:nvPicPr>
          <p:cNvPr id="6" name="Picture 5"/>
          <p:cNvPicPr>
            <a:picLocks noChangeAspect="1"/>
          </p:cNvPicPr>
          <p:nvPr/>
        </p:nvPicPr>
        <p:blipFill>
          <a:blip r:embed="rId3"/>
          <a:stretch>
            <a:fillRect/>
          </a:stretch>
        </p:blipFill>
        <p:spPr>
          <a:xfrm>
            <a:off x="2447637" y="2775311"/>
            <a:ext cx="1165951" cy="3091909"/>
          </a:xfrm>
          <a:prstGeom prst="rect">
            <a:avLst/>
          </a:prstGeom>
        </p:spPr>
      </p:pic>
      <p:pic>
        <p:nvPicPr>
          <p:cNvPr id="7" name="Picture 6"/>
          <p:cNvPicPr>
            <a:picLocks noChangeAspect="1"/>
          </p:cNvPicPr>
          <p:nvPr/>
        </p:nvPicPr>
        <p:blipFill>
          <a:blip r:embed="rId4"/>
          <a:stretch>
            <a:fillRect/>
          </a:stretch>
        </p:blipFill>
        <p:spPr>
          <a:xfrm>
            <a:off x="4370302" y="1643104"/>
            <a:ext cx="4453658" cy="4224116"/>
          </a:xfrm>
          <a:prstGeom prst="rect">
            <a:avLst/>
          </a:prstGeom>
        </p:spPr>
      </p:pic>
      <p:sp>
        <p:nvSpPr>
          <p:cNvPr id="8" name="Slide Number Placeholder 7">
            <a:extLst>
              <a:ext uri="{FF2B5EF4-FFF2-40B4-BE49-F238E27FC236}">
                <a16:creationId xmlns:a16="http://schemas.microsoft.com/office/drawing/2014/main" id="{9A90C37E-ECB3-4EEE-936B-6297589B6841}"/>
              </a:ext>
            </a:extLst>
          </p:cNvPr>
          <p:cNvSpPr>
            <a:spLocks noGrp="1"/>
          </p:cNvSpPr>
          <p:nvPr>
            <p:ph type="sldNum" sz="quarter" idx="12"/>
          </p:nvPr>
        </p:nvSpPr>
        <p:spPr/>
        <p:txBody>
          <a:bodyPr/>
          <a:lstStyle/>
          <a:p>
            <a:fld id="{861BBF88-0EE9-8341-94B5-835AB2C87E69}" type="slidenum">
              <a:rPr lang="en-US" smtClean="0"/>
              <a:t>58</a:t>
            </a:fld>
            <a:endParaRPr lang="en-US"/>
          </a:p>
        </p:txBody>
      </p:sp>
    </p:spTree>
    <p:extLst>
      <p:ext uri="{BB962C8B-B14F-4D97-AF65-F5344CB8AC3E}">
        <p14:creationId xmlns:p14="http://schemas.microsoft.com/office/powerpoint/2010/main" val="2553712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Data Flow Coverage</a:t>
            </a:r>
            <a:endParaRPr lang="en-US" dirty="0"/>
          </a:p>
        </p:txBody>
      </p:sp>
      <p:sp>
        <p:nvSpPr>
          <p:cNvPr id="3" name="Content Placeholder 2"/>
          <p:cNvSpPr>
            <a:spLocks noGrp="1"/>
          </p:cNvSpPr>
          <p:nvPr>
            <p:ph idx="1"/>
          </p:nvPr>
        </p:nvSpPr>
        <p:spPr>
          <a:xfrm>
            <a:off x="594360" y="1671782"/>
            <a:ext cx="8012430" cy="4500419"/>
          </a:xfrm>
        </p:spPr>
        <p:txBody>
          <a:bodyPr>
            <a:normAutofit fontScale="85000" lnSpcReduction="10000"/>
          </a:bodyPr>
          <a:lstStyle/>
          <a:p>
            <a:pPr marL="0" indent="0">
              <a:buNone/>
            </a:pPr>
            <a:r>
              <a:rPr lang="en-US" b="1" dirty="0">
                <a:solidFill>
                  <a:srgbClr val="FF0000"/>
                </a:solidFill>
              </a:rPr>
              <a:t>Definitions and Uses</a:t>
            </a:r>
          </a:p>
          <a:p>
            <a:pPr marL="0" indent="0">
              <a:buNone/>
            </a:pPr>
            <a:r>
              <a:rPr lang="en-US" b="1" dirty="0">
                <a:solidFill>
                  <a:srgbClr val="0070C0"/>
                </a:solidFill>
              </a:rPr>
              <a:t>Importance of Lifecycle:  It may expose faults or suspicious behaviors.  Examples of Faults:</a:t>
            </a:r>
          </a:p>
          <a:p>
            <a:r>
              <a:rPr lang="en-US" b="1" dirty="0">
                <a:solidFill>
                  <a:srgbClr val="0070C0"/>
                </a:solidFill>
              </a:rPr>
              <a:t>A use precedes a definition; use without definition.</a:t>
            </a:r>
          </a:p>
          <a:p>
            <a:r>
              <a:rPr lang="en-US" b="1" dirty="0">
                <a:solidFill>
                  <a:srgbClr val="0070C0"/>
                </a:solidFill>
              </a:rPr>
              <a:t>A variable is used or defined after termination.</a:t>
            </a:r>
          </a:p>
          <a:p>
            <a:pPr marL="0" indent="0">
              <a:buNone/>
            </a:pPr>
            <a:r>
              <a:rPr lang="en-US" b="1" dirty="0">
                <a:solidFill>
                  <a:srgbClr val="0070C0"/>
                </a:solidFill>
              </a:rPr>
              <a:t>Suspicious behaviors:</a:t>
            </a:r>
          </a:p>
          <a:p>
            <a:r>
              <a:rPr lang="en-US" b="1" dirty="0">
                <a:solidFill>
                  <a:srgbClr val="0070C0"/>
                </a:solidFill>
              </a:rPr>
              <a:t>Successive definitions without uses in between.</a:t>
            </a:r>
          </a:p>
          <a:p>
            <a:r>
              <a:rPr lang="en-US" b="1" dirty="0">
                <a:solidFill>
                  <a:srgbClr val="0070C0"/>
                </a:solidFill>
              </a:rPr>
              <a:t>Definition termination without use in between.</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041E80BC-24A1-40F0-95AA-12CD3E669C0D}"/>
              </a:ext>
            </a:extLst>
          </p:cNvPr>
          <p:cNvSpPr>
            <a:spLocks noGrp="1"/>
          </p:cNvSpPr>
          <p:nvPr>
            <p:ph type="sldNum" sz="quarter" idx="12"/>
          </p:nvPr>
        </p:nvSpPr>
        <p:spPr/>
        <p:txBody>
          <a:bodyPr/>
          <a:lstStyle/>
          <a:p>
            <a:fld id="{861BBF88-0EE9-8341-94B5-835AB2C87E69}" type="slidenum">
              <a:rPr lang="en-US" smtClean="0"/>
              <a:t>59</a:t>
            </a:fld>
            <a:endParaRPr lang="en-US"/>
          </a:p>
        </p:txBody>
      </p:sp>
    </p:spTree>
    <p:extLst>
      <p:ext uri="{BB962C8B-B14F-4D97-AF65-F5344CB8AC3E}">
        <p14:creationId xmlns:p14="http://schemas.microsoft.com/office/powerpoint/2010/main" val="1506482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Structural Criteria</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514350" indent="-514350">
              <a:buFont typeface="+mj-lt"/>
              <a:buAutoNum type="arabicPeriod"/>
            </a:pPr>
            <a:endParaRPr lang="en-US" dirty="0"/>
          </a:p>
          <a:p>
            <a:pPr marL="514350" indent="-514350">
              <a:buFont typeface="+mj-lt"/>
              <a:buAutoNum type="arabicPeriod"/>
            </a:pPr>
            <a:r>
              <a:rPr lang="en-US" b="1" dirty="0">
                <a:solidFill>
                  <a:srgbClr val="FF0000"/>
                </a:solidFill>
              </a:rPr>
              <a:t>Paths and Path Conditions</a:t>
            </a:r>
          </a:p>
          <a:p>
            <a:pPr marL="514350" indent="-514350">
              <a:buFont typeface="+mj-lt"/>
              <a:buAutoNum type="arabicPeriod"/>
            </a:pPr>
            <a:r>
              <a:rPr lang="en-US" dirty="0"/>
              <a:t>Control Flow Coverage</a:t>
            </a:r>
          </a:p>
          <a:p>
            <a:pPr marL="514350" indent="-514350">
              <a:buFont typeface="+mj-lt"/>
              <a:buAutoNum type="arabicPeriod"/>
            </a:pPr>
            <a:r>
              <a:rPr lang="en-US" dirty="0"/>
              <a:t>Data Flow Coverage</a:t>
            </a:r>
          </a:p>
          <a:p>
            <a:pPr marL="514350" indent="-514350">
              <a:buFont typeface="+mj-lt"/>
              <a:buAutoNum type="arabicPeriod"/>
            </a:pPr>
            <a:r>
              <a:rPr lang="en-US" dirty="0"/>
              <a:t>Fault-Based Test Generation</a:t>
            </a:r>
          </a:p>
          <a:p>
            <a:pPr marL="514350" indent="-514350">
              <a:buFont typeface="+mj-lt"/>
              <a:buAutoNum type="arabicPeriod"/>
            </a:pPr>
            <a:r>
              <a:rPr lang="en-US" dirty="0"/>
              <a:t>Chapter Summary</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3E0723E3-98F6-4F34-8866-169DF365C679}"/>
              </a:ext>
            </a:extLst>
          </p:cNvPr>
          <p:cNvSpPr>
            <a:spLocks noGrp="1"/>
          </p:cNvSpPr>
          <p:nvPr>
            <p:ph type="sldNum" sz="quarter" idx="12"/>
          </p:nvPr>
        </p:nvSpPr>
        <p:spPr/>
        <p:txBody>
          <a:bodyPr/>
          <a:lstStyle/>
          <a:p>
            <a:fld id="{861BBF88-0EE9-8341-94B5-835AB2C87E69}" type="slidenum">
              <a:rPr lang="en-US" smtClean="0"/>
              <a:t>6</a:t>
            </a:fld>
            <a:endParaRPr lang="en-US"/>
          </a:p>
        </p:txBody>
      </p:sp>
    </p:spTree>
    <p:extLst>
      <p:ext uri="{BB962C8B-B14F-4D97-AF65-F5344CB8AC3E}">
        <p14:creationId xmlns:p14="http://schemas.microsoft.com/office/powerpoint/2010/main" val="35733714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Data Flow Coverage</a:t>
            </a:r>
            <a:endParaRPr lang="en-US" dirty="0"/>
          </a:p>
        </p:txBody>
      </p:sp>
      <p:sp>
        <p:nvSpPr>
          <p:cNvPr id="3" name="Content Placeholder 2"/>
          <p:cNvSpPr>
            <a:spLocks noGrp="1"/>
          </p:cNvSpPr>
          <p:nvPr>
            <p:ph idx="1"/>
          </p:nvPr>
        </p:nvSpPr>
        <p:spPr>
          <a:xfrm>
            <a:off x="594360" y="1671782"/>
            <a:ext cx="8012430" cy="4500419"/>
          </a:xfrm>
        </p:spPr>
        <p:txBody>
          <a:bodyPr>
            <a:normAutofit fontScale="92500"/>
          </a:bodyPr>
          <a:lstStyle/>
          <a:p>
            <a:pPr marL="0" indent="0">
              <a:buNone/>
            </a:pPr>
            <a:r>
              <a:rPr lang="en-US" b="1" dirty="0">
                <a:solidFill>
                  <a:srgbClr val="FF0000"/>
                </a:solidFill>
              </a:rPr>
              <a:t>Definitions and Uses</a:t>
            </a:r>
          </a:p>
          <a:p>
            <a:pPr marL="0" indent="0">
              <a:buNone/>
            </a:pPr>
            <a:r>
              <a:rPr lang="en-US" b="1" dirty="0">
                <a:solidFill>
                  <a:srgbClr val="0070C0"/>
                </a:solidFill>
              </a:rPr>
              <a:t>Test Generation Criteria:</a:t>
            </a:r>
          </a:p>
          <a:p>
            <a:r>
              <a:rPr lang="en-US" i="1" dirty="0">
                <a:solidFill>
                  <a:srgbClr val="0070C0"/>
                </a:solidFill>
              </a:rPr>
              <a:t>All definition-use paths</a:t>
            </a:r>
            <a:r>
              <a:rPr lang="en-US" dirty="0">
                <a:solidFill>
                  <a:srgbClr val="0070C0"/>
                </a:solidFill>
              </a:rPr>
              <a:t>. A path is said to be a definition-use (du) path for some program variable x if and only if it starts with a definition of x and ends with a use of x.</a:t>
            </a:r>
          </a:p>
          <a:p>
            <a:r>
              <a:rPr lang="en-US" dirty="0">
                <a:solidFill>
                  <a:srgbClr val="0070C0"/>
                </a:solidFill>
              </a:rPr>
              <a:t>The criterion of all du-paths provides that we must generate test data to execute/ exercise all the du-paths of all the variables of the program.</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D4EFC177-98A5-46CB-8AEE-EB734BB3EB39}"/>
              </a:ext>
            </a:extLst>
          </p:cNvPr>
          <p:cNvSpPr>
            <a:spLocks noGrp="1"/>
          </p:cNvSpPr>
          <p:nvPr>
            <p:ph type="sldNum" sz="quarter" idx="12"/>
          </p:nvPr>
        </p:nvSpPr>
        <p:spPr/>
        <p:txBody>
          <a:bodyPr/>
          <a:lstStyle/>
          <a:p>
            <a:fld id="{861BBF88-0EE9-8341-94B5-835AB2C87E69}" type="slidenum">
              <a:rPr lang="en-US" smtClean="0"/>
              <a:t>60</a:t>
            </a:fld>
            <a:endParaRPr lang="en-US"/>
          </a:p>
        </p:txBody>
      </p:sp>
    </p:spTree>
    <p:extLst>
      <p:ext uri="{BB962C8B-B14F-4D97-AF65-F5344CB8AC3E}">
        <p14:creationId xmlns:p14="http://schemas.microsoft.com/office/powerpoint/2010/main" val="18197372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Data Flow Coverage</a:t>
            </a:r>
            <a:endParaRPr lang="en-US" dirty="0"/>
          </a:p>
        </p:txBody>
      </p:sp>
      <p:sp>
        <p:nvSpPr>
          <p:cNvPr id="3" name="Content Placeholder 2"/>
          <p:cNvSpPr>
            <a:spLocks noGrp="1"/>
          </p:cNvSpPr>
          <p:nvPr>
            <p:ph idx="1"/>
          </p:nvPr>
        </p:nvSpPr>
        <p:spPr>
          <a:xfrm>
            <a:off x="594360" y="1671782"/>
            <a:ext cx="8012430" cy="4500419"/>
          </a:xfrm>
        </p:spPr>
        <p:txBody>
          <a:bodyPr>
            <a:normAutofit fontScale="77500" lnSpcReduction="20000"/>
          </a:bodyPr>
          <a:lstStyle/>
          <a:p>
            <a:pPr marL="0" indent="0">
              <a:buNone/>
            </a:pPr>
            <a:r>
              <a:rPr lang="en-US" b="1" dirty="0">
                <a:solidFill>
                  <a:srgbClr val="FF0000"/>
                </a:solidFill>
              </a:rPr>
              <a:t>Definitions and Uses</a:t>
            </a:r>
          </a:p>
          <a:p>
            <a:pPr marL="0" indent="0">
              <a:buNone/>
            </a:pPr>
            <a:r>
              <a:rPr lang="en-US" b="1" i="1" dirty="0">
                <a:solidFill>
                  <a:srgbClr val="002060"/>
                </a:solidFill>
              </a:rPr>
              <a:t>All du-paths Process</a:t>
            </a:r>
            <a:r>
              <a:rPr lang="en-US" b="1" dirty="0">
                <a:solidFill>
                  <a:srgbClr val="002060"/>
                </a:solidFill>
              </a:rPr>
              <a:t>:</a:t>
            </a:r>
          </a:p>
          <a:p>
            <a:r>
              <a:rPr lang="en-US" dirty="0">
                <a:solidFill>
                  <a:srgbClr val="002060"/>
                </a:solidFill>
              </a:rPr>
              <a:t>List all the variables of the program.</a:t>
            </a:r>
          </a:p>
          <a:p>
            <a:r>
              <a:rPr lang="en-US" dirty="0">
                <a:solidFill>
                  <a:srgbClr val="002060"/>
                </a:solidFill>
              </a:rPr>
              <a:t>For each variable, list all definitions and all uses.</a:t>
            </a:r>
          </a:p>
          <a:p>
            <a:r>
              <a:rPr lang="en-US" dirty="0">
                <a:solidFill>
                  <a:srgbClr val="002060"/>
                </a:solidFill>
              </a:rPr>
              <a:t>For each definition/use pair, check existence of execution path from definition to use.</a:t>
            </a:r>
          </a:p>
          <a:p>
            <a:r>
              <a:rPr lang="en-US" dirty="0">
                <a:solidFill>
                  <a:srgbClr val="002060"/>
                </a:solidFill>
              </a:rPr>
              <a:t>For all paths identified in previous step, find pre-path and post-path.</a:t>
            </a:r>
          </a:p>
          <a:p>
            <a:r>
              <a:rPr lang="en-US" dirty="0">
                <a:solidFill>
                  <a:srgbClr val="002060"/>
                </a:solidFill>
              </a:rPr>
              <a:t>For each triplet pre/path/post, compute the function of the aggregate path.</a:t>
            </a:r>
          </a:p>
          <a:p>
            <a:r>
              <a:rPr lang="en-US" dirty="0">
                <a:solidFill>
                  <a:srgbClr val="002060"/>
                </a:solidFill>
              </a:rPr>
              <a:t>Compute the domain of the function.</a:t>
            </a:r>
          </a:p>
          <a:p>
            <a:r>
              <a:rPr lang="en-US" dirty="0">
                <a:solidFill>
                  <a:srgbClr val="002060"/>
                </a:solidFill>
              </a:rPr>
              <a:t>Generate test data that falls in the domain.</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A8414B27-DDD0-4922-B860-7BA56C780563}"/>
              </a:ext>
            </a:extLst>
          </p:cNvPr>
          <p:cNvSpPr>
            <a:spLocks noGrp="1"/>
          </p:cNvSpPr>
          <p:nvPr>
            <p:ph type="sldNum" sz="quarter" idx="12"/>
          </p:nvPr>
        </p:nvSpPr>
        <p:spPr/>
        <p:txBody>
          <a:bodyPr/>
          <a:lstStyle/>
          <a:p>
            <a:fld id="{861BBF88-0EE9-8341-94B5-835AB2C87E69}" type="slidenum">
              <a:rPr lang="en-US" smtClean="0"/>
              <a:t>61</a:t>
            </a:fld>
            <a:endParaRPr lang="en-US"/>
          </a:p>
        </p:txBody>
      </p:sp>
    </p:spTree>
    <p:extLst>
      <p:ext uri="{BB962C8B-B14F-4D97-AF65-F5344CB8AC3E}">
        <p14:creationId xmlns:p14="http://schemas.microsoft.com/office/powerpoint/2010/main" val="13977738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Data Flow Coverage</a:t>
            </a:r>
            <a:endParaRPr lang="en-US" dirty="0"/>
          </a:p>
        </p:txBody>
      </p:sp>
      <p:sp>
        <p:nvSpPr>
          <p:cNvPr id="3" name="Content Placeholder 2"/>
          <p:cNvSpPr>
            <a:spLocks noGrp="1"/>
          </p:cNvSpPr>
          <p:nvPr>
            <p:ph idx="1"/>
          </p:nvPr>
        </p:nvSpPr>
        <p:spPr>
          <a:xfrm>
            <a:off x="594360" y="1671782"/>
            <a:ext cx="8012430" cy="4500419"/>
          </a:xfrm>
        </p:spPr>
        <p:txBody>
          <a:bodyPr>
            <a:normAutofit fontScale="92500" lnSpcReduction="20000"/>
          </a:bodyPr>
          <a:lstStyle/>
          <a:p>
            <a:pPr marL="0" indent="0">
              <a:buNone/>
            </a:pPr>
            <a:r>
              <a:rPr lang="en-US" b="1" dirty="0">
                <a:solidFill>
                  <a:srgbClr val="FF0000"/>
                </a:solidFill>
              </a:rPr>
              <a:t>Definitions and Uses</a:t>
            </a:r>
          </a:p>
          <a:p>
            <a:r>
              <a:rPr lang="en-US" dirty="0">
                <a:solidFill>
                  <a:srgbClr val="002060"/>
                </a:solidFill>
              </a:rPr>
              <a:t>All p-uses.</a:t>
            </a:r>
          </a:p>
          <a:p>
            <a:pPr lvl="1"/>
            <a:r>
              <a:rPr lang="en-US" dirty="0">
                <a:solidFill>
                  <a:srgbClr val="002060"/>
                </a:solidFill>
              </a:rPr>
              <a:t>A definition-clear path for some variable x is a du-path whose definition is unique (no subsequent definition in the path).</a:t>
            </a:r>
          </a:p>
          <a:p>
            <a:pPr lvl="1"/>
            <a:r>
              <a:rPr lang="en-US" dirty="0">
                <a:solidFill>
                  <a:srgbClr val="002060"/>
                </a:solidFill>
              </a:rPr>
              <a:t>A p-use path is a definition-clear path that ends in a p-use.</a:t>
            </a:r>
          </a:p>
          <a:p>
            <a:pPr lvl="1"/>
            <a:r>
              <a:rPr lang="en-US" dirty="0">
                <a:solidFill>
                  <a:srgbClr val="002060"/>
                </a:solidFill>
              </a:rPr>
              <a:t>The criterion of </a:t>
            </a:r>
            <a:r>
              <a:rPr lang="en-US" i="1" dirty="0">
                <a:solidFill>
                  <a:srgbClr val="002060"/>
                </a:solidFill>
              </a:rPr>
              <a:t>all p-uses </a:t>
            </a:r>
            <a:r>
              <a:rPr lang="en-US" dirty="0">
                <a:solidFill>
                  <a:srgbClr val="002060"/>
                </a:solidFill>
              </a:rPr>
              <a:t>mandates that we generate test data to execute/ exercise all p-use paths.</a:t>
            </a:r>
          </a:p>
          <a:p>
            <a:pPr lvl="1"/>
            <a:r>
              <a:rPr lang="en-US" dirty="0">
                <a:solidFill>
                  <a:srgbClr val="002060"/>
                </a:solidFill>
              </a:rPr>
              <a:t>Same process as du-paths, but focusing on p-uses.</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C0D5E626-9FE7-4C67-B3CB-BF22BA82CEFE}"/>
              </a:ext>
            </a:extLst>
          </p:cNvPr>
          <p:cNvSpPr>
            <a:spLocks noGrp="1"/>
          </p:cNvSpPr>
          <p:nvPr>
            <p:ph type="sldNum" sz="quarter" idx="12"/>
          </p:nvPr>
        </p:nvSpPr>
        <p:spPr/>
        <p:txBody>
          <a:bodyPr/>
          <a:lstStyle/>
          <a:p>
            <a:fld id="{861BBF88-0EE9-8341-94B5-835AB2C87E69}" type="slidenum">
              <a:rPr lang="en-US" smtClean="0"/>
              <a:t>62</a:t>
            </a:fld>
            <a:endParaRPr lang="en-US"/>
          </a:p>
        </p:txBody>
      </p:sp>
    </p:spTree>
    <p:extLst>
      <p:ext uri="{BB962C8B-B14F-4D97-AF65-F5344CB8AC3E}">
        <p14:creationId xmlns:p14="http://schemas.microsoft.com/office/powerpoint/2010/main" val="17865287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Data Flow Coverage</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b="1" dirty="0">
                <a:solidFill>
                  <a:srgbClr val="FF0000"/>
                </a:solidFill>
              </a:rPr>
              <a:t>Definitions and Uses</a:t>
            </a:r>
          </a:p>
          <a:p>
            <a:r>
              <a:rPr lang="en-US" dirty="0">
                <a:solidFill>
                  <a:srgbClr val="002060"/>
                </a:solidFill>
              </a:rPr>
              <a:t>All c-uses.</a:t>
            </a:r>
          </a:p>
          <a:p>
            <a:pPr lvl="1"/>
            <a:r>
              <a:rPr lang="en-US" dirty="0">
                <a:solidFill>
                  <a:srgbClr val="002060"/>
                </a:solidFill>
              </a:rPr>
              <a:t>A c-use path is a definition-clear path that ends in a c-use.</a:t>
            </a:r>
          </a:p>
          <a:p>
            <a:pPr lvl="1"/>
            <a:r>
              <a:rPr lang="en-US" dirty="0">
                <a:solidFill>
                  <a:srgbClr val="002060"/>
                </a:solidFill>
              </a:rPr>
              <a:t>The criterion of </a:t>
            </a:r>
            <a:r>
              <a:rPr lang="en-US" i="1" dirty="0">
                <a:solidFill>
                  <a:srgbClr val="002060"/>
                </a:solidFill>
              </a:rPr>
              <a:t>all c-uses </a:t>
            </a:r>
            <a:r>
              <a:rPr lang="en-US" dirty="0">
                <a:solidFill>
                  <a:srgbClr val="002060"/>
                </a:solidFill>
              </a:rPr>
              <a:t>mandates that we generate test data to execute/ exercise all c-use paths.</a:t>
            </a:r>
          </a:p>
          <a:p>
            <a:pPr lvl="1"/>
            <a:r>
              <a:rPr lang="en-US" dirty="0">
                <a:solidFill>
                  <a:srgbClr val="002060"/>
                </a:solidFill>
              </a:rPr>
              <a:t>Same process as du-paths, but focusing on c-uses.</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5EDB402F-3226-4600-B857-DC69D296916C}"/>
              </a:ext>
            </a:extLst>
          </p:cNvPr>
          <p:cNvSpPr>
            <a:spLocks noGrp="1"/>
          </p:cNvSpPr>
          <p:nvPr>
            <p:ph type="sldNum" sz="quarter" idx="12"/>
          </p:nvPr>
        </p:nvSpPr>
        <p:spPr/>
        <p:txBody>
          <a:bodyPr/>
          <a:lstStyle/>
          <a:p>
            <a:fld id="{861BBF88-0EE9-8341-94B5-835AB2C87E69}" type="slidenum">
              <a:rPr lang="en-US" smtClean="0"/>
              <a:t>63</a:t>
            </a:fld>
            <a:endParaRPr lang="en-US"/>
          </a:p>
        </p:txBody>
      </p:sp>
    </p:spTree>
    <p:extLst>
      <p:ext uri="{BB962C8B-B14F-4D97-AF65-F5344CB8AC3E}">
        <p14:creationId xmlns:p14="http://schemas.microsoft.com/office/powerpoint/2010/main" val="30286720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Data Flow Coverage</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b="1" dirty="0">
                <a:solidFill>
                  <a:srgbClr val="FF0000"/>
                </a:solidFill>
              </a:rPr>
              <a:t>Definitions and Uses</a:t>
            </a:r>
          </a:p>
          <a:p>
            <a:r>
              <a:rPr lang="en-US" dirty="0">
                <a:solidFill>
                  <a:srgbClr val="002060"/>
                </a:solidFill>
              </a:rPr>
              <a:t>All uses.</a:t>
            </a:r>
          </a:p>
          <a:p>
            <a:pPr lvl="1"/>
            <a:r>
              <a:rPr lang="en-US" dirty="0">
                <a:solidFill>
                  <a:srgbClr val="002060"/>
                </a:solidFill>
              </a:rPr>
              <a:t>Union of the test data generated for </a:t>
            </a:r>
            <a:r>
              <a:rPr lang="en-US" i="1" dirty="0">
                <a:solidFill>
                  <a:srgbClr val="002060"/>
                </a:solidFill>
              </a:rPr>
              <a:t>all p-uses </a:t>
            </a:r>
            <a:r>
              <a:rPr lang="en-US" dirty="0">
                <a:solidFill>
                  <a:srgbClr val="002060"/>
                </a:solidFill>
              </a:rPr>
              <a:t>and for </a:t>
            </a:r>
            <a:r>
              <a:rPr lang="en-US" i="1" dirty="0">
                <a:solidFill>
                  <a:srgbClr val="002060"/>
                </a:solidFill>
              </a:rPr>
              <a:t>all c-uses</a:t>
            </a:r>
            <a:r>
              <a:rPr lang="en-US" dirty="0">
                <a:solidFill>
                  <a:srgbClr val="002060"/>
                </a:solidFill>
              </a:rPr>
              <a:t>.</a:t>
            </a:r>
          </a:p>
          <a:p>
            <a:r>
              <a:rPr lang="en-US" dirty="0">
                <a:solidFill>
                  <a:srgbClr val="002060"/>
                </a:solidFill>
              </a:rPr>
              <a:t>All Definitions.</a:t>
            </a:r>
          </a:p>
          <a:p>
            <a:pPr lvl="1"/>
            <a:r>
              <a:rPr lang="en-US" dirty="0">
                <a:solidFill>
                  <a:srgbClr val="002060"/>
                </a:solidFill>
              </a:rPr>
              <a:t>Generate test data to ensure that all data definitions are executed at least once.</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634B0C5B-67A6-4214-A7A2-A1C730F1DBF4}"/>
              </a:ext>
            </a:extLst>
          </p:cNvPr>
          <p:cNvSpPr>
            <a:spLocks noGrp="1"/>
          </p:cNvSpPr>
          <p:nvPr>
            <p:ph type="sldNum" sz="quarter" idx="12"/>
          </p:nvPr>
        </p:nvSpPr>
        <p:spPr/>
        <p:txBody>
          <a:bodyPr/>
          <a:lstStyle/>
          <a:p>
            <a:fld id="{861BBF88-0EE9-8341-94B5-835AB2C87E69}" type="slidenum">
              <a:rPr lang="en-US" smtClean="0"/>
              <a:t>64</a:t>
            </a:fld>
            <a:endParaRPr lang="en-US"/>
          </a:p>
        </p:txBody>
      </p:sp>
    </p:spTree>
    <p:extLst>
      <p:ext uri="{BB962C8B-B14F-4D97-AF65-F5344CB8AC3E}">
        <p14:creationId xmlns:p14="http://schemas.microsoft.com/office/powerpoint/2010/main" val="30882782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Data Flow Coverage</a:t>
            </a:r>
            <a:endParaRPr lang="en-US" dirty="0"/>
          </a:p>
        </p:txBody>
      </p:sp>
      <p:sp>
        <p:nvSpPr>
          <p:cNvPr id="3" name="Content Placeholder 2"/>
          <p:cNvSpPr>
            <a:spLocks noGrp="1"/>
          </p:cNvSpPr>
          <p:nvPr>
            <p:ph idx="1"/>
          </p:nvPr>
        </p:nvSpPr>
        <p:spPr>
          <a:xfrm>
            <a:off x="594360" y="1671782"/>
            <a:ext cx="8012430" cy="4500419"/>
          </a:xfrm>
        </p:spPr>
        <p:txBody>
          <a:bodyPr>
            <a:normAutofit lnSpcReduction="10000"/>
          </a:bodyPr>
          <a:lstStyle/>
          <a:p>
            <a:pPr marL="0" indent="0">
              <a:buNone/>
            </a:pPr>
            <a:r>
              <a:rPr lang="en-US" b="1" dirty="0">
                <a:solidFill>
                  <a:srgbClr val="FF0000"/>
                </a:solidFill>
              </a:rPr>
              <a:t>Definitions and Uses</a:t>
            </a:r>
          </a:p>
          <a:p>
            <a:pPr marL="0" indent="0">
              <a:buNone/>
            </a:pPr>
            <a:r>
              <a:rPr lang="en-US" dirty="0">
                <a:solidFill>
                  <a:srgbClr val="002060"/>
                </a:solidFill>
              </a:rPr>
              <a:t>Illustration:  the GCD program.</a:t>
            </a:r>
          </a:p>
          <a:p>
            <a:r>
              <a:rPr lang="en-US" dirty="0">
                <a:solidFill>
                  <a:srgbClr val="002060"/>
                </a:solidFill>
              </a:rPr>
              <a:t>All du-paths for variable x.</a:t>
            </a:r>
          </a:p>
          <a:p>
            <a:pPr lvl="1"/>
            <a:r>
              <a:rPr lang="en-US" dirty="0">
                <a:solidFill>
                  <a:srgbClr val="002060"/>
                </a:solidFill>
              </a:rPr>
              <a:t>Definitions:  lines 2, 6.</a:t>
            </a:r>
          </a:p>
          <a:p>
            <a:pPr lvl="1"/>
            <a:r>
              <a:rPr lang="en-US" dirty="0">
                <a:solidFill>
                  <a:srgbClr val="002060"/>
                </a:solidFill>
              </a:rPr>
              <a:t>Uses:  4, 5, 6, 8, 9.</a:t>
            </a:r>
          </a:p>
          <a:p>
            <a:pPr lvl="1"/>
            <a:r>
              <a:rPr lang="en-US" dirty="0">
                <a:solidFill>
                  <a:srgbClr val="002060"/>
                </a:solidFill>
              </a:rPr>
              <a:t>Definition use path:  [2,3,4]</a:t>
            </a:r>
          </a:p>
          <a:p>
            <a:pPr lvl="1"/>
            <a:r>
              <a:rPr lang="en-US" dirty="0">
                <a:solidFill>
                  <a:srgbClr val="002060"/>
                </a:solidFill>
              </a:rPr>
              <a:t>Pre-path is empty.</a:t>
            </a:r>
          </a:p>
          <a:p>
            <a:pPr lvl="1"/>
            <a:r>
              <a:rPr lang="en-US" dirty="0">
                <a:solidFill>
                  <a:srgbClr val="002060"/>
                </a:solidFill>
              </a:rPr>
              <a:t>Post-path:  infinity, we select one at will:</a:t>
            </a:r>
          </a:p>
          <a:p>
            <a:pPr marL="457200" lvl="1" indent="0">
              <a:buNone/>
            </a:pPr>
            <a:r>
              <a:rPr lang="en-US" dirty="0">
                <a:solidFill>
                  <a:srgbClr val="002060"/>
                </a:solidFill>
              </a:rPr>
              <a:t> </a:t>
            </a:r>
          </a:p>
          <a:p>
            <a:pPr marL="457200" lvl="1" indent="0">
              <a:buNone/>
            </a:pPr>
            <a:endParaRPr lang="en-US" dirty="0">
              <a:solidFill>
                <a:srgbClr val="002060"/>
              </a:solidFill>
            </a:endParaRP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5925651" y="1861018"/>
            <a:ext cx="1729794" cy="3135961"/>
          </a:xfrm>
          <a:prstGeom prst="rect">
            <a:avLst/>
          </a:prstGeom>
        </p:spPr>
      </p:pic>
      <p:pic>
        <p:nvPicPr>
          <p:cNvPr id="7" name="Picture 6"/>
          <p:cNvPicPr>
            <a:picLocks noChangeAspect="1"/>
          </p:cNvPicPr>
          <p:nvPr/>
        </p:nvPicPr>
        <p:blipFill>
          <a:blip r:embed="rId3"/>
          <a:stretch>
            <a:fillRect/>
          </a:stretch>
        </p:blipFill>
        <p:spPr>
          <a:xfrm>
            <a:off x="7589773" y="1861018"/>
            <a:ext cx="1165951" cy="3135961"/>
          </a:xfrm>
          <a:prstGeom prst="rect">
            <a:avLst/>
          </a:prstGeom>
        </p:spPr>
      </p:pic>
      <p:pic>
        <p:nvPicPr>
          <p:cNvPr id="4" name="Picture 3"/>
          <p:cNvPicPr>
            <a:picLocks noChangeAspect="1"/>
          </p:cNvPicPr>
          <p:nvPr/>
        </p:nvPicPr>
        <p:blipFill>
          <a:blip r:embed="rId4"/>
          <a:stretch>
            <a:fillRect/>
          </a:stretch>
        </p:blipFill>
        <p:spPr>
          <a:xfrm>
            <a:off x="2029545" y="5664470"/>
            <a:ext cx="6617250" cy="278067"/>
          </a:xfrm>
          <a:prstGeom prst="rect">
            <a:avLst/>
          </a:prstGeom>
        </p:spPr>
      </p:pic>
      <p:sp>
        <p:nvSpPr>
          <p:cNvPr id="8" name="Slide Number Placeholder 7">
            <a:extLst>
              <a:ext uri="{FF2B5EF4-FFF2-40B4-BE49-F238E27FC236}">
                <a16:creationId xmlns:a16="http://schemas.microsoft.com/office/drawing/2014/main" id="{F37C9DF9-F720-4CCC-94EF-CC844D1A6A88}"/>
              </a:ext>
            </a:extLst>
          </p:cNvPr>
          <p:cNvSpPr>
            <a:spLocks noGrp="1"/>
          </p:cNvSpPr>
          <p:nvPr>
            <p:ph type="sldNum" sz="quarter" idx="12"/>
          </p:nvPr>
        </p:nvSpPr>
        <p:spPr/>
        <p:txBody>
          <a:bodyPr/>
          <a:lstStyle/>
          <a:p>
            <a:fld id="{861BBF88-0EE9-8341-94B5-835AB2C87E69}" type="slidenum">
              <a:rPr lang="en-US" smtClean="0"/>
              <a:t>65</a:t>
            </a:fld>
            <a:endParaRPr lang="en-US"/>
          </a:p>
        </p:txBody>
      </p:sp>
    </p:spTree>
    <p:extLst>
      <p:ext uri="{BB962C8B-B14F-4D97-AF65-F5344CB8AC3E}">
        <p14:creationId xmlns:p14="http://schemas.microsoft.com/office/powerpoint/2010/main" val="6354478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Data Flow Coverage</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b="1" dirty="0">
                <a:solidFill>
                  <a:srgbClr val="FF0000"/>
                </a:solidFill>
              </a:rPr>
              <a:t>Definitions and Uses</a:t>
            </a:r>
          </a:p>
          <a:p>
            <a:pPr marL="0" indent="0">
              <a:buNone/>
            </a:pPr>
            <a:r>
              <a:rPr lang="en-US" dirty="0">
                <a:solidFill>
                  <a:srgbClr val="002060"/>
                </a:solidFill>
              </a:rPr>
              <a:t>Path Function:</a:t>
            </a:r>
          </a:p>
          <a:p>
            <a:pPr marL="0" indent="0">
              <a:buNone/>
            </a:pPr>
            <a:endParaRPr lang="en-US" dirty="0">
              <a:solidFill>
                <a:srgbClr val="002060"/>
              </a:solidFill>
            </a:endParaRPr>
          </a:p>
          <a:p>
            <a:pPr marL="0" indent="0">
              <a:buNone/>
            </a:pPr>
            <a:endParaRPr lang="en-US" dirty="0">
              <a:solidFill>
                <a:srgbClr val="002060"/>
              </a:solidFill>
            </a:endParaRPr>
          </a:p>
          <a:p>
            <a:pPr marL="0" indent="0">
              <a:buNone/>
            </a:pPr>
            <a:r>
              <a:rPr lang="en-US" dirty="0">
                <a:solidFill>
                  <a:srgbClr val="002060"/>
                </a:solidFill>
              </a:rPr>
              <a:t>Domain:</a:t>
            </a:r>
          </a:p>
          <a:p>
            <a:pPr marL="0" indent="0">
              <a:buNone/>
            </a:pPr>
            <a:endParaRPr lang="en-US" dirty="0">
              <a:solidFill>
                <a:srgbClr val="002060"/>
              </a:solidFill>
            </a:endParaRPr>
          </a:p>
          <a:p>
            <a:pPr marL="0" indent="0">
              <a:buNone/>
            </a:pPr>
            <a:r>
              <a:rPr lang="en-US" dirty="0">
                <a:solidFill>
                  <a:srgbClr val="002060"/>
                </a:solidFill>
              </a:rPr>
              <a:t>Test Data:</a:t>
            </a:r>
          </a:p>
          <a:p>
            <a:pPr marL="0" indent="0">
              <a:buNone/>
            </a:pPr>
            <a:endParaRPr lang="en-US" dirty="0">
              <a:solidFill>
                <a:srgbClr val="002060"/>
              </a:solidFill>
            </a:endParaRP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2"/>
          <a:stretch>
            <a:fillRect/>
          </a:stretch>
        </p:blipFill>
        <p:spPr>
          <a:xfrm>
            <a:off x="779156" y="3021601"/>
            <a:ext cx="7907644" cy="925927"/>
          </a:xfrm>
          <a:prstGeom prst="rect">
            <a:avLst/>
          </a:prstGeom>
        </p:spPr>
      </p:pic>
      <p:pic>
        <p:nvPicPr>
          <p:cNvPr id="8" name="Picture 7"/>
          <p:cNvPicPr>
            <a:picLocks noChangeAspect="1"/>
          </p:cNvPicPr>
          <p:nvPr/>
        </p:nvPicPr>
        <p:blipFill>
          <a:blip r:embed="rId3"/>
          <a:stretch>
            <a:fillRect/>
          </a:stretch>
        </p:blipFill>
        <p:spPr>
          <a:xfrm>
            <a:off x="695760" y="4502875"/>
            <a:ext cx="7991040" cy="651016"/>
          </a:xfrm>
          <a:prstGeom prst="rect">
            <a:avLst/>
          </a:prstGeom>
        </p:spPr>
      </p:pic>
      <p:pic>
        <p:nvPicPr>
          <p:cNvPr id="9" name="Picture 8"/>
          <p:cNvPicPr>
            <a:picLocks noChangeAspect="1"/>
          </p:cNvPicPr>
          <p:nvPr/>
        </p:nvPicPr>
        <p:blipFill>
          <a:blip r:embed="rId4"/>
          <a:stretch>
            <a:fillRect/>
          </a:stretch>
        </p:blipFill>
        <p:spPr>
          <a:xfrm>
            <a:off x="6147287" y="5469045"/>
            <a:ext cx="2539513" cy="703155"/>
          </a:xfrm>
          <a:prstGeom prst="rect">
            <a:avLst/>
          </a:prstGeom>
        </p:spPr>
      </p:pic>
      <p:sp>
        <p:nvSpPr>
          <p:cNvPr id="6" name="Slide Number Placeholder 5">
            <a:extLst>
              <a:ext uri="{FF2B5EF4-FFF2-40B4-BE49-F238E27FC236}">
                <a16:creationId xmlns:a16="http://schemas.microsoft.com/office/drawing/2014/main" id="{C10D8B5B-F2C9-4AAA-94E2-1EF9DDD3564B}"/>
              </a:ext>
            </a:extLst>
          </p:cNvPr>
          <p:cNvSpPr>
            <a:spLocks noGrp="1"/>
          </p:cNvSpPr>
          <p:nvPr>
            <p:ph type="sldNum" sz="quarter" idx="12"/>
          </p:nvPr>
        </p:nvSpPr>
        <p:spPr/>
        <p:txBody>
          <a:bodyPr/>
          <a:lstStyle/>
          <a:p>
            <a:fld id="{861BBF88-0EE9-8341-94B5-835AB2C87E69}" type="slidenum">
              <a:rPr lang="en-US" smtClean="0"/>
              <a:t>66</a:t>
            </a:fld>
            <a:endParaRPr lang="en-US"/>
          </a:p>
        </p:txBody>
      </p:sp>
    </p:spTree>
    <p:extLst>
      <p:ext uri="{BB962C8B-B14F-4D97-AF65-F5344CB8AC3E}">
        <p14:creationId xmlns:p14="http://schemas.microsoft.com/office/powerpoint/2010/main" val="11972338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Data Flow Coverage</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b="1" dirty="0">
                <a:solidFill>
                  <a:srgbClr val="FF0000"/>
                </a:solidFill>
              </a:rPr>
              <a:t>Definitions and Uses</a:t>
            </a:r>
          </a:p>
          <a:p>
            <a:pPr marL="0" indent="0">
              <a:buNone/>
            </a:pPr>
            <a:r>
              <a:rPr lang="en-US" dirty="0">
                <a:solidFill>
                  <a:srgbClr val="002060"/>
                </a:solidFill>
              </a:rPr>
              <a:t>All p-uses:  </a:t>
            </a:r>
          </a:p>
          <a:p>
            <a:pPr marL="0" indent="0">
              <a:buNone/>
            </a:pPr>
            <a:r>
              <a:rPr lang="en-US" dirty="0">
                <a:solidFill>
                  <a:srgbClr val="002060"/>
                </a:solidFill>
              </a:rPr>
              <a:t>The following table shows definitions and p-uses of the GCD program for variables x and y.</a:t>
            </a:r>
          </a:p>
          <a:p>
            <a:pPr marL="0" indent="0">
              <a:buNone/>
            </a:pPr>
            <a:endParaRPr lang="en-US" dirty="0">
              <a:solidFill>
                <a:srgbClr val="002060"/>
              </a:solidFill>
            </a:endParaRP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602799" y="4133611"/>
            <a:ext cx="8003991" cy="1398971"/>
          </a:xfrm>
          <a:prstGeom prst="rect">
            <a:avLst/>
          </a:prstGeom>
        </p:spPr>
      </p:pic>
      <p:sp>
        <p:nvSpPr>
          <p:cNvPr id="4" name="Slide Number Placeholder 3">
            <a:extLst>
              <a:ext uri="{FF2B5EF4-FFF2-40B4-BE49-F238E27FC236}">
                <a16:creationId xmlns:a16="http://schemas.microsoft.com/office/drawing/2014/main" id="{23E5CDE6-4274-4F7E-AEC9-925B52C46530}"/>
              </a:ext>
            </a:extLst>
          </p:cNvPr>
          <p:cNvSpPr>
            <a:spLocks noGrp="1"/>
          </p:cNvSpPr>
          <p:nvPr>
            <p:ph type="sldNum" sz="quarter" idx="12"/>
          </p:nvPr>
        </p:nvSpPr>
        <p:spPr/>
        <p:txBody>
          <a:bodyPr/>
          <a:lstStyle/>
          <a:p>
            <a:fld id="{861BBF88-0EE9-8341-94B5-835AB2C87E69}" type="slidenum">
              <a:rPr lang="en-US" smtClean="0"/>
              <a:t>67</a:t>
            </a:fld>
            <a:endParaRPr lang="en-US"/>
          </a:p>
        </p:txBody>
      </p:sp>
    </p:spTree>
    <p:extLst>
      <p:ext uri="{BB962C8B-B14F-4D97-AF65-F5344CB8AC3E}">
        <p14:creationId xmlns:p14="http://schemas.microsoft.com/office/powerpoint/2010/main" val="13502143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Data Flow Coverage</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b="1" dirty="0">
                <a:solidFill>
                  <a:srgbClr val="FF0000"/>
                </a:solidFill>
              </a:rPr>
              <a:t>Definitions and Uses</a:t>
            </a:r>
          </a:p>
          <a:p>
            <a:pPr marL="0" indent="0">
              <a:buNone/>
            </a:pPr>
            <a:r>
              <a:rPr lang="en-US" dirty="0">
                <a:solidFill>
                  <a:srgbClr val="002060"/>
                </a:solidFill>
              </a:rPr>
              <a:t>All c-uses:  </a:t>
            </a:r>
          </a:p>
          <a:p>
            <a:pPr marL="0" indent="0">
              <a:buNone/>
            </a:pPr>
            <a:r>
              <a:rPr lang="en-US" dirty="0">
                <a:solidFill>
                  <a:srgbClr val="002060"/>
                </a:solidFill>
              </a:rPr>
              <a:t>The following table shows definitions and c-uses of the GCD program for variables x and y.</a:t>
            </a:r>
          </a:p>
          <a:p>
            <a:pPr marL="0" indent="0">
              <a:buNone/>
            </a:pPr>
            <a:endParaRPr lang="en-US" dirty="0">
              <a:solidFill>
                <a:srgbClr val="002060"/>
              </a:solidFill>
            </a:endParaRP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2"/>
          <a:stretch>
            <a:fillRect/>
          </a:stretch>
        </p:blipFill>
        <p:spPr>
          <a:xfrm>
            <a:off x="713368" y="3921991"/>
            <a:ext cx="7627068" cy="292406"/>
          </a:xfrm>
          <a:prstGeom prst="rect">
            <a:avLst/>
          </a:prstGeom>
        </p:spPr>
      </p:pic>
      <p:pic>
        <p:nvPicPr>
          <p:cNvPr id="7" name="Picture 6"/>
          <p:cNvPicPr>
            <a:picLocks noChangeAspect="1"/>
          </p:cNvPicPr>
          <p:nvPr/>
        </p:nvPicPr>
        <p:blipFill>
          <a:blip r:embed="rId3"/>
          <a:stretch>
            <a:fillRect/>
          </a:stretch>
        </p:blipFill>
        <p:spPr>
          <a:xfrm>
            <a:off x="713368" y="4214397"/>
            <a:ext cx="7627068" cy="973500"/>
          </a:xfrm>
          <a:prstGeom prst="rect">
            <a:avLst/>
          </a:prstGeom>
        </p:spPr>
      </p:pic>
      <p:sp>
        <p:nvSpPr>
          <p:cNvPr id="6" name="Slide Number Placeholder 5">
            <a:extLst>
              <a:ext uri="{FF2B5EF4-FFF2-40B4-BE49-F238E27FC236}">
                <a16:creationId xmlns:a16="http://schemas.microsoft.com/office/drawing/2014/main" id="{9D99EBFE-3D6B-46BA-9C49-2FAB0A481D06}"/>
              </a:ext>
            </a:extLst>
          </p:cNvPr>
          <p:cNvSpPr>
            <a:spLocks noGrp="1"/>
          </p:cNvSpPr>
          <p:nvPr>
            <p:ph type="sldNum" sz="quarter" idx="12"/>
          </p:nvPr>
        </p:nvSpPr>
        <p:spPr/>
        <p:txBody>
          <a:bodyPr/>
          <a:lstStyle/>
          <a:p>
            <a:fld id="{861BBF88-0EE9-8341-94B5-835AB2C87E69}" type="slidenum">
              <a:rPr lang="en-US" smtClean="0"/>
              <a:t>68</a:t>
            </a:fld>
            <a:endParaRPr lang="en-US"/>
          </a:p>
        </p:txBody>
      </p:sp>
    </p:spTree>
    <p:extLst>
      <p:ext uri="{BB962C8B-B14F-4D97-AF65-F5344CB8AC3E}">
        <p14:creationId xmlns:p14="http://schemas.microsoft.com/office/powerpoint/2010/main" val="32654151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Data Flow Coverage</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b="1" dirty="0">
                <a:solidFill>
                  <a:srgbClr val="FF0000"/>
                </a:solidFill>
              </a:rPr>
              <a:t>Definitions and Uses</a:t>
            </a:r>
          </a:p>
          <a:p>
            <a:pPr marL="0" indent="0">
              <a:buNone/>
            </a:pPr>
            <a:r>
              <a:rPr lang="en-US" i="1" dirty="0">
                <a:solidFill>
                  <a:srgbClr val="002060"/>
                </a:solidFill>
              </a:rPr>
              <a:t>All uses</a:t>
            </a:r>
            <a:r>
              <a:rPr lang="en-US" dirty="0">
                <a:solidFill>
                  <a:srgbClr val="002060"/>
                </a:solidFill>
              </a:rPr>
              <a:t>:  </a:t>
            </a:r>
          </a:p>
          <a:p>
            <a:pPr marL="0" indent="0">
              <a:buNone/>
            </a:pPr>
            <a:r>
              <a:rPr lang="en-US" dirty="0">
                <a:solidFill>
                  <a:srgbClr val="002060"/>
                </a:solidFill>
              </a:rPr>
              <a:t>The union of the test data generated by the previous criteria.</a:t>
            </a:r>
          </a:p>
          <a:p>
            <a:pPr marL="0" indent="0">
              <a:buNone/>
            </a:pPr>
            <a:endParaRPr lang="en-US" dirty="0">
              <a:solidFill>
                <a:srgbClr val="002060"/>
              </a:solidFill>
            </a:endParaRPr>
          </a:p>
          <a:p>
            <a:pPr marL="0" indent="0">
              <a:buNone/>
            </a:pPr>
            <a:r>
              <a:rPr lang="en-US" i="1" dirty="0">
                <a:solidFill>
                  <a:srgbClr val="002060"/>
                </a:solidFill>
              </a:rPr>
              <a:t>All Definitions</a:t>
            </a:r>
            <a:r>
              <a:rPr lang="en-US" dirty="0">
                <a:solidFill>
                  <a:srgbClr val="002060"/>
                </a:solidFill>
              </a:rPr>
              <a:t>:</a:t>
            </a:r>
          </a:p>
          <a:p>
            <a:pPr marL="0" indent="0">
              <a:buNone/>
            </a:pPr>
            <a:r>
              <a:rPr lang="en-US" dirty="0">
                <a:solidFill>
                  <a:srgbClr val="002060"/>
                </a:solidFill>
              </a:rPr>
              <a:t>Test data to executed all the definition statements:  2, 6 for x; 3, 8 for y.</a:t>
            </a:r>
          </a:p>
          <a:p>
            <a:pPr marL="0" indent="0">
              <a:buNone/>
            </a:pPr>
            <a:endParaRPr lang="en-US" dirty="0">
              <a:solidFill>
                <a:srgbClr val="002060"/>
              </a:solidFill>
            </a:endParaRPr>
          </a:p>
          <a:p>
            <a:pPr marL="0" indent="0">
              <a:buNone/>
            </a:pPr>
            <a:endParaRPr lang="en-US" dirty="0">
              <a:solidFill>
                <a:srgbClr val="002060"/>
              </a:solidFill>
            </a:endParaRP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6329ADD7-5F01-4FE0-A85A-3AAF69E8FCD7}"/>
              </a:ext>
            </a:extLst>
          </p:cNvPr>
          <p:cNvSpPr>
            <a:spLocks noGrp="1"/>
          </p:cNvSpPr>
          <p:nvPr>
            <p:ph type="sldNum" sz="quarter" idx="12"/>
          </p:nvPr>
        </p:nvSpPr>
        <p:spPr/>
        <p:txBody>
          <a:bodyPr/>
          <a:lstStyle/>
          <a:p>
            <a:fld id="{861BBF88-0EE9-8341-94B5-835AB2C87E69}" type="slidenum">
              <a:rPr lang="en-US" smtClean="0"/>
              <a:t>69</a:t>
            </a:fld>
            <a:endParaRPr lang="en-US"/>
          </a:p>
        </p:txBody>
      </p:sp>
    </p:spTree>
    <p:extLst>
      <p:ext uri="{BB962C8B-B14F-4D97-AF65-F5344CB8AC3E}">
        <p14:creationId xmlns:p14="http://schemas.microsoft.com/office/powerpoint/2010/main" val="1280342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Paths and Path Condition</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sz="2400" dirty="0"/>
              <a:t>We consider a simple structured programming language:</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2"/>
          <a:stretch>
            <a:fillRect/>
          </a:stretch>
        </p:blipFill>
        <p:spPr>
          <a:xfrm>
            <a:off x="899639" y="2727366"/>
            <a:ext cx="7707151" cy="1403267"/>
          </a:xfrm>
          <a:prstGeom prst="rect">
            <a:avLst/>
          </a:prstGeom>
        </p:spPr>
      </p:pic>
      <p:pic>
        <p:nvPicPr>
          <p:cNvPr id="6" name="Picture 5"/>
          <p:cNvPicPr>
            <a:picLocks noChangeAspect="1"/>
          </p:cNvPicPr>
          <p:nvPr/>
        </p:nvPicPr>
        <p:blipFill>
          <a:blip r:embed="rId3"/>
          <a:stretch>
            <a:fillRect/>
          </a:stretch>
        </p:blipFill>
        <p:spPr>
          <a:xfrm>
            <a:off x="899638" y="4128824"/>
            <a:ext cx="7707151" cy="1338600"/>
          </a:xfrm>
          <a:prstGeom prst="rect">
            <a:avLst/>
          </a:prstGeom>
        </p:spPr>
      </p:pic>
      <p:sp>
        <p:nvSpPr>
          <p:cNvPr id="7" name="Slide Number Placeholder 6">
            <a:extLst>
              <a:ext uri="{FF2B5EF4-FFF2-40B4-BE49-F238E27FC236}">
                <a16:creationId xmlns:a16="http://schemas.microsoft.com/office/drawing/2014/main" id="{64F2BC6E-E8A9-40A2-99B7-5F80DE220FE7}"/>
              </a:ext>
            </a:extLst>
          </p:cNvPr>
          <p:cNvSpPr>
            <a:spLocks noGrp="1"/>
          </p:cNvSpPr>
          <p:nvPr>
            <p:ph type="sldNum" sz="quarter" idx="12"/>
          </p:nvPr>
        </p:nvSpPr>
        <p:spPr/>
        <p:txBody>
          <a:bodyPr/>
          <a:lstStyle/>
          <a:p>
            <a:fld id="{861BBF88-0EE9-8341-94B5-835AB2C87E69}" type="slidenum">
              <a:rPr lang="en-US" smtClean="0"/>
              <a:t>7</a:t>
            </a:fld>
            <a:endParaRPr lang="en-US"/>
          </a:p>
        </p:txBody>
      </p:sp>
    </p:spTree>
    <p:extLst>
      <p:ext uri="{BB962C8B-B14F-4D97-AF65-F5344CB8AC3E}">
        <p14:creationId xmlns:p14="http://schemas.microsoft.com/office/powerpoint/2010/main" val="1613602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Data Flow Coverage</a:t>
            </a:r>
            <a:endParaRPr lang="en-US" dirty="0"/>
          </a:p>
        </p:txBody>
      </p:sp>
      <p:sp>
        <p:nvSpPr>
          <p:cNvPr id="3" name="Content Placeholder 2"/>
          <p:cNvSpPr>
            <a:spLocks noGrp="1"/>
          </p:cNvSpPr>
          <p:nvPr>
            <p:ph idx="1"/>
          </p:nvPr>
        </p:nvSpPr>
        <p:spPr>
          <a:xfrm>
            <a:off x="594360" y="1671782"/>
            <a:ext cx="4724883" cy="4500419"/>
          </a:xfrm>
        </p:spPr>
        <p:txBody>
          <a:bodyPr>
            <a:normAutofit lnSpcReduction="10000"/>
          </a:bodyPr>
          <a:lstStyle/>
          <a:p>
            <a:pPr marL="0" indent="0">
              <a:buNone/>
            </a:pPr>
            <a:r>
              <a:rPr lang="en-US" b="1" dirty="0">
                <a:solidFill>
                  <a:srgbClr val="FF0000"/>
                </a:solidFill>
              </a:rPr>
              <a:t>A Hierarchy of Criteria</a:t>
            </a:r>
          </a:p>
          <a:p>
            <a:pPr marL="0" indent="0">
              <a:buNone/>
            </a:pPr>
            <a:r>
              <a:rPr lang="en-US" dirty="0">
                <a:solidFill>
                  <a:srgbClr val="002060"/>
                </a:solidFill>
              </a:rPr>
              <a:t>The test generation criteria considered so far can be ranked according to the following graph.  Relation:  data generated by the higher criterion a superset of that generated by lower criterion.</a:t>
            </a:r>
          </a:p>
          <a:p>
            <a:pPr marL="0" indent="0">
              <a:buNone/>
            </a:pPr>
            <a:endParaRPr lang="en-US" b="1" dirty="0">
              <a:solidFill>
                <a:srgbClr val="FF0000"/>
              </a:solidFill>
            </a:endParaRPr>
          </a:p>
          <a:p>
            <a:pPr marL="0" indent="0">
              <a:buNone/>
            </a:pPr>
            <a:endParaRPr lang="en-US" dirty="0">
              <a:solidFill>
                <a:srgbClr val="002060"/>
              </a:solidFill>
            </a:endParaRP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2"/>
          <a:stretch>
            <a:fillRect/>
          </a:stretch>
        </p:blipFill>
        <p:spPr>
          <a:xfrm>
            <a:off x="5376393" y="1647022"/>
            <a:ext cx="3367557" cy="4525179"/>
          </a:xfrm>
          <a:prstGeom prst="rect">
            <a:avLst/>
          </a:prstGeom>
        </p:spPr>
      </p:pic>
      <p:sp>
        <p:nvSpPr>
          <p:cNvPr id="6" name="Slide Number Placeholder 5">
            <a:extLst>
              <a:ext uri="{FF2B5EF4-FFF2-40B4-BE49-F238E27FC236}">
                <a16:creationId xmlns:a16="http://schemas.microsoft.com/office/drawing/2014/main" id="{D0270411-91D9-4812-8311-B3B4447BB742}"/>
              </a:ext>
            </a:extLst>
          </p:cNvPr>
          <p:cNvSpPr>
            <a:spLocks noGrp="1"/>
          </p:cNvSpPr>
          <p:nvPr>
            <p:ph type="sldNum" sz="quarter" idx="12"/>
          </p:nvPr>
        </p:nvSpPr>
        <p:spPr/>
        <p:txBody>
          <a:bodyPr/>
          <a:lstStyle/>
          <a:p>
            <a:fld id="{861BBF88-0EE9-8341-94B5-835AB2C87E69}" type="slidenum">
              <a:rPr lang="en-US" smtClean="0"/>
              <a:t>70</a:t>
            </a:fld>
            <a:endParaRPr lang="en-US"/>
          </a:p>
        </p:txBody>
      </p:sp>
    </p:spTree>
    <p:extLst>
      <p:ext uri="{BB962C8B-B14F-4D97-AF65-F5344CB8AC3E}">
        <p14:creationId xmlns:p14="http://schemas.microsoft.com/office/powerpoint/2010/main" val="6754483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Structural Criteria</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514350" indent="-514350">
              <a:buFont typeface="+mj-lt"/>
              <a:buAutoNum type="arabicPeriod"/>
            </a:pPr>
            <a:endParaRPr lang="en-US" dirty="0"/>
          </a:p>
          <a:p>
            <a:pPr marL="514350" indent="-514350">
              <a:buFont typeface="+mj-lt"/>
              <a:buAutoNum type="arabicPeriod"/>
            </a:pPr>
            <a:r>
              <a:rPr lang="en-US" dirty="0"/>
              <a:t>Paths and Path Conditions</a:t>
            </a:r>
          </a:p>
          <a:p>
            <a:pPr marL="514350" indent="-514350">
              <a:buFont typeface="+mj-lt"/>
              <a:buAutoNum type="arabicPeriod"/>
            </a:pPr>
            <a:r>
              <a:rPr lang="en-US" dirty="0"/>
              <a:t>Control Flow Coverage</a:t>
            </a:r>
          </a:p>
          <a:p>
            <a:pPr marL="514350" indent="-514350">
              <a:buFont typeface="+mj-lt"/>
              <a:buAutoNum type="arabicPeriod"/>
            </a:pPr>
            <a:r>
              <a:rPr lang="en-US" dirty="0"/>
              <a:t>Data Flow Coverage</a:t>
            </a:r>
          </a:p>
          <a:p>
            <a:pPr marL="514350" indent="-514350">
              <a:buFont typeface="+mj-lt"/>
              <a:buAutoNum type="arabicPeriod"/>
            </a:pPr>
            <a:r>
              <a:rPr lang="en-US" b="1" dirty="0">
                <a:solidFill>
                  <a:srgbClr val="FF0000"/>
                </a:solidFill>
              </a:rPr>
              <a:t>Fault-Based Test Generation</a:t>
            </a:r>
          </a:p>
          <a:p>
            <a:pPr marL="514350" indent="-514350">
              <a:buFont typeface="+mj-lt"/>
              <a:buAutoNum type="arabicPeriod"/>
            </a:pPr>
            <a:r>
              <a:rPr lang="en-US" dirty="0"/>
              <a:t>Chapter Summary</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DCBB4C2A-81E9-4F73-A3CF-2777ADD2CFDD}"/>
              </a:ext>
            </a:extLst>
          </p:cNvPr>
          <p:cNvSpPr>
            <a:spLocks noGrp="1"/>
          </p:cNvSpPr>
          <p:nvPr>
            <p:ph type="sldNum" sz="quarter" idx="12"/>
          </p:nvPr>
        </p:nvSpPr>
        <p:spPr/>
        <p:txBody>
          <a:bodyPr/>
          <a:lstStyle/>
          <a:p>
            <a:fld id="{861BBF88-0EE9-8341-94B5-835AB2C87E69}" type="slidenum">
              <a:rPr lang="en-US" smtClean="0"/>
              <a:t>71</a:t>
            </a:fld>
            <a:endParaRPr lang="en-US"/>
          </a:p>
        </p:txBody>
      </p:sp>
    </p:spTree>
    <p:extLst>
      <p:ext uri="{BB962C8B-B14F-4D97-AF65-F5344CB8AC3E}">
        <p14:creationId xmlns:p14="http://schemas.microsoft.com/office/powerpoint/2010/main" val="3625148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Fault based Test generation</a:t>
            </a:r>
            <a:endParaRPr lang="en-US" dirty="0"/>
          </a:p>
        </p:txBody>
      </p:sp>
      <p:sp>
        <p:nvSpPr>
          <p:cNvPr id="3" name="Content Placeholder 2"/>
          <p:cNvSpPr>
            <a:spLocks noGrp="1"/>
          </p:cNvSpPr>
          <p:nvPr>
            <p:ph idx="1"/>
          </p:nvPr>
        </p:nvSpPr>
        <p:spPr>
          <a:xfrm>
            <a:off x="594360" y="1607128"/>
            <a:ext cx="8012430" cy="4565074"/>
          </a:xfrm>
        </p:spPr>
        <p:txBody>
          <a:bodyPr>
            <a:normAutofit fontScale="77500" lnSpcReduction="20000"/>
          </a:bodyPr>
          <a:lstStyle/>
          <a:p>
            <a:pPr marL="0" indent="0">
              <a:buNone/>
            </a:pPr>
            <a:r>
              <a:rPr lang="en-US" dirty="0"/>
              <a:t>Question:  How to generate test data to expose specific types of faults?  This technique applies to faults in Boolean conditions, and include the following types:</a:t>
            </a:r>
          </a:p>
          <a:p>
            <a:r>
              <a:rPr lang="en-US" i="1" dirty="0"/>
              <a:t>Variable Reference Fault</a:t>
            </a:r>
            <a:r>
              <a:rPr lang="en-US" dirty="0"/>
              <a:t>.  Invoking the wrong variable.</a:t>
            </a:r>
          </a:p>
          <a:p>
            <a:r>
              <a:rPr lang="en-US" i="1" dirty="0"/>
              <a:t>Variable Negation Fault</a:t>
            </a:r>
            <a:r>
              <a:rPr lang="en-US" dirty="0"/>
              <a:t>.  Variable is replaced by its negation.</a:t>
            </a:r>
          </a:p>
          <a:p>
            <a:r>
              <a:rPr lang="en-US" i="1" dirty="0"/>
              <a:t>Expression Negation Fault</a:t>
            </a:r>
            <a:r>
              <a:rPr lang="en-US" dirty="0"/>
              <a:t>.  Boolean expression is replaced by its negation.</a:t>
            </a:r>
          </a:p>
          <a:p>
            <a:r>
              <a:rPr lang="en-US" i="1" dirty="0"/>
              <a:t>Associative Shift Fault</a:t>
            </a:r>
            <a:r>
              <a:rPr lang="en-US" dirty="0"/>
              <a:t>.  Incorrect </a:t>
            </a:r>
            <a:r>
              <a:rPr lang="en-US" dirty="0" err="1"/>
              <a:t>parenthetization</a:t>
            </a:r>
            <a:r>
              <a:rPr lang="en-US" dirty="0"/>
              <a:t>.</a:t>
            </a:r>
          </a:p>
          <a:p>
            <a:r>
              <a:rPr lang="en-US" i="1" dirty="0"/>
              <a:t>Operator Reference Fault</a:t>
            </a:r>
            <a:r>
              <a:rPr lang="en-US" dirty="0"/>
              <a:t>.  Use of incorrect Boolean operator.</a:t>
            </a:r>
          </a:p>
          <a:p>
            <a:r>
              <a:rPr lang="en-US" i="1" dirty="0"/>
              <a:t>Relational Operator Fault</a:t>
            </a:r>
            <a:r>
              <a:rPr lang="en-US" dirty="0"/>
              <a:t>.  Use of incorrect relation operator. </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170B31C0-6F63-4183-9CC3-94CCD3E086A0}"/>
              </a:ext>
            </a:extLst>
          </p:cNvPr>
          <p:cNvSpPr>
            <a:spLocks noGrp="1"/>
          </p:cNvSpPr>
          <p:nvPr>
            <p:ph type="sldNum" sz="quarter" idx="12"/>
          </p:nvPr>
        </p:nvSpPr>
        <p:spPr/>
        <p:txBody>
          <a:bodyPr/>
          <a:lstStyle/>
          <a:p>
            <a:fld id="{861BBF88-0EE9-8341-94B5-835AB2C87E69}" type="slidenum">
              <a:rPr lang="en-US" smtClean="0"/>
              <a:t>72</a:t>
            </a:fld>
            <a:endParaRPr lang="en-US"/>
          </a:p>
        </p:txBody>
      </p:sp>
    </p:spTree>
    <p:extLst>
      <p:ext uri="{BB962C8B-B14F-4D97-AF65-F5344CB8AC3E}">
        <p14:creationId xmlns:p14="http://schemas.microsoft.com/office/powerpoint/2010/main" val="19981363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Fault based Test generation</a:t>
            </a:r>
            <a:endParaRPr lang="en-US" dirty="0"/>
          </a:p>
        </p:txBody>
      </p:sp>
      <p:sp>
        <p:nvSpPr>
          <p:cNvPr id="3" name="Content Placeholder 2"/>
          <p:cNvSpPr>
            <a:spLocks noGrp="1"/>
          </p:cNvSpPr>
          <p:nvPr>
            <p:ph idx="1"/>
          </p:nvPr>
        </p:nvSpPr>
        <p:spPr>
          <a:xfrm>
            <a:off x="594360" y="1607128"/>
            <a:ext cx="8012430" cy="4565074"/>
          </a:xfrm>
        </p:spPr>
        <p:txBody>
          <a:bodyPr>
            <a:normAutofit fontScale="92500"/>
          </a:bodyPr>
          <a:lstStyle/>
          <a:p>
            <a:pPr marL="0" indent="0">
              <a:buNone/>
            </a:pPr>
            <a:r>
              <a:rPr lang="en-US" dirty="0"/>
              <a:t>Three conditions/ steps to expose these faults:</a:t>
            </a:r>
          </a:p>
          <a:p>
            <a:pPr marL="514350" indent="-514350">
              <a:buFont typeface="+mj-lt"/>
              <a:buAutoNum type="arabicPeriod"/>
            </a:pPr>
            <a:r>
              <a:rPr lang="en-US" i="1" dirty="0"/>
              <a:t>Sensitize the fault</a:t>
            </a:r>
            <a:r>
              <a:rPr lang="en-US" dirty="0"/>
              <a:t>.  Characterize local conditions that must prevail to highlight the presence of the fault.</a:t>
            </a:r>
          </a:p>
          <a:p>
            <a:pPr marL="514350" indent="-514350">
              <a:buFont typeface="+mj-lt"/>
              <a:buAutoNum type="arabicPeriod"/>
            </a:pPr>
            <a:r>
              <a:rPr lang="en-US" i="1" dirty="0"/>
              <a:t>Activate the fault</a:t>
            </a:r>
            <a:r>
              <a:rPr lang="en-US" dirty="0"/>
              <a:t>.  Determine what program input will create these local conditions.</a:t>
            </a:r>
          </a:p>
          <a:p>
            <a:pPr marL="514350" indent="-514350">
              <a:buFont typeface="+mj-lt"/>
              <a:buAutoNum type="arabicPeriod"/>
            </a:pPr>
            <a:r>
              <a:rPr lang="en-US" i="1" dirty="0"/>
              <a:t>Propagate the error</a:t>
            </a:r>
            <a:r>
              <a:rPr lang="en-US" dirty="0"/>
              <a:t>.  Ensure that the error created by the sensitization of the fault propagate onto an observable output.</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1F7F9AFF-8208-4290-9CCC-5FD5C578A590}"/>
              </a:ext>
            </a:extLst>
          </p:cNvPr>
          <p:cNvSpPr>
            <a:spLocks noGrp="1"/>
          </p:cNvSpPr>
          <p:nvPr>
            <p:ph type="sldNum" sz="quarter" idx="12"/>
          </p:nvPr>
        </p:nvSpPr>
        <p:spPr/>
        <p:txBody>
          <a:bodyPr/>
          <a:lstStyle/>
          <a:p>
            <a:fld id="{861BBF88-0EE9-8341-94B5-835AB2C87E69}" type="slidenum">
              <a:rPr lang="en-US" smtClean="0"/>
              <a:t>73</a:t>
            </a:fld>
            <a:endParaRPr lang="en-US"/>
          </a:p>
        </p:txBody>
      </p:sp>
    </p:spTree>
    <p:extLst>
      <p:ext uri="{BB962C8B-B14F-4D97-AF65-F5344CB8AC3E}">
        <p14:creationId xmlns:p14="http://schemas.microsoft.com/office/powerpoint/2010/main" val="4305064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Fault based Test generation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4360" y="1607128"/>
                <a:ext cx="8012430" cy="4565074"/>
              </a:xfrm>
            </p:spPr>
            <p:txBody>
              <a:bodyPr>
                <a:normAutofit fontScale="85000" lnSpcReduction="20000"/>
              </a:bodyPr>
              <a:lstStyle/>
              <a:p>
                <a:pPr marL="0" indent="0">
                  <a:buNone/>
                </a:pPr>
                <a:r>
                  <a:rPr lang="en-US" b="1" dirty="0">
                    <a:solidFill>
                      <a:srgbClr val="FF0000"/>
                    </a:solidFill>
                  </a:rPr>
                  <a:t>Sensitize the Fault.</a:t>
                </a:r>
              </a:p>
              <a:p>
                <a:pPr marL="0" indent="0">
                  <a:buNone/>
                </a:pPr>
                <a:r>
                  <a:rPr lang="en-US" dirty="0"/>
                  <a:t>Let E be a faulty Boolean expression and E’ be a correct substitute for E.</a:t>
                </a:r>
              </a:p>
              <a:p>
                <a:r>
                  <a:rPr lang="en-US" dirty="0"/>
                  <a:t>What condition must prevail locally in order for E’ to take a different value from E?</a:t>
                </a:r>
              </a:p>
              <a:p>
                <a:r>
                  <a:rPr lang="en-US" dirty="0"/>
                  <a:t>Answer:</a:t>
                </a:r>
              </a:p>
              <a:p>
                <a:pPr marL="0" indent="0" algn="ctr">
                  <a:buNone/>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𝐸</m:t>
                    </m:r>
                    <m:r>
                      <a:rPr lang="en-US" b="0" i="1" smtClean="0">
                        <a:latin typeface="Cambria Math" panose="02040503050406030204" pitchFamily="18" charset="0"/>
                        <a:sym typeface="Symbol" panose="05050102010706020507" pitchFamily="18" charset="2"/>
                      </a:rPr>
                      <m:t>′</m:t>
                    </m:r>
                  </m:oMath>
                </a14:m>
                <a:r>
                  <a:rPr lang="en-US" dirty="0"/>
                  <a:t>.</a:t>
                </a:r>
              </a:p>
              <a:p>
                <a:pPr marL="0" indent="0" algn="just">
                  <a:buNone/>
                </a:pPr>
                <a:r>
                  <a:rPr lang="en-US" dirty="0"/>
                  <a:t>	where </a:t>
                </a:r>
                <a14:m>
                  <m:oMath xmlns:m="http://schemas.openxmlformats.org/officeDocument/2006/math">
                    <m:r>
                      <a:rPr lang="en-US" i="1">
                        <a:latin typeface="Cambria Math" panose="02040503050406030204" pitchFamily="18" charset="0"/>
                        <a:sym typeface="Symbol" panose="05050102010706020507" pitchFamily="18" charset="2"/>
                      </a:rPr>
                      <m:t></m:t>
                    </m:r>
                  </m:oMath>
                </a14:m>
                <a:r>
                  <a:rPr lang="en-US" dirty="0"/>
                  <a:t> is the exclusive OR operator (TRUE if 	and only if the operands take different Boolean 	values).</a:t>
                </a:r>
              </a:p>
              <a:p>
                <a:pPr algn="just"/>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sym typeface="Symbol" panose="05050102010706020507" pitchFamily="18" charset="2"/>
                      </a:rPr>
                      <m:t></m:t>
                    </m:r>
                    <m:sSup>
                      <m:sSupPr>
                        <m:ctrlPr>
                          <a:rPr lang="en-US" b="0" i="1" smtClean="0">
                            <a:latin typeface="Cambria Math" panose="02040503050406030204" pitchFamily="18" charset="0"/>
                            <a:sym typeface="Symbol" panose="05050102010706020507" pitchFamily="18" charset="2"/>
                          </a:rPr>
                        </m:ctrlPr>
                      </m:sSupPr>
                      <m:e>
                        <m:r>
                          <a:rPr lang="en-US" i="1">
                            <a:latin typeface="Cambria Math" panose="02040503050406030204" pitchFamily="18" charset="0"/>
                            <a:sym typeface="Symbol" panose="05050102010706020507" pitchFamily="18" charset="2"/>
                          </a:rPr>
                          <m:t>𝐸</m:t>
                        </m:r>
                      </m:e>
                      <m:sup>
                        <m:r>
                          <a:rPr lang="en-US" b="0" i="1" smtClean="0">
                            <a:latin typeface="Cambria Math" panose="02040503050406030204" pitchFamily="18" charset="0"/>
                            <a:sym typeface="Symbol" panose="05050102010706020507" pitchFamily="18" charset="2"/>
                          </a:rPr>
                          <m:t>′</m:t>
                        </m:r>
                      </m:sup>
                    </m:sSup>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𝐸</m:t>
                    </m:r>
                    <m:r>
                      <a:rPr lang="en-US" b="0" i="1" smtClean="0">
                        <a:latin typeface="Cambria Math" panose="02040503050406030204" pitchFamily="18" charset="0"/>
                        <a:sym typeface="Symbol" panose="05050102010706020507" pitchFamily="18" charset="2"/>
                      </a:rPr>
                      <m:t>¬</m:t>
                    </m:r>
                    <m:sSup>
                      <m:sSup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pPr>
                      <m:e>
                        <m:r>
                          <a:rPr lang="en-US" b="0" i="1" smtClean="0">
                            <a:latin typeface="Cambria Math" panose="02040503050406030204" pitchFamily="18" charset="0"/>
                            <a:ea typeface="Cambria Math" panose="02040503050406030204" pitchFamily="18" charset="0"/>
                            <a:sym typeface="Symbol" panose="05050102010706020507" pitchFamily="18" charset="2"/>
                          </a:rPr>
                          <m:t>𝐸</m:t>
                        </m:r>
                      </m:e>
                      <m:sup>
                        <m:r>
                          <a:rPr lang="en-US" b="0" i="1" smtClean="0">
                            <a:latin typeface="Cambria Math" panose="02040503050406030204" pitchFamily="18" charset="0"/>
                            <a:ea typeface="Cambria Math" panose="02040503050406030204" pitchFamily="18" charset="0"/>
                            <a:sym typeface="Symbol" panose="05050102010706020507" pitchFamily="18" charset="2"/>
                          </a:rPr>
                          <m:t>′</m:t>
                        </m:r>
                      </m:sup>
                    </m:sSup>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ea typeface="Cambria Math" panose="02040503050406030204" pitchFamily="18" charset="0"/>
                        <a:sym typeface="Symbol" panose="05050102010706020507" pitchFamily="18" charset="2"/>
                      </a:rPr>
                      <m:t>¬</m:t>
                    </m:r>
                    <m:r>
                      <a:rPr lang="en-US" b="0" i="1" smtClean="0">
                        <a:latin typeface="Cambria Math" panose="02040503050406030204" pitchFamily="18" charset="0"/>
                        <a:ea typeface="Cambria Math" panose="02040503050406030204" pitchFamily="18" charset="0"/>
                        <a:sym typeface="Symbol" panose="05050102010706020507" pitchFamily="18" charset="2"/>
                      </a:rPr>
                      <m:t>𝐸</m:t>
                    </m:r>
                    <m:r>
                      <a:rPr lang="en-US" b="0" i="1" smtClean="0">
                        <a:latin typeface="Cambria Math" panose="02040503050406030204" pitchFamily="18" charset="0"/>
                        <a:sym typeface="Symbol" panose="05050102010706020507" pitchFamily="18" charset="2"/>
                      </a:rPr>
                      <m:t></m:t>
                    </m:r>
                    <m:sSup>
                      <m:sSup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pPr>
                      <m:e>
                        <m:r>
                          <a:rPr lang="en-US" b="0" i="1" smtClean="0">
                            <a:latin typeface="Cambria Math" panose="02040503050406030204" pitchFamily="18" charset="0"/>
                            <a:sym typeface="Symbol" panose="05050102010706020507" pitchFamily="18" charset="2"/>
                          </a:rPr>
                          <m:t>𝐸</m:t>
                        </m:r>
                      </m:e>
                      <m:sup>
                        <m:r>
                          <a:rPr lang="en-US" b="0" i="1" smtClean="0">
                            <a:latin typeface="Cambria Math" panose="02040503050406030204" pitchFamily="18" charset="0"/>
                            <a:sym typeface="Symbol" panose="05050102010706020507" pitchFamily="18" charset="2"/>
                          </a:rPr>
                          <m:t>′</m:t>
                        </m:r>
                      </m:sup>
                    </m:sSup>
                    <m:r>
                      <a:rPr lang="en-US" b="0" i="1" smtClean="0">
                        <a:latin typeface="Cambria Math" panose="02040503050406030204" pitchFamily="18" charset="0"/>
                        <a:sym typeface="Symbol" panose="05050102010706020507" pitchFamily="18" charset="2"/>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4360" y="1607128"/>
                <a:ext cx="8012430" cy="4565074"/>
              </a:xfrm>
              <a:blipFill>
                <a:blip r:embed="rId2"/>
                <a:stretch>
                  <a:fillRect l="-1446" t="-2804" r="-1370"/>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F5CC39F9-488B-4EEF-B445-1DD87F219256}"/>
              </a:ext>
            </a:extLst>
          </p:cNvPr>
          <p:cNvSpPr>
            <a:spLocks noGrp="1"/>
          </p:cNvSpPr>
          <p:nvPr>
            <p:ph type="sldNum" sz="quarter" idx="12"/>
          </p:nvPr>
        </p:nvSpPr>
        <p:spPr/>
        <p:txBody>
          <a:bodyPr/>
          <a:lstStyle/>
          <a:p>
            <a:fld id="{861BBF88-0EE9-8341-94B5-835AB2C87E69}" type="slidenum">
              <a:rPr lang="en-US" smtClean="0"/>
              <a:t>74</a:t>
            </a:fld>
            <a:endParaRPr lang="en-US"/>
          </a:p>
        </p:txBody>
      </p:sp>
    </p:spTree>
    <p:extLst>
      <p:ext uri="{BB962C8B-B14F-4D97-AF65-F5344CB8AC3E}">
        <p14:creationId xmlns:p14="http://schemas.microsoft.com/office/powerpoint/2010/main" val="19733189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Fault based Test generation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4360" y="1607128"/>
                <a:ext cx="8012430" cy="4565074"/>
              </a:xfrm>
            </p:spPr>
            <p:txBody>
              <a:bodyPr>
                <a:normAutofit fontScale="85000" lnSpcReduction="20000"/>
              </a:bodyPr>
              <a:lstStyle/>
              <a:p>
                <a:pPr marL="0" indent="0">
                  <a:buNone/>
                </a:pPr>
                <a:r>
                  <a:rPr lang="en-US" b="1" dirty="0">
                    <a:solidFill>
                      <a:srgbClr val="FF0000"/>
                    </a:solidFill>
                  </a:rPr>
                  <a:t>Sensitize the Fault.</a:t>
                </a:r>
              </a:p>
              <a:p>
                <a:pPr marL="0" indent="0">
                  <a:buNone/>
                </a:pPr>
                <a:r>
                  <a:rPr lang="en-US" dirty="0"/>
                  <a:t>Illustration:</a:t>
                </a:r>
              </a:p>
              <a:p>
                <a14:m>
                  <m:oMath xmlns:m="http://schemas.openxmlformats.org/officeDocument/2006/math">
                    <m:r>
                      <a:rPr lang="en-US" i="1">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𝑦</m:t>
                    </m:r>
                    <m:r>
                      <a:rPr lang="en-US" b="0" i="1" smtClean="0">
                        <a:latin typeface="Cambria Math" panose="02040503050406030204" pitchFamily="18" charset="0"/>
                        <a:sym typeface="Symbol" panose="05050102010706020507" pitchFamily="18" charset="2"/>
                      </a:rPr>
                      <m:t>)</m:t>
                    </m:r>
                  </m:oMath>
                </a14:m>
                <a:r>
                  <a:rPr lang="en-US" dirty="0"/>
                  <a:t>.</a:t>
                </a:r>
              </a:p>
              <a:p>
                <a:r>
                  <a:rPr lang="en-US" dirty="0"/>
                  <a:t>E’</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𝑧</m:t>
                    </m:r>
                    <m:r>
                      <a:rPr lang="en-US" i="1">
                        <a:latin typeface="Cambria Math" panose="02040503050406030204" pitchFamily="18" charset="0"/>
                        <a:sym typeface="Symbol" panose="05050102010706020507" pitchFamily="18" charset="2"/>
                      </a:rPr>
                      <m:t>)</m:t>
                    </m:r>
                  </m:oMath>
                </a14:m>
                <a:r>
                  <a:rPr lang="en-US" dirty="0"/>
                  <a:t>.  Variable reference fault.</a:t>
                </a:r>
              </a:p>
              <a:p>
                <a:r>
                  <a:rPr lang="en-US" dirty="0"/>
                  <a:t>We find: </a:t>
                </a:r>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sym typeface="Symbol" panose="05050102010706020507" pitchFamily="18" charset="2"/>
                      </a:rPr>
                      <m:t></m:t>
                    </m:r>
                    <m:sSup>
                      <m:sSupPr>
                        <m:ctrlPr>
                          <a:rPr lang="en-US" i="1">
                            <a:latin typeface="Cambria Math" panose="02040503050406030204" pitchFamily="18" charset="0"/>
                            <a:sym typeface="Symbol" panose="05050102010706020507" pitchFamily="18" charset="2"/>
                          </a:rPr>
                        </m:ctrlPr>
                      </m:sSupPr>
                      <m:e>
                        <m:r>
                          <a:rPr lang="en-US" i="1">
                            <a:latin typeface="Cambria Math" panose="02040503050406030204" pitchFamily="18" charset="0"/>
                            <a:sym typeface="Symbol" panose="05050102010706020507" pitchFamily="18" charset="2"/>
                          </a:rPr>
                          <m:t>𝐸</m:t>
                        </m:r>
                      </m:e>
                      <m:sup>
                        <m:r>
                          <a:rPr lang="en-US" i="1">
                            <a:latin typeface="Cambria Math" panose="02040503050406030204" pitchFamily="18" charset="0"/>
                            <a:sym typeface="Symbol" panose="05050102010706020507" pitchFamily="18" charset="2"/>
                          </a:rPr>
                          <m:t>′</m:t>
                        </m:r>
                      </m:sup>
                    </m:sSup>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𝑥</m:t>
                    </m:r>
                    <m:r>
                      <a:rPr lang="en-US" i="1">
                        <a:latin typeface="Cambria Math" panose="02040503050406030204" pitchFamily="18" charset="0"/>
                        <a:sym typeface="Symbol" panose="05050102010706020507" pitchFamily="18" charset="2"/>
                      </a:rPr>
                      <m:t></m:t>
                    </m:r>
                  </m:oMath>
                </a14:m>
                <a:r>
                  <a:rPr lang="en-US" dirty="0"/>
                  <a:t>(y</a:t>
                </a:r>
                <a:r>
                  <a:rPr lang="en-US" dirty="0">
                    <a:sym typeface="Symbol" panose="05050102010706020507" pitchFamily="18" charset="2"/>
                  </a:rPr>
                  <a:t> </a:t>
                </a:r>
                <a14:m>
                  <m:oMath xmlns:m="http://schemas.openxmlformats.org/officeDocument/2006/math">
                    <m:r>
                      <a:rPr lang="en-US" i="1">
                        <a:latin typeface="Cambria Math" panose="02040503050406030204" pitchFamily="18" charset="0"/>
                        <a:sym typeface="Symbol" panose="05050102010706020507" pitchFamily="18" charset="2"/>
                      </a:rPr>
                      <m:t> </m:t>
                    </m:r>
                  </m:oMath>
                </a14:m>
                <a:r>
                  <a:rPr lang="en-US" dirty="0"/>
                  <a:t>z).</a:t>
                </a:r>
              </a:p>
              <a:p>
                <a:pPr lvl="1"/>
                <a:r>
                  <a:rPr lang="en-US" dirty="0"/>
                  <a:t>In order for the difference between E and E’ to be visible, x must be TRUE and y must be distinct from z.</a:t>
                </a:r>
              </a:p>
              <a:p>
                <a:pPr lvl="1"/>
                <a:r>
                  <a:rPr lang="en-US" dirty="0"/>
                  <a:t>Of course:  as long as x is FALSE, both E and E’ are FALSE, hence we cannot distinguish between then.</a:t>
                </a:r>
              </a:p>
              <a:p>
                <a:pPr lvl="1"/>
                <a:r>
                  <a:rPr lang="en-US" dirty="0"/>
                  <a:t>Also, as long as y has the same value as z, we will not realize that we are referencing the wrong variable; hence y and z must take distinct values.</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4360" y="1607128"/>
                <a:ext cx="8012430" cy="4565074"/>
              </a:xfrm>
              <a:blipFill>
                <a:blip r:embed="rId2"/>
                <a:stretch>
                  <a:fillRect l="-1446" t="-2804" r="-1903"/>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CF08BB9D-8620-4E86-8018-27CF7FE57A1A}"/>
              </a:ext>
            </a:extLst>
          </p:cNvPr>
          <p:cNvSpPr>
            <a:spLocks noGrp="1"/>
          </p:cNvSpPr>
          <p:nvPr>
            <p:ph type="sldNum" sz="quarter" idx="12"/>
          </p:nvPr>
        </p:nvSpPr>
        <p:spPr/>
        <p:txBody>
          <a:bodyPr/>
          <a:lstStyle/>
          <a:p>
            <a:fld id="{861BBF88-0EE9-8341-94B5-835AB2C87E69}" type="slidenum">
              <a:rPr lang="en-US" smtClean="0"/>
              <a:t>75</a:t>
            </a:fld>
            <a:endParaRPr lang="en-US"/>
          </a:p>
        </p:txBody>
      </p:sp>
    </p:spTree>
    <p:extLst>
      <p:ext uri="{BB962C8B-B14F-4D97-AF65-F5344CB8AC3E}">
        <p14:creationId xmlns:p14="http://schemas.microsoft.com/office/powerpoint/2010/main" val="24762665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Fault based Test generation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4360" y="1607128"/>
                <a:ext cx="8012430" cy="4565074"/>
              </a:xfrm>
            </p:spPr>
            <p:txBody>
              <a:bodyPr>
                <a:normAutofit fontScale="92500" lnSpcReduction="20000"/>
              </a:bodyPr>
              <a:lstStyle/>
              <a:p>
                <a:pPr marL="0" indent="0">
                  <a:buNone/>
                </a:pPr>
                <a:r>
                  <a:rPr lang="en-US" b="1" dirty="0">
                    <a:solidFill>
                      <a:srgbClr val="FF0000"/>
                    </a:solidFill>
                  </a:rPr>
                  <a:t>Sensitize the Fault.</a:t>
                </a:r>
              </a:p>
              <a:p>
                <a:pPr marL="0" indent="0">
                  <a:buNone/>
                </a:pPr>
                <a:r>
                  <a:rPr lang="en-US" dirty="0"/>
                  <a:t>Different fault types modeled by different expressions:</a:t>
                </a:r>
              </a:p>
              <a:p>
                <a:r>
                  <a:rPr lang="en-US" dirty="0"/>
                  <a:t>Variable reference fault:  </a:t>
                </a:r>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𝐸</m:t>
                    </m:r>
                    <m:d>
                      <m:dPr>
                        <m:ctrlPr>
                          <a:rPr lang="en-US" b="0" i="1" smtClean="0">
                            <a:latin typeface="Cambria Math" panose="02040503050406030204" pitchFamily="18" charset="0"/>
                            <a:sym typeface="Symbol" panose="05050102010706020507" pitchFamily="18" charset="2"/>
                          </a:rPr>
                        </m:ctrlPr>
                      </m:dPr>
                      <m:e>
                        <m:r>
                          <a:rPr lang="en-US" b="0" i="1" smtClean="0">
                            <a:latin typeface="Cambria Math" panose="02040503050406030204" pitchFamily="18" charset="0"/>
                            <a:sym typeface="Symbol" panose="05050102010706020507" pitchFamily="18" charset="2"/>
                          </a:rPr>
                          <m:t>𝑦</m:t>
                        </m:r>
                      </m:e>
                    </m:d>
                    <m:r>
                      <a:rPr lang="en-US" b="0" i="1" smtClean="0">
                        <a:latin typeface="Cambria Math" panose="02040503050406030204" pitchFamily="18" charset="0"/>
                        <a:sym typeface="Symbol" panose="05050102010706020507" pitchFamily="18" charset="2"/>
                      </a:rPr>
                      <m:t>.</m:t>
                    </m:r>
                  </m:oMath>
                </a14:m>
                <a:endParaRPr lang="en-US" dirty="0"/>
              </a:p>
              <a:p>
                <a:r>
                  <a:rPr lang="en-US" dirty="0"/>
                  <a:t>Variable Negation Fault: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sym typeface="Symbol" panose="05050102010706020507" pitchFamily="18" charset="2"/>
                      </a:rPr>
                      <m:t></m:t>
                    </m:r>
                    <m:r>
                      <a:rPr lang="en-US" i="1">
                        <a:latin typeface="Cambria Math" panose="02040503050406030204" pitchFamily="18" charset="0"/>
                        <a:sym typeface="Symbol" panose="05050102010706020507" pitchFamily="18" charset="2"/>
                      </a:rPr>
                      <m:t>𝐸</m:t>
                    </m:r>
                  </m:oMath>
                </a14:m>
                <a:r>
                  <a:rPr lang="en-US" i="0" dirty="0">
                    <a:latin typeface="+mj-lt"/>
                    <a:sym typeface="Symbol" panose="05050102010706020507" pitchFamily="18" charset="2"/>
                  </a:rPr>
                  <a:t>(</a:t>
                </a:r>
                <a14:m>
                  <m:oMath xmlns:m="http://schemas.openxmlformats.org/officeDocument/2006/math">
                    <m:acc>
                      <m:accPr>
                        <m:chr m:val="̅"/>
                        <m:ctrlPr>
                          <a:rPr lang="en-US" i="1" dirty="0" smtClean="0">
                            <a:latin typeface="Cambria Math" panose="02040503050406030204" pitchFamily="18" charset="0"/>
                            <a:sym typeface="Symbol" panose="05050102010706020507" pitchFamily="18" charset="2"/>
                          </a:rPr>
                        </m:ctrlPr>
                      </m:accPr>
                      <m:e>
                        <m:r>
                          <a:rPr lang="en-US" b="0" i="1" dirty="0" smtClean="0">
                            <a:latin typeface="Cambria Math" panose="02040503050406030204" pitchFamily="18" charset="0"/>
                            <a:sym typeface="Symbol" panose="05050102010706020507" pitchFamily="18" charset="2"/>
                          </a:rPr>
                          <m:t>𝑥</m:t>
                        </m:r>
                      </m:e>
                    </m:acc>
                  </m:oMath>
                </a14:m>
                <a:r>
                  <a:rPr lang="en-US" i="0" dirty="0">
                    <a:latin typeface="+mj-lt"/>
                    <a:sym typeface="Symbol" panose="05050102010706020507" pitchFamily="18" charset="2"/>
                  </a:rPr>
                  <a:t>)</a:t>
                </a:r>
                <a14:m>
                  <m:oMath xmlns:m="http://schemas.openxmlformats.org/officeDocument/2006/math">
                    <m:r>
                      <a:rPr lang="en-US" i="1">
                        <a:latin typeface="Cambria Math" panose="02040503050406030204" pitchFamily="18" charset="0"/>
                        <a:sym typeface="Symbol" panose="05050102010706020507" pitchFamily="18" charset="2"/>
                      </a:rPr>
                      <m:t>.</m:t>
                    </m:r>
                  </m:oMath>
                </a14:m>
                <a:endParaRPr lang="en-US" dirty="0"/>
              </a:p>
              <a:p>
                <a:r>
                  <a:rPr lang="en-US" dirty="0"/>
                  <a:t>Expression Negation Fault:.</a:t>
                </a:r>
              </a:p>
              <a:p>
                <a:r>
                  <a:rPr lang="en-US" dirty="0"/>
                  <a:t>Associative Shift Fault, Operator Reference Fault, Relational Operator Fault:  </a:t>
                </a:r>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sym typeface="Symbol" panose="05050102010706020507" pitchFamily="18" charset="2"/>
                      </a:rPr>
                      <m:t></m:t>
                    </m:r>
                    <m:sSup>
                      <m:sSupPr>
                        <m:ctrlPr>
                          <a:rPr lang="en-US" b="0" i="1" smtClean="0">
                            <a:latin typeface="Cambria Math" panose="02040503050406030204" pitchFamily="18" charset="0"/>
                            <a:sym typeface="Symbol" panose="05050102010706020507" pitchFamily="18" charset="2"/>
                          </a:rPr>
                        </m:ctrlPr>
                      </m:sSupPr>
                      <m:e>
                        <m:r>
                          <a:rPr lang="en-US" b="0" i="1" smtClean="0">
                            <a:latin typeface="Cambria Math" panose="02040503050406030204" pitchFamily="18" charset="0"/>
                            <a:sym typeface="Symbol" panose="05050102010706020507" pitchFamily="18" charset="2"/>
                          </a:rPr>
                          <m:t>𝐸</m:t>
                        </m:r>
                      </m:e>
                      <m:sup>
                        <m:r>
                          <a:rPr lang="en-US" b="0" i="1" smtClean="0">
                            <a:latin typeface="Cambria Math" panose="02040503050406030204" pitchFamily="18" charset="0"/>
                            <a:sym typeface="Symbol" panose="05050102010706020507" pitchFamily="18" charset="2"/>
                          </a:rPr>
                          <m:t>′</m:t>
                        </m:r>
                      </m:sup>
                    </m:sSup>
                    <m:r>
                      <a:rPr lang="en-US" b="0" i="1" smtClean="0">
                        <a:latin typeface="Cambria Math" panose="02040503050406030204" pitchFamily="18" charset="0"/>
                        <a:sym typeface="Symbol" panose="05050102010706020507" pitchFamily="18" charset="2"/>
                      </a:rPr>
                      <m:t>.</m:t>
                    </m:r>
                  </m:oMath>
                </a14:m>
                <a:endParaRPr lang="en-US" dirty="0"/>
              </a:p>
              <a:p>
                <a:endParaRPr lang="en-US" dirty="0"/>
              </a:p>
              <a:p>
                <a:pPr marL="0" indent="0">
                  <a:buNone/>
                </a:pPr>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4360" y="1607128"/>
                <a:ext cx="8012430" cy="4565074"/>
              </a:xfrm>
              <a:blipFill>
                <a:blip r:embed="rId2"/>
                <a:stretch>
                  <a:fillRect l="-1826" t="-3471"/>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318DFBB0-CCB6-45F0-A24A-A265701D3FDE}"/>
              </a:ext>
            </a:extLst>
          </p:cNvPr>
          <p:cNvSpPr>
            <a:spLocks noGrp="1"/>
          </p:cNvSpPr>
          <p:nvPr>
            <p:ph type="sldNum" sz="quarter" idx="12"/>
          </p:nvPr>
        </p:nvSpPr>
        <p:spPr/>
        <p:txBody>
          <a:bodyPr/>
          <a:lstStyle/>
          <a:p>
            <a:fld id="{861BBF88-0EE9-8341-94B5-835AB2C87E69}" type="slidenum">
              <a:rPr lang="en-US" smtClean="0"/>
              <a:t>76</a:t>
            </a:fld>
            <a:endParaRPr lang="en-US"/>
          </a:p>
        </p:txBody>
      </p:sp>
    </p:spTree>
    <p:extLst>
      <p:ext uri="{BB962C8B-B14F-4D97-AF65-F5344CB8AC3E}">
        <p14:creationId xmlns:p14="http://schemas.microsoft.com/office/powerpoint/2010/main" val="30673033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Fault based Test generation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4360" y="1607128"/>
                <a:ext cx="8012430" cy="4565074"/>
              </a:xfrm>
            </p:spPr>
            <p:txBody>
              <a:bodyPr>
                <a:normAutofit fontScale="77500" lnSpcReduction="20000"/>
              </a:bodyPr>
              <a:lstStyle/>
              <a:p>
                <a:pPr marL="0" indent="0">
                  <a:buNone/>
                </a:pPr>
                <a:r>
                  <a:rPr lang="en-US" b="1" dirty="0">
                    <a:solidFill>
                      <a:srgbClr val="FF0000"/>
                    </a:solidFill>
                  </a:rPr>
                  <a:t>Sensitize the Fault.</a:t>
                </a:r>
              </a:p>
              <a:p>
                <a:pPr marL="0" indent="0">
                  <a:buNone/>
                </a:pPr>
                <a:r>
                  <a:rPr lang="en-US" dirty="0"/>
                  <a:t>Associative Shift Fault.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𝑥</m:t>
                    </m:r>
                    <m:r>
                      <a:rPr lang="en-US" i="1">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𝑦</m:t>
                    </m:r>
                    <m:r>
                      <a:rPr lang="en-US" i="1">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𝑧</m:t>
                    </m:r>
                  </m:oMath>
                </a14:m>
                <a:r>
                  <a:rPr lang="en-US" dirty="0"/>
                  <a:t>, </a:t>
                </a:r>
                <a14:m>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rPr>
                          <m:t>𝐸</m:t>
                        </m:r>
                      </m:e>
                      <m:sup>
                        <m:r>
                          <a:rPr lang="en-US" b="0" i="1" smtClean="0">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sym typeface="Symbol" panose="05050102010706020507" pitchFamily="18" charset="2"/>
                      </a:rPr>
                      <m:t></m:t>
                    </m:r>
                    <m:d>
                      <m:dPr>
                        <m:ctrlPr>
                          <a:rPr lang="en-US" b="0" i="1" smtClean="0">
                            <a:latin typeface="Cambria Math" panose="02040503050406030204" pitchFamily="18" charset="0"/>
                            <a:sym typeface="Symbol" panose="05050102010706020507" pitchFamily="18" charset="2"/>
                          </a:rPr>
                        </m:ctrlPr>
                      </m:dPr>
                      <m:e>
                        <m:r>
                          <a:rPr lang="en-US" i="1">
                            <a:latin typeface="Cambria Math" panose="02040503050406030204" pitchFamily="18" charset="0"/>
                            <a:sym typeface="Symbol" panose="05050102010706020507" pitchFamily="18" charset="2"/>
                          </a:rPr>
                          <m:t>𝑦</m:t>
                        </m:r>
                        <m:r>
                          <a:rPr lang="en-US" i="1">
                            <a:latin typeface="Cambria Math" panose="02040503050406030204" pitchFamily="18" charset="0"/>
                            <a:sym typeface="Symbol" panose="05050102010706020507" pitchFamily="18" charset="2"/>
                          </a:rPr>
                          <m:t></m:t>
                        </m:r>
                        <m:r>
                          <a:rPr lang="en-US" i="1">
                            <a:latin typeface="Cambria Math" panose="02040503050406030204" pitchFamily="18" charset="0"/>
                            <a:sym typeface="Symbol" panose="05050102010706020507" pitchFamily="18" charset="2"/>
                          </a:rPr>
                          <m:t>𝑧</m:t>
                        </m:r>
                      </m:e>
                    </m:d>
                    <m:r>
                      <a:rPr lang="en-US" b="0" i="1" smtClean="0">
                        <a:latin typeface="Cambria Math" panose="02040503050406030204" pitchFamily="18" charset="0"/>
                        <a:sym typeface="Symbol" panose="05050102010706020507" pitchFamily="18" charset="2"/>
                      </a:rPr>
                      <m:t>.</m:t>
                    </m:r>
                  </m:oMath>
                </a14:m>
                <a:r>
                  <a:rPr lang="en-US" dirty="0"/>
                  <a:t>    We find (as shown below: </a:t>
                </a:r>
                <a14:m>
                  <m:oMath xmlns:m="http://schemas.openxmlformats.org/officeDocument/2006/math">
                    <m:r>
                      <a:rPr lang="en-US" i="1">
                        <a:latin typeface="Cambria Math" panose="02040503050406030204" pitchFamily="18" charset="0"/>
                      </a:rPr>
                      <m:t>𝐸</m:t>
                    </m:r>
                    <m:r>
                      <a:rPr lang="en-US" i="1" smtClean="0">
                        <a:latin typeface="Cambria Math" panose="02040503050406030204" pitchFamily="18" charset="0"/>
                        <a:sym typeface="Symbol" panose="05050102010706020507" pitchFamily="18" charset="2"/>
                      </a:rPr>
                      <m:t></m:t>
                    </m:r>
                    <m:sSup>
                      <m:sSupPr>
                        <m:ctrlPr>
                          <a:rPr lang="en-US" b="0" i="1" smtClean="0">
                            <a:latin typeface="Cambria Math" panose="02040503050406030204" pitchFamily="18" charset="0"/>
                            <a:sym typeface="Symbol" panose="05050102010706020507" pitchFamily="18" charset="2"/>
                          </a:rPr>
                        </m:ctrlPr>
                      </m:sSupPr>
                      <m:e>
                        <m:r>
                          <a:rPr lang="en-US" b="0" i="1" smtClean="0">
                            <a:latin typeface="Cambria Math" panose="02040503050406030204" pitchFamily="18" charset="0"/>
                            <a:sym typeface="Symbol" panose="05050102010706020507" pitchFamily="18" charset="2"/>
                          </a:rPr>
                          <m:t>𝐸</m:t>
                        </m:r>
                      </m:e>
                      <m:sup>
                        <m:r>
                          <a:rPr lang="en-US" b="0" i="1" smtClean="0">
                            <a:latin typeface="Cambria Math" panose="02040503050406030204" pitchFamily="18" charset="0"/>
                            <a:sym typeface="Symbol" panose="05050102010706020507" pitchFamily="18" charset="2"/>
                          </a:rPr>
                          <m:t>′</m:t>
                        </m:r>
                      </m:sup>
                    </m:sSup>
                    <m:r>
                      <a:rPr lang="en-US" b="0" i="1" smtClean="0">
                        <a:latin typeface="Cambria Math" panose="02040503050406030204" pitchFamily="18" charset="0"/>
                        <a:sym typeface="Symbol" panose="05050102010706020507" pitchFamily="18" charset="2"/>
                      </a:rPr>
                      <m:t>=</m:t>
                    </m:r>
                    <m:d>
                      <m:dPr>
                        <m:ctrlPr>
                          <a:rPr lang="en-US" b="0" i="1" smtClean="0">
                            <a:latin typeface="Cambria Math" panose="02040503050406030204" pitchFamily="18" charset="0"/>
                            <a:sym typeface="Symbol" panose="05050102010706020507" pitchFamily="18" charset="2"/>
                          </a:rPr>
                        </m:ctrlPr>
                      </m:dPr>
                      <m:e>
                        <m:r>
                          <a:rPr lang="en-US" b="0" i="1" smtClean="0">
                            <a:latin typeface="Cambria Math" panose="02040503050406030204" pitchFamily="18" charset="0"/>
                            <a:sym typeface="Symbol" panose="05050102010706020507" pitchFamily="18" charset="2"/>
                          </a:rPr>
                          <m:t>𝑧</m:t>
                        </m:r>
                        <m:r>
                          <a:rPr lang="en-US" i="1" smtClean="0">
                            <a:latin typeface="Cambria Math" panose="02040503050406030204" pitchFamily="18" charset="0"/>
                            <a:sym typeface="Symbol" panose="05050102010706020507" pitchFamily="18" charset="2"/>
                          </a:rPr>
                          <m:t></m:t>
                        </m:r>
                        <m:acc>
                          <m:accPr>
                            <m:chr m:val="̅"/>
                            <m:ctrlPr>
                              <a:rPr lang="en-US" i="1" smtClean="0">
                                <a:latin typeface="Cambria Math" panose="02040503050406030204" pitchFamily="18" charset="0"/>
                                <a:sym typeface="Symbol" panose="05050102010706020507" pitchFamily="18" charset="2"/>
                              </a:rPr>
                            </m:ctrlPr>
                          </m:accPr>
                          <m:e>
                            <m:r>
                              <a:rPr lang="en-US" b="0" i="1" smtClean="0">
                                <a:latin typeface="Cambria Math" panose="02040503050406030204" pitchFamily="18" charset="0"/>
                                <a:sym typeface="Symbol" panose="05050102010706020507" pitchFamily="18" charset="2"/>
                              </a:rPr>
                              <m:t>𝑥</m:t>
                            </m:r>
                          </m:e>
                        </m:acc>
                      </m:e>
                    </m:d>
                    <m:r>
                      <a:rPr lang="en-US" b="0" i="1" smtClean="0">
                        <a:latin typeface="Cambria Math" panose="02040503050406030204" pitchFamily="18" charset="0"/>
                      </a:rPr>
                      <m:t>.</m:t>
                    </m:r>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4360" y="1607128"/>
                <a:ext cx="8012430" cy="4565074"/>
              </a:xfrm>
              <a:blipFill>
                <a:blip r:embed="rId2"/>
                <a:stretch>
                  <a:fillRect l="-1294" t="-2537"/>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3"/>
          <a:stretch>
            <a:fillRect/>
          </a:stretch>
        </p:blipFill>
        <p:spPr>
          <a:xfrm>
            <a:off x="720436" y="2955196"/>
            <a:ext cx="7585061" cy="3217006"/>
          </a:xfrm>
          <a:prstGeom prst="rect">
            <a:avLst/>
          </a:prstGeom>
        </p:spPr>
      </p:pic>
      <p:sp>
        <p:nvSpPr>
          <p:cNvPr id="6" name="Slide Number Placeholder 5">
            <a:extLst>
              <a:ext uri="{FF2B5EF4-FFF2-40B4-BE49-F238E27FC236}">
                <a16:creationId xmlns:a16="http://schemas.microsoft.com/office/drawing/2014/main" id="{C876E0FD-50DB-4421-90B8-57D3C9CDC17B}"/>
              </a:ext>
            </a:extLst>
          </p:cNvPr>
          <p:cNvSpPr>
            <a:spLocks noGrp="1"/>
          </p:cNvSpPr>
          <p:nvPr>
            <p:ph type="sldNum" sz="quarter" idx="12"/>
          </p:nvPr>
        </p:nvSpPr>
        <p:spPr/>
        <p:txBody>
          <a:bodyPr/>
          <a:lstStyle/>
          <a:p>
            <a:fld id="{861BBF88-0EE9-8341-94B5-835AB2C87E69}" type="slidenum">
              <a:rPr lang="en-US" smtClean="0"/>
              <a:t>77</a:t>
            </a:fld>
            <a:endParaRPr lang="en-US"/>
          </a:p>
        </p:txBody>
      </p:sp>
    </p:spTree>
    <p:extLst>
      <p:ext uri="{BB962C8B-B14F-4D97-AF65-F5344CB8AC3E}">
        <p14:creationId xmlns:p14="http://schemas.microsoft.com/office/powerpoint/2010/main" val="24991326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Fault based Test generation</a:t>
            </a:r>
            <a:endParaRPr lang="en-US" dirty="0"/>
          </a:p>
        </p:txBody>
      </p:sp>
      <p:sp>
        <p:nvSpPr>
          <p:cNvPr id="3" name="Content Placeholder 2"/>
          <p:cNvSpPr>
            <a:spLocks noGrp="1"/>
          </p:cNvSpPr>
          <p:nvPr>
            <p:ph idx="1"/>
          </p:nvPr>
        </p:nvSpPr>
        <p:spPr>
          <a:xfrm>
            <a:off x="594360" y="1607128"/>
            <a:ext cx="8012430" cy="4565074"/>
          </a:xfrm>
        </p:spPr>
        <p:txBody>
          <a:bodyPr>
            <a:normAutofit/>
          </a:bodyPr>
          <a:lstStyle/>
          <a:p>
            <a:pPr marL="0" indent="0">
              <a:buNone/>
            </a:pPr>
            <a:r>
              <a:rPr lang="en-US" sz="2800" b="1" dirty="0">
                <a:solidFill>
                  <a:srgbClr val="FF0000"/>
                </a:solidFill>
              </a:rPr>
              <a:t>Generating an Input that Triggers Sensitization</a:t>
            </a:r>
          </a:p>
          <a:p>
            <a:pPr marL="0" indent="0">
              <a:buNone/>
            </a:pPr>
            <a:r>
              <a:rPr lang="en-US" sz="2800" b="1" dirty="0">
                <a:solidFill>
                  <a:srgbClr val="002060"/>
                </a:solidFill>
              </a:rPr>
              <a:t>The sensitization conditions that we have discussed earlier are local conditions (at the location of the fault); now we investigate what inputs/ initial states create these local conditions.</a:t>
            </a:r>
          </a:p>
          <a:p>
            <a:pPr marL="0" indent="0">
              <a:buNone/>
            </a:pPr>
            <a:endParaRPr lang="en-US" dirty="0"/>
          </a:p>
          <a:p>
            <a:pPr marL="0" indent="0">
              <a:buNone/>
            </a:pPr>
            <a:r>
              <a:rPr lang="en-US" dirty="0"/>
              <a:t> </a:t>
            </a:r>
          </a:p>
          <a:p>
            <a:endParaRPr lang="en-US"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597860" y="3889665"/>
            <a:ext cx="7948280" cy="2345758"/>
          </a:xfrm>
          <a:prstGeom prst="rect">
            <a:avLst/>
          </a:prstGeom>
        </p:spPr>
      </p:pic>
      <p:sp>
        <p:nvSpPr>
          <p:cNvPr id="4" name="Slide Number Placeholder 3">
            <a:extLst>
              <a:ext uri="{FF2B5EF4-FFF2-40B4-BE49-F238E27FC236}">
                <a16:creationId xmlns:a16="http://schemas.microsoft.com/office/drawing/2014/main" id="{AB302A3F-349E-416B-B245-FC977A6DE2DA}"/>
              </a:ext>
            </a:extLst>
          </p:cNvPr>
          <p:cNvSpPr>
            <a:spLocks noGrp="1"/>
          </p:cNvSpPr>
          <p:nvPr>
            <p:ph type="sldNum" sz="quarter" idx="12"/>
          </p:nvPr>
        </p:nvSpPr>
        <p:spPr/>
        <p:txBody>
          <a:bodyPr/>
          <a:lstStyle/>
          <a:p>
            <a:fld id="{861BBF88-0EE9-8341-94B5-835AB2C87E69}" type="slidenum">
              <a:rPr lang="en-US" smtClean="0"/>
              <a:t>78</a:t>
            </a:fld>
            <a:endParaRPr lang="en-US"/>
          </a:p>
        </p:txBody>
      </p:sp>
    </p:spTree>
    <p:extLst>
      <p:ext uri="{BB962C8B-B14F-4D97-AF65-F5344CB8AC3E}">
        <p14:creationId xmlns:p14="http://schemas.microsoft.com/office/powerpoint/2010/main" val="24259977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Fault based Test generation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4360" y="1607128"/>
                <a:ext cx="8012430" cy="4565074"/>
              </a:xfrm>
            </p:spPr>
            <p:txBody>
              <a:bodyPr>
                <a:normAutofit lnSpcReduction="10000"/>
              </a:bodyPr>
              <a:lstStyle/>
              <a:p>
                <a:pPr marL="0" indent="0">
                  <a:buNone/>
                </a:pPr>
                <a:r>
                  <a:rPr lang="en-US" sz="2800" b="1" dirty="0">
                    <a:solidFill>
                      <a:srgbClr val="FF0000"/>
                    </a:solidFill>
                  </a:rPr>
                  <a:t>Generating an Input that Triggers Sensitization</a:t>
                </a:r>
              </a:p>
              <a:p>
                <a:pPr marL="0" indent="0">
                  <a:buNone/>
                </a:pPr>
                <a:r>
                  <a:rPr lang="en-US" sz="2800" b="1" dirty="0">
                    <a:solidFill>
                      <a:srgbClr val="002060"/>
                    </a:solidFill>
                  </a:rPr>
                  <a:t>This imposes a condition on the pre-path. Illustration:</a:t>
                </a:r>
              </a:p>
              <a:p>
                <a:pPr marL="0" indent="0">
                  <a:buNone/>
                </a:pPr>
                <a:endParaRPr lang="en-US" sz="2800" b="1" dirty="0">
                  <a:solidFill>
                    <a:srgbClr val="002060"/>
                  </a:solidFill>
                </a:endParaRPr>
              </a:p>
              <a:p>
                <a:pPr marL="0" indent="0">
                  <a:buNone/>
                </a:pPr>
                <a:endParaRPr lang="en-US" sz="2800" b="1" dirty="0">
                  <a:solidFill>
                    <a:srgbClr val="002060"/>
                  </a:solidFill>
                </a:endParaRPr>
              </a:p>
              <a:p>
                <a:pPr marL="0" indent="0">
                  <a:buNone/>
                </a:pPr>
                <a:endParaRPr lang="en-US" sz="2800" b="1" dirty="0">
                  <a:solidFill>
                    <a:srgbClr val="002060"/>
                  </a:solidFill>
                </a:endParaRPr>
              </a:p>
              <a:p>
                <a:r>
                  <a:rPr lang="en-US" dirty="0"/>
                  <a:t>E=((a[</a:t>
                </a:r>
                <a:r>
                  <a:rPr lang="en-US" dirty="0" err="1"/>
                  <a:t>i</a:t>
                </a:r>
                <a:r>
                  <a:rPr lang="en-US" dirty="0"/>
                  <a:t>]!=x) &amp;&amp; (</a:t>
                </a:r>
                <a:r>
                  <a:rPr lang="en-US" dirty="0" err="1"/>
                  <a:t>i</a:t>
                </a:r>
                <a:r>
                  <a:rPr lang="en-US" dirty="0"/>
                  <a:t>&lt;=N)).</a:t>
                </a:r>
              </a:p>
              <a:p>
                <a:r>
                  <a:rPr lang="en-US" dirty="0"/>
                  <a:t>E’=((a[</a:t>
                </a:r>
                <a:r>
                  <a:rPr lang="en-US" dirty="0" err="1"/>
                  <a:t>i</a:t>
                </a:r>
                <a:r>
                  <a:rPr lang="en-US" dirty="0"/>
                  <a:t>]!=x) &amp;&amp; (</a:t>
                </a:r>
                <a:r>
                  <a:rPr lang="en-US" dirty="0" err="1"/>
                  <a:t>i</a:t>
                </a:r>
                <a:r>
                  <a:rPr lang="en-US" dirty="0"/>
                  <a:t>&lt;N)).</a:t>
                </a:r>
              </a:p>
              <a:p>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sym typeface="Symbol" panose="05050102010706020507" pitchFamily="18" charset="2"/>
                      </a:rPr>
                      <m:t></m:t>
                    </m:r>
                    <m:sSup>
                      <m:sSupPr>
                        <m:ctrlPr>
                          <a:rPr lang="en-US" b="0" i="1" smtClean="0">
                            <a:latin typeface="Cambria Math" panose="02040503050406030204" pitchFamily="18" charset="0"/>
                            <a:sym typeface="Symbol" panose="05050102010706020507" pitchFamily="18" charset="2"/>
                          </a:rPr>
                        </m:ctrlPr>
                      </m:sSupPr>
                      <m:e>
                        <m:r>
                          <a:rPr lang="en-US" b="0" i="1" smtClean="0">
                            <a:latin typeface="Cambria Math" panose="02040503050406030204" pitchFamily="18" charset="0"/>
                            <a:sym typeface="Symbol" panose="05050102010706020507" pitchFamily="18" charset="2"/>
                          </a:rPr>
                          <m:t>𝐸</m:t>
                        </m:r>
                      </m:e>
                      <m:sup>
                        <m:r>
                          <a:rPr lang="en-US" b="0" i="1" smtClean="0">
                            <a:latin typeface="Cambria Math" panose="02040503050406030204" pitchFamily="18" charset="0"/>
                            <a:sym typeface="Symbol" panose="05050102010706020507" pitchFamily="18" charset="2"/>
                          </a:rPr>
                          <m:t>′</m:t>
                        </m:r>
                      </m:sup>
                    </m:sSup>
                    <m:r>
                      <a:rPr lang="en-US" b="0" i="1" smtClean="0">
                        <a:latin typeface="Cambria Math" panose="02040503050406030204" pitchFamily="18" charset="0"/>
                        <a:sym typeface="Symbol" panose="05050102010706020507" pitchFamily="18" charset="2"/>
                      </a:rPr>
                      <m:t>=</m:t>
                    </m:r>
                    <m:d>
                      <m:dPr>
                        <m:ctrlPr>
                          <a:rPr lang="en-US" b="0" i="1" smtClean="0">
                            <a:latin typeface="Cambria Math" panose="02040503050406030204" pitchFamily="18" charset="0"/>
                            <a:sym typeface="Symbol" panose="05050102010706020507" pitchFamily="18" charset="2"/>
                          </a:rPr>
                        </m:ctrlPr>
                      </m:dPr>
                      <m:e>
                        <m:d>
                          <m:dPr>
                            <m:ctrlPr>
                              <a:rPr lang="en-US" b="0" i="1" smtClean="0">
                                <a:latin typeface="Cambria Math" panose="02040503050406030204" pitchFamily="18" charset="0"/>
                                <a:sym typeface="Symbol" panose="05050102010706020507" pitchFamily="18" charset="2"/>
                              </a:rPr>
                            </m:ctrlPr>
                          </m:dPr>
                          <m:e>
                            <m:r>
                              <a:rPr lang="en-US" b="0" i="1" smtClean="0">
                                <a:latin typeface="Cambria Math" panose="02040503050406030204" pitchFamily="18" charset="0"/>
                                <a:sym typeface="Symbol" panose="05050102010706020507" pitchFamily="18" charset="2"/>
                              </a:rPr>
                              <m:t>𝑖</m:t>
                            </m:r>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𝑁</m:t>
                            </m:r>
                          </m:e>
                        </m:d>
                        <m:r>
                          <a:rPr lang="en-US" b="0" i="1" smtClean="0">
                            <a:latin typeface="Cambria Math" panose="02040503050406030204" pitchFamily="18" charset="0"/>
                            <a:sym typeface="Symbol" panose="05050102010706020507" pitchFamily="18" charset="2"/>
                          </a:rPr>
                          <m:t></m:t>
                        </m:r>
                        <m:d>
                          <m:dPr>
                            <m:ctrlPr>
                              <a:rPr lang="en-US" b="0" i="1" smtClean="0">
                                <a:latin typeface="Cambria Math" panose="02040503050406030204" pitchFamily="18" charset="0"/>
                                <a:sym typeface="Symbol" panose="05050102010706020507" pitchFamily="18" charset="2"/>
                              </a:rPr>
                            </m:ctrlPr>
                          </m:dPr>
                          <m:e>
                            <m:r>
                              <a:rPr lang="en-US" b="0" i="1" smtClean="0">
                                <a:latin typeface="Cambria Math" panose="02040503050406030204" pitchFamily="18" charset="0"/>
                                <a:sym typeface="Symbol" panose="05050102010706020507" pitchFamily="18" charset="2"/>
                              </a:rPr>
                              <m:t>𝑎</m:t>
                            </m:r>
                            <m:d>
                              <m:dPr>
                                <m:begChr m:val="["/>
                                <m:endChr m:val="]"/>
                                <m:ctrlPr>
                                  <a:rPr lang="en-US" b="0" i="1" smtClean="0">
                                    <a:latin typeface="Cambria Math" panose="02040503050406030204" pitchFamily="18" charset="0"/>
                                    <a:sym typeface="Symbol" panose="05050102010706020507" pitchFamily="18" charset="2"/>
                                  </a:rPr>
                                </m:ctrlPr>
                              </m:dPr>
                              <m:e>
                                <m:r>
                                  <a:rPr lang="en-US" b="0" i="1" smtClean="0">
                                    <a:latin typeface="Cambria Math" panose="02040503050406030204" pitchFamily="18" charset="0"/>
                                    <a:sym typeface="Symbol" panose="05050102010706020507" pitchFamily="18" charset="2"/>
                                  </a:rPr>
                                  <m:t>𝑁</m:t>
                                </m:r>
                              </m:e>
                            </m:d>
                            <m:r>
                              <a:rPr lang="en-US" b="0" i="1" smtClean="0">
                                <a:latin typeface="Cambria Math" panose="02040503050406030204" pitchFamily="18" charset="0"/>
                                <a:ea typeface="Cambria Math" panose="02040503050406030204" pitchFamily="18" charset="0"/>
                                <a:sym typeface="Symbol" panose="05050102010706020507" pitchFamily="18" charset="2"/>
                              </a:rPr>
                              <m:t>≠</m:t>
                            </m:r>
                            <m:r>
                              <a:rPr lang="en-US" b="0" i="1" smtClean="0">
                                <a:latin typeface="Cambria Math" panose="02040503050406030204" pitchFamily="18" charset="0"/>
                                <a:ea typeface="Cambria Math" panose="02040503050406030204" pitchFamily="18" charset="0"/>
                                <a:sym typeface="Symbol" panose="05050102010706020507" pitchFamily="18" charset="2"/>
                              </a:rPr>
                              <m:t>𝑥</m:t>
                            </m:r>
                          </m:e>
                        </m:d>
                      </m:e>
                    </m:d>
                    <m:r>
                      <a:rPr lang="en-US" b="0" i="1" smtClean="0">
                        <a:latin typeface="Cambria Math" panose="02040503050406030204" pitchFamily="18" charset="0"/>
                        <a:ea typeface="Cambria Math" panose="02040503050406030204" pitchFamily="18" charset="0"/>
                        <a:sym typeface="Symbol" panose="05050102010706020507" pitchFamily="18" charset="2"/>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4360" y="1607128"/>
                <a:ext cx="8012430" cy="4565074"/>
              </a:xfrm>
              <a:blipFill>
                <a:blip r:embed="rId2"/>
                <a:stretch>
                  <a:fillRect l="-1750" t="-2270"/>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3"/>
          <a:stretch>
            <a:fillRect/>
          </a:stretch>
        </p:blipFill>
        <p:spPr>
          <a:xfrm>
            <a:off x="2202407" y="2889460"/>
            <a:ext cx="6253950" cy="1448534"/>
          </a:xfrm>
          <a:prstGeom prst="rect">
            <a:avLst/>
          </a:prstGeom>
        </p:spPr>
      </p:pic>
      <p:sp>
        <p:nvSpPr>
          <p:cNvPr id="6" name="Slide Number Placeholder 5">
            <a:extLst>
              <a:ext uri="{FF2B5EF4-FFF2-40B4-BE49-F238E27FC236}">
                <a16:creationId xmlns:a16="http://schemas.microsoft.com/office/drawing/2014/main" id="{6ADA5297-02CB-45EF-BD8D-3E8DF7F6ADEE}"/>
              </a:ext>
            </a:extLst>
          </p:cNvPr>
          <p:cNvSpPr>
            <a:spLocks noGrp="1"/>
          </p:cNvSpPr>
          <p:nvPr>
            <p:ph type="sldNum" sz="quarter" idx="12"/>
          </p:nvPr>
        </p:nvSpPr>
        <p:spPr/>
        <p:txBody>
          <a:bodyPr/>
          <a:lstStyle/>
          <a:p>
            <a:fld id="{861BBF88-0EE9-8341-94B5-835AB2C87E69}" type="slidenum">
              <a:rPr lang="en-US" smtClean="0"/>
              <a:t>79</a:t>
            </a:fld>
            <a:endParaRPr lang="en-US"/>
          </a:p>
        </p:txBody>
      </p:sp>
    </p:spTree>
    <p:extLst>
      <p:ext uri="{BB962C8B-B14F-4D97-AF65-F5344CB8AC3E}">
        <p14:creationId xmlns:p14="http://schemas.microsoft.com/office/powerpoint/2010/main" val="920308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Paths and Path Condition</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sz="2400" dirty="0"/>
              <a:t>We define elementary statements that may be used to form execution paths in a program:</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7" name="Picture 6"/>
          <p:cNvPicPr>
            <a:picLocks noChangeAspect="1"/>
          </p:cNvPicPr>
          <p:nvPr/>
        </p:nvPicPr>
        <p:blipFill>
          <a:blip r:embed="rId2"/>
          <a:stretch>
            <a:fillRect/>
          </a:stretch>
        </p:blipFill>
        <p:spPr>
          <a:xfrm>
            <a:off x="744074" y="3401819"/>
            <a:ext cx="7554105" cy="1861775"/>
          </a:xfrm>
          <a:prstGeom prst="rect">
            <a:avLst/>
          </a:prstGeom>
        </p:spPr>
      </p:pic>
      <p:sp>
        <p:nvSpPr>
          <p:cNvPr id="4" name="Slide Number Placeholder 3">
            <a:extLst>
              <a:ext uri="{FF2B5EF4-FFF2-40B4-BE49-F238E27FC236}">
                <a16:creationId xmlns:a16="http://schemas.microsoft.com/office/drawing/2014/main" id="{044EB9D4-78A8-4F91-8408-A474B80B6352}"/>
              </a:ext>
            </a:extLst>
          </p:cNvPr>
          <p:cNvSpPr>
            <a:spLocks noGrp="1"/>
          </p:cNvSpPr>
          <p:nvPr>
            <p:ph type="sldNum" sz="quarter" idx="12"/>
          </p:nvPr>
        </p:nvSpPr>
        <p:spPr/>
        <p:txBody>
          <a:bodyPr/>
          <a:lstStyle/>
          <a:p>
            <a:fld id="{861BBF88-0EE9-8341-94B5-835AB2C87E69}" type="slidenum">
              <a:rPr lang="en-US" smtClean="0"/>
              <a:t>8</a:t>
            </a:fld>
            <a:endParaRPr lang="en-US"/>
          </a:p>
        </p:txBody>
      </p:sp>
    </p:spTree>
    <p:extLst>
      <p:ext uri="{BB962C8B-B14F-4D97-AF65-F5344CB8AC3E}">
        <p14:creationId xmlns:p14="http://schemas.microsoft.com/office/powerpoint/2010/main" val="18103457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Fault based Test generation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4360" y="1607128"/>
                <a:ext cx="8012430" cy="4565074"/>
              </a:xfrm>
            </p:spPr>
            <p:txBody>
              <a:bodyPr>
                <a:normAutofit/>
              </a:bodyPr>
              <a:lstStyle/>
              <a:p>
                <a:pPr marL="0" indent="0">
                  <a:buNone/>
                </a:pPr>
                <a:r>
                  <a:rPr lang="en-US" sz="2800" b="1" dirty="0">
                    <a:solidFill>
                      <a:srgbClr val="FF0000"/>
                    </a:solidFill>
                  </a:rPr>
                  <a:t>Generating an Input that Triggers Sensitization</a:t>
                </a:r>
              </a:p>
              <a:p>
                <a:pPr marL="0" indent="0">
                  <a:buNone/>
                </a:pPr>
                <a:endParaRPr lang="en-US" sz="2800" b="1" dirty="0">
                  <a:solidFill>
                    <a:srgbClr val="002060"/>
                  </a:solidFill>
                </a:endParaRPr>
              </a:p>
              <a:p>
                <a:pPr marL="0" indent="0">
                  <a:buNone/>
                </a:pPr>
                <a:endParaRPr lang="en-US" sz="2800" b="1" dirty="0">
                  <a:solidFill>
                    <a:srgbClr val="002060"/>
                  </a:solidFill>
                </a:endParaRPr>
              </a:p>
              <a:p>
                <a:r>
                  <a:rPr lang="en-US" dirty="0"/>
                  <a:t>Path:</a:t>
                </a:r>
              </a:p>
              <a:p>
                <a:r>
                  <a:rPr lang="en-US" dirty="0"/>
                  <a:t>Path Function:</a:t>
                </a:r>
              </a:p>
              <a:p>
                <a:endParaRPr lang="en-US" dirty="0"/>
              </a:p>
              <a:p>
                <a:r>
                  <a:rPr lang="en-US" dirty="0"/>
                  <a:t>Path Function, Post restricted to </a:t>
                </a:r>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sym typeface="Symbol" panose="05050102010706020507" pitchFamily="18" charset="2"/>
                      </a:rPr>
                      <m:t></m:t>
                    </m:r>
                    <m:sSup>
                      <m:sSupPr>
                        <m:ctrlPr>
                          <a:rPr lang="en-US" i="1">
                            <a:latin typeface="Cambria Math" panose="02040503050406030204" pitchFamily="18" charset="0"/>
                            <a:sym typeface="Symbol" panose="05050102010706020507" pitchFamily="18" charset="2"/>
                          </a:rPr>
                        </m:ctrlPr>
                      </m:sSupPr>
                      <m:e>
                        <m:r>
                          <a:rPr lang="en-US" i="1">
                            <a:latin typeface="Cambria Math" panose="02040503050406030204" pitchFamily="18" charset="0"/>
                            <a:sym typeface="Symbol" panose="05050102010706020507" pitchFamily="18" charset="2"/>
                          </a:rPr>
                          <m:t>𝐸</m:t>
                        </m:r>
                      </m:e>
                      <m:sup>
                        <m:r>
                          <a:rPr lang="en-US" i="1">
                            <a:latin typeface="Cambria Math" panose="02040503050406030204" pitchFamily="18" charset="0"/>
                            <a:sym typeface="Symbol" panose="05050102010706020507" pitchFamily="18" charset="2"/>
                          </a:rPr>
                          <m:t>′</m:t>
                        </m:r>
                      </m:sup>
                    </m:sSup>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4360" y="1607128"/>
                <a:ext cx="8012430" cy="4565074"/>
              </a:xfrm>
              <a:blipFill>
                <a:blip r:embed="rId2"/>
                <a:stretch>
                  <a:fillRect l="-1750" t="-1335"/>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3"/>
          <a:stretch>
            <a:fillRect/>
          </a:stretch>
        </p:blipFill>
        <p:spPr>
          <a:xfrm>
            <a:off x="4747491" y="2165193"/>
            <a:ext cx="3791994" cy="878298"/>
          </a:xfrm>
          <a:prstGeom prst="rect">
            <a:avLst/>
          </a:prstGeom>
        </p:spPr>
      </p:pic>
      <p:pic>
        <p:nvPicPr>
          <p:cNvPr id="6" name="Picture 5"/>
          <p:cNvPicPr>
            <a:picLocks noChangeAspect="1"/>
          </p:cNvPicPr>
          <p:nvPr/>
        </p:nvPicPr>
        <p:blipFill>
          <a:blip r:embed="rId4"/>
          <a:stretch>
            <a:fillRect/>
          </a:stretch>
        </p:blipFill>
        <p:spPr>
          <a:xfrm>
            <a:off x="2549236" y="3218820"/>
            <a:ext cx="5990249" cy="308137"/>
          </a:xfrm>
          <a:prstGeom prst="rect">
            <a:avLst/>
          </a:prstGeom>
        </p:spPr>
      </p:pic>
      <p:pic>
        <p:nvPicPr>
          <p:cNvPr id="7" name="Picture 6"/>
          <p:cNvPicPr>
            <a:picLocks noChangeAspect="1"/>
          </p:cNvPicPr>
          <p:nvPr/>
        </p:nvPicPr>
        <p:blipFill>
          <a:blip r:embed="rId5"/>
          <a:stretch>
            <a:fillRect/>
          </a:stretch>
        </p:blipFill>
        <p:spPr>
          <a:xfrm>
            <a:off x="1133075" y="4318560"/>
            <a:ext cx="7406410" cy="539767"/>
          </a:xfrm>
          <a:prstGeom prst="rect">
            <a:avLst/>
          </a:prstGeom>
        </p:spPr>
      </p:pic>
      <p:pic>
        <p:nvPicPr>
          <p:cNvPr id="8" name="Picture 7"/>
          <p:cNvPicPr>
            <a:picLocks noChangeAspect="1"/>
          </p:cNvPicPr>
          <p:nvPr/>
        </p:nvPicPr>
        <p:blipFill>
          <a:blip r:embed="rId6"/>
          <a:stretch>
            <a:fillRect/>
          </a:stretch>
        </p:blipFill>
        <p:spPr>
          <a:xfrm>
            <a:off x="1016000" y="5597666"/>
            <a:ext cx="7523485" cy="541618"/>
          </a:xfrm>
          <a:prstGeom prst="rect">
            <a:avLst/>
          </a:prstGeom>
        </p:spPr>
      </p:pic>
      <p:sp>
        <p:nvSpPr>
          <p:cNvPr id="9" name="Slide Number Placeholder 8">
            <a:extLst>
              <a:ext uri="{FF2B5EF4-FFF2-40B4-BE49-F238E27FC236}">
                <a16:creationId xmlns:a16="http://schemas.microsoft.com/office/drawing/2014/main" id="{36C19D05-CB19-43F2-90D8-A2C753FE8B8F}"/>
              </a:ext>
            </a:extLst>
          </p:cNvPr>
          <p:cNvSpPr>
            <a:spLocks noGrp="1"/>
          </p:cNvSpPr>
          <p:nvPr>
            <p:ph type="sldNum" sz="quarter" idx="12"/>
          </p:nvPr>
        </p:nvSpPr>
        <p:spPr/>
        <p:txBody>
          <a:bodyPr/>
          <a:lstStyle/>
          <a:p>
            <a:fld id="{861BBF88-0EE9-8341-94B5-835AB2C87E69}" type="slidenum">
              <a:rPr lang="en-US" smtClean="0"/>
              <a:t>80</a:t>
            </a:fld>
            <a:endParaRPr lang="en-US"/>
          </a:p>
        </p:txBody>
      </p:sp>
    </p:spTree>
    <p:extLst>
      <p:ext uri="{BB962C8B-B14F-4D97-AF65-F5344CB8AC3E}">
        <p14:creationId xmlns:p14="http://schemas.microsoft.com/office/powerpoint/2010/main" val="10461636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Fault based Test generation</a:t>
            </a:r>
            <a:endParaRPr lang="en-US" dirty="0"/>
          </a:p>
        </p:txBody>
      </p:sp>
      <p:sp>
        <p:nvSpPr>
          <p:cNvPr id="3" name="Content Placeholder 2"/>
          <p:cNvSpPr>
            <a:spLocks noGrp="1"/>
          </p:cNvSpPr>
          <p:nvPr>
            <p:ph idx="1"/>
          </p:nvPr>
        </p:nvSpPr>
        <p:spPr>
          <a:xfrm>
            <a:off x="594360" y="1607128"/>
            <a:ext cx="8012430" cy="4565074"/>
          </a:xfrm>
        </p:spPr>
        <p:txBody>
          <a:bodyPr>
            <a:normAutofit/>
          </a:bodyPr>
          <a:lstStyle/>
          <a:p>
            <a:pPr marL="0" indent="0">
              <a:buNone/>
            </a:pPr>
            <a:r>
              <a:rPr lang="en-US" sz="2800" b="1" dirty="0">
                <a:solidFill>
                  <a:srgbClr val="FF0000"/>
                </a:solidFill>
              </a:rPr>
              <a:t>Generating an Input that Triggers Sensitization</a:t>
            </a:r>
          </a:p>
          <a:p>
            <a:r>
              <a:rPr lang="en-US" sz="2800" b="1" dirty="0">
                <a:solidFill>
                  <a:srgbClr val="002060"/>
                </a:solidFill>
              </a:rPr>
              <a:t>Program</a:t>
            </a:r>
          </a:p>
          <a:p>
            <a:pPr marL="0" indent="0">
              <a:buNone/>
            </a:pPr>
            <a:endParaRPr lang="en-US" sz="2800" b="1" dirty="0">
              <a:solidFill>
                <a:srgbClr val="002060"/>
              </a:solidFill>
            </a:endParaRPr>
          </a:p>
          <a:p>
            <a:r>
              <a:rPr lang="en-US" dirty="0"/>
              <a:t>Domain of this path:</a:t>
            </a:r>
          </a:p>
          <a:p>
            <a:endParaRPr lang="en-US" dirty="0"/>
          </a:p>
          <a:p>
            <a:r>
              <a:rPr lang="en-US" sz="2600" dirty="0"/>
              <a:t>Interpretation:  By ensuring that the condition (a[j]</a:t>
            </a:r>
            <a:r>
              <a:rPr lang="en-US" sz="2600" dirty="0">
                <a:sym typeface="Symbol" panose="05050102010706020507" pitchFamily="18" charset="2"/>
              </a:rPr>
              <a:t>x) holds for all j, we ensure that the condition of the loop is equivalent to (</a:t>
            </a:r>
            <a:r>
              <a:rPr lang="en-US" sz="2600" dirty="0" err="1">
                <a:sym typeface="Symbol" panose="05050102010706020507" pitchFamily="18" charset="2"/>
              </a:rPr>
              <a:t>i</a:t>
            </a:r>
            <a:r>
              <a:rPr lang="en-US" sz="2600" dirty="0">
                <a:sym typeface="Symbol" panose="05050102010706020507" pitchFamily="18" charset="2"/>
              </a:rPr>
              <a:t>&lt;=N).  That way, we make it possible to distinguish between (</a:t>
            </a:r>
            <a:r>
              <a:rPr lang="en-US" sz="2600" dirty="0" err="1">
                <a:sym typeface="Symbol" panose="05050102010706020507" pitchFamily="18" charset="2"/>
              </a:rPr>
              <a:t>i</a:t>
            </a:r>
            <a:r>
              <a:rPr lang="en-US" sz="2600" dirty="0">
                <a:sym typeface="Symbol" panose="05050102010706020507" pitchFamily="18" charset="2"/>
              </a:rPr>
              <a:t>&lt;=N) and (</a:t>
            </a:r>
            <a:r>
              <a:rPr lang="en-US" sz="2600" dirty="0" err="1">
                <a:sym typeface="Symbol" panose="05050102010706020507" pitchFamily="18" charset="2"/>
              </a:rPr>
              <a:t>i</a:t>
            </a:r>
            <a:r>
              <a:rPr lang="en-US" sz="2600" dirty="0">
                <a:sym typeface="Symbol" panose="05050102010706020507" pitchFamily="18" charset="2"/>
              </a:rPr>
              <a:t>&lt;N).</a:t>
            </a:r>
            <a:endParaRPr lang="en-US" sz="2600" dirty="0"/>
          </a:p>
          <a:p>
            <a:pPr marL="0" indent="0">
              <a:buNone/>
            </a:pPr>
            <a:endParaRPr lang="en-US" dirty="0"/>
          </a:p>
          <a:p>
            <a:endParaRPr lang="en-US"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2"/>
          <a:stretch>
            <a:fillRect/>
          </a:stretch>
        </p:blipFill>
        <p:spPr>
          <a:xfrm>
            <a:off x="3454400" y="2081760"/>
            <a:ext cx="5085085" cy="1177802"/>
          </a:xfrm>
          <a:prstGeom prst="rect">
            <a:avLst/>
          </a:prstGeom>
        </p:spPr>
      </p:pic>
      <p:pic>
        <p:nvPicPr>
          <p:cNvPr id="9" name="Picture 8"/>
          <p:cNvPicPr>
            <a:picLocks noChangeAspect="1"/>
          </p:cNvPicPr>
          <p:nvPr/>
        </p:nvPicPr>
        <p:blipFill>
          <a:blip r:embed="rId3"/>
          <a:stretch>
            <a:fillRect/>
          </a:stretch>
        </p:blipFill>
        <p:spPr>
          <a:xfrm>
            <a:off x="4548491" y="3317035"/>
            <a:ext cx="3990994" cy="867038"/>
          </a:xfrm>
          <a:prstGeom prst="rect">
            <a:avLst/>
          </a:prstGeom>
        </p:spPr>
      </p:pic>
      <p:sp>
        <p:nvSpPr>
          <p:cNvPr id="6" name="Slide Number Placeholder 5">
            <a:extLst>
              <a:ext uri="{FF2B5EF4-FFF2-40B4-BE49-F238E27FC236}">
                <a16:creationId xmlns:a16="http://schemas.microsoft.com/office/drawing/2014/main" id="{6E4E448B-45C5-44C5-9500-C7DECAB5C02A}"/>
              </a:ext>
            </a:extLst>
          </p:cNvPr>
          <p:cNvSpPr>
            <a:spLocks noGrp="1"/>
          </p:cNvSpPr>
          <p:nvPr>
            <p:ph type="sldNum" sz="quarter" idx="12"/>
          </p:nvPr>
        </p:nvSpPr>
        <p:spPr/>
        <p:txBody>
          <a:bodyPr/>
          <a:lstStyle/>
          <a:p>
            <a:fld id="{861BBF88-0EE9-8341-94B5-835AB2C87E69}" type="slidenum">
              <a:rPr lang="en-US" smtClean="0"/>
              <a:t>81</a:t>
            </a:fld>
            <a:endParaRPr lang="en-US"/>
          </a:p>
        </p:txBody>
      </p:sp>
    </p:spTree>
    <p:extLst>
      <p:ext uri="{BB962C8B-B14F-4D97-AF65-F5344CB8AC3E}">
        <p14:creationId xmlns:p14="http://schemas.microsoft.com/office/powerpoint/2010/main" val="7610565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Fault based Test generation</a:t>
            </a:r>
            <a:endParaRPr lang="en-US" dirty="0"/>
          </a:p>
        </p:txBody>
      </p:sp>
      <p:sp>
        <p:nvSpPr>
          <p:cNvPr id="3" name="Content Placeholder 2"/>
          <p:cNvSpPr>
            <a:spLocks noGrp="1"/>
          </p:cNvSpPr>
          <p:nvPr>
            <p:ph idx="1"/>
          </p:nvPr>
        </p:nvSpPr>
        <p:spPr>
          <a:xfrm>
            <a:off x="594360" y="1607128"/>
            <a:ext cx="8012430" cy="4565074"/>
          </a:xfrm>
        </p:spPr>
        <p:txBody>
          <a:bodyPr>
            <a:normAutofit/>
          </a:bodyPr>
          <a:lstStyle/>
          <a:p>
            <a:pPr marL="0" indent="0">
              <a:buNone/>
            </a:pPr>
            <a:r>
              <a:rPr lang="en-US" sz="2800" b="1" dirty="0">
                <a:solidFill>
                  <a:srgbClr val="FF0000"/>
                </a:solidFill>
              </a:rPr>
              <a:t>Generating an Input for Error propagation</a:t>
            </a:r>
          </a:p>
          <a:p>
            <a:r>
              <a:rPr lang="en-US" sz="2400" dirty="0"/>
              <a:t>Generating a different local outcome is not sufficient; it is necessary to ensure that the different outcome is propagated to an observable output. </a:t>
            </a:r>
          </a:p>
          <a:p>
            <a:pPr marL="0" indent="0">
              <a:buNone/>
            </a:pPr>
            <a:endParaRPr lang="en-US" dirty="0"/>
          </a:p>
          <a:p>
            <a:pPr marL="0" indent="0">
              <a:buNone/>
            </a:pPr>
            <a:endParaRPr lang="en-US"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727665" y="3526282"/>
            <a:ext cx="7689209" cy="2006300"/>
          </a:xfrm>
          <a:prstGeom prst="rect">
            <a:avLst/>
          </a:prstGeom>
        </p:spPr>
      </p:pic>
      <p:sp>
        <p:nvSpPr>
          <p:cNvPr id="4" name="Slide Number Placeholder 3">
            <a:extLst>
              <a:ext uri="{FF2B5EF4-FFF2-40B4-BE49-F238E27FC236}">
                <a16:creationId xmlns:a16="http://schemas.microsoft.com/office/drawing/2014/main" id="{E662BD56-15AE-44E6-A1D4-091FE39D4108}"/>
              </a:ext>
            </a:extLst>
          </p:cNvPr>
          <p:cNvSpPr>
            <a:spLocks noGrp="1"/>
          </p:cNvSpPr>
          <p:nvPr>
            <p:ph type="sldNum" sz="quarter" idx="12"/>
          </p:nvPr>
        </p:nvSpPr>
        <p:spPr/>
        <p:txBody>
          <a:bodyPr/>
          <a:lstStyle/>
          <a:p>
            <a:fld id="{861BBF88-0EE9-8341-94B5-835AB2C87E69}" type="slidenum">
              <a:rPr lang="en-US" smtClean="0"/>
              <a:t>82</a:t>
            </a:fld>
            <a:endParaRPr lang="en-US"/>
          </a:p>
        </p:txBody>
      </p:sp>
    </p:spTree>
    <p:extLst>
      <p:ext uri="{BB962C8B-B14F-4D97-AF65-F5344CB8AC3E}">
        <p14:creationId xmlns:p14="http://schemas.microsoft.com/office/powerpoint/2010/main" val="20711558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Fault based Test generation</a:t>
            </a:r>
            <a:endParaRPr lang="en-US" dirty="0"/>
          </a:p>
        </p:txBody>
      </p:sp>
      <p:sp>
        <p:nvSpPr>
          <p:cNvPr id="3" name="Content Placeholder 2"/>
          <p:cNvSpPr>
            <a:spLocks noGrp="1"/>
          </p:cNvSpPr>
          <p:nvPr>
            <p:ph idx="1"/>
          </p:nvPr>
        </p:nvSpPr>
        <p:spPr>
          <a:xfrm>
            <a:off x="594360" y="1607128"/>
            <a:ext cx="8012430" cy="4565074"/>
          </a:xfrm>
        </p:spPr>
        <p:txBody>
          <a:bodyPr>
            <a:normAutofit fontScale="92500" lnSpcReduction="10000"/>
          </a:bodyPr>
          <a:lstStyle/>
          <a:p>
            <a:pPr marL="0" indent="0">
              <a:buNone/>
            </a:pPr>
            <a:r>
              <a:rPr lang="en-US" sz="2800" b="1" dirty="0">
                <a:solidFill>
                  <a:srgbClr val="FF0000"/>
                </a:solidFill>
              </a:rPr>
              <a:t>Generating an Input for Error propagation</a:t>
            </a:r>
          </a:p>
          <a:p>
            <a:pPr marL="0" indent="0">
              <a:buNone/>
            </a:pPr>
            <a:r>
              <a:rPr lang="en-US" dirty="0"/>
              <a:t>Illustration</a:t>
            </a:r>
          </a:p>
          <a:p>
            <a:pPr marL="0" indent="0">
              <a:buNone/>
            </a:pPr>
            <a:endParaRPr lang="en-US" dirty="0"/>
          </a:p>
          <a:p>
            <a:pPr marL="0" indent="0">
              <a:buNone/>
            </a:pPr>
            <a:endParaRPr lang="en-US" dirty="0"/>
          </a:p>
          <a:p>
            <a:pPr marL="0" indent="0">
              <a:buNone/>
            </a:pPr>
            <a:endParaRPr lang="en-US" dirty="0"/>
          </a:p>
          <a:p>
            <a:pPr marL="0" indent="0">
              <a:buNone/>
            </a:pPr>
            <a:r>
              <a:rPr lang="en-US" dirty="0"/>
              <a:t>We consider the fault we alluded to earlier:  (</a:t>
            </a:r>
            <a:r>
              <a:rPr lang="en-US" dirty="0" err="1"/>
              <a:t>i</a:t>
            </a:r>
            <a:r>
              <a:rPr lang="en-US" dirty="0"/>
              <a:t>&lt;=N) </a:t>
            </a:r>
            <a:r>
              <a:rPr lang="en-US" dirty="0">
                <a:sym typeface="Wingdings" panose="05000000000000000000" pitchFamily="2" charset="2"/>
              </a:rPr>
              <a:t>  (</a:t>
            </a:r>
            <a:r>
              <a:rPr lang="en-US" dirty="0" err="1">
                <a:sym typeface="Wingdings" panose="05000000000000000000" pitchFamily="2" charset="2"/>
              </a:rPr>
              <a:t>i</a:t>
            </a:r>
            <a:r>
              <a:rPr lang="en-US" dirty="0">
                <a:sym typeface="Wingdings" panose="05000000000000000000" pitchFamily="2" charset="2"/>
              </a:rPr>
              <a:t>&lt;N).  </a:t>
            </a:r>
          </a:p>
          <a:p>
            <a:pPr marL="0" indent="0">
              <a:buNone/>
            </a:pPr>
            <a:r>
              <a:rPr lang="en-US" dirty="0">
                <a:sym typeface="Wingdings" panose="05000000000000000000" pitchFamily="2" charset="2"/>
              </a:rPr>
              <a:t>We know the input condition that sensitizes that fault:  </a:t>
            </a:r>
            <a:endParaRPr lang="en-US" dirty="0"/>
          </a:p>
          <a:p>
            <a:pPr marL="0" indent="0">
              <a:buNone/>
            </a:pPr>
            <a:endParaRPr lang="en-US"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2"/>
          <a:stretch>
            <a:fillRect/>
          </a:stretch>
        </p:blipFill>
        <p:spPr>
          <a:xfrm>
            <a:off x="1967199" y="2505693"/>
            <a:ext cx="6639591" cy="1521361"/>
          </a:xfrm>
          <a:prstGeom prst="rect">
            <a:avLst/>
          </a:prstGeom>
        </p:spPr>
      </p:pic>
      <p:pic>
        <p:nvPicPr>
          <p:cNvPr id="7" name="Picture 6"/>
          <p:cNvPicPr>
            <a:picLocks noChangeAspect="1"/>
          </p:cNvPicPr>
          <p:nvPr/>
        </p:nvPicPr>
        <p:blipFill>
          <a:blip r:embed="rId3"/>
          <a:stretch>
            <a:fillRect/>
          </a:stretch>
        </p:blipFill>
        <p:spPr>
          <a:xfrm>
            <a:off x="1967199" y="5394099"/>
            <a:ext cx="3330176" cy="723476"/>
          </a:xfrm>
          <a:prstGeom prst="rect">
            <a:avLst/>
          </a:prstGeom>
        </p:spPr>
      </p:pic>
      <p:sp>
        <p:nvSpPr>
          <p:cNvPr id="6" name="Slide Number Placeholder 5">
            <a:extLst>
              <a:ext uri="{FF2B5EF4-FFF2-40B4-BE49-F238E27FC236}">
                <a16:creationId xmlns:a16="http://schemas.microsoft.com/office/drawing/2014/main" id="{ADD49BA3-3427-4794-9A50-51E8EFA5C9AF}"/>
              </a:ext>
            </a:extLst>
          </p:cNvPr>
          <p:cNvSpPr>
            <a:spLocks noGrp="1"/>
          </p:cNvSpPr>
          <p:nvPr>
            <p:ph type="sldNum" sz="quarter" idx="12"/>
          </p:nvPr>
        </p:nvSpPr>
        <p:spPr/>
        <p:txBody>
          <a:bodyPr/>
          <a:lstStyle/>
          <a:p>
            <a:fld id="{861BBF88-0EE9-8341-94B5-835AB2C87E69}" type="slidenum">
              <a:rPr lang="en-US" smtClean="0"/>
              <a:t>83</a:t>
            </a:fld>
            <a:endParaRPr lang="en-US"/>
          </a:p>
        </p:txBody>
      </p:sp>
    </p:spTree>
    <p:extLst>
      <p:ext uri="{BB962C8B-B14F-4D97-AF65-F5344CB8AC3E}">
        <p14:creationId xmlns:p14="http://schemas.microsoft.com/office/powerpoint/2010/main" val="16259659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Fault based Test generation</a:t>
            </a:r>
            <a:endParaRPr lang="en-US" dirty="0"/>
          </a:p>
        </p:txBody>
      </p:sp>
      <p:sp>
        <p:nvSpPr>
          <p:cNvPr id="3" name="Content Placeholder 2"/>
          <p:cNvSpPr>
            <a:spLocks noGrp="1"/>
          </p:cNvSpPr>
          <p:nvPr>
            <p:ph idx="1"/>
          </p:nvPr>
        </p:nvSpPr>
        <p:spPr>
          <a:xfrm>
            <a:off x="594360" y="1607128"/>
            <a:ext cx="8012430" cy="4565074"/>
          </a:xfrm>
        </p:spPr>
        <p:txBody>
          <a:bodyPr>
            <a:normAutofit lnSpcReduction="10000"/>
          </a:bodyPr>
          <a:lstStyle/>
          <a:p>
            <a:pPr marL="0" indent="0">
              <a:buNone/>
            </a:pPr>
            <a:r>
              <a:rPr lang="en-US" sz="2800" b="1" dirty="0">
                <a:solidFill>
                  <a:srgbClr val="FF0000"/>
                </a:solidFill>
              </a:rPr>
              <a:t>Generating an Input for Error propagation</a:t>
            </a:r>
          </a:p>
          <a:p>
            <a:pPr marL="0" indent="0">
              <a:buNone/>
            </a:pPr>
            <a:r>
              <a:rPr lang="en-US" sz="2400" dirty="0"/>
              <a:t>Illustration</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We let G and G’ be the functions of this program as is, and (resp.) with (</a:t>
            </a:r>
            <a:r>
              <a:rPr lang="en-US" sz="2400" dirty="0" err="1"/>
              <a:t>i</a:t>
            </a:r>
            <a:r>
              <a:rPr lang="en-US" sz="2400" dirty="0"/>
              <a:t>&lt;N):</a:t>
            </a:r>
          </a:p>
          <a:p>
            <a:pPr marL="0" indent="0">
              <a:buNone/>
            </a:pPr>
            <a:endParaRPr lang="en-US" sz="2400" dirty="0"/>
          </a:p>
          <a:p>
            <a:pPr marL="0" indent="0">
              <a:buNone/>
            </a:pPr>
            <a:endParaRPr lang="en-US" sz="2400" dirty="0"/>
          </a:p>
          <a:p>
            <a:pPr marL="0" indent="0">
              <a:buNone/>
            </a:pPr>
            <a:r>
              <a:rPr lang="en-US" sz="2400" dirty="0"/>
              <a:t>Because the outputs are distinct, the error generated by the fault is propagated.</a:t>
            </a:r>
          </a:p>
          <a:p>
            <a:pPr marL="0" indent="0">
              <a:buNone/>
            </a:pPr>
            <a:endParaRPr lang="en-US" sz="2800" dirty="0"/>
          </a:p>
          <a:p>
            <a:pPr marL="0" indent="0">
              <a:buNone/>
            </a:pPr>
            <a:endParaRPr lang="en-US"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2"/>
          <a:stretch>
            <a:fillRect/>
          </a:stretch>
        </p:blipFill>
        <p:spPr>
          <a:xfrm>
            <a:off x="2462992" y="2139145"/>
            <a:ext cx="6223808" cy="1426091"/>
          </a:xfrm>
          <a:prstGeom prst="rect">
            <a:avLst/>
          </a:prstGeom>
        </p:spPr>
      </p:pic>
      <p:pic>
        <p:nvPicPr>
          <p:cNvPr id="6" name="Picture 5"/>
          <p:cNvPicPr>
            <a:picLocks noChangeAspect="1"/>
          </p:cNvPicPr>
          <p:nvPr/>
        </p:nvPicPr>
        <p:blipFill>
          <a:blip r:embed="rId3"/>
          <a:stretch>
            <a:fillRect/>
          </a:stretch>
        </p:blipFill>
        <p:spPr>
          <a:xfrm>
            <a:off x="2462992" y="4421170"/>
            <a:ext cx="6140681" cy="756119"/>
          </a:xfrm>
          <a:prstGeom prst="rect">
            <a:avLst/>
          </a:prstGeom>
        </p:spPr>
      </p:pic>
      <p:sp>
        <p:nvSpPr>
          <p:cNvPr id="7" name="Slide Number Placeholder 6">
            <a:extLst>
              <a:ext uri="{FF2B5EF4-FFF2-40B4-BE49-F238E27FC236}">
                <a16:creationId xmlns:a16="http://schemas.microsoft.com/office/drawing/2014/main" id="{1387F44F-96A7-46B6-A7D6-357F636772EA}"/>
              </a:ext>
            </a:extLst>
          </p:cNvPr>
          <p:cNvSpPr>
            <a:spLocks noGrp="1"/>
          </p:cNvSpPr>
          <p:nvPr>
            <p:ph type="sldNum" sz="quarter" idx="12"/>
          </p:nvPr>
        </p:nvSpPr>
        <p:spPr/>
        <p:txBody>
          <a:bodyPr/>
          <a:lstStyle/>
          <a:p>
            <a:fld id="{861BBF88-0EE9-8341-94B5-835AB2C87E69}" type="slidenum">
              <a:rPr lang="en-US" smtClean="0"/>
              <a:t>84</a:t>
            </a:fld>
            <a:endParaRPr lang="en-US"/>
          </a:p>
        </p:txBody>
      </p:sp>
    </p:spTree>
    <p:extLst>
      <p:ext uri="{BB962C8B-B14F-4D97-AF65-F5344CB8AC3E}">
        <p14:creationId xmlns:p14="http://schemas.microsoft.com/office/powerpoint/2010/main" val="40598198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Structural Criteria</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514350" indent="-514350">
              <a:buFont typeface="+mj-lt"/>
              <a:buAutoNum type="arabicPeriod"/>
            </a:pPr>
            <a:endParaRPr lang="en-US" dirty="0"/>
          </a:p>
          <a:p>
            <a:pPr marL="514350" indent="-514350">
              <a:buFont typeface="+mj-lt"/>
              <a:buAutoNum type="arabicPeriod"/>
            </a:pPr>
            <a:r>
              <a:rPr lang="en-US" dirty="0"/>
              <a:t>Paths and Path Conditions</a:t>
            </a:r>
          </a:p>
          <a:p>
            <a:pPr marL="514350" indent="-514350">
              <a:buFont typeface="+mj-lt"/>
              <a:buAutoNum type="arabicPeriod"/>
            </a:pPr>
            <a:r>
              <a:rPr lang="en-US" dirty="0"/>
              <a:t>Control Flow Coverage</a:t>
            </a:r>
          </a:p>
          <a:p>
            <a:pPr marL="514350" indent="-514350">
              <a:buFont typeface="+mj-lt"/>
              <a:buAutoNum type="arabicPeriod"/>
            </a:pPr>
            <a:r>
              <a:rPr lang="en-US" dirty="0"/>
              <a:t>Data Flow Coverage</a:t>
            </a:r>
          </a:p>
          <a:p>
            <a:pPr marL="514350" indent="-514350">
              <a:buFont typeface="+mj-lt"/>
              <a:buAutoNum type="arabicPeriod"/>
            </a:pPr>
            <a:r>
              <a:rPr lang="en-US" dirty="0"/>
              <a:t>Fault-Based Test Generation</a:t>
            </a:r>
          </a:p>
          <a:p>
            <a:pPr marL="514350" indent="-514350">
              <a:buFont typeface="+mj-lt"/>
              <a:buAutoNum type="arabicPeriod"/>
            </a:pPr>
            <a:r>
              <a:rPr lang="en-US" b="1" dirty="0">
                <a:solidFill>
                  <a:srgbClr val="FF0000"/>
                </a:solidFill>
              </a:rPr>
              <a:t>Chapter Summary</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FD5C7181-9682-490F-97B0-E0BC7908E8D8}"/>
              </a:ext>
            </a:extLst>
          </p:cNvPr>
          <p:cNvSpPr>
            <a:spLocks noGrp="1"/>
          </p:cNvSpPr>
          <p:nvPr>
            <p:ph type="sldNum" sz="quarter" idx="12"/>
          </p:nvPr>
        </p:nvSpPr>
        <p:spPr/>
        <p:txBody>
          <a:bodyPr/>
          <a:lstStyle/>
          <a:p>
            <a:fld id="{861BBF88-0EE9-8341-94B5-835AB2C87E69}" type="slidenum">
              <a:rPr lang="en-US" smtClean="0"/>
              <a:t>85</a:t>
            </a:fld>
            <a:endParaRPr lang="en-US"/>
          </a:p>
        </p:txBody>
      </p:sp>
    </p:spTree>
    <p:extLst>
      <p:ext uri="{BB962C8B-B14F-4D97-AF65-F5344CB8AC3E}">
        <p14:creationId xmlns:p14="http://schemas.microsoft.com/office/powerpoint/2010/main" val="21049264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Chapter Summary</a:t>
            </a:r>
            <a:endParaRPr lang="en-US" dirty="0"/>
          </a:p>
        </p:txBody>
      </p:sp>
      <p:sp>
        <p:nvSpPr>
          <p:cNvPr id="3" name="Content Placeholder 2"/>
          <p:cNvSpPr>
            <a:spLocks noGrp="1"/>
          </p:cNvSpPr>
          <p:nvPr>
            <p:ph idx="1"/>
          </p:nvPr>
        </p:nvSpPr>
        <p:spPr>
          <a:xfrm>
            <a:off x="350982" y="2041236"/>
            <a:ext cx="8589818" cy="3934692"/>
          </a:xfrm>
        </p:spPr>
        <p:txBody>
          <a:bodyPr>
            <a:noAutofit/>
          </a:bodyPr>
          <a:lstStyle/>
          <a:p>
            <a:pPr marL="0" indent="0">
              <a:buNone/>
            </a:pPr>
            <a:r>
              <a:rPr lang="en-US" sz="2000" dirty="0"/>
              <a:t>This chapter discusses criteria for data selection that are based on an analysis of the program’s source code.  Three families of criteria:</a:t>
            </a:r>
          </a:p>
          <a:p>
            <a:r>
              <a:rPr lang="en-US" sz="2000" dirty="0"/>
              <a:t>Criteria that aim to achieve control flow coverage.</a:t>
            </a:r>
          </a:p>
          <a:p>
            <a:r>
              <a:rPr lang="en-US" sz="2000" dirty="0"/>
              <a:t>Criteria that aim to achieve data flow coverage.</a:t>
            </a:r>
          </a:p>
          <a:p>
            <a:r>
              <a:rPr lang="en-US" sz="2000" dirty="0"/>
              <a:t>Criteria that aim to achieve fault coverage.</a:t>
            </a:r>
          </a:p>
          <a:p>
            <a:pPr marL="0" indent="0">
              <a:buNone/>
            </a:pPr>
            <a:r>
              <a:rPr lang="en-US" sz="2000" dirty="0"/>
              <a:t>All require a detailed/ tedious/ labor-intensive analysis of the program.</a:t>
            </a:r>
          </a:p>
          <a:p>
            <a:r>
              <a:rPr lang="en-US" sz="2000" dirty="0"/>
              <a:t>We must not lose sight of the return on investment of our effort.  </a:t>
            </a:r>
          </a:p>
          <a:p>
            <a:pPr lvl="1"/>
            <a:r>
              <a:rPr lang="en-US" sz="1800" dirty="0"/>
              <a:t>Consider automation.</a:t>
            </a:r>
          </a:p>
          <a:p>
            <a:pPr lvl="1"/>
            <a:r>
              <a:rPr lang="en-US" sz="1800" dirty="0"/>
              <a:t>Compare with specification-based random generation.</a:t>
            </a:r>
          </a:p>
          <a:p>
            <a:pPr lvl="1"/>
            <a:r>
              <a:rPr lang="en-US" sz="1800" dirty="0"/>
              <a:t>Keep in mind the dilemma of using the program to test the program.</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61849D36-D5C7-40C3-97F4-D2E1237827DC}"/>
              </a:ext>
            </a:extLst>
          </p:cNvPr>
          <p:cNvSpPr>
            <a:spLocks noGrp="1"/>
          </p:cNvSpPr>
          <p:nvPr>
            <p:ph type="sldNum" sz="quarter" idx="12"/>
          </p:nvPr>
        </p:nvSpPr>
        <p:spPr/>
        <p:txBody>
          <a:bodyPr/>
          <a:lstStyle/>
          <a:p>
            <a:fld id="{861BBF88-0EE9-8341-94B5-835AB2C87E69}" type="slidenum">
              <a:rPr lang="en-US" smtClean="0"/>
              <a:t>86</a:t>
            </a:fld>
            <a:endParaRPr lang="en-US"/>
          </a:p>
        </p:txBody>
      </p:sp>
    </p:spTree>
    <p:extLst>
      <p:ext uri="{BB962C8B-B14F-4D97-AF65-F5344CB8AC3E}">
        <p14:creationId xmlns:p14="http://schemas.microsoft.com/office/powerpoint/2010/main" val="548431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Structural Criteria</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514350" indent="-514350">
              <a:buFont typeface="+mj-lt"/>
              <a:buAutoNum type="arabicPeriod"/>
            </a:pPr>
            <a:endParaRPr lang="en-US" dirty="0"/>
          </a:p>
          <a:p>
            <a:pPr marL="514350" indent="-514350">
              <a:buFont typeface="+mj-lt"/>
              <a:buAutoNum type="arabicPeriod"/>
            </a:pPr>
            <a:r>
              <a:rPr lang="en-US" dirty="0"/>
              <a:t>Paths and Path Conditions</a:t>
            </a:r>
          </a:p>
          <a:p>
            <a:pPr marL="514350" indent="-514350">
              <a:buFont typeface="+mj-lt"/>
              <a:buAutoNum type="arabicPeriod"/>
            </a:pPr>
            <a:r>
              <a:rPr lang="en-US" dirty="0"/>
              <a:t>Control Flow Coverage</a:t>
            </a:r>
          </a:p>
          <a:p>
            <a:pPr marL="514350" indent="-514350">
              <a:buFont typeface="+mj-lt"/>
              <a:buAutoNum type="arabicPeriod"/>
            </a:pPr>
            <a:r>
              <a:rPr lang="en-US" dirty="0"/>
              <a:t>Data Flow Coverage</a:t>
            </a:r>
          </a:p>
          <a:p>
            <a:pPr marL="514350" indent="-514350">
              <a:buFont typeface="+mj-lt"/>
              <a:buAutoNum type="arabicPeriod"/>
            </a:pPr>
            <a:r>
              <a:rPr lang="en-US" dirty="0"/>
              <a:t>Fault-Based Test Generation</a:t>
            </a:r>
          </a:p>
          <a:p>
            <a:pPr marL="514350" indent="-514350">
              <a:buFont typeface="+mj-lt"/>
              <a:buAutoNum type="arabicPeriod"/>
            </a:pPr>
            <a:r>
              <a:rPr lang="en-US"/>
              <a:t>Chapter Summary</a:t>
            </a:r>
            <a:endParaRPr lang="en-US"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a:extLst>
              <a:ext uri="{FF2B5EF4-FFF2-40B4-BE49-F238E27FC236}">
                <a16:creationId xmlns:a16="http://schemas.microsoft.com/office/drawing/2014/main" id="{342B3B34-E368-4767-A2F7-0CEBCA756ED0}"/>
              </a:ext>
            </a:extLst>
          </p:cNvPr>
          <p:cNvSpPr>
            <a:spLocks noGrp="1"/>
          </p:cNvSpPr>
          <p:nvPr>
            <p:ph type="sldNum" sz="quarter" idx="12"/>
          </p:nvPr>
        </p:nvSpPr>
        <p:spPr/>
        <p:txBody>
          <a:bodyPr/>
          <a:lstStyle/>
          <a:p>
            <a:fld id="{861BBF88-0EE9-8341-94B5-835AB2C87E69}" type="slidenum">
              <a:rPr lang="en-US" smtClean="0"/>
              <a:t>87</a:t>
            </a:fld>
            <a:endParaRPr lang="en-US"/>
          </a:p>
        </p:txBody>
      </p:sp>
    </p:spTree>
    <p:extLst>
      <p:ext uri="{BB962C8B-B14F-4D97-AF65-F5344CB8AC3E}">
        <p14:creationId xmlns:p14="http://schemas.microsoft.com/office/powerpoint/2010/main" val="4050320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91"/>
            <a:ext cx="8229600" cy="667491"/>
          </a:xfrm>
        </p:spPr>
        <p:txBody>
          <a:bodyPr>
            <a:normAutofit/>
          </a:bodyPr>
          <a:lstStyle/>
          <a:p>
            <a:r>
              <a:rPr lang="en-US" b="1" dirty="0"/>
              <a:t>Paths and Path Condition</a:t>
            </a:r>
            <a:endParaRPr lang="en-US" dirty="0"/>
          </a:p>
        </p:txBody>
      </p:sp>
      <p:sp>
        <p:nvSpPr>
          <p:cNvPr id="3" name="Content Placeholder 2"/>
          <p:cNvSpPr>
            <a:spLocks noGrp="1"/>
          </p:cNvSpPr>
          <p:nvPr>
            <p:ph idx="1"/>
          </p:nvPr>
        </p:nvSpPr>
        <p:spPr>
          <a:xfrm>
            <a:off x="594360" y="1671782"/>
            <a:ext cx="8012430" cy="4500419"/>
          </a:xfrm>
        </p:spPr>
        <p:txBody>
          <a:bodyPr>
            <a:normAutofit/>
          </a:bodyPr>
          <a:lstStyle/>
          <a:p>
            <a:pPr marL="0" indent="0">
              <a:buNone/>
            </a:pPr>
            <a:r>
              <a:rPr lang="en-US" sz="2400" dirty="0"/>
              <a:t>Then we define execution paths in a program as sequences of elementary statements:</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2"/>
          <a:stretch>
            <a:fillRect/>
          </a:stretch>
        </p:blipFill>
        <p:spPr>
          <a:xfrm>
            <a:off x="720090" y="2397208"/>
            <a:ext cx="7886700" cy="3867067"/>
          </a:xfrm>
          <a:prstGeom prst="rect">
            <a:avLst/>
          </a:prstGeom>
        </p:spPr>
      </p:pic>
      <p:sp>
        <p:nvSpPr>
          <p:cNvPr id="6" name="Slide Number Placeholder 5">
            <a:extLst>
              <a:ext uri="{FF2B5EF4-FFF2-40B4-BE49-F238E27FC236}">
                <a16:creationId xmlns:a16="http://schemas.microsoft.com/office/drawing/2014/main" id="{1EB46D65-E1AB-46AD-B773-1A0B76FEFA7F}"/>
              </a:ext>
            </a:extLst>
          </p:cNvPr>
          <p:cNvSpPr>
            <a:spLocks noGrp="1"/>
          </p:cNvSpPr>
          <p:nvPr>
            <p:ph type="sldNum" sz="quarter" idx="12"/>
          </p:nvPr>
        </p:nvSpPr>
        <p:spPr/>
        <p:txBody>
          <a:bodyPr/>
          <a:lstStyle/>
          <a:p>
            <a:fld id="{861BBF88-0EE9-8341-94B5-835AB2C87E69}" type="slidenum">
              <a:rPr lang="en-US" smtClean="0"/>
              <a:t>9</a:t>
            </a:fld>
            <a:endParaRPr lang="en-US"/>
          </a:p>
        </p:txBody>
      </p:sp>
    </p:spTree>
    <p:extLst>
      <p:ext uri="{BB962C8B-B14F-4D97-AF65-F5344CB8AC3E}">
        <p14:creationId xmlns:p14="http://schemas.microsoft.com/office/powerpoint/2010/main" val="4086453532"/>
      </p:ext>
    </p:extLst>
  </p:cSld>
  <p:clrMapOvr>
    <a:masterClrMapping/>
  </p:clrMapOvr>
</p:sld>
</file>

<file path=ppt/theme/theme1.xml><?xml version="1.0" encoding="utf-8"?>
<a:theme xmlns:a="http://schemas.openxmlformats.org/drawingml/2006/main" name="Office Theme">
  <a:themeElements>
    <a:clrScheme name="Custom 6">
      <a:dk1>
        <a:srgbClr val="0D1C95"/>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117790</TotalTime>
  <Words>5179</Words>
  <Application>Microsoft Office PowerPoint</Application>
  <PresentationFormat>On-screen Show (4:3)</PresentationFormat>
  <Paragraphs>767</Paragraphs>
  <Slides>87</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87</vt:i4>
      </vt:variant>
    </vt:vector>
  </HeadingPairs>
  <TitlesOfParts>
    <vt:vector size="95" baseType="lpstr">
      <vt:lpstr>Arial</vt:lpstr>
      <vt:lpstr>Calibri</vt:lpstr>
      <vt:lpstr>Calibri Light</vt:lpstr>
      <vt:lpstr>Cambria Math</vt:lpstr>
      <vt:lpstr>Corbel</vt:lpstr>
      <vt:lpstr>Office Theme</vt:lpstr>
      <vt:lpstr>1_Custom Design</vt:lpstr>
      <vt:lpstr>Custom Design</vt:lpstr>
      <vt:lpstr>Chapter 10  Structural Criteria</vt:lpstr>
      <vt:lpstr>Test Data generation</vt:lpstr>
      <vt:lpstr>Test Data generation</vt:lpstr>
      <vt:lpstr>Test Data generation</vt:lpstr>
      <vt:lpstr>Test Data generation</vt:lpstr>
      <vt:lpstr>Structural Criteria</vt:lpstr>
      <vt:lpstr>Paths and Path Condition</vt:lpstr>
      <vt:lpstr>Paths and Path Condition</vt:lpstr>
      <vt:lpstr>Paths and Path Condition</vt:lpstr>
      <vt:lpstr>Paths and Path Condition</vt:lpstr>
      <vt:lpstr>Paths and Path Condition</vt:lpstr>
      <vt:lpstr>Paths and Path Condition</vt:lpstr>
      <vt:lpstr>Paths and Path Condition</vt:lpstr>
      <vt:lpstr>Paths and Path Condition</vt:lpstr>
      <vt:lpstr>Paths and Path Condition</vt:lpstr>
      <vt:lpstr>Paths and Path Condition</vt:lpstr>
      <vt:lpstr>Paths and Path Condition</vt:lpstr>
      <vt:lpstr>Paths and Path Condition</vt:lpstr>
      <vt:lpstr>Paths and Path Condition</vt:lpstr>
      <vt:lpstr>Paths and Path Condition</vt:lpstr>
      <vt:lpstr>Paths and Path Condition</vt:lpstr>
      <vt:lpstr>Paths and Path Condition</vt:lpstr>
      <vt:lpstr>Paths and Path Condition</vt:lpstr>
      <vt:lpstr>Paths and Path Condition</vt:lpstr>
      <vt:lpstr>Paths and Path Condition</vt:lpstr>
      <vt:lpstr>Paths and Path Condition</vt:lpstr>
      <vt:lpstr>Paths and Path Condition</vt:lpstr>
      <vt:lpstr>Paths and Path Condition</vt:lpstr>
      <vt:lpstr>Structural Criteria</vt:lpstr>
      <vt:lpstr>Control Flow Coverage</vt:lpstr>
      <vt:lpstr>Control Flow Coverage</vt:lpstr>
      <vt:lpstr>Control Flow Coverage</vt:lpstr>
      <vt:lpstr>Control Flow Coverage</vt:lpstr>
      <vt:lpstr>Control Flow Coverage</vt:lpstr>
      <vt:lpstr>Control Flow Coverage</vt:lpstr>
      <vt:lpstr>Control Flow Coverage</vt:lpstr>
      <vt:lpstr>Control Flow Coverage</vt:lpstr>
      <vt:lpstr>Control Flow Coverage</vt:lpstr>
      <vt:lpstr>Control Flow Coverage</vt:lpstr>
      <vt:lpstr>Control Flow Coverage</vt:lpstr>
      <vt:lpstr>Control Flow Coverage</vt:lpstr>
      <vt:lpstr>Control Flow Coverage</vt:lpstr>
      <vt:lpstr>Control Flow Coverage</vt:lpstr>
      <vt:lpstr>Control Flow Coverage</vt:lpstr>
      <vt:lpstr>Control Flow Coverage</vt:lpstr>
      <vt:lpstr>Control Flow Coverage</vt:lpstr>
      <vt:lpstr>Control Flow Coverage</vt:lpstr>
      <vt:lpstr>Control Flow Coverage</vt:lpstr>
      <vt:lpstr>Control Flow Coverage</vt:lpstr>
      <vt:lpstr>Control Flow Coverage</vt:lpstr>
      <vt:lpstr>Control Flow Coverage</vt:lpstr>
      <vt:lpstr>Control Flow Coverage</vt:lpstr>
      <vt:lpstr>Control Flow Coverage</vt:lpstr>
      <vt:lpstr>Control Flow Coverage</vt:lpstr>
      <vt:lpstr>Control Flow Coverage</vt:lpstr>
      <vt:lpstr>Structural Criteria</vt:lpstr>
      <vt:lpstr>Data Flow Coverage</vt:lpstr>
      <vt:lpstr>Data Flow Coverage</vt:lpstr>
      <vt:lpstr>Data Flow Coverage</vt:lpstr>
      <vt:lpstr>Data Flow Coverage</vt:lpstr>
      <vt:lpstr>Data Flow Coverage</vt:lpstr>
      <vt:lpstr>Data Flow Coverage</vt:lpstr>
      <vt:lpstr>Data Flow Coverage</vt:lpstr>
      <vt:lpstr>Data Flow Coverage</vt:lpstr>
      <vt:lpstr>Data Flow Coverage</vt:lpstr>
      <vt:lpstr>Data Flow Coverage</vt:lpstr>
      <vt:lpstr>Data Flow Coverage</vt:lpstr>
      <vt:lpstr>Data Flow Coverage</vt:lpstr>
      <vt:lpstr>Data Flow Coverage</vt:lpstr>
      <vt:lpstr>Data Flow Coverage</vt:lpstr>
      <vt:lpstr>Structural Criteria</vt:lpstr>
      <vt:lpstr>Fault based Test generation</vt:lpstr>
      <vt:lpstr>Fault based Test generation</vt:lpstr>
      <vt:lpstr>Fault based Test generation</vt:lpstr>
      <vt:lpstr>Fault based Test generation</vt:lpstr>
      <vt:lpstr>Fault based Test generation</vt:lpstr>
      <vt:lpstr>Fault based Test generation</vt:lpstr>
      <vt:lpstr>Fault based Test generation</vt:lpstr>
      <vt:lpstr>Fault based Test generation</vt:lpstr>
      <vt:lpstr>Fault based Test generation</vt:lpstr>
      <vt:lpstr>Fault based Test generation</vt:lpstr>
      <vt:lpstr>Fault based Test generation</vt:lpstr>
      <vt:lpstr>Fault based Test generation</vt:lpstr>
      <vt:lpstr>Fault based Test generation</vt:lpstr>
      <vt:lpstr>Structural Criteria</vt:lpstr>
      <vt:lpstr>Chapter Summary</vt:lpstr>
      <vt:lpstr>Structural Criteria</vt:lpstr>
    </vt:vector>
  </TitlesOfParts>
  <Company>New Jersey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Johanna Moroch</dc:creator>
  <cp:lastModifiedBy>Ali Mili</cp:lastModifiedBy>
  <cp:revision>706</cp:revision>
  <cp:lastPrinted>2019-02-28T22:34:04Z</cp:lastPrinted>
  <dcterms:created xsi:type="dcterms:W3CDTF">2013-11-11T15:34:51Z</dcterms:created>
  <dcterms:modified xsi:type="dcterms:W3CDTF">2021-07-17T10:48:57Z</dcterms:modified>
</cp:coreProperties>
</file>