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2" r:id="rId2"/>
    <p:sldMasterId id="2147483660" r:id="rId3"/>
  </p:sldMasterIdLst>
  <p:notesMasterIdLst>
    <p:notesMasterId r:id="rId64"/>
  </p:notesMasterIdLst>
  <p:sldIdLst>
    <p:sldId id="290" r:id="rId4"/>
    <p:sldId id="260" r:id="rId5"/>
    <p:sldId id="516" r:id="rId6"/>
    <p:sldId id="517" r:id="rId7"/>
    <p:sldId id="522" r:id="rId8"/>
    <p:sldId id="523" r:id="rId9"/>
    <p:sldId id="524" r:id="rId10"/>
    <p:sldId id="525" r:id="rId11"/>
    <p:sldId id="526" r:id="rId12"/>
    <p:sldId id="527" r:id="rId13"/>
    <p:sldId id="518" r:id="rId14"/>
    <p:sldId id="528" r:id="rId15"/>
    <p:sldId id="529" r:id="rId16"/>
    <p:sldId id="531" r:id="rId17"/>
    <p:sldId id="530" r:id="rId18"/>
    <p:sldId id="532" r:id="rId19"/>
    <p:sldId id="533" r:id="rId20"/>
    <p:sldId id="519" r:id="rId21"/>
    <p:sldId id="534" r:id="rId22"/>
    <p:sldId id="520" r:id="rId23"/>
    <p:sldId id="536" r:id="rId24"/>
    <p:sldId id="535" r:id="rId25"/>
    <p:sldId id="537" r:id="rId26"/>
    <p:sldId id="538" r:id="rId27"/>
    <p:sldId id="539" r:id="rId28"/>
    <p:sldId id="540" r:id="rId29"/>
    <p:sldId id="541" r:id="rId30"/>
    <p:sldId id="542" r:id="rId31"/>
    <p:sldId id="543" r:id="rId32"/>
    <p:sldId id="521" r:id="rId33"/>
    <p:sldId id="544" r:id="rId34"/>
    <p:sldId id="545" r:id="rId35"/>
    <p:sldId id="546" r:id="rId36"/>
    <p:sldId id="548" r:id="rId37"/>
    <p:sldId id="549" r:id="rId38"/>
    <p:sldId id="550" r:id="rId39"/>
    <p:sldId id="573" r:id="rId40"/>
    <p:sldId id="551" r:id="rId41"/>
    <p:sldId id="572" r:id="rId42"/>
    <p:sldId id="547" r:id="rId43"/>
    <p:sldId id="553" r:id="rId44"/>
    <p:sldId id="554" r:id="rId45"/>
    <p:sldId id="555" r:id="rId46"/>
    <p:sldId id="556" r:id="rId47"/>
    <p:sldId id="557" r:id="rId48"/>
    <p:sldId id="558" r:id="rId49"/>
    <p:sldId id="559" r:id="rId50"/>
    <p:sldId id="560" r:id="rId51"/>
    <p:sldId id="561" r:id="rId52"/>
    <p:sldId id="562" r:id="rId53"/>
    <p:sldId id="563" r:id="rId54"/>
    <p:sldId id="564" r:id="rId55"/>
    <p:sldId id="565" r:id="rId56"/>
    <p:sldId id="566" r:id="rId57"/>
    <p:sldId id="567" r:id="rId58"/>
    <p:sldId id="568" r:id="rId59"/>
    <p:sldId id="569" r:id="rId60"/>
    <p:sldId id="552" r:id="rId61"/>
    <p:sldId id="571" r:id="rId62"/>
    <p:sldId id="570"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FF"/>
    <a:srgbClr val="D1F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4" autoAdjust="0"/>
    <p:restoredTop sz="94715" autoAdjust="0"/>
  </p:normalViewPr>
  <p:slideViewPr>
    <p:cSldViewPr snapToGrid="0" snapToObjects="1">
      <p:cViewPr varScale="1">
        <p:scale>
          <a:sx n="58" d="100"/>
          <a:sy n="58" d="100"/>
        </p:scale>
        <p:origin x="936" y="56"/>
      </p:cViewPr>
      <p:guideLst>
        <p:guide orient="horz" pos="2160"/>
        <p:guide pos="2880"/>
      </p:guideLst>
    </p:cSldViewPr>
  </p:slideViewPr>
  <p:outlineViewPr>
    <p:cViewPr>
      <p:scale>
        <a:sx n="33" d="100"/>
        <a:sy n="33" d="100"/>
      </p:scale>
      <p:origin x="0" y="-86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0E34A-F70B-47E2-940D-280CBD8AB9A8}" type="datetimeFigureOut">
              <a:rPr lang="en-US" smtClean="0"/>
              <a:t>7/22/2021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78347-922B-415D-8777-E88291317812}" type="slidenum">
              <a:rPr lang="en-US" smtClean="0"/>
              <a:t>‹#›</a:t>
            </a:fld>
            <a:endParaRPr lang="en-US"/>
          </a:p>
        </p:txBody>
      </p:sp>
    </p:spTree>
    <p:extLst>
      <p:ext uri="{BB962C8B-B14F-4D97-AF65-F5344CB8AC3E}">
        <p14:creationId xmlns:p14="http://schemas.microsoft.com/office/powerpoint/2010/main" val="2344247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9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D4CFF32-336B-4A73-9AB6-848B1F431E14}" type="datetime1">
              <a:rPr lang="en-US" smtClean="0"/>
              <a:t>7/22/2021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58240"/>
          </a:xfrm>
          <a:prstGeom prst="rect">
            <a:avLst/>
          </a:prstGeom>
        </p:spPr>
      </p:pic>
    </p:spTree>
    <p:extLst>
      <p:ext uri="{BB962C8B-B14F-4D97-AF65-F5344CB8AC3E}">
        <p14:creationId xmlns:p14="http://schemas.microsoft.com/office/powerpoint/2010/main" val="143104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E9EF94-3EE3-4938-9CBE-3F7F3BEAFF1C}" type="datetime1">
              <a:rPr lang="en-US" smtClean="0"/>
              <a:t>7/22/2021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216701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3655CB-207D-459F-A0F7-975DFD11311D}" type="datetime1">
              <a:rPr lang="en-US" smtClean="0"/>
              <a:t>7/22/2021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1001847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C6068E-0EFC-46BB-B906-8A957126ECDD}"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2858274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C6068E-0EFC-46BB-B906-8A957126ECDD}"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238314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C6068E-0EFC-46BB-B906-8A957126ECDD}"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2047144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C6068E-0EFC-46BB-B906-8A957126ECDD}"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398642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6068E-0EFC-46BB-B906-8A957126ECDD}" type="datetimeFigureOut">
              <a:rPr lang="en-US" smtClean="0"/>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1820291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6068E-0EFC-46BB-B906-8A957126ECDD}" type="datetimeFigureOut">
              <a:rPr lang="en-US" smtClean="0"/>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1833443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6068E-0EFC-46BB-B906-8A957126ECDD}" type="datetimeFigureOut">
              <a:rPr lang="en-US" smtClean="0"/>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2185285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C6068E-0EFC-46BB-B906-8A957126ECDD}"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336590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9DC78CC-D8E3-4261-8673-9052307A4B28}" type="datetime1">
              <a:rPr lang="en-US" smtClean="0"/>
              <a:t>7/22/2021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sp>
        <p:nvSpPr>
          <p:cNvPr id="9" name="Content Placeholder 8"/>
          <p:cNvSpPr>
            <a:spLocks noGrp="1"/>
          </p:cNvSpPr>
          <p:nvPr>
            <p:ph sz="quarter" idx="13"/>
          </p:nvPr>
        </p:nvSpPr>
        <p:spPr>
          <a:xfrm>
            <a:off x="1776413" y="296863"/>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00837"/>
          </a:xfrm>
          <a:prstGeom prst="rect">
            <a:avLst/>
          </a:prstGeom>
        </p:spPr>
      </p:pic>
    </p:spTree>
    <p:extLst>
      <p:ext uri="{BB962C8B-B14F-4D97-AF65-F5344CB8AC3E}">
        <p14:creationId xmlns:p14="http://schemas.microsoft.com/office/powerpoint/2010/main" val="99017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C6068E-0EFC-46BB-B906-8A957126ECDD}"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1935678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C6068E-0EFC-46BB-B906-8A957126ECDD}"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2816309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C6068E-0EFC-46BB-B906-8A957126ECDD}"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4167769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E1CB2A1-FF52-4D80-9DDE-0F2025C7E980}" type="datetime1">
              <a:rPr lang="en-US" smtClean="0"/>
              <a:t>7/22/2021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798970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55FE5-221E-47D9-A552-C9BAA4588614}" type="datetime1">
              <a:rPr lang="en-US" smtClean="0"/>
              <a:t>7/22/2021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1561442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71CDC-19FF-4AA4-9D70-7FBB800C938F}" type="datetime1">
              <a:rPr lang="en-US" smtClean="0"/>
              <a:t>7/22/2021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7034195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FA72F0-3911-4383-827E-24C5BA5AA8F8}" type="datetime1">
              <a:rPr lang="en-US" smtClean="0"/>
              <a:t>7/22/2021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2919885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D89E93-89B4-4CCA-9163-8A6EBA2E8EEE}" type="datetime1">
              <a:rPr lang="en-US" smtClean="0"/>
              <a:t>7/22/2021</a:t>
            </a:fld>
            <a:endParaRPr lang="en-US"/>
          </a:p>
        </p:txBody>
      </p:sp>
      <p:sp>
        <p:nvSpPr>
          <p:cNvPr id="8" name="Footer Placeholder 7"/>
          <p:cNvSpPr>
            <a:spLocks noGrp="1"/>
          </p:cNvSpPr>
          <p:nvPr>
            <p:ph type="ftr" sz="quarter" idx="11"/>
          </p:nvPr>
        </p:nvSpPr>
        <p:spPr/>
        <p:txBody>
          <a:bodyPr/>
          <a:lstStyle/>
          <a:p>
            <a:r>
              <a:rPr lang="en-US"/>
              <a:t>Software Testing:  Concepts and Operations, Mili and Tchier, Wiley and Sons, 2015</a:t>
            </a:r>
          </a:p>
        </p:txBody>
      </p:sp>
      <p:sp>
        <p:nvSpPr>
          <p:cNvPr id="9" name="Slide Number Placeholder 8"/>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12948685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DEB6CD-F217-4C3B-B92E-B78D25988186}" type="datetime1">
              <a:rPr lang="en-US" smtClean="0"/>
              <a:t>7/22/2021</a:t>
            </a:fld>
            <a:endParaRPr lang="en-US"/>
          </a:p>
        </p:txBody>
      </p:sp>
      <p:sp>
        <p:nvSpPr>
          <p:cNvPr id="4" name="Footer Placeholder 3"/>
          <p:cNvSpPr>
            <a:spLocks noGrp="1"/>
          </p:cNvSpPr>
          <p:nvPr>
            <p:ph type="ftr" sz="quarter" idx="11"/>
          </p:nvPr>
        </p:nvSpPr>
        <p:spPr/>
        <p:txBody>
          <a:bodyPr/>
          <a:lstStyle/>
          <a:p>
            <a:r>
              <a:rPr lang="en-US"/>
              <a:t>Software Testing:  Concepts and Operations, Mili and Tchier, Wiley and Sons, 2015</a:t>
            </a:r>
          </a:p>
        </p:txBody>
      </p:sp>
      <p:sp>
        <p:nvSpPr>
          <p:cNvPr id="5" name="Slide Number Placeholder 4"/>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907566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71419-82FF-4B11-A708-77A113FAD457}" type="datetime1">
              <a:rPr lang="en-US" smtClean="0"/>
              <a:t>7/22/2021</a:t>
            </a:fld>
            <a:endParaRPr lang="en-US"/>
          </a:p>
        </p:txBody>
      </p:sp>
      <p:sp>
        <p:nvSpPr>
          <p:cNvPr id="3" name="Footer Placeholder 2"/>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86209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9AEC870-378C-4BD0-97F4-67B238FEDA92}" type="datetime1">
              <a:rPr lang="en-US" smtClean="0"/>
              <a:t>7/22/2021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295966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EE2D1-6133-49AA-BA02-065971221E85}" type="datetime1">
              <a:rPr lang="en-US" smtClean="0"/>
              <a:t>7/22/2021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20866914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B4D84-6B6F-451A-A611-426D501B90AE}" type="datetime1">
              <a:rPr lang="en-US" smtClean="0"/>
              <a:t>7/22/2021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314269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B03A0F-C3B4-4AD3-883D-006B9BAF7E8F}" type="datetime1">
              <a:rPr lang="en-US" smtClean="0"/>
              <a:t>7/22/2021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2896095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E033A6-2249-4F32-931A-26F113FC2976}" type="datetime1">
              <a:rPr lang="en-US" smtClean="0"/>
              <a:t>7/22/2021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78506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1927DC-FEF7-43A5-AF21-1733DC3C051C}" type="datetime1">
              <a:rPr lang="en-US" smtClean="0"/>
              <a:t>7/22/2021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250268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A3AD78-471A-4246-88F0-21A9C017B97B}" type="datetime1">
              <a:rPr lang="en-US" smtClean="0"/>
              <a:t>7/22/2021</a:t>
            </a:fld>
            <a:endParaRPr lang="en-US"/>
          </a:p>
        </p:txBody>
      </p:sp>
      <p:sp>
        <p:nvSpPr>
          <p:cNvPr id="8" name="Footer Placeholder 7"/>
          <p:cNvSpPr>
            <a:spLocks noGrp="1"/>
          </p:cNvSpPr>
          <p:nvPr>
            <p:ph type="ftr" sz="quarter" idx="11"/>
          </p:nvPr>
        </p:nvSpPr>
        <p:spPr/>
        <p:txBody>
          <a:bodyPr/>
          <a:lstStyle/>
          <a:p>
            <a:r>
              <a:rPr lang="en-US"/>
              <a:t>Software Testing:  Concepts and Operations, Mili and Tchier, Wiley and Sons, 2015</a:t>
            </a:r>
          </a:p>
        </p:txBody>
      </p:sp>
      <p:sp>
        <p:nvSpPr>
          <p:cNvPr id="9" name="Slide Number Placeholder 8"/>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411990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0E63F8-CFB9-443D-A223-74CD1DA86A98}" type="datetime1">
              <a:rPr lang="en-US" smtClean="0"/>
              <a:t>7/22/2021</a:t>
            </a:fld>
            <a:endParaRPr lang="en-US"/>
          </a:p>
        </p:txBody>
      </p:sp>
      <p:sp>
        <p:nvSpPr>
          <p:cNvPr id="4" name="Footer Placeholder 3"/>
          <p:cNvSpPr>
            <a:spLocks noGrp="1"/>
          </p:cNvSpPr>
          <p:nvPr>
            <p:ph type="ftr" sz="quarter" idx="11"/>
          </p:nvPr>
        </p:nvSpPr>
        <p:spPr/>
        <p:txBody>
          <a:bodyPr/>
          <a:lstStyle/>
          <a:p>
            <a:r>
              <a:rPr lang="en-US"/>
              <a:t>Software Testing:  Concepts and Operations, Mili and Tchier, Wiley and Sons, 2015</a:t>
            </a:r>
          </a:p>
        </p:txBody>
      </p:sp>
      <p:sp>
        <p:nvSpPr>
          <p:cNvPr id="5" name="Slide Number Placeholder 4"/>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17813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D1F0FF"/>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65151-FFDA-47C8-91FE-8F4FF3016203}" type="datetime1">
              <a:rPr lang="en-US" smtClean="0"/>
              <a:t>7/22/2021</a:t>
            </a:fld>
            <a:endParaRPr lang="en-US" dirty="0"/>
          </a:p>
        </p:txBody>
      </p:sp>
      <p:sp>
        <p:nvSpPr>
          <p:cNvPr id="3" name="Footer Placeholder 2"/>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38192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604EEA-3960-414A-B4CF-3755340712F7}" type="datetime1">
              <a:rPr lang="en-US" smtClean="0"/>
              <a:t>7/22/2021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369430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9FE0A-4232-492B-A377-216F5BD4745D}" type="datetime1">
              <a:rPr lang="en-US" smtClean="0"/>
              <a:t>7/22/2021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68125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1F0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31024"/>
            <a:ext cx="8229600" cy="66749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048825"/>
            <a:ext cx="8229600" cy="4077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FBA22-277E-4107-B04F-2C36ABD0ABDD}" type="datetime1">
              <a:rPr lang="en-US" smtClean="0"/>
              <a:t>7/22/2021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Testing:  Concepts and Operations, Mili and Tchier, Wiley and Sons, 2015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BBF88-0EE9-8341-94B5-835AB2C87E69}" type="slidenum">
              <a:rPr lang="en-US" smtClean="0"/>
              <a:t>‹#›</a:t>
            </a:fld>
            <a:endParaRPr lang="en-US"/>
          </a:p>
        </p:txBody>
      </p:sp>
    </p:spTree>
    <p:extLst>
      <p:ext uri="{BB962C8B-B14F-4D97-AF65-F5344CB8AC3E}">
        <p14:creationId xmlns:p14="http://schemas.microsoft.com/office/powerpoint/2010/main" val="2033822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36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6068E-0EFC-46BB-B906-8A957126ECDD}" type="datetimeFigureOut">
              <a:rPr lang="en-US" smtClean="0"/>
              <a:t>7/22/2021</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5577E-E9EF-47B8-B280-69EB89676FA5}" type="slidenum">
              <a:rPr lang="en-US" smtClean="0"/>
              <a:t>‹#›</a:t>
            </a:fld>
            <a:endParaRPr lang="en-US"/>
          </a:p>
        </p:txBody>
      </p:sp>
    </p:spTree>
    <p:extLst>
      <p:ext uri="{BB962C8B-B14F-4D97-AF65-F5344CB8AC3E}">
        <p14:creationId xmlns:p14="http://schemas.microsoft.com/office/powerpoint/2010/main" val="27801913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9B41A-8A6E-4C99-B8F9-628399104338}" type="datetime1">
              <a:rPr lang="en-US" smtClean="0"/>
              <a:t>7/22/2021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Testing:  Concepts and Operations, Mili and Tchier, Wiley and Sons, 2015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65C40-5B56-3D4B-9C2D-4B3CAFFE50DA}" type="slidenum">
              <a:rPr lang="en-US" smtClean="0"/>
              <a:t>‹#›</a:t>
            </a:fld>
            <a:endParaRPr lang="en-US"/>
          </a:p>
        </p:txBody>
      </p:sp>
    </p:spTree>
    <p:extLst>
      <p:ext uri="{BB962C8B-B14F-4D97-AF65-F5344CB8AC3E}">
        <p14:creationId xmlns:p14="http://schemas.microsoft.com/office/powerpoint/2010/main" val="2141479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4016"/>
            <a:ext cx="7772400" cy="2332202"/>
          </a:xfrm>
        </p:spPr>
        <p:txBody>
          <a:bodyPr>
            <a:normAutofit/>
          </a:bodyPr>
          <a:lstStyle/>
          <a:p>
            <a:r>
              <a:rPr lang="en-US" b="1"/>
              <a:t>Chapter 13</a:t>
            </a:r>
            <a:br>
              <a:rPr lang="en-US" b="1"/>
            </a:br>
            <a:br>
              <a:rPr lang="en-US" b="1"/>
            </a:br>
            <a:r>
              <a:rPr lang="en-US" b="1"/>
              <a:t>Test Outcome Analysis</a:t>
            </a:r>
            <a:endParaRPr lang="en-US" i="1" dirty="0"/>
          </a:p>
        </p:txBody>
      </p:sp>
      <p:sp>
        <p:nvSpPr>
          <p:cNvPr id="5" name="Subtitle 4"/>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22595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Logical Claims</a:t>
            </a:r>
            <a:endParaRPr lang="en-US" sz="2800" dirty="0"/>
          </a:p>
        </p:txBody>
      </p:sp>
      <p:sp>
        <p:nvSpPr>
          <p:cNvPr id="4" name="Content Placeholder 3"/>
          <p:cNvSpPr>
            <a:spLocks noGrp="1"/>
          </p:cNvSpPr>
          <p:nvPr>
            <p:ph idx="1"/>
          </p:nvPr>
        </p:nvSpPr>
        <p:spPr/>
        <p:txBody>
          <a:bodyPr>
            <a:normAutofit fontScale="77500" lnSpcReduction="20000"/>
          </a:bodyPr>
          <a:lstStyle/>
          <a:p>
            <a:pPr marL="514350" indent="-514350">
              <a:buAutoNum type="arabicPeriod" startAt="3"/>
            </a:pPr>
            <a:r>
              <a:rPr lang="en-US" dirty="0" err="1"/>
              <a:t>Concolic</a:t>
            </a:r>
            <a:r>
              <a:rPr lang="en-US" dirty="0"/>
              <a:t> Testing </a:t>
            </a:r>
          </a:p>
          <a:p>
            <a:pPr marL="0" indent="0">
              <a:buNone/>
            </a:pPr>
            <a:r>
              <a:rPr lang="en-US" dirty="0"/>
              <a:t>Concrete testing on actual data,</a:t>
            </a:r>
          </a:p>
          <a:p>
            <a:r>
              <a:rPr lang="en-US" dirty="0"/>
              <a:t>But uses symbolic execution to compute path conditions and control path coverage.</a:t>
            </a:r>
          </a:p>
          <a:p>
            <a:r>
              <a:rPr lang="en-US" dirty="0"/>
              <a:t>Focus on execution paths, rather than closed form control structures,  targeting path conditions rather than path functions,</a:t>
            </a:r>
          </a:p>
          <a:p>
            <a:pPr lvl="1"/>
            <a:r>
              <a:rPr lang="en-US" dirty="0"/>
              <a:t>Obviates some of the difficulties of symbolic execution.</a:t>
            </a:r>
          </a:p>
          <a:p>
            <a:r>
              <a:rPr lang="en-US" dirty="0"/>
              <a:t>Systematic approach to path coverage,</a:t>
            </a:r>
          </a:p>
          <a:p>
            <a:pPr lvl="1"/>
            <a:r>
              <a:rPr lang="en-US" dirty="0"/>
              <a:t>Achieves some degree of efficiency,</a:t>
            </a:r>
          </a:p>
          <a:p>
            <a:pPr lvl="1"/>
            <a:r>
              <a:rPr lang="en-US" dirty="0"/>
              <a:t>Each test datum exercises a distinct execution path.</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12895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Outcome Analysis</a:t>
            </a:r>
            <a:endParaRPr lang="en-US" sz="2800" dirty="0"/>
          </a:p>
        </p:txBody>
      </p:sp>
      <p:sp>
        <p:nvSpPr>
          <p:cNvPr id="4" name="Content Placeholder 3"/>
          <p:cNvSpPr>
            <a:spLocks noGrp="1"/>
          </p:cNvSpPr>
          <p:nvPr>
            <p:ph idx="1"/>
          </p:nvPr>
        </p:nvSpPr>
        <p:spPr/>
        <p:txBody>
          <a:bodyPr>
            <a:normAutofit fontScale="62500" lnSpcReduction="20000"/>
          </a:bodyPr>
          <a:lstStyle/>
          <a:p>
            <a:pPr marL="514350" indent="-514350">
              <a:buFont typeface="+mj-lt"/>
              <a:buAutoNum type="arabicPeriod"/>
            </a:pPr>
            <a:r>
              <a:rPr lang="en-US" dirty="0"/>
              <a:t>Logical Claims</a:t>
            </a:r>
          </a:p>
          <a:p>
            <a:pPr marL="914400" lvl="1" indent="-514350">
              <a:buFont typeface="+mj-lt"/>
              <a:buAutoNum type="arabicPeriod"/>
            </a:pPr>
            <a:r>
              <a:rPr lang="en-US" dirty="0"/>
              <a:t>Concrete Testing</a:t>
            </a:r>
          </a:p>
          <a:p>
            <a:pPr marL="914400" lvl="1" indent="-514350">
              <a:buFont typeface="+mj-lt"/>
              <a:buAutoNum type="arabicPeriod"/>
            </a:pPr>
            <a:r>
              <a:rPr lang="en-US" dirty="0"/>
              <a:t>Symbolic Testing</a:t>
            </a:r>
          </a:p>
          <a:p>
            <a:pPr marL="914400" lvl="1" indent="-514350">
              <a:buFont typeface="+mj-lt"/>
              <a:buAutoNum type="arabicPeriod"/>
            </a:pPr>
            <a:r>
              <a:rPr lang="en-US" dirty="0" err="1"/>
              <a:t>Concolic</a:t>
            </a:r>
            <a:r>
              <a:rPr lang="en-US" dirty="0"/>
              <a:t> Testing</a:t>
            </a:r>
          </a:p>
          <a:p>
            <a:pPr marL="514350" indent="-514350">
              <a:buFont typeface="+mj-lt"/>
              <a:buAutoNum type="arabicPeriod"/>
            </a:pPr>
            <a:r>
              <a:rPr lang="en-US" b="1" dirty="0">
                <a:solidFill>
                  <a:srgbClr val="FF0000"/>
                </a:solidFill>
              </a:rPr>
              <a:t>Stochastic Claims:  Fault Density</a:t>
            </a:r>
          </a:p>
          <a:p>
            <a:pPr marL="514350" indent="-514350">
              <a:buFont typeface="+mj-lt"/>
              <a:buAutoNum type="arabicPeriod"/>
            </a:pPr>
            <a:r>
              <a:rPr lang="en-US" dirty="0"/>
              <a:t>Stochastic Claims:  Failure Probability</a:t>
            </a:r>
          </a:p>
          <a:p>
            <a:pPr marL="914400" lvl="1" indent="-514350">
              <a:buFont typeface="+mj-lt"/>
              <a:buAutoNum type="arabicPeriod"/>
            </a:pPr>
            <a:r>
              <a:rPr lang="en-US" dirty="0"/>
              <a:t>Faults are Not Created Equal</a:t>
            </a:r>
          </a:p>
          <a:p>
            <a:pPr marL="914400" lvl="1" indent="-514350">
              <a:buFont typeface="+mj-lt"/>
              <a:buAutoNum type="arabicPeriod"/>
            </a:pPr>
            <a:r>
              <a:rPr lang="en-US" dirty="0"/>
              <a:t>Defining Quantifying Reliability</a:t>
            </a:r>
          </a:p>
          <a:p>
            <a:pPr marL="914400" lvl="1" indent="-514350">
              <a:buFont typeface="+mj-lt"/>
              <a:buAutoNum type="arabicPeriod"/>
            </a:pPr>
            <a:r>
              <a:rPr lang="en-US" dirty="0"/>
              <a:t>Modeling Software Reliability</a:t>
            </a:r>
          </a:p>
          <a:p>
            <a:pPr marL="914400" lvl="1" indent="-514350">
              <a:buFont typeface="+mj-lt"/>
              <a:buAutoNum type="arabicPeriod"/>
            </a:pPr>
            <a:r>
              <a:rPr lang="en-US" dirty="0"/>
              <a:t>Certification Testing</a:t>
            </a:r>
          </a:p>
          <a:p>
            <a:pPr marL="914400" lvl="1" indent="-514350">
              <a:buFont typeface="+mj-lt"/>
              <a:buAutoNum type="arabicPeriod"/>
            </a:pPr>
            <a:r>
              <a:rPr lang="en-US" dirty="0"/>
              <a:t>Reliability Estimation, Reliability Growth</a:t>
            </a:r>
          </a:p>
          <a:p>
            <a:pPr marL="914400" lvl="1" indent="-514350">
              <a:buFont typeface="+mj-lt"/>
              <a:buAutoNum type="arabicPeriod"/>
            </a:pPr>
            <a:r>
              <a:rPr lang="en-US" dirty="0"/>
              <a:t>Reliability Standards</a:t>
            </a:r>
          </a:p>
          <a:p>
            <a:pPr marL="914400" lvl="1" indent="-514350">
              <a:buFont typeface="+mj-lt"/>
              <a:buAutoNum type="arabicPeriod"/>
            </a:pPr>
            <a:r>
              <a:rPr lang="en-US" dirty="0"/>
              <a:t>Reliability as an Economic Function</a:t>
            </a:r>
          </a:p>
          <a:p>
            <a:pPr marL="514350" indent="-514350">
              <a:buFont typeface="+mj-lt"/>
              <a:buAutoNum type="arabicPeriod"/>
            </a:pPr>
            <a:r>
              <a:rPr lang="en-US" dirty="0"/>
              <a:t>Chapter Summary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689570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Stochastic Claims:  Fault Density</a:t>
            </a:r>
          </a:p>
        </p:txBody>
      </p:sp>
      <p:sp>
        <p:nvSpPr>
          <p:cNvPr id="4" name="Content Placeholder 3"/>
          <p:cNvSpPr>
            <a:spLocks noGrp="1"/>
          </p:cNvSpPr>
          <p:nvPr>
            <p:ph idx="1"/>
          </p:nvPr>
        </p:nvSpPr>
        <p:spPr/>
        <p:txBody>
          <a:bodyPr>
            <a:normAutofit fontScale="70000" lnSpcReduction="20000"/>
          </a:bodyPr>
          <a:lstStyle/>
          <a:p>
            <a:pPr marL="0" indent="0">
              <a:buNone/>
            </a:pPr>
            <a:r>
              <a:rPr lang="en-US" dirty="0"/>
              <a:t>Testing provides little in terms of logical claims.</a:t>
            </a:r>
          </a:p>
          <a:p>
            <a:pPr marL="0" indent="0">
              <a:buNone/>
            </a:pPr>
            <a:r>
              <a:rPr lang="en-US" dirty="0"/>
              <a:t>How about stochastic claims?</a:t>
            </a:r>
          </a:p>
          <a:p>
            <a:r>
              <a:rPr lang="en-US" dirty="0"/>
              <a:t>First: using testing to estimate fault density (# faults/ KLOC).</a:t>
            </a:r>
          </a:p>
          <a:p>
            <a:r>
              <a:rPr lang="en-US" dirty="0"/>
              <a:t>Approach:</a:t>
            </a:r>
          </a:p>
          <a:p>
            <a:pPr lvl="1"/>
            <a:r>
              <a:rPr lang="en-US" dirty="0"/>
              <a:t>Seed faults (insert artificial faults into the code).</a:t>
            </a:r>
          </a:p>
          <a:p>
            <a:pPr lvl="1"/>
            <a:r>
              <a:rPr lang="en-US" dirty="0"/>
              <a:t>Run tests, count how many seeded faults are uncovered by the test.</a:t>
            </a:r>
          </a:p>
          <a:p>
            <a:pPr lvl="1"/>
            <a:r>
              <a:rPr lang="en-US" dirty="0"/>
              <a:t>How many unseeded faults are uncovered by the test.</a:t>
            </a:r>
          </a:p>
          <a:p>
            <a:r>
              <a:rPr lang="en-US" dirty="0"/>
              <a:t>Assume that the test has uncovered the same proportion of seeded and unseeded faults.</a:t>
            </a:r>
          </a:p>
          <a:p>
            <a:pPr lvl="1"/>
            <a:r>
              <a:rPr lang="en-US" dirty="0"/>
              <a:t>Estimate the total number of unseeded faults.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86810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Stochastic Claims:  Fault Density</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70000" lnSpcReduction="20000"/>
              </a:bodyPr>
              <a:lstStyle/>
              <a:p>
                <a:pPr marL="0" indent="0">
                  <a:buNone/>
                </a:pPr>
                <a:r>
                  <a:rPr lang="en-US" dirty="0"/>
                  <a:t>We let:</a:t>
                </a:r>
              </a:p>
              <a:p>
                <a:r>
                  <a:rPr lang="en-US" dirty="0"/>
                  <a:t>D:  number of seeded faults.</a:t>
                </a:r>
              </a:p>
              <a:p>
                <a:r>
                  <a:rPr lang="en-US" dirty="0"/>
                  <a:t>D’:  number of uncovered seeded faults.</a:t>
                </a:r>
              </a:p>
              <a:p>
                <a:r>
                  <a:rPr lang="en-US" dirty="0"/>
                  <a:t>N:  number of native faults.</a:t>
                </a:r>
              </a:p>
              <a:p>
                <a:r>
                  <a:rPr lang="en-US" dirty="0"/>
                  <a:t>N’:  number of uncovered seeded faults.</a:t>
                </a:r>
              </a:p>
              <a:p>
                <a:pPr marL="0" indent="0">
                  <a:buNone/>
                </a:pPr>
                <a:r>
                  <a:rPr lang="en-US" dirty="0"/>
                  <a:t>We assume:</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m:t>
                          </m:r>
                        </m:num>
                        <m:den>
                          <m:r>
                            <a:rPr lang="en-US" b="0" i="1" smtClean="0">
                              <a:latin typeface="Cambria Math" panose="02040503050406030204" pitchFamily="18" charset="0"/>
                            </a:rPr>
                            <m:t>𝑁</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𝐷</m:t>
                          </m:r>
                          <m:r>
                            <a:rPr lang="en-US" b="0" i="1" smtClean="0">
                              <a:latin typeface="Cambria Math" panose="02040503050406030204" pitchFamily="18" charset="0"/>
                            </a:rPr>
                            <m:t>′</m:t>
                          </m:r>
                        </m:num>
                        <m:den>
                          <m:r>
                            <a:rPr lang="en-US" b="0" i="1" smtClean="0">
                              <a:latin typeface="Cambria Math" panose="02040503050406030204" pitchFamily="18" charset="0"/>
                            </a:rPr>
                            <m:t>𝐷</m:t>
                          </m:r>
                        </m:den>
                      </m:f>
                    </m:oMath>
                  </m:oMathPara>
                </a14:m>
                <a:endParaRPr lang="en-US" b="0" dirty="0"/>
              </a:p>
              <a:p>
                <a:pPr marL="0" indent="0">
                  <a:buNone/>
                </a:pPr>
                <a:r>
                  <a:rPr lang="en-US" dirty="0"/>
                  <a:t>From which we derive</a:t>
                </a:r>
              </a:p>
              <a:p>
                <a:pPr marL="0" indent="0" algn="ctr">
                  <a:buNone/>
                </a:pP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num>
                      <m:den>
                        <m:r>
                          <a:rPr lang="en-US" b="0" i="1" smtClean="0">
                            <a:latin typeface="Cambria Math" panose="02040503050406030204" pitchFamily="18" charset="0"/>
                          </a:rPr>
                          <m:t>𝐷</m:t>
                        </m:r>
                        <m:r>
                          <a:rPr lang="en-US" b="0" i="1" smtClean="0">
                            <a:latin typeface="Cambria Math" panose="02040503050406030204" pitchFamily="18" charset="0"/>
                          </a:rPr>
                          <m:t>′</m:t>
                        </m:r>
                      </m:den>
                    </m:f>
                  </m:oMath>
                </a14:m>
                <a:r>
                  <a:rPr lang="en-US" dirty="0"/>
                  <a:t>. </a:t>
                </a:r>
              </a:p>
              <a:p>
                <a:pPr marL="0" indent="0" algn="just">
                  <a:buNone/>
                </a:pPr>
                <a:r>
                  <a:rPr lang="en-US" dirty="0"/>
                  <a:t>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63" t="-254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4287668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Stochastic Claims:  Fault Density</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2048825"/>
                <a:ext cx="2787162" cy="4077338"/>
              </a:xfrm>
            </p:spPr>
            <p:txBody>
              <a:bodyPr>
                <a:normAutofit fontScale="55000" lnSpcReduction="20000"/>
              </a:bodyPr>
              <a:lstStyle/>
              <a:p>
                <a:pPr marL="0" indent="0">
                  <a:buNone/>
                </a:pPr>
                <a:r>
                  <a:rPr lang="en-US" dirty="0"/>
                  <a:t>We let:</a:t>
                </a:r>
              </a:p>
              <a:p>
                <a:r>
                  <a:rPr lang="en-US" dirty="0"/>
                  <a:t>D:  number of seeded faults.</a:t>
                </a:r>
              </a:p>
              <a:p>
                <a:r>
                  <a:rPr lang="en-US" dirty="0"/>
                  <a:t>D’:  number of uncovered seeded faults.</a:t>
                </a:r>
              </a:p>
              <a:p>
                <a:r>
                  <a:rPr lang="en-US" dirty="0"/>
                  <a:t>N:  number of native faults.</a:t>
                </a:r>
              </a:p>
              <a:p>
                <a:r>
                  <a:rPr lang="en-US" dirty="0"/>
                  <a:t>N’:  number of uncovered seeded faults.</a:t>
                </a:r>
              </a:p>
              <a:p>
                <a:pPr marL="0" indent="0">
                  <a:buNone/>
                </a:pPr>
                <a:endParaRPr lang="en-US" dirty="0"/>
              </a:p>
              <a:p>
                <a:pPr marL="0" indent="0">
                  <a:buNone/>
                </a:pPr>
                <a:r>
                  <a:rPr lang="en-US" sz="6700" dirty="0"/>
                  <a:t> </a:t>
                </a:r>
                <a14:m>
                  <m:oMath xmlns:m="http://schemas.openxmlformats.org/officeDocument/2006/math">
                    <m:f>
                      <m:fPr>
                        <m:ctrlPr>
                          <a:rPr lang="en-US" sz="6700" i="1">
                            <a:latin typeface="Cambria Math" panose="02040503050406030204" pitchFamily="18" charset="0"/>
                          </a:rPr>
                        </m:ctrlPr>
                      </m:fPr>
                      <m:num>
                        <m:r>
                          <a:rPr lang="en-US" sz="6700" i="1">
                            <a:latin typeface="Cambria Math" panose="02040503050406030204" pitchFamily="18" charset="0"/>
                          </a:rPr>
                          <m:t>𝑁</m:t>
                        </m:r>
                        <m:r>
                          <a:rPr lang="en-US" sz="6700" i="1">
                            <a:latin typeface="Cambria Math" panose="02040503050406030204" pitchFamily="18" charset="0"/>
                          </a:rPr>
                          <m:t>′</m:t>
                        </m:r>
                      </m:num>
                      <m:den>
                        <m:r>
                          <a:rPr lang="en-US" sz="6700" i="1">
                            <a:latin typeface="Cambria Math" panose="02040503050406030204" pitchFamily="18" charset="0"/>
                          </a:rPr>
                          <m:t>𝑁</m:t>
                        </m:r>
                      </m:den>
                    </m:f>
                    <m:r>
                      <a:rPr lang="en-US" sz="6700" i="1">
                        <a:latin typeface="Cambria Math" panose="02040503050406030204" pitchFamily="18" charset="0"/>
                      </a:rPr>
                      <m:t>=</m:t>
                    </m:r>
                    <m:f>
                      <m:fPr>
                        <m:ctrlPr>
                          <a:rPr lang="en-US" sz="6700" i="1">
                            <a:latin typeface="Cambria Math" panose="02040503050406030204" pitchFamily="18" charset="0"/>
                          </a:rPr>
                        </m:ctrlPr>
                      </m:fPr>
                      <m:num>
                        <m:r>
                          <a:rPr lang="en-US" sz="6700" i="1">
                            <a:latin typeface="Cambria Math" panose="02040503050406030204" pitchFamily="18" charset="0"/>
                          </a:rPr>
                          <m:t>𝐷</m:t>
                        </m:r>
                        <m:r>
                          <a:rPr lang="en-US" sz="6700" i="1">
                            <a:latin typeface="Cambria Math" panose="02040503050406030204" pitchFamily="18" charset="0"/>
                          </a:rPr>
                          <m:t>′</m:t>
                        </m:r>
                      </m:num>
                      <m:den>
                        <m:r>
                          <a:rPr lang="en-US" sz="6700" i="1">
                            <a:latin typeface="Cambria Math" panose="02040503050406030204" pitchFamily="18" charset="0"/>
                          </a:rPr>
                          <m:t>𝐷</m:t>
                        </m:r>
                      </m:den>
                    </m:f>
                  </m:oMath>
                </a14:m>
                <a:endParaRPr lang="en-US" sz="6700" dirty="0"/>
              </a:p>
              <a:p>
                <a:pPr marL="0" indent="0">
                  <a:buNone/>
                </a:pPr>
                <a:r>
                  <a:rPr lang="en-US" dirty="0"/>
                  <a:t>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2048825"/>
                <a:ext cx="2787162" cy="4077338"/>
              </a:xfrm>
              <a:blipFill>
                <a:blip r:embed="rId2"/>
                <a:stretch>
                  <a:fillRect l="-1751" t="-1943"/>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3"/>
          <a:stretch>
            <a:fillRect/>
          </a:stretch>
        </p:blipFill>
        <p:spPr>
          <a:xfrm>
            <a:off x="3309025" y="3562907"/>
            <a:ext cx="5421549" cy="2678349"/>
          </a:xfrm>
          <a:prstGeom prst="rect">
            <a:avLst/>
          </a:prstGeom>
        </p:spPr>
      </p:pic>
    </p:spTree>
    <p:extLst>
      <p:ext uri="{BB962C8B-B14F-4D97-AF65-F5344CB8AC3E}">
        <p14:creationId xmlns:p14="http://schemas.microsoft.com/office/powerpoint/2010/main" val="4025469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Stochastic Claims:  Fault Density</a:t>
            </a:r>
          </a:p>
        </p:txBody>
      </p:sp>
      <p:sp>
        <p:nvSpPr>
          <p:cNvPr id="4" name="Content Placeholder 3"/>
          <p:cNvSpPr>
            <a:spLocks noGrp="1"/>
          </p:cNvSpPr>
          <p:nvPr>
            <p:ph idx="1"/>
          </p:nvPr>
        </p:nvSpPr>
        <p:spPr/>
        <p:txBody>
          <a:bodyPr>
            <a:normAutofit fontScale="85000" lnSpcReduction="20000"/>
          </a:bodyPr>
          <a:lstStyle/>
          <a:p>
            <a:pPr marL="0" indent="0">
              <a:buNone/>
            </a:pPr>
            <a:r>
              <a:rPr lang="en-US" dirty="0"/>
              <a:t>Cross Testing:</a:t>
            </a:r>
          </a:p>
          <a:p>
            <a:r>
              <a:rPr lang="en-US" dirty="0"/>
              <a:t>T1, T2:  two test data sets.</a:t>
            </a:r>
          </a:p>
          <a:p>
            <a:r>
              <a:rPr lang="en-US" dirty="0"/>
              <a:t>F1, F2:  sets of faults exposed by (resp.) T1, T2.</a:t>
            </a:r>
          </a:p>
          <a:p>
            <a:r>
              <a:rPr lang="en-US" dirty="0"/>
              <a:t>Q:  set of faults exposed by both T1 and T2.</a:t>
            </a:r>
          </a:p>
          <a:p>
            <a:r>
              <a:rPr lang="en-US" dirty="0"/>
              <a:t>N:  total number of faults estimated to be in the program.</a:t>
            </a:r>
          </a:p>
          <a:p>
            <a:r>
              <a:rPr lang="en-US" dirty="0"/>
              <a:t>Assumption:  Among the faults uncovered by T1, the ration of those that are also uncovered by T2 is the same as the ratio of faults uncovered by T2 over the total number of faults.</a:t>
            </a:r>
          </a:p>
          <a:p>
            <a:pPr marL="0" indent="0">
              <a:buNone/>
            </a:pPr>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01414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Stochastic Claims:  Fault Density</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2048825"/>
                <a:ext cx="2470638" cy="4077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𝐹</m:t>
                          </m:r>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𝐹</m:t>
                          </m:r>
                          <m:r>
                            <a:rPr lang="en-US" b="0" i="1" smtClean="0">
                              <a:latin typeface="Cambria Math" panose="02040503050406030204" pitchFamily="18" charset="0"/>
                            </a:rPr>
                            <m:t>2</m:t>
                          </m:r>
                        </m:num>
                        <m:den>
                          <m:r>
                            <a:rPr lang="en-US" b="0" i="1" smtClean="0">
                              <a:latin typeface="Cambria Math" panose="02040503050406030204" pitchFamily="18" charset="0"/>
                            </a:rPr>
                            <m:t>𝑁</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𝑄</m:t>
                          </m:r>
                        </m:num>
                        <m:den>
                          <m:r>
                            <a:rPr lang="en-US" i="1">
                              <a:latin typeface="Cambria Math" panose="02040503050406030204" pitchFamily="18" charset="0"/>
                            </a:rPr>
                            <m:t>𝐹</m:t>
                          </m:r>
                          <m:r>
                            <a:rPr lang="en-US" b="0" i="1" smtClean="0">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𝐹</m:t>
                          </m:r>
                          <m:r>
                            <a:rPr lang="en-US" b="0" i="1" smtClean="0">
                              <a:latin typeface="Cambria Math" panose="02040503050406030204" pitchFamily="18" charset="0"/>
                            </a:rPr>
                            <m:t>1</m:t>
                          </m:r>
                        </m:num>
                        <m:den>
                          <m:r>
                            <a:rPr lang="en-US" i="1">
                              <a:latin typeface="Cambria Math" panose="02040503050406030204" pitchFamily="18" charset="0"/>
                            </a:rPr>
                            <m:t>𝑁</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𝐹</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rPr>
                            <m:t>𝑄</m:t>
                          </m:r>
                        </m:den>
                      </m:f>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2048825"/>
                <a:ext cx="2470638" cy="4077338"/>
              </a:xfrm>
              <a:blipFill>
                <a:blip r:embed="rId2"/>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3"/>
          <a:stretch>
            <a:fillRect/>
          </a:stretch>
        </p:blipFill>
        <p:spPr>
          <a:xfrm>
            <a:off x="2929219" y="2048824"/>
            <a:ext cx="5757581" cy="4009075"/>
          </a:xfrm>
          <a:prstGeom prst="rect">
            <a:avLst/>
          </a:prstGeom>
        </p:spPr>
      </p:pic>
    </p:spTree>
    <p:extLst>
      <p:ext uri="{BB962C8B-B14F-4D97-AF65-F5344CB8AC3E}">
        <p14:creationId xmlns:p14="http://schemas.microsoft.com/office/powerpoint/2010/main" val="302875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Stochastic Claims:  Fault Density</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703384" y="2048825"/>
                <a:ext cx="7798777" cy="4077338"/>
              </a:xfrm>
            </p:spPr>
            <p:txBody>
              <a:bodyPr>
                <a:normAutofit/>
              </a:bodyPr>
              <a:lstStyle/>
              <a:p>
                <a:pPr marL="0" indent="0">
                  <a:buNone/>
                </a:pPr>
                <a:r>
                  <a:rPr lang="en-US" dirty="0"/>
                  <a:t>Applications</a:t>
                </a:r>
              </a:p>
              <a:p>
                <a:r>
                  <a:rPr lang="en-US" dirty="0"/>
                  <a:t>Test T1 reveals 70 faults</a:t>
                </a:r>
              </a:p>
              <a:p>
                <a:r>
                  <a:rPr lang="en-US" dirty="0"/>
                  <a:t>Test T2 reveals 55 faults</a:t>
                </a:r>
              </a:p>
              <a:p>
                <a:r>
                  <a:rPr lang="en-US" dirty="0"/>
                  <a:t>30 faults are revealed by both T1 and T2.</a:t>
                </a:r>
              </a:p>
              <a:p>
                <a:pPr marL="0" indent="0">
                  <a:buNone/>
                </a:pPr>
                <a:r>
                  <a:rPr lang="en-US" dirty="0"/>
                  <a:t>Hence:</a:t>
                </a:r>
              </a:p>
              <a:p>
                <a:pPr marL="0" indent="0" algn="ctr">
                  <a:buNone/>
                </a:pP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𝐹</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rPr>
                          <m:t>𝑄</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70</m:t>
                        </m:r>
                        <m:r>
                          <a:rPr lang="en-US" b="0" i="1" smtClean="0">
                            <a:latin typeface="Cambria Math" panose="02040503050406030204" pitchFamily="18" charset="0"/>
                            <a:ea typeface="Cambria Math" panose="02040503050406030204" pitchFamily="18" charset="0"/>
                          </a:rPr>
                          <m:t>×55</m:t>
                        </m:r>
                      </m:num>
                      <m:den>
                        <m:r>
                          <a:rPr lang="en-US" b="0" i="1" smtClean="0">
                            <a:latin typeface="Cambria Math" panose="02040503050406030204" pitchFamily="18" charset="0"/>
                          </a:rPr>
                          <m:t>30</m:t>
                        </m:r>
                      </m:den>
                    </m:f>
                    <m:r>
                      <a:rPr lang="en-US" b="0" i="1" smtClean="0">
                        <a:latin typeface="Cambria Math" panose="02040503050406030204" pitchFamily="18" charset="0"/>
                      </a:rPr>
                      <m:t>=128 </m:t>
                    </m:r>
                  </m:oMath>
                </a14:m>
                <a:r>
                  <a:rPr lang="en-US" dirty="0"/>
                  <a:t>faults.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703384" y="2048825"/>
                <a:ext cx="7798777" cy="4077338"/>
              </a:xfrm>
              <a:blipFill>
                <a:blip r:embed="rId2"/>
                <a:stretch>
                  <a:fillRect l="-1953" t="-1943"/>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358142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fontScale="62500" lnSpcReduction="20000"/>
          </a:bodyPr>
          <a:lstStyle/>
          <a:p>
            <a:pPr marL="514350" indent="-514350">
              <a:buFont typeface="+mj-lt"/>
              <a:buAutoNum type="arabicPeriod"/>
            </a:pPr>
            <a:r>
              <a:rPr lang="en-US" dirty="0"/>
              <a:t>Logical Claims</a:t>
            </a:r>
          </a:p>
          <a:p>
            <a:pPr marL="914400" lvl="1" indent="-514350">
              <a:buFont typeface="+mj-lt"/>
              <a:buAutoNum type="arabicPeriod"/>
            </a:pPr>
            <a:r>
              <a:rPr lang="en-US" dirty="0"/>
              <a:t>Concrete Testing</a:t>
            </a:r>
          </a:p>
          <a:p>
            <a:pPr marL="914400" lvl="1" indent="-514350">
              <a:buFont typeface="+mj-lt"/>
              <a:buAutoNum type="arabicPeriod"/>
            </a:pPr>
            <a:r>
              <a:rPr lang="en-US" dirty="0"/>
              <a:t>Symbolic Testing</a:t>
            </a:r>
          </a:p>
          <a:p>
            <a:pPr marL="914400" lvl="1" indent="-514350">
              <a:buFont typeface="+mj-lt"/>
              <a:buAutoNum type="arabicPeriod"/>
            </a:pPr>
            <a:r>
              <a:rPr lang="en-US" dirty="0" err="1"/>
              <a:t>Concolic</a:t>
            </a:r>
            <a:r>
              <a:rPr lang="en-US" dirty="0"/>
              <a:t> Testing</a:t>
            </a:r>
          </a:p>
          <a:p>
            <a:pPr marL="514350" indent="-514350">
              <a:buFont typeface="+mj-lt"/>
              <a:buAutoNum type="arabicPeriod"/>
            </a:pPr>
            <a:r>
              <a:rPr lang="en-US" dirty="0"/>
              <a:t>Stochastic Claims:  Fault Density</a:t>
            </a:r>
          </a:p>
          <a:p>
            <a:pPr marL="514350" indent="-514350">
              <a:buFont typeface="+mj-lt"/>
              <a:buAutoNum type="arabicPeriod"/>
            </a:pPr>
            <a:r>
              <a:rPr lang="en-US" b="1" dirty="0">
                <a:solidFill>
                  <a:srgbClr val="FF0000"/>
                </a:solidFill>
              </a:rPr>
              <a:t>Stochastic Claims:  Failure Probability</a:t>
            </a:r>
          </a:p>
          <a:p>
            <a:pPr marL="914400" lvl="1" indent="-514350">
              <a:buFont typeface="+mj-lt"/>
              <a:buAutoNum type="arabicPeriod"/>
            </a:pPr>
            <a:r>
              <a:rPr lang="en-US" dirty="0"/>
              <a:t>Faults are Not Created Equal</a:t>
            </a:r>
          </a:p>
          <a:p>
            <a:pPr marL="914400" lvl="1" indent="-514350">
              <a:buFont typeface="+mj-lt"/>
              <a:buAutoNum type="arabicPeriod"/>
            </a:pPr>
            <a:r>
              <a:rPr lang="en-US" dirty="0"/>
              <a:t>Defining Quantifying Reliability</a:t>
            </a:r>
          </a:p>
          <a:p>
            <a:pPr marL="914400" lvl="1" indent="-514350">
              <a:buFont typeface="+mj-lt"/>
              <a:buAutoNum type="arabicPeriod"/>
            </a:pPr>
            <a:r>
              <a:rPr lang="en-US" dirty="0"/>
              <a:t>Modeling Software Reliability</a:t>
            </a:r>
          </a:p>
          <a:p>
            <a:pPr marL="914400" lvl="1" indent="-514350">
              <a:buFont typeface="+mj-lt"/>
              <a:buAutoNum type="arabicPeriod"/>
            </a:pPr>
            <a:r>
              <a:rPr lang="en-US" dirty="0"/>
              <a:t>Certification Testing</a:t>
            </a:r>
          </a:p>
          <a:p>
            <a:pPr marL="914400" lvl="1" indent="-514350">
              <a:buFont typeface="+mj-lt"/>
              <a:buAutoNum type="arabicPeriod"/>
            </a:pPr>
            <a:r>
              <a:rPr lang="en-US" dirty="0"/>
              <a:t>Reliability Estimation, Reliability Growth</a:t>
            </a:r>
          </a:p>
          <a:p>
            <a:pPr marL="914400" lvl="1" indent="-514350">
              <a:buFont typeface="+mj-lt"/>
              <a:buAutoNum type="arabicPeriod"/>
            </a:pPr>
            <a:r>
              <a:rPr lang="en-US" dirty="0"/>
              <a:t>Reliability Standards</a:t>
            </a:r>
          </a:p>
          <a:p>
            <a:pPr marL="914400" lvl="1" indent="-514350">
              <a:buFont typeface="+mj-lt"/>
              <a:buAutoNum type="arabicPeriod"/>
            </a:pPr>
            <a:r>
              <a:rPr lang="en-US" dirty="0"/>
              <a:t>Reliability as an Economic Function</a:t>
            </a:r>
          </a:p>
          <a:p>
            <a:pPr marL="514350" indent="-514350">
              <a:buFont typeface="+mj-lt"/>
              <a:buAutoNum type="arabicPeriod"/>
            </a:pPr>
            <a:r>
              <a:rPr lang="en-US" dirty="0"/>
              <a:t>Chapter Summary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280197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Stochastic Claims:  Failure Probability</a:t>
            </a:r>
          </a:p>
        </p:txBody>
      </p:sp>
      <p:sp>
        <p:nvSpPr>
          <p:cNvPr id="4" name="Content Placeholder 3"/>
          <p:cNvSpPr>
            <a:spLocks noGrp="1"/>
          </p:cNvSpPr>
          <p:nvPr>
            <p:ph idx="1"/>
          </p:nvPr>
        </p:nvSpPr>
        <p:spPr/>
        <p:txBody>
          <a:bodyPr>
            <a:normAutofit fontScale="70000" lnSpcReduction="20000"/>
          </a:bodyPr>
          <a:lstStyle/>
          <a:p>
            <a:pPr marL="914400" lvl="1" indent="-514350">
              <a:buFont typeface="+mj-lt"/>
              <a:buAutoNum type="arabicPeriod"/>
            </a:pPr>
            <a:r>
              <a:rPr lang="en-US" dirty="0"/>
              <a:t>Faults are Not Created Equal</a:t>
            </a:r>
          </a:p>
          <a:p>
            <a:pPr marL="0" indent="0">
              <a:buNone/>
            </a:pPr>
            <a:r>
              <a:rPr lang="en-US" dirty="0"/>
              <a:t>Trying to estimate fault density is an interesting exercise, but fault density is not a very meaningful metric.</a:t>
            </a:r>
          </a:p>
          <a:p>
            <a:r>
              <a:rPr lang="en-US" dirty="0"/>
              <a:t>Faults are not a uniform feature, they depend on each other, and they are difficult to account for.</a:t>
            </a:r>
          </a:p>
          <a:p>
            <a:r>
              <a:rPr lang="en-US" dirty="0"/>
              <a:t>If we have N faults and we remove one, we do not necessarily get N-1 faults.</a:t>
            </a:r>
          </a:p>
          <a:p>
            <a:r>
              <a:rPr lang="en-US" dirty="0"/>
              <a:t>Faults are not created equal:  some faults have much more impact on failure probability than others.</a:t>
            </a:r>
          </a:p>
          <a:p>
            <a:r>
              <a:rPr lang="en-US" dirty="0"/>
              <a:t>From the standpoint of a user, failure probability is a more meaningful metric than fault density.  The former is a direct, observable, usable attribute; the latter an obscure concept.</a:t>
            </a:r>
          </a:p>
          <a:p>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25649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fontScale="77500" lnSpcReduction="20000"/>
          </a:bodyPr>
          <a:lstStyle/>
          <a:p>
            <a:pPr marL="0" indent="0">
              <a:buNone/>
            </a:pPr>
            <a:r>
              <a:rPr lang="en-US" dirty="0"/>
              <a:t>After we have gone through the trouble of:</a:t>
            </a:r>
          </a:p>
          <a:p>
            <a:r>
              <a:rPr lang="en-US" dirty="0"/>
              <a:t>Generating test data,</a:t>
            </a:r>
          </a:p>
          <a:p>
            <a:r>
              <a:rPr lang="en-US" dirty="0"/>
              <a:t>Deriving a test oracle,</a:t>
            </a:r>
          </a:p>
          <a:p>
            <a:r>
              <a:rPr lang="en-US" dirty="0"/>
              <a:t>Designing a test driver,</a:t>
            </a:r>
          </a:p>
          <a:p>
            <a:r>
              <a:rPr lang="en-US" dirty="0"/>
              <a:t>Running the test (executing the program on the test data, checking it against oracle),</a:t>
            </a:r>
          </a:p>
          <a:p>
            <a:r>
              <a:rPr lang="en-US" dirty="0"/>
              <a:t>Collected data about the outcome of the test,</a:t>
            </a:r>
          </a:p>
          <a:p>
            <a:pPr marL="0" indent="0">
              <a:buNone/>
            </a:pPr>
            <a:r>
              <a:rPr lang="en-US" dirty="0"/>
              <a:t>It is time to ask the question:</a:t>
            </a:r>
          </a:p>
          <a:p>
            <a:r>
              <a:rPr lang="en-US" dirty="0"/>
              <a:t>So what?  What can we conclude?  What claims can we make?</a:t>
            </a:r>
          </a:p>
          <a:p>
            <a:pPr marL="0" indent="0">
              <a:buNone/>
            </a:pPr>
            <a:r>
              <a:rPr lang="en-US" dirty="0"/>
              <a:t>This question is the focus of this chapter.</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46653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fontScale="77500" lnSpcReduction="20000"/>
          </a:bodyPr>
          <a:lstStyle/>
          <a:p>
            <a:pPr marL="914400" lvl="1" indent="-514350">
              <a:buAutoNum type="arabicPeriod" startAt="2"/>
            </a:pPr>
            <a:r>
              <a:rPr lang="en-US" dirty="0"/>
              <a:t>Defining/ Quantifying Reliability</a:t>
            </a:r>
          </a:p>
          <a:p>
            <a:r>
              <a:rPr lang="en-US" dirty="0"/>
              <a:t>Correctness is a logical property:  a program satisfies its specification.</a:t>
            </a:r>
          </a:p>
          <a:p>
            <a:r>
              <a:rPr lang="en-US" dirty="0"/>
              <a:t>Reliability is a stochastic property: likelihood of the program to satisfy its specification.</a:t>
            </a:r>
          </a:p>
          <a:p>
            <a:r>
              <a:rPr lang="en-US" dirty="0"/>
              <a:t>Measures of reliability:</a:t>
            </a:r>
          </a:p>
          <a:p>
            <a:pPr lvl="1"/>
            <a:r>
              <a:rPr lang="en-US" dirty="0"/>
              <a:t>Probability that a random execution completes without failure (satisfies its specification).</a:t>
            </a:r>
          </a:p>
          <a:p>
            <a:pPr lvl="1"/>
            <a:r>
              <a:rPr lang="en-US" dirty="0"/>
              <a:t>Mean time to the next failure (MTTF).</a:t>
            </a:r>
          </a:p>
          <a:p>
            <a:pPr lvl="1"/>
            <a:r>
              <a:rPr lang="en-US" dirty="0"/>
              <a:t>Mean time between failures (MTBF).</a:t>
            </a:r>
          </a:p>
          <a:p>
            <a:pPr lvl="1"/>
            <a:r>
              <a:rPr lang="en-US" dirty="0"/>
              <a:t>Mean number of failures per unit of time.</a:t>
            </a:r>
          </a:p>
          <a:p>
            <a:pPr lvl="1"/>
            <a:r>
              <a:rPr lang="en-US" dirty="0"/>
              <a:t>Probability of failure free operation per unit of time.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917666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2198077"/>
            <a:ext cx="8229600" cy="4079632"/>
          </a:xfrm>
        </p:spPr>
        <p:txBody>
          <a:bodyPr>
            <a:normAutofit fontScale="70000" lnSpcReduction="20000"/>
          </a:bodyPr>
          <a:lstStyle/>
          <a:p>
            <a:pPr marL="914400" lvl="1" indent="-514350">
              <a:buAutoNum type="arabicPeriod" startAt="2"/>
            </a:pPr>
            <a:r>
              <a:rPr lang="en-US" dirty="0"/>
              <a:t>Defining/ Quantifying Reliability</a:t>
            </a:r>
          </a:p>
          <a:p>
            <a:r>
              <a:rPr lang="en-US" dirty="0"/>
              <a:t>References to time in above definitions require a clarification:</a:t>
            </a:r>
          </a:p>
          <a:p>
            <a:pPr lvl="1"/>
            <a:r>
              <a:rPr lang="en-US" dirty="0"/>
              <a:t>For real-time systems (process control, flight control, autonomous vehicle, electric grid, telephone switch), time is real clock time.  </a:t>
            </a:r>
          </a:p>
          <a:p>
            <a:pPr lvl="2"/>
            <a:r>
              <a:rPr lang="en-US" dirty="0"/>
              <a:t>The MTTF of a modern passenger airplane is in the tens of thousands of hours, i.e. when we take a five-hour flight, the probability of an accident during this flight is so minuscule that we do not think about it.</a:t>
            </a:r>
          </a:p>
          <a:p>
            <a:pPr lvl="1"/>
            <a:r>
              <a:rPr lang="en-US" dirty="0"/>
              <a:t>For transaction processing systems (e.g. an e-commerce system), reliability can be quantified as probability of failure free operation over number of transactions.</a:t>
            </a:r>
          </a:p>
          <a:p>
            <a:pPr lvl="1"/>
            <a:r>
              <a:rPr lang="en-US" dirty="0"/>
              <a:t>For simple input/output programs (a sort routine), reliability can be quantified as the probability of failure-free operation over the number of invocations/ executions.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168690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fontScale="62500" lnSpcReduction="20000"/>
          </a:bodyPr>
          <a:lstStyle/>
          <a:p>
            <a:pPr marL="514350" indent="-514350">
              <a:buFont typeface="+mj-lt"/>
              <a:buAutoNum type="arabicPeriod"/>
            </a:pPr>
            <a:r>
              <a:rPr lang="en-US" dirty="0"/>
              <a:t>Logical Claims</a:t>
            </a:r>
          </a:p>
          <a:p>
            <a:pPr marL="914400" lvl="1" indent="-514350">
              <a:buFont typeface="+mj-lt"/>
              <a:buAutoNum type="arabicPeriod"/>
            </a:pPr>
            <a:r>
              <a:rPr lang="en-US" dirty="0"/>
              <a:t>Concrete Testing</a:t>
            </a:r>
          </a:p>
          <a:p>
            <a:pPr marL="914400" lvl="1" indent="-514350">
              <a:buFont typeface="+mj-lt"/>
              <a:buAutoNum type="arabicPeriod"/>
            </a:pPr>
            <a:r>
              <a:rPr lang="en-US" dirty="0"/>
              <a:t>Symbolic Testing</a:t>
            </a:r>
          </a:p>
          <a:p>
            <a:pPr marL="914400" lvl="1" indent="-514350">
              <a:buFont typeface="+mj-lt"/>
              <a:buAutoNum type="arabicPeriod"/>
            </a:pPr>
            <a:r>
              <a:rPr lang="en-US" dirty="0" err="1"/>
              <a:t>Concolic</a:t>
            </a:r>
            <a:r>
              <a:rPr lang="en-US" dirty="0"/>
              <a:t> Testing</a:t>
            </a:r>
          </a:p>
          <a:p>
            <a:pPr marL="514350" indent="-514350">
              <a:buFont typeface="+mj-lt"/>
              <a:buAutoNum type="arabicPeriod"/>
            </a:pPr>
            <a:r>
              <a:rPr lang="en-US" dirty="0"/>
              <a:t>Stochastic Claims:  Fault Density</a:t>
            </a:r>
          </a:p>
          <a:p>
            <a:pPr marL="514350" indent="-514350">
              <a:buFont typeface="+mj-lt"/>
              <a:buAutoNum type="arabicPeriod"/>
            </a:pPr>
            <a:r>
              <a:rPr lang="en-US" dirty="0"/>
              <a:t>Stochastic Claims:  Failure Probability</a:t>
            </a:r>
          </a:p>
          <a:p>
            <a:pPr marL="914400" lvl="1" indent="-514350">
              <a:buFont typeface="+mj-lt"/>
              <a:buAutoNum type="arabicPeriod"/>
            </a:pPr>
            <a:r>
              <a:rPr lang="en-US" dirty="0"/>
              <a:t>Faults are Not Created Equal</a:t>
            </a:r>
          </a:p>
          <a:p>
            <a:pPr marL="914400" lvl="1" indent="-514350">
              <a:buFont typeface="+mj-lt"/>
              <a:buAutoNum type="arabicPeriod"/>
            </a:pPr>
            <a:r>
              <a:rPr lang="en-US" dirty="0"/>
              <a:t>Defining Quantifying Reliability</a:t>
            </a:r>
          </a:p>
          <a:p>
            <a:pPr marL="914400" lvl="1" indent="-514350">
              <a:buFont typeface="+mj-lt"/>
              <a:buAutoNum type="arabicPeriod"/>
            </a:pPr>
            <a:r>
              <a:rPr lang="en-US" dirty="0"/>
              <a:t>Modeling Software Reliability</a:t>
            </a:r>
          </a:p>
          <a:p>
            <a:pPr marL="914400" lvl="1" indent="-514350">
              <a:buFont typeface="+mj-lt"/>
              <a:buAutoNum type="arabicPeriod"/>
            </a:pPr>
            <a:r>
              <a:rPr lang="en-US" dirty="0"/>
              <a:t>Certification Testing</a:t>
            </a:r>
          </a:p>
          <a:p>
            <a:pPr marL="914400" lvl="1" indent="-514350">
              <a:buFont typeface="+mj-lt"/>
              <a:buAutoNum type="arabicPeriod"/>
            </a:pPr>
            <a:r>
              <a:rPr lang="en-US" dirty="0"/>
              <a:t>Reliability Estimation, Reliability Growth</a:t>
            </a:r>
          </a:p>
          <a:p>
            <a:pPr marL="914400" lvl="1" indent="-514350">
              <a:buFont typeface="+mj-lt"/>
              <a:buAutoNum type="arabicPeriod"/>
            </a:pPr>
            <a:r>
              <a:rPr lang="en-US" dirty="0"/>
              <a:t>Reliability Standards</a:t>
            </a:r>
          </a:p>
          <a:p>
            <a:pPr marL="914400" lvl="1" indent="-514350">
              <a:buFont typeface="+mj-lt"/>
              <a:buAutoNum type="arabicPeriod"/>
            </a:pPr>
            <a:r>
              <a:rPr lang="en-US" dirty="0"/>
              <a:t>Reliability as an Economic Function</a:t>
            </a:r>
          </a:p>
          <a:p>
            <a:pPr marL="514350" indent="-514350">
              <a:buFont typeface="+mj-lt"/>
              <a:buAutoNum type="arabicPeriod"/>
            </a:pPr>
            <a:r>
              <a:rPr lang="en-US" dirty="0"/>
              <a:t>Chapter Summary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381660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fontScale="70000" lnSpcReduction="20000"/>
          </a:bodyPr>
          <a:lstStyle/>
          <a:p>
            <a:pPr marL="914400" lvl="1" indent="-514350">
              <a:buAutoNum type="arabicPeriod" startAt="3"/>
            </a:pPr>
            <a:r>
              <a:rPr lang="en-US" dirty="0"/>
              <a:t>Modeling Software Reliability</a:t>
            </a:r>
          </a:p>
          <a:p>
            <a:pPr marL="0" indent="0">
              <a:buNone/>
            </a:pPr>
            <a:r>
              <a:rPr lang="en-US" dirty="0"/>
              <a:t>Software reliability model:  statistical model that represents the reliability of a software product as a function of relevant parameters.  Classification of models according to:</a:t>
            </a:r>
          </a:p>
          <a:p>
            <a:r>
              <a:rPr lang="en-US" i="1" dirty="0"/>
              <a:t>Time Domain</a:t>
            </a:r>
            <a:r>
              <a:rPr lang="en-US" dirty="0"/>
              <a:t>.  Real-time vs number of executions vs frequency of control loop.</a:t>
            </a:r>
          </a:p>
          <a:p>
            <a:r>
              <a:rPr lang="en-US" i="1" dirty="0"/>
              <a:t>Type</a:t>
            </a:r>
            <a:r>
              <a:rPr lang="en-US" dirty="0"/>
              <a:t>.   Probability distribution function of the number of failures as a function of time.</a:t>
            </a:r>
          </a:p>
          <a:p>
            <a:r>
              <a:rPr lang="en-US" i="1" dirty="0"/>
              <a:t>Category</a:t>
            </a:r>
            <a:r>
              <a:rPr lang="en-US" dirty="0"/>
              <a:t>.  Two categories, depending on number of failures over infinite time.</a:t>
            </a:r>
          </a:p>
          <a:p>
            <a:pPr lvl="1"/>
            <a:r>
              <a:rPr lang="en-US" dirty="0"/>
              <a:t>Finite failure.  Failure intensity as a function of time.</a:t>
            </a:r>
          </a:p>
          <a:p>
            <a:pPr lvl="1"/>
            <a:r>
              <a:rPr lang="en-US" dirty="0"/>
              <a:t>Infinite failure.   Failure intensity as a function of the number of observed failure.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222852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85000" lnSpcReduction="10000"/>
              </a:bodyPr>
              <a:lstStyle/>
              <a:p>
                <a:pPr marL="914400" lvl="1" indent="-514350">
                  <a:buAutoNum type="arabicPeriod" startAt="3"/>
                </a:pPr>
                <a:r>
                  <a:rPr lang="en-US" dirty="0"/>
                  <a:t>Modeling Software Reliability</a:t>
                </a:r>
              </a:p>
              <a:p>
                <a:pPr marL="0" indent="0">
                  <a:buNone/>
                </a:pPr>
                <a:r>
                  <a:rPr lang="en-US" dirty="0"/>
                  <a:t>Reliability of a system assuming finite number of failures.</a:t>
                </a:r>
              </a:p>
              <a:p>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oMath>
                </a14:m>
                <a:r>
                  <a:rPr lang="en-US" dirty="0"/>
                  <a:t>: number of failures at time </a:t>
                </a:r>
                <a14:m>
                  <m:oMath xmlns:m="http://schemas.openxmlformats.org/officeDocument/2006/math">
                    <m:r>
                      <a:rPr lang="en-US" i="1" dirty="0" smtClean="0">
                        <a:latin typeface="Cambria Math" panose="02040503050406030204" pitchFamily="18" charset="0"/>
                      </a:rPr>
                      <m:t>𝑡</m:t>
                    </m:r>
                  </m:oMath>
                </a14:m>
                <a:r>
                  <a:rPr lang="en-US" dirty="0"/>
                  <a:t> since first execution. </a:t>
                </a:r>
              </a:p>
              <a:p>
                <a14:m>
                  <m:oMath xmlns:m="http://schemas.openxmlformats.org/officeDocument/2006/math">
                    <m:r>
                      <a:rPr lang="en-US" i="1" smtClean="0">
                        <a:latin typeface="Cambria Math" panose="02040503050406030204" pitchFamily="18" charset="0"/>
                        <a:ea typeface="Cambria Math" panose="02040503050406030204" pitchFamily="18" charset="0"/>
                      </a:rPr>
                      <m:t>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oMath>
                </a14:m>
                <a:r>
                  <a:rPr lang="en-US" dirty="0"/>
                  <a:t>  expected value of M(t) at time t.  We assume that </a:t>
                </a:r>
                <a14:m>
                  <m:oMath xmlns:m="http://schemas.openxmlformats.org/officeDocument/2006/math">
                    <m:r>
                      <a:rPr lang="en-US" i="1">
                        <a:latin typeface="Cambria Math" panose="02040503050406030204" pitchFamily="18" charset="0"/>
                        <a:ea typeface="Cambria Math" panose="02040503050406030204" pitchFamily="18" charset="0"/>
                      </a:rPr>
                      <m:t>𝜇</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oMath>
                </a14:m>
                <a:r>
                  <a:rPr lang="en-US" dirty="0"/>
                  <a:t> is non-decreasing, continuous and differentiable.</a:t>
                </a:r>
              </a:p>
              <a:p>
                <a:pPr marL="0" indent="0" algn="ctr">
                  <a:buNone/>
                </a:pPr>
                <a14:m>
                  <m:oMath xmlns:m="http://schemas.openxmlformats.org/officeDocument/2006/math">
                    <m:r>
                      <a:rPr lang="en-US" i="1" smtClean="0">
                        <a:latin typeface="Cambria Math" panose="02040503050406030204" pitchFamily="18" charset="0"/>
                        <a:sym typeface="Symbol" panose="05050102010706020507" pitchFamily="18" charset="2"/>
                      </a:rPr>
                      <m:t></m:t>
                    </m:r>
                    <m:d>
                      <m:dPr>
                        <m:ctrlPr>
                          <a:rPr lang="en-US" b="0" i="1" smtClean="0">
                            <a:latin typeface="Cambria Math" panose="02040503050406030204" pitchFamily="18" charset="0"/>
                            <a:sym typeface="Symbol" panose="05050102010706020507" pitchFamily="18" charset="2"/>
                          </a:rPr>
                        </m:ctrlPr>
                      </m:dPr>
                      <m:e>
                        <m:r>
                          <a:rPr lang="en-US" b="0" i="1" smtClean="0">
                            <a:latin typeface="Cambria Math" panose="02040503050406030204" pitchFamily="18" charset="0"/>
                            <a:sym typeface="Symbol" panose="05050102010706020507" pitchFamily="18" charset="2"/>
                          </a:rPr>
                          <m:t>𝑡</m:t>
                        </m:r>
                      </m:e>
                    </m:d>
                    <m:r>
                      <a:rPr lang="en-US" b="0" i="1" smtClean="0">
                        <a:latin typeface="Cambria Math" panose="02040503050406030204" pitchFamily="18" charset="0"/>
                        <a:sym typeface="Symbol" panose="05050102010706020507" pitchFamily="18" charset="2"/>
                      </a:rPr>
                      <m:t>=</m:t>
                    </m:r>
                    <m:f>
                      <m:fPr>
                        <m:ctrlPr>
                          <a:rPr lang="en-US" b="0" i="1" smtClean="0">
                            <a:latin typeface="Cambria Math" panose="02040503050406030204" pitchFamily="18" charset="0"/>
                            <a:sym typeface="Symbol" panose="05050102010706020507" pitchFamily="18" charset="2"/>
                          </a:rPr>
                        </m:ctrlPr>
                      </m:fPr>
                      <m:num>
                        <m:r>
                          <a:rPr lang="en-US" b="0" i="1" smtClean="0">
                            <a:latin typeface="Cambria Math" panose="02040503050406030204" pitchFamily="18" charset="0"/>
                            <a:sym typeface="Symbol" panose="05050102010706020507" pitchFamily="18" charset="2"/>
                          </a:rPr>
                          <m:t>𝑑</m:t>
                        </m:r>
                        <m:r>
                          <a:rPr lang="en-US" b="0" i="1" smtClean="0">
                            <a:latin typeface="Cambria Math" panose="02040503050406030204" pitchFamily="18" charset="0"/>
                            <a:ea typeface="Cambria Math" panose="02040503050406030204" pitchFamily="18" charset="0"/>
                            <a:sym typeface="Symbol" panose="05050102010706020507" pitchFamily="18" charset="2"/>
                          </a:rPr>
                          <m:t>𝜇</m:t>
                        </m:r>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b="0" i="1" smtClean="0">
                            <a:latin typeface="Cambria Math" panose="02040503050406030204" pitchFamily="18" charset="0"/>
                            <a:ea typeface="Cambria Math" panose="02040503050406030204" pitchFamily="18" charset="0"/>
                            <a:sym typeface="Symbol" panose="05050102010706020507" pitchFamily="18" charset="2"/>
                          </a:rPr>
                          <m:t>𝑡</m:t>
                        </m:r>
                        <m:r>
                          <a:rPr lang="en-US" b="0" i="1" smtClean="0">
                            <a:latin typeface="Cambria Math" panose="02040503050406030204" pitchFamily="18" charset="0"/>
                            <a:ea typeface="Cambria Math" panose="02040503050406030204" pitchFamily="18" charset="0"/>
                            <a:sym typeface="Symbol" panose="05050102010706020507" pitchFamily="18" charset="2"/>
                          </a:rPr>
                          <m:t>)</m:t>
                        </m:r>
                      </m:num>
                      <m:den>
                        <m:r>
                          <a:rPr lang="en-US" b="0" i="1" smtClean="0">
                            <a:latin typeface="Cambria Math" panose="02040503050406030204" pitchFamily="18" charset="0"/>
                            <a:sym typeface="Symbol" panose="05050102010706020507" pitchFamily="18" charset="2"/>
                          </a:rPr>
                          <m:t>𝑑𝑡</m:t>
                        </m:r>
                      </m:den>
                    </m:f>
                  </m:oMath>
                </a14:m>
                <a:r>
                  <a:rPr lang="en-US" dirty="0"/>
                  <a:t>.</a:t>
                </a:r>
              </a:p>
              <a:p>
                <a:pPr algn="just"/>
                <a:r>
                  <a:rPr lang="en-US" dirty="0"/>
                  <a:t>Failure rate of the product.</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407" t="-2242" r="-1333" b="-2242"/>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105404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85000" lnSpcReduction="20000"/>
              </a:bodyPr>
              <a:lstStyle/>
              <a:p>
                <a:pPr marL="914400" lvl="1" indent="-514350">
                  <a:buAutoNum type="arabicPeriod" startAt="3"/>
                </a:pPr>
                <a:r>
                  <a:rPr lang="en-US" dirty="0"/>
                  <a:t>Modeling Software Reliability</a:t>
                </a:r>
              </a:p>
              <a:p>
                <a:pPr marL="0" indent="0">
                  <a:buNone/>
                </a:pPr>
                <a:r>
                  <a:rPr lang="en-US" dirty="0"/>
                  <a:t>If failure rate is constant:</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b="0" i="1" smtClean="0">
                          <a:latin typeface="Cambria Math" panose="02040503050406030204" pitchFamily="18" charset="0"/>
                          <a:ea typeface="Cambria Math" panose="02040503050406030204" pitchFamily="18" charset="0"/>
                          <a:sym typeface="Symbol" panose="05050102010706020507" pitchFamily="18" charset="2"/>
                        </a:rPr>
                        <m:t>𝑡</m:t>
                      </m:r>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b="0" i="1" smtClean="0">
                          <a:latin typeface="Cambria Math" panose="02040503050406030204" pitchFamily="18" charset="0"/>
                          <a:ea typeface="Cambria Math" panose="02040503050406030204" pitchFamily="18" charset="0"/>
                          <a:sym typeface="Symbol" panose="05050102010706020507" pitchFamily="18" charset="2"/>
                        </a:rPr>
                        <m:t>𝑐</m:t>
                      </m:r>
                    </m:oMath>
                  </m:oMathPara>
                </a14:m>
                <a:endParaRPr lang="en-US" b="0" dirty="0">
                  <a:ea typeface="Cambria Math" panose="02040503050406030204" pitchFamily="18" charset="0"/>
                  <a:sym typeface="Symbol" panose="05050102010706020507" pitchFamily="18" charset="2"/>
                </a:endParaRPr>
              </a:p>
              <a:p>
                <a:pPr marL="0" indent="0">
                  <a:buNone/>
                </a:pPr>
                <a:r>
                  <a:rPr lang="en-US" dirty="0"/>
                  <a:t>For t=0, no failures, hence c=0.</a:t>
                </a:r>
              </a:p>
              <a:p>
                <a:pPr marL="0" indent="0">
                  <a:buNone/>
                </a:pPr>
                <a:r>
                  <a:rPr lang="en-US" dirty="0"/>
                  <a:t>Probability of failure free operation:</a:t>
                </a:r>
              </a:p>
              <a:p>
                <a:pPr marL="0" indent="0" algn="ctr">
                  <a:buNone/>
                </a:pPr>
                <a14:m>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𝑡</m:t>
                        </m:r>
                      </m:sup>
                    </m:sSup>
                  </m:oMath>
                </a14:m>
                <a:r>
                  <a:rPr lang="en-US" dirty="0"/>
                  <a:t>.</a:t>
                </a:r>
              </a:p>
              <a:p>
                <a:pPr marL="0" indent="0" algn="just">
                  <a:buNone/>
                </a:pPr>
                <a:r>
                  <a:rPr lang="en-US" dirty="0"/>
                  <a:t>Probability that the system has failed at least once by time t:</a:t>
                </a:r>
              </a:p>
              <a:p>
                <a:pPr marL="0" indent="0" algn="ctr">
                  <a:buNone/>
                </a:pP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𝑡</m:t>
                        </m:r>
                      </m:sup>
                    </m:sSup>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407" t="-2990" r="-1407"/>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3251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pPr marL="914400" lvl="1" indent="-514350">
                  <a:buAutoNum type="arabicPeriod" startAt="3"/>
                </a:pPr>
                <a:r>
                  <a:rPr lang="en-US" dirty="0"/>
                  <a:t>Modeling Software Reliability</a:t>
                </a:r>
              </a:p>
              <a:p>
                <a:pPr marL="0" indent="0">
                  <a:buNone/>
                </a:pPr>
                <a:r>
                  <a:rPr lang="en-US" dirty="0"/>
                  <a:t>The probability density function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oMath>
                </a14:m>
                <a:r>
                  <a:rPr lang="en-US" dirty="0"/>
                  <a:t>:</a:t>
                </a:r>
              </a:p>
              <a:p>
                <a:pPr marL="0" indent="0" algn="ctr">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𝑑𝐹</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sym typeface="Symbol" panose="05050102010706020507" pitchFamily="18" charset="2"/>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𝑡</m:t>
                        </m:r>
                      </m:sup>
                    </m:sSup>
                  </m:oMath>
                </a14:m>
                <a:r>
                  <a:rPr lang="en-US" dirty="0"/>
                  <a:t>.</a:t>
                </a:r>
              </a:p>
              <a:p>
                <a:pPr marL="0" indent="0">
                  <a:buNone/>
                </a:pPr>
                <a:r>
                  <a:rPr lang="en-US" dirty="0"/>
                  <a:t>The probability that a failure occurs between times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1</m:t>
                    </m:r>
                  </m:oMath>
                </a14:m>
                <a:r>
                  <a:rPr lang="en-US" dirty="0"/>
                  <a:t>:</a:t>
                </a:r>
              </a:p>
              <a:p>
                <a:pPr marL="0" indent="0" algn="ctr">
                  <a:buNone/>
                </a:pP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𝑡</m:t>
                        </m:r>
                        <m:r>
                          <a:rPr lang="en-US" b="0" i="1" smtClean="0">
                            <a:latin typeface="Cambria Math" panose="02040503050406030204" pitchFamily="18" charset="0"/>
                          </a:rPr>
                          <m:t>1</m:t>
                        </m:r>
                      </m:sup>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nary>
                    <m:r>
                      <a:rPr lang="en-US" i="1">
                        <a:latin typeface="Cambria Math" panose="02040503050406030204" pitchFamily="18" charset="0"/>
                      </a:rPr>
                      <m:t>=</m:t>
                    </m:r>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𝑡</m:t>
                        </m:r>
                        <m:r>
                          <a:rPr lang="en-US" b="0" i="1" smtClean="0">
                            <a:latin typeface="Cambria Math" panose="02040503050406030204" pitchFamily="18" charset="0"/>
                          </a:rPr>
                          <m:t>1</m:t>
                        </m:r>
                      </m:sup>
                      <m:e>
                        <m:r>
                          <a:rPr lang="en-US" i="1">
                            <a:latin typeface="Cambria Math" panose="02040503050406030204" pitchFamily="18" charset="0"/>
                            <a:sym typeface="Symbol" panose="05050102010706020507" pitchFamily="18" charset="2"/>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𝑡</m:t>
                            </m:r>
                          </m:sup>
                        </m:sSup>
                      </m:e>
                    </m:nary>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𝑡</m:t>
                        </m:r>
                        <m:r>
                          <a:rPr lang="en-US" b="0" i="1" smtClean="0">
                            <a:latin typeface="Cambria Math" panose="02040503050406030204" pitchFamily="18" charset="0"/>
                            <a:ea typeface="Cambria Math" panose="02040503050406030204" pitchFamily="18" charset="0"/>
                            <a:sym typeface="Symbol" panose="05050102010706020507" pitchFamily="18" charset="2"/>
                          </a:rPr>
                          <m:t>0</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𝑡</m:t>
                        </m:r>
                        <m:r>
                          <a:rPr lang="en-US" b="0" i="1" smtClean="0">
                            <a:latin typeface="Cambria Math" panose="02040503050406030204" pitchFamily="18" charset="0"/>
                            <a:ea typeface="Cambria Math" panose="02040503050406030204" pitchFamily="18" charset="0"/>
                            <a:sym typeface="Symbol" panose="05050102010706020507" pitchFamily="18" charset="2"/>
                          </a:rPr>
                          <m:t>1</m:t>
                        </m:r>
                      </m:sup>
                    </m:sSup>
                  </m:oMath>
                </a14:m>
                <a:r>
                  <a:rPr lang="en-US" dirty="0"/>
                  <a:t>.</a:t>
                </a:r>
              </a:p>
              <a:p>
                <a:pPr marL="0" indent="0" algn="ctr">
                  <a:buNone/>
                </a:pPr>
                <a:endParaRPr lang="en-US" dirty="0"/>
              </a:p>
              <a:p>
                <a:pPr marL="0" indent="0" algn="ctr">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852" t="-164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584042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pPr marL="914400" lvl="1" indent="-514350">
                  <a:buAutoNum type="arabicPeriod" startAt="3"/>
                </a:pPr>
                <a:r>
                  <a:rPr lang="en-US" dirty="0"/>
                  <a:t>Modeling Software Reliability</a:t>
                </a:r>
              </a:p>
              <a:p>
                <a:pPr marL="0" indent="0">
                  <a:buNone/>
                </a:pPr>
                <a:r>
                  <a:rPr lang="en-US" dirty="0"/>
                  <a:t>The Mean Time to Failure (MTTF) is the integral, from 0 to infinity, of t by probability of failure at time t.</a:t>
                </a:r>
              </a:p>
              <a:p>
                <a:pPr marL="0" indent="0" algn="ctr">
                  <a:buNone/>
                </a:pPr>
                <a14:m>
                  <m:oMath xmlns:m="http://schemas.openxmlformats.org/officeDocument/2006/math">
                    <m:r>
                      <a:rPr lang="en-US" b="0" i="1" smtClean="0">
                        <a:latin typeface="Cambria Math" panose="02040503050406030204" pitchFamily="18" charset="0"/>
                      </a:rPr>
                      <m:t>𝑀𝑇𝑇𝐹</m:t>
                    </m:r>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𝑡</m:t>
                        </m:r>
                        <m:r>
                          <a:rPr lang="en-US" b="0" i="1" smtClean="0">
                            <a:latin typeface="Cambria Math" panose="02040503050406030204" pitchFamily="18" charset="0"/>
                            <a:sym typeface="Symbol" panose="05050102010706020507" pitchFamily="18" charset="2"/>
                          </a:rPr>
                          <m:t></m:t>
                        </m:r>
                        <m:sSup>
                          <m:sSupPr>
                            <m:ctrlPr>
                              <a:rPr lang="en-US" b="0" i="1" smtClean="0">
                                <a:latin typeface="Cambria Math" panose="02040503050406030204" pitchFamily="18" charset="0"/>
                                <a:sym typeface="Symbol" panose="05050102010706020507" pitchFamily="18" charset="2"/>
                              </a:rPr>
                            </m:ctrlPr>
                          </m:sSupPr>
                          <m:e>
                            <m:r>
                              <a:rPr lang="en-US" b="0" i="1" smtClean="0">
                                <a:latin typeface="Cambria Math" panose="02040503050406030204" pitchFamily="18" charset="0"/>
                                <a:sym typeface="Symbol" panose="05050102010706020507" pitchFamily="18" charset="2"/>
                              </a:rPr>
                              <m:t>𝑒</m:t>
                            </m:r>
                          </m:e>
                          <m:sup>
                            <m:r>
                              <a:rPr lang="en-US" b="0" i="1" smtClean="0">
                                <a:latin typeface="Cambria Math" panose="02040503050406030204" pitchFamily="18" charset="0"/>
                                <a:sym typeface="Symbol" panose="05050102010706020507" pitchFamily="18" charset="2"/>
                              </a:rPr>
                              <m:t>−</m:t>
                            </m:r>
                            <m:r>
                              <a:rPr lang="en-US" i="1">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sup>
                        </m:sSup>
                        <m:r>
                          <a:rPr lang="en-US" b="0" i="1" smtClean="0">
                            <a:latin typeface="Cambria Math" panose="02040503050406030204" pitchFamily="18" charset="0"/>
                            <a:sym typeface="Symbol" panose="05050102010706020507" pitchFamily="18" charset="2"/>
                          </a:rPr>
                          <m:t>𝑑𝑡</m:t>
                        </m:r>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sym typeface="Symbol" panose="05050102010706020507" pitchFamily="18" charset="2"/>
                          </a:rPr>
                          <m:t></m:t>
                        </m:r>
                      </m:den>
                    </m:f>
                  </m:oMath>
                </a14:m>
                <a:r>
                  <a:rPr lang="en-US" dirty="0"/>
                  <a:t>.</a:t>
                </a:r>
              </a:p>
              <a:p>
                <a:pPr marL="0" indent="0" algn="ctr">
                  <a:buNone/>
                </a:pPr>
                <a:endParaRPr lang="en-US" dirty="0"/>
              </a:p>
              <a:p>
                <a:pPr marL="0" indent="0" algn="ctr">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852" t="-1644" r="-251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3"/>
          <a:stretch>
            <a:fillRect/>
          </a:stretch>
        </p:blipFill>
        <p:spPr>
          <a:xfrm>
            <a:off x="546277" y="5090746"/>
            <a:ext cx="8140524" cy="1035417"/>
          </a:xfrm>
          <a:prstGeom prst="rect">
            <a:avLst/>
          </a:prstGeom>
        </p:spPr>
      </p:pic>
    </p:spTree>
    <p:extLst>
      <p:ext uri="{BB962C8B-B14F-4D97-AF65-F5344CB8AC3E}">
        <p14:creationId xmlns:p14="http://schemas.microsoft.com/office/powerpoint/2010/main" val="1204653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a:bodyPr>
          <a:lstStyle/>
          <a:p>
            <a:pPr marL="914400" lvl="1" indent="-514350">
              <a:buAutoNum type="arabicPeriod" startAt="3"/>
            </a:pPr>
            <a:r>
              <a:rPr lang="en-US" dirty="0"/>
              <a:t>Modeling Software Reliability</a:t>
            </a:r>
          </a:p>
          <a:p>
            <a:pPr marL="0" indent="0" algn="just">
              <a:buNone/>
            </a:pPr>
            <a:r>
              <a:rPr lang="en-US" dirty="0"/>
              <a:t>For MTTF=10 000, probability of failure free operation.</a:t>
            </a:r>
          </a:p>
          <a:p>
            <a:pPr marL="0" indent="0" algn="ctr">
              <a:buNone/>
            </a:pPr>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837142" y="3596054"/>
            <a:ext cx="7682668" cy="2530109"/>
          </a:xfrm>
          <a:prstGeom prst="rect">
            <a:avLst/>
          </a:prstGeom>
        </p:spPr>
      </p:pic>
    </p:spTree>
    <p:extLst>
      <p:ext uri="{BB962C8B-B14F-4D97-AF65-F5344CB8AC3E}">
        <p14:creationId xmlns:p14="http://schemas.microsoft.com/office/powerpoint/2010/main" val="2355638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a:bodyPr>
          <a:lstStyle/>
          <a:p>
            <a:pPr marL="914400" lvl="1" indent="-514350">
              <a:buAutoNum type="arabicPeriod" startAt="3"/>
            </a:pPr>
            <a:r>
              <a:rPr lang="en-US" dirty="0"/>
              <a:t>Modeling Software Reliability</a:t>
            </a:r>
          </a:p>
          <a:p>
            <a:pPr marL="0" indent="0" algn="just">
              <a:buNone/>
            </a:pPr>
            <a:r>
              <a:rPr lang="en-US" dirty="0"/>
              <a:t>For MTTF=10 000, probability of failure within each interval.</a:t>
            </a:r>
          </a:p>
          <a:p>
            <a:pPr marL="0" indent="0" algn="ctr">
              <a:buNone/>
            </a:pPr>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2"/>
          <a:stretch>
            <a:fillRect/>
          </a:stretch>
        </p:blipFill>
        <p:spPr>
          <a:xfrm>
            <a:off x="1453229" y="3604846"/>
            <a:ext cx="7233572" cy="2521317"/>
          </a:xfrm>
          <a:prstGeom prst="rect">
            <a:avLst/>
          </a:prstGeom>
        </p:spPr>
      </p:pic>
    </p:spTree>
    <p:extLst>
      <p:ext uri="{BB962C8B-B14F-4D97-AF65-F5344CB8AC3E}">
        <p14:creationId xmlns:p14="http://schemas.microsoft.com/office/powerpoint/2010/main" val="193663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a:bodyPr>
          <a:lstStyle/>
          <a:p>
            <a:pPr marL="0" indent="0">
              <a:buNone/>
            </a:pPr>
            <a:r>
              <a:rPr lang="en-US" dirty="0"/>
              <a:t>Two types of claims:</a:t>
            </a:r>
          </a:p>
          <a:p>
            <a:r>
              <a:rPr lang="en-US" dirty="0"/>
              <a:t>Logical Claims</a:t>
            </a:r>
          </a:p>
          <a:p>
            <a:pPr lvl="1"/>
            <a:r>
              <a:rPr lang="en-US" dirty="0"/>
              <a:t>Claims of correctness.</a:t>
            </a:r>
          </a:p>
          <a:p>
            <a:r>
              <a:rPr lang="en-US" dirty="0"/>
              <a:t>Stochastic Claims</a:t>
            </a:r>
          </a:p>
          <a:p>
            <a:pPr lvl="1"/>
            <a:r>
              <a:rPr lang="en-US" dirty="0"/>
              <a:t>Fault density</a:t>
            </a:r>
          </a:p>
          <a:p>
            <a:pPr lvl="1"/>
            <a:r>
              <a:rPr lang="en-US" dirty="0"/>
              <a:t>Failure probability (aka Reliability)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602025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fontScale="62500" lnSpcReduction="20000"/>
          </a:bodyPr>
          <a:lstStyle/>
          <a:p>
            <a:pPr marL="514350" indent="-514350">
              <a:buFont typeface="+mj-lt"/>
              <a:buAutoNum type="arabicPeriod"/>
            </a:pPr>
            <a:r>
              <a:rPr lang="en-US" dirty="0"/>
              <a:t>Logical Claims</a:t>
            </a:r>
          </a:p>
          <a:p>
            <a:pPr marL="914400" lvl="1" indent="-514350">
              <a:buFont typeface="+mj-lt"/>
              <a:buAutoNum type="arabicPeriod"/>
            </a:pPr>
            <a:r>
              <a:rPr lang="en-US" dirty="0"/>
              <a:t>Concrete Testing</a:t>
            </a:r>
          </a:p>
          <a:p>
            <a:pPr marL="914400" lvl="1" indent="-514350">
              <a:buFont typeface="+mj-lt"/>
              <a:buAutoNum type="arabicPeriod"/>
            </a:pPr>
            <a:r>
              <a:rPr lang="en-US" dirty="0"/>
              <a:t>Symbolic Testing</a:t>
            </a:r>
          </a:p>
          <a:p>
            <a:pPr marL="914400" lvl="1" indent="-514350">
              <a:buFont typeface="+mj-lt"/>
              <a:buAutoNum type="arabicPeriod"/>
            </a:pPr>
            <a:r>
              <a:rPr lang="en-US" dirty="0" err="1"/>
              <a:t>Concolic</a:t>
            </a:r>
            <a:r>
              <a:rPr lang="en-US" dirty="0"/>
              <a:t> Testing</a:t>
            </a:r>
          </a:p>
          <a:p>
            <a:pPr marL="514350" indent="-514350">
              <a:buFont typeface="+mj-lt"/>
              <a:buAutoNum type="arabicPeriod"/>
            </a:pPr>
            <a:r>
              <a:rPr lang="en-US" dirty="0"/>
              <a:t>Stochastic Claims:  Fault Density</a:t>
            </a:r>
          </a:p>
          <a:p>
            <a:pPr marL="514350" indent="-514350">
              <a:buFont typeface="+mj-lt"/>
              <a:buAutoNum type="arabicPeriod"/>
            </a:pPr>
            <a:r>
              <a:rPr lang="en-US" dirty="0"/>
              <a:t>Stochastic Claims:  Failure Probability</a:t>
            </a:r>
          </a:p>
          <a:p>
            <a:pPr marL="914400" lvl="1" indent="-514350">
              <a:buFont typeface="+mj-lt"/>
              <a:buAutoNum type="arabicPeriod"/>
            </a:pPr>
            <a:r>
              <a:rPr lang="en-US" dirty="0"/>
              <a:t>Faults are Not Created Equal</a:t>
            </a:r>
          </a:p>
          <a:p>
            <a:pPr marL="914400" lvl="1" indent="-514350">
              <a:buFont typeface="+mj-lt"/>
              <a:buAutoNum type="arabicPeriod"/>
            </a:pPr>
            <a:r>
              <a:rPr lang="en-US" dirty="0"/>
              <a:t>Defining Quantifying Reliability</a:t>
            </a:r>
          </a:p>
          <a:p>
            <a:pPr marL="914400" lvl="1" indent="-514350">
              <a:buFont typeface="+mj-lt"/>
              <a:buAutoNum type="arabicPeriod"/>
            </a:pPr>
            <a:r>
              <a:rPr lang="en-US" dirty="0"/>
              <a:t>Modeling Software Reliability</a:t>
            </a:r>
          </a:p>
          <a:p>
            <a:pPr marL="914400" lvl="1" indent="-514350">
              <a:buFont typeface="+mj-lt"/>
              <a:buAutoNum type="arabicPeriod"/>
            </a:pPr>
            <a:r>
              <a:rPr lang="en-US" dirty="0"/>
              <a:t>Certification Testing</a:t>
            </a:r>
          </a:p>
          <a:p>
            <a:pPr marL="914400" lvl="1" indent="-514350">
              <a:buFont typeface="+mj-lt"/>
              <a:buAutoNum type="arabicPeriod"/>
            </a:pPr>
            <a:r>
              <a:rPr lang="en-US" dirty="0"/>
              <a:t>Reliability Estimation, Reliability Growth</a:t>
            </a:r>
          </a:p>
          <a:p>
            <a:pPr marL="914400" lvl="1" indent="-514350">
              <a:buFont typeface="+mj-lt"/>
              <a:buAutoNum type="arabicPeriod"/>
            </a:pPr>
            <a:r>
              <a:rPr lang="en-US" dirty="0"/>
              <a:t>Reliability Standards</a:t>
            </a:r>
          </a:p>
          <a:p>
            <a:pPr marL="914400" lvl="1" indent="-514350">
              <a:buFont typeface="+mj-lt"/>
              <a:buAutoNum type="arabicPeriod"/>
            </a:pPr>
            <a:r>
              <a:rPr lang="en-US" dirty="0"/>
              <a:t>Reliability as an Economic Function</a:t>
            </a:r>
          </a:p>
          <a:p>
            <a:pPr marL="514350" indent="-514350">
              <a:buFont typeface="+mj-lt"/>
              <a:buAutoNum type="arabicPeriod"/>
            </a:pPr>
            <a:r>
              <a:rPr lang="en-US" dirty="0"/>
              <a:t>Chapter Summary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381569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62500" lnSpcReduction="20000"/>
              </a:bodyPr>
              <a:lstStyle/>
              <a:p>
                <a:pPr marL="914400" lvl="1" indent="-514350">
                  <a:buAutoNum type="arabicPeriod" startAt="4"/>
                </a:pPr>
                <a:r>
                  <a:rPr lang="en-US" dirty="0"/>
                  <a:t>Certification Testing</a:t>
                </a:r>
              </a:p>
              <a:p>
                <a:pPr marL="0" indent="0">
                  <a:buNone/>
                </a:pPr>
                <a:r>
                  <a:rPr lang="en-US" dirty="0"/>
                  <a:t>We want to certify a software product to a given MTTF standard.  Question:  how thoroughly must we test it to achieve a certification standard?</a:t>
                </a:r>
              </a:p>
              <a:p>
                <a:r>
                  <a:rPr lang="en-US" dirty="0"/>
                  <a:t>Target reliability, MTTF.</a:t>
                </a:r>
              </a:p>
              <a:p>
                <a:r>
                  <a:rPr lang="en-US" dirty="0"/>
                  <a:t>Discrimination ratio,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dirty="0"/>
                  <a:t>, tolerance of error around MTTF.</a:t>
                </a:r>
              </a:p>
              <a:p>
                <a:r>
                  <a:rPr lang="en-US" dirty="0"/>
                  <a:t>Producer risk,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probability that the producer tolerates of having product rejected even though it meets reliability criterion.</a:t>
                </a:r>
              </a:p>
              <a:p>
                <a:r>
                  <a:rPr lang="en-US" dirty="0"/>
                  <a:t>Consumer risk,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probability that the consumer tolerates of accepting a product though it does not meet the reliability criterion.</a:t>
                </a:r>
              </a:p>
              <a:p>
                <a:pPr marL="0" indent="0">
                  <a:buNone/>
                </a:pPr>
                <a:r>
                  <a:rPr lang="en-US" dirty="0"/>
                  <a:t>Size of certification test: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𝑀𝑇𝑇𝐹</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𝛽</m:t>
                                      </m:r>
                                    </m:den>
                                  </m:f>
                                </m:e>
                              </m:d>
                            </m:e>
                          </m:func>
                        </m:num>
                        <m:den>
                          <m:r>
                            <a:rPr lang="en-US" b="0" i="1" smtClean="0">
                              <a:latin typeface="Cambria Math" panose="02040503050406030204" pitchFamily="18" charset="0"/>
                              <a:ea typeface="Cambria Math" panose="02040503050406030204" pitchFamily="18" charset="0"/>
                              <a:sym typeface="Symbol" panose="05050102010706020507" pitchFamily="18" charset="2"/>
                            </a:rPr>
                            <m:t>−1</m:t>
                          </m:r>
                        </m:den>
                      </m:f>
                      <m:r>
                        <a:rPr lang="en-US" b="0" i="1" smtClean="0">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741" t="-1943" r="-111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456007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62500" lnSpcReduction="20000"/>
              </a:bodyPr>
              <a:lstStyle/>
              <a:p>
                <a:pPr marL="914400" lvl="1" indent="-514350">
                  <a:buAutoNum type="arabicPeriod" startAt="4"/>
                </a:pPr>
                <a:r>
                  <a:rPr lang="en-US" dirty="0"/>
                  <a:t>Certification Testing</a:t>
                </a:r>
              </a:p>
              <a:p>
                <a:pPr marL="0" indent="0">
                  <a:buNone/>
                </a:pPr>
                <a:r>
                  <a:rPr lang="en-US" dirty="0"/>
                  <a:t>Illustration</a:t>
                </a:r>
              </a:p>
              <a:p>
                <a:r>
                  <a:rPr lang="en-US" dirty="0"/>
                  <a:t>Target reliability, </a:t>
                </a:r>
                <a14:m>
                  <m:oMath xmlns:m="http://schemas.openxmlformats.org/officeDocument/2006/math">
                    <m:r>
                      <a:rPr lang="en-US" i="1" dirty="0" smtClean="0">
                        <a:latin typeface="Cambria Math" panose="02040503050406030204" pitchFamily="18" charset="0"/>
                      </a:rPr>
                      <m:t>𝑀𝑇𝑇𝐹</m:t>
                    </m:r>
                    <m:r>
                      <a:rPr lang="en-US" i="1" dirty="0" smtClean="0">
                        <a:latin typeface="Cambria Math" panose="02040503050406030204" pitchFamily="18" charset="0"/>
                      </a:rPr>
                      <m:t>=10 000 </m:t>
                    </m:r>
                  </m:oMath>
                </a14:m>
                <a:r>
                  <a:rPr lang="en-US" dirty="0"/>
                  <a:t>hours.</a:t>
                </a:r>
              </a:p>
              <a:p>
                <a:r>
                  <a:rPr lang="en-US" dirty="0"/>
                  <a:t>Discrimination ratio,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dirty="0"/>
                  <a:t>, tolerance of error around MTTF: </a:t>
                </a:r>
                <a14:m>
                  <m:oMath xmlns:m="http://schemas.openxmlformats.org/officeDocument/2006/math">
                    <m:r>
                      <a:rPr lang="en-US" i="1">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=1.25</m:t>
                    </m:r>
                  </m:oMath>
                </a14:m>
                <a:r>
                  <a:rPr lang="en-US" dirty="0"/>
                  <a:t>.</a:t>
                </a:r>
              </a:p>
              <a:p>
                <a:r>
                  <a:rPr lang="en-US" dirty="0"/>
                  <a:t>Producer risk,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probability that the producer tolerates of having product rejected even though it meets reliability criterion,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=0.1</m:t>
                    </m:r>
                  </m:oMath>
                </a14:m>
                <a:r>
                  <a:rPr lang="en-US" dirty="0"/>
                  <a:t>.</a:t>
                </a:r>
              </a:p>
              <a:p>
                <a:r>
                  <a:rPr lang="en-US" dirty="0"/>
                  <a:t>Consumer risk,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probability that the consumer tolerates of accepting a product though it does not meet the reliability criterion, </a:t>
                </a:r>
                <a14:m>
                  <m:oMath xmlns:m="http://schemas.openxmlformats.org/officeDocument/2006/math">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=0.06</m:t>
                    </m:r>
                  </m:oMath>
                </a14:m>
                <a:r>
                  <a:rPr lang="en-US" dirty="0"/>
                  <a:t>.</a:t>
                </a:r>
              </a:p>
              <a:p>
                <a:pPr marL="0" indent="0">
                  <a:buNone/>
                </a:pPr>
                <a:r>
                  <a:rPr lang="en-US" dirty="0"/>
                  <a:t>Size of certification test:</a:t>
                </a:r>
              </a:p>
              <a:p>
                <a:pPr marL="0" indent="0" algn="ctr">
                  <a:buNone/>
                </a:pP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=10 000×</m:t>
                    </m:r>
                    <m:f>
                      <m:fPr>
                        <m:ctrlPr>
                          <a:rPr lang="en-US" b="0" i="1" smtClean="0">
                            <a:latin typeface="Cambria Math" panose="02040503050406030204" pitchFamily="18" charset="0"/>
                            <a:ea typeface="Cambria Math" panose="02040503050406030204" pitchFamily="18" charset="0"/>
                          </a:rPr>
                        </m:ctrlPr>
                      </m:fPr>
                      <m:num>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15</m:t>
                                </m:r>
                              </m:e>
                            </m:d>
                          </m:e>
                        </m:func>
                      </m:num>
                      <m:den>
                        <m:r>
                          <a:rPr lang="en-US" b="0" i="1" smtClean="0">
                            <a:latin typeface="Cambria Math" panose="02040503050406030204" pitchFamily="18" charset="0"/>
                            <a:ea typeface="Cambria Math" panose="02040503050406030204" pitchFamily="18" charset="0"/>
                            <a:sym typeface="Symbol" panose="05050102010706020507" pitchFamily="18" charset="2"/>
                          </a:rPr>
                          <m:t>0.25</m:t>
                        </m:r>
                      </m:den>
                    </m:f>
                    <m:r>
                      <a:rPr lang="en-US" b="0" i="1" smtClean="0">
                        <a:latin typeface="Cambria Math" panose="02040503050406030204" pitchFamily="18" charset="0"/>
                        <a:ea typeface="Cambria Math" panose="02040503050406030204" pitchFamily="18" charset="0"/>
                      </a:rPr>
                      <m:t>=108322</m:t>
                    </m:r>
                  </m:oMath>
                </a14:m>
                <a:r>
                  <a:rPr lang="en-US" dirty="0"/>
                  <a:t> hours.</a:t>
                </a:r>
              </a:p>
              <a:p>
                <a:pPr marL="0" indent="0" algn="just">
                  <a:buNone/>
                </a:pPr>
                <a:r>
                  <a:rPr lang="en-US" dirty="0"/>
                  <a:t>That is 12 years!  But if we have an estimate of the average number of execution per hour, say N, then we just test it on a test data of size</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𝑆</m:t>
                      </m:r>
                      <m:r>
                        <a:rPr lang="en-US" i="1" dirty="0" smtClean="0">
                          <a:latin typeface="Cambria Math" panose="02040503050406030204" pitchFamily="18" charset="0"/>
                        </a:rPr>
                        <m:t>=108322×</m:t>
                      </m:r>
                      <m:r>
                        <a:rPr lang="en-US" b="0" i="1" dirty="0" smtClean="0">
                          <a:latin typeface="Cambria Math" panose="02040503050406030204" pitchFamily="18" charset="0"/>
                          <a:ea typeface="Cambria Math" panose="02040503050406030204" pitchFamily="18" charset="0"/>
                        </a:rPr>
                        <m:t>𝑁</m:t>
                      </m:r>
                      <m:r>
                        <a:rPr lang="en-US" b="0" i="1" dirty="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741" t="-1943" r="-111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197304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fontScale="62500" lnSpcReduction="20000"/>
          </a:bodyPr>
          <a:lstStyle/>
          <a:p>
            <a:pPr marL="914400" lvl="1" indent="-514350">
              <a:buAutoNum type="arabicPeriod" startAt="5"/>
            </a:pPr>
            <a:r>
              <a:rPr lang="en-US" dirty="0"/>
              <a:t>Reliability Estimation, Reliability Growth</a:t>
            </a:r>
          </a:p>
          <a:p>
            <a:pPr marL="0" indent="0">
              <a:buNone/>
            </a:pPr>
            <a:r>
              <a:rPr lang="en-US" dirty="0"/>
              <a:t>One way to estimate the MTTF (MTBF?) of a software product:  We consider</a:t>
            </a:r>
          </a:p>
          <a:p>
            <a:r>
              <a:rPr lang="en-US" dirty="0"/>
              <a:t>The software product, P.</a:t>
            </a:r>
          </a:p>
          <a:p>
            <a:r>
              <a:rPr lang="en-US" dirty="0"/>
              <a:t>The specification that it is supposed to satisfy, R.</a:t>
            </a:r>
          </a:p>
          <a:p>
            <a:r>
              <a:rPr lang="en-US" dirty="0"/>
              <a:t>A test oracle, </a:t>
            </a:r>
            <a:r>
              <a:rPr lang="en-US" dirty="0">
                <a:sym typeface="Symbol" panose="05050102010706020507" pitchFamily="18" charset="2"/>
              </a:rPr>
              <a:t>, derived from specification R.</a:t>
            </a:r>
            <a:endParaRPr lang="en-US" dirty="0"/>
          </a:p>
          <a:p>
            <a:r>
              <a:rPr lang="en-US" dirty="0"/>
              <a:t>A usage pattern, as a probability distribution over </a:t>
            </a:r>
            <a:r>
              <a:rPr lang="en-US" dirty="0" err="1"/>
              <a:t>dom</a:t>
            </a:r>
            <a:r>
              <a:rPr lang="en-US" dirty="0"/>
              <a:t>(R).</a:t>
            </a:r>
          </a:p>
          <a:p>
            <a:pPr lvl="1"/>
            <a:r>
              <a:rPr lang="en-US" dirty="0"/>
              <a:t>A test data generator, according to the usage pattern</a:t>
            </a:r>
          </a:p>
          <a:p>
            <a:pPr marL="0" indent="0">
              <a:buNone/>
            </a:pPr>
            <a:r>
              <a:rPr lang="en-US" dirty="0"/>
              <a:t>We run the following experiment.</a:t>
            </a:r>
          </a:p>
          <a:p>
            <a:r>
              <a:rPr lang="en-US" dirty="0"/>
              <a:t>Test P over the test data generated by the test data generator, for sufficiently long.</a:t>
            </a:r>
          </a:p>
          <a:p>
            <a:r>
              <a:rPr lang="en-US" dirty="0"/>
              <a:t>Record the times between successive failures.</a:t>
            </a:r>
          </a:p>
          <a:p>
            <a:r>
              <a:rPr lang="en-US" dirty="0"/>
              <a:t>Take their average as the MTBF/ MTTF.</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257176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fontScale="85000" lnSpcReduction="20000"/>
          </a:bodyPr>
          <a:lstStyle/>
          <a:p>
            <a:pPr marL="914400" lvl="1" indent="-514350">
              <a:buAutoNum type="arabicPeriod" startAt="5"/>
            </a:pPr>
            <a:r>
              <a:rPr lang="en-US" dirty="0"/>
              <a:t>Reliability Estimation, Reliability Growth</a:t>
            </a:r>
          </a:p>
          <a:p>
            <a:pPr marL="0" indent="0">
              <a:buNone/>
            </a:pPr>
            <a:r>
              <a:rPr lang="en-US" dirty="0"/>
              <a:t>… resulting MTTF estimate may fall short of target reliability.</a:t>
            </a:r>
          </a:p>
          <a:p>
            <a:r>
              <a:rPr lang="en-US" dirty="0"/>
              <a:t>And we may want to fix the product after each failure.</a:t>
            </a:r>
          </a:p>
          <a:p>
            <a:pPr marL="0" indent="0">
              <a:buNone/>
            </a:pPr>
            <a:r>
              <a:rPr lang="en-US" dirty="0"/>
              <a:t>Cleanroom reliability testing is a disciplined attempt to do this.</a:t>
            </a:r>
          </a:p>
          <a:p>
            <a:r>
              <a:rPr lang="en-US" dirty="0"/>
              <a:t>Unit testing is replaced by static analysis.</a:t>
            </a:r>
          </a:p>
          <a:p>
            <a:r>
              <a:rPr lang="en-US" dirty="0"/>
              <a:t>Reliability testing replaces integration testing.</a:t>
            </a:r>
          </a:p>
          <a:p>
            <a:r>
              <a:rPr lang="en-US" dirty="0"/>
              <a:t>Reliability testing records all executions of the system starting from the very first.</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192819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70000" lnSpcReduction="20000"/>
              </a:bodyPr>
              <a:lstStyle/>
              <a:p>
                <a:pPr marL="914400" lvl="1" indent="-514350">
                  <a:buAutoNum type="arabicPeriod" startAt="5"/>
                </a:pPr>
                <a:r>
                  <a:rPr lang="en-US" dirty="0"/>
                  <a:t>Reliability Estimation, Reliability Growth</a:t>
                </a:r>
              </a:p>
              <a:p>
                <a:pPr marL="0" indent="0">
                  <a:buNone/>
                </a:pPr>
                <a:r>
                  <a:rPr lang="en-US" dirty="0"/>
                  <a:t>We denote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𝑀𝑇𝑇𝐹</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en-US" dirty="0"/>
                  <a:t>the MTTF of the system upon integration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𝑀𝑇𝑇𝐹</m:t>
                        </m:r>
                      </m:e>
                      <m:sub>
                        <m:r>
                          <a:rPr lang="en-US" b="0" i="1" smtClean="0">
                            <a:latin typeface="Cambria Math" panose="02040503050406030204" pitchFamily="18" charset="0"/>
                          </a:rPr>
                          <m:t>𝑁</m:t>
                        </m:r>
                      </m:sub>
                    </m:sSub>
                  </m:oMath>
                </a14:m>
                <a:r>
                  <a:rPr lang="en-US" dirty="0"/>
                  <a:t> the MTTF of the system of removal of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oMath>
                </a14:m>
                <a:r>
                  <a:rPr lang="en-US" dirty="0"/>
                  <a:t>fault, then we conjecture that the following equation holds,</a:t>
                </a:r>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𝑀𝑇𝑇𝐹</m:t>
                          </m:r>
                        </m:e>
                        <m:sub>
                          <m:r>
                            <a:rPr lang="en-US" b="0" i="1" smtClean="0">
                              <a:latin typeface="Cambria Math" panose="02040503050406030204" pitchFamily="18" charset="0"/>
                            </a:rPr>
                            <m:t>𝑁</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𝑀𝑇𝑇𝐹</m:t>
                          </m:r>
                        </m:e>
                        <m:sub>
                          <m:r>
                            <a:rPr lang="en-US" b="0" i="1" smtClean="0">
                              <a:latin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𝑁</m:t>
                          </m:r>
                        </m:sup>
                      </m:sSup>
                    </m:oMath>
                  </m:oMathPara>
                </a14:m>
                <a:endParaRPr lang="en-US" dirty="0"/>
              </a:p>
              <a:p>
                <a:pPr marL="0" indent="0" algn="just">
                  <a:buNone/>
                </a:pPr>
                <a:r>
                  <a:rPr lang="en-US" dirty="0"/>
                  <a:t>For some constant </a:t>
                </a:r>
                <a14:m>
                  <m:oMath xmlns:m="http://schemas.openxmlformats.org/officeDocument/2006/math">
                    <m:r>
                      <a:rPr lang="en-US" i="1" dirty="0" smtClean="0">
                        <a:latin typeface="Cambria Math" panose="02040503050406030204" pitchFamily="18" charset="0"/>
                      </a:rPr>
                      <m:t>𝑅</m:t>
                    </m:r>
                  </m:oMath>
                </a14:m>
                <a:r>
                  <a:rPr lang="en-US" dirty="0"/>
                  <a:t> which represents reliability growth (achieved each time a fault is removed).  We must estimate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𝑀𝑇𝑇𝐹</m:t>
                        </m:r>
                      </m:e>
                      <m:sub>
                        <m:r>
                          <a:rPr lang="en-US" i="1">
                            <a:latin typeface="Cambria Math" panose="02040503050406030204" pitchFamily="18" charset="0"/>
                          </a:rPr>
                          <m:t>0</m:t>
                        </m:r>
                      </m:sub>
                    </m:sSub>
                  </m:oMath>
                </a14:m>
                <a:r>
                  <a:rPr lang="en-US" dirty="0"/>
                  <a:t> and </a:t>
                </a:r>
                <a14:m>
                  <m:oMath xmlns:m="http://schemas.openxmlformats.org/officeDocument/2006/math">
                    <m:r>
                      <a:rPr lang="en-US" i="1" dirty="0">
                        <a:latin typeface="Cambria Math" panose="02040503050406030204" pitchFamily="18" charset="0"/>
                      </a:rPr>
                      <m:t>𝑅</m:t>
                    </m:r>
                  </m:oMath>
                </a14:m>
                <a:r>
                  <a:rPr lang="en-US" dirty="0"/>
                  <a:t>.  To this effect, we perform a linear regression on the log version of this equation:</a:t>
                </a: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i="1">
                              <a:latin typeface="Cambria Math" panose="02040503050406030204" pitchFamily="18" charset="0"/>
                            </a:rPr>
                            <m:t>𝑀𝑇𝑇𝐹</m:t>
                          </m:r>
                        </m:e>
                        <m:sub>
                          <m:r>
                            <a:rPr lang="en-US" i="1">
                              <a:latin typeface="Cambria Math" panose="02040503050406030204" pitchFamily="18" charset="0"/>
                            </a:rPr>
                            <m:t>𝑁</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i="1">
                              <a:latin typeface="Cambria Math" panose="02040503050406030204" pitchFamily="18" charset="0"/>
                            </a:rPr>
                            <m:t>𝑀𝑇𝑇𝐹</m:t>
                          </m:r>
                        </m:e>
                        <m:sub>
                          <m:r>
                            <a:rPr lang="en-US" i="1">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i="1">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𝑅</m:t>
                              </m:r>
                            </m:e>
                          </m:d>
                        </m:e>
                      </m:func>
                      <m:r>
                        <a:rPr lang="en-US" b="0" i="1" smtClean="0">
                          <a:latin typeface="Cambria Math" panose="02040503050406030204" pitchFamily="18" charset="0"/>
                          <a:ea typeface="Cambria Math" panose="02040503050406030204" pitchFamily="18" charset="0"/>
                        </a:rPr>
                        <m:t>.</m:t>
                      </m:r>
                    </m:oMath>
                  </m:oMathPara>
                </a14:m>
                <a:endParaRPr lang="en-US" dirty="0"/>
              </a:p>
              <a:p>
                <a:pPr marL="0" indent="0" algn="just">
                  <a:buNone/>
                </a:pPr>
                <a:r>
                  <a:rPr lang="en-US" dirty="0"/>
                  <a:t>Collect data on inter-failure times as a function of N, derive regression formula that gives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𝑀𝑇𝑇𝐹</m:t>
                        </m:r>
                      </m:e>
                      <m:sub>
                        <m:r>
                          <a:rPr lang="en-US" i="1">
                            <a:latin typeface="Cambria Math" panose="02040503050406030204" pitchFamily="18" charset="0"/>
                          </a:rPr>
                          <m:t>0</m:t>
                        </m:r>
                      </m:sub>
                    </m:sSub>
                    <m:r>
                      <a:rPr lang="en-US" i="1">
                        <a:latin typeface="Cambria Math" panose="02040503050406030204" pitchFamily="18" charset="0"/>
                      </a:rPr>
                      <m:t>)</m:t>
                    </m:r>
                  </m:oMath>
                </a14:m>
                <a:r>
                  <a:rPr lang="en-US" dirty="0"/>
                  <a:t> and </a:t>
                </a:r>
                <a14:m>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𝑅</m:t>
                            </m:r>
                          </m:e>
                        </m:d>
                      </m:e>
                    </m:func>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63" t="-2392" r="-963"/>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594371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a:bodyPr>
          <a:lstStyle/>
          <a:p>
            <a:pPr marL="914400" lvl="1" indent="-514350">
              <a:buAutoNum type="arabicPeriod" startAt="5"/>
            </a:pPr>
            <a:r>
              <a:rPr lang="en-US" dirty="0"/>
              <a:t>Reliability Estimation, Reliability Growth</a:t>
            </a:r>
          </a:p>
          <a:p>
            <a:pPr marL="0" indent="0">
              <a:buNone/>
            </a:pPr>
            <a:r>
              <a:rPr lang="en-US" dirty="0"/>
              <a:t>Illustration:</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2"/>
          <a:stretch>
            <a:fillRect/>
          </a:stretch>
        </p:blipFill>
        <p:spPr>
          <a:xfrm>
            <a:off x="583947" y="3068515"/>
            <a:ext cx="7964109" cy="3057648"/>
          </a:xfrm>
          <a:prstGeom prst="rect">
            <a:avLst/>
          </a:prstGeom>
        </p:spPr>
      </p:pic>
    </p:spTree>
    <p:extLst>
      <p:ext uri="{BB962C8B-B14F-4D97-AF65-F5344CB8AC3E}">
        <p14:creationId xmlns:p14="http://schemas.microsoft.com/office/powerpoint/2010/main" val="935228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a:bodyPr>
          <a:lstStyle/>
          <a:p>
            <a:pPr marL="914400" lvl="1" indent="-514350">
              <a:buAutoNum type="arabicPeriod" startAt="5"/>
            </a:pPr>
            <a:r>
              <a:rPr lang="en-US" dirty="0"/>
              <a:t>Reliability Estimation, Reliability Growth</a:t>
            </a:r>
          </a:p>
          <a:p>
            <a:pPr marL="0" indent="0">
              <a:buNone/>
            </a:pPr>
            <a:r>
              <a:rPr lang="en-US" dirty="0"/>
              <a:t>Illustration:</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graphicFrame>
        <p:nvGraphicFramePr>
          <p:cNvPr id="6" name="Table 6">
            <a:extLst>
              <a:ext uri="{FF2B5EF4-FFF2-40B4-BE49-F238E27FC236}">
                <a16:creationId xmlns:a16="http://schemas.microsoft.com/office/drawing/2014/main" id="{B376DB01-0F3F-47D2-9ED0-06969EC5B4E0}"/>
              </a:ext>
            </a:extLst>
          </p:cNvPr>
          <p:cNvGraphicFramePr>
            <a:graphicFrameLocks noGrp="1"/>
          </p:cNvGraphicFramePr>
          <p:nvPr>
            <p:extLst>
              <p:ext uri="{D42A27DB-BD31-4B8C-83A1-F6EECF244321}">
                <p14:modId xmlns:p14="http://schemas.microsoft.com/office/powerpoint/2010/main" val="1466557028"/>
              </p:ext>
            </p:extLst>
          </p:nvPr>
        </p:nvGraphicFramePr>
        <p:xfrm>
          <a:off x="580221" y="3081853"/>
          <a:ext cx="7983558" cy="3200400"/>
        </p:xfrm>
        <a:graphic>
          <a:graphicData uri="http://schemas.openxmlformats.org/drawingml/2006/table">
            <a:tbl>
              <a:tblPr firstRow="1" bandRow="1">
                <a:tableStyleId>{5C22544A-7EE6-4342-B048-85BDC9FD1C3A}</a:tableStyleId>
              </a:tblPr>
              <a:tblGrid>
                <a:gridCol w="2661186">
                  <a:extLst>
                    <a:ext uri="{9D8B030D-6E8A-4147-A177-3AD203B41FA5}">
                      <a16:colId xmlns:a16="http://schemas.microsoft.com/office/drawing/2014/main" val="1564593736"/>
                    </a:ext>
                  </a:extLst>
                </a:gridCol>
                <a:gridCol w="2661186">
                  <a:extLst>
                    <a:ext uri="{9D8B030D-6E8A-4147-A177-3AD203B41FA5}">
                      <a16:colId xmlns:a16="http://schemas.microsoft.com/office/drawing/2014/main" val="339978915"/>
                    </a:ext>
                  </a:extLst>
                </a:gridCol>
                <a:gridCol w="2661186">
                  <a:extLst>
                    <a:ext uri="{9D8B030D-6E8A-4147-A177-3AD203B41FA5}">
                      <a16:colId xmlns:a16="http://schemas.microsoft.com/office/drawing/2014/main" val="629488498"/>
                    </a:ext>
                  </a:extLst>
                </a:gridCol>
              </a:tblGrid>
              <a:tr h="405499">
                <a:tc>
                  <a:txBody>
                    <a:bodyPr/>
                    <a:lstStyle/>
                    <a:p>
                      <a:r>
                        <a:rPr lang="en-US" dirty="0"/>
                        <a:t>N</a:t>
                      </a:r>
                    </a:p>
                  </a:txBody>
                  <a:tcPr/>
                </a:tc>
                <a:tc>
                  <a:txBody>
                    <a:bodyPr/>
                    <a:lstStyle/>
                    <a:p>
                      <a:r>
                        <a:rPr lang="en-US" dirty="0"/>
                        <a:t>MTTF after N fault removed</a:t>
                      </a:r>
                    </a:p>
                  </a:txBody>
                  <a:tcPr/>
                </a:tc>
                <a:tc>
                  <a:txBody>
                    <a:bodyPr/>
                    <a:lstStyle/>
                    <a:p>
                      <a:r>
                        <a:rPr lang="en-US" dirty="0"/>
                        <a:t>Log(previous column)</a:t>
                      </a:r>
                    </a:p>
                  </a:txBody>
                  <a:tcPr/>
                </a:tc>
                <a:extLst>
                  <a:ext uri="{0D108BD9-81ED-4DB2-BD59-A6C34878D82A}">
                    <a16:rowId xmlns:a16="http://schemas.microsoft.com/office/drawing/2014/main" val="3742068657"/>
                  </a:ext>
                </a:extLst>
              </a:tr>
              <a:tr h="298169">
                <a:tc>
                  <a:txBody>
                    <a:bodyPr/>
                    <a:lstStyle/>
                    <a:p>
                      <a:r>
                        <a:rPr lang="en-US" dirty="0"/>
                        <a:t>0</a:t>
                      </a:r>
                    </a:p>
                  </a:txBody>
                  <a:tcPr/>
                </a:tc>
                <a:tc>
                  <a:txBody>
                    <a:bodyPr/>
                    <a:lstStyle/>
                    <a:p>
                      <a:r>
                        <a:rPr lang="en-US" dirty="0"/>
                        <a:t>24</a:t>
                      </a:r>
                    </a:p>
                  </a:txBody>
                  <a:tcPr/>
                </a:tc>
                <a:tc>
                  <a:txBody>
                    <a:bodyPr/>
                    <a:lstStyle/>
                    <a:p>
                      <a:endParaRPr lang="en-US"/>
                    </a:p>
                  </a:txBody>
                  <a:tcPr/>
                </a:tc>
                <a:extLst>
                  <a:ext uri="{0D108BD9-81ED-4DB2-BD59-A6C34878D82A}">
                    <a16:rowId xmlns:a16="http://schemas.microsoft.com/office/drawing/2014/main" val="3046574676"/>
                  </a:ext>
                </a:extLst>
              </a:tr>
              <a:tr h="298169">
                <a:tc>
                  <a:txBody>
                    <a:bodyPr/>
                    <a:lstStyle/>
                    <a:p>
                      <a:r>
                        <a:rPr lang="en-US" dirty="0"/>
                        <a:t>1</a:t>
                      </a:r>
                    </a:p>
                  </a:txBody>
                  <a:tcPr/>
                </a:tc>
                <a:tc>
                  <a:txBody>
                    <a:bodyPr/>
                    <a:lstStyle/>
                    <a:p>
                      <a:r>
                        <a:rPr lang="en-US" dirty="0"/>
                        <a:t>20</a:t>
                      </a:r>
                    </a:p>
                  </a:txBody>
                  <a:tcPr/>
                </a:tc>
                <a:tc>
                  <a:txBody>
                    <a:bodyPr/>
                    <a:lstStyle/>
                    <a:p>
                      <a:endParaRPr lang="en-US" dirty="0"/>
                    </a:p>
                  </a:txBody>
                  <a:tcPr/>
                </a:tc>
                <a:extLst>
                  <a:ext uri="{0D108BD9-81ED-4DB2-BD59-A6C34878D82A}">
                    <a16:rowId xmlns:a16="http://schemas.microsoft.com/office/drawing/2014/main" val="3020616924"/>
                  </a:ext>
                </a:extLst>
              </a:tr>
              <a:tr h="298169">
                <a:tc>
                  <a:txBody>
                    <a:bodyPr/>
                    <a:lstStyle/>
                    <a:p>
                      <a:r>
                        <a:rPr lang="en-US" dirty="0"/>
                        <a:t>2</a:t>
                      </a:r>
                    </a:p>
                  </a:txBody>
                  <a:tcPr/>
                </a:tc>
                <a:tc>
                  <a:txBody>
                    <a:bodyPr/>
                    <a:lstStyle/>
                    <a:p>
                      <a:r>
                        <a:rPr lang="en-US" dirty="0"/>
                        <a:t>36</a:t>
                      </a:r>
                    </a:p>
                  </a:txBody>
                  <a:tcPr/>
                </a:tc>
                <a:tc>
                  <a:txBody>
                    <a:bodyPr/>
                    <a:lstStyle/>
                    <a:p>
                      <a:endParaRPr lang="en-US"/>
                    </a:p>
                  </a:txBody>
                  <a:tcPr/>
                </a:tc>
                <a:extLst>
                  <a:ext uri="{0D108BD9-81ED-4DB2-BD59-A6C34878D82A}">
                    <a16:rowId xmlns:a16="http://schemas.microsoft.com/office/drawing/2014/main" val="2990239687"/>
                  </a:ext>
                </a:extLst>
              </a:tr>
              <a:tr h="298169">
                <a:tc>
                  <a:txBody>
                    <a:bodyPr/>
                    <a:lstStyle/>
                    <a:p>
                      <a:r>
                        <a:rPr lang="en-US" dirty="0"/>
                        <a:t>3</a:t>
                      </a:r>
                    </a:p>
                  </a:txBody>
                  <a:tcPr/>
                </a:tc>
                <a:tc>
                  <a:txBody>
                    <a:bodyPr/>
                    <a:lstStyle/>
                    <a:p>
                      <a:r>
                        <a:rPr lang="en-US" dirty="0"/>
                        <a:t>400</a:t>
                      </a:r>
                    </a:p>
                  </a:txBody>
                  <a:tcPr/>
                </a:tc>
                <a:tc>
                  <a:txBody>
                    <a:bodyPr/>
                    <a:lstStyle/>
                    <a:p>
                      <a:endParaRPr lang="en-US"/>
                    </a:p>
                  </a:txBody>
                  <a:tcPr/>
                </a:tc>
                <a:extLst>
                  <a:ext uri="{0D108BD9-81ED-4DB2-BD59-A6C34878D82A}">
                    <a16:rowId xmlns:a16="http://schemas.microsoft.com/office/drawing/2014/main" val="75948623"/>
                  </a:ext>
                </a:extLst>
              </a:tr>
              <a:tr h="298169">
                <a:tc>
                  <a:txBody>
                    <a:bodyPr/>
                    <a:lstStyle/>
                    <a:p>
                      <a:r>
                        <a:rPr lang="en-US" dirty="0"/>
                        <a:t>4</a:t>
                      </a:r>
                    </a:p>
                  </a:txBody>
                  <a:tcPr/>
                </a:tc>
                <a:tc>
                  <a:txBody>
                    <a:bodyPr/>
                    <a:lstStyle/>
                    <a:p>
                      <a:r>
                        <a:rPr lang="en-US" dirty="0"/>
                        <a:t>510</a:t>
                      </a:r>
                    </a:p>
                  </a:txBody>
                  <a:tcPr/>
                </a:tc>
                <a:tc>
                  <a:txBody>
                    <a:bodyPr/>
                    <a:lstStyle/>
                    <a:p>
                      <a:endParaRPr lang="en-US"/>
                    </a:p>
                  </a:txBody>
                  <a:tcPr/>
                </a:tc>
                <a:extLst>
                  <a:ext uri="{0D108BD9-81ED-4DB2-BD59-A6C34878D82A}">
                    <a16:rowId xmlns:a16="http://schemas.microsoft.com/office/drawing/2014/main" val="840244867"/>
                  </a:ext>
                </a:extLst>
              </a:tr>
              <a:tr h="298169">
                <a:tc>
                  <a:txBody>
                    <a:bodyPr/>
                    <a:lstStyle/>
                    <a:p>
                      <a:r>
                        <a:rPr lang="en-US" dirty="0"/>
                        <a:t>5</a:t>
                      </a:r>
                    </a:p>
                  </a:txBody>
                  <a:tcPr/>
                </a:tc>
                <a:tc>
                  <a:txBody>
                    <a:bodyPr/>
                    <a:lstStyle/>
                    <a:p>
                      <a:r>
                        <a:rPr lang="en-US" dirty="0"/>
                        <a:t>10000</a:t>
                      </a:r>
                    </a:p>
                  </a:txBody>
                  <a:tcPr/>
                </a:tc>
                <a:tc>
                  <a:txBody>
                    <a:bodyPr/>
                    <a:lstStyle/>
                    <a:p>
                      <a:endParaRPr lang="en-US" dirty="0"/>
                    </a:p>
                  </a:txBody>
                  <a:tcPr/>
                </a:tc>
                <a:extLst>
                  <a:ext uri="{0D108BD9-81ED-4DB2-BD59-A6C34878D82A}">
                    <a16:rowId xmlns:a16="http://schemas.microsoft.com/office/drawing/2014/main" val="1029320246"/>
                  </a:ext>
                </a:extLst>
              </a:tr>
              <a:tr h="298169">
                <a:tc>
                  <a:txBody>
                    <a:bodyPr/>
                    <a:lstStyle/>
                    <a:p>
                      <a:r>
                        <a:rPr lang="en-US" dirty="0"/>
                        <a:t>6</a:t>
                      </a:r>
                    </a:p>
                  </a:txBody>
                  <a:tcPr/>
                </a:tc>
                <a:tc>
                  <a:txBody>
                    <a:bodyPr/>
                    <a:lstStyle/>
                    <a:p>
                      <a:r>
                        <a:rPr lang="en-US" dirty="0">
                          <a:solidFill>
                            <a:srgbClr val="FF0000"/>
                          </a:solidFill>
                          <a:highlight>
                            <a:srgbClr val="FFFF00"/>
                          </a:highlight>
                        </a:rPr>
                        <a:t>XXXXXX  (MTTF0 *  R^6)</a:t>
                      </a:r>
                    </a:p>
                  </a:txBody>
                  <a:tcPr/>
                </a:tc>
                <a:tc>
                  <a:txBody>
                    <a:bodyPr/>
                    <a:lstStyle/>
                    <a:p>
                      <a:endParaRPr lang="en-US" dirty="0"/>
                    </a:p>
                  </a:txBody>
                  <a:tcPr/>
                </a:tc>
                <a:extLst>
                  <a:ext uri="{0D108BD9-81ED-4DB2-BD59-A6C34878D82A}">
                    <a16:rowId xmlns:a16="http://schemas.microsoft.com/office/drawing/2014/main" val="2106057311"/>
                  </a:ext>
                </a:extLst>
              </a:tr>
            </a:tbl>
          </a:graphicData>
        </a:graphic>
      </p:graphicFrame>
    </p:spTree>
    <p:extLst>
      <p:ext uri="{BB962C8B-B14F-4D97-AF65-F5344CB8AC3E}">
        <p14:creationId xmlns:p14="http://schemas.microsoft.com/office/powerpoint/2010/main" val="3081350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2048825"/>
                <a:ext cx="8299938" cy="4077338"/>
              </a:xfrm>
            </p:spPr>
            <p:txBody>
              <a:bodyPr>
                <a:normAutofit fontScale="92500" lnSpcReduction="10000"/>
              </a:bodyPr>
              <a:lstStyle/>
              <a:p>
                <a:pPr marL="914400" lvl="1" indent="-514350">
                  <a:buAutoNum type="arabicPeriod" startAt="5"/>
                </a:pPr>
                <a:r>
                  <a:rPr lang="en-US" dirty="0"/>
                  <a:t>Reliability Estimation, Reliability Growth</a:t>
                </a:r>
              </a:p>
              <a:p>
                <a:pPr marL="0" indent="0">
                  <a:buNone/>
                </a:pPr>
                <a:r>
                  <a:rPr lang="en-US" dirty="0"/>
                  <a:t>Linear Regression:</a:t>
                </a:r>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𝑀𝑇𝑇𝐹</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=.95</m:t>
                    </m:r>
                  </m:oMath>
                </a14:m>
                <a:r>
                  <a:rPr lang="en-US" dirty="0"/>
                  <a: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𝑀𝑇𝑇𝐹</m:t>
                        </m:r>
                      </m:e>
                      <m:sub>
                        <m:r>
                          <a:rPr lang="en-US" b="0" i="1" smtClean="0">
                            <a:latin typeface="Cambria Math" panose="02040503050406030204" pitchFamily="18" charset="0"/>
                          </a:rPr>
                          <m:t>0</m:t>
                        </m:r>
                      </m:sub>
                    </m:sSub>
                    <m:r>
                      <a:rPr lang="en-US" b="0" i="1" smtClean="0">
                        <a:latin typeface="Cambria Math" panose="02040503050406030204" pitchFamily="18" charset="0"/>
                      </a:rPr>
                      <m:t>=8.83</m:t>
                    </m:r>
                  </m:oMath>
                </a14:m>
                <a:r>
                  <a:rPr lang="en-US" dirty="0"/>
                  <a:t>.</a:t>
                </a:r>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e>
                    </m:func>
                    <m:r>
                      <a:rPr lang="en-US" b="0" i="1" smtClean="0">
                        <a:latin typeface="Cambria Math" panose="02040503050406030204" pitchFamily="18" charset="0"/>
                      </a:rPr>
                      <m:t>=0.52</m:t>
                    </m:r>
                  </m:oMath>
                </a14:m>
                <a:r>
                  <a:rPr lang="en-US" dirty="0"/>
                  <a:t>.</a:t>
                </a:r>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=3.35</m:t>
                    </m:r>
                  </m:oMath>
                </a14:m>
                <a:r>
                  <a:rPr lang="en-US" dirty="0"/>
                  <a:t>.</a:t>
                </a:r>
              </a:p>
              <a:p>
                <a:r>
                  <a:rPr lang="en-US" dirty="0"/>
                  <a:t>Equation </a:t>
                </a:r>
              </a:p>
              <a:p>
                <a:pPr marL="0" indent="0">
                  <a:buNone/>
                </a:pPr>
                <a:r>
                  <a:rPr lang="en-US" dirty="0"/>
                  <a:t>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𝑀𝑇𝑇𝐹</m:t>
                        </m:r>
                      </m:e>
                      <m:sub>
                        <m:r>
                          <a:rPr lang="en-US" sz="2600" b="0" i="1" smtClean="0">
                            <a:latin typeface="Cambria Math" panose="02040503050406030204" pitchFamily="18" charset="0"/>
                          </a:rPr>
                          <m:t>𝑁</m:t>
                        </m:r>
                      </m:sub>
                    </m:sSub>
                    <m:r>
                      <a:rPr lang="en-US" sz="2600" b="0" i="1" smtClean="0">
                        <a:latin typeface="Cambria Math" panose="02040503050406030204" pitchFamily="18" charset="0"/>
                      </a:rPr>
                      <m:t>=8.83</m:t>
                    </m:r>
                    <m:r>
                      <a:rPr lang="en-US" sz="2600" b="0" i="1" smtClean="0">
                        <a:latin typeface="Cambria Math" panose="02040503050406030204" pitchFamily="18" charset="0"/>
                        <a:ea typeface="Cambria Math" panose="02040503050406030204" pitchFamily="18" charset="0"/>
                      </a:rPr>
                      <m:t>×</m:t>
                    </m:r>
                    <m:sSup>
                      <m:sSupPr>
                        <m:ctrlPr>
                          <a:rPr lang="en-US" sz="2600" b="0" i="1" smtClean="0">
                            <a:latin typeface="Cambria Math" panose="02040503050406030204" pitchFamily="18" charset="0"/>
                            <a:ea typeface="Cambria Math" panose="02040503050406030204" pitchFamily="18" charset="0"/>
                          </a:rPr>
                        </m:ctrlPr>
                      </m:sSupPr>
                      <m:e>
                        <m:r>
                          <a:rPr lang="en-US" sz="2600" b="0" i="1" smtClean="0">
                            <a:latin typeface="Cambria Math" panose="02040503050406030204" pitchFamily="18" charset="0"/>
                            <a:ea typeface="Cambria Math" panose="02040503050406030204" pitchFamily="18" charset="0"/>
                          </a:rPr>
                          <m:t>3.35</m:t>
                        </m:r>
                      </m:e>
                      <m:sup>
                        <m:r>
                          <a:rPr lang="en-US" sz="2600" b="0" i="1" smtClean="0">
                            <a:latin typeface="Cambria Math" panose="02040503050406030204" pitchFamily="18" charset="0"/>
                            <a:ea typeface="Cambria Math" panose="02040503050406030204" pitchFamily="18" charset="0"/>
                          </a:rPr>
                          <m:t>𝑁</m:t>
                        </m:r>
                      </m:sup>
                    </m:sSup>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2048825"/>
                <a:ext cx="8299938" cy="4077338"/>
              </a:xfrm>
              <a:blipFill>
                <a:blip r:embed="rId2"/>
                <a:stretch>
                  <a:fillRect l="-1689" t="-2392"/>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3"/>
          <a:stretch>
            <a:fillRect/>
          </a:stretch>
        </p:blipFill>
        <p:spPr>
          <a:xfrm>
            <a:off x="4387362" y="2588651"/>
            <a:ext cx="4299438" cy="3537512"/>
          </a:xfrm>
          <a:prstGeom prst="rect">
            <a:avLst/>
          </a:prstGeom>
        </p:spPr>
      </p:pic>
    </p:spTree>
    <p:extLst>
      <p:ext uri="{BB962C8B-B14F-4D97-AF65-F5344CB8AC3E}">
        <p14:creationId xmlns:p14="http://schemas.microsoft.com/office/powerpoint/2010/main" val="504926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457200" y="2048825"/>
                <a:ext cx="8299938" cy="4077338"/>
              </a:xfrm>
            </p:spPr>
            <p:txBody>
              <a:bodyPr>
                <a:normAutofit/>
              </a:bodyPr>
              <a:lstStyle/>
              <a:p>
                <a:pPr marL="914400" lvl="1" indent="-514350">
                  <a:buAutoNum type="arabicPeriod" startAt="5"/>
                </a:pPr>
                <a:r>
                  <a:rPr lang="en-US" dirty="0"/>
                  <a:t>Reliability Estimation, Reliability Growth</a:t>
                </a:r>
              </a:p>
              <a:p>
                <a:pPr marL="914400" lvl="1" indent="-514350">
                  <a:buAutoNum type="arabicPeriod" startAt="5"/>
                </a:pPr>
                <a:endParaRPr lang="en-US" dirty="0"/>
              </a:p>
              <a:p>
                <a:pPr marL="40005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𝑦</m:t>
                              </m:r>
                            </m:e>
                          </m:nary>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𝑥</m:t>
                                  </m:r>
                                </m:e>
                              </m:nary>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𝑥𝑦</m:t>
                                  </m:r>
                                </m:e>
                              </m:nary>
                            </m:e>
                          </m:nary>
                        </m:num>
                        <m:den>
                          <m:r>
                            <a:rPr lang="en-US" b="0" i="1" smtClean="0">
                              <a:latin typeface="Cambria Math" panose="02040503050406030204" pitchFamily="18" charset="0"/>
                            </a:rPr>
                            <m:t>𝑛</m:t>
                          </m:r>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𝑥</m:t>
                                      </m:r>
                                    </m:e>
                                  </m:nary>
                                  <m:r>
                                    <a:rPr lang="en-US" b="0" i="1" smtClean="0">
                                      <a:latin typeface="Cambria Math" panose="02040503050406030204" pitchFamily="18" charset="0"/>
                                    </a:rPr>
                                    <m:t>)</m:t>
                                  </m:r>
                                </m:e>
                                <m:sup>
                                  <m:r>
                                    <a:rPr lang="en-US" b="0" i="1" smtClean="0">
                                      <a:latin typeface="Cambria Math" panose="02040503050406030204" pitchFamily="18" charset="0"/>
                                    </a:rPr>
                                    <m:t>2</m:t>
                                  </m:r>
                                </m:sup>
                              </m:sSup>
                            </m:e>
                          </m:nary>
                        </m:den>
                      </m:f>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m:oMathPara>
                </a14:m>
                <a:endParaRPr lang="en-US" dirty="0"/>
              </a:p>
              <a:p>
                <a:pPr marL="400050" lvl="1" indent="0">
                  <a:buNone/>
                </a:pP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𝑥𝑦</m:t>
                            </m:r>
                          </m:e>
                        </m:nary>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𝑥</m:t>
                            </m:r>
                          </m:e>
                        </m:nary>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𝑦</m:t>
                            </m:r>
                          </m:e>
                        </m:nary>
                      </m:num>
                      <m:den>
                        <m:r>
                          <a:rPr lang="en-US" b="0" i="1" smtClean="0">
                            <a:latin typeface="Cambria Math" panose="02040503050406030204" pitchFamily="18" charset="0"/>
                          </a:rPr>
                          <m:t>𝑛</m:t>
                        </m:r>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𝑥</m:t>
                                    </m:r>
                                  </m:e>
                                </m:nary>
                                <m:r>
                                  <a:rPr lang="en-US" b="0" i="1" smtClean="0">
                                    <a:latin typeface="Cambria Math" panose="02040503050406030204" pitchFamily="18" charset="0"/>
                                  </a:rPr>
                                  <m:t>)</m:t>
                                </m:r>
                              </m:e>
                              <m:sup>
                                <m:r>
                                  <a:rPr lang="en-US" b="0" i="1" smtClean="0">
                                    <a:latin typeface="Cambria Math" panose="02040503050406030204" pitchFamily="18" charset="0"/>
                                  </a:rPr>
                                  <m:t>2</m:t>
                                </m:r>
                              </m:sup>
                            </m:sSup>
                          </m:e>
                        </m:nary>
                      </m:den>
                    </m:f>
                  </m:oMath>
                </a14:m>
                <a:r>
                  <a:rPr lang="en-US" dirty="0"/>
                  <a:t>=log(MTTF0)</a:t>
                </a:r>
              </a:p>
              <a:p>
                <a:pPr marL="400050" lvl="1" indent="0">
                  <a:buNone/>
                </a:pPr>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457200" y="2048825"/>
                <a:ext cx="8299938" cy="4077338"/>
              </a:xfrm>
              <a:blipFill>
                <a:blip r:embed="rId2"/>
                <a:stretch>
                  <a:fillRect t="-164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26083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fontScale="62500" lnSpcReduction="20000"/>
          </a:bodyPr>
          <a:lstStyle/>
          <a:p>
            <a:pPr marL="514350" indent="-514350">
              <a:buFont typeface="+mj-lt"/>
              <a:buAutoNum type="arabicPeriod"/>
            </a:pPr>
            <a:r>
              <a:rPr lang="en-US" dirty="0"/>
              <a:t>Logical Claims</a:t>
            </a:r>
          </a:p>
          <a:p>
            <a:pPr marL="914400" lvl="1" indent="-514350">
              <a:buFont typeface="+mj-lt"/>
              <a:buAutoNum type="arabicPeriod"/>
            </a:pPr>
            <a:r>
              <a:rPr lang="en-US" dirty="0"/>
              <a:t>Concrete Testing</a:t>
            </a:r>
          </a:p>
          <a:p>
            <a:pPr marL="914400" lvl="1" indent="-514350">
              <a:buFont typeface="+mj-lt"/>
              <a:buAutoNum type="arabicPeriod"/>
            </a:pPr>
            <a:r>
              <a:rPr lang="en-US" dirty="0"/>
              <a:t>Symbolic Testing</a:t>
            </a:r>
          </a:p>
          <a:p>
            <a:pPr marL="914400" lvl="1" indent="-514350">
              <a:buFont typeface="+mj-lt"/>
              <a:buAutoNum type="arabicPeriod"/>
            </a:pPr>
            <a:r>
              <a:rPr lang="en-US" dirty="0" err="1"/>
              <a:t>Concolic</a:t>
            </a:r>
            <a:r>
              <a:rPr lang="en-US" dirty="0"/>
              <a:t> Testing</a:t>
            </a:r>
          </a:p>
          <a:p>
            <a:pPr marL="514350" indent="-514350">
              <a:buFont typeface="+mj-lt"/>
              <a:buAutoNum type="arabicPeriod"/>
            </a:pPr>
            <a:r>
              <a:rPr lang="en-US" dirty="0"/>
              <a:t>Stochastic Claims:  Fault Density</a:t>
            </a:r>
          </a:p>
          <a:p>
            <a:pPr marL="514350" indent="-514350">
              <a:buFont typeface="+mj-lt"/>
              <a:buAutoNum type="arabicPeriod"/>
            </a:pPr>
            <a:r>
              <a:rPr lang="en-US" dirty="0"/>
              <a:t>Stochastic Claims:  Failure Probability</a:t>
            </a:r>
          </a:p>
          <a:p>
            <a:pPr marL="914400" lvl="1" indent="-514350">
              <a:buFont typeface="+mj-lt"/>
              <a:buAutoNum type="arabicPeriod"/>
            </a:pPr>
            <a:r>
              <a:rPr lang="en-US" dirty="0"/>
              <a:t>Faults are Not Created Equal</a:t>
            </a:r>
          </a:p>
          <a:p>
            <a:pPr marL="914400" lvl="1" indent="-514350">
              <a:buFont typeface="+mj-lt"/>
              <a:buAutoNum type="arabicPeriod"/>
            </a:pPr>
            <a:r>
              <a:rPr lang="en-US" dirty="0"/>
              <a:t>Defining Quantifying Reliability</a:t>
            </a:r>
          </a:p>
          <a:p>
            <a:pPr marL="914400" lvl="1" indent="-514350">
              <a:buFont typeface="+mj-lt"/>
              <a:buAutoNum type="arabicPeriod"/>
            </a:pPr>
            <a:r>
              <a:rPr lang="en-US" dirty="0"/>
              <a:t>Modeling Software Reliability</a:t>
            </a:r>
          </a:p>
          <a:p>
            <a:pPr marL="914400" lvl="1" indent="-514350">
              <a:buFont typeface="+mj-lt"/>
              <a:buAutoNum type="arabicPeriod"/>
            </a:pPr>
            <a:r>
              <a:rPr lang="en-US" dirty="0"/>
              <a:t>Certification Testing</a:t>
            </a:r>
          </a:p>
          <a:p>
            <a:pPr marL="914400" lvl="1" indent="-514350">
              <a:buFont typeface="+mj-lt"/>
              <a:buAutoNum type="arabicPeriod"/>
            </a:pPr>
            <a:r>
              <a:rPr lang="en-US" dirty="0"/>
              <a:t>Reliability Estimation, Reliability Growth</a:t>
            </a:r>
          </a:p>
          <a:p>
            <a:pPr marL="914400" lvl="1" indent="-514350">
              <a:buFont typeface="+mj-lt"/>
              <a:buAutoNum type="arabicPeriod"/>
            </a:pPr>
            <a:r>
              <a:rPr lang="en-US" dirty="0"/>
              <a:t>Reliability Standards</a:t>
            </a:r>
          </a:p>
          <a:p>
            <a:pPr marL="914400" lvl="1" indent="-514350">
              <a:buFont typeface="+mj-lt"/>
              <a:buAutoNum type="arabicPeriod"/>
            </a:pPr>
            <a:r>
              <a:rPr lang="en-US" dirty="0"/>
              <a:t>Reliability as an Economic Function</a:t>
            </a:r>
          </a:p>
          <a:p>
            <a:pPr marL="514350" indent="-514350">
              <a:buFont typeface="+mj-lt"/>
              <a:buAutoNum type="arabicPeriod"/>
            </a:pPr>
            <a:r>
              <a:rPr lang="en-US" dirty="0"/>
              <a:t>Chapter Summary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4234043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fontScale="85000" lnSpcReduction="20000"/>
          </a:bodyPr>
          <a:lstStyle/>
          <a:p>
            <a:pPr marL="400050" lvl="1" indent="0">
              <a:buNone/>
            </a:pPr>
            <a:r>
              <a:rPr lang="en-US" dirty="0"/>
              <a:t>6. Reliability Standards</a:t>
            </a:r>
          </a:p>
          <a:p>
            <a:pPr marL="400050" lvl="1" indent="0">
              <a:buNone/>
            </a:pPr>
            <a:r>
              <a:rPr lang="en-US" dirty="0"/>
              <a:t>International Industrial Standards provide for $1 of tolerable losses per hour of operation.  Hence MTTF as a function of stakes attached to failure.</a:t>
            </a:r>
          </a:p>
          <a:p>
            <a:pPr marL="400050" lvl="1" indent="0">
              <a:buNone/>
            </a:pPr>
            <a:endParaRPr lang="en-US" dirty="0"/>
          </a:p>
          <a:p>
            <a:pPr marL="400050" lvl="1" indent="0">
              <a:buNone/>
            </a:pPr>
            <a:endParaRPr lang="en-US" dirty="0"/>
          </a:p>
          <a:p>
            <a:pPr marL="400050" lvl="1" indent="0">
              <a:buNone/>
            </a:pPr>
            <a:endParaRPr lang="en-US" dirty="0"/>
          </a:p>
          <a:p>
            <a:pPr marL="400050" lvl="1" indent="0">
              <a:buNone/>
            </a:pPr>
            <a:endParaRPr lang="en-US" dirty="0"/>
          </a:p>
          <a:p>
            <a:pPr marL="400050" lvl="1" indent="0">
              <a:buNone/>
            </a:pPr>
            <a:endParaRPr lang="en-US" dirty="0"/>
          </a:p>
          <a:p>
            <a:pPr marL="400050" lvl="1" indent="0">
              <a:buNone/>
            </a:pPr>
            <a:endParaRPr lang="en-US" dirty="0"/>
          </a:p>
          <a:p>
            <a:pPr marL="400050" lvl="1" indent="0">
              <a:buNone/>
            </a:pPr>
            <a:r>
              <a:rPr lang="en-US" dirty="0"/>
              <a:t> </a:t>
            </a:r>
          </a:p>
          <a:p>
            <a:pPr marL="400050" lvl="1" indent="0">
              <a:buNone/>
            </a:pPr>
            <a:endParaRPr lang="en-US" dirty="0"/>
          </a:p>
          <a:p>
            <a:pPr marL="400050" lvl="1" indent="0">
              <a:buNone/>
            </a:pPr>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2"/>
          <a:stretch>
            <a:fillRect/>
          </a:stretch>
        </p:blipFill>
        <p:spPr>
          <a:xfrm>
            <a:off x="919268" y="3997570"/>
            <a:ext cx="7600542" cy="1717430"/>
          </a:xfrm>
          <a:prstGeom prst="rect">
            <a:avLst/>
          </a:prstGeom>
        </p:spPr>
      </p:pic>
    </p:spTree>
    <p:extLst>
      <p:ext uri="{BB962C8B-B14F-4D97-AF65-F5344CB8AC3E}">
        <p14:creationId xmlns:p14="http://schemas.microsoft.com/office/powerpoint/2010/main" val="200224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p:txBody>
          <a:bodyPr>
            <a:normAutofit fontScale="92500" lnSpcReduction="20000"/>
          </a:bodyPr>
          <a:lstStyle/>
          <a:p>
            <a:pPr marL="400050" lvl="1" indent="0">
              <a:buNone/>
            </a:pPr>
            <a:r>
              <a:rPr lang="en-US" dirty="0"/>
              <a:t>6. Reliability Standards</a:t>
            </a:r>
          </a:p>
          <a:p>
            <a:pPr marL="400050" lvl="1" indent="0">
              <a:buNone/>
            </a:pPr>
            <a:r>
              <a:rPr lang="en-US" dirty="0"/>
              <a:t>When human life is at stake, MTTF must exceed typical life expectancy. </a:t>
            </a:r>
          </a:p>
          <a:p>
            <a:pPr marL="400050" lvl="1" indent="0">
              <a:buNone/>
            </a:pPr>
            <a:endParaRPr lang="en-US" dirty="0"/>
          </a:p>
          <a:p>
            <a:pPr marL="400050" lvl="1" indent="0">
              <a:buNone/>
            </a:pPr>
            <a:endParaRPr lang="en-US" dirty="0"/>
          </a:p>
          <a:p>
            <a:pPr marL="400050" lvl="1" indent="0">
              <a:buNone/>
            </a:pPr>
            <a:endParaRPr lang="en-US" dirty="0"/>
          </a:p>
          <a:p>
            <a:pPr marL="400050" lvl="1" indent="0">
              <a:buNone/>
            </a:pPr>
            <a:endParaRPr lang="en-US" dirty="0"/>
          </a:p>
          <a:p>
            <a:pPr marL="400050" lvl="1" indent="0">
              <a:buNone/>
            </a:pPr>
            <a:endParaRPr lang="en-US" dirty="0"/>
          </a:p>
          <a:p>
            <a:pPr marL="400050" lvl="1" indent="0">
              <a:buNone/>
            </a:pPr>
            <a:endParaRPr lang="en-US" dirty="0"/>
          </a:p>
          <a:p>
            <a:pPr marL="400050" lvl="1" indent="0">
              <a:buNone/>
            </a:pPr>
            <a:r>
              <a:rPr lang="en-US" dirty="0"/>
              <a:t> </a:t>
            </a:r>
          </a:p>
          <a:p>
            <a:pPr marL="400050" lvl="1" indent="0">
              <a:buNone/>
            </a:pPr>
            <a:endParaRPr lang="en-US" dirty="0"/>
          </a:p>
          <a:p>
            <a:pPr marL="400050" lvl="1" indent="0">
              <a:buNone/>
            </a:pPr>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967156" y="3619812"/>
            <a:ext cx="7480818" cy="2103980"/>
          </a:xfrm>
          <a:prstGeom prst="rect">
            <a:avLst/>
          </a:prstGeom>
        </p:spPr>
      </p:pic>
    </p:spTree>
    <p:extLst>
      <p:ext uri="{BB962C8B-B14F-4D97-AF65-F5344CB8AC3E}">
        <p14:creationId xmlns:p14="http://schemas.microsoft.com/office/powerpoint/2010/main" val="4123971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fontScale="77500" lnSpcReduction="20000"/>
          </a:bodyPr>
          <a:lstStyle/>
          <a:p>
            <a:pPr marL="0" indent="0">
              <a:buNone/>
            </a:pPr>
            <a:r>
              <a:rPr lang="en-US" dirty="0"/>
              <a:t>7. Reliability as an Economic Function</a:t>
            </a:r>
          </a:p>
          <a:p>
            <a:pPr marL="0" indent="0">
              <a:buNone/>
            </a:pPr>
            <a:r>
              <a:rPr lang="en-US" dirty="0"/>
              <a:t>In our study of reliability, we have so far made several assumptions, </a:t>
            </a:r>
          </a:p>
          <a:p>
            <a:r>
              <a:rPr lang="en-US" dirty="0"/>
              <a:t>Stakeholders are a monolith, that have the same stake in failure-free operation.</a:t>
            </a:r>
          </a:p>
          <a:p>
            <a:pPr lvl="1"/>
            <a:r>
              <a:rPr lang="en-US" dirty="0"/>
              <a:t>Different stakeholders have different stakes/ costs associated with failure.</a:t>
            </a:r>
          </a:p>
          <a:p>
            <a:r>
              <a:rPr lang="en-US" dirty="0"/>
              <a:t>Specifications are monoliths.</a:t>
            </a:r>
          </a:p>
          <a:p>
            <a:pPr lvl="1"/>
            <a:r>
              <a:rPr lang="en-US" dirty="0"/>
              <a:t>Specifications are aggregates of several requirements, which carry different stakes, and have different probabilities of being violated.</a:t>
            </a:r>
          </a:p>
          <a:p>
            <a:r>
              <a:rPr lang="en-US" dirty="0"/>
              <a:t>Failure is a Boolean condition.</a:t>
            </a:r>
          </a:p>
          <a:p>
            <a:pPr lvl="1"/>
            <a:r>
              <a:rPr lang="en-US" dirty="0"/>
              <a:t>There may be degrees of failure.</a:t>
            </a:r>
          </a:p>
          <a:p>
            <a:pPr marL="0" indent="0">
              <a:buNone/>
            </a:pPr>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268208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1798514"/>
                <a:ext cx="8229600" cy="4435231"/>
              </a:xfrm>
            </p:spPr>
            <p:txBody>
              <a:bodyPr>
                <a:normAutofit fontScale="70000" lnSpcReduction="20000"/>
              </a:bodyPr>
              <a:lstStyle/>
              <a:p>
                <a:pPr marL="0" indent="0">
                  <a:buNone/>
                </a:pPr>
                <a:r>
                  <a:rPr lang="en-US" dirty="0"/>
                  <a:t>7. Reliability as an Economic Function</a:t>
                </a:r>
              </a:p>
              <a:p>
                <a:pPr marL="0" indent="0">
                  <a:buNone/>
                </a:pPr>
                <a:r>
                  <a:rPr lang="en-US" dirty="0"/>
                  <a:t>Definitions:</a:t>
                </a:r>
              </a:p>
              <a:p>
                <a14:m>
                  <m:oMath xmlns:m="http://schemas.openxmlformats.org/officeDocument/2006/math">
                    <m:r>
                      <a:rPr lang="en-US" i="1" dirty="0" smtClean="0">
                        <a:latin typeface="Cambria Math" panose="02040503050406030204" pitchFamily="18" charset="0"/>
                      </a:rPr>
                      <m:t>𝐹𝐶</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oMath>
                </a14:m>
                <a:r>
                  <a:rPr lang="en-US" dirty="0"/>
                  <a:t>:  Failure Cost of stakeholder H.</a:t>
                </a:r>
              </a:p>
              <a:p>
                <a14:m>
                  <m:oMath xmlns:m="http://schemas.openxmlformats.org/officeDocument/2006/math">
                    <m:r>
                      <a:rPr lang="en-US" b="0" i="1" dirty="0" smtClean="0">
                        <a:latin typeface="Cambria Math" panose="02040503050406030204" pitchFamily="18" charset="0"/>
                      </a:rPr>
                      <m:t>𝑀</m:t>
                    </m:r>
                    <m:r>
                      <a:rPr lang="en-US" i="1" dirty="0">
                        <a:latin typeface="Cambria Math" panose="02040503050406030204" pitchFamily="18" charset="0"/>
                      </a:rPr>
                      <m:t>𝐹𝐶</m:t>
                    </m:r>
                    <m:r>
                      <a:rPr lang="en-US" i="1" dirty="0">
                        <a:latin typeface="Cambria Math" panose="02040503050406030204" pitchFamily="18" charset="0"/>
                      </a:rPr>
                      <m:t>(</m:t>
                    </m:r>
                    <m:r>
                      <a:rPr lang="en-US" i="1" dirty="0">
                        <a:latin typeface="Cambria Math" panose="02040503050406030204" pitchFamily="18" charset="0"/>
                      </a:rPr>
                      <m:t>𝐻</m:t>
                    </m:r>
                    <m:r>
                      <a:rPr lang="en-US" i="1" dirty="0">
                        <a:latin typeface="Cambria Math" panose="02040503050406030204" pitchFamily="18" charset="0"/>
                      </a:rPr>
                      <m:t>)</m:t>
                    </m:r>
                  </m:oMath>
                </a14:m>
                <a:r>
                  <a:rPr lang="en-US" dirty="0"/>
                  <a:t>:  Mean of random variable </a:t>
                </a:r>
                <a14:m>
                  <m:oMath xmlns:m="http://schemas.openxmlformats.org/officeDocument/2006/math">
                    <m:r>
                      <a:rPr lang="en-US" i="1" dirty="0">
                        <a:latin typeface="Cambria Math" panose="02040503050406030204" pitchFamily="18" charset="0"/>
                      </a:rPr>
                      <m:t>𝐹𝐶</m:t>
                    </m:r>
                    <m:d>
                      <m:dPr>
                        <m:ctrlPr>
                          <a:rPr lang="en-US" i="1" dirty="0">
                            <a:latin typeface="Cambria Math" panose="02040503050406030204" pitchFamily="18" charset="0"/>
                          </a:rPr>
                        </m:ctrlPr>
                      </m:dPr>
                      <m:e>
                        <m:r>
                          <a:rPr lang="en-US" i="1" dirty="0">
                            <a:latin typeface="Cambria Math" panose="02040503050406030204" pitchFamily="18" charset="0"/>
                          </a:rPr>
                          <m:t>𝐻</m:t>
                        </m:r>
                      </m:e>
                    </m:d>
                    <m:r>
                      <a:rPr lang="en-US" b="0" i="0" dirty="0" smtClean="0">
                        <a:latin typeface="Cambria Math" panose="02040503050406030204" pitchFamily="18" charset="0"/>
                      </a:rPr>
                      <m:t>.</m:t>
                    </m:r>
                  </m:oMath>
                </a14:m>
                <a:endParaRPr lang="en-US" dirty="0"/>
              </a:p>
              <a:p>
                <a:pPr marL="0" indent="0">
                  <a:buNone/>
                </a:pPr>
                <a:r>
                  <a:rPr lang="en-US" dirty="0"/>
                  <a:t>We consider:</a:t>
                </a:r>
              </a:p>
              <a:p>
                <a:r>
                  <a:rPr lang="en-US" dirty="0"/>
                  <a:t>Stakeholders: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dirty="0"/>
              </a:p>
              <a:p>
                <a:r>
                  <a:rPr lang="en-US" dirty="0"/>
                  <a:t>Requirements: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𝑚</m:t>
                        </m:r>
                      </m:sub>
                    </m:sSub>
                    <m:r>
                      <a:rPr lang="en-US" i="1">
                        <a:latin typeface="Cambria Math" panose="02040503050406030204" pitchFamily="18" charset="0"/>
                      </a:rPr>
                      <m:t>.</m:t>
                    </m:r>
                  </m:oMath>
                </a14:m>
                <a:endParaRPr lang="en-US" dirty="0"/>
              </a:p>
              <a:p>
                <a:r>
                  <a:rPr lang="en-US" dirty="0"/>
                  <a:t>Probabilities of Failure: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m:t>
                    </m:r>
                  </m:oMath>
                </a14:m>
                <a:endParaRPr lang="en-US" dirty="0"/>
              </a:p>
              <a:p>
                <a:r>
                  <a:rPr lang="en-US" dirty="0"/>
                  <a:t>Stake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𝑖</m:t>
                        </m:r>
                      </m:sub>
                    </m:sSub>
                  </m:oMath>
                </a14:m>
                <a:r>
                  <a:rPr lang="en-US" dirty="0"/>
                  <a:t> in (non-) failure with respect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𝑆𝑇</m:t>
                        </m:r>
                        <m:r>
                          <a:rPr lang="en-US" b="0" i="1" smtClean="0">
                            <a:latin typeface="Cambria Math" panose="02040503050406030204" pitchFamily="18" charset="0"/>
                          </a:rPr>
                          <m:t>(</m:t>
                        </m:r>
                        <m:r>
                          <a:rPr lang="en-US" i="1">
                            <a:latin typeface="Cambria Math" panose="02040503050406030204" pitchFamily="18" charset="0"/>
                          </a:rPr>
                          <m:t>𝐻</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𝑗</m:t>
                        </m:r>
                      </m:sub>
                    </m:sSub>
                    <m:r>
                      <a:rPr lang="en-US" b="0" i="1" smtClean="0">
                        <a:latin typeface="Cambria Math" panose="02040503050406030204" pitchFamily="18" charset="0"/>
                      </a:rPr>
                      <m:t>).</m:t>
                    </m:r>
                  </m:oMath>
                </a14:m>
                <a:endParaRPr lang="en-US" dirty="0"/>
              </a:p>
              <a:p>
                <a:pPr marL="0" indent="0">
                  <a:buNone/>
                </a:pPr>
                <a:r>
                  <a:rPr lang="en-US" dirty="0"/>
                  <a:t>Then,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𝑀𝐹𝐶</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𝑖</m:t>
                              </m:r>
                            </m:sub>
                          </m:sSub>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rPr>
                                <m:t>𝑆𝑇</m:t>
                              </m:r>
                              <m:r>
                                <a:rPr lang="en-US" i="1">
                                  <a:latin typeface="Cambria Math" panose="02040503050406030204" pitchFamily="18" charset="0"/>
                                </a:rPr>
                                <m:t>(</m:t>
                              </m:r>
                              <m:r>
                                <a:rPr lang="en-US" i="1">
                                  <a:latin typeface="Cambria Math" panose="02040503050406030204" pitchFamily="18" charset="0"/>
                                </a:rPr>
                                <m:t>𝐻</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𝑗</m:t>
                              </m:r>
                            </m:sub>
                          </m:sSub>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e>
                      </m:nary>
                    </m:oMath>
                  </m:oMathPara>
                </a14:m>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1798514"/>
                <a:ext cx="8229600" cy="4435231"/>
              </a:xfrm>
              <a:blipFill>
                <a:blip r:embed="rId2"/>
                <a:stretch>
                  <a:fillRect l="-963" t="-2335"/>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337136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fontScale="70000" lnSpcReduction="20000"/>
          </a:bodyPr>
          <a:lstStyle/>
          <a:p>
            <a:pPr marL="0" indent="0">
              <a:buNone/>
            </a:pPr>
            <a:r>
              <a:rPr lang="en-US" dirty="0"/>
              <a:t>7. Reliability as an Economic Function</a:t>
            </a:r>
          </a:p>
          <a:p>
            <a:pPr marL="0" indent="0">
              <a:buNone/>
            </a:pPr>
            <a:r>
              <a:rPr lang="en-US" dirty="0"/>
              <a:t>Illustration:  Flight Control System.</a:t>
            </a:r>
          </a:p>
          <a:p>
            <a:pPr marL="0" indent="0">
              <a:buNone/>
            </a:pPr>
            <a:r>
              <a:rPr lang="en-US" dirty="0"/>
              <a:t>Stakeholders:</a:t>
            </a:r>
          </a:p>
          <a:p>
            <a:r>
              <a:rPr lang="en-US" dirty="0"/>
              <a:t>PL:  Pilot.</a:t>
            </a:r>
          </a:p>
          <a:p>
            <a:r>
              <a:rPr lang="en-US" dirty="0"/>
              <a:t>PS:  Passenger.</a:t>
            </a:r>
          </a:p>
          <a:p>
            <a:r>
              <a:rPr lang="en-US" dirty="0"/>
              <a:t>LIF:  Passenger’s life insurance company.</a:t>
            </a:r>
          </a:p>
          <a:p>
            <a:r>
              <a:rPr lang="en-US" dirty="0"/>
              <a:t>AC:  Airline company.</a:t>
            </a:r>
          </a:p>
          <a:p>
            <a:r>
              <a:rPr lang="en-US" dirty="0"/>
              <a:t>AM:  Aircraft manufacturer.</a:t>
            </a:r>
          </a:p>
          <a:p>
            <a:r>
              <a:rPr lang="en-US" dirty="0"/>
              <a:t>INS:  Insurance company insuring the aircraft.</a:t>
            </a:r>
          </a:p>
          <a:p>
            <a:r>
              <a:rPr lang="en-US" dirty="0"/>
              <a:t>FAA:  Civil aviation authority.</a:t>
            </a:r>
          </a:p>
          <a:p>
            <a:r>
              <a:rPr lang="en-US" dirty="0"/>
              <a:t>NGO:  Environmental organization.</a:t>
            </a:r>
          </a:p>
          <a:p>
            <a:r>
              <a:rPr lang="en-US" dirty="0"/>
              <a:t>RES:  Resident in the neighborhood of origin/ destination airport.</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0261387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fontScale="85000" lnSpcReduction="20000"/>
          </a:bodyPr>
          <a:lstStyle/>
          <a:p>
            <a:pPr marL="0" indent="0">
              <a:buNone/>
            </a:pPr>
            <a:r>
              <a:rPr lang="en-US" dirty="0"/>
              <a:t>7. Reliability as an Economic Function</a:t>
            </a:r>
          </a:p>
          <a:p>
            <a:pPr marL="0" indent="0">
              <a:buNone/>
            </a:pPr>
            <a:r>
              <a:rPr lang="en-US" dirty="0"/>
              <a:t>Illustration:  Flight Control System.</a:t>
            </a:r>
          </a:p>
          <a:p>
            <a:pPr marL="0" indent="0">
              <a:buNone/>
            </a:pPr>
            <a:r>
              <a:rPr lang="en-US" dirty="0"/>
              <a:t>Requirements (massively overlapping/ incomplete/ anecdotal):</a:t>
            </a:r>
          </a:p>
          <a:p>
            <a:r>
              <a:rPr lang="en-US" dirty="0"/>
              <a:t>AP:  Adherence to autopilot settings.</a:t>
            </a:r>
          </a:p>
          <a:p>
            <a:r>
              <a:rPr lang="en-US" dirty="0"/>
              <a:t>SM:  Smoothness of flight.</a:t>
            </a:r>
          </a:p>
          <a:p>
            <a:r>
              <a:rPr lang="en-US" dirty="0"/>
              <a:t>ECO:  Fuel economy.</a:t>
            </a:r>
          </a:p>
          <a:p>
            <a:r>
              <a:rPr lang="en-US" dirty="0"/>
              <a:t>NOI:  Minimizing noise pollution.</a:t>
            </a:r>
          </a:p>
          <a:p>
            <a:r>
              <a:rPr lang="en-US" dirty="0"/>
              <a:t>CO2:  Minimizing CO2 emissions.</a:t>
            </a:r>
          </a:p>
          <a:p>
            <a:r>
              <a:rPr lang="en-US" dirty="0"/>
              <a:t>SAF:  Safety critical requirements.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128440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a:bodyPr>
          <a:lstStyle/>
          <a:p>
            <a:pPr marL="0" indent="0">
              <a:buNone/>
            </a:pPr>
            <a:r>
              <a:rPr lang="en-US" dirty="0"/>
              <a:t>7. Reliability as an Economic Function</a:t>
            </a:r>
          </a:p>
          <a:p>
            <a:pPr marL="0" indent="0">
              <a:buNone/>
            </a:pPr>
            <a:r>
              <a:rPr lang="en-US" dirty="0"/>
              <a:t>Stakes and Stakeholders: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2"/>
          <a:stretch>
            <a:fillRect/>
          </a:stretch>
        </p:blipFill>
        <p:spPr>
          <a:xfrm>
            <a:off x="659808" y="3525715"/>
            <a:ext cx="8015643" cy="2490842"/>
          </a:xfrm>
          <a:prstGeom prst="rect">
            <a:avLst/>
          </a:prstGeom>
        </p:spPr>
      </p:pic>
    </p:spTree>
    <p:extLst>
      <p:ext uri="{BB962C8B-B14F-4D97-AF65-F5344CB8AC3E}">
        <p14:creationId xmlns:p14="http://schemas.microsoft.com/office/powerpoint/2010/main" val="215381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a:bodyPr>
          <a:lstStyle/>
          <a:p>
            <a:pPr marL="0" indent="0">
              <a:buNone/>
            </a:pPr>
            <a:r>
              <a:rPr lang="en-US" dirty="0"/>
              <a:t>7. Reliability as an Economic Function</a:t>
            </a:r>
          </a:p>
          <a:p>
            <a:pPr marL="0" indent="0">
              <a:buNone/>
            </a:pPr>
            <a:r>
              <a:rPr lang="en-US" dirty="0"/>
              <a:t>Stakes and Stakeholders: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572311" y="3266185"/>
            <a:ext cx="7599912" cy="2343307"/>
          </a:xfrm>
          <a:prstGeom prst="rect">
            <a:avLst/>
          </a:prstGeom>
        </p:spPr>
      </p:pic>
    </p:spTree>
    <p:extLst>
      <p:ext uri="{BB962C8B-B14F-4D97-AF65-F5344CB8AC3E}">
        <p14:creationId xmlns:p14="http://schemas.microsoft.com/office/powerpoint/2010/main" val="2420969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a:bodyPr>
          <a:lstStyle/>
          <a:p>
            <a:pPr marL="0" indent="0">
              <a:buNone/>
            </a:pPr>
            <a:r>
              <a:rPr lang="en-US" dirty="0"/>
              <a:t>7. Reliability as an Economic Function</a:t>
            </a:r>
          </a:p>
          <a:p>
            <a:pPr marL="0" indent="0">
              <a:buNone/>
            </a:pPr>
            <a:r>
              <a:rPr lang="en-US" dirty="0"/>
              <a:t>Stakes and Stakeholders: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2"/>
          <a:stretch>
            <a:fillRect/>
          </a:stretch>
        </p:blipFill>
        <p:spPr>
          <a:xfrm>
            <a:off x="657098" y="3508131"/>
            <a:ext cx="7914591" cy="2440333"/>
          </a:xfrm>
          <a:prstGeom prst="rect">
            <a:avLst/>
          </a:prstGeom>
        </p:spPr>
      </p:pic>
    </p:spTree>
    <p:extLst>
      <p:ext uri="{BB962C8B-B14F-4D97-AF65-F5344CB8AC3E}">
        <p14:creationId xmlns:p14="http://schemas.microsoft.com/office/powerpoint/2010/main" val="2718232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a:bodyPr>
          <a:lstStyle/>
          <a:p>
            <a:pPr marL="0" indent="0">
              <a:buNone/>
            </a:pPr>
            <a:r>
              <a:rPr lang="en-US" dirty="0"/>
              <a:t>7. Reliability as an Economic Function</a:t>
            </a:r>
          </a:p>
          <a:p>
            <a:pPr marL="0" indent="0">
              <a:buNone/>
            </a:pPr>
            <a:r>
              <a:rPr lang="en-US" dirty="0"/>
              <a:t>Stakes and Stakeholders: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572311" y="3327046"/>
            <a:ext cx="7885679" cy="1746115"/>
          </a:xfrm>
          <a:prstGeom prst="rect">
            <a:avLst/>
          </a:prstGeom>
        </p:spPr>
      </p:pic>
      <p:pic>
        <p:nvPicPr>
          <p:cNvPr id="7" name="Picture 6"/>
          <p:cNvPicPr>
            <a:picLocks noChangeAspect="1"/>
          </p:cNvPicPr>
          <p:nvPr/>
        </p:nvPicPr>
        <p:blipFill>
          <a:blip r:embed="rId3"/>
          <a:stretch>
            <a:fillRect/>
          </a:stretch>
        </p:blipFill>
        <p:spPr>
          <a:xfrm>
            <a:off x="624191" y="5059130"/>
            <a:ext cx="7833799" cy="659093"/>
          </a:xfrm>
          <a:prstGeom prst="rect">
            <a:avLst/>
          </a:prstGeom>
        </p:spPr>
      </p:pic>
    </p:spTree>
    <p:extLst>
      <p:ext uri="{BB962C8B-B14F-4D97-AF65-F5344CB8AC3E}">
        <p14:creationId xmlns:p14="http://schemas.microsoft.com/office/powerpoint/2010/main" val="415662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Logical Claims</a:t>
            </a:r>
            <a:endParaRPr lang="en-US" sz="2800" dirty="0"/>
          </a:p>
        </p:txBody>
      </p:sp>
      <p:sp>
        <p:nvSpPr>
          <p:cNvPr id="4" name="Content Placeholder 3"/>
          <p:cNvSpPr>
            <a:spLocks noGrp="1"/>
          </p:cNvSpPr>
          <p:nvPr>
            <p:ph idx="1"/>
          </p:nvPr>
        </p:nvSpPr>
        <p:spPr/>
        <p:txBody>
          <a:bodyPr>
            <a:normAutofit fontScale="77500" lnSpcReduction="20000"/>
          </a:bodyPr>
          <a:lstStyle/>
          <a:p>
            <a:pPr marL="514350" indent="-514350">
              <a:buFont typeface="+mj-lt"/>
              <a:buAutoNum type="arabicPeriod"/>
            </a:pPr>
            <a:r>
              <a:rPr lang="en-US" dirty="0"/>
              <a:t>Concrete Testing</a:t>
            </a:r>
          </a:p>
          <a:p>
            <a:pPr marL="0" indent="0">
              <a:buNone/>
            </a:pPr>
            <a:r>
              <a:rPr lang="en-US" dirty="0"/>
              <a:t>We consider a program g, a specification R, a test data T.</a:t>
            </a:r>
          </a:p>
          <a:p>
            <a:r>
              <a:rPr lang="en-US" dirty="0"/>
              <a:t>We test program g on test data T against the oracle derived from specification R.</a:t>
            </a:r>
          </a:p>
          <a:p>
            <a:pPr lvl="1"/>
            <a:r>
              <a:rPr lang="en-US" dirty="0"/>
              <a:t>It runs successfully for all data in T.</a:t>
            </a:r>
          </a:p>
          <a:p>
            <a:pPr lvl="1"/>
            <a:r>
              <a:rPr lang="en-US" dirty="0"/>
              <a:t>  What can we say about program g?</a:t>
            </a:r>
          </a:p>
          <a:p>
            <a:r>
              <a:rPr lang="en-US" dirty="0"/>
              <a:t>It all depends what we mean by:  it runs successfully on T.</a:t>
            </a:r>
          </a:p>
          <a:p>
            <a:pPr lvl="1"/>
            <a:r>
              <a:rPr lang="en-US" dirty="0"/>
              <a:t>Whenever the oracle is invoked, it returns TRUE?</a:t>
            </a:r>
          </a:p>
          <a:p>
            <a:pPr lvl="2"/>
            <a:r>
              <a:rPr lang="en-US" dirty="0"/>
              <a:t>If the program does not terminate, the oracle is not invoked.</a:t>
            </a:r>
          </a:p>
          <a:p>
            <a:pPr lvl="1"/>
            <a:r>
              <a:rPr lang="en-US" dirty="0"/>
              <a:t>For all data in T, program g terminates, and when the oracle is invoked upon the termination of g, it returns TRUE?</a:t>
            </a:r>
          </a:p>
          <a:p>
            <a:pPr lvl="1"/>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474395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a:bodyPr>
          <a:lstStyle/>
          <a:p>
            <a:pPr marL="0" indent="0">
              <a:buNone/>
            </a:pPr>
            <a:r>
              <a:rPr lang="en-US" dirty="0"/>
              <a:t>7. Reliability as an Economic Function</a:t>
            </a:r>
          </a:p>
          <a:p>
            <a:pPr marL="0" indent="0">
              <a:buNone/>
            </a:pPr>
            <a:r>
              <a:rPr lang="en-US" dirty="0"/>
              <a:t>Stakes and Stakeholders: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2"/>
          <a:stretch>
            <a:fillRect/>
          </a:stretch>
        </p:blipFill>
        <p:spPr>
          <a:xfrm>
            <a:off x="457200" y="3341077"/>
            <a:ext cx="8108738" cy="2444261"/>
          </a:xfrm>
          <a:prstGeom prst="rect">
            <a:avLst/>
          </a:prstGeom>
        </p:spPr>
      </p:pic>
    </p:spTree>
    <p:extLst>
      <p:ext uri="{BB962C8B-B14F-4D97-AF65-F5344CB8AC3E}">
        <p14:creationId xmlns:p14="http://schemas.microsoft.com/office/powerpoint/2010/main" val="3468431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a:bodyPr>
          <a:lstStyle/>
          <a:p>
            <a:pPr marL="0" indent="0">
              <a:buNone/>
            </a:pPr>
            <a:r>
              <a:rPr lang="en-US" dirty="0"/>
              <a:t>7. Reliability as an Economic Function</a:t>
            </a:r>
          </a:p>
          <a:p>
            <a:pPr marL="0" indent="0">
              <a:buNone/>
            </a:pPr>
            <a:r>
              <a:rPr lang="en-US" dirty="0"/>
              <a:t>Stakes and Stakeholders: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572311" y="3429000"/>
            <a:ext cx="8202908" cy="2470638"/>
          </a:xfrm>
          <a:prstGeom prst="rect">
            <a:avLst/>
          </a:prstGeom>
        </p:spPr>
      </p:pic>
    </p:spTree>
    <p:extLst>
      <p:ext uri="{BB962C8B-B14F-4D97-AF65-F5344CB8AC3E}">
        <p14:creationId xmlns:p14="http://schemas.microsoft.com/office/powerpoint/2010/main" val="2592116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a:bodyPr>
          <a:lstStyle/>
          <a:p>
            <a:pPr marL="0" indent="0">
              <a:buNone/>
            </a:pPr>
            <a:r>
              <a:rPr lang="en-US" dirty="0"/>
              <a:t>7. Reliability as an Economic Function</a:t>
            </a:r>
          </a:p>
          <a:p>
            <a:pPr marL="0" indent="0">
              <a:buNone/>
            </a:pPr>
            <a:r>
              <a:rPr lang="en-US" dirty="0"/>
              <a:t>Stakes and Stakeholders: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2"/>
          <a:stretch>
            <a:fillRect/>
          </a:stretch>
        </p:blipFill>
        <p:spPr>
          <a:xfrm>
            <a:off x="572311" y="3278221"/>
            <a:ext cx="8076833" cy="2480741"/>
          </a:xfrm>
          <a:prstGeom prst="rect">
            <a:avLst/>
          </a:prstGeom>
        </p:spPr>
      </p:pic>
    </p:spTree>
    <p:extLst>
      <p:ext uri="{BB962C8B-B14F-4D97-AF65-F5344CB8AC3E}">
        <p14:creationId xmlns:p14="http://schemas.microsoft.com/office/powerpoint/2010/main" val="3135246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a:bodyPr>
          <a:lstStyle/>
          <a:p>
            <a:pPr marL="0" indent="0">
              <a:buNone/>
            </a:pPr>
            <a:r>
              <a:rPr lang="en-US" dirty="0"/>
              <a:t>7. Reliability as an Economic Function</a:t>
            </a:r>
          </a:p>
          <a:p>
            <a:pPr marL="0" indent="0">
              <a:buNone/>
            </a:pPr>
            <a:r>
              <a:rPr lang="en-US" dirty="0"/>
              <a:t>Stakes and Stakeholders: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598251" y="3283312"/>
            <a:ext cx="7842775" cy="1060088"/>
          </a:xfrm>
          <a:prstGeom prst="rect">
            <a:avLst/>
          </a:prstGeom>
        </p:spPr>
      </p:pic>
      <p:pic>
        <p:nvPicPr>
          <p:cNvPr id="7" name="Picture 6"/>
          <p:cNvPicPr>
            <a:picLocks noChangeAspect="1"/>
          </p:cNvPicPr>
          <p:nvPr/>
        </p:nvPicPr>
        <p:blipFill>
          <a:blip r:embed="rId3"/>
          <a:stretch>
            <a:fillRect/>
          </a:stretch>
        </p:blipFill>
        <p:spPr>
          <a:xfrm>
            <a:off x="624191" y="4343399"/>
            <a:ext cx="7816835" cy="1277751"/>
          </a:xfrm>
          <a:prstGeom prst="rect">
            <a:avLst/>
          </a:prstGeom>
        </p:spPr>
      </p:pic>
    </p:spTree>
    <p:extLst>
      <p:ext uri="{BB962C8B-B14F-4D97-AF65-F5344CB8AC3E}">
        <p14:creationId xmlns:p14="http://schemas.microsoft.com/office/powerpoint/2010/main" val="3051986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a:bodyPr>
          <a:lstStyle/>
          <a:p>
            <a:pPr marL="0" indent="0">
              <a:buNone/>
            </a:pPr>
            <a:r>
              <a:rPr lang="en-US" dirty="0"/>
              <a:t>7. Reliability as an Economic Function</a:t>
            </a:r>
          </a:p>
          <a:p>
            <a:pPr marL="0" indent="0">
              <a:buNone/>
            </a:pPr>
            <a:r>
              <a:rPr lang="en-US" dirty="0"/>
              <a:t>Stakes and Stakeholders: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2"/>
          <a:stretch>
            <a:fillRect/>
          </a:stretch>
        </p:blipFill>
        <p:spPr>
          <a:xfrm>
            <a:off x="572311" y="3130622"/>
            <a:ext cx="7940515" cy="2382155"/>
          </a:xfrm>
          <a:prstGeom prst="rect">
            <a:avLst/>
          </a:prstGeom>
        </p:spPr>
      </p:pic>
    </p:spTree>
    <p:extLst>
      <p:ext uri="{BB962C8B-B14F-4D97-AF65-F5344CB8AC3E}">
        <p14:creationId xmlns:p14="http://schemas.microsoft.com/office/powerpoint/2010/main" val="28765078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a:bodyPr>
          <a:lstStyle/>
          <a:p>
            <a:pPr marL="0" indent="0">
              <a:buNone/>
            </a:pPr>
            <a:r>
              <a:rPr lang="en-US" dirty="0"/>
              <a:t>7. Reliability as an Economic Function</a:t>
            </a:r>
          </a:p>
          <a:p>
            <a:pPr marL="0" indent="0">
              <a:buNone/>
            </a:pPr>
            <a:r>
              <a:rPr lang="en-US" dirty="0"/>
              <a:t>Stakes Matrix (NOF:  No Failure):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559091" y="3326734"/>
            <a:ext cx="8072578" cy="2766335"/>
          </a:xfrm>
          <a:prstGeom prst="rect">
            <a:avLst/>
          </a:prstGeom>
        </p:spPr>
      </p:pic>
    </p:spTree>
    <p:extLst>
      <p:ext uri="{BB962C8B-B14F-4D97-AF65-F5344CB8AC3E}">
        <p14:creationId xmlns:p14="http://schemas.microsoft.com/office/powerpoint/2010/main" val="18869097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a:bodyPr>
          <a:lstStyle/>
          <a:p>
            <a:pPr marL="0" indent="0">
              <a:buNone/>
            </a:pPr>
            <a:r>
              <a:rPr lang="en-US" dirty="0"/>
              <a:t>7. Reliability as an Economic Function</a:t>
            </a:r>
          </a:p>
          <a:p>
            <a:pPr marL="0" indent="0">
              <a:buNone/>
            </a:pPr>
            <a:r>
              <a:rPr lang="en-US" dirty="0"/>
              <a:t>Probability of Failure with respect to each requirement:</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2"/>
          <a:stretch>
            <a:fillRect/>
          </a:stretch>
        </p:blipFill>
        <p:spPr>
          <a:xfrm>
            <a:off x="2823830" y="3004849"/>
            <a:ext cx="5366798" cy="3053051"/>
          </a:xfrm>
          <a:prstGeom prst="rect">
            <a:avLst/>
          </a:prstGeom>
        </p:spPr>
      </p:pic>
    </p:spTree>
    <p:extLst>
      <p:ext uri="{BB962C8B-B14F-4D97-AF65-F5344CB8AC3E}">
        <p14:creationId xmlns:p14="http://schemas.microsoft.com/office/powerpoint/2010/main" val="1002240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Driver Design</a:t>
            </a:r>
            <a:endParaRPr lang="en-US" sz="2800" dirty="0"/>
          </a:p>
        </p:txBody>
      </p:sp>
      <p:sp>
        <p:nvSpPr>
          <p:cNvPr id="4" name="Content Placeholder 3"/>
          <p:cNvSpPr>
            <a:spLocks noGrp="1"/>
          </p:cNvSpPr>
          <p:nvPr>
            <p:ph idx="1"/>
          </p:nvPr>
        </p:nvSpPr>
        <p:spPr>
          <a:xfrm>
            <a:off x="457200" y="1798514"/>
            <a:ext cx="8229600" cy="4435231"/>
          </a:xfrm>
        </p:spPr>
        <p:txBody>
          <a:bodyPr>
            <a:normAutofit/>
          </a:bodyPr>
          <a:lstStyle/>
          <a:p>
            <a:pPr marL="0" indent="0">
              <a:buNone/>
            </a:pPr>
            <a:r>
              <a:rPr lang="en-US" dirty="0"/>
              <a:t>7. Reliability as an Economic Function</a:t>
            </a:r>
          </a:p>
          <a:p>
            <a:pPr marL="0" indent="0">
              <a:buNone/>
            </a:pPr>
            <a:r>
              <a:rPr lang="en-US" dirty="0"/>
              <a:t>MFC Vector:</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3532507" y="2522643"/>
            <a:ext cx="4103331" cy="3711101"/>
          </a:xfrm>
          <a:prstGeom prst="rect">
            <a:avLst/>
          </a:prstGeom>
        </p:spPr>
      </p:pic>
    </p:spTree>
    <p:extLst>
      <p:ext uri="{BB962C8B-B14F-4D97-AF65-F5344CB8AC3E}">
        <p14:creationId xmlns:p14="http://schemas.microsoft.com/office/powerpoint/2010/main" val="322807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Outcome Analysis</a:t>
            </a:r>
            <a:endParaRPr lang="en-US" sz="2800" dirty="0"/>
          </a:p>
        </p:txBody>
      </p:sp>
      <p:sp>
        <p:nvSpPr>
          <p:cNvPr id="4" name="Content Placeholder 3"/>
          <p:cNvSpPr>
            <a:spLocks noGrp="1"/>
          </p:cNvSpPr>
          <p:nvPr>
            <p:ph idx="1"/>
          </p:nvPr>
        </p:nvSpPr>
        <p:spPr/>
        <p:txBody>
          <a:bodyPr>
            <a:normAutofit fontScale="62500" lnSpcReduction="20000"/>
          </a:bodyPr>
          <a:lstStyle/>
          <a:p>
            <a:pPr marL="514350" indent="-514350">
              <a:buFont typeface="+mj-lt"/>
              <a:buAutoNum type="arabicPeriod"/>
            </a:pPr>
            <a:r>
              <a:rPr lang="en-US" dirty="0"/>
              <a:t>Logical Claims</a:t>
            </a:r>
          </a:p>
          <a:p>
            <a:pPr marL="914400" lvl="1" indent="-514350">
              <a:buFont typeface="+mj-lt"/>
              <a:buAutoNum type="arabicPeriod"/>
            </a:pPr>
            <a:r>
              <a:rPr lang="en-US" dirty="0"/>
              <a:t>Concrete Testing</a:t>
            </a:r>
          </a:p>
          <a:p>
            <a:pPr marL="914400" lvl="1" indent="-514350">
              <a:buFont typeface="+mj-lt"/>
              <a:buAutoNum type="arabicPeriod"/>
            </a:pPr>
            <a:r>
              <a:rPr lang="en-US" dirty="0"/>
              <a:t>Symbolic Testing</a:t>
            </a:r>
          </a:p>
          <a:p>
            <a:pPr marL="914400" lvl="1" indent="-514350">
              <a:buFont typeface="+mj-lt"/>
              <a:buAutoNum type="arabicPeriod"/>
            </a:pPr>
            <a:r>
              <a:rPr lang="en-US" dirty="0" err="1"/>
              <a:t>Concolic</a:t>
            </a:r>
            <a:r>
              <a:rPr lang="en-US" dirty="0"/>
              <a:t> Testing</a:t>
            </a:r>
          </a:p>
          <a:p>
            <a:pPr marL="514350" indent="-514350">
              <a:buFont typeface="+mj-lt"/>
              <a:buAutoNum type="arabicPeriod"/>
            </a:pPr>
            <a:r>
              <a:rPr lang="en-US" dirty="0"/>
              <a:t>Stochastic Claims:  Fault Density</a:t>
            </a:r>
          </a:p>
          <a:p>
            <a:pPr marL="514350" indent="-514350">
              <a:buFont typeface="+mj-lt"/>
              <a:buAutoNum type="arabicPeriod"/>
            </a:pPr>
            <a:r>
              <a:rPr lang="en-US" dirty="0"/>
              <a:t>Stochastic Claims:  Failure Probability</a:t>
            </a:r>
          </a:p>
          <a:p>
            <a:pPr marL="914400" lvl="1" indent="-514350">
              <a:buFont typeface="+mj-lt"/>
              <a:buAutoNum type="arabicPeriod"/>
            </a:pPr>
            <a:r>
              <a:rPr lang="en-US" dirty="0"/>
              <a:t>Faults are Not Created Equal</a:t>
            </a:r>
          </a:p>
          <a:p>
            <a:pPr marL="914400" lvl="1" indent="-514350">
              <a:buFont typeface="+mj-lt"/>
              <a:buAutoNum type="arabicPeriod"/>
            </a:pPr>
            <a:r>
              <a:rPr lang="en-US" dirty="0"/>
              <a:t>Defining Quantifying Reliability</a:t>
            </a:r>
          </a:p>
          <a:p>
            <a:pPr marL="914400" lvl="1" indent="-514350">
              <a:buFont typeface="+mj-lt"/>
              <a:buAutoNum type="arabicPeriod"/>
            </a:pPr>
            <a:r>
              <a:rPr lang="en-US" dirty="0"/>
              <a:t>Modeling Software Reliability</a:t>
            </a:r>
          </a:p>
          <a:p>
            <a:pPr marL="914400" lvl="1" indent="-514350">
              <a:buFont typeface="+mj-lt"/>
              <a:buAutoNum type="arabicPeriod"/>
            </a:pPr>
            <a:r>
              <a:rPr lang="en-US" dirty="0"/>
              <a:t>Certification Testing</a:t>
            </a:r>
          </a:p>
          <a:p>
            <a:pPr marL="914400" lvl="1" indent="-514350">
              <a:buFont typeface="+mj-lt"/>
              <a:buAutoNum type="arabicPeriod"/>
            </a:pPr>
            <a:r>
              <a:rPr lang="en-US" dirty="0"/>
              <a:t>Reliability Estimation, Reliability Growth</a:t>
            </a:r>
          </a:p>
          <a:p>
            <a:pPr marL="914400" lvl="1" indent="-514350">
              <a:buFont typeface="+mj-lt"/>
              <a:buAutoNum type="arabicPeriod"/>
            </a:pPr>
            <a:r>
              <a:rPr lang="en-US" dirty="0"/>
              <a:t>Reliability Standards</a:t>
            </a:r>
          </a:p>
          <a:p>
            <a:pPr marL="914400" lvl="1" indent="-514350">
              <a:buFont typeface="+mj-lt"/>
              <a:buAutoNum type="arabicPeriod"/>
            </a:pPr>
            <a:r>
              <a:rPr lang="en-US" dirty="0"/>
              <a:t>Reliability as an Economic Function</a:t>
            </a:r>
          </a:p>
          <a:p>
            <a:pPr marL="514350" indent="-514350">
              <a:buFont typeface="+mj-lt"/>
              <a:buAutoNum type="arabicPeriod"/>
            </a:pPr>
            <a:r>
              <a:rPr lang="en-US" b="1" dirty="0">
                <a:solidFill>
                  <a:srgbClr val="FF0000"/>
                </a:solidFill>
              </a:rPr>
              <a:t>Chapter Summary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1473699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Chapter Summary</a:t>
            </a:r>
            <a:endParaRPr lang="en-US" sz="2800" dirty="0"/>
          </a:p>
        </p:txBody>
      </p:sp>
      <p:sp>
        <p:nvSpPr>
          <p:cNvPr id="4" name="Content Placeholder 3"/>
          <p:cNvSpPr>
            <a:spLocks noGrp="1"/>
          </p:cNvSpPr>
          <p:nvPr>
            <p:ph idx="1"/>
          </p:nvPr>
        </p:nvSpPr>
        <p:spPr/>
        <p:txBody>
          <a:bodyPr>
            <a:normAutofit fontScale="77500" lnSpcReduction="20000"/>
          </a:bodyPr>
          <a:lstStyle/>
          <a:p>
            <a:pPr marL="0" indent="0">
              <a:buNone/>
            </a:pPr>
            <a:r>
              <a:rPr lang="en-US" dirty="0"/>
              <a:t>Three types of claims we can make from a test:</a:t>
            </a:r>
          </a:p>
          <a:p>
            <a:r>
              <a:rPr lang="en-US" dirty="0"/>
              <a:t>Logical Claims</a:t>
            </a:r>
          </a:p>
          <a:p>
            <a:pPr lvl="1"/>
            <a:r>
              <a:rPr lang="en-US" dirty="0"/>
              <a:t>Usually very weak, as pertaining to very incomplete specifications.</a:t>
            </a:r>
          </a:p>
          <a:p>
            <a:r>
              <a:rPr lang="en-US" dirty="0"/>
              <a:t>Estimates of Fault Density</a:t>
            </a:r>
          </a:p>
          <a:p>
            <a:pPr lvl="1"/>
            <a:r>
              <a:rPr lang="en-US" dirty="0"/>
              <a:t>Tenuous connection to failure rate</a:t>
            </a:r>
          </a:p>
          <a:p>
            <a:pPr lvl="1"/>
            <a:r>
              <a:rPr lang="en-US" dirty="0"/>
              <a:t>Limited relevance to users.</a:t>
            </a:r>
          </a:p>
          <a:p>
            <a:r>
              <a:rPr lang="en-US" dirty="0"/>
              <a:t>Estimates of Reliability</a:t>
            </a:r>
          </a:p>
          <a:p>
            <a:pPr lvl="1"/>
            <a:r>
              <a:rPr lang="en-US" dirty="0"/>
              <a:t>Reliability as an intrinsic attribute of system.</a:t>
            </a:r>
          </a:p>
          <a:p>
            <a:pPr lvl="1"/>
            <a:r>
              <a:rPr lang="en-US" dirty="0"/>
              <a:t>Reliability as a function of the system and stakeholder.</a:t>
            </a:r>
          </a:p>
          <a:p>
            <a:pPr lvl="2"/>
            <a:r>
              <a:rPr lang="en-US" dirty="0"/>
              <a:t>Economic function, quantified in $/hour.</a:t>
            </a:r>
          </a:p>
          <a:p>
            <a:pPr marL="0" indent="0">
              <a:buNone/>
            </a:pPr>
            <a:endParaRPr lang="en-US" b="1" dirty="0">
              <a:solidFill>
                <a:srgbClr val="FF0000"/>
              </a:solidFill>
            </a:endParaRP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158994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Logical Claims</a:t>
            </a:r>
            <a:endParaRPr lang="en-US" sz="2800" dirty="0"/>
          </a:p>
        </p:txBody>
      </p:sp>
      <p:sp>
        <p:nvSpPr>
          <p:cNvPr id="4" name="Content Placeholder 3"/>
          <p:cNvSpPr>
            <a:spLocks noGrp="1"/>
          </p:cNvSpPr>
          <p:nvPr>
            <p:ph idx="1"/>
          </p:nvPr>
        </p:nvSpPr>
        <p:spPr/>
        <p:txBody>
          <a:bodyPr>
            <a:normAutofit/>
          </a:bodyPr>
          <a:lstStyle/>
          <a:p>
            <a:pPr marL="514350" indent="-514350">
              <a:buFont typeface="+mj-lt"/>
              <a:buAutoNum type="arabicPeriod"/>
            </a:pPr>
            <a:r>
              <a:rPr lang="en-US" dirty="0"/>
              <a:t>Concrete Testing</a:t>
            </a:r>
          </a:p>
          <a:p>
            <a:pPr marL="0" indent="0">
              <a:buNone/>
            </a:pPr>
            <a:r>
              <a:rPr lang="en-US" dirty="0"/>
              <a:t>If we take the second interpretation:</a:t>
            </a:r>
          </a:p>
          <a:p>
            <a:pPr lvl="1"/>
            <a:r>
              <a:rPr lang="en-US" dirty="0"/>
              <a:t>Whenever the oracle is invoked, it returns TRUE.</a:t>
            </a:r>
          </a:p>
          <a:p>
            <a:pPr lvl="2"/>
            <a:r>
              <a:rPr lang="en-US" dirty="0"/>
              <a:t>If the program does not terminate, the oracle is not invoked.</a:t>
            </a:r>
          </a:p>
          <a:p>
            <a:pPr marL="0" indent="0">
              <a:buNone/>
            </a:pPr>
            <a:r>
              <a:rPr lang="en-US" dirty="0"/>
              <a:t>We get the following result:</a:t>
            </a:r>
          </a:p>
          <a:p>
            <a:pPr lvl="1"/>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2"/>
          <a:stretch>
            <a:fillRect/>
          </a:stretch>
        </p:blipFill>
        <p:spPr>
          <a:xfrm>
            <a:off x="554585" y="5321610"/>
            <a:ext cx="7956130" cy="804553"/>
          </a:xfrm>
          <a:prstGeom prst="rect">
            <a:avLst/>
          </a:prstGeom>
        </p:spPr>
      </p:pic>
    </p:spTree>
    <p:extLst>
      <p:ext uri="{BB962C8B-B14F-4D97-AF65-F5344CB8AC3E}">
        <p14:creationId xmlns:p14="http://schemas.microsoft.com/office/powerpoint/2010/main" val="33111136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Test Outcome Analysis</a:t>
            </a:r>
            <a:endParaRPr lang="en-US" sz="2800" dirty="0"/>
          </a:p>
        </p:txBody>
      </p:sp>
      <p:sp>
        <p:nvSpPr>
          <p:cNvPr id="4" name="Content Placeholder 3"/>
          <p:cNvSpPr>
            <a:spLocks noGrp="1"/>
          </p:cNvSpPr>
          <p:nvPr>
            <p:ph idx="1"/>
          </p:nvPr>
        </p:nvSpPr>
        <p:spPr/>
        <p:txBody>
          <a:bodyPr>
            <a:normAutofit fontScale="62500" lnSpcReduction="20000"/>
          </a:bodyPr>
          <a:lstStyle/>
          <a:p>
            <a:pPr marL="514350" indent="-514350">
              <a:buFont typeface="+mj-lt"/>
              <a:buAutoNum type="arabicPeriod"/>
            </a:pPr>
            <a:r>
              <a:rPr lang="en-US" dirty="0"/>
              <a:t>Logical Claims</a:t>
            </a:r>
          </a:p>
          <a:p>
            <a:pPr marL="914400" lvl="1" indent="-514350">
              <a:buFont typeface="+mj-lt"/>
              <a:buAutoNum type="arabicPeriod"/>
            </a:pPr>
            <a:r>
              <a:rPr lang="en-US" dirty="0"/>
              <a:t>Concrete Testing</a:t>
            </a:r>
          </a:p>
          <a:p>
            <a:pPr marL="914400" lvl="1" indent="-514350">
              <a:buFont typeface="+mj-lt"/>
              <a:buAutoNum type="arabicPeriod"/>
            </a:pPr>
            <a:r>
              <a:rPr lang="en-US" dirty="0"/>
              <a:t>Symbolic Testing</a:t>
            </a:r>
          </a:p>
          <a:p>
            <a:pPr marL="914400" lvl="1" indent="-514350">
              <a:buFont typeface="+mj-lt"/>
              <a:buAutoNum type="arabicPeriod"/>
            </a:pPr>
            <a:r>
              <a:rPr lang="en-US" dirty="0" err="1"/>
              <a:t>Concolic</a:t>
            </a:r>
            <a:r>
              <a:rPr lang="en-US" dirty="0"/>
              <a:t> Testing</a:t>
            </a:r>
          </a:p>
          <a:p>
            <a:pPr marL="514350" indent="-514350">
              <a:buFont typeface="+mj-lt"/>
              <a:buAutoNum type="arabicPeriod"/>
            </a:pPr>
            <a:r>
              <a:rPr lang="en-US" dirty="0"/>
              <a:t>Stochastic Claims:  Fault Density</a:t>
            </a:r>
          </a:p>
          <a:p>
            <a:pPr marL="514350" indent="-514350">
              <a:buFont typeface="+mj-lt"/>
              <a:buAutoNum type="arabicPeriod"/>
            </a:pPr>
            <a:r>
              <a:rPr lang="en-US" dirty="0"/>
              <a:t>Stochastic Claims:  Failure Probability</a:t>
            </a:r>
          </a:p>
          <a:p>
            <a:pPr marL="914400" lvl="1" indent="-514350">
              <a:buFont typeface="+mj-lt"/>
              <a:buAutoNum type="arabicPeriod"/>
            </a:pPr>
            <a:r>
              <a:rPr lang="en-US" dirty="0"/>
              <a:t>Faults are Not Created Equal</a:t>
            </a:r>
          </a:p>
          <a:p>
            <a:pPr marL="914400" lvl="1" indent="-514350">
              <a:buFont typeface="+mj-lt"/>
              <a:buAutoNum type="arabicPeriod"/>
            </a:pPr>
            <a:r>
              <a:rPr lang="en-US" dirty="0"/>
              <a:t>Defining Quantifying Reliability</a:t>
            </a:r>
          </a:p>
          <a:p>
            <a:pPr marL="914400" lvl="1" indent="-514350">
              <a:buFont typeface="+mj-lt"/>
              <a:buAutoNum type="arabicPeriod"/>
            </a:pPr>
            <a:r>
              <a:rPr lang="en-US" dirty="0"/>
              <a:t>Modeling Software Reliability</a:t>
            </a:r>
          </a:p>
          <a:p>
            <a:pPr marL="914400" lvl="1" indent="-514350">
              <a:buFont typeface="+mj-lt"/>
              <a:buAutoNum type="arabicPeriod"/>
            </a:pPr>
            <a:r>
              <a:rPr lang="en-US" dirty="0"/>
              <a:t>Certification Testing</a:t>
            </a:r>
          </a:p>
          <a:p>
            <a:pPr marL="914400" lvl="1" indent="-514350">
              <a:buFont typeface="+mj-lt"/>
              <a:buAutoNum type="arabicPeriod"/>
            </a:pPr>
            <a:r>
              <a:rPr lang="en-US" dirty="0"/>
              <a:t>Reliability Estimation, Reliability Growth</a:t>
            </a:r>
          </a:p>
          <a:p>
            <a:pPr marL="914400" lvl="1" indent="-514350">
              <a:buFont typeface="+mj-lt"/>
              <a:buAutoNum type="arabicPeriod"/>
            </a:pPr>
            <a:r>
              <a:rPr lang="en-US" dirty="0"/>
              <a:t>Reliability Standards</a:t>
            </a:r>
          </a:p>
          <a:p>
            <a:pPr marL="914400" lvl="1" indent="-514350">
              <a:buFont typeface="+mj-lt"/>
              <a:buAutoNum type="arabicPeriod"/>
            </a:pPr>
            <a:r>
              <a:rPr lang="en-US" dirty="0"/>
              <a:t>Reliability as an Economic Function</a:t>
            </a:r>
          </a:p>
          <a:p>
            <a:pPr marL="514350" indent="-514350">
              <a:buFont typeface="+mj-lt"/>
              <a:buAutoNum type="arabicPeriod"/>
            </a:pPr>
            <a:r>
              <a:rPr lang="en-US" dirty="0"/>
              <a:t>Chapter Summary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44167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Logical Claims</a:t>
            </a:r>
            <a:endParaRPr lang="en-US" sz="2800" dirty="0"/>
          </a:p>
        </p:txBody>
      </p:sp>
      <p:sp>
        <p:nvSpPr>
          <p:cNvPr id="4" name="Content Placeholder 3"/>
          <p:cNvSpPr>
            <a:spLocks noGrp="1"/>
          </p:cNvSpPr>
          <p:nvPr>
            <p:ph idx="1"/>
          </p:nvPr>
        </p:nvSpPr>
        <p:spPr/>
        <p:txBody>
          <a:bodyPr>
            <a:normAutofit fontScale="70000" lnSpcReduction="20000"/>
          </a:bodyPr>
          <a:lstStyle/>
          <a:p>
            <a:pPr marL="514350" indent="-514350">
              <a:buAutoNum type="arabicPeriod" startAt="2"/>
            </a:pPr>
            <a:r>
              <a:rPr lang="en-US" dirty="0"/>
              <a:t>Testing by Symbolic Execution</a:t>
            </a:r>
          </a:p>
          <a:p>
            <a:r>
              <a:rPr lang="en-US" dirty="0"/>
              <a:t>Rather than testing program by running it on actual data.</a:t>
            </a:r>
          </a:p>
          <a:p>
            <a:r>
              <a:rPr lang="en-US" dirty="0"/>
              <a:t>Analyzing its behavior on symbolic test data.</a:t>
            </a:r>
          </a:p>
          <a:p>
            <a:r>
              <a:rPr lang="en-US" dirty="0"/>
              <a:t>Very difficult, as it assumes that we can capture the function of a program (with arbitrary control structures, arbitrary data structures).</a:t>
            </a:r>
          </a:p>
          <a:p>
            <a:r>
              <a:rPr lang="en-US" dirty="0"/>
              <a:t>In addition to being difficult/ error prone/ tedious,</a:t>
            </a:r>
          </a:p>
          <a:p>
            <a:pPr lvl="1"/>
            <a:r>
              <a:rPr lang="en-US" dirty="0"/>
              <a:t>Also often wasteful, as it may force us to analyze functional details of a program that may be of little relevance.</a:t>
            </a:r>
          </a:p>
          <a:p>
            <a:pPr lvl="1"/>
            <a:r>
              <a:rPr lang="en-US" dirty="0"/>
              <a:t>Example:  binary search of item x in array a:  how are the final values of low and high dependent on a and x?  Very difficult to capture.</a:t>
            </a:r>
          </a:p>
          <a:p>
            <a:pPr lvl="1"/>
            <a:r>
              <a:rPr lang="en-US" dirty="0"/>
              <a:t>Yet for all intents are purposes the final values of low and high are irrelevant.  What matters:  a[</a:t>
            </a:r>
            <a:r>
              <a:rPr lang="en-US" dirty="0" err="1"/>
              <a:t>i</a:t>
            </a:r>
            <a:r>
              <a:rPr lang="en-US" dirty="0"/>
              <a:t>’]=x.</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4232370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Logical Claims</a:t>
            </a:r>
            <a:endParaRPr lang="en-US" sz="2800" dirty="0"/>
          </a:p>
        </p:txBody>
      </p:sp>
      <p:sp>
        <p:nvSpPr>
          <p:cNvPr id="4" name="Content Placeholder 3"/>
          <p:cNvSpPr>
            <a:spLocks noGrp="1"/>
          </p:cNvSpPr>
          <p:nvPr>
            <p:ph idx="1"/>
          </p:nvPr>
        </p:nvSpPr>
        <p:spPr/>
        <p:txBody>
          <a:bodyPr>
            <a:normAutofit fontScale="70000" lnSpcReduction="20000"/>
          </a:bodyPr>
          <a:lstStyle/>
          <a:p>
            <a:pPr marL="514350" indent="-514350">
              <a:buAutoNum type="arabicPeriod" startAt="2"/>
            </a:pPr>
            <a:r>
              <a:rPr lang="en-US" dirty="0"/>
              <a:t>Testing by Symbolic Execution</a:t>
            </a:r>
          </a:p>
          <a:p>
            <a:r>
              <a:rPr lang="en-US" dirty="0"/>
              <a:t>If we can actually derive the function of the program, we can check correctness properties.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3" name="Picture 2"/>
          <p:cNvPicPr>
            <a:picLocks noChangeAspect="1"/>
          </p:cNvPicPr>
          <p:nvPr/>
        </p:nvPicPr>
        <p:blipFill>
          <a:blip r:embed="rId2"/>
          <a:stretch>
            <a:fillRect/>
          </a:stretch>
        </p:blipFill>
        <p:spPr>
          <a:xfrm>
            <a:off x="488604" y="3446460"/>
            <a:ext cx="7917715" cy="1925640"/>
          </a:xfrm>
          <a:prstGeom prst="rect">
            <a:avLst/>
          </a:prstGeom>
        </p:spPr>
      </p:pic>
    </p:spTree>
    <p:extLst>
      <p:ext uri="{BB962C8B-B14F-4D97-AF65-F5344CB8AC3E}">
        <p14:creationId xmlns:p14="http://schemas.microsoft.com/office/powerpoint/2010/main" val="65261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Logical Claims</a:t>
            </a:r>
            <a:endParaRPr lang="en-US" sz="2800" dirty="0"/>
          </a:p>
        </p:txBody>
      </p:sp>
      <p:sp>
        <p:nvSpPr>
          <p:cNvPr id="4" name="Content Placeholder 3"/>
          <p:cNvSpPr>
            <a:spLocks noGrp="1"/>
          </p:cNvSpPr>
          <p:nvPr>
            <p:ph idx="1"/>
          </p:nvPr>
        </p:nvSpPr>
        <p:spPr/>
        <p:txBody>
          <a:bodyPr>
            <a:normAutofit fontScale="77500" lnSpcReduction="20000"/>
          </a:bodyPr>
          <a:lstStyle/>
          <a:p>
            <a:pPr marL="514350" indent="-514350">
              <a:buAutoNum type="arabicPeriod" startAt="3"/>
            </a:pPr>
            <a:r>
              <a:rPr lang="en-US" dirty="0" err="1"/>
              <a:t>Concolic</a:t>
            </a:r>
            <a:r>
              <a:rPr lang="en-US" dirty="0"/>
              <a:t> Testing </a:t>
            </a:r>
          </a:p>
          <a:p>
            <a:pPr marL="0" indent="0">
              <a:buNone/>
            </a:pPr>
            <a:r>
              <a:rPr lang="en-US" dirty="0"/>
              <a:t>A combination of concrete testing and symbolic testing.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470384" y="3167315"/>
            <a:ext cx="7564351" cy="2872999"/>
          </a:xfrm>
          <a:prstGeom prst="rect">
            <a:avLst/>
          </a:prstGeom>
        </p:spPr>
      </p:pic>
    </p:spTree>
    <p:extLst>
      <p:ext uri="{BB962C8B-B14F-4D97-AF65-F5344CB8AC3E}">
        <p14:creationId xmlns:p14="http://schemas.microsoft.com/office/powerpoint/2010/main" val="203384805"/>
      </p:ext>
    </p:extLst>
  </p:cSld>
  <p:clrMapOvr>
    <a:masterClrMapping/>
  </p:clrMapOvr>
</p:sld>
</file>

<file path=ppt/theme/theme1.xml><?xml version="1.0" encoding="utf-8"?>
<a:theme xmlns:a="http://schemas.openxmlformats.org/drawingml/2006/main" name="Office Theme">
  <a:themeElements>
    <a:clrScheme name="Custom 6">
      <a:dk1>
        <a:srgbClr val="0D1C95"/>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143729</TotalTime>
  <Words>4121</Words>
  <Application>Microsoft Office PowerPoint</Application>
  <PresentationFormat>On-screen Show (4:3)</PresentationFormat>
  <Paragraphs>549</Paragraphs>
  <Slides>60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60</vt:i4>
      </vt:variant>
    </vt:vector>
  </HeadingPairs>
  <TitlesOfParts>
    <vt:vector size="68" baseType="lpstr">
      <vt:lpstr>Arial</vt:lpstr>
      <vt:lpstr>Calibri</vt:lpstr>
      <vt:lpstr>Calibri Light</vt:lpstr>
      <vt:lpstr>Cambria Math</vt:lpstr>
      <vt:lpstr>Corbel</vt:lpstr>
      <vt:lpstr>Office Theme</vt:lpstr>
      <vt:lpstr>1_Custom Design</vt:lpstr>
      <vt:lpstr>Custom Design</vt:lpstr>
      <vt:lpstr>Chapter 13  Test Outcome Analysis</vt:lpstr>
      <vt:lpstr>Test Driver Design</vt:lpstr>
      <vt:lpstr>Test Driver Design</vt:lpstr>
      <vt:lpstr>Test Driver Design</vt:lpstr>
      <vt:lpstr>Logical Claims</vt:lpstr>
      <vt:lpstr>Logical Claims</vt:lpstr>
      <vt:lpstr>Logical Claims</vt:lpstr>
      <vt:lpstr>Logical Claims</vt:lpstr>
      <vt:lpstr>Logical Claims</vt:lpstr>
      <vt:lpstr>Logical Claims</vt:lpstr>
      <vt:lpstr>Test Outcome Analysis</vt:lpstr>
      <vt:lpstr>Stochastic Claims:  Fault Density</vt:lpstr>
      <vt:lpstr>Stochastic Claims:  Fault Density</vt:lpstr>
      <vt:lpstr>Stochastic Claims:  Fault Density</vt:lpstr>
      <vt:lpstr>Stochastic Claims:  Fault Density</vt:lpstr>
      <vt:lpstr>Stochastic Claims:  Fault Density</vt:lpstr>
      <vt:lpstr>Stochastic Claims:  Fault Density</vt:lpstr>
      <vt:lpstr>Test Driver Design</vt:lpstr>
      <vt:lpstr>Stochastic Claims:  Failure Probability</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Driver Design</vt:lpstr>
      <vt:lpstr>Test Outcome Analysis</vt:lpstr>
      <vt:lpstr>Chapter Summary</vt:lpstr>
      <vt:lpstr>Test Outcome Analysis</vt:lpstr>
    </vt:vector>
  </TitlesOfParts>
  <Company>New Jersey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Johanna Moroch</dc:creator>
  <cp:lastModifiedBy>Ali Mili</cp:lastModifiedBy>
  <cp:revision>799</cp:revision>
  <cp:lastPrinted>2019-02-28T22:34:04Z</cp:lastPrinted>
  <dcterms:created xsi:type="dcterms:W3CDTF">2013-11-11T15:34:51Z</dcterms:created>
  <dcterms:modified xsi:type="dcterms:W3CDTF">2021-07-24T23:11:29Z</dcterms:modified>
</cp:coreProperties>
</file>