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4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D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1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E34A-F70B-47E2-940D-280CBD8AB9A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8347-922B-415D-8777-E8829131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FF32-336B-4A73-9AB6-848B1F431E14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4EEA-3960-414A-B4CF-3755340712F7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FE0A-4232-492B-A377-216F5BD4745D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F94-3EE3-4938-9CBE-3F7F3BEAFF1C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5CB-207D-459F-A0F7-975DFD11311D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2A1-FF52-4D80-9DDE-0F2025C7E980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5FE5-221E-47D9-A552-C9BAA4588614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CDC-19FF-4AA4-9D70-7FBB800C938F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72F0-3911-4383-827E-24C5BA5AA8F8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E93-89B4-4CCA-9163-8A6EBA2E8EEE}" type="datetime1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8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6CD-F217-4C3B-B92E-B78D25988186}" type="datetime1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BA22-277E-4107-B04F-2C36ABD0ABDD}" type="datetime1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3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419-82FF-4B11-A708-77A113FAD457}" type="datetime1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0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2D1-6133-49AA-BA02-065971221E85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4D84-6B6F-451A-A611-426D501B90AE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9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3A0F-C3B4-4AD3-883D-006B9BAF7E8F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5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3A6-2249-4F32-931A-26F113FC2976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BA22-277E-4107-B04F-2C36ABD0ABDD}" type="datetime1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8CC-D8E3-4261-8673-9052307A4B28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C870-378C-4BD0-97F4-67B238FEDA92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27DC-FEF7-43A5-AF21-1733DC3C051C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AD78-471A-4246-88F0-21A9C017B97B}" type="datetime1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3F8-CFB9-443D-A223-74CD1DA86A98}" type="datetime1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151-FFDA-47C8-91FE-8F4FF3016203}" type="datetime1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CCS ppt hea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206" cy="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31024"/>
            <a:ext cx="8229600" cy="66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8825"/>
            <a:ext cx="8229600" cy="407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BA22-277E-4107-B04F-2C36ABD0ABDD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41A-8A6E-4C99-B8F9-628399104338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016"/>
            <a:ext cx="7772400" cy="2332202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r>
              <a:rPr lang="en-US" b="1" dirty="0"/>
              <a:t>Software Testing Course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Harbin Institute of Technology</a:t>
            </a:r>
          </a:p>
          <a:p>
            <a:r>
              <a:rPr lang="en-US" dirty="0"/>
              <a:t>Summer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Testing Course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Coordinated by:</a:t>
            </a:r>
          </a:p>
          <a:p>
            <a:r>
              <a:rPr lang="en-US" dirty="0"/>
              <a:t>Professor </a:t>
            </a:r>
            <a:r>
              <a:rPr lang="en-US" dirty="0" err="1"/>
              <a:t>TianTian</a:t>
            </a:r>
            <a:r>
              <a:rPr lang="en-US" dirty="0"/>
              <a:t> Wang</a:t>
            </a:r>
          </a:p>
          <a:p>
            <a:pPr lvl="1"/>
            <a:r>
              <a:rPr lang="en-US" dirty="0"/>
              <a:t>Harbin Institute of Technology.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Taught by:</a:t>
            </a:r>
          </a:p>
          <a:p>
            <a:r>
              <a:rPr lang="en-US" dirty="0"/>
              <a:t>Professor Ali Mili</a:t>
            </a:r>
          </a:p>
          <a:p>
            <a:pPr lvl="1"/>
            <a:r>
              <a:rPr lang="en-US" dirty="0"/>
              <a:t>New Jersey Institute of Technology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6653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Testing Course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Assumptions:</a:t>
            </a:r>
          </a:p>
          <a:p>
            <a:r>
              <a:rPr lang="en-US" dirty="0"/>
              <a:t>Programming courses.</a:t>
            </a:r>
          </a:p>
          <a:p>
            <a:r>
              <a:rPr lang="en-US" dirty="0"/>
              <a:t>Discrete mathematics and logic (minimal).</a:t>
            </a:r>
          </a:p>
          <a:p>
            <a:r>
              <a:rPr lang="en-US" dirty="0"/>
              <a:t>Software engineering.</a:t>
            </a:r>
          </a:p>
          <a:p>
            <a:r>
              <a:rPr lang="en-US" dirty="0"/>
              <a:t>English.</a:t>
            </a:r>
          </a:p>
          <a:p>
            <a:pPr marL="0" indent="0">
              <a:buNone/>
            </a:pPr>
            <a:r>
              <a:rPr lang="en-US" dirty="0"/>
              <a:t>I encourage questions.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7121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Testing Course Schedule</a:t>
            </a:r>
            <a:endParaRPr lang="en-US" sz="2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7060057-20FF-4ABE-84F8-50EACC413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85795"/>
              </p:ext>
            </p:extLst>
          </p:nvPr>
        </p:nvGraphicFramePr>
        <p:xfrm>
          <a:off x="457199" y="2049462"/>
          <a:ext cx="8496795" cy="42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232">
                  <a:extLst>
                    <a:ext uri="{9D8B030D-6E8A-4147-A177-3AD203B41FA5}">
                      <a16:colId xmlns:a16="http://schemas.microsoft.com/office/drawing/2014/main" val="1279886131"/>
                    </a:ext>
                  </a:extLst>
                </a:gridCol>
                <a:gridCol w="4067298">
                  <a:extLst>
                    <a:ext uri="{9D8B030D-6E8A-4147-A177-3AD203B41FA5}">
                      <a16:colId xmlns:a16="http://schemas.microsoft.com/office/drawing/2014/main" val="3363407325"/>
                    </a:ext>
                  </a:extLst>
                </a:gridCol>
                <a:gridCol w="2832265">
                  <a:extLst>
                    <a:ext uri="{9D8B030D-6E8A-4147-A177-3AD203B41FA5}">
                      <a16:colId xmlns:a16="http://schemas.microsoft.com/office/drawing/2014/main" val="2831446587"/>
                    </a:ext>
                  </a:extLst>
                </a:gridCol>
              </a:tblGrid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89621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Testing as a Branch of 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Chapters 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42886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87716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Correctness and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44953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Failures, Errors and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568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04863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Testing Course Schedule</a:t>
            </a:r>
            <a:endParaRPr lang="en-US" sz="2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7060057-20FF-4ABE-84F8-50EACC413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682634"/>
              </p:ext>
            </p:extLst>
          </p:nvPr>
        </p:nvGraphicFramePr>
        <p:xfrm>
          <a:off x="457199" y="2049462"/>
          <a:ext cx="8496795" cy="42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232">
                  <a:extLst>
                    <a:ext uri="{9D8B030D-6E8A-4147-A177-3AD203B41FA5}">
                      <a16:colId xmlns:a16="http://schemas.microsoft.com/office/drawing/2014/main" val="1279886131"/>
                    </a:ext>
                  </a:extLst>
                </a:gridCol>
                <a:gridCol w="4067298">
                  <a:extLst>
                    <a:ext uri="{9D8B030D-6E8A-4147-A177-3AD203B41FA5}">
                      <a16:colId xmlns:a16="http://schemas.microsoft.com/office/drawing/2014/main" val="3363407325"/>
                    </a:ext>
                  </a:extLst>
                </a:gridCol>
                <a:gridCol w="2832265">
                  <a:extLst>
                    <a:ext uri="{9D8B030D-6E8A-4147-A177-3AD203B41FA5}">
                      <a16:colId xmlns:a16="http://schemas.microsoft.com/office/drawing/2014/main" val="2831446587"/>
                    </a:ext>
                  </a:extLst>
                </a:gridCol>
              </a:tblGrid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89621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 Generation:  Functional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Chapters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42886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 Generation:  Structural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87716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Oracles and Test Drivers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Chapters 11,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44953"/>
                  </a:ext>
                </a:extLst>
              </a:tr>
              <a:tr h="841767">
                <a:tc>
                  <a:txBody>
                    <a:bodyPr/>
                    <a:lstStyle/>
                    <a:p>
                      <a:r>
                        <a:rPr lang="en-US" dirty="0"/>
                        <a:t>July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Outcome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568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79677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Testing Course Schedule</a:t>
            </a:r>
            <a:endParaRPr lang="en-US" sz="2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7060057-20FF-4ABE-84F8-50EACC413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53022"/>
              </p:ext>
            </p:extLst>
          </p:nvPr>
        </p:nvGraphicFramePr>
        <p:xfrm>
          <a:off x="457199" y="2049462"/>
          <a:ext cx="7962406" cy="420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166">
                  <a:extLst>
                    <a:ext uri="{9D8B030D-6E8A-4147-A177-3AD203B41FA5}">
                      <a16:colId xmlns:a16="http://schemas.microsoft.com/office/drawing/2014/main" val="1279886131"/>
                    </a:ext>
                  </a:extLst>
                </a:gridCol>
                <a:gridCol w="5717240">
                  <a:extLst>
                    <a:ext uri="{9D8B030D-6E8A-4147-A177-3AD203B41FA5}">
                      <a16:colId xmlns:a16="http://schemas.microsoft.com/office/drawing/2014/main" val="3363407325"/>
                    </a:ext>
                  </a:extLst>
                </a:gridCol>
              </a:tblGrid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89621"/>
                  </a:ext>
                </a:extLst>
              </a:tr>
              <a:tr h="664515">
                <a:tc>
                  <a:txBody>
                    <a:bodyPr/>
                    <a:lstStyle/>
                    <a:p>
                      <a:r>
                        <a:rPr lang="en-US" dirty="0"/>
                        <a:t>July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Posting Take-Home 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42886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July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Questions Collected and emailed to mili@njit.edu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87716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July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answered and posted to the attention of all the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44953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August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Exam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5685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August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Grades Posted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8343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9222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D1C9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22192</TotalTime>
  <Words>298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Office Theme</vt:lpstr>
      <vt:lpstr>Custom Design</vt:lpstr>
      <vt:lpstr>Introduction Software Testing Course</vt:lpstr>
      <vt:lpstr>Software Testing Course</vt:lpstr>
      <vt:lpstr>Software Testing Course</vt:lpstr>
      <vt:lpstr>Software Testing Course Schedule</vt:lpstr>
      <vt:lpstr>Software Testing Course Schedule</vt:lpstr>
      <vt:lpstr>Software Testing Course Schedule</vt:lpstr>
    </vt:vector>
  </TitlesOfParts>
  <Company>New Jersey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Moroch</dc:creator>
  <cp:lastModifiedBy>Ali Mili</cp:lastModifiedBy>
  <cp:revision>282</cp:revision>
  <cp:lastPrinted>2019-02-28T22:34:04Z</cp:lastPrinted>
  <dcterms:created xsi:type="dcterms:W3CDTF">2013-11-11T15:34:51Z</dcterms:created>
  <dcterms:modified xsi:type="dcterms:W3CDTF">2021-07-13T00:07:53Z</dcterms:modified>
</cp:coreProperties>
</file>